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411" r:id="rId3"/>
    <p:sldId id="431" r:id="rId4"/>
    <p:sldId id="394" r:id="rId5"/>
    <p:sldId id="393" r:id="rId6"/>
    <p:sldId id="376" r:id="rId7"/>
    <p:sldId id="377" r:id="rId8"/>
    <p:sldId id="380" r:id="rId9"/>
    <p:sldId id="392" r:id="rId10"/>
    <p:sldId id="379" r:id="rId11"/>
    <p:sldId id="387" r:id="rId12"/>
    <p:sldId id="420" r:id="rId13"/>
    <p:sldId id="378" r:id="rId14"/>
    <p:sldId id="391" r:id="rId15"/>
    <p:sldId id="381" r:id="rId16"/>
    <p:sldId id="390" r:id="rId17"/>
    <p:sldId id="433" r:id="rId18"/>
    <p:sldId id="421" r:id="rId19"/>
    <p:sldId id="426" r:id="rId20"/>
    <p:sldId id="436" r:id="rId21"/>
    <p:sldId id="415" r:id="rId22"/>
    <p:sldId id="438" r:id="rId23"/>
    <p:sldId id="430" r:id="rId24"/>
    <p:sldId id="446" r:id="rId25"/>
    <p:sldId id="412" r:id="rId26"/>
    <p:sldId id="448" r:id="rId27"/>
    <p:sldId id="442" r:id="rId28"/>
    <p:sldId id="434" r:id="rId29"/>
    <p:sldId id="401" r:id="rId30"/>
    <p:sldId id="402" r:id="rId31"/>
    <p:sldId id="403" r:id="rId32"/>
    <p:sldId id="404" r:id="rId33"/>
    <p:sldId id="443" r:id="rId34"/>
    <p:sldId id="444" r:id="rId35"/>
    <p:sldId id="407" r:id="rId36"/>
    <p:sldId id="408" r:id="rId37"/>
    <p:sldId id="409" r:id="rId38"/>
    <p:sldId id="410" r:id="rId39"/>
    <p:sldId id="416" r:id="rId40"/>
    <p:sldId id="445" r:id="rId41"/>
    <p:sldId id="417" r:id="rId42"/>
    <p:sldId id="429" r:id="rId43"/>
    <p:sldId id="435" r:id="rId44"/>
    <p:sldId id="439" r:id="rId45"/>
    <p:sldId id="441" r:id="rId46"/>
    <p:sldId id="374" r:id="rId47"/>
    <p:sldId id="375" r:id="rId48"/>
    <p:sldId id="428" r:id="rId49"/>
    <p:sldId id="382" r:id="rId50"/>
    <p:sldId id="388" r:id="rId51"/>
    <p:sldId id="437"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CC00"/>
    <a:srgbClr val="00187E"/>
    <a:srgbClr val="C00000"/>
    <a:srgbClr val="FF3300"/>
    <a:srgbClr val="E43F06"/>
    <a:srgbClr val="000000"/>
    <a:srgbClr val="990099"/>
    <a:srgbClr val="9900CC"/>
    <a:srgbClr val="17365D"/>
    <a:srgbClr val="24406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8318" autoAdjust="0"/>
  </p:normalViewPr>
  <p:slideViewPr>
    <p:cSldViewPr>
      <p:cViewPr varScale="1">
        <p:scale>
          <a:sx n="122" d="100"/>
          <a:sy n="122" d="100"/>
        </p:scale>
        <p:origin x="-966" y="-42"/>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604"/>
    </p:cViewPr>
  </p:sorterViewPr>
  <p:gridSpacing cx="39327138" cy="3932713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Users\w\wuenschw\Documents\MyDocs\Calculations%20and%20experiments\gradient%20summary\gradient%20summary%20data%202011-5-1.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Users\w\wuenschw\Documents\MyDocs\Calculations%20and%20experiments\gradient%20summary\gradient%20summary%20data%202011-5-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val>
            <c:numRef>
              <c:f>Sheet1!$N$2:$N$10</c:f>
              <c:numCache>
                <c:formatCode>General</c:formatCode>
                <c:ptCount val="9"/>
                <c:pt idx="0">
                  <c:v>-2</c:v>
                </c:pt>
                <c:pt idx="1">
                  <c:v>-6.1073908879932866</c:v>
                </c:pt>
                <c:pt idx="2">
                  <c:v>-4.4086011299228121</c:v>
                </c:pt>
                <c:pt idx="3">
                  <c:v>-5.8339171238085621</c:v>
                </c:pt>
                <c:pt idx="4">
                  <c:v>-4.6514630622906434</c:v>
                </c:pt>
                <c:pt idx="5">
                  <c:v>-5.0913660760050155</c:v>
                </c:pt>
                <c:pt idx="6">
                  <c:v>-5.8461737989874791</c:v>
                </c:pt>
                <c:pt idx="7">
                  <c:v>-7.0769551724948574</c:v>
                </c:pt>
                <c:pt idx="8">
                  <c:v>-6.9443461298216116</c:v>
                </c:pt>
              </c:numCache>
            </c:numRef>
          </c:val>
        </c:ser>
        <c:axId val="505001088"/>
        <c:axId val="505010048"/>
      </c:barChart>
      <c:catAx>
        <c:axId val="505001088"/>
        <c:scaling>
          <c:orientation val="minMax"/>
        </c:scaling>
        <c:axPos val="b"/>
        <c:title>
          <c:layout/>
        </c:title>
        <c:tickLblPos val="none"/>
        <c:crossAx val="505010048"/>
        <c:crosses val="autoZero"/>
        <c:auto val="1"/>
        <c:lblAlgn val="ctr"/>
        <c:lblOffset val="100"/>
      </c:catAx>
      <c:valAx>
        <c:axId val="505010048"/>
        <c:scaling>
          <c:orientation val="minMax"/>
        </c:scaling>
        <c:axPos val="l"/>
        <c:majorGridlines/>
        <c:numFmt formatCode="General" sourceLinked="1"/>
        <c:tickLblPos val="nextTo"/>
        <c:crossAx val="505001088"/>
        <c:crosses val="autoZero"/>
        <c:crossBetween val="between"/>
      </c:valAx>
    </c:plotArea>
    <c:plotVisOnly val="1"/>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bar"/>
        <c:grouping val="clustered"/>
        <c:ser>
          <c:idx val="0"/>
          <c:order val="0"/>
          <c:val>
            <c:numRef>
              <c:f>Sheet1!$M$3:$M$10</c:f>
              <c:numCache>
                <c:formatCode>0</c:formatCode>
                <c:ptCount val="8"/>
                <c:pt idx="0">
                  <c:v>97.53067917088201</c:v>
                </c:pt>
                <c:pt idx="1">
                  <c:v>85.268828320809789</c:v>
                </c:pt>
                <c:pt idx="2">
                  <c:v>87.050548372720655</c:v>
                </c:pt>
                <c:pt idx="3">
                  <c:v>83.239349788816597</c:v>
                </c:pt>
                <c:pt idx="4">
                  <c:v>90.018944047743133</c:v>
                </c:pt>
                <c:pt idx="5">
                  <c:v>95.578842500452183</c:v>
                </c:pt>
                <c:pt idx="6">
                  <c:v>105.33543660326301</c:v>
                </c:pt>
                <c:pt idx="7">
                  <c:v>104.28690484843951</c:v>
                </c:pt>
              </c:numCache>
            </c:numRef>
          </c:val>
        </c:ser>
        <c:axId val="288320128"/>
        <c:axId val="288342016"/>
      </c:barChart>
      <c:catAx>
        <c:axId val="288320128"/>
        <c:scaling>
          <c:orientation val="minMax"/>
        </c:scaling>
        <c:delete val="1"/>
        <c:axPos val="l"/>
        <c:tickLblPos val="none"/>
        <c:crossAx val="288342016"/>
        <c:crosses val="autoZero"/>
        <c:auto val="1"/>
        <c:lblAlgn val="ctr"/>
        <c:lblOffset val="100"/>
      </c:catAx>
      <c:valAx>
        <c:axId val="288342016"/>
        <c:scaling>
          <c:orientation val="minMax"/>
          <c:max val="110"/>
          <c:min val="60"/>
        </c:scaling>
        <c:axPos val="b"/>
        <c:majorGridlines/>
        <c:numFmt formatCode="0" sourceLinked="1"/>
        <c:tickLblPos val="nextTo"/>
        <c:crossAx val="288320128"/>
        <c:crosses val="autoZero"/>
        <c:crossBetween val="between"/>
        <c:majorUnit val="10"/>
      </c:valAx>
      <c:spPr>
        <a:ln>
          <a:solidFill>
            <a:schemeClr val="tx1"/>
          </a:solidFill>
        </a:ln>
      </c:spPr>
    </c:plotArea>
    <c:plotVisOnly val="1"/>
  </c:chart>
  <c:externalData r:id="rId1"/>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859E9C4-7DC0-4586-BF1D-3A9FD762D476}" type="datetimeFigureOut">
              <a:rPr lang="en-US" smtClean="0"/>
              <a:pPr/>
              <a:t>1/28/2011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9E9C4-7DC0-4586-BF1D-3A9FD762D476}"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859E9C4-7DC0-4586-BF1D-3A9FD762D476}"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noFill/>
        </p:spPr>
        <p:txBody>
          <a:bodyPr/>
          <a:lstStyle>
            <a:lvl1pPr>
              <a:defRPr>
                <a:solidFill>
                  <a:schemeClr val="bg1">
                    <a:lumMod val="50000"/>
                  </a:schemeClr>
                </a:solidFill>
              </a:defRPr>
            </a:lvl1pPr>
          </a:lstStyle>
          <a:p>
            <a:fld id="{C859E9C4-7DC0-4586-BF1D-3A9FD762D476}" type="datetimeFigureOut">
              <a:rPr lang="en-US" smtClean="0"/>
              <a:pPr/>
              <a:t>1/28/2011</a:t>
            </a:fld>
            <a:endParaRPr lang="en-US" dirty="0"/>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chemeClr val="bg1">
                    <a:lumMod val="50000"/>
                  </a:schemeClr>
                </a:solidFill>
              </a:defRPr>
            </a:lvl1pPr>
          </a:lstStyle>
          <a:p>
            <a:fld id="{172861B3-3EBE-4278-A89D-0A3EA04372B3}"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859E9C4-7DC0-4586-BF1D-3A9FD762D476}" type="datetimeFigureOut">
              <a:rPr lang="en-US" smtClean="0"/>
              <a:pPr/>
              <a:t>1/28/2011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859E9C4-7DC0-4586-BF1D-3A9FD762D476}"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859E9C4-7DC0-4586-BF1D-3A9FD762D476}" type="datetimeFigureOut">
              <a:rPr lang="en-US" smtClean="0"/>
              <a:pPr/>
              <a:t>1/28/2011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859E9C4-7DC0-4586-BF1D-3A9FD762D476}" type="datetimeFigureOut">
              <a:rPr lang="en-US" smtClean="0"/>
              <a:pPr/>
              <a:t>1/28/2011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59E9C4-7DC0-4586-BF1D-3A9FD762D476}" type="datetimeFigureOut">
              <a:rPr lang="en-US" smtClean="0"/>
              <a:pPr/>
              <a:t>1/28/2011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59E9C4-7DC0-4586-BF1D-3A9FD762D476}"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859E9C4-7DC0-4586-BF1D-3A9FD762D476}" type="datetimeFigureOut">
              <a:rPr lang="en-US" smtClean="0"/>
              <a:pPr/>
              <a:t>1/28/2011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72861B3-3EBE-4278-A89D-0A3EA04372B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6642" y="635455"/>
            <a:ext cx="8122920" cy="5715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905000"/>
            <a:ext cx="8229600" cy="42211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0" y="6553200"/>
            <a:ext cx="2133600" cy="304800"/>
          </a:xfrm>
          <a:prstGeom prst="rect">
            <a:avLst/>
          </a:prstGeom>
        </p:spPr>
        <p:txBody>
          <a:bodyPr vert="horz" lIns="91440" tIns="45720" rIns="91440" bIns="45720" rtlCol="0" anchor="ctr"/>
          <a:lstStyle>
            <a:lvl1pPr algn="l">
              <a:defRPr sz="800">
                <a:solidFill>
                  <a:schemeClr val="tx1">
                    <a:tint val="75000"/>
                  </a:schemeClr>
                </a:solidFill>
              </a:defRPr>
            </a:lvl1pPr>
          </a:lstStyle>
          <a:p>
            <a:fld id="{C859E9C4-7DC0-4586-BF1D-3A9FD762D476}" type="datetimeFigureOut">
              <a:rPr lang="en-US" smtClean="0"/>
              <a:pPr/>
              <a:t>2/1/2011</a:t>
            </a:fld>
            <a:endParaRPr lang="en-US" dirty="0"/>
          </a:p>
        </p:txBody>
      </p:sp>
      <p:sp>
        <p:nvSpPr>
          <p:cNvPr id="5" name="Footer Placeholder 4"/>
          <p:cNvSpPr>
            <a:spLocks noGrp="1"/>
          </p:cNvSpPr>
          <p:nvPr>
            <p:ph type="ftr" sz="quarter" idx="3"/>
          </p:nvPr>
        </p:nvSpPr>
        <p:spPr>
          <a:xfrm>
            <a:off x="3124200" y="6553200"/>
            <a:ext cx="2895600" cy="304800"/>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7010400" y="6553200"/>
            <a:ext cx="2133600" cy="304800"/>
          </a:xfrm>
          <a:prstGeom prst="rect">
            <a:avLst/>
          </a:prstGeom>
        </p:spPr>
        <p:txBody>
          <a:bodyPr vert="horz" lIns="91440" tIns="45720" rIns="91440" bIns="45720" rtlCol="0" anchor="ctr"/>
          <a:lstStyle>
            <a:lvl1pPr algn="r">
              <a:defRPr sz="800">
                <a:solidFill>
                  <a:schemeClr val="tx1">
                    <a:tint val="75000"/>
                  </a:schemeClr>
                </a:solidFill>
              </a:defRPr>
            </a:lvl1pPr>
          </a:lstStyle>
          <a:p>
            <a:fld id="{172861B3-3EBE-4278-A89D-0A3EA04372B3}" type="slidenum">
              <a:rPr lang="en-US" smtClean="0"/>
              <a:pPr/>
              <a:t>‹#›</a:t>
            </a:fld>
            <a:endParaRPr lang="en-US" dirty="0"/>
          </a:p>
        </p:txBody>
      </p:sp>
      <p:grpSp>
        <p:nvGrpSpPr>
          <p:cNvPr id="17" name="Group 46"/>
          <p:cNvGrpSpPr/>
          <p:nvPr userDrawn="1"/>
        </p:nvGrpSpPr>
        <p:grpSpPr>
          <a:xfrm rot="19860000">
            <a:off x="4491275" y="6624035"/>
            <a:ext cx="198322" cy="198322"/>
            <a:chOff x="6016801" y="4400771"/>
            <a:chExt cx="150020" cy="150020"/>
          </a:xfrm>
          <a:solidFill>
            <a:srgbClr val="FFC000"/>
          </a:solidFill>
          <a:effectLst>
            <a:outerShdw blurRad="50800" dist="38100" dir="2700000" algn="tl" rotWithShape="0">
              <a:prstClr val="black">
                <a:alpha val="40000"/>
              </a:prstClr>
            </a:outerShdw>
          </a:effectLst>
        </p:grpSpPr>
        <p:sp>
          <p:nvSpPr>
            <p:cNvPr id="18" name="4-Point Star 17"/>
            <p:cNvSpPr/>
            <p:nvPr/>
          </p:nvSpPr>
          <p:spPr>
            <a:xfrm rot="2700000">
              <a:off x="6056611" y="4442122"/>
              <a:ext cx="71641" cy="71641"/>
            </a:xfrm>
            <a:prstGeom prst="star4">
              <a:avLst/>
            </a:prstGeom>
            <a:grpFill/>
            <a:ln w="1905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4-Point Star 18"/>
            <p:cNvSpPr/>
            <p:nvPr/>
          </p:nvSpPr>
          <p:spPr>
            <a:xfrm>
              <a:off x="6016801" y="4400771"/>
              <a:ext cx="150020" cy="150020"/>
            </a:xfrm>
            <a:prstGeom prst="star4">
              <a:avLst/>
            </a:prstGeom>
            <a:grp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Date Placeholder 3"/>
          <p:cNvSpPr txBox="1">
            <a:spLocks/>
          </p:cNvSpPr>
          <p:nvPr userDrawn="1"/>
        </p:nvSpPr>
        <p:spPr>
          <a:xfrm>
            <a:off x="6569059" y="0"/>
            <a:ext cx="1889139" cy="457200"/>
          </a:xfrm>
          <a:prstGeom prst="rect">
            <a:avLst/>
          </a:prstGeom>
          <a:effectLst/>
        </p:spPr>
        <p:txBody>
          <a:bodyPr vert="horz" lIns="91440" tIns="45720" rIns="91440" bIns="45720" rtlCol="0" anchor="ctr"/>
          <a:lstStyle>
            <a:lvl1pPr algn="l">
              <a:defRPr sz="8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chemeClr val="tx1">
                    <a:tint val="75000"/>
                  </a:schemeClr>
                </a:solidFill>
                <a:effectLst/>
                <a:uLnTx/>
                <a:uFillTx/>
                <a:latin typeface="+mn-lt"/>
                <a:ea typeface="+mn-ea"/>
                <a:cs typeface="+mn-cs"/>
              </a:rPr>
              <a:t>R. Corsini, </a:t>
            </a:r>
            <a:r>
              <a:rPr kumimoji="0" lang="en-US" sz="800" b="0" i="0" u="none" strike="noStrike" kern="1200" cap="none" spc="0" normalizeH="0" baseline="0" noProof="0" dirty="0" smtClean="0">
                <a:ln>
                  <a:noFill/>
                </a:ln>
                <a:solidFill>
                  <a:schemeClr val="tx1">
                    <a:tint val="75000"/>
                  </a:schemeClr>
                </a:solidFill>
                <a:effectLst/>
                <a:uLnTx/>
                <a:uFillTx/>
                <a:latin typeface="+mn-lt"/>
                <a:ea typeface="+mn-ea"/>
                <a:cs typeface="+mn-cs"/>
              </a:rPr>
              <a:t>Experimental results on feasibility issues</a:t>
            </a:r>
            <a:endParaRPr kumimoji="0" lang="en-US" sz="800" b="0"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800" b="0" i="0" u="none" strike="noStrike" kern="1200" cap="none" spc="0" normalizeH="0" baseline="0" noProof="0" dirty="0" smtClean="0">
                <a:ln>
                  <a:noFill/>
                </a:ln>
                <a:solidFill>
                  <a:schemeClr val="tx1">
                    <a:tint val="75000"/>
                  </a:schemeClr>
                </a:solidFill>
                <a:effectLst/>
                <a:uLnTx/>
                <a:uFillTx/>
                <a:latin typeface="+mn-lt"/>
                <a:ea typeface="+mn-ea"/>
                <a:cs typeface="+mn-cs"/>
              </a:rPr>
              <a:t>2/2/2011</a:t>
            </a:r>
            <a:endParaRPr kumimoji="0" lang="en-US" sz="8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sp>
        <p:nvSpPr>
          <p:cNvPr id="21" name="Text Box 119"/>
          <p:cNvSpPr txBox="1">
            <a:spLocks noChangeArrowheads="1"/>
          </p:cNvSpPr>
          <p:nvPr userDrawn="1"/>
        </p:nvSpPr>
        <p:spPr bwMode="auto">
          <a:xfrm>
            <a:off x="961930" y="87765"/>
            <a:ext cx="1689820" cy="400110"/>
          </a:xfrm>
          <a:prstGeom prst="rect">
            <a:avLst/>
          </a:prstGeom>
          <a:noFill/>
          <a:ln w="9525" algn="ctr">
            <a:noFill/>
            <a:miter lim="800000"/>
            <a:headEnd/>
            <a:tailEnd/>
          </a:ln>
          <a:effectLst>
            <a:outerShdw blurRad="50800" dist="38100" dir="2700000" algn="tl" rotWithShape="0">
              <a:prstClr val="black">
                <a:alpha val="40000"/>
              </a:prstClr>
            </a:outerShdw>
          </a:effectLst>
        </p:spPr>
        <p:txBody>
          <a:bodyPr wrap="square">
            <a:spAutoFit/>
          </a:bodyPr>
          <a:lstStyle/>
          <a:p>
            <a:pPr>
              <a:tabLst>
                <a:tab pos="174625" algn="l"/>
              </a:tabLst>
            </a:pPr>
            <a:r>
              <a:rPr lang="en-US" sz="2000" dirty="0" smtClean="0">
                <a:solidFill>
                  <a:schemeClr val="accent2"/>
                </a:solidFill>
                <a:latin typeface="+mn-lt"/>
              </a:rPr>
              <a:t>6</a:t>
            </a:r>
            <a:r>
              <a:rPr lang="en-US" sz="2000" baseline="30000" dirty="0" smtClean="0">
                <a:solidFill>
                  <a:schemeClr val="accent2"/>
                </a:solidFill>
                <a:latin typeface="+mn-lt"/>
              </a:rPr>
              <a:t>th</a:t>
            </a:r>
            <a:r>
              <a:rPr lang="en-US" sz="2000" dirty="0" smtClean="0">
                <a:solidFill>
                  <a:schemeClr val="accent2"/>
                </a:solidFill>
                <a:latin typeface="+mn-lt"/>
              </a:rPr>
              <a:t> CLIC ACE</a:t>
            </a:r>
            <a:endParaRPr lang="en-US" sz="2000" dirty="0" smtClean="0">
              <a:solidFill>
                <a:schemeClr val="accent2"/>
              </a:solidFill>
              <a:latin typeface="+mn-lt"/>
            </a:endParaRPr>
          </a:p>
        </p:txBody>
      </p:sp>
      <p:cxnSp>
        <p:nvCxnSpPr>
          <p:cNvPr id="24" name="Straight Connector 23"/>
          <p:cNvCxnSpPr/>
          <p:nvPr userDrawn="1"/>
        </p:nvCxnSpPr>
        <p:spPr>
          <a:xfrm rot="10800000">
            <a:off x="1000335" y="471815"/>
            <a:ext cx="7450570" cy="0"/>
          </a:xfrm>
          <a:prstGeom prst="line">
            <a:avLst/>
          </a:prstGeom>
          <a:ln>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15" name="Picture 14" descr="CLIC-Logo-Color-72.png"/>
          <p:cNvPicPr>
            <a:picLocks noChangeAspect="1"/>
          </p:cNvPicPr>
          <p:nvPr userDrawn="1"/>
        </p:nvPicPr>
        <p:blipFill>
          <a:blip r:embed="rId13" cstate="print"/>
          <a:srcRect l="15209" t="13636" r="16617" b="15902"/>
          <a:stretch>
            <a:fillRect/>
          </a:stretch>
        </p:blipFill>
        <p:spPr>
          <a:xfrm>
            <a:off x="8566120" y="49360"/>
            <a:ext cx="507335" cy="524364"/>
          </a:xfrm>
          <a:prstGeom prst="rect">
            <a:avLst/>
          </a:prstGeom>
          <a:effectLst>
            <a:outerShdw blurRad="50800" dist="38100" dir="2700000" algn="tl" rotWithShape="0">
              <a:prstClr val="black">
                <a:alpha val="40000"/>
              </a:prstClr>
            </a:outerShdw>
          </a:effectLst>
        </p:spPr>
      </p:pic>
      <p:cxnSp>
        <p:nvCxnSpPr>
          <p:cNvPr id="20" name="Straight Connector 19"/>
          <p:cNvCxnSpPr/>
          <p:nvPr userDrawn="1"/>
        </p:nvCxnSpPr>
        <p:spPr>
          <a:xfrm rot="10800000">
            <a:off x="117021" y="6731830"/>
            <a:ext cx="4262955" cy="0"/>
          </a:xfrm>
          <a:prstGeom prst="line">
            <a:avLst/>
          </a:prstGeom>
          <a:ln>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rot="10800000">
            <a:off x="4764025" y="6731830"/>
            <a:ext cx="4262955" cy="0"/>
          </a:xfrm>
          <a:prstGeom prst="line">
            <a:avLst/>
          </a:prstGeom>
          <a:ln>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23" name="Picture 123"/>
          <p:cNvPicPr>
            <a:picLocks noChangeAspect="1" noChangeArrowheads="1"/>
          </p:cNvPicPr>
          <p:nvPr userDrawn="1"/>
        </p:nvPicPr>
        <p:blipFill>
          <a:blip r:embed="rId14" cstate="print"/>
          <a:srcRect/>
          <a:stretch>
            <a:fillRect/>
          </a:stretch>
        </p:blipFill>
        <p:spPr bwMode="auto">
          <a:xfrm>
            <a:off x="117020" y="87765"/>
            <a:ext cx="759777" cy="568825"/>
          </a:xfrm>
          <a:prstGeom prst="rect">
            <a:avLst/>
          </a:prstGeom>
          <a:noFill/>
          <a:ln w="12700" algn="ctr">
            <a:noFill/>
            <a:miter lim="800000"/>
            <a:headEnd/>
            <a:tailEnd/>
          </a:ln>
          <a:effectLst>
            <a:outerShdw blurRad="50800" dist="38100" dir="2700000" algn="tl" rotWithShape="0">
              <a:prstClr val="black">
                <a:alpha val="40000"/>
              </a:prstClr>
            </a:outerShdw>
          </a:effectLst>
        </p:spPr>
      </p:pic>
      <p:sp>
        <p:nvSpPr>
          <p:cNvPr id="27" name="Slide Number Placeholder 5"/>
          <p:cNvSpPr txBox="1">
            <a:spLocks/>
          </p:cNvSpPr>
          <p:nvPr userDrawn="1"/>
        </p:nvSpPr>
        <p:spPr>
          <a:xfrm>
            <a:off x="0" y="6501400"/>
            <a:ext cx="462665" cy="356600"/>
          </a:xfrm>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C60D880C-3965-4820-858A-F76C2EDF017C}" type="slidenum">
              <a:rPr kumimoji="0" lang="fr-FR" sz="1000" b="0" i="0" u="none" strike="noStrike" kern="1200" cap="none" spc="0" normalizeH="0" baseline="0" noProof="0" smtClean="0">
                <a:ln>
                  <a:noFill/>
                </a:ln>
                <a:solidFill>
                  <a:schemeClr val="bg1">
                    <a:lumMod val="75000"/>
                  </a:schemeClr>
                </a:solidFill>
                <a:effectLst/>
                <a:uLnTx/>
                <a:uFillTx/>
                <a:latin typeface="+mn-lt"/>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a:t>
            </a:fld>
            <a:endParaRPr kumimoji="0" lang="fr-FR" sz="1000" b="0" i="0" u="none" strike="noStrike" kern="1200" cap="none" spc="0" normalizeH="0" baseline="0" noProof="0" dirty="0">
              <a:ln>
                <a:noFill/>
              </a:ln>
              <a:solidFill>
                <a:schemeClr val="bg1">
                  <a:lumMod val="75000"/>
                </a:schemeClr>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sz="2400" kern="1200">
          <a:solidFill>
            <a:srgbClr val="C0000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rgbClr val="000000"/>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rgbClr val="000000"/>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rgbClr val="000000"/>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400" kern="1200">
          <a:solidFill>
            <a:srgbClr val="000000"/>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e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jpe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jpe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 Id="rId9" Type="http://schemas.openxmlformats.org/officeDocument/2006/relationships/image" Target="../media/image40.png"/></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41.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19.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 Id="rId4" Type="http://schemas.openxmlformats.org/officeDocument/2006/relationships/image" Target="../media/image45.png"/></Relationships>
</file>

<file path=ppt/slides/_rels/slide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image" Target="../media/image46.png"/><Relationship Id="rId1" Type="http://schemas.openxmlformats.org/officeDocument/2006/relationships/slideLayout" Target="../slideLayouts/slideLayout7.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image" Target="../media/image48.png"/></Relationships>
</file>

<file path=ppt/slides/_rels/slide21.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png"/><Relationship Id="rId1" Type="http://schemas.openxmlformats.org/officeDocument/2006/relationships/slideLayout" Target="../slideLayouts/slideLayout7.xml"/><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 Id="rId4" Type="http://schemas.openxmlformats.org/officeDocument/2006/relationships/image" Target="../media/image28.jpeg"/></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25.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4" Type="http://schemas.openxmlformats.org/officeDocument/2006/relationships/image" Target="../media/image66.png"/></Relationships>
</file>

<file path=ppt/slides/_rels/slide26.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chart" Target="../charts/chart1.xml"/><Relationship Id="rId1" Type="http://schemas.openxmlformats.org/officeDocument/2006/relationships/slideLayout" Target="../slideLayouts/slideLayout7.xml"/><Relationship Id="rId4" Type="http://schemas.openxmlformats.org/officeDocument/2006/relationships/image" Target="../media/image7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image" Target="../media/image74.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7.xml"/><Relationship Id="rId4" Type="http://schemas.openxmlformats.org/officeDocument/2006/relationships/image" Target="../media/image78.jpeg"/></Relationships>
</file>

<file path=ppt/slides/_rels/slide34.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jpeg"/></Relationships>
</file>

<file path=ppt/slides/_rels/slide36.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7.xml"/><Relationship Id="rId4" Type="http://schemas.openxmlformats.org/officeDocument/2006/relationships/image" Target="../media/image88.jpeg"/></Relationships>
</file>

<file path=ppt/slides/_rels/slide37.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image" Target="../media/image89.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png"/><Relationship Id="rId1" Type="http://schemas.openxmlformats.org/officeDocument/2006/relationships/slideLayout" Target="../slideLayouts/slideLayout7.xml"/><Relationship Id="rId4" Type="http://schemas.openxmlformats.org/officeDocument/2006/relationships/image" Target="../media/image93.jpeg"/></Relationships>
</file>

<file path=ppt/slides/_rels/slide39.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jpeg"/><Relationship Id="rId1" Type="http://schemas.openxmlformats.org/officeDocument/2006/relationships/slideLayout" Target="../slideLayouts/slideLayout7.xml"/><Relationship Id="rId5" Type="http://schemas.openxmlformats.org/officeDocument/2006/relationships/image" Target="../media/image99.png"/><Relationship Id="rId4" Type="http://schemas.openxmlformats.org/officeDocument/2006/relationships/image" Target="../media/image33.jpeg"/></Relationships>
</file>

<file path=ppt/slides/_rels/slide44.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7.xml"/><Relationship Id="rId4" Type="http://schemas.openxmlformats.org/officeDocument/2006/relationships/image" Target="../media/image102.png"/></Relationships>
</file>

<file path=ppt/slides/_rels/slide45.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7.xml"/><Relationship Id="rId4" Type="http://schemas.openxmlformats.org/officeDocument/2006/relationships/image" Target="../media/image10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109.png"/><Relationship Id="rId7" Type="http://schemas.openxmlformats.org/officeDocument/2006/relationships/image" Target="../media/image113.jpeg"/><Relationship Id="rId2" Type="http://schemas.openxmlformats.org/officeDocument/2006/relationships/image" Target="../media/image108.png"/><Relationship Id="rId1" Type="http://schemas.openxmlformats.org/officeDocument/2006/relationships/slideLayout" Target="../slideLayouts/slideLayout7.xml"/><Relationship Id="rId6" Type="http://schemas.openxmlformats.org/officeDocument/2006/relationships/image" Target="../media/image112.png"/><Relationship Id="rId5" Type="http://schemas.openxmlformats.org/officeDocument/2006/relationships/image" Target="../media/image111.png"/><Relationship Id="rId4" Type="http://schemas.openxmlformats.org/officeDocument/2006/relationships/image" Target="../media/image110.png"/></Relationships>
</file>

<file path=ppt/slides/_rels/slide51.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image" Target="../media/image25.png"/><Relationship Id="rId1" Type="http://schemas.openxmlformats.org/officeDocument/2006/relationships/slideLayout" Target="../slideLayouts/slideLayout7.xml"/><Relationship Id="rId4" Type="http://schemas.openxmlformats.org/officeDocument/2006/relationships/image" Target="../media/image115.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Layout" Target="../slideLayouts/slideLayout7.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581400" y="2116198"/>
            <a:ext cx="4876800" cy="1470025"/>
          </a:xfrm>
          <a:effectLst>
            <a:outerShdw blurRad="50800" dist="38100" dir="2700000" algn="tl" rotWithShape="0">
              <a:prstClr val="black">
                <a:alpha val="40000"/>
              </a:prstClr>
            </a:outerShdw>
          </a:effectLst>
        </p:spPr>
        <p:txBody>
          <a:bodyPr>
            <a:normAutofit fontScale="90000"/>
          </a:bodyPr>
          <a:lstStyle/>
          <a:p>
            <a:r>
              <a:rPr lang="en-US" dirty="0" smtClean="0"/>
              <a:t>Experimental results on feasibility </a:t>
            </a:r>
            <a:r>
              <a:rPr lang="en-US" dirty="0" smtClean="0"/>
              <a:t>issues </a:t>
            </a:r>
            <a:r>
              <a:rPr lang="en-US" dirty="0" smtClean="0"/>
              <a:t/>
            </a:r>
            <a:br>
              <a:rPr lang="en-US" dirty="0" smtClean="0"/>
            </a:br>
            <a:r>
              <a:rPr lang="en-US" dirty="0" smtClean="0"/>
              <a:t/>
            </a:r>
            <a:br>
              <a:rPr lang="en-US" dirty="0" smtClean="0"/>
            </a:br>
            <a:r>
              <a:rPr lang="en-US" sz="1200" dirty="0" smtClean="0"/>
              <a:t>R. Corsini for the CLIC/CTF3 Collaboration</a:t>
            </a:r>
            <a:br>
              <a:rPr lang="en-US" sz="1200" dirty="0" smtClean="0"/>
            </a:br>
            <a:endParaRPr lang="en-US" sz="1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270640" y="740650"/>
            <a:ext cx="3234560"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Achieved current stability</a:t>
            </a:r>
          </a:p>
        </p:txBody>
      </p:sp>
      <p:pic>
        <p:nvPicPr>
          <p:cNvPr id="12290" name="Picture 2"/>
          <p:cNvPicPr>
            <a:picLocks noChangeAspect="1" noChangeArrowheads="1"/>
          </p:cNvPicPr>
          <p:nvPr/>
        </p:nvPicPr>
        <p:blipFill>
          <a:blip r:embed="rId2" cstate="print"/>
          <a:srcRect/>
          <a:stretch>
            <a:fillRect/>
          </a:stretch>
        </p:blipFill>
        <p:spPr bwMode="auto">
          <a:xfrm>
            <a:off x="4267200" y="4114800"/>
            <a:ext cx="4124416" cy="2415462"/>
          </a:xfrm>
          <a:prstGeom prst="rect">
            <a:avLst/>
          </a:prstGeom>
          <a:noFill/>
          <a:ln w="9525">
            <a:noFill/>
            <a:miter lim="800000"/>
            <a:headEnd/>
            <a:tailEnd/>
          </a:ln>
          <a:effectLst/>
        </p:spPr>
      </p:pic>
      <p:pic>
        <p:nvPicPr>
          <p:cNvPr id="5" name="Picture 4"/>
          <p:cNvPicPr>
            <a:picLocks noChangeAspect="1"/>
          </p:cNvPicPr>
          <p:nvPr/>
        </p:nvPicPr>
        <p:blipFill>
          <a:blip r:embed="rId3" cstate="print"/>
          <a:srcRect t="1308"/>
          <a:stretch>
            <a:fillRect/>
          </a:stretch>
        </p:blipFill>
        <p:spPr>
          <a:xfrm>
            <a:off x="1077145" y="1393535"/>
            <a:ext cx="7019796" cy="2482789"/>
          </a:xfrm>
          <a:prstGeom prst="rect">
            <a:avLst/>
          </a:prstGeom>
        </p:spPr>
      </p:pic>
      <p:sp>
        <p:nvSpPr>
          <p:cNvPr id="6" name="Rectangle 5"/>
          <p:cNvSpPr/>
          <p:nvPr/>
        </p:nvSpPr>
        <p:spPr>
          <a:xfrm>
            <a:off x="5029200" y="1143000"/>
            <a:ext cx="2976935" cy="246221"/>
          </a:xfrm>
          <a:prstGeom prst="rect">
            <a:avLst/>
          </a:prstGeom>
        </p:spPr>
        <p:txBody>
          <a:bodyPr wrap="square">
            <a:spAutoFit/>
          </a:bodyPr>
          <a:lstStyle/>
          <a:p>
            <a:r>
              <a:rPr lang="en-US" sz="1000" i="1" u="sng" dirty="0" smtClean="0"/>
              <a:t>Guido </a:t>
            </a:r>
            <a:r>
              <a:rPr lang="en-US" sz="1000" i="1" u="sng" dirty="0" err="1" smtClean="0"/>
              <a:t>Sterbini</a:t>
            </a:r>
            <a:r>
              <a:rPr lang="en-US" sz="1000" i="1" u="sng" dirty="0" smtClean="0"/>
              <a:t>, </a:t>
            </a:r>
            <a:r>
              <a:rPr lang="en-US" sz="1000" i="1" u="sng" dirty="0" err="1" smtClean="0"/>
              <a:t>Simona</a:t>
            </a:r>
            <a:r>
              <a:rPr lang="en-US" sz="1000" i="1" u="sng" dirty="0" smtClean="0"/>
              <a:t> </a:t>
            </a:r>
            <a:r>
              <a:rPr lang="en-US" sz="1000" i="1" u="sng" dirty="0" err="1" smtClean="0"/>
              <a:t>Bettoni</a:t>
            </a:r>
            <a:r>
              <a:rPr lang="en-US" sz="1000" i="1" u="sng" dirty="0" smtClean="0"/>
              <a:t>, et al.</a:t>
            </a:r>
            <a:endParaRPr lang="en-US" sz="1000" i="1" u="sng" dirty="0"/>
          </a:p>
        </p:txBody>
      </p:sp>
      <p:sp>
        <p:nvSpPr>
          <p:cNvPr id="8" name="Rectangle 7"/>
          <p:cNvSpPr/>
          <p:nvPr/>
        </p:nvSpPr>
        <p:spPr>
          <a:xfrm>
            <a:off x="228600" y="4038600"/>
            <a:ext cx="4267200" cy="2031325"/>
          </a:xfrm>
          <a:prstGeom prst="rect">
            <a:avLst/>
          </a:prstGeom>
        </p:spPr>
        <p:txBody>
          <a:bodyPr wrap="square">
            <a:spAutoFit/>
          </a:bodyPr>
          <a:lstStyle/>
          <a:p>
            <a:pPr marL="288925" indent="-288925">
              <a:buFont typeface="Arial" pitchFamily="34" charset="0"/>
              <a:buChar char="•"/>
            </a:pPr>
            <a:r>
              <a:rPr lang="en-US" sz="1400" dirty="0" smtClean="0">
                <a:solidFill>
                  <a:srgbClr val="00187E"/>
                </a:solidFill>
              </a:rPr>
              <a:t>New heater power supply, better set-point, improved measurement procedures</a:t>
            </a:r>
          </a:p>
          <a:p>
            <a:pPr marL="288925" indent="-288925"/>
            <a:r>
              <a:rPr lang="en-US" sz="1400" dirty="0" smtClean="0">
                <a:solidFill>
                  <a:srgbClr val="00187E"/>
                </a:solidFill>
                <a:sym typeface="Wingdings 3"/>
              </a:rPr>
              <a:t>		</a:t>
            </a:r>
          </a:p>
          <a:p>
            <a:pPr marL="288925" indent="-288925"/>
            <a:r>
              <a:rPr lang="en-US" sz="1400" dirty="0" smtClean="0">
                <a:solidFill>
                  <a:srgbClr val="00187E"/>
                </a:solidFill>
                <a:sym typeface="Wingdings 3"/>
              </a:rPr>
              <a:t>		</a:t>
            </a:r>
            <a:r>
              <a:rPr lang="en-US" sz="1400" dirty="0" err="1" smtClean="0">
                <a:solidFill>
                  <a:srgbClr val="00187E"/>
                </a:solidFill>
                <a:sym typeface="Wingdings 3"/>
              </a:rPr>
              <a:t></a:t>
            </a:r>
            <a:r>
              <a:rPr lang="en-US" sz="1400" dirty="0" smtClean="0">
                <a:solidFill>
                  <a:srgbClr val="00187E"/>
                </a:solidFill>
                <a:sym typeface="Wingdings 3"/>
              </a:rPr>
              <a:t>      </a:t>
            </a:r>
            <a:r>
              <a:rPr lang="en-US" sz="1400" dirty="0" smtClean="0">
                <a:solidFill>
                  <a:srgbClr val="00187E"/>
                </a:solidFill>
                <a:latin typeface="Symbol" charset="2"/>
                <a:cs typeface="Symbol" charset="2"/>
                <a:sym typeface="Wingdings 3"/>
              </a:rPr>
              <a:t>D</a:t>
            </a:r>
            <a:r>
              <a:rPr lang="en-US" sz="1400" dirty="0" smtClean="0">
                <a:solidFill>
                  <a:srgbClr val="00187E"/>
                </a:solidFill>
                <a:sym typeface="Wingdings 3"/>
              </a:rPr>
              <a:t>I/I 	~ 0.75 – 1  10</a:t>
            </a:r>
            <a:r>
              <a:rPr lang="en-US" sz="1400" baseline="30000" dirty="0" smtClean="0">
                <a:solidFill>
                  <a:srgbClr val="00187E"/>
                </a:solidFill>
                <a:sym typeface="Wingdings 3"/>
              </a:rPr>
              <a:t>-3</a:t>
            </a:r>
            <a:endParaRPr lang="en-US" sz="1400" baseline="30000" dirty="0" smtClean="0">
              <a:solidFill>
                <a:srgbClr val="00187E"/>
              </a:solidFill>
            </a:endParaRPr>
          </a:p>
          <a:p>
            <a:pPr marL="288925" indent="-288925">
              <a:buFont typeface="Arial" pitchFamily="34" charset="0"/>
              <a:buChar char="•"/>
            </a:pPr>
            <a:endParaRPr lang="en-US" sz="1400" dirty="0" smtClean="0">
              <a:solidFill>
                <a:srgbClr val="00187E"/>
              </a:solidFill>
            </a:endParaRPr>
          </a:p>
          <a:p>
            <a:pPr marL="288925" indent="-288925">
              <a:buFont typeface="Arial" pitchFamily="34" charset="0"/>
              <a:buChar char="•"/>
            </a:pPr>
            <a:r>
              <a:rPr lang="en-US" sz="1400" dirty="0" smtClean="0">
                <a:solidFill>
                  <a:srgbClr val="00187E"/>
                </a:solidFill>
              </a:rPr>
              <a:t>Gun feed-back</a:t>
            </a:r>
          </a:p>
          <a:p>
            <a:pPr marL="288925" indent="-288925"/>
            <a:endParaRPr lang="en-US" sz="1400" dirty="0" smtClean="0">
              <a:solidFill>
                <a:srgbClr val="00187E"/>
              </a:solidFill>
              <a:sym typeface="Wingdings 3"/>
            </a:endParaRPr>
          </a:p>
          <a:p>
            <a:pPr marL="288925" indent="-288925"/>
            <a:r>
              <a:rPr lang="en-US" sz="1400" dirty="0" smtClean="0">
                <a:solidFill>
                  <a:srgbClr val="00187E"/>
                </a:solidFill>
                <a:sym typeface="Wingdings 3"/>
              </a:rPr>
              <a:t>		      </a:t>
            </a:r>
            <a:r>
              <a:rPr lang="en-US" sz="1400" dirty="0" smtClean="0">
                <a:solidFill>
                  <a:srgbClr val="00187E"/>
                </a:solidFill>
                <a:latin typeface="Symbol" charset="2"/>
                <a:cs typeface="Symbol" charset="2"/>
                <a:sym typeface="Wingdings 3"/>
              </a:rPr>
              <a:t>D</a:t>
            </a:r>
            <a:r>
              <a:rPr lang="en-US" sz="1400" dirty="0" smtClean="0">
                <a:solidFill>
                  <a:srgbClr val="00187E"/>
                </a:solidFill>
                <a:sym typeface="Wingdings 3"/>
              </a:rPr>
              <a:t>I/I	~ 0.6  10</a:t>
            </a:r>
            <a:r>
              <a:rPr lang="en-US" sz="1400" baseline="30000" dirty="0" smtClean="0">
                <a:solidFill>
                  <a:srgbClr val="00187E"/>
                </a:solidFill>
                <a:sym typeface="Wingdings 3"/>
              </a:rPr>
              <a:t>-3</a:t>
            </a:r>
            <a:r>
              <a:rPr lang="en-US" sz="1400" dirty="0" smtClean="0">
                <a:solidFill>
                  <a:srgbClr val="00187E"/>
                </a:solidFill>
                <a:sym typeface="Wingdings 3"/>
              </a:rPr>
              <a:t>	</a:t>
            </a:r>
            <a:r>
              <a:rPr lang="en-US" sz="1400" dirty="0" smtClean="0">
                <a:solidFill>
                  <a:srgbClr val="00187E"/>
                </a:solidFill>
                <a:sym typeface="Wingdings 3"/>
              </a:rPr>
              <a:t>(or lower…)</a:t>
            </a:r>
            <a:r>
              <a:rPr lang="en-US" sz="1400" dirty="0" smtClean="0">
                <a:solidFill>
                  <a:srgbClr val="00187E"/>
                </a:solidFill>
                <a:sym typeface="Wingdings 3"/>
              </a:rPr>
              <a:t>	</a:t>
            </a:r>
            <a:endParaRPr lang="en-US" sz="1400" dirty="0">
              <a:solidFill>
                <a:srgbClr val="00187E"/>
              </a:solidFill>
            </a:endParaRPr>
          </a:p>
        </p:txBody>
      </p:sp>
      <p:sp>
        <p:nvSpPr>
          <p:cNvPr id="9" name="Rectangle 8"/>
          <p:cNvSpPr>
            <a:spLocks noChangeArrowheads="1"/>
          </p:cNvSpPr>
          <p:nvPr/>
        </p:nvSpPr>
        <p:spPr bwMode="auto">
          <a:xfrm>
            <a:off x="1905000" y="6019800"/>
            <a:ext cx="2362200" cy="504168"/>
          </a:xfrm>
          <a:prstGeom prst="rect">
            <a:avLst/>
          </a:prstGeom>
          <a:noFill/>
          <a:ln w="9525">
            <a:noFill/>
            <a:miter lim="800000"/>
            <a:headEnd/>
            <a:tailEnd/>
          </a:ln>
        </p:spPr>
        <p:txBody>
          <a:bodyPr lIns="92075" tIns="46038" rIns="92075" bIns="46038"/>
          <a:lstStyle/>
          <a:p>
            <a:pPr eaLnBrk="0" hangingPunct="0">
              <a:spcBef>
                <a:spcPct val="20000"/>
              </a:spcBef>
            </a:pPr>
            <a:r>
              <a:rPr lang="en-US" sz="1600" dirty="0" smtClean="0">
                <a:solidFill>
                  <a:srgbClr val="00187E"/>
                </a:solidFill>
              </a:rPr>
              <a:t>Below CLIC DB specs!</a:t>
            </a:r>
          </a:p>
        </p:txBody>
      </p:sp>
      <p:sp>
        <p:nvSpPr>
          <p:cNvPr id="10" name="Rectangle 9"/>
          <p:cNvSpPr/>
          <p:nvPr/>
        </p:nvSpPr>
        <p:spPr>
          <a:xfrm>
            <a:off x="1614815" y="5541275"/>
            <a:ext cx="1382580" cy="307240"/>
          </a:xfrm>
          <a:prstGeom prst="rect">
            <a:avLst/>
          </a:prstGeom>
          <a:solidFill>
            <a:schemeClr val="accent1">
              <a:alpha val="30000"/>
            </a:schemeClr>
          </a:solidFill>
          <a:ln w="12700">
            <a:solidFill>
              <a:srgbClr val="C0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29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xEl>
                                              <p:pRg st="6" end="6"/>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3"/>
          <p:cNvSpPr txBox="1">
            <a:spLocks/>
          </p:cNvSpPr>
          <p:nvPr/>
        </p:nvSpPr>
        <p:spPr bwMode="auto">
          <a:xfrm>
            <a:off x="243438" y="1905000"/>
            <a:ext cx="4557162" cy="483706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187E"/>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Measurements of klystron phase and power indicate</a:t>
            </a:r>
          </a:p>
          <a:p>
            <a:pPr marL="781851" marR="0" lvl="1" indent="-259178" algn="l" defTabSz="414683" rtl="0" eaLnBrk="0" fontAlgn="base" latinLnBrk="0" hangingPunct="0">
              <a:lnSpc>
                <a:spcPct val="93000"/>
              </a:lnSpc>
              <a:spcBef>
                <a:spcPct val="0"/>
              </a:spcBef>
              <a:spcAft>
                <a:spcPts val="1032"/>
              </a:spcAft>
              <a:buClr>
                <a:srgbClr val="00187E"/>
              </a:buClr>
              <a:buSzPct val="68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ＭＳ Ｐゴシック" pitchFamily="-65" charset="-128"/>
              </a:rPr>
              <a:t>pulse-to-pulse average phase stability with respect to local reference phase 0.035◦</a:t>
            </a:r>
          </a:p>
          <a:p>
            <a:pPr marL="781851" marR="0" lvl="1" indent="-259178" algn="l" defTabSz="414683" rtl="0" eaLnBrk="0" fontAlgn="base" latinLnBrk="0" hangingPunct="0">
              <a:lnSpc>
                <a:spcPct val="93000"/>
              </a:lnSpc>
              <a:spcBef>
                <a:spcPct val="0"/>
              </a:spcBef>
              <a:spcAft>
                <a:spcPts val="1032"/>
              </a:spcAft>
              <a:buClr>
                <a:srgbClr val="00187E"/>
              </a:buClr>
              <a:buSzPct val="68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ＭＳ Ｐゴシック" pitchFamily="-65" charset="-128"/>
              </a:rPr>
              <a:t>for each 10 ns times slice the pulse to pulse jitter is 0.07◦ </a:t>
            </a:r>
            <a:br>
              <a:rPr kumimoji="0" lang="en-US" sz="1400" b="0" i="0" u="none" strike="noStrike" kern="0" cap="none" spc="0" normalizeH="0" baseline="0" noProof="0" dirty="0" smtClean="0">
                <a:ln>
                  <a:noFill/>
                </a:ln>
                <a:solidFill>
                  <a:srgbClr val="00187E"/>
                </a:solidFill>
                <a:effectLst/>
                <a:uLnTx/>
                <a:uFillTx/>
                <a:latin typeface="+mn-lt"/>
                <a:ea typeface="ＭＳ Ｐゴシック" pitchFamily="-65" charset="-128"/>
              </a:rPr>
            </a:br>
            <a:endParaRPr kumimoji="0" lang="en-US" sz="1400" b="0" i="0" u="none" strike="noStrike" kern="0" cap="none" spc="0" normalizeH="0" baseline="0" noProof="0" dirty="0" smtClean="0">
              <a:ln>
                <a:noFill/>
              </a:ln>
              <a:solidFill>
                <a:srgbClr val="00187E"/>
              </a:solidFill>
              <a:effectLst/>
              <a:uLnTx/>
              <a:uFillTx/>
              <a:latin typeface="+mn-lt"/>
              <a:ea typeface="ＭＳ Ｐゴシック" pitchFamily="-65" charset="-128"/>
            </a:endParaRPr>
          </a:p>
          <a:p>
            <a:pPr marL="781851" marR="0" lvl="1" indent="-259178" algn="l" defTabSz="414683" rtl="0" eaLnBrk="0" fontAlgn="base" latinLnBrk="0" hangingPunct="0">
              <a:lnSpc>
                <a:spcPct val="93000"/>
              </a:lnSpc>
              <a:spcBef>
                <a:spcPct val="0"/>
              </a:spcBef>
              <a:spcAft>
                <a:spcPts val="1032"/>
              </a:spcAft>
              <a:buClr>
                <a:srgbClr val="00187E"/>
              </a:buClr>
              <a:buSzPct val="68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ＭＳ Ｐゴシック" pitchFamily="-65" charset="-128"/>
              </a:rPr>
              <a:t>pulse-to-pulse power stability of &lt; 0.2% </a:t>
            </a:r>
          </a:p>
          <a:p>
            <a:pPr marL="781851" lvl="1" indent="-259178" defTabSz="414683" eaLnBrk="0" fontAlgn="base" hangingPunct="0">
              <a:lnSpc>
                <a:spcPct val="93000"/>
              </a:lnSpc>
              <a:spcBef>
                <a:spcPct val="0"/>
              </a:spcBef>
              <a:spcAft>
                <a:spcPts val="1032"/>
              </a:spcAft>
              <a:buClr>
                <a:srgbClr val="00187E"/>
              </a:buClr>
              <a:buSzPct val="68000"/>
              <a:buFont typeface="Arial"/>
              <a:buChar char="•"/>
              <a:defRPr/>
            </a:pPr>
            <a:r>
              <a:rPr lang="en-US" sz="1400" dirty="0" err="1" smtClean="0">
                <a:solidFill>
                  <a:srgbClr val="00187E"/>
                </a:solidFill>
                <a:sym typeface="Wingdings 3"/>
              </a:rPr>
              <a:t></a:t>
            </a:r>
            <a:r>
              <a:rPr lang="en-US" sz="1400" dirty="0" smtClean="0">
                <a:solidFill>
                  <a:srgbClr val="00187E"/>
                </a:solidFill>
                <a:sym typeface="Wingdings 3"/>
              </a:rPr>
              <a:t> </a:t>
            </a:r>
            <a:r>
              <a:rPr kumimoji="0" lang="en-US" sz="1400" b="0" i="0" u="none" strike="noStrike" kern="0" cap="none" spc="0" normalizeH="0" baseline="0" noProof="0" dirty="0" smtClean="0">
                <a:ln>
                  <a:noFill/>
                </a:ln>
                <a:solidFill>
                  <a:srgbClr val="00187E"/>
                </a:solidFill>
                <a:effectLst/>
                <a:uLnTx/>
                <a:uFillTx/>
                <a:latin typeface="+mn-lt"/>
                <a:ea typeface="ＭＳ Ｐゴシック" pitchFamily="-65" charset="-128"/>
              </a:rPr>
              <a:t>gradient stability ≤ 0.1%</a:t>
            </a:r>
          </a:p>
          <a:p>
            <a:pPr marL="391645" marR="0" lvl="0" indent="-293733" algn="l" defTabSz="414683" rtl="0" eaLnBrk="0" fontAlgn="base" latinLnBrk="0" hangingPunct="0">
              <a:lnSpc>
                <a:spcPct val="93000"/>
              </a:lnSpc>
              <a:spcBef>
                <a:spcPct val="0"/>
              </a:spcBef>
              <a:spcAft>
                <a:spcPts val="1293"/>
              </a:spcAft>
              <a:buClr>
                <a:srgbClr val="00187E"/>
              </a:buClr>
              <a:buSzPct val="56000"/>
              <a:tabLst/>
              <a:defRPr/>
            </a:pPr>
            <a:endParaRPr kumimoji="0" lang="en-US" sz="1400" b="0" i="0" u="none" strike="noStrike" kern="0" cap="none" spc="0" normalizeH="0" baseline="0" noProof="0" dirty="0" smtClean="0">
              <a:ln>
                <a:noFill/>
              </a:ln>
              <a:solidFill>
                <a:srgbClr val="00187E"/>
              </a:solidFill>
              <a:effectLst/>
              <a:uLnTx/>
              <a:uFillTx/>
              <a:latin typeface="+mn-lt"/>
              <a:ea typeface="+mn-ea"/>
              <a:cs typeface="+mn-cs"/>
            </a:endParaRPr>
          </a:p>
          <a:p>
            <a:pPr marL="391645" lvl="0" indent="-293733" defTabSz="414683" eaLnBrk="0" fontAlgn="base" hangingPunct="0">
              <a:lnSpc>
                <a:spcPct val="93000"/>
              </a:lnSpc>
              <a:spcBef>
                <a:spcPct val="0"/>
              </a:spcBef>
              <a:spcAft>
                <a:spcPts val="1293"/>
              </a:spcAft>
              <a:buClr>
                <a:srgbClr val="00187E"/>
              </a:buClr>
              <a:buSzPct val="56000"/>
              <a:defRPr/>
            </a:pPr>
            <a:r>
              <a:rPr lang="en-US" sz="1400" dirty="0" err="1" smtClean="0">
                <a:solidFill>
                  <a:srgbClr val="00187E"/>
                </a:solidFill>
                <a:sym typeface="Wingdings 3"/>
              </a:rPr>
              <a:t></a:t>
            </a:r>
            <a:r>
              <a:rPr lang="en-US" sz="1400" dirty="0" smtClean="0">
                <a:solidFill>
                  <a:srgbClr val="00187E"/>
                </a:solidFill>
                <a:sym typeface="Wingdings 3"/>
              </a:rPr>
              <a:t> </a:t>
            </a:r>
            <a:r>
              <a:rPr kumimoji="0" lang="en-US" sz="1400" b="0" i="0" u="none" strike="noStrike" kern="0" cap="none" spc="0" normalizeH="0" baseline="0" noProof="0" dirty="0" smtClean="0">
                <a:ln>
                  <a:noFill/>
                </a:ln>
                <a:solidFill>
                  <a:srgbClr val="00187E"/>
                </a:solidFill>
                <a:effectLst/>
                <a:uLnTx/>
                <a:uFillTx/>
                <a:latin typeface="+mn-lt"/>
                <a:ea typeface="+mn-ea"/>
                <a:cs typeface="+mn-cs"/>
              </a:rPr>
              <a:t>Corresponds to CLIC drive beam accelerator specs</a:t>
            </a:r>
            <a:endParaRPr kumimoji="0" lang="en-US" sz="1400" b="0" i="0" u="none" strike="noStrike" kern="0" cap="none" spc="0" normalizeH="0" baseline="0" noProof="0" dirty="0">
              <a:ln>
                <a:noFill/>
              </a:ln>
              <a:solidFill>
                <a:srgbClr val="00187E"/>
              </a:solidFill>
              <a:effectLst/>
              <a:uLnTx/>
              <a:uFillTx/>
              <a:latin typeface="+mn-lt"/>
              <a:ea typeface="+mn-ea"/>
              <a:cs typeface="+mn-cs"/>
            </a:endParaRPr>
          </a:p>
        </p:txBody>
      </p:sp>
      <p:sp>
        <p:nvSpPr>
          <p:cNvPr id="5" name="Rectangle 8"/>
          <p:cNvSpPr>
            <a:spLocks noChangeArrowheads="1"/>
          </p:cNvSpPr>
          <p:nvPr/>
        </p:nvSpPr>
        <p:spPr bwMode="auto">
          <a:xfrm>
            <a:off x="270640" y="740650"/>
            <a:ext cx="2396360" cy="783350"/>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Achieved klystron RF phase stability</a:t>
            </a:r>
          </a:p>
        </p:txBody>
      </p:sp>
      <p:pic>
        <p:nvPicPr>
          <p:cNvPr id="7" name="Picture 6" descr="mks03Rfv2.png"/>
          <p:cNvPicPr>
            <a:picLocks noChangeAspect="1"/>
          </p:cNvPicPr>
          <p:nvPr/>
        </p:nvPicPr>
        <p:blipFill>
          <a:blip r:embed="rId2" cstate="print"/>
          <a:srcRect r="992"/>
          <a:stretch>
            <a:fillRect/>
          </a:stretch>
        </p:blipFill>
        <p:spPr>
          <a:xfrm>
            <a:off x="4724400" y="1143000"/>
            <a:ext cx="4256540" cy="2895599"/>
          </a:xfrm>
          <a:prstGeom prst="rect">
            <a:avLst/>
          </a:prstGeom>
        </p:spPr>
      </p:pic>
      <p:pic>
        <p:nvPicPr>
          <p:cNvPr id="8" name="Picture 7"/>
          <p:cNvPicPr>
            <a:picLocks noChangeAspect="1"/>
          </p:cNvPicPr>
          <p:nvPr/>
        </p:nvPicPr>
        <p:blipFill>
          <a:blip r:embed="rId3" cstate="print"/>
          <a:srcRect t="52857"/>
          <a:stretch>
            <a:fillRect/>
          </a:stretch>
        </p:blipFill>
        <p:spPr>
          <a:xfrm>
            <a:off x="4800600" y="4038600"/>
            <a:ext cx="4104140" cy="2514600"/>
          </a:xfrm>
          <a:prstGeom prst="rect">
            <a:avLst/>
          </a:prstGeom>
        </p:spPr>
      </p:pic>
      <p:sp>
        <p:nvSpPr>
          <p:cNvPr id="10" name="TextBox 9"/>
          <p:cNvSpPr txBox="1"/>
          <p:nvPr/>
        </p:nvSpPr>
        <p:spPr>
          <a:xfrm>
            <a:off x="7086600" y="838200"/>
            <a:ext cx="1524000" cy="246221"/>
          </a:xfrm>
          <a:prstGeom prst="rect">
            <a:avLst/>
          </a:prstGeom>
          <a:noFill/>
        </p:spPr>
        <p:txBody>
          <a:bodyPr wrap="square" rtlCol="0">
            <a:spAutoFit/>
          </a:bodyPr>
          <a:lstStyle/>
          <a:p>
            <a:r>
              <a:rPr lang="en-US" sz="1000" i="1" u="sng" dirty="0" err="1" smtClean="0"/>
              <a:t>Alexey</a:t>
            </a:r>
            <a:r>
              <a:rPr lang="en-US" sz="1000" i="1" u="sng" dirty="0" smtClean="0"/>
              <a:t> </a:t>
            </a:r>
            <a:r>
              <a:rPr lang="en-US" sz="1000" i="1" u="sng" dirty="0" err="1" smtClean="0"/>
              <a:t>Dubrovskiy</a:t>
            </a:r>
            <a:endParaRPr lang="en-US" sz="1000" i="1" u="sng" dirty="0"/>
          </a:p>
        </p:txBody>
      </p:sp>
      <p:sp>
        <p:nvSpPr>
          <p:cNvPr id="9" name="Rectangle 8"/>
          <p:cNvSpPr/>
          <p:nvPr/>
        </p:nvSpPr>
        <p:spPr>
          <a:xfrm>
            <a:off x="654689" y="3467405"/>
            <a:ext cx="3571665" cy="652885"/>
          </a:xfrm>
          <a:prstGeom prst="rect">
            <a:avLst/>
          </a:prstGeom>
          <a:solidFill>
            <a:schemeClr val="accent1">
              <a:alpha val="30000"/>
            </a:schemeClr>
          </a:solidFill>
          <a:ln w="127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47450" y="740650"/>
            <a:ext cx="7373760" cy="4862870"/>
          </a:xfrm>
          <a:prstGeom prst="rect">
            <a:avLst/>
          </a:prstGeom>
          <a:noFill/>
          <a:ln w="9525">
            <a:noFill/>
            <a:miter lim="800000"/>
            <a:headEnd/>
            <a:tailEnd/>
          </a:ln>
          <a:effectLst/>
        </p:spPr>
        <p:txBody>
          <a:bodyPr wrap="square" anchor="ctr">
            <a:spAutoFit/>
          </a:bodyPr>
          <a:lstStyle/>
          <a:p>
            <a:r>
              <a:rPr lang="de-CH" altLang="ja-JP" sz="1400" dirty="0">
                <a:solidFill>
                  <a:srgbClr val="00187E"/>
                </a:solidFill>
                <a:ea typeface="ＭＳ Ｐゴシック" pitchFamily="1" charset="-128"/>
              </a:rPr>
              <a:t>Drive Beam </a:t>
            </a:r>
            <a:r>
              <a:rPr lang="de-CH" altLang="ja-JP" sz="1400" dirty="0" smtClean="0">
                <a:solidFill>
                  <a:srgbClr val="00187E"/>
                </a:solidFill>
                <a:ea typeface="ＭＳ Ｐゴシック" pitchFamily="1" charset="-128"/>
              </a:rPr>
              <a:t>Generation</a:t>
            </a:r>
          </a:p>
          <a:p>
            <a:endParaRPr lang="de-CH" altLang="ja-JP" sz="1400" dirty="0" smtClean="0">
              <a:solidFill>
                <a:srgbClr val="00187E"/>
              </a:solidFill>
              <a:ea typeface="ＭＳ Ｐゴシック" pitchFamily="1" charset="-128"/>
            </a:endParaRPr>
          </a:p>
          <a:p>
            <a:r>
              <a:rPr lang="de-CH" altLang="ja-JP" sz="1400" dirty="0" smtClean="0">
                <a:solidFill>
                  <a:srgbClr val="00187E"/>
                </a:solidFill>
                <a:ea typeface="ＭＳ Ｐゴシック" pitchFamily="1" charset="-128"/>
              </a:rPr>
              <a:t>Goals</a:t>
            </a:r>
            <a:endParaRPr lang="en-US" altLang="ja-JP" sz="1400" dirty="0">
              <a:solidFill>
                <a:srgbClr val="00187E"/>
              </a:solidFill>
              <a:ea typeface="ＭＳ Ｐゴシック" pitchFamily="1" charset="-128"/>
            </a:endParaRPr>
          </a:p>
          <a:p>
            <a:pPr>
              <a:buFontTx/>
              <a:buChar char="•"/>
            </a:pPr>
            <a:endParaRPr lang="en-US" altLang="ja-JP" sz="800" dirty="0">
              <a:solidFill>
                <a:srgbClr val="00187E"/>
              </a:solidFill>
              <a:ea typeface="ＭＳ Ｐゴシック" pitchFamily="1" charset="-128"/>
            </a:endParaRPr>
          </a:p>
          <a:p>
            <a:pPr marL="344488" lvl="1" indent="-111125">
              <a:buFontTx/>
              <a:buChar char="•"/>
            </a:pPr>
            <a:r>
              <a:rPr lang="en-US" altLang="ja-JP" sz="1200" dirty="0">
                <a:ea typeface="ＭＳ Ｐゴシック" pitchFamily="1" charset="-128"/>
              </a:rPr>
              <a:t>Bunch train recombination </a:t>
            </a:r>
            <a:r>
              <a:rPr lang="en-US" altLang="ja-JP" sz="1200" dirty="0">
                <a:solidFill>
                  <a:srgbClr val="CC0000"/>
                </a:solidFill>
                <a:ea typeface="ＭＳ Ｐゴシック" pitchFamily="1" charset="-128"/>
              </a:rPr>
              <a:t>2 x 4</a:t>
            </a:r>
            <a:r>
              <a:rPr lang="en-US" altLang="ja-JP" sz="1200" dirty="0">
                <a:ea typeface="ＭＳ Ｐゴシック" pitchFamily="1" charset="-128"/>
              </a:rPr>
              <a:t> in DL and CR (from 3.5 to </a:t>
            </a:r>
            <a:r>
              <a:rPr lang="en-US" altLang="ja-JP" sz="1200" dirty="0">
                <a:solidFill>
                  <a:srgbClr val="CC0000"/>
                </a:solidFill>
                <a:ea typeface="ＭＳ Ｐゴシック" pitchFamily="1" charset="-128"/>
              </a:rPr>
              <a:t>28 A</a:t>
            </a:r>
            <a:r>
              <a:rPr lang="en-US" altLang="ja-JP" sz="1200" dirty="0">
                <a:ea typeface="ＭＳ Ｐゴシック" pitchFamily="1" charset="-128"/>
              </a:rPr>
              <a:t>)</a:t>
            </a:r>
          </a:p>
          <a:p>
            <a:pPr marL="344488" lvl="1" indent="-111125">
              <a:buFontTx/>
              <a:buChar char="•"/>
            </a:pPr>
            <a:endParaRPr lang="en-US" altLang="ja-JP" sz="800" dirty="0" smtClean="0">
              <a:ea typeface="ＭＳ Ｐゴシック" pitchFamily="1" charset="-128"/>
            </a:endParaRPr>
          </a:p>
          <a:p>
            <a:pPr marL="344488" lvl="1" indent="-111125">
              <a:buFontTx/>
              <a:buChar char="•"/>
            </a:pPr>
            <a:r>
              <a:rPr lang="en-US" altLang="ja-JP" sz="1200" dirty="0" smtClean="0">
                <a:ea typeface="ＭＳ Ｐゴシック" pitchFamily="1" charset="-128"/>
              </a:rPr>
              <a:t>Transverse </a:t>
            </a:r>
            <a:r>
              <a:rPr lang="en-US" altLang="ja-JP" sz="1200" dirty="0" err="1">
                <a:ea typeface="ＭＳ Ｐゴシック" pitchFamily="1" charset="-128"/>
              </a:rPr>
              <a:t>rms</a:t>
            </a:r>
            <a:r>
              <a:rPr lang="en-US" altLang="ja-JP" sz="1200" dirty="0">
                <a:ea typeface="ＭＳ Ｐゴシック" pitchFamily="1" charset="-128"/>
              </a:rPr>
              <a:t> </a:t>
            </a:r>
            <a:r>
              <a:rPr lang="en-US" altLang="ja-JP" sz="1200" dirty="0" err="1">
                <a:ea typeface="ＭＳ Ｐゴシック" pitchFamily="1" charset="-128"/>
              </a:rPr>
              <a:t>emittance</a:t>
            </a:r>
            <a:r>
              <a:rPr lang="en-US" altLang="ja-JP" sz="1200" dirty="0">
                <a:ea typeface="ＭＳ Ｐゴシック" pitchFamily="1" charset="-128"/>
              </a:rPr>
              <a:t> &lt; </a:t>
            </a:r>
            <a:r>
              <a:rPr lang="en-US" altLang="ja-JP" sz="1200" dirty="0">
                <a:solidFill>
                  <a:srgbClr val="00187E"/>
                </a:solidFill>
                <a:ea typeface="ＭＳ Ｐゴシック" pitchFamily="1" charset="-128"/>
              </a:rPr>
              <a:t>150 </a:t>
            </a:r>
            <a:r>
              <a:rPr lang="en-US" altLang="ja-JP" sz="1200" dirty="0">
                <a:solidFill>
                  <a:srgbClr val="00187E"/>
                </a:solidFill>
                <a:latin typeface="Symbol" pitchFamily="18" charset="2"/>
                <a:ea typeface="ＭＳ Ｐゴシック" pitchFamily="1" charset="-128"/>
              </a:rPr>
              <a:t>p</a:t>
            </a:r>
            <a:r>
              <a:rPr lang="en-US" altLang="ja-JP" sz="1200" dirty="0">
                <a:solidFill>
                  <a:srgbClr val="00187E"/>
                </a:solidFill>
                <a:ea typeface="ＭＳ Ｐゴシック" pitchFamily="1" charset="-128"/>
              </a:rPr>
              <a:t> mm </a:t>
            </a:r>
            <a:r>
              <a:rPr lang="en-US" altLang="ja-JP" sz="1200" dirty="0" err="1">
                <a:solidFill>
                  <a:srgbClr val="00187E"/>
                </a:solidFill>
                <a:ea typeface="ＭＳ Ｐゴシック" pitchFamily="1" charset="-128"/>
              </a:rPr>
              <a:t>mrad</a:t>
            </a:r>
            <a:r>
              <a:rPr lang="en-US" altLang="ja-JP" sz="1200" dirty="0">
                <a:ea typeface="ＭＳ Ｐゴシック" pitchFamily="1" charset="-128"/>
              </a:rPr>
              <a:t> (combined beam)</a:t>
            </a:r>
          </a:p>
          <a:p>
            <a:pPr marL="344488" lvl="1" indent="-111125">
              <a:buFontTx/>
              <a:buChar char="•"/>
            </a:pPr>
            <a:endParaRPr lang="en-US" altLang="ja-JP" sz="800" dirty="0">
              <a:ea typeface="ＭＳ Ｐゴシック" pitchFamily="1" charset="-128"/>
            </a:endParaRPr>
          </a:p>
          <a:p>
            <a:pPr marL="344488" lvl="1" indent="-111125">
              <a:buFontTx/>
              <a:buChar char="•"/>
            </a:pPr>
            <a:r>
              <a:rPr lang="en-US" altLang="ja-JP" sz="1200" dirty="0">
                <a:ea typeface="ＭＳ Ｐゴシック" pitchFamily="1" charset="-128"/>
              </a:rPr>
              <a:t>Bunch length control to </a:t>
            </a:r>
            <a:r>
              <a:rPr lang="en-US" altLang="ja-JP" sz="1200" dirty="0">
                <a:solidFill>
                  <a:srgbClr val="00187E"/>
                </a:solidFill>
                <a:ea typeface="ＭＳ Ｐゴシック" pitchFamily="1" charset="-128"/>
              </a:rPr>
              <a:t>&lt; 1 mm </a:t>
            </a:r>
            <a:r>
              <a:rPr lang="en-US" altLang="ja-JP" sz="1200" dirty="0" err="1">
                <a:solidFill>
                  <a:srgbClr val="00187E"/>
                </a:solidFill>
                <a:ea typeface="ＭＳ Ｐゴシック" pitchFamily="1" charset="-128"/>
              </a:rPr>
              <a:t>rms</a:t>
            </a:r>
            <a:r>
              <a:rPr lang="en-US" altLang="ja-JP" sz="1200" dirty="0">
                <a:ea typeface="ＭＳ Ｐゴシック" pitchFamily="1" charset="-128"/>
              </a:rPr>
              <a:t> (combined beam)</a:t>
            </a:r>
          </a:p>
          <a:p>
            <a:pPr marL="344488" lvl="1" indent="-111125">
              <a:buFontTx/>
              <a:buChar char="•"/>
            </a:pPr>
            <a:endParaRPr lang="en-US" altLang="ja-JP" sz="800" dirty="0">
              <a:ea typeface="ＭＳ Ｐゴシック" pitchFamily="1" charset="-128"/>
            </a:endParaRPr>
          </a:p>
          <a:p>
            <a:pPr marL="344488" lvl="1" indent="-111125">
              <a:buFontTx/>
              <a:buChar char="•"/>
            </a:pPr>
            <a:r>
              <a:rPr lang="en-US" altLang="ja-JP" sz="1200" dirty="0">
                <a:ea typeface="ＭＳ Ｐゴシック" pitchFamily="1" charset="-128"/>
              </a:rPr>
              <a:t>Beam current stability </a:t>
            </a:r>
            <a:r>
              <a:rPr lang="en-US" altLang="ja-JP" sz="1200" dirty="0">
                <a:solidFill>
                  <a:srgbClr val="00187E"/>
                </a:solidFill>
                <a:ea typeface="ＭＳ Ｐゴシック" pitchFamily="1" charset="-128"/>
              </a:rPr>
              <a:t>~ 0.1 %</a:t>
            </a:r>
            <a:r>
              <a:rPr lang="en-US" altLang="ja-JP" sz="1200" dirty="0">
                <a:ea typeface="ＭＳ Ｐゴシック" pitchFamily="1" charset="-128"/>
              </a:rPr>
              <a:t> for combined beam</a:t>
            </a:r>
          </a:p>
          <a:p>
            <a:pPr marL="344488" lvl="1" indent="-111125">
              <a:buFontTx/>
              <a:buChar char="•"/>
            </a:pPr>
            <a:endParaRPr lang="de-CH" altLang="ja-JP" sz="1000" dirty="0" smtClean="0">
              <a:ea typeface="ＭＳ Ｐゴシック" pitchFamily="1" charset="-128"/>
            </a:endParaRPr>
          </a:p>
          <a:p>
            <a:endParaRPr lang="en-US" altLang="ja-JP" sz="1400" dirty="0" smtClean="0">
              <a:solidFill>
                <a:srgbClr val="00187E"/>
              </a:solidFill>
              <a:ea typeface="ＭＳ Ｐゴシック" pitchFamily="1" charset="-128"/>
            </a:endParaRPr>
          </a:p>
          <a:p>
            <a:endParaRPr lang="en-US" altLang="ja-JP" sz="1400" dirty="0" smtClean="0">
              <a:solidFill>
                <a:srgbClr val="00187E"/>
              </a:solidFill>
              <a:ea typeface="ＭＳ Ｐゴシック" pitchFamily="1" charset="-128"/>
            </a:endParaRPr>
          </a:p>
          <a:p>
            <a:r>
              <a:rPr lang="en-US" altLang="ja-JP" sz="1400" dirty="0" smtClean="0">
                <a:solidFill>
                  <a:srgbClr val="00187E"/>
                </a:solidFill>
                <a:ea typeface="ＭＳ Ｐゴシック" pitchFamily="1" charset="-128"/>
              </a:rPr>
              <a:t>Achievements</a:t>
            </a:r>
            <a:endParaRPr lang="en-US" altLang="ja-JP" sz="1400" dirty="0" smtClean="0">
              <a:solidFill>
                <a:srgbClr val="00187E"/>
              </a:solidFill>
              <a:ea typeface="ＭＳ Ｐゴシック" pitchFamily="1" charset="-128"/>
            </a:endParaRPr>
          </a:p>
          <a:p>
            <a:pPr>
              <a:buFontTx/>
              <a:buChar char="•"/>
            </a:pPr>
            <a:endParaRPr lang="en-US" altLang="ja-JP" sz="800" dirty="0" smtClean="0">
              <a:solidFill>
                <a:srgbClr val="00187E"/>
              </a:solidFill>
              <a:ea typeface="ＭＳ Ｐゴシック" pitchFamily="1" charset="-128"/>
            </a:endParaRPr>
          </a:p>
          <a:p>
            <a:pPr marL="344488" lvl="1" indent="-111125">
              <a:buFontTx/>
              <a:buChar char="•"/>
            </a:pPr>
            <a:r>
              <a:rPr lang="en-US" altLang="ja-JP" sz="1200" dirty="0" smtClean="0">
                <a:ea typeface="ＭＳ Ｐゴシック" pitchFamily="1" charset="-128"/>
              </a:rPr>
              <a:t>Bunch train recombination </a:t>
            </a:r>
            <a:r>
              <a:rPr lang="en-US" altLang="ja-JP" sz="1200" dirty="0" smtClean="0">
                <a:solidFill>
                  <a:srgbClr val="CC0000"/>
                </a:solidFill>
                <a:ea typeface="ＭＳ Ｐゴシック" pitchFamily="1" charset="-128"/>
              </a:rPr>
              <a:t>2 x 4</a:t>
            </a:r>
            <a:r>
              <a:rPr lang="en-US" altLang="ja-JP" sz="1200" dirty="0" smtClean="0">
                <a:ea typeface="ＭＳ Ｐゴシック" pitchFamily="1" charset="-128"/>
              </a:rPr>
              <a:t> in DL and CR (from </a:t>
            </a:r>
            <a:r>
              <a:rPr lang="en-US" altLang="ja-JP" sz="1200" dirty="0" smtClean="0">
                <a:ea typeface="ＭＳ Ｐゴシック" pitchFamily="1" charset="-128"/>
              </a:rPr>
              <a:t>3 </a:t>
            </a:r>
            <a:r>
              <a:rPr lang="en-US" altLang="ja-JP" sz="1200" dirty="0" smtClean="0">
                <a:ea typeface="ＭＳ Ｐゴシック" pitchFamily="1" charset="-128"/>
              </a:rPr>
              <a:t>to </a:t>
            </a:r>
            <a:r>
              <a:rPr lang="en-US" altLang="ja-JP" sz="1200" dirty="0" smtClean="0">
                <a:solidFill>
                  <a:srgbClr val="CC0000"/>
                </a:solidFill>
                <a:ea typeface="ＭＳ Ｐゴシック" pitchFamily="1" charset="-128"/>
              </a:rPr>
              <a:t>24 </a:t>
            </a:r>
            <a:r>
              <a:rPr lang="en-US" altLang="ja-JP" sz="1200" dirty="0" smtClean="0">
                <a:solidFill>
                  <a:srgbClr val="CC0000"/>
                </a:solidFill>
                <a:ea typeface="ＭＳ Ｐゴシック" pitchFamily="1" charset="-128"/>
              </a:rPr>
              <a:t>A</a:t>
            </a:r>
            <a:r>
              <a:rPr lang="en-US" altLang="ja-JP" sz="1200" dirty="0" smtClean="0">
                <a:ea typeface="ＭＳ Ｐゴシック" pitchFamily="1" charset="-128"/>
              </a:rPr>
              <a:t>)</a:t>
            </a:r>
          </a:p>
          <a:p>
            <a:pPr marL="344488" lvl="1" indent="-111125">
              <a:buFontTx/>
              <a:buChar char="•"/>
            </a:pPr>
            <a:endParaRPr lang="en-US" altLang="ja-JP" sz="800" dirty="0" smtClean="0">
              <a:ea typeface="ＭＳ Ｐゴシック" pitchFamily="1" charset="-128"/>
            </a:endParaRPr>
          </a:p>
          <a:p>
            <a:pPr marL="344488" lvl="1" indent="-111125">
              <a:buFontTx/>
              <a:buChar char="•"/>
            </a:pPr>
            <a:r>
              <a:rPr lang="en-US" altLang="ja-JP" sz="1200" dirty="0" smtClean="0">
                <a:ea typeface="ＭＳ Ｐゴシック" pitchFamily="1" charset="-128"/>
              </a:rPr>
              <a:t>Transverse </a:t>
            </a:r>
            <a:r>
              <a:rPr lang="en-US" altLang="ja-JP" sz="1200" dirty="0" err="1" smtClean="0">
                <a:ea typeface="ＭＳ Ｐゴシック" pitchFamily="1" charset="-128"/>
              </a:rPr>
              <a:t>rms</a:t>
            </a:r>
            <a:r>
              <a:rPr lang="en-US" altLang="ja-JP" sz="1200" dirty="0" smtClean="0">
                <a:ea typeface="ＭＳ Ｐゴシック" pitchFamily="1" charset="-128"/>
              </a:rPr>
              <a:t> </a:t>
            </a:r>
            <a:r>
              <a:rPr lang="en-US" altLang="ja-JP" sz="1200" dirty="0" err="1" smtClean="0">
                <a:ea typeface="ＭＳ Ｐゴシック" pitchFamily="1" charset="-128"/>
              </a:rPr>
              <a:t>emittance</a:t>
            </a:r>
            <a:r>
              <a:rPr lang="en-US" altLang="ja-JP" sz="1200" dirty="0" smtClean="0">
                <a:ea typeface="ＭＳ Ｐゴシック" pitchFamily="1" charset="-128"/>
              </a:rPr>
              <a:t> &lt; </a:t>
            </a:r>
            <a:r>
              <a:rPr lang="en-US" altLang="ja-JP" sz="1200" dirty="0" smtClean="0">
                <a:solidFill>
                  <a:srgbClr val="00187E"/>
                </a:solidFill>
                <a:ea typeface="ＭＳ Ｐゴシック" pitchFamily="1" charset="-128"/>
              </a:rPr>
              <a:t>150 </a:t>
            </a:r>
            <a:r>
              <a:rPr lang="en-US" altLang="ja-JP" sz="1200" dirty="0" smtClean="0">
                <a:solidFill>
                  <a:srgbClr val="00187E"/>
                </a:solidFill>
                <a:latin typeface="Symbol" pitchFamily="18" charset="2"/>
                <a:ea typeface="ＭＳ Ｐゴシック" pitchFamily="1" charset="-128"/>
              </a:rPr>
              <a:t>p</a:t>
            </a:r>
            <a:r>
              <a:rPr lang="en-US" altLang="ja-JP" sz="1200" dirty="0" smtClean="0">
                <a:solidFill>
                  <a:srgbClr val="00187E"/>
                </a:solidFill>
                <a:ea typeface="ＭＳ Ｐゴシック" pitchFamily="1" charset="-128"/>
              </a:rPr>
              <a:t> mm </a:t>
            </a:r>
            <a:r>
              <a:rPr lang="en-US" altLang="ja-JP" sz="1200" dirty="0" err="1" smtClean="0">
                <a:solidFill>
                  <a:srgbClr val="00187E"/>
                </a:solidFill>
                <a:ea typeface="ＭＳ Ｐゴシック" pitchFamily="1" charset="-128"/>
              </a:rPr>
              <a:t>mrad</a:t>
            </a:r>
            <a:r>
              <a:rPr lang="en-US" altLang="ja-JP" sz="1200" dirty="0" smtClean="0">
                <a:ea typeface="ＭＳ Ｐゴシック" pitchFamily="1" charset="-128"/>
              </a:rPr>
              <a:t> (combined beam</a:t>
            </a:r>
            <a:r>
              <a:rPr lang="en-US" altLang="ja-JP" sz="1200" dirty="0" smtClean="0">
                <a:ea typeface="ＭＳ Ｐゴシック" pitchFamily="1" charset="-128"/>
              </a:rPr>
              <a:t>) for vertical plane 	  Horizontal  plane still a large factor  off  for combined beam(~ </a:t>
            </a:r>
            <a:r>
              <a:rPr lang="en-US" altLang="ja-JP" sz="1200" dirty="0" smtClean="0">
                <a:solidFill>
                  <a:srgbClr val="00187E"/>
                </a:solidFill>
                <a:ea typeface="ＭＳ Ｐゴシック" pitchFamily="1" charset="-128"/>
              </a:rPr>
              <a:t>500 </a:t>
            </a:r>
            <a:r>
              <a:rPr lang="en-US" altLang="ja-JP" sz="1200" dirty="0" smtClean="0">
                <a:solidFill>
                  <a:srgbClr val="00187E"/>
                </a:solidFill>
                <a:latin typeface="Symbol" pitchFamily="18" charset="2"/>
                <a:ea typeface="ＭＳ Ｐゴシック" pitchFamily="1" charset="-128"/>
              </a:rPr>
              <a:t>p</a:t>
            </a:r>
            <a:r>
              <a:rPr lang="en-US" altLang="ja-JP" sz="1200" dirty="0" smtClean="0">
                <a:solidFill>
                  <a:srgbClr val="00187E"/>
                </a:solidFill>
                <a:ea typeface="ＭＳ Ｐゴシック" pitchFamily="1" charset="-128"/>
              </a:rPr>
              <a:t> mm </a:t>
            </a:r>
            <a:r>
              <a:rPr lang="en-US" altLang="ja-JP" sz="1200" dirty="0" err="1" smtClean="0">
                <a:solidFill>
                  <a:srgbClr val="00187E"/>
                </a:solidFill>
                <a:ea typeface="ＭＳ Ｐゴシック" pitchFamily="1" charset="-128"/>
              </a:rPr>
              <a:t>mrad</a:t>
            </a:r>
            <a:r>
              <a:rPr lang="en-US" altLang="ja-JP" sz="1200" dirty="0" smtClean="0">
                <a:solidFill>
                  <a:srgbClr val="00187E"/>
                </a:solidFill>
                <a:ea typeface="ＭＳ Ｐゴシック" pitchFamily="1" charset="-128"/>
              </a:rPr>
              <a:t> in CLEX</a:t>
            </a:r>
            <a:r>
              <a:rPr lang="en-US" altLang="ja-JP" sz="1200" dirty="0" smtClean="0">
                <a:ea typeface="ＭＳ Ｐゴシック" pitchFamily="1" charset="-128"/>
              </a:rPr>
              <a:t>)</a:t>
            </a:r>
            <a:endParaRPr lang="en-US" altLang="ja-JP" sz="1200" dirty="0" smtClean="0">
              <a:ea typeface="ＭＳ Ｐゴシック" pitchFamily="1" charset="-128"/>
            </a:endParaRPr>
          </a:p>
          <a:p>
            <a:pPr marL="344488" lvl="1" indent="-111125">
              <a:buFontTx/>
              <a:buChar char="•"/>
            </a:pPr>
            <a:endParaRPr lang="en-US" altLang="ja-JP" sz="800" dirty="0" smtClean="0">
              <a:ea typeface="ＭＳ Ｐゴシック" pitchFamily="1" charset="-128"/>
            </a:endParaRPr>
          </a:p>
          <a:p>
            <a:pPr marL="344488" lvl="1" indent="-111125">
              <a:buFontTx/>
              <a:buChar char="•"/>
            </a:pPr>
            <a:r>
              <a:rPr lang="en-US" altLang="ja-JP" sz="1200" dirty="0" smtClean="0">
                <a:ea typeface="ＭＳ Ｐゴシック" pitchFamily="1" charset="-128"/>
              </a:rPr>
              <a:t>Bunch length control to </a:t>
            </a:r>
            <a:r>
              <a:rPr lang="en-US" altLang="ja-JP" sz="1200" dirty="0" smtClean="0">
                <a:solidFill>
                  <a:srgbClr val="00187E"/>
                </a:solidFill>
                <a:ea typeface="ＭＳ Ｐゴシック" pitchFamily="1" charset="-128"/>
              </a:rPr>
              <a:t>~ 2 </a:t>
            </a:r>
            <a:r>
              <a:rPr lang="en-US" altLang="ja-JP" sz="1200" dirty="0" smtClean="0">
                <a:solidFill>
                  <a:srgbClr val="00187E"/>
                </a:solidFill>
                <a:ea typeface="ＭＳ Ｐゴシック" pitchFamily="1" charset="-128"/>
              </a:rPr>
              <a:t>mm </a:t>
            </a:r>
            <a:r>
              <a:rPr lang="en-US" altLang="ja-JP" sz="1200" dirty="0" err="1" smtClean="0">
                <a:solidFill>
                  <a:srgbClr val="00187E"/>
                </a:solidFill>
                <a:ea typeface="ＭＳ Ｐゴシック" pitchFamily="1" charset="-128"/>
              </a:rPr>
              <a:t>rms</a:t>
            </a:r>
            <a:r>
              <a:rPr lang="en-US" altLang="ja-JP" sz="1200" dirty="0" smtClean="0">
                <a:ea typeface="ＭＳ Ｐゴシック" pitchFamily="1" charset="-128"/>
              </a:rPr>
              <a:t> (combined beam</a:t>
            </a:r>
            <a:r>
              <a:rPr lang="en-US" altLang="ja-JP" sz="1200" dirty="0" smtClean="0">
                <a:ea typeface="ＭＳ Ｐゴシック" pitchFamily="1" charset="-128"/>
              </a:rPr>
              <a:t>) - large R56 in end-of-</a:t>
            </a:r>
            <a:r>
              <a:rPr lang="en-US" altLang="ja-JP" sz="1200" dirty="0" err="1" smtClean="0">
                <a:ea typeface="ＭＳ Ｐゴシック" pitchFamily="1" charset="-128"/>
              </a:rPr>
              <a:t>linac</a:t>
            </a:r>
            <a:r>
              <a:rPr lang="en-US" altLang="ja-JP" sz="1200" dirty="0" smtClean="0">
                <a:ea typeface="ＭＳ Ｐゴシック" pitchFamily="1" charset="-128"/>
              </a:rPr>
              <a:t> chicane</a:t>
            </a:r>
            <a:endParaRPr lang="en-US" altLang="ja-JP" sz="1200" dirty="0" smtClean="0">
              <a:ea typeface="ＭＳ Ｐゴシック" pitchFamily="1" charset="-128"/>
            </a:endParaRPr>
          </a:p>
          <a:p>
            <a:pPr marL="344488" lvl="1" indent="-111125">
              <a:buFontTx/>
              <a:buChar char="•"/>
            </a:pPr>
            <a:endParaRPr lang="en-US" altLang="ja-JP" sz="800" dirty="0" smtClean="0">
              <a:ea typeface="ＭＳ Ｐゴシック" pitchFamily="1" charset="-128"/>
            </a:endParaRPr>
          </a:p>
          <a:p>
            <a:pPr marL="344488" lvl="1" indent="-111125">
              <a:buFontTx/>
              <a:buChar char="•"/>
            </a:pPr>
            <a:r>
              <a:rPr lang="en-US" altLang="ja-JP" sz="1200" dirty="0" smtClean="0">
                <a:ea typeface="ＭＳ Ｐゴシック" pitchFamily="1" charset="-128"/>
              </a:rPr>
              <a:t>Beam current stability </a:t>
            </a:r>
            <a:r>
              <a:rPr lang="en-US" altLang="ja-JP" sz="1200" dirty="0" smtClean="0">
                <a:ea typeface="ＭＳ Ｐゴシック" pitchFamily="1" charset="-128"/>
              </a:rPr>
              <a:t>&lt; </a:t>
            </a:r>
            <a:r>
              <a:rPr lang="en-US" altLang="ja-JP" sz="1200" dirty="0" smtClean="0">
                <a:solidFill>
                  <a:srgbClr val="00187E"/>
                </a:solidFill>
                <a:ea typeface="ＭＳ Ｐゴシック" pitchFamily="1" charset="-128"/>
              </a:rPr>
              <a:t>0.06 </a:t>
            </a:r>
            <a:r>
              <a:rPr lang="en-US" altLang="ja-JP" sz="1200" dirty="0" smtClean="0">
                <a:solidFill>
                  <a:srgbClr val="00187E"/>
                </a:solidFill>
                <a:ea typeface="ＭＳ Ｐゴシック" pitchFamily="1" charset="-128"/>
              </a:rPr>
              <a:t>%</a:t>
            </a:r>
            <a:r>
              <a:rPr lang="en-US" altLang="ja-JP" sz="1200" dirty="0" smtClean="0">
                <a:ea typeface="ＭＳ Ｐゴシック" pitchFamily="1" charset="-128"/>
              </a:rPr>
              <a:t> </a:t>
            </a:r>
            <a:r>
              <a:rPr lang="en-US" altLang="ja-JP" sz="1200" dirty="0" smtClean="0">
                <a:ea typeface="ＭＳ Ｐゴシック" pitchFamily="1" charset="-128"/>
              </a:rPr>
              <a:t>at the end of </a:t>
            </a:r>
            <a:r>
              <a:rPr lang="en-US" altLang="ja-JP" sz="1200" dirty="0" err="1" smtClean="0">
                <a:ea typeface="ＭＳ Ｐゴシック" pitchFamily="1" charset="-128"/>
              </a:rPr>
              <a:t>linac</a:t>
            </a:r>
            <a:r>
              <a:rPr lang="en-US" altLang="ja-JP" sz="1200" dirty="0" smtClean="0">
                <a:ea typeface="ＭＳ Ｐゴシック" pitchFamily="1" charset="-128"/>
              </a:rPr>
              <a:t>  or </a:t>
            </a:r>
          </a:p>
          <a:p>
            <a:pPr marL="344488" lvl="1" indent="-111125"/>
            <a:r>
              <a:rPr lang="en-US" altLang="ja-JP" sz="1200" dirty="0" smtClean="0">
                <a:solidFill>
                  <a:srgbClr val="00187E"/>
                </a:solidFill>
                <a:ea typeface="ＭＳ Ｐゴシック" pitchFamily="1" charset="-128"/>
              </a:rPr>
              <a:t>	</a:t>
            </a:r>
            <a:r>
              <a:rPr lang="en-US" altLang="ja-JP" sz="1200" dirty="0" smtClean="0">
                <a:solidFill>
                  <a:srgbClr val="00187E"/>
                </a:solidFill>
                <a:ea typeface="ＭＳ Ｐゴシック" pitchFamily="1" charset="-128"/>
              </a:rPr>
              <a:t>~ </a:t>
            </a:r>
            <a:r>
              <a:rPr lang="en-US" altLang="ja-JP" sz="1200" dirty="0" smtClean="0">
                <a:solidFill>
                  <a:srgbClr val="00187E"/>
                </a:solidFill>
                <a:ea typeface="ＭＳ Ｐゴシック" pitchFamily="1" charset="-128"/>
              </a:rPr>
              <a:t>0.1 %</a:t>
            </a:r>
            <a:r>
              <a:rPr lang="en-US" altLang="ja-JP" sz="1200" dirty="0" smtClean="0">
                <a:ea typeface="ＭＳ Ｐゴシック" pitchFamily="1" charset="-128"/>
              </a:rPr>
              <a:t> </a:t>
            </a:r>
            <a:r>
              <a:rPr lang="en-US" altLang="ja-JP" sz="1200" dirty="0" smtClean="0">
                <a:ea typeface="ＭＳ Ｐゴシック" pitchFamily="1" charset="-128"/>
              </a:rPr>
              <a:t>for combination factor 2 (DL) and 4 (CR)</a:t>
            </a:r>
          </a:p>
          <a:p>
            <a:pPr marL="344488" lvl="1" indent="-111125"/>
            <a:r>
              <a:rPr lang="en-US" altLang="ja-JP" sz="1200" dirty="0" smtClean="0">
                <a:ea typeface="ＭＳ Ｐゴシック" pitchFamily="1" charset="-128"/>
              </a:rPr>
              <a:t>	</a:t>
            </a:r>
            <a:r>
              <a:rPr lang="en-US" altLang="ja-JP" sz="1200" dirty="0" smtClean="0">
                <a:ea typeface="ＭＳ Ｐゴシック" pitchFamily="1" charset="-128"/>
              </a:rPr>
              <a:t>still one order of magnitude off for combination factor 8</a:t>
            </a:r>
            <a:endParaRPr lang="en-US" altLang="ja-JP" sz="1200" dirty="0" smtClean="0">
              <a:ea typeface="ＭＳ Ｐゴシック" pitchFamily="1" charset="-128"/>
            </a:endParaRPr>
          </a:p>
          <a:p>
            <a:pPr marL="344488" lvl="1" indent="-111125">
              <a:buFontTx/>
              <a:buChar char="•"/>
            </a:pPr>
            <a:endParaRPr lang="de-CH" altLang="ja-JP" sz="1000" dirty="0" smtClean="0">
              <a:ea typeface="ＭＳ Ｐゴシック" pitchFamily="1" charset="-128"/>
            </a:endParaRPr>
          </a:p>
          <a:p>
            <a:pPr marL="344488" lvl="1" indent="-111125">
              <a:buFontTx/>
              <a:buChar char="•"/>
            </a:pPr>
            <a:endParaRPr lang="de-CH" altLang="ja-JP" sz="1000" dirty="0">
              <a:ea typeface="ＭＳ Ｐゴシック" pitchFamily="1" charset="-128"/>
            </a:endParaRPr>
          </a:p>
        </p:txBody>
      </p:sp>
      <p:sp>
        <p:nvSpPr>
          <p:cNvPr id="7" name="TextBox 6"/>
          <p:cNvSpPr txBox="1"/>
          <p:nvPr/>
        </p:nvSpPr>
        <p:spPr>
          <a:xfrm>
            <a:off x="2805370" y="5848515"/>
            <a:ext cx="4742004" cy="246221"/>
          </a:xfrm>
          <a:prstGeom prst="rect">
            <a:avLst/>
          </a:prstGeom>
          <a:noFill/>
        </p:spPr>
        <p:txBody>
          <a:bodyPr wrap="none" rtlCol="0">
            <a:spAutoFit/>
          </a:bodyPr>
          <a:lstStyle/>
          <a:p>
            <a:r>
              <a:rPr lang="en-US" sz="1000" i="1" dirty="0" smtClean="0"/>
              <a:t>More on tomorrow talks by </a:t>
            </a:r>
            <a:r>
              <a:rPr lang="en-US" sz="1000" i="1" u="sng" dirty="0" smtClean="0"/>
              <a:t>Frank Tecker, Steffen </a:t>
            </a:r>
            <a:r>
              <a:rPr lang="en-US" sz="1000" i="1" u="sng" dirty="0" err="1" smtClean="0"/>
              <a:t>Dobert</a:t>
            </a:r>
            <a:r>
              <a:rPr lang="en-US" sz="1000" i="1" dirty="0" smtClean="0"/>
              <a:t> and </a:t>
            </a:r>
            <a:r>
              <a:rPr lang="en-US" sz="1000" i="1" u="sng" dirty="0" err="1" smtClean="0"/>
              <a:t>Piotr</a:t>
            </a:r>
            <a:r>
              <a:rPr lang="en-US" sz="1000" i="1" u="sng" dirty="0" smtClean="0"/>
              <a:t> </a:t>
            </a:r>
            <a:r>
              <a:rPr lang="en-US" sz="1000" i="1" u="sng" dirty="0" err="1" smtClean="0"/>
              <a:t>Skowronski</a:t>
            </a:r>
            <a:endParaRPr lang="en-US" sz="1000" i="1" u="sng" dirty="0"/>
          </a:p>
        </p:txBody>
      </p:sp>
      <p:sp>
        <p:nvSpPr>
          <p:cNvPr id="8"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8" end="8"/>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8" end="1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20" end="2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
                                            <p:txEl>
                                              <p:pRg st="10" end="1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22" end="2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23" end="23"/>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24" end="2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55425" y="4427530"/>
            <a:ext cx="3956532" cy="338554"/>
          </a:xfrm>
          <a:prstGeom prst="rect">
            <a:avLst/>
          </a:prstGeom>
          <a:noFill/>
        </p:spPr>
        <p:txBody>
          <a:bodyPr wrap="none" rtlCol="0">
            <a:spAutoFit/>
          </a:bodyPr>
          <a:lstStyle/>
          <a:p>
            <a:r>
              <a:rPr lang="en-US" sz="1600" dirty="0" smtClean="0">
                <a:cs typeface="Arial"/>
              </a:rPr>
              <a:t>Beam current along TL2, TL2’ and` TBTS</a:t>
            </a:r>
            <a:endParaRPr lang="en-US" sz="1600" dirty="0">
              <a:cs typeface="Arial"/>
            </a:endParaRPr>
          </a:p>
        </p:txBody>
      </p:sp>
      <p:pic>
        <p:nvPicPr>
          <p:cNvPr id="8" name="Picture 5" descr="DSC_0856"/>
          <p:cNvPicPr>
            <a:picLocks noChangeAspect="1" noChangeArrowheads="1"/>
          </p:cNvPicPr>
          <p:nvPr/>
        </p:nvPicPr>
        <p:blipFill>
          <a:blip r:embed="rId2" cstate="print"/>
          <a:srcRect/>
          <a:stretch>
            <a:fillRect/>
          </a:stretch>
        </p:blipFill>
        <p:spPr bwMode="auto">
          <a:xfrm>
            <a:off x="5455315" y="587030"/>
            <a:ext cx="2995589" cy="1988925"/>
          </a:xfrm>
          <a:prstGeom prst="rect">
            <a:avLst/>
          </a:prstGeom>
          <a:noFill/>
          <a:effectLst>
            <a:outerShdw blurRad="50800" dist="38100" dir="2700000" algn="tl" rotWithShape="0">
              <a:prstClr val="black">
                <a:alpha val="40000"/>
              </a:prstClr>
            </a:outerShdw>
          </a:effectLst>
        </p:spPr>
      </p:pic>
      <p:sp>
        <p:nvSpPr>
          <p:cNvPr id="9" name="Content Placeholder 10"/>
          <p:cNvSpPr txBox="1">
            <a:spLocks/>
          </p:cNvSpPr>
          <p:nvPr/>
        </p:nvSpPr>
        <p:spPr bwMode="auto">
          <a:xfrm>
            <a:off x="193830" y="1316725"/>
            <a:ext cx="4840834" cy="3187615"/>
          </a:xfrm>
          <a:prstGeom prst="rect">
            <a:avLst/>
          </a:prstGeom>
          <a:noFill/>
          <a:ln w="9525">
            <a:noFill/>
            <a:miter lim="800000"/>
            <a:headEnd/>
            <a:tailEnd/>
          </a:ln>
        </p:spPr>
        <p:txBody>
          <a:bodyPr vert="horz" wrap="square" lIns="0" tIns="0" rIns="0" bIns="0" numCol="1" anchor="t" anchorCtr="0" compatLnSpc="1">
            <a:prstTxWarp prst="textNoShape">
              <a:avLst/>
            </a:prstTxWarp>
            <a:noAutofit/>
          </a:bodyPr>
          <a:lstStyle/>
          <a:p>
            <a:pPr marL="391645" marR="0" lvl="0" indent="-293733" algn="l" defTabSz="414683" rtl="0" eaLnBrk="0" fontAlgn="base" latinLnBrk="0" hangingPunct="0">
              <a:lnSpc>
                <a:spcPct val="93000"/>
              </a:lnSpc>
              <a:spcBef>
                <a:spcPct val="0"/>
              </a:spcBef>
              <a:spcAft>
                <a:spcPts val="1293"/>
              </a:spcAft>
              <a:buSzPct val="56000"/>
              <a:buFont typeface="Arial"/>
              <a:buChar char="•"/>
              <a:tabLst/>
              <a:defRPr/>
            </a:pPr>
            <a:r>
              <a:rPr kumimoji="0" lang="en-US" sz="1200" b="0" i="0" u="none" strike="noStrike" kern="0" cap="none" spc="0" normalizeH="0" baseline="0" noProof="0" dirty="0" smtClean="0">
                <a:ln>
                  <a:noFill/>
                </a:ln>
                <a:solidFill>
                  <a:srgbClr val="00187E"/>
                </a:solidFill>
                <a:effectLst/>
                <a:uLnTx/>
                <a:uFillTx/>
                <a:latin typeface="+mn-lt"/>
                <a:ea typeface="+mn-ea"/>
                <a:cs typeface="+mn-cs"/>
              </a:rPr>
              <a:t>previously difficult to transport the beam  through TL2 (BPM system problems)</a:t>
            </a:r>
          </a:p>
          <a:p>
            <a:pPr marL="391645" marR="0" lvl="0" indent="-293733" algn="l" defTabSz="414683" rtl="0" eaLnBrk="0" fontAlgn="base" latinLnBrk="0" hangingPunct="0">
              <a:lnSpc>
                <a:spcPct val="93000"/>
              </a:lnSpc>
              <a:spcBef>
                <a:spcPct val="0"/>
              </a:spcBef>
              <a:spcAft>
                <a:spcPts val="1293"/>
              </a:spcAft>
              <a:buSzPct val="56000"/>
              <a:buFont typeface="Arial"/>
              <a:buChar char="•"/>
              <a:tabLst/>
              <a:defRPr/>
            </a:pPr>
            <a:r>
              <a:rPr kumimoji="0" lang="en-US" sz="1200" b="0" i="0" u="none" strike="noStrike" kern="0" cap="none" spc="0" normalizeH="0" baseline="0" noProof="0" dirty="0" smtClean="0">
                <a:ln>
                  <a:noFill/>
                </a:ln>
                <a:solidFill>
                  <a:srgbClr val="00187E"/>
                </a:solidFill>
                <a:effectLst/>
                <a:uLnTx/>
                <a:uFillTx/>
                <a:latin typeface="+mn-lt"/>
                <a:ea typeface="+mn-ea"/>
                <a:cs typeface="+mn-cs"/>
              </a:rPr>
              <a:t>new BPM system works fine (except overloaded front-end crates)</a:t>
            </a:r>
          </a:p>
          <a:p>
            <a:pPr marL="391645" marR="0" lvl="0" indent="-293733" algn="l" defTabSz="414683" rtl="0" eaLnBrk="0" fontAlgn="base" latinLnBrk="0" hangingPunct="0">
              <a:lnSpc>
                <a:spcPct val="93000"/>
              </a:lnSpc>
              <a:spcBef>
                <a:spcPct val="0"/>
              </a:spcBef>
              <a:spcAft>
                <a:spcPts val="1293"/>
              </a:spcAft>
              <a:buSzPct val="56000"/>
              <a:buFont typeface="Arial"/>
              <a:buChar char="•"/>
              <a:tabLst/>
              <a:defRPr/>
            </a:pPr>
            <a:r>
              <a:rPr kumimoji="0" lang="en-US" sz="1200" b="0" i="0" u="none" strike="noStrike" kern="0" cap="none" spc="0" normalizeH="0" baseline="0" noProof="0" dirty="0" smtClean="0">
                <a:ln>
                  <a:noFill/>
                </a:ln>
                <a:solidFill>
                  <a:srgbClr val="00187E"/>
                </a:solidFill>
                <a:effectLst/>
                <a:uLnTx/>
                <a:uFillTx/>
                <a:latin typeface="+mn-lt"/>
                <a:ea typeface="+mn-ea"/>
                <a:cs typeface="+mn-cs"/>
              </a:rPr>
              <a:t>optics model better understood (from kick measurements) </a:t>
            </a:r>
          </a:p>
          <a:p>
            <a:pPr marL="391645" marR="0" lvl="0" indent="-293733" algn="l" defTabSz="414683" rtl="0" eaLnBrk="0" fontAlgn="base" latinLnBrk="0" hangingPunct="0">
              <a:lnSpc>
                <a:spcPct val="93000"/>
              </a:lnSpc>
              <a:spcBef>
                <a:spcPct val="0"/>
              </a:spcBef>
              <a:spcAft>
                <a:spcPts val="1293"/>
              </a:spcAft>
              <a:buSzPct val="56000"/>
              <a:buFont typeface="Arial"/>
              <a:buChar char="•"/>
              <a:tabLst/>
              <a:defRPr/>
            </a:pPr>
            <a:r>
              <a:rPr kumimoji="0" lang="en-US" sz="1200" b="0" i="0" u="none" strike="noStrike" kern="0" cap="none" spc="0" normalizeH="0" baseline="0" noProof="0" dirty="0" smtClean="0">
                <a:ln>
                  <a:noFill/>
                </a:ln>
                <a:solidFill>
                  <a:srgbClr val="00187E"/>
                </a:solidFill>
                <a:effectLst/>
                <a:uLnTx/>
                <a:uFillTx/>
                <a:latin typeface="+mn-lt"/>
                <a:ea typeface="+mn-ea"/>
                <a:cs typeface="+mn-cs"/>
              </a:rPr>
              <a:t>improved transport to TBTS and through </a:t>
            </a:r>
            <a:r>
              <a:rPr kumimoji="0" lang="en-US" sz="1200" b="0" i="0" u="none" strike="noStrike" kern="0" cap="none" spc="0" normalizeH="0" baseline="0" noProof="0" dirty="0" smtClean="0">
                <a:ln>
                  <a:noFill/>
                </a:ln>
                <a:solidFill>
                  <a:srgbClr val="00187E"/>
                </a:solidFill>
                <a:effectLst/>
                <a:uLnTx/>
                <a:uFillTx/>
                <a:latin typeface="+mn-lt"/>
                <a:ea typeface="+mn-ea"/>
                <a:cs typeface="+mn-cs"/>
              </a:rPr>
              <a:t>PETS</a:t>
            </a:r>
          </a:p>
          <a:p>
            <a:pPr marL="391645" marR="0" lvl="0" indent="-293733" algn="l" defTabSz="414683" rtl="0" eaLnBrk="0" fontAlgn="base" latinLnBrk="0" hangingPunct="0">
              <a:lnSpc>
                <a:spcPct val="93000"/>
              </a:lnSpc>
              <a:spcBef>
                <a:spcPct val="0"/>
              </a:spcBef>
              <a:spcAft>
                <a:spcPts val="1293"/>
              </a:spcAft>
              <a:buSzPct val="56000"/>
              <a:buFont typeface="Arial"/>
              <a:buChar char="•"/>
              <a:tabLst/>
              <a:defRPr/>
            </a:pPr>
            <a:r>
              <a:rPr kumimoji="0" lang="en-US" sz="1600" b="0" i="0" u="sng" strike="noStrike" kern="0" cap="none" spc="0" normalizeH="0" baseline="0" noProof="0" dirty="0" smtClean="0">
                <a:ln>
                  <a:noFill/>
                </a:ln>
                <a:solidFill>
                  <a:srgbClr val="00187E"/>
                </a:solidFill>
                <a:effectLst/>
                <a:uLnTx/>
                <a:uFillTx/>
                <a:latin typeface="+mn-lt"/>
                <a:ea typeface="+mn-ea"/>
                <a:cs typeface="+mn-cs"/>
              </a:rPr>
              <a:t>&gt; 17 A delivered to TBTS</a:t>
            </a:r>
            <a:endParaRPr kumimoji="0" lang="en-US" sz="1200" b="0" i="0" u="none" strike="noStrike" kern="0" cap="none" spc="0" normalizeH="0" baseline="0" noProof="0" dirty="0" smtClean="0">
              <a:ln>
                <a:noFill/>
              </a:ln>
              <a:solidFill>
                <a:srgbClr val="00187E"/>
              </a:solidFill>
              <a:effectLst/>
              <a:uLnTx/>
              <a:uFillTx/>
              <a:latin typeface="+mn-lt"/>
              <a:ea typeface="ＭＳ Ｐゴシック" pitchFamily="-65" charset="-128"/>
            </a:endParaRPr>
          </a:p>
          <a:p>
            <a:pPr marL="781851" marR="0" lvl="1" indent="-259178" algn="l" defTabSz="414683" rtl="0" eaLnBrk="0" fontAlgn="base" latinLnBrk="0" hangingPunct="0">
              <a:lnSpc>
                <a:spcPct val="93000"/>
              </a:lnSpc>
              <a:spcBef>
                <a:spcPct val="0"/>
              </a:spcBef>
              <a:spcAft>
                <a:spcPts val="1032"/>
              </a:spcAft>
              <a:buSzPct val="68000"/>
              <a:buFont typeface="Arial"/>
              <a:buChar char="•"/>
              <a:tabLst/>
              <a:defRPr/>
            </a:pPr>
            <a:r>
              <a:rPr kumimoji="0" lang="en-US" sz="1200" b="0" i="0" u="none" strike="noStrike" kern="0" cap="none" spc="0" normalizeH="0" baseline="0" noProof="0" dirty="0" smtClean="0">
                <a:ln>
                  <a:noFill/>
                </a:ln>
                <a:solidFill>
                  <a:srgbClr val="00187E"/>
                </a:solidFill>
                <a:effectLst/>
                <a:uLnTx/>
                <a:uFillTx/>
                <a:latin typeface="+mn-lt"/>
                <a:ea typeface="ＭＳ Ｐゴシック" pitchFamily="-65" charset="-128"/>
              </a:rPr>
              <a:t>Small losses</a:t>
            </a:r>
            <a:r>
              <a:rPr kumimoji="0" lang="en-US" sz="1200" b="0" i="0" u="none" strike="noStrike" kern="0" cap="none" spc="0" normalizeH="0" noProof="0" dirty="0" smtClean="0">
                <a:ln>
                  <a:noFill/>
                </a:ln>
                <a:solidFill>
                  <a:srgbClr val="00187E"/>
                </a:solidFill>
                <a:effectLst/>
                <a:uLnTx/>
                <a:uFillTx/>
                <a:latin typeface="+mn-lt"/>
                <a:ea typeface="ＭＳ Ｐゴシック" pitchFamily="-65" charset="-128"/>
              </a:rPr>
              <a:t> for </a:t>
            </a:r>
            <a:r>
              <a:rPr lang="en-US" sz="1200" kern="0" dirty="0" smtClean="0">
                <a:solidFill>
                  <a:srgbClr val="00187E"/>
                </a:solidFill>
                <a:ea typeface="ＭＳ Ｐゴシック" pitchFamily="-65" charset="-128"/>
              </a:rPr>
              <a:t>non-combined beam</a:t>
            </a:r>
          </a:p>
          <a:p>
            <a:pPr marL="781851" marR="0" lvl="1" indent="-259178" algn="l" defTabSz="414683" rtl="0" eaLnBrk="0" fontAlgn="base" latinLnBrk="0" hangingPunct="0">
              <a:lnSpc>
                <a:spcPct val="93000"/>
              </a:lnSpc>
              <a:spcBef>
                <a:spcPct val="0"/>
              </a:spcBef>
              <a:spcAft>
                <a:spcPts val="1032"/>
              </a:spcAft>
              <a:buSzPct val="68000"/>
              <a:buFont typeface="Arial"/>
              <a:buChar char="•"/>
              <a:tabLst/>
              <a:defRPr/>
            </a:pPr>
            <a:r>
              <a:rPr kumimoji="0" lang="en-US" sz="1200" b="0" i="0" u="none" strike="noStrike" kern="0" cap="none" spc="0" normalizeH="0" baseline="0" noProof="0" dirty="0" smtClean="0">
                <a:ln>
                  <a:noFill/>
                </a:ln>
                <a:solidFill>
                  <a:srgbClr val="00187E"/>
                </a:solidFill>
                <a:effectLst/>
                <a:uLnTx/>
                <a:uFillTx/>
                <a:latin typeface="+mn-lt"/>
                <a:ea typeface="ＭＳ Ｐゴシック" pitchFamily="-65" charset="-128"/>
              </a:rPr>
              <a:t>Small</a:t>
            </a:r>
            <a:r>
              <a:rPr kumimoji="0" lang="en-US" sz="1200" b="0" i="0" u="none" strike="noStrike" kern="0" cap="none" spc="0" normalizeH="0" noProof="0" dirty="0" smtClean="0">
                <a:ln>
                  <a:noFill/>
                </a:ln>
                <a:solidFill>
                  <a:srgbClr val="00187E"/>
                </a:solidFill>
                <a:effectLst/>
                <a:uLnTx/>
                <a:uFillTx/>
                <a:latin typeface="+mn-lt"/>
                <a:ea typeface="ＭＳ Ｐゴシック" pitchFamily="-65" charset="-128"/>
              </a:rPr>
              <a:t> losses </a:t>
            </a:r>
            <a:r>
              <a:rPr lang="en-US" sz="1200" kern="0" dirty="0" smtClean="0">
                <a:solidFill>
                  <a:srgbClr val="00187E"/>
                </a:solidFill>
                <a:ea typeface="ＭＳ Ｐゴシック" pitchFamily="-65" charset="-128"/>
              </a:rPr>
              <a:t>in TL2 for combined beam</a:t>
            </a:r>
            <a:endParaRPr kumimoji="0" lang="en-US" sz="1200" b="0" i="0" u="none" strike="noStrike" kern="0" cap="none" spc="0" normalizeH="0" baseline="0" noProof="0" dirty="0" smtClean="0">
              <a:ln>
                <a:noFill/>
              </a:ln>
              <a:solidFill>
                <a:srgbClr val="00187E"/>
              </a:solidFill>
              <a:effectLst/>
              <a:uLnTx/>
              <a:uFillTx/>
              <a:latin typeface="+mn-lt"/>
              <a:ea typeface="ＭＳ Ｐゴシック" pitchFamily="-65" charset="-128"/>
            </a:endParaRPr>
          </a:p>
          <a:p>
            <a:pPr marL="781851" marR="0" lvl="1" indent="-259178" algn="l" defTabSz="414683" rtl="0" eaLnBrk="0" fontAlgn="base" latinLnBrk="0" hangingPunct="0">
              <a:lnSpc>
                <a:spcPct val="93000"/>
              </a:lnSpc>
              <a:spcBef>
                <a:spcPct val="0"/>
              </a:spcBef>
              <a:spcAft>
                <a:spcPts val="1032"/>
              </a:spcAft>
              <a:buSzPct val="68000"/>
              <a:buFont typeface="Arial"/>
              <a:buChar char="•"/>
              <a:tabLst/>
              <a:defRPr/>
            </a:pPr>
            <a:r>
              <a:rPr lang="en-US" sz="1200" kern="0" dirty="0" smtClean="0">
                <a:solidFill>
                  <a:srgbClr val="00187E"/>
                </a:solidFill>
                <a:ea typeface="ＭＳ Ｐゴシック" pitchFamily="-65" charset="-128"/>
              </a:rPr>
              <a:t>Still to be improved: ring extraction, TL2’</a:t>
            </a:r>
            <a:r>
              <a:rPr kumimoji="0" lang="en-US" sz="1200" b="0" i="0" u="none" strike="noStrike" kern="0" cap="none" spc="0" normalizeH="0" baseline="0" noProof="0" dirty="0" smtClean="0">
                <a:ln>
                  <a:noFill/>
                </a:ln>
                <a:solidFill>
                  <a:srgbClr val="00187E"/>
                </a:solidFill>
                <a:effectLst/>
                <a:uLnTx/>
                <a:uFillTx/>
                <a:latin typeface="+mn-lt"/>
                <a:ea typeface="ＭＳ Ｐゴシック" pitchFamily="-65" charset="-128"/>
              </a:rPr>
              <a:t/>
            </a:r>
            <a:br>
              <a:rPr kumimoji="0" lang="en-US" sz="1200" b="0" i="0" u="none" strike="noStrike" kern="0" cap="none" spc="0" normalizeH="0" baseline="0" noProof="0" dirty="0" smtClean="0">
                <a:ln>
                  <a:noFill/>
                </a:ln>
                <a:solidFill>
                  <a:srgbClr val="00187E"/>
                </a:solidFill>
                <a:effectLst/>
                <a:uLnTx/>
                <a:uFillTx/>
                <a:latin typeface="+mn-lt"/>
                <a:ea typeface="ＭＳ Ｐゴシック" pitchFamily="-65" charset="-128"/>
              </a:rPr>
            </a:br>
            <a:endParaRPr kumimoji="0" lang="en-US" sz="1200" b="0" i="0" u="none" strike="noStrike" kern="0" cap="none" spc="0" normalizeH="0" baseline="0" noProof="0" dirty="0" smtClean="0">
              <a:ln>
                <a:noFill/>
              </a:ln>
              <a:solidFill>
                <a:srgbClr val="00187E"/>
              </a:solidFill>
              <a:effectLst/>
              <a:uLnTx/>
              <a:uFillTx/>
              <a:latin typeface="+mn-lt"/>
              <a:ea typeface="ＭＳ Ｐゴシック" pitchFamily="-65" charset="-128"/>
            </a:endParaRPr>
          </a:p>
          <a:p>
            <a:pPr marL="391645" marR="0" lvl="0" indent="-293733" algn="l" defTabSz="414683" rtl="0" eaLnBrk="0" fontAlgn="base" latinLnBrk="0" hangingPunct="0">
              <a:lnSpc>
                <a:spcPct val="93000"/>
              </a:lnSpc>
              <a:spcBef>
                <a:spcPct val="0"/>
              </a:spcBef>
              <a:spcAft>
                <a:spcPts val="1293"/>
              </a:spcAft>
              <a:buSzPct val="56000"/>
              <a:buFont typeface="Arial"/>
              <a:buChar char="•"/>
              <a:tabLst/>
              <a:defRPr/>
            </a:pPr>
            <a:endParaRPr kumimoji="0" lang="en-US" sz="1200" b="0" i="0" u="none" strike="noStrike" kern="0" cap="none" spc="0" normalizeH="0" baseline="0" noProof="0" dirty="0">
              <a:ln>
                <a:noFill/>
              </a:ln>
              <a:solidFill>
                <a:srgbClr val="00187E"/>
              </a:solidFill>
              <a:effectLst/>
              <a:uLnTx/>
              <a:uFillTx/>
              <a:latin typeface="+mn-lt"/>
              <a:ea typeface="+mn-ea"/>
              <a:cs typeface="+mn-cs"/>
            </a:endParaRPr>
          </a:p>
        </p:txBody>
      </p:sp>
      <p:sp>
        <p:nvSpPr>
          <p:cNvPr id="10" name="Rectangle 8"/>
          <p:cNvSpPr>
            <a:spLocks noChangeArrowheads="1"/>
          </p:cNvSpPr>
          <p:nvPr/>
        </p:nvSpPr>
        <p:spPr bwMode="auto">
          <a:xfrm>
            <a:off x="270640" y="740650"/>
            <a:ext cx="3539360" cy="478550"/>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Transfer Lines – Tl2, TL2’</a:t>
            </a:r>
          </a:p>
        </p:txBody>
      </p:sp>
      <p:sp>
        <p:nvSpPr>
          <p:cNvPr id="11" name="TextBox 10"/>
          <p:cNvSpPr txBox="1"/>
          <p:nvPr/>
        </p:nvSpPr>
        <p:spPr>
          <a:xfrm>
            <a:off x="7490780" y="6462995"/>
            <a:ext cx="1099004" cy="246221"/>
          </a:xfrm>
          <a:prstGeom prst="rect">
            <a:avLst/>
          </a:prstGeom>
          <a:noFill/>
        </p:spPr>
        <p:txBody>
          <a:bodyPr wrap="none" rtlCol="0">
            <a:spAutoFit/>
          </a:bodyPr>
          <a:lstStyle/>
          <a:p>
            <a:r>
              <a:rPr lang="en-US" sz="1000" i="1" u="sng" dirty="0" err="1" smtClean="0"/>
              <a:t>Simona</a:t>
            </a:r>
            <a:r>
              <a:rPr lang="en-US" sz="1000" i="1" u="sng" dirty="0" smtClean="0"/>
              <a:t> </a:t>
            </a:r>
            <a:r>
              <a:rPr lang="en-US" sz="1000" i="1" u="sng" dirty="0" err="1" smtClean="0"/>
              <a:t>Bettoni</a:t>
            </a:r>
            <a:r>
              <a:rPr lang="en-US" sz="1000" i="1" u="sng" dirty="0" smtClean="0"/>
              <a:t> </a:t>
            </a:r>
            <a:endParaRPr lang="en-US" sz="1000" i="1" u="sng" dirty="0"/>
          </a:p>
        </p:txBody>
      </p:sp>
      <p:pic>
        <p:nvPicPr>
          <p:cNvPr id="9218" name="Picture 2"/>
          <p:cNvPicPr>
            <a:picLocks noChangeAspect="1" noChangeArrowheads="1"/>
          </p:cNvPicPr>
          <p:nvPr/>
        </p:nvPicPr>
        <p:blipFill>
          <a:blip r:embed="rId3" cstate="print"/>
          <a:srcRect/>
          <a:stretch>
            <a:fillRect/>
          </a:stretch>
        </p:blipFill>
        <p:spPr bwMode="auto">
          <a:xfrm>
            <a:off x="5301695" y="2776115"/>
            <a:ext cx="3226020" cy="2092724"/>
          </a:xfrm>
          <a:prstGeom prst="rect">
            <a:avLst/>
          </a:prstGeom>
          <a:noFill/>
          <a:ln w="9525">
            <a:noFill/>
            <a:miter lim="800000"/>
            <a:headEnd/>
            <a:tailEnd/>
          </a:ln>
          <a:effectLst>
            <a:outerShdw blurRad="50800" dist="38100" dir="2700000" algn="tl" rotWithShape="0">
              <a:prstClr val="black">
                <a:alpha val="40000"/>
              </a:prstClr>
            </a:outerShdw>
          </a:effectLst>
        </p:spPr>
      </p:pic>
      <p:pic>
        <p:nvPicPr>
          <p:cNvPr id="9219" name="Picture 3"/>
          <p:cNvPicPr>
            <a:picLocks noChangeAspect="1" noChangeArrowheads="1"/>
          </p:cNvPicPr>
          <p:nvPr/>
        </p:nvPicPr>
        <p:blipFill>
          <a:blip r:embed="rId4" cstate="print"/>
          <a:srcRect/>
          <a:stretch>
            <a:fillRect/>
          </a:stretch>
        </p:blipFill>
        <p:spPr bwMode="auto">
          <a:xfrm>
            <a:off x="462665" y="4965200"/>
            <a:ext cx="8218670" cy="1413164"/>
          </a:xfrm>
          <a:prstGeom prst="rect">
            <a:avLst/>
          </a:prstGeom>
          <a:noFill/>
          <a:ln w="9525">
            <a:noFill/>
            <a:miter lim="800000"/>
            <a:headEnd/>
            <a:tailEnd/>
          </a:ln>
        </p:spPr>
      </p:pic>
      <p:sp>
        <p:nvSpPr>
          <p:cNvPr id="17" name="TextBox 16"/>
          <p:cNvSpPr txBox="1"/>
          <p:nvPr/>
        </p:nvSpPr>
        <p:spPr>
          <a:xfrm>
            <a:off x="1192360" y="5003605"/>
            <a:ext cx="1590500" cy="307777"/>
          </a:xfrm>
          <a:prstGeom prst="rect">
            <a:avLst/>
          </a:prstGeom>
          <a:solidFill>
            <a:schemeClr val="bg1"/>
          </a:solidFill>
          <a:effectLst>
            <a:outerShdw blurRad="50800" dist="38100" algn="l" rotWithShape="0">
              <a:prstClr val="black">
                <a:alpha val="40000"/>
              </a:prstClr>
            </a:outerShdw>
          </a:effectLst>
        </p:spPr>
        <p:txBody>
          <a:bodyPr wrap="none" rtlCol="0">
            <a:spAutoFit/>
          </a:bodyPr>
          <a:lstStyle/>
          <a:p>
            <a:r>
              <a:rPr lang="en-US" sz="1400" dirty="0" smtClean="0"/>
              <a:t>x8 </a:t>
            </a:r>
            <a:r>
              <a:rPr lang="en-US" sz="1400" dirty="0" smtClean="0"/>
              <a:t>recombination</a:t>
            </a:r>
            <a:endParaRPr lang="en-US" sz="1400" dirty="0"/>
          </a:p>
        </p:txBody>
      </p:sp>
      <p:sp>
        <p:nvSpPr>
          <p:cNvPr id="18"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7" end="7"/>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21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2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1" grpId="0"/>
      <p:bldP spid="17"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4"/>
          <p:cNvSpPr txBox="1">
            <a:spLocks/>
          </p:cNvSpPr>
          <p:nvPr/>
        </p:nvSpPr>
        <p:spPr bwMode="auto">
          <a:xfrm>
            <a:off x="152400" y="1371600"/>
            <a:ext cx="4265979" cy="368032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All </a:t>
            </a:r>
            <a:r>
              <a:rPr kumimoji="0" lang="en-US" sz="1400" b="0" i="0" u="none" strike="noStrike" kern="0" cap="none" spc="0" normalizeH="0" baseline="0" noProof="0" dirty="0" err="1" smtClean="0">
                <a:ln>
                  <a:noFill/>
                </a:ln>
                <a:solidFill>
                  <a:srgbClr val="00187E"/>
                </a:solidFill>
                <a:effectLst/>
                <a:uLnTx/>
                <a:uFillTx/>
                <a:latin typeface="+mn-lt"/>
                <a:ea typeface="+mn-ea"/>
                <a:cs typeface="+mn-cs"/>
              </a:rPr>
              <a:t>quadrupole</a:t>
            </a:r>
            <a:r>
              <a:rPr kumimoji="0" lang="en-US" sz="1400" b="0" i="0" u="none" strike="noStrike" kern="0" cap="none" spc="0" normalizeH="0" baseline="0" noProof="0" dirty="0" smtClean="0">
                <a:ln>
                  <a:noFill/>
                </a:ln>
                <a:solidFill>
                  <a:srgbClr val="00187E"/>
                </a:solidFill>
                <a:effectLst/>
                <a:uLnTx/>
                <a:uFillTx/>
                <a:latin typeface="+mn-lt"/>
                <a:ea typeface="+mn-ea"/>
                <a:cs typeface="+mn-cs"/>
              </a:rPr>
              <a:t> movers </a:t>
            </a:r>
            <a:r>
              <a:rPr kumimoji="0" lang="en-US" sz="1400" b="0" i="0" u="none" strike="noStrike" kern="0" cap="none" spc="0" normalizeH="0" baseline="0" noProof="0" dirty="0" smtClean="0">
                <a:ln>
                  <a:noFill/>
                </a:ln>
                <a:solidFill>
                  <a:srgbClr val="00187E"/>
                </a:solidFill>
                <a:effectLst/>
                <a:uLnTx/>
                <a:uFillTx/>
                <a:latin typeface="+mn-lt"/>
                <a:ea typeface="+mn-ea"/>
                <a:cs typeface="+mn-cs"/>
              </a:rPr>
              <a:t>installed</a:t>
            </a:r>
            <a:r>
              <a:rPr lang="en-US" sz="1400" kern="0" dirty="0" smtClean="0">
                <a:solidFill>
                  <a:srgbClr val="00187E"/>
                </a:solidFill>
              </a:rPr>
              <a:t> </a:t>
            </a:r>
            <a:r>
              <a:rPr kumimoji="0" lang="en-US" sz="1400" b="0" i="0" u="none" strike="noStrike" kern="0" cap="none" spc="0" normalizeH="0" baseline="0" noProof="0" dirty="0" smtClean="0">
                <a:ln>
                  <a:noFill/>
                </a:ln>
                <a:solidFill>
                  <a:srgbClr val="00187E"/>
                </a:solidFill>
                <a:effectLst/>
                <a:uLnTx/>
                <a:uFillTx/>
                <a:latin typeface="+mn-lt"/>
                <a:ea typeface="+mn-ea"/>
                <a:cs typeface="+mn-cs"/>
              </a:rPr>
              <a:t>and tested</a:t>
            </a:r>
            <a:endParaRPr kumimoji="0" lang="en-US" sz="1400" b="0" i="0" u="none" strike="noStrike" kern="0" cap="none" spc="0" normalizeH="0" baseline="0" noProof="0" dirty="0" smtClean="0">
              <a:ln>
                <a:noFill/>
              </a:ln>
              <a:solidFill>
                <a:srgbClr val="00187E"/>
              </a:solidFill>
              <a:effectLst/>
              <a:uLnTx/>
              <a:uFillTx/>
              <a:latin typeface="+mn-lt"/>
              <a:ea typeface="+mn-ea"/>
              <a:cs typeface="+mn-cs"/>
            </a:endParaRP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Time resolved spectrometer installed and tested</a:t>
            </a:r>
            <a:endParaRPr kumimoji="0" lang="en-US" sz="1400" b="0" i="0" u="none" strike="noStrike" kern="0" cap="none" spc="0" normalizeH="0" baseline="0" noProof="0" dirty="0" smtClean="0">
              <a:ln>
                <a:noFill/>
              </a:ln>
              <a:solidFill>
                <a:srgbClr val="00187E"/>
              </a:solidFill>
              <a:effectLst/>
              <a:uLnTx/>
              <a:uFillTx/>
              <a:latin typeface="+mn-lt"/>
              <a:ea typeface="+mn-ea"/>
              <a:cs typeface="+mn-cs"/>
            </a:endParaRPr>
          </a:p>
          <a:p>
            <a:pPr marL="390525" lvl="0" indent="-293688" defTabSz="414683" eaLnBrk="0" fontAlgn="base" hangingPunct="0">
              <a:lnSpc>
                <a:spcPct val="93000"/>
              </a:lnSpc>
              <a:spcBef>
                <a:spcPct val="0"/>
              </a:spcBef>
              <a:spcAft>
                <a:spcPts val="1293"/>
              </a:spcAft>
              <a:buClr>
                <a:srgbClr val="000000"/>
              </a:buClr>
              <a:buSzPct val="56000"/>
              <a:buFont typeface="Arial"/>
              <a:buChar char="•"/>
              <a:defRPr/>
            </a:pPr>
            <a:r>
              <a:rPr lang="en-US" sz="1400" kern="0" dirty="0" smtClean="0">
                <a:solidFill>
                  <a:srgbClr val="00187E"/>
                </a:solidFill>
              </a:rPr>
              <a:t>BPM’s with new read out </a:t>
            </a:r>
            <a:r>
              <a:rPr lang="en-US" sz="1400" kern="0" dirty="0" smtClean="0">
                <a:solidFill>
                  <a:srgbClr val="00187E"/>
                </a:solidFill>
              </a:rPr>
              <a:t>electronics,     diagnostic </a:t>
            </a:r>
            <a:r>
              <a:rPr lang="en-US" sz="1400" kern="0" dirty="0" smtClean="0">
                <a:solidFill>
                  <a:srgbClr val="00187E"/>
                </a:solidFill>
              </a:rPr>
              <a:t>section with </a:t>
            </a:r>
            <a:r>
              <a:rPr lang="en-US" sz="1400" kern="0" dirty="0" err="1" smtClean="0">
                <a:solidFill>
                  <a:srgbClr val="00187E"/>
                </a:solidFill>
              </a:rPr>
              <a:t>emittance</a:t>
            </a:r>
            <a:r>
              <a:rPr lang="en-US" sz="1400" kern="0" dirty="0" smtClean="0">
                <a:solidFill>
                  <a:srgbClr val="00187E"/>
                </a:solidFill>
              </a:rPr>
              <a:t> </a:t>
            </a:r>
            <a:r>
              <a:rPr lang="en-US" sz="1400" kern="0" dirty="0" smtClean="0">
                <a:solidFill>
                  <a:srgbClr val="00187E"/>
                </a:solidFill>
              </a:rPr>
              <a:t>meter</a:t>
            </a:r>
          </a:p>
          <a:p>
            <a:pPr marL="391645" lvl="0" indent="-293733" defTabSz="414683" eaLnBrk="0" fontAlgn="base" hangingPunct="0">
              <a:lnSpc>
                <a:spcPct val="93000"/>
              </a:lnSpc>
              <a:spcBef>
                <a:spcPct val="0"/>
              </a:spcBef>
              <a:spcAft>
                <a:spcPts val="1293"/>
              </a:spcAft>
              <a:buClr>
                <a:srgbClr val="000000"/>
              </a:buClr>
              <a:buSzPct val="56000"/>
              <a:buFont typeface="Arial"/>
              <a:buChar char="•"/>
              <a:defRPr/>
            </a:pPr>
            <a:endParaRPr lang="en-US" sz="1400" kern="0" dirty="0" smtClean="0">
              <a:solidFill>
                <a:srgbClr val="00187E"/>
              </a:solidFill>
            </a:endParaRPr>
          </a:p>
          <a:p>
            <a:pPr marL="391645" lvl="0" indent="-293733" defTabSz="414683" eaLnBrk="0" fontAlgn="base" hangingPunct="0">
              <a:lnSpc>
                <a:spcPct val="93000"/>
              </a:lnSpc>
              <a:spcBef>
                <a:spcPct val="0"/>
              </a:spcBef>
              <a:spcAft>
                <a:spcPts val="1293"/>
              </a:spcAft>
              <a:buClr>
                <a:srgbClr val="000000"/>
              </a:buClr>
              <a:buSzPct val="56000"/>
              <a:buFont typeface="Arial"/>
              <a:buChar char="•"/>
              <a:defRPr/>
            </a:pPr>
            <a:r>
              <a:rPr lang="en-US" sz="1400" kern="0" dirty="0" smtClean="0">
                <a:solidFill>
                  <a:srgbClr val="00187E"/>
                </a:solidFill>
              </a:rPr>
              <a:t>First </a:t>
            </a:r>
            <a:r>
              <a:rPr lang="en-US" sz="1400" kern="0" dirty="0" smtClean="0">
                <a:solidFill>
                  <a:srgbClr val="00187E"/>
                </a:solidFill>
              </a:rPr>
              <a:t>commissioning and measurements </a:t>
            </a:r>
            <a:r>
              <a:rPr lang="en-US" sz="1400" kern="0" dirty="0" smtClean="0">
                <a:solidFill>
                  <a:srgbClr val="00187E"/>
                </a:solidFill>
              </a:rPr>
              <a:t>performed</a:t>
            </a:r>
          </a:p>
          <a:p>
            <a:pPr marL="391645" lvl="0" indent="-293733" defTabSz="414683" eaLnBrk="0" fontAlgn="base" hangingPunct="0">
              <a:lnSpc>
                <a:spcPct val="93000"/>
              </a:lnSpc>
              <a:spcBef>
                <a:spcPct val="0"/>
              </a:spcBef>
              <a:spcAft>
                <a:spcPts val="1293"/>
              </a:spcAft>
              <a:buClr>
                <a:srgbClr val="000000"/>
              </a:buClr>
              <a:buSzPct val="56000"/>
              <a:buFont typeface="Arial"/>
              <a:buChar char="•"/>
              <a:defRPr/>
            </a:pPr>
            <a:r>
              <a:rPr lang="en-US" sz="1400" kern="0" dirty="0" smtClean="0">
                <a:solidFill>
                  <a:srgbClr val="00187E"/>
                </a:solidFill>
              </a:rPr>
              <a:t>Beam matching and transport performed, BPM resolution </a:t>
            </a:r>
            <a:r>
              <a:rPr lang="en-US" sz="1400" kern="0" dirty="0" smtClean="0">
                <a:solidFill>
                  <a:srgbClr val="00187E"/>
                </a:solidFill>
              </a:rPr>
              <a:t>measured</a:t>
            </a:r>
          </a:p>
          <a:p>
            <a:pPr marL="391645" lvl="0" indent="-293733" defTabSz="414683" eaLnBrk="0" fontAlgn="base" hangingPunct="0">
              <a:lnSpc>
                <a:spcPct val="93000"/>
              </a:lnSpc>
              <a:spcBef>
                <a:spcPct val="0"/>
              </a:spcBef>
              <a:spcAft>
                <a:spcPts val="1293"/>
              </a:spcAft>
              <a:buClr>
                <a:srgbClr val="000000"/>
              </a:buClr>
              <a:buSzPct val="56000"/>
              <a:buFont typeface="Arial"/>
              <a:buChar char="•"/>
              <a:defRPr/>
            </a:pPr>
            <a:r>
              <a:rPr lang="en-US" sz="1400" kern="0" dirty="0" smtClean="0">
                <a:solidFill>
                  <a:srgbClr val="00187E"/>
                </a:solidFill>
              </a:rPr>
              <a:t>PETS qualified up to 50 MW</a:t>
            </a:r>
            <a:br>
              <a:rPr lang="en-US" sz="1400" kern="0" dirty="0" smtClean="0">
                <a:solidFill>
                  <a:srgbClr val="00187E"/>
                </a:solidFill>
              </a:rPr>
            </a:br>
            <a:endParaRPr lang="en-US" sz="1400" kern="0" dirty="0" smtClean="0">
              <a:solidFill>
                <a:srgbClr val="00187E"/>
              </a:solidFill>
            </a:endParaRPr>
          </a:p>
          <a:p>
            <a:pPr marL="391645" lvl="0" indent="-293733" defTabSz="414683" eaLnBrk="0" fontAlgn="base" hangingPunct="0">
              <a:lnSpc>
                <a:spcPct val="93000"/>
              </a:lnSpc>
              <a:spcBef>
                <a:spcPct val="0"/>
              </a:spcBef>
              <a:spcAft>
                <a:spcPts val="1293"/>
              </a:spcAft>
              <a:buClr>
                <a:srgbClr val="000000"/>
              </a:buClr>
              <a:buSzPct val="56000"/>
              <a:buFont typeface="Arial"/>
              <a:buChar char="•"/>
              <a:defRPr/>
            </a:pPr>
            <a:endParaRPr lang="en-US" sz="1400" kern="0" dirty="0" smtClean="0">
              <a:solidFill>
                <a:srgbClr val="00187E"/>
              </a:solidFill>
            </a:endParaRP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pitchFamily="34" charset="0"/>
              <a:buChar char="•"/>
              <a:tabLst/>
              <a:defRPr/>
            </a:pPr>
            <a:r>
              <a:rPr kumimoji="0" lang="en-US" sz="1400" b="0" i="0" u="sng" strike="noStrike" kern="0" cap="none" spc="0" normalizeH="0" baseline="0" noProof="0" dirty="0" smtClean="0">
                <a:ln>
                  <a:noFill/>
                </a:ln>
                <a:solidFill>
                  <a:srgbClr val="00187E"/>
                </a:solidFill>
                <a:effectLst/>
                <a:uLnTx/>
                <a:uFillTx/>
                <a:latin typeface="+mn-lt"/>
                <a:ea typeface="+mn-ea"/>
                <a:cs typeface="+mn-cs"/>
              </a:rPr>
              <a:t>A </a:t>
            </a:r>
            <a:r>
              <a:rPr kumimoji="0" lang="en-US" sz="1400" b="0" i="0" u="sng" strike="noStrike" kern="0" cap="none" spc="0" normalizeH="0" baseline="0" noProof="0" dirty="0" smtClean="0">
                <a:ln>
                  <a:noFill/>
                </a:ln>
                <a:solidFill>
                  <a:srgbClr val="00187E"/>
                </a:solidFill>
                <a:effectLst/>
                <a:uLnTx/>
                <a:uFillTx/>
                <a:latin typeface="+mn-lt"/>
                <a:ea typeface="+mn-ea"/>
                <a:cs typeface="+mn-cs"/>
              </a:rPr>
              <a:t>total of 4 PETS installed in </a:t>
            </a:r>
            <a:r>
              <a:rPr kumimoji="0" lang="en-US" sz="1400" b="0" i="0" u="sng" strike="noStrike" kern="0" cap="none" spc="0" normalizeH="0" baseline="0" noProof="0" dirty="0" smtClean="0">
                <a:ln>
                  <a:noFill/>
                </a:ln>
                <a:solidFill>
                  <a:srgbClr val="00187E"/>
                </a:solidFill>
                <a:effectLst/>
                <a:uLnTx/>
                <a:uFillTx/>
                <a:latin typeface="+mn-lt"/>
                <a:ea typeface="+mn-ea"/>
                <a:cs typeface="+mn-cs"/>
              </a:rPr>
              <a:t>January</a:t>
            </a:r>
            <a:endParaRPr kumimoji="0" lang="en-US" sz="1400" b="0" i="0" u="sng" strike="noStrike" kern="0" cap="none" spc="0" normalizeH="0" baseline="0" noProof="0" dirty="0" smtClean="0">
              <a:ln>
                <a:noFill/>
              </a:ln>
              <a:solidFill>
                <a:srgbClr val="00187E"/>
              </a:solidFill>
              <a:effectLst/>
              <a:uLnTx/>
              <a:uFillTx/>
              <a:latin typeface="+mn-lt"/>
              <a:ea typeface="+mn-ea"/>
              <a:cs typeface="+mn-cs"/>
            </a:endParaRPr>
          </a:p>
        </p:txBody>
      </p:sp>
      <p:pic>
        <p:nvPicPr>
          <p:cNvPr id="3" name="Picture 2" descr="TBL1.jpg"/>
          <p:cNvPicPr>
            <a:picLocks noChangeAspect="1"/>
          </p:cNvPicPr>
          <p:nvPr/>
        </p:nvPicPr>
        <p:blipFill>
          <a:blip r:embed="rId2" cstate="print"/>
          <a:srcRect t="12444" b="9333"/>
          <a:stretch>
            <a:fillRect/>
          </a:stretch>
        </p:blipFill>
        <p:spPr>
          <a:xfrm>
            <a:off x="4610405" y="779055"/>
            <a:ext cx="4205762" cy="2467380"/>
          </a:xfrm>
          <a:prstGeom prst="rect">
            <a:avLst/>
          </a:prstGeom>
          <a:effectLst>
            <a:outerShdw blurRad="50800" dist="63500" dir="2700000">
              <a:srgbClr val="000000">
                <a:alpha val="43000"/>
              </a:srgbClr>
            </a:outerShdw>
          </a:effectLst>
        </p:spPr>
      </p:pic>
      <p:sp>
        <p:nvSpPr>
          <p:cNvPr id="4" name="Rectangle 8"/>
          <p:cNvSpPr>
            <a:spLocks noChangeArrowheads="1"/>
          </p:cNvSpPr>
          <p:nvPr/>
        </p:nvSpPr>
        <p:spPr bwMode="auto">
          <a:xfrm>
            <a:off x="270639" y="740650"/>
            <a:ext cx="3767961"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TBL status</a:t>
            </a:r>
            <a:endParaRPr lang="en-US" sz="2000" dirty="0" smtClean="0">
              <a:solidFill>
                <a:srgbClr val="00187E"/>
              </a:solidFill>
            </a:endParaRPr>
          </a:p>
        </p:txBody>
      </p:sp>
      <p:sp>
        <p:nvSpPr>
          <p:cNvPr id="7" name="TextBox 6"/>
          <p:cNvSpPr txBox="1"/>
          <p:nvPr/>
        </p:nvSpPr>
        <p:spPr>
          <a:xfrm>
            <a:off x="923525" y="5963730"/>
            <a:ext cx="2571538" cy="246221"/>
          </a:xfrm>
          <a:prstGeom prst="rect">
            <a:avLst/>
          </a:prstGeom>
          <a:noFill/>
        </p:spPr>
        <p:txBody>
          <a:bodyPr wrap="none" rtlCol="0">
            <a:spAutoFit/>
          </a:bodyPr>
          <a:lstStyle/>
          <a:p>
            <a:r>
              <a:rPr lang="en-US" sz="1000" i="1" dirty="0" smtClean="0"/>
              <a:t>More on tomorrow talk by </a:t>
            </a:r>
            <a:r>
              <a:rPr lang="en-US" sz="1000" i="1" u="sng" dirty="0" smtClean="0"/>
              <a:t>Steffen </a:t>
            </a:r>
            <a:r>
              <a:rPr lang="en-US" sz="1000" i="1" u="sng" dirty="0" err="1" smtClean="0"/>
              <a:t>Dobert</a:t>
            </a:r>
            <a:endParaRPr lang="en-US" sz="1000" i="1" u="sng" dirty="0"/>
          </a:p>
        </p:txBody>
      </p:sp>
      <p:pic>
        <p:nvPicPr>
          <p:cNvPr id="8" name="Picture 7" descr="PowerPred100923.pdf"/>
          <p:cNvPicPr>
            <a:picLocks noChangeAspect="1"/>
          </p:cNvPicPr>
          <p:nvPr/>
        </p:nvPicPr>
        <p:blipFill>
          <a:blip r:embed="rId3" cstate="print"/>
          <a:stretch>
            <a:fillRect/>
          </a:stretch>
        </p:blipFill>
        <p:spPr>
          <a:xfrm>
            <a:off x="5416910" y="3544215"/>
            <a:ext cx="3350658" cy="2769514"/>
          </a:xfrm>
          <a:prstGeom prst="rect">
            <a:avLst/>
          </a:prstGeom>
        </p:spPr>
      </p:pic>
      <p:sp>
        <p:nvSpPr>
          <p:cNvPr id="9" name="TextBox 8"/>
          <p:cNvSpPr txBox="1"/>
          <p:nvPr/>
        </p:nvSpPr>
        <p:spPr>
          <a:xfrm>
            <a:off x="5724150" y="6309375"/>
            <a:ext cx="2438400" cy="246221"/>
          </a:xfrm>
          <a:prstGeom prst="rect">
            <a:avLst/>
          </a:prstGeom>
          <a:noFill/>
        </p:spPr>
        <p:txBody>
          <a:bodyPr wrap="square" rtlCol="0">
            <a:spAutoFit/>
          </a:bodyPr>
          <a:lstStyle/>
          <a:p>
            <a:r>
              <a:rPr lang="en-US" sz="1000" i="1" u="sng" dirty="0" err="1" smtClean="0"/>
              <a:t>Reidar</a:t>
            </a:r>
            <a:r>
              <a:rPr lang="en-US" sz="1000" i="1" u="sng" dirty="0" smtClean="0"/>
              <a:t> </a:t>
            </a:r>
            <a:r>
              <a:rPr lang="en-US" sz="1000" i="1" u="sng" dirty="0" err="1" smtClean="0"/>
              <a:t>Lunde</a:t>
            </a:r>
            <a:r>
              <a:rPr lang="en-US" sz="1000" i="1" u="sng" dirty="0" smtClean="0"/>
              <a:t> </a:t>
            </a:r>
            <a:r>
              <a:rPr lang="en-US" sz="1000" i="1" u="sng" dirty="0" err="1" smtClean="0"/>
              <a:t>Lillestøl</a:t>
            </a:r>
            <a:r>
              <a:rPr lang="en-US" sz="1000" i="1" u="sng" dirty="0" smtClean="0"/>
              <a:t>, Steffen </a:t>
            </a:r>
            <a:r>
              <a:rPr lang="en-US" sz="1000" i="1" u="sng" dirty="0" err="1" smtClean="0"/>
              <a:t>Doebert</a:t>
            </a:r>
            <a:endParaRPr lang="en-US" sz="1000" i="1" u="sng" dirty="0"/>
          </a:p>
        </p:txBody>
      </p:sp>
      <p:sp>
        <p:nvSpPr>
          <p:cNvPr id="10"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3"/>
          <p:cNvPicPr>
            <a:picLocks noChangeAspect="1" noChangeArrowheads="1"/>
          </p:cNvPicPr>
          <p:nvPr/>
        </p:nvPicPr>
        <p:blipFill>
          <a:blip r:embed="rId2" cstate="print"/>
          <a:srcRect/>
          <a:stretch>
            <a:fillRect/>
          </a:stretch>
        </p:blipFill>
        <p:spPr bwMode="auto">
          <a:xfrm>
            <a:off x="577879" y="3544215"/>
            <a:ext cx="3494855" cy="2611540"/>
          </a:xfrm>
          <a:prstGeom prst="rect">
            <a:avLst/>
          </a:prstGeom>
          <a:noFill/>
          <a:ln w="9525">
            <a:noFill/>
            <a:miter lim="800000"/>
            <a:headEnd/>
            <a:tailEnd/>
          </a:ln>
        </p:spPr>
      </p:pic>
      <p:sp>
        <p:nvSpPr>
          <p:cNvPr id="2" name="Rectangle 8"/>
          <p:cNvSpPr>
            <a:spLocks noChangeArrowheads="1"/>
          </p:cNvSpPr>
          <p:nvPr/>
        </p:nvSpPr>
        <p:spPr bwMode="auto">
          <a:xfrm>
            <a:off x="270639" y="740650"/>
            <a:ext cx="3767961"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RF Power Production - TBTS</a:t>
            </a:r>
          </a:p>
        </p:txBody>
      </p:sp>
      <p:pic>
        <p:nvPicPr>
          <p:cNvPr id="3" name="Picture 11" descr="1006091_06-A4-at-144-dpi"/>
          <p:cNvPicPr>
            <a:picLocks noChangeAspect="1" noChangeArrowheads="1"/>
          </p:cNvPicPr>
          <p:nvPr/>
        </p:nvPicPr>
        <p:blipFill>
          <a:blip r:embed="rId3" cstate="print"/>
          <a:srcRect/>
          <a:stretch>
            <a:fillRect/>
          </a:stretch>
        </p:blipFill>
        <p:spPr bwMode="auto">
          <a:xfrm>
            <a:off x="4648200" y="685800"/>
            <a:ext cx="4114800" cy="2740125"/>
          </a:xfrm>
          <a:prstGeom prst="rect">
            <a:avLst/>
          </a:prstGeom>
          <a:noFill/>
          <a:effectLst>
            <a:outerShdw blurRad="50800" dist="38100" dir="2700000" algn="br">
              <a:srgbClr val="000000">
                <a:alpha val="43000"/>
              </a:srgbClr>
            </a:outerShdw>
          </a:effectLst>
        </p:spPr>
      </p:pic>
      <p:pic>
        <p:nvPicPr>
          <p:cNvPr id="4" name="Picture 48" descr="TBTS-instrumentation-20100303"/>
          <p:cNvPicPr>
            <a:picLocks noChangeAspect="1" noChangeArrowheads="1"/>
          </p:cNvPicPr>
          <p:nvPr/>
        </p:nvPicPr>
        <p:blipFill>
          <a:blip r:embed="rId4" cstate="print"/>
          <a:srcRect/>
          <a:stretch>
            <a:fillRect/>
          </a:stretch>
        </p:blipFill>
        <p:spPr bwMode="auto">
          <a:xfrm>
            <a:off x="4840835" y="3582620"/>
            <a:ext cx="3549095" cy="2990256"/>
          </a:xfrm>
          <a:prstGeom prst="rect">
            <a:avLst/>
          </a:prstGeom>
          <a:noFill/>
        </p:spPr>
      </p:pic>
      <p:sp>
        <p:nvSpPr>
          <p:cNvPr id="17" name="Text Box 32"/>
          <p:cNvSpPr txBox="1">
            <a:spLocks noChangeArrowheads="1"/>
          </p:cNvSpPr>
          <p:nvPr/>
        </p:nvSpPr>
        <p:spPr bwMode="auto">
          <a:xfrm>
            <a:off x="155425" y="1508750"/>
            <a:ext cx="4147740" cy="1600438"/>
          </a:xfrm>
          <a:prstGeom prst="rect">
            <a:avLst/>
          </a:prstGeom>
          <a:noFill/>
          <a:ln w="9525">
            <a:noFill/>
            <a:miter lim="800000"/>
            <a:headEnd/>
            <a:tailEnd/>
          </a:ln>
          <a:effectLst/>
        </p:spPr>
        <p:txBody>
          <a:bodyPr wrap="square">
            <a:prstTxWarp prst="textNoShape">
              <a:avLst/>
            </a:prstTxWarp>
            <a:spAutoFit/>
          </a:bodyPr>
          <a:lstStyle/>
          <a:p>
            <a:r>
              <a:rPr lang="en-US" sz="1400" dirty="0">
                <a:solidFill>
                  <a:srgbClr val="00187E"/>
                </a:solidFill>
              </a:rPr>
              <a:t>PETS rapidly (~ 3x10</a:t>
            </a:r>
            <a:r>
              <a:rPr lang="en-US" sz="1400" baseline="30000" dirty="0">
                <a:solidFill>
                  <a:srgbClr val="00187E"/>
                </a:solidFill>
              </a:rPr>
              <a:t>5</a:t>
            </a:r>
            <a:r>
              <a:rPr lang="en-US" sz="1400" dirty="0">
                <a:solidFill>
                  <a:srgbClr val="00187E"/>
                </a:solidFill>
              </a:rPr>
              <a:t> pulses) reached record </a:t>
            </a:r>
            <a:r>
              <a:rPr lang="en-US" sz="1400" dirty="0" smtClean="0">
                <a:solidFill>
                  <a:srgbClr val="00187E"/>
                </a:solidFill>
              </a:rPr>
              <a:t>&gt;200 </a:t>
            </a:r>
            <a:r>
              <a:rPr lang="en-US" sz="1400" dirty="0">
                <a:solidFill>
                  <a:srgbClr val="00187E"/>
                </a:solidFill>
              </a:rPr>
              <a:t>MW peak RF power level, providing reliably pulses </a:t>
            </a:r>
            <a:r>
              <a:rPr lang="en-US" sz="1400" dirty="0" smtClean="0">
                <a:solidFill>
                  <a:srgbClr val="00187E"/>
                </a:solidFill>
              </a:rPr>
              <a:t>~ 1o0 </a:t>
            </a:r>
            <a:r>
              <a:rPr lang="en-US" sz="1400" dirty="0">
                <a:solidFill>
                  <a:srgbClr val="00187E"/>
                </a:solidFill>
              </a:rPr>
              <a:t>MW peak </a:t>
            </a:r>
            <a:r>
              <a:rPr lang="en-US" sz="1400" dirty="0" smtClean="0">
                <a:solidFill>
                  <a:srgbClr val="00187E"/>
                </a:solidFill>
              </a:rPr>
              <a:t>to accelerating structure.</a:t>
            </a:r>
            <a:endParaRPr lang="en-US" sz="1400" dirty="0" smtClean="0">
              <a:solidFill>
                <a:srgbClr val="00187E"/>
              </a:solidFill>
            </a:endParaRPr>
          </a:p>
          <a:p>
            <a:endParaRPr lang="en-US" sz="1400" dirty="0" smtClean="0">
              <a:solidFill>
                <a:srgbClr val="00187E"/>
              </a:solidFill>
            </a:endParaRPr>
          </a:p>
          <a:p>
            <a:r>
              <a:rPr lang="en-US" sz="1400" dirty="0" smtClean="0">
                <a:solidFill>
                  <a:srgbClr val="00187E"/>
                </a:solidFill>
              </a:rPr>
              <a:t>About twice the </a:t>
            </a:r>
            <a:r>
              <a:rPr lang="en-US" sz="1400" dirty="0" smtClean="0">
                <a:solidFill>
                  <a:srgbClr val="00187E"/>
                </a:solidFill>
              </a:rPr>
              <a:t>power needed to </a:t>
            </a:r>
            <a:r>
              <a:rPr lang="en-US" sz="1400" dirty="0" smtClean="0">
                <a:solidFill>
                  <a:srgbClr val="00187E"/>
                </a:solidFill>
              </a:rPr>
              <a:t>demonstrate 100 </a:t>
            </a:r>
            <a:r>
              <a:rPr lang="en-US" sz="1400" dirty="0">
                <a:solidFill>
                  <a:srgbClr val="00187E"/>
                </a:solidFill>
              </a:rPr>
              <a:t>MV/m acceleration in a two beam experiment with TD24_vg1.8_disk structure.</a:t>
            </a:r>
          </a:p>
        </p:txBody>
      </p:sp>
      <p:sp>
        <p:nvSpPr>
          <p:cNvPr id="26" name="TextBox 25"/>
          <p:cNvSpPr txBox="1"/>
          <p:nvPr/>
        </p:nvSpPr>
        <p:spPr>
          <a:xfrm>
            <a:off x="4341570" y="3582620"/>
            <a:ext cx="990600" cy="246221"/>
          </a:xfrm>
          <a:prstGeom prst="rect">
            <a:avLst/>
          </a:prstGeom>
          <a:noFill/>
        </p:spPr>
        <p:txBody>
          <a:bodyPr wrap="square" rtlCol="0">
            <a:spAutoFit/>
          </a:bodyPr>
          <a:lstStyle/>
          <a:p>
            <a:r>
              <a:rPr lang="en-US" sz="1000" i="1" u="sng" dirty="0" smtClean="0"/>
              <a:t>Roger </a:t>
            </a:r>
            <a:r>
              <a:rPr lang="en-US" sz="1000" i="1" u="sng" dirty="0" err="1" smtClean="0"/>
              <a:t>Ruber</a:t>
            </a:r>
            <a:endParaRPr lang="en-US" sz="1000" i="1" u="sng" dirty="0"/>
          </a:p>
        </p:txBody>
      </p:sp>
      <p:pic>
        <p:nvPicPr>
          <p:cNvPr id="2052" name="Picture 4"/>
          <p:cNvPicPr>
            <a:picLocks noChangeAspect="1" noChangeArrowheads="1"/>
          </p:cNvPicPr>
          <p:nvPr/>
        </p:nvPicPr>
        <p:blipFill>
          <a:blip r:embed="rId5" cstate="print"/>
          <a:srcRect/>
          <a:stretch>
            <a:fillRect/>
          </a:stretch>
        </p:blipFill>
        <p:spPr bwMode="auto">
          <a:xfrm>
            <a:off x="577880" y="3544215"/>
            <a:ext cx="3494855" cy="2611540"/>
          </a:xfrm>
          <a:prstGeom prst="rect">
            <a:avLst/>
          </a:prstGeom>
          <a:noFill/>
          <a:ln w="9525">
            <a:noFill/>
            <a:miter lim="800000"/>
            <a:headEnd/>
            <a:tailEnd/>
          </a:ln>
        </p:spPr>
      </p:pic>
      <p:cxnSp>
        <p:nvCxnSpPr>
          <p:cNvPr id="16" name="Straight Arrow Connector 15"/>
          <p:cNvCxnSpPr/>
          <p:nvPr/>
        </p:nvCxnSpPr>
        <p:spPr>
          <a:xfrm rot="10800000">
            <a:off x="2459728" y="4312317"/>
            <a:ext cx="3187613" cy="153618"/>
          </a:xfrm>
          <a:prstGeom prst="straightConnector1">
            <a:avLst/>
          </a:prstGeom>
          <a:ln w="12700">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10800000" flipV="1">
            <a:off x="2459726" y="5003604"/>
            <a:ext cx="3033995" cy="115215"/>
          </a:xfrm>
          <a:prstGeom prst="straightConnector1">
            <a:avLst/>
          </a:prstGeom>
          <a:ln w="12700">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rot="10800000">
            <a:off x="2690155" y="5618086"/>
            <a:ext cx="2304302" cy="729695"/>
          </a:xfrm>
          <a:prstGeom prst="straightConnector1">
            <a:avLst/>
          </a:prstGeom>
          <a:ln w="1270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30"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31"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PETS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2075675" y="2852925"/>
            <a:ext cx="2303836" cy="523220"/>
          </a:xfrm>
          <a:prstGeom prst="rect">
            <a:avLst/>
          </a:prstGeom>
        </p:spPr>
        <p:txBody>
          <a:bodyPr wrap="none">
            <a:spAutoFit/>
          </a:bodyPr>
          <a:lstStyle/>
          <a:p>
            <a:pPr algn="ctr"/>
            <a:r>
              <a:rPr lang="en-US" sz="1400" dirty="0" smtClean="0">
                <a:solidFill>
                  <a:srgbClr val="00187E"/>
                </a:solidFill>
              </a:rPr>
              <a:t>PETS Conditioning </a:t>
            </a:r>
            <a:r>
              <a:rPr lang="en-US" sz="1400" dirty="0" smtClean="0">
                <a:solidFill>
                  <a:srgbClr val="00187E"/>
                </a:solidFill>
              </a:rPr>
              <a:t>history</a:t>
            </a:r>
          </a:p>
          <a:p>
            <a:pPr algn="ctr"/>
            <a:r>
              <a:rPr lang="en-US" sz="1400" dirty="0" smtClean="0">
                <a:solidFill>
                  <a:srgbClr val="00187E"/>
                </a:solidFill>
              </a:rPr>
              <a:t>(not complete)</a:t>
            </a:r>
            <a:endParaRPr lang="en-US" sz="1400" dirty="0"/>
          </a:p>
        </p:txBody>
      </p:sp>
      <p:pic>
        <p:nvPicPr>
          <p:cNvPr id="2" name="Picture 3" descr="petsPowerProduction"/>
          <p:cNvPicPr>
            <a:picLocks noChangeAspect="1" noChangeArrowheads="1"/>
          </p:cNvPicPr>
          <p:nvPr/>
        </p:nvPicPr>
        <p:blipFill>
          <a:blip r:embed="rId2" cstate="print"/>
          <a:srcRect l="4839" t="6451" r="1613" b="3226"/>
          <a:stretch>
            <a:fillRect/>
          </a:stretch>
        </p:blipFill>
        <p:spPr bwMode="auto">
          <a:xfrm>
            <a:off x="4495190" y="894270"/>
            <a:ext cx="4419600" cy="3200400"/>
          </a:xfrm>
          <a:prstGeom prst="rect">
            <a:avLst/>
          </a:prstGeom>
          <a:noFill/>
        </p:spPr>
      </p:pic>
      <p:pic>
        <p:nvPicPr>
          <p:cNvPr id="3" name="Picture 4" descr="petsVacuum"/>
          <p:cNvPicPr>
            <a:picLocks noChangeAspect="1" noChangeArrowheads="1"/>
          </p:cNvPicPr>
          <p:nvPr/>
        </p:nvPicPr>
        <p:blipFill>
          <a:blip r:embed="rId3" cstate="print"/>
          <a:srcRect/>
          <a:stretch>
            <a:fillRect/>
          </a:stretch>
        </p:blipFill>
        <p:spPr bwMode="auto">
          <a:xfrm>
            <a:off x="4266590" y="3942270"/>
            <a:ext cx="4724400" cy="2425700"/>
          </a:xfrm>
          <a:prstGeom prst="rect">
            <a:avLst/>
          </a:prstGeom>
          <a:noFill/>
        </p:spPr>
      </p:pic>
      <p:sp>
        <p:nvSpPr>
          <p:cNvPr id="4" name="Text Box 16"/>
          <p:cNvSpPr txBox="1">
            <a:spLocks noChangeArrowheads="1"/>
          </p:cNvSpPr>
          <p:nvPr/>
        </p:nvSpPr>
        <p:spPr bwMode="auto">
          <a:xfrm>
            <a:off x="6019190" y="3485070"/>
            <a:ext cx="1284288" cy="244475"/>
          </a:xfrm>
          <a:prstGeom prst="rect">
            <a:avLst/>
          </a:prstGeom>
          <a:solidFill>
            <a:schemeClr val="bg1"/>
          </a:solidFill>
          <a:ln w="9525">
            <a:noFill/>
            <a:miter lim="800000"/>
            <a:headEnd/>
            <a:tailEnd/>
          </a:ln>
          <a:effectLst/>
        </p:spPr>
        <p:txBody>
          <a:bodyPr wrap="none">
            <a:prstTxWarp prst="textNoShape">
              <a:avLst/>
            </a:prstTxWarp>
            <a:spAutoFit/>
          </a:bodyPr>
          <a:lstStyle/>
          <a:p>
            <a:r>
              <a:rPr lang="en-US" sz="1000"/>
              <a:t>150 hours at 0.8 Hz</a:t>
            </a:r>
          </a:p>
        </p:txBody>
      </p:sp>
      <p:sp>
        <p:nvSpPr>
          <p:cNvPr id="5" name="Line 15"/>
          <p:cNvSpPr>
            <a:spLocks noChangeShapeType="1"/>
          </p:cNvSpPr>
          <p:nvPr/>
        </p:nvSpPr>
        <p:spPr bwMode="auto">
          <a:xfrm>
            <a:off x="4876190" y="3713670"/>
            <a:ext cx="3276600" cy="0"/>
          </a:xfrm>
          <a:prstGeom prst="line">
            <a:avLst/>
          </a:prstGeom>
          <a:noFill/>
          <a:ln w="9525">
            <a:solidFill>
              <a:schemeClr val="tx1"/>
            </a:solidFill>
            <a:prstDash val="dash"/>
            <a:round/>
            <a:headEnd type="triangle" w="med" len="med"/>
            <a:tailEnd type="triangle" w="med" len="med"/>
          </a:ln>
          <a:effectLst/>
        </p:spPr>
        <p:txBody>
          <a:bodyPr>
            <a:prstTxWarp prst="textNoShape">
              <a:avLst/>
            </a:prstTxWarp>
          </a:bodyPr>
          <a:lstStyle/>
          <a:p>
            <a:endParaRPr lang="en-US"/>
          </a:p>
        </p:txBody>
      </p:sp>
      <p:sp>
        <p:nvSpPr>
          <p:cNvPr id="6" name="Oval 20"/>
          <p:cNvSpPr>
            <a:spLocks noChangeArrowheads="1"/>
          </p:cNvSpPr>
          <p:nvPr/>
        </p:nvSpPr>
        <p:spPr bwMode="auto">
          <a:xfrm>
            <a:off x="7541603" y="1427670"/>
            <a:ext cx="458787" cy="457200"/>
          </a:xfrm>
          <a:prstGeom prst="ellipse">
            <a:avLst/>
          </a:prstGeom>
          <a:noFill/>
          <a:ln w="19050">
            <a:solidFill>
              <a:srgbClr val="FF6600"/>
            </a:solidFill>
            <a:round/>
            <a:headEnd/>
            <a:tailEnd/>
          </a:ln>
          <a:effectLst/>
        </p:spPr>
        <p:txBody>
          <a:bodyPr wrap="none" anchor="ctr">
            <a:prstTxWarp prst="textNoShape">
              <a:avLst/>
            </a:prstTxWarp>
          </a:bodyPr>
          <a:lstStyle/>
          <a:p>
            <a:endParaRPr lang="en-US"/>
          </a:p>
        </p:txBody>
      </p:sp>
      <p:sp>
        <p:nvSpPr>
          <p:cNvPr id="7" name="Oval 21"/>
          <p:cNvSpPr>
            <a:spLocks noChangeArrowheads="1"/>
          </p:cNvSpPr>
          <p:nvPr/>
        </p:nvSpPr>
        <p:spPr bwMode="auto">
          <a:xfrm>
            <a:off x="7541603" y="5694870"/>
            <a:ext cx="458787" cy="457200"/>
          </a:xfrm>
          <a:prstGeom prst="ellipse">
            <a:avLst/>
          </a:prstGeom>
          <a:noFill/>
          <a:ln w="19050">
            <a:solidFill>
              <a:srgbClr val="FF6600"/>
            </a:solidFill>
            <a:round/>
            <a:headEnd/>
            <a:tailEnd/>
          </a:ln>
          <a:effectLst/>
        </p:spPr>
        <p:txBody>
          <a:bodyPr wrap="none" anchor="ctr">
            <a:prstTxWarp prst="textNoShape">
              <a:avLst/>
            </a:prstTxWarp>
          </a:bodyPr>
          <a:lstStyle/>
          <a:p>
            <a:endParaRPr lang="en-US"/>
          </a:p>
        </p:txBody>
      </p:sp>
      <p:sp>
        <p:nvSpPr>
          <p:cNvPr id="8" name="Line 22"/>
          <p:cNvSpPr>
            <a:spLocks noChangeShapeType="1"/>
          </p:cNvSpPr>
          <p:nvPr/>
        </p:nvSpPr>
        <p:spPr bwMode="auto">
          <a:xfrm flipH="1">
            <a:off x="6781190" y="1656270"/>
            <a:ext cx="762000" cy="0"/>
          </a:xfrm>
          <a:prstGeom prst="line">
            <a:avLst/>
          </a:prstGeom>
          <a:noFill/>
          <a:ln w="9525">
            <a:solidFill>
              <a:srgbClr val="FF6600"/>
            </a:solidFill>
            <a:round/>
            <a:headEnd type="oval" w="med" len="med"/>
            <a:tailEnd type="triangle" w="med" len="med"/>
          </a:ln>
          <a:effectLst/>
        </p:spPr>
        <p:txBody>
          <a:bodyPr>
            <a:prstTxWarp prst="textNoShape">
              <a:avLst/>
            </a:prstTxWarp>
          </a:bodyPr>
          <a:lstStyle/>
          <a:p>
            <a:endParaRPr lang="en-US"/>
          </a:p>
        </p:txBody>
      </p:sp>
      <p:sp>
        <p:nvSpPr>
          <p:cNvPr id="9" name="Line 23"/>
          <p:cNvSpPr>
            <a:spLocks noChangeShapeType="1"/>
          </p:cNvSpPr>
          <p:nvPr/>
        </p:nvSpPr>
        <p:spPr bwMode="auto">
          <a:xfrm>
            <a:off x="7619390" y="2189670"/>
            <a:ext cx="0" cy="3810000"/>
          </a:xfrm>
          <a:prstGeom prst="line">
            <a:avLst/>
          </a:prstGeom>
          <a:noFill/>
          <a:ln w="9525">
            <a:solidFill>
              <a:srgbClr val="FF6600"/>
            </a:solidFill>
            <a:prstDash val="dash"/>
            <a:round/>
            <a:headEnd type="oval" w="med" len="med"/>
            <a:tailEnd type="oval" w="med" len="med"/>
          </a:ln>
          <a:effectLst/>
        </p:spPr>
        <p:txBody>
          <a:bodyPr>
            <a:prstTxWarp prst="textNoShape">
              <a:avLst/>
            </a:prstTxWarp>
          </a:bodyPr>
          <a:lstStyle/>
          <a:p>
            <a:endParaRPr lang="en-US"/>
          </a:p>
        </p:txBody>
      </p:sp>
      <p:sp>
        <p:nvSpPr>
          <p:cNvPr id="10" name="Text Box 25"/>
          <p:cNvSpPr txBox="1">
            <a:spLocks noChangeArrowheads="1"/>
          </p:cNvSpPr>
          <p:nvPr/>
        </p:nvSpPr>
        <p:spPr bwMode="auto">
          <a:xfrm>
            <a:off x="6628790" y="2113470"/>
            <a:ext cx="1000125" cy="214313"/>
          </a:xfrm>
          <a:prstGeom prst="rect">
            <a:avLst/>
          </a:prstGeom>
          <a:solidFill>
            <a:schemeClr val="bg1"/>
          </a:solidFill>
          <a:ln w="9525">
            <a:noFill/>
            <a:miter lim="800000"/>
            <a:headEnd/>
            <a:tailEnd/>
          </a:ln>
          <a:effectLst/>
        </p:spPr>
        <p:txBody>
          <a:bodyPr wrap="none">
            <a:prstTxWarp prst="textNoShape">
              <a:avLst/>
            </a:prstTxWarp>
            <a:spAutoFit/>
          </a:bodyPr>
          <a:lstStyle/>
          <a:p>
            <a:r>
              <a:rPr lang="en-US" sz="800">
                <a:solidFill>
                  <a:srgbClr val="0000FF"/>
                </a:solidFill>
              </a:rPr>
              <a:t>Power from PETS</a:t>
            </a:r>
          </a:p>
        </p:txBody>
      </p:sp>
      <p:sp>
        <p:nvSpPr>
          <p:cNvPr id="11" name="Text Box 26"/>
          <p:cNvSpPr txBox="1">
            <a:spLocks noChangeArrowheads="1"/>
          </p:cNvSpPr>
          <p:nvPr/>
        </p:nvSpPr>
        <p:spPr bwMode="auto">
          <a:xfrm>
            <a:off x="6704990" y="2646870"/>
            <a:ext cx="1012825" cy="214313"/>
          </a:xfrm>
          <a:prstGeom prst="rect">
            <a:avLst/>
          </a:prstGeom>
          <a:solidFill>
            <a:schemeClr val="bg1"/>
          </a:solidFill>
          <a:ln w="9525">
            <a:noFill/>
            <a:miter lim="800000"/>
            <a:headEnd/>
            <a:tailEnd/>
          </a:ln>
          <a:effectLst/>
        </p:spPr>
        <p:txBody>
          <a:bodyPr wrap="none">
            <a:prstTxWarp prst="textNoShape">
              <a:avLst/>
            </a:prstTxWarp>
            <a:spAutoFit/>
          </a:bodyPr>
          <a:lstStyle/>
          <a:p>
            <a:r>
              <a:rPr lang="en-US" sz="800">
                <a:solidFill>
                  <a:srgbClr val="008000"/>
                </a:solidFill>
              </a:rPr>
              <a:t>Power to structure</a:t>
            </a:r>
          </a:p>
        </p:txBody>
      </p:sp>
      <p:sp>
        <p:nvSpPr>
          <p:cNvPr id="12" name="Text Box 27"/>
          <p:cNvSpPr txBox="1">
            <a:spLocks noChangeArrowheads="1"/>
          </p:cNvSpPr>
          <p:nvPr/>
        </p:nvSpPr>
        <p:spPr bwMode="auto">
          <a:xfrm>
            <a:off x="5180990" y="2900870"/>
            <a:ext cx="796925" cy="214313"/>
          </a:xfrm>
          <a:prstGeom prst="rect">
            <a:avLst/>
          </a:prstGeom>
          <a:solidFill>
            <a:schemeClr val="bg1"/>
          </a:solidFill>
          <a:ln w="9525">
            <a:noFill/>
            <a:miter lim="800000"/>
            <a:headEnd/>
            <a:tailEnd/>
          </a:ln>
          <a:effectLst/>
        </p:spPr>
        <p:txBody>
          <a:bodyPr wrap="none">
            <a:prstTxWarp prst="textNoShape">
              <a:avLst/>
            </a:prstTxWarp>
            <a:spAutoFit/>
          </a:bodyPr>
          <a:lstStyle/>
          <a:p>
            <a:r>
              <a:rPr lang="en-US" sz="800">
                <a:solidFill>
                  <a:srgbClr val="660066"/>
                </a:solidFill>
              </a:rPr>
              <a:t>Beam current</a:t>
            </a:r>
          </a:p>
        </p:txBody>
      </p:sp>
      <p:sp>
        <p:nvSpPr>
          <p:cNvPr id="13" name="Text Box 28"/>
          <p:cNvSpPr txBox="1">
            <a:spLocks noChangeArrowheads="1"/>
          </p:cNvSpPr>
          <p:nvPr/>
        </p:nvSpPr>
        <p:spPr bwMode="auto">
          <a:xfrm>
            <a:off x="5561990" y="1427670"/>
            <a:ext cx="1219200" cy="406400"/>
          </a:xfrm>
          <a:prstGeom prst="rect">
            <a:avLst/>
          </a:prstGeom>
          <a:solidFill>
            <a:schemeClr val="bg1"/>
          </a:solidFill>
          <a:ln w="9525">
            <a:solidFill>
              <a:srgbClr val="FF6600"/>
            </a:solidFill>
            <a:miter lim="800000"/>
            <a:headEnd/>
            <a:tailEnd/>
          </a:ln>
          <a:effectLst/>
        </p:spPr>
        <p:txBody>
          <a:bodyPr>
            <a:prstTxWarp prst="textNoShape">
              <a:avLst/>
            </a:prstTxWarp>
            <a:spAutoFit/>
          </a:bodyPr>
          <a:lstStyle/>
          <a:p>
            <a:r>
              <a:rPr lang="en-US" sz="1000">
                <a:solidFill>
                  <a:srgbClr val="FF6600"/>
                </a:solidFill>
              </a:rPr>
              <a:t>Low breakdown rate operation</a:t>
            </a:r>
          </a:p>
        </p:txBody>
      </p:sp>
      <p:sp>
        <p:nvSpPr>
          <p:cNvPr id="15" name="Rectangle 8"/>
          <p:cNvSpPr>
            <a:spLocks noChangeArrowheads="1"/>
          </p:cNvSpPr>
          <p:nvPr/>
        </p:nvSpPr>
        <p:spPr bwMode="auto">
          <a:xfrm>
            <a:off x="270640" y="817460"/>
            <a:ext cx="3920361"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RF Power Production - TBTS</a:t>
            </a:r>
          </a:p>
        </p:txBody>
      </p:sp>
      <p:grpSp>
        <p:nvGrpSpPr>
          <p:cNvPr id="19" name="Group 18"/>
          <p:cNvGrpSpPr/>
          <p:nvPr/>
        </p:nvGrpSpPr>
        <p:grpSpPr>
          <a:xfrm>
            <a:off x="577880" y="2161635"/>
            <a:ext cx="6096000" cy="4372018"/>
            <a:chOff x="304800" y="1828800"/>
            <a:chExt cx="6096000" cy="4372018"/>
          </a:xfrm>
        </p:grpSpPr>
        <p:pic>
          <p:nvPicPr>
            <p:cNvPr id="14" name="Picture 13"/>
            <p:cNvPicPr>
              <a:picLocks noChangeAspect="1"/>
            </p:cNvPicPr>
            <p:nvPr/>
          </p:nvPicPr>
          <p:blipFill>
            <a:blip r:embed="rId4" cstate="print"/>
            <a:stretch>
              <a:fillRect/>
            </a:stretch>
          </p:blipFill>
          <p:spPr>
            <a:xfrm>
              <a:off x="304800" y="1828800"/>
              <a:ext cx="6096000" cy="4372018"/>
            </a:xfrm>
            <a:prstGeom prst="rect">
              <a:avLst/>
            </a:prstGeom>
            <a:effectLst>
              <a:outerShdw blurRad="50800" dist="38100" dir="2700000" algn="br">
                <a:srgbClr val="000000">
                  <a:alpha val="43000"/>
                </a:srgbClr>
              </a:outerShdw>
            </a:effectLst>
          </p:spPr>
        </p:pic>
        <p:sp>
          <p:nvSpPr>
            <p:cNvPr id="17" name="Rectangle 16"/>
            <p:cNvSpPr/>
            <p:nvPr/>
          </p:nvSpPr>
          <p:spPr>
            <a:xfrm>
              <a:off x="304800" y="1981200"/>
              <a:ext cx="2404324" cy="307777"/>
            </a:xfrm>
            <a:prstGeom prst="rect">
              <a:avLst/>
            </a:prstGeom>
          </p:spPr>
          <p:txBody>
            <a:bodyPr wrap="none">
              <a:spAutoFit/>
            </a:bodyPr>
            <a:lstStyle/>
            <a:p>
              <a:r>
                <a:rPr lang="en-US" sz="1400" dirty="0" smtClean="0">
                  <a:solidFill>
                    <a:srgbClr val="00187E"/>
                  </a:solidFill>
                </a:rPr>
                <a:t>Deceleration measurements</a:t>
              </a:r>
              <a:endParaRPr lang="en-US" sz="1400" dirty="0"/>
            </a:p>
          </p:txBody>
        </p:sp>
        <p:sp>
          <p:nvSpPr>
            <p:cNvPr id="18" name="TextBox 17"/>
            <p:cNvSpPr txBox="1"/>
            <p:nvPr/>
          </p:nvSpPr>
          <p:spPr>
            <a:xfrm>
              <a:off x="381000" y="5867400"/>
              <a:ext cx="762000" cy="246221"/>
            </a:xfrm>
            <a:prstGeom prst="rect">
              <a:avLst/>
            </a:prstGeom>
            <a:noFill/>
          </p:spPr>
          <p:txBody>
            <a:bodyPr wrap="square" rtlCol="0">
              <a:spAutoFit/>
            </a:bodyPr>
            <a:lstStyle/>
            <a:p>
              <a:r>
                <a:rPr lang="en-US" sz="1000" i="1" u="sng" dirty="0" smtClean="0"/>
                <a:t>Erik </a:t>
              </a:r>
              <a:r>
                <a:rPr lang="en-US" sz="1000" i="1" u="sng" dirty="0" err="1" smtClean="0"/>
                <a:t>Adli</a:t>
              </a:r>
              <a:endParaRPr lang="en-US" sz="1000" i="1" u="sng" dirty="0"/>
            </a:p>
          </p:txBody>
        </p:sp>
      </p:grpSp>
      <p:sp>
        <p:nvSpPr>
          <p:cNvPr id="20" name="TextBox 19"/>
          <p:cNvSpPr txBox="1"/>
          <p:nvPr/>
        </p:nvSpPr>
        <p:spPr>
          <a:xfrm>
            <a:off x="539475" y="1662370"/>
            <a:ext cx="1991251" cy="246221"/>
          </a:xfrm>
          <a:prstGeom prst="rect">
            <a:avLst/>
          </a:prstGeom>
          <a:noFill/>
        </p:spPr>
        <p:txBody>
          <a:bodyPr wrap="none" rtlCol="0">
            <a:spAutoFit/>
          </a:bodyPr>
          <a:lstStyle/>
          <a:p>
            <a:r>
              <a:rPr lang="en-US" sz="1000" i="1" dirty="0" smtClean="0"/>
              <a:t>More on tomorrow talk by Erik</a:t>
            </a:r>
            <a:endParaRPr lang="en-US" sz="1000" i="1" dirty="0"/>
          </a:p>
        </p:txBody>
      </p:sp>
      <p:sp>
        <p:nvSpPr>
          <p:cNvPr id="21"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3"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PETS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2"/>
          <p:cNvPicPr>
            <a:picLocks noChangeAspect="1" noChangeArrowheads="1"/>
          </p:cNvPicPr>
          <p:nvPr/>
        </p:nvPicPr>
        <p:blipFill>
          <a:blip r:embed="rId2" cstate="print"/>
          <a:srcRect/>
          <a:stretch>
            <a:fillRect/>
          </a:stretch>
        </p:blipFill>
        <p:spPr bwMode="auto">
          <a:xfrm>
            <a:off x="5183656" y="1425981"/>
            <a:ext cx="3237251" cy="2212225"/>
          </a:xfrm>
          <a:prstGeom prst="rect">
            <a:avLst/>
          </a:prstGeom>
          <a:noFill/>
          <a:ln w="9525">
            <a:noFill/>
            <a:round/>
            <a:headEnd/>
            <a:tailEnd/>
          </a:ln>
          <a:effectLst/>
        </p:spPr>
      </p:pic>
      <p:sp>
        <p:nvSpPr>
          <p:cNvPr id="3" name="Rectangle 23"/>
          <p:cNvSpPr>
            <a:spLocks noChangeArrowheads="1"/>
          </p:cNvSpPr>
          <p:nvPr/>
        </p:nvSpPr>
        <p:spPr bwMode="auto">
          <a:xfrm>
            <a:off x="5453427" y="1425981"/>
            <a:ext cx="2832594" cy="208496"/>
          </a:xfrm>
          <a:prstGeom prst="rect">
            <a:avLst/>
          </a:prstGeom>
          <a:solidFill>
            <a:srgbClr val="B2B2B2"/>
          </a:solidFill>
          <a:ln w="9525">
            <a:noFill/>
            <a:miter lim="800000"/>
            <a:headEnd/>
            <a:tailEnd/>
          </a:ln>
          <a:effectLst/>
        </p:spPr>
        <p:txBody>
          <a:bodyPr anchor="ctr">
            <a:spAutoFit/>
          </a:bodyPr>
          <a:lstStyle/>
          <a:p>
            <a:r>
              <a:rPr lang="en-GB" sz="1000" dirty="0">
                <a:ea typeface="Times" charset="0"/>
                <a:cs typeface="Times New Roman" pitchFamily="18" charset="0"/>
              </a:rPr>
              <a:t>PETS installed into the ASTA test area at SLAC</a:t>
            </a:r>
            <a:endParaRPr lang="en-US" sz="1000" dirty="0">
              <a:ea typeface="Times" charset="0"/>
              <a:cs typeface="Times New Roman" pitchFamily="18" charset="0"/>
            </a:endParaRPr>
          </a:p>
        </p:txBody>
      </p:sp>
      <p:sp>
        <p:nvSpPr>
          <p:cNvPr id="4" name="Text Box 24"/>
          <p:cNvSpPr txBox="1">
            <a:spLocks noChangeArrowheads="1"/>
          </p:cNvSpPr>
          <p:nvPr/>
        </p:nvSpPr>
        <p:spPr bwMode="auto">
          <a:xfrm>
            <a:off x="5251098" y="3310569"/>
            <a:ext cx="1329210" cy="338554"/>
          </a:xfrm>
          <a:prstGeom prst="rect">
            <a:avLst/>
          </a:prstGeom>
          <a:noFill/>
          <a:ln w="9525">
            <a:noFill/>
            <a:miter lim="800000"/>
            <a:headEnd/>
            <a:tailEnd/>
          </a:ln>
          <a:effectLst/>
        </p:spPr>
        <p:txBody>
          <a:bodyPr wrap="none">
            <a:spAutoFit/>
          </a:bodyPr>
          <a:lstStyle/>
          <a:p>
            <a:r>
              <a:rPr lang="en-US" sz="1600" dirty="0">
                <a:solidFill>
                  <a:schemeClr val="bg1"/>
                </a:solidFill>
              </a:rPr>
              <a:t>August 2010</a:t>
            </a:r>
          </a:p>
        </p:txBody>
      </p:sp>
      <p:pic>
        <p:nvPicPr>
          <p:cNvPr id="5" name="Picture 25"/>
          <p:cNvPicPr>
            <a:picLocks noChangeAspect="1" noChangeArrowheads="1"/>
          </p:cNvPicPr>
          <p:nvPr/>
        </p:nvPicPr>
        <p:blipFill>
          <a:blip r:embed="rId3" cstate="print"/>
          <a:srcRect/>
          <a:stretch>
            <a:fillRect/>
          </a:stretch>
        </p:blipFill>
        <p:spPr bwMode="auto">
          <a:xfrm>
            <a:off x="799879" y="1360995"/>
            <a:ext cx="3776793" cy="705367"/>
          </a:xfrm>
          <a:prstGeom prst="rect">
            <a:avLst/>
          </a:prstGeom>
          <a:noFill/>
          <a:ln w="9525">
            <a:noFill/>
            <a:miter lim="800000"/>
            <a:headEnd/>
            <a:tailEnd/>
          </a:ln>
          <a:effectLst/>
        </p:spPr>
      </p:pic>
      <p:pic>
        <p:nvPicPr>
          <p:cNvPr id="6" name="Picture 26"/>
          <p:cNvPicPr>
            <a:picLocks noChangeAspect="1" noChangeArrowheads="1"/>
          </p:cNvPicPr>
          <p:nvPr/>
        </p:nvPicPr>
        <p:blipFill>
          <a:blip r:embed="rId4" cstate="print"/>
          <a:srcRect/>
          <a:stretch>
            <a:fillRect/>
          </a:stretch>
        </p:blipFill>
        <p:spPr bwMode="auto">
          <a:xfrm>
            <a:off x="530108" y="2205810"/>
            <a:ext cx="1686068" cy="1474366"/>
          </a:xfrm>
          <a:prstGeom prst="rect">
            <a:avLst/>
          </a:prstGeom>
          <a:noFill/>
          <a:ln w="9525">
            <a:noFill/>
            <a:miter lim="800000"/>
            <a:headEnd/>
            <a:tailEnd/>
          </a:ln>
          <a:effectLst/>
        </p:spPr>
      </p:pic>
      <p:pic>
        <p:nvPicPr>
          <p:cNvPr id="7" name="Picture 29"/>
          <p:cNvPicPr>
            <a:picLocks noChangeAspect="1" noChangeArrowheads="1"/>
          </p:cNvPicPr>
          <p:nvPr/>
        </p:nvPicPr>
        <p:blipFill>
          <a:blip r:embed="rId5" cstate="print"/>
          <a:srcRect/>
          <a:stretch>
            <a:fillRect/>
          </a:stretch>
        </p:blipFill>
        <p:spPr bwMode="auto">
          <a:xfrm>
            <a:off x="2283619" y="2205810"/>
            <a:ext cx="1128261" cy="1364702"/>
          </a:xfrm>
          <a:prstGeom prst="rect">
            <a:avLst/>
          </a:prstGeom>
          <a:noFill/>
          <a:ln w="9525">
            <a:noFill/>
            <a:miter lim="800000"/>
            <a:headEnd/>
            <a:tailEnd/>
          </a:ln>
          <a:effectLst/>
        </p:spPr>
      </p:pic>
      <p:pic>
        <p:nvPicPr>
          <p:cNvPr id="8" name="Picture 30"/>
          <p:cNvPicPr>
            <a:picLocks noChangeAspect="1" noChangeArrowheads="1"/>
          </p:cNvPicPr>
          <p:nvPr/>
        </p:nvPicPr>
        <p:blipFill>
          <a:blip r:embed="rId6" cstate="print"/>
          <a:srcRect/>
          <a:stretch>
            <a:fillRect/>
          </a:stretch>
        </p:blipFill>
        <p:spPr bwMode="auto">
          <a:xfrm>
            <a:off x="3497588" y="2205810"/>
            <a:ext cx="1618625" cy="1370117"/>
          </a:xfrm>
          <a:prstGeom prst="rect">
            <a:avLst/>
          </a:prstGeom>
          <a:noFill/>
          <a:ln w="9525">
            <a:noFill/>
            <a:miter lim="800000"/>
            <a:headEnd/>
            <a:tailEnd/>
          </a:ln>
          <a:effectLst/>
        </p:spPr>
      </p:pic>
      <p:pic>
        <p:nvPicPr>
          <p:cNvPr id="9" name="Picture 42"/>
          <p:cNvPicPr>
            <a:picLocks noChangeAspect="1" noChangeArrowheads="1"/>
          </p:cNvPicPr>
          <p:nvPr/>
        </p:nvPicPr>
        <p:blipFill>
          <a:blip r:embed="rId7" cstate="print"/>
          <a:srcRect/>
          <a:stretch>
            <a:fillRect/>
          </a:stretch>
        </p:blipFill>
        <p:spPr bwMode="auto">
          <a:xfrm>
            <a:off x="1922055" y="4657960"/>
            <a:ext cx="3112201" cy="1818249"/>
          </a:xfrm>
          <a:prstGeom prst="rect">
            <a:avLst/>
          </a:prstGeom>
          <a:noFill/>
          <a:ln w="9525">
            <a:noFill/>
            <a:miter lim="800000"/>
            <a:headEnd/>
            <a:tailEnd/>
          </a:ln>
        </p:spPr>
      </p:pic>
      <p:sp>
        <p:nvSpPr>
          <p:cNvPr id="10" name="TextBox 27"/>
          <p:cNvSpPr txBox="1">
            <a:spLocks noChangeArrowheads="1"/>
          </p:cNvSpPr>
          <p:nvPr/>
        </p:nvSpPr>
        <p:spPr bwMode="auto">
          <a:xfrm rot="16200000">
            <a:off x="3385407" y="5472919"/>
            <a:ext cx="1039773" cy="189683"/>
          </a:xfrm>
          <a:prstGeom prst="rect">
            <a:avLst/>
          </a:prstGeom>
          <a:noFill/>
          <a:ln w="9525">
            <a:noFill/>
            <a:miter lim="800000"/>
            <a:headEnd/>
            <a:tailEnd/>
          </a:ln>
        </p:spPr>
        <p:txBody>
          <a:bodyPr>
            <a:spAutoFit/>
          </a:bodyPr>
          <a:lstStyle/>
          <a:p>
            <a:r>
              <a:rPr lang="en-US" sz="800" b="1" dirty="0">
                <a:solidFill>
                  <a:srgbClr val="3333FF"/>
                </a:solidFill>
              </a:rPr>
              <a:t>CLIC target pulse</a:t>
            </a:r>
          </a:p>
        </p:txBody>
      </p:sp>
      <p:sp>
        <p:nvSpPr>
          <p:cNvPr id="11" name="Text Box 35"/>
          <p:cNvSpPr txBox="1">
            <a:spLocks noChangeArrowheads="1"/>
          </p:cNvSpPr>
          <p:nvPr/>
        </p:nvSpPr>
        <p:spPr bwMode="auto">
          <a:xfrm>
            <a:off x="2056940" y="4203060"/>
            <a:ext cx="2832594" cy="400110"/>
          </a:xfrm>
          <a:prstGeom prst="rect">
            <a:avLst/>
          </a:prstGeom>
          <a:noFill/>
          <a:ln w="9525">
            <a:noFill/>
            <a:miter lim="800000"/>
            <a:headEnd/>
            <a:tailEnd/>
          </a:ln>
        </p:spPr>
        <p:txBody>
          <a:bodyPr>
            <a:spAutoFit/>
          </a:bodyPr>
          <a:lstStyle/>
          <a:p>
            <a:pPr algn="ctr"/>
            <a:r>
              <a:rPr lang="en-US" sz="1000" dirty="0"/>
              <a:t>Typical RF pulse shape in ASTA during the last 125 hours of operation</a:t>
            </a:r>
          </a:p>
        </p:txBody>
      </p:sp>
      <p:pic>
        <p:nvPicPr>
          <p:cNvPr id="12" name="Picture 18"/>
          <p:cNvPicPr>
            <a:picLocks noChangeAspect="1" noChangeArrowheads="1"/>
          </p:cNvPicPr>
          <p:nvPr/>
        </p:nvPicPr>
        <p:blipFill>
          <a:blip r:embed="rId8" cstate="print"/>
          <a:srcRect/>
          <a:stretch>
            <a:fillRect/>
          </a:stretch>
        </p:blipFill>
        <p:spPr bwMode="auto">
          <a:xfrm>
            <a:off x="5116213" y="3765469"/>
            <a:ext cx="3372136" cy="1663908"/>
          </a:xfrm>
          <a:prstGeom prst="rect">
            <a:avLst/>
          </a:prstGeom>
          <a:noFill/>
          <a:ln w="9525">
            <a:noFill/>
            <a:miter lim="800000"/>
            <a:headEnd/>
            <a:tailEnd/>
          </a:ln>
        </p:spPr>
      </p:pic>
      <p:sp>
        <p:nvSpPr>
          <p:cNvPr id="13" name="Rectangle 4"/>
          <p:cNvSpPr>
            <a:spLocks noChangeArrowheads="1"/>
          </p:cNvSpPr>
          <p:nvPr/>
        </p:nvSpPr>
        <p:spPr bwMode="auto">
          <a:xfrm rot="16200000">
            <a:off x="6556433" y="4336246"/>
            <a:ext cx="708075" cy="216379"/>
          </a:xfrm>
          <a:prstGeom prst="rect">
            <a:avLst/>
          </a:prstGeom>
          <a:noFill/>
          <a:ln w="9525">
            <a:noFill/>
            <a:miter lim="800000"/>
            <a:headEnd/>
            <a:tailEnd/>
          </a:ln>
        </p:spPr>
        <p:txBody>
          <a:bodyPr wrap="none">
            <a:spAutoFit/>
          </a:bodyPr>
          <a:lstStyle/>
          <a:p>
            <a:r>
              <a:rPr lang="en-US" sz="1000">
                <a:solidFill>
                  <a:srgbClr val="009900"/>
                </a:solidFill>
              </a:rPr>
              <a:t>CLIC target</a:t>
            </a:r>
          </a:p>
        </p:txBody>
      </p:sp>
      <p:sp>
        <p:nvSpPr>
          <p:cNvPr id="14" name="Rectangle 37"/>
          <p:cNvSpPr>
            <a:spLocks noChangeArrowheads="1"/>
          </p:cNvSpPr>
          <p:nvPr/>
        </p:nvSpPr>
        <p:spPr bwMode="auto">
          <a:xfrm>
            <a:off x="7004609" y="3830455"/>
            <a:ext cx="876755" cy="1364702"/>
          </a:xfrm>
          <a:prstGeom prst="rect">
            <a:avLst/>
          </a:prstGeom>
          <a:solidFill>
            <a:srgbClr val="D1D5C9">
              <a:alpha val="32001"/>
            </a:srgbClr>
          </a:solidFill>
          <a:ln w="9525">
            <a:noFill/>
            <a:miter lim="800000"/>
            <a:headEnd/>
            <a:tailEnd/>
          </a:ln>
          <a:effectLst/>
        </p:spPr>
        <p:txBody>
          <a:bodyPr wrap="none" anchor="ctr"/>
          <a:lstStyle/>
          <a:p>
            <a:endParaRPr lang="en-US"/>
          </a:p>
        </p:txBody>
      </p:sp>
      <p:pic>
        <p:nvPicPr>
          <p:cNvPr id="15" name="Picture 48"/>
          <p:cNvPicPr>
            <a:picLocks noChangeAspect="1" noChangeArrowheads="1"/>
          </p:cNvPicPr>
          <p:nvPr/>
        </p:nvPicPr>
        <p:blipFill>
          <a:blip r:embed="rId9" cstate="print"/>
          <a:srcRect/>
          <a:stretch>
            <a:fillRect/>
          </a:stretch>
        </p:blipFill>
        <p:spPr bwMode="auto">
          <a:xfrm>
            <a:off x="577880" y="3621025"/>
            <a:ext cx="1147657" cy="2597067"/>
          </a:xfrm>
          <a:prstGeom prst="rect">
            <a:avLst/>
          </a:prstGeom>
          <a:noFill/>
          <a:ln w="9525">
            <a:noFill/>
            <a:miter lim="800000"/>
            <a:headEnd/>
            <a:tailEnd/>
          </a:ln>
        </p:spPr>
      </p:pic>
      <p:sp>
        <p:nvSpPr>
          <p:cNvPr id="16" name="Rectangle 39"/>
          <p:cNvSpPr>
            <a:spLocks noChangeArrowheads="1"/>
          </p:cNvSpPr>
          <p:nvPr/>
        </p:nvSpPr>
        <p:spPr bwMode="auto">
          <a:xfrm>
            <a:off x="5183656" y="5455100"/>
            <a:ext cx="3574464" cy="1012695"/>
          </a:xfrm>
          <a:prstGeom prst="rect">
            <a:avLst/>
          </a:prstGeom>
          <a:noFill/>
          <a:ln w="9525">
            <a:noFill/>
            <a:miter lim="800000"/>
            <a:headEnd/>
            <a:tailEnd/>
          </a:ln>
          <a:effectLst/>
        </p:spPr>
        <p:txBody>
          <a:bodyPr anchor="ctr">
            <a:spAutoFit/>
          </a:bodyPr>
          <a:lstStyle/>
          <a:p>
            <a:r>
              <a:rPr lang="en-US" sz="1000" b="1" dirty="0"/>
              <a:t>The feasibility of the PETS operation at a peak RF power levels above  the CLIC nominal was successfully demonstrated.</a:t>
            </a:r>
            <a:r>
              <a:rPr lang="en-US" sz="1000" dirty="0"/>
              <a:t> </a:t>
            </a:r>
            <a:endParaRPr lang="en-US" sz="1000" dirty="0" smtClean="0"/>
          </a:p>
          <a:p>
            <a:r>
              <a:rPr lang="en-US" sz="1000" dirty="0" smtClean="0"/>
              <a:t>The </a:t>
            </a:r>
            <a:r>
              <a:rPr lang="en-US" sz="1000" dirty="0"/>
              <a:t>tests were ended after 80 hours of operation without any breakdown giving BDR &lt;</a:t>
            </a:r>
            <a:r>
              <a:rPr lang="en-US" sz="1000" dirty="0" smtClean="0"/>
              <a:t>2.4 x 10-7/pulse/m</a:t>
            </a:r>
            <a:r>
              <a:rPr lang="en-US" sz="1000" dirty="0"/>
              <a:t>, </a:t>
            </a:r>
            <a:r>
              <a:rPr lang="en-US" sz="1000" dirty="0" smtClean="0"/>
              <a:t>close </a:t>
            </a:r>
            <a:r>
              <a:rPr lang="en-US" sz="1000" dirty="0"/>
              <a:t>enough to the CLIC specification of </a:t>
            </a:r>
            <a:r>
              <a:rPr lang="en-US" sz="1000" dirty="0" smtClean="0"/>
              <a:t>1 x 10-7/pulse/m</a:t>
            </a:r>
            <a:r>
              <a:rPr lang="en-US" sz="1000" dirty="0"/>
              <a:t>. </a:t>
            </a:r>
          </a:p>
        </p:txBody>
      </p:sp>
      <p:sp>
        <p:nvSpPr>
          <p:cNvPr id="17" name="Rectangle 40"/>
          <p:cNvSpPr>
            <a:spLocks noChangeArrowheads="1"/>
          </p:cNvSpPr>
          <p:nvPr/>
        </p:nvSpPr>
        <p:spPr bwMode="auto">
          <a:xfrm>
            <a:off x="5588312" y="4285355"/>
            <a:ext cx="1278602" cy="468439"/>
          </a:xfrm>
          <a:prstGeom prst="rect">
            <a:avLst/>
          </a:prstGeom>
          <a:noFill/>
          <a:ln w="9525">
            <a:noFill/>
            <a:miter lim="800000"/>
            <a:headEnd/>
            <a:tailEnd/>
          </a:ln>
          <a:effectLst/>
        </p:spPr>
        <p:txBody>
          <a:bodyPr anchor="ctr">
            <a:spAutoFit/>
          </a:bodyPr>
          <a:lstStyle/>
          <a:p>
            <a:r>
              <a:rPr lang="en-US" sz="1000" dirty="0"/>
              <a:t>In total, 275 hours of testing time were accumulated </a:t>
            </a:r>
          </a:p>
        </p:txBody>
      </p:sp>
      <p:sp>
        <p:nvSpPr>
          <p:cNvPr id="18" name="Text Box 41"/>
          <p:cNvSpPr txBox="1">
            <a:spLocks noChangeArrowheads="1"/>
          </p:cNvSpPr>
          <p:nvPr/>
        </p:nvSpPr>
        <p:spPr bwMode="auto">
          <a:xfrm>
            <a:off x="462665" y="855865"/>
            <a:ext cx="7839005" cy="338554"/>
          </a:xfrm>
          <a:prstGeom prst="rect">
            <a:avLst/>
          </a:prstGeom>
          <a:noFill/>
          <a:ln w="9525">
            <a:noFill/>
            <a:miter lim="800000"/>
            <a:headEnd/>
            <a:tailEnd/>
          </a:ln>
          <a:effectLst/>
        </p:spPr>
        <p:txBody>
          <a:bodyPr wrap="none">
            <a:spAutoFit/>
          </a:bodyPr>
          <a:lstStyle/>
          <a:p>
            <a:r>
              <a:rPr lang="en-US" sz="1600" dirty="0">
                <a:solidFill>
                  <a:srgbClr val="00187E"/>
                </a:solidFill>
              </a:rPr>
              <a:t>High power tests of the full PETS prototype </a:t>
            </a:r>
            <a:r>
              <a:rPr lang="en-US" sz="1600" dirty="0" smtClean="0">
                <a:solidFill>
                  <a:srgbClr val="00187E"/>
                </a:solidFill>
              </a:rPr>
              <a:t>(with </a:t>
            </a:r>
            <a:r>
              <a:rPr lang="en-US" sz="1600" dirty="0">
                <a:solidFill>
                  <a:srgbClr val="00187E"/>
                </a:solidFill>
              </a:rPr>
              <a:t>damping material ) at </a:t>
            </a:r>
            <a:r>
              <a:rPr lang="en-US" sz="1600" dirty="0" smtClean="0">
                <a:solidFill>
                  <a:srgbClr val="00187E"/>
                </a:solidFill>
              </a:rPr>
              <a:t>ASTA/SLAC</a:t>
            </a:r>
            <a:endParaRPr lang="en-US" sz="1600" dirty="0">
              <a:solidFill>
                <a:srgbClr val="00187E"/>
              </a:solidFill>
            </a:endParaRPr>
          </a:p>
        </p:txBody>
      </p:sp>
      <p:sp>
        <p:nvSpPr>
          <p:cNvPr id="19" name="Text Box 44"/>
          <p:cNvSpPr txBox="1">
            <a:spLocks noChangeArrowheads="1"/>
          </p:cNvSpPr>
          <p:nvPr/>
        </p:nvSpPr>
        <p:spPr bwMode="auto">
          <a:xfrm>
            <a:off x="2485947" y="1685924"/>
            <a:ext cx="585909" cy="208496"/>
          </a:xfrm>
          <a:prstGeom prst="rect">
            <a:avLst/>
          </a:prstGeom>
          <a:noFill/>
          <a:ln w="9525">
            <a:noFill/>
            <a:miter lim="800000"/>
            <a:headEnd/>
            <a:tailEnd/>
          </a:ln>
        </p:spPr>
        <p:txBody>
          <a:bodyPr wrap="none">
            <a:spAutoFit/>
          </a:bodyPr>
          <a:lstStyle/>
          <a:p>
            <a:r>
              <a:rPr lang="en-US" sz="1000">
                <a:solidFill>
                  <a:schemeClr val="bg1"/>
                </a:solidFill>
                <a:latin typeface="Arial Unicode MS" pitchFamily="34" charset="-128"/>
              </a:rPr>
              <a:t>SiC load</a:t>
            </a:r>
          </a:p>
        </p:txBody>
      </p:sp>
      <p:sp>
        <p:nvSpPr>
          <p:cNvPr id="21" name="TextBox 20"/>
          <p:cNvSpPr txBox="1"/>
          <p:nvPr/>
        </p:nvSpPr>
        <p:spPr>
          <a:xfrm>
            <a:off x="1960460" y="3659430"/>
            <a:ext cx="1048685" cy="246221"/>
          </a:xfrm>
          <a:prstGeom prst="rect">
            <a:avLst/>
          </a:prstGeom>
          <a:noFill/>
        </p:spPr>
        <p:txBody>
          <a:bodyPr wrap="none" rtlCol="0">
            <a:spAutoFit/>
          </a:bodyPr>
          <a:lstStyle/>
          <a:p>
            <a:r>
              <a:rPr lang="en-US" sz="1000" i="1" u="sng" dirty="0" smtClean="0"/>
              <a:t>Igor </a:t>
            </a:r>
            <a:r>
              <a:rPr lang="en-US" sz="1000" i="1" u="sng" dirty="0" err="1" smtClean="0"/>
              <a:t>Syratchev</a:t>
            </a:r>
            <a:endParaRPr lang="en-US" sz="1000" i="1" u="sng" dirty="0"/>
          </a:p>
        </p:txBody>
      </p:sp>
      <p:sp>
        <p:nvSpPr>
          <p:cNvPr id="22"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PETS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animBg="1"/>
      <p:bldP spid="16"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4"/>
          <p:cNvPicPr>
            <a:picLocks noChangeAspect="1" noChangeArrowheads="1"/>
          </p:cNvPicPr>
          <p:nvPr/>
        </p:nvPicPr>
        <p:blipFill>
          <a:blip r:embed="rId2" cstate="print"/>
          <a:srcRect/>
          <a:stretch>
            <a:fillRect/>
          </a:stretch>
        </p:blipFill>
        <p:spPr bwMode="auto">
          <a:xfrm>
            <a:off x="4994455" y="4043480"/>
            <a:ext cx="3349140" cy="2303336"/>
          </a:xfrm>
          <a:prstGeom prst="rect">
            <a:avLst/>
          </a:prstGeom>
          <a:noFill/>
          <a:ln w="9525">
            <a:noFill/>
            <a:miter lim="800000"/>
            <a:headEnd/>
            <a:tailEnd/>
          </a:ln>
        </p:spPr>
      </p:pic>
      <p:pic>
        <p:nvPicPr>
          <p:cNvPr id="4" name="Picture 42"/>
          <p:cNvPicPr>
            <a:picLocks noChangeAspect="1" noChangeArrowheads="1"/>
          </p:cNvPicPr>
          <p:nvPr/>
        </p:nvPicPr>
        <p:blipFill>
          <a:blip r:embed="rId3" cstate="print"/>
          <a:srcRect/>
          <a:stretch>
            <a:fillRect/>
          </a:stretch>
        </p:blipFill>
        <p:spPr bwMode="auto">
          <a:xfrm>
            <a:off x="385855" y="3966670"/>
            <a:ext cx="3686063" cy="2234159"/>
          </a:xfrm>
          <a:prstGeom prst="rect">
            <a:avLst/>
          </a:prstGeom>
          <a:noFill/>
          <a:ln w="9525">
            <a:noFill/>
            <a:miter lim="800000"/>
            <a:headEnd/>
            <a:tailEnd/>
          </a:ln>
          <a:effectLst/>
        </p:spPr>
      </p:pic>
      <p:sp>
        <p:nvSpPr>
          <p:cNvPr id="5" name="Text Box 7"/>
          <p:cNvSpPr txBox="1">
            <a:spLocks noChangeArrowheads="1"/>
          </p:cNvSpPr>
          <p:nvPr/>
        </p:nvSpPr>
        <p:spPr bwMode="auto">
          <a:xfrm>
            <a:off x="5306224" y="6403819"/>
            <a:ext cx="2991061" cy="246221"/>
          </a:xfrm>
          <a:prstGeom prst="rect">
            <a:avLst/>
          </a:prstGeom>
          <a:noFill/>
          <a:ln w="9525">
            <a:noFill/>
            <a:miter lim="800000"/>
            <a:headEnd/>
            <a:tailEnd/>
          </a:ln>
          <a:effectLst/>
        </p:spPr>
        <p:txBody>
          <a:bodyPr wrap="square">
            <a:spAutoFit/>
          </a:bodyPr>
          <a:lstStyle/>
          <a:p>
            <a:r>
              <a:rPr lang="en-US" sz="1000" dirty="0"/>
              <a:t>Average and peak  power distributions</a:t>
            </a:r>
          </a:p>
        </p:txBody>
      </p:sp>
      <p:grpSp>
        <p:nvGrpSpPr>
          <p:cNvPr id="27" name="Group 26"/>
          <p:cNvGrpSpPr/>
          <p:nvPr/>
        </p:nvGrpSpPr>
        <p:grpSpPr>
          <a:xfrm>
            <a:off x="1269170" y="1201510"/>
            <a:ext cx="7412165" cy="2688350"/>
            <a:chOff x="539475" y="1009485"/>
            <a:chExt cx="8114016" cy="2968738"/>
          </a:xfrm>
        </p:grpSpPr>
        <p:pic>
          <p:nvPicPr>
            <p:cNvPr id="3" name="Picture 43"/>
            <p:cNvPicPr>
              <a:picLocks noChangeAspect="1" noChangeArrowheads="1"/>
            </p:cNvPicPr>
            <p:nvPr/>
          </p:nvPicPr>
          <p:blipFill>
            <a:blip r:embed="rId4" cstate="print"/>
            <a:srcRect/>
            <a:stretch>
              <a:fillRect/>
            </a:stretch>
          </p:blipFill>
          <p:spPr bwMode="auto">
            <a:xfrm>
              <a:off x="539475" y="1009485"/>
              <a:ext cx="8114016" cy="2968738"/>
            </a:xfrm>
            <a:prstGeom prst="rect">
              <a:avLst/>
            </a:prstGeom>
            <a:noFill/>
            <a:ln w="9525">
              <a:noFill/>
              <a:miter lim="800000"/>
              <a:headEnd/>
              <a:tailEnd/>
            </a:ln>
          </p:spPr>
        </p:pic>
        <p:sp>
          <p:nvSpPr>
            <p:cNvPr id="6" name="Line 10"/>
            <p:cNvSpPr>
              <a:spLocks noChangeShapeType="1"/>
            </p:cNvSpPr>
            <p:nvPr/>
          </p:nvSpPr>
          <p:spPr bwMode="auto">
            <a:xfrm flipH="1" flipV="1">
              <a:off x="1834874" y="1085684"/>
              <a:ext cx="0" cy="2511537"/>
            </a:xfrm>
            <a:prstGeom prst="line">
              <a:avLst/>
            </a:prstGeom>
            <a:noFill/>
            <a:ln w="19050">
              <a:solidFill>
                <a:schemeClr val="tx1"/>
              </a:solidFill>
              <a:prstDash val="sysDash"/>
              <a:round/>
              <a:headEnd/>
              <a:tailEnd/>
            </a:ln>
            <a:effectLst/>
          </p:spPr>
          <p:txBody>
            <a:bodyPr/>
            <a:lstStyle/>
            <a:p>
              <a:endParaRPr lang="en-US"/>
            </a:p>
          </p:txBody>
        </p:sp>
        <p:sp>
          <p:nvSpPr>
            <p:cNvPr id="7" name="Line 11"/>
            <p:cNvSpPr>
              <a:spLocks noChangeShapeType="1"/>
            </p:cNvSpPr>
            <p:nvPr/>
          </p:nvSpPr>
          <p:spPr bwMode="auto">
            <a:xfrm flipH="1" flipV="1">
              <a:off x="1682631" y="1311222"/>
              <a:ext cx="152243" cy="1"/>
            </a:xfrm>
            <a:prstGeom prst="line">
              <a:avLst/>
            </a:prstGeom>
            <a:noFill/>
            <a:ln w="9525">
              <a:solidFill>
                <a:schemeClr val="tx1"/>
              </a:solidFill>
              <a:round/>
              <a:headEnd/>
              <a:tailEnd type="triangle" w="med" len="med"/>
            </a:ln>
            <a:effectLst/>
          </p:spPr>
          <p:txBody>
            <a:bodyPr/>
            <a:lstStyle/>
            <a:p>
              <a:endParaRPr lang="en-US"/>
            </a:p>
          </p:txBody>
        </p:sp>
        <p:sp>
          <p:nvSpPr>
            <p:cNvPr id="8" name="Line 12"/>
            <p:cNvSpPr>
              <a:spLocks noChangeShapeType="1"/>
            </p:cNvSpPr>
            <p:nvPr/>
          </p:nvSpPr>
          <p:spPr bwMode="auto">
            <a:xfrm flipV="1">
              <a:off x="1835031" y="1311222"/>
              <a:ext cx="152243" cy="1"/>
            </a:xfrm>
            <a:prstGeom prst="line">
              <a:avLst/>
            </a:prstGeom>
            <a:noFill/>
            <a:ln w="9525">
              <a:solidFill>
                <a:schemeClr val="tx1"/>
              </a:solidFill>
              <a:round/>
              <a:headEnd/>
              <a:tailEnd type="triangle" w="med" len="med"/>
            </a:ln>
            <a:effectLst/>
          </p:spPr>
          <p:txBody>
            <a:bodyPr/>
            <a:lstStyle/>
            <a:p>
              <a:endParaRPr lang="en-US"/>
            </a:p>
          </p:txBody>
        </p:sp>
        <p:sp>
          <p:nvSpPr>
            <p:cNvPr id="9" name="Text Box 13"/>
            <p:cNvSpPr txBox="1">
              <a:spLocks noChangeArrowheads="1"/>
            </p:cNvSpPr>
            <p:nvPr/>
          </p:nvSpPr>
          <p:spPr bwMode="auto">
            <a:xfrm>
              <a:off x="1149654" y="1159075"/>
              <a:ext cx="561396" cy="244223"/>
            </a:xfrm>
            <a:prstGeom prst="rect">
              <a:avLst/>
            </a:prstGeom>
            <a:noFill/>
            <a:ln w="9525">
              <a:noFill/>
              <a:miter lim="800000"/>
              <a:headEnd/>
              <a:tailEnd/>
            </a:ln>
            <a:effectLst/>
          </p:spPr>
          <p:txBody>
            <a:bodyPr wrap="square">
              <a:spAutoFit/>
            </a:bodyPr>
            <a:lstStyle/>
            <a:p>
              <a:r>
                <a:rPr lang="en-US" sz="1000" dirty="0"/>
                <a:t>133 ns</a:t>
              </a:r>
            </a:p>
          </p:txBody>
        </p:sp>
        <p:sp>
          <p:nvSpPr>
            <p:cNvPr id="10" name="Text Box 14"/>
            <p:cNvSpPr txBox="1">
              <a:spLocks noChangeArrowheads="1"/>
            </p:cNvSpPr>
            <p:nvPr/>
          </p:nvSpPr>
          <p:spPr bwMode="auto">
            <a:xfrm>
              <a:off x="1987854" y="1159075"/>
              <a:ext cx="561396" cy="244223"/>
            </a:xfrm>
            <a:prstGeom prst="rect">
              <a:avLst/>
            </a:prstGeom>
            <a:noFill/>
            <a:ln w="9525">
              <a:noFill/>
              <a:miter lim="800000"/>
              <a:headEnd/>
              <a:tailEnd/>
            </a:ln>
            <a:effectLst/>
          </p:spPr>
          <p:txBody>
            <a:bodyPr wrap="square">
              <a:spAutoFit/>
            </a:bodyPr>
            <a:lstStyle/>
            <a:p>
              <a:r>
                <a:rPr lang="en-US" sz="1000" dirty="0"/>
                <a:t>266 ns</a:t>
              </a:r>
            </a:p>
          </p:txBody>
        </p:sp>
        <p:sp>
          <p:nvSpPr>
            <p:cNvPr id="11" name="Line 16"/>
            <p:cNvSpPr>
              <a:spLocks noChangeShapeType="1"/>
            </p:cNvSpPr>
            <p:nvPr/>
          </p:nvSpPr>
          <p:spPr bwMode="auto">
            <a:xfrm flipH="1">
              <a:off x="4654273" y="1085685"/>
              <a:ext cx="1" cy="2511537"/>
            </a:xfrm>
            <a:prstGeom prst="line">
              <a:avLst/>
            </a:prstGeom>
            <a:noFill/>
            <a:ln w="19050">
              <a:solidFill>
                <a:schemeClr val="tx1"/>
              </a:solidFill>
              <a:prstDash val="sysDash"/>
              <a:round/>
              <a:headEnd/>
              <a:tailEnd/>
            </a:ln>
            <a:effectLst/>
          </p:spPr>
          <p:txBody>
            <a:bodyPr/>
            <a:lstStyle/>
            <a:p>
              <a:endParaRPr lang="en-US"/>
            </a:p>
          </p:txBody>
        </p:sp>
        <p:sp>
          <p:nvSpPr>
            <p:cNvPr id="12" name="Text Box 17"/>
            <p:cNvSpPr txBox="1">
              <a:spLocks noChangeArrowheads="1"/>
            </p:cNvSpPr>
            <p:nvPr/>
          </p:nvSpPr>
          <p:spPr bwMode="auto">
            <a:xfrm>
              <a:off x="2370317" y="2073485"/>
              <a:ext cx="1979158" cy="215444"/>
            </a:xfrm>
            <a:prstGeom prst="rect">
              <a:avLst/>
            </a:prstGeom>
            <a:solidFill>
              <a:schemeClr val="bg1"/>
            </a:solidFill>
            <a:ln w="9525">
              <a:solidFill>
                <a:schemeClr val="tx1"/>
              </a:solidFill>
              <a:miter lim="800000"/>
              <a:headEnd/>
              <a:tailEnd/>
            </a:ln>
            <a:effectLst/>
          </p:spPr>
          <p:txBody>
            <a:bodyPr wrap="square">
              <a:spAutoFit/>
            </a:bodyPr>
            <a:lstStyle/>
            <a:p>
              <a:r>
                <a:rPr lang="en-US" sz="800" dirty="0"/>
                <a:t>PETS/ASTA processing period</a:t>
              </a:r>
            </a:p>
          </p:txBody>
        </p:sp>
        <p:sp>
          <p:nvSpPr>
            <p:cNvPr id="13" name="Line 18"/>
            <p:cNvSpPr>
              <a:spLocks noChangeShapeType="1"/>
            </p:cNvSpPr>
            <p:nvPr/>
          </p:nvSpPr>
          <p:spPr bwMode="auto">
            <a:xfrm flipH="1" flipV="1">
              <a:off x="1835425" y="2225622"/>
              <a:ext cx="532850" cy="1"/>
            </a:xfrm>
            <a:prstGeom prst="line">
              <a:avLst/>
            </a:prstGeom>
            <a:noFill/>
            <a:ln w="15875">
              <a:solidFill>
                <a:schemeClr val="tx1"/>
              </a:solidFill>
              <a:round/>
              <a:headEnd/>
              <a:tailEnd type="triangle" w="med" len="med"/>
            </a:ln>
            <a:effectLst/>
          </p:spPr>
          <p:txBody>
            <a:bodyPr/>
            <a:lstStyle/>
            <a:p>
              <a:endParaRPr lang="en-US"/>
            </a:p>
          </p:txBody>
        </p:sp>
        <p:sp>
          <p:nvSpPr>
            <p:cNvPr id="14" name="Line 19"/>
            <p:cNvSpPr>
              <a:spLocks noChangeShapeType="1"/>
            </p:cNvSpPr>
            <p:nvPr/>
          </p:nvSpPr>
          <p:spPr bwMode="auto">
            <a:xfrm flipV="1">
              <a:off x="4349789" y="2225622"/>
              <a:ext cx="304486" cy="1"/>
            </a:xfrm>
            <a:prstGeom prst="line">
              <a:avLst/>
            </a:prstGeom>
            <a:noFill/>
            <a:ln w="15875">
              <a:solidFill>
                <a:schemeClr val="tx1"/>
              </a:solidFill>
              <a:round/>
              <a:headEnd/>
              <a:tailEnd type="triangle" w="med" len="med"/>
            </a:ln>
            <a:effectLst/>
          </p:spPr>
          <p:txBody>
            <a:bodyPr/>
            <a:lstStyle/>
            <a:p>
              <a:endParaRPr lang="en-US"/>
            </a:p>
          </p:txBody>
        </p:sp>
        <p:sp>
          <p:nvSpPr>
            <p:cNvPr id="15" name="Text Box 20"/>
            <p:cNvSpPr txBox="1">
              <a:spLocks noChangeArrowheads="1"/>
            </p:cNvSpPr>
            <p:nvPr/>
          </p:nvSpPr>
          <p:spPr bwMode="auto">
            <a:xfrm>
              <a:off x="5113593" y="1997441"/>
              <a:ext cx="2031542" cy="338554"/>
            </a:xfrm>
            <a:prstGeom prst="rect">
              <a:avLst/>
            </a:prstGeom>
            <a:solidFill>
              <a:schemeClr val="bg1"/>
            </a:solidFill>
            <a:ln w="9525">
              <a:solidFill>
                <a:schemeClr val="tx1"/>
              </a:solidFill>
              <a:miter lim="800000"/>
              <a:headEnd/>
              <a:tailEnd/>
            </a:ln>
            <a:effectLst/>
          </p:spPr>
          <p:txBody>
            <a:bodyPr wrap="square">
              <a:spAutoFit/>
            </a:bodyPr>
            <a:lstStyle/>
            <a:p>
              <a:r>
                <a:rPr lang="en-US" sz="800" dirty="0"/>
                <a:t>BD statistics accumulation period</a:t>
              </a:r>
            </a:p>
            <a:p>
              <a:r>
                <a:rPr lang="en-US" sz="800" dirty="0"/>
                <a:t>(fixed power level)</a:t>
              </a:r>
            </a:p>
          </p:txBody>
        </p:sp>
        <p:sp>
          <p:nvSpPr>
            <p:cNvPr id="16" name="Line 21"/>
            <p:cNvSpPr>
              <a:spLocks noChangeShapeType="1"/>
            </p:cNvSpPr>
            <p:nvPr/>
          </p:nvSpPr>
          <p:spPr bwMode="auto">
            <a:xfrm flipH="1" flipV="1">
              <a:off x="4654745" y="2225622"/>
              <a:ext cx="456729" cy="1"/>
            </a:xfrm>
            <a:prstGeom prst="line">
              <a:avLst/>
            </a:prstGeom>
            <a:noFill/>
            <a:ln w="19050">
              <a:solidFill>
                <a:schemeClr val="tx1"/>
              </a:solidFill>
              <a:round/>
              <a:headEnd/>
              <a:tailEnd type="triangle" w="med" len="med"/>
            </a:ln>
            <a:effectLst/>
          </p:spPr>
          <p:txBody>
            <a:bodyPr/>
            <a:lstStyle/>
            <a:p>
              <a:endParaRPr lang="en-US"/>
            </a:p>
          </p:txBody>
        </p:sp>
        <p:sp>
          <p:nvSpPr>
            <p:cNvPr id="17" name="Line 22"/>
            <p:cNvSpPr>
              <a:spLocks noChangeShapeType="1"/>
            </p:cNvSpPr>
            <p:nvPr/>
          </p:nvSpPr>
          <p:spPr bwMode="auto">
            <a:xfrm flipV="1">
              <a:off x="7169425" y="2225622"/>
              <a:ext cx="532850" cy="1"/>
            </a:xfrm>
            <a:prstGeom prst="line">
              <a:avLst/>
            </a:prstGeom>
            <a:noFill/>
            <a:ln w="19050">
              <a:solidFill>
                <a:schemeClr val="tx1"/>
              </a:solidFill>
              <a:round/>
              <a:headEnd/>
              <a:tailEnd type="triangle" w="med" len="med"/>
            </a:ln>
            <a:effectLst/>
          </p:spPr>
          <p:txBody>
            <a:bodyPr/>
            <a:lstStyle/>
            <a:p>
              <a:endParaRPr lang="en-US"/>
            </a:p>
          </p:txBody>
        </p:sp>
        <p:sp>
          <p:nvSpPr>
            <p:cNvPr id="18" name="Rectangle 23"/>
            <p:cNvSpPr>
              <a:spLocks noChangeArrowheads="1"/>
            </p:cNvSpPr>
            <p:nvPr/>
          </p:nvSpPr>
          <p:spPr bwMode="auto">
            <a:xfrm rot="16200000">
              <a:off x="903501" y="2167374"/>
              <a:ext cx="715218" cy="223605"/>
            </a:xfrm>
            <a:prstGeom prst="rect">
              <a:avLst/>
            </a:prstGeom>
            <a:noFill/>
            <a:ln w="9525">
              <a:solidFill>
                <a:schemeClr val="tx1"/>
              </a:solidFill>
              <a:miter lim="800000"/>
              <a:headEnd/>
              <a:tailEnd/>
            </a:ln>
            <a:effectLst/>
          </p:spPr>
          <p:txBody>
            <a:bodyPr wrap="square">
              <a:spAutoFit/>
            </a:bodyPr>
            <a:lstStyle/>
            <a:p>
              <a:r>
                <a:rPr lang="en-US" sz="800" dirty="0"/>
                <a:t>CLIC target</a:t>
              </a:r>
            </a:p>
          </p:txBody>
        </p:sp>
        <p:sp>
          <p:nvSpPr>
            <p:cNvPr id="19" name="Line 24"/>
            <p:cNvSpPr>
              <a:spLocks noChangeShapeType="1"/>
            </p:cNvSpPr>
            <p:nvPr/>
          </p:nvSpPr>
          <p:spPr bwMode="auto">
            <a:xfrm flipH="1" flipV="1">
              <a:off x="1225274" y="1772331"/>
              <a:ext cx="1" cy="148492"/>
            </a:xfrm>
            <a:prstGeom prst="line">
              <a:avLst/>
            </a:prstGeom>
            <a:noFill/>
            <a:ln w="9525">
              <a:solidFill>
                <a:schemeClr val="tx1"/>
              </a:solidFill>
              <a:round/>
              <a:headEnd/>
              <a:tailEnd type="triangle" w="med" len="med"/>
            </a:ln>
            <a:effectLst/>
          </p:spPr>
          <p:txBody>
            <a:bodyPr/>
            <a:lstStyle/>
            <a:p>
              <a:endParaRPr lang="en-US"/>
            </a:p>
          </p:txBody>
        </p:sp>
        <p:sp>
          <p:nvSpPr>
            <p:cNvPr id="20" name="Line 25"/>
            <p:cNvSpPr>
              <a:spLocks noChangeShapeType="1"/>
            </p:cNvSpPr>
            <p:nvPr/>
          </p:nvSpPr>
          <p:spPr bwMode="auto">
            <a:xfrm flipH="1">
              <a:off x="1225275" y="2609685"/>
              <a:ext cx="0" cy="224692"/>
            </a:xfrm>
            <a:prstGeom prst="line">
              <a:avLst/>
            </a:prstGeom>
            <a:noFill/>
            <a:ln w="9525">
              <a:solidFill>
                <a:schemeClr val="tx1"/>
              </a:solidFill>
              <a:round/>
              <a:headEnd/>
              <a:tailEnd type="triangle" w="med" len="med"/>
            </a:ln>
            <a:effectLst/>
          </p:spPr>
          <p:txBody>
            <a:bodyPr/>
            <a:lstStyle/>
            <a:p>
              <a:endParaRPr lang="en-US"/>
            </a:p>
          </p:txBody>
        </p:sp>
      </p:grpSp>
      <p:sp>
        <p:nvSpPr>
          <p:cNvPr id="21" name="Rectangle 20"/>
          <p:cNvSpPr/>
          <p:nvPr/>
        </p:nvSpPr>
        <p:spPr bwMode="auto">
          <a:xfrm>
            <a:off x="155425" y="1239916"/>
            <a:ext cx="883315" cy="768100"/>
          </a:xfrm>
          <a:prstGeom prst="rect">
            <a:avLst/>
          </a:prstGeom>
          <a:solidFill>
            <a:srgbClr val="FFFFFF"/>
          </a:solidFill>
          <a:ln w="12700" cap="flat" cmpd="sng" algn="ctr">
            <a:solidFill>
              <a:srgbClr val="000000"/>
            </a:solidFill>
            <a:prstDash val="solid"/>
            <a:round/>
            <a:headEnd type="none" w="med" len="med"/>
            <a:tailEnd type="none" w="med" len="med"/>
          </a:ln>
          <a:effectLst/>
        </p:spPr>
        <p:txBody>
          <a:bodyPr/>
          <a:lstStyle/>
          <a:p>
            <a:r>
              <a:rPr lang="en-US" sz="1000" dirty="0">
                <a:solidFill>
                  <a:srgbClr val="FF0000"/>
                </a:solidFill>
              </a:rPr>
              <a:t>Peak power</a:t>
            </a:r>
          </a:p>
          <a:p>
            <a:r>
              <a:rPr lang="en-US" sz="1000" dirty="0" err="1">
                <a:solidFill>
                  <a:srgbClr val="00B0F0"/>
                </a:solidFill>
              </a:rPr>
              <a:t>Avg</a:t>
            </a:r>
            <a:r>
              <a:rPr lang="en-US" sz="1000" dirty="0">
                <a:solidFill>
                  <a:srgbClr val="00B0F0"/>
                </a:solidFill>
              </a:rPr>
              <a:t> power</a:t>
            </a:r>
          </a:p>
          <a:p>
            <a:r>
              <a:rPr lang="en-US" sz="1000" dirty="0">
                <a:solidFill>
                  <a:srgbClr val="92D050"/>
                </a:solidFill>
              </a:rPr>
              <a:t>Energy</a:t>
            </a:r>
          </a:p>
          <a:p>
            <a:r>
              <a:rPr lang="en-US" sz="1000" dirty="0">
                <a:solidFill>
                  <a:srgbClr val="34352E"/>
                </a:solidFill>
              </a:rPr>
              <a:t>BD</a:t>
            </a:r>
            <a:endParaRPr lang="en-US" sz="1000" dirty="0">
              <a:solidFill>
                <a:srgbClr val="000000"/>
              </a:solidFill>
            </a:endParaRPr>
          </a:p>
        </p:txBody>
      </p:sp>
      <p:sp>
        <p:nvSpPr>
          <p:cNvPr id="22" name="TextBox 27"/>
          <p:cNvSpPr txBox="1">
            <a:spLocks noChangeArrowheads="1"/>
          </p:cNvSpPr>
          <p:nvPr/>
        </p:nvSpPr>
        <p:spPr bwMode="auto">
          <a:xfrm rot="-5400000">
            <a:off x="2684807" y="4806828"/>
            <a:ext cx="1219200" cy="214313"/>
          </a:xfrm>
          <a:prstGeom prst="rect">
            <a:avLst/>
          </a:prstGeom>
          <a:noFill/>
          <a:ln w="9525">
            <a:noFill/>
            <a:miter lim="800000"/>
            <a:headEnd/>
            <a:tailEnd/>
          </a:ln>
        </p:spPr>
        <p:txBody>
          <a:bodyPr>
            <a:spAutoFit/>
          </a:bodyPr>
          <a:lstStyle/>
          <a:p>
            <a:r>
              <a:rPr lang="en-US" sz="800" b="1" dirty="0">
                <a:solidFill>
                  <a:srgbClr val="3333FF"/>
                </a:solidFill>
              </a:rPr>
              <a:t>CLIC target pulse</a:t>
            </a:r>
          </a:p>
        </p:txBody>
      </p:sp>
      <p:sp>
        <p:nvSpPr>
          <p:cNvPr id="23" name="Text Box 34"/>
          <p:cNvSpPr txBox="1">
            <a:spLocks noChangeArrowheads="1"/>
          </p:cNvSpPr>
          <p:nvPr/>
        </p:nvSpPr>
        <p:spPr bwMode="auto">
          <a:xfrm>
            <a:off x="1307575" y="625435"/>
            <a:ext cx="4171335" cy="400110"/>
          </a:xfrm>
          <a:prstGeom prst="rect">
            <a:avLst/>
          </a:prstGeom>
          <a:noFill/>
          <a:ln w="9525">
            <a:noFill/>
            <a:miter lim="800000"/>
            <a:headEnd/>
            <a:tailEnd/>
          </a:ln>
          <a:effectLst/>
        </p:spPr>
        <p:txBody>
          <a:bodyPr wrap="none">
            <a:spAutoFit/>
          </a:bodyPr>
          <a:lstStyle/>
          <a:p>
            <a:r>
              <a:rPr lang="en-US" sz="2000" dirty="0" smtClean="0">
                <a:solidFill>
                  <a:srgbClr val="00187E"/>
                </a:solidFill>
              </a:rPr>
              <a:t>PETS @ </a:t>
            </a:r>
            <a:r>
              <a:rPr lang="en-US" sz="2000" dirty="0" smtClean="0">
                <a:solidFill>
                  <a:srgbClr val="00187E"/>
                </a:solidFill>
              </a:rPr>
              <a:t>ASTA -  </a:t>
            </a:r>
            <a:r>
              <a:rPr lang="en-US" sz="2000" dirty="0" smtClean="0">
                <a:solidFill>
                  <a:srgbClr val="00187E"/>
                </a:solidFill>
              </a:rPr>
              <a:t>Processing </a:t>
            </a:r>
            <a:r>
              <a:rPr lang="en-US" sz="2000" dirty="0">
                <a:solidFill>
                  <a:srgbClr val="00187E"/>
                </a:solidFill>
              </a:rPr>
              <a:t>history</a:t>
            </a:r>
          </a:p>
        </p:txBody>
      </p:sp>
      <p:sp>
        <p:nvSpPr>
          <p:cNvPr id="24" name="Text Box 35"/>
          <p:cNvSpPr txBox="1">
            <a:spLocks noChangeArrowheads="1"/>
          </p:cNvSpPr>
          <p:nvPr/>
        </p:nvSpPr>
        <p:spPr bwMode="auto">
          <a:xfrm>
            <a:off x="885120" y="6194160"/>
            <a:ext cx="3110805" cy="400110"/>
          </a:xfrm>
          <a:prstGeom prst="rect">
            <a:avLst/>
          </a:prstGeom>
          <a:noFill/>
          <a:ln w="9525">
            <a:noFill/>
            <a:miter lim="800000"/>
            <a:headEnd/>
            <a:tailEnd/>
          </a:ln>
          <a:effectLst/>
        </p:spPr>
        <p:txBody>
          <a:bodyPr wrap="square">
            <a:spAutoFit/>
          </a:bodyPr>
          <a:lstStyle/>
          <a:p>
            <a:r>
              <a:rPr lang="en-US" sz="1000" dirty="0"/>
              <a:t>Typical RF pulse shape in ASTA during </a:t>
            </a:r>
            <a:r>
              <a:rPr lang="en-US" sz="1000" dirty="0" smtClean="0"/>
              <a:t>the last 125 </a:t>
            </a:r>
            <a:r>
              <a:rPr lang="en-US" sz="1000" dirty="0"/>
              <a:t>hours of operation</a:t>
            </a:r>
          </a:p>
        </p:txBody>
      </p:sp>
      <p:sp>
        <p:nvSpPr>
          <p:cNvPr id="25" name="Text Box 39"/>
          <p:cNvSpPr txBox="1">
            <a:spLocks noChangeArrowheads="1"/>
          </p:cNvSpPr>
          <p:nvPr/>
        </p:nvSpPr>
        <p:spPr bwMode="auto">
          <a:xfrm>
            <a:off x="5557664" y="4691961"/>
            <a:ext cx="1241825" cy="553998"/>
          </a:xfrm>
          <a:prstGeom prst="rect">
            <a:avLst/>
          </a:prstGeom>
          <a:noFill/>
          <a:ln w="9525">
            <a:noFill/>
            <a:miter lim="800000"/>
            <a:headEnd/>
            <a:tailEnd/>
          </a:ln>
          <a:effectLst/>
        </p:spPr>
        <p:txBody>
          <a:bodyPr wrap="square">
            <a:spAutoFit/>
          </a:bodyPr>
          <a:lstStyle/>
          <a:p>
            <a:r>
              <a:rPr lang="en-US" sz="1000" dirty="0"/>
              <a:t>In total:</a:t>
            </a:r>
          </a:p>
          <a:p>
            <a:r>
              <a:rPr lang="en-US" sz="1000" dirty="0" smtClean="0"/>
              <a:t>5.9 x 10</a:t>
            </a:r>
            <a:r>
              <a:rPr lang="en-US" sz="1000" baseline="30000" dirty="0" smtClean="0"/>
              <a:t>7</a:t>
            </a:r>
            <a:r>
              <a:rPr lang="en-US" sz="1000" dirty="0" smtClean="0"/>
              <a:t> </a:t>
            </a:r>
            <a:r>
              <a:rPr lang="en-US" sz="1000" dirty="0"/>
              <a:t>pulses</a:t>
            </a:r>
          </a:p>
          <a:p>
            <a:r>
              <a:rPr lang="en-US" sz="1000" dirty="0"/>
              <a:t>90 breakdowns</a:t>
            </a:r>
          </a:p>
        </p:txBody>
      </p:sp>
      <p:sp>
        <p:nvSpPr>
          <p:cNvPr id="26" name="Rectangle 40"/>
          <p:cNvSpPr>
            <a:spLocks noChangeArrowheads="1"/>
          </p:cNvSpPr>
          <p:nvPr/>
        </p:nvSpPr>
        <p:spPr bwMode="auto">
          <a:xfrm rot="16200000">
            <a:off x="7224088" y="4229743"/>
            <a:ext cx="771026" cy="400110"/>
          </a:xfrm>
          <a:prstGeom prst="rect">
            <a:avLst/>
          </a:prstGeom>
          <a:noFill/>
          <a:ln w="9525">
            <a:noFill/>
            <a:miter lim="800000"/>
            <a:headEnd/>
            <a:tailEnd/>
          </a:ln>
          <a:effectLst/>
        </p:spPr>
        <p:txBody>
          <a:bodyPr wrap="square">
            <a:spAutoFit/>
          </a:bodyPr>
          <a:lstStyle/>
          <a:p>
            <a:r>
              <a:rPr lang="en-US" sz="1000" b="1" dirty="0">
                <a:solidFill>
                  <a:srgbClr val="00B050"/>
                </a:solidFill>
              </a:rPr>
              <a:t>CLIC target</a:t>
            </a:r>
          </a:p>
        </p:txBody>
      </p:sp>
      <p:sp>
        <p:nvSpPr>
          <p:cNvPr id="28" name="TextBox 27"/>
          <p:cNvSpPr txBox="1"/>
          <p:nvPr/>
        </p:nvSpPr>
        <p:spPr>
          <a:xfrm>
            <a:off x="6953110" y="663840"/>
            <a:ext cx="1486304" cy="246221"/>
          </a:xfrm>
          <a:prstGeom prst="rect">
            <a:avLst/>
          </a:prstGeom>
          <a:noFill/>
        </p:spPr>
        <p:txBody>
          <a:bodyPr wrap="none" rtlCol="0">
            <a:spAutoFit/>
          </a:bodyPr>
          <a:lstStyle/>
          <a:p>
            <a:r>
              <a:rPr lang="en-US" sz="1000" i="1" u="sng" dirty="0" smtClean="0"/>
              <a:t>Alessandro </a:t>
            </a:r>
            <a:r>
              <a:rPr lang="en-US" sz="1000" i="1" u="sng" dirty="0" err="1" smtClean="0"/>
              <a:t>Cappelletti</a:t>
            </a:r>
            <a:endParaRPr lang="en-US" sz="1000" i="1" u="sng" dirty="0"/>
          </a:p>
        </p:txBody>
      </p:sp>
      <p:sp>
        <p:nvSpPr>
          <p:cNvPr id="29"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PETS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193830" y="3505810"/>
            <a:ext cx="762000" cy="609600"/>
          </a:xfrm>
          <a:prstGeom prst="rect">
            <a:avLst/>
          </a:prstGeom>
          <a:solidFill>
            <a:srgbClr val="FFFFFF"/>
          </a:solidFill>
          <a:ln w="12700" cap="flat" cmpd="sng" algn="ctr">
            <a:solidFill>
              <a:srgbClr val="000000"/>
            </a:solidFill>
            <a:prstDash val="solid"/>
            <a:round/>
            <a:headEnd type="none" w="med" len="med"/>
            <a:tailEnd type="none" w="med" len="med"/>
          </a:ln>
          <a:effectLst/>
        </p:spPr>
        <p:txBody>
          <a:bodyPr/>
          <a:lstStyle/>
          <a:p>
            <a:r>
              <a:rPr lang="en-US" sz="800">
                <a:solidFill>
                  <a:srgbClr val="FF0000"/>
                </a:solidFill>
              </a:rPr>
              <a:t>Peak power</a:t>
            </a:r>
          </a:p>
          <a:p>
            <a:r>
              <a:rPr lang="en-US" sz="800">
                <a:solidFill>
                  <a:srgbClr val="00B0F0"/>
                </a:solidFill>
              </a:rPr>
              <a:t>Avg power</a:t>
            </a:r>
          </a:p>
          <a:p>
            <a:r>
              <a:rPr lang="en-US" sz="800">
                <a:solidFill>
                  <a:srgbClr val="92D050"/>
                </a:solidFill>
              </a:rPr>
              <a:t>Energy</a:t>
            </a:r>
          </a:p>
          <a:p>
            <a:r>
              <a:rPr lang="en-US" sz="800">
                <a:solidFill>
                  <a:srgbClr val="34352E"/>
                </a:solidFill>
              </a:rPr>
              <a:t>BD</a:t>
            </a:r>
            <a:endParaRPr lang="en-US" sz="800">
              <a:solidFill>
                <a:srgbClr val="000000"/>
              </a:solidFill>
            </a:endParaRPr>
          </a:p>
        </p:txBody>
      </p:sp>
      <p:sp>
        <p:nvSpPr>
          <p:cNvPr id="7" name="Text Box 20"/>
          <p:cNvSpPr txBox="1">
            <a:spLocks noChangeArrowheads="1"/>
          </p:cNvSpPr>
          <p:nvPr/>
        </p:nvSpPr>
        <p:spPr bwMode="auto">
          <a:xfrm>
            <a:off x="347450" y="4734770"/>
            <a:ext cx="3494855" cy="1600438"/>
          </a:xfrm>
          <a:prstGeom prst="rect">
            <a:avLst/>
          </a:prstGeom>
          <a:noFill/>
          <a:ln w="9525">
            <a:noFill/>
            <a:miter lim="800000"/>
            <a:headEnd/>
            <a:tailEnd/>
          </a:ln>
          <a:effectLst/>
        </p:spPr>
        <p:txBody>
          <a:bodyPr wrap="square">
            <a:spAutoFit/>
          </a:bodyPr>
          <a:lstStyle/>
          <a:p>
            <a:pPr algn="just"/>
            <a:r>
              <a:rPr lang="en-US" sz="1400" dirty="0"/>
              <a:t>During ~</a:t>
            </a:r>
            <a:r>
              <a:rPr lang="en-US" sz="1400" dirty="0" smtClean="0"/>
              <a:t>125 </a:t>
            </a:r>
            <a:r>
              <a:rPr lang="en-US" sz="1400" dirty="0"/>
              <a:t>hours of testing, 15 events were logged into breakdown counter following Faraday cups signals. Six of them were discarded from breakdown statistic due to the late (in time) appearance of the dark current  and thus irrelevant for CLIC.</a:t>
            </a:r>
          </a:p>
        </p:txBody>
      </p:sp>
      <p:pic>
        <p:nvPicPr>
          <p:cNvPr id="8" name="Picture 3"/>
          <p:cNvPicPr>
            <a:picLocks noChangeAspect="1" noChangeArrowheads="1"/>
          </p:cNvPicPr>
          <p:nvPr/>
        </p:nvPicPr>
        <p:blipFill>
          <a:blip r:embed="rId2" cstate="print"/>
          <a:srcRect/>
          <a:stretch>
            <a:fillRect/>
          </a:stretch>
        </p:blipFill>
        <p:spPr bwMode="auto">
          <a:xfrm>
            <a:off x="4341570" y="5042010"/>
            <a:ext cx="2286000" cy="1543050"/>
          </a:xfrm>
          <a:prstGeom prst="rect">
            <a:avLst/>
          </a:prstGeom>
          <a:noFill/>
          <a:ln w="9525">
            <a:noFill/>
            <a:miter lim="800000"/>
            <a:headEnd/>
            <a:tailEnd/>
          </a:ln>
        </p:spPr>
      </p:pic>
      <p:pic>
        <p:nvPicPr>
          <p:cNvPr id="10" name="Picture 7"/>
          <p:cNvPicPr>
            <a:picLocks noChangeAspect="1" noChangeArrowheads="1"/>
          </p:cNvPicPr>
          <p:nvPr/>
        </p:nvPicPr>
        <p:blipFill>
          <a:blip r:embed="rId3" cstate="print"/>
          <a:srcRect/>
          <a:stretch>
            <a:fillRect/>
          </a:stretch>
        </p:blipFill>
        <p:spPr bwMode="auto">
          <a:xfrm>
            <a:off x="6645870" y="5042010"/>
            <a:ext cx="2286000" cy="1554163"/>
          </a:xfrm>
          <a:prstGeom prst="rect">
            <a:avLst/>
          </a:prstGeom>
          <a:noFill/>
          <a:ln w="9525">
            <a:noFill/>
            <a:miter lim="800000"/>
            <a:headEnd/>
            <a:tailEnd/>
          </a:ln>
        </p:spPr>
      </p:pic>
      <p:sp>
        <p:nvSpPr>
          <p:cNvPr id="11" name="Text Box 24"/>
          <p:cNvSpPr txBox="1">
            <a:spLocks noChangeArrowheads="1"/>
          </p:cNvSpPr>
          <p:nvPr/>
        </p:nvSpPr>
        <p:spPr bwMode="auto">
          <a:xfrm>
            <a:off x="4379975" y="4849985"/>
            <a:ext cx="4531790" cy="304800"/>
          </a:xfrm>
          <a:prstGeom prst="rect">
            <a:avLst/>
          </a:prstGeom>
          <a:solidFill>
            <a:schemeClr val="bg1"/>
          </a:solidFill>
          <a:ln w="9525">
            <a:noFill/>
            <a:miter lim="800000"/>
            <a:headEnd/>
            <a:tailEnd/>
          </a:ln>
          <a:effectLst/>
        </p:spPr>
        <p:txBody>
          <a:bodyPr wrap="square">
            <a:spAutoFit/>
          </a:bodyPr>
          <a:lstStyle/>
          <a:p>
            <a:r>
              <a:rPr lang="en-US" sz="1400" dirty="0"/>
              <a:t>Examples of discarded events </a:t>
            </a:r>
          </a:p>
        </p:txBody>
      </p:sp>
      <p:grpSp>
        <p:nvGrpSpPr>
          <p:cNvPr id="16" name="Group 15"/>
          <p:cNvGrpSpPr/>
          <p:nvPr/>
        </p:nvGrpSpPr>
        <p:grpSpPr>
          <a:xfrm>
            <a:off x="1115550" y="1585560"/>
            <a:ext cx="7837026" cy="2854035"/>
            <a:chOff x="769905" y="1047890"/>
            <a:chExt cx="8153400" cy="2969250"/>
          </a:xfrm>
        </p:grpSpPr>
        <p:pic>
          <p:nvPicPr>
            <p:cNvPr id="3" name="Picture 29"/>
            <p:cNvPicPr>
              <a:picLocks noChangeAspect="1" noChangeArrowheads="1"/>
            </p:cNvPicPr>
            <p:nvPr/>
          </p:nvPicPr>
          <p:blipFill>
            <a:blip r:embed="rId4" cstate="print"/>
            <a:srcRect/>
            <a:stretch>
              <a:fillRect/>
            </a:stretch>
          </p:blipFill>
          <p:spPr bwMode="auto">
            <a:xfrm>
              <a:off x="769905" y="1047890"/>
              <a:ext cx="8153400" cy="2969250"/>
            </a:xfrm>
            <a:prstGeom prst="rect">
              <a:avLst/>
            </a:prstGeom>
            <a:noFill/>
            <a:ln w="9525">
              <a:noFill/>
              <a:miter lim="800000"/>
              <a:headEnd/>
              <a:tailEnd/>
            </a:ln>
          </p:spPr>
        </p:pic>
        <p:sp>
          <p:nvSpPr>
            <p:cNvPr id="5" name="Text Box 18"/>
            <p:cNvSpPr txBox="1">
              <a:spLocks noChangeArrowheads="1"/>
            </p:cNvSpPr>
            <p:nvPr/>
          </p:nvSpPr>
          <p:spPr bwMode="auto">
            <a:xfrm>
              <a:off x="5570505" y="1962290"/>
              <a:ext cx="1570038" cy="284163"/>
            </a:xfrm>
            <a:prstGeom prst="rect">
              <a:avLst/>
            </a:prstGeom>
            <a:solidFill>
              <a:schemeClr val="bg1"/>
            </a:solidFill>
            <a:ln w="9525">
              <a:solidFill>
                <a:schemeClr val="tx1"/>
              </a:solidFill>
              <a:prstDash val="dash"/>
              <a:miter lim="800000"/>
              <a:headEnd/>
              <a:tailEnd/>
            </a:ln>
            <a:effectLst/>
          </p:spPr>
          <p:txBody>
            <a:bodyPr wrap="none">
              <a:spAutoFit/>
            </a:bodyPr>
            <a:lstStyle/>
            <a:p>
              <a:r>
                <a:rPr lang="en-US" sz="1200"/>
                <a:t>All registered events</a:t>
              </a:r>
            </a:p>
          </p:txBody>
        </p:sp>
        <p:sp>
          <p:nvSpPr>
            <p:cNvPr id="6" name="Text Box 19"/>
            <p:cNvSpPr txBox="1">
              <a:spLocks noChangeArrowheads="1"/>
            </p:cNvSpPr>
            <p:nvPr/>
          </p:nvSpPr>
          <p:spPr bwMode="auto">
            <a:xfrm>
              <a:off x="5341905" y="2952890"/>
              <a:ext cx="1222375" cy="284163"/>
            </a:xfrm>
            <a:prstGeom prst="rect">
              <a:avLst/>
            </a:prstGeom>
            <a:solidFill>
              <a:schemeClr val="bg1"/>
            </a:solidFill>
            <a:ln w="9525">
              <a:solidFill>
                <a:schemeClr val="tx1"/>
              </a:solidFill>
              <a:miter lim="800000"/>
              <a:headEnd/>
              <a:tailEnd/>
            </a:ln>
            <a:effectLst/>
          </p:spPr>
          <p:txBody>
            <a:bodyPr wrap="none">
              <a:spAutoFit/>
            </a:bodyPr>
            <a:lstStyle/>
            <a:p>
              <a:r>
                <a:rPr lang="en-US" sz="1200"/>
                <a:t>All breakdowns</a:t>
              </a:r>
            </a:p>
          </p:txBody>
        </p:sp>
        <p:sp>
          <p:nvSpPr>
            <p:cNvPr id="12" name="Rectangle 25"/>
            <p:cNvSpPr>
              <a:spLocks noChangeArrowheads="1"/>
            </p:cNvSpPr>
            <p:nvPr/>
          </p:nvSpPr>
          <p:spPr bwMode="auto">
            <a:xfrm rot="16200000">
              <a:off x="1590643" y="2208352"/>
              <a:ext cx="715963" cy="223838"/>
            </a:xfrm>
            <a:prstGeom prst="rect">
              <a:avLst/>
            </a:prstGeom>
            <a:noFill/>
            <a:ln w="9525">
              <a:solidFill>
                <a:schemeClr val="tx1"/>
              </a:solidFill>
              <a:miter lim="800000"/>
              <a:headEnd/>
              <a:tailEnd/>
            </a:ln>
            <a:effectLst/>
          </p:spPr>
          <p:txBody>
            <a:bodyPr wrap="none">
              <a:spAutoFit/>
            </a:bodyPr>
            <a:lstStyle/>
            <a:p>
              <a:r>
                <a:rPr lang="en-US" sz="800" dirty="0"/>
                <a:t>CLIC target</a:t>
              </a:r>
            </a:p>
          </p:txBody>
        </p:sp>
        <p:sp>
          <p:nvSpPr>
            <p:cNvPr id="13" name="Line 26"/>
            <p:cNvSpPr>
              <a:spLocks noChangeShapeType="1"/>
            </p:cNvSpPr>
            <p:nvPr/>
          </p:nvSpPr>
          <p:spPr bwMode="auto">
            <a:xfrm flipV="1">
              <a:off x="1989106" y="1809889"/>
              <a:ext cx="0" cy="152400"/>
            </a:xfrm>
            <a:prstGeom prst="line">
              <a:avLst/>
            </a:prstGeom>
            <a:noFill/>
            <a:ln w="9525">
              <a:solidFill>
                <a:schemeClr val="tx1"/>
              </a:solidFill>
              <a:round/>
              <a:headEnd/>
              <a:tailEnd type="triangle" w="med" len="med"/>
            </a:ln>
            <a:effectLst/>
          </p:spPr>
          <p:txBody>
            <a:bodyPr/>
            <a:lstStyle/>
            <a:p>
              <a:endParaRPr lang="en-US"/>
            </a:p>
          </p:txBody>
        </p:sp>
        <p:sp>
          <p:nvSpPr>
            <p:cNvPr id="14" name="Line 27"/>
            <p:cNvSpPr>
              <a:spLocks noChangeShapeType="1"/>
            </p:cNvSpPr>
            <p:nvPr/>
          </p:nvSpPr>
          <p:spPr bwMode="auto">
            <a:xfrm>
              <a:off x="1989105" y="2724290"/>
              <a:ext cx="0" cy="152400"/>
            </a:xfrm>
            <a:prstGeom prst="line">
              <a:avLst/>
            </a:prstGeom>
            <a:noFill/>
            <a:ln w="9525">
              <a:solidFill>
                <a:schemeClr val="tx1"/>
              </a:solidFill>
              <a:round/>
              <a:headEnd/>
              <a:tailEnd type="triangle" w="med" len="med"/>
            </a:ln>
            <a:effectLst/>
          </p:spPr>
          <p:txBody>
            <a:bodyPr/>
            <a:lstStyle/>
            <a:p>
              <a:endParaRPr lang="en-US"/>
            </a:p>
          </p:txBody>
        </p:sp>
      </p:grpSp>
      <p:sp>
        <p:nvSpPr>
          <p:cNvPr id="15" name="Rectangle 28"/>
          <p:cNvSpPr>
            <a:spLocks noChangeArrowheads="1"/>
          </p:cNvSpPr>
          <p:nvPr/>
        </p:nvSpPr>
        <p:spPr bwMode="auto">
          <a:xfrm>
            <a:off x="1153955" y="702245"/>
            <a:ext cx="3845925" cy="400110"/>
          </a:xfrm>
          <a:prstGeom prst="rect">
            <a:avLst/>
          </a:prstGeom>
          <a:noFill/>
          <a:ln w="9525">
            <a:noFill/>
            <a:miter lim="800000"/>
            <a:headEnd/>
            <a:tailEnd/>
          </a:ln>
          <a:effectLst/>
        </p:spPr>
        <p:txBody>
          <a:bodyPr wrap="none">
            <a:spAutoFit/>
          </a:bodyPr>
          <a:lstStyle/>
          <a:p>
            <a:r>
              <a:rPr lang="en-US" sz="2000" dirty="0" smtClean="0">
                <a:solidFill>
                  <a:srgbClr val="00187E"/>
                </a:solidFill>
              </a:rPr>
              <a:t>PETS @ </a:t>
            </a:r>
            <a:r>
              <a:rPr lang="en-US" sz="2000" dirty="0" smtClean="0">
                <a:solidFill>
                  <a:srgbClr val="00187E"/>
                </a:solidFill>
              </a:rPr>
              <a:t>ASTA - </a:t>
            </a:r>
            <a:r>
              <a:rPr lang="en-US" sz="2000" dirty="0" smtClean="0">
                <a:solidFill>
                  <a:srgbClr val="00187E"/>
                </a:solidFill>
              </a:rPr>
              <a:t>B</a:t>
            </a:r>
            <a:r>
              <a:rPr lang="en-US" sz="2000" dirty="0" smtClean="0">
                <a:solidFill>
                  <a:srgbClr val="00187E"/>
                </a:solidFill>
              </a:rPr>
              <a:t>reakdown rate</a:t>
            </a:r>
            <a:endParaRPr lang="en-US" sz="2000" dirty="0">
              <a:solidFill>
                <a:srgbClr val="00187E"/>
              </a:solidFill>
            </a:endParaRPr>
          </a:p>
        </p:txBody>
      </p:sp>
      <p:sp>
        <p:nvSpPr>
          <p:cNvPr id="17" name="Text Box 9"/>
          <p:cNvSpPr txBox="1">
            <a:spLocks noChangeArrowheads="1"/>
          </p:cNvSpPr>
          <p:nvPr/>
        </p:nvSpPr>
        <p:spPr bwMode="auto">
          <a:xfrm>
            <a:off x="3535065" y="1355130"/>
            <a:ext cx="4496744" cy="276999"/>
          </a:xfrm>
          <a:prstGeom prst="rect">
            <a:avLst/>
          </a:prstGeom>
          <a:solidFill>
            <a:schemeClr val="bg1"/>
          </a:solidFill>
          <a:ln w="9525">
            <a:noFill/>
            <a:miter lim="800000"/>
            <a:headEnd/>
            <a:tailEnd/>
          </a:ln>
          <a:effectLst/>
        </p:spPr>
        <p:txBody>
          <a:bodyPr wrap="none">
            <a:spAutoFit/>
          </a:bodyPr>
          <a:lstStyle/>
          <a:p>
            <a:r>
              <a:rPr lang="en-US" sz="1200" i="1" dirty="0"/>
              <a:t>BDR statistics accumulation testing period (142 MW x 266 ns).</a:t>
            </a:r>
            <a:endParaRPr lang="en-US" sz="1200" i="1" u="sng" dirty="0"/>
          </a:p>
        </p:txBody>
      </p:sp>
      <p:sp>
        <p:nvSpPr>
          <p:cNvPr id="19" name="TextBox 18"/>
          <p:cNvSpPr txBox="1"/>
          <p:nvPr/>
        </p:nvSpPr>
        <p:spPr>
          <a:xfrm>
            <a:off x="6953110" y="663840"/>
            <a:ext cx="1486304" cy="246221"/>
          </a:xfrm>
          <a:prstGeom prst="rect">
            <a:avLst/>
          </a:prstGeom>
          <a:noFill/>
        </p:spPr>
        <p:txBody>
          <a:bodyPr wrap="none" rtlCol="0">
            <a:spAutoFit/>
          </a:bodyPr>
          <a:lstStyle/>
          <a:p>
            <a:r>
              <a:rPr lang="en-US" sz="1000" i="1" u="sng" dirty="0" smtClean="0"/>
              <a:t>Alessandro </a:t>
            </a:r>
            <a:r>
              <a:rPr lang="en-US" sz="1000" i="1" u="sng" dirty="0" err="1" smtClean="0"/>
              <a:t>Cappelletti</a:t>
            </a:r>
            <a:endParaRPr lang="en-US" sz="1000" i="1" u="sng" dirty="0" smtClean="0"/>
          </a:p>
        </p:txBody>
      </p:sp>
      <p:sp>
        <p:nvSpPr>
          <p:cNvPr id="20"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PETS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309045" y="1470345"/>
            <a:ext cx="8525910" cy="4186146"/>
          </a:xfrm>
          <a:prstGeom prst="rect">
            <a:avLst/>
          </a:prstGeom>
          <a:solidFill>
            <a:schemeClr val="bg1"/>
          </a:solidFill>
          <a:ln w="9525">
            <a:noFill/>
            <a:miter lim="800000"/>
            <a:headEnd/>
            <a:tailEnd/>
          </a:ln>
          <a:effectLst>
            <a:outerShdw blurRad="50800" dist="38100" dir="2700000" algn="tl" rotWithShape="0">
              <a:prstClr val="black">
                <a:alpha val="40000"/>
              </a:prstClr>
            </a:outerShdw>
          </a:effectLst>
        </p:spPr>
      </p:pic>
      <p:sp>
        <p:nvSpPr>
          <p:cNvPr id="3" name="Title 1"/>
          <p:cNvSpPr txBox="1">
            <a:spLocks/>
          </p:cNvSpPr>
          <p:nvPr/>
        </p:nvSpPr>
        <p:spPr>
          <a:xfrm>
            <a:off x="3919115" y="663840"/>
            <a:ext cx="1228960" cy="537670"/>
          </a:xfrm>
          <a:prstGeom prst="rect">
            <a:avLst/>
          </a:prstGeom>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C00000"/>
                </a:solidFill>
                <a:effectLst/>
                <a:uLnTx/>
                <a:uFillTx/>
                <a:latin typeface="+mj-lt"/>
                <a:ea typeface="+mj-ea"/>
                <a:cs typeface="+mj-cs"/>
              </a:rPr>
              <a:t>CTF3</a:t>
            </a:r>
            <a:endParaRPr kumimoji="0" lang="en-US" sz="1200" b="0" i="0" u="none" strike="noStrike" kern="1200" cap="none" spc="0" normalizeH="0" baseline="0" noProof="0" dirty="0">
              <a:ln>
                <a:noFill/>
              </a:ln>
              <a:solidFill>
                <a:srgbClr val="C00000"/>
              </a:solidFill>
              <a:effectLst/>
              <a:uLnTx/>
              <a:uFillTx/>
              <a:latin typeface="+mj-lt"/>
              <a:ea typeface="+mj-ea"/>
              <a:cs typeface="+mj-cs"/>
            </a:endParaRPr>
          </a:p>
        </p:txBody>
      </p:sp>
      <p:sp>
        <p:nvSpPr>
          <p:cNvPr id="4" name="Rectangle 3"/>
          <p:cNvSpPr/>
          <p:nvPr/>
        </p:nvSpPr>
        <p:spPr>
          <a:xfrm>
            <a:off x="1538004" y="1585560"/>
            <a:ext cx="7258545" cy="2803565"/>
          </a:xfrm>
          <a:prstGeom prst="rect">
            <a:avLst/>
          </a:prstGeom>
          <a:solidFill>
            <a:srgbClr val="C00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538005" y="2392065"/>
            <a:ext cx="7296950" cy="576075"/>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itle 1"/>
          <p:cNvSpPr txBox="1">
            <a:spLocks/>
          </p:cNvSpPr>
          <p:nvPr/>
        </p:nvSpPr>
        <p:spPr>
          <a:xfrm>
            <a:off x="5877770" y="894270"/>
            <a:ext cx="3072400" cy="345645"/>
          </a:xfrm>
          <a:prstGeom prst="rect">
            <a:avLst/>
          </a:prstGeom>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00187E"/>
                </a:solidFill>
                <a:effectLst/>
                <a:uLnTx/>
                <a:uFillTx/>
                <a:latin typeface="+mj-lt"/>
                <a:ea typeface="+mj-ea"/>
                <a:cs typeface="+mj-cs"/>
              </a:rPr>
              <a:t>High-Power RF test stands </a:t>
            </a:r>
            <a:endParaRPr kumimoji="0" lang="en-US" sz="1200" b="0" i="0" u="none" strike="noStrike" kern="1200" cap="none" spc="0" normalizeH="0" baseline="0" noProof="0" dirty="0">
              <a:ln>
                <a:noFill/>
              </a:ln>
              <a:solidFill>
                <a:srgbClr val="00187E"/>
              </a:solidFill>
              <a:effectLst/>
              <a:uLnTx/>
              <a:uFillTx/>
              <a:latin typeface="+mj-lt"/>
              <a:ea typeface="+mj-ea"/>
              <a:cs typeface="+mj-cs"/>
            </a:endParaRPr>
          </a:p>
        </p:txBody>
      </p:sp>
      <p:sp>
        <p:nvSpPr>
          <p:cNvPr id="7" name="Rectangle 6"/>
          <p:cNvSpPr/>
          <p:nvPr/>
        </p:nvSpPr>
        <p:spPr>
          <a:xfrm>
            <a:off x="1538005" y="3467405"/>
            <a:ext cx="7258544" cy="499265"/>
          </a:xfrm>
          <a:prstGeom prst="rect">
            <a:avLst/>
          </a:prstGeom>
          <a:solidFill>
            <a:schemeClr val="tx2">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1538005" y="4542744"/>
            <a:ext cx="7258545" cy="806505"/>
          </a:xfrm>
          <a:prstGeom prst="rect">
            <a:avLst/>
          </a:prstGeom>
          <a:solidFill>
            <a:schemeClr val="accent3">
              <a:lumMod val="5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
          <p:cNvSpPr txBox="1">
            <a:spLocks/>
          </p:cNvSpPr>
          <p:nvPr/>
        </p:nvSpPr>
        <p:spPr>
          <a:xfrm>
            <a:off x="1499600" y="5886920"/>
            <a:ext cx="1843440" cy="345645"/>
          </a:xfrm>
          <a:prstGeom prst="rect">
            <a:avLst/>
          </a:prstGeom>
          <a:effectLst>
            <a:outerShdw blurRad="50800" dist="38100" dir="2700000" algn="tl" rotWithShape="0">
              <a:prstClr val="black">
                <a:alpha val="40000"/>
              </a:prstClr>
            </a:outerShdw>
          </a:effectLst>
        </p:spPr>
        <p:txBody>
          <a:bodyPr>
            <a:normAutofit fontScale="8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chemeClr val="accent3">
                    <a:lumMod val="50000"/>
                  </a:schemeClr>
                </a:solidFill>
                <a:effectLst/>
                <a:uLnTx/>
                <a:uFillTx/>
                <a:latin typeface="+mj-lt"/>
                <a:ea typeface="+mj-ea"/>
                <a:cs typeface="+mj-cs"/>
              </a:rPr>
              <a:t>Others</a:t>
            </a:r>
            <a:endParaRPr kumimoji="0" lang="en-US" sz="1200" b="0" i="0" u="none" strike="noStrike" kern="1200" cap="none" spc="0" normalizeH="0" baseline="0" noProof="0" dirty="0">
              <a:ln>
                <a:noFill/>
              </a:ln>
              <a:solidFill>
                <a:schemeClr val="accent3">
                  <a:lumMod val="50000"/>
                </a:schemeClr>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subTnLst>
                                    <p:set>
                                      <p:cBhvr override="childStyle">
                                        <p:cTn dur="1" fill="hold" display="0" masterRel="nextClick" afterEffect="1"/>
                                        <p:tgtEl>
                                          <p:spTgt spid="7"/>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7" grpId="0" animBg="1"/>
      <p:bldP spid="8" grpId="0" animBg="1"/>
      <p:bldP spid="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9"/>
          <p:cNvSpPr>
            <a:spLocks noChangeArrowheads="1"/>
          </p:cNvSpPr>
          <p:nvPr/>
        </p:nvSpPr>
        <p:spPr bwMode="auto">
          <a:xfrm>
            <a:off x="4379975" y="663840"/>
            <a:ext cx="2143279" cy="307777"/>
          </a:xfrm>
          <a:prstGeom prst="rect">
            <a:avLst/>
          </a:prstGeom>
          <a:noFill/>
          <a:ln w="9525">
            <a:noFill/>
            <a:miter lim="800000"/>
            <a:headEnd/>
            <a:tailEnd/>
          </a:ln>
          <a:effectLst/>
        </p:spPr>
        <p:txBody>
          <a:bodyPr wrap="none">
            <a:spAutoFit/>
          </a:bodyPr>
          <a:lstStyle/>
          <a:p>
            <a:r>
              <a:rPr lang="en-US" sz="1400" b="1" dirty="0">
                <a:solidFill>
                  <a:srgbClr val="C00000"/>
                </a:solidFill>
              </a:rPr>
              <a:t>‘hard’ events examples</a:t>
            </a:r>
          </a:p>
        </p:txBody>
      </p:sp>
      <p:pic>
        <p:nvPicPr>
          <p:cNvPr id="2" name="Picture 6"/>
          <p:cNvPicPr>
            <a:picLocks noChangeAspect="1" noChangeArrowheads="1"/>
          </p:cNvPicPr>
          <p:nvPr/>
        </p:nvPicPr>
        <p:blipFill>
          <a:blip r:embed="rId2" cstate="print"/>
          <a:srcRect/>
          <a:stretch>
            <a:fillRect/>
          </a:stretch>
        </p:blipFill>
        <p:spPr bwMode="auto">
          <a:xfrm>
            <a:off x="3688685" y="971079"/>
            <a:ext cx="2564465" cy="1691192"/>
          </a:xfrm>
          <a:prstGeom prst="rect">
            <a:avLst/>
          </a:prstGeom>
          <a:noFill/>
          <a:ln w="9525">
            <a:noFill/>
            <a:miter lim="800000"/>
            <a:headEnd/>
            <a:tailEnd/>
          </a:ln>
        </p:spPr>
      </p:pic>
      <p:pic>
        <p:nvPicPr>
          <p:cNvPr id="3" name="Picture 7"/>
          <p:cNvPicPr>
            <a:picLocks noChangeAspect="1" noChangeArrowheads="1"/>
          </p:cNvPicPr>
          <p:nvPr/>
        </p:nvPicPr>
        <p:blipFill>
          <a:blip r:embed="rId3" cstate="print"/>
          <a:srcRect/>
          <a:stretch>
            <a:fillRect/>
          </a:stretch>
        </p:blipFill>
        <p:spPr bwMode="auto">
          <a:xfrm>
            <a:off x="6193680" y="971079"/>
            <a:ext cx="2564465" cy="1691192"/>
          </a:xfrm>
          <a:prstGeom prst="rect">
            <a:avLst/>
          </a:prstGeom>
          <a:noFill/>
          <a:ln w="9525">
            <a:noFill/>
            <a:miter lim="800000"/>
            <a:headEnd/>
            <a:tailEnd/>
          </a:ln>
        </p:spPr>
      </p:pic>
      <p:pic>
        <p:nvPicPr>
          <p:cNvPr id="4" name="Picture 8"/>
          <p:cNvPicPr>
            <a:picLocks noChangeAspect="1" noChangeArrowheads="1"/>
          </p:cNvPicPr>
          <p:nvPr/>
        </p:nvPicPr>
        <p:blipFill>
          <a:blip r:embed="rId4" cstate="print"/>
          <a:srcRect/>
          <a:stretch>
            <a:fillRect/>
          </a:stretch>
        </p:blipFill>
        <p:spPr bwMode="auto">
          <a:xfrm>
            <a:off x="6185010" y="4773175"/>
            <a:ext cx="2564465" cy="1691192"/>
          </a:xfrm>
          <a:prstGeom prst="rect">
            <a:avLst/>
          </a:prstGeom>
          <a:noFill/>
          <a:ln w="9525">
            <a:noFill/>
            <a:miter lim="800000"/>
            <a:headEnd/>
            <a:tailEnd/>
          </a:ln>
        </p:spPr>
      </p:pic>
      <p:pic>
        <p:nvPicPr>
          <p:cNvPr id="5" name="Picture 9"/>
          <p:cNvPicPr>
            <a:picLocks noChangeAspect="1" noChangeArrowheads="1"/>
          </p:cNvPicPr>
          <p:nvPr/>
        </p:nvPicPr>
        <p:blipFill>
          <a:blip r:embed="rId5" cstate="print"/>
          <a:srcRect/>
          <a:stretch>
            <a:fillRect/>
          </a:stretch>
        </p:blipFill>
        <p:spPr bwMode="auto">
          <a:xfrm>
            <a:off x="6193680" y="2662271"/>
            <a:ext cx="2564465" cy="1691192"/>
          </a:xfrm>
          <a:prstGeom prst="rect">
            <a:avLst/>
          </a:prstGeom>
          <a:noFill/>
          <a:ln w="9525">
            <a:noFill/>
            <a:miter lim="800000"/>
            <a:headEnd/>
            <a:tailEnd/>
          </a:ln>
        </p:spPr>
      </p:pic>
      <p:pic>
        <p:nvPicPr>
          <p:cNvPr id="6" name="Picture 10"/>
          <p:cNvPicPr>
            <a:picLocks noChangeAspect="1" noChangeArrowheads="1"/>
          </p:cNvPicPr>
          <p:nvPr/>
        </p:nvPicPr>
        <p:blipFill>
          <a:blip r:embed="rId6" cstate="print"/>
          <a:srcRect/>
          <a:stretch>
            <a:fillRect/>
          </a:stretch>
        </p:blipFill>
        <p:spPr bwMode="auto">
          <a:xfrm>
            <a:off x="3738271" y="4773175"/>
            <a:ext cx="2564465" cy="1691192"/>
          </a:xfrm>
          <a:prstGeom prst="rect">
            <a:avLst/>
          </a:prstGeom>
          <a:noFill/>
          <a:ln w="9525">
            <a:noFill/>
            <a:miter lim="800000"/>
            <a:headEnd/>
            <a:tailEnd/>
          </a:ln>
        </p:spPr>
      </p:pic>
      <p:pic>
        <p:nvPicPr>
          <p:cNvPr id="7" name="Picture 11"/>
          <p:cNvPicPr>
            <a:picLocks noChangeAspect="1" noChangeArrowheads="1"/>
          </p:cNvPicPr>
          <p:nvPr/>
        </p:nvPicPr>
        <p:blipFill>
          <a:blip r:embed="rId7" cstate="print"/>
          <a:srcRect/>
          <a:stretch>
            <a:fillRect/>
          </a:stretch>
        </p:blipFill>
        <p:spPr bwMode="auto">
          <a:xfrm>
            <a:off x="3688685" y="2662271"/>
            <a:ext cx="2564465" cy="1691192"/>
          </a:xfrm>
          <a:prstGeom prst="rect">
            <a:avLst/>
          </a:prstGeom>
          <a:noFill/>
          <a:ln w="9525">
            <a:noFill/>
            <a:miter lim="800000"/>
            <a:headEnd/>
            <a:tailEnd/>
          </a:ln>
        </p:spPr>
      </p:pic>
      <p:pic>
        <p:nvPicPr>
          <p:cNvPr id="8" name="Picture 12"/>
          <p:cNvPicPr>
            <a:picLocks noChangeAspect="1" noChangeArrowheads="1"/>
          </p:cNvPicPr>
          <p:nvPr/>
        </p:nvPicPr>
        <p:blipFill>
          <a:blip r:embed="rId8" cstate="print"/>
          <a:srcRect/>
          <a:stretch>
            <a:fillRect/>
          </a:stretch>
        </p:blipFill>
        <p:spPr bwMode="auto">
          <a:xfrm>
            <a:off x="4096475" y="1058510"/>
            <a:ext cx="990347" cy="507618"/>
          </a:xfrm>
          <a:prstGeom prst="rect">
            <a:avLst/>
          </a:prstGeom>
          <a:noFill/>
          <a:ln w="9525">
            <a:noFill/>
            <a:miter lim="800000"/>
            <a:headEnd/>
            <a:tailEnd/>
          </a:ln>
        </p:spPr>
      </p:pic>
      <p:sp>
        <p:nvSpPr>
          <p:cNvPr id="10" name="Rectangle 10"/>
          <p:cNvSpPr>
            <a:spLocks noChangeArrowheads="1"/>
          </p:cNvSpPr>
          <p:nvPr/>
        </p:nvSpPr>
        <p:spPr bwMode="auto">
          <a:xfrm>
            <a:off x="4264760" y="4504340"/>
            <a:ext cx="1591990" cy="252994"/>
          </a:xfrm>
          <a:prstGeom prst="rect">
            <a:avLst/>
          </a:prstGeom>
          <a:noFill/>
          <a:ln w="9525">
            <a:noFill/>
            <a:miter lim="800000"/>
            <a:headEnd/>
            <a:tailEnd/>
          </a:ln>
          <a:effectLst/>
        </p:spPr>
        <p:txBody>
          <a:bodyPr wrap="none">
            <a:spAutoFit/>
          </a:bodyPr>
          <a:lstStyle/>
          <a:p>
            <a:r>
              <a:rPr lang="en-US" sz="1400" b="1" dirty="0">
                <a:solidFill>
                  <a:srgbClr val="C00000"/>
                </a:solidFill>
              </a:rPr>
              <a:t>‘soft’ events examples</a:t>
            </a:r>
          </a:p>
        </p:txBody>
      </p:sp>
      <p:sp>
        <p:nvSpPr>
          <p:cNvPr id="11" name="Line 11"/>
          <p:cNvSpPr>
            <a:spLocks noChangeShapeType="1"/>
          </p:cNvSpPr>
          <p:nvPr/>
        </p:nvSpPr>
        <p:spPr bwMode="auto">
          <a:xfrm>
            <a:off x="3957519" y="4427530"/>
            <a:ext cx="4647005" cy="0"/>
          </a:xfrm>
          <a:prstGeom prst="line">
            <a:avLst/>
          </a:prstGeom>
          <a:noFill/>
          <a:ln w="9525">
            <a:solidFill>
              <a:schemeClr val="tx1"/>
            </a:solidFill>
            <a:round/>
            <a:headEnd/>
            <a:tailEnd/>
          </a:ln>
          <a:effectLst/>
        </p:spPr>
        <p:txBody>
          <a:bodyPr/>
          <a:lstStyle/>
          <a:p>
            <a:endParaRPr lang="en-US"/>
          </a:p>
        </p:txBody>
      </p:sp>
      <p:sp>
        <p:nvSpPr>
          <p:cNvPr id="13" name="Rectangle 14"/>
          <p:cNvSpPr>
            <a:spLocks noChangeArrowheads="1"/>
          </p:cNvSpPr>
          <p:nvPr/>
        </p:nvSpPr>
        <p:spPr bwMode="auto">
          <a:xfrm>
            <a:off x="232235" y="3275380"/>
            <a:ext cx="3033995" cy="1600438"/>
          </a:xfrm>
          <a:prstGeom prst="rect">
            <a:avLst/>
          </a:prstGeom>
          <a:noFill/>
          <a:ln w="9525">
            <a:noFill/>
            <a:miter lim="800000"/>
            <a:headEnd/>
            <a:tailEnd/>
          </a:ln>
          <a:effectLst/>
        </p:spPr>
        <p:txBody>
          <a:bodyPr wrap="square">
            <a:spAutoFit/>
          </a:bodyPr>
          <a:lstStyle/>
          <a:p>
            <a:r>
              <a:rPr lang="en-US" sz="1400" dirty="0"/>
              <a:t>None of the registered breakdowns showed traces of pulse shortening (missing energy). </a:t>
            </a:r>
            <a:endParaRPr lang="en-US" sz="1400" dirty="0" smtClean="0"/>
          </a:p>
          <a:p>
            <a:endParaRPr lang="en-US" sz="1400" dirty="0" smtClean="0"/>
          </a:p>
          <a:p>
            <a:r>
              <a:rPr lang="en-US" sz="1400" dirty="0" smtClean="0"/>
              <a:t>Any </a:t>
            </a:r>
            <a:r>
              <a:rPr lang="en-US" sz="1400" dirty="0"/>
              <a:t>of these events will be practically undetectable in </a:t>
            </a:r>
            <a:r>
              <a:rPr lang="en-US" sz="1400" dirty="0" smtClean="0"/>
              <a:t>the </a:t>
            </a:r>
            <a:r>
              <a:rPr lang="en-US" sz="1400" dirty="0"/>
              <a:t>CLIC environment.</a:t>
            </a:r>
          </a:p>
        </p:txBody>
      </p:sp>
      <p:sp>
        <p:nvSpPr>
          <p:cNvPr id="14" name="Text Box 15"/>
          <p:cNvSpPr txBox="1">
            <a:spLocks noChangeArrowheads="1"/>
          </p:cNvSpPr>
          <p:nvPr/>
        </p:nvSpPr>
        <p:spPr bwMode="auto">
          <a:xfrm>
            <a:off x="232235" y="894270"/>
            <a:ext cx="2266491" cy="707886"/>
          </a:xfrm>
          <a:prstGeom prst="rect">
            <a:avLst/>
          </a:prstGeom>
          <a:noFill/>
          <a:ln w="9525">
            <a:noFill/>
            <a:miter lim="800000"/>
            <a:headEnd/>
            <a:tailEnd/>
          </a:ln>
          <a:effectLst/>
        </p:spPr>
        <p:txBody>
          <a:bodyPr wrap="square">
            <a:spAutoFit/>
          </a:bodyPr>
          <a:lstStyle/>
          <a:p>
            <a:r>
              <a:rPr lang="en-US" sz="2000" dirty="0" smtClean="0">
                <a:solidFill>
                  <a:srgbClr val="00187E"/>
                </a:solidFill>
              </a:rPr>
              <a:t>PETS @ ASTA Missing Energy</a:t>
            </a:r>
            <a:endParaRPr lang="en-US" sz="2000" dirty="0">
              <a:solidFill>
                <a:srgbClr val="00187E"/>
              </a:solidFill>
            </a:endParaRPr>
          </a:p>
        </p:txBody>
      </p:sp>
      <p:sp>
        <p:nvSpPr>
          <p:cNvPr id="15" name="TextBox 14"/>
          <p:cNvSpPr txBox="1"/>
          <p:nvPr/>
        </p:nvSpPr>
        <p:spPr>
          <a:xfrm>
            <a:off x="6953110" y="663840"/>
            <a:ext cx="1486304" cy="246221"/>
          </a:xfrm>
          <a:prstGeom prst="rect">
            <a:avLst/>
          </a:prstGeom>
          <a:noFill/>
        </p:spPr>
        <p:txBody>
          <a:bodyPr wrap="none" rtlCol="0">
            <a:spAutoFit/>
          </a:bodyPr>
          <a:lstStyle/>
          <a:p>
            <a:r>
              <a:rPr lang="en-US" sz="1000" i="1" u="sng" dirty="0" smtClean="0"/>
              <a:t>Alessandro </a:t>
            </a:r>
            <a:r>
              <a:rPr lang="en-US" sz="1000" i="1" u="sng" dirty="0" err="1" smtClean="0"/>
              <a:t>Cappelletti</a:t>
            </a:r>
            <a:endParaRPr lang="en-US" sz="1000" i="1" u="sng" dirty="0"/>
          </a:p>
        </p:txBody>
      </p:sp>
      <p:sp>
        <p:nvSpPr>
          <p:cNvPr id="16"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PETS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1000335" y="779055"/>
            <a:ext cx="7527380" cy="504168"/>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Acceleration demonstration in CTF3 Two-Beam Test Stand</a:t>
            </a:r>
          </a:p>
        </p:txBody>
      </p:sp>
      <p:sp>
        <p:nvSpPr>
          <p:cNvPr id="3" name="Content Placeholder 3"/>
          <p:cNvSpPr txBox="1">
            <a:spLocks/>
          </p:cNvSpPr>
          <p:nvPr/>
        </p:nvSpPr>
        <p:spPr bwMode="auto">
          <a:xfrm>
            <a:off x="270640" y="2008015"/>
            <a:ext cx="5099050" cy="990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kumimoji="0" lang="en-US" sz="1400" i="0" u="none" strike="noStrike" kern="0" cap="none" spc="0" normalizeH="0" baseline="0" noProof="0" dirty="0" smtClean="0">
                <a:ln>
                  <a:noFill/>
                </a:ln>
                <a:solidFill>
                  <a:srgbClr val="00187E"/>
                </a:solidFill>
                <a:effectLst/>
                <a:uLnTx/>
                <a:uFillTx/>
                <a:latin typeface="+mn-lt"/>
                <a:ea typeface="+mn-ea"/>
                <a:cs typeface="+mn-cs"/>
              </a:rPr>
              <a:t>Maximum probe beam acceleration of </a:t>
            </a:r>
            <a:r>
              <a:rPr kumimoji="0" lang="en-US" sz="1400" i="0" u="none" strike="noStrike" kern="0" cap="none" spc="0" normalizeH="0" baseline="0" noProof="0" dirty="0" smtClean="0">
                <a:ln>
                  <a:noFill/>
                </a:ln>
                <a:solidFill>
                  <a:srgbClr val="C00000"/>
                </a:solidFill>
                <a:effectLst/>
                <a:uLnTx/>
                <a:uFillTx/>
                <a:latin typeface="+mn-lt"/>
                <a:ea typeface="+mn-ea"/>
                <a:cs typeface="+mn-cs"/>
              </a:rPr>
              <a:t>23 </a:t>
            </a:r>
            <a:r>
              <a:rPr kumimoji="0" lang="en-US" sz="1400" i="0" u="none" strike="noStrike" kern="0" cap="none" spc="0" normalizeH="0" baseline="0" noProof="0" dirty="0" err="1" smtClean="0">
                <a:ln>
                  <a:noFill/>
                </a:ln>
                <a:solidFill>
                  <a:srgbClr val="C00000"/>
                </a:solidFill>
                <a:effectLst/>
                <a:uLnTx/>
                <a:uFillTx/>
                <a:latin typeface="+mn-lt"/>
                <a:ea typeface="+mn-ea"/>
                <a:cs typeface="+mn-cs"/>
              </a:rPr>
              <a:t>MeV</a:t>
            </a:r>
            <a:r>
              <a:rPr kumimoji="0" lang="en-US" sz="1400" i="0" u="none" strike="noStrike" kern="0" cap="none" spc="0" normalizeH="0" baseline="0" noProof="0" dirty="0" smtClean="0">
                <a:ln>
                  <a:noFill/>
                </a:ln>
                <a:solidFill>
                  <a:srgbClr val="C00000"/>
                </a:solidFill>
                <a:effectLst/>
                <a:uLnTx/>
                <a:uFillTx/>
                <a:latin typeface="+mn-lt"/>
                <a:ea typeface="+mn-ea"/>
                <a:cs typeface="+mn-cs"/>
              </a:rPr>
              <a:t> </a:t>
            </a:r>
            <a:r>
              <a:rPr kumimoji="0" lang="en-US" sz="1400" i="0" u="none" strike="noStrike" kern="0" cap="none" spc="0" normalizeH="0" baseline="0" noProof="0" dirty="0" smtClean="0">
                <a:ln>
                  <a:noFill/>
                </a:ln>
                <a:solidFill>
                  <a:srgbClr val="00187E"/>
                </a:solidFill>
                <a:effectLst/>
                <a:uLnTx/>
                <a:uFillTx/>
                <a:latin typeface="+mn-lt"/>
                <a:ea typeface="+mn-ea"/>
                <a:cs typeface="+mn-cs"/>
              </a:rPr>
              <a:t>measured</a:t>
            </a:r>
          </a:p>
          <a:p>
            <a:pPr marL="391645" marR="0" lvl="0" indent="-293733" algn="l" defTabSz="414683" rtl="0" eaLnBrk="0" fontAlgn="base" latinLnBrk="0" hangingPunct="0">
              <a:lnSpc>
                <a:spcPct val="93000"/>
              </a:lnSpc>
              <a:spcBef>
                <a:spcPct val="0"/>
              </a:spcBef>
              <a:spcAft>
                <a:spcPts val="2493"/>
              </a:spcAft>
              <a:buClr>
                <a:srgbClr val="000000"/>
              </a:buClr>
              <a:buSzPct val="56000"/>
              <a:tabLst/>
              <a:defRPr/>
            </a:pPr>
            <a:r>
              <a:rPr kumimoji="0" lang="en-US" sz="1400" i="0" u="none" strike="noStrike" kern="0" cap="none" spc="0" normalizeH="0" baseline="0" noProof="0" dirty="0" smtClean="0">
                <a:ln>
                  <a:noFill/>
                </a:ln>
                <a:solidFill>
                  <a:srgbClr val="00187E"/>
                </a:solidFill>
                <a:effectLst/>
                <a:uLnTx/>
                <a:uFillTx/>
                <a:latin typeface="+mn-lt"/>
                <a:ea typeface="+mn-ea"/>
                <a:cs typeface="+mn-cs"/>
                <a:sym typeface="Symbol"/>
              </a:rPr>
              <a:t></a:t>
            </a:r>
            <a:r>
              <a:rPr kumimoji="0" lang="en-US" sz="1400" i="0" u="none" strike="noStrike" kern="0" cap="none" spc="0" normalizeH="0" baseline="0" noProof="0" dirty="0" smtClean="0">
                <a:ln>
                  <a:noFill/>
                </a:ln>
                <a:solidFill>
                  <a:srgbClr val="00187E"/>
                </a:solidFill>
                <a:effectLst/>
                <a:uLnTx/>
                <a:uFillTx/>
                <a:latin typeface="+mn-lt"/>
                <a:ea typeface="+mn-ea"/>
                <a:cs typeface="+mn-cs"/>
              </a:rPr>
              <a:t>    Corresponding to a gradient of </a:t>
            </a:r>
            <a:r>
              <a:rPr kumimoji="0" lang="en-US" sz="1400" b="1" i="0" u="none" strike="noStrike" kern="0" cap="none" spc="0" normalizeH="0" baseline="0" noProof="0" dirty="0" smtClean="0">
                <a:ln>
                  <a:noFill/>
                </a:ln>
                <a:solidFill>
                  <a:srgbClr val="C00000"/>
                </a:solidFill>
                <a:effectLst/>
                <a:uLnTx/>
                <a:uFillTx/>
                <a:latin typeface="+mn-lt"/>
                <a:ea typeface="+mn-ea"/>
                <a:cs typeface="+mn-cs"/>
              </a:rPr>
              <a:t>106 MV/m</a:t>
            </a:r>
          </a:p>
        </p:txBody>
      </p:sp>
      <p:pic>
        <p:nvPicPr>
          <p:cNvPr id="4" name="Picture 4"/>
          <p:cNvPicPr>
            <a:picLocks noChangeAspect="1" noChangeArrowheads="1"/>
          </p:cNvPicPr>
          <p:nvPr/>
        </p:nvPicPr>
        <p:blipFill>
          <a:blip r:embed="rId2" cstate="print"/>
          <a:srcRect/>
          <a:stretch>
            <a:fillRect/>
          </a:stretch>
        </p:blipFill>
        <p:spPr bwMode="auto">
          <a:xfrm>
            <a:off x="4725620" y="2737710"/>
            <a:ext cx="4109335" cy="3753198"/>
          </a:xfrm>
          <a:prstGeom prst="rect">
            <a:avLst/>
          </a:prstGeom>
          <a:noFill/>
          <a:ln w="9525">
            <a:noFill/>
            <a:miter lim="800000"/>
            <a:headEnd/>
            <a:tailEnd/>
          </a:ln>
          <a:effectLst/>
        </p:spPr>
      </p:pic>
      <p:pic>
        <p:nvPicPr>
          <p:cNvPr id="5" name="Picture 4" descr="TD24.JPG"/>
          <p:cNvPicPr>
            <a:picLocks noChangeAspect="1"/>
          </p:cNvPicPr>
          <p:nvPr/>
        </p:nvPicPr>
        <p:blipFill>
          <a:blip r:embed="rId3" cstate="print"/>
          <a:srcRect t="31111" r="41667" b="31111"/>
          <a:stretch>
            <a:fillRect/>
          </a:stretch>
        </p:blipFill>
        <p:spPr>
          <a:xfrm>
            <a:off x="5839365" y="1608604"/>
            <a:ext cx="2403701" cy="1167512"/>
          </a:xfrm>
          <a:prstGeom prst="rect">
            <a:avLst/>
          </a:prstGeom>
          <a:effectLst>
            <a:outerShdw blurRad="50800" dist="38100" dir="2700000">
              <a:srgbClr val="000000">
                <a:alpha val="43000"/>
              </a:srgbClr>
            </a:outerShdw>
          </a:effectLst>
        </p:spPr>
      </p:pic>
      <p:sp>
        <p:nvSpPr>
          <p:cNvPr id="6" name="TextBox 5"/>
          <p:cNvSpPr txBox="1"/>
          <p:nvPr/>
        </p:nvSpPr>
        <p:spPr>
          <a:xfrm>
            <a:off x="6761085" y="1508750"/>
            <a:ext cx="685800" cy="276999"/>
          </a:xfrm>
          <a:prstGeom prst="rect">
            <a:avLst/>
          </a:prstGeom>
          <a:solidFill>
            <a:schemeClr val="bg1"/>
          </a:solidFill>
          <a:ln>
            <a:solidFill>
              <a:schemeClr val="bg1">
                <a:lumMod val="85000"/>
              </a:schemeClr>
            </a:solidFill>
          </a:ln>
          <a:effectLst>
            <a:outerShdw blurRad="50800" dist="38100" dir="2700000" algn="br">
              <a:srgbClr val="000000">
                <a:alpha val="43000"/>
              </a:srgbClr>
            </a:outerShdw>
          </a:effectLst>
        </p:spPr>
        <p:txBody>
          <a:bodyPr wrap="square" rtlCol="0">
            <a:spAutoFit/>
          </a:bodyPr>
          <a:lstStyle/>
          <a:p>
            <a:r>
              <a:rPr lang="en-US" sz="1200" dirty="0" smtClean="0"/>
              <a:t>TD24</a:t>
            </a:r>
            <a:endParaRPr lang="en-US" sz="1200" dirty="0"/>
          </a:p>
        </p:txBody>
      </p:sp>
      <p:sp>
        <p:nvSpPr>
          <p:cNvPr id="7" name="Content Placeholder 3"/>
          <p:cNvSpPr txBox="1">
            <a:spLocks/>
          </p:cNvSpPr>
          <p:nvPr/>
        </p:nvSpPr>
        <p:spPr bwMode="auto">
          <a:xfrm>
            <a:off x="7183540" y="4888390"/>
            <a:ext cx="9906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000" kern="0" dirty="0">
                <a:solidFill>
                  <a:srgbClr val="00187E"/>
                </a:solidFill>
              </a:rPr>
              <a:t> </a:t>
            </a:r>
            <a:r>
              <a:rPr lang="en-US" sz="1000" kern="0" dirty="0" smtClean="0">
                <a:solidFill>
                  <a:srgbClr val="00187E"/>
                </a:solidFill>
              </a:rPr>
              <a:t> </a:t>
            </a:r>
            <a:r>
              <a:rPr kumimoji="0" lang="en-US" sz="1000" i="0" u="none" strike="noStrike" kern="0" cap="none" spc="0" normalizeH="0" baseline="0" noProof="0" dirty="0" smtClean="0">
                <a:ln>
                  <a:noFill/>
                </a:ln>
                <a:solidFill>
                  <a:srgbClr val="00187E"/>
                </a:solidFill>
                <a:effectLst/>
                <a:uLnTx/>
                <a:uFillTx/>
                <a:latin typeface="+mn-lt"/>
                <a:ea typeface="+mn-ea"/>
                <a:cs typeface="+mn-cs"/>
              </a:rPr>
              <a:t>expected</a:t>
            </a:r>
          </a:p>
        </p:txBody>
      </p:sp>
      <p:sp>
        <p:nvSpPr>
          <p:cNvPr id="8" name="Content Placeholder 3"/>
          <p:cNvSpPr txBox="1">
            <a:spLocks/>
          </p:cNvSpPr>
          <p:nvPr/>
        </p:nvSpPr>
        <p:spPr bwMode="auto">
          <a:xfrm>
            <a:off x="7183540" y="4350720"/>
            <a:ext cx="4572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000" kern="0" dirty="0">
                <a:solidFill>
                  <a:srgbClr val="FF0000"/>
                </a:solidFill>
              </a:rPr>
              <a:t> </a:t>
            </a:r>
            <a:r>
              <a:rPr lang="en-US" sz="1000" kern="0" dirty="0" smtClean="0">
                <a:solidFill>
                  <a:srgbClr val="FF0000"/>
                </a:solidFill>
              </a:rPr>
              <a:t> </a:t>
            </a:r>
            <a:r>
              <a:rPr kumimoji="0" lang="en-US" sz="1000" i="0" u="none" strike="noStrike" kern="0" cap="none" spc="0" normalizeH="0" baseline="0" noProof="0" dirty="0" smtClean="0">
                <a:ln>
                  <a:noFill/>
                </a:ln>
                <a:solidFill>
                  <a:srgbClr val="FF0000"/>
                </a:solidFill>
                <a:effectLst/>
                <a:uLnTx/>
                <a:uFillTx/>
                <a:latin typeface="+mn-lt"/>
                <a:ea typeface="+mn-ea"/>
                <a:cs typeface="+mn-cs"/>
              </a:rPr>
              <a:t>fit</a:t>
            </a:r>
          </a:p>
        </p:txBody>
      </p:sp>
      <p:sp>
        <p:nvSpPr>
          <p:cNvPr id="9" name="Content Placeholder 3"/>
          <p:cNvSpPr txBox="1">
            <a:spLocks/>
          </p:cNvSpPr>
          <p:nvPr/>
        </p:nvSpPr>
        <p:spPr bwMode="auto">
          <a:xfrm>
            <a:off x="7029920" y="3160165"/>
            <a:ext cx="1143000" cy="228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000" kern="0" dirty="0">
                <a:solidFill>
                  <a:srgbClr val="00187E"/>
                </a:solidFill>
              </a:rPr>
              <a:t> </a:t>
            </a:r>
            <a:r>
              <a:rPr lang="en-US" sz="1000" kern="0" dirty="0" smtClean="0">
                <a:solidFill>
                  <a:srgbClr val="00187E"/>
                </a:solidFill>
              </a:rPr>
              <a:t> </a:t>
            </a:r>
            <a:r>
              <a:rPr kumimoji="0" lang="en-US" sz="1000" i="0" u="none" strike="noStrike" kern="0" cap="none" spc="0" normalizeH="0" baseline="0" noProof="0" dirty="0" smtClean="0">
                <a:ln>
                  <a:noFill/>
                </a:ln>
                <a:solidFill>
                  <a:srgbClr val="00187E"/>
                </a:solidFill>
                <a:effectLst/>
                <a:uLnTx/>
                <a:uFillTx/>
                <a:latin typeface="+mn-lt"/>
                <a:ea typeface="+mn-ea"/>
                <a:cs typeface="+mn-cs"/>
              </a:rPr>
              <a:t>measurements</a:t>
            </a:r>
          </a:p>
        </p:txBody>
      </p:sp>
      <p:sp>
        <p:nvSpPr>
          <p:cNvPr id="10" name="Content Placeholder 3"/>
          <p:cNvSpPr txBox="1">
            <a:spLocks/>
          </p:cNvSpPr>
          <p:nvPr/>
        </p:nvSpPr>
        <p:spPr bwMode="auto">
          <a:xfrm>
            <a:off x="5109670" y="4005075"/>
            <a:ext cx="2001940" cy="304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400" b="1" kern="0" dirty="0">
                <a:solidFill>
                  <a:schemeClr val="bg1">
                    <a:lumMod val="65000"/>
                  </a:schemeClr>
                </a:solidFill>
              </a:rPr>
              <a:t> </a:t>
            </a:r>
            <a:r>
              <a:rPr lang="en-US" sz="1400" b="1" kern="0" dirty="0" smtClean="0">
                <a:solidFill>
                  <a:schemeClr val="bg1">
                    <a:lumMod val="65000"/>
                  </a:schemeClr>
                </a:solidFill>
              </a:rPr>
              <a:t> </a:t>
            </a:r>
            <a:r>
              <a:rPr kumimoji="0" lang="en-US" sz="1400" b="1" i="1" u="none" strike="noStrike" kern="0" cap="none" spc="0" normalizeH="0" baseline="0" noProof="0" dirty="0" smtClean="0">
                <a:ln>
                  <a:noFill/>
                </a:ln>
                <a:solidFill>
                  <a:schemeClr val="bg1">
                    <a:lumMod val="65000"/>
                  </a:schemeClr>
                </a:solidFill>
                <a:effectLst/>
                <a:uLnTx/>
                <a:uFillTx/>
                <a:latin typeface="+mn-lt"/>
                <a:ea typeface="+mn-ea"/>
                <a:cs typeface="+mn-cs"/>
              </a:rPr>
              <a:t>PRELIMINARY</a:t>
            </a:r>
          </a:p>
        </p:txBody>
      </p:sp>
      <p:pic>
        <p:nvPicPr>
          <p:cNvPr id="11" name="Picture 2"/>
          <p:cNvPicPr>
            <a:picLocks noChangeAspect="1" noChangeArrowheads="1"/>
          </p:cNvPicPr>
          <p:nvPr/>
        </p:nvPicPr>
        <p:blipFill>
          <a:blip r:embed="rId4" cstate="print"/>
          <a:srcRect/>
          <a:stretch>
            <a:fillRect/>
          </a:stretch>
        </p:blipFill>
        <p:spPr bwMode="auto">
          <a:xfrm>
            <a:off x="117020" y="3390595"/>
            <a:ext cx="4343400" cy="2898775"/>
          </a:xfrm>
          <a:prstGeom prst="rect">
            <a:avLst/>
          </a:prstGeom>
          <a:noFill/>
          <a:ln w="9525">
            <a:noFill/>
            <a:miter lim="800000"/>
            <a:headEnd/>
            <a:tailEnd/>
          </a:ln>
          <a:effectLst/>
        </p:spPr>
      </p:pic>
      <p:sp>
        <p:nvSpPr>
          <p:cNvPr id="12" name="Content Placeholder 2"/>
          <p:cNvSpPr txBox="1">
            <a:spLocks/>
          </p:cNvSpPr>
          <p:nvPr/>
        </p:nvSpPr>
        <p:spPr>
          <a:xfrm>
            <a:off x="225044" y="4777568"/>
            <a:ext cx="1254169" cy="523220"/>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marL="342900" indent="-342900">
              <a:spcBef>
                <a:spcPct val="20000"/>
              </a:spcBef>
              <a:defRPr/>
            </a:pPr>
            <a:r>
              <a:rPr lang="en-US" sz="1400" b="1" dirty="0" smtClean="0">
                <a:solidFill>
                  <a:schemeClr val="tx2">
                    <a:lumMod val="75000"/>
                  </a:schemeClr>
                </a:solidFill>
              </a:rPr>
              <a:t>Drive beam </a:t>
            </a:r>
            <a:r>
              <a:rPr lang="en-US" sz="1400" b="1" dirty="0" smtClean="0">
                <a:solidFill>
                  <a:srgbClr val="FF0000"/>
                </a:solidFill>
              </a:rPr>
              <a:t>OFF</a:t>
            </a:r>
          </a:p>
        </p:txBody>
      </p:sp>
      <p:sp>
        <p:nvSpPr>
          <p:cNvPr id="13" name="Content Placeholder 2"/>
          <p:cNvSpPr txBox="1">
            <a:spLocks/>
          </p:cNvSpPr>
          <p:nvPr/>
        </p:nvSpPr>
        <p:spPr>
          <a:xfrm>
            <a:off x="3121100" y="3329768"/>
            <a:ext cx="1259297" cy="523220"/>
          </a:xfrm>
          <a:prstGeom prst="rect">
            <a:avLst/>
          </a:prstGeom>
          <a:solidFill>
            <a:schemeClr val="bg1"/>
          </a:solidFill>
          <a:effectLst>
            <a:outerShdw blurRad="50800" dist="38100" dir="2700000" algn="tl" rotWithShape="0">
              <a:prstClr val="black">
                <a:alpha val="40000"/>
              </a:prstClr>
            </a:outerShdw>
          </a:effectLst>
        </p:spPr>
        <p:txBody>
          <a:bodyPr wrap="square">
            <a:spAutoFit/>
          </a:bodyPr>
          <a:lstStyle/>
          <a:p>
            <a:pPr marL="342900" indent="-342900">
              <a:spcBef>
                <a:spcPct val="20000"/>
              </a:spcBef>
              <a:defRPr/>
            </a:pPr>
            <a:r>
              <a:rPr lang="en-US" sz="1400" b="1" dirty="0" smtClean="0">
                <a:solidFill>
                  <a:schemeClr val="tx2">
                    <a:lumMod val="75000"/>
                  </a:schemeClr>
                </a:solidFill>
              </a:rPr>
              <a:t>Drive beam </a:t>
            </a:r>
            <a:r>
              <a:rPr lang="en-US" sz="1400" b="1" dirty="0" smtClean="0">
                <a:solidFill>
                  <a:srgbClr val="00B050"/>
                </a:solidFill>
              </a:rPr>
              <a:t>ON</a:t>
            </a:r>
            <a:endParaRPr lang="en-US" sz="1400" b="1" dirty="0" smtClean="0">
              <a:solidFill>
                <a:srgbClr val="C00000"/>
              </a:solidFill>
            </a:endParaRPr>
          </a:p>
        </p:txBody>
      </p:sp>
      <p:sp>
        <p:nvSpPr>
          <p:cNvPr id="16"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17"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wervsEnergyPSI0631.png"/>
          <p:cNvPicPr>
            <a:picLocks noChangeAspect="1"/>
          </p:cNvPicPr>
          <p:nvPr/>
        </p:nvPicPr>
        <p:blipFill>
          <a:blip r:embed="rId2" cstate="print"/>
          <a:stretch>
            <a:fillRect/>
          </a:stretch>
        </p:blipFill>
        <p:spPr>
          <a:xfrm>
            <a:off x="347450" y="3659430"/>
            <a:ext cx="3389383" cy="2913894"/>
          </a:xfrm>
          <a:prstGeom prst="rect">
            <a:avLst/>
          </a:prstGeom>
        </p:spPr>
      </p:pic>
      <p:pic>
        <p:nvPicPr>
          <p:cNvPr id="4" name="Picture 3" descr="PowervsEnergyPTI0631.png"/>
          <p:cNvPicPr>
            <a:picLocks noChangeAspect="1"/>
          </p:cNvPicPr>
          <p:nvPr/>
        </p:nvPicPr>
        <p:blipFill>
          <a:blip r:embed="rId3" cstate="print"/>
          <a:stretch>
            <a:fillRect/>
          </a:stretch>
        </p:blipFill>
        <p:spPr>
          <a:xfrm>
            <a:off x="5224885" y="3659430"/>
            <a:ext cx="3389383" cy="2950470"/>
          </a:xfrm>
          <a:prstGeom prst="rect">
            <a:avLst/>
          </a:prstGeom>
        </p:spPr>
      </p:pic>
      <p:pic>
        <p:nvPicPr>
          <p:cNvPr id="6" name="Picture 48" descr="TBTS-instrumentation-20100303"/>
          <p:cNvPicPr>
            <a:picLocks noChangeAspect="1" noChangeArrowheads="1"/>
          </p:cNvPicPr>
          <p:nvPr/>
        </p:nvPicPr>
        <p:blipFill>
          <a:blip r:embed="rId4" cstate="print"/>
          <a:srcRect/>
          <a:stretch>
            <a:fillRect/>
          </a:stretch>
        </p:blipFill>
        <p:spPr bwMode="auto">
          <a:xfrm>
            <a:off x="3688685" y="932675"/>
            <a:ext cx="3072400" cy="2265894"/>
          </a:xfrm>
          <a:prstGeom prst="rect">
            <a:avLst/>
          </a:prstGeom>
          <a:noFill/>
        </p:spPr>
      </p:pic>
      <p:sp>
        <p:nvSpPr>
          <p:cNvPr id="7" name="Rectangle 8"/>
          <p:cNvSpPr>
            <a:spLocks noChangeArrowheads="1"/>
          </p:cNvSpPr>
          <p:nvPr/>
        </p:nvSpPr>
        <p:spPr bwMode="auto">
          <a:xfrm>
            <a:off x="309045" y="779054"/>
            <a:ext cx="3226020" cy="1036935"/>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Acceleration </a:t>
            </a:r>
            <a:r>
              <a:rPr lang="en-US" dirty="0" smtClean="0">
                <a:solidFill>
                  <a:srgbClr val="00187E"/>
                </a:solidFill>
              </a:rPr>
              <a:t>Test</a:t>
            </a:r>
            <a:endParaRPr lang="en-US" dirty="0" smtClean="0">
              <a:solidFill>
                <a:srgbClr val="00187E"/>
              </a:solidFill>
            </a:endParaRPr>
          </a:p>
        </p:txBody>
      </p:sp>
      <p:cxnSp>
        <p:nvCxnSpPr>
          <p:cNvPr id="8" name="Straight Arrow Connector 7"/>
          <p:cNvCxnSpPr/>
          <p:nvPr/>
        </p:nvCxnSpPr>
        <p:spPr>
          <a:xfrm>
            <a:off x="4379975" y="3044950"/>
            <a:ext cx="1152150" cy="422455"/>
          </a:xfrm>
          <a:prstGeom prst="straightConnector1">
            <a:avLst/>
          </a:prstGeom>
          <a:ln w="12700">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rot="10800000" flipV="1">
            <a:off x="2997396" y="2507280"/>
            <a:ext cx="1497795" cy="921720"/>
          </a:xfrm>
          <a:prstGeom prst="straightConnector1">
            <a:avLst/>
          </a:prstGeom>
          <a:ln w="1270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20"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1"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2" name="Rectangle 14"/>
          <p:cNvSpPr>
            <a:spLocks noChangeArrowheads="1"/>
          </p:cNvSpPr>
          <p:nvPr/>
        </p:nvSpPr>
        <p:spPr bwMode="auto">
          <a:xfrm>
            <a:off x="5762554" y="3160165"/>
            <a:ext cx="2880375" cy="461665"/>
          </a:xfrm>
          <a:prstGeom prst="rect">
            <a:avLst/>
          </a:prstGeom>
          <a:noFill/>
          <a:ln w="9525">
            <a:noFill/>
            <a:miter lim="800000"/>
            <a:headEnd/>
            <a:tailEnd/>
          </a:ln>
          <a:effectLst/>
        </p:spPr>
        <p:txBody>
          <a:bodyPr wrap="square">
            <a:spAutoFit/>
          </a:bodyPr>
          <a:lstStyle/>
          <a:p>
            <a:r>
              <a:rPr lang="en-US" sz="1200" dirty="0" smtClean="0"/>
              <a:t>Power measured at structure output, renormalized using known attenuation</a:t>
            </a:r>
            <a:endParaRPr lang="en-US" sz="1200" dirty="0"/>
          </a:p>
        </p:txBody>
      </p:sp>
      <p:sp>
        <p:nvSpPr>
          <p:cNvPr id="23" name="Rectangle 14"/>
          <p:cNvSpPr>
            <a:spLocks noChangeArrowheads="1"/>
          </p:cNvSpPr>
          <p:nvPr/>
        </p:nvSpPr>
        <p:spPr bwMode="auto">
          <a:xfrm>
            <a:off x="961930" y="3198570"/>
            <a:ext cx="1766630" cy="461665"/>
          </a:xfrm>
          <a:prstGeom prst="rect">
            <a:avLst/>
          </a:prstGeom>
          <a:noFill/>
          <a:ln w="9525">
            <a:noFill/>
            <a:miter lim="800000"/>
            <a:headEnd/>
            <a:tailEnd/>
          </a:ln>
          <a:effectLst/>
        </p:spPr>
        <p:txBody>
          <a:bodyPr wrap="square">
            <a:spAutoFit/>
          </a:bodyPr>
          <a:lstStyle/>
          <a:p>
            <a:r>
              <a:rPr lang="en-US" sz="1200" dirty="0" smtClean="0"/>
              <a:t>Power measured at structure input</a:t>
            </a:r>
            <a:endParaRPr lang="en-US" sz="1200" dirty="0"/>
          </a:p>
        </p:txBody>
      </p:sp>
      <p:sp>
        <p:nvSpPr>
          <p:cNvPr id="41" name="Isosceles Triangle 40"/>
          <p:cNvSpPr/>
          <p:nvPr/>
        </p:nvSpPr>
        <p:spPr>
          <a:xfrm rot="16200000">
            <a:off x="3535065" y="1278320"/>
            <a:ext cx="153620" cy="15362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Isosceles Triangle 41"/>
          <p:cNvSpPr/>
          <p:nvPr/>
        </p:nvSpPr>
        <p:spPr>
          <a:xfrm rot="16200000">
            <a:off x="3535065" y="2622495"/>
            <a:ext cx="153620" cy="153620"/>
          </a:xfrm>
          <a:prstGeom prst="triangl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p:cNvSpPr txBox="1">
            <a:spLocks/>
          </p:cNvSpPr>
          <p:nvPr/>
        </p:nvSpPr>
        <p:spPr bwMode="auto">
          <a:xfrm>
            <a:off x="1153955" y="3928265"/>
            <a:ext cx="1536200" cy="230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000" b="1" kern="0" dirty="0">
                <a:solidFill>
                  <a:schemeClr val="bg1">
                    <a:lumMod val="65000"/>
                  </a:schemeClr>
                </a:solidFill>
              </a:rPr>
              <a:t> </a:t>
            </a:r>
            <a:r>
              <a:rPr lang="en-US" sz="1000" b="1" kern="0" dirty="0" smtClean="0">
                <a:solidFill>
                  <a:schemeClr val="bg1">
                    <a:lumMod val="65000"/>
                  </a:schemeClr>
                </a:solidFill>
              </a:rPr>
              <a:t> </a:t>
            </a:r>
            <a:r>
              <a:rPr kumimoji="0" lang="en-US" sz="1000" b="1" u="none" strike="noStrike" kern="0" cap="none" spc="0" normalizeH="0" baseline="0" noProof="0" dirty="0" smtClean="0">
                <a:ln>
                  <a:noFill/>
                </a:ln>
                <a:solidFill>
                  <a:schemeClr val="bg1">
                    <a:lumMod val="65000"/>
                  </a:schemeClr>
                </a:solidFill>
                <a:effectLst/>
                <a:uLnTx/>
                <a:uFillTx/>
                <a:latin typeface="+mn-lt"/>
                <a:ea typeface="+mn-ea"/>
                <a:cs typeface="+mn-cs"/>
              </a:rPr>
              <a:t>PRELIMINARY</a:t>
            </a:r>
          </a:p>
        </p:txBody>
      </p:sp>
      <p:sp>
        <p:nvSpPr>
          <p:cNvPr id="48" name="Content Placeholder 3"/>
          <p:cNvSpPr txBox="1">
            <a:spLocks/>
          </p:cNvSpPr>
          <p:nvPr/>
        </p:nvSpPr>
        <p:spPr bwMode="auto">
          <a:xfrm>
            <a:off x="5992985" y="3889860"/>
            <a:ext cx="1536200" cy="230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000" b="1" kern="0" dirty="0">
                <a:solidFill>
                  <a:schemeClr val="bg1">
                    <a:lumMod val="65000"/>
                  </a:schemeClr>
                </a:solidFill>
              </a:rPr>
              <a:t> </a:t>
            </a:r>
            <a:r>
              <a:rPr lang="en-US" sz="1000" b="1" kern="0" dirty="0" smtClean="0">
                <a:solidFill>
                  <a:schemeClr val="bg1">
                    <a:lumMod val="65000"/>
                  </a:schemeClr>
                </a:solidFill>
              </a:rPr>
              <a:t> </a:t>
            </a:r>
            <a:r>
              <a:rPr kumimoji="0" lang="en-US" sz="1000" b="1" u="none" strike="noStrike" kern="0" cap="none" spc="0" normalizeH="0" baseline="0" noProof="0" dirty="0" smtClean="0">
                <a:ln>
                  <a:noFill/>
                </a:ln>
                <a:solidFill>
                  <a:schemeClr val="bg1">
                    <a:lumMod val="65000"/>
                  </a:schemeClr>
                </a:solidFill>
                <a:effectLst/>
                <a:uLnTx/>
                <a:uFillTx/>
                <a:latin typeface="+mn-lt"/>
                <a:ea typeface="+mn-ea"/>
                <a:cs typeface="+mn-cs"/>
              </a:rPr>
              <a:t>PRELIMINARY</a:t>
            </a:r>
          </a:p>
        </p:txBody>
      </p:sp>
      <p:sp>
        <p:nvSpPr>
          <p:cNvPr id="49" name="TextBox 48"/>
          <p:cNvSpPr txBox="1"/>
          <p:nvPr/>
        </p:nvSpPr>
        <p:spPr>
          <a:xfrm>
            <a:off x="7721210" y="894270"/>
            <a:ext cx="1133644" cy="246221"/>
          </a:xfrm>
          <a:prstGeom prst="rect">
            <a:avLst/>
          </a:prstGeom>
          <a:noFill/>
        </p:spPr>
        <p:txBody>
          <a:bodyPr wrap="none" rtlCol="0">
            <a:spAutoFit/>
          </a:bodyPr>
          <a:lstStyle/>
          <a:p>
            <a:r>
              <a:rPr lang="en-US" sz="1000" i="1" u="sng" dirty="0" smtClean="0"/>
              <a:t>Javier </a:t>
            </a:r>
            <a:r>
              <a:rPr lang="en-US" sz="1000" i="1" u="sng" dirty="0" err="1" smtClean="0"/>
              <a:t>Barranco</a:t>
            </a:r>
            <a:endParaRPr lang="en-US" sz="1000"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47" grpId="0"/>
      <p:bldP spid="4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347450" y="2008015"/>
            <a:ext cx="6836090" cy="4149998"/>
          </a:xfrm>
          <a:prstGeom prst="rect">
            <a:avLst/>
          </a:prstGeom>
          <a:noFill/>
          <a:ln w="9525">
            <a:noFill/>
            <a:miter lim="800000"/>
            <a:headEnd/>
            <a:tailEnd/>
          </a:ln>
        </p:spPr>
      </p:pic>
      <p:sp>
        <p:nvSpPr>
          <p:cNvPr id="3" name="Freeform 2"/>
          <p:cNvSpPr/>
          <p:nvPr/>
        </p:nvSpPr>
        <p:spPr>
          <a:xfrm>
            <a:off x="1538004" y="4005075"/>
            <a:ext cx="4723815" cy="1190555"/>
          </a:xfrm>
          <a:custGeom>
            <a:avLst/>
            <a:gdLst>
              <a:gd name="connsiteX0" fmla="*/ 126349 w 3645877"/>
              <a:gd name="connsiteY0" fmla="*/ 884442 h 1318195"/>
              <a:gd name="connsiteX1" fmla="*/ 63826 w 3645877"/>
              <a:gd name="connsiteY1" fmla="*/ 1259580 h 1318195"/>
              <a:gd name="connsiteX2" fmla="*/ 509303 w 3645877"/>
              <a:gd name="connsiteY2" fmla="*/ 1236134 h 1318195"/>
              <a:gd name="connsiteX3" fmla="*/ 1384626 w 3645877"/>
              <a:gd name="connsiteY3" fmla="*/ 876626 h 1318195"/>
              <a:gd name="connsiteX4" fmla="*/ 2220872 w 3645877"/>
              <a:gd name="connsiteY4" fmla="*/ 556195 h 1318195"/>
              <a:gd name="connsiteX5" fmla="*/ 3057118 w 3645877"/>
              <a:gd name="connsiteY5" fmla="*/ 470226 h 1318195"/>
              <a:gd name="connsiteX6" fmla="*/ 3588564 w 3645877"/>
              <a:gd name="connsiteY6" fmla="*/ 118534 h 1318195"/>
              <a:gd name="connsiteX7" fmla="*/ 3400995 w 3645877"/>
              <a:gd name="connsiteY7" fmla="*/ 9118 h 1318195"/>
              <a:gd name="connsiteX8" fmla="*/ 2408441 w 3645877"/>
              <a:gd name="connsiteY8" fmla="*/ 173242 h 1318195"/>
              <a:gd name="connsiteX9" fmla="*/ 1681610 w 3645877"/>
              <a:gd name="connsiteY9" fmla="*/ 173242 h 1318195"/>
              <a:gd name="connsiteX10" fmla="*/ 1048564 w 3645877"/>
              <a:gd name="connsiteY10" fmla="*/ 360811 h 1318195"/>
              <a:gd name="connsiteX11" fmla="*/ 392072 w 3645877"/>
              <a:gd name="connsiteY11" fmla="*/ 735949 h 1318195"/>
              <a:gd name="connsiteX12" fmla="*/ 126349 w 3645877"/>
              <a:gd name="connsiteY12" fmla="*/ 884442 h 1318195"/>
              <a:gd name="connsiteX0" fmla="*/ 126114 w 3645924"/>
              <a:gd name="connsiteY0" fmla="*/ 936700 h 1309486"/>
              <a:gd name="connsiteX1" fmla="*/ 63873 w 3645924"/>
              <a:gd name="connsiteY1" fmla="*/ 1259580 h 1309486"/>
              <a:gd name="connsiteX2" fmla="*/ 509350 w 3645924"/>
              <a:gd name="connsiteY2" fmla="*/ 1236134 h 1309486"/>
              <a:gd name="connsiteX3" fmla="*/ 1384673 w 3645924"/>
              <a:gd name="connsiteY3" fmla="*/ 876626 h 1309486"/>
              <a:gd name="connsiteX4" fmla="*/ 2220919 w 3645924"/>
              <a:gd name="connsiteY4" fmla="*/ 556195 h 1309486"/>
              <a:gd name="connsiteX5" fmla="*/ 3057165 w 3645924"/>
              <a:gd name="connsiteY5" fmla="*/ 470226 h 1309486"/>
              <a:gd name="connsiteX6" fmla="*/ 3588611 w 3645924"/>
              <a:gd name="connsiteY6" fmla="*/ 118534 h 1309486"/>
              <a:gd name="connsiteX7" fmla="*/ 3401042 w 3645924"/>
              <a:gd name="connsiteY7" fmla="*/ 9118 h 1309486"/>
              <a:gd name="connsiteX8" fmla="*/ 2408488 w 3645924"/>
              <a:gd name="connsiteY8" fmla="*/ 173242 h 1309486"/>
              <a:gd name="connsiteX9" fmla="*/ 1681657 w 3645924"/>
              <a:gd name="connsiteY9" fmla="*/ 173242 h 1309486"/>
              <a:gd name="connsiteX10" fmla="*/ 1048611 w 3645924"/>
              <a:gd name="connsiteY10" fmla="*/ 360811 h 1309486"/>
              <a:gd name="connsiteX11" fmla="*/ 392119 w 3645924"/>
              <a:gd name="connsiteY11" fmla="*/ 735949 h 1309486"/>
              <a:gd name="connsiteX12" fmla="*/ 126114 w 3645924"/>
              <a:gd name="connsiteY12" fmla="*/ 936700 h 1309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45924" h="1309486">
                <a:moveTo>
                  <a:pt x="126114" y="936700"/>
                </a:moveTo>
                <a:cubicBezTo>
                  <a:pt x="71406" y="1023972"/>
                  <a:pt x="0" y="1209674"/>
                  <a:pt x="63873" y="1259580"/>
                </a:cubicBezTo>
                <a:cubicBezTo>
                  <a:pt x="127746" y="1309486"/>
                  <a:pt x="289217" y="1299960"/>
                  <a:pt x="509350" y="1236134"/>
                </a:cubicBezTo>
                <a:cubicBezTo>
                  <a:pt x="729483" y="1172308"/>
                  <a:pt x="1099412" y="989949"/>
                  <a:pt x="1384673" y="876626"/>
                </a:cubicBezTo>
                <a:cubicBezTo>
                  <a:pt x="1669934" y="763303"/>
                  <a:pt x="1942170" y="623928"/>
                  <a:pt x="2220919" y="556195"/>
                </a:cubicBezTo>
                <a:cubicBezTo>
                  <a:pt x="2499668" y="488462"/>
                  <a:pt x="2829216" y="543170"/>
                  <a:pt x="3057165" y="470226"/>
                </a:cubicBezTo>
                <a:cubicBezTo>
                  <a:pt x="3285114" y="397283"/>
                  <a:pt x="3531298" y="195385"/>
                  <a:pt x="3588611" y="118534"/>
                </a:cubicBezTo>
                <a:cubicBezTo>
                  <a:pt x="3645924" y="41683"/>
                  <a:pt x="3597729" y="0"/>
                  <a:pt x="3401042" y="9118"/>
                </a:cubicBezTo>
                <a:cubicBezTo>
                  <a:pt x="3204355" y="18236"/>
                  <a:pt x="2695052" y="145888"/>
                  <a:pt x="2408488" y="173242"/>
                </a:cubicBezTo>
                <a:cubicBezTo>
                  <a:pt x="2121924" y="200596"/>
                  <a:pt x="1908303" y="141980"/>
                  <a:pt x="1681657" y="173242"/>
                </a:cubicBezTo>
                <a:cubicBezTo>
                  <a:pt x="1455011" y="204504"/>
                  <a:pt x="1263534" y="267027"/>
                  <a:pt x="1048611" y="360811"/>
                </a:cubicBezTo>
                <a:cubicBezTo>
                  <a:pt x="833688" y="454595"/>
                  <a:pt x="545868" y="639968"/>
                  <a:pt x="392119" y="735949"/>
                </a:cubicBezTo>
                <a:cubicBezTo>
                  <a:pt x="238370" y="831930"/>
                  <a:pt x="180822" y="849428"/>
                  <a:pt x="126114" y="936700"/>
                </a:cubicBezTo>
                <a:close/>
              </a:path>
            </a:pathLst>
          </a:cu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5186479" y="3160165"/>
            <a:ext cx="1475804" cy="535354"/>
          </a:xfrm>
          <a:custGeom>
            <a:avLst/>
            <a:gdLst>
              <a:gd name="connsiteX0" fmla="*/ 448082 w 1475804"/>
              <a:gd name="connsiteY0" fmla="*/ 110718 h 535354"/>
              <a:gd name="connsiteX1" fmla="*/ 182359 w 1475804"/>
              <a:gd name="connsiteY1" fmla="*/ 220134 h 535354"/>
              <a:gd name="connsiteX2" fmla="*/ 26051 w 1475804"/>
              <a:gd name="connsiteY2" fmla="*/ 407703 h 535354"/>
              <a:gd name="connsiteX3" fmla="*/ 338666 w 1475804"/>
              <a:gd name="connsiteY3" fmla="*/ 532749 h 535354"/>
              <a:gd name="connsiteX4" fmla="*/ 823220 w 1475804"/>
              <a:gd name="connsiteY4" fmla="*/ 423334 h 535354"/>
              <a:gd name="connsiteX5" fmla="*/ 1284328 w 1475804"/>
              <a:gd name="connsiteY5" fmla="*/ 321734 h 535354"/>
              <a:gd name="connsiteX6" fmla="*/ 1417189 w 1475804"/>
              <a:gd name="connsiteY6" fmla="*/ 118534 h 535354"/>
              <a:gd name="connsiteX7" fmla="*/ 932636 w 1475804"/>
              <a:gd name="connsiteY7" fmla="*/ 1303 h 535354"/>
              <a:gd name="connsiteX8" fmla="*/ 448082 w 1475804"/>
              <a:gd name="connsiteY8" fmla="*/ 110718 h 53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5804" h="535354">
                <a:moveTo>
                  <a:pt x="448082" y="110718"/>
                </a:moveTo>
                <a:cubicBezTo>
                  <a:pt x="323036" y="147190"/>
                  <a:pt x="252698" y="170637"/>
                  <a:pt x="182359" y="220134"/>
                </a:cubicBezTo>
                <a:cubicBezTo>
                  <a:pt x="112021" y="269632"/>
                  <a:pt x="0" y="355601"/>
                  <a:pt x="26051" y="407703"/>
                </a:cubicBezTo>
                <a:cubicBezTo>
                  <a:pt x="52102" y="459806"/>
                  <a:pt x="205805" y="530144"/>
                  <a:pt x="338666" y="532749"/>
                </a:cubicBezTo>
                <a:cubicBezTo>
                  <a:pt x="471527" y="535354"/>
                  <a:pt x="823220" y="423334"/>
                  <a:pt x="823220" y="423334"/>
                </a:cubicBezTo>
                <a:cubicBezTo>
                  <a:pt x="980830" y="388165"/>
                  <a:pt x="1185333" y="372534"/>
                  <a:pt x="1284328" y="321734"/>
                </a:cubicBezTo>
                <a:cubicBezTo>
                  <a:pt x="1383323" y="270934"/>
                  <a:pt x="1475804" y="171939"/>
                  <a:pt x="1417189" y="118534"/>
                </a:cubicBezTo>
                <a:cubicBezTo>
                  <a:pt x="1358574" y="65129"/>
                  <a:pt x="1095456" y="2606"/>
                  <a:pt x="932636" y="1303"/>
                </a:cubicBezTo>
                <a:cubicBezTo>
                  <a:pt x="769816" y="0"/>
                  <a:pt x="573128" y="74246"/>
                  <a:pt x="448082" y="110718"/>
                </a:cubicBezTo>
                <a:close/>
              </a:path>
            </a:pathLst>
          </a:cu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4"/>
          <p:cNvPicPr>
            <a:picLocks noChangeAspect="1" noChangeArrowheads="1"/>
          </p:cNvPicPr>
          <p:nvPr/>
        </p:nvPicPr>
        <p:blipFill>
          <a:blip r:embed="rId3" cstate="print"/>
          <a:srcRect/>
          <a:stretch>
            <a:fillRect/>
          </a:stretch>
        </p:blipFill>
        <p:spPr bwMode="auto">
          <a:xfrm>
            <a:off x="6645869" y="4465935"/>
            <a:ext cx="2292003" cy="1572540"/>
          </a:xfrm>
          <a:prstGeom prst="rect">
            <a:avLst/>
          </a:prstGeom>
          <a:noFill/>
          <a:ln w="9525">
            <a:noFill/>
            <a:miter lim="800000"/>
            <a:headEnd/>
            <a:tailEnd/>
          </a:ln>
        </p:spPr>
      </p:pic>
      <p:sp>
        <p:nvSpPr>
          <p:cNvPr id="9" name="Rounded Rectangle 8"/>
          <p:cNvSpPr/>
          <p:nvPr/>
        </p:nvSpPr>
        <p:spPr>
          <a:xfrm>
            <a:off x="6761083" y="4427530"/>
            <a:ext cx="2112275" cy="384050"/>
          </a:xfrm>
          <a:prstGeom prst="round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761083" y="4811580"/>
            <a:ext cx="2112275" cy="38405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V="1">
            <a:off x="4687214" y="3736240"/>
            <a:ext cx="537670" cy="345646"/>
          </a:xfrm>
          <a:prstGeom prst="straightConnector1">
            <a:avLst/>
          </a:prstGeom>
          <a:ln w="127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Text Box 8"/>
          <p:cNvSpPr txBox="1">
            <a:spLocks noChangeArrowheads="1"/>
          </p:cNvSpPr>
          <p:nvPr/>
        </p:nvSpPr>
        <p:spPr bwMode="auto">
          <a:xfrm>
            <a:off x="5263290" y="3736240"/>
            <a:ext cx="2611540" cy="246221"/>
          </a:xfrm>
          <a:prstGeom prst="rect">
            <a:avLst/>
          </a:prstGeom>
          <a:noFill/>
          <a:ln w="9525">
            <a:noFill/>
            <a:miter lim="800000"/>
            <a:headEnd/>
            <a:tailEnd/>
          </a:ln>
          <a:effectLst/>
        </p:spPr>
        <p:txBody>
          <a:bodyPr wrap="square">
            <a:spAutoFit/>
          </a:bodyPr>
          <a:lstStyle/>
          <a:p>
            <a:r>
              <a:rPr lang="en-US" sz="1000" dirty="0" smtClean="0"/>
              <a:t>New calibration + </a:t>
            </a:r>
            <a:r>
              <a:rPr lang="en-US" sz="1000" dirty="0" smtClean="0"/>
              <a:t>effective power increase</a:t>
            </a:r>
            <a:endParaRPr lang="en-US" sz="1000" dirty="0"/>
          </a:p>
        </p:txBody>
      </p:sp>
      <p:sp>
        <p:nvSpPr>
          <p:cNvPr id="20" name="Text Box 8"/>
          <p:cNvSpPr txBox="1">
            <a:spLocks noChangeArrowheads="1"/>
          </p:cNvSpPr>
          <p:nvPr/>
        </p:nvSpPr>
        <p:spPr bwMode="auto">
          <a:xfrm>
            <a:off x="4956049" y="2891330"/>
            <a:ext cx="2957186" cy="246221"/>
          </a:xfrm>
          <a:prstGeom prst="rect">
            <a:avLst/>
          </a:prstGeom>
          <a:noFill/>
          <a:ln w="9525">
            <a:noFill/>
            <a:miter lim="800000"/>
            <a:headEnd/>
            <a:tailEnd/>
          </a:ln>
          <a:effectLst/>
        </p:spPr>
        <p:txBody>
          <a:bodyPr wrap="square">
            <a:spAutoFit/>
          </a:bodyPr>
          <a:lstStyle/>
          <a:p>
            <a:r>
              <a:rPr lang="en-US" sz="1000" dirty="0" smtClean="0"/>
              <a:t>Temperature </a:t>
            </a:r>
            <a:r>
              <a:rPr lang="en-US" sz="1000" dirty="0" smtClean="0"/>
              <a:t>control </a:t>
            </a:r>
            <a:r>
              <a:rPr lang="en-US" sz="1000" dirty="0" smtClean="0"/>
              <a:t>+ </a:t>
            </a:r>
            <a:r>
              <a:rPr lang="en-US" sz="1000" dirty="0" smtClean="0"/>
              <a:t>cross-calibration problem</a:t>
            </a:r>
            <a:endParaRPr lang="en-US" sz="1000" dirty="0"/>
          </a:p>
        </p:txBody>
      </p:sp>
      <p:sp>
        <p:nvSpPr>
          <p:cNvPr id="28"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9"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30" name="Rectangle 8"/>
          <p:cNvSpPr>
            <a:spLocks noChangeArrowheads="1"/>
          </p:cNvSpPr>
          <p:nvPr/>
        </p:nvSpPr>
        <p:spPr bwMode="auto">
          <a:xfrm>
            <a:off x="309045" y="779054"/>
            <a:ext cx="2918780" cy="1036935"/>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t>
            </a:r>
            <a:r>
              <a:rPr lang="en-US" dirty="0" smtClean="0">
                <a:solidFill>
                  <a:srgbClr val="00187E"/>
                </a:solidFill>
              </a:rPr>
              <a:t>Acceleration</a:t>
            </a:r>
            <a:endParaRPr lang="en-US" dirty="0" smtClean="0">
              <a:solidFill>
                <a:srgbClr val="00187E"/>
              </a:solidFill>
            </a:endParaRPr>
          </a:p>
        </p:txBody>
      </p:sp>
      <p:sp>
        <p:nvSpPr>
          <p:cNvPr id="31" name="Rectangle 8"/>
          <p:cNvSpPr>
            <a:spLocks noChangeArrowheads="1"/>
          </p:cNvSpPr>
          <p:nvPr/>
        </p:nvSpPr>
        <p:spPr bwMode="auto">
          <a:xfrm>
            <a:off x="309044" y="779055"/>
            <a:ext cx="5415105" cy="499266"/>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Acceleration </a:t>
            </a:r>
            <a:r>
              <a:rPr lang="en-US" dirty="0" smtClean="0">
                <a:solidFill>
                  <a:srgbClr val="00187E"/>
                </a:solidFill>
              </a:rPr>
              <a:t>Test - History</a:t>
            </a:r>
            <a:endParaRPr lang="en-US" dirty="0" smtClean="0">
              <a:solidFill>
                <a:srgbClr val="00187E"/>
              </a:solidFill>
            </a:endParaRPr>
          </a:p>
        </p:txBody>
      </p:sp>
      <p:sp>
        <p:nvSpPr>
          <p:cNvPr id="32" name="Content Placeholder 3"/>
          <p:cNvSpPr txBox="1">
            <a:spLocks/>
          </p:cNvSpPr>
          <p:nvPr/>
        </p:nvSpPr>
        <p:spPr bwMode="auto">
          <a:xfrm>
            <a:off x="5954580" y="1700775"/>
            <a:ext cx="1536200" cy="230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200" b="1" kern="0" dirty="0">
                <a:solidFill>
                  <a:schemeClr val="bg1">
                    <a:lumMod val="65000"/>
                  </a:schemeClr>
                </a:solidFill>
              </a:rPr>
              <a:t> </a:t>
            </a:r>
            <a:r>
              <a:rPr lang="en-US" sz="1200" b="1" kern="0" dirty="0" smtClean="0">
                <a:solidFill>
                  <a:schemeClr val="bg1">
                    <a:lumMod val="65000"/>
                  </a:schemeClr>
                </a:solidFill>
              </a:rPr>
              <a:t> </a:t>
            </a:r>
            <a:r>
              <a:rPr kumimoji="0" lang="en-US" sz="1200" b="1" u="none" strike="noStrike" kern="0" cap="none" spc="0" normalizeH="0" baseline="0" noProof="0" dirty="0" smtClean="0">
                <a:ln>
                  <a:noFill/>
                </a:ln>
                <a:solidFill>
                  <a:schemeClr val="bg1">
                    <a:lumMod val="65000"/>
                  </a:schemeClr>
                </a:solidFill>
                <a:effectLst/>
                <a:uLnTx/>
                <a:uFillTx/>
                <a:latin typeface="+mn-lt"/>
                <a:ea typeface="+mn-ea"/>
                <a:cs typeface="+mn-cs"/>
              </a:rPr>
              <a:t>PRELIMINARY</a:t>
            </a:r>
          </a:p>
        </p:txBody>
      </p:sp>
      <p:sp>
        <p:nvSpPr>
          <p:cNvPr id="33" name="TextBox 32"/>
          <p:cNvSpPr txBox="1"/>
          <p:nvPr/>
        </p:nvSpPr>
        <p:spPr>
          <a:xfrm>
            <a:off x="309045" y="6347780"/>
            <a:ext cx="1133644" cy="246221"/>
          </a:xfrm>
          <a:prstGeom prst="rect">
            <a:avLst/>
          </a:prstGeom>
          <a:noFill/>
        </p:spPr>
        <p:txBody>
          <a:bodyPr wrap="none" rtlCol="0">
            <a:spAutoFit/>
          </a:bodyPr>
          <a:lstStyle/>
          <a:p>
            <a:r>
              <a:rPr lang="en-US" sz="1000" i="1" u="sng" dirty="0" smtClean="0"/>
              <a:t>Javier </a:t>
            </a:r>
            <a:r>
              <a:rPr lang="en-US" sz="1000" i="1" u="sng" dirty="0" err="1" smtClean="0"/>
              <a:t>Barranco</a:t>
            </a:r>
            <a:endParaRPr lang="en-US" sz="1000"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9" grpId="0" animBg="1"/>
      <p:bldP spid="10" grpId="0" animBg="1"/>
      <p:bldP spid="19" grpId="0"/>
      <p:bldP spid="2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309044" y="779055"/>
            <a:ext cx="5415105" cy="499266"/>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Acceleration </a:t>
            </a:r>
            <a:r>
              <a:rPr lang="en-US" dirty="0" smtClean="0">
                <a:solidFill>
                  <a:srgbClr val="00187E"/>
                </a:solidFill>
              </a:rPr>
              <a:t>Test – Detuning?</a:t>
            </a:r>
            <a:endParaRPr lang="en-US" dirty="0" smtClean="0">
              <a:solidFill>
                <a:srgbClr val="00187E"/>
              </a:solidFill>
            </a:endParaRPr>
          </a:p>
        </p:txBody>
      </p:sp>
      <p:sp>
        <p:nvSpPr>
          <p:cNvPr id="3" name="Text Box 20"/>
          <p:cNvSpPr txBox="1">
            <a:spLocks noChangeArrowheads="1"/>
          </p:cNvSpPr>
          <p:nvPr/>
        </p:nvSpPr>
        <p:spPr bwMode="auto">
          <a:xfrm>
            <a:off x="424260" y="1239915"/>
            <a:ext cx="8449101" cy="738664"/>
          </a:xfrm>
          <a:prstGeom prst="rect">
            <a:avLst/>
          </a:prstGeom>
          <a:noFill/>
          <a:ln w="9525">
            <a:noFill/>
            <a:miter lim="800000"/>
            <a:headEnd/>
            <a:tailEnd/>
          </a:ln>
          <a:effectLst/>
        </p:spPr>
        <p:txBody>
          <a:bodyPr wrap="square">
            <a:spAutoFit/>
          </a:bodyPr>
          <a:lstStyle/>
          <a:p>
            <a:pPr algn="just"/>
            <a:r>
              <a:rPr lang="en-US" sz="1400" dirty="0" smtClean="0"/>
              <a:t>After having investigated all other potential explanations, the “missing energy gain” was </a:t>
            </a:r>
          </a:p>
          <a:p>
            <a:pPr algn="just"/>
            <a:r>
              <a:rPr lang="en-US" sz="1400" dirty="0" smtClean="0"/>
              <a:t>tracked down to a strong (+10 MHz) detuning of the accelerating structure with respect to the nominal frequency (</a:t>
            </a:r>
            <a:r>
              <a:rPr lang="en-US" sz="1400" dirty="0" smtClean="0">
                <a:latin typeface="Symbol" pitchFamily="18" charset="2"/>
              </a:rPr>
              <a:t>n</a:t>
            </a:r>
            <a:r>
              <a:rPr lang="en-US" sz="1400" baseline="-25000" dirty="0" smtClean="0"/>
              <a:t>0</a:t>
            </a:r>
            <a:r>
              <a:rPr lang="en-US" sz="1400" dirty="0" smtClean="0"/>
              <a:t> = 11.992 GHz).</a:t>
            </a:r>
            <a:endParaRPr lang="en-US" sz="1400" dirty="0"/>
          </a:p>
        </p:txBody>
      </p:sp>
      <p:sp>
        <p:nvSpPr>
          <p:cNvPr id="4" name="Text Box 20"/>
          <p:cNvSpPr txBox="1">
            <a:spLocks noChangeArrowheads="1"/>
          </p:cNvSpPr>
          <p:nvPr/>
        </p:nvSpPr>
        <p:spPr bwMode="auto">
          <a:xfrm>
            <a:off x="4034330" y="2084825"/>
            <a:ext cx="3955715" cy="738664"/>
          </a:xfrm>
          <a:prstGeom prst="rect">
            <a:avLst/>
          </a:prstGeom>
          <a:noFill/>
          <a:ln w="9525">
            <a:noFill/>
            <a:miter lim="800000"/>
            <a:headEnd/>
            <a:tailEnd/>
          </a:ln>
          <a:effectLst/>
        </p:spPr>
        <p:txBody>
          <a:bodyPr wrap="square">
            <a:spAutoFit/>
          </a:bodyPr>
          <a:lstStyle/>
          <a:p>
            <a:pPr algn="just"/>
            <a:r>
              <a:rPr lang="en-US" sz="1400" dirty="0" smtClean="0"/>
              <a:t>The “smoking gun” was a measurement </a:t>
            </a:r>
            <a:r>
              <a:rPr lang="en-US" sz="1400" dirty="0" smtClean="0"/>
              <a:t>of </a:t>
            </a:r>
            <a:r>
              <a:rPr lang="en-US" sz="1400" dirty="0" smtClean="0"/>
              <a:t>the beam-induced </a:t>
            </a:r>
            <a:r>
              <a:rPr lang="en-US" sz="1400" dirty="0" smtClean="0"/>
              <a:t>signal from the probe </a:t>
            </a:r>
            <a:r>
              <a:rPr lang="en-US" sz="1400" dirty="0" smtClean="0"/>
              <a:t>beam, down-mixed to a frequency tunable reference</a:t>
            </a:r>
            <a:endParaRPr lang="en-US" sz="1400" dirty="0"/>
          </a:p>
        </p:txBody>
      </p:sp>
      <p:pic>
        <p:nvPicPr>
          <p:cNvPr id="11266" name="Picture 2"/>
          <p:cNvPicPr>
            <a:picLocks noChangeAspect="1" noChangeArrowheads="1"/>
          </p:cNvPicPr>
          <p:nvPr/>
        </p:nvPicPr>
        <p:blipFill>
          <a:blip r:embed="rId2" cstate="print"/>
          <a:srcRect/>
          <a:stretch>
            <a:fillRect/>
          </a:stretch>
        </p:blipFill>
        <p:spPr bwMode="auto">
          <a:xfrm>
            <a:off x="4687215" y="3313785"/>
            <a:ext cx="3332908" cy="2073870"/>
          </a:xfrm>
          <a:prstGeom prst="rect">
            <a:avLst/>
          </a:prstGeom>
          <a:noFill/>
          <a:ln w="9525">
            <a:noFill/>
            <a:miter lim="800000"/>
            <a:headEnd/>
            <a:tailEnd/>
          </a:ln>
        </p:spPr>
      </p:pic>
      <p:pic>
        <p:nvPicPr>
          <p:cNvPr id="11271" name="Picture 7"/>
          <p:cNvPicPr>
            <a:picLocks noChangeAspect="1" noChangeArrowheads="1"/>
          </p:cNvPicPr>
          <p:nvPr/>
        </p:nvPicPr>
        <p:blipFill>
          <a:blip r:embed="rId3" cstate="print"/>
          <a:srcRect/>
          <a:stretch>
            <a:fillRect/>
          </a:stretch>
        </p:blipFill>
        <p:spPr bwMode="auto">
          <a:xfrm>
            <a:off x="501070" y="2084825"/>
            <a:ext cx="3033995" cy="1616627"/>
          </a:xfrm>
          <a:prstGeom prst="rect">
            <a:avLst/>
          </a:prstGeom>
          <a:noFill/>
          <a:ln w="9525">
            <a:noFill/>
            <a:miter lim="800000"/>
            <a:headEnd/>
            <a:tailEnd/>
          </a:ln>
        </p:spPr>
      </p:pic>
      <p:sp>
        <p:nvSpPr>
          <p:cNvPr id="14" name="Text Box 20"/>
          <p:cNvSpPr txBox="1">
            <a:spLocks noChangeArrowheads="1"/>
          </p:cNvSpPr>
          <p:nvPr/>
        </p:nvSpPr>
        <p:spPr bwMode="auto">
          <a:xfrm>
            <a:off x="654690" y="2353660"/>
            <a:ext cx="1305770" cy="276999"/>
          </a:xfrm>
          <a:prstGeom prst="rect">
            <a:avLst/>
          </a:prstGeom>
          <a:noFill/>
          <a:ln w="9525">
            <a:noFill/>
            <a:miter lim="800000"/>
            <a:headEnd/>
            <a:tailEnd/>
          </a:ln>
          <a:effectLst/>
        </p:spPr>
        <p:txBody>
          <a:bodyPr wrap="square">
            <a:spAutoFit/>
          </a:bodyPr>
          <a:lstStyle/>
          <a:p>
            <a:pPr algn="just"/>
            <a:r>
              <a:rPr lang="en-US" sz="1200" dirty="0" err="1" smtClean="0">
                <a:latin typeface="Symbol" pitchFamily="18" charset="2"/>
              </a:rPr>
              <a:t>n</a:t>
            </a:r>
            <a:r>
              <a:rPr lang="en-US" sz="1200" baseline="-25000" dirty="0" err="1" smtClean="0"/>
              <a:t>R</a:t>
            </a:r>
            <a:r>
              <a:rPr lang="en-US" sz="1200" dirty="0" smtClean="0"/>
              <a:t> = </a:t>
            </a:r>
            <a:r>
              <a:rPr lang="en-US" sz="1200" dirty="0" smtClean="0">
                <a:latin typeface="Symbol" pitchFamily="18" charset="2"/>
              </a:rPr>
              <a:t>n</a:t>
            </a:r>
            <a:r>
              <a:rPr lang="en-US" sz="1200" baseline="-25000" dirty="0" smtClean="0"/>
              <a:t>0</a:t>
            </a:r>
            <a:r>
              <a:rPr lang="en-US" sz="1200" dirty="0" smtClean="0"/>
              <a:t> </a:t>
            </a:r>
            <a:r>
              <a:rPr lang="en-US" sz="1200" dirty="0" smtClean="0"/>
              <a:t>- 10 MHz</a:t>
            </a:r>
            <a:r>
              <a:rPr lang="en-US" sz="1200" baseline="-25000" dirty="0" smtClean="0"/>
              <a:t> </a:t>
            </a:r>
            <a:endParaRPr lang="en-US" sz="1200" dirty="0"/>
          </a:p>
        </p:txBody>
      </p:sp>
      <p:pic>
        <p:nvPicPr>
          <p:cNvPr id="15" name="Picture 6"/>
          <p:cNvPicPr>
            <a:picLocks noChangeAspect="1" noChangeArrowheads="1"/>
          </p:cNvPicPr>
          <p:nvPr/>
        </p:nvPicPr>
        <p:blipFill>
          <a:blip r:embed="rId4" cstate="print"/>
          <a:srcRect/>
          <a:stretch>
            <a:fillRect/>
          </a:stretch>
        </p:blipFill>
        <p:spPr bwMode="auto">
          <a:xfrm>
            <a:off x="501070" y="3467405"/>
            <a:ext cx="3033995" cy="1624680"/>
          </a:xfrm>
          <a:prstGeom prst="rect">
            <a:avLst/>
          </a:prstGeom>
          <a:noFill/>
          <a:ln w="9525">
            <a:noFill/>
            <a:miter lim="800000"/>
            <a:headEnd/>
            <a:tailEnd/>
          </a:ln>
        </p:spPr>
      </p:pic>
      <p:pic>
        <p:nvPicPr>
          <p:cNvPr id="16" name="Picture 5"/>
          <p:cNvPicPr>
            <a:picLocks noChangeAspect="1" noChangeArrowheads="1"/>
          </p:cNvPicPr>
          <p:nvPr/>
        </p:nvPicPr>
        <p:blipFill>
          <a:blip r:embed="rId5" cstate="print"/>
          <a:srcRect/>
          <a:stretch>
            <a:fillRect/>
          </a:stretch>
        </p:blipFill>
        <p:spPr bwMode="auto">
          <a:xfrm>
            <a:off x="501070" y="4888391"/>
            <a:ext cx="3033995" cy="1616874"/>
          </a:xfrm>
          <a:prstGeom prst="rect">
            <a:avLst/>
          </a:prstGeom>
          <a:noFill/>
          <a:ln w="9525">
            <a:noFill/>
            <a:miter lim="800000"/>
            <a:headEnd/>
            <a:tailEnd/>
          </a:ln>
        </p:spPr>
      </p:pic>
      <p:sp>
        <p:nvSpPr>
          <p:cNvPr id="17" name="Rectangle 16"/>
          <p:cNvSpPr/>
          <p:nvPr/>
        </p:nvSpPr>
        <p:spPr>
          <a:xfrm>
            <a:off x="501070" y="2084825"/>
            <a:ext cx="3033995" cy="4416575"/>
          </a:xfrm>
          <a:prstGeom prst="rect">
            <a:avLst/>
          </a:prstGeom>
          <a:noFill/>
          <a:ln w="1270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 Box 20"/>
          <p:cNvSpPr txBox="1">
            <a:spLocks noChangeArrowheads="1"/>
          </p:cNvSpPr>
          <p:nvPr/>
        </p:nvSpPr>
        <p:spPr bwMode="auto">
          <a:xfrm>
            <a:off x="577880" y="5118820"/>
            <a:ext cx="1420984" cy="276999"/>
          </a:xfrm>
          <a:prstGeom prst="rect">
            <a:avLst/>
          </a:prstGeom>
          <a:noFill/>
          <a:ln w="9525">
            <a:noFill/>
            <a:miter lim="800000"/>
            <a:headEnd/>
            <a:tailEnd/>
          </a:ln>
          <a:effectLst/>
        </p:spPr>
        <p:txBody>
          <a:bodyPr wrap="square">
            <a:spAutoFit/>
          </a:bodyPr>
          <a:lstStyle/>
          <a:p>
            <a:pPr algn="just"/>
            <a:r>
              <a:rPr lang="en-US" sz="1200" dirty="0" err="1" smtClean="0">
                <a:latin typeface="Symbol" pitchFamily="18" charset="2"/>
              </a:rPr>
              <a:t>n</a:t>
            </a:r>
            <a:r>
              <a:rPr lang="en-US" sz="1200" baseline="-25000" dirty="0" err="1" smtClean="0"/>
              <a:t>R</a:t>
            </a:r>
            <a:r>
              <a:rPr lang="en-US" sz="1200" dirty="0" smtClean="0"/>
              <a:t> = </a:t>
            </a:r>
            <a:r>
              <a:rPr lang="en-US" sz="1200" dirty="0" smtClean="0">
                <a:latin typeface="Symbol" pitchFamily="18" charset="2"/>
              </a:rPr>
              <a:t>n</a:t>
            </a:r>
            <a:r>
              <a:rPr lang="en-US" sz="1200" baseline="-25000" dirty="0" smtClean="0"/>
              <a:t>0</a:t>
            </a:r>
            <a:r>
              <a:rPr lang="en-US" sz="1200" dirty="0" smtClean="0"/>
              <a:t> </a:t>
            </a:r>
            <a:r>
              <a:rPr lang="en-US" sz="1200" dirty="0" smtClean="0"/>
              <a:t>+ 10 MHz</a:t>
            </a:r>
            <a:r>
              <a:rPr lang="en-US" sz="1200" baseline="-25000" dirty="0" smtClean="0"/>
              <a:t> </a:t>
            </a:r>
            <a:endParaRPr lang="en-US" sz="1200" dirty="0"/>
          </a:p>
        </p:txBody>
      </p:sp>
      <p:sp>
        <p:nvSpPr>
          <p:cNvPr id="19" name="Text Box 20"/>
          <p:cNvSpPr txBox="1">
            <a:spLocks noChangeArrowheads="1"/>
          </p:cNvSpPr>
          <p:nvPr/>
        </p:nvSpPr>
        <p:spPr bwMode="auto">
          <a:xfrm>
            <a:off x="2152485" y="4465935"/>
            <a:ext cx="921720" cy="307777"/>
          </a:xfrm>
          <a:prstGeom prst="rect">
            <a:avLst/>
          </a:prstGeom>
          <a:noFill/>
          <a:ln w="9525">
            <a:noFill/>
            <a:miter lim="800000"/>
            <a:headEnd/>
            <a:tailEnd/>
          </a:ln>
          <a:effectLst/>
        </p:spPr>
        <p:txBody>
          <a:bodyPr wrap="square">
            <a:spAutoFit/>
          </a:bodyPr>
          <a:lstStyle/>
          <a:p>
            <a:pPr algn="just"/>
            <a:r>
              <a:rPr lang="en-US" sz="1400" dirty="0" err="1" smtClean="0">
                <a:latin typeface="Symbol" pitchFamily="18" charset="2"/>
              </a:rPr>
              <a:t>n</a:t>
            </a:r>
            <a:r>
              <a:rPr lang="en-US" sz="1400" baseline="-25000" dirty="0" err="1" smtClean="0"/>
              <a:t>R</a:t>
            </a:r>
            <a:r>
              <a:rPr lang="en-US" sz="1400" dirty="0" smtClean="0"/>
              <a:t> = </a:t>
            </a:r>
            <a:r>
              <a:rPr lang="en-US" sz="1400" dirty="0" smtClean="0">
                <a:latin typeface="Symbol" pitchFamily="18" charset="2"/>
              </a:rPr>
              <a:t>n</a:t>
            </a:r>
            <a:r>
              <a:rPr lang="en-US" sz="1400" baseline="-25000" dirty="0" smtClean="0"/>
              <a:t>0</a:t>
            </a:r>
            <a:endParaRPr lang="en-US" sz="1400" dirty="0"/>
          </a:p>
        </p:txBody>
      </p:sp>
      <p:cxnSp>
        <p:nvCxnSpPr>
          <p:cNvPr id="20" name="Straight Arrow Connector 19"/>
          <p:cNvCxnSpPr/>
          <p:nvPr/>
        </p:nvCxnSpPr>
        <p:spPr>
          <a:xfrm rot="10800000">
            <a:off x="3919116" y="4581151"/>
            <a:ext cx="1344177" cy="422455"/>
          </a:xfrm>
          <a:prstGeom prst="straightConnector1">
            <a:avLst/>
          </a:prstGeom>
          <a:ln w="12700">
            <a:solidFill>
              <a:srgbClr val="C000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cstate="print"/>
          <a:srcRect/>
          <a:stretch>
            <a:fillRect/>
          </a:stretch>
        </p:blipFill>
        <p:spPr bwMode="auto">
          <a:xfrm>
            <a:off x="270640" y="3582620"/>
            <a:ext cx="2277568" cy="2917583"/>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27"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8"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9" name="Text Box 8"/>
          <p:cNvSpPr txBox="1">
            <a:spLocks noChangeArrowheads="1"/>
          </p:cNvSpPr>
          <p:nvPr/>
        </p:nvSpPr>
        <p:spPr bwMode="auto">
          <a:xfrm>
            <a:off x="2613345" y="3851455"/>
            <a:ext cx="1113745" cy="246221"/>
          </a:xfrm>
          <a:prstGeom prst="rect">
            <a:avLst/>
          </a:prstGeom>
          <a:noFill/>
          <a:ln w="9525">
            <a:noFill/>
            <a:miter lim="800000"/>
            <a:headEnd/>
            <a:tailEnd/>
          </a:ln>
          <a:effectLst/>
        </p:spPr>
        <p:txBody>
          <a:bodyPr wrap="square">
            <a:spAutoFit/>
          </a:bodyPr>
          <a:lstStyle/>
          <a:p>
            <a:r>
              <a:rPr lang="en-US" sz="1000" dirty="0" smtClean="0"/>
              <a:t>Hot water tubes</a:t>
            </a:r>
            <a:endParaRPr lang="en-US" sz="1000" dirty="0"/>
          </a:p>
        </p:txBody>
      </p:sp>
      <p:cxnSp>
        <p:nvCxnSpPr>
          <p:cNvPr id="31" name="Straight Arrow Connector 30"/>
          <p:cNvCxnSpPr/>
          <p:nvPr/>
        </p:nvCxnSpPr>
        <p:spPr>
          <a:xfrm rot="10800000" flipV="1">
            <a:off x="1576410" y="4120290"/>
            <a:ext cx="1267363" cy="384050"/>
          </a:xfrm>
          <a:prstGeom prst="straightConnector1">
            <a:avLst/>
          </a:prstGeom>
          <a:ln w="12700">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3076" name="Picture 4"/>
          <p:cNvPicPr>
            <a:picLocks noChangeAspect="1" noChangeArrowheads="1"/>
          </p:cNvPicPr>
          <p:nvPr/>
        </p:nvPicPr>
        <p:blipFill>
          <a:blip r:embed="rId3" cstate="print"/>
          <a:srcRect/>
          <a:stretch>
            <a:fillRect/>
          </a:stretch>
        </p:blipFill>
        <p:spPr bwMode="auto">
          <a:xfrm>
            <a:off x="4994455" y="3792970"/>
            <a:ext cx="3571665" cy="2669362"/>
          </a:xfrm>
          <a:prstGeom prst="rect">
            <a:avLst/>
          </a:prstGeom>
          <a:noFill/>
          <a:ln w="9525">
            <a:noFill/>
            <a:miter lim="800000"/>
            <a:headEnd/>
            <a:tailEnd/>
          </a:ln>
        </p:spPr>
      </p:pic>
      <p:sp>
        <p:nvSpPr>
          <p:cNvPr id="6" name="Right Arrow 5"/>
          <p:cNvSpPr/>
          <p:nvPr/>
        </p:nvSpPr>
        <p:spPr>
          <a:xfrm flipH="1" flipV="1">
            <a:off x="6354283" y="5515929"/>
            <a:ext cx="407948" cy="2027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Connector 7"/>
          <p:cNvCxnSpPr/>
          <p:nvPr/>
        </p:nvCxnSpPr>
        <p:spPr>
          <a:xfrm rot="16200000" flipH="1">
            <a:off x="5698476" y="5026068"/>
            <a:ext cx="2263497" cy="2"/>
          </a:xfrm>
          <a:prstGeom prst="line">
            <a:avLst/>
          </a:prstGeom>
          <a:ln w="28575">
            <a:solidFill>
              <a:srgbClr val="C00000"/>
            </a:solidFill>
            <a:prstDash val="lgDash"/>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5400000">
            <a:off x="5205432" y="5026068"/>
            <a:ext cx="2229712" cy="0"/>
          </a:xfrm>
          <a:prstGeom prst="line">
            <a:avLst/>
          </a:prstGeom>
          <a:ln w="12700">
            <a:solidFill>
              <a:srgbClr val="00187E"/>
            </a:solidFill>
            <a:prstDash val="lgDash"/>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5035453" y="5026068"/>
            <a:ext cx="2229712" cy="0"/>
          </a:xfrm>
          <a:prstGeom prst="line">
            <a:avLst/>
          </a:prstGeom>
          <a:ln w="12700">
            <a:solidFill>
              <a:srgbClr val="00187E"/>
            </a:solidFill>
            <a:prstDash val="lgDash"/>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4865475" y="5026068"/>
            <a:ext cx="2229712" cy="0"/>
          </a:xfrm>
          <a:prstGeom prst="line">
            <a:avLst/>
          </a:prstGeom>
          <a:ln w="12700">
            <a:solidFill>
              <a:srgbClr val="00187E"/>
            </a:solidFill>
            <a:prstDash val="lgDash"/>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0800000" flipV="1">
            <a:off x="6876300" y="5003605"/>
            <a:ext cx="345643" cy="11521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Text Box 8"/>
          <p:cNvSpPr txBox="1">
            <a:spLocks noChangeArrowheads="1"/>
          </p:cNvSpPr>
          <p:nvPr/>
        </p:nvSpPr>
        <p:spPr bwMode="auto">
          <a:xfrm>
            <a:off x="6991515" y="4734770"/>
            <a:ext cx="1075340" cy="246221"/>
          </a:xfrm>
          <a:prstGeom prst="rect">
            <a:avLst/>
          </a:prstGeom>
          <a:solidFill>
            <a:schemeClr val="bg1"/>
          </a:solidFill>
          <a:ln w="9525">
            <a:noFill/>
            <a:miter lim="800000"/>
            <a:headEnd/>
            <a:tailEnd/>
          </a:ln>
          <a:effectLst/>
        </p:spPr>
        <p:txBody>
          <a:bodyPr wrap="square">
            <a:spAutoFit/>
          </a:bodyPr>
          <a:lstStyle/>
          <a:p>
            <a:r>
              <a:rPr lang="en-US" sz="1000" dirty="0" smtClean="0"/>
              <a:t>Detuning at 30</a:t>
            </a:r>
            <a:r>
              <a:rPr lang="en-US" sz="1000" dirty="0" smtClean="0">
                <a:latin typeface="Calibri"/>
              </a:rPr>
              <a:t>⁰</a:t>
            </a:r>
            <a:endParaRPr lang="en-US" sz="1000" dirty="0"/>
          </a:p>
        </p:txBody>
      </p:sp>
      <p:sp>
        <p:nvSpPr>
          <p:cNvPr id="22" name="Text Box 8"/>
          <p:cNvSpPr txBox="1">
            <a:spLocks noChangeArrowheads="1"/>
          </p:cNvSpPr>
          <p:nvPr/>
        </p:nvSpPr>
        <p:spPr bwMode="auto">
          <a:xfrm>
            <a:off x="4187950" y="5694895"/>
            <a:ext cx="982171" cy="400110"/>
          </a:xfrm>
          <a:prstGeom prst="rect">
            <a:avLst/>
          </a:prstGeom>
          <a:noFill/>
          <a:ln w="9525">
            <a:noFill/>
            <a:miter lim="800000"/>
            <a:headEnd/>
            <a:tailEnd/>
          </a:ln>
          <a:effectLst/>
        </p:spPr>
        <p:txBody>
          <a:bodyPr wrap="square">
            <a:spAutoFit/>
          </a:bodyPr>
          <a:lstStyle/>
          <a:p>
            <a:r>
              <a:rPr lang="en-US" sz="1000" dirty="0" smtClean="0"/>
              <a:t>Detuning at 50</a:t>
            </a:r>
            <a:r>
              <a:rPr lang="en-US" sz="1000" dirty="0" smtClean="0">
                <a:latin typeface="Calibri"/>
              </a:rPr>
              <a:t>⁰</a:t>
            </a:r>
            <a:r>
              <a:rPr lang="en-US" sz="1000" dirty="0" smtClean="0">
                <a:latin typeface="Calibri"/>
              </a:rPr>
              <a:t>, 55 ⁰, 60 ⁰</a:t>
            </a:r>
            <a:endParaRPr lang="en-US" sz="1000" dirty="0"/>
          </a:p>
        </p:txBody>
      </p:sp>
      <p:cxnSp>
        <p:nvCxnSpPr>
          <p:cNvPr id="23" name="Straight Arrow Connector 22"/>
          <p:cNvCxnSpPr/>
          <p:nvPr/>
        </p:nvCxnSpPr>
        <p:spPr>
          <a:xfrm flipV="1">
            <a:off x="5109670" y="5349250"/>
            <a:ext cx="960125" cy="422455"/>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7306163" y="6377408"/>
            <a:ext cx="1141129" cy="216592"/>
          </a:xfrm>
          <a:prstGeom prst="rect">
            <a:avLst/>
          </a:prstGeom>
          <a:noFill/>
        </p:spPr>
        <p:txBody>
          <a:bodyPr wrap="none" rtlCol="0">
            <a:spAutoFit/>
          </a:bodyPr>
          <a:lstStyle/>
          <a:p>
            <a:r>
              <a:rPr lang="en-US" sz="1000" i="1" u="sng" dirty="0" err="1" smtClean="0"/>
              <a:t>Oleksiy</a:t>
            </a:r>
            <a:r>
              <a:rPr lang="en-US" sz="1000" i="1" u="sng" dirty="0" smtClean="0"/>
              <a:t> </a:t>
            </a:r>
            <a:r>
              <a:rPr lang="en-US" sz="1000" i="1" u="sng" dirty="0" err="1" smtClean="0"/>
              <a:t>Kononenko</a:t>
            </a:r>
            <a:endParaRPr lang="en-US" sz="1000" i="1" u="sng" dirty="0"/>
          </a:p>
        </p:txBody>
      </p:sp>
      <p:sp>
        <p:nvSpPr>
          <p:cNvPr id="38" name="TextBox 37"/>
          <p:cNvSpPr txBox="1"/>
          <p:nvPr/>
        </p:nvSpPr>
        <p:spPr>
          <a:xfrm>
            <a:off x="2613345" y="6270970"/>
            <a:ext cx="1241045" cy="246221"/>
          </a:xfrm>
          <a:prstGeom prst="rect">
            <a:avLst/>
          </a:prstGeom>
          <a:noFill/>
        </p:spPr>
        <p:txBody>
          <a:bodyPr wrap="none" rtlCol="0">
            <a:spAutoFit/>
          </a:bodyPr>
          <a:lstStyle/>
          <a:p>
            <a:r>
              <a:rPr lang="en-US" sz="1000" i="1" u="sng" dirty="0" err="1" smtClean="0"/>
              <a:t>Wilfrid</a:t>
            </a:r>
            <a:r>
              <a:rPr lang="en-US" sz="1000" i="1" u="sng" dirty="0" smtClean="0"/>
              <a:t> </a:t>
            </a:r>
            <a:r>
              <a:rPr lang="en-US" sz="1000" i="1" u="sng" dirty="0" err="1" smtClean="0"/>
              <a:t>Farabolini</a:t>
            </a:r>
            <a:endParaRPr lang="en-US" sz="1000" i="1" u="sng" dirty="0" smtClean="0"/>
          </a:p>
        </p:txBody>
      </p:sp>
      <p:sp>
        <p:nvSpPr>
          <p:cNvPr id="41" name="Text Box 20"/>
          <p:cNvSpPr txBox="1">
            <a:spLocks noChangeArrowheads="1"/>
          </p:cNvSpPr>
          <p:nvPr/>
        </p:nvSpPr>
        <p:spPr bwMode="auto">
          <a:xfrm>
            <a:off x="270640" y="1393535"/>
            <a:ext cx="3955715" cy="523220"/>
          </a:xfrm>
          <a:prstGeom prst="rect">
            <a:avLst/>
          </a:prstGeom>
          <a:noFill/>
          <a:ln w="9525">
            <a:noFill/>
            <a:miter lim="800000"/>
            <a:headEnd/>
            <a:tailEnd/>
          </a:ln>
          <a:effectLst/>
        </p:spPr>
        <p:txBody>
          <a:bodyPr wrap="square">
            <a:spAutoFit/>
          </a:bodyPr>
          <a:lstStyle/>
          <a:p>
            <a:pPr algn="just"/>
            <a:r>
              <a:rPr lang="en-US" sz="1400" dirty="0" smtClean="0"/>
              <a:t>The +10 MHz detuning was then confirmed by a “post-mortem” bead pull measurement</a:t>
            </a:r>
            <a:endParaRPr lang="en-US" sz="1400" dirty="0"/>
          </a:p>
        </p:txBody>
      </p:sp>
      <p:sp>
        <p:nvSpPr>
          <p:cNvPr id="42" name="Text Box 20"/>
          <p:cNvSpPr txBox="1">
            <a:spLocks noChangeArrowheads="1"/>
          </p:cNvSpPr>
          <p:nvPr/>
        </p:nvSpPr>
        <p:spPr bwMode="auto">
          <a:xfrm>
            <a:off x="270640" y="2660900"/>
            <a:ext cx="4109335" cy="738664"/>
          </a:xfrm>
          <a:prstGeom prst="rect">
            <a:avLst/>
          </a:prstGeom>
          <a:noFill/>
          <a:ln w="9525">
            <a:noFill/>
            <a:miter lim="800000"/>
            <a:headEnd/>
            <a:tailEnd/>
          </a:ln>
          <a:effectLst/>
        </p:spPr>
        <p:txBody>
          <a:bodyPr wrap="square">
            <a:spAutoFit/>
          </a:bodyPr>
          <a:lstStyle/>
          <a:p>
            <a:pPr algn="just"/>
            <a:r>
              <a:rPr lang="en-US" sz="1400" dirty="0" smtClean="0"/>
              <a:t>In order to recover the performance, a “quick-and-dirty” experiment with an hot water circuit was set up in the last week of the CTF3 run</a:t>
            </a:r>
            <a:endParaRPr lang="en-US" sz="1400" dirty="0"/>
          </a:p>
        </p:txBody>
      </p:sp>
      <p:sp>
        <p:nvSpPr>
          <p:cNvPr id="47" name="Rectangle 8"/>
          <p:cNvSpPr>
            <a:spLocks noChangeArrowheads="1"/>
          </p:cNvSpPr>
          <p:nvPr/>
        </p:nvSpPr>
        <p:spPr bwMode="auto">
          <a:xfrm>
            <a:off x="309044" y="779055"/>
            <a:ext cx="7757811" cy="499266"/>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Acceleration </a:t>
            </a:r>
            <a:r>
              <a:rPr lang="en-US" dirty="0" smtClean="0">
                <a:solidFill>
                  <a:srgbClr val="00187E"/>
                </a:solidFill>
              </a:rPr>
              <a:t>Test – detuning &amp; temperature scan experiment</a:t>
            </a:r>
            <a:endParaRPr lang="en-US" dirty="0" smtClean="0">
              <a:solidFill>
                <a:srgbClr val="00187E"/>
              </a:solidFill>
            </a:endParaRPr>
          </a:p>
        </p:txBody>
      </p:sp>
      <p:pic>
        <p:nvPicPr>
          <p:cNvPr id="3077" name="Picture 5"/>
          <p:cNvPicPr>
            <a:picLocks noChangeAspect="1" noChangeArrowheads="1"/>
          </p:cNvPicPr>
          <p:nvPr/>
        </p:nvPicPr>
        <p:blipFill>
          <a:blip r:embed="rId4" cstate="print"/>
          <a:srcRect/>
          <a:stretch>
            <a:fillRect/>
          </a:stretch>
        </p:blipFill>
        <p:spPr bwMode="auto">
          <a:xfrm>
            <a:off x="4725620" y="1239914"/>
            <a:ext cx="3686880" cy="2342705"/>
          </a:xfrm>
          <a:prstGeom prst="rect">
            <a:avLst/>
          </a:prstGeom>
          <a:noFill/>
          <a:ln w="9525">
            <a:noFill/>
            <a:miter lim="800000"/>
            <a:headEnd/>
            <a:tailEnd/>
          </a:ln>
        </p:spPr>
      </p:pic>
      <p:cxnSp>
        <p:nvCxnSpPr>
          <p:cNvPr id="58" name="Straight Connector 57"/>
          <p:cNvCxnSpPr/>
          <p:nvPr/>
        </p:nvCxnSpPr>
        <p:spPr>
          <a:xfrm rot="5400000">
            <a:off x="4821633" y="2334458"/>
            <a:ext cx="2112277" cy="1"/>
          </a:xfrm>
          <a:prstGeom prst="line">
            <a:avLst/>
          </a:prstGeom>
          <a:ln w="12700">
            <a:solidFill>
              <a:srgbClr val="00CC00"/>
            </a:solidFill>
            <a:prstDash val="lgDash"/>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5400000">
            <a:off x="6165807" y="2372863"/>
            <a:ext cx="2112277" cy="1"/>
          </a:xfrm>
          <a:prstGeom prst="line">
            <a:avLst/>
          </a:prstGeom>
          <a:ln w="12700">
            <a:solidFill>
              <a:srgbClr val="C00000"/>
            </a:solidFill>
            <a:prstDash val="lgDash"/>
          </a:ln>
        </p:spPr>
        <p:style>
          <a:lnRef idx="1">
            <a:schemeClr val="accent1"/>
          </a:lnRef>
          <a:fillRef idx="0">
            <a:schemeClr val="accent1"/>
          </a:fillRef>
          <a:effectRef idx="0">
            <a:schemeClr val="accent1"/>
          </a:effectRef>
          <a:fontRef idx="minor">
            <a:schemeClr val="tx1"/>
          </a:fontRef>
        </p:style>
      </p:cxnSp>
      <p:sp>
        <p:nvSpPr>
          <p:cNvPr id="61" name="Text Box 8"/>
          <p:cNvSpPr txBox="1">
            <a:spLocks noChangeArrowheads="1"/>
          </p:cNvSpPr>
          <p:nvPr/>
        </p:nvSpPr>
        <p:spPr bwMode="auto">
          <a:xfrm>
            <a:off x="5186480" y="1278320"/>
            <a:ext cx="729695" cy="246221"/>
          </a:xfrm>
          <a:prstGeom prst="rect">
            <a:avLst/>
          </a:prstGeom>
          <a:noFill/>
          <a:ln w="9525">
            <a:noFill/>
            <a:miter lim="800000"/>
            <a:headEnd/>
            <a:tailEnd/>
          </a:ln>
          <a:effectLst/>
        </p:spPr>
        <p:txBody>
          <a:bodyPr wrap="square">
            <a:spAutoFit/>
          </a:bodyPr>
          <a:lstStyle/>
          <a:p>
            <a:r>
              <a:rPr lang="en-US" sz="1000" dirty="0" smtClean="0">
                <a:solidFill>
                  <a:srgbClr val="00B050"/>
                </a:solidFill>
              </a:rPr>
              <a:t>Nominal</a:t>
            </a:r>
            <a:endParaRPr lang="en-US" sz="1000" dirty="0">
              <a:solidFill>
                <a:srgbClr val="00B050"/>
              </a:solidFill>
            </a:endParaRPr>
          </a:p>
        </p:txBody>
      </p:sp>
      <p:sp>
        <p:nvSpPr>
          <p:cNvPr id="62" name="Text Box 8"/>
          <p:cNvSpPr txBox="1">
            <a:spLocks noChangeArrowheads="1"/>
          </p:cNvSpPr>
          <p:nvPr/>
        </p:nvSpPr>
        <p:spPr bwMode="auto">
          <a:xfrm>
            <a:off x="6684275" y="1201510"/>
            <a:ext cx="1305770" cy="246221"/>
          </a:xfrm>
          <a:prstGeom prst="rect">
            <a:avLst/>
          </a:prstGeom>
          <a:solidFill>
            <a:schemeClr val="bg1"/>
          </a:solidFill>
          <a:ln w="9525">
            <a:noFill/>
            <a:miter lim="800000"/>
            <a:headEnd/>
            <a:tailEnd/>
          </a:ln>
          <a:effectLst/>
        </p:spPr>
        <p:txBody>
          <a:bodyPr wrap="square">
            <a:spAutoFit/>
          </a:bodyPr>
          <a:lstStyle/>
          <a:p>
            <a:r>
              <a:rPr lang="en-US" sz="1000" dirty="0" smtClean="0">
                <a:solidFill>
                  <a:srgbClr val="FF0000"/>
                </a:solidFill>
              </a:rPr>
              <a:t>Nominal + 10 MHz</a:t>
            </a:r>
            <a:endParaRPr lang="en-US" sz="1000"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07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6" grpId="0" animBg="1"/>
      <p:bldP spid="22" grpId="0"/>
      <p:bldP spid="38" grpId="0"/>
      <p:bldP spid="4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cstate="print"/>
          <a:srcRect/>
          <a:stretch>
            <a:fillRect/>
          </a:stretch>
        </p:blipFill>
        <p:spPr bwMode="auto">
          <a:xfrm>
            <a:off x="347450" y="2008015"/>
            <a:ext cx="6836090" cy="4149998"/>
          </a:xfrm>
          <a:prstGeom prst="rect">
            <a:avLst/>
          </a:prstGeom>
          <a:noFill/>
          <a:ln w="9525">
            <a:noFill/>
            <a:miter lim="800000"/>
            <a:headEnd/>
            <a:tailEnd/>
          </a:ln>
        </p:spPr>
      </p:pic>
      <p:sp>
        <p:nvSpPr>
          <p:cNvPr id="3" name="Freeform 2"/>
          <p:cNvSpPr/>
          <p:nvPr/>
        </p:nvSpPr>
        <p:spPr>
          <a:xfrm>
            <a:off x="1538004" y="4005075"/>
            <a:ext cx="4723815" cy="1190555"/>
          </a:xfrm>
          <a:custGeom>
            <a:avLst/>
            <a:gdLst>
              <a:gd name="connsiteX0" fmla="*/ 126349 w 3645877"/>
              <a:gd name="connsiteY0" fmla="*/ 884442 h 1318195"/>
              <a:gd name="connsiteX1" fmla="*/ 63826 w 3645877"/>
              <a:gd name="connsiteY1" fmla="*/ 1259580 h 1318195"/>
              <a:gd name="connsiteX2" fmla="*/ 509303 w 3645877"/>
              <a:gd name="connsiteY2" fmla="*/ 1236134 h 1318195"/>
              <a:gd name="connsiteX3" fmla="*/ 1384626 w 3645877"/>
              <a:gd name="connsiteY3" fmla="*/ 876626 h 1318195"/>
              <a:gd name="connsiteX4" fmla="*/ 2220872 w 3645877"/>
              <a:gd name="connsiteY4" fmla="*/ 556195 h 1318195"/>
              <a:gd name="connsiteX5" fmla="*/ 3057118 w 3645877"/>
              <a:gd name="connsiteY5" fmla="*/ 470226 h 1318195"/>
              <a:gd name="connsiteX6" fmla="*/ 3588564 w 3645877"/>
              <a:gd name="connsiteY6" fmla="*/ 118534 h 1318195"/>
              <a:gd name="connsiteX7" fmla="*/ 3400995 w 3645877"/>
              <a:gd name="connsiteY7" fmla="*/ 9118 h 1318195"/>
              <a:gd name="connsiteX8" fmla="*/ 2408441 w 3645877"/>
              <a:gd name="connsiteY8" fmla="*/ 173242 h 1318195"/>
              <a:gd name="connsiteX9" fmla="*/ 1681610 w 3645877"/>
              <a:gd name="connsiteY9" fmla="*/ 173242 h 1318195"/>
              <a:gd name="connsiteX10" fmla="*/ 1048564 w 3645877"/>
              <a:gd name="connsiteY10" fmla="*/ 360811 h 1318195"/>
              <a:gd name="connsiteX11" fmla="*/ 392072 w 3645877"/>
              <a:gd name="connsiteY11" fmla="*/ 735949 h 1318195"/>
              <a:gd name="connsiteX12" fmla="*/ 126349 w 3645877"/>
              <a:gd name="connsiteY12" fmla="*/ 884442 h 1318195"/>
              <a:gd name="connsiteX0" fmla="*/ 126114 w 3645924"/>
              <a:gd name="connsiteY0" fmla="*/ 936700 h 1309486"/>
              <a:gd name="connsiteX1" fmla="*/ 63873 w 3645924"/>
              <a:gd name="connsiteY1" fmla="*/ 1259580 h 1309486"/>
              <a:gd name="connsiteX2" fmla="*/ 509350 w 3645924"/>
              <a:gd name="connsiteY2" fmla="*/ 1236134 h 1309486"/>
              <a:gd name="connsiteX3" fmla="*/ 1384673 w 3645924"/>
              <a:gd name="connsiteY3" fmla="*/ 876626 h 1309486"/>
              <a:gd name="connsiteX4" fmla="*/ 2220919 w 3645924"/>
              <a:gd name="connsiteY4" fmla="*/ 556195 h 1309486"/>
              <a:gd name="connsiteX5" fmla="*/ 3057165 w 3645924"/>
              <a:gd name="connsiteY5" fmla="*/ 470226 h 1309486"/>
              <a:gd name="connsiteX6" fmla="*/ 3588611 w 3645924"/>
              <a:gd name="connsiteY6" fmla="*/ 118534 h 1309486"/>
              <a:gd name="connsiteX7" fmla="*/ 3401042 w 3645924"/>
              <a:gd name="connsiteY7" fmla="*/ 9118 h 1309486"/>
              <a:gd name="connsiteX8" fmla="*/ 2408488 w 3645924"/>
              <a:gd name="connsiteY8" fmla="*/ 173242 h 1309486"/>
              <a:gd name="connsiteX9" fmla="*/ 1681657 w 3645924"/>
              <a:gd name="connsiteY9" fmla="*/ 173242 h 1309486"/>
              <a:gd name="connsiteX10" fmla="*/ 1048611 w 3645924"/>
              <a:gd name="connsiteY10" fmla="*/ 360811 h 1309486"/>
              <a:gd name="connsiteX11" fmla="*/ 392119 w 3645924"/>
              <a:gd name="connsiteY11" fmla="*/ 735949 h 1309486"/>
              <a:gd name="connsiteX12" fmla="*/ 126114 w 3645924"/>
              <a:gd name="connsiteY12" fmla="*/ 936700 h 1309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45924" h="1309486">
                <a:moveTo>
                  <a:pt x="126114" y="936700"/>
                </a:moveTo>
                <a:cubicBezTo>
                  <a:pt x="71406" y="1023972"/>
                  <a:pt x="0" y="1209674"/>
                  <a:pt x="63873" y="1259580"/>
                </a:cubicBezTo>
                <a:cubicBezTo>
                  <a:pt x="127746" y="1309486"/>
                  <a:pt x="289217" y="1299960"/>
                  <a:pt x="509350" y="1236134"/>
                </a:cubicBezTo>
                <a:cubicBezTo>
                  <a:pt x="729483" y="1172308"/>
                  <a:pt x="1099412" y="989949"/>
                  <a:pt x="1384673" y="876626"/>
                </a:cubicBezTo>
                <a:cubicBezTo>
                  <a:pt x="1669934" y="763303"/>
                  <a:pt x="1942170" y="623928"/>
                  <a:pt x="2220919" y="556195"/>
                </a:cubicBezTo>
                <a:cubicBezTo>
                  <a:pt x="2499668" y="488462"/>
                  <a:pt x="2829216" y="543170"/>
                  <a:pt x="3057165" y="470226"/>
                </a:cubicBezTo>
                <a:cubicBezTo>
                  <a:pt x="3285114" y="397283"/>
                  <a:pt x="3531298" y="195385"/>
                  <a:pt x="3588611" y="118534"/>
                </a:cubicBezTo>
                <a:cubicBezTo>
                  <a:pt x="3645924" y="41683"/>
                  <a:pt x="3597729" y="0"/>
                  <a:pt x="3401042" y="9118"/>
                </a:cubicBezTo>
                <a:cubicBezTo>
                  <a:pt x="3204355" y="18236"/>
                  <a:pt x="2695052" y="145888"/>
                  <a:pt x="2408488" y="173242"/>
                </a:cubicBezTo>
                <a:cubicBezTo>
                  <a:pt x="2121924" y="200596"/>
                  <a:pt x="1908303" y="141980"/>
                  <a:pt x="1681657" y="173242"/>
                </a:cubicBezTo>
                <a:cubicBezTo>
                  <a:pt x="1455011" y="204504"/>
                  <a:pt x="1263534" y="267027"/>
                  <a:pt x="1048611" y="360811"/>
                </a:cubicBezTo>
                <a:cubicBezTo>
                  <a:pt x="833688" y="454595"/>
                  <a:pt x="545868" y="639968"/>
                  <a:pt x="392119" y="735949"/>
                </a:cubicBezTo>
                <a:cubicBezTo>
                  <a:pt x="238370" y="831930"/>
                  <a:pt x="180822" y="849428"/>
                  <a:pt x="126114" y="936700"/>
                </a:cubicBezTo>
                <a:close/>
              </a:path>
            </a:pathLst>
          </a:cu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3"/>
          <p:cNvSpPr/>
          <p:nvPr/>
        </p:nvSpPr>
        <p:spPr>
          <a:xfrm>
            <a:off x="5186479" y="3160165"/>
            <a:ext cx="1475804" cy="535354"/>
          </a:xfrm>
          <a:custGeom>
            <a:avLst/>
            <a:gdLst>
              <a:gd name="connsiteX0" fmla="*/ 448082 w 1475804"/>
              <a:gd name="connsiteY0" fmla="*/ 110718 h 535354"/>
              <a:gd name="connsiteX1" fmla="*/ 182359 w 1475804"/>
              <a:gd name="connsiteY1" fmla="*/ 220134 h 535354"/>
              <a:gd name="connsiteX2" fmla="*/ 26051 w 1475804"/>
              <a:gd name="connsiteY2" fmla="*/ 407703 h 535354"/>
              <a:gd name="connsiteX3" fmla="*/ 338666 w 1475804"/>
              <a:gd name="connsiteY3" fmla="*/ 532749 h 535354"/>
              <a:gd name="connsiteX4" fmla="*/ 823220 w 1475804"/>
              <a:gd name="connsiteY4" fmla="*/ 423334 h 535354"/>
              <a:gd name="connsiteX5" fmla="*/ 1284328 w 1475804"/>
              <a:gd name="connsiteY5" fmla="*/ 321734 h 535354"/>
              <a:gd name="connsiteX6" fmla="*/ 1417189 w 1475804"/>
              <a:gd name="connsiteY6" fmla="*/ 118534 h 535354"/>
              <a:gd name="connsiteX7" fmla="*/ 932636 w 1475804"/>
              <a:gd name="connsiteY7" fmla="*/ 1303 h 535354"/>
              <a:gd name="connsiteX8" fmla="*/ 448082 w 1475804"/>
              <a:gd name="connsiteY8" fmla="*/ 110718 h 53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5804" h="535354">
                <a:moveTo>
                  <a:pt x="448082" y="110718"/>
                </a:moveTo>
                <a:cubicBezTo>
                  <a:pt x="323036" y="147190"/>
                  <a:pt x="252698" y="170637"/>
                  <a:pt x="182359" y="220134"/>
                </a:cubicBezTo>
                <a:cubicBezTo>
                  <a:pt x="112021" y="269632"/>
                  <a:pt x="0" y="355601"/>
                  <a:pt x="26051" y="407703"/>
                </a:cubicBezTo>
                <a:cubicBezTo>
                  <a:pt x="52102" y="459806"/>
                  <a:pt x="205805" y="530144"/>
                  <a:pt x="338666" y="532749"/>
                </a:cubicBezTo>
                <a:cubicBezTo>
                  <a:pt x="471527" y="535354"/>
                  <a:pt x="823220" y="423334"/>
                  <a:pt x="823220" y="423334"/>
                </a:cubicBezTo>
                <a:cubicBezTo>
                  <a:pt x="980830" y="388165"/>
                  <a:pt x="1185333" y="372534"/>
                  <a:pt x="1284328" y="321734"/>
                </a:cubicBezTo>
                <a:cubicBezTo>
                  <a:pt x="1383323" y="270934"/>
                  <a:pt x="1475804" y="171939"/>
                  <a:pt x="1417189" y="118534"/>
                </a:cubicBezTo>
                <a:cubicBezTo>
                  <a:pt x="1358574" y="65129"/>
                  <a:pt x="1095456" y="2606"/>
                  <a:pt x="932636" y="1303"/>
                </a:cubicBezTo>
                <a:cubicBezTo>
                  <a:pt x="769816" y="0"/>
                  <a:pt x="573128" y="74246"/>
                  <a:pt x="448082" y="110718"/>
                </a:cubicBezTo>
                <a:close/>
              </a:path>
            </a:pathLst>
          </a:cu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4"/>
          <p:cNvSpPr/>
          <p:nvPr/>
        </p:nvSpPr>
        <p:spPr>
          <a:xfrm>
            <a:off x="1960459" y="3429000"/>
            <a:ext cx="1881845" cy="519722"/>
          </a:xfrm>
          <a:custGeom>
            <a:avLst/>
            <a:gdLst>
              <a:gd name="connsiteX0" fmla="*/ 1032933 w 1646441"/>
              <a:gd name="connsiteY0" fmla="*/ 7815 h 519722"/>
              <a:gd name="connsiteX1" fmla="*/ 173241 w 1646441"/>
              <a:gd name="connsiteY1" fmla="*/ 54707 h 519722"/>
              <a:gd name="connsiteX2" fmla="*/ 24749 w 1646441"/>
              <a:gd name="connsiteY2" fmla="*/ 320430 h 519722"/>
              <a:gd name="connsiteX3" fmla="*/ 321733 w 1646441"/>
              <a:gd name="connsiteY3" fmla="*/ 500184 h 519722"/>
              <a:gd name="connsiteX4" fmla="*/ 1001672 w 1646441"/>
              <a:gd name="connsiteY4" fmla="*/ 437661 h 519722"/>
              <a:gd name="connsiteX5" fmla="*/ 1540933 w 1646441"/>
              <a:gd name="connsiteY5" fmla="*/ 359507 h 519722"/>
              <a:gd name="connsiteX6" fmla="*/ 1556564 w 1646441"/>
              <a:gd name="connsiteY6" fmla="*/ 101599 h 519722"/>
              <a:gd name="connsiteX7" fmla="*/ 1032933 w 1646441"/>
              <a:gd name="connsiteY7" fmla="*/ 7815 h 519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441" h="519722">
                <a:moveTo>
                  <a:pt x="1032933" y="7815"/>
                </a:moveTo>
                <a:cubicBezTo>
                  <a:pt x="802379" y="0"/>
                  <a:pt x="341272" y="2605"/>
                  <a:pt x="173241" y="54707"/>
                </a:cubicBezTo>
                <a:cubicBezTo>
                  <a:pt x="5210" y="106810"/>
                  <a:pt x="0" y="246184"/>
                  <a:pt x="24749" y="320430"/>
                </a:cubicBezTo>
                <a:cubicBezTo>
                  <a:pt x="49498" y="394676"/>
                  <a:pt x="158913" y="480646"/>
                  <a:pt x="321733" y="500184"/>
                </a:cubicBezTo>
                <a:cubicBezTo>
                  <a:pt x="484553" y="519722"/>
                  <a:pt x="798472" y="461107"/>
                  <a:pt x="1001672" y="437661"/>
                </a:cubicBezTo>
                <a:cubicBezTo>
                  <a:pt x="1204872" y="414215"/>
                  <a:pt x="1448451" y="415517"/>
                  <a:pt x="1540933" y="359507"/>
                </a:cubicBezTo>
                <a:cubicBezTo>
                  <a:pt x="1633415" y="303497"/>
                  <a:pt x="1646441" y="160214"/>
                  <a:pt x="1556564" y="101599"/>
                </a:cubicBezTo>
                <a:cubicBezTo>
                  <a:pt x="1466687" y="42984"/>
                  <a:pt x="1263487" y="15630"/>
                  <a:pt x="1032933" y="7815"/>
                </a:cubicBezTo>
                <a:close/>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reeform 5"/>
          <p:cNvSpPr/>
          <p:nvPr/>
        </p:nvSpPr>
        <p:spPr>
          <a:xfrm>
            <a:off x="2920584" y="2161635"/>
            <a:ext cx="2688350" cy="921720"/>
          </a:xfrm>
          <a:custGeom>
            <a:avLst/>
            <a:gdLst>
              <a:gd name="connsiteX0" fmla="*/ 311313 w 626534"/>
              <a:gd name="connsiteY0" fmla="*/ 20841 h 670820"/>
              <a:gd name="connsiteX1" fmla="*/ 61220 w 626534"/>
              <a:gd name="connsiteY1" fmla="*/ 153702 h 670820"/>
              <a:gd name="connsiteX2" fmla="*/ 6513 w 626534"/>
              <a:gd name="connsiteY2" fmla="*/ 419425 h 670820"/>
              <a:gd name="connsiteX3" fmla="*/ 100297 w 626534"/>
              <a:gd name="connsiteY3" fmla="*/ 661702 h 670820"/>
              <a:gd name="connsiteX4" fmla="*/ 444174 w 626534"/>
              <a:gd name="connsiteY4" fmla="*/ 474133 h 670820"/>
              <a:gd name="connsiteX5" fmla="*/ 616113 w 626534"/>
              <a:gd name="connsiteY5" fmla="*/ 177149 h 670820"/>
              <a:gd name="connsiteX6" fmla="*/ 506697 w 626534"/>
              <a:gd name="connsiteY6" fmla="*/ 28656 h 670820"/>
              <a:gd name="connsiteX7" fmla="*/ 311313 w 626534"/>
              <a:gd name="connsiteY7" fmla="*/ 20841 h 67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534" h="670820">
                <a:moveTo>
                  <a:pt x="311313" y="20841"/>
                </a:moveTo>
                <a:cubicBezTo>
                  <a:pt x="237067" y="41682"/>
                  <a:pt x="112020" y="87271"/>
                  <a:pt x="61220" y="153702"/>
                </a:cubicBezTo>
                <a:cubicBezTo>
                  <a:pt x="10420" y="220133"/>
                  <a:pt x="0" y="334759"/>
                  <a:pt x="6513" y="419425"/>
                </a:cubicBezTo>
                <a:cubicBezTo>
                  <a:pt x="13026" y="504091"/>
                  <a:pt x="27354" y="652584"/>
                  <a:pt x="100297" y="661702"/>
                </a:cubicBezTo>
                <a:cubicBezTo>
                  <a:pt x="173240" y="670820"/>
                  <a:pt x="358205" y="554892"/>
                  <a:pt x="444174" y="474133"/>
                </a:cubicBezTo>
                <a:cubicBezTo>
                  <a:pt x="530143" y="393374"/>
                  <a:pt x="605692" y="251395"/>
                  <a:pt x="616113" y="177149"/>
                </a:cubicBezTo>
                <a:cubicBezTo>
                  <a:pt x="626534" y="102903"/>
                  <a:pt x="558800" y="54707"/>
                  <a:pt x="506697" y="28656"/>
                </a:cubicBezTo>
                <a:cubicBezTo>
                  <a:pt x="454594" y="2605"/>
                  <a:pt x="385559" y="0"/>
                  <a:pt x="311313" y="20841"/>
                </a:cubicBezTo>
                <a:close/>
              </a:path>
            </a:pathLst>
          </a:custGeom>
          <a:noFill/>
          <a:ln w="12700">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172" name="Picture 4"/>
          <p:cNvPicPr>
            <a:picLocks noChangeAspect="1" noChangeArrowheads="1"/>
          </p:cNvPicPr>
          <p:nvPr/>
        </p:nvPicPr>
        <p:blipFill>
          <a:blip r:embed="rId3" cstate="print"/>
          <a:srcRect/>
          <a:stretch>
            <a:fillRect/>
          </a:stretch>
        </p:blipFill>
        <p:spPr bwMode="auto">
          <a:xfrm>
            <a:off x="6645869" y="4465935"/>
            <a:ext cx="2292003" cy="1572540"/>
          </a:xfrm>
          <a:prstGeom prst="rect">
            <a:avLst/>
          </a:prstGeom>
          <a:noFill/>
          <a:ln w="9525">
            <a:noFill/>
            <a:miter lim="800000"/>
            <a:headEnd/>
            <a:tailEnd/>
          </a:ln>
        </p:spPr>
      </p:pic>
      <p:sp>
        <p:nvSpPr>
          <p:cNvPr id="9" name="Rounded Rectangle 8"/>
          <p:cNvSpPr/>
          <p:nvPr/>
        </p:nvSpPr>
        <p:spPr>
          <a:xfrm>
            <a:off x="6761083" y="4427530"/>
            <a:ext cx="2112275" cy="384050"/>
          </a:xfrm>
          <a:prstGeom prst="roundRect">
            <a:avLst/>
          </a:prstGeom>
          <a:noFill/>
          <a:ln>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6761083" y="4811580"/>
            <a:ext cx="2112275" cy="384050"/>
          </a:xfrm>
          <a:prstGeom prst="round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6761083" y="5195630"/>
            <a:ext cx="2112275" cy="30724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6761083" y="5502870"/>
            <a:ext cx="2112275" cy="384050"/>
          </a:xfrm>
          <a:prstGeom prst="roundRect">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4" name="Straight Arrow Connector 13"/>
          <p:cNvCxnSpPr/>
          <p:nvPr/>
        </p:nvCxnSpPr>
        <p:spPr>
          <a:xfrm flipV="1">
            <a:off x="4687214" y="3736240"/>
            <a:ext cx="537670" cy="345646"/>
          </a:xfrm>
          <a:prstGeom prst="straightConnector1">
            <a:avLst/>
          </a:prstGeom>
          <a:ln w="127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
        <p:nvSpPr>
          <p:cNvPr id="19" name="Text Box 8"/>
          <p:cNvSpPr txBox="1">
            <a:spLocks noChangeArrowheads="1"/>
          </p:cNvSpPr>
          <p:nvPr/>
        </p:nvSpPr>
        <p:spPr bwMode="auto">
          <a:xfrm>
            <a:off x="5263290" y="3736240"/>
            <a:ext cx="2611540" cy="246221"/>
          </a:xfrm>
          <a:prstGeom prst="rect">
            <a:avLst/>
          </a:prstGeom>
          <a:noFill/>
          <a:ln w="9525">
            <a:noFill/>
            <a:miter lim="800000"/>
            <a:headEnd/>
            <a:tailEnd/>
          </a:ln>
          <a:effectLst/>
        </p:spPr>
        <p:txBody>
          <a:bodyPr wrap="square">
            <a:spAutoFit/>
          </a:bodyPr>
          <a:lstStyle/>
          <a:p>
            <a:r>
              <a:rPr lang="en-US" sz="1000" dirty="0" smtClean="0"/>
              <a:t>New calibration + </a:t>
            </a:r>
            <a:r>
              <a:rPr lang="en-US" sz="1000" dirty="0" smtClean="0"/>
              <a:t>effective power increase</a:t>
            </a:r>
            <a:endParaRPr lang="en-US" sz="1000" dirty="0"/>
          </a:p>
        </p:txBody>
      </p:sp>
      <p:sp>
        <p:nvSpPr>
          <p:cNvPr id="20" name="Text Box 8"/>
          <p:cNvSpPr txBox="1">
            <a:spLocks noChangeArrowheads="1"/>
          </p:cNvSpPr>
          <p:nvPr/>
        </p:nvSpPr>
        <p:spPr bwMode="auto">
          <a:xfrm>
            <a:off x="4956049" y="2891330"/>
            <a:ext cx="2957186" cy="246221"/>
          </a:xfrm>
          <a:prstGeom prst="rect">
            <a:avLst/>
          </a:prstGeom>
          <a:noFill/>
          <a:ln w="9525">
            <a:noFill/>
            <a:miter lim="800000"/>
            <a:headEnd/>
            <a:tailEnd/>
          </a:ln>
          <a:effectLst/>
        </p:spPr>
        <p:txBody>
          <a:bodyPr wrap="square">
            <a:spAutoFit/>
          </a:bodyPr>
          <a:lstStyle/>
          <a:p>
            <a:r>
              <a:rPr lang="en-US" sz="1000" dirty="0" smtClean="0"/>
              <a:t>Temperature </a:t>
            </a:r>
            <a:r>
              <a:rPr lang="en-US" sz="1000" dirty="0" smtClean="0"/>
              <a:t>control </a:t>
            </a:r>
            <a:r>
              <a:rPr lang="en-US" sz="1000" dirty="0" smtClean="0"/>
              <a:t>+ </a:t>
            </a:r>
            <a:r>
              <a:rPr lang="en-US" sz="1000" dirty="0" smtClean="0"/>
              <a:t>cross-calibration problem</a:t>
            </a:r>
            <a:endParaRPr lang="en-US" sz="1000" dirty="0"/>
          </a:p>
        </p:txBody>
      </p:sp>
      <p:cxnSp>
        <p:nvCxnSpPr>
          <p:cNvPr id="21" name="Straight Arrow Connector 20"/>
          <p:cNvCxnSpPr/>
          <p:nvPr/>
        </p:nvCxnSpPr>
        <p:spPr>
          <a:xfrm rot="10800000" flipV="1">
            <a:off x="4072734" y="3428999"/>
            <a:ext cx="1075340" cy="38407"/>
          </a:xfrm>
          <a:prstGeom prst="straightConnector1">
            <a:avLst/>
          </a:prstGeom>
          <a:ln w="127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4648812" y="3006546"/>
            <a:ext cx="499263" cy="422455"/>
          </a:xfrm>
          <a:prstGeom prst="straightConnector1">
            <a:avLst/>
          </a:prstGeom>
          <a:ln w="12700">
            <a:solidFill>
              <a:schemeClr val="tx1">
                <a:lumMod val="95000"/>
                <a:lumOff val="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9"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30" name="Rectangle 8"/>
          <p:cNvSpPr>
            <a:spLocks noChangeArrowheads="1"/>
          </p:cNvSpPr>
          <p:nvPr/>
        </p:nvSpPr>
        <p:spPr bwMode="auto">
          <a:xfrm>
            <a:off x="309045" y="779054"/>
            <a:ext cx="2918780" cy="1036935"/>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t>
            </a:r>
            <a:r>
              <a:rPr lang="en-US" dirty="0" smtClean="0">
                <a:solidFill>
                  <a:srgbClr val="00187E"/>
                </a:solidFill>
              </a:rPr>
              <a:t>Acceleration</a:t>
            </a:r>
            <a:endParaRPr lang="en-US" dirty="0" smtClean="0">
              <a:solidFill>
                <a:srgbClr val="00187E"/>
              </a:solidFill>
            </a:endParaRPr>
          </a:p>
        </p:txBody>
      </p:sp>
      <p:sp>
        <p:nvSpPr>
          <p:cNvPr id="31" name="Rectangle 8"/>
          <p:cNvSpPr>
            <a:spLocks noChangeArrowheads="1"/>
          </p:cNvSpPr>
          <p:nvPr/>
        </p:nvSpPr>
        <p:spPr bwMode="auto">
          <a:xfrm>
            <a:off x="309044" y="779055"/>
            <a:ext cx="5415105" cy="499266"/>
          </a:xfrm>
          <a:prstGeom prst="rect">
            <a:avLst/>
          </a:prstGeom>
          <a:noFill/>
          <a:ln w="9525">
            <a:noFill/>
            <a:miter lim="800000"/>
            <a:headEnd/>
            <a:tailEnd/>
          </a:ln>
        </p:spPr>
        <p:txBody>
          <a:bodyPr lIns="92075" tIns="46038" rIns="92075" bIns="46038"/>
          <a:lstStyle/>
          <a:p>
            <a:pPr eaLnBrk="0" hangingPunct="0">
              <a:spcBef>
                <a:spcPct val="20000"/>
              </a:spcBef>
            </a:pPr>
            <a:r>
              <a:rPr lang="en-US" dirty="0" smtClean="0">
                <a:solidFill>
                  <a:srgbClr val="00187E"/>
                </a:solidFill>
              </a:rPr>
              <a:t>Two-Beam Acceleration </a:t>
            </a:r>
            <a:r>
              <a:rPr lang="en-US" dirty="0" smtClean="0">
                <a:solidFill>
                  <a:srgbClr val="00187E"/>
                </a:solidFill>
              </a:rPr>
              <a:t>Test - History</a:t>
            </a:r>
            <a:endParaRPr lang="en-US" dirty="0" smtClean="0">
              <a:solidFill>
                <a:srgbClr val="00187E"/>
              </a:solidFill>
            </a:endParaRPr>
          </a:p>
        </p:txBody>
      </p:sp>
      <p:sp>
        <p:nvSpPr>
          <p:cNvPr id="32" name="Content Placeholder 3"/>
          <p:cNvSpPr txBox="1">
            <a:spLocks/>
          </p:cNvSpPr>
          <p:nvPr/>
        </p:nvSpPr>
        <p:spPr bwMode="auto">
          <a:xfrm>
            <a:off x="5954580" y="1700775"/>
            <a:ext cx="1536200" cy="23043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tabLst/>
              <a:defRPr/>
            </a:pPr>
            <a:r>
              <a:rPr lang="en-US" sz="1200" b="1" kern="0" dirty="0">
                <a:solidFill>
                  <a:schemeClr val="bg1">
                    <a:lumMod val="65000"/>
                  </a:schemeClr>
                </a:solidFill>
              </a:rPr>
              <a:t> </a:t>
            </a:r>
            <a:r>
              <a:rPr lang="en-US" sz="1200" b="1" kern="0" dirty="0" smtClean="0">
                <a:solidFill>
                  <a:schemeClr val="bg1">
                    <a:lumMod val="65000"/>
                  </a:schemeClr>
                </a:solidFill>
              </a:rPr>
              <a:t> </a:t>
            </a:r>
            <a:r>
              <a:rPr kumimoji="0" lang="en-US" sz="1200" b="1" u="none" strike="noStrike" kern="0" cap="none" spc="0" normalizeH="0" baseline="0" noProof="0" dirty="0" smtClean="0">
                <a:ln>
                  <a:noFill/>
                </a:ln>
                <a:solidFill>
                  <a:schemeClr val="bg1">
                    <a:lumMod val="65000"/>
                  </a:schemeClr>
                </a:solidFill>
                <a:effectLst/>
                <a:uLnTx/>
                <a:uFillTx/>
                <a:latin typeface="+mn-lt"/>
                <a:ea typeface="+mn-ea"/>
                <a:cs typeface="+mn-cs"/>
              </a:rPr>
              <a:t>PRELIMINARY</a:t>
            </a:r>
          </a:p>
        </p:txBody>
      </p:sp>
      <p:sp>
        <p:nvSpPr>
          <p:cNvPr id="33" name="TextBox 32"/>
          <p:cNvSpPr txBox="1"/>
          <p:nvPr/>
        </p:nvSpPr>
        <p:spPr>
          <a:xfrm>
            <a:off x="309045" y="6347780"/>
            <a:ext cx="1133644" cy="246221"/>
          </a:xfrm>
          <a:prstGeom prst="rect">
            <a:avLst/>
          </a:prstGeom>
          <a:noFill/>
        </p:spPr>
        <p:txBody>
          <a:bodyPr wrap="none" rtlCol="0">
            <a:spAutoFit/>
          </a:bodyPr>
          <a:lstStyle/>
          <a:p>
            <a:r>
              <a:rPr lang="en-US" sz="1000" i="1" u="sng" dirty="0" smtClean="0"/>
              <a:t>Javier </a:t>
            </a:r>
            <a:r>
              <a:rPr lang="en-US" sz="1000" i="1" u="sng" dirty="0" err="1" smtClean="0"/>
              <a:t>Barranco</a:t>
            </a:r>
            <a:endParaRPr lang="en-US" sz="1000"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11" grpId="0" animBg="1"/>
      <p:bldP spid="12" grpId="0" animBg="1"/>
      <p:bldP spid="20"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p:cNvPicPr>
            <a:picLocks noChangeAspect="1" noChangeArrowheads="1"/>
          </p:cNvPicPr>
          <p:nvPr/>
        </p:nvPicPr>
        <p:blipFill>
          <a:blip r:embed="rId2" cstate="print"/>
          <a:srcRect/>
          <a:stretch>
            <a:fillRect/>
          </a:stretch>
        </p:blipFill>
        <p:spPr bwMode="auto">
          <a:xfrm>
            <a:off x="3957520" y="932675"/>
            <a:ext cx="4378170" cy="3098906"/>
          </a:xfrm>
          <a:prstGeom prst="rect">
            <a:avLst/>
          </a:prstGeom>
          <a:noFill/>
          <a:ln w="9525">
            <a:noFill/>
            <a:miter lim="800000"/>
            <a:headEnd/>
            <a:tailEnd/>
          </a:ln>
        </p:spPr>
      </p:pic>
      <p:pic>
        <p:nvPicPr>
          <p:cNvPr id="10243" name="Picture 3"/>
          <p:cNvPicPr>
            <a:picLocks noChangeAspect="1" noChangeArrowheads="1"/>
          </p:cNvPicPr>
          <p:nvPr/>
        </p:nvPicPr>
        <p:blipFill>
          <a:blip r:embed="rId3" cstate="print"/>
          <a:srcRect/>
          <a:stretch>
            <a:fillRect/>
          </a:stretch>
        </p:blipFill>
        <p:spPr bwMode="auto">
          <a:xfrm>
            <a:off x="117020" y="3774645"/>
            <a:ext cx="4072735" cy="2816708"/>
          </a:xfrm>
          <a:prstGeom prst="rect">
            <a:avLst/>
          </a:prstGeom>
          <a:noFill/>
          <a:ln w="9525">
            <a:noFill/>
            <a:miter lim="800000"/>
            <a:headEnd/>
            <a:tailEnd/>
          </a:ln>
        </p:spPr>
      </p:pic>
      <p:sp>
        <p:nvSpPr>
          <p:cNvPr id="6" name="TextBox 5"/>
          <p:cNvSpPr txBox="1"/>
          <p:nvPr/>
        </p:nvSpPr>
        <p:spPr>
          <a:xfrm>
            <a:off x="1115550" y="1355130"/>
            <a:ext cx="1289135" cy="246221"/>
          </a:xfrm>
          <a:prstGeom prst="rect">
            <a:avLst/>
          </a:prstGeom>
          <a:noFill/>
        </p:spPr>
        <p:txBody>
          <a:bodyPr wrap="none" rtlCol="0">
            <a:spAutoFit/>
          </a:bodyPr>
          <a:lstStyle/>
          <a:p>
            <a:r>
              <a:rPr lang="en-US" sz="1000" i="1" u="sng" dirty="0" err="1" smtClean="0"/>
              <a:t>Oleksiy</a:t>
            </a:r>
            <a:r>
              <a:rPr lang="en-US" sz="1000" i="1" u="sng" dirty="0" smtClean="0"/>
              <a:t> </a:t>
            </a:r>
            <a:r>
              <a:rPr lang="en-US" sz="1000" i="1" u="sng" dirty="0" err="1" smtClean="0"/>
              <a:t>Kononenko</a:t>
            </a:r>
            <a:endParaRPr lang="en-US" sz="1000" i="1" u="sng" dirty="0"/>
          </a:p>
        </p:txBody>
      </p:sp>
      <p:pic>
        <p:nvPicPr>
          <p:cNvPr id="10244" name="Picture 4"/>
          <p:cNvPicPr>
            <a:picLocks noChangeAspect="1" noChangeArrowheads="1"/>
          </p:cNvPicPr>
          <p:nvPr/>
        </p:nvPicPr>
        <p:blipFill>
          <a:blip r:embed="rId4" cstate="print"/>
          <a:srcRect/>
          <a:stretch>
            <a:fillRect/>
          </a:stretch>
        </p:blipFill>
        <p:spPr bwMode="auto">
          <a:xfrm>
            <a:off x="4495190" y="3949135"/>
            <a:ext cx="3858494" cy="2667480"/>
          </a:xfrm>
          <a:prstGeom prst="rect">
            <a:avLst/>
          </a:prstGeom>
          <a:noFill/>
          <a:ln w="9525">
            <a:noFill/>
            <a:miter lim="800000"/>
            <a:headEnd/>
            <a:tailEnd/>
          </a:ln>
        </p:spPr>
      </p:pic>
      <p:sp>
        <p:nvSpPr>
          <p:cNvPr id="9" name="Rectangle 28"/>
          <p:cNvSpPr>
            <a:spLocks noChangeArrowheads="1"/>
          </p:cNvSpPr>
          <p:nvPr/>
        </p:nvSpPr>
        <p:spPr bwMode="auto">
          <a:xfrm>
            <a:off x="1000335" y="587030"/>
            <a:ext cx="2869696" cy="707886"/>
          </a:xfrm>
          <a:prstGeom prst="rect">
            <a:avLst/>
          </a:prstGeom>
          <a:noFill/>
          <a:ln w="9525">
            <a:noFill/>
            <a:miter lim="800000"/>
            <a:headEnd/>
            <a:tailEnd/>
          </a:ln>
          <a:effectLst/>
        </p:spPr>
        <p:txBody>
          <a:bodyPr wrap="none">
            <a:spAutoFit/>
          </a:bodyPr>
          <a:lstStyle/>
          <a:p>
            <a:r>
              <a:rPr lang="en-US" sz="2000" dirty="0" smtClean="0">
                <a:solidFill>
                  <a:srgbClr val="00187E"/>
                </a:solidFill>
              </a:rPr>
              <a:t>Two-Beam test in TBTS</a:t>
            </a:r>
          </a:p>
          <a:p>
            <a:r>
              <a:rPr lang="en-US" sz="2000" dirty="0" smtClean="0">
                <a:solidFill>
                  <a:srgbClr val="00187E"/>
                </a:solidFill>
              </a:rPr>
              <a:t>Full simulations</a:t>
            </a:r>
            <a:endParaRPr lang="en-US" sz="2000" dirty="0">
              <a:solidFill>
                <a:srgbClr val="00187E"/>
              </a:solidFill>
            </a:endParaRPr>
          </a:p>
        </p:txBody>
      </p:sp>
      <p:sp>
        <p:nvSpPr>
          <p:cNvPr id="10" name="Rectangle 14"/>
          <p:cNvSpPr>
            <a:spLocks noChangeArrowheads="1"/>
          </p:cNvSpPr>
          <p:nvPr/>
        </p:nvSpPr>
        <p:spPr bwMode="auto">
          <a:xfrm>
            <a:off x="4572000" y="663840"/>
            <a:ext cx="3418044" cy="461665"/>
          </a:xfrm>
          <a:prstGeom prst="rect">
            <a:avLst/>
          </a:prstGeom>
          <a:noFill/>
          <a:ln w="9525">
            <a:noFill/>
            <a:miter lim="800000"/>
            <a:headEnd/>
            <a:tailEnd/>
          </a:ln>
          <a:effectLst/>
        </p:spPr>
        <p:txBody>
          <a:bodyPr wrap="square">
            <a:spAutoFit/>
          </a:bodyPr>
          <a:lstStyle/>
          <a:p>
            <a:r>
              <a:rPr lang="en-US" sz="1200" dirty="0" smtClean="0"/>
              <a:t>Power and phase measured at structure input (three consecutive pulses)</a:t>
            </a:r>
            <a:endParaRPr lang="en-US" sz="1200" dirty="0"/>
          </a:p>
        </p:txBody>
      </p:sp>
      <p:cxnSp>
        <p:nvCxnSpPr>
          <p:cNvPr id="11" name="Straight Arrow Connector 10"/>
          <p:cNvCxnSpPr/>
          <p:nvPr/>
        </p:nvCxnSpPr>
        <p:spPr>
          <a:xfrm rot="10800000" flipV="1">
            <a:off x="2306106" y="2968140"/>
            <a:ext cx="2496327" cy="1075340"/>
          </a:xfrm>
          <a:prstGeom prst="straightConnector1">
            <a:avLst/>
          </a:prstGeom>
          <a:ln w="12700">
            <a:solidFill>
              <a:srgbClr val="C00000"/>
            </a:solidFill>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a:spLocks noChangeArrowheads="1"/>
          </p:cNvSpPr>
          <p:nvPr/>
        </p:nvSpPr>
        <p:spPr bwMode="auto">
          <a:xfrm>
            <a:off x="616285" y="3352190"/>
            <a:ext cx="2304300" cy="461665"/>
          </a:xfrm>
          <a:prstGeom prst="rect">
            <a:avLst/>
          </a:prstGeom>
          <a:noFill/>
          <a:ln w="9525">
            <a:noFill/>
            <a:miter lim="800000"/>
            <a:headEnd/>
            <a:tailEnd/>
          </a:ln>
          <a:effectLst/>
        </p:spPr>
        <p:txBody>
          <a:bodyPr wrap="square">
            <a:spAutoFit/>
          </a:bodyPr>
          <a:lstStyle/>
          <a:p>
            <a:r>
              <a:rPr lang="en-US" sz="1200" dirty="0" smtClean="0"/>
              <a:t>Unloaded Voltage Calculations</a:t>
            </a:r>
            <a:br>
              <a:rPr lang="en-US" sz="1200" dirty="0" smtClean="0"/>
            </a:br>
            <a:r>
              <a:rPr lang="en-US" sz="1200" dirty="0" err="1" smtClean="0"/>
              <a:t>Vmax</a:t>
            </a:r>
            <a:r>
              <a:rPr lang="en-US" sz="1200" dirty="0" smtClean="0"/>
              <a:t> = 24.1 MV</a:t>
            </a:r>
            <a:endParaRPr lang="en-US" sz="1200" dirty="0"/>
          </a:p>
        </p:txBody>
      </p:sp>
      <p:sp>
        <p:nvSpPr>
          <p:cNvPr id="16" name="Rectangle 15"/>
          <p:cNvSpPr>
            <a:spLocks noChangeArrowheads="1"/>
          </p:cNvSpPr>
          <p:nvPr/>
        </p:nvSpPr>
        <p:spPr bwMode="auto">
          <a:xfrm>
            <a:off x="6377035" y="4504340"/>
            <a:ext cx="1956850" cy="461665"/>
          </a:xfrm>
          <a:prstGeom prst="rect">
            <a:avLst/>
          </a:prstGeom>
          <a:noFill/>
          <a:ln w="9525">
            <a:noFill/>
            <a:miter lim="800000"/>
            <a:headEnd/>
            <a:tailEnd/>
          </a:ln>
          <a:effectLst/>
        </p:spPr>
        <p:txBody>
          <a:bodyPr wrap="square">
            <a:spAutoFit/>
          </a:bodyPr>
          <a:lstStyle/>
          <a:p>
            <a:r>
              <a:rPr lang="en-US" sz="1200" dirty="0" smtClean="0">
                <a:solidFill>
                  <a:schemeClr val="tx2">
                    <a:lumMod val="60000"/>
                    <a:lumOff val="40000"/>
                  </a:schemeClr>
                </a:solidFill>
              </a:rPr>
              <a:t>Power measured at structure input </a:t>
            </a:r>
          </a:p>
        </p:txBody>
      </p:sp>
      <p:sp>
        <p:nvSpPr>
          <p:cNvPr id="18" name="Rectangle 17"/>
          <p:cNvSpPr>
            <a:spLocks noChangeArrowheads="1"/>
          </p:cNvSpPr>
          <p:nvPr/>
        </p:nvSpPr>
        <p:spPr bwMode="auto">
          <a:xfrm>
            <a:off x="6607465" y="5272440"/>
            <a:ext cx="1344175" cy="461665"/>
          </a:xfrm>
          <a:prstGeom prst="rect">
            <a:avLst/>
          </a:prstGeom>
          <a:noFill/>
          <a:ln w="9525">
            <a:noFill/>
            <a:miter lim="800000"/>
            <a:headEnd/>
            <a:tailEnd/>
          </a:ln>
          <a:effectLst/>
        </p:spPr>
        <p:txBody>
          <a:bodyPr wrap="square">
            <a:spAutoFit/>
          </a:bodyPr>
          <a:lstStyle/>
          <a:p>
            <a:r>
              <a:rPr lang="en-US" sz="1200" dirty="0" smtClean="0">
                <a:solidFill>
                  <a:srgbClr val="00CC00"/>
                </a:solidFill>
              </a:rPr>
              <a:t>Reconstructed from output</a:t>
            </a:r>
            <a:endParaRPr lang="en-US" sz="1200" dirty="0">
              <a:solidFill>
                <a:srgbClr val="00CC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4"/>
          <p:cNvPicPr>
            <a:picLocks noChangeAspect="1" noChangeArrowheads="1"/>
          </p:cNvPicPr>
          <p:nvPr/>
        </p:nvPicPr>
        <p:blipFill>
          <a:blip r:embed="rId2" cstate="print"/>
          <a:srcRect/>
          <a:stretch>
            <a:fillRect/>
          </a:stretch>
        </p:blipFill>
        <p:spPr bwMode="auto">
          <a:xfrm>
            <a:off x="1806840" y="1239915"/>
            <a:ext cx="5453510" cy="5031055"/>
          </a:xfrm>
          <a:prstGeom prst="rect">
            <a:avLst/>
          </a:prstGeom>
          <a:noFill/>
          <a:ln w="9525">
            <a:noFill/>
            <a:miter lim="800000"/>
            <a:headEnd/>
            <a:tailEnd/>
          </a:ln>
        </p:spPr>
      </p:pic>
      <p:pic>
        <p:nvPicPr>
          <p:cNvPr id="8" name="Picture 2"/>
          <p:cNvPicPr>
            <a:picLocks noChangeAspect="1" noChangeArrowheads="1"/>
          </p:cNvPicPr>
          <p:nvPr/>
        </p:nvPicPr>
        <p:blipFill>
          <a:blip r:embed="rId3" cstate="print"/>
          <a:srcRect/>
          <a:stretch>
            <a:fillRect/>
          </a:stretch>
        </p:blipFill>
        <p:spPr bwMode="auto">
          <a:xfrm>
            <a:off x="1845245" y="2392065"/>
            <a:ext cx="5332836" cy="3763690"/>
          </a:xfrm>
          <a:prstGeom prst="rect">
            <a:avLst/>
          </a:prstGeom>
          <a:noFill/>
          <a:ln w="9525">
            <a:noFill/>
            <a:miter lim="800000"/>
            <a:headEnd/>
            <a:tailEnd/>
          </a:ln>
        </p:spPr>
      </p:pic>
      <p:sp>
        <p:nvSpPr>
          <p:cNvPr id="9" name="Rectangle 8"/>
          <p:cNvSpPr/>
          <p:nvPr/>
        </p:nvSpPr>
        <p:spPr>
          <a:xfrm>
            <a:off x="1845245" y="1201510"/>
            <a:ext cx="5491915" cy="122896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28"/>
          <p:cNvSpPr>
            <a:spLocks noChangeArrowheads="1"/>
          </p:cNvSpPr>
          <p:nvPr/>
        </p:nvSpPr>
        <p:spPr bwMode="auto">
          <a:xfrm>
            <a:off x="1000335" y="587030"/>
            <a:ext cx="2869696" cy="707886"/>
          </a:xfrm>
          <a:prstGeom prst="rect">
            <a:avLst/>
          </a:prstGeom>
          <a:noFill/>
          <a:ln w="9525">
            <a:noFill/>
            <a:miter lim="800000"/>
            <a:headEnd/>
            <a:tailEnd/>
          </a:ln>
          <a:effectLst/>
        </p:spPr>
        <p:txBody>
          <a:bodyPr wrap="none">
            <a:spAutoFit/>
          </a:bodyPr>
          <a:lstStyle/>
          <a:p>
            <a:r>
              <a:rPr lang="en-US" sz="2000" dirty="0" smtClean="0">
                <a:solidFill>
                  <a:srgbClr val="00187E"/>
                </a:solidFill>
              </a:rPr>
              <a:t>Two-Beam test in TBTS</a:t>
            </a:r>
          </a:p>
          <a:p>
            <a:r>
              <a:rPr lang="en-US" sz="2000" dirty="0" smtClean="0">
                <a:solidFill>
                  <a:srgbClr val="00187E"/>
                </a:solidFill>
              </a:rPr>
              <a:t>Full </a:t>
            </a:r>
            <a:r>
              <a:rPr lang="en-US" sz="2000" dirty="0" smtClean="0">
                <a:solidFill>
                  <a:srgbClr val="00187E"/>
                </a:solidFill>
              </a:rPr>
              <a:t>simulations</a:t>
            </a:r>
            <a:endParaRPr lang="en-US" sz="2000" dirty="0" smtClean="0">
              <a:solidFill>
                <a:srgbClr val="00187E"/>
              </a:solidFill>
            </a:endParaRPr>
          </a:p>
        </p:txBody>
      </p:sp>
      <p:sp>
        <p:nvSpPr>
          <p:cNvPr id="11"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12" name="Title 1"/>
          <p:cNvSpPr txBox="1">
            <a:spLocks/>
          </p:cNvSpPr>
          <p:nvPr/>
        </p:nvSpPr>
        <p:spPr>
          <a:xfrm>
            <a:off x="5724150" y="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14" name="TextBox 13"/>
          <p:cNvSpPr txBox="1"/>
          <p:nvPr/>
        </p:nvSpPr>
        <p:spPr>
          <a:xfrm>
            <a:off x="7106730" y="625435"/>
            <a:ext cx="1289135" cy="246221"/>
          </a:xfrm>
          <a:prstGeom prst="rect">
            <a:avLst/>
          </a:prstGeom>
          <a:noFill/>
        </p:spPr>
        <p:txBody>
          <a:bodyPr wrap="none" rtlCol="0">
            <a:spAutoFit/>
          </a:bodyPr>
          <a:lstStyle/>
          <a:p>
            <a:r>
              <a:rPr lang="en-US" sz="1000" i="1" u="sng" dirty="0" err="1" smtClean="0"/>
              <a:t>Oleksiy</a:t>
            </a:r>
            <a:r>
              <a:rPr lang="en-US" sz="1000" i="1" u="sng" dirty="0" smtClean="0"/>
              <a:t> </a:t>
            </a:r>
            <a:r>
              <a:rPr lang="en-US" sz="1000" i="1" u="sng" dirty="0" err="1" smtClean="0"/>
              <a:t>Kononenko</a:t>
            </a:r>
            <a:endParaRPr lang="en-US" sz="1000"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graphicFrame>
        <p:nvGraphicFramePr>
          <p:cNvPr id="2" name="Chart 1"/>
          <p:cNvGraphicFramePr/>
          <p:nvPr/>
        </p:nvGraphicFramePr>
        <p:xfrm>
          <a:off x="857765" y="1532879"/>
          <a:ext cx="7840713" cy="4766701"/>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rot="16200000">
            <a:off x="202730" y="3626207"/>
            <a:ext cx="1116013" cy="288904"/>
          </a:xfrm>
          <a:prstGeom prst="rect">
            <a:avLst/>
          </a:prstGeom>
          <a:noFill/>
        </p:spPr>
        <p:txBody>
          <a:bodyPr wrap="none" rtlCol="0">
            <a:spAutoFit/>
          </a:bodyPr>
          <a:lstStyle/>
          <a:p>
            <a:r>
              <a:rPr lang="en-US" sz="1400" dirty="0" smtClean="0"/>
              <a:t>log(BDR/m)</a:t>
            </a:r>
            <a:endParaRPr lang="en-US" sz="1400" dirty="0"/>
          </a:p>
        </p:txBody>
      </p:sp>
      <p:sp>
        <p:nvSpPr>
          <p:cNvPr id="4" name="TextBox 3"/>
          <p:cNvSpPr txBox="1"/>
          <p:nvPr/>
        </p:nvSpPr>
        <p:spPr>
          <a:xfrm rot="16200000">
            <a:off x="7231492" y="2504986"/>
            <a:ext cx="1793625" cy="288904"/>
          </a:xfrm>
          <a:prstGeom prst="rect">
            <a:avLst/>
          </a:prstGeom>
          <a:noFill/>
        </p:spPr>
        <p:txBody>
          <a:bodyPr wrap="none" rtlCol="0">
            <a:spAutoFit/>
          </a:bodyPr>
          <a:lstStyle/>
          <a:p>
            <a:r>
              <a:rPr lang="en-US" sz="1400" dirty="0" smtClean="0">
                <a:solidFill>
                  <a:srgbClr val="FFFF00"/>
                </a:solidFill>
              </a:rPr>
              <a:t>T18 – strong tapering</a:t>
            </a:r>
            <a:endParaRPr lang="en-US" sz="1400" dirty="0">
              <a:solidFill>
                <a:srgbClr val="FFFF00"/>
              </a:solidFill>
            </a:endParaRPr>
          </a:p>
        </p:txBody>
      </p:sp>
      <p:sp>
        <p:nvSpPr>
          <p:cNvPr id="5" name="TextBox 4"/>
          <p:cNvSpPr txBox="1"/>
          <p:nvPr/>
        </p:nvSpPr>
        <p:spPr>
          <a:xfrm rot="16200000">
            <a:off x="6420384" y="2504986"/>
            <a:ext cx="1793625" cy="288904"/>
          </a:xfrm>
          <a:prstGeom prst="rect">
            <a:avLst/>
          </a:prstGeom>
          <a:noFill/>
        </p:spPr>
        <p:txBody>
          <a:bodyPr wrap="none" rtlCol="0">
            <a:spAutoFit/>
          </a:bodyPr>
          <a:lstStyle/>
          <a:p>
            <a:r>
              <a:rPr lang="en-US" sz="1400" dirty="0" smtClean="0">
                <a:solidFill>
                  <a:srgbClr val="FFFF00"/>
                </a:solidFill>
              </a:rPr>
              <a:t>T18 – strong tapering</a:t>
            </a:r>
            <a:endParaRPr lang="en-US" sz="1400" dirty="0">
              <a:solidFill>
                <a:srgbClr val="FFFF00"/>
              </a:solidFill>
            </a:endParaRPr>
          </a:p>
        </p:txBody>
      </p:sp>
      <p:sp>
        <p:nvSpPr>
          <p:cNvPr id="6" name="TextBox 5"/>
          <p:cNvSpPr txBox="1"/>
          <p:nvPr/>
        </p:nvSpPr>
        <p:spPr>
          <a:xfrm rot="16200000">
            <a:off x="5609275" y="2504986"/>
            <a:ext cx="1793625" cy="288904"/>
          </a:xfrm>
          <a:prstGeom prst="rect">
            <a:avLst/>
          </a:prstGeom>
          <a:noFill/>
        </p:spPr>
        <p:txBody>
          <a:bodyPr wrap="none" rtlCol="0">
            <a:spAutoFit/>
          </a:bodyPr>
          <a:lstStyle/>
          <a:p>
            <a:r>
              <a:rPr lang="en-US" sz="1400" dirty="0" smtClean="0">
                <a:solidFill>
                  <a:srgbClr val="FFFF00"/>
                </a:solidFill>
              </a:rPr>
              <a:t>T18 – strong tapering</a:t>
            </a:r>
            <a:endParaRPr lang="en-US" sz="1400" dirty="0">
              <a:solidFill>
                <a:srgbClr val="FFFF00"/>
              </a:solidFill>
            </a:endParaRPr>
          </a:p>
        </p:txBody>
      </p:sp>
      <p:sp>
        <p:nvSpPr>
          <p:cNvPr id="7" name="TextBox 6"/>
          <p:cNvSpPr txBox="1"/>
          <p:nvPr/>
        </p:nvSpPr>
        <p:spPr>
          <a:xfrm rot="16200000">
            <a:off x="4499071" y="2810639"/>
            <a:ext cx="2431823" cy="288904"/>
          </a:xfrm>
          <a:prstGeom prst="rect">
            <a:avLst/>
          </a:prstGeom>
          <a:noFill/>
        </p:spPr>
        <p:txBody>
          <a:bodyPr wrap="none" rtlCol="0">
            <a:spAutoFit/>
          </a:bodyPr>
          <a:lstStyle/>
          <a:p>
            <a:r>
              <a:rPr lang="en-US" sz="1400" dirty="0" smtClean="0">
                <a:solidFill>
                  <a:srgbClr val="FFFF00"/>
                </a:solidFill>
              </a:rPr>
              <a:t>T18 (CERN) – strong tapering</a:t>
            </a:r>
            <a:endParaRPr lang="en-US" sz="1400" dirty="0">
              <a:solidFill>
                <a:srgbClr val="FFFF00"/>
              </a:solidFill>
            </a:endParaRPr>
          </a:p>
        </p:txBody>
      </p:sp>
      <p:sp>
        <p:nvSpPr>
          <p:cNvPr id="8" name="TextBox 7"/>
          <p:cNvSpPr txBox="1"/>
          <p:nvPr/>
        </p:nvSpPr>
        <p:spPr>
          <a:xfrm rot="16200000">
            <a:off x="3741097" y="2765574"/>
            <a:ext cx="2268104" cy="288904"/>
          </a:xfrm>
          <a:prstGeom prst="rect">
            <a:avLst/>
          </a:prstGeom>
          <a:noFill/>
        </p:spPr>
        <p:txBody>
          <a:bodyPr wrap="none" rtlCol="0">
            <a:spAutoFit/>
          </a:bodyPr>
          <a:lstStyle/>
          <a:p>
            <a:r>
              <a:rPr lang="en-US" sz="1400" dirty="0" smtClean="0">
                <a:solidFill>
                  <a:srgbClr val="FFFF00"/>
                </a:solidFill>
              </a:rPr>
              <a:t>TD18 – waveguide damping</a:t>
            </a:r>
            <a:endParaRPr lang="en-US" sz="1400" dirty="0">
              <a:solidFill>
                <a:srgbClr val="FFFF00"/>
              </a:solidFill>
            </a:endParaRPr>
          </a:p>
        </p:txBody>
      </p:sp>
      <p:sp>
        <p:nvSpPr>
          <p:cNvPr id="9" name="TextBox 8"/>
          <p:cNvSpPr txBox="1"/>
          <p:nvPr/>
        </p:nvSpPr>
        <p:spPr>
          <a:xfrm rot="16200000">
            <a:off x="2924266" y="2765574"/>
            <a:ext cx="2268104" cy="288904"/>
          </a:xfrm>
          <a:prstGeom prst="rect">
            <a:avLst/>
          </a:prstGeom>
          <a:noFill/>
        </p:spPr>
        <p:txBody>
          <a:bodyPr wrap="none" rtlCol="0">
            <a:spAutoFit/>
          </a:bodyPr>
          <a:lstStyle/>
          <a:p>
            <a:r>
              <a:rPr lang="en-US" sz="1400" dirty="0" smtClean="0">
                <a:solidFill>
                  <a:srgbClr val="FFFF00"/>
                </a:solidFill>
              </a:rPr>
              <a:t>TD18 – waveguide damping</a:t>
            </a:r>
            <a:endParaRPr lang="en-US" sz="1400" dirty="0">
              <a:solidFill>
                <a:srgbClr val="FFFF00"/>
              </a:solidFill>
            </a:endParaRPr>
          </a:p>
        </p:txBody>
      </p:sp>
      <p:sp>
        <p:nvSpPr>
          <p:cNvPr id="10" name="TextBox 9"/>
          <p:cNvSpPr txBox="1"/>
          <p:nvPr/>
        </p:nvSpPr>
        <p:spPr>
          <a:xfrm rot="16200000">
            <a:off x="2278392" y="2576418"/>
            <a:ext cx="1937637" cy="288904"/>
          </a:xfrm>
          <a:prstGeom prst="rect">
            <a:avLst/>
          </a:prstGeom>
          <a:noFill/>
        </p:spPr>
        <p:txBody>
          <a:bodyPr wrap="none" rtlCol="0">
            <a:spAutoFit/>
          </a:bodyPr>
          <a:lstStyle/>
          <a:p>
            <a:r>
              <a:rPr lang="en-US" sz="1400" dirty="0" smtClean="0">
                <a:solidFill>
                  <a:srgbClr val="FFFF00"/>
                </a:solidFill>
              </a:rPr>
              <a:t>T24 – Higher efficiency</a:t>
            </a:r>
            <a:endParaRPr lang="en-US" sz="1400" dirty="0">
              <a:solidFill>
                <a:srgbClr val="FFFF00"/>
              </a:solidFill>
            </a:endParaRPr>
          </a:p>
        </p:txBody>
      </p:sp>
      <p:sp>
        <p:nvSpPr>
          <p:cNvPr id="11" name="TextBox 10"/>
          <p:cNvSpPr txBox="1"/>
          <p:nvPr/>
        </p:nvSpPr>
        <p:spPr>
          <a:xfrm rot="16200000">
            <a:off x="1467283" y="2576418"/>
            <a:ext cx="1937637" cy="288904"/>
          </a:xfrm>
          <a:prstGeom prst="rect">
            <a:avLst/>
          </a:prstGeom>
          <a:noFill/>
        </p:spPr>
        <p:txBody>
          <a:bodyPr wrap="none" rtlCol="0">
            <a:spAutoFit/>
          </a:bodyPr>
          <a:lstStyle/>
          <a:p>
            <a:r>
              <a:rPr lang="en-US" sz="1400" dirty="0" smtClean="0">
                <a:solidFill>
                  <a:srgbClr val="FFFF00"/>
                </a:solidFill>
              </a:rPr>
              <a:t>T24 – Higher efficiency</a:t>
            </a:r>
            <a:endParaRPr lang="en-US" sz="1400" dirty="0">
              <a:solidFill>
                <a:srgbClr val="FFFF00"/>
              </a:solidFill>
            </a:endParaRPr>
          </a:p>
        </p:txBody>
      </p:sp>
      <p:sp>
        <p:nvSpPr>
          <p:cNvPr id="12" name="TextBox 11"/>
          <p:cNvSpPr txBox="1"/>
          <p:nvPr/>
        </p:nvSpPr>
        <p:spPr>
          <a:xfrm rot="16200000">
            <a:off x="1273060" y="2091370"/>
            <a:ext cx="597572" cy="288904"/>
          </a:xfrm>
          <a:prstGeom prst="rect">
            <a:avLst/>
          </a:prstGeom>
          <a:noFill/>
        </p:spPr>
        <p:txBody>
          <a:bodyPr wrap="none" rtlCol="0">
            <a:spAutoFit/>
          </a:bodyPr>
          <a:lstStyle/>
          <a:p>
            <a:r>
              <a:rPr lang="en-US" sz="1400" dirty="0" smtClean="0">
                <a:solidFill>
                  <a:srgbClr val="FF0000"/>
                </a:solidFill>
              </a:rPr>
              <a:t>TD24</a:t>
            </a:r>
            <a:endParaRPr lang="en-US" sz="1400" dirty="0">
              <a:solidFill>
                <a:srgbClr val="FF0000"/>
              </a:solidFill>
            </a:endParaRPr>
          </a:p>
        </p:txBody>
      </p:sp>
      <p:cxnSp>
        <p:nvCxnSpPr>
          <p:cNvPr id="13" name="Straight Connector 12"/>
          <p:cNvCxnSpPr/>
          <p:nvPr/>
        </p:nvCxnSpPr>
        <p:spPr>
          <a:xfrm>
            <a:off x="1195727" y="5210048"/>
            <a:ext cx="7367568" cy="0"/>
          </a:xfrm>
          <a:prstGeom prst="line">
            <a:avLst/>
          </a:prstGeom>
          <a:ln w="15875">
            <a:solidFill>
              <a:srgbClr val="00B050"/>
            </a:solidFill>
            <a:prstDash val="sysDot"/>
          </a:ln>
        </p:spPr>
        <p:style>
          <a:lnRef idx="1">
            <a:schemeClr val="accent1"/>
          </a:lnRef>
          <a:fillRef idx="0">
            <a:schemeClr val="accent1"/>
          </a:fillRef>
          <a:effectRef idx="0">
            <a:schemeClr val="accent1"/>
          </a:effectRef>
          <a:fontRef idx="minor">
            <a:schemeClr val="tx1"/>
          </a:fontRef>
        </p:style>
      </p:cxnSp>
      <p:pic>
        <p:nvPicPr>
          <p:cNvPr id="14" name="Picture 1" descr="DSC03747"/>
          <p:cNvPicPr>
            <a:picLocks noChangeAspect="1" noChangeArrowheads="1"/>
          </p:cNvPicPr>
          <p:nvPr/>
        </p:nvPicPr>
        <p:blipFill>
          <a:blip r:embed="rId3" cstate="print"/>
          <a:srcRect/>
          <a:stretch>
            <a:fillRect/>
          </a:stretch>
        </p:blipFill>
        <p:spPr bwMode="auto">
          <a:xfrm>
            <a:off x="4111140" y="5272440"/>
            <a:ext cx="1214304" cy="1234113"/>
          </a:xfrm>
          <a:prstGeom prst="rect">
            <a:avLst/>
          </a:prstGeom>
          <a:noFill/>
          <a:ln w="9525">
            <a:noFill/>
            <a:miter lim="800000"/>
            <a:headEnd/>
            <a:tailEnd/>
          </a:ln>
        </p:spPr>
      </p:pic>
      <p:sp>
        <p:nvSpPr>
          <p:cNvPr id="15" name="TextBox 14"/>
          <p:cNvSpPr txBox="1"/>
          <p:nvPr/>
        </p:nvSpPr>
        <p:spPr>
          <a:xfrm>
            <a:off x="1060542" y="6027197"/>
            <a:ext cx="2636102" cy="611215"/>
          </a:xfrm>
          <a:prstGeom prst="rect">
            <a:avLst/>
          </a:prstGeom>
          <a:noFill/>
        </p:spPr>
        <p:txBody>
          <a:bodyPr wrap="square" rtlCol="0">
            <a:spAutoFit/>
          </a:bodyPr>
          <a:lstStyle/>
          <a:p>
            <a:r>
              <a:rPr lang="en-US" sz="1200" dirty="0" smtClean="0">
                <a:solidFill>
                  <a:srgbClr val="FF0000"/>
                </a:solidFill>
              </a:rPr>
              <a:t>TD24 – CLIC nominal being tested with beam in CTF3 two-beam test stand.</a:t>
            </a:r>
            <a:endParaRPr lang="en-US" sz="1200" dirty="0">
              <a:solidFill>
                <a:srgbClr val="FF0000"/>
              </a:solidFill>
            </a:endParaRPr>
          </a:p>
        </p:txBody>
      </p:sp>
      <p:cxnSp>
        <p:nvCxnSpPr>
          <p:cNvPr id="16" name="Straight Arrow Connector 15"/>
          <p:cNvCxnSpPr/>
          <p:nvPr/>
        </p:nvCxnSpPr>
        <p:spPr>
          <a:xfrm rot="5400000" flipH="1" flipV="1">
            <a:off x="1330147" y="5754068"/>
            <a:ext cx="408574" cy="1491"/>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pic>
        <p:nvPicPr>
          <p:cNvPr id="17" name="Picture 2" descr="IMGP5479"/>
          <p:cNvPicPr>
            <a:picLocks noChangeAspect="1" noChangeArrowheads="1"/>
          </p:cNvPicPr>
          <p:nvPr/>
        </p:nvPicPr>
        <p:blipFill>
          <a:blip r:embed="rId4" cstate="print"/>
          <a:srcRect l="3125" r="6250"/>
          <a:stretch>
            <a:fillRect/>
          </a:stretch>
        </p:blipFill>
        <p:spPr bwMode="auto">
          <a:xfrm>
            <a:off x="6069795" y="5541275"/>
            <a:ext cx="1472297" cy="1225723"/>
          </a:xfrm>
          <a:prstGeom prst="rect">
            <a:avLst/>
          </a:prstGeom>
          <a:noFill/>
          <a:ln w="9525">
            <a:noFill/>
            <a:miter lim="800000"/>
            <a:headEnd/>
            <a:tailEnd/>
          </a:ln>
        </p:spPr>
      </p:pic>
      <p:sp>
        <p:nvSpPr>
          <p:cNvPr id="18" name="TextBox 17"/>
          <p:cNvSpPr txBox="1"/>
          <p:nvPr/>
        </p:nvSpPr>
        <p:spPr>
          <a:xfrm>
            <a:off x="3840823" y="4942227"/>
            <a:ext cx="2188141" cy="320160"/>
          </a:xfrm>
          <a:prstGeom prst="rect">
            <a:avLst/>
          </a:prstGeom>
          <a:noFill/>
        </p:spPr>
        <p:txBody>
          <a:bodyPr wrap="none" rtlCol="0">
            <a:spAutoFit/>
          </a:bodyPr>
          <a:lstStyle/>
          <a:p>
            <a:r>
              <a:rPr lang="en-US" sz="1600" dirty="0" smtClean="0">
                <a:solidFill>
                  <a:srgbClr val="00B050"/>
                </a:solidFill>
              </a:rPr>
              <a:t>CLIC BDR specification</a:t>
            </a:r>
            <a:endParaRPr lang="en-US" sz="1600" dirty="0">
              <a:solidFill>
                <a:srgbClr val="00B050"/>
              </a:solidFill>
            </a:endParaRPr>
          </a:p>
        </p:txBody>
      </p:sp>
      <p:cxnSp>
        <p:nvCxnSpPr>
          <p:cNvPr id="19" name="Straight Arrow Connector 18"/>
          <p:cNvCxnSpPr/>
          <p:nvPr/>
        </p:nvCxnSpPr>
        <p:spPr>
          <a:xfrm>
            <a:off x="1330911" y="1464783"/>
            <a:ext cx="4596281" cy="1502"/>
          </a:xfrm>
          <a:prstGeom prst="straightConnector1">
            <a:avLst/>
          </a:prstGeom>
          <a:ln w="25400">
            <a:headEnd type="arrow"/>
            <a:tailEnd type="arrow"/>
          </a:ln>
        </p:spPr>
        <p:style>
          <a:lnRef idx="1">
            <a:schemeClr val="accent1"/>
          </a:lnRef>
          <a:fillRef idx="0">
            <a:schemeClr val="accent1"/>
          </a:fillRef>
          <a:effectRef idx="0">
            <a:schemeClr val="accent1"/>
          </a:effectRef>
          <a:fontRef idx="minor">
            <a:schemeClr val="tx1"/>
          </a:fontRef>
        </p:style>
      </p:cxnSp>
      <p:sp>
        <p:nvSpPr>
          <p:cNvPr id="20" name="Explosion 1 19"/>
          <p:cNvSpPr/>
          <p:nvPr/>
        </p:nvSpPr>
        <p:spPr>
          <a:xfrm>
            <a:off x="3088313" y="1260496"/>
            <a:ext cx="1149070" cy="680957"/>
          </a:xfrm>
          <a:prstGeom prst="irregularSeal1">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smtClean="0">
                <a:solidFill>
                  <a:schemeClr val="tx1"/>
                </a:solidFill>
              </a:rPr>
              <a:t>New</a:t>
            </a:r>
            <a:endParaRPr lang="en-US" sz="1600" dirty="0">
              <a:solidFill>
                <a:schemeClr val="tx1"/>
              </a:solidFill>
            </a:endParaRPr>
          </a:p>
        </p:txBody>
      </p:sp>
      <p:sp>
        <p:nvSpPr>
          <p:cNvPr id="21" name="Down Arrow 20"/>
          <p:cNvSpPr/>
          <p:nvPr/>
        </p:nvSpPr>
        <p:spPr>
          <a:xfrm>
            <a:off x="1398504" y="3030985"/>
            <a:ext cx="337962" cy="272383"/>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2" name="Down Arrow 21"/>
          <p:cNvSpPr/>
          <p:nvPr/>
        </p:nvSpPr>
        <p:spPr>
          <a:xfrm>
            <a:off x="2209612" y="5346239"/>
            <a:ext cx="337962" cy="272383"/>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p:cNvSpPr/>
          <p:nvPr/>
        </p:nvSpPr>
        <p:spPr>
          <a:xfrm>
            <a:off x="3088313" y="4460995"/>
            <a:ext cx="337962" cy="272383"/>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24" name="Down Arrow 23"/>
          <p:cNvSpPr/>
          <p:nvPr/>
        </p:nvSpPr>
        <p:spPr>
          <a:xfrm>
            <a:off x="6332746" y="5141952"/>
            <a:ext cx="337962" cy="272383"/>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TextBox 26"/>
          <p:cNvSpPr txBox="1"/>
          <p:nvPr/>
        </p:nvSpPr>
        <p:spPr>
          <a:xfrm>
            <a:off x="1749926" y="2690485"/>
            <a:ext cx="396549" cy="494793"/>
          </a:xfrm>
          <a:prstGeom prst="rect">
            <a:avLst/>
          </a:prstGeom>
          <a:noFill/>
        </p:spPr>
        <p:txBody>
          <a:bodyPr wrap="square" rtlCol="0">
            <a:spAutoFit/>
          </a:bodyPr>
          <a:lstStyle/>
          <a:p>
            <a:r>
              <a:rPr lang="en-US" sz="2800" dirty="0" smtClean="0">
                <a:solidFill>
                  <a:srgbClr val="FF0000"/>
                </a:solidFill>
              </a:rPr>
              <a:t>?</a:t>
            </a:r>
            <a:endParaRPr lang="en-US" sz="2800" dirty="0">
              <a:solidFill>
                <a:srgbClr val="FF0000"/>
              </a:solidFill>
            </a:endParaRPr>
          </a:p>
        </p:txBody>
      </p:sp>
      <p:sp>
        <p:nvSpPr>
          <p:cNvPr id="28" name="TextBox 27"/>
          <p:cNvSpPr txBox="1"/>
          <p:nvPr/>
        </p:nvSpPr>
        <p:spPr>
          <a:xfrm>
            <a:off x="7445818" y="1310386"/>
            <a:ext cx="1065632" cy="232844"/>
          </a:xfrm>
          <a:prstGeom prst="rect">
            <a:avLst/>
          </a:prstGeom>
          <a:noFill/>
        </p:spPr>
        <p:txBody>
          <a:bodyPr wrap="none" rtlCol="0">
            <a:spAutoFit/>
          </a:bodyPr>
          <a:lstStyle/>
          <a:p>
            <a:r>
              <a:rPr lang="en-US" sz="1000" i="1" u="sng" dirty="0" smtClean="0"/>
              <a:t>Walter Wuensch</a:t>
            </a:r>
            <a:endParaRPr lang="en-US" sz="1000" i="1" u="sng" dirty="0"/>
          </a:p>
        </p:txBody>
      </p:sp>
      <p:sp>
        <p:nvSpPr>
          <p:cNvPr id="30" name="TextBox 29"/>
          <p:cNvSpPr txBox="1"/>
          <p:nvPr/>
        </p:nvSpPr>
        <p:spPr>
          <a:xfrm>
            <a:off x="923525" y="587030"/>
            <a:ext cx="7565785" cy="646331"/>
          </a:xfrm>
          <a:prstGeom prst="rect">
            <a:avLst/>
          </a:prstGeom>
          <a:noFill/>
        </p:spPr>
        <p:txBody>
          <a:bodyPr wrap="square" rtlCol="0">
            <a:spAutoFit/>
          </a:bodyPr>
          <a:lstStyle/>
          <a:p>
            <a:pPr algn="ctr"/>
            <a:r>
              <a:rPr lang="en-US" dirty="0" smtClean="0">
                <a:solidFill>
                  <a:srgbClr val="00187E"/>
                </a:solidFill>
              </a:rPr>
              <a:t>Breakdown rate at 100 MV/m (unloaded) accelerating </a:t>
            </a:r>
            <a:r>
              <a:rPr lang="en-US" dirty="0" smtClean="0">
                <a:solidFill>
                  <a:srgbClr val="00187E"/>
                </a:solidFill>
              </a:rPr>
              <a:t>gradient and </a:t>
            </a:r>
          </a:p>
          <a:p>
            <a:pPr algn="ctr"/>
            <a:r>
              <a:rPr lang="en-US" dirty="0" smtClean="0">
                <a:solidFill>
                  <a:srgbClr val="00187E"/>
                </a:solidFill>
              </a:rPr>
              <a:t>scaled </a:t>
            </a:r>
            <a:r>
              <a:rPr lang="en-US" dirty="0" smtClean="0">
                <a:solidFill>
                  <a:srgbClr val="00187E"/>
                </a:solidFill>
              </a:rPr>
              <a:t>to 180 ns pulse length</a:t>
            </a:r>
            <a:endParaRPr lang="en-US" dirty="0">
              <a:solidFill>
                <a:srgbClr val="00187E"/>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0" grpId="0" animBg="1"/>
      <p:bldP spid="2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581400" y="2116198"/>
            <a:ext cx="4876800" cy="1470025"/>
          </a:xfrm>
          <a:prstGeom prst="rect">
            <a:avLst/>
          </a:prstGeom>
          <a:effectLst>
            <a:outerShdw blurRad="50800" dist="38100" dir="2700000" algn="tl" rotWithShape="0">
              <a:prstClr val="black">
                <a:alpha val="40000"/>
              </a:prstClr>
            </a:outerShdw>
          </a:effectLst>
        </p:spPr>
        <p:txBody>
          <a:bodyPr>
            <a:normAutofit fontScale="900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C00000"/>
                </a:solidFill>
                <a:effectLst/>
                <a:uLnTx/>
                <a:uFillTx/>
                <a:latin typeface="+mj-lt"/>
                <a:ea typeface="+mj-ea"/>
                <a:cs typeface="+mj-cs"/>
              </a:rPr>
              <a:t>Experimental results on feasibility issues </a:t>
            </a:r>
            <a:br>
              <a:rPr kumimoji="0" lang="en-US" sz="2400" b="0" i="0" u="none" strike="noStrike" kern="1200" cap="none" spc="0" normalizeH="0" baseline="0" noProof="0" dirty="0" smtClean="0">
                <a:ln>
                  <a:noFill/>
                </a:ln>
                <a:solidFill>
                  <a:srgbClr val="C00000"/>
                </a:solidFill>
                <a:effectLst/>
                <a:uLnTx/>
                <a:uFillTx/>
                <a:latin typeface="+mj-lt"/>
                <a:ea typeface="+mj-ea"/>
                <a:cs typeface="+mj-cs"/>
              </a:rPr>
            </a:br>
            <a:r>
              <a:rPr kumimoji="0" lang="en-US" sz="2400" b="0" i="0" u="none" strike="noStrike" kern="1200" cap="none" spc="0" normalizeH="0" baseline="0" noProof="0" dirty="0" smtClean="0">
                <a:ln>
                  <a:noFill/>
                </a:ln>
                <a:solidFill>
                  <a:srgbClr val="C00000"/>
                </a:solidFill>
                <a:effectLst/>
                <a:uLnTx/>
                <a:uFillTx/>
                <a:latin typeface="+mj-lt"/>
                <a:ea typeface="+mj-ea"/>
                <a:cs typeface="+mj-cs"/>
              </a:rPr>
              <a:t/>
            </a:r>
            <a:br>
              <a:rPr kumimoji="0" lang="en-US" sz="2400" b="0" i="0" u="none" strike="noStrike" kern="1200" cap="none" spc="0" normalizeH="0" baseline="0" noProof="0" dirty="0" smtClean="0">
                <a:ln>
                  <a:noFill/>
                </a:ln>
                <a:solidFill>
                  <a:srgbClr val="C00000"/>
                </a:solidFill>
                <a:effectLst/>
                <a:uLnTx/>
                <a:uFillTx/>
                <a:latin typeface="+mj-lt"/>
                <a:ea typeface="+mj-ea"/>
                <a:cs typeface="+mj-cs"/>
              </a:rPr>
            </a:br>
            <a:r>
              <a:rPr kumimoji="0" lang="en-US" sz="2200" b="0" i="0" u="none" strike="noStrike" kern="1200" cap="none" spc="0" normalizeH="0" baseline="0" noProof="0" dirty="0" smtClean="0">
                <a:ln>
                  <a:noFill/>
                </a:ln>
                <a:solidFill>
                  <a:srgbClr val="C00000"/>
                </a:solidFill>
                <a:effectLst/>
                <a:uLnTx/>
                <a:uFillTx/>
                <a:latin typeface="+mj-lt"/>
                <a:ea typeface="+mj-ea"/>
                <a:cs typeface="+mj-cs"/>
              </a:rPr>
              <a:t>Talk Outline </a:t>
            </a:r>
            <a:r>
              <a:rPr kumimoji="0" lang="en-US" sz="1200" b="0" i="0" u="none" strike="noStrike" kern="1200" cap="none" spc="0" normalizeH="0" baseline="0" noProof="0" dirty="0" smtClean="0">
                <a:ln>
                  <a:noFill/>
                </a:ln>
                <a:solidFill>
                  <a:srgbClr val="C00000"/>
                </a:solidFill>
                <a:effectLst/>
                <a:uLnTx/>
                <a:uFillTx/>
                <a:latin typeface="+mj-lt"/>
                <a:ea typeface="+mj-ea"/>
                <a:cs typeface="+mj-cs"/>
              </a:rPr>
              <a:t/>
            </a:r>
            <a:br>
              <a:rPr kumimoji="0" lang="en-US" sz="1200" b="0" i="0" u="none" strike="noStrike" kern="1200" cap="none" spc="0" normalizeH="0" baseline="0" noProof="0" dirty="0" smtClean="0">
                <a:ln>
                  <a:noFill/>
                </a:ln>
                <a:solidFill>
                  <a:srgbClr val="C00000"/>
                </a:solidFill>
                <a:effectLst/>
                <a:uLnTx/>
                <a:uFillTx/>
                <a:latin typeface="+mj-lt"/>
                <a:ea typeface="+mj-ea"/>
                <a:cs typeface="+mj-cs"/>
              </a:rPr>
            </a:br>
            <a:endParaRPr kumimoji="0" lang="en-US" sz="1200" b="0" i="0" u="none" strike="noStrike" kern="1200" cap="none" spc="0" normalizeH="0" baseline="0" noProof="0" dirty="0">
              <a:ln>
                <a:noFill/>
              </a:ln>
              <a:solidFill>
                <a:srgbClr val="C00000"/>
              </a:solidFill>
              <a:effectLst/>
              <a:uLnTx/>
              <a:uFillTx/>
              <a:latin typeface="+mj-lt"/>
              <a:ea typeface="+mj-ea"/>
              <a:cs typeface="+mj-cs"/>
            </a:endParaRPr>
          </a:p>
        </p:txBody>
      </p:sp>
      <p:sp>
        <p:nvSpPr>
          <p:cNvPr id="3" name="Title 1"/>
          <p:cNvSpPr txBox="1">
            <a:spLocks/>
          </p:cNvSpPr>
          <p:nvPr/>
        </p:nvSpPr>
        <p:spPr>
          <a:xfrm>
            <a:off x="577880" y="3774645"/>
            <a:ext cx="7181735" cy="2496325"/>
          </a:xfrm>
          <a:prstGeom prst="rect">
            <a:avLst/>
          </a:prstGeom>
          <a:effectLst>
            <a:outerShdw blurRad="50800" dist="38100" dir="2700000" algn="tl" rotWithShape="0">
              <a:prstClr val="black">
                <a:alpha val="40000"/>
              </a:prstClr>
            </a:outerShdw>
          </a:effectLst>
        </p:spPr>
        <p:txBody>
          <a:bodyPr>
            <a:noAutofit/>
          </a:bodyPr>
          <a:lstStyle/>
          <a:p>
            <a:pPr marL="171450" marR="0" lvl="0" indent="-17145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1600" b="0" i="0" u="none" strike="noStrike" kern="1200" cap="none" spc="0" normalizeH="0" baseline="0" noProof="0" dirty="0" smtClean="0">
                <a:ln>
                  <a:noFill/>
                </a:ln>
                <a:solidFill>
                  <a:srgbClr val="00187E"/>
                </a:solidFill>
                <a:effectLst/>
                <a:uLnTx/>
                <a:uFillTx/>
                <a:latin typeface="+mj-lt"/>
                <a:ea typeface="+mj-ea"/>
                <a:cs typeface="+mj-cs"/>
              </a:rPr>
              <a:t>Drive Beam Generation, CTF3 commissioning/operation</a:t>
            </a:r>
            <a:endParaRPr lang="en-US" sz="1600" dirty="0" smtClean="0">
              <a:solidFill>
                <a:srgbClr val="00187E"/>
              </a:solidFill>
              <a:latin typeface="+mj-lt"/>
              <a:ea typeface="+mj-ea"/>
              <a:cs typeface="+mj-cs"/>
            </a:endParaRPr>
          </a:p>
          <a:p>
            <a:pPr marL="171450" marR="0" lvl="0" indent="-17145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n-US" sz="1400" b="0" i="0" u="none" strike="noStrike" kern="1200" cap="none" spc="0" normalizeH="0" baseline="0" noProof="0" dirty="0" smtClean="0">
              <a:ln>
                <a:noFill/>
              </a:ln>
              <a:solidFill>
                <a:srgbClr val="00187E"/>
              </a:solidFill>
              <a:effectLst/>
              <a:uLnTx/>
              <a:uFillTx/>
              <a:latin typeface="+mj-lt"/>
              <a:ea typeface="+mj-ea"/>
              <a:cs typeface="+mj-cs"/>
            </a:endParaRPr>
          </a:p>
          <a:p>
            <a:pPr marL="171450" marR="0" lvl="0" indent="-171450" defTabSz="914400" rtl="0" eaLnBrk="1" fontAlgn="auto" latinLnBrk="0" hangingPunct="1">
              <a:lnSpc>
                <a:spcPct val="100000"/>
              </a:lnSpc>
              <a:spcBef>
                <a:spcPct val="0"/>
              </a:spcBef>
              <a:spcAft>
                <a:spcPts val="0"/>
              </a:spcAft>
              <a:buClrTx/>
              <a:buSzTx/>
              <a:buFont typeface="Arial" pitchFamily="34" charset="0"/>
              <a:buChar char="•"/>
              <a:tabLst/>
              <a:defRPr/>
            </a:pPr>
            <a:r>
              <a:rPr lang="en-US" sz="1600" dirty="0" smtClean="0">
                <a:solidFill>
                  <a:srgbClr val="00187E"/>
                </a:solidFill>
                <a:latin typeface="+mj-lt"/>
                <a:ea typeface="+mj-ea"/>
                <a:cs typeface="+mj-cs"/>
              </a:rPr>
              <a:t>High Power RF tests, both at CTF3 and elsewhere</a:t>
            </a:r>
          </a:p>
          <a:p>
            <a:pPr marL="628650" lvl="1" indent="-171450">
              <a:spcBef>
                <a:spcPct val="0"/>
              </a:spcBef>
              <a:buFont typeface="Arial" pitchFamily="34" charset="0"/>
              <a:buChar char="•"/>
            </a:pPr>
            <a:endParaRPr kumimoji="0" lang="en-US" sz="1400" b="0" i="0" u="none" strike="noStrike" kern="1200" cap="none" spc="0" normalizeH="0" baseline="0" noProof="0" dirty="0" smtClean="0">
              <a:ln>
                <a:noFill/>
              </a:ln>
              <a:solidFill>
                <a:srgbClr val="00187E"/>
              </a:solidFill>
              <a:effectLst/>
              <a:uLnTx/>
              <a:uFillTx/>
              <a:latin typeface="+mj-lt"/>
              <a:ea typeface="+mj-ea"/>
              <a:cs typeface="+mj-cs"/>
            </a:endParaRPr>
          </a:p>
          <a:p>
            <a:pPr marL="628650" lvl="1" indent="-171450">
              <a:spcBef>
                <a:spcPct val="0"/>
              </a:spcBef>
              <a:buFont typeface="Arial" pitchFamily="34" charset="0"/>
              <a:buChar char="•"/>
            </a:pPr>
            <a:r>
              <a:rPr kumimoji="0" lang="en-US" sz="1400" b="0" i="0" u="none" strike="noStrike" kern="1200" cap="none" spc="0" normalizeH="0" baseline="0" noProof="0" dirty="0" smtClean="0">
                <a:ln>
                  <a:noFill/>
                </a:ln>
                <a:solidFill>
                  <a:srgbClr val="00187E"/>
                </a:solidFill>
                <a:effectLst/>
                <a:uLnTx/>
                <a:uFillTx/>
                <a:latin typeface="+mj-lt"/>
                <a:ea typeface="+mj-ea"/>
                <a:cs typeface="+mj-cs"/>
              </a:rPr>
              <a:t>PETS</a:t>
            </a:r>
          </a:p>
          <a:p>
            <a:pPr marL="628650" lvl="1" indent="-171450">
              <a:spcBef>
                <a:spcPct val="0"/>
              </a:spcBef>
              <a:buFont typeface="Arial" pitchFamily="34" charset="0"/>
              <a:buChar char="•"/>
            </a:pPr>
            <a:r>
              <a:rPr lang="en-US" sz="1400" dirty="0" smtClean="0">
                <a:solidFill>
                  <a:srgbClr val="00187E"/>
                </a:solidFill>
                <a:latin typeface="+mj-lt"/>
                <a:ea typeface="+mj-ea"/>
                <a:cs typeface="+mj-cs"/>
              </a:rPr>
              <a:t>Structures</a:t>
            </a:r>
          </a:p>
          <a:p>
            <a:pPr marL="171450" marR="0" lvl="0" indent="-17145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n-US" sz="1400" b="0" i="0" u="none" strike="noStrike" kern="1200" cap="none" spc="0" normalizeH="0" baseline="0" noProof="0" dirty="0" smtClean="0">
              <a:ln>
                <a:noFill/>
              </a:ln>
              <a:solidFill>
                <a:srgbClr val="00187E"/>
              </a:solidFill>
              <a:effectLst/>
              <a:uLnTx/>
              <a:uFillTx/>
              <a:latin typeface="+mj-lt"/>
              <a:ea typeface="+mj-ea"/>
              <a:cs typeface="+mj-cs"/>
            </a:endParaRPr>
          </a:p>
          <a:p>
            <a:pPr marL="171450" marR="0" lvl="0" indent="-171450" defTabSz="914400" rtl="0" eaLnBrk="1" fontAlgn="auto" latinLnBrk="0" hangingPunct="1">
              <a:lnSpc>
                <a:spcPct val="100000"/>
              </a:lnSpc>
              <a:spcBef>
                <a:spcPct val="0"/>
              </a:spcBef>
              <a:spcAft>
                <a:spcPts val="0"/>
              </a:spcAft>
              <a:buClrTx/>
              <a:buSzTx/>
              <a:buFont typeface="Arial" pitchFamily="34" charset="0"/>
              <a:buChar char="•"/>
              <a:tabLst/>
              <a:defRPr/>
            </a:pPr>
            <a:r>
              <a:rPr lang="en-US" sz="1600" dirty="0" smtClean="0">
                <a:solidFill>
                  <a:srgbClr val="00187E"/>
                </a:solidFill>
                <a:latin typeface="+mj-lt"/>
                <a:ea typeface="+mj-ea"/>
                <a:cs typeface="+mj-cs"/>
              </a:rPr>
              <a:t>Other important experimental results</a:t>
            </a:r>
          </a:p>
          <a:p>
            <a:pPr marL="628650" lvl="1" indent="-171450">
              <a:spcBef>
                <a:spcPct val="0"/>
              </a:spcBef>
              <a:buFont typeface="Arial" pitchFamily="34" charset="0"/>
              <a:buChar char="•"/>
            </a:pPr>
            <a:endParaRPr kumimoji="0" lang="en-US" sz="1400" b="0" i="0" u="none" strike="noStrike" kern="1200" cap="none" spc="0" normalizeH="0" baseline="0" noProof="0" dirty="0" smtClean="0">
              <a:ln>
                <a:noFill/>
              </a:ln>
              <a:solidFill>
                <a:srgbClr val="00187E"/>
              </a:solidFill>
              <a:effectLst/>
              <a:uLnTx/>
              <a:uFillTx/>
              <a:latin typeface="+mj-lt"/>
              <a:ea typeface="+mj-ea"/>
              <a:cs typeface="+mj-cs"/>
            </a:endParaRPr>
          </a:p>
          <a:p>
            <a:pPr marL="628650" lvl="1" indent="-171450">
              <a:spcBef>
                <a:spcPct val="0"/>
              </a:spcBef>
              <a:buFont typeface="Arial" pitchFamily="34" charset="0"/>
              <a:buChar char="•"/>
            </a:pPr>
            <a:r>
              <a:rPr kumimoji="0" lang="en-US" sz="1400" b="0" i="0" u="none" strike="noStrike" kern="1200" cap="none" spc="0" normalizeH="0" baseline="0" noProof="0" dirty="0" smtClean="0">
                <a:ln>
                  <a:noFill/>
                </a:ln>
                <a:solidFill>
                  <a:srgbClr val="00187E"/>
                </a:solidFill>
                <a:effectLst/>
                <a:uLnTx/>
                <a:uFillTx/>
                <a:latin typeface="+mj-lt"/>
                <a:ea typeface="+mj-ea"/>
                <a:cs typeface="+mj-cs"/>
              </a:rPr>
              <a:t>Alignment</a:t>
            </a:r>
          </a:p>
          <a:p>
            <a:pPr marL="628650" lvl="1" indent="-171450">
              <a:spcBef>
                <a:spcPct val="0"/>
              </a:spcBef>
              <a:buFont typeface="Arial" pitchFamily="34" charset="0"/>
              <a:buChar char="•"/>
            </a:pPr>
            <a:r>
              <a:rPr lang="en-US" sz="1400" dirty="0" smtClean="0">
                <a:solidFill>
                  <a:srgbClr val="00187E"/>
                </a:solidFill>
                <a:latin typeface="+mj-lt"/>
                <a:ea typeface="+mj-ea"/>
                <a:cs typeface="+mj-cs"/>
              </a:rPr>
              <a:t>Stabilization</a:t>
            </a:r>
            <a:r>
              <a:rPr kumimoji="0" lang="en-US" sz="1400" b="0" i="0" u="none" strike="noStrike" kern="1200" cap="none" spc="0" normalizeH="0" baseline="0" noProof="0" dirty="0" smtClean="0">
                <a:ln>
                  <a:noFill/>
                </a:ln>
                <a:solidFill>
                  <a:srgbClr val="00187E"/>
                </a:solidFill>
                <a:effectLst/>
                <a:uLnTx/>
                <a:uFillTx/>
                <a:latin typeface="+mj-lt"/>
                <a:ea typeface="+mj-ea"/>
                <a:cs typeface="+mj-cs"/>
              </a:rPr>
              <a:t/>
            </a:r>
            <a:br>
              <a:rPr kumimoji="0" lang="en-US" sz="1400" b="0" i="0" u="none" strike="noStrike" kern="1200" cap="none" spc="0" normalizeH="0" baseline="0" noProof="0" dirty="0" smtClean="0">
                <a:ln>
                  <a:noFill/>
                </a:ln>
                <a:solidFill>
                  <a:srgbClr val="00187E"/>
                </a:solidFill>
                <a:effectLst/>
                <a:uLnTx/>
                <a:uFillTx/>
                <a:latin typeface="+mj-lt"/>
                <a:ea typeface="+mj-ea"/>
                <a:cs typeface="+mj-cs"/>
              </a:rPr>
            </a:br>
            <a:endParaRPr kumimoji="0" lang="en-US" sz="1400" b="0" i="0" u="none" strike="noStrike" kern="1200" cap="none" spc="0" normalizeH="0" baseline="0" noProof="0" dirty="0">
              <a:ln>
                <a:noFill/>
              </a:ln>
              <a:solidFill>
                <a:srgbClr val="00187E"/>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p:cNvGraphicFramePr/>
          <p:nvPr/>
        </p:nvGraphicFramePr>
        <p:xfrm>
          <a:off x="0" y="1078196"/>
          <a:ext cx="9037511" cy="525658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p:cNvSpPr txBox="1"/>
          <p:nvPr/>
        </p:nvSpPr>
        <p:spPr>
          <a:xfrm>
            <a:off x="1000335" y="740650"/>
            <a:ext cx="6609502" cy="369332"/>
          </a:xfrm>
          <a:prstGeom prst="rect">
            <a:avLst/>
          </a:prstGeom>
          <a:noFill/>
        </p:spPr>
        <p:txBody>
          <a:bodyPr wrap="none" rtlCol="0">
            <a:spAutoFit/>
          </a:bodyPr>
          <a:lstStyle/>
          <a:p>
            <a:r>
              <a:rPr lang="en-US" dirty="0" smtClean="0">
                <a:solidFill>
                  <a:srgbClr val="00187E"/>
                </a:solidFill>
              </a:rPr>
              <a:t>Unloaded gradient at CLIC 4*10</a:t>
            </a:r>
            <a:r>
              <a:rPr lang="en-US" baseline="30000" dirty="0" smtClean="0">
                <a:solidFill>
                  <a:srgbClr val="00187E"/>
                </a:solidFill>
              </a:rPr>
              <a:t>-7</a:t>
            </a:r>
            <a:r>
              <a:rPr lang="en-US" dirty="0" smtClean="0">
                <a:solidFill>
                  <a:srgbClr val="00187E"/>
                </a:solidFill>
              </a:rPr>
              <a:t> BDR and 180 ns pulse length</a:t>
            </a:r>
            <a:endParaRPr lang="en-US" dirty="0">
              <a:solidFill>
                <a:srgbClr val="00187E"/>
              </a:solidFill>
            </a:endParaRPr>
          </a:p>
        </p:txBody>
      </p:sp>
      <p:sp>
        <p:nvSpPr>
          <p:cNvPr id="4" name="TextBox 3"/>
          <p:cNvSpPr txBox="1"/>
          <p:nvPr/>
        </p:nvSpPr>
        <p:spPr>
          <a:xfrm>
            <a:off x="180527" y="1356936"/>
            <a:ext cx="2141933" cy="338554"/>
          </a:xfrm>
          <a:prstGeom prst="rect">
            <a:avLst/>
          </a:prstGeom>
          <a:noFill/>
        </p:spPr>
        <p:txBody>
          <a:bodyPr wrap="none" rtlCol="0">
            <a:spAutoFit/>
          </a:bodyPr>
          <a:lstStyle/>
          <a:p>
            <a:r>
              <a:rPr lang="en-US" sz="1600" dirty="0" smtClean="0">
                <a:solidFill>
                  <a:srgbClr val="FFFF00"/>
                </a:solidFill>
              </a:rPr>
              <a:t>T18 – strong tapering</a:t>
            </a:r>
            <a:endParaRPr lang="en-US" sz="1600" dirty="0">
              <a:solidFill>
                <a:srgbClr val="FFFF00"/>
              </a:solidFill>
            </a:endParaRPr>
          </a:p>
        </p:txBody>
      </p:sp>
      <p:sp>
        <p:nvSpPr>
          <p:cNvPr id="5" name="TextBox 4"/>
          <p:cNvSpPr txBox="1"/>
          <p:nvPr/>
        </p:nvSpPr>
        <p:spPr>
          <a:xfrm>
            <a:off x="180527" y="1933000"/>
            <a:ext cx="2141933" cy="338554"/>
          </a:xfrm>
          <a:prstGeom prst="rect">
            <a:avLst/>
          </a:prstGeom>
          <a:noFill/>
        </p:spPr>
        <p:txBody>
          <a:bodyPr wrap="none" rtlCol="0">
            <a:spAutoFit/>
          </a:bodyPr>
          <a:lstStyle/>
          <a:p>
            <a:r>
              <a:rPr lang="en-US" sz="1600" dirty="0" smtClean="0">
                <a:solidFill>
                  <a:srgbClr val="FFFF00"/>
                </a:solidFill>
              </a:rPr>
              <a:t>T18 – strong tapering</a:t>
            </a:r>
            <a:endParaRPr lang="en-US" sz="1600" dirty="0">
              <a:solidFill>
                <a:srgbClr val="FFFF00"/>
              </a:solidFill>
            </a:endParaRPr>
          </a:p>
        </p:txBody>
      </p:sp>
      <p:sp>
        <p:nvSpPr>
          <p:cNvPr id="6" name="TextBox 5"/>
          <p:cNvSpPr txBox="1"/>
          <p:nvPr/>
        </p:nvSpPr>
        <p:spPr>
          <a:xfrm>
            <a:off x="180527" y="2509064"/>
            <a:ext cx="5171609" cy="338554"/>
          </a:xfrm>
          <a:prstGeom prst="rect">
            <a:avLst/>
          </a:prstGeom>
          <a:noFill/>
        </p:spPr>
        <p:txBody>
          <a:bodyPr wrap="none" rtlCol="0">
            <a:spAutoFit/>
          </a:bodyPr>
          <a:lstStyle/>
          <a:p>
            <a:r>
              <a:rPr lang="en-US" sz="1600" dirty="0" smtClean="0">
                <a:solidFill>
                  <a:srgbClr val="FFFF00"/>
                </a:solidFill>
              </a:rPr>
              <a:t>T18 – strong tapering (continuation with recirculation)</a:t>
            </a:r>
            <a:endParaRPr lang="en-US" sz="1600" dirty="0">
              <a:solidFill>
                <a:srgbClr val="FFFF00"/>
              </a:solidFill>
            </a:endParaRPr>
          </a:p>
        </p:txBody>
      </p:sp>
      <p:sp>
        <p:nvSpPr>
          <p:cNvPr id="7" name="TextBox 6"/>
          <p:cNvSpPr txBox="1"/>
          <p:nvPr/>
        </p:nvSpPr>
        <p:spPr>
          <a:xfrm>
            <a:off x="194845" y="3094409"/>
            <a:ext cx="3437159" cy="338554"/>
          </a:xfrm>
          <a:prstGeom prst="rect">
            <a:avLst/>
          </a:prstGeom>
          <a:noFill/>
        </p:spPr>
        <p:txBody>
          <a:bodyPr wrap="none" rtlCol="0">
            <a:spAutoFit/>
          </a:bodyPr>
          <a:lstStyle/>
          <a:p>
            <a:r>
              <a:rPr lang="en-US" sz="1600" dirty="0" smtClean="0">
                <a:solidFill>
                  <a:srgbClr val="FFFF00"/>
                </a:solidFill>
              </a:rPr>
              <a:t>T18 – strong tapering (CERN built) </a:t>
            </a:r>
            <a:endParaRPr lang="en-US" sz="1600" dirty="0">
              <a:solidFill>
                <a:srgbClr val="FFFF00"/>
              </a:solidFill>
            </a:endParaRPr>
          </a:p>
        </p:txBody>
      </p:sp>
      <p:sp>
        <p:nvSpPr>
          <p:cNvPr id="8" name="TextBox 7"/>
          <p:cNvSpPr txBox="1"/>
          <p:nvPr/>
        </p:nvSpPr>
        <p:spPr>
          <a:xfrm>
            <a:off x="156440" y="3708889"/>
            <a:ext cx="2722220" cy="338554"/>
          </a:xfrm>
          <a:prstGeom prst="rect">
            <a:avLst/>
          </a:prstGeom>
          <a:noFill/>
        </p:spPr>
        <p:txBody>
          <a:bodyPr wrap="none" rtlCol="0">
            <a:spAutoFit/>
          </a:bodyPr>
          <a:lstStyle/>
          <a:p>
            <a:r>
              <a:rPr lang="en-US" sz="1600" dirty="0" smtClean="0">
                <a:solidFill>
                  <a:srgbClr val="FFFF00"/>
                </a:solidFill>
              </a:rPr>
              <a:t>TD18 – waveguide damping</a:t>
            </a:r>
            <a:endParaRPr lang="en-US" sz="1600" dirty="0">
              <a:solidFill>
                <a:srgbClr val="FFFF00"/>
              </a:solidFill>
            </a:endParaRPr>
          </a:p>
        </p:txBody>
      </p:sp>
      <p:sp>
        <p:nvSpPr>
          <p:cNvPr id="9" name="TextBox 8"/>
          <p:cNvSpPr txBox="1"/>
          <p:nvPr/>
        </p:nvSpPr>
        <p:spPr>
          <a:xfrm>
            <a:off x="180527" y="4885328"/>
            <a:ext cx="2092239" cy="338554"/>
          </a:xfrm>
          <a:prstGeom prst="rect">
            <a:avLst/>
          </a:prstGeom>
          <a:noFill/>
        </p:spPr>
        <p:txBody>
          <a:bodyPr wrap="none" rtlCol="0">
            <a:spAutoFit/>
          </a:bodyPr>
          <a:lstStyle/>
          <a:p>
            <a:r>
              <a:rPr lang="en-US" sz="1600" dirty="0" smtClean="0">
                <a:solidFill>
                  <a:srgbClr val="FFFF00"/>
                </a:solidFill>
              </a:rPr>
              <a:t>T24 – high efficiency</a:t>
            </a:r>
            <a:endParaRPr lang="en-US" sz="1600" dirty="0">
              <a:solidFill>
                <a:srgbClr val="FFFF00"/>
              </a:solidFill>
            </a:endParaRPr>
          </a:p>
        </p:txBody>
      </p:sp>
      <p:sp>
        <p:nvSpPr>
          <p:cNvPr id="10" name="TextBox 9"/>
          <p:cNvSpPr txBox="1"/>
          <p:nvPr/>
        </p:nvSpPr>
        <p:spPr>
          <a:xfrm>
            <a:off x="194845" y="4284964"/>
            <a:ext cx="2722220" cy="338554"/>
          </a:xfrm>
          <a:prstGeom prst="rect">
            <a:avLst/>
          </a:prstGeom>
          <a:noFill/>
        </p:spPr>
        <p:txBody>
          <a:bodyPr wrap="none" rtlCol="0">
            <a:spAutoFit/>
          </a:bodyPr>
          <a:lstStyle/>
          <a:p>
            <a:r>
              <a:rPr lang="en-US" sz="1600" dirty="0" smtClean="0">
                <a:solidFill>
                  <a:srgbClr val="FFFF00"/>
                </a:solidFill>
              </a:rPr>
              <a:t>TD18 – waveguide damping</a:t>
            </a:r>
            <a:endParaRPr lang="en-US" sz="1600" dirty="0">
              <a:solidFill>
                <a:srgbClr val="FFFF00"/>
              </a:solidFill>
            </a:endParaRPr>
          </a:p>
        </p:txBody>
      </p:sp>
      <p:sp>
        <p:nvSpPr>
          <p:cNvPr id="11" name="TextBox 10"/>
          <p:cNvSpPr txBox="1"/>
          <p:nvPr/>
        </p:nvSpPr>
        <p:spPr>
          <a:xfrm>
            <a:off x="180527" y="5461392"/>
            <a:ext cx="2092239" cy="338554"/>
          </a:xfrm>
          <a:prstGeom prst="rect">
            <a:avLst/>
          </a:prstGeom>
          <a:noFill/>
        </p:spPr>
        <p:txBody>
          <a:bodyPr wrap="none" rtlCol="0">
            <a:spAutoFit/>
          </a:bodyPr>
          <a:lstStyle/>
          <a:p>
            <a:r>
              <a:rPr lang="en-US" sz="1600" dirty="0" smtClean="0">
                <a:solidFill>
                  <a:srgbClr val="FFFF00"/>
                </a:solidFill>
              </a:rPr>
              <a:t>T24 – high efficiency</a:t>
            </a:r>
            <a:endParaRPr lang="en-US" sz="1600" dirty="0">
              <a:solidFill>
                <a:srgbClr val="FFFF00"/>
              </a:solidFill>
            </a:endParaRPr>
          </a:p>
        </p:txBody>
      </p:sp>
      <p:sp>
        <p:nvSpPr>
          <p:cNvPr id="12" name="TextBox 11"/>
          <p:cNvSpPr txBox="1"/>
          <p:nvPr/>
        </p:nvSpPr>
        <p:spPr>
          <a:xfrm>
            <a:off x="4140967" y="6046748"/>
            <a:ext cx="788999" cy="338554"/>
          </a:xfrm>
          <a:prstGeom prst="rect">
            <a:avLst/>
          </a:prstGeom>
          <a:noFill/>
        </p:spPr>
        <p:txBody>
          <a:bodyPr wrap="none" rtlCol="0">
            <a:spAutoFit/>
          </a:bodyPr>
          <a:lstStyle/>
          <a:p>
            <a:r>
              <a:rPr lang="en-US" sz="1600" dirty="0" smtClean="0"/>
              <a:t>MV/m</a:t>
            </a:r>
            <a:endParaRPr lang="en-US" sz="1600" dirty="0"/>
          </a:p>
        </p:txBody>
      </p:sp>
      <p:sp>
        <p:nvSpPr>
          <p:cNvPr id="13" name="TextBox 12"/>
          <p:cNvSpPr txBox="1"/>
          <p:nvPr/>
        </p:nvSpPr>
        <p:spPr>
          <a:xfrm>
            <a:off x="8173415" y="1294220"/>
            <a:ext cx="641522" cy="338554"/>
          </a:xfrm>
          <a:prstGeom prst="rect">
            <a:avLst/>
          </a:prstGeom>
          <a:noFill/>
        </p:spPr>
        <p:txBody>
          <a:bodyPr wrap="none" rtlCol="0">
            <a:spAutoFit/>
          </a:bodyPr>
          <a:lstStyle/>
          <a:p>
            <a:r>
              <a:rPr lang="en-US" sz="1600" dirty="0" smtClean="0">
                <a:solidFill>
                  <a:srgbClr val="FF0000"/>
                </a:solidFill>
              </a:rPr>
              <a:t>1400</a:t>
            </a:r>
            <a:endParaRPr lang="en-US" sz="1600" dirty="0">
              <a:solidFill>
                <a:srgbClr val="FF0000"/>
              </a:solidFill>
            </a:endParaRPr>
          </a:p>
        </p:txBody>
      </p:sp>
      <p:sp>
        <p:nvSpPr>
          <p:cNvPr id="14" name="TextBox 13"/>
          <p:cNvSpPr txBox="1"/>
          <p:nvPr/>
        </p:nvSpPr>
        <p:spPr>
          <a:xfrm>
            <a:off x="8173415" y="1933000"/>
            <a:ext cx="667170" cy="338554"/>
          </a:xfrm>
          <a:prstGeom prst="rect">
            <a:avLst/>
          </a:prstGeom>
          <a:noFill/>
        </p:spPr>
        <p:txBody>
          <a:bodyPr wrap="none" rtlCol="0">
            <a:spAutoFit/>
          </a:bodyPr>
          <a:lstStyle/>
          <a:p>
            <a:r>
              <a:rPr lang="en-US" sz="1600" dirty="0" smtClean="0">
                <a:solidFill>
                  <a:srgbClr val="FF0000"/>
                </a:solidFill>
              </a:rPr>
              <a:t>3900</a:t>
            </a:r>
            <a:endParaRPr lang="en-US" sz="1600" dirty="0">
              <a:solidFill>
                <a:srgbClr val="FF0000"/>
              </a:solidFill>
            </a:endParaRPr>
          </a:p>
        </p:txBody>
      </p:sp>
      <p:sp>
        <p:nvSpPr>
          <p:cNvPr id="15" name="TextBox 14"/>
          <p:cNvSpPr txBox="1"/>
          <p:nvPr/>
        </p:nvSpPr>
        <p:spPr>
          <a:xfrm>
            <a:off x="8173415" y="3013120"/>
            <a:ext cx="529312" cy="338554"/>
          </a:xfrm>
          <a:prstGeom prst="rect">
            <a:avLst/>
          </a:prstGeom>
          <a:noFill/>
        </p:spPr>
        <p:txBody>
          <a:bodyPr wrap="none" rtlCol="0">
            <a:spAutoFit/>
          </a:bodyPr>
          <a:lstStyle/>
          <a:p>
            <a:r>
              <a:rPr lang="en-US" sz="1600" dirty="0" smtClean="0">
                <a:solidFill>
                  <a:srgbClr val="FF0000"/>
                </a:solidFill>
              </a:rPr>
              <a:t>550</a:t>
            </a:r>
            <a:endParaRPr lang="en-US" sz="1600" dirty="0">
              <a:solidFill>
                <a:srgbClr val="FF0000"/>
              </a:solidFill>
            </a:endParaRPr>
          </a:p>
        </p:txBody>
      </p:sp>
      <p:sp>
        <p:nvSpPr>
          <p:cNvPr id="16" name="TextBox 15"/>
          <p:cNvSpPr txBox="1"/>
          <p:nvPr/>
        </p:nvSpPr>
        <p:spPr>
          <a:xfrm>
            <a:off x="8173415" y="3589184"/>
            <a:ext cx="639919" cy="338554"/>
          </a:xfrm>
          <a:prstGeom prst="rect">
            <a:avLst/>
          </a:prstGeom>
          <a:noFill/>
        </p:spPr>
        <p:txBody>
          <a:bodyPr wrap="none" rtlCol="0">
            <a:spAutoFit/>
          </a:bodyPr>
          <a:lstStyle/>
          <a:p>
            <a:r>
              <a:rPr lang="en-US" sz="1600" dirty="0" smtClean="0">
                <a:solidFill>
                  <a:srgbClr val="FF0000"/>
                </a:solidFill>
              </a:rPr>
              <a:t>1300</a:t>
            </a:r>
            <a:endParaRPr lang="en-US" sz="1600" dirty="0">
              <a:solidFill>
                <a:srgbClr val="FF0000"/>
              </a:solidFill>
            </a:endParaRPr>
          </a:p>
        </p:txBody>
      </p:sp>
      <p:sp>
        <p:nvSpPr>
          <p:cNvPr id="17" name="TextBox 16"/>
          <p:cNvSpPr txBox="1"/>
          <p:nvPr/>
        </p:nvSpPr>
        <p:spPr>
          <a:xfrm>
            <a:off x="8173415" y="4237256"/>
            <a:ext cx="667170" cy="338554"/>
          </a:xfrm>
          <a:prstGeom prst="rect">
            <a:avLst/>
          </a:prstGeom>
          <a:noFill/>
        </p:spPr>
        <p:txBody>
          <a:bodyPr wrap="none" rtlCol="0">
            <a:spAutoFit/>
          </a:bodyPr>
          <a:lstStyle/>
          <a:p>
            <a:r>
              <a:rPr lang="en-US" sz="1600" dirty="0" smtClean="0">
                <a:solidFill>
                  <a:srgbClr val="FF0000"/>
                </a:solidFill>
              </a:rPr>
              <a:t>3200</a:t>
            </a:r>
            <a:endParaRPr lang="en-US" sz="1600" dirty="0">
              <a:solidFill>
                <a:srgbClr val="FF0000"/>
              </a:solidFill>
            </a:endParaRPr>
          </a:p>
        </p:txBody>
      </p:sp>
      <p:sp>
        <p:nvSpPr>
          <p:cNvPr id="18" name="TextBox 17"/>
          <p:cNvSpPr txBox="1"/>
          <p:nvPr/>
        </p:nvSpPr>
        <p:spPr>
          <a:xfrm>
            <a:off x="8173415" y="2509064"/>
            <a:ext cx="548548" cy="338554"/>
          </a:xfrm>
          <a:prstGeom prst="rect">
            <a:avLst/>
          </a:prstGeom>
          <a:noFill/>
        </p:spPr>
        <p:txBody>
          <a:bodyPr wrap="none" rtlCol="0">
            <a:spAutoFit/>
          </a:bodyPr>
          <a:lstStyle/>
          <a:p>
            <a:r>
              <a:rPr lang="en-US" sz="1600" dirty="0" smtClean="0">
                <a:solidFill>
                  <a:srgbClr val="00B050"/>
                </a:solidFill>
              </a:rPr>
              <a:t>280</a:t>
            </a:r>
            <a:endParaRPr lang="en-US" sz="1600" dirty="0">
              <a:solidFill>
                <a:srgbClr val="00B050"/>
              </a:solidFill>
            </a:endParaRPr>
          </a:p>
        </p:txBody>
      </p:sp>
      <p:sp>
        <p:nvSpPr>
          <p:cNvPr id="19" name="TextBox 18"/>
          <p:cNvSpPr txBox="1"/>
          <p:nvPr/>
        </p:nvSpPr>
        <p:spPr>
          <a:xfrm>
            <a:off x="8173415" y="4813320"/>
            <a:ext cx="553357" cy="338554"/>
          </a:xfrm>
          <a:prstGeom prst="rect">
            <a:avLst/>
          </a:prstGeom>
          <a:noFill/>
        </p:spPr>
        <p:txBody>
          <a:bodyPr wrap="none" rtlCol="0">
            <a:spAutoFit/>
          </a:bodyPr>
          <a:lstStyle/>
          <a:p>
            <a:r>
              <a:rPr lang="en-US" sz="1600" dirty="0" smtClean="0">
                <a:solidFill>
                  <a:srgbClr val="00B050"/>
                </a:solidFill>
              </a:rPr>
              <a:t>600</a:t>
            </a:r>
            <a:endParaRPr lang="en-US" sz="1600" dirty="0">
              <a:solidFill>
                <a:srgbClr val="00B050"/>
              </a:solidFill>
            </a:endParaRPr>
          </a:p>
        </p:txBody>
      </p:sp>
      <p:sp>
        <p:nvSpPr>
          <p:cNvPr id="20" name="TextBox 19"/>
          <p:cNvSpPr txBox="1"/>
          <p:nvPr/>
        </p:nvSpPr>
        <p:spPr>
          <a:xfrm>
            <a:off x="8173415" y="5461392"/>
            <a:ext cx="535724" cy="338554"/>
          </a:xfrm>
          <a:prstGeom prst="rect">
            <a:avLst/>
          </a:prstGeom>
          <a:noFill/>
        </p:spPr>
        <p:txBody>
          <a:bodyPr wrap="none" rtlCol="0">
            <a:spAutoFit/>
          </a:bodyPr>
          <a:lstStyle/>
          <a:p>
            <a:r>
              <a:rPr lang="en-US" sz="1600" dirty="0" smtClean="0">
                <a:solidFill>
                  <a:srgbClr val="00B050"/>
                </a:solidFill>
              </a:rPr>
              <a:t>650</a:t>
            </a:r>
            <a:endParaRPr lang="en-US" sz="1600" dirty="0">
              <a:solidFill>
                <a:srgbClr val="00B050"/>
              </a:solidFill>
            </a:endParaRPr>
          </a:p>
        </p:txBody>
      </p:sp>
      <p:sp>
        <p:nvSpPr>
          <p:cNvPr id="21" name="TextBox 20"/>
          <p:cNvSpPr txBox="1"/>
          <p:nvPr/>
        </p:nvSpPr>
        <p:spPr>
          <a:xfrm>
            <a:off x="7413970" y="6117350"/>
            <a:ext cx="1234633" cy="523220"/>
          </a:xfrm>
          <a:prstGeom prst="rect">
            <a:avLst/>
          </a:prstGeom>
          <a:noFill/>
        </p:spPr>
        <p:txBody>
          <a:bodyPr wrap="none" rtlCol="0">
            <a:spAutoFit/>
          </a:bodyPr>
          <a:lstStyle/>
          <a:p>
            <a:r>
              <a:rPr lang="en-US" sz="1400" dirty="0" smtClean="0"/>
              <a:t>conditioning </a:t>
            </a:r>
          </a:p>
          <a:p>
            <a:r>
              <a:rPr lang="en-US" sz="1400" dirty="0" smtClean="0"/>
              <a:t>time [hr]</a:t>
            </a:r>
            <a:endParaRPr lang="en-US" sz="1400" dirty="0"/>
          </a:p>
        </p:txBody>
      </p:sp>
      <p:sp>
        <p:nvSpPr>
          <p:cNvPr id="22" name="Down Arrow 21"/>
          <p:cNvSpPr/>
          <p:nvPr/>
        </p:nvSpPr>
        <p:spPr>
          <a:xfrm rot="16200000">
            <a:off x="6697251" y="2554360"/>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Down Arrow 22"/>
          <p:cNvSpPr/>
          <p:nvPr/>
        </p:nvSpPr>
        <p:spPr>
          <a:xfrm rot="16200000">
            <a:off x="5041067" y="4930624"/>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24" name="Down Arrow 23"/>
          <p:cNvSpPr/>
          <p:nvPr/>
        </p:nvSpPr>
        <p:spPr>
          <a:xfrm rot="16200000">
            <a:off x="7129299" y="5506688"/>
            <a:ext cx="360040" cy="288032"/>
          </a:xfrm>
          <a:prstGeom prst="downArrow">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26" name="TextBox 25"/>
          <p:cNvSpPr txBox="1"/>
          <p:nvPr/>
        </p:nvSpPr>
        <p:spPr>
          <a:xfrm>
            <a:off x="193830" y="6386185"/>
            <a:ext cx="1135247" cy="246221"/>
          </a:xfrm>
          <a:prstGeom prst="rect">
            <a:avLst/>
          </a:prstGeom>
          <a:noFill/>
        </p:spPr>
        <p:txBody>
          <a:bodyPr wrap="none" rtlCol="0">
            <a:spAutoFit/>
          </a:bodyPr>
          <a:lstStyle/>
          <a:p>
            <a:r>
              <a:rPr lang="en-US" sz="1000" i="1" u="sng" dirty="0" smtClean="0"/>
              <a:t>Walter Wuensch</a:t>
            </a:r>
            <a:endParaRPr lang="en-US" sz="1000" i="1" u="sng"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89300" y="1547155"/>
            <a:ext cx="2358156" cy="276999"/>
          </a:xfrm>
          <a:prstGeom prst="rect">
            <a:avLst/>
          </a:prstGeom>
          <a:noFill/>
        </p:spPr>
        <p:txBody>
          <a:bodyPr wrap="square" rtlCol="0">
            <a:spAutoFit/>
          </a:bodyPr>
          <a:lstStyle/>
          <a:p>
            <a:pPr algn="ctr"/>
            <a:r>
              <a:rPr lang="en-US" sz="1200" dirty="0" smtClean="0"/>
              <a:t>Started at Sept/21/2010</a:t>
            </a:r>
            <a:endParaRPr lang="en-US" sz="1200" dirty="0"/>
          </a:p>
        </p:txBody>
      </p:sp>
      <p:sp>
        <p:nvSpPr>
          <p:cNvPr id="3" name="TextBox 2"/>
          <p:cNvSpPr txBox="1"/>
          <p:nvPr/>
        </p:nvSpPr>
        <p:spPr>
          <a:xfrm>
            <a:off x="4379975" y="1547155"/>
            <a:ext cx="3955715" cy="276999"/>
          </a:xfrm>
          <a:prstGeom prst="rect">
            <a:avLst/>
          </a:prstGeom>
          <a:noFill/>
        </p:spPr>
        <p:txBody>
          <a:bodyPr wrap="square" rtlCol="0">
            <a:spAutoFit/>
          </a:bodyPr>
          <a:lstStyle/>
          <a:p>
            <a:pPr algn="ctr"/>
            <a:r>
              <a:rPr lang="en-US" sz="1200" dirty="0" smtClean="0"/>
              <a:t>1e-3(1/pulse/m) = 51.8/hour at 60 Hz for 0.24 m</a:t>
            </a:r>
            <a:endParaRPr lang="en-US" sz="1200" dirty="0"/>
          </a:p>
        </p:txBody>
      </p:sp>
      <p:sp>
        <p:nvSpPr>
          <p:cNvPr id="4" name="TextBox 3"/>
          <p:cNvSpPr txBox="1"/>
          <p:nvPr/>
        </p:nvSpPr>
        <p:spPr>
          <a:xfrm>
            <a:off x="270640" y="5886920"/>
            <a:ext cx="8610600" cy="307777"/>
          </a:xfrm>
          <a:prstGeom prst="rect">
            <a:avLst/>
          </a:prstGeom>
          <a:noFill/>
        </p:spPr>
        <p:txBody>
          <a:bodyPr wrap="square" rtlCol="0">
            <a:spAutoFit/>
          </a:bodyPr>
          <a:lstStyle/>
          <a:p>
            <a:pPr algn="ctr"/>
            <a:r>
              <a:rPr lang="en-US" sz="1400" dirty="0" smtClean="0">
                <a:solidFill>
                  <a:srgbClr val="00B050"/>
                </a:solidFill>
              </a:rPr>
              <a:t>Currently BDR at 98 MV/m@230ns is 7.4e-5/pulse/m (~3.8BKD/hr)</a:t>
            </a:r>
            <a:endParaRPr lang="en-US" sz="1400" dirty="0">
              <a:solidFill>
                <a:srgbClr val="00B050"/>
              </a:solidFill>
            </a:endParaRPr>
          </a:p>
        </p:txBody>
      </p:sp>
      <p:pic>
        <p:nvPicPr>
          <p:cNvPr id="5" name="Picture 2"/>
          <p:cNvPicPr>
            <a:picLocks noChangeAspect="1" noChangeArrowheads="1"/>
          </p:cNvPicPr>
          <p:nvPr/>
        </p:nvPicPr>
        <p:blipFill>
          <a:blip r:embed="rId2" cstate="print"/>
          <a:srcRect/>
          <a:stretch>
            <a:fillRect/>
          </a:stretch>
        </p:blipFill>
        <p:spPr bwMode="auto">
          <a:xfrm>
            <a:off x="1153955" y="1700775"/>
            <a:ext cx="7114638" cy="4043911"/>
          </a:xfrm>
          <a:prstGeom prst="rect">
            <a:avLst/>
          </a:prstGeom>
          <a:noFill/>
          <a:ln w="9525">
            <a:noFill/>
            <a:miter lim="800000"/>
            <a:headEnd/>
            <a:tailEnd/>
          </a:ln>
          <a:effectLst/>
        </p:spPr>
      </p:pic>
      <p:sp>
        <p:nvSpPr>
          <p:cNvPr id="6"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7" name="Rectangle 6"/>
          <p:cNvSpPr/>
          <p:nvPr/>
        </p:nvSpPr>
        <p:spPr>
          <a:xfrm>
            <a:off x="1077145" y="817460"/>
            <a:ext cx="4440639" cy="400110"/>
          </a:xfrm>
          <a:prstGeom prst="rect">
            <a:avLst/>
          </a:prstGeom>
        </p:spPr>
        <p:txBody>
          <a:bodyPr wrap="none">
            <a:spAutoFit/>
          </a:bodyPr>
          <a:lstStyle/>
          <a:p>
            <a:r>
              <a:rPr lang="en-US" sz="2000" dirty="0" smtClean="0">
                <a:solidFill>
                  <a:srgbClr val="00187E"/>
                </a:solidFill>
              </a:rPr>
              <a:t>RF Process Results T24_SLAC_Disk1</a:t>
            </a:r>
            <a:endParaRPr lang="en-US" sz="2000" dirty="0">
              <a:solidFill>
                <a:srgbClr val="00187E"/>
              </a:solidFill>
            </a:endParaRPr>
          </a:p>
        </p:txBody>
      </p:sp>
      <p:sp>
        <p:nvSpPr>
          <p:cNvPr id="8" name="TextBox 7"/>
          <p:cNvSpPr txBox="1"/>
          <p:nvPr/>
        </p:nvSpPr>
        <p:spPr>
          <a:xfrm>
            <a:off x="193830" y="6386185"/>
            <a:ext cx="1135247" cy="246221"/>
          </a:xfrm>
          <a:prstGeom prst="rect">
            <a:avLst/>
          </a:prstGeom>
          <a:noFill/>
        </p:spPr>
        <p:txBody>
          <a:bodyPr wrap="none" rtlCol="0">
            <a:spAutoFit/>
          </a:bodyPr>
          <a:lstStyle/>
          <a:p>
            <a:r>
              <a:rPr lang="en-US" sz="1000" i="1" u="sng" dirty="0" smtClean="0"/>
              <a:t>Walter Wuensch</a:t>
            </a:r>
            <a:endParaRPr lang="en-US" sz="1000" i="1" u="sng"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C:\Higo\2010\X-band\Nextef\TD18_#2\101018 Summary (14)\Evolution of BDR at 100MVm and 250nsec.PNG"/>
          <p:cNvPicPr>
            <a:picLocks noChangeAspect="1" noChangeArrowheads="1"/>
          </p:cNvPicPr>
          <p:nvPr/>
        </p:nvPicPr>
        <p:blipFill>
          <a:blip r:embed="rId2" cstate="print"/>
          <a:srcRect/>
          <a:stretch>
            <a:fillRect/>
          </a:stretch>
        </p:blipFill>
        <p:spPr bwMode="auto">
          <a:xfrm>
            <a:off x="1730030" y="1431940"/>
            <a:ext cx="5352635" cy="4042197"/>
          </a:xfrm>
          <a:prstGeom prst="rect">
            <a:avLst/>
          </a:prstGeom>
          <a:noFill/>
        </p:spPr>
      </p:pic>
      <p:sp>
        <p:nvSpPr>
          <p:cNvPr id="3" name="TextBox 2"/>
          <p:cNvSpPr txBox="1"/>
          <p:nvPr/>
        </p:nvSpPr>
        <p:spPr>
          <a:xfrm>
            <a:off x="1153955" y="894270"/>
            <a:ext cx="4225837" cy="400110"/>
          </a:xfrm>
          <a:prstGeom prst="rect">
            <a:avLst/>
          </a:prstGeom>
          <a:noFill/>
        </p:spPr>
        <p:txBody>
          <a:bodyPr wrap="none" rtlCol="0">
            <a:spAutoFit/>
          </a:bodyPr>
          <a:lstStyle/>
          <a:p>
            <a:r>
              <a:rPr lang="en-US" sz="2000" dirty="0" smtClean="0">
                <a:solidFill>
                  <a:srgbClr val="00187E"/>
                </a:solidFill>
              </a:rPr>
              <a:t>Steady reduction of breakdown rate</a:t>
            </a:r>
            <a:endParaRPr lang="en-US" sz="2000" dirty="0">
              <a:solidFill>
                <a:srgbClr val="00187E"/>
              </a:solidFill>
            </a:endParaRPr>
          </a:p>
        </p:txBody>
      </p:sp>
      <p:sp>
        <p:nvSpPr>
          <p:cNvPr id="4" name="TextBox 3"/>
          <p:cNvSpPr txBox="1"/>
          <p:nvPr/>
        </p:nvSpPr>
        <p:spPr>
          <a:xfrm>
            <a:off x="385855" y="5733300"/>
            <a:ext cx="8280920" cy="738664"/>
          </a:xfrm>
          <a:prstGeom prst="rect">
            <a:avLst/>
          </a:prstGeom>
          <a:noFill/>
        </p:spPr>
        <p:txBody>
          <a:bodyPr wrap="square" rtlCol="0">
            <a:spAutoFit/>
          </a:bodyPr>
          <a:lstStyle/>
          <a:p>
            <a:r>
              <a:rPr lang="en-US" sz="1400" dirty="0" smtClean="0"/>
              <a:t>This data is from a TD18. In seven structures the breakdown rate decreased similarly during extended running while one T18 developed a hot cell and breakdown rate went up. Structure performance statistics is a priority for future tests.</a:t>
            </a:r>
            <a:endParaRPr lang="en-US" sz="1400" dirty="0"/>
          </a:p>
        </p:txBody>
      </p:sp>
      <p:sp>
        <p:nvSpPr>
          <p:cNvPr id="5"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60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Accelerating structures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6" name="TextBox 5"/>
          <p:cNvSpPr txBox="1"/>
          <p:nvPr/>
        </p:nvSpPr>
        <p:spPr>
          <a:xfrm>
            <a:off x="6108200" y="1355130"/>
            <a:ext cx="2779928" cy="276999"/>
          </a:xfrm>
          <a:prstGeom prst="rect">
            <a:avLst/>
          </a:prstGeom>
          <a:noFill/>
        </p:spPr>
        <p:txBody>
          <a:bodyPr wrap="none" rtlCol="0">
            <a:spAutoFit/>
          </a:bodyPr>
          <a:lstStyle/>
          <a:p>
            <a:r>
              <a:rPr lang="en-US" sz="1200" i="1" dirty="0" smtClean="0"/>
              <a:t>More details in today’s talk by </a:t>
            </a:r>
            <a:r>
              <a:rPr lang="en-US" sz="1200" i="1" u="sng" dirty="0" smtClean="0"/>
              <a:t>Walter</a:t>
            </a:r>
            <a:endParaRPr lang="en-US" sz="1200" i="1"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1461195" y="663840"/>
            <a:ext cx="4073525" cy="400110"/>
          </a:xfrm>
          <a:prstGeom prst="rect">
            <a:avLst/>
          </a:prstGeom>
          <a:noFill/>
          <a:ln w="9525">
            <a:noFill/>
            <a:miter lim="800000"/>
            <a:headEnd/>
            <a:tailEnd/>
          </a:ln>
        </p:spPr>
        <p:txBody>
          <a:bodyPr>
            <a:spAutoFit/>
          </a:bodyPr>
          <a:lstStyle/>
          <a:p>
            <a:pPr marL="358775" indent="-285750">
              <a:spcBef>
                <a:spcPct val="50000"/>
              </a:spcBef>
              <a:buClr>
                <a:schemeClr val="tx1"/>
              </a:buClr>
              <a:buSzPct val="100000"/>
            </a:pPr>
            <a:r>
              <a:rPr lang="en-US" sz="2000" dirty="0">
                <a:solidFill>
                  <a:schemeClr val="tx2"/>
                </a:solidFill>
                <a:sym typeface="Wingdings" pitchFamily="2" charset="2"/>
              </a:rPr>
              <a:t>Stretched wire and MRN</a:t>
            </a:r>
          </a:p>
        </p:txBody>
      </p:sp>
      <p:pic>
        <p:nvPicPr>
          <p:cNvPr id="4" name="Picture 2"/>
          <p:cNvPicPr>
            <a:picLocks noChangeAspect="1" noChangeArrowheads="1"/>
          </p:cNvPicPr>
          <p:nvPr/>
        </p:nvPicPr>
        <p:blipFill>
          <a:blip r:embed="rId2" cstate="print"/>
          <a:srcRect/>
          <a:stretch>
            <a:fillRect/>
          </a:stretch>
        </p:blipFill>
        <p:spPr bwMode="auto">
          <a:xfrm>
            <a:off x="4924879" y="2362200"/>
            <a:ext cx="3881664" cy="2514600"/>
          </a:xfrm>
          <a:prstGeom prst="rect">
            <a:avLst/>
          </a:prstGeom>
          <a:noFill/>
          <a:ln w="9525">
            <a:noFill/>
            <a:miter lim="800000"/>
            <a:headEnd/>
            <a:tailEnd/>
          </a:ln>
        </p:spPr>
      </p:pic>
      <p:sp>
        <p:nvSpPr>
          <p:cNvPr id="5" name="TextBox 19"/>
          <p:cNvSpPr txBox="1">
            <a:spLocks noChangeArrowheads="1"/>
          </p:cNvSpPr>
          <p:nvPr/>
        </p:nvSpPr>
        <p:spPr bwMode="auto">
          <a:xfrm>
            <a:off x="4572000" y="5105400"/>
            <a:ext cx="4419600" cy="1384995"/>
          </a:xfrm>
          <a:prstGeom prst="rect">
            <a:avLst/>
          </a:prstGeom>
          <a:noFill/>
          <a:ln w="9525">
            <a:noFill/>
            <a:miter lim="800000"/>
            <a:headEnd/>
            <a:tailEnd/>
          </a:ln>
        </p:spPr>
        <p:txBody>
          <a:bodyPr wrap="square">
            <a:spAutoFit/>
          </a:bodyPr>
          <a:lstStyle/>
          <a:p>
            <a:pPr marL="457200" indent="-457200" algn="just"/>
            <a:r>
              <a:rPr lang="en-US" sz="1200" dirty="0" smtClean="0">
                <a:solidFill>
                  <a:schemeClr val="tx2"/>
                </a:solidFill>
                <a:sym typeface="Wingdings" pitchFamily="2" charset="2"/>
              </a:rPr>
              <a:t>			</a:t>
            </a:r>
          </a:p>
          <a:p>
            <a:pPr marL="457200" indent="-457200" algn="just">
              <a:buFont typeface="Wingdings" pitchFamily="2" charset="2"/>
              <a:buChar char="ü"/>
            </a:pPr>
            <a:r>
              <a:rPr lang="en-US" sz="1200" dirty="0" smtClean="0">
                <a:solidFill>
                  <a:schemeClr val="tx2"/>
                </a:solidFill>
                <a:sym typeface="Wingdings" pitchFamily="2" charset="2"/>
              </a:rPr>
              <a:t>Position &amp; orientation of the metrological plates in the coordinate system of the tunnel</a:t>
            </a:r>
          </a:p>
          <a:p>
            <a:pPr marL="457200" indent="-457200" algn="just">
              <a:buFont typeface="Wingdings" pitchFamily="2" charset="2"/>
              <a:buChar char="ü"/>
            </a:pPr>
            <a:r>
              <a:rPr lang="en-US" sz="1200" dirty="0" smtClean="0">
                <a:solidFill>
                  <a:schemeClr val="tx2"/>
                </a:solidFill>
                <a:sym typeface="Wingdings" pitchFamily="2" charset="2"/>
              </a:rPr>
              <a:t>Monte Carlo method using theoretical readings of sensors</a:t>
            </a:r>
          </a:p>
          <a:p>
            <a:pPr marL="914400" lvl="1" indent="-457200" algn="just"/>
            <a:r>
              <a:rPr lang="en-US" sz="1200" dirty="0" smtClean="0">
                <a:solidFill>
                  <a:schemeClr val="tx2"/>
                </a:solidFill>
                <a:sym typeface="Wingdings" pitchFamily="2" charset="2"/>
              </a:rPr>
              <a:t> 	in </a:t>
            </a:r>
            <a:r>
              <a:rPr lang="en-US" sz="1200" dirty="0">
                <a:solidFill>
                  <a:schemeClr val="tx2"/>
                </a:solidFill>
                <a:sym typeface="Wingdings" pitchFamily="2" charset="2"/>
              </a:rPr>
              <a:t>97.5% of the cases, all the pre-alignment errors fit in a cylinder with a radius of 10 µm</a:t>
            </a:r>
            <a:r>
              <a:rPr lang="en-US" sz="1200" dirty="0" smtClean="0">
                <a:solidFill>
                  <a:schemeClr val="tx2"/>
                </a:solidFill>
                <a:sym typeface="Wingdings" pitchFamily="2" charset="2"/>
              </a:rPr>
              <a:t>.</a:t>
            </a:r>
            <a:endParaRPr lang="en-US" sz="1200" dirty="0">
              <a:solidFill>
                <a:schemeClr val="tx2"/>
              </a:solidFill>
              <a:sym typeface="Wingdings" pitchFamily="2" charset="2"/>
            </a:endParaRPr>
          </a:p>
        </p:txBody>
      </p:sp>
      <p:pic>
        <p:nvPicPr>
          <p:cNvPr id="6" name="Picture 3"/>
          <p:cNvPicPr>
            <a:picLocks noChangeAspect="1" noChangeArrowheads="1"/>
          </p:cNvPicPr>
          <p:nvPr/>
        </p:nvPicPr>
        <p:blipFill>
          <a:blip r:embed="rId3" cstate="print"/>
          <a:srcRect/>
          <a:stretch>
            <a:fillRect/>
          </a:stretch>
        </p:blipFill>
        <p:spPr bwMode="auto">
          <a:xfrm>
            <a:off x="155425" y="2046420"/>
            <a:ext cx="4419600" cy="1274618"/>
          </a:xfrm>
          <a:prstGeom prst="rect">
            <a:avLst/>
          </a:prstGeom>
          <a:noFill/>
          <a:ln w="9525">
            <a:noFill/>
            <a:miter lim="800000"/>
            <a:headEnd/>
            <a:tailEnd/>
          </a:ln>
        </p:spPr>
      </p:pic>
      <p:pic>
        <p:nvPicPr>
          <p:cNvPr id="7" name="Picture 9" descr="2008-12-04 - TT1 3.0 - 018.jpg"/>
          <p:cNvPicPr>
            <a:picLocks noChangeAspect="1"/>
          </p:cNvPicPr>
          <p:nvPr/>
        </p:nvPicPr>
        <p:blipFill>
          <a:blip r:embed="rId4" cstate="print"/>
          <a:srcRect/>
          <a:stretch>
            <a:fillRect/>
          </a:stretch>
        </p:blipFill>
        <p:spPr bwMode="auto">
          <a:xfrm>
            <a:off x="990600" y="3733800"/>
            <a:ext cx="2438400" cy="1828800"/>
          </a:xfrm>
          <a:prstGeom prst="rect">
            <a:avLst/>
          </a:prstGeom>
          <a:noFill/>
          <a:ln w="9525">
            <a:noFill/>
            <a:miter lim="800000"/>
            <a:headEnd/>
            <a:tailEnd/>
          </a:ln>
        </p:spPr>
      </p:pic>
      <p:sp>
        <p:nvSpPr>
          <p:cNvPr id="8" name="Text Box 3"/>
          <p:cNvSpPr txBox="1">
            <a:spLocks noChangeArrowheads="1"/>
          </p:cNvSpPr>
          <p:nvPr/>
        </p:nvSpPr>
        <p:spPr bwMode="auto">
          <a:xfrm>
            <a:off x="462665" y="1393535"/>
            <a:ext cx="1447800" cy="338138"/>
          </a:xfrm>
          <a:prstGeom prst="rect">
            <a:avLst/>
          </a:prstGeom>
          <a:noFill/>
          <a:ln w="9525">
            <a:noFill/>
            <a:miter lim="800000"/>
            <a:headEnd/>
            <a:tailEnd/>
          </a:ln>
        </p:spPr>
        <p:txBody>
          <a:bodyPr>
            <a:spAutoFit/>
          </a:bodyPr>
          <a:lstStyle/>
          <a:p>
            <a:pPr>
              <a:spcBef>
                <a:spcPct val="50000"/>
              </a:spcBef>
            </a:pPr>
            <a:r>
              <a:rPr lang="en-US" sz="1600" dirty="0">
                <a:solidFill>
                  <a:schemeClr val="tx2"/>
                </a:solidFill>
                <a:sym typeface="Wingdings" pitchFamily="2" charset="2"/>
              </a:rPr>
              <a:t>TT1 facility</a:t>
            </a:r>
          </a:p>
        </p:txBody>
      </p:sp>
      <p:sp>
        <p:nvSpPr>
          <p:cNvPr id="9" name="TextBox 19"/>
          <p:cNvSpPr txBox="1">
            <a:spLocks noChangeArrowheads="1"/>
          </p:cNvSpPr>
          <p:nvPr/>
        </p:nvSpPr>
        <p:spPr bwMode="auto">
          <a:xfrm>
            <a:off x="609600" y="5638800"/>
            <a:ext cx="3352800" cy="646331"/>
          </a:xfrm>
          <a:prstGeom prst="rect">
            <a:avLst/>
          </a:prstGeom>
          <a:noFill/>
          <a:ln w="9525">
            <a:noFill/>
            <a:miter lim="800000"/>
            <a:headEnd/>
            <a:tailEnd/>
          </a:ln>
        </p:spPr>
        <p:txBody>
          <a:bodyPr wrap="square">
            <a:spAutoFit/>
          </a:bodyPr>
          <a:lstStyle/>
          <a:p>
            <a:pPr indent="-457200" algn="ctr"/>
            <a:r>
              <a:rPr lang="en-US" sz="1200" dirty="0" smtClean="0">
                <a:solidFill>
                  <a:schemeClr val="tx2"/>
                </a:solidFill>
                <a:sym typeface="Wingdings" pitchFamily="2" charset="2"/>
              </a:rPr>
              <a:t>One of the </a:t>
            </a:r>
            <a:r>
              <a:rPr lang="en-US" sz="1200" dirty="0" smtClean="0">
                <a:solidFill>
                  <a:schemeClr val="tx2"/>
                </a:solidFill>
                <a:sym typeface="Wingdings" pitchFamily="2" charset="2"/>
              </a:rPr>
              <a:t>objectives: to </a:t>
            </a:r>
            <a:r>
              <a:rPr lang="en-US" sz="1200" dirty="0">
                <a:solidFill>
                  <a:schemeClr val="tx2"/>
                </a:solidFill>
                <a:sym typeface="Wingdings" pitchFamily="2" charset="2"/>
              </a:rPr>
              <a:t>determine the precision and accuracy of a MRN consisting of overlapping stretched </a:t>
            </a:r>
            <a:r>
              <a:rPr lang="en-US" sz="1200" dirty="0" smtClean="0">
                <a:solidFill>
                  <a:schemeClr val="tx2"/>
                </a:solidFill>
                <a:sym typeface="Wingdings" pitchFamily="2" charset="2"/>
              </a:rPr>
              <a:t>wires</a:t>
            </a:r>
            <a:r>
              <a:rPr lang="en-US" sz="1200" dirty="0">
                <a:solidFill>
                  <a:schemeClr val="tx2"/>
                </a:solidFill>
                <a:sym typeface="Wingdings" pitchFamily="2" charset="2"/>
              </a:rPr>
              <a:t>.</a:t>
            </a:r>
          </a:p>
        </p:txBody>
      </p:sp>
      <p:sp>
        <p:nvSpPr>
          <p:cNvPr id="10" name="Text Box 3"/>
          <p:cNvSpPr txBox="1">
            <a:spLocks noChangeArrowheads="1"/>
          </p:cNvSpPr>
          <p:nvPr/>
        </p:nvSpPr>
        <p:spPr bwMode="auto">
          <a:xfrm>
            <a:off x="5186480" y="1739180"/>
            <a:ext cx="2057400" cy="338138"/>
          </a:xfrm>
          <a:prstGeom prst="rect">
            <a:avLst/>
          </a:prstGeom>
          <a:noFill/>
          <a:ln w="9525">
            <a:noFill/>
            <a:miter lim="800000"/>
            <a:headEnd/>
            <a:tailEnd/>
          </a:ln>
        </p:spPr>
        <p:txBody>
          <a:bodyPr wrap="square">
            <a:spAutoFit/>
          </a:bodyPr>
          <a:lstStyle/>
          <a:p>
            <a:pPr>
              <a:spcBef>
                <a:spcPct val="50000"/>
              </a:spcBef>
            </a:pPr>
            <a:r>
              <a:rPr lang="en-US" sz="1600" dirty="0" smtClean="0">
                <a:solidFill>
                  <a:schemeClr val="tx2"/>
                </a:solidFill>
                <a:sym typeface="Wingdings" pitchFamily="2" charset="2"/>
              </a:rPr>
              <a:t>Simulations</a:t>
            </a:r>
            <a:endParaRPr lang="en-US" sz="1600" dirty="0">
              <a:solidFill>
                <a:schemeClr val="tx2"/>
              </a:solidFill>
              <a:sym typeface="Wingdings" pitchFamily="2" charset="2"/>
            </a:endParaRPr>
          </a:p>
        </p:txBody>
      </p:sp>
      <p:sp>
        <p:nvSpPr>
          <p:cNvPr id="12" name="TextBox 11"/>
          <p:cNvSpPr txBox="1"/>
          <p:nvPr/>
        </p:nvSpPr>
        <p:spPr>
          <a:xfrm>
            <a:off x="6569060" y="587030"/>
            <a:ext cx="1624163" cy="246221"/>
          </a:xfrm>
          <a:prstGeom prst="rect">
            <a:avLst/>
          </a:prstGeom>
          <a:noFill/>
        </p:spPr>
        <p:txBody>
          <a:bodyPr wrap="none" rtlCol="0">
            <a:spAutoFit/>
          </a:bodyPr>
          <a:lstStyle/>
          <a:p>
            <a:r>
              <a:rPr lang="en-US" sz="1000" i="1" u="sng" dirty="0" smtClean="0"/>
              <a:t>Helene </a:t>
            </a:r>
            <a:r>
              <a:rPr lang="en-US" sz="1000" i="1" u="sng" dirty="0" smtClean="0"/>
              <a:t>Mainaud Durand</a:t>
            </a:r>
            <a:endParaRPr lang="en-US" sz="1000" i="1" u="sng" dirty="0"/>
          </a:p>
        </p:txBody>
      </p:sp>
      <p:sp>
        <p:nvSpPr>
          <p:cNvPr id="13" name="Title 1"/>
          <p:cNvSpPr txBox="1">
            <a:spLocks/>
          </p:cNvSpPr>
          <p:nvPr/>
        </p:nvSpPr>
        <p:spPr>
          <a:xfrm>
            <a:off x="4956050" y="126170"/>
            <a:ext cx="921720"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Alignment</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3"/>
          <p:cNvSpPr txBox="1">
            <a:spLocks noChangeArrowheads="1"/>
          </p:cNvSpPr>
          <p:nvPr/>
        </p:nvSpPr>
        <p:spPr bwMode="auto">
          <a:xfrm>
            <a:off x="961930" y="587030"/>
            <a:ext cx="4114800" cy="369332"/>
          </a:xfrm>
          <a:prstGeom prst="rect">
            <a:avLst/>
          </a:prstGeom>
          <a:noFill/>
          <a:ln w="9525">
            <a:noFill/>
            <a:miter lim="800000"/>
            <a:headEnd/>
            <a:tailEnd/>
          </a:ln>
        </p:spPr>
        <p:txBody>
          <a:bodyPr>
            <a:spAutoFit/>
          </a:bodyPr>
          <a:lstStyle/>
          <a:p>
            <a:pPr marL="358775" indent="-285750">
              <a:spcBef>
                <a:spcPct val="50000"/>
              </a:spcBef>
              <a:buClr>
                <a:schemeClr val="tx1"/>
              </a:buClr>
              <a:buSzPct val="100000"/>
            </a:pPr>
            <a:r>
              <a:rPr lang="en-US" dirty="0">
                <a:solidFill>
                  <a:schemeClr val="tx2"/>
                </a:solidFill>
                <a:sym typeface="Wingdings" pitchFamily="2" charset="2"/>
              </a:rPr>
              <a:t>Stretched wire and MRN</a:t>
            </a:r>
          </a:p>
        </p:txBody>
      </p:sp>
      <p:sp>
        <p:nvSpPr>
          <p:cNvPr id="4" name="Text Box 3"/>
          <p:cNvSpPr txBox="1">
            <a:spLocks noChangeArrowheads="1"/>
          </p:cNvSpPr>
          <p:nvPr/>
        </p:nvSpPr>
        <p:spPr bwMode="auto">
          <a:xfrm>
            <a:off x="385855" y="1086295"/>
            <a:ext cx="2362200" cy="338138"/>
          </a:xfrm>
          <a:prstGeom prst="rect">
            <a:avLst/>
          </a:prstGeom>
          <a:noFill/>
          <a:ln w="9525">
            <a:noFill/>
            <a:miter lim="800000"/>
            <a:headEnd/>
            <a:tailEnd/>
          </a:ln>
        </p:spPr>
        <p:txBody>
          <a:bodyPr>
            <a:spAutoFit/>
          </a:bodyPr>
          <a:lstStyle/>
          <a:p>
            <a:pPr>
              <a:spcBef>
                <a:spcPct val="50000"/>
              </a:spcBef>
            </a:pPr>
            <a:r>
              <a:rPr lang="en-US" sz="1600" dirty="0">
                <a:solidFill>
                  <a:schemeClr val="tx2"/>
                </a:solidFill>
                <a:sym typeface="Wingdings" pitchFamily="2" charset="2"/>
              </a:rPr>
              <a:t>Results in TT1</a:t>
            </a:r>
          </a:p>
        </p:txBody>
      </p:sp>
      <p:sp>
        <p:nvSpPr>
          <p:cNvPr id="5" name="TextBox 19"/>
          <p:cNvSpPr txBox="1">
            <a:spLocks noChangeArrowheads="1"/>
          </p:cNvSpPr>
          <p:nvPr/>
        </p:nvSpPr>
        <p:spPr bwMode="auto">
          <a:xfrm>
            <a:off x="693095" y="1585560"/>
            <a:ext cx="7924800" cy="523220"/>
          </a:xfrm>
          <a:prstGeom prst="rect">
            <a:avLst/>
          </a:prstGeom>
          <a:noFill/>
          <a:ln w="9525">
            <a:noFill/>
            <a:miter lim="800000"/>
            <a:headEnd/>
            <a:tailEnd/>
          </a:ln>
        </p:spPr>
        <p:txBody>
          <a:bodyPr>
            <a:spAutoFit/>
          </a:bodyPr>
          <a:lstStyle/>
          <a:p>
            <a:pPr lvl="2" indent="-457200">
              <a:buFont typeface="Wingdings" pitchFamily="2" charset="2"/>
              <a:buChar char="ü"/>
            </a:pPr>
            <a:r>
              <a:rPr lang="en-US" sz="1400" dirty="0">
                <a:solidFill>
                  <a:schemeClr val="tx2"/>
                </a:solidFill>
                <a:sym typeface="Wingdings" pitchFamily="2" charset="2"/>
              </a:rPr>
              <a:t>Precision on a 140 m wire: better than 2 microns over 33 days</a:t>
            </a:r>
          </a:p>
          <a:p>
            <a:pPr lvl="2" indent="-457200">
              <a:buFont typeface="Wingdings" pitchFamily="2" charset="2"/>
              <a:buChar char="ü"/>
            </a:pPr>
            <a:r>
              <a:rPr lang="en-US" sz="1400" dirty="0">
                <a:solidFill>
                  <a:schemeClr val="tx2"/>
                </a:solidFill>
                <a:sym typeface="Wingdings" pitchFamily="2" charset="2"/>
              </a:rPr>
              <a:t>Accuracy: 11 microns in vertical, 17 microns in radial. Can be improved!</a:t>
            </a:r>
          </a:p>
        </p:txBody>
      </p:sp>
      <p:pic>
        <p:nvPicPr>
          <p:cNvPr id="6" name="Picture 2"/>
          <p:cNvPicPr>
            <a:picLocks noChangeAspect="1" noChangeArrowheads="1"/>
          </p:cNvPicPr>
          <p:nvPr/>
        </p:nvPicPr>
        <p:blipFill>
          <a:blip r:embed="rId2" cstate="print"/>
          <a:srcRect/>
          <a:stretch>
            <a:fillRect/>
          </a:stretch>
        </p:blipFill>
        <p:spPr bwMode="auto">
          <a:xfrm>
            <a:off x="4879240" y="2315255"/>
            <a:ext cx="3975100" cy="2665413"/>
          </a:xfrm>
          <a:prstGeom prst="rect">
            <a:avLst/>
          </a:prstGeom>
          <a:noFill/>
          <a:ln w="9525">
            <a:solidFill>
              <a:schemeClr val="accent1">
                <a:shade val="95000"/>
                <a:satMod val="105000"/>
              </a:schemeClr>
            </a:solidFill>
            <a:miter lim="800000"/>
            <a:headEnd/>
            <a:tailEnd/>
          </a:ln>
        </p:spPr>
      </p:pic>
      <p:sp>
        <p:nvSpPr>
          <p:cNvPr id="7" name="TextBox 19"/>
          <p:cNvSpPr txBox="1">
            <a:spLocks noChangeArrowheads="1"/>
          </p:cNvSpPr>
          <p:nvPr/>
        </p:nvSpPr>
        <p:spPr bwMode="auto">
          <a:xfrm>
            <a:off x="309045" y="5080415"/>
            <a:ext cx="4267200" cy="830997"/>
          </a:xfrm>
          <a:prstGeom prst="rect">
            <a:avLst/>
          </a:prstGeom>
          <a:noFill/>
          <a:ln w="9525">
            <a:noFill/>
            <a:miter lim="800000"/>
            <a:headEnd/>
            <a:tailEnd/>
          </a:ln>
        </p:spPr>
        <p:txBody>
          <a:bodyPr>
            <a:spAutoFit/>
          </a:bodyPr>
          <a:lstStyle/>
          <a:p>
            <a:pPr lvl="1" indent="-457200"/>
            <a:r>
              <a:rPr lang="en-US" sz="1200" dirty="0">
                <a:solidFill>
                  <a:schemeClr val="tx2"/>
                </a:solidFill>
                <a:sym typeface="Wingdings" pitchFamily="2" charset="2"/>
              </a:rPr>
              <a:t>Vertical residuals of the 2 longest wires:</a:t>
            </a:r>
          </a:p>
          <a:p>
            <a:pPr lvl="2" indent="-457200"/>
            <a:endParaRPr lang="fr-CH" sz="1200" dirty="0" smtClean="0">
              <a:solidFill>
                <a:schemeClr val="tx2"/>
              </a:solidFill>
              <a:latin typeface="Comic Sans MS" pitchFamily="66" charset="0"/>
              <a:sym typeface="Wingdings" pitchFamily="2" charset="2"/>
            </a:endParaRPr>
          </a:p>
          <a:p>
            <a:pPr lvl="2" indent="-457200"/>
            <a:r>
              <a:rPr lang="fr-CH" sz="1200" dirty="0" smtClean="0">
                <a:latin typeface="Comic Sans MS" pitchFamily="66" charset="0"/>
                <a:sym typeface="Wingdings" pitchFamily="2" charset="2"/>
              </a:rPr>
              <a:t>σ </a:t>
            </a:r>
            <a:r>
              <a:rPr lang="fr-CH" sz="1200" dirty="0">
                <a:sym typeface="Wingdings" pitchFamily="2" charset="2"/>
              </a:rPr>
              <a:t>(wire 1) = 1.6 </a:t>
            </a:r>
            <a:r>
              <a:rPr lang="fr-CH" sz="1200" dirty="0">
                <a:latin typeface="Comic Sans MS" pitchFamily="66" charset="0"/>
                <a:sym typeface="Wingdings" pitchFamily="2" charset="2"/>
              </a:rPr>
              <a:t>µ</a:t>
            </a:r>
            <a:r>
              <a:rPr lang="fr-CH" sz="1200" dirty="0">
                <a:sym typeface="Wingdings" pitchFamily="2" charset="2"/>
              </a:rPr>
              <a:t>m</a:t>
            </a:r>
          </a:p>
          <a:p>
            <a:pPr lvl="2" indent="-457200"/>
            <a:r>
              <a:rPr lang="fr-CH" sz="1200" dirty="0">
                <a:latin typeface="Comic Sans MS" pitchFamily="66" charset="0"/>
                <a:sym typeface="Wingdings" pitchFamily="2" charset="2"/>
              </a:rPr>
              <a:t>σ </a:t>
            </a:r>
            <a:r>
              <a:rPr lang="fr-CH" sz="1200" dirty="0">
                <a:sym typeface="Wingdings" pitchFamily="2" charset="2"/>
              </a:rPr>
              <a:t>(wire 2) = 0.5 </a:t>
            </a:r>
            <a:r>
              <a:rPr lang="fr-CH" sz="1200" dirty="0">
                <a:latin typeface="Comic Sans MS" pitchFamily="66" charset="0"/>
                <a:sym typeface="Wingdings" pitchFamily="2" charset="2"/>
              </a:rPr>
              <a:t>µ</a:t>
            </a:r>
            <a:r>
              <a:rPr lang="fr-CH" sz="1200" dirty="0">
                <a:sym typeface="Wingdings" pitchFamily="2" charset="2"/>
              </a:rPr>
              <a:t>m</a:t>
            </a:r>
          </a:p>
        </p:txBody>
      </p:sp>
      <p:pic>
        <p:nvPicPr>
          <p:cNvPr id="8" name="Picture 7" descr="wps-ver-v.jpg"/>
          <p:cNvPicPr>
            <a:picLocks noChangeAspect="1"/>
          </p:cNvPicPr>
          <p:nvPr/>
        </p:nvPicPr>
        <p:blipFill>
          <a:blip r:embed="rId3" cstate="print"/>
          <a:stretch>
            <a:fillRect/>
          </a:stretch>
        </p:blipFill>
        <p:spPr>
          <a:xfrm>
            <a:off x="383440" y="2315255"/>
            <a:ext cx="4144963" cy="2667000"/>
          </a:xfrm>
          <a:prstGeom prst="rect">
            <a:avLst/>
          </a:prstGeom>
          <a:ln>
            <a:solidFill>
              <a:schemeClr val="accent1">
                <a:shade val="95000"/>
                <a:satMod val="105000"/>
              </a:schemeClr>
            </a:solidFill>
          </a:ln>
        </p:spPr>
      </p:pic>
      <p:sp>
        <p:nvSpPr>
          <p:cNvPr id="9" name="TextBox 19"/>
          <p:cNvSpPr txBox="1">
            <a:spLocks noChangeArrowheads="1"/>
          </p:cNvSpPr>
          <p:nvPr/>
        </p:nvSpPr>
        <p:spPr bwMode="auto">
          <a:xfrm>
            <a:off x="4303165" y="5118820"/>
            <a:ext cx="4648200" cy="830997"/>
          </a:xfrm>
          <a:prstGeom prst="rect">
            <a:avLst/>
          </a:prstGeom>
          <a:noFill/>
          <a:ln w="9525">
            <a:noFill/>
            <a:miter lim="800000"/>
            <a:headEnd/>
            <a:tailEnd/>
          </a:ln>
        </p:spPr>
        <p:txBody>
          <a:bodyPr>
            <a:spAutoFit/>
          </a:bodyPr>
          <a:lstStyle/>
          <a:p>
            <a:pPr lvl="1" indent="-457200"/>
            <a:r>
              <a:rPr lang="en-US" sz="1200" dirty="0">
                <a:solidFill>
                  <a:schemeClr val="tx2"/>
                </a:solidFill>
                <a:latin typeface="Comic Sans MS" pitchFamily="66" charset="0"/>
                <a:sym typeface="Wingdings" pitchFamily="2" charset="2"/>
              </a:rPr>
              <a:t>	</a:t>
            </a:r>
            <a:r>
              <a:rPr lang="en-US" sz="1200" dirty="0">
                <a:solidFill>
                  <a:schemeClr val="tx2"/>
                </a:solidFill>
                <a:sym typeface="Wingdings" pitchFamily="2" charset="2"/>
              </a:rPr>
              <a:t>Accuracy of the TT1 network adjusted by the least squares method in vertical:</a:t>
            </a:r>
          </a:p>
          <a:p>
            <a:pPr lvl="2" indent="-457200"/>
            <a:endParaRPr lang="fr-CH" sz="1200" dirty="0" smtClean="0">
              <a:solidFill>
                <a:schemeClr val="tx2"/>
              </a:solidFill>
              <a:latin typeface="Comic Sans MS" pitchFamily="66" charset="0"/>
              <a:sym typeface="Wingdings" pitchFamily="2" charset="2"/>
            </a:endParaRPr>
          </a:p>
          <a:p>
            <a:pPr lvl="2" indent="-457200"/>
            <a:r>
              <a:rPr lang="fr-CH" sz="1200" dirty="0" smtClean="0">
                <a:latin typeface="Comic Sans MS" pitchFamily="66" charset="0"/>
                <a:sym typeface="Wingdings" pitchFamily="2" charset="2"/>
              </a:rPr>
              <a:t>σ </a:t>
            </a:r>
            <a:r>
              <a:rPr lang="fr-CH" sz="1200" dirty="0">
                <a:sym typeface="Wingdings" pitchFamily="2" charset="2"/>
              </a:rPr>
              <a:t>= 11 </a:t>
            </a:r>
            <a:r>
              <a:rPr lang="fr-CH" sz="1200" dirty="0">
                <a:latin typeface="Comic Sans MS" pitchFamily="66" charset="0"/>
                <a:sym typeface="Wingdings" pitchFamily="2" charset="2"/>
              </a:rPr>
              <a:t>µ</a:t>
            </a:r>
            <a:r>
              <a:rPr lang="fr-CH" sz="1200" dirty="0">
                <a:sym typeface="Wingdings" pitchFamily="2" charset="2"/>
              </a:rPr>
              <a:t>m</a:t>
            </a:r>
            <a:r>
              <a:rPr lang="fr-CH" sz="1200" dirty="0">
                <a:latin typeface="Comic Sans MS" pitchFamily="66" charset="0"/>
                <a:sym typeface="Wingdings" pitchFamily="2" charset="2"/>
              </a:rPr>
              <a:t> </a:t>
            </a:r>
            <a:r>
              <a:rPr lang="fr-CH" sz="1200" dirty="0">
                <a:sym typeface="Wingdings" pitchFamily="2" charset="2"/>
              </a:rPr>
              <a:t>r.m.s (27 </a:t>
            </a:r>
            <a:r>
              <a:rPr lang="fr-CH" sz="1200" dirty="0">
                <a:latin typeface="Comic Sans MS" pitchFamily="66" charset="0"/>
                <a:sym typeface="Wingdings" pitchFamily="2" charset="2"/>
              </a:rPr>
              <a:t>µ</a:t>
            </a:r>
            <a:r>
              <a:rPr lang="fr-CH" sz="1200" dirty="0">
                <a:sym typeface="Wingdings" pitchFamily="2" charset="2"/>
              </a:rPr>
              <a:t>m</a:t>
            </a:r>
            <a:r>
              <a:rPr lang="fr-CH" sz="1200" dirty="0">
                <a:latin typeface="Comic Sans MS" pitchFamily="66" charset="0"/>
                <a:sym typeface="Wingdings" pitchFamily="2" charset="2"/>
              </a:rPr>
              <a:t> </a:t>
            </a:r>
            <a:r>
              <a:rPr lang="fr-CH" sz="1200" dirty="0">
                <a:sym typeface="Wingdings" pitchFamily="2" charset="2"/>
              </a:rPr>
              <a:t>max. value)</a:t>
            </a:r>
          </a:p>
        </p:txBody>
      </p:sp>
      <p:sp>
        <p:nvSpPr>
          <p:cNvPr id="10" name="TextBox 19"/>
          <p:cNvSpPr txBox="1">
            <a:spLocks noChangeArrowheads="1"/>
          </p:cNvSpPr>
          <p:nvPr/>
        </p:nvSpPr>
        <p:spPr bwMode="auto">
          <a:xfrm>
            <a:off x="462665" y="6117350"/>
            <a:ext cx="8382000" cy="461665"/>
          </a:xfrm>
          <a:prstGeom prst="rect">
            <a:avLst/>
          </a:prstGeom>
          <a:solidFill>
            <a:schemeClr val="tx2">
              <a:lumMod val="20000"/>
              <a:lumOff val="80000"/>
            </a:schemeClr>
          </a:solidFill>
          <a:ln w="9525">
            <a:noFill/>
            <a:miter lim="800000"/>
            <a:headEnd/>
            <a:tailEnd/>
          </a:ln>
        </p:spPr>
        <p:txBody>
          <a:bodyPr>
            <a:spAutoFit/>
          </a:bodyPr>
          <a:lstStyle/>
          <a:p>
            <a:pPr marL="0" lvl="1" indent="-457200">
              <a:defRPr/>
            </a:pPr>
            <a:r>
              <a:rPr lang="en-US" sz="1200" dirty="0">
                <a:sym typeface="Wingdings" pitchFamily="2" charset="2"/>
              </a:rPr>
              <a:t>Subject of a PhD thesis: « Proposal of an alignment method for the CLIC linear accelerator: from the geodetic networks to the active pre-alignment » (T. Touzé)</a:t>
            </a:r>
          </a:p>
        </p:txBody>
      </p:sp>
      <p:sp>
        <p:nvSpPr>
          <p:cNvPr id="11" name="TextBox 10"/>
          <p:cNvSpPr txBox="1"/>
          <p:nvPr/>
        </p:nvSpPr>
        <p:spPr>
          <a:xfrm>
            <a:off x="3419850" y="1163105"/>
            <a:ext cx="2778325" cy="276999"/>
          </a:xfrm>
          <a:prstGeom prst="rect">
            <a:avLst/>
          </a:prstGeom>
          <a:noFill/>
        </p:spPr>
        <p:txBody>
          <a:bodyPr wrap="none" rtlCol="0">
            <a:spAutoFit/>
          </a:bodyPr>
          <a:lstStyle/>
          <a:p>
            <a:r>
              <a:rPr lang="en-US" sz="1200" i="1" dirty="0" smtClean="0"/>
              <a:t>More details in today’s talk by </a:t>
            </a:r>
            <a:r>
              <a:rPr lang="en-US" sz="1200" i="1" u="sng" dirty="0" smtClean="0"/>
              <a:t>Helene</a:t>
            </a:r>
            <a:endParaRPr lang="en-US" sz="1200" i="1" u="sng" dirty="0"/>
          </a:p>
        </p:txBody>
      </p:sp>
      <p:sp>
        <p:nvSpPr>
          <p:cNvPr id="12" name="TextBox 11"/>
          <p:cNvSpPr txBox="1"/>
          <p:nvPr/>
        </p:nvSpPr>
        <p:spPr>
          <a:xfrm>
            <a:off x="6569060" y="587030"/>
            <a:ext cx="1624163" cy="246221"/>
          </a:xfrm>
          <a:prstGeom prst="rect">
            <a:avLst/>
          </a:prstGeom>
          <a:noFill/>
        </p:spPr>
        <p:txBody>
          <a:bodyPr wrap="none" rtlCol="0">
            <a:spAutoFit/>
          </a:bodyPr>
          <a:lstStyle/>
          <a:p>
            <a:r>
              <a:rPr lang="en-US" sz="1000" i="1" u="sng" dirty="0" smtClean="0"/>
              <a:t>Helene </a:t>
            </a:r>
            <a:r>
              <a:rPr lang="en-US" sz="1000" i="1" u="sng" dirty="0" smtClean="0"/>
              <a:t>Mainaud Durand</a:t>
            </a:r>
            <a:endParaRPr lang="en-US" sz="1000" i="1" u="sng" dirty="0"/>
          </a:p>
        </p:txBody>
      </p:sp>
      <p:sp>
        <p:nvSpPr>
          <p:cNvPr id="13" name="Title 1"/>
          <p:cNvSpPr txBox="1">
            <a:spLocks/>
          </p:cNvSpPr>
          <p:nvPr/>
        </p:nvSpPr>
        <p:spPr>
          <a:xfrm>
            <a:off x="4956050" y="126170"/>
            <a:ext cx="921720"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Alignment</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noChangeArrowheads="1"/>
          </p:cNvPicPr>
          <p:nvPr/>
        </p:nvPicPr>
        <p:blipFill>
          <a:blip r:embed="rId2" cstate="print"/>
          <a:srcRect/>
          <a:stretch>
            <a:fillRect/>
          </a:stretch>
        </p:blipFill>
        <p:spPr bwMode="auto">
          <a:xfrm>
            <a:off x="3581400" y="5486400"/>
            <a:ext cx="990116" cy="701629"/>
          </a:xfrm>
          <a:prstGeom prst="rect">
            <a:avLst/>
          </a:prstGeom>
          <a:noFill/>
          <a:ln w="9525">
            <a:solidFill>
              <a:schemeClr val="tx1"/>
            </a:solidFill>
            <a:miter lim="800000"/>
            <a:headEnd/>
            <a:tailEnd/>
          </a:ln>
        </p:spPr>
      </p:pic>
      <p:pic>
        <p:nvPicPr>
          <p:cNvPr id="3" name="Picture 2"/>
          <p:cNvPicPr>
            <a:picLocks noChangeAspect="1" noChangeArrowheads="1"/>
          </p:cNvPicPr>
          <p:nvPr/>
        </p:nvPicPr>
        <p:blipFill>
          <a:blip r:embed="rId3" cstate="print"/>
          <a:srcRect l="39966"/>
          <a:stretch>
            <a:fillRect/>
          </a:stretch>
        </p:blipFill>
        <p:spPr bwMode="auto">
          <a:xfrm>
            <a:off x="6248400" y="1524000"/>
            <a:ext cx="2819400" cy="2438400"/>
          </a:xfrm>
          <a:prstGeom prst="rect">
            <a:avLst/>
          </a:prstGeom>
          <a:noFill/>
          <a:ln w="9525">
            <a:noFill/>
            <a:miter lim="800000"/>
            <a:headEnd/>
            <a:tailEnd/>
          </a:ln>
        </p:spPr>
      </p:pic>
      <p:sp>
        <p:nvSpPr>
          <p:cNvPr id="4" name="TextBox 3"/>
          <p:cNvSpPr txBox="1"/>
          <p:nvPr/>
        </p:nvSpPr>
        <p:spPr>
          <a:xfrm>
            <a:off x="5562600" y="2209800"/>
            <a:ext cx="1676400" cy="523220"/>
          </a:xfrm>
          <a:prstGeom prst="rect">
            <a:avLst/>
          </a:prstGeom>
          <a:noFill/>
        </p:spPr>
        <p:txBody>
          <a:bodyPr wrap="square" rtlCol="0">
            <a:spAutoFit/>
          </a:bodyPr>
          <a:lstStyle/>
          <a:p>
            <a:r>
              <a:rPr lang="fr-BE" sz="1400" dirty="0" smtClean="0"/>
              <a:t>1 </a:t>
            </a:r>
            <a:r>
              <a:rPr lang="fr-BE" sz="1400" dirty="0" err="1" smtClean="0"/>
              <a:t>d.o.f</a:t>
            </a:r>
            <a:r>
              <a:rPr lang="fr-BE" sz="1400" dirty="0" smtClean="0"/>
              <a:t>. </a:t>
            </a:r>
          </a:p>
          <a:p>
            <a:r>
              <a:rPr lang="fr-BE" sz="1400" dirty="0" err="1" smtClean="0"/>
              <a:t>scaled</a:t>
            </a:r>
            <a:r>
              <a:rPr lang="fr-BE" sz="1400" dirty="0" smtClean="0"/>
              <a:t> </a:t>
            </a:r>
            <a:r>
              <a:rPr lang="fr-BE" sz="1400" dirty="0" smtClean="0"/>
              <a:t>test </a:t>
            </a:r>
            <a:r>
              <a:rPr lang="fr-BE" sz="1400" dirty="0" err="1" smtClean="0"/>
              <a:t>bench</a:t>
            </a:r>
            <a:endParaRPr lang="fr-BE" sz="1400" dirty="0"/>
          </a:p>
        </p:txBody>
      </p:sp>
      <p:sp>
        <p:nvSpPr>
          <p:cNvPr id="5" name="Rectangle 4"/>
          <p:cNvSpPr/>
          <p:nvPr/>
        </p:nvSpPr>
        <p:spPr>
          <a:xfrm>
            <a:off x="5486400" y="4724400"/>
            <a:ext cx="3429000" cy="1600438"/>
          </a:xfrm>
          <a:prstGeom prst="rect">
            <a:avLst/>
          </a:prstGeom>
        </p:spPr>
        <p:txBody>
          <a:bodyPr wrap="square">
            <a:spAutoFit/>
          </a:bodyPr>
          <a:lstStyle/>
          <a:p>
            <a:pPr algn="just"/>
            <a:r>
              <a:rPr lang="en-GB" sz="1400" dirty="0" smtClean="0"/>
              <a:t>COLLETTE C., ARTOOS K., KUZMIN A., SYLTE M., GUINCHARD M. and HAUVILLER C., Active </a:t>
            </a:r>
            <a:r>
              <a:rPr lang="en-GB" sz="1400" dirty="0" err="1" smtClean="0"/>
              <a:t>quadrupole</a:t>
            </a:r>
            <a:r>
              <a:rPr lang="en-GB" sz="1400" dirty="0" smtClean="0"/>
              <a:t> stabilization for future linear particle colliders, </a:t>
            </a:r>
            <a:r>
              <a:rPr lang="en-GB" sz="1400" i="1" dirty="0" smtClean="0"/>
              <a:t>Nuclear instruments and methods in physics research section A,</a:t>
            </a:r>
            <a:r>
              <a:rPr lang="en-GB" sz="1400" dirty="0" smtClean="0"/>
              <a:t> vol.621 (1-3) pp.71-78 (2010). </a:t>
            </a:r>
            <a:endParaRPr lang="en-US" sz="1400" dirty="0" smtClean="0"/>
          </a:p>
        </p:txBody>
      </p:sp>
      <p:pic>
        <p:nvPicPr>
          <p:cNvPr id="6" name="Picture 7" descr="geophones_membrane.jpg"/>
          <p:cNvPicPr>
            <a:picLocks noChangeAspect="1"/>
          </p:cNvPicPr>
          <p:nvPr/>
        </p:nvPicPr>
        <p:blipFill>
          <a:blip r:embed="rId4" cstate="screen"/>
          <a:srcRect/>
          <a:stretch>
            <a:fillRect/>
          </a:stretch>
        </p:blipFill>
        <p:spPr bwMode="auto">
          <a:xfrm>
            <a:off x="457200" y="1676400"/>
            <a:ext cx="3900067" cy="3276600"/>
          </a:xfrm>
          <a:prstGeom prst="rect">
            <a:avLst/>
          </a:prstGeom>
          <a:noFill/>
          <a:ln w="9525">
            <a:noFill/>
            <a:miter lim="800000"/>
            <a:headEnd/>
            <a:tailEnd/>
          </a:ln>
        </p:spPr>
      </p:pic>
      <p:pic>
        <p:nvPicPr>
          <p:cNvPr id="7" name="Picture 6" descr="double membrane.JPG"/>
          <p:cNvPicPr>
            <a:picLocks noChangeAspect="1"/>
          </p:cNvPicPr>
          <p:nvPr/>
        </p:nvPicPr>
        <p:blipFill>
          <a:blip r:embed="rId5" cstate="screen"/>
          <a:srcRect/>
          <a:stretch>
            <a:fillRect/>
          </a:stretch>
        </p:blipFill>
        <p:spPr>
          <a:xfrm rot="5400000">
            <a:off x="1332520" y="4534880"/>
            <a:ext cx="1144959" cy="2895600"/>
          </a:xfrm>
          <a:prstGeom prst="rect">
            <a:avLst/>
          </a:prstGeom>
        </p:spPr>
      </p:pic>
      <p:sp>
        <p:nvSpPr>
          <p:cNvPr id="8" name="Title 1"/>
          <p:cNvSpPr txBox="1">
            <a:spLocks/>
          </p:cNvSpPr>
          <p:nvPr/>
        </p:nvSpPr>
        <p:spPr>
          <a:xfrm>
            <a:off x="4956049" y="126170"/>
            <a:ext cx="103693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Stabilization</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9" name="Title 1"/>
          <p:cNvSpPr txBox="1">
            <a:spLocks/>
          </p:cNvSpPr>
          <p:nvPr/>
        </p:nvSpPr>
        <p:spPr>
          <a:xfrm>
            <a:off x="1038741" y="740650"/>
            <a:ext cx="5299889" cy="473645"/>
          </a:xfrm>
          <a:prstGeom prst="rect">
            <a:avLst/>
          </a:prstGeom>
        </p:spPr>
        <p:txBody>
          <a:bodyPr>
            <a:no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GB" sz="2000" b="0" i="0" u="none" strike="noStrike" kern="1200" cap="none" spc="0" normalizeH="0" baseline="0" noProof="0" dirty="0" smtClean="0">
                <a:ln>
                  <a:noFill/>
                </a:ln>
                <a:solidFill>
                  <a:srgbClr val="00187E"/>
                </a:solidFill>
                <a:effectLst/>
                <a:uLnTx/>
                <a:uFillTx/>
                <a:latin typeface="+mj-lt"/>
                <a:ea typeface="+mj-ea"/>
                <a:cs typeface="+mj-cs"/>
              </a:rPr>
              <a:t>Step 1: One degree</a:t>
            </a:r>
            <a:r>
              <a:rPr kumimoji="0" lang="en-GB" sz="2000" b="0" i="0" u="none" strike="noStrike" kern="1200" cap="none" spc="0" normalizeH="0" noProof="0" dirty="0" smtClean="0">
                <a:ln>
                  <a:noFill/>
                </a:ln>
                <a:solidFill>
                  <a:srgbClr val="00187E"/>
                </a:solidFill>
                <a:effectLst/>
                <a:uLnTx/>
                <a:uFillTx/>
                <a:latin typeface="+mj-lt"/>
                <a:ea typeface="+mj-ea"/>
                <a:cs typeface="+mj-cs"/>
              </a:rPr>
              <a:t> </a:t>
            </a:r>
            <a:r>
              <a:rPr kumimoji="0" lang="en-GB" sz="2000" b="0" i="0" u="none" strike="noStrike" kern="1200" cap="none" spc="0" normalizeH="0" baseline="0" noProof="0" dirty="0" smtClean="0">
                <a:ln>
                  <a:noFill/>
                </a:ln>
                <a:solidFill>
                  <a:srgbClr val="00187E"/>
                </a:solidFill>
                <a:effectLst/>
                <a:uLnTx/>
                <a:uFillTx/>
                <a:latin typeface="+mj-lt"/>
                <a:ea typeface="+mj-ea"/>
                <a:cs typeface="+mj-cs"/>
              </a:rPr>
              <a:t>of</a:t>
            </a:r>
            <a:r>
              <a:rPr kumimoji="0" lang="en-GB" sz="2000" b="0" i="0" u="none" strike="noStrike" kern="1200" cap="none" spc="0" normalizeH="0" noProof="0" dirty="0" smtClean="0">
                <a:ln>
                  <a:noFill/>
                </a:ln>
                <a:solidFill>
                  <a:srgbClr val="00187E"/>
                </a:solidFill>
                <a:effectLst/>
                <a:uLnTx/>
                <a:uFillTx/>
                <a:latin typeface="+mj-lt"/>
                <a:ea typeface="+mj-ea"/>
                <a:cs typeface="+mj-cs"/>
              </a:rPr>
              <a:t> </a:t>
            </a:r>
            <a:r>
              <a:rPr kumimoji="0" lang="en-GB" sz="2000" b="0" i="0" u="none" strike="noStrike" kern="1200" cap="none" spc="0" normalizeH="0" baseline="0" noProof="0" dirty="0" smtClean="0">
                <a:ln>
                  <a:noFill/>
                </a:ln>
                <a:solidFill>
                  <a:srgbClr val="00187E"/>
                </a:solidFill>
                <a:effectLst/>
                <a:uLnTx/>
                <a:uFillTx/>
                <a:latin typeface="+mj-lt"/>
                <a:ea typeface="+mj-ea"/>
                <a:cs typeface="+mj-cs"/>
              </a:rPr>
              <a:t>f</a:t>
            </a:r>
            <a:r>
              <a:rPr lang="en-GB" sz="2000" dirty="0" err="1" smtClean="0">
                <a:solidFill>
                  <a:srgbClr val="00187E"/>
                </a:solidFill>
                <a:latin typeface="+mj-lt"/>
                <a:ea typeface="+mj-ea"/>
                <a:cs typeface="+mj-cs"/>
              </a:rPr>
              <a:t>reedom</a:t>
            </a:r>
            <a:r>
              <a:rPr lang="en-GB" sz="2000" dirty="0" smtClean="0">
                <a:solidFill>
                  <a:srgbClr val="00187E"/>
                </a:solidFill>
                <a:latin typeface="+mj-lt"/>
                <a:ea typeface="+mj-ea"/>
                <a:cs typeface="+mj-cs"/>
              </a:rPr>
              <a:t> </a:t>
            </a:r>
            <a:r>
              <a:rPr kumimoji="0" lang="en-GB" sz="2000" b="0" i="0" u="none" strike="noStrike" kern="1200" cap="none" spc="0" normalizeH="0" baseline="0" noProof="0" dirty="0" smtClean="0">
                <a:ln>
                  <a:noFill/>
                </a:ln>
                <a:solidFill>
                  <a:srgbClr val="00187E"/>
                </a:solidFill>
                <a:effectLst/>
                <a:uLnTx/>
                <a:uFillTx/>
                <a:latin typeface="+mj-lt"/>
                <a:ea typeface="+mj-ea"/>
                <a:cs typeface="+mj-cs"/>
              </a:rPr>
              <a:t> scaled set-up</a:t>
            </a:r>
            <a:endParaRPr kumimoji="0" lang="en-GB" sz="2000" b="0" i="0" u="none" strike="noStrike" kern="1200" cap="none" spc="0" normalizeH="0" baseline="0" noProof="0" dirty="0">
              <a:ln>
                <a:noFill/>
              </a:ln>
              <a:solidFill>
                <a:srgbClr val="00187E"/>
              </a:solidFill>
              <a:effectLst/>
              <a:uLnTx/>
              <a:uFillTx/>
              <a:latin typeface="+mj-lt"/>
              <a:ea typeface="+mj-ea"/>
              <a:cs typeface="+mj-cs"/>
            </a:endParaRPr>
          </a:p>
        </p:txBody>
      </p:sp>
      <p:pic>
        <p:nvPicPr>
          <p:cNvPr id="10" name="Picture 32" descr="ClicStabLogo"/>
          <p:cNvPicPr>
            <a:picLocks noChangeAspect="1" noChangeArrowheads="1"/>
          </p:cNvPicPr>
          <p:nvPr/>
        </p:nvPicPr>
        <p:blipFill>
          <a:blip r:embed="rId6" cstate="print"/>
          <a:srcRect/>
          <a:stretch>
            <a:fillRect/>
          </a:stretch>
        </p:blipFill>
        <p:spPr bwMode="auto">
          <a:xfrm>
            <a:off x="7951640" y="855865"/>
            <a:ext cx="1066524" cy="614480"/>
          </a:xfrm>
          <a:prstGeom prst="rect">
            <a:avLst/>
          </a:prstGeom>
          <a:noFill/>
          <a:ln w="9525">
            <a:noFill/>
            <a:miter lim="800000"/>
            <a:headEnd/>
            <a:tailEnd/>
          </a:ln>
        </p:spPr>
      </p:pic>
      <p:sp>
        <p:nvSpPr>
          <p:cNvPr id="11" name="TextBox 10"/>
          <p:cNvSpPr txBox="1"/>
          <p:nvPr/>
        </p:nvSpPr>
        <p:spPr>
          <a:xfrm>
            <a:off x="7260350" y="6424590"/>
            <a:ext cx="1726755" cy="246221"/>
          </a:xfrm>
          <a:prstGeom prst="rect">
            <a:avLst/>
          </a:prstGeom>
          <a:noFill/>
        </p:spPr>
        <p:txBody>
          <a:bodyPr wrap="none" rtlCol="0">
            <a:spAutoFit/>
          </a:bodyPr>
          <a:lstStyle/>
          <a:p>
            <a:r>
              <a:rPr lang="en-US" sz="1000" i="1" u="sng" dirty="0" err="1" smtClean="0"/>
              <a:t>Stef</a:t>
            </a:r>
            <a:r>
              <a:rPr lang="en-US" sz="1000" i="1" u="sng" dirty="0" smtClean="0"/>
              <a:t>  </a:t>
            </a:r>
            <a:r>
              <a:rPr lang="en-US" sz="1000" i="1" u="sng" dirty="0" err="1" smtClean="0"/>
              <a:t>Janssens</a:t>
            </a:r>
            <a:r>
              <a:rPr lang="en-US" sz="1000" i="1" u="sng" dirty="0" smtClean="0"/>
              <a:t>, Kurt </a:t>
            </a:r>
            <a:r>
              <a:rPr lang="en-US" sz="1000" i="1" u="sng" dirty="0" err="1" smtClean="0"/>
              <a:t>Artoos</a:t>
            </a:r>
            <a:endParaRPr lang="en-US" sz="1000" i="1" u="sng"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Christophe\ASL\Applications_2010\Micromecanique\Interview\tra.jpg"/>
          <p:cNvPicPr>
            <a:picLocks noChangeAspect="1" noChangeArrowheads="1"/>
          </p:cNvPicPr>
          <p:nvPr/>
        </p:nvPicPr>
        <p:blipFill>
          <a:blip r:embed="rId2" cstate="print"/>
          <a:srcRect/>
          <a:stretch>
            <a:fillRect/>
          </a:stretch>
        </p:blipFill>
        <p:spPr bwMode="auto">
          <a:xfrm>
            <a:off x="347450" y="4504340"/>
            <a:ext cx="3505200" cy="1910755"/>
          </a:xfrm>
          <a:prstGeom prst="rect">
            <a:avLst/>
          </a:prstGeom>
          <a:noFill/>
        </p:spPr>
      </p:pic>
      <p:pic>
        <p:nvPicPr>
          <p:cNvPr id="3" name="Picture 2" descr="figure6.jpg"/>
          <p:cNvPicPr>
            <a:picLocks noChangeAspect="1"/>
          </p:cNvPicPr>
          <p:nvPr/>
        </p:nvPicPr>
        <p:blipFill>
          <a:blip r:embed="rId3" cstate="print"/>
          <a:stretch>
            <a:fillRect/>
          </a:stretch>
        </p:blipFill>
        <p:spPr>
          <a:xfrm>
            <a:off x="385855" y="1393535"/>
            <a:ext cx="3222284" cy="2412215"/>
          </a:xfrm>
          <a:prstGeom prst="rect">
            <a:avLst/>
          </a:prstGeom>
        </p:spPr>
      </p:pic>
      <p:pic>
        <p:nvPicPr>
          <p:cNvPr id="4" name="Picture 3" descr="RMScombolag60HzISR2_1.5nm_2.jpg"/>
          <p:cNvPicPr>
            <a:picLocks noChangeAspect="1"/>
          </p:cNvPicPr>
          <p:nvPr/>
        </p:nvPicPr>
        <p:blipFill>
          <a:blip r:embed="rId4" cstate="print"/>
          <a:stretch>
            <a:fillRect/>
          </a:stretch>
        </p:blipFill>
        <p:spPr>
          <a:xfrm>
            <a:off x="4341570" y="1316725"/>
            <a:ext cx="4393163" cy="2995590"/>
          </a:xfrm>
          <a:prstGeom prst="rect">
            <a:avLst/>
          </a:prstGeom>
          <a:ln>
            <a:solidFill>
              <a:schemeClr val="bg1">
                <a:lumMod val="85000"/>
              </a:schemeClr>
            </a:solidFill>
          </a:ln>
          <a:effectLst>
            <a:outerShdw blurRad="50800" dist="38100" dir="2700000" algn="tl" rotWithShape="0">
              <a:prstClr val="black">
                <a:alpha val="40000"/>
              </a:prstClr>
            </a:outerShdw>
          </a:effectLst>
        </p:spPr>
      </p:pic>
      <p:sp>
        <p:nvSpPr>
          <p:cNvPr id="5" name="TextBox 4"/>
          <p:cNvSpPr txBox="1"/>
          <p:nvPr/>
        </p:nvSpPr>
        <p:spPr>
          <a:xfrm>
            <a:off x="4572000" y="5310845"/>
            <a:ext cx="4191000" cy="738664"/>
          </a:xfrm>
          <a:prstGeom prst="rect">
            <a:avLst/>
          </a:prstGeom>
          <a:ln w="12700">
            <a:solidFill>
              <a:schemeClr val="bg1">
                <a:lumMod val="75000"/>
              </a:schemeClr>
            </a:solidFill>
          </a:ln>
        </p:spPr>
        <p:style>
          <a:lnRef idx="2">
            <a:schemeClr val="dk1"/>
          </a:lnRef>
          <a:fillRef idx="1">
            <a:schemeClr val="lt1"/>
          </a:fillRef>
          <a:effectRef idx="0">
            <a:schemeClr val="dk1"/>
          </a:effectRef>
          <a:fontRef idx="minor">
            <a:schemeClr val="dk1"/>
          </a:fontRef>
        </p:style>
        <p:txBody>
          <a:bodyPr wrap="square" rtlCol="0">
            <a:spAutoFit/>
          </a:bodyPr>
          <a:lstStyle/>
          <a:p>
            <a:pPr>
              <a:tabLst>
                <a:tab pos="796925" algn="l"/>
              </a:tabLst>
            </a:pPr>
            <a:r>
              <a:rPr lang="en-GB" sz="1400" dirty="0" smtClean="0"/>
              <a:t>Result:  </a:t>
            </a:r>
            <a:r>
              <a:rPr lang="en-GB" sz="1400" dirty="0" smtClean="0"/>
              <a:t>	</a:t>
            </a:r>
            <a:r>
              <a:rPr lang="en-GB" sz="1400" dirty="0" smtClean="0">
                <a:solidFill>
                  <a:srgbClr val="C00000"/>
                </a:solidFill>
              </a:rPr>
              <a:t>0.6 </a:t>
            </a:r>
            <a:r>
              <a:rPr lang="en-GB" sz="1400" dirty="0" smtClean="0">
                <a:solidFill>
                  <a:srgbClr val="C00000"/>
                </a:solidFill>
              </a:rPr>
              <a:t>nm at 1 Hz from 2.2 nm</a:t>
            </a:r>
          </a:p>
          <a:p>
            <a:pPr>
              <a:tabLst>
                <a:tab pos="796925" algn="l"/>
              </a:tabLst>
            </a:pPr>
            <a:r>
              <a:rPr lang="en-GB" sz="1400" dirty="0" smtClean="0"/>
              <a:t>	</a:t>
            </a:r>
            <a:r>
              <a:rPr lang="en-GB" sz="1400" dirty="0" smtClean="0"/>
              <a:t>day</a:t>
            </a:r>
            <a:r>
              <a:rPr lang="en-GB" sz="1400" dirty="0" smtClean="0"/>
              <a:t>: 1.6 nm  from 6.4 </a:t>
            </a:r>
            <a:r>
              <a:rPr lang="en-GB" sz="1400" dirty="0" smtClean="0"/>
              <a:t>nm</a:t>
            </a:r>
          </a:p>
          <a:p>
            <a:pPr>
              <a:tabLst>
                <a:tab pos="796925" algn="l"/>
              </a:tabLst>
            </a:pPr>
            <a:r>
              <a:rPr lang="en-GB" sz="1400" dirty="0" smtClean="0"/>
              <a:t>	</a:t>
            </a:r>
            <a:r>
              <a:rPr lang="en-GB" sz="1400" dirty="0" smtClean="0"/>
              <a:t>0.44 nm at 4 Hz</a:t>
            </a:r>
            <a:endParaRPr lang="en-GB" sz="1400" dirty="0"/>
          </a:p>
        </p:txBody>
      </p:sp>
      <p:sp>
        <p:nvSpPr>
          <p:cNvPr id="6" name="TextBox 5"/>
          <p:cNvSpPr txBox="1"/>
          <p:nvPr/>
        </p:nvSpPr>
        <p:spPr>
          <a:xfrm>
            <a:off x="4572000" y="4849985"/>
            <a:ext cx="2423760" cy="307777"/>
          </a:xfrm>
          <a:prstGeom prst="rect">
            <a:avLst/>
          </a:prstGeom>
          <a:noFill/>
          <a:ln w="12700">
            <a:solidFill>
              <a:schemeClr val="bg1">
                <a:lumMod val="75000"/>
              </a:schemeClr>
            </a:solidFill>
          </a:ln>
        </p:spPr>
        <p:style>
          <a:lnRef idx="2">
            <a:schemeClr val="accent2"/>
          </a:lnRef>
          <a:fillRef idx="1">
            <a:schemeClr val="lt1"/>
          </a:fillRef>
          <a:effectRef idx="0">
            <a:schemeClr val="accent2"/>
          </a:effectRef>
          <a:fontRef idx="minor">
            <a:schemeClr val="dk1"/>
          </a:fontRef>
        </p:style>
        <p:txBody>
          <a:bodyPr wrap="square" rtlCol="0">
            <a:spAutoFit/>
          </a:bodyPr>
          <a:lstStyle/>
          <a:p>
            <a:r>
              <a:rPr lang="en-GB" sz="1400" dirty="0" smtClean="0">
                <a:solidFill>
                  <a:srgbClr val="C00000"/>
                </a:solidFill>
              </a:rPr>
              <a:t>Objectives  reached</a:t>
            </a:r>
            <a:endParaRPr lang="en-GB" sz="1400" dirty="0">
              <a:solidFill>
                <a:srgbClr val="C00000"/>
              </a:solidFill>
            </a:endParaRPr>
          </a:p>
        </p:txBody>
      </p:sp>
      <p:sp>
        <p:nvSpPr>
          <p:cNvPr id="8" name="Title 1"/>
          <p:cNvSpPr txBox="1">
            <a:spLocks/>
          </p:cNvSpPr>
          <p:nvPr/>
        </p:nvSpPr>
        <p:spPr>
          <a:xfrm>
            <a:off x="4956049" y="126170"/>
            <a:ext cx="103693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Stabilization</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9" name="Title 1"/>
          <p:cNvSpPr txBox="1">
            <a:spLocks/>
          </p:cNvSpPr>
          <p:nvPr/>
        </p:nvSpPr>
        <p:spPr>
          <a:xfrm>
            <a:off x="1038739" y="663840"/>
            <a:ext cx="4032525" cy="588860"/>
          </a:xfrm>
          <a:prstGeom prst="rect">
            <a:avLst/>
          </a:prstGeom>
        </p:spPr>
        <p:txBody>
          <a:bodyPr>
            <a:normAutofit/>
          </a:bodyPr>
          <a:lstStyle/>
          <a:p>
            <a:pPr lvl="0">
              <a:spcBef>
                <a:spcPct val="0"/>
              </a:spcBef>
            </a:pPr>
            <a:r>
              <a:rPr kumimoji="0" lang="en-US" sz="2000" b="0" i="0" u="none" strike="noStrike" kern="1200" cap="none" spc="0" normalizeH="0" baseline="0" noProof="0" dirty="0" smtClean="0">
                <a:ln>
                  <a:noFill/>
                </a:ln>
                <a:solidFill>
                  <a:srgbClr val="00187E"/>
                </a:solidFill>
                <a:effectLst/>
                <a:uLnTx/>
                <a:uFillTx/>
                <a:latin typeface="+mj-lt"/>
                <a:ea typeface="+mj-ea"/>
                <a:cs typeface="+mj-cs"/>
              </a:rPr>
              <a:t>Experimental results - </a:t>
            </a:r>
            <a:r>
              <a:rPr lang="en-GB" sz="2000" dirty="0" smtClean="0">
                <a:solidFill>
                  <a:srgbClr val="00187E"/>
                </a:solidFill>
              </a:rPr>
              <a:t>one </a:t>
            </a:r>
            <a:r>
              <a:rPr lang="en-GB" sz="2000" dirty="0" err="1" smtClean="0">
                <a:solidFill>
                  <a:srgbClr val="00187E"/>
                </a:solidFill>
              </a:rPr>
              <a:t>d.o.f</a:t>
            </a:r>
            <a:r>
              <a:rPr lang="en-GB" sz="2000" dirty="0" smtClean="0">
                <a:solidFill>
                  <a:srgbClr val="00187E"/>
                </a:solidFill>
              </a:rPr>
              <a:t>.</a:t>
            </a:r>
            <a:endParaRPr kumimoji="0" lang="en-US" sz="2000" b="0" i="0" u="none" strike="noStrike" kern="1200" cap="none" spc="0" normalizeH="0" baseline="0" noProof="0" dirty="0">
              <a:ln>
                <a:noFill/>
              </a:ln>
              <a:solidFill>
                <a:srgbClr val="00187E"/>
              </a:solidFill>
              <a:effectLst/>
              <a:uLnTx/>
              <a:uFillTx/>
              <a:latin typeface="+mj-lt"/>
              <a:ea typeface="+mj-ea"/>
              <a:cs typeface="+mj-cs"/>
            </a:endParaRPr>
          </a:p>
        </p:txBody>
      </p:sp>
      <p:sp>
        <p:nvSpPr>
          <p:cNvPr id="10" name="TextBox 9"/>
          <p:cNvSpPr txBox="1"/>
          <p:nvPr/>
        </p:nvSpPr>
        <p:spPr>
          <a:xfrm>
            <a:off x="7260350" y="6424590"/>
            <a:ext cx="1726755" cy="246221"/>
          </a:xfrm>
          <a:prstGeom prst="rect">
            <a:avLst/>
          </a:prstGeom>
          <a:noFill/>
        </p:spPr>
        <p:txBody>
          <a:bodyPr wrap="none" rtlCol="0">
            <a:spAutoFit/>
          </a:bodyPr>
          <a:lstStyle/>
          <a:p>
            <a:r>
              <a:rPr lang="en-US" sz="1000" i="1" u="sng" dirty="0" err="1" smtClean="0"/>
              <a:t>Stef</a:t>
            </a:r>
            <a:r>
              <a:rPr lang="en-US" sz="1000" i="1" u="sng" dirty="0" smtClean="0"/>
              <a:t>  </a:t>
            </a:r>
            <a:r>
              <a:rPr lang="en-US" sz="1000" i="1" u="sng" dirty="0" err="1" smtClean="0"/>
              <a:t>Janssens</a:t>
            </a:r>
            <a:r>
              <a:rPr lang="en-US" sz="1000" i="1" u="sng" dirty="0" smtClean="0"/>
              <a:t>, Kurt </a:t>
            </a:r>
            <a:r>
              <a:rPr lang="en-US" sz="1000" i="1" u="sng" dirty="0" err="1" smtClean="0"/>
              <a:t>Artoos</a:t>
            </a:r>
            <a:endParaRPr lang="en-US" sz="1000" i="1" u="sng"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2" cstate="print"/>
          <a:srcRect t="14286" r="46164"/>
          <a:stretch>
            <a:fillRect/>
          </a:stretch>
        </p:blipFill>
        <p:spPr bwMode="auto">
          <a:xfrm>
            <a:off x="616285" y="1470345"/>
            <a:ext cx="3276600" cy="2752344"/>
          </a:xfrm>
          <a:prstGeom prst="rect">
            <a:avLst/>
          </a:prstGeom>
          <a:noFill/>
          <a:ln w="9525">
            <a:noFill/>
            <a:miter lim="800000"/>
            <a:headEnd/>
            <a:tailEnd/>
          </a:ln>
        </p:spPr>
      </p:pic>
      <p:sp>
        <p:nvSpPr>
          <p:cNvPr id="4" name="Rectangle 3"/>
          <p:cNvSpPr/>
          <p:nvPr/>
        </p:nvSpPr>
        <p:spPr>
          <a:xfrm>
            <a:off x="270640" y="4350720"/>
            <a:ext cx="4148350" cy="1631216"/>
          </a:xfrm>
          <a:prstGeom prst="rect">
            <a:avLst/>
          </a:prstGeom>
        </p:spPr>
        <p:txBody>
          <a:bodyPr wrap="square">
            <a:spAutoFit/>
          </a:bodyPr>
          <a:lstStyle/>
          <a:p>
            <a:r>
              <a:rPr lang="fr-BE" sz="1600" dirty="0" smtClean="0">
                <a:solidFill>
                  <a:srgbClr val="00187E"/>
                </a:solidFill>
              </a:rPr>
              <a:t>Objectives</a:t>
            </a:r>
            <a:r>
              <a:rPr lang="fr-BE" sz="1600" dirty="0" smtClean="0">
                <a:solidFill>
                  <a:srgbClr val="00187E"/>
                </a:solidFill>
              </a:rPr>
              <a:t>:</a:t>
            </a:r>
          </a:p>
          <a:p>
            <a:endParaRPr lang="fr-BE" sz="1400" b="1" dirty="0" smtClean="0"/>
          </a:p>
          <a:p>
            <a:pPr marL="227013" indent="-227013">
              <a:buFont typeface="Arial" pitchFamily="34" charset="0"/>
              <a:buChar char="•"/>
            </a:pPr>
            <a:r>
              <a:rPr lang="en-GB" sz="1400" dirty="0" smtClean="0"/>
              <a:t>Validate the strategy and</a:t>
            </a:r>
          </a:p>
          <a:p>
            <a:pPr marL="227013" indent="-227013"/>
            <a:r>
              <a:rPr lang="en-GB" sz="1400" dirty="0" smtClean="0"/>
              <a:t> </a:t>
            </a:r>
            <a:r>
              <a:rPr lang="en-GB" sz="1400" dirty="0" smtClean="0"/>
              <a:t>     controller </a:t>
            </a:r>
            <a:r>
              <a:rPr lang="en-GB" sz="1400" dirty="0" smtClean="0"/>
              <a:t>in 2 </a:t>
            </a:r>
            <a:r>
              <a:rPr lang="en-GB" sz="1400" dirty="0" err="1" smtClean="0"/>
              <a:t>d.o.f</a:t>
            </a:r>
            <a:r>
              <a:rPr lang="en-GB" sz="1400" dirty="0" smtClean="0"/>
              <a:t>. Type 1</a:t>
            </a:r>
          </a:p>
          <a:p>
            <a:pPr marL="227013" indent="-227013">
              <a:buFont typeface="Arial" pitchFamily="34" charset="0"/>
              <a:buChar char="•"/>
            </a:pPr>
            <a:r>
              <a:rPr lang="en-GB" sz="1400" dirty="0" smtClean="0"/>
              <a:t> Validate flexural hinge design</a:t>
            </a:r>
          </a:p>
          <a:p>
            <a:pPr marL="227013" indent="-227013">
              <a:buFont typeface="Arial" pitchFamily="34" charset="0"/>
              <a:buChar char="•"/>
            </a:pPr>
            <a:r>
              <a:rPr lang="en-GB" sz="1400" dirty="0" smtClean="0"/>
              <a:t> Validate Mounting and assembly issues</a:t>
            </a:r>
          </a:p>
          <a:p>
            <a:pPr marL="227013" indent="-227013">
              <a:buFont typeface="Arial" pitchFamily="34" charset="0"/>
              <a:buChar char="•"/>
            </a:pPr>
            <a:r>
              <a:rPr lang="en-GB" sz="1400" dirty="0" smtClean="0"/>
              <a:t> Validate </a:t>
            </a:r>
            <a:r>
              <a:rPr lang="en-GB" sz="1400" dirty="0" err="1" smtClean="0"/>
              <a:t>nano</a:t>
            </a:r>
            <a:r>
              <a:rPr lang="en-GB" sz="1400" dirty="0" smtClean="0"/>
              <a:t> positioning in 2 </a:t>
            </a:r>
            <a:r>
              <a:rPr lang="en-GB" sz="1400" dirty="0" err="1" smtClean="0"/>
              <a:t>d.o.f</a:t>
            </a:r>
            <a:r>
              <a:rPr lang="en-GB" sz="1400" dirty="0" smtClean="0"/>
              <a:t>.</a:t>
            </a:r>
            <a:endParaRPr lang="en-GB" sz="1400" dirty="0"/>
          </a:p>
        </p:txBody>
      </p:sp>
      <p:pic>
        <p:nvPicPr>
          <p:cNvPr id="6" name="Picture 3"/>
          <p:cNvPicPr>
            <a:picLocks noChangeAspect="1" noChangeArrowheads="1"/>
          </p:cNvPicPr>
          <p:nvPr/>
        </p:nvPicPr>
        <p:blipFill>
          <a:blip r:embed="rId3" cstate="print"/>
          <a:srcRect/>
          <a:stretch>
            <a:fillRect/>
          </a:stretch>
        </p:blipFill>
        <p:spPr bwMode="auto">
          <a:xfrm>
            <a:off x="4802430" y="1431940"/>
            <a:ext cx="3238463" cy="4254336"/>
          </a:xfrm>
          <a:prstGeom prst="rect">
            <a:avLst/>
          </a:prstGeom>
          <a:noFill/>
          <a:ln w="6350">
            <a:solidFill>
              <a:schemeClr val="bg1">
                <a:lumMod val="85000"/>
              </a:schemeClr>
            </a:solidFill>
            <a:miter lim="800000"/>
            <a:headEnd/>
            <a:tailEnd/>
          </a:ln>
          <a:effectLst>
            <a:outerShdw blurRad="50800" dist="38100" dir="2700000" algn="tl" rotWithShape="0">
              <a:prstClr val="black">
                <a:alpha val="40000"/>
              </a:prstClr>
            </a:outerShdw>
          </a:effectLst>
        </p:spPr>
      </p:pic>
      <p:sp>
        <p:nvSpPr>
          <p:cNvPr id="7" name="Title 1"/>
          <p:cNvSpPr txBox="1">
            <a:spLocks/>
          </p:cNvSpPr>
          <p:nvPr/>
        </p:nvSpPr>
        <p:spPr>
          <a:xfrm>
            <a:off x="4956049" y="126170"/>
            <a:ext cx="103693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Stabilization</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8" name="Title 1"/>
          <p:cNvSpPr txBox="1">
            <a:spLocks/>
          </p:cNvSpPr>
          <p:nvPr/>
        </p:nvSpPr>
        <p:spPr>
          <a:xfrm>
            <a:off x="1000335" y="740650"/>
            <a:ext cx="3725285" cy="576075"/>
          </a:xfrm>
          <a:prstGeom prst="rect">
            <a:avLst/>
          </a:prstGeom>
        </p:spPr>
        <p:txBody>
          <a:bodyP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GB" sz="2000" b="0" i="0" u="none" strike="noStrike" kern="1200" cap="none" spc="0" normalizeH="0" baseline="0" noProof="0" dirty="0" smtClean="0">
                <a:ln>
                  <a:noFill/>
                </a:ln>
                <a:solidFill>
                  <a:srgbClr val="00187E"/>
                </a:solidFill>
                <a:effectLst/>
                <a:uLnTx/>
                <a:uFillTx/>
                <a:latin typeface="+mj-lt"/>
                <a:ea typeface="+mj-ea"/>
                <a:cs typeface="+mj-cs"/>
              </a:rPr>
              <a:t>Step 3: 2 </a:t>
            </a:r>
            <a:r>
              <a:rPr kumimoji="0" lang="en-GB" sz="2000" b="0" i="0" u="none" strike="noStrike" kern="1200" cap="none" spc="0" normalizeH="0" baseline="0" noProof="0" dirty="0" err="1" smtClean="0">
                <a:ln>
                  <a:noFill/>
                </a:ln>
                <a:solidFill>
                  <a:srgbClr val="00187E"/>
                </a:solidFill>
                <a:effectLst/>
                <a:uLnTx/>
                <a:uFillTx/>
                <a:latin typeface="+mj-lt"/>
                <a:ea typeface="+mj-ea"/>
                <a:cs typeface="+mj-cs"/>
              </a:rPr>
              <a:t>d.o.f</a:t>
            </a:r>
            <a:r>
              <a:rPr kumimoji="0" lang="en-GB" sz="2000" b="0" i="0" u="none" strike="noStrike" kern="1200" cap="none" spc="0" normalizeH="0" baseline="0" noProof="0" dirty="0" smtClean="0">
                <a:ln>
                  <a:noFill/>
                </a:ln>
                <a:solidFill>
                  <a:srgbClr val="00187E"/>
                </a:solidFill>
                <a:effectLst/>
                <a:uLnTx/>
                <a:uFillTx/>
                <a:latin typeface="+mj-lt"/>
                <a:ea typeface="+mj-ea"/>
                <a:cs typeface="+mj-cs"/>
              </a:rPr>
              <a:t>. with type 1 mass</a:t>
            </a:r>
            <a:endParaRPr kumimoji="0" lang="en-GB" sz="2000" b="0" i="0" u="none" strike="noStrike" kern="1200" cap="none" spc="0" normalizeH="0" baseline="0" noProof="0" dirty="0">
              <a:ln>
                <a:noFill/>
              </a:ln>
              <a:solidFill>
                <a:srgbClr val="00187E"/>
              </a:solidFill>
              <a:effectLst/>
              <a:uLnTx/>
              <a:uFillTx/>
              <a:latin typeface="+mj-lt"/>
              <a:ea typeface="+mj-ea"/>
              <a:cs typeface="+mj-cs"/>
            </a:endParaRPr>
          </a:p>
        </p:txBody>
      </p:sp>
      <p:sp>
        <p:nvSpPr>
          <p:cNvPr id="9" name="TextBox 8"/>
          <p:cNvSpPr txBox="1"/>
          <p:nvPr/>
        </p:nvSpPr>
        <p:spPr>
          <a:xfrm>
            <a:off x="7260350" y="6424590"/>
            <a:ext cx="1726755" cy="246221"/>
          </a:xfrm>
          <a:prstGeom prst="rect">
            <a:avLst/>
          </a:prstGeom>
          <a:noFill/>
        </p:spPr>
        <p:txBody>
          <a:bodyPr wrap="none" rtlCol="0">
            <a:spAutoFit/>
          </a:bodyPr>
          <a:lstStyle/>
          <a:p>
            <a:r>
              <a:rPr lang="en-US" sz="1000" i="1" u="sng" dirty="0" err="1" smtClean="0"/>
              <a:t>Stef</a:t>
            </a:r>
            <a:r>
              <a:rPr lang="en-US" sz="1000" i="1" u="sng" dirty="0" smtClean="0"/>
              <a:t>  </a:t>
            </a:r>
            <a:r>
              <a:rPr lang="en-US" sz="1000" i="1" u="sng" dirty="0" err="1" smtClean="0"/>
              <a:t>Janssens</a:t>
            </a:r>
            <a:r>
              <a:rPr lang="en-US" sz="1000" i="1" u="sng" dirty="0" smtClean="0"/>
              <a:t>, Kurt </a:t>
            </a:r>
            <a:r>
              <a:rPr lang="en-US" sz="1000" i="1" u="sng" dirty="0" err="1" smtClean="0"/>
              <a:t>Artoos</a:t>
            </a:r>
            <a:endParaRPr lang="en-US" sz="1000" i="1" u="sng" dirty="0"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1077145" y="740650"/>
            <a:ext cx="2739540" cy="473645"/>
          </a:xfrm>
          <a:prstGeom prst="rect">
            <a:avLst/>
          </a:prstGeom>
        </p:spPr>
        <p:txBody>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GB" sz="2000" b="0" i="0" u="none" strike="noStrike" kern="1200" cap="none" spc="0" normalizeH="0" baseline="0" noProof="0" dirty="0" smtClean="0">
                <a:ln>
                  <a:noFill/>
                </a:ln>
                <a:solidFill>
                  <a:srgbClr val="00187E"/>
                </a:solidFill>
                <a:effectLst/>
                <a:uLnTx/>
                <a:uFillTx/>
                <a:latin typeface="+mj-lt"/>
                <a:ea typeface="+mj-ea"/>
                <a:cs typeface="+mj-cs"/>
              </a:rPr>
              <a:t>Stabilization in 2 </a:t>
            </a:r>
            <a:r>
              <a:rPr kumimoji="0" lang="en-GB" sz="2000" b="0" i="0" u="none" strike="noStrike" kern="1200" cap="none" spc="0" normalizeH="0" baseline="0" noProof="0" dirty="0" err="1" smtClean="0">
                <a:ln>
                  <a:noFill/>
                </a:ln>
                <a:solidFill>
                  <a:srgbClr val="00187E"/>
                </a:solidFill>
                <a:effectLst/>
                <a:uLnTx/>
                <a:uFillTx/>
                <a:latin typeface="+mj-lt"/>
                <a:ea typeface="+mj-ea"/>
                <a:cs typeface="+mj-cs"/>
              </a:rPr>
              <a:t>d.o.f</a:t>
            </a:r>
            <a:r>
              <a:rPr kumimoji="0" lang="en-GB" sz="2000" b="0" i="0" u="none" strike="noStrike" kern="1200" cap="none" spc="0" normalizeH="0" baseline="0" noProof="0" dirty="0" smtClean="0">
                <a:ln>
                  <a:noFill/>
                </a:ln>
                <a:solidFill>
                  <a:srgbClr val="00187E"/>
                </a:solidFill>
                <a:effectLst/>
                <a:uLnTx/>
                <a:uFillTx/>
                <a:latin typeface="+mj-lt"/>
                <a:ea typeface="+mj-ea"/>
                <a:cs typeface="+mj-cs"/>
              </a:rPr>
              <a:t>.</a:t>
            </a:r>
            <a:endParaRPr kumimoji="0" lang="en-GB" sz="2000" b="0" i="0" u="none" strike="noStrike" kern="1200" cap="none" spc="0" normalizeH="0" baseline="0" noProof="0" dirty="0">
              <a:ln>
                <a:noFill/>
              </a:ln>
              <a:solidFill>
                <a:srgbClr val="00187E"/>
              </a:solidFill>
              <a:effectLst/>
              <a:uLnTx/>
              <a:uFillTx/>
              <a:latin typeface="+mj-lt"/>
              <a:ea typeface="+mj-ea"/>
              <a:cs typeface="+mj-cs"/>
            </a:endParaRPr>
          </a:p>
        </p:txBody>
      </p:sp>
      <p:pic>
        <p:nvPicPr>
          <p:cNvPr id="4" name="Picture 2"/>
          <p:cNvPicPr>
            <a:picLocks noChangeAspect="1" noChangeArrowheads="1"/>
          </p:cNvPicPr>
          <p:nvPr/>
        </p:nvPicPr>
        <p:blipFill>
          <a:blip r:embed="rId2" cstate="print"/>
          <a:srcRect r="3509"/>
          <a:stretch>
            <a:fillRect/>
          </a:stretch>
        </p:blipFill>
        <p:spPr bwMode="auto">
          <a:xfrm>
            <a:off x="4725620" y="1700775"/>
            <a:ext cx="3960570" cy="4583153"/>
          </a:xfrm>
          <a:prstGeom prst="rect">
            <a:avLst/>
          </a:prstGeom>
          <a:noFill/>
          <a:ln w="9525">
            <a:noFill/>
            <a:miter lim="800000"/>
            <a:headEnd/>
            <a:tailEnd/>
          </a:ln>
        </p:spPr>
      </p:pic>
      <p:sp>
        <p:nvSpPr>
          <p:cNvPr id="6" name="TextBox 5"/>
          <p:cNvSpPr txBox="1"/>
          <p:nvPr/>
        </p:nvSpPr>
        <p:spPr>
          <a:xfrm>
            <a:off x="5124967" y="2005575"/>
            <a:ext cx="1439818" cy="646331"/>
          </a:xfrm>
          <a:prstGeom prst="rect">
            <a:avLst/>
          </a:prstGeom>
          <a:noFill/>
        </p:spPr>
        <p:txBody>
          <a:bodyPr wrap="none" rtlCol="0">
            <a:spAutoFit/>
          </a:bodyPr>
          <a:lstStyle/>
          <a:p>
            <a:r>
              <a:rPr lang="en-GB" dirty="0" smtClean="0"/>
              <a:t>Lateral </a:t>
            </a:r>
          </a:p>
          <a:p>
            <a:r>
              <a:rPr lang="en-GB" dirty="0" smtClean="0"/>
              <a:t>stabilization</a:t>
            </a:r>
            <a:endParaRPr lang="en-GB" dirty="0"/>
          </a:p>
        </p:txBody>
      </p:sp>
      <p:sp>
        <p:nvSpPr>
          <p:cNvPr id="7" name="TextBox 6"/>
          <p:cNvSpPr txBox="1"/>
          <p:nvPr/>
        </p:nvSpPr>
        <p:spPr>
          <a:xfrm>
            <a:off x="6108200" y="4158695"/>
            <a:ext cx="1439818" cy="646331"/>
          </a:xfrm>
          <a:prstGeom prst="rect">
            <a:avLst/>
          </a:prstGeom>
          <a:noFill/>
        </p:spPr>
        <p:txBody>
          <a:bodyPr wrap="none" rtlCol="0">
            <a:spAutoFit/>
          </a:bodyPr>
          <a:lstStyle/>
          <a:p>
            <a:r>
              <a:rPr lang="en-GB" dirty="0" smtClean="0"/>
              <a:t>Vertical </a:t>
            </a:r>
          </a:p>
          <a:p>
            <a:r>
              <a:rPr lang="en-GB" dirty="0" smtClean="0"/>
              <a:t>stabilization</a:t>
            </a:r>
            <a:endParaRPr lang="en-GB" dirty="0"/>
          </a:p>
        </p:txBody>
      </p:sp>
      <p:sp>
        <p:nvSpPr>
          <p:cNvPr id="8" name="TextBox 7"/>
          <p:cNvSpPr txBox="1"/>
          <p:nvPr/>
        </p:nvSpPr>
        <p:spPr>
          <a:xfrm>
            <a:off x="6552590" y="1472175"/>
            <a:ext cx="1066801" cy="646331"/>
          </a:xfrm>
          <a:prstGeom prst="rect">
            <a:avLst/>
          </a:prstGeom>
          <a:solidFill>
            <a:schemeClr val="bg1"/>
          </a:solidFill>
          <a:ln w="19050">
            <a:solidFill>
              <a:srgbClr val="00B050"/>
            </a:solidFill>
          </a:ln>
        </p:spPr>
        <p:txBody>
          <a:bodyPr wrap="square" rtlCol="0">
            <a:spAutoFit/>
          </a:bodyPr>
          <a:lstStyle/>
          <a:p>
            <a:r>
              <a:rPr lang="en-GB" sz="1200" dirty="0" smtClean="0"/>
              <a:t>Will be improved with guide</a:t>
            </a:r>
            <a:endParaRPr lang="en-GB" sz="1200" dirty="0"/>
          </a:p>
        </p:txBody>
      </p:sp>
      <p:cxnSp>
        <p:nvCxnSpPr>
          <p:cNvPr id="9" name="Straight Arrow Connector 8"/>
          <p:cNvCxnSpPr>
            <a:stCxn id="8" idx="3"/>
          </p:cNvCxnSpPr>
          <p:nvPr/>
        </p:nvCxnSpPr>
        <p:spPr>
          <a:xfrm>
            <a:off x="7619391" y="1795341"/>
            <a:ext cx="533401" cy="134035"/>
          </a:xfrm>
          <a:prstGeom prst="straightConnector1">
            <a:avLst/>
          </a:prstGeom>
          <a:ln w="19050">
            <a:solidFill>
              <a:srgbClr val="00B050"/>
            </a:solidFill>
            <a:tailEnd type="arrow"/>
          </a:ln>
        </p:spPr>
        <p:style>
          <a:lnRef idx="1">
            <a:schemeClr val="accent1"/>
          </a:lnRef>
          <a:fillRef idx="0">
            <a:schemeClr val="accent1"/>
          </a:fillRef>
          <a:effectRef idx="0">
            <a:schemeClr val="accent1"/>
          </a:effectRef>
          <a:fontRef idx="minor">
            <a:schemeClr val="tx1"/>
          </a:fontRef>
        </p:style>
      </p:cxnSp>
      <p:pic>
        <p:nvPicPr>
          <p:cNvPr id="10" name="Picture 7" descr="clic-logo-myfavorite.jpg"/>
          <p:cNvPicPr>
            <a:picLocks noChangeAspect="1"/>
          </p:cNvPicPr>
          <p:nvPr/>
        </p:nvPicPr>
        <p:blipFill>
          <a:blip r:embed="rId3" cstate="print"/>
          <a:srcRect/>
          <a:stretch>
            <a:fillRect/>
          </a:stretch>
        </p:blipFill>
        <p:spPr bwMode="auto">
          <a:xfrm>
            <a:off x="0" y="0"/>
            <a:ext cx="1044348" cy="1143000"/>
          </a:xfrm>
          <a:prstGeom prst="rect">
            <a:avLst/>
          </a:prstGeom>
          <a:noFill/>
          <a:ln w="9525">
            <a:noFill/>
            <a:miter lim="800000"/>
            <a:headEnd/>
            <a:tailEnd/>
          </a:ln>
        </p:spPr>
      </p:pic>
      <p:grpSp>
        <p:nvGrpSpPr>
          <p:cNvPr id="12" name="Groupe 19"/>
          <p:cNvGrpSpPr/>
          <p:nvPr/>
        </p:nvGrpSpPr>
        <p:grpSpPr>
          <a:xfrm>
            <a:off x="309045" y="1815990"/>
            <a:ext cx="4032525" cy="2803565"/>
            <a:chOff x="-138359" y="1828800"/>
            <a:chExt cx="5167559" cy="3545827"/>
          </a:xfrm>
          <a:effectLst>
            <a:outerShdw blurRad="50800" dist="38100" dir="2700000" algn="tl" rotWithShape="0">
              <a:prstClr val="black">
                <a:alpha val="40000"/>
              </a:prstClr>
            </a:outerShdw>
          </a:effectLst>
        </p:grpSpPr>
        <p:pic>
          <p:nvPicPr>
            <p:cNvPr id="13" name="Image 14" descr="RMSdaynight_tripod_ISR_3.jpg"/>
            <p:cNvPicPr>
              <a:picLocks noChangeAspect="1"/>
            </p:cNvPicPr>
            <p:nvPr/>
          </p:nvPicPr>
          <p:blipFill>
            <a:blip r:embed="rId4" cstate="print"/>
            <a:srcRect l="3043"/>
            <a:stretch>
              <a:fillRect/>
            </a:stretch>
          </p:blipFill>
          <p:spPr>
            <a:xfrm>
              <a:off x="-1" y="1981200"/>
              <a:ext cx="5029201" cy="3393427"/>
            </a:xfrm>
            <a:prstGeom prst="rect">
              <a:avLst/>
            </a:prstGeom>
            <a:effectLst/>
          </p:spPr>
        </p:pic>
        <p:sp>
          <p:nvSpPr>
            <p:cNvPr id="14" name="ZoneTexte 18"/>
            <p:cNvSpPr txBox="1"/>
            <p:nvPr/>
          </p:nvSpPr>
          <p:spPr>
            <a:xfrm>
              <a:off x="-138359" y="1828800"/>
              <a:ext cx="507314" cy="450654"/>
            </a:xfrm>
            <a:prstGeom prst="rect">
              <a:avLst/>
            </a:prstGeom>
            <a:noFill/>
          </p:spPr>
          <p:txBody>
            <a:bodyPr wrap="square" rtlCol="0">
              <a:spAutoFit/>
            </a:bodyPr>
            <a:lstStyle/>
            <a:p>
              <a:r>
                <a:rPr lang="fr-FR" dirty="0" smtClean="0"/>
                <a:t>m</a:t>
              </a:r>
              <a:endParaRPr lang="fr-FR" dirty="0"/>
            </a:p>
          </p:txBody>
        </p:sp>
      </p:grpSp>
      <p:sp>
        <p:nvSpPr>
          <p:cNvPr id="15" name="TextBox 14"/>
          <p:cNvSpPr txBox="1"/>
          <p:nvPr/>
        </p:nvSpPr>
        <p:spPr>
          <a:xfrm>
            <a:off x="1269170" y="5733300"/>
            <a:ext cx="2173993" cy="338554"/>
          </a:xfrm>
          <a:prstGeom prst="rect">
            <a:avLst/>
          </a:prstGeom>
          <a:noFill/>
        </p:spPr>
        <p:txBody>
          <a:bodyPr wrap="none" rtlCol="0">
            <a:spAutoFit/>
          </a:bodyPr>
          <a:lstStyle/>
          <a:p>
            <a:r>
              <a:rPr lang="en-GB" sz="1600" dirty="0" smtClean="0"/>
              <a:t>Can be improved still.</a:t>
            </a:r>
            <a:endParaRPr lang="en-GB" sz="1600" dirty="0"/>
          </a:p>
        </p:txBody>
      </p:sp>
      <p:sp>
        <p:nvSpPr>
          <p:cNvPr id="16" name="ZoneTexte 17"/>
          <p:cNvSpPr txBox="1"/>
          <p:nvPr/>
        </p:nvSpPr>
        <p:spPr>
          <a:xfrm>
            <a:off x="1307575" y="5349250"/>
            <a:ext cx="1505540" cy="338554"/>
          </a:xfrm>
          <a:prstGeom prst="rect">
            <a:avLst/>
          </a:prstGeom>
          <a:noFill/>
        </p:spPr>
        <p:txBody>
          <a:bodyPr wrap="none" rtlCol="0">
            <a:spAutoFit/>
          </a:bodyPr>
          <a:lstStyle/>
          <a:p>
            <a:r>
              <a:rPr lang="fr-FR" sz="1600" dirty="0" smtClean="0">
                <a:solidFill>
                  <a:srgbClr val="C00000"/>
                </a:solidFill>
              </a:rPr>
              <a:t>0.9 nm </a:t>
            </a:r>
            <a:r>
              <a:rPr lang="fr-FR" sz="1600" dirty="0" err="1" smtClean="0">
                <a:solidFill>
                  <a:srgbClr val="C00000"/>
                </a:solidFill>
              </a:rPr>
              <a:t>at</a:t>
            </a:r>
            <a:r>
              <a:rPr lang="fr-FR" sz="1600" dirty="0" smtClean="0">
                <a:solidFill>
                  <a:srgbClr val="C00000"/>
                </a:solidFill>
              </a:rPr>
              <a:t> 1 Hz</a:t>
            </a:r>
            <a:endParaRPr lang="fr-FR" sz="1600" dirty="0">
              <a:solidFill>
                <a:srgbClr val="C00000"/>
              </a:solidFill>
            </a:endParaRPr>
          </a:p>
        </p:txBody>
      </p:sp>
      <p:sp>
        <p:nvSpPr>
          <p:cNvPr id="17" name="Title 1"/>
          <p:cNvSpPr txBox="1">
            <a:spLocks/>
          </p:cNvSpPr>
          <p:nvPr/>
        </p:nvSpPr>
        <p:spPr>
          <a:xfrm>
            <a:off x="4956049" y="126170"/>
            <a:ext cx="103693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Stabilization</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18" name="TextBox 17"/>
          <p:cNvSpPr txBox="1"/>
          <p:nvPr/>
        </p:nvSpPr>
        <p:spPr>
          <a:xfrm>
            <a:off x="7260350" y="6424590"/>
            <a:ext cx="1726755" cy="246221"/>
          </a:xfrm>
          <a:prstGeom prst="rect">
            <a:avLst/>
          </a:prstGeom>
          <a:noFill/>
        </p:spPr>
        <p:txBody>
          <a:bodyPr wrap="none" rtlCol="0">
            <a:spAutoFit/>
          </a:bodyPr>
          <a:lstStyle/>
          <a:p>
            <a:r>
              <a:rPr lang="en-US" sz="1000" i="1" u="sng" dirty="0" err="1" smtClean="0"/>
              <a:t>Stef</a:t>
            </a:r>
            <a:r>
              <a:rPr lang="en-US" sz="1000" i="1" u="sng" dirty="0" smtClean="0"/>
              <a:t>  </a:t>
            </a:r>
            <a:r>
              <a:rPr lang="en-US" sz="1000" i="1" u="sng" dirty="0" err="1" smtClean="0"/>
              <a:t>Janssens</a:t>
            </a:r>
            <a:r>
              <a:rPr lang="en-US" sz="1000" i="1" u="sng" dirty="0" smtClean="0"/>
              <a:t>, Kurt </a:t>
            </a:r>
            <a:r>
              <a:rPr lang="en-US" sz="1000" i="1" u="sng" dirty="0" err="1" smtClean="0"/>
              <a:t>Artoos</a:t>
            </a:r>
            <a:endParaRPr lang="en-US" sz="1000" i="1" u="sng"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Stef\CLIC\Reporting\CLIC meeting\legs.jpg"/>
          <p:cNvPicPr>
            <a:picLocks noChangeAspect="1" noChangeArrowheads="1"/>
          </p:cNvPicPr>
          <p:nvPr/>
        </p:nvPicPr>
        <p:blipFill>
          <a:blip r:embed="rId2" cstate="print"/>
          <a:srcRect l="4923" r="6462"/>
          <a:stretch>
            <a:fillRect/>
          </a:stretch>
        </p:blipFill>
        <p:spPr bwMode="auto">
          <a:xfrm>
            <a:off x="769905" y="3813050"/>
            <a:ext cx="3470549" cy="2489200"/>
          </a:xfrm>
          <a:prstGeom prst="rect">
            <a:avLst/>
          </a:prstGeom>
          <a:noFill/>
        </p:spPr>
      </p:pic>
      <p:pic>
        <p:nvPicPr>
          <p:cNvPr id="3" name="Picture 2"/>
          <p:cNvPicPr>
            <a:picLocks noChangeAspect="1" noChangeArrowheads="1"/>
          </p:cNvPicPr>
          <p:nvPr/>
        </p:nvPicPr>
        <p:blipFill>
          <a:blip r:embed="rId3" cstate="print"/>
          <a:srcRect l="50474" t="51201"/>
          <a:stretch>
            <a:fillRect/>
          </a:stretch>
        </p:blipFill>
        <p:spPr bwMode="auto">
          <a:xfrm>
            <a:off x="5032860" y="3928265"/>
            <a:ext cx="3078043" cy="2514600"/>
          </a:xfrm>
          <a:prstGeom prst="rect">
            <a:avLst/>
          </a:prstGeom>
          <a:noFill/>
          <a:ln w="9525">
            <a:noFill/>
            <a:miter lim="800000"/>
            <a:headEnd/>
            <a:tailEnd/>
          </a:ln>
        </p:spPr>
      </p:pic>
      <p:sp>
        <p:nvSpPr>
          <p:cNvPr id="4" name="Title 1"/>
          <p:cNvSpPr txBox="1">
            <a:spLocks/>
          </p:cNvSpPr>
          <p:nvPr/>
        </p:nvSpPr>
        <p:spPr>
          <a:xfrm>
            <a:off x="1038740" y="702245"/>
            <a:ext cx="3396695" cy="627265"/>
          </a:xfrm>
          <a:prstGeom prst="rect">
            <a:avLst/>
          </a:prstGeom>
        </p:spPr>
        <p:txBody>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GB" sz="2000" b="0" i="0" u="none" strike="noStrike" kern="1200" cap="none" spc="0" normalizeH="0" baseline="0" noProof="0" dirty="0" smtClean="0">
                <a:ln>
                  <a:noFill/>
                </a:ln>
                <a:solidFill>
                  <a:srgbClr val="00187E"/>
                </a:solidFill>
                <a:effectLst/>
                <a:uLnTx/>
                <a:uFillTx/>
                <a:latin typeface="+mj-lt"/>
                <a:ea typeface="+mj-ea"/>
                <a:cs typeface="+mj-cs"/>
              </a:rPr>
              <a:t>Positioning in 2 </a:t>
            </a:r>
            <a:r>
              <a:rPr kumimoji="0" lang="en-GB" sz="2000" b="0" i="0" u="none" strike="noStrike" kern="1200" cap="none" spc="0" normalizeH="0" baseline="0" noProof="0" dirty="0" err="1" smtClean="0">
                <a:ln>
                  <a:noFill/>
                </a:ln>
                <a:solidFill>
                  <a:srgbClr val="00187E"/>
                </a:solidFill>
                <a:effectLst/>
                <a:uLnTx/>
                <a:uFillTx/>
                <a:latin typeface="+mj-lt"/>
                <a:ea typeface="+mj-ea"/>
                <a:cs typeface="+mj-cs"/>
              </a:rPr>
              <a:t>d.o.f</a:t>
            </a:r>
            <a:r>
              <a:rPr kumimoji="0" lang="en-GB" sz="2000" b="0" i="0" u="none" strike="noStrike" kern="1200" cap="none" spc="0" normalizeH="0" baseline="0" noProof="0" dirty="0" smtClean="0">
                <a:ln>
                  <a:noFill/>
                </a:ln>
                <a:solidFill>
                  <a:srgbClr val="00187E"/>
                </a:solidFill>
                <a:effectLst/>
                <a:uLnTx/>
                <a:uFillTx/>
                <a:latin typeface="+mj-lt"/>
                <a:ea typeface="+mj-ea"/>
                <a:cs typeface="+mj-cs"/>
              </a:rPr>
              <a:t>.</a:t>
            </a:r>
            <a:endParaRPr kumimoji="0" lang="en-GB" sz="2000" b="0" i="0" u="none" strike="noStrike" kern="1200" cap="none" spc="0" normalizeH="0" baseline="0" noProof="0" dirty="0">
              <a:ln>
                <a:noFill/>
              </a:ln>
              <a:solidFill>
                <a:srgbClr val="00187E"/>
              </a:solidFill>
              <a:effectLst/>
              <a:uLnTx/>
              <a:uFillTx/>
              <a:latin typeface="+mj-lt"/>
              <a:ea typeface="+mj-ea"/>
              <a:cs typeface="+mj-cs"/>
            </a:endParaRPr>
          </a:p>
        </p:txBody>
      </p:sp>
      <p:cxnSp>
        <p:nvCxnSpPr>
          <p:cNvPr id="7" name="Straight Arrow Connector 6"/>
          <p:cNvCxnSpPr/>
          <p:nvPr/>
        </p:nvCxnSpPr>
        <p:spPr>
          <a:xfrm>
            <a:off x="3962400" y="2286000"/>
            <a:ext cx="6096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743200" y="1905000"/>
            <a:ext cx="1963999" cy="400110"/>
          </a:xfrm>
          <a:prstGeom prst="rect">
            <a:avLst/>
          </a:prstGeom>
          <a:noFill/>
        </p:spPr>
        <p:txBody>
          <a:bodyPr wrap="none" rtlCol="0">
            <a:spAutoFit/>
          </a:bodyPr>
          <a:lstStyle/>
          <a:p>
            <a:r>
              <a:rPr lang="fr-BE" sz="2000" dirty="0" smtClean="0"/>
              <a:t>Horizontal motion</a:t>
            </a:r>
            <a:endParaRPr lang="fr-BE" sz="2000" dirty="0"/>
          </a:p>
        </p:txBody>
      </p:sp>
      <p:cxnSp>
        <p:nvCxnSpPr>
          <p:cNvPr id="9" name="Straight Arrow Connector 8"/>
          <p:cNvCxnSpPr/>
          <p:nvPr/>
        </p:nvCxnSpPr>
        <p:spPr>
          <a:xfrm rot="5400000">
            <a:off x="5562600" y="2895600"/>
            <a:ext cx="533400" cy="38100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5410200" y="2438400"/>
            <a:ext cx="1700466" cy="400110"/>
          </a:xfrm>
          <a:prstGeom prst="rect">
            <a:avLst/>
          </a:prstGeom>
          <a:noFill/>
        </p:spPr>
        <p:txBody>
          <a:bodyPr wrap="none" rtlCol="0">
            <a:spAutoFit/>
          </a:bodyPr>
          <a:lstStyle/>
          <a:p>
            <a:r>
              <a:rPr lang="fr-BE" sz="2000" dirty="0" smtClean="0"/>
              <a:t>Vertical motion</a:t>
            </a:r>
            <a:endParaRPr lang="fr-BE" sz="2000" dirty="0"/>
          </a:p>
        </p:txBody>
      </p:sp>
      <p:sp>
        <p:nvSpPr>
          <p:cNvPr id="12" name="ZoneTexte 19"/>
          <p:cNvSpPr txBox="1"/>
          <p:nvPr/>
        </p:nvSpPr>
        <p:spPr>
          <a:xfrm>
            <a:off x="1509954" y="3965450"/>
            <a:ext cx="1521570" cy="307777"/>
          </a:xfrm>
          <a:prstGeom prst="rect">
            <a:avLst/>
          </a:prstGeom>
          <a:noFill/>
        </p:spPr>
        <p:txBody>
          <a:bodyPr wrap="none" rtlCol="0">
            <a:spAutoFit/>
          </a:bodyPr>
          <a:lstStyle/>
          <a:p>
            <a:r>
              <a:rPr lang="en-GB" sz="1400" dirty="0" smtClean="0"/>
              <a:t>Measured in legs</a:t>
            </a:r>
            <a:endParaRPr lang="en-GB" sz="1400" dirty="0"/>
          </a:p>
        </p:txBody>
      </p:sp>
      <p:sp>
        <p:nvSpPr>
          <p:cNvPr id="13" name="ZoneTexte 20"/>
          <p:cNvSpPr txBox="1"/>
          <p:nvPr/>
        </p:nvSpPr>
        <p:spPr>
          <a:xfrm>
            <a:off x="5553560" y="3722525"/>
            <a:ext cx="2093843" cy="307777"/>
          </a:xfrm>
          <a:prstGeom prst="rect">
            <a:avLst/>
          </a:prstGeom>
          <a:noFill/>
        </p:spPr>
        <p:txBody>
          <a:bodyPr wrap="none" rtlCol="0">
            <a:spAutoFit/>
          </a:bodyPr>
          <a:lstStyle/>
          <a:p>
            <a:r>
              <a:rPr lang="en-GB" sz="1400" dirty="0" smtClean="0"/>
              <a:t>Measured x-y capacitive</a:t>
            </a:r>
            <a:endParaRPr lang="en-GB" sz="1400" dirty="0"/>
          </a:p>
        </p:txBody>
      </p:sp>
      <p:cxnSp>
        <p:nvCxnSpPr>
          <p:cNvPr id="14" name="Connecteur droit avec flèche 22"/>
          <p:cNvCxnSpPr/>
          <p:nvPr/>
        </p:nvCxnSpPr>
        <p:spPr>
          <a:xfrm>
            <a:off x="6413026" y="4385465"/>
            <a:ext cx="533400" cy="1588"/>
          </a:xfrm>
          <a:prstGeom prst="straightConnector1">
            <a:avLst/>
          </a:prstGeom>
          <a:ln>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ZoneTexte 23"/>
          <p:cNvSpPr txBox="1"/>
          <p:nvPr/>
        </p:nvSpPr>
        <p:spPr>
          <a:xfrm>
            <a:off x="6315560" y="4004465"/>
            <a:ext cx="679994" cy="307777"/>
          </a:xfrm>
          <a:prstGeom prst="rect">
            <a:avLst/>
          </a:prstGeom>
          <a:noFill/>
        </p:spPr>
        <p:txBody>
          <a:bodyPr wrap="none" rtlCol="0">
            <a:spAutoFit/>
          </a:bodyPr>
          <a:lstStyle/>
          <a:p>
            <a:r>
              <a:rPr lang="fr-FR" sz="1400" dirty="0" smtClean="0"/>
              <a:t>10 nm</a:t>
            </a:r>
            <a:endParaRPr lang="fr-FR" sz="1400" dirty="0"/>
          </a:p>
        </p:txBody>
      </p:sp>
      <p:pic>
        <p:nvPicPr>
          <p:cNvPr id="17" name="Picture 2"/>
          <p:cNvPicPr>
            <a:picLocks noChangeAspect="1" noChangeArrowheads="1"/>
          </p:cNvPicPr>
          <p:nvPr/>
        </p:nvPicPr>
        <p:blipFill>
          <a:blip r:embed="rId3" cstate="print"/>
          <a:srcRect t="1479" b="49723"/>
          <a:stretch>
            <a:fillRect/>
          </a:stretch>
        </p:blipFill>
        <p:spPr bwMode="auto">
          <a:xfrm>
            <a:off x="1538005" y="1239915"/>
            <a:ext cx="5799155" cy="2346370"/>
          </a:xfrm>
          <a:prstGeom prst="rect">
            <a:avLst/>
          </a:prstGeom>
          <a:noFill/>
          <a:ln w="9525">
            <a:noFill/>
            <a:miter lim="800000"/>
            <a:headEnd/>
            <a:tailEnd/>
          </a:ln>
        </p:spPr>
      </p:pic>
      <p:sp>
        <p:nvSpPr>
          <p:cNvPr id="18" name="Title 1"/>
          <p:cNvSpPr txBox="1">
            <a:spLocks/>
          </p:cNvSpPr>
          <p:nvPr/>
        </p:nvSpPr>
        <p:spPr>
          <a:xfrm>
            <a:off x="4956049" y="126170"/>
            <a:ext cx="103693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7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Stabilization</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
        <p:nvSpPr>
          <p:cNvPr id="19" name="TextBox 18"/>
          <p:cNvSpPr txBox="1"/>
          <p:nvPr/>
        </p:nvSpPr>
        <p:spPr>
          <a:xfrm>
            <a:off x="7260350" y="6424590"/>
            <a:ext cx="1726755" cy="246221"/>
          </a:xfrm>
          <a:prstGeom prst="rect">
            <a:avLst/>
          </a:prstGeom>
          <a:noFill/>
        </p:spPr>
        <p:txBody>
          <a:bodyPr wrap="none" rtlCol="0">
            <a:spAutoFit/>
          </a:bodyPr>
          <a:lstStyle/>
          <a:p>
            <a:r>
              <a:rPr lang="en-US" sz="1000" i="1" u="sng" dirty="0" err="1" smtClean="0"/>
              <a:t>Stef</a:t>
            </a:r>
            <a:r>
              <a:rPr lang="en-US" sz="1000" i="1" u="sng" dirty="0" smtClean="0"/>
              <a:t>  </a:t>
            </a:r>
            <a:r>
              <a:rPr lang="en-US" sz="1000" i="1" u="sng" dirty="0" err="1" smtClean="0"/>
              <a:t>Janssens</a:t>
            </a:r>
            <a:r>
              <a:rPr lang="en-US" sz="1000" i="1" u="sng" dirty="0" smtClean="0"/>
              <a:t>, Kurt </a:t>
            </a:r>
            <a:r>
              <a:rPr lang="en-US" sz="1000" i="1" u="sng" dirty="0" err="1" smtClean="0"/>
              <a:t>Artoos</a:t>
            </a:r>
            <a:endParaRPr lang="en-US" sz="1000" i="1" u="sng" dirty="0" smtClean="0"/>
          </a:p>
        </p:txBody>
      </p:sp>
      <p:sp>
        <p:nvSpPr>
          <p:cNvPr id="20" name="TextBox 19"/>
          <p:cNvSpPr txBox="1"/>
          <p:nvPr/>
        </p:nvSpPr>
        <p:spPr>
          <a:xfrm>
            <a:off x="5416910" y="932675"/>
            <a:ext cx="3441968" cy="276999"/>
          </a:xfrm>
          <a:prstGeom prst="rect">
            <a:avLst/>
          </a:prstGeom>
          <a:noFill/>
        </p:spPr>
        <p:txBody>
          <a:bodyPr wrap="none" rtlCol="0">
            <a:spAutoFit/>
          </a:bodyPr>
          <a:lstStyle/>
          <a:p>
            <a:r>
              <a:rPr lang="en-US" sz="1200" i="1" dirty="0" smtClean="0"/>
              <a:t>More details in today’s talks by </a:t>
            </a:r>
            <a:r>
              <a:rPr lang="en-US" sz="1200" i="1" u="sng" dirty="0" smtClean="0"/>
              <a:t>Kurt </a:t>
            </a:r>
            <a:r>
              <a:rPr lang="en-US" sz="1200" i="1" dirty="0" smtClean="0"/>
              <a:t>(&amp; </a:t>
            </a:r>
            <a:r>
              <a:rPr lang="en-US" sz="1200" i="1" u="sng" dirty="0" smtClean="0"/>
              <a:t>Daniel</a:t>
            </a:r>
            <a:r>
              <a:rPr lang="en-US" sz="1200" i="1" dirty="0" smtClean="0"/>
              <a:t>)</a:t>
            </a:r>
            <a:endParaRPr lang="en-US" sz="1200"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5" grpId="0"/>
      <p:bldP spid="20"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70640" y="932675"/>
            <a:ext cx="8116888" cy="5732540"/>
          </a:xfrm>
          <a:prstGeom prst="rect">
            <a:avLst/>
          </a:prstGeom>
          <a:noFill/>
          <a:ln w="9525">
            <a:noFill/>
            <a:miter lim="800000"/>
            <a:headEnd/>
            <a:tailEnd/>
          </a:ln>
          <a:effectLst/>
        </p:spPr>
        <p:txBody>
          <a:bodyPr wrap="square" anchor="ctr">
            <a:spAutoFit/>
          </a:bodyPr>
          <a:lstStyle/>
          <a:p>
            <a:r>
              <a:rPr lang="de-CH" altLang="ja-JP" sz="1400" dirty="0">
                <a:solidFill>
                  <a:srgbClr val="00187E"/>
                </a:solidFill>
                <a:ea typeface="ＭＳ Ｐゴシック" pitchFamily="1" charset="-128"/>
              </a:rPr>
              <a:t>Drive Beam Generation</a:t>
            </a:r>
            <a:endParaRPr lang="en-US" altLang="ja-JP" sz="1400" dirty="0">
              <a:solidFill>
                <a:srgbClr val="00187E"/>
              </a:solidFill>
              <a:ea typeface="ＭＳ Ｐゴシック" pitchFamily="1" charset="-128"/>
            </a:endParaRPr>
          </a:p>
          <a:p>
            <a:pPr>
              <a:buFontTx/>
              <a:buChar char="•"/>
            </a:pPr>
            <a:endParaRPr lang="en-US" altLang="ja-JP" sz="800" dirty="0">
              <a:solidFill>
                <a:srgbClr val="00187E"/>
              </a:solidFill>
              <a:ea typeface="ＭＳ Ｐゴシック" pitchFamily="1" charset="-128"/>
            </a:endParaRPr>
          </a:p>
          <a:p>
            <a:pPr marL="344488" lvl="1" indent="-111125">
              <a:buFontTx/>
              <a:buChar char="•"/>
            </a:pPr>
            <a:r>
              <a:rPr lang="en-US" altLang="ja-JP" sz="1200" dirty="0">
                <a:ea typeface="ＭＳ Ｐゴシック" pitchFamily="1" charset="-128"/>
              </a:rPr>
              <a:t>Bunch train recombination </a:t>
            </a:r>
            <a:r>
              <a:rPr lang="en-US" altLang="ja-JP" sz="1200" dirty="0">
                <a:solidFill>
                  <a:srgbClr val="CC0000"/>
                </a:solidFill>
                <a:ea typeface="ＭＳ Ｐゴシック" pitchFamily="1" charset="-128"/>
              </a:rPr>
              <a:t>2 x 4</a:t>
            </a:r>
            <a:r>
              <a:rPr lang="en-US" altLang="ja-JP" sz="1200" dirty="0">
                <a:ea typeface="ＭＳ Ｐゴシック" pitchFamily="1" charset="-128"/>
              </a:rPr>
              <a:t> in DL and CR (from 3.5 to </a:t>
            </a:r>
            <a:r>
              <a:rPr lang="en-US" altLang="ja-JP" sz="1200" dirty="0">
                <a:solidFill>
                  <a:srgbClr val="CC0000"/>
                </a:solidFill>
                <a:ea typeface="ＭＳ Ｐゴシック" pitchFamily="1" charset="-128"/>
              </a:rPr>
              <a:t>28 A</a:t>
            </a:r>
            <a:r>
              <a:rPr lang="en-US" altLang="ja-JP" sz="1200" dirty="0">
                <a:ea typeface="ＭＳ Ｐゴシック" pitchFamily="1" charset="-128"/>
              </a:rPr>
              <a:t>)</a:t>
            </a:r>
          </a:p>
          <a:p>
            <a:pPr marL="344488" lvl="1" indent="-111125">
              <a:buFontTx/>
              <a:buChar char="•"/>
            </a:pPr>
            <a:endParaRPr lang="en-US" altLang="ja-JP" sz="800" dirty="0">
              <a:ea typeface="ＭＳ Ｐゴシック" pitchFamily="1" charset="-128"/>
            </a:endParaRPr>
          </a:p>
          <a:p>
            <a:pPr marL="344488" lvl="1" indent="-111125">
              <a:buFontTx/>
              <a:buChar char="•"/>
            </a:pPr>
            <a:r>
              <a:rPr lang="en-US" altLang="ja-JP" sz="1200" dirty="0">
                <a:ea typeface="ＭＳ Ｐゴシック" pitchFamily="1" charset="-128"/>
              </a:rPr>
              <a:t>Transverse </a:t>
            </a:r>
            <a:r>
              <a:rPr lang="en-US" altLang="ja-JP" sz="1200" dirty="0" err="1">
                <a:ea typeface="ＭＳ Ｐゴシック" pitchFamily="1" charset="-128"/>
              </a:rPr>
              <a:t>rms</a:t>
            </a:r>
            <a:r>
              <a:rPr lang="en-US" altLang="ja-JP" sz="1200" dirty="0">
                <a:ea typeface="ＭＳ Ｐゴシック" pitchFamily="1" charset="-128"/>
              </a:rPr>
              <a:t> </a:t>
            </a:r>
            <a:r>
              <a:rPr lang="en-US" altLang="ja-JP" sz="1200" dirty="0" err="1">
                <a:ea typeface="ＭＳ Ｐゴシック" pitchFamily="1" charset="-128"/>
              </a:rPr>
              <a:t>emittance</a:t>
            </a:r>
            <a:r>
              <a:rPr lang="en-US" altLang="ja-JP" sz="1200" dirty="0">
                <a:ea typeface="ＭＳ Ｐゴシック" pitchFamily="1" charset="-128"/>
              </a:rPr>
              <a:t> &lt; </a:t>
            </a:r>
            <a:r>
              <a:rPr lang="en-US" altLang="ja-JP" sz="1200" dirty="0">
                <a:solidFill>
                  <a:srgbClr val="00187E"/>
                </a:solidFill>
                <a:ea typeface="ＭＳ Ｐゴシック" pitchFamily="1" charset="-128"/>
              </a:rPr>
              <a:t>150 </a:t>
            </a:r>
            <a:r>
              <a:rPr lang="en-US" altLang="ja-JP" sz="1200" dirty="0">
                <a:solidFill>
                  <a:srgbClr val="00187E"/>
                </a:solidFill>
                <a:latin typeface="Symbol" pitchFamily="18" charset="2"/>
                <a:ea typeface="ＭＳ Ｐゴシック" pitchFamily="1" charset="-128"/>
              </a:rPr>
              <a:t>p</a:t>
            </a:r>
            <a:r>
              <a:rPr lang="en-US" altLang="ja-JP" sz="1200" dirty="0">
                <a:solidFill>
                  <a:srgbClr val="00187E"/>
                </a:solidFill>
                <a:ea typeface="ＭＳ Ｐゴシック" pitchFamily="1" charset="-128"/>
              </a:rPr>
              <a:t> mm </a:t>
            </a:r>
            <a:r>
              <a:rPr lang="en-US" altLang="ja-JP" sz="1200" dirty="0" err="1">
                <a:solidFill>
                  <a:srgbClr val="00187E"/>
                </a:solidFill>
                <a:ea typeface="ＭＳ Ｐゴシック" pitchFamily="1" charset="-128"/>
              </a:rPr>
              <a:t>mrad</a:t>
            </a:r>
            <a:r>
              <a:rPr lang="en-US" altLang="ja-JP" sz="1200" dirty="0">
                <a:ea typeface="ＭＳ Ｐゴシック" pitchFamily="1" charset="-128"/>
              </a:rPr>
              <a:t> (combined beam)</a:t>
            </a:r>
          </a:p>
          <a:p>
            <a:pPr marL="344488" lvl="1" indent="-111125">
              <a:buFontTx/>
              <a:buChar char="•"/>
            </a:pPr>
            <a:endParaRPr lang="en-US" altLang="ja-JP" sz="800" dirty="0">
              <a:ea typeface="ＭＳ Ｐゴシック" pitchFamily="1" charset="-128"/>
            </a:endParaRPr>
          </a:p>
          <a:p>
            <a:pPr marL="344488" lvl="1" indent="-111125">
              <a:buFontTx/>
              <a:buChar char="•"/>
            </a:pPr>
            <a:r>
              <a:rPr lang="en-US" altLang="ja-JP" sz="1200" dirty="0">
                <a:ea typeface="ＭＳ Ｐゴシック" pitchFamily="1" charset="-128"/>
              </a:rPr>
              <a:t>Bunch length control to </a:t>
            </a:r>
            <a:r>
              <a:rPr lang="en-US" altLang="ja-JP" sz="1200" dirty="0">
                <a:solidFill>
                  <a:srgbClr val="00187E"/>
                </a:solidFill>
                <a:ea typeface="ＭＳ Ｐゴシック" pitchFamily="1" charset="-128"/>
              </a:rPr>
              <a:t>&lt; 1 mm </a:t>
            </a:r>
            <a:r>
              <a:rPr lang="en-US" altLang="ja-JP" sz="1200" dirty="0" err="1">
                <a:solidFill>
                  <a:srgbClr val="00187E"/>
                </a:solidFill>
                <a:ea typeface="ＭＳ Ｐゴシック" pitchFamily="1" charset="-128"/>
              </a:rPr>
              <a:t>rms</a:t>
            </a:r>
            <a:r>
              <a:rPr lang="en-US" altLang="ja-JP" sz="1200" dirty="0">
                <a:ea typeface="ＭＳ Ｐゴシック" pitchFamily="1" charset="-128"/>
              </a:rPr>
              <a:t> (combined beam)</a:t>
            </a:r>
          </a:p>
          <a:p>
            <a:pPr marL="344488" lvl="1" indent="-111125">
              <a:buFontTx/>
              <a:buChar char="•"/>
            </a:pPr>
            <a:endParaRPr lang="en-US" altLang="ja-JP" sz="800" dirty="0">
              <a:ea typeface="ＭＳ Ｐゴシック" pitchFamily="1" charset="-128"/>
            </a:endParaRPr>
          </a:p>
          <a:p>
            <a:pPr marL="344488" lvl="1" indent="-111125">
              <a:buFontTx/>
              <a:buChar char="•"/>
            </a:pPr>
            <a:r>
              <a:rPr lang="en-US" altLang="ja-JP" sz="1200" dirty="0">
                <a:ea typeface="ＭＳ Ｐゴシック" pitchFamily="1" charset="-128"/>
              </a:rPr>
              <a:t>Beam current stability </a:t>
            </a:r>
            <a:r>
              <a:rPr lang="en-US" altLang="ja-JP" sz="1200" dirty="0">
                <a:solidFill>
                  <a:srgbClr val="00187E"/>
                </a:solidFill>
                <a:ea typeface="ＭＳ Ｐゴシック" pitchFamily="1" charset="-128"/>
              </a:rPr>
              <a:t>~ 0.1 %</a:t>
            </a:r>
            <a:r>
              <a:rPr lang="en-US" altLang="ja-JP" sz="1200" dirty="0">
                <a:ea typeface="ＭＳ Ｐゴシック" pitchFamily="1" charset="-128"/>
              </a:rPr>
              <a:t> for combined beam</a:t>
            </a:r>
          </a:p>
          <a:p>
            <a:pPr marL="344488" lvl="1" indent="-111125">
              <a:buFontTx/>
              <a:buChar char="•"/>
            </a:pPr>
            <a:endParaRPr lang="de-CH" altLang="ja-JP" sz="1000" dirty="0">
              <a:ea typeface="ＭＳ Ｐゴシック" pitchFamily="1" charset="-128"/>
            </a:endParaRPr>
          </a:p>
          <a:p>
            <a:r>
              <a:rPr lang="de-CH" altLang="ja-JP" sz="1400" dirty="0" smtClean="0">
                <a:ea typeface="ＭＳ Ｐゴシック" pitchFamily="1" charset="-128"/>
              </a:rPr>
              <a:t>RF Power Production</a:t>
            </a:r>
            <a:endParaRPr lang="de-CH" altLang="ja-JP" sz="1400" dirty="0">
              <a:ea typeface="ＭＳ Ｐゴシック" pitchFamily="1" charset="-128"/>
            </a:endParaRPr>
          </a:p>
          <a:p>
            <a:pPr marL="344488" lvl="1" indent="-111125">
              <a:buFontTx/>
              <a:buChar char="•"/>
            </a:pPr>
            <a:endParaRPr lang="de-CH" altLang="ja-JP" sz="800" dirty="0">
              <a:ea typeface="ＭＳ Ｐゴシック" pitchFamily="1" charset="-128"/>
            </a:endParaRPr>
          </a:p>
          <a:p>
            <a:pPr marL="344488" lvl="1" indent="-111125">
              <a:buFontTx/>
              <a:buChar char="•"/>
            </a:pPr>
            <a:r>
              <a:rPr lang="en-US" altLang="ja-JP" sz="1200" dirty="0">
                <a:solidFill>
                  <a:srgbClr val="00187E"/>
                </a:solidFill>
                <a:ea typeface="ＭＳ Ｐゴシック" pitchFamily="1" charset="-128"/>
              </a:rPr>
              <a:t>20.8 A </a:t>
            </a:r>
            <a:r>
              <a:rPr lang="en-US" altLang="ja-JP" sz="1200" dirty="0">
                <a:ea typeface="ＭＳ Ｐゴシック" pitchFamily="1" charset="-128"/>
              </a:rPr>
              <a:t>beam-powered test of a single PETS (without re-circulation) in the TBTS</a:t>
            </a:r>
          </a:p>
          <a:p>
            <a:pPr marL="801688" lvl="2" indent="-111125">
              <a:buFontTx/>
              <a:buChar char="•"/>
            </a:pPr>
            <a:r>
              <a:rPr lang="en-US" altLang="ja-JP" sz="1000" b="1" dirty="0">
                <a:solidFill>
                  <a:srgbClr val="CC0000"/>
                </a:solidFill>
                <a:ea typeface="ＭＳ Ｐゴシック" pitchFamily="1" charset="-128"/>
              </a:rPr>
              <a:t>135 MW</a:t>
            </a:r>
            <a:r>
              <a:rPr lang="en-US" altLang="ja-JP" sz="1000" dirty="0">
                <a:ea typeface="ＭＳ Ｐゴシック" pitchFamily="1" charset="-128"/>
              </a:rPr>
              <a:t> (with 28 A potentially available in CLEX, the peak power can reach 240 MW)</a:t>
            </a:r>
          </a:p>
          <a:p>
            <a:pPr marL="801688" lvl="2" indent="-111125">
              <a:buFontTx/>
              <a:buChar char="•"/>
            </a:pPr>
            <a:r>
              <a:rPr lang="en-US" altLang="ja-JP" sz="1000" dirty="0">
                <a:solidFill>
                  <a:srgbClr val="00187E"/>
                </a:solidFill>
                <a:ea typeface="ＭＳ Ｐゴシック" pitchFamily="1" charset="-128"/>
              </a:rPr>
              <a:t>140 ns</a:t>
            </a:r>
            <a:r>
              <a:rPr lang="en-US" altLang="ja-JP" sz="1000" dirty="0">
                <a:ea typeface="ＭＳ Ｐゴシック" pitchFamily="1" charset="-128"/>
              </a:rPr>
              <a:t> total pulse length</a:t>
            </a:r>
          </a:p>
          <a:p>
            <a:pPr marL="801688" lvl="2" indent="-111125">
              <a:buFontTx/>
              <a:buChar char="•"/>
            </a:pPr>
            <a:r>
              <a:rPr lang="en-US" altLang="ja-JP" sz="1000" dirty="0">
                <a:ea typeface="ＭＳ Ｐゴシック" pitchFamily="1" charset="-128"/>
              </a:rPr>
              <a:t>A measured breakdown rate in the range of </a:t>
            </a:r>
            <a:r>
              <a:rPr lang="en-US" altLang="ja-JP" sz="1000" dirty="0">
                <a:solidFill>
                  <a:srgbClr val="00187E"/>
                </a:solidFill>
                <a:ea typeface="ＭＳ Ｐゴシック" pitchFamily="1" charset="-128"/>
              </a:rPr>
              <a:t>10</a:t>
            </a:r>
            <a:r>
              <a:rPr lang="en-US" altLang="ja-JP" sz="1000" baseline="30000" dirty="0">
                <a:solidFill>
                  <a:srgbClr val="00187E"/>
                </a:solidFill>
                <a:ea typeface="ＭＳ Ｐゴシック" pitchFamily="1" charset="-128"/>
              </a:rPr>
              <a:t>-4</a:t>
            </a:r>
            <a:r>
              <a:rPr lang="en-US" altLang="ja-JP" sz="1000" dirty="0">
                <a:ea typeface="ＭＳ Ｐゴシック" pitchFamily="1" charset="-128"/>
              </a:rPr>
              <a:t> or lower</a:t>
            </a:r>
          </a:p>
          <a:p>
            <a:pPr marL="801688" lvl="2" indent="-111125">
              <a:buFontTx/>
              <a:buChar char="•"/>
            </a:pPr>
            <a:r>
              <a:rPr lang="en-US" altLang="ja-JP" sz="1000" dirty="0">
                <a:ea typeface="ＭＳ Ｐゴシック" pitchFamily="1" charset="-128"/>
              </a:rPr>
              <a:t>Operation of a few hundred hours at </a:t>
            </a:r>
            <a:r>
              <a:rPr lang="en-US" altLang="ja-JP" sz="1000" dirty="0">
                <a:solidFill>
                  <a:srgbClr val="00187E"/>
                </a:solidFill>
                <a:ea typeface="ＭＳ Ｐゴシック" pitchFamily="1" charset="-128"/>
              </a:rPr>
              <a:t>1 Hz</a:t>
            </a:r>
          </a:p>
          <a:p>
            <a:pPr marL="801688" lvl="2" indent="-111125">
              <a:buFontTx/>
              <a:buChar char="•"/>
            </a:pPr>
            <a:endParaRPr lang="en-US" altLang="ja-JP" sz="1000" dirty="0">
              <a:ea typeface="ＭＳ Ｐゴシック" pitchFamily="1" charset="-128"/>
            </a:endParaRPr>
          </a:p>
          <a:p>
            <a:pPr marL="344488" lvl="1" indent="-111125">
              <a:buFontTx/>
              <a:buChar char="•"/>
            </a:pPr>
            <a:r>
              <a:rPr lang="en-US" altLang="ja-JP" sz="1200" dirty="0">
                <a:solidFill>
                  <a:srgbClr val="00187E"/>
                </a:solidFill>
                <a:ea typeface="ＭＳ Ｐゴシック" pitchFamily="1" charset="-128"/>
              </a:rPr>
              <a:t>7.4(10) </a:t>
            </a:r>
            <a:r>
              <a:rPr lang="en-US" altLang="ja-JP" sz="1200" dirty="0">
                <a:ea typeface="ＭＳ Ｐゴシック" pitchFamily="1" charset="-128"/>
              </a:rPr>
              <a:t>A beam-powered test of a single PETS with external recirculation in TBTS</a:t>
            </a:r>
          </a:p>
          <a:p>
            <a:pPr marL="801688" lvl="2" indent="-111125">
              <a:buFontTx/>
              <a:buChar char="•"/>
            </a:pPr>
            <a:r>
              <a:rPr lang="en-US" altLang="ja-JP" sz="1000" b="1" dirty="0">
                <a:solidFill>
                  <a:srgbClr val="CC0000"/>
                </a:solidFill>
                <a:ea typeface="ＭＳ Ｐゴシック" pitchFamily="1" charset="-128"/>
              </a:rPr>
              <a:t>135 (81) MW</a:t>
            </a:r>
            <a:r>
              <a:rPr lang="en-US" altLang="ja-JP" sz="1000" dirty="0">
                <a:ea typeface="ＭＳ Ｐゴシック" pitchFamily="1" charset="-128"/>
              </a:rPr>
              <a:t> circulating power or </a:t>
            </a:r>
            <a:r>
              <a:rPr lang="en-US" altLang="ja-JP" sz="1000" b="1" dirty="0">
                <a:solidFill>
                  <a:srgbClr val="CC0000"/>
                </a:solidFill>
                <a:ea typeface="ＭＳ Ｐゴシック" pitchFamily="1" charset="-128"/>
              </a:rPr>
              <a:t>65 (65) MW</a:t>
            </a:r>
            <a:r>
              <a:rPr lang="en-US" altLang="ja-JP" sz="1000" dirty="0">
                <a:ea typeface="ＭＳ Ｐゴシック" pitchFamily="1" charset="-128"/>
              </a:rPr>
              <a:t> available for accelerating testing</a:t>
            </a:r>
          </a:p>
          <a:p>
            <a:pPr marL="801688" lvl="2" indent="-111125">
              <a:buFontTx/>
              <a:buChar char="•"/>
            </a:pPr>
            <a:r>
              <a:rPr lang="en-US" altLang="ja-JP" sz="1000" dirty="0">
                <a:solidFill>
                  <a:srgbClr val="00187E"/>
                </a:solidFill>
                <a:ea typeface="ＭＳ Ｐゴシック" pitchFamily="1" charset="-128"/>
              </a:rPr>
              <a:t>250 ns</a:t>
            </a:r>
            <a:r>
              <a:rPr lang="en-US" altLang="ja-JP" sz="1000" dirty="0">
                <a:ea typeface="ＭＳ Ｐゴシック" pitchFamily="1" charset="-128"/>
              </a:rPr>
              <a:t> total pulse length, </a:t>
            </a:r>
            <a:r>
              <a:rPr lang="en-US" altLang="ja-JP" sz="1000" dirty="0">
                <a:solidFill>
                  <a:srgbClr val="00187E"/>
                </a:solidFill>
                <a:ea typeface="ＭＳ Ｐゴシック" pitchFamily="1" charset="-128"/>
              </a:rPr>
              <a:t>100 (170) ns</a:t>
            </a:r>
            <a:r>
              <a:rPr lang="en-US" altLang="ja-JP" sz="1000" dirty="0">
                <a:ea typeface="ＭＳ Ｐゴシック" pitchFamily="1" charset="-128"/>
              </a:rPr>
              <a:t> flattish-top</a:t>
            </a:r>
          </a:p>
          <a:p>
            <a:pPr marL="801688" lvl="2" indent="-111125">
              <a:buFontTx/>
              <a:buChar char="•"/>
            </a:pPr>
            <a:r>
              <a:rPr lang="en-US" altLang="ja-JP" sz="1000" dirty="0">
                <a:ea typeface="ＭＳ Ｐゴシック" pitchFamily="1" charset="-128"/>
              </a:rPr>
              <a:t>A measured breakdown rate in the range of </a:t>
            </a:r>
            <a:r>
              <a:rPr lang="en-US" altLang="ja-JP" sz="1000" dirty="0">
                <a:solidFill>
                  <a:srgbClr val="00187E"/>
                </a:solidFill>
                <a:ea typeface="ＭＳ Ｐゴシック" pitchFamily="1" charset="-128"/>
              </a:rPr>
              <a:t>10</a:t>
            </a:r>
            <a:r>
              <a:rPr lang="en-US" altLang="ja-JP" sz="1000" baseline="30000" dirty="0">
                <a:solidFill>
                  <a:srgbClr val="00187E"/>
                </a:solidFill>
                <a:ea typeface="ＭＳ Ｐゴシック" pitchFamily="1" charset="-128"/>
              </a:rPr>
              <a:t>-4</a:t>
            </a:r>
            <a:r>
              <a:rPr lang="en-US" altLang="ja-JP" sz="1000" dirty="0">
                <a:ea typeface="ＭＳ Ｐゴシック" pitchFamily="1" charset="-128"/>
              </a:rPr>
              <a:t> or lower</a:t>
            </a:r>
          </a:p>
          <a:p>
            <a:pPr marL="801688" lvl="2" indent="-111125">
              <a:buFontTx/>
              <a:buChar char="•"/>
            </a:pPr>
            <a:r>
              <a:rPr lang="en-US" altLang="ja-JP" sz="1000" dirty="0">
                <a:ea typeface="ＭＳ Ｐゴシック" pitchFamily="1" charset="-128"/>
              </a:rPr>
              <a:t>Operation of a few hundred hours at </a:t>
            </a:r>
            <a:r>
              <a:rPr lang="en-US" altLang="ja-JP" sz="1000" dirty="0">
                <a:solidFill>
                  <a:srgbClr val="00187E"/>
                </a:solidFill>
                <a:ea typeface="ＭＳ Ｐゴシック" pitchFamily="1" charset="-128"/>
              </a:rPr>
              <a:t>5 Hz</a:t>
            </a:r>
          </a:p>
          <a:p>
            <a:pPr marL="801688" lvl="2" indent="-111125">
              <a:buFontTx/>
              <a:buChar char="•"/>
            </a:pPr>
            <a:r>
              <a:rPr lang="en-US" altLang="ja-JP" sz="1000" dirty="0">
                <a:ea typeface="ＭＳ Ｐゴシック" pitchFamily="1" charset="-128"/>
              </a:rPr>
              <a:t>On/off/adjust will be demonstrated using the external reflection/recirculation system mounted on one of the PETS in TBL.</a:t>
            </a:r>
            <a:endParaRPr lang="de-CH" altLang="ja-JP" sz="1400" dirty="0">
              <a:ea typeface="ＭＳ Ｐゴシック" pitchFamily="1" charset="-128"/>
            </a:endParaRPr>
          </a:p>
          <a:p>
            <a:pPr marL="344488" lvl="1" indent="-111125">
              <a:buFontTx/>
              <a:buChar char="•"/>
            </a:pPr>
            <a:endParaRPr lang="de-CH" altLang="ja-JP" sz="1000" dirty="0" smtClean="0">
              <a:ea typeface="ＭＳ Ｐゴシック" pitchFamily="1" charset="-128"/>
            </a:endParaRPr>
          </a:p>
          <a:p>
            <a:r>
              <a:rPr lang="de-CH" altLang="ja-JP" sz="1400" dirty="0" smtClean="0">
                <a:ea typeface="ＭＳ Ｐゴシック" pitchFamily="1" charset="-128"/>
              </a:rPr>
              <a:t>Two Beam Acceleration issues</a:t>
            </a:r>
          </a:p>
          <a:p>
            <a:pPr marL="344488" lvl="1" indent="-111125"/>
            <a:endParaRPr lang="de-CH" altLang="ja-JP" sz="800" dirty="0" smtClean="0">
              <a:ea typeface="ＭＳ Ｐゴシック" pitchFamily="1" charset="-128"/>
            </a:endParaRPr>
          </a:p>
          <a:p>
            <a:pPr marL="344488" lvl="1" indent="-111125">
              <a:buFontTx/>
              <a:buChar char="•"/>
            </a:pPr>
            <a:r>
              <a:rPr lang="en-US" altLang="ja-JP" sz="1200" dirty="0" smtClean="0">
                <a:ea typeface="ＭＳ Ｐゴシック" pitchFamily="1" charset="-128"/>
              </a:rPr>
              <a:t>TBTS</a:t>
            </a:r>
            <a:endParaRPr lang="en-US" altLang="ja-JP" sz="1200" dirty="0">
              <a:ea typeface="ＭＳ Ｐゴシック" pitchFamily="1" charset="-128"/>
            </a:endParaRPr>
          </a:p>
          <a:p>
            <a:pPr marL="801688" lvl="2" indent="-111125">
              <a:buFontTx/>
              <a:buChar char="•"/>
            </a:pPr>
            <a:r>
              <a:rPr lang="en-US" altLang="ja-JP" sz="1000" dirty="0">
                <a:ea typeface="ＭＳ Ｐゴシック" pitchFamily="1" charset="-128"/>
              </a:rPr>
              <a:t>Improved measurements of </a:t>
            </a:r>
            <a:r>
              <a:rPr lang="en-US" altLang="ja-JP" sz="1000" dirty="0">
                <a:solidFill>
                  <a:srgbClr val="00187E"/>
                </a:solidFill>
                <a:ea typeface="ＭＳ Ｐゴシック" pitchFamily="1" charset="-128"/>
              </a:rPr>
              <a:t>power and energy loss</a:t>
            </a:r>
            <a:r>
              <a:rPr lang="en-US" altLang="ja-JP" sz="1000" dirty="0">
                <a:ea typeface="ＭＳ Ｐゴシック" pitchFamily="1" charset="-128"/>
              </a:rPr>
              <a:t>. </a:t>
            </a:r>
          </a:p>
          <a:p>
            <a:pPr marL="801688" lvl="2" indent="-111125">
              <a:buFontTx/>
              <a:buChar char="•"/>
            </a:pPr>
            <a:r>
              <a:rPr lang="en-US" altLang="ja-JP" sz="1000" dirty="0">
                <a:ea typeface="ＭＳ Ｐゴシック" pitchFamily="1" charset="-128"/>
              </a:rPr>
              <a:t>Breakdown </a:t>
            </a:r>
            <a:r>
              <a:rPr lang="en-US" altLang="ja-JP" sz="1000" dirty="0">
                <a:solidFill>
                  <a:srgbClr val="00187E"/>
                </a:solidFill>
                <a:ea typeface="ＭＳ Ｐゴシック" pitchFamily="1" charset="-128"/>
              </a:rPr>
              <a:t>transverse kick</a:t>
            </a:r>
            <a:r>
              <a:rPr lang="en-US" altLang="ja-JP" sz="1000" dirty="0">
                <a:ea typeface="ＭＳ Ｐゴシック" pitchFamily="1" charset="-128"/>
              </a:rPr>
              <a:t> measurements.</a:t>
            </a:r>
          </a:p>
          <a:p>
            <a:pPr marL="801688" lvl="2" indent="-111125">
              <a:buFontTx/>
              <a:buChar char="•"/>
            </a:pPr>
            <a:r>
              <a:rPr lang="en-US" altLang="ja-JP" sz="1000" dirty="0">
                <a:ea typeface="ＭＳ Ｐゴシック" pitchFamily="1" charset="-128"/>
              </a:rPr>
              <a:t>Probe Beam </a:t>
            </a:r>
            <a:r>
              <a:rPr lang="en-US" altLang="ja-JP" sz="1000" dirty="0">
                <a:solidFill>
                  <a:srgbClr val="00187E"/>
                </a:solidFill>
                <a:ea typeface="ＭＳ Ｐゴシック" pitchFamily="1" charset="-128"/>
              </a:rPr>
              <a:t>energy gain and beam loading</a:t>
            </a:r>
            <a:r>
              <a:rPr lang="en-US" altLang="ja-JP" sz="1000" dirty="0">
                <a:ea typeface="ＭＳ Ｐゴシック" pitchFamily="1" charset="-128"/>
              </a:rPr>
              <a:t> tests. </a:t>
            </a:r>
          </a:p>
          <a:p>
            <a:pPr marL="344488" lvl="1" indent="-111125">
              <a:buFontTx/>
              <a:buChar char="•"/>
            </a:pPr>
            <a:endParaRPr lang="en-US" altLang="ja-JP" sz="1200" dirty="0">
              <a:ea typeface="ＭＳ Ｐゴシック" pitchFamily="1" charset="-128"/>
            </a:endParaRPr>
          </a:p>
          <a:p>
            <a:pPr marL="344488" lvl="1" indent="-111125">
              <a:buFontTx/>
              <a:buChar char="•"/>
            </a:pPr>
            <a:r>
              <a:rPr lang="en-US" altLang="ja-JP" sz="1200" dirty="0">
                <a:ea typeface="ＭＳ Ｐゴシック" pitchFamily="1" charset="-128"/>
              </a:rPr>
              <a:t>TBL</a:t>
            </a:r>
          </a:p>
          <a:p>
            <a:pPr marL="801688" lvl="2" indent="-111125">
              <a:buFontTx/>
              <a:buChar char="•"/>
            </a:pPr>
            <a:r>
              <a:rPr lang="en-US" altLang="ja-JP" sz="1000" dirty="0">
                <a:ea typeface="ＭＳ Ｐゴシック" pitchFamily="1" charset="-128"/>
              </a:rPr>
              <a:t>The current schedule is to have </a:t>
            </a:r>
            <a:r>
              <a:rPr lang="en-US" altLang="ja-JP" sz="1000" b="1" dirty="0">
                <a:solidFill>
                  <a:srgbClr val="CC0000"/>
                </a:solidFill>
                <a:ea typeface="ＭＳ Ｐゴシック" pitchFamily="1" charset="-128"/>
              </a:rPr>
              <a:t>8 PETS</a:t>
            </a:r>
            <a:r>
              <a:rPr lang="en-US" altLang="ja-JP" sz="1000" dirty="0">
                <a:ea typeface="ＭＳ Ｐゴシック" pitchFamily="1" charset="-128"/>
              </a:rPr>
              <a:t> installed as well as a spectrometer dump for energy spectrum studies, toward the summer 2010. This will allow to verify transport of a beam with up to </a:t>
            </a:r>
            <a:r>
              <a:rPr lang="en-US" altLang="ja-JP" sz="1000" b="1" dirty="0">
                <a:solidFill>
                  <a:srgbClr val="CC0000"/>
                </a:solidFill>
                <a:ea typeface="ＭＳ Ｐゴシック" pitchFamily="1" charset="-128"/>
              </a:rPr>
              <a:t>30%</a:t>
            </a:r>
            <a:r>
              <a:rPr lang="en-US" altLang="ja-JP" sz="1000" dirty="0">
                <a:ea typeface="ＭＳ Ｐゴシック" pitchFamily="1" charset="-128"/>
              </a:rPr>
              <a:t> of the energy extracted.</a:t>
            </a:r>
          </a:p>
        </p:txBody>
      </p:sp>
      <p:sp>
        <p:nvSpPr>
          <p:cNvPr id="3" name="Rectangle 5"/>
          <p:cNvSpPr>
            <a:spLocks noChangeArrowheads="1"/>
          </p:cNvSpPr>
          <p:nvPr/>
        </p:nvSpPr>
        <p:spPr bwMode="auto">
          <a:xfrm>
            <a:off x="1422790" y="510220"/>
            <a:ext cx="6661150" cy="396875"/>
          </a:xfrm>
          <a:prstGeom prst="rect">
            <a:avLst/>
          </a:prstGeom>
          <a:solidFill>
            <a:schemeClr val="bg1"/>
          </a:solidFill>
          <a:ln w="0">
            <a:noFill/>
            <a:miter lim="800000"/>
            <a:headEnd/>
            <a:tailEnd/>
          </a:ln>
        </p:spPr>
        <p:txBody>
          <a:bodyPr>
            <a:spAutoFit/>
          </a:bodyPr>
          <a:lstStyle/>
          <a:p>
            <a:pPr algn="ctr" eaLnBrk="0" hangingPunct="0"/>
            <a:r>
              <a:rPr lang="en-US" sz="2000" dirty="0">
                <a:solidFill>
                  <a:srgbClr val="00187E"/>
                </a:solidFill>
              </a:rPr>
              <a:t>CTF3 2010 main goals (feasibility demonstration)</a:t>
            </a:r>
          </a:p>
        </p:txBody>
      </p:sp>
      <p:sp>
        <p:nvSpPr>
          <p:cNvPr id="4" name="Title 1"/>
          <p:cNvSpPr txBox="1">
            <a:spLocks/>
          </p:cNvSpPr>
          <p:nvPr/>
        </p:nvSpPr>
        <p:spPr>
          <a:xfrm>
            <a:off x="5839365" y="1009485"/>
            <a:ext cx="3002884" cy="506297"/>
          </a:xfrm>
          <a:prstGeom prst="rect">
            <a:avLst/>
          </a:prstGeom>
          <a:effectLst>
            <a:outerShdw blurRad="50800" dist="38100" dir="2700000" algn="tl" rotWithShape="0">
              <a:prstClr val="black">
                <a:alpha val="40000"/>
              </a:prstClr>
            </a:outerShdw>
          </a:effectLst>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1" u="sng" strike="noStrike" kern="1200" cap="none" spc="0" normalizeH="0" baseline="0" noProof="0" dirty="0" smtClean="0">
                <a:ln>
                  <a:noFill/>
                </a:ln>
                <a:solidFill>
                  <a:srgbClr val="C00000"/>
                </a:solidFill>
                <a:effectLst/>
                <a:uLnTx/>
                <a:uFillTx/>
                <a:latin typeface="+mj-lt"/>
                <a:ea typeface="+mj-ea"/>
                <a:cs typeface="+mj-cs"/>
              </a:rPr>
              <a:t>5</a:t>
            </a:r>
            <a:r>
              <a:rPr kumimoji="0" lang="en-US" sz="1600" b="0" i="1" u="sng" strike="noStrike" kern="1200" cap="none" spc="0" normalizeH="0" baseline="30000" noProof="0" dirty="0" smtClean="0">
                <a:ln>
                  <a:noFill/>
                </a:ln>
                <a:solidFill>
                  <a:srgbClr val="C00000"/>
                </a:solidFill>
                <a:effectLst/>
                <a:uLnTx/>
                <a:uFillTx/>
                <a:latin typeface="+mj-lt"/>
                <a:ea typeface="+mj-ea"/>
                <a:cs typeface="+mj-cs"/>
              </a:rPr>
              <a:t>th</a:t>
            </a:r>
            <a:r>
              <a:rPr kumimoji="0" lang="en-US" sz="1600" b="0" i="1" u="sng" strike="noStrike" kern="1200" cap="none" spc="0" normalizeH="0" baseline="0" noProof="0" dirty="0" smtClean="0">
                <a:ln>
                  <a:noFill/>
                </a:ln>
                <a:solidFill>
                  <a:srgbClr val="C00000"/>
                </a:solidFill>
                <a:effectLst/>
                <a:uLnTx/>
                <a:uFillTx/>
                <a:latin typeface="+mj-lt"/>
                <a:ea typeface="+mj-ea"/>
                <a:cs typeface="+mj-cs"/>
              </a:rPr>
              <a:t> ACE – February 2010</a:t>
            </a:r>
            <a:r>
              <a:rPr kumimoji="0" lang="en-US" sz="1600" b="0" i="1" u="sng" strike="noStrike" kern="1200" cap="none" spc="0" normalizeH="0" noProof="0" dirty="0" smtClean="0">
                <a:ln>
                  <a:noFill/>
                </a:ln>
                <a:solidFill>
                  <a:srgbClr val="C00000"/>
                </a:solidFill>
                <a:effectLst/>
                <a:uLnTx/>
                <a:uFillTx/>
                <a:latin typeface="+mj-lt"/>
                <a:ea typeface="+mj-ea"/>
                <a:cs typeface="+mj-cs"/>
              </a:rPr>
              <a:t> slide</a:t>
            </a:r>
            <a:r>
              <a:rPr kumimoji="0" lang="en-US" sz="1600" b="0" i="1" u="sng" strike="noStrike" kern="1200" cap="none" spc="0" normalizeH="0" baseline="0" noProof="0" dirty="0" smtClean="0">
                <a:ln>
                  <a:noFill/>
                </a:ln>
                <a:solidFill>
                  <a:srgbClr val="C00000"/>
                </a:solidFill>
                <a:effectLst/>
                <a:uLnTx/>
                <a:uFillTx/>
                <a:latin typeface="+mj-lt"/>
                <a:ea typeface="+mj-ea"/>
                <a:cs typeface="+mj-cs"/>
              </a:rPr>
              <a:t/>
            </a:r>
            <a:br>
              <a:rPr kumimoji="0" lang="en-US" sz="1600" b="0" i="1" u="sng" strike="noStrike" kern="1200" cap="none" spc="0" normalizeH="0" baseline="0" noProof="0" dirty="0" smtClean="0">
                <a:ln>
                  <a:noFill/>
                </a:ln>
                <a:solidFill>
                  <a:srgbClr val="C00000"/>
                </a:solidFill>
                <a:effectLst/>
                <a:uLnTx/>
                <a:uFillTx/>
                <a:latin typeface="+mj-lt"/>
                <a:ea typeface="+mj-ea"/>
                <a:cs typeface="+mj-cs"/>
              </a:rPr>
            </a:br>
            <a:endParaRPr kumimoji="0" lang="en-US" sz="1600" b="0" i="1"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0" end="1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2" end="1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
                                            <p:txEl>
                                              <p:pRg st="13" end="1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4" end="1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
                                            <p:txEl>
                                              <p:pRg st="15" end="1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
                                            <p:txEl>
                                              <p:pRg st="16" end="1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
                                            <p:txEl>
                                              <p:pRg st="18" end="1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
                                            <p:txEl>
                                              <p:pRg st="19" end="1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
                                            <p:txEl>
                                              <p:pRg st="20" end="2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
                                            <p:txEl>
                                              <p:pRg st="21" end="21"/>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
                                            <p:txEl>
                                              <p:pRg st="22" end="2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xEl>
                                              <p:pRg st="23" end="23"/>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2">
                                            <p:txEl>
                                              <p:pRg st="25" end="25"/>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
                                            <p:txEl>
                                              <p:pRg st="27" end="27"/>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
                                            <p:txEl>
                                              <p:pRg st="28" end="28"/>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
                                            <p:txEl>
                                              <p:pRg st="29" end="29"/>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
                                            <p:txEl>
                                              <p:pRg st="30" end="30"/>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
                                            <p:txEl>
                                              <p:pRg st="32" end="3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2">
                                            <p:txEl>
                                              <p:pRg st="33" end="3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270640" y="625435"/>
            <a:ext cx="8449100" cy="5607130"/>
          </a:xfrm>
          <a:prstGeom prst="rect">
            <a:avLst/>
          </a:prstGeom>
          <a:noFill/>
          <a:ln w="9525">
            <a:noFill/>
            <a:miter lim="800000"/>
            <a:headEnd/>
            <a:tailEnd/>
          </a:ln>
        </p:spPr>
        <p:txBody>
          <a:bodyPr lIns="92075" tIns="46038" rIns="92075" bIns="46038"/>
          <a:ls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marL="180975" indent="-180975">
              <a:spcBef>
                <a:spcPct val="20000"/>
              </a:spcBef>
            </a:pPr>
            <a:r>
              <a:rPr lang="en-US" sz="1600" dirty="0" smtClean="0">
                <a:solidFill>
                  <a:srgbClr val="00187E"/>
                </a:solidFill>
                <a:latin typeface="+mn-lt"/>
              </a:rPr>
              <a:t>		CONCLUSIONS</a:t>
            </a:r>
            <a:endParaRPr lang="en-US" sz="1600" dirty="0" smtClean="0">
              <a:solidFill>
                <a:srgbClr val="00187E"/>
              </a:solidFill>
              <a:latin typeface="+mn-lt"/>
            </a:endParaRPr>
          </a:p>
          <a:p>
            <a:pPr marL="180975" indent="-180975">
              <a:spcBef>
                <a:spcPct val="20000"/>
              </a:spcBef>
            </a:pPr>
            <a:endParaRPr lang="en-US" sz="800" dirty="0" smtClean="0">
              <a:solidFill>
                <a:srgbClr val="00187E"/>
              </a:solidFill>
              <a:latin typeface="+mn-lt"/>
            </a:endParaRPr>
          </a:p>
          <a:p>
            <a:pPr marL="533400" lvl="1" indent="-171450">
              <a:spcBef>
                <a:spcPct val="20000"/>
              </a:spcBef>
              <a:buFontTx/>
              <a:buChar char="•"/>
            </a:pPr>
            <a:r>
              <a:rPr lang="en-US" sz="1400" dirty="0" smtClean="0">
                <a:latin typeface="+mn-lt"/>
              </a:rPr>
              <a:t>CTF3 – Drive Beam Generation</a:t>
            </a:r>
          </a:p>
          <a:p>
            <a:pPr marL="990600" lvl="2" indent="-171450">
              <a:spcBef>
                <a:spcPct val="20000"/>
              </a:spcBef>
              <a:buFontTx/>
              <a:buChar char="•"/>
            </a:pPr>
            <a:r>
              <a:rPr lang="en-US" sz="1400" dirty="0" smtClean="0">
                <a:latin typeface="+mn-lt"/>
              </a:rPr>
              <a:t>Fire, </a:t>
            </a:r>
            <a:r>
              <a:rPr lang="en-US" sz="1400" dirty="0" smtClean="0">
                <a:latin typeface="+mn-lt"/>
              </a:rPr>
              <a:t>l</a:t>
            </a:r>
            <a:r>
              <a:rPr lang="en-US" sz="1400" dirty="0" smtClean="0">
                <a:latin typeface="+mn-lt"/>
              </a:rPr>
              <a:t>ate start-up. But fast recovery and lots </a:t>
            </a:r>
            <a:r>
              <a:rPr lang="en-US" sz="1400" dirty="0" smtClean="0">
                <a:latin typeface="+mn-lt"/>
              </a:rPr>
              <a:t>of operational </a:t>
            </a:r>
            <a:r>
              <a:rPr lang="en-US" sz="1400" dirty="0" smtClean="0">
                <a:latin typeface="+mn-lt"/>
              </a:rPr>
              <a:t>improvements</a:t>
            </a:r>
          </a:p>
          <a:p>
            <a:pPr marL="990600" lvl="2" indent="-171450">
              <a:spcBef>
                <a:spcPct val="20000"/>
              </a:spcBef>
              <a:buFontTx/>
              <a:buChar char="•"/>
            </a:pPr>
            <a:r>
              <a:rPr lang="en-US" sz="1400" dirty="0" smtClean="0">
                <a:latin typeface="+mn-lt"/>
              </a:rPr>
              <a:t>Most benchmarks met already</a:t>
            </a:r>
            <a:endParaRPr lang="en-US" sz="1400" dirty="0" smtClean="0">
              <a:latin typeface="+mn-lt"/>
            </a:endParaRPr>
          </a:p>
          <a:p>
            <a:pPr marL="990600" lvl="2" indent="-171450">
              <a:spcBef>
                <a:spcPct val="20000"/>
              </a:spcBef>
              <a:buFont typeface="Arial" pitchFamily="34" charset="0"/>
              <a:buChar char="•"/>
            </a:pPr>
            <a:r>
              <a:rPr lang="en-US" sz="1400" dirty="0" smtClean="0">
                <a:latin typeface="+mn-lt"/>
              </a:rPr>
              <a:t>Demonstrated </a:t>
            </a:r>
            <a:r>
              <a:rPr lang="en-US" sz="1400" dirty="0" smtClean="0">
                <a:latin typeface="+mn-lt"/>
              </a:rPr>
              <a:t>beam current stability (in </a:t>
            </a:r>
            <a:r>
              <a:rPr lang="en-US" sz="1400" dirty="0" err="1" smtClean="0">
                <a:latin typeface="+mn-lt"/>
              </a:rPr>
              <a:t>linac</a:t>
            </a:r>
            <a:r>
              <a:rPr lang="en-US" sz="1400" dirty="0" smtClean="0">
                <a:latin typeface="+mn-lt"/>
              </a:rPr>
              <a:t>) better than CLIC specs – as well as klystron phase stability</a:t>
            </a:r>
          </a:p>
          <a:p>
            <a:pPr marL="990600" lvl="2" indent="-171450">
              <a:spcBef>
                <a:spcPct val="20000"/>
              </a:spcBef>
              <a:buFontTx/>
              <a:buChar char="•"/>
            </a:pPr>
            <a:r>
              <a:rPr lang="en-US" sz="1400" dirty="0" smtClean="0">
                <a:solidFill>
                  <a:srgbClr val="C00000"/>
                </a:solidFill>
                <a:latin typeface="+mn-lt"/>
              </a:rPr>
              <a:t>Some work still </a:t>
            </a:r>
            <a:r>
              <a:rPr lang="en-US" sz="1400" dirty="0" smtClean="0">
                <a:solidFill>
                  <a:srgbClr val="C00000"/>
                </a:solidFill>
                <a:latin typeface="+mn-lt"/>
              </a:rPr>
              <a:t>to be </a:t>
            </a:r>
            <a:r>
              <a:rPr lang="en-US" sz="1400" dirty="0" smtClean="0">
                <a:solidFill>
                  <a:srgbClr val="C00000"/>
                </a:solidFill>
                <a:latin typeface="+mn-lt"/>
              </a:rPr>
              <a:t>done on D.B generation</a:t>
            </a:r>
          </a:p>
          <a:p>
            <a:pPr marL="990600" lvl="2" indent="-171450">
              <a:spcBef>
                <a:spcPct val="20000"/>
              </a:spcBef>
              <a:buFontTx/>
              <a:buChar char="•"/>
            </a:pPr>
            <a:r>
              <a:rPr lang="en-US" sz="1400" dirty="0" smtClean="0">
                <a:solidFill>
                  <a:srgbClr val="C00000"/>
                </a:solidFill>
              </a:rPr>
              <a:t>Next steps: </a:t>
            </a:r>
            <a:r>
              <a:rPr lang="en-US" sz="1400" dirty="0" smtClean="0">
                <a:solidFill>
                  <a:srgbClr val="C00000"/>
                </a:solidFill>
                <a:latin typeface="+mn-lt"/>
              </a:rPr>
              <a:t>TBL deceleration with 4 PETS results </a:t>
            </a:r>
            <a:r>
              <a:rPr lang="en-US" sz="1400" dirty="0" smtClean="0">
                <a:solidFill>
                  <a:srgbClr val="C00000"/>
                </a:solidFill>
                <a:latin typeface="+mn-lt"/>
              </a:rPr>
              <a:t>by mid-2011</a:t>
            </a:r>
          </a:p>
          <a:p>
            <a:pPr marL="533400" lvl="1" indent="-171450">
              <a:spcBef>
                <a:spcPct val="20000"/>
              </a:spcBef>
            </a:pPr>
            <a:endParaRPr lang="en-US" sz="1400" dirty="0" smtClean="0">
              <a:latin typeface="+mn-lt"/>
            </a:endParaRPr>
          </a:p>
          <a:p>
            <a:pPr marL="533400" lvl="1" indent="-171450">
              <a:spcBef>
                <a:spcPct val="20000"/>
              </a:spcBef>
              <a:buFontTx/>
              <a:buChar char="•"/>
            </a:pPr>
            <a:r>
              <a:rPr lang="en-US" sz="1400" dirty="0" smtClean="0">
                <a:latin typeface="+mn-lt"/>
              </a:rPr>
              <a:t>PETS</a:t>
            </a:r>
          </a:p>
          <a:p>
            <a:pPr marL="990600" lvl="2" indent="-171450">
              <a:spcBef>
                <a:spcPct val="20000"/>
              </a:spcBef>
              <a:buFontTx/>
              <a:buChar char="•"/>
            </a:pPr>
            <a:r>
              <a:rPr lang="en-US" sz="1400" dirty="0" smtClean="0">
                <a:latin typeface="+mn-lt"/>
              </a:rPr>
              <a:t>Fast </a:t>
            </a:r>
            <a:r>
              <a:rPr lang="en-US" sz="1400" dirty="0" smtClean="0">
                <a:latin typeface="+mn-lt"/>
              </a:rPr>
              <a:t>RF conditioning of </a:t>
            </a:r>
            <a:r>
              <a:rPr lang="en-US" sz="1400" dirty="0" smtClean="0">
                <a:latin typeface="+mn-lt"/>
              </a:rPr>
              <a:t>CTF3 PETS to </a:t>
            </a:r>
            <a:r>
              <a:rPr lang="en-US" sz="1400" dirty="0" smtClean="0">
                <a:latin typeface="+mn-lt"/>
              </a:rPr>
              <a:t>power levels (200 MW) well above CLIC nominal</a:t>
            </a:r>
          </a:p>
          <a:p>
            <a:pPr marL="990600" lvl="2" indent="-171450">
              <a:spcBef>
                <a:spcPct val="20000"/>
              </a:spcBef>
              <a:buFont typeface="Arial" pitchFamily="34" charset="0"/>
              <a:buChar char="•"/>
            </a:pPr>
            <a:r>
              <a:rPr lang="en-US" sz="1400" dirty="0" smtClean="0">
                <a:latin typeface="+mn-lt"/>
              </a:rPr>
              <a:t>RF conditioning of klystron driven PETS in ASTA to nominal parameters (power , pulse length and breakdown rate)</a:t>
            </a:r>
          </a:p>
          <a:p>
            <a:pPr marL="990600" lvl="2" indent="-171450">
              <a:spcBef>
                <a:spcPct val="20000"/>
              </a:spcBef>
              <a:buFont typeface="Arial" pitchFamily="34" charset="0"/>
              <a:buChar char="•"/>
            </a:pPr>
            <a:r>
              <a:rPr lang="en-US" sz="1400" dirty="0" smtClean="0">
                <a:solidFill>
                  <a:srgbClr val="C00000"/>
                </a:solidFill>
                <a:latin typeface="+mn-lt"/>
              </a:rPr>
              <a:t>Next steps: breakdown measurements in CTF3, PETS on-off (by end 2011), extend ASTA run</a:t>
            </a:r>
          </a:p>
          <a:p>
            <a:pPr marL="533400" lvl="1" indent="-171450">
              <a:spcBef>
                <a:spcPct val="20000"/>
              </a:spcBef>
            </a:pPr>
            <a:endParaRPr lang="en-US" sz="1400" dirty="0" smtClean="0">
              <a:latin typeface="+mn-lt"/>
            </a:endParaRPr>
          </a:p>
          <a:p>
            <a:pPr marL="533400" lvl="1" indent="-171450">
              <a:spcBef>
                <a:spcPct val="20000"/>
              </a:spcBef>
              <a:buFont typeface="Arial" pitchFamily="34" charset="0"/>
              <a:buChar char="•"/>
            </a:pPr>
            <a:r>
              <a:rPr lang="en-US" sz="1400" dirty="0" smtClean="0">
                <a:latin typeface="+mn-lt"/>
              </a:rPr>
              <a:t>Accelerating structures</a:t>
            </a:r>
          </a:p>
          <a:p>
            <a:pPr marL="990600" lvl="2" indent="-171450">
              <a:spcBef>
                <a:spcPct val="20000"/>
              </a:spcBef>
              <a:buFont typeface="Arial" pitchFamily="34" charset="0"/>
              <a:buChar char="•"/>
            </a:pPr>
            <a:r>
              <a:rPr lang="en-US" sz="1400" dirty="0" smtClean="0">
                <a:latin typeface="+mn-lt"/>
              </a:rPr>
              <a:t>First </a:t>
            </a:r>
            <a:r>
              <a:rPr lang="en-US" sz="1400" dirty="0" smtClean="0">
                <a:latin typeface="+mn-lt"/>
              </a:rPr>
              <a:t>two-beam acceleration test inCTF3, </a:t>
            </a:r>
            <a:r>
              <a:rPr lang="en-US" sz="1400" dirty="0" smtClean="0">
                <a:latin typeface="+mn-lt"/>
              </a:rPr>
              <a:t>100 MV/m measured</a:t>
            </a:r>
          </a:p>
          <a:p>
            <a:pPr marL="990600" lvl="2" indent="-171450">
              <a:spcBef>
                <a:spcPct val="20000"/>
              </a:spcBef>
              <a:buFont typeface="Arial" pitchFamily="34" charset="0"/>
              <a:buChar char="•"/>
            </a:pPr>
            <a:r>
              <a:rPr lang="en-US" sz="1400" dirty="0" smtClean="0">
                <a:latin typeface="+mn-lt"/>
              </a:rPr>
              <a:t>Klystron- based structure tests ongoing, T18 series reached specs, T24 and TD18 close</a:t>
            </a:r>
          </a:p>
          <a:p>
            <a:pPr marL="990600" lvl="2" indent="-171450">
              <a:spcBef>
                <a:spcPct val="20000"/>
              </a:spcBef>
              <a:buFont typeface="Arial" pitchFamily="34" charset="0"/>
              <a:buChar char="•"/>
            </a:pPr>
            <a:r>
              <a:rPr lang="en-US" sz="1400" dirty="0" smtClean="0">
                <a:solidFill>
                  <a:srgbClr val="C00000"/>
                </a:solidFill>
                <a:latin typeface="+mn-lt"/>
              </a:rPr>
              <a:t>Next steps: </a:t>
            </a:r>
            <a:r>
              <a:rPr lang="en-US" sz="1400" dirty="0" smtClean="0">
                <a:solidFill>
                  <a:srgbClr val="C00000"/>
                </a:solidFill>
                <a:latin typeface="+mn-lt"/>
              </a:rPr>
              <a:t>breakdown measurements </a:t>
            </a:r>
            <a:r>
              <a:rPr lang="en-US" sz="1400" dirty="0" smtClean="0">
                <a:solidFill>
                  <a:srgbClr val="C00000"/>
                </a:solidFill>
                <a:latin typeface="+mn-lt"/>
              </a:rPr>
              <a:t>and TBA in CTF3, TD24 tests at KEK and SLAC</a:t>
            </a:r>
          </a:p>
          <a:p>
            <a:pPr marL="533400" lvl="1" indent="-171450">
              <a:spcBef>
                <a:spcPct val="20000"/>
              </a:spcBef>
              <a:buFont typeface="Arial" pitchFamily="34" charset="0"/>
              <a:buChar char="•"/>
            </a:pPr>
            <a:endParaRPr lang="en-US" sz="1400" dirty="0" smtClean="0">
              <a:latin typeface="+mn-lt"/>
            </a:endParaRPr>
          </a:p>
          <a:p>
            <a:pPr marL="533400" lvl="1" indent="-171450">
              <a:spcBef>
                <a:spcPct val="20000"/>
              </a:spcBef>
              <a:buFont typeface="Arial" pitchFamily="34" charset="0"/>
              <a:buChar char="•"/>
            </a:pPr>
            <a:r>
              <a:rPr lang="en-US" sz="1400" dirty="0" smtClean="0">
                <a:latin typeface="+mn-lt"/>
              </a:rPr>
              <a:t>Encouraging results for alignment and stabilization, very close to specs, </a:t>
            </a:r>
            <a:r>
              <a:rPr lang="en-US" sz="1400" dirty="0" smtClean="0">
                <a:solidFill>
                  <a:srgbClr val="C00000"/>
                </a:solidFill>
                <a:latin typeface="+mn-lt"/>
              </a:rPr>
              <a:t>see this afternoon talks for more details and outlook. </a:t>
            </a:r>
            <a:endParaRPr lang="en-US" sz="1400" dirty="0" smtClean="0">
              <a:solidFill>
                <a:srgbClr val="C00000"/>
              </a:solidFill>
              <a:latin typeface="+mn-lt"/>
            </a:endParaRPr>
          </a:p>
          <a:p>
            <a:pPr marL="533400" lvl="1" indent="-171450">
              <a:spcBef>
                <a:spcPct val="20000"/>
              </a:spcBef>
              <a:buFontTx/>
              <a:buChar char="•"/>
            </a:pPr>
            <a:endParaRPr lang="en-US" sz="1400" dirty="0" smtClean="0">
              <a:latin typeface="+mn-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
                                            <p:txEl>
                                              <p:pRg st="10" end="10"/>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
                                            <p:txEl>
                                              <p:pRg st="11" end="11"/>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
                                            <p:txEl>
                                              <p:pRg st="15" end="15"/>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
                                            <p:txEl>
                                              <p:pRg st="16" end="16"/>
                                            </p:txEl>
                                          </p:spTgt>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2">
                                            <p:txEl>
                                              <p:pRg st="17" end="17"/>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
                                            <p:txEl>
                                              <p:pRg st="19" end="1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4341570" y="2584090"/>
            <a:ext cx="3767961"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RESERVE SLIDES</a:t>
            </a:r>
            <a:endParaRPr lang="en-US" sz="2000" dirty="0" smtClean="0">
              <a:solidFill>
                <a:srgbClr val="00187E"/>
              </a:solidFill>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wervsEnergy50-55-60deg.png"/>
          <p:cNvPicPr>
            <a:picLocks noChangeAspect="1"/>
          </p:cNvPicPr>
          <p:nvPr/>
        </p:nvPicPr>
        <p:blipFill>
          <a:blip r:embed="rId2" cstate="print"/>
          <a:stretch>
            <a:fillRect/>
          </a:stretch>
        </p:blipFill>
        <p:spPr>
          <a:xfrm>
            <a:off x="2152485" y="1239915"/>
            <a:ext cx="4378170" cy="4926685"/>
          </a:xfrm>
          <a:prstGeom prst="rect">
            <a:avLst/>
          </a:prstGeom>
        </p:spPr>
      </p:pic>
      <p:sp>
        <p:nvSpPr>
          <p:cNvPr id="3" name="Rectangle 28"/>
          <p:cNvSpPr>
            <a:spLocks noChangeArrowheads="1"/>
          </p:cNvSpPr>
          <p:nvPr/>
        </p:nvSpPr>
        <p:spPr bwMode="auto">
          <a:xfrm>
            <a:off x="1000335" y="587030"/>
            <a:ext cx="2869696" cy="400110"/>
          </a:xfrm>
          <a:prstGeom prst="rect">
            <a:avLst/>
          </a:prstGeom>
          <a:noFill/>
          <a:ln w="9525">
            <a:noFill/>
            <a:miter lim="800000"/>
            <a:headEnd/>
            <a:tailEnd/>
          </a:ln>
          <a:effectLst/>
        </p:spPr>
        <p:txBody>
          <a:bodyPr wrap="none">
            <a:spAutoFit/>
          </a:bodyPr>
          <a:lstStyle/>
          <a:p>
            <a:r>
              <a:rPr lang="en-US" sz="2000" dirty="0" smtClean="0">
                <a:solidFill>
                  <a:srgbClr val="00187E"/>
                </a:solidFill>
              </a:rPr>
              <a:t>Two-Beam test in TBTS</a:t>
            </a:r>
            <a:endParaRPr lang="en-US" sz="2000" dirty="0">
              <a:solidFill>
                <a:srgbClr val="00187E"/>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3"/>
          <p:cNvPicPr preferRelativeResize="0">
            <a:picLocks noChangeAspect="1" noChangeArrowheads="1"/>
          </p:cNvPicPr>
          <p:nvPr/>
        </p:nvPicPr>
        <p:blipFill>
          <a:blip r:embed="rId2" cstate="print"/>
          <a:srcRect/>
          <a:stretch>
            <a:fillRect/>
          </a:stretch>
        </p:blipFill>
        <p:spPr bwMode="auto">
          <a:xfrm>
            <a:off x="6837895" y="817460"/>
            <a:ext cx="1997060" cy="3096243"/>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4" name="Rectangle 4"/>
          <p:cNvSpPr>
            <a:spLocks noChangeArrowheads="1"/>
          </p:cNvSpPr>
          <p:nvPr/>
        </p:nvSpPr>
        <p:spPr bwMode="auto">
          <a:xfrm>
            <a:off x="6837895" y="817460"/>
            <a:ext cx="1997060" cy="400110"/>
          </a:xfrm>
          <a:prstGeom prst="rect">
            <a:avLst/>
          </a:prstGeom>
          <a:solidFill>
            <a:schemeClr val="bg1"/>
          </a:solidFill>
          <a:ln w="9525">
            <a:solidFill>
              <a:schemeClr val="bg1">
                <a:lumMod val="75000"/>
              </a:schemeClr>
            </a:solidFill>
            <a:miter lim="800000"/>
            <a:headEnd/>
            <a:tailEnd/>
          </a:ln>
          <a:effectLst/>
        </p:spPr>
        <p:txBody>
          <a:bodyPr wrap="square">
            <a:spAutoFit/>
          </a:bodyPr>
          <a:lstStyle/>
          <a:p>
            <a:pPr algn="ctr"/>
            <a:r>
              <a:rPr lang="en-US" sz="1000" dirty="0"/>
              <a:t>The ASTA pulse compressor with variable </a:t>
            </a:r>
            <a:r>
              <a:rPr lang="en-US" sz="1000" dirty="0" smtClean="0"/>
              <a:t>delay lines</a:t>
            </a:r>
            <a:endParaRPr lang="en-US" sz="1000" dirty="0"/>
          </a:p>
        </p:txBody>
      </p:sp>
      <p:grpSp>
        <p:nvGrpSpPr>
          <p:cNvPr id="2" name="Group 47"/>
          <p:cNvGrpSpPr>
            <a:grpSpLocks/>
          </p:cNvGrpSpPr>
          <p:nvPr/>
        </p:nvGrpSpPr>
        <p:grpSpPr bwMode="auto">
          <a:xfrm>
            <a:off x="3842305" y="2046420"/>
            <a:ext cx="2590190" cy="1919288"/>
            <a:chOff x="4032" y="1152"/>
            <a:chExt cx="1680" cy="1209"/>
          </a:xfrm>
        </p:grpSpPr>
        <p:pic>
          <p:nvPicPr>
            <p:cNvPr id="48" name="Picture 48"/>
            <p:cNvPicPr>
              <a:picLocks noChangeAspect="1" noChangeArrowheads="1"/>
            </p:cNvPicPr>
            <p:nvPr/>
          </p:nvPicPr>
          <p:blipFill>
            <a:blip r:embed="rId3" cstate="print"/>
            <a:srcRect t="3819"/>
            <a:stretch>
              <a:fillRect/>
            </a:stretch>
          </p:blipFill>
          <p:spPr bwMode="auto">
            <a:xfrm>
              <a:off x="4032" y="1152"/>
              <a:ext cx="1680" cy="1209"/>
            </a:xfrm>
            <a:prstGeom prst="rect">
              <a:avLst/>
            </a:prstGeom>
            <a:noFill/>
            <a:ln w="9525">
              <a:noFill/>
              <a:miter lim="800000"/>
              <a:headEnd/>
              <a:tailEnd/>
            </a:ln>
            <a:effectLst/>
          </p:spPr>
        </p:pic>
        <p:sp>
          <p:nvSpPr>
            <p:cNvPr id="49" name="Line 49"/>
            <p:cNvSpPr>
              <a:spLocks noChangeShapeType="1"/>
            </p:cNvSpPr>
            <p:nvPr/>
          </p:nvSpPr>
          <p:spPr bwMode="auto">
            <a:xfrm>
              <a:off x="4992" y="1842"/>
              <a:ext cx="96" cy="0"/>
            </a:xfrm>
            <a:prstGeom prst="line">
              <a:avLst/>
            </a:prstGeom>
            <a:noFill/>
            <a:ln w="9525">
              <a:solidFill>
                <a:schemeClr val="tx1"/>
              </a:solidFill>
              <a:round/>
              <a:headEnd/>
              <a:tailEnd type="triangle" w="med" len="med"/>
            </a:ln>
            <a:effectLst/>
          </p:spPr>
          <p:txBody>
            <a:bodyPr/>
            <a:lstStyle/>
            <a:p>
              <a:endParaRPr lang="en-US"/>
            </a:p>
          </p:txBody>
        </p:sp>
      </p:grpSp>
      <p:sp>
        <p:nvSpPr>
          <p:cNvPr id="50" name="Rectangle 50"/>
          <p:cNvSpPr>
            <a:spLocks noChangeArrowheads="1"/>
          </p:cNvSpPr>
          <p:nvPr/>
        </p:nvSpPr>
        <p:spPr bwMode="auto">
          <a:xfrm>
            <a:off x="4572000" y="2968140"/>
            <a:ext cx="711200" cy="214312"/>
          </a:xfrm>
          <a:prstGeom prst="rect">
            <a:avLst/>
          </a:prstGeom>
          <a:noFill/>
          <a:ln w="9525">
            <a:noFill/>
            <a:miter lim="800000"/>
            <a:headEnd/>
            <a:tailEnd/>
          </a:ln>
          <a:effectLst/>
        </p:spPr>
        <p:txBody>
          <a:bodyPr wrap="none">
            <a:spAutoFit/>
          </a:bodyPr>
          <a:lstStyle/>
          <a:p>
            <a:r>
              <a:rPr lang="en-US" sz="800" dirty="0"/>
              <a:t>CLIC PETS</a:t>
            </a:r>
          </a:p>
        </p:txBody>
      </p:sp>
      <p:sp>
        <p:nvSpPr>
          <p:cNvPr id="51" name="Rectangle 51"/>
          <p:cNvSpPr>
            <a:spLocks noChangeArrowheads="1"/>
          </p:cNvSpPr>
          <p:nvPr/>
        </p:nvSpPr>
        <p:spPr bwMode="auto">
          <a:xfrm>
            <a:off x="4379975" y="1815990"/>
            <a:ext cx="1920251" cy="246221"/>
          </a:xfrm>
          <a:prstGeom prst="rect">
            <a:avLst/>
          </a:prstGeom>
          <a:noFill/>
          <a:ln w="9525">
            <a:noFill/>
            <a:miter lim="800000"/>
            <a:headEnd/>
            <a:tailEnd/>
          </a:ln>
          <a:effectLst/>
        </p:spPr>
        <p:txBody>
          <a:bodyPr wrap="square">
            <a:spAutoFit/>
          </a:bodyPr>
          <a:lstStyle/>
          <a:p>
            <a:r>
              <a:rPr lang="en-US" sz="1000" dirty="0"/>
              <a:t>RF pulse </a:t>
            </a:r>
            <a:r>
              <a:rPr lang="en-US" sz="1000" dirty="0" err="1" smtClean="0"/>
              <a:t>vs</a:t>
            </a:r>
            <a:r>
              <a:rPr lang="en-US" sz="1000" dirty="0" smtClean="0"/>
              <a:t> </a:t>
            </a:r>
            <a:r>
              <a:rPr lang="en-US" sz="1000" dirty="0"/>
              <a:t>power in </a:t>
            </a:r>
            <a:r>
              <a:rPr lang="en-US" sz="1000" dirty="0" smtClean="0"/>
              <a:t>ASTA</a:t>
            </a:r>
            <a:endParaRPr lang="en-US" sz="1000" dirty="0"/>
          </a:p>
        </p:txBody>
      </p:sp>
      <p:pic>
        <p:nvPicPr>
          <p:cNvPr id="53" name="Picture 54"/>
          <p:cNvPicPr>
            <a:picLocks noChangeAspect="1" noChangeArrowheads="1"/>
          </p:cNvPicPr>
          <p:nvPr/>
        </p:nvPicPr>
        <p:blipFill>
          <a:blip r:embed="rId4" cstate="print"/>
          <a:srcRect/>
          <a:stretch>
            <a:fillRect/>
          </a:stretch>
        </p:blipFill>
        <p:spPr bwMode="auto">
          <a:xfrm>
            <a:off x="5378505" y="4273910"/>
            <a:ext cx="3278533" cy="2325140"/>
          </a:xfrm>
          <a:prstGeom prst="rect">
            <a:avLst/>
          </a:prstGeom>
          <a:noFill/>
          <a:ln w="9525">
            <a:noFill/>
            <a:round/>
            <a:headEnd/>
            <a:tailEnd/>
          </a:ln>
          <a:effectLst>
            <a:outerShdw blurRad="50800" dist="38100" dir="2700000" algn="tl" rotWithShape="0">
              <a:prstClr val="black">
                <a:alpha val="40000"/>
              </a:prstClr>
            </a:outerShdw>
          </a:effectLst>
        </p:spPr>
      </p:pic>
      <p:sp>
        <p:nvSpPr>
          <p:cNvPr id="54" name="Rectangle 55"/>
          <p:cNvSpPr>
            <a:spLocks noChangeArrowheads="1"/>
          </p:cNvSpPr>
          <p:nvPr/>
        </p:nvSpPr>
        <p:spPr bwMode="auto">
          <a:xfrm>
            <a:off x="5378505" y="4273910"/>
            <a:ext cx="3274770" cy="244475"/>
          </a:xfrm>
          <a:prstGeom prst="rect">
            <a:avLst/>
          </a:prstGeom>
          <a:solidFill>
            <a:schemeClr val="bg1"/>
          </a:solidFill>
          <a:ln w="9525">
            <a:solidFill>
              <a:schemeClr val="bg1">
                <a:lumMod val="75000"/>
              </a:schemeClr>
            </a:solidFill>
            <a:miter lim="800000"/>
            <a:headEnd/>
            <a:tailEnd/>
          </a:ln>
          <a:effectLst/>
        </p:spPr>
        <p:txBody>
          <a:bodyPr wrap="square" anchor="ctr">
            <a:spAutoFit/>
          </a:bodyPr>
          <a:lstStyle/>
          <a:p>
            <a:r>
              <a:rPr lang="en-GB" sz="1000" dirty="0">
                <a:ea typeface="Times" pitchFamily="18" charset="0"/>
                <a:cs typeface="Times New Roman" pitchFamily="18" charset="0"/>
              </a:rPr>
              <a:t>PETS installed into the ASTA </a:t>
            </a:r>
            <a:r>
              <a:rPr lang="en-GB" sz="1000" dirty="0" smtClean="0">
                <a:ea typeface="Times" pitchFamily="18" charset="0"/>
                <a:cs typeface="Times New Roman" pitchFamily="18" charset="0"/>
              </a:rPr>
              <a:t>bunker </a:t>
            </a:r>
            <a:r>
              <a:rPr lang="en-GB" sz="1000" dirty="0">
                <a:ea typeface="Times" pitchFamily="18" charset="0"/>
                <a:cs typeface="Times New Roman" pitchFamily="18" charset="0"/>
              </a:rPr>
              <a:t>at SLAC</a:t>
            </a:r>
            <a:endParaRPr lang="en-US" sz="1000" dirty="0">
              <a:ea typeface="Times" pitchFamily="18" charset="0"/>
              <a:cs typeface="Times New Roman" pitchFamily="18" charset="0"/>
            </a:endParaRPr>
          </a:p>
        </p:txBody>
      </p:sp>
      <p:sp>
        <p:nvSpPr>
          <p:cNvPr id="57" name="Text Box 58"/>
          <p:cNvSpPr txBox="1">
            <a:spLocks noChangeArrowheads="1"/>
          </p:cNvSpPr>
          <p:nvPr/>
        </p:nvSpPr>
        <p:spPr bwMode="auto">
          <a:xfrm>
            <a:off x="5378505" y="6270970"/>
            <a:ext cx="1075936" cy="338554"/>
          </a:xfrm>
          <a:prstGeom prst="rect">
            <a:avLst/>
          </a:prstGeom>
          <a:noFill/>
          <a:ln w="9525">
            <a:noFill/>
            <a:miter lim="800000"/>
            <a:headEnd/>
            <a:tailEnd/>
          </a:ln>
          <a:effectLst/>
        </p:spPr>
        <p:txBody>
          <a:bodyPr wrap="none">
            <a:spAutoFit/>
          </a:bodyPr>
          <a:lstStyle/>
          <a:p>
            <a:r>
              <a:rPr lang="en-US" sz="1600" dirty="0" smtClean="0">
                <a:solidFill>
                  <a:schemeClr val="bg1"/>
                </a:solidFill>
              </a:rPr>
              <a:t>July </a:t>
            </a:r>
            <a:r>
              <a:rPr lang="en-US" sz="1600" dirty="0">
                <a:solidFill>
                  <a:schemeClr val="bg1"/>
                </a:solidFill>
              </a:rPr>
              <a:t>2010</a:t>
            </a:r>
          </a:p>
        </p:txBody>
      </p:sp>
      <p:sp>
        <p:nvSpPr>
          <p:cNvPr id="60" name="Text Box 53"/>
          <p:cNvSpPr txBox="1">
            <a:spLocks noChangeArrowheads="1"/>
          </p:cNvSpPr>
          <p:nvPr/>
        </p:nvSpPr>
        <p:spPr bwMode="auto">
          <a:xfrm>
            <a:off x="1153955" y="663840"/>
            <a:ext cx="3483646" cy="400110"/>
          </a:xfrm>
          <a:prstGeom prst="rect">
            <a:avLst/>
          </a:prstGeom>
          <a:noFill/>
          <a:ln w="9525">
            <a:noFill/>
            <a:miter lim="800000"/>
            <a:headEnd/>
            <a:tailEnd/>
          </a:ln>
          <a:effectLst/>
        </p:spPr>
        <p:txBody>
          <a:bodyPr wrap="none">
            <a:spAutoFit/>
          </a:bodyPr>
          <a:lstStyle/>
          <a:p>
            <a:r>
              <a:rPr lang="en-US" sz="2000" dirty="0">
                <a:solidFill>
                  <a:srgbClr val="00187E"/>
                </a:solidFill>
              </a:rPr>
              <a:t>PETS testing </a:t>
            </a:r>
            <a:r>
              <a:rPr lang="en-US" sz="2000" dirty="0" smtClean="0">
                <a:solidFill>
                  <a:srgbClr val="00187E"/>
                </a:solidFill>
              </a:rPr>
              <a:t>@ </a:t>
            </a:r>
            <a:r>
              <a:rPr lang="en-US" sz="2000" dirty="0">
                <a:solidFill>
                  <a:srgbClr val="00187E"/>
                </a:solidFill>
              </a:rPr>
              <a:t>ASTA, SLAC </a:t>
            </a:r>
          </a:p>
        </p:txBody>
      </p:sp>
      <p:pic>
        <p:nvPicPr>
          <p:cNvPr id="62" name="Picture 48"/>
          <p:cNvPicPr>
            <a:picLocks noChangeAspect="1" noChangeArrowheads="1"/>
          </p:cNvPicPr>
          <p:nvPr/>
        </p:nvPicPr>
        <p:blipFill>
          <a:blip r:embed="rId5" cstate="print"/>
          <a:srcRect/>
          <a:stretch>
            <a:fillRect/>
          </a:stretch>
        </p:blipFill>
        <p:spPr bwMode="auto">
          <a:xfrm>
            <a:off x="616285" y="4312315"/>
            <a:ext cx="3319009" cy="2227490"/>
          </a:xfrm>
          <a:prstGeom prst="rect">
            <a:avLst/>
          </a:prstGeom>
          <a:noFill/>
          <a:ln w="9525">
            <a:solidFill>
              <a:schemeClr val="bg1">
                <a:lumMod val="75000"/>
              </a:schemeClr>
            </a:solidFill>
            <a:miter lim="800000"/>
            <a:headEnd/>
            <a:tailEnd/>
          </a:ln>
          <a:effectLst>
            <a:outerShdw blurRad="50800" dist="38100" dir="2700000" algn="tl" rotWithShape="0">
              <a:prstClr val="black">
                <a:alpha val="40000"/>
              </a:prstClr>
            </a:outerShdw>
          </a:effectLst>
        </p:spPr>
      </p:pic>
      <p:grpSp>
        <p:nvGrpSpPr>
          <p:cNvPr id="5" name="Group 7"/>
          <p:cNvGrpSpPr>
            <a:grpSpLocks/>
          </p:cNvGrpSpPr>
          <p:nvPr/>
        </p:nvGrpSpPr>
        <p:grpSpPr bwMode="auto">
          <a:xfrm>
            <a:off x="0" y="1278320"/>
            <a:ext cx="3538538" cy="2844800"/>
            <a:chOff x="1776" y="2352"/>
            <a:chExt cx="2229" cy="1840"/>
          </a:xfrm>
        </p:grpSpPr>
        <p:grpSp>
          <p:nvGrpSpPr>
            <p:cNvPr id="6" name="Group 8"/>
            <p:cNvGrpSpPr>
              <a:grpSpLocks/>
            </p:cNvGrpSpPr>
            <p:nvPr/>
          </p:nvGrpSpPr>
          <p:grpSpPr bwMode="auto">
            <a:xfrm>
              <a:off x="1968" y="2688"/>
              <a:ext cx="2037" cy="1504"/>
              <a:chOff x="2016" y="2352"/>
              <a:chExt cx="2037" cy="1504"/>
            </a:xfrm>
          </p:grpSpPr>
          <p:sp>
            <p:nvSpPr>
              <p:cNvPr id="113" name="AutoShape 9"/>
              <p:cNvSpPr>
                <a:spLocks noChangeArrowheads="1"/>
              </p:cNvSpPr>
              <p:nvPr/>
            </p:nvSpPr>
            <p:spPr bwMode="auto">
              <a:xfrm>
                <a:off x="2064" y="3360"/>
                <a:ext cx="288" cy="240"/>
              </a:xfrm>
              <a:prstGeom prst="triangle">
                <a:avLst>
                  <a:gd name="adj" fmla="val 50000"/>
                </a:avLst>
              </a:prstGeom>
              <a:solidFill>
                <a:schemeClr val="accent1"/>
              </a:solidFill>
              <a:ln w="9525">
                <a:noFill/>
                <a:miter lim="800000"/>
                <a:headEnd/>
                <a:tailEnd/>
              </a:ln>
              <a:effectLst/>
            </p:spPr>
            <p:txBody>
              <a:bodyPr wrap="none" anchor="ctr"/>
              <a:lstStyle/>
              <a:p>
                <a:endParaRPr lang="en-US"/>
              </a:p>
            </p:txBody>
          </p:sp>
          <p:sp>
            <p:nvSpPr>
              <p:cNvPr id="114" name="Rectangle 10"/>
              <p:cNvSpPr>
                <a:spLocks noChangeArrowheads="1"/>
              </p:cNvSpPr>
              <p:nvPr/>
            </p:nvSpPr>
            <p:spPr bwMode="auto">
              <a:xfrm>
                <a:off x="2160" y="3120"/>
                <a:ext cx="432" cy="144"/>
              </a:xfrm>
              <a:prstGeom prst="rect">
                <a:avLst/>
              </a:prstGeom>
              <a:solidFill>
                <a:srgbClr val="B2B2B2"/>
              </a:solidFill>
              <a:ln w="9525">
                <a:noFill/>
                <a:miter lim="800000"/>
                <a:headEnd/>
                <a:tailEnd/>
              </a:ln>
              <a:effectLst/>
            </p:spPr>
            <p:txBody>
              <a:bodyPr wrap="none" anchor="ctr"/>
              <a:lstStyle/>
              <a:p>
                <a:endParaRPr lang="en-US"/>
              </a:p>
            </p:txBody>
          </p:sp>
          <p:sp>
            <p:nvSpPr>
              <p:cNvPr id="115" name="Line 11"/>
              <p:cNvSpPr>
                <a:spLocks noChangeShapeType="1"/>
              </p:cNvSpPr>
              <p:nvPr/>
            </p:nvSpPr>
            <p:spPr bwMode="auto">
              <a:xfrm flipV="1">
                <a:off x="2208" y="3264"/>
                <a:ext cx="0" cy="96"/>
              </a:xfrm>
              <a:prstGeom prst="line">
                <a:avLst/>
              </a:prstGeom>
              <a:noFill/>
              <a:ln w="9525">
                <a:solidFill>
                  <a:schemeClr val="tx1"/>
                </a:solidFill>
                <a:round/>
                <a:headEnd/>
                <a:tailEnd type="triangle" w="med" len="med"/>
              </a:ln>
              <a:effectLst/>
            </p:spPr>
            <p:txBody>
              <a:bodyPr/>
              <a:lstStyle/>
              <a:p>
                <a:endParaRPr lang="en-US"/>
              </a:p>
            </p:txBody>
          </p:sp>
          <p:sp>
            <p:nvSpPr>
              <p:cNvPr id="116" name="AutoShape 12"/>
              <p:cNvSpPr>
                <a:spLocks noChangeArrowheads="1"/>
              </p:cNvSpPr>
              <p:nvPr/>
            </p:nvSpPr>
            <p:spPr bwMode="auto">
              <a:xfrm>
                <a:off x="2400" y="3360"/>
                <a:ext cx="288" cy="240"/>
              </a:xfrm>
              <a:prstGeom prst="triangle">
                <a:avLst>
                  <a:gd name="adj" fmla="val 50000"/>
                </a:avLst>
              </a:prstGeom>
              <a:solidFill>
                <a:schemeClr val="accent1"/>
              </a:solidFill>
              <a:ln w="9525">
                <a:noFill/>
                <a:miter lim="800000"/>
                <a:headEnd/>
                <a:tailEnd/>
              </a:ln>
              <a:effectLst/>
            </p:spPr>
            <p:txBody>
              <a:bodyPr wrap="none" anchor="ctr"/>
              <a:lstStyle/>
              <a:p>
                <a:endParaRPr lang="en-US"/>
              </a:p>
            </p:txBody>
          </p:sp>
          <p:sp>
            <p:nvSpPr>
              <p:cNvPr id="117" name="Line 13"/>
              <p:cNvSpPr>
                <a:spLocks noChangeShapeType="1"/>
              </p:cNvSpPr>
              <p:nvPr/>
            </p:nvSpPr>
            <p:spPr bwMode="auto">
              <a:xfrm flipV="1">
                <a:off x="2544" y="3264"/>
                <a:ext cx="0" cy="96"/>
              </a:xfrm>
              <a:prstGeom prst="line">
                <a:avLst/>
              </a:prstGeom>
              <a:noFill/>
              <a:ln w="9525">
                <a:solidFill>
                  <a:schemeClr val="tx1"/>
                </a:solidFill>
                <a:round/>
                <a:headEnd/>
                <a:tailEnd type="triangle" w="med" len="med"/>
              </a:ln>
              <a:effectLst/>
            </p:spPr>
            <p:txBody>
              <a:bodyPr/>
              <a:lstStyle/>
              <a:p>
                <a:endParaRPr lang="en-US"/>
              </a:p>
            </p:txBody>
          </p:sp>
          <p:sp>
            <p:nvSpPr>
              <p:cNvPr id="118" name="Line 14"/>
              <p:cNvSpPr>
                <a:spLocks noChangeShapeType="1"/>
              </p:cNvSpPr>
              <p:nvPr/>
            </p:nvSpPr>
            <p:spPr bwMode="auto">
              <a:xfrm flipV="1">
                <a:off x="2208" y="2880"/>
                <a:ext cx="0" cy="240"/>
              </a:xfrm>
              <a:prstGeom prst="line">
                <a:avLst/>
              </a:prstGeom>
              <a:noFill/>
              <a:ln w="9525">
                <a:solidFill>
                  <a:schemeClr val="tx1"/>
                </a:solidFill>
                <a:round/>
                <a:headEnd/>
                <a:tailEnd type="triangle" w="med" len="med"/>
              </a:ln>
              <a:effectLst/>
            </p:spPr>
            <p:txBody>
              <a:bodyPr/>
              <a:lstStyle/>
              <a:p>
                <a:endParaRPr lang="en-US"/>
              </a:p>
            </p:txBody>
          </p:sp>
          <p:sp>
            <p:nvSpPr>
              <p:cNvPr id="119" name="Oval 15"/>
              <p:cNvSpPr>
                <a:spLocks noChangeArrowheads="1"/>
              </p:cNvSpPr>
              <p:nvPr/>
            </p:nvSpPr>
            <p:spPr bwMode="auto">
              <a:xfrm>
                <a:off x="2112" y="2688"/>
                <a:ext cx="192" cy="192"/>
              </a:xfrm>
              <a:prstGeom prst="ellipse">
                <a:avLst/>
              </a:prstGeom>
              <a:solidFill>
                <a:schemeClr val="accent1"/>
              </a:solidFill>
              <a:ln w="9525">
                <a:noFill/>
                <a:round/>
                <a:headEnd/>
                <a:tailEnd/>
              </a:ln>
              <a:effectLst/>
            </p:spPr>
            <p:txBody>
              <a:bodyPr wrap="none" anchor="ctr"/>
              <a:lstStyle/>
              <a:p>
                <a:endParaRPr lang="en-US"/>
              </a:p>
            </p:txBody>
          </p:sp>
          <p:sp>
            <p:nvSpPr>
              <p:cNvPr id="120" name="Line 16"/>
              <p:cNvSpPr>
                <a:spLocks noChangeShapeType="1"/>
              </p:cNvSpPr>
              <p:nvPr/>
            </p:nvSpPr>
            <p:spPr bwMode="auto">
              <a:xfrm flipV="1">
                <a:off x="2160" y="2736"/>
                <a:ext cx="96" cy="96"/>
              </a:xfrm>
              <a:prstGeom prst="line">
                <a:avLst/>
              </a:prstGeom>
              <a:noFill/>
              <a:ln w="9525">
                <a:solidFill>
                  <a:schemeClr val="tx1"/>
                </a:solidFill>
                <a:round/>
                <a:headEnd/>
                <a:tailEnd type="triangle" w="med" len="med"/>
              </a:ln>
              <a:effectLst/>
            </p:spPr>
            <p:txBody>
              <a:bodyPr/>
              <a:lstStyle/>
              <a:p>
                <a:endParaRPr lang="en-US"/>
              </a:p>
            </p:txBody>
          </p:sp>
          <p:grpSp>
            <p:nvGrpSpPr>
              <p:cNvPr id="7" name="Group 17"/>
              <p:cNvGrpSpPr>
                <a:grpSpLocks/>
              </p:cNvGrpSpPr>
              <p:nvPr/>
            </p:nvGrpSpPr>
            <p:grpSpPr bwMode="auto">
              <a:xfrm>
                <a:off x="2016" y="2496"/>
                <a:ext cx="384" cy="192"/>
                <a:chOff x="2016" y="2496"/>
                <a:chExt cx="384" cy="192"/>
              </a:xfrm>
            </p:grpSpPr>
            <p:sp>
              <p:nvSpPr>
                <p:cNvPr id="140" name="Line 18"/>
                <p:cNvSpPr>
                  <a:spLocks noChangeShapeType="1"/>
                </p:cNvSpPr>
                <p:nvPr/>
              </p:nvSpPr>
              <p:spPr bwMode="auto">
                <a:xfrm flipV="1">
                  <a:off x="2208" y="2592"/>
                  <a:ext cx="0" cy="96"/>
                </a:xfrm>
                <a:prstGeom prst="line">
                  <a:avLst/>
                </a:prstGeom>
                <a:noFill/>
                <a:ln w="9525">
                  <a:solidFill>
                    <a:schemeClr val="tx1"/>
                  </a:solidFill>
                  <a:round/>
                  <a:headEnd/>
                  <a:tailEnd type="triangle" w="med" len="med"/>
                </a:ln>
                <a:effectLst/>
              </p:spPr>
              <p:txBody>
                <a:bodyPr/>
                <a:lstStyle/>
                <a:p>
                  <a:endParaRPr lang="en-US"/>
                </a:p>
              </p:txBody>
            </p:sp>
            <p:sp>
              <p:nvSpPr>
                <p:cNvPr id="141" name="Oval 19"/>
                <p:cNvSpPr>
                  <a:spLocks noChangeArrowheads="1"/>
                </p:cNvSpPr>
                <p:nvPr/>
              </p:nvSpPr>
              <p:spPr bwMode="auto">
                <a:xfrm>
                  <a:off x="2064" y="2496"/>
                  <a:ext cx="288" cy="96"/>
                </a:xfrm>
                <a:prstGeom prst="ellipse">
                  <a:avLst/>
                </a:prstGeom>
                <a:solidFill>
                  <a:schemeClr val="folHlink"/>
                </a:solidFill>
                <a:ln w="9525">
                  <a:noFill/>
                  <a:round/>
                  <a:headEnd/>
                  <a:tailEnd/>
                </a:ln>
                <a:effectLst/>
              </p:spPr>
              <p:txBody>
                <a:bodyPr wrap="none" anchor="ctr"/>
                <a:lstStyle/>
                <a:p>
                  <a:endParaRPr lang="en-US"/>
                </a:p>
              </p:txBody>
            </p:sp>
            <p:sp>
              <p:nvSpPr>
                <p:cNvPr id="142" name="Line 20"/>
                <p:cNvSpPr>
                  <a:spLocks noChangeShapeType="1"/>
                </p:cNvSpPr>
                <p:nvPr/>
              </p:nvSpPr>
              <p:spPr bwMode="auto">
                <a:xfrm>
                  <a:off x="2016" y="2544"/>
                  <a:ext cx="144" cy="0"/>
                </a:xfrm>
                <a:prstGeom prst="line">
                  <a:avLst/>
                </a:prstGeom>
                <a:noFill/>
                <a:ln w="28575">
                  <a:solidFill>
                    <a:schemeClr val="tx1"/>
                  </a:solidFill>
                  <a:round/>
                  <a:headEnd/>
                  <a:tailEnd/>
                </a:ln>
                <a:effectLst/>
              </p:spPr>
              <p:txBody>
                <a:bodyPr/>
                <a:lstStyle/>
                <a:p>
                  <a:endParaRPr lang="en-US"/>
                </a:p>
              </p:txBody>
            </p:sp>
            <p:sp>
              <p:nvSpPr>
                <p:cNvPr id="143" name="Line 21"/>
                <p:cNvSpPr>
                  <a:spLocks noChangeShapeType="1"/>
                </p:cNvSpPr>
                <p:nvPr/>
              </p:nvSpPr>
              <p:spPr bwMode="auto">
                <a:xfrm>
                  <a:off x="2256" y="2544"/>
                  <a:ext cx="144" cy="0"/>
                </a:xfrm>
                <a:prstGeom prst="line">
                  <a:avLst/>
                </a:prstGeom>
                <a:noFill/>
                <a:ln w="28575">
                  <a:solidFill>
                    <a:schemeClr val="tx1"/>
                  </a:solidFill>
                  <a:round/>
                  <a:headEnd/>
                  <a:tailEnd/>
                </a:ln>
                <a:effectLst/>
              </p:spPr>
              <p:txBody>
                <a:bodyPr/>
                <a:lstStyle/>
                <a:p>
                  <a:endParaRPr lang="en-US"/>
                </a:p>
              </p:txBody>
            </p:sp>
          </p:grpSp>
          <p:sp>
            <p:nvSpPr>
              <p:cNvPr id="122" name="Line 22"/>
              <p:cNvSpPr>
                <a:spLocks noChangeShapeType="1"/>
              </p:cNvSpPr>
              <p:nvPr/>
            </p:nvSpPr>
            <p:spPr bwMode="auto">
              <a:xfrm flipH="1" flipV="1">
                <a:off x="2208" y="2352"/>
                <a:ext cx="0" cy="144"/>
              </a:xfrm>
              <a:prstGeom prst="line">
                <a:avLst/>
              </a:prstGeom>
              <a:noFill/>
              <a:ln w="9525">
                <a:solidFill>
                  <a:schemeClr val="tx1"/>
                </a:solidFill>
                <a:round/>
                <a:headEnd/>
                <a:tailEnd type="triangle" w="med" len="med"/>
              </a:ln>
              <a:effectLst/>
            </p:spPr>
            <p:txBody>
              <a:bodyPr/>
              <a:lstStyle/>
              <a:p>
                <a:endParaRPr lang="en-US"/>
              </a:p>
            </p:txBody>
          </p:sp>
          <p:grpSp>
            <p:nvGrpSpPr>
              <p:cNvPr id="8" name="Group 23"/>
              <p:cNvGrpSpPr>
                <a:grpSpLocks/>
              </p:cNvGrpSpPr>
              <p:nvPr/>
            </p:nvGrpSpPr>
            <p:grpSpPr bwMode="auto">
              <a:xfrm>
                <a:off x="2784" y="2688"/>
                <a:ext cx="1200" cy="384"/>
                <a:chOff x="2688" y="2832"/>
                <a:chExt cx="1200" cy="384"/>
              </a:xfrm>
            </p:grpSpPr>
            <p:sp>
              <p:nvSpPr>
                <p:cNvPr id="135" name="Rectangle 24"/>
                <p:cNvSpPr>
                  <a:spLocks noChangeArrowheads="1"/>
                </p:cNvSpPr>
                <p:nvPr/>
              </p:nvSpPr>
              <p:spPr bwMode="auto">
                <a:xfrm>
                  <a:off x="2880" y="2880"/>
                  <a:ext cx="1008" cy="96"/>
                </a:xfrm>
                <a:prstGeom prst="rect">
                  <a:avLst/>
                </a:prstGeom>
                <a:solidFill>
                  <a:srgbClr val="DACCC4"/>
                </a:solidFill>
                <a:ln w="9525">
                  <a:noFill/>
                  <a:miter lim="800000"/>
                  <a:headEnd/>
                  <a:tailEnd/>
                </a:ln>
                <a:effectLst/>
              </p:spPr>
              <p:txBody>
                <a:bodyPr wrap="none" anchor="ctr"/>
                <a:lstStyle/>
                <a:p>
                  <a:endParaRPr lang="en-US"/>
                </a:p>
              </p:txBody>
            </p:sp>
            <p:sp>
              <p:nvSpPr>
                <p:cNvPr id="136" name="Rectangle 25"/>
                <p:cNvSpPr>
                  <a:spLocks noChangeArrowheads="1"/>
                </p:cNvSpPr>
                <p:nvPr/>
              </p:nvSpPr>
              <p:spPr bwMode="auto">
                <a:xfrm>
                  <a:off x="2880" y="3072"/>
                  <a:ext cx="1008" cy="96"/>
                </a:xfrm>
                <a:prstGeom prst="rect">
                  <a:avLst/>
                </a:prstGeom>
                <a:solidFill>
                  <a:srgbClr val="DACCC4"/>
                </a:solidFill>
                <a:ln w="9525">
                  <a:noFill/>
                  <a:miter lim="800000"/>
                  <a:headEnd/>
                  <a:tailEnd/>
                </a:ln>
                <a:effectLst/>
              </p:spPr>
              <p:txBody>
                <a:bodyPr wrap="none" anchor="ctr"/>
                <a:lstStyle/>
                <a:p>
                  <a:endParaRPr lang="en-US"/>
                </a:p>
              </p:txBody>
            </p:sp>
            <p:sp>
              <p:nvSpPr>
                <p:cNvPr id="137" name="Rectangle 26"/>
                <p:cNvSpPr>
                  <a:spLocks noChangeArrowheads="1"/>
                </p:cNvSpPr>
                <p:nvPr/>
              </p:nvSpPr>
              <p:spPr bwMode="auto">
                <a:xfrm>
                  <a:off x="2688" y="2832"/>
                  <a:ext cx="96" cy="384"/>
                </a:xfrm>
                <a:prstGeom prst="rect">
                  <a:avLst/>
                </a:prstGeom>
                <a:solidFill>
                  <a:srgbClr val="DACCC4"/>
                </a:solidFill>
                <a:ln w="9525">
                  <a:noFill/>
                  <a:miter lim="800000"/>
                  <a:headEnd/>
                  <a:tailEnd/>
                </a:ln>
                <a:effectLst/>
              </p:spPr>
              <p:txBody>
                <a:bodyPr wrap="none" anchor="ctr"/>
                <a:lstStyle/>
                <a:p>
                  <a:endParaRPr lang="en-US"/>
                </a:p>
              </p:txBody>
            </p:sp>
            <p:sp>
              <p:nvSpPr>
                <p:cNvPr id="138" name="Line 27"/>
                <p:cNvSpPr>
                  <a:spLocks noChangeShapeType="1"/>
                </p:cNvSpPr>
                <p:nvPr/>
              </p:nvSpPr>
              <p:spPr bwMode="auto">
                <a:xfrm>
                  <a:off x="2784" y="2928"/>
                  <a:ext cx="96" cy="0"/>
                </a:xfrm>
                <a:prstGeom prst="line">
                  <a:avLst/>
                </a:prstGeom>
                <a:noFill/>
                <a:ln w="9525">
                  <a:solidFill>
                    <a:schemeClr val="tx1"/>
                  </a:solidFill>
                  <a:round/>
                  <a:headEnd/>
                  <a:tailEnd/>
                </a:ln>
                <a:effectLst/>
              </p:spPr>
              <p:txBody>
                <a:bodyPr/>
                <a:lstStyle/>
                <a:p>
                  <a:endParaRPr lang="en-US"/>
                </a:p>
              </p:txBody>
            </p:sp>
            <p:sp>
              <p:nvSpPr>
                <p:cNvPr id="139" name="Line 28"/>
                <p:cNvSpPr>
                  <a:spLocks noChangeShapeType="1"/>
                </p:cNvSpPr>
                <p:nvPr/>
              </p:nvSpPr>
              <p:spPr bwMode="auto">
                <a:xfrm>
                  <a:off x="2784" y="3120"/>
                  <a:ext cx="96" cy="0"/>
                </a:xfrm>
                <a:prstGeom prst="line">
                  <a:avLst/>
                </a:prstGeom>
                <a:noFill/>
                <a:ln w="9525">
                  <a:solidFill>
                    <a:schemeClr val="tx1"/>
                  </a:solidFill>
                  <a:round/>
                  <a:headEnd/>
                  <a:tailEnd/>
                </a:ln>
                <a:effectLst/>
              </p:spPr>
              <p:txBody>
                <a:bodyPr/>
                <a:lstStyle/>
                <a:p>
                  <a:endParaRPr lang="en-US"/>
                </a:p>
              </p:txBody>
            </p:sp>
          </p:grpSp>
          <p:grpSp>
            <p:nvGrpSpPr>
              <p:cNvPr id="9" name="Group 29"/>
              <p:cNvGrpSpPr>
                <a:grpSpLocks/>
              </p:cNvGrpSpPr>
              <p:nvPr/>
            </p:nvGrpSpPr>
            <p:grpSpPr bwMode="auto">
              <a:xfrm>
                <a:off x="2448" y="2496"/>
                <a:ext cx="384" cy="192"/>
                <a:chOff x="2016" y="2496"/>
                <a:chExt cx="384" cy="192"/>
              </a:xfrm>
            </p:grpSpPr>
            <p:sp>
              <p:nvSpPr>
                <p:cNvPr id="131" name="Line 30"/>
                <p:cNvSpPr>
                  <a:spLocks noChangeShapeType="1"/>
                </p:cNvSpPr>
                <p:nvPr/>
              </p:nvSpPr>
              <p:spPr bwMode="auto">
                <a:xfrm flipV="1">
                  <a:off x="2208" y="2592"/>
                  <a:ext cx="0" cy="96"/>
                </a:xfrm>
                <a:prstGeom prst="line">
                  <a:avLst/>
                </a:prstGeom>
                <a:noFill/>
                <a:ln w="9525">
                  <a:solidFill>
                    <a:schemeClr val="tx1"/>
                  </a:solidFill>
                  <a:round/>
                  <a:headEnd/>
                  <a:tailEnd type="triangle" w="med" len="med"/>
                </a:ln>
                <a:effectLst/>
              </p:spPr>
              <p:txBody>
                <a:bodyPr/>
                <a:lstStyle/>
                <a:p>
                  <a:endParaRPr lang="en-US"/>
                </a:p>
              </p:txBody>
            </p:sp>
            <p:sp>
              <p:nvSpPr>
                <p:cNvPr id="132" name="Oval 31"/>
                <p:cNvSpPr>
                  <a:spLocks noChangeArrowheads="1"/>
                </p:cNvSpPr>
                <p:nvPr/>
              </p:nvSpPr>
              <p:spPr bwMode="auto">
                <a:xfrm>
                  <a:off x="2064" y="2496"/>
                  <a:ext cx="288" cy="96"/>
                </a:xfrm>
                <a:prstGeom prst="ellipse">
                  <a:avLst/>
                </a:prstGeom>
                <a:solidFill>
                  <a:schemeClr val="folHlink"/>
                </a:solidFill>
                <a:ln w="9525">
                  <a:noFill/>
                  <a:round/>
                  <a:headEnd/>
                  <a:tailEnd/>
                </a:ln>
                <a:effectLst/>
              </p:spPr>
              <p:txBody>
                <a:bodyPr wrap="none" anchor="ctr"/>
                <a:lstStyle/>
                <a:p>
                  <a:endParaRPr lang="en-US"/>
                </a:p>
              </p:txBody>
            </p:sp>
            <p:sp>
              <p:nvSpPr>
                <p:cNvPr id="133" name="Line 32"/>
                <p:cNvSpPr>
                  <a:spLocks noChangeShapeType="1"/>
                </p:cNvSpPr>
                <p:nvPr/>
              </p:nvSpPr>
              <p:spPr bwMode="auto">
                <a:xfrm>
                  <a:off x="2016" y="2544"/>
                  <a:ext cx="144" cy="0"/>
                </a:xfrm>
                <a:prstGeom prst="line">
                  <a:avLst/>
                </a:prstGeom>
                <a:noFill/>
                <a:ln w="28575">
                  <a:solidFill>
                    <a:schemeClr val="tx1"/>
                  </a:solidFill>
                  <a:round/>
                  <a:headEnd/>
                  <a:tailEnd/>
                </a:ln>
                <a:effectLst/>
              </p:spPr>
              <p:txBody>
                <a:bodyPr/>
                <a:lstStyle/>
                <a:p>
                  <a:endParaRPr lang="en-US"/>
                </a:p>
              </p:txBody>
            </p:sp>
            <p:sp>
              <p:nvSpPr>
                <p:cNvPr id="134" name="Line 33"/>
                <p:cNvSpPr>
                  <a:spLocks noChangeShapeType="1"/>
                </p:cNvSpPr>
                <p:nvPr/>
              </p:nvSpPr>
              <p:spPr bwMode="auto">
                <a:xfrm>
                  <a:off x="2256" y="2544"/>
                  <a:ext cx="144" cy="0"/>
                </a:xfrm>
                <a:prstGeom prst="line">
                  <a:avLst/>
                </a:prstGeom>
                <a:noFill/>
                <a:ln w="28575">
                  <a:solidFill>
                    <a:schemeClr val="tx1"/>
                  </a:solidFill>
                  <a:round/>
                  <a:headEnd/>
                  <a:tailEnd/>
                </a:ln>
                <a:effectLst/>
              </p:spPr>
              <p:txBody>
                <a:bodyPr/>
                <a:lstStyle/>
                <a:p>
                  <a:endParaRPr lang="en-US"/>
                </a:p>
              </p:txBody>
            </p:sp>
          </p:grpSp>
          <p:sp>
            <p:nvSpPr>
              <p:cNvPr id="125" name="Arc 34"/>
              <p:cNvSpPr>
                <a:spLocks/>
              </p:cNvSpPr>
              <p:nvPr/>
            </p:nvSpPr>
            <p:spPr bwMode="auto">
              <a:xfrm flipH="1" flipV="1">
                <a:off x="2640" y="2688"/>
                <a:ext cx="144"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p:spPr>
            <p:txBody>
              <a:bodyPr wrap="none" anchor="ctr"/>
              <a:lstStyle/>
              <a:p>
                <a:endParaRPr lang="en-US"/>
              </a:p>
            </p:txBody>
          </p:sp>
          <p:sp>
            <p:nvSpPr>
              <p:cNvPr id="126" name="Arc 35"/>
              <p:cNvSpPr>
                <a:spLocks/>
              </p:cNvSpPr>
              <p:nvPr/>
            </p:nvSpPr>
            <p:spPr bwMode="auto">
              <a:xfrm flipH="1">
                <a:off x="2496" y="2976"/>
                <a:ext cx="144" cy="144"/>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a:tailEnd/>
              </a:ln>
              <a:effectLst/>
            </p:spPr>
            <p:txBody>
              <a:bodyPr wrap="none" anchor="ctr"/>
              <a:lstStyle/>
              <a:p>
                <a:endParaRPr lang="en-US"/>
              </a:p>
            </p:txBody>
          </p:sp>
          <p:sp>
            <p:nvSpPr>
              <p:cNvPr id="127" name="Line 36"/>
              <p:cNvSpPr>
                <a:spLocks noChangeShapeType="1"/>
              </p:cNvSpPr>
              <p:nvPr/>
            </p:nvSpPr>
            <p:spPr bwMode="auto">
              <a:xfrm>
                <a:off x="2640" y="2976"/>
                <a:ext cx="144" cy="0"/>
              </a:xfrm>
              <a:prstGeom prst="line">
                <a:avLst/>
              </a:prstGeom>
              <a:noFill/>
              <a:ln w="9525">
                <a:solidFill>
                  <a:schemeClr val="tx1"/>
                </a:solidFill>
                <a:round/>
                <a:headEnd/>
                <a:tailEnd type="triangle" w="med" len="med"/>
              </a:ln>
              <a:effectLst/>
            </p:spPr>
            <p:txBody>
              <a:bodyPr/>
              <a:lstStyle/>
              <a:p>
                <a:endParaRPr lang="en-US"/>
              </a:p>
            </p:txBody>
          </p:sp>
          <p:sp>
            <p:nvSpPr>
              <p:cNvPr id="128" name="Line 37"/>
              <p:cNvSpPr>
                <a:spLocks noChangeShapeType="1"/>
              </p:cNvSpPr>
              <p:nvPr/>
            </p:nvSpPr>
            <p:spPr bwMode="auto">
              <a:xfrm flipV="1">
                <a:off x="2640" y="2352"/>
                <a:ext cx="0" cy="144"/>
              </a:xfrm>
              <a:prstGeom prst="line">
                <a:avLst/>
              </a:prstGeom>
              <a:noFill/>
              <a:ln w="9525">
                <a:solidFill>
                  <a:schemeClr val="tx1"/>
                </a:solidFill>
                <a:round/>
                <a:headEnd/>
                <a:tailEnd type="triangle" w="med" len="med"/>
              </a:ln>
              <a:effectLst/>
            </p:spPr>
            <p:txBody>
              <a:bodyPr/>
              <a:lstStyle/>
              <a:p>
                <a:endParaRPr lang="en-US"/>
              </a:p>
            </p:txBody>
          </p:sp>
          <p:sp>
            <p:nvSpPr>
              <p:cNvPr id="129" name="Rectangle 38"/>
              <p:cNvSpPr>
                <a:spLocks noChangeArrowheads="1"/>
              </p:cNvSpPr>
              <p:nvPr/>
            </p:nvSpPr>
            <p:spPr bwMode="auto">
              <a:xfrm>
                <a:off x="2064" y="3599"/>
                <a:ext cx="644" cy="257"/>
              </a:xfrm>
              <a:prstGeom prst="rect">
                <a:avLst/>
              </a:prstGeom>
              <a:noFill/>
              <a:ln w="9525">
                <a:noFill/>
                <a:miter lim="800000"/>
                <a:headEnd/>
                <a:tailEnd/>
              </a:ln>
              <a:effectLst/>
            </p:spPr>
            <p:txBody>
              <a:bodyPr wrap="none">
                <a:spAutoFit/>
              </a:bodyPr>
              <a:lstStyle/>
              <a:p>
                <a:r>
                  <a:rPr lang="en-US" sz="1000"/>
                  <a:t>Two klystrons</a:t>
                </a:r>
              </a:p>
              <a:p>
                <a:r>
                  <a:rPr lang="en-US" sz="1000"/>
                  <a:t>50 MW@1.5us</a:t>
                </a:r>
              </a:p>
            </p:txBody>
          </p:sp>
          <p:sp>
            <p:nvSpPr>
              <p:cNvPr id="130" name="Rectangle 39"/>
              <p:cNvSpPr>
                <a:spLocks noChangeArrowheads="1"/>
              </p:cNvSpPr>
              <p:nvPr/>
            </p:nvSpPr>
            <p:spPr bwMode="auto">
              <a:xfrm>
                <a:off x="2757" y="3120"/>
                <a:ext cx="1296" cy="257"/>
              </a:xfrm>
              <a:prstGeom prst="rect">
                <a:avLst/>
              </a:prstGeom>
              <a:noFill/>
              <a:ln w="9525">
                <a:noFill/>
                <a:miter lim="800000"/>
                <a:headEnd/>
                <a:tailEnd/>
              </a:ln>
              <a:effectLst/>
            </p:spPr>
            <p:txBody>
              <a:bodyPr>
                <a:spAutoFit/>
              </a:bodyPr>
              <a:lstStyle/>
              <a:p>
                <a:r>
                  <a:rPr lang="en-US" sz="1000" dirty="0"/>
                  <a:t>SLED II with variable length and iris reflection</a:t>
                </a:r>
              </a:p>
            </p:txBody>
          </p:sp>
        </p:grpSp>
        <p:sp>
          <p:nvSpPr>
            <p:cNvPr id="106" name="Rectangle 40"/>
            <p:cNvSpPr>
              <a:spLocks noChangeArrowheads="1"/>
            </p:cNvSpPr>
            <p:nvPr/>
          </p:nvSpPr>
          <p:spPr bwMode="auto">
            <a:xfrm>
              <a:off x="1920" y="2448"/>
              <a:ext cx="912" cy="336"/>
            </a:xfrm>
            <a:prstGeom prst="rect">
              <a:avLst/>
            </a:prstGeom>
            <a:noFill/>
            <a:ln w="9525">
              <a:solidFill>
                <a:schemeClr val="tx1"/>
              </a:solidFill>
              <a:miter lim="800000"/>
              <a:headEnd/>
              <a:tailEnd/>
            </a:ln>
            <a:effectLst/>
          </p:spPr>
          <p:txBody>
            <a:bodyPr wrap="none" anchor="ctr"/>
            <a:lstStyle/>
            <a:p>
              <a:endParaRPr lang="en-US"/>
            </a:p>
          </p:txBody>
        </p:sp>
        <p:sp>
          <p:nvSpPr>
            <p:cNvPr id="107" name="Rectangle 41"/>
            <p:cNvSpPr>
              <a:spLocks noChangeArrowheads="1"/>
            </p:cNvSpPr>
            <p:nvPr/>
          </p:nvSpPr>
          <p:spPr bwMode="auto">
            <a:xfrm>
              <a:off x="1968" y="2494"/>
              <a:ext cx="762" cy="158"/>
            </a:xfrm>
            <a:prstGeom prst="rect">
              <a:avLst/>
            </a:prstGeom>
            <a:noFill/>
            <a:ln w="9525">
              <a:noFill/>
              <a:miter lim="800000"/>
              <a:headEnd/>
              <a:tailEnd/>
            </a:ln>
            <a:effectLst/>
          </p:spPr>
          <p:txBody>
            <a:bodyPr wrap="none">
              <a:spAutoFit/>
            </a:bodyPr>
            <a:lstStyle/>
            <a:p>
              <a:r>
                <a:rPr lang="en-US" sz="1000"/>
                <a:t>Experimental area</a:t>
              </a:r>
            </a:p>
          </p:txBody>
        </p:sp>
        <p:sp>
          <p:nvSpPr>
            <p:cNvPr id="108" name="Rectangle 42"/>
            <p:cNvSpPr>
              <a:spLocks noChangeArrowheads="1"/>
            </p:cNvSpPr>
            <p:nvPr/>
          </p:nvSpPr>
          <p:spPr bwMode="auto">
            <a:xfrm rot="16200000">
              <a:off x="1642" y="3193"/>
              <a:ext cx="694" cy="135"/>
            </a:xfrm>
            <a:prstGeom prst="rect">
              <a:avLst/>
            </a:prstGeom>
            <a:noFill/>
            <a:ln w="9525">
              <a:noFill/>
              <a:miter lim="800000"/>
              <a:headEnd/>
              <a:tailEnd/>
            </a:ln>
            <a:effectLst/>
          </p:spPr>
          <p:txBody>
            <a:bodyPr wrap="none">
              <a:spAutoFit/>
            </a:bodyPr>
            <a:lstStyle/>
            <a:p>
              <a:r>
                <a:rPr lang="en-US" sz="800"/>
                <a:t>Uncompressed arm</a:t>
              </a:r>
            </a:p>
          </p:txBody>
        </p:sp>
        <p:sp>
          <p:nvSpPr>
            <p:cNvPr id="109" name="Rectangle 43"/>
            <p:cNvSpPr>
              <a:spLocks noChangeArrowheads="1"/>
            </p:cNvSpPr>
            <p:nvPr/>
          </p:nvSpPr>
          <p:spPr bwMode="auto">
            <a:xfrm>
              <a:off x="2784" y="2799"/>
              <a:ext cx="425" cy="138"/>
            </a:xfrm>
            <a:prstGeom prst="rect">
              <a:avLst/>
            </a:prstGeom>
            <a:noFill/>
            <a:ln w="9525">
              <a:noFill/>
              <a:miter lim="800000"/>
              <a:headEnd/>
              <a:tailEnd/>
            </a:ln>
            <a:effectLst/>
          </p:spPr>
          <p:txBody>
            <a:bodyPr wrap="none">
              <a:spAutoFit/>
            </a:bodyPr>
            <a:lstStyle/>
            <a:p>
              <a:r>
                <a:rPr lang="en-US" sz="800"/>
                <a:t>Gate valve</a:t>
              </a:r>
            </a:p>
          </p:txBody>
        </p:sp>
        <p:sp>
          <p:nvSpPr>
            <p:cNvPr id="110" name="Rectangle 44"/>
            <p:cNvSpPr>
              <a:spLocks noChangeArrowheads="1"/>
            </p:cNvSpPr>
            <p:nvPr/>
          </p:nvSpPr>
          <p:spPr bwMode="auto">
            <a:xfrm>
              <a:off x="2208" y="3022"/>
              <a:ext cx="381" cy="218"/>
            </a:xfrm>
            <a:prstGeom prst="rect">
              <a:avLst/>
            </a:prstGeom>
            <a:noFill/>
            <a:ln w="9525">
              <a:noFill/>
              <a:miter lim="800000"/>
              <a:headEnd/>
              <a:tailEnd/>
            </a:ln>
            <a:effectLst/>
          </p:spPr>
          <p:txBody>
            <a:bodyPr wrap="none">
              <a:spAutoFit/>
            </a:bodyPr>
            <a:lstStyle/>
            <a:p>
              <a:r>
                <a:rPr lang="en-US" sz="800"/>
                <a:t>Rf Phase</a:t>
              </a:r>
            </a:p>
            <a:p>
              <a:r>
                <a:rPr lang="en-US" sz="800"/>
                <a:t>shifter</a:t>
              </a:r>
            </a:p>
          </p:txBody>
        </p:sp>
        <p:sp>
          <p:nvSpPr>
            <p:cNvPr id="111" name="Rectangle 45"/>
            <p:cNvSpPr>
              <a:spLocks noChangeArrowheads="1"/>
            </p:cNvSpPr>
            <p:nvPr/>
          </p:nvSpPr>
          <p:spPr bwMode="auto">
            <a:xfrm>
              <a:off x="2976" y="2541"/>
              <a:ext cx="649" cy="178"/>
            </a:xfrm>
            <a:prstGeom prst="rect">
              <a:avLst/>
            </a:prstGeom>
            <a:noFill/>
            <a:ln w="9525">
              <a:noFill/>
              <a:miter lim="800000"/>
              <a:headEnd/>
              <a:tailEnd/>
            </a:ln>
            <a:effectLst/>
          </p:spPr>
          <p:txBody>
            <a:bodyPr wrap="none">
              <a:spAutoFit/>
            </a:bodyPr>
            <a:lstStyle/>
            <a:p>
              <a:r>
                <a:rPr lang="en-US" sz="1200"/>
                <a:t>ASTA layout</a:t>
              </a:r>
            </a:p>
          </p:txBody>
        </p:sp>
        <p:sp>
          <p:nvSpPr>
            <p:cNvPr id="112" name="Rectangle 46"/>
            <p:cNvSpPr>
              <a:spLocks noChangeArrowheads="1"/>
            </p:cNvSpPr>
            <p:nvPr/>
          </p:nvSpPr>
          <p:spPr bwMode="auto">
            <a:xfrm>
              <a:off x="1776" y="2352"/>
              <a:ext cx="2208" cy="1824"/>
            </a:xfrm>
            <a:prstGeom prst="rect">
              <a:avLst/>
            </a:prstGeom>
            <a:noFill/>
            <a:ln w="9525">
              <a:solidFill>
                <a:schemeClr val="bg1"/>
              </a:solidFill>
              <a:miter lim="800000"/>
              <a:headEnd/>
              <a:tailEnd/>
            </a:ln>
            <a:effectLst/>
          </p:spPr>
          <p:txBody>
            <a:bodyPr wrap="none" anchor="ctr"/>
            <a:lstStyle/>
            <a:p>
              <a:endParaRPr lang="en-US"/>
            </a:p>
          </p:txBody>
        </p:sp>
      </p:grpSp>
      <p:sp>
        <p:nvSpPr>
          <p:cNvPr id="144" name="Rectangle 52"/>
          <p:cNvSpPr>
            <a:spLocks noChangeArrowheads="1"/>
          </p:cNvSpPr>
          <p:nvPr/>
        </p:nvSpPr>
        <p:spPr bwMode="auto">
          <a:xfrm>
            <a:off x="533400" y="2953133"/>
            <a:ext cx="673100" cy="214312"/>
          </a:xfrm>
          <a:prstGeom prst="rect">
            <a:avLst/>
          </a:prstGeom>
          <a:noFill/>
          <a:ln w="9525">
            <a:noFill/>
            <a:miter lim="800000"/>
            <a:headEnd/>
            <a:tailEnd/>
          </a:ln>
          <a:effectLst/>
        </p:spPr>
        <p:txBody>
          <a:bodyPr wrap="none">
            <a:spAutoFit/>
          </a:bodyPr>
          <a:lstStyle/>
          <a:p>
            <a:r>
              <a:rPr lang="en-US" sz="800"/>
              <a:t>3dB hybrid</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6"/>
          <p:cNvPicPr>
            <a:picLocks noChangeAspect="1" noChangeArrowheads="1"/>
          </p:cNvPicPr>
          <p:nvPr/>
        </p:nvPicPr>
        <p:blipFill>
          <a:blip r:embed="rId2" cstate="print"/>
          <a:srcRect/>
          <a:stretch>
            <a:fillRect/>
          </a:stretch>
        </p:blipFill>
        <p:spPr bwMode="auto">
          <a:xfrm>
            <a:off x="501070" y="1086295"/>
            <a:ext cx="8029575" cy="2953680"/>
          </a:xfrm>
          <a:prstGeom prst="rect">
            <a:avLst/>
          </a:prstGeom>
          <a:noFill/>
          <a:ln w="9525">
            <a:noFill/>
            <a:miter lim="800000"/>
            <a:headEnd/>
            <a:tailEnd/>
          </a:ln>
        </p:spPr>
      </p:pic>
      <p:pic>
        <p:nvPicPr>
          <p:cNvPr id="3" name="Picture 4"/>
          <p:cNvPicPr>
            <a:picLocks noChangeAspect="1" noChangeArrowheads="1"/>
          </p:cNvPicPr>
          <p:nvPr/>
        </p:nvPicPr>
        <p:blipFill>
          <a:blip r:embed="rId3" cstate="print"/>
          <a:srcRect/>
          <a:stretch>
            <a:fillRect/>
          </a:stretch>
        </p:blipFill>
        <p:spPr bwMode="auto">
          <a:xfrm>
            <a:off x="533400" y="4775200"/>
            <a:ext cx="2667000" cy="1782763"/>
          </a:xfrm>
          <a:prstGeom prst="rect">
            <a:avLst/>
          </a:prstGeom>
          <a:noFill/>
          <a:ln w="9525">
            <a:noFill/>
            <a:miter lim="800000"/>
            <a:headEnd/>
            <a:tailEnd/>
          </a:ln>
        </p:spPr>
      </p:pic>
      <p:pic>
        <p:nvPicPr>
          <p:cNvPr id="4" name="Picture 3"/>
          <p:cNvPicPr>
            <a:picLocks noChangeAspect="1" noChangeArrowheads="1"/>
          </p:cNvPicPr>
          <p:nvPr/>
        </p:nvPicPr>
        <p:blipFill>
          <a:blip r:embed="rId4" cstate="print"/>
          <a:srcRect/>
          <a:stretch>
            <a:fillRect/>
          </a:stretch>
        </p:blipFill>
        <p:spPr bwMode="auto">
          <a:xfrm>
            <a:off x="3352800" y="4800600"/>
            <a:ext cx="2667000" cy="1774825"/>
          </a:xfrm>
          <a:prstGeom prst="rect">
            <a:avLst/>
          </a:prstGeom>
          <a:noFill/>
          <a:ln w="9525">
            <a:noFill/>
            <a:miter lim="800000"/>
            <a:headEnd/>
            <a:tailEnd/>
          </a:ln>
        </p:spPr>
      </p:pic>
      <p:sp>
        <p:nvSpPr>
          <p:cNvPr id="5" name="Text Box 53"/>
          <p:cNvSpPr txBox="1">
            <a:spLocks noChangeArrowheads="1"/>
          </p:cNvSpPr>
          <p:nvPr/>
        </p:nvSpPr>
        <p:spPr bwMode="auto">
          <a:xfrm>
            <a:off x="1600200" y="5943600"/>
            <a:ext cx="361950" cy="274638"/>
          </a:xfrm>
          <a:prstGeom prst="rect">
            <a:avLst/>
          </a:prstGeom>
          <a:noFill/>
          <a:ln w="9525">
            <a:noFill/>
            <a:miter lim="800000"/>
            <a:headEnd/>
            <a:tailEnd/>
          </a:ln>
          <a:effectLst/>
        </p:spPr>
        <p:txBody>
          <a:bodyPr wrap="none">
            <a:spAutoFit/>
          </a:bodyPr>
          <a:lstStyle/>
          <a:p>
            <a:r>
              <a:rPr lang="en-US" sz="1200" b="1">
                <a:solidFill>
                  <a:srgbClr val="FF3300"/>
                </a:solidFill>
              </a:rPr>
              <a:t>F2</a:t>
            </a:r>
          </a:p>
        </p:txBody>
      </p:sp>
      <p:sp>
        <p:nvSpPr>
          <p:cNvPr id="6" name="Text Box 54"/>
          <p:cNvSpPr txBox="1">
            <a:spLocks noChangeArrowheads="1"/>
          </p:cNvSpPr>
          <p:nvPr/>
        </p:nvSpPr>
        <p:spPr bwMode="auto">
          <a:xfrm>
            <a:off x="4419600" y="5943600"/>
            <a:ext cx="361950" cy="274638"/>
          </a:xfrm>
          <a:prstGeom prst="rect">
            <a:avLst/>
          </a:prstGeom>
          <a:noFill/>
          <a:ln w="9525">
            <a:noFill/>
            <a:miter lim="800000"/>
            <a:headEnd/>
            <a:tailEnd/>
          </a:ln>
          <a:effectLst/>
        </p:spPr>
        <p:txBody>
          <a:bodyPr wrap="none">
            <a:spAutoFit/>
          </a:bodyPr>
          <a:lstStyle/>
          <a:p>
            <a:r>
              <a:rPr lang="en-US" sz="1200" b="1">
                <a:solidFill>
                  <a:srgbClr val="00CCFF"/>
                </a:solidFill>
              </a:rPr>
              <a:t>F1</a:t>
            </a:r>
          </a:p>
        </p:txBody>
      </p:sp>
      <p:sp>
        <p:nvSpPr>
          <p:cNvPr id="7" name="Text Box 55"/>
          <p:cNvSpPr txBox="1">
            <a:spLocks noChangeArrowheads="1"/>
          </p:cNvSpPr>
          <p:nvPr/>
        </p:nvSpPr>
        <p:spPr bwMode="auto">
          <a:xfrm>
            <a:off x="117020" y="4197100"/>
            <a:ext cx="8797160" cy="707886"/>
          </a:xfrm>
          <a:prstGeom prst="rect">
            <a:avLst/>
          </a:prstGeom>
          <a:solidFill>
            <a:schemeClr val="bg1"/>
          </a:solidFill>
          <a:ln w="9525">
            <a:noFill/>
            <a:miter lim="800000"/>
            <a:headEnd/>
            <a:tailEnd/>
          </a:ln>
          <a:effectLst/>
        </p:spPr>
        <p:txBody>
          <a:bodyPr wrap="square">
            <a:spAutoFit/>
          </a:bodyPr>
          <a:lstStyle/>
          <a:p>
            <a:pPr marL="342900" indent="-342900">
              <a:buFontTx/>
              <a:buAutoNum type="arabicPeriod"/>
            </a:pPr>
            <a:r>
              <a:rPr lang="en-US" sz="1000" dirty="0"/>
              <a:t>In general, the breakdowns were grouped into two types of events with respect to the Faraday cups signals.</a:t>
            </a:r>
          </a:p>
          <a:p>
            <a:pPr marL="342900" indent="-342900">
              <a:buFontTx/>
              <a:buAutoNum type="arabicPeriod"/>
            </a:pPr>
            <a:r>
              <a:rPr lang="en-US" sz="1000" dirty="0"/>
              <a:t>We suggested that this can help to identify the breakdown location by correlating the arrival times and amplitudes of the two. Following, “type-1” events are located close to the output coupler and “type-2” are closer to the input coupler.</a:t>
            </a:r>
          </a:p>
          <a:p>
            <a:pPr marL="342900" indent="-342900">
              <a:buFontTx/>
              <a:buAutoNum type="arabicPeriod"/>
            </a:pPr>
            <a:r>
              <a:rPr lang="en-US" sz="1000" dirty="0"/>
              <a:t>We also observed that “hard” events are mostly associated with “type-1” events.</a:t>
            </a:r>
          </a:p>
        </p:txBody>
      </p:sp>
      <p:sp>
        <p:nvSpPr>
          <p:cNvPr id="8" name="Rectangle 57"/>
          <p:cNvSpPr>
            <a:spLocks noChangeArrowheads="1"/>
          </p:cNvSpPr>
          <p:nvPr/>
        </p:nvSpPr>
        <p:spPr bwMode="auto">
          <a:xfrm>
            <a:off x="914400" y="5661025"/>
            <a:ext cx="708025" cy="457200"/>
          </a:xfrm>
          <a:prstGeom prst="rect">
            <a:avLst/>
          </a:prstGeom>
          <a:noFill/>
          <a:ln w="9525">
            <a:noFill/>
            <a:miter lim="800000"/>
            <a:headEnd/>
            <a:tailEnd/>
          </a:ln>
          <a:effectLst/>
        </p:spPr>
        <p:txBody>
          <a:bodyPr wrap="none">
            <a:spAutoFit/>
          </a:bodyPr>
          <a:lstStyle/>
          <a:p>
            <a:r>
              <a:rPr lang="en-US" sz="1200"/>
              <a:t>Type-1</a:t>
            </a:r>
          </a:p>
          <a:p>
            <a:r>
              <a:rPr lang="en-US" sz="1200"/>
              <a:t>(output)</a:t>
            </a:r>
          </a:p>
        </p:txBody>
      </p:sp>
      <p:sp>
        <p:nvSpPr>
          <p:cNvPr id="9" name="Rectangle 58"/>
          <p:cNvSpPr>
            <a:spLocks noChangeArrowheads="1"/>
          </p:cNvSpPr>
          <p:nvPr/>
        </p:nvSpPr>
        <p:spPr bwMode="auto">
          <a:xfrm>
            <a:off x="3733800" y="5661025"/>
            <a:ext cx="657225" cy="457200"/>
          </a:xfrm>
          <a:prstGeom prst="rect">
            <a:avLst/>
          </a:prstGeom>
          <a:noFill/>
          <a:ln w="9525">
            <a:noFill/>
            <a:miter lim="800000"/>
            <a:headEnd/>
            <a:tailEnd/>
          </a:ln>
          <a:effectLst/>
        </p:spPr>
        <p:txBody>
          <a:bodyPr wrap="none">
            <a:spAutoFit/>
          </a:bodyPr>
          <a:lstStyle/>
          <a:p>
            <a:r>
              <a:rPr lang="en-US" sz="1200"/>
              <a:t>Type-2</a:t>
            </a:r>
          </a:p>
          <a:p>
            <a:r>
              <a:rPr lang="en-US" sz="1200"/>
              <a:t>(input)</a:t>
            </a:r>
          </a:p>
        </p:txBody>
      </p:sp>
      <p:sp>
        <p:nvSpPr>
          <p:cNvPr id="10" name="Text Box 59"/>
          <p:cNvSpPr txBox="1">
            <a:spLocks noChangeArrowheads="1"/>
          </p:cNvSpPr>
          <p:nvPr/>
        </p:nvSpPr>
        <p:spPr bwMode="auto">
          <a:xfrm>
            <a:off x="6300225" y="5618085"/>
            <a:ext cx="1976823" cy="738664"/>
          </a:xfrm>
          <a:prstGeom prst="rect">
            <a:avLst/>
          </a:prstGeom>
          <a:noFill/>
          <a:ln w="9525">
            <a:solidFill>
              <a:schemeClr val="tx1"/>
            </a:solidFill>
            <a:miter lim="800000"/>
            <a:headEnd/>
            <a:tailEnd/>
          </a:ln>
          <a:effectLst/>
        </p:spPr>
        <p:txBody>
          <a:bodyPr wrap="none">
            <a:spAutoFit/>
          </a:bodyPr>
          <a:lstStyle/>
          <a:p>
            <a:pPr>
              <a:tabLst>
                <a:tab pos="1539875" algn="l"/>
              </a:tabLst>
            </a:pPr>
            <a:r>
              <a:rPr lang="en-US" sz="1400" dirty="0"/>
              <a:t>Total breakdowns </a:t>
            </a:r>
            <a:r>
              <a:rPr lang="en-US" sz="1400" dirty="0" smtClean="0"/>
              <a:t>	53 </a:t>
            </a:r>
            <a:endParaRPr lang="en-US" sz="1400" dirty="0"/>
          </a:p>
          <a:p>
            <a:pPr>
              <a:tabLst>
                <a:tab pos="1539875" algn="l"/>
              </a:tabLst>
            </a:pPr>
            <a:r>
              <a:rPr lang="en-US" sz="1400" dirty="0"/>
              <a:t>Type-1                     </a:t>
            </a:r>
            <a:r>
              <a:rPr lang="en-US" sz="1400" dirty="0" smtClean="0"/>
              <a:t>	</a:t>
            </a:r>
            <a:r>
              <a:rPr lang="en-US" sz="1400" dirty="0" smtClean="0">
                <a:solidFill>
                  <a:srgbClr val="FF3300"/>
                </a:solidFill>
              </a:rPr>
              <a:t>23</a:t>
            </a:r>
            <a:endParaRPr lang="en-US" sz="1400" dirty="0">
              <a:solidFill>
                <a:srgbClr val="FF3300"/>
              </a:solidFill>
            </a:endParaRPr>
          </a:p>
          <a:p>
            <a:pPr>
              <a:tabLst>
                <a:tab pos="1539875" algn="l"/>
              </a:tabLst>
            </a:pPr>
            <a:r>
              <a:rPr lang="en-US" sz="1400" dirty="0"/>
              <a:t>Type-2                     </a:t>
            </a:r>
            <a:r>
              <a:rPr lang="en-US" sz="1400" dirty="0" smtClean="0"/>
              <a:t>	</a:t>
            </a:r>
            <a:r>
              <a:rPr lang="en-US" sz="1400" dirty="0" smtClean="0">
                <a:solidFill>
                  <a:srgbClr val="00CCFF"/>
                </a:solidFill>
              </a:rPr>
              <a:t>30</a:t>
            </a:r>
            <a:endParaRPr lang="en-US" sz="1400" dirty="0">
              <a:solidFill>
                <a:srgbClr val="00CCFF"/>
              </a:solidFill>
            </a:endParaRPr>
          </a:p>
        </p:txBody>
      </p:sp>
      <p:sp>
        <p:nvSpPr>
          <p:cNvPr id="11" name="Line 60"/>
          <p:cNvSpPr>
            <a:spLocks noChangeShapeType="1"/>
          </p:cNvSpPr>
          <p:nvPr/>
        </p:nvSpPr>
        <p:spPr bwMode="auto">
          <a:xfrm>
            <a:off x="7851065" y="5630285"/>
            <a:ext cx="0" cy="729695"/>
          </a:xfrm>
          <a:prstGeom prst="line">
            <a:avLst/>
          </a:prstGeom>
          <a:noFill/>
          <a:ln w="9525">
            <a:solidFill>
              <a:schemeClr val="tx1"/>
            </a:solidFill>
            <a:round/>
            <a:headEnd/>
            <a:tailEnd/>
          </a:ln>
          <a:effectLst/>
        </p:spPr>
        <p:txBody>
          <a:bodyPr/>
          <a:lstStyle/>
          <a:p>
            <a:endParaRPr lang="en-US"/>
          </a:p>
        </p:txBody>
      </p:sp>
      <p:sp>
        <p:nvSpPr>
          <p:cNvPr id="12" name="Text Box 62"/>
          <p:cNvSpPr txBox="1">
            <a:spLocks noChangeArrowheads="1"/>
          </p:cNvSpPr>
          <p:nvPr/>
        </p:nvSpPr>
        <p:spPr bwMode="auto">
          <a:xfrm>
            <a:off x="958270" y="1314895"/>
            <a:ext cx="990600" cy="304800"/>
          </a:xfrm>
          <a:prstGeom prst="rect">
            <a:avLst/>
          </a:prstGeom>
          <a:noFill/>
          <a:ln w="9525">
            <a:noFill/>
            <a:miter lim="800000"/>
            <a:headEnd/>
            <a:tailEnd/>
          </a:ln>
          <a:effectLst/>
        </p:spPr>
        <p:txBody>
          <a:bodyPr>
            <a:spAutoFit/>
          </a:bodyPr>
          <a:lstStyle/>
          <a:p>
            <a:r>
              <a:rPr lang="en-US" sz="1400"/>
              <a:t>266 ns</a:t>
            </a:r>
          </a:p>
        </p:txBody>
      </p:sp>
      <p:sp>
        <p:nvSpPr>
          <p:cNvPr id="13" name="Rectangle 63"/>
          <p:cNvSpPr>
            <a:spLocks noChangeArrowheads="1"/>
          </p:cNvSpPr>
          <p:nvPr/>
        </p:nvSpPr>
        <p:spPr bwMode="auto">
          <a:xfrm>
            <a:off x="6139870" y="2991295"/>
            <a:ext cx="1131592" cy="276999"/>
          </a:xfrm>
          <a:prstGeom prst="rect">
            <a:avLst/>
          </a:prstGeom>
          <a:noFill/>
          <a:ln w="9525">
            <a:noFill/>
            <a:miter lim="800000"/>
            <a:headEnd/>
            <a:tailEnd/>
          </a:ln>
          <a:effectLst/>
        </p:spPr>
        <p:txBody>
          <a:bodyPr wrap="none">
            <a:spAutoFit/>
          </a:bodyPr>
          <a:lstStyle/>
          <a:p>
            <a:r>
              <a:rPr lang="en-US" sz="1200" dirty="0" smtClean="0">
                <a:solidFill>
                  <a:srgbClr val="0066FF"/>
                </a:solidFill>
              </a:rPr>
              <a:t>Type-2 (input)</a:t>
            </a:r>
            <a:endParaRPr lang="en-US" sz="1200" dirty="0">
              <a:solidFill>
                <a:srgbClr val="0066FF"/>
              </a:solidFill>
            </a:endParaRPr>
          </a:p>
        </p:txBody>
      </p:sp>
      <p:sp>
        <p:nvSpPr>
          <p:cNvPr id="14" name="Rectangle 64"/>
          <p:cNvSpPr>
            <a:spLocks noChangeArrowheads="1"/>
          </p:cNvSpPr>
          <p:nvPr/>
        </p:nvSpPr>
        <p:spPr bwMode="auto">
          <a:xfrm>
            <a:off x="6216070" y="3372295"/>
            <a:ext cx="1226170" cy="276999"/>
          </a:xfrm>
          <a:prstGeom prst="rect">
            <a:avLst/>
          </a:prstGeom>
          <a:noFill/>
          <a:ln w="9525">
            <a:noFill/>
            <a:miter lim="800000"/>
            <a:headEnd/>
            <a:tailEnd/>
          </a:ln>
          <a:effectLst/>
        </p:spPr>
        <p:txBody>
          <a:bodyPr wrap="none">
            <a:spAutoFit/>
          </a:bodyPr>
          <a:lstStyle/>
          <a:p>
            <a:r>
              <a:rPr lang="en-US" sz="1200" dirty="0" smtClean="0">
                <a:solidFill>
                  <a:srgbClr val="FF3300"/>
                </a:solidFill>
              </a:rPr>
              <a:t>Type-1 (output)</a:t>
            </a:r>
            <a:endParaRPr lang="en-US" sz="1200" dirty="0">
              <a:solidFill>
                <a:srgbClr val="FF3300"/>
              </a:solidFill>
            </a:endParaRPr>
          </a:p>
        </p:txBody>
      </p:sp>
      <p:sp>
        <p:nvSpPr>
          <p:cNvPr id="15" name="Rectangle 65"/>
          <p:cNvSpPr>
            <a:spLocks noChangeArrowheads="1"/>
          </p:cNvSpPr>
          <p:nvPr/>
        </p:nvSpPr>
        <p:spPr bwMode="auto">
          <a:xfrm>
            <a:off x="6063670" y="2686495"/>
            <a:ext cx="1212850" cy="274638"/>
          </a:xfrm>
          <a:prstGeom prst="rect">
            <a:avLst/>
          </a:prstGeom>
          <a:noFill/>
          <a:ln w="9525">
            <a:noFill/>
            <a:miter lim="800000"/>
            <a:headEnd/>
            <a:tailEnd/>
          </a:ln>
          <a:effectLst/>
        </p:spPr>
        <p:txBody>
          <a:bodyPr wrap="none">
            <a:spAutoFit/>
          </a:bodyPr>
          <a:lstStyle/>
          <a:p>
            <a:r>
              <a:rPr lang="en-US" sz="1200"/>
              <a:t>All breakdowns</a:t>
            </a:r>
          </a:p>
        </p:txBody>
      </p:sp>
      <p:sp>
        <p:nvSpPr>
          <p:cNvPr id="16" name="Text Box 75"/>
          <p:cNvSpPr txBox="1">
            <a:spLocks noChangeArrowheads="1"/>
          </p:cNvSpPr>
          <p:nvPr/>
        </p:nvSpPr>
        <p:spPr bwMode="auto">
          <a:xfrm>
            <a:off x="1345980" y="625435"/>
            <a:ext cx="4532010" cy="400110"/>
          </a:xfrm>
          <a:prstGeom prst="rect">
            <a:avLst/>
          </a:prstGeom>
          <a:noFill/>
          <a:ln w="9525">
            <a:noFill/>
            <a:miter lim="800000"/>
            <a:headEnd/>
            <a:tailEnd/>
          </a:ln>
          <a:effectLst/>
        </p:spPr>
        <p:txBody>
          <a:bodyPr wrap="none">
            <a:spAutoFit/>
          </a:bodyPr>
          <a:lstStyle/>
          <a:p>
            <a:r>
              <a:rPr lang="en-US" sz="2000" dirty="0" smtClean="0">
                <a:solidFill>
                  <a:srgbClr val="00187E"/>
                </a:solidFill>
              </a:rPr>
              <a:t>PETS @ ASTA - Breakdowns </a:t>
            </a:r>
            <a:r>
              <a:rPr lang="en-US" sz="2000" dirty="0" smtClean="0">
                <a:solidFill>
                  <a:srgbClr val="00187E"/>
                </a:solidFill>
              </a:rPr>
              <a:t>locations</a:t>
            </a:r>
            <a:endParaRPr lang="en-US" sz="2000" dirty="0">
              <a:solidFill>
                <a:srgbClr val="00187E"/>
              </a:solidFill>
            </a:endParaRPr>
          </a:p>
        </p:txBody>
      </p:sp>
      <p:sp>
        <p:nvSpPr>
          <p:cNvPr id="17" name="TextBox 16"/>
          <p:cNvSpPr txBox="1"/>
          <p:nvPr/>
        </p:nvSpPr>
        <p:spPr>
          <a:xfrm>
            <a:off x="6953110" y="663840"/>
            <a:ext cx="1486304" cy="246221"/>
          </a:xfrm>
          <a:prstGeom prst="rect">
            <a:avLst/>
          </a:prstGeom>
          <a:noFill/>
        </p:spPr>
        <p:txBody>
          <a:bodyPr wrap="none" rtlCol="0">
            <a:spAutoFit/>
          </a:bodyPr>
          <a:lstStyle/>
          <a:p>
            <a:r>
              <a:rPr lang="en-US" sz="1000" i="1" u="sng" dirty="0" smtClean="0"/>
              <a:t>Alessandro </a:t>
            </a:r>
            <a:r>
              <a:rPr lang="en-US" sz="1000" i="1" u="sng" dirty="0" err="1" smtClean="0"/>
              <a:t>Cappelletti</a:t>
            </a:r>
            <a:endParaRPr lang="en-US" sz="1000" i="1" u="sng"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8"/>
          <p:cNvPicPr>
            <a:picLocks noChangeAspect="1" noChangeArrowheads="1"/>
          </p:cNvPicPr>
          <p:nvPr/>
        </p:nvPicPr>
        <p:blipFill>
          <a:blip r:embed="rId2" cstate="print"/>
          <a:srcRect/>
          <a:stretch>
            <a:fillRect/>
          </a:stretch>
        </p:blipFill>
        <p:spPr bwMode="auto">
          <a:xfrm>
            <a:off x="1004605" y="1658710"/>
            <a:ext cx="6953250" cy="3562350"/>
          </a:xfrm>
          <a:prstGeom prst="rect">
            <a:avLst/>
          </a:prstGeom>
          <a:noFill/>
          <a:ln w="9525">
            <a:noFill/>
            <a:miter lim="800000"/>
            <a:headEnd/>
            <a:tailEnd/>
          </a:ln>
        </p:spPr>
      </p:pic>
      <p:sp>
        <p:nvSpPr>
          <p:cNvPr id="11" name="Rectangle 4"/>
          <p:cNvSpPr>
            <a:spLocks noChangeArrowheads="1"/>
          </p:cNvSpPr>
          <p:nvPr/>
        </p:nvSpPr>
        <p:spPr bwMode="auto">
          <a:xfrm rot="16200000">
            <a:off x="4269298" y="2737417"/>
            <a:ext cx="1090613" cy="304800"/>
          </a:xfrm>
          <a:prstGeom prst="rect">
            <a:avLst/>
          </a:prstGeom>
          <a:noFill/>
          <a:ln w="9525">
            <a:noFill/>
            <a:miter lim="800000"/>
            <a:headEnd/>
            <a:tailEnd/>
          </a:ln>
          <a:effectLst/>
        </p:spPr>
        <p:txBody>
          <a:bodyPr wrap="none">
            <a:spAutoFit/>
          </a:bodyPr>
          <a:lstStyle/>
          <a:p>
            <a:r>
              <a:rPr lang="en-US" sz="1400"/>
              <a:t>CLIC target</a:t>
            </a:r>
          </a:p>
        </p:txBody>
      </p:sp>
      <p:sp>
        <p:nvSpPr>
          <p:cNvPr id="12" name="Rectangle 7"/>
          <p:cNvSpPr>
            <a:spLocks noChangeArrowheads="1"/>
          </p:cNvSpPr>
          <p:nvPr/>
        </p:nvSpPr>
        <p:spPr bwMode="auto">
          <a:xfrm>
            <a:off x="4967005" y="1353910"/>
            <a:ext cx="1600200" cy="3276600"/>
          </a:xfrm>
          <a:prstGeom prst="rect">
            <a:avLst/>
          </a:prstGeom>
          <a:solidFill>
            <a:srgbClr val="F7A7C5">
              <a:alpha val="20000"/>
            </a:srgbClr>
          </a:solidFill>
          <a:ln w="9525">
            <a:noFill/>
            <a:miter lim="800000"/>
            <a:headEnd/>
            <a:tailEnd/>
          </a:ln>
          <a:effectLst/>
        </p:spPr>
        <p:txBody>
          <a:bodyPr wrap="none" anchor="ctr"/>
          <a:lstStyle/>
          <a:p>
            <a:endParaRPr lang="en-US"/>
          </a:p>
        </p:txBody>
      </p:sp>
      <p:sp>
        <p:nvSpPr>
          <p:cNvPr id="13" name="Text Box 8"/>
          <p:cNvSpPr txBox="1">
            <a:spLocks noChangeArrowheads="1"/>
          </p:cNvSpPr>
          <p:nvPr/>
        </p:nvSpPr>
        <p:spPr bwMode="auto">
          <a:xfrm>
            <a:off x="1538005" y="1201510"/>
            <a:ext cx="3276600" cy="461665"/>
          </a:xfrm>
          <a:prstGeom prst="rect">
            <a:avLst/>
          </a:prstGeom>
          <a:noFill/>
          <a:ln w="9525">
            <a:noFill/>
            <a:miter lim="800000"/>
            <a:headEnd/>
            <a:tailEnd/>
          </a:ln>
          <a:effectLst/>
        </p:spPr>
        <p:txBody>
          <a:bodyPr>
            <a:spAutoFit/>
          </a:bodyPr>
          <a:lstStyle/>
          <a:p>
            <a:r>
              <a:rPr lang="en-US" sz="1200" i="1" dirty="0" smtClean="0"/>
              <a:t>Portion </a:t>
            </a:r>
            <a:r>
              <a:rPr lang="en-US" sz="1200" i="1" dirty="0"/>
              <a:t>of the statistical distribution </a:t>
            </a:r>
            <a:r>
              <a:rPr lang="en-US" sz="1200" i="1" dirty="0" smtClean="0"/>
              <a:t>contributing </a:t>
            </a:r>
            <a:r>
              <a:rPr lang="en-US" sz="1200" i="1" dirty="0"/>
              <a:t>to the BDR calculation</a:t>
            </a:r>
          </a:p>
        </p:txBody>
      </p:sp>
      <p:sp>
        <p:nvSpPr>
          <p:cNvPr id="14" name="Line 9"/>
          <p:cNvSpPr>
            <a:spLocks noChangeShapeType="1"/>
          </p:cNvSpPr>
          <p:nvPr/>
        </p:nvSpPr>
        <p:spPr bwMode="auto">
          <a:xfrm>
            <a:off x="4433605" y="1506310"/>
            <a:ext cx="533400" cy="0"/>
          </a:xfrm>
          <a:prstGeom prst="line">
            <a:avLst/>
          </a:prstGeom>
          <a:noFill/>
          <a:ln w="9525">
            <a:solidFill>
              <a:schemeClr val="tx1"/>
            </a:solidFill>
            <a:round/>
            <a:headEnd/>
            <a:tailEnd type="triangle" w="med" len="med"/>
          </a:ln>
          <a:effectLst/>
        </p:spPr>
        <p:txBody>
          <a:bodyPr/>
          <a:lstStyle/>
          <a:p>
            <a:endParaRPr lang="en-US"/>
          </a:p>
        </p:txBody>
      </p:sp>
      <p:sp>
        <p:nvSpPr>
          <p:cNvPr id="15" name="Line 10"/>
          <p:cNvSpPr>
            <a:spLocks noChangeShapeType="1"/>
          </p:cNvSpPr>
          <p:nvPr/>
        </p:nvSpPr>
        <p:spPr bwMode="auto">
          <a:xfrm flipH="1">
            <a:off x="6567205" y="1506310"/>
            <a:ext cx="381000" cy="0"/>
          </a:xfrm>
          <a:prstGeom prst="line">
            <a:avLst/>
          </a:prstGeom>
          <a:noFill/>
          <a:ln w="9525">
            <a:solidFill>
              <a:schemeClr val="tx1"/>
            </a:solidFill>
            <a:round/>
            <a:headEnd/>
            <a:tailEnd type="triangle" w="med" len="med"/>
          </a:ln>
          <a:effectLst/>
        </p:spPr>
        <p:txBody>
          <a:bodyPr/>
          <a:lstStyle/>
          <a:p>
            <a:endParaRPr lang="en-US"/>
          </a:p>
        </p:txBody>
      </p:sp>
      <p:sp>
        <p:nvSpPr>
          <p:cNvPr id="16" name="Text Box 11"/>
          <p:cNvSpPr txBox="1">
            <a:spLocks noChangeArrowheads="1"/>
          </p:cNvSpPr>
          <p:nvPr/>
        </p:nvSpPr>
        <p:spPr bwMode="auto">
          <a:xfrm>
            <a:off x="193830" y="5310845"/>
            <a:ext cx="8679530" cy="1200329"/>
          </a:xfrm>
          <a:prstGeom prst="rect">
            <a:avLst/>
          </a:prstGeom>
          <a:noFill/>
          <a:ln w="9525">
            <a:noFill/>
            <a:miter lim="800000"/>
            <a:headEnd/>
            <a:tailEnd/>
          </a:ln>
        </p:spPr>
        <p:txBody>
          <a:bodyPr wrap="square">
            <a:spAutoFit/>
          </a:bodyPr>
          <a:lstStyle/>
          <a:p>
            <a:pPr marL="342900" indent="-342900">
              <a:buFont typeface="Arial" charset="0"/>
              <a:buAutoNum type="arabicPeriod"/>
            </a:pPr>
            <a:r>
              <a:rPr lang="en-US" sz="1200" dirty="0" smtClean="0">
                <a:solidFill>
                  <a:srgbClr val="000000"/>
                </a:solidFill>
              </a:rPr>
              <a:t>1.55 x 10</a:t>
            </a:r>
            <a:r>
              <a:rPr lang="en-US" sz="1200" baseline="30000" dirty="0" smtClean="0">
                <a:solidFill>
                  <a:srgbClr val="000000"/>
                </a:solidFill>
              </a:rPr>
              <a:t>7</a:t>
            </a:r>
            <a:r>
              <a:rPr lang="en-US" sz="1200" dirty="0" smtClean="0">
                <a:solidFill>
                  <a:srgbClr val="000000"/>
                </a:solidFill>
              </a:rPr>
              <a:t> </a:t>
            </a:r>
            <a:r>
              <a:rPr lang="en-US" sz="1200" dirty="0">
                <a:solidFill>
                  <a:srgbClr val="000000"/>
                </a:solidFill>
              </a:rPr>
              <a:t>pulses were accumulated in a </a:t>
            </a:r>
            <a:r>
              <a:rPr lang="en-US" sz="1200" dirty="0" smtClean="0">
                <a:solidFill>
                  <a:srgbClr val="000000"/>
                </a:solidFill>
              </a:rPr>
              <a:t>125 </a:t>
            </a:r>
            <a:r>
              <a:rPr lang="en-US" sz="1200" dirty="0">
                <a:solidFill>
                  <a:srgbClr val="000000"/>
                </a:solidFill>
              </a:rPr>
              <a:t>hours run with fixed peak power and pulse length. </a:t>
            </a:r>
          </a:p>
          <a:p>
            <a:pPr marL="342900" indent="-342900">
              <a:buFont typeface="Arial" charset="0"/>
              <a:buAutoNum type="arabicPeriod"/>
            </a:pPr>
            <a:r>
              <a:rPr lang="en-US" sz="1200" dirty="0" smtClean="0">
                <a:solidFill>
                  <a:srgbClr val="000000"/>
                </a:solidFill>
              </a:rPr>
              <a:t>8 </a:t>
            </a:r>
            <a:r>
              <a:rPr lang="en-US" sz="1200" dirty="0">
                <a:solidFill>
                  <a:srgbClr val="000000"/>
                </a:solidFill>
              </a:rPr>
              <a:t>PETS breakdowns were identified giving a breakdown rate of </a:t>
            </a:r>
            <a:r>
              <a:rPr lang="en-US" sz="1200" b="1" dirty="0" smtClean="0">
                <a:solidFill>
                  <a:srgbClr val="000000"/>
                </a:solidFill>
              </a:rPr>
              <a:t>1.06 x 10</a:t>
            </a:r>
            <a:r>
              <a:rPr lang="en-US" sz="1200" b="1" baseline="30000" dirty="0" smtClean="0">
                <a:solidFill>
                  <a:srgbClr val="000000"/>
                </a:solidFill>
              </a:rPr>
              <a:t>-6</a:t>
            </a:r>
            <a:r>
              <a:rPr lang="en-US" sz="1200" b="1" dirty="0" smtClean="0">
                <a:solidFill>
                  <a:srgbClr val="000000"/>
                </a:solidFill>
              </a:rPr>
              <a:t>/pulse/PETS</a:t>
            </a:r>
            <a:r>
              <a:rPr lang="en-US" sz="1200" dirty="0">
                <a:solidFill>
                  <a:srgbClr val="000000"/>
                </a:solidFill>
              </a:rPr>
              <a:t>.</a:t>
            </a:r>
          </a:p>
          <a:p>
            <a:pPr marL="342900" indent="-342900">
              <a:buFont typeface="Arial" charset="0"/>
              <a:buAutoNum type="arabicPeriod"/>
            </a:pPr>
            <a:r>
              <a:rPr lang="en-US" sz="1200" dirty="0" smtClean="0">
                <a:solidFill>
                  <a:srgbClr val="000000"/>
                </a:solidFill>
              </a:rPr>
              <a:t>Most </a:t>
            </a:r>
            <a:r>
              <a:rPr lang="en-US" sz="1200" dirty="0">
                <a:solidFill>
                  <a:srgbClr val="000000"/>
                </a:solidFill>
              </a:rPr>
              <a:t>of the breakdowns were located in the upper tail of the distribution and happened at earlier stage of the run, which makes </a:t>
            </a:r>
            <a:r>
              <a:rPr lang="en-US" sz="1200" dirty="0" smtClean="0">
                <a:solidFill>
                  <a:srgbClr val="000000"/>
                </a:solidFill>
              </a:rPr>
              <a:t>the integrated </a:t>
            </a:r>
            <a:r>
              <a:rPr lang="en-US" sz="1200" dirty="0">
                <a:solidFill>
                  <a:srgbClr val="000000"/>
                </a:solidFill>
              </a:rPr>
              <a:t>BDR estimate rather conservative. </a:t>
            </a:r>
          </a:p>
          <a:p>
            <a:pPr marL="342900" indent="-342900">
              <a:buFont typeface="Arial" charset="0"/>
              <a:buAutoNum type="arabicPeriod"/>
            </a:pPr>
            <a:r>
              <a:rPr lang="en-US" sz="1200" dirty="0" smtClean="0">
                <a:solidFill>
                  <a:srgbClr val="000000"/>
                </a:solidFill>
              </a:rPr>
              <a:t>During </a:t>
            </a:r>
            <a:r>
              <a:rPr lang="en-US" sz="1200" dirty="0">
                <a:solidFill>
                  <a:srgbClr val="000000"/>
                </a:solidFill>
              </a:rPr>
              <a:t>the last </a:t>
            </a:r>
            <a:r>
              <a:rPr lang="en-US" sz="1200" dirty="0" smtClean="0">
                <a:solidFill>
                  <a:srgbClr val="000000"/>
                </a:solidFill>
              </a:rPr>
              <a:t>80 </a:t>
            </a:r>
            <a:r>
              <a:rPr lang="en-US" sz="1200" dirty="0">
                <a:solidFill>
                  <a:srgbClr val="000000"/>
                </a:solidFill>
              </a:rPr>
              <a:t>hours no breakdowns were registered giving a BDR </a:t>
            </a:r>
            <a:r>
              <a:rPr lang="en-US" sz="1200" b="1" dirty="0" smtClean="0">
                <a:solidFill>
                  <a:srgbClr val="000000"/>
                </a:solidFill>
              </a:rPr>
              <a:t>&lt;2.4 x 10</a:t>
            </a:r>
            <a:r>
              <a:rPr lang="en-US" sz="1200" b="1" baseline="30000" dirty="0" smtClean="0">
                <a:solidFill>
                  <a:srgbClr val="000000"/>
                </a:solidFill>
              </a:rPr>
              <a:t>-7</a:t>
            </a:r>
            <a:r>
              <a:rPr lang="en-US" sz="1200" b="1" dirty="0" smtClean="0">
                <a:solidFill>
                  <a:srgbClr val="000000"/>
                </a:solidFill>
              </a:rPr>
              <a:t>/pulse/m</a:t>
            </a:r>
            <a:r>
              <a:rPr lang="en-US" sz="1200" dirty="0" smtClean="0">
                <a:solidFill>
                  <a:srgbClr val="000000"/>
                </a:solidFill>
              </a:rPr>
              <a:t> </a:t>
            </a:r>
            <a:r>
              <a:rPr lang="en-US" sz="1200" u="sng" dirty="0" smtClean="0">
                <a:solidFill>
                  <a:srgbClr val="000000"/>
                </a:solidFill>
              </a:rPr>
              <a:t>counting </a:t>
            </a:r>
            <a:r>
              <a:rPr lang="en-US" sz="1200" u="sng" dirty="0">
                <a:solidFill>
                  <a:srgbClr val="000000"/>
                </a:solidFill>
              </a:rPr>
              <a:t>only the pulses with average power higher than the CLIC nominal</a:t>
            </a:r>
            <a:r>
              <a:rPr lang="en-US" sz="1200" dirty="0">
                <a:solidFill>
                  <a:srgbClr val="000000"/>
                </a:solidFill>
              </a:rPr>
              <a:t>.</a:t>
            </a:r>
          </a:p>
        </p:txBody>
      </p:sp>
      <p:sp>
        <p:nvSpPr>
          <p:cNvPr id="17" name="Rectangle 17"/>
          <p:cNvSpPr>
            <a:spLocks noChangeArrowheads="1"/>
          </p:cNvSpPr>
          <p:nvPr/>
        </p:nvSpPr>
        <p:spPr bwMode="auto">
          <a:xfrm>
            <a:off x="5043205" y="1353910"/>
            <a:ext cx="1279517" cy="276999"/>
          </a:xfrm>
          <a:prstGeom prst="rect">
            <a:avLst/>
          </a:prstGeom>
          <a:noFill/>
          <a:ln w="9525">
            <a:noFill/>
            <a:miter lim="800000"/>
            <a:headEnd/>
            <a:tailEnd/>
          </a:ln>
          <a:effectLst/>
        </p:spPr>
        <p:txBody>
          <a:bodyPr wrap="none">
            <a:spAutoFit/>
          </a:bodyPr>
          <a:lstStyle/>
          <a:p>
            <a:r>
              <a:rPr lang="en-US" sz="1200" dirty="0" smtClean="0">
                <a:solidFill>
                  <a:srgbClr val="000000"/>
                </a:solidFill>
              </a:rPr>
              <a:t>1.55 x 10</a:t>
            </a:r>
            <a:r>
              <a:rPr lang="en-US" sz="1200" baseline="30000" dirty="0" smtClean="0">
                <a:solidFill>
                  <a:srgbClr val="000000"/>
                </a:solidFill>
              </a:rPr>
              <a:t>7</a:t>
            </a:r>
            <a:r>
              <a:rPr lang="en-US" sz="1200" dirty="0" smtClean="0">
                <a:solidFill>
                  <a:srgbClr val="000000"/>
                </a:solidFill>
              </a:rPr>
              <a:t> </a:t>
            </a:r>
            <a:r>
              <a:rPr lang="en-US" sz="1200" dirty="0">
                <a:solidFill>
                  <a:srgbClr val="000000"/>
                </a:solidFill>
              </a:rPr>
              <a:t>pulses</a:t>
            </a:r>
          </a:p>
        </p:txBody>
      </p:sp>
      <p:sp>
        <p:nvSpPr>
          <p:cNvPr id="20" name="Rectangle 28"/>
          <p:cNvSpPr>
            <a:spLocks noChangeArrowheads="1"/>
          </p:cNvSpPr>
          <p:nvPr/>
        </p:nvSpPr>
        <p:spPr bwMode="auto">
          <a:xfrm>
            <a:off x="1153955" y="702245"/>
            <a:ext cx="3845925" cy="400110"/>
          </a:xfrm>
          <a:prstGeom prst="rect">
            <a:avLst/>
          </a:prstGeom>
          <a:noFill/>
          <a:ln w="9525">
            <a:noFill/>
            <a:miter lim="800000"/>
            <a:headEnd/>
            <a:tailEnd/>
          </a:ln>
          <a:effectLst/>
        </p:spPr>
        <p:txBody>
          <a:bodyPr wrap="none">
            <a:spAutoFit/>
          </a:bodyPr>
          <a:lstStyle/>
          <a:p>
            <a:r>
              <a:rPr lang="en-US" sz="2000" dirty="0" smtClean="0">
                <a:solidFill>
                  <a:srgbClr val="00187E"/>
                </a:solidFill>
              </a:rPr>
              <a:t>PETS @ </a:t>
            </a:r>
            <a:r>
              <a:rPr lang="en-US" sz="2000" dirty="0" smtClean="0">
                <a:solidFill>
                  <a:srgbClr val="00187E"/>
                </a:solidFill>
              </a:rPr>
              <a:t>ASTA - </a:t>
            </a:r>
            <a:r>
              <a:rPr lang="en-US" sz="2000" dirty="0" smtClean="0">
                <a:solidFill>
                  <a:srgbClr val="00187E"/>
                </a:solidFill>
              </a:rPr>
              <a:t>B</a:t>
            </a:r>
            <a:r>
              <a:rPr lang="en-US" sz="2000" dirty="0" smtClean="0">
                <a:solidFill>
                  <a:srgbClr val="00187E"/>
                </a:solidFill>
              </a:rPr>
              <a:t>reakdown rate</a:t>
            </a:r>
            <a:endParaRPr lang="en-US" sz="2000" dirty="0">
              <a:solidFill>
                <a:srgbClr val="00187E"/>
              </a:solidFill>
            </a:endParaRPr>
          </a:p>
        </p:txBody>
      </p:sp>
      <p:sp>
        <p:nvSpPr>
          <p:cNvPr id="21" name="TextBox 20"/>
          <p:cNvSpPr txBox="1"/>
          <p:nvPr/>
        </p:nvSpPr>
        <p:spPr>
          <a:xfrm>
            <a:off x="6953110" y="663840"/>
            <a:ext cx="1486304" cy="246221"/>
          </a:xfrm>
          <a:prstGeom prst="rect">
            <a:avLst/>
          </a:prstGeom>
          <a:noFill/>
        </p:spPr>
        <p:txBody>
          <a:bodyPr wrap="none" rtlCol="0">
            <a:spAutoFit/>
          </a:bodyPr>
          <a:lstStyle/>
          <a:p>
            <a:r>
              <a:rPr lang="en-US" sz="1000" i="1" u="sng" dirty="0" smtClean="0"/>
              <a:t>Alessandro </a:t>
            </a:r>
            <a:r>
              <a:rPr lang="en-US" sz="1000" i="1" u="sng" dirty="0" err="1" smtClean="0"/>
              <a:t>Cappelletti</a:t>
            </a:r>
            <a:endParaRPr lang="en-US" sz="1000" i="1" u="sng" dirty="0"/>
          </a:p>
        </p:txBody>
      </p:sp>
      <p:sp>
        <p:nvSpPr>
          <p:cNvPr id="22"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PETS </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057400" y="1371600"/>
            <a:ext cx="6832600" cy="5156200"/>
          </a:xfrm>
          <a:prstGeom prst="rect">
            <a:avLst/>
          </a:prstGeom>
          <a:gradFill rotWithShape="1">
            <a:gsLst>
              <a:gs pos="0">
                <a:srgbClr val="000000"/>
              </a:gs>
              <a:gs pos="100000">
                <a:srgbClr val="00187E"/>
              </a:gs>
            </a:gsLst>
            <a:lin ang="5400000" scaled="1"/>
          </a:gradFill>
          <a:ln w="19050" algn="ctr">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l" eaLnBrk="1" hangingPunct="1"/>
            <a:endParaRPr lang="en-US" sz="1100"/>
          </a:p>
        </p:txBody>
      </p:sp>
      <p:sp>
        <p:nvSpPr>
          <p:cNvPr id="3" name="Line 5"/>
          <p:cNvSpPr>
            <a:spLocks noChangeShapeType="1"/>
          </p:cNvSpPr>
          <p:nvPr/>
        </p:nvSpPr>
        <p:spPr bwMode="auto">
          <a:xfrm flipV="1">
            <a:off x="2671763" y="2943225"/>
            <a:ext cx="3759200" cy="3074987"/>
          </a:xfrm>
          <a:prstGeom prst="line">
            <a:avLst/>
          </a:prstGeom>
          <a:noFill/>
          <a:ln w="28575">
            <a:solidFill>
              <a:srgbClr val="FF0000"/>
            </a:solidFill>
            <a:round/>
            <a:headEnd/>
            <a:tailEnd/>
          </a:ln>
        </p:spPr>
        <p:txBody>
          <a:bodyPr/>
          <a:lstStyle/>
          <a:p>
            <a:endParaRPr lang="en-US"/>
          </a:p>
        </p:txBody>
      </p:sp>
      <p:sp>
        <p:nvSpPr>
          <p:cNvPr id="4" name="Oval 6"/>
          <p:cNvSpPr>
            <a:spLocks noChangeArrowheads="1"/>
          </p:cNvSpPr>
          <p:nvPr/>
        </p:nvSpPr>
        <p:spPr bwMode="auto">
          <a:xfrm rot="19352390">
            <a:off x="5534025" y="2767012"/>
            <a:ext cx="758825" cy="527050"/>
          </a:xfrm>
          <a:prstGeom prst="ellipse">
            <a:avLst/>
          </a:prstGeom>
          <a:noFill/>
          <a:ln w="28575" algn="ctr">
            <a:solidFill>
              <a:srgbClr val="FF0000"/>
            </a:solidFill>
            <a:round/>
            <a:headEnd/>
            <a:tailEnd/>
          </a:ln>
        </p:spPr>
        <p:txBody>
          <a:bodyPr wrap="none" anchor="ctr"/>
          <a:lstStyle/>
          <a:p>
            <a:pPr algn="l" eaLnBrk="1" hangingPunct="1"/>
            <a:endParaRPr lang="en-US" sz="1100" noProof="1"/>
          </a:p>
        </p:txBody>
      </p:sp>
      <p:sp>
        <p:nvSpPr>
          <p:cNvPr id="5" name="Freeform 7"/>
          <p:cNvSpPr>
            <a:spLocks/>
          </p:cNvSpPr>
          <p:nvPr/>
        </p:nvSpPr>
        <p:spPr bwMode="auto">
          <a:xfrm>
            <a:off x="6302375" y="1700212"/>
            <a:ext cx="1649413" cy="1357313"/>
          </a:xfrm>
          <a:custGeom>
            <a:avLst/>
            <a:gdLst>
              <a:gd name="T0" fmla="*/ 0 w 1039"/>
              <a:gd name="T1" fmla="*/ 2147483647 h 854"/>
              <a:gd name="T2" fmla="*/ 2147483647 w 1039"/>
              <a:gd name="T3" fmla="*/ 2147483647 h 854"/>
              <a:gd name="T4" fmla="*/ 2147483647 w 1039"/>
              <a:gd name="T5" fmla="*/ 2147483647 h 854"/>
              <a:gd name="T6" fmla="*/ 2147483647 w 1039"/>
              <a:gd name="T7" fmla="*/ 2147483647 h 854"/>
              <a:gd name="T8" fmla="*/ 2147483647 w 1039"/>
              <a:gd name="T9" fmla="*/ 2147483647 h 854"/>
              <a:gd name="T10" fmla="*/ 2147483647 w 1039"/>
              <a:gd name="T11" fmla="*/ 2147483647 h 854"/>
              <a:gd name="T12" fmla="*/ 2147483647 w 1039"/>
              <a:gd name="T13" fmla="*/ 2147483647 h 854"/>
              <a:gd name="T14" fmla="*/ 2147483647 w 1039"/>
              <a:gd name="T15" fmla="*/ 2147483647 h 854"/>
              <a:gd name="T16" fmla="*/ 2147483647 w 1039"/>
              <a:gd name="T17" fmla="*/ 2147483647 h 854"/>
              <a:gd name="T18" fmla="*/ 2147483647 w 1039"/>
              <a:gd name="T19" fmla="*/ 2147483647 h 854"/>
              <a:gd name="T20" fmla="*/ 2147483647 w 1039"/>
              <a:gd name="T21" fmla="*/ 2147483647 h 854"/>
              <a:gd name="T22" fmla="*/ 2147483647 w 1039"/>
              <a:gd name="T23" fmla="*/ 2147483647 h 854"/>
              <a:gd name="T24" fmla="*/ 2147483647 w 1039"/>
              <a:gd name="T25" fmla="*/ 2147483647 h 854"/>
              <a:gd name="T26" fmla="*/ 2147483647 w 1039"/>
              <a:gd name="T27" fmla="*/ 2147483647 h 854"/>
              <a:gd name="T28" fmla="*/ 2147483647 w 1039"/>
              <a:gd name="T29" fmla="*/ 2147483647 h 854"/>
              <a:gd name="T30" fmla="*/ 2147483647 w 1039"/>
              <a:gd name="T31" fmla="*/ 2147483647 h 854"/>
              <a:gd name="T32" fmla="*/ 2147483647 w 1039"/>
              <a:gd name="T33" fmla="*/ 2147483647 h 854"/>
              <a:gd name="T34" fmla="*/ 2147483647 w 1039"/>
              <a:gd name="T35" fmla="*/ 2147483647 h 85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9"/>
              <a:gd name="T55" fmla="*/ 0 h 854"/>
              <a:gd name="T56" fmla="*/ 1039 w 1039"/>
              <a:gd name="T57" fmla="*/ 854 h 85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9" h="854">
                <a:moveTo>
                  <a:pt x="0" y="854"/>
                </a:moveTo>
                <a:cubicBezTo>
                  <a:pt x="12" y="833"/>
                  <a:pt x="69" y="795"/>
                  <a:pt x="72" y="728"/>
                </a:cubicBezTo>
                <a:cubicBezTo>
                  <a:pt x="75" y="661"/>
                  <a:pt x="11" y="516"/>
                  <a:pt x="18" y="449"/>
                </a:cubicBezTo>
                <a:cubicBezTo>
                  <a:pt x="25" y="382"/>
                  <a:pt x="74" y="359"/>
                  <a:pt x="114" y="323"/>
                </a:cubicBezTo>
                <a:cubicBezTo>
                  <a:pt x="154" y="287"/>
                  <a:pt x="200" y="278"/>
                  <a:pt x="260" y="235"/>
                </a:cubicBezTo>
                <a:cubicBezTo>
                  <a:pt x="320" y="192"/>
                  <a:pt x="408" y="103"/>
                  <a:pt x="474" y="65"/>
                </a:cubicBezTo>
                <a:cubicBezTo>
                  <a:pt x="540" y="27"/>
                  <a:pt x="593" y="0"/>
                  <a:pt x="657" y="8"/>
                </a:cubicBezTo>
                <a:cubicBezTo>
                  <a:pt x="721" y="16"/>
                  <a:pt x="801" y="75"/>
                  <a:pt x="861" y="116"/>
                </a:cubicBezTo>
                <a:cubicBezTo>
                  <a:pt x="921" y="157"/>
                  <a:pt x="995" y="194"/>
                  <a:pt x="1017" y="254"/>
                </a:cubicBezTo>
                <a:cubicBezTo>
                  <a:pt x="1039" y="314"/>
                  <a:pt x="1037" y="400"/>
                  <a:pt x="993" y="473"/>
                </a:cubicBezTo>
                <a:cubicBezTo>
                  <a:pt x="949" y="546"/>
                  <a:pt x="824" y="638"/>
                  <a:pt x="753" y="695"/>
                </a:cubicBezTo>
                <a:cubicBezTo>
                  <a:pt x="682" y="752"/>
                  <a:pt x="632" y="797"/>
                  <a:pt x="567" y="818"/>
                </a:cubicBezTo>
                <a:cubicBezTo>
                  <a:pt x="502" y="839"/>
                  <a:pt x="421" y="837"/>
                  <a:pt x="360" y="821"/>
                </a:cubicBezTo>
                <a:cubicBezTo>
                  <a:pt x="299" y="805"/>
                  <a:pt x="243" y="756"/>
                  <a:pt x="201" y="722"/>
                </a:cubicBezTo>
                <a:cubicBezTo>
                  <a:pt x="159" y="688"/>
                  <a:pt x="128" y="655"/>
                  <a:pt x="108" y="614"/>
                </a:cubicBezTo>
                <a:cubicBezTo>
                  <a:pt x="88" y="573"/>
                  <a:pt x="77" y="518"/>
                  <a:pt x="78" y="476"/>
                </a:cubicBezTo>
                <a:cubicBezTo>
                  <a:pt x="79" y="434"/>
                  <a:pt x="90" y="394"/>
                  <a:pt x="114" y="359"/>
                </a:cubicBezTo>
                <a:cubicBezTo>
                  <a:pt x="138" y="324"/>
                  <a:pt x="202" y="283"/>
                  <a:pt x="225" y="263"/>
                </a:cubicBezTo>
              </a:path>
            </a:pathLst>
          </a:custGeom>
          <a:noFill/>
          <a:ln w="28575">
            <a:solidFill>
              <a:srgbClr val="FF0000"/>
            </a:solidFill>
            <a:round/>
            <a:headEnd/>
            <a:tailEnd/>
          </a:ln>
        </p:spPr>
        <p:txBody>
          <a:bodyPr/>
          <a:lstStyle/>
          <a:p>
            <a:pPr algn="l" eaLnBrk="1" hangingPunct="1"/>
            <a:endParaRPr lang="en-US" sz="1100" noProof="1"/>
          </a:p>
        </p:txBody>
      </p:sp>
      <p:sp>
        <p:nvSpPr>
          <p:cNvPr id="6" name="Freeform 8"/>
          <p:cNvSpPr>
            <a:spLocks/>
          </p:cNvSpPr>
          <p:nvPr/>
        </p:nvSpPr>
        <p:spPr bwMode="auto">
          <a:xfrm>
            <a:off x="6411913" y="2905125"/>
            <a:ext cx="142875" cy="50800"/>
          </a:xfrm>
          <a:custGeom>
            <a:avLst/>
            <a:gdLst>
              <a:gd name="T0" fmla="*/ 0 w 90"/>
              <a:gd name="T1" fmla="*/ 2147483647 h 32"/>
              <a:gd name="T2" fmla="*/ 2147483647 w 90"/>
              <a:gd name="T3" fmla="*/ 2147483647 h 32"/>
              <a:gd name="T4" fmla="*/ 2147483647 w 90"/>
              <a:gd name="T5" fmla="*/ 0 h 32"/>
              <a:gd name="T6" fmla="*/ 0 60000 65536"/>
              <a:gd name="T7" fmla="*/ 0 60000 65536"/>
              <a:gd name="T8" fmla="*/ 0 60000 65536"/>
              <a:gd name="T9" fmla="*/ 0 w 90"/>
              <a:gd name="T10" fmla="*/ 0 h 32"/>
              <a:gd name="T11" fmla="*/ 90 w 90"/>
              <a:gd name="T12" fmla="*/ 32 h 32"/>
            </a:gdLst>
            <a:ahLst/>
            <a:cxnLst>
              <a:cxn ang="T6">
                <a:pos x="T0" y="T1"/>
              </a:cxn>
              <a:cxn ang="T7">
                <a:pos x="T2" y="T3"/>
              </a:cxn>
              <a:cxn ang="T8">
                <a:pos x="T4" y="T5"/>
              </a:cxn>
            </a:cxnLst>
            <a:rect l="T9" t="T10" r="T11" b="T12"/>
            <a:pathLst>
              <a:path w="90" h="32">
                <a:moveTo>
                  <a:pt x="0" y="32"/>
                </a:moveTo>
                <a:lnTo>
                  <a:pt x="42" y="12"/>
                </a:lnTo>
                <a:lnTo>
                  <a:pt x="90" y="0"/>
                </a:lnTo>
              </a:path>
            </a:pathLst>
          </a:custGeom>
          <a:noFill/>
          <a:ln w="28575">
            <a:solidFill>
              <a:srgbClr val="FF0000"/>
            </a:solidFill>
            <a:round/>
            <a:headEnd/>
            <a:tailEnd/>
          </a:ln>
        </p:spPr>
        <p:txBody>
          <a:bodyPr/>
          <a:lstStyle/>
          <a:p>
            <a:pPr algn="l" eaLnBrk="1" hangingPunct="1"/>
            <a:endParaRPr lang="en-US" sz="1100" noProof="1"/>
          </a:p>
        </p:txBody>
      </p:sp>
      <p:sp>
        <p:nvSpPr>
          <p:cNvPr id="7" name="Freeform 9"/>
          <p:cNvSpPr>
            <a:spLocks/>
          </p:cNvSpPr>
          <p:nvPr/>
        </p:nvSpPr>
        <p:spPr bwMode="auto">
          <a:xfrm>
            <a:off x="4492625" y="2747962"/>
            <a:ext cx="3076575" cy="2255838"/>
          </a:xfrm>
          <a:custGeom>
            <a:avLst/>
            <a:gdLst>
              <a:gd name="T0" fmla="*/ 2147483647 w 1938"/>
              <a:gd name="T1" fmla="*/ 0 h 1422"/>
              <a:gd name="T2" fmla="*/ 2147483647 w 1938"/>
              <a:gd name="T3" fmla="*/ 2147483647 h 1422"/>
              <a:gd name="T4" fmla="*/ 2147483647 w 1938"/>
              <a:gd name="T5" fmla="*/ 2147483647 h 1422"/>
              <a:gd name="T6" fmla="*/ 2147483647 w 1938"/>
              <a:gd name="T7" fmla="*/ 2147483647 h 1422"/>
              <a:gd name="T8" fmla="*/ 2147483647 w 1938"/>
              <a:gd name="T9" fmla="*/ 2147483647 h 1422"/>
              <a:gd name="T10" fmla="*/ 0 w 1938"/>
              <a:gd name="T11" fmla="*/ 2147483647 h 1422"/>
              <a:gd name="T12" fmla="*/ 0 60000 65536"/>
              <a:gd name="T13" fmla="*/ 0 60000 65536"/>
              <a:gd name="T14" fmla="*/ 0 60000 65536"/>
              <a:gd name="T15" fmla="*/ 0 60000 65536"/>
              <a:gd name="T16" fmla="*/ 0 60000 65536"/>
              <a:gd name="T17" fmla="*/ 0 60000 65536"/>
              <a:gd name="T18" fmla="*/ 0 w 1938"/>
              <a:gd name="T19" fmla="*/ 0 h 1422"/>
              <a:gd name="T20" fmla="*/ 1938 w 1938"/>
              <a:gd name="T21" fmla="*/ 1422 h 1422"/>
            </a:gdLst>
            <a:ahLst/>
            <a:cxnLst>
              <a:cxn ang="T12">
                <a:pos x="T0" y="T1"/>
              </a:cxn>
              <a:cxn ang="T13">
                <a:pos x="T2" y="T3"/>
              </a:cxn>
              <a:cxn ang="T14">
                <a:pos x="T4" y="T5"/>
              </a:cxn>
              <a:cxn ang="T15">
                <a:pos x="T6" y="T7"/>
              </a:cxn>
              <a:cxn ang="T16">
                <a:pos x="T8" y="T9"/>
              </a:cxn>
              <a:cxn ang="T17">
                <a:pos x="T10" y="T11"/>
              </a:cxn>
            </a:cxnLst>
            <a:rect l="T18" t="T19" r="T20" b="T21"/>
            <a:pathLst>
              <a:path w="1938" h="1422">
                <a:moveTo>
                  <a:pt x="1938" y="0"/>
                </a:moveTo>
                <a:cubicBezTo>
                  <a:pt x="1910" y="25"/>
                  <a:pt x="1829" y="98"/>
                  <a:pt x="1767" y="150"/>
                </a:cubicBezTo>
                <a:cubicBezTo>
                  <a:pt x="1705" y="202"/>
                  <a:pt x="1650" y="243"/>
                  <a:pt x="1563" y="312"/>
                </a:cubicBezTo>
                <a:cubicBezTo>
                  <a:pt x="1476" y="381"/>
                  <a:pt x="1346" y="508"/>
                  <a:pt x="1242" y="564"/>
                </a:cubicBezTo>
                <a:cubicBezTo>
                  <a:pt x="1138" y="620"/>
                  <a:pt x="1143" y="508"/>
                  <a:pt x="936" y="651"/>
                </a:cubicBezTo>
                <a:cubicBezTo>
                  <a:pt x="729" y="794"/>
                  <a:pt x="195" y="1261"/>
                  <a:pt x="0" y="1422"/>
                </a:cubicBezTo>
              </a:path>
            </a:pathLst>
          </a:custGeom>
          <a:noFill/>
          <a:ln w="28575">
            <a:solidFill>
              <a:srgbClr val="FF0000"/>
            </a:solidFill>
            <a:round/>
            <a:headEnd/>
            <a:tailEnd/>
          </a:ln>
        </p:spPr>
        <p:txBody>
          <a:bodyPr/>
          <a:lstStyle/>
          <a:p>
            <a:pPr algn="l" eaLnBrk="1" hangingPunct="1"/>
            <a:endParaRPr lang="en-US" sz="1100" noProof="1"/>
          </a:p>
        </p:txBody>
      </p:sp>
      <p:sp>
        <p:nvSpPr>
          <p:cNvPr id="8" name="Freeform 10"/>
          <p:cNvSpPr>
            <a:spLocks/>
          </p:cNvSpPr>
          <p:nvPr/>
        </p:nvSpPr>
        <p:spPr bwMode="auto">
          <a:xfrm>
            <a:off x="4906963" y="4029075"/>
            <a:ext cx="746125" cy="730250"/>
          </a:xfrm>
          <a:custGeom>
            <a:avLst/>
            <a:gdLst>
              <a:gd name="T0" fmla="*/ 2147483647 w 470"/>
              <a:gd name="T1" fmla="*/ 0 h 461"/>
              <a:gd name="T2" fmla="*/ 2147483647 w 470"/>
              <a:gd name="T3" fmla="*/ 2147483647 h 461"/>
              <a:gd name="T4" fmla="*/ 2147483647 w 470"/>
              <a:gd name="T5" fmla="*/ 2147483647 h 461"/>
              <a:gd name="T6" fmla="*/ 2147483647 w 470"/>
              <a:gd name="T7" fmla="*/ 2147483647 h 461"/>
              <a:gd name="T8" fmla="*/ 0 w 470"/>
              <a:gd name="T9" fmla="*/ 2147483647 h 461"/>
              <a:gd name="T10" fmla="*/ 0 60000 65536"/>
              <a:gd name="T11" fmla="*/ 0 60000 65536"/>
              <a:gd name="T12" fmla="*/ 0 60000 65536"/>
              <a:gd name="T13" fmla="*/ 0 60000 65536"/>
              <a:gd name="T14" fmla="*/ 0 60000 65536"/>
              <a:gd name="T15" fmla="*/ 0 w 470"/>
              <a:gd name="T16" fmla="*/ 0 h 461"/>
              <a:gd name="T17" fmla="*/ 470 w 470"/>
              <a:gd name="T18" fmla="*/ 461 h 461"/>
            </a:gdLst>
            <a:ahLst/>
            <a:cxnLst>
              <a:cxn ang="T10">
                <a:pos x="T0" y="T1"/>
              </a:cxn>
              <a:cxn ang="T11">
                <a:pos x="T2" y="T3"/>
              </a:cxn>
              <a:cxn ang="T12">
                <a:pos x="T4" y="T5"/>
              </a:cxn>
              <a:cxn ang="T13">
                <a:pos x="T6" y="T7"/>
              </a:cxn>
              <a:cxn ang="T14">
                <a:pos x="T8" y="T9"/>
              </a:cxn>
            </a:cxnLst>
            <a:rect l="T15" t="T16" r="T17" b="T18"/>
            <a:pathLst>
              <a:path w="470" h="461">
                <a:moveTo>
                  <a:pt x="470" y="0"/>
                </a:moveTo>
                <a:cubicBezTo>
                  <a:pt x="462" y="8"/>
                  <a:pt x="433" y="27"/>
                  <a:pt x="420" y="50"/>
                </a:cubicBezTo>
                <a:cubicBezTo>
                  <a:pt x="407" y="73"/>
                  <a:pt x="421" y="103"/>
                  <a:pt x="389" y="141"/>
                </a:cubicBezTo>
                <a:cubicBezTo>
                  <a:pt x="357" y="179"/>
                  <a:pt x="294" y="225"/>
                  <a:pt x="229" y="278"/>
                </a:cubicBezTo>
                <a:cubicBezTo>
                  <a:pt x="164" y="331"/>
                  <a:pt x="48" y="423"/>
                  <a:pt x="0" y="461"/>
                </a:cubicBezTo>
              </a:path>
            </a:pathLst>
          </a:custGeom>
          <a:noFill/>
          <a:ln w="28575">
            <a:solidFill>
              <a:srgbClr val="FF0000"/>
            </a:solidFill>
            <a:round/>
            <a:headEnd/>
            <a:tailEnd/>
          </a:ln>
        </p:spPr>
        <p:txBody>
          <a:bodyPr/>
          <a:lstStyle/>
          <a:p>
            <a:pPr algn="l" eaLnBrk="1" hangingPunct="1"/>
            <a:endParaRPr lang="en-US" sz="1100" noProof="1"/>
          </a:p>
        </p:txBody>
      </p:sp>
      <p:sp>
        <p:nvSpPr>
          <p:cNvPr id="9" name="Freeform 11"/>
          <p:cNvSpPr>
            <a:spLocks/>
          </p:cNvSpPr>
          <p:nvPr/>
        </p:nvSpPr>
        <p:spPr bwMode="auto">
          <a:xfrm>
            <a:off x="4994275" y="4067175"/>
            <a:ext cx="890588" cy="733425"/>
          </a:xfrm>
          <a:custGeom>
            <a:avLst/>
            <a:gdLst>
              <a:gd name="T0" fmla="*/ 2147483647 w 561"/>
              <a:gd name="T1" fmla="*/ 0 h 462"/>
              <a:gd name="T2" fmla="*/ 0 w 561"/>
              <a:gd name="T3" fmla="*/ 2147483647 h 462"/>
              <a:gd name="T4" fmla="*/ 0 60000 65536"/>
              <a:gd name="T5" fmla="*/ 0 60000 65536"/>
              <a:gd name="T6" fmla="*/ 0 w 561"/>
              <a:gd name="T7" fmla="*/ 0 h 462"/>
              <a:gd name="T8" fmla="*/ 561 w 561"/>
              <a:gd name="T9" fmla="*/ 462 h 462"/>
            </a:gdLst>
            <a:ahLst/>
            <a:cxnLst>
              <a:cxn ang="T4">
                <a:pos x="T0" y="T1"/>
              </a:cxn>
              <a:cxn ang="T5">
                <a:pos x="T2" y="T3"/>
              </a:cxn>
            </a:cxnLst>
            <a:rect l="T6" t="T7" r="T8" b="T9"/>
            <a:pathLst>
              <a:path w="561" h="462">
                <a:moveTo>
                  <a:pt x="561" y="0"/>
                </a:moveTo>
                <a:lnTo>
                  <a:pt x="0" y="462"/>
                </a:lnTo>
              </a:path>
            </a:pathLst>
          </a:custGeom>
          <a:noFill/>
          <a:ln w="28575">
            <a:solidFill>
              <a:srgbClr val="FF0000"/>
            </a:solidFill>
            <a:round/>
            <a:headEnd/>
            <a:tailEnd/>
          </a:ln>
        </p:spPr>
        <p:txBody>
          <a:bodyPr/>
          <a:lstStyle/>
          <a:p>
            <a:pPr algn="l" eaLnBrk="1" hangingPunct="1"/>
            <a:endParaRPr lang="en-US" sz="1100" noProof="1"/>
          </a:p>
        </p:txBody>
      </p:sp>
      <p:sp>
        <p:nvSpPr>
          <p:cNvPr id="10" name="Freeform 12"/>
          <p:cNvSpPr>
            <a:spLocks/>
          </p:cNvSpPr>
          <p:nvPr/>
        </p:nvSpPr>
        <p:spPr bwMode="auto">
          <a:xfrm>
            <a:off x="3671888" y="4903787"/>
            <a:ext cx="225425" cy="304800"/>
          </a:xfrm>
          <a:custGeom>
            <a:avLst/>
            <a:gdLst>
              <a:gd name="T0" fmla="*/ 0 w 142"/>
              <a:gd name="T1" fmla="*/ 2147483647 h 192"/>
              <a:gd name="T2" fmla="*/ 2147483647 w 142"/>
              <a:gd name="T3" fmla="*/ 2147483647 h 192"/>
              <a:gd name="T4" fmla="*/ 2147483647 w 142"/>
              <a:gd name="T5" fmla="*/ 2147483647 h 192"/>
              <a:gd name="T6" fmla="*/ 2147483647 w 142"/>
              <a:gd name="T7" fmla="*/ 2147483647 h 192"/>
              <a:gd name="T8" fmla="*/ 2147483647 w 142"/>
              <a:gd name="T9" fmla="*/ 0 h 192"/>
              <a:gd name="T10" fmla="*/ 0 60000 65536"/>
              <a:gd name="T11" fmla="*/ 0 60000 65536"/>
              <a:gd name="T12" fmla="*/ 0 60000 65536"/>
              <a:gd name="T13" fmla="*/ 0 60000 65536"/>
              <a:gd name="T14" fmla="*/ 0 60000 65536"/>
              <a:gd name="T15" fmla="*/ 0 w 142"/>
              <a:gd name="T16" fmla="*/ 0 h 192"/>
              <a:gd name="T17" fmla="*/ 142 w 142"/>
              <a:gd name="T18" fmla="*/ 192 h 192"/>
            </a:gdLst>
            <a:ahLst/>
            <a:cxnLst>
              <a:cxn ang="T10">
                <a:pos x="T0" y="T1"/>
              </a:cxn>
              <a:cxn ang="T11">
                <a:pos x="T2" y="T3"/>
              </a:cxn>
              <a:cxn ang="T12">
                <a:pos x="T4" y="T5"/>
              </a:cxn>
              <a:cxn ang="T13">
                <a:pos x="T6" y="T7"/>
              </a:cxn>
              <a:cxn ang="T14">
                <a:pos x="T8" y="T9"/>
              </a:cxn>
            </a:cxnLst>
            <a:rect l="T15" t="T16" r="T17" b="T18"/>
            <a:pathLst>
              <a:path w="142" h="192">
                <a:moveTo>
                  <a:pt x="0" y="192"/>
                </a:moveTo>
                <a:cubicBezTo>
                  <a:pt x="12" y="180"/>
                  <a:pt x="56" y="143"/>
                  <a:pt x="72" y="119"/>
                </a:cubicBezTo>
                <a:cubicBezTo>
                  <a:pt x="88" y="95"/>
                  <a:pt x="89" y="63"/>
                  <a:pt x="96" y="48"/>
                </a:cubicBezTo>
                <a:cubicBezTo>
                  <a:pt x="103" y="33"/>
                  <a:pt x="104" y="35"/>
                  <a:pt x="112" y="27"/>
                </a:cubicBezTo>
                <a:cubicBezTo>
                  <a:pt x="120" y="19"/>
                  <a:pt x="137" y="4"/>
                  <a:pt x="142" y="0"/>
                </a:cubicBezTo>
              </a:path>
            </a:pathLst>
          </a:custGeom>
          <a:noFill/>
          <a:ln w="28575">
            <a:solidFill>
              <a:srgbClr val="FF0000"/>
            </a:solidFill>
            <a:round/>
            <a:headEnd/>
            <a:tailEnd/>
          </a:ln>
        </p:spPr>
        <p:txBody>
          <a:bodyPr/>
          <a:lstStyle/>
          <a:p>
            <a:pPr algn="l" eaLnBrk="1" hangingPunct="1"/>
            <a:endParaRPr lang="en-US" sz="1100" noProof="1"/>
          </a:p>
        </p:txBody>
      </p:sp>
      <p:sp>
        <p:nvSpPr>
          <p:cNvPr id="11" name="Freeform 13"/>
          <p:cNvSpPr>
            <a:spLocks/>
          </p:cNvSpPr>
          <p:nvPr/>
        </p:nvSpPr>
        <p:spPr bwMode="auto">
          <a:xfrm>
            <a:off x="5156200" y="3708400"/>
            <a:ext cx="206375" cy="285750"/>
          </a:xfrm>
          <a:custGeom>
            <a:avLst/>
            <a:gdLst>
              <a:gd name="T0" fmla="*/ 0 w 130"/>
              <a:gd name="T1" fmla="*/ 2147483647 h 179"/>
              <a:gd name="T2" fmla="*/ 2147483647 w 130"/>
              <a:gd name="T3" fmla="*/ 2147483647 h 179"/>
              <a:gd name="T4" fmla="*/ 2147483647 w 130"/>
              <a:gd name="T5" fmla="*/ 2147483647 h 179"/>
              <a:gd name="T6" fmla="*/ 2147483647 w 130"/>
              <a:gd name="T7" fmla="*/ 2147483647 h 179"/>
              <a:gd name="T8" fmla="*/ 2147483647 w 130"/>
              <a:gd name="T9" fmla="*/ 0 h 179"/>
              <a:gd name="T10" fmla="*/ 0 60000 65536"/>
              <a:gd name="T11" fmla="*/ 0 60000 65536"/>
              <a:gd name="T12" fmla="*/ 0 60000 65536"/>
              <a:gd name="T13" fmla="*/ 0 60000 65536"/>
              <a:gd name="T14" fmla="*/ 0 60000 65536"/>
              <a:gd name="T15" fmla="*/ 0 w 130"/>
              <a:gd name="T16" fmla="*/ 0 h 179"/>
              <a:gd name="T17" fmla="*/ 130 w 130"/>
              <a:gd name="T18" fmla="*/ 179 h 179"/>
            </a:gdLst>
            <a:ahLst/>
            <a:cxnLst>
              <a:cxn ang="T10">
                <a:pos x="T0" y="T1"/>
              </a:cxn>
              <a:cxn ang="T11">
                <a:pos x="T2" y="T3"/>
              </a:cxn>
              <a:cxn ang="T12">
                <a:pos x="T4" y="T5"/>
              </a:cxn>
              <a:cxn ang="T13">
                <a:pos x="T6" y="T7"/>
              </a:cxn>
              <a:cxn ang="T14">
                <a:pos x="T8" y="T9"/>
              </a:cxn>
            </a:cxnLst>
            <a:rect l="T15" t="T16" r="T17" b="T18"/>
            <a:pathLst>
              <a:path w="130" h="179">
                <a:moveTo>
                  <a:pt x="0" y="179"/>
                </a:moveTo>
                <a:cubicBezTo>
                  <a:pt x="12" y="167"/>
                  <a:pt x="56" y="129"/>
                  <a:pt x="72" y="106"/>
                </a:cubicBezTo>
                <a:cubicBezTo>
                  <a:pt x="88" y="83"/>
                  <a:pt x="88" y="54"/>
                  <a:pt x="94" y="39"/>
                </a:cubicBezTo>
                <a:cubicBezTo>
                  <a:pt x="100" y="24"/>
                  <a:pt x="104" y="24"/>
                  <a:pt x="110" y="17"/>
                </a:cubicBezTo>
                <a:cubicBezTo>
                  <a:pt x="116" y="10"/>
                  <a:pt x="126" y="4"/>
                  <a:pt x="130" y="0"/>
                </a:cubicBezTo>
              </a:path>
            </a:pathLst>
          </a:custGeom>
          <a:noFill/>
          <a:ln w="28575">
            <a:solidFill>
              <a:srgbClr val="FF0000"/>
            </a:solidFill>
            <a:round/>
            <a:headEnd/>
            <a:tailEnd/>
          </a:ln>
        </p:spPr>
        <p:txBody>
          <a:bodyPr/>
          <a:lstStyle/>
          <a:p>
            <a:pPr algn="l" eaLnBrk="1" hangingPunct="1"/>
            <a:endParaRPr lang="en-US" sz="1100" noProof="1"/>
          </a:p>
        </p:txBody>
      </p:sp>
      <p:sp>
        <p:nvSpPr>
          <p:cNvPr id="12" name="Freeform 14"/>
          <p:cNvSpPr>
            <a:spLocks/>
          </p:cNvSpPr>
          <p:nvPr/>
        </p:nvSpPr>
        <p:spPr bwMode="auto">
          <a:xfrm>
            <a:off x="5324475" y="3560762"/>
            <a:ext cx="352425" cy="180975"/>
          </a:xfrm>
          <a:custGeom>
            <a:avLst/>
            <a:gdLst>
              <a:gd name="T0" fmla="*/ 2147483647 w 222"/>
              <a:gd name="T1" fmla="*/ 0 h 114"/>
              <a:gd name="T2" fmla="*/ 2147483647 w 222"/>
              <a:gd name="T3" fmla="*/ 2147483647 h 114"/>
              <a:gd name="T4" fmla="*/ 2147483647 w 222"/>
              <a:gd name="T5" fmla="*/ 2147483647 h 114"/>
              <a:gd name="T6" fmla="*/ 2147483647 w 222"/>
              <a:gd name="T7" fmla="*/ 2147483647 h 114"/>
              <a:gd name="T8" fmla="*/ 0 w 222"/>
              <a:gd name="T9" fmla="*/ 2147483647 h 114"/>
              <a:gd name="T10" fmla="*/ 0 60000 65536"/>
              <a:gd name="T11" fmla="*/ 0 60000 65536"/>
              <a:gd name="T12" fmla="*/ 0 60000 65536"/>
              <a:gd name="T13" fmla="*/ 0 60000 65536"/>
              <a:gd name="T14" fmla="*/ 0 60000 65536"/>
              <a:gd name="T15" fmla="*/ 0 w 222"/>
              <a:gd name="T16" fmla="*/ 0 h 114"/>
              <a:gd name="T17" fmla="*/ 222 w 222"/>
              <a:gd name="T18" fmla="*/ 114 h 114"/>
            </a:gdLst>
            <a:ahLst/>
            <a:cxnLst>
              <a:cxn ang="T10">
                <a:pos x="T0" y="T1"/>
              </a:cxn>
              <a:cxn ang="T11">
                <a:pos x="T2" y="T3"/>
              </a:cxn>
              <a:cxn ang="T12">
                <a:pos x="T4" y="T5"/>
              </a:cxn>
              <a:cxn ang="T13">
                <a:pos x="T6" y="T7"/>
              </a:cxn>
              <a:cxn ang="T14">
                <a:pos x="T8" y="T9"/>
              </a:cxn>
            </a:cxnLst>
            <a:rect l="T15" t="T16" r="T17" b="T18"/>
            <a:pathLst>
              <a:path w="222" h="114">
                <a:moveTo>
                  <a:pt x="222" y="0"/>
                </a:moveTo>
                <a:cubicBezTo>
                  <a:pt x="207" y="10"/>
                  <a:pt x="163" y="50"/>
                  <a:pt x="136" y="62"/>
                </a:cubicBezTo>
                <a:cubicBezTo>
                  <a:pt x="109" y="74"/>
                  <a:pt x="75" y="68"/>
                  <a:pt x="58" y="72"/>
                </a:cubicBezTo>
                <a:cubicBezTo>
                  <a:pt x="41" y="76"/>
                  <a:pt x="41" y="82"/>
                  <a:pt x="31" y="89"/>
                </a:cubicBezTo>
                <a:cubicBezTo>
                  <a:pt x="21" y="96"/>
                  <a:pt x="6" y="109"/>
                  <a:pt x="0" y="114"/>
                </a:cubicBezTo>
              </a:path>
            </a:pathLst>
          </a:custGeom>
          <a:noFill/>
          <a:ln w="28575">
            <a:solidFill>
              <a:srgbClr val="FF0000"/>
            </a:solidFill>
            <a:round/>
            <a:headEnd/>
            <a:tailEnd/>
          </a:ln>
        </p:spPr>
        <p:txBody>
          <a:bodyPr/>
          <a:lstStyle/>
          <a:p>
            <a:pPr algn="l" eaLnBrk="1" hangingPunct="1"/>
            <a:endParaRPr lang="en-US" sz="1100" noProof="1"/>
          </a:p>
        </p:txBody>
      </p:sp>
      <p:sp>
        <p:nvSpPr>
          <p:cNvPr id="13" name="Line 15"/>
          <p:cNvSpPr>
            <a:spLocks noChangeShapeType="1"/>
          </p:cNvSpPr>
          <p:nvPr/>
        </p:nvSpPr>
        <p:spPr bwMode="auto">
          <a:xfrm>
            <a:off x="3741738" y="4991100"/>
            <a:ext cx="344487" cy="288925"/>
          </a:xfrm>
          <a:prstGeom prst="line">
            <a:avLst/>
          </a:prstGeom>
          <a:noFill/>
          <a:ln w="9525">
            <a:solidFill>
              <a:srgbClr val="FF0000"/>
            </a:solidFill>
            <a:round/>
            <a:headEnd/>
            <a:tailEnd/>
          </a:ln>
        </p:spPr>
        <p:txBody>
          <a:bodyPr/>
          <a:lstStyle/>
          <a:p>
            <a:endParaRPr lang="en-US"/>
          </a:p>
        </p:txBody>
      </p:sp>
      <p:sp>
        <p:nvSpPr>
          <p:cNvPr id="14" name="Line 16"/>
          <p:cNvSpPr>
            <a:spLocks noChangeShapeType="1"/>
          </p:cNvSpPr>
          <p:nvPr/>
        </p:nvSpPr>
        <p:spPr bwMode="auto">
          <a:xfrm flipV="1">
            <a:off x="3857625" y="4883150"/>
            <a:ext cx="1588" cy="61912"/>
          </a:xfrm>
          <a:prstGeom prst="line">
            <a:avLst/>
          </a:prstGeom>
          <a:noFill/>
          <a:ln w="9525">
            <a:solidFill>
              <a:srgbClr val="FF0000"/>
            </a:solidFill>
            <a:round/>
            <a:headEnd/>
            <a:tailEnd/>
          </a:ln>
        </p:spPr>
        <p:txBody>
          <a:bodyPr/>
          <a:lstStyle/>
          <a:p>
            <a:endParaRPr lang="en-US"/>
          </a:p>
        </p:txBody>
      </p:sp>
      <p:sp>
        <p:nvSpPr>
          <p:cNvPr id="15" name="Line 17"/>
          <p:cNvSpPr>
            <a:spLocks noChangeShapeType="1"/>
          </p:cNvSpPr>
          <p:nvPr/>
        </p:nvSpPr>
        <p:spPr bwMode="auto">
          <a:xfrm flipH="1">
            <a:off x="3738563" y="4884737"/>
            <a:ext cx="119062" cy="106363"/>
          </a:xfrm>
          <a:prstGeom prst="line">
            <a:avLst/>
          </a:prstGeom>
          <a:noFill/>
          <a:ln w="9525">
            <a:solidFill>
              <a:srgbClr val="FF0000"/>
            </a:solidFill>
            <a:round/>
            <a:headEnd/>
            <a:tailEnd/>
          </a:ln>
        </p:spPr>
        <p:txBody>
          <a:bodyPr/>
          <a:lstStyle/>
          <a:p>
            <a:endParaRPr lang="en-US"/>
          </a:p>
        </p:txBody>
      </p:sp>
      <p:sp>
        <p:nvSpPr>
          <p:cNvPr id="16" name="Line 18"/>
          <p:cNvSpPr>
            <a:spLocks noChangeShapeType="1"/>
          </p:cNvSpPr>
          <p:nvPr/>
        </p:nvSpPr>
        <p:spPr bwMode="auto">
          <a:xfrm flipH="1">
            <a:off x="4083050" y="5287962"/>
            <a:ext cx="3175" cy="123825"/>
          </a:xfrm>
          <a:prstGeom prst="line">
            <a:avLst/>
          </a:prstGeom>
          <a:noFill/>
          <a:ln w="9525">
            <a:solidFill>
              <a:srgbClr val="FF0000"/>
            </a:solidFill>
            <a:round/>
            <a:headEnd/>
            <a:tailEnd/>
          </a:ln>
        </p:spPr>
        <p:txBody>
          <a:bodyPr/>
          <a:lstStyle/>
          <a:p>
            <a:endParaRPr lang="en-US"/>
          </a:p>
        </p:txBody>
      </p:sp>
      <p:sp>
        <p:nvSpPr>
          <p:cNvPr id="17" name="Line 19"/>
          <p:cNvSpPr>
            <a:spLocks noChangeShapeType="1"/>
          </p:cNvSpPr>
          <p:nvPr/>
        </p:nvSpPr>
        <p:spPr bwMode="auto">
          <a:xfrm flipH="1">
            <a:off x="3986213" y="5397500"/>
            <a:ext cx="109537" cy="87312"/>
          </a:xfrm>
          <a:prstGeom prst="line">
            <a:avLst/>
          </a:prstGeom>
          <a:noFill/>
          <a:ln w="38100">
            <a:solidFill>
              <a:srgbClr val="FF0000"/>
            </a:solidFill>
            <a:round/>
            <a:headEnd/>
            <a:tailEnd/>
          </a:ln>
        </p:spPr>
        <p:txBody>
          <a:bodyPr/>
          <a:lstStyle/>
          <a:p>
            <a:endParaRPr lang="en-US"/>
          </a:p>
        </p:txBody>
      </p:sp>
      <p:sp>
        <p:nvSpPr>
          <p:cNvPr id="18" name="Line 46"/>
          <p:cNvSpPr>
            <a:spLocks noChangeShapeType="1"/>
          </p:cNvSpPr>
          <p:nvPr/>
        </p:nvSpPr>
        <p:spPr bwMode="auto">
          <a:xfrm>
            <a:off x="5273675" y="4443412"/>
            <a:ext cx="88900" cy="79375"/>
          </a:xfrm>
          <a:prstGeom prst="line">
            <a:avLst/>
          </a:prstGeom>
          <a:noFill/>
          <a:ln w="9525">
            <a:solidFill>
              <a:srgbClr val="FF0000"/>
            </a:solidFill>
            <a:round/>
            <a:headEnd/>
            <a:tailEnd/>
          </a:ln>
        </p:spPr>
        <p:txBody>
          <a:bodyPr/>
          <a:lstStyle/>
          <a:p>
            <a:endParaRPr lang="en-US"/>
          </a:p>
        </p:txBody>
      </p:sp>
      <p:sp>
        <p:nvSpPr>
          <p:cNvPr id="19" name="Rectangle 21"/>
          <p:cNvSpPr>
            <a:spLocks noChangeArrowheads="1"/>
          </p:cNvSpPr>
          <p:nvPr/>
        </p:nvSpPr>
        <p:spPr bwMode="auto">
          <a:xfrm>
            <a:off x="2479675" y="1936750"/>
            <a:ext cx="1828800" cy="428625"/>
          </a:xfrm>
          <a:prstGeom prst="rect">
            <a:avLst/>
          </a:prstGeom>
          <a:noFill/>
          <a:ln w="9525" algn="ctr">
            <a:noFill/>
            <a:miter lim="800000"/>
            <a:headEnd/>
            <a:tailEnd/>
          </a:ln>
          <a:effectLst/>
        </p:spPr>
        <p:txBody>
          <a:bodyPr anchor="ctr">
            <a:spAutoFit/>
          </a:bodyPr>
          <a:lstStyle/>
          <a:p>
            <a:pPr algn="l"/>
            <a:r>
              <a:rPr lang="en-US" sz="1100" noProof="1">
                <a:solidFill>
                  <a:srgbClr val="00CC00"/>
                </a:solidFill>
                <a:latin typeface="Arial" pitchFamily="34" charset="0"/>
              </a:rPr>
              <a:t>Bunch length control </a:t>
            </a:r>
            <a:endParaRPr lang="de-CH" sz="1100" dirty="0">
              <a:solidFill>
                <a:srgbClr val="00CC00"/>
              </a:solidFill>
              <a:latin typeface="Arial" pitchFamily="34" charset="0"/>
            </a:endParaRPr>
          </a:p>
          <a:p>
            <a:pPr algn="l"/>
            <a:r>
              <a:rPr lang="de-CH" sz="1100" noProof="1">
                <a:solidFill>
                  <a:srgbClr val="00CC00"/>
                </a:solidFill>
                <a:latin typeface="Arial" pitchFamily="34" charset="0"/>
              </a:rPr>
              <a:t>&lt; 1 mm rms (end of linac)</a:t>
            </a:r>
          </a:p>
        </p:txBody>
      </p:sp>
      <p:sp>
        <p:nvSpPr>
          <p:cNvPr id="20" name="Rectangle 22"/>
          <p:cNvSpPr>
            <a:spLocks noChangeArrowheads="1"/>
          </p:cNvSpPr>
          <p:nvPr/>
        </p:nvSpPr>
        <p:spPr bwMode="auto">
          <a:xfrm>
            <a:off x="2671763" y="3825875"/>
            <a:ext cx="1651000" cy="765175"/>
          </a:xfrm>
          <a:prstGeom prst="rect">
            <a:avLst/>
          </a:prstGeom>
          <a:noFill/>
          <a:ln w="9525" algn="ctr">
            <a:noFill/>
            <a:miter lim="800000"/>
            <a:headEnd/>
            <a:tailEnd/>
          </a:ln>
          <a:effectLst/>
        </p:spPr>
        <p:txBody>
          <a:bodyPr anchor="ctr">
            <a:spAutoFit/>
          </a:bodyPr>
          <a:lstStyle/>
          <a:p>
            <a:pPr algn="l"/>
            <a:r>
              <a:rPr lang="en-US" sz="1100" noProof="1">
                <a:solidFill>
                  <a:srgbClr val="00CC00"/>
                </a:solidFill>
                <a:latin typeface="Arial" pitchFamily="34" charset="0"/>
              </a:rPr>
              <a:t>Full beam loading (95% transfer)</a:t>
            </a:r>
            <a:endParaRPr lang="de-CH" sz="1100">
              <a:solidFill>
                <a:srgbClr val="00CC00"/>
              </a:solidFill>
              <a:latin typeface="Arial" pitchFamily="34" charset="0"/>
            </a:endParaRPr>
          </a:p>
          <a:p>
            <a:pPr algn="l"/>
            <a:r>
              <a:rPr lang="de-CH" sz="1100" noProof="1">
                <a:solidFill>
                  <a:srgbClr val="00CC00"/>
                </a:solidFill>
                <a:latin typeface="Arial" pitchFamily="34" charset="0"/>
              </a:rPr>
              <a:t> high current acceleration (up to 5 A)</a:t>
            </a:r>
          </a:p>
        </p:txBody>
      </p:sp>
      <p:sp>
        <p:nvSpPr>
          <p:cNvPr id="21" name="Rectangle 23"/>
          <p:cNvSpPr>
            <a:spLocks noChangeArrowheads="1"/>
          </p:cNvSpPr>
          <p:nvPr/>
        </p:nvSpPr>
        <p:spPr bwMode="auto">
          <a:xfrm>
            <a:off x="6554788" y="1371600"/>
            <a:ext cx="1920875" cy="260350"/>
          </a:xfrm>
          <a:prstGeom prst="rect">
            <a:avLst/>
          </a:prstGeom>
          <a:noFill/>
          <a:ln w="9525" algn="ctr">
            <a:noFill/>
            <a:miter lim="800000"/>
            <a:headEnd/>
            <a:tailEnd/>
          </a:ln>
          <a:effectLst/>
        </p:spPr>
        <p:txBody>
          <a:bodyPr anchor="ctr">
            <a:spAutoFit/>
          </a:bodyPr>
          <a:lstStyle/>
          <a:p>
            <a:pPr algn="l"/>
            <a:r>
              <a:rPr lang="en-US" sz="1100" noProof="1">
                <a:solidFill>
                  <a:srgbClr val="00CC00"/>
                </a:solidFill>
                <a:latin typeface="Arial" pitchFamily="34" charset="0"/>
              </a:rPr>
              <a:t>Ring isochronicity </a:t>
            </a:r>
            <a:r>
              <a:rPr lang="en-US" sz="1100" noProof="1">
                <a:solidFill>
                  <a:srgbClr val="00CC00"/>
                </a:solidFill>
                <a:latin typeface="Symbol" pitchFamily="18" charset="2"/>
              </a:rPr>
              <a:t>a</a:t>
            </a:r>
            <a:r>
              <a:rPr lang="en-US" sz="1100" baseline="-25000" noProof="1">
                <a:solidFill>
                  <a:srgbClr val="00CC00"/>
                </a:solidFill>
                <a:latin typeface="Arial" pitchFamily="34" charset="0"/>
              </a:rPr>
              <a:t>p</a:t>
            </a:r>
            <a:r>
              <a:rPr lang="en-US" sz="1100" noProof="1">
                <a:solidFill>
                  <a:srgbClr val="00CC00"/>
                </a:solidFill>
                <a:latin typeface="Arial" pitchFamily="34" charset="0"/>
              </a:rPr>
              <a:t> &lt; 10</a:t>
            </a:r>
            <a:r>
              <a:rPr lang="en-US" sz="1100" baseline="30000" noProof="1">
                <a:solidFill>
                  <a:srgbClr val="00CC00"/>
                </a:solidFill>
                <a:latin typeface="Arial" pitchFamily="34" charset="0"/>
              </a:rPr>
              <a:t>-4</a:t>
            </a:r>
          </a:p>
        </p:txBody>
      </p:sp>
      <p:sp>
        <p:nvSpPr>
          <p:cNvPr id="22" name="Rectangle 24"/>
          <p:cNvSpPr>
            <a:spLocks noChangeArrowheads="1"/>
          </p:cNvSpPr>
          <p:nvPr/>
        </p:nvSpPr>
        <p:spPr bwMode="auto">
          <a:xfrm>
            <a:off x="2957513" y="5762625"/>
            <a:ext cx="2055812" cy="765175"/>
          </a:xfrm>
          <a:prstGeom prst="rect">
            <a:avLst/>
          </a:prstGeom>
          <a:noFill/>
          <a:ln w="9525" algn="ctr">
            <a:noFill/>
            <a:miter lim="800000"/>
            <a:headEnd/>
            <a:tailEnd/>
          </a:ln>
          <a:effectLst/>
        </p:spPr>
        <p:txBody>
          <a:bodyPr wrap="none" anchor="ctr">
            <a:spAutoFit/>
          </a:bodyPr>
          <a:lstStyle/>
          <a:p>
            <a:pPr algn="l"/>
            <a:r>
              <a:rPr lang="en-US" sz="1100" noProof="1">
                <a:solidFill>
                  <a:srgbClr val="00CC00"/>
                </a:solidFill>
                <a:latin typeface="Arial" pitchFamily="34" charset="0"/>
              </a:rPr>
              <a:t>Sub-Harmonic bunching with </a:t>
            </a:r>
          </a:p>
          <a:p>
            <a:pPr algn="l"/>
            <a:r>
              <a:rPr lang="en-US" sz="1100" noProof="1">
                <a:solidFill>
                  <a:srgbClr val="00CC00"/>
                </a:solidFill>
                <a:latin typeface="Arial" pitchFamily="34" charset="0"/>
              </a:rPr>
              <a:t>fast (&lt; 6ns) 180</a:t>
            </a:r>
            <a:r>
              <a:rPr lang="en-US" sz="1100" noProof="1">
                <a:solidFill>
                  <a:srgbClr val="00CC00"/>
                </a:solidFill>
                <a:latin typeface="Arial" pitchFamily="34" charset="0"/>
                <a:sym typeface="Symbol" pitchFamily="18" charset="2"/>
              </a:rPr>
              <a:t> </a:t>
            </a:r>
            <a:r>
              <a:rPr lang="en-US" sz="1100" noProof="1">
                <a:solidFill>
                  <a:srgbClr val="00CC00"/>
                </a:solidFill>
                <a:latin typeface="Arial" pitchFamily="34" charset="0"/>
              </a:rPr>
              <a:t>phase switch</a:t>
            </a:r>
          </a:p>
          <a:p>
            <a:pPr algn="l"/>
            <a:r>
              <a:rPr lang="en-US" sz="1100" noProof="1">
                <a:solidFill>
                  <a:srgbClr val="00CC00"/>
                </a:solidFill>
                <a:latin typeface="Arial" pitchFamily="34" charset="0"/>
              </a:rPr>
              <a:t>(8.5% satellites)</a:t>
            </a:r>
          </a:p>
          <a:p>
            <a:pPr algn="l"/>
            <a:endParaRPr lang="en-US" altLang="ja-JP" sz="1100" noProof="1">
              <a:solidFill>
                <a:srgbClr val="00CC00"/>
              </a:solidFill>
              <a:latin typeface="Arial" pitchFamily="34" charset="0"/>
              <a:ea typeface="MS PGothic" pitchFamily="34" charset="-128"/>
            </a:endParaRPr>
          </a:p>
        </p:txBody>
      </p:sp>
      <p:sp>
        <p:nvSpPr>
          <p:cNvPr id="23" name="Rectangle 25"/>
          <p:cNvSpPr>
            <a:spLocks noChangeArrowheads="1"/>
          </p:cNvSpPr>
          <p:nvPr/>
        </p:nvSpPr>
        <p:spPr bwMode="auto">
          <a:xfrm>
            <a:off x="6624638" y="2151062"/>
            <a:ext cx="1252537" cy="596900"/>
          </a:xfrm>
          <a:prstGeom prst="rect">
            <a:avLst/>
          </a:prstGeom>
          <a:noFill/>
          <a:ln w="9525" algn="ctr">
            <a:noFill/>
            <a:miter lim="800000"/>
            <a:headEnd/>
            <a:tailEnd/>
          </a:ln>
          <a:effectLst/>
        </p:spPr>
        <p:txBody>
          <a:bodyPr anchor="ctr">
            <a:spAutoFit/>
          </a:bodyPr>
          <a:lstStyle/>
          <a:p>
            <a:pPr algn="l"/>
            <a:r>
              <a:rPr lang="en-US" sz="1100" noProof="1">
                <a:solidFill>
                  <a:srgbClr val="00CC00"/>
                </a:solidFill>
                <a:latin typeface="Arial" pitchFamily="34" charset="0"/>
              </a:rPr>
              <a:t>Control of ring length to better than 0.5 mm</a:t>
            </a:r>
            <a:endParaRPr lang="en-US" altLang="ja-JP" sz="1100" noProof="1">
              <a:solidFill>
                <a:srgbClr val="00CC00"/>
              </a:solidFill>
              <a:latin typeface="Arial" pitchFamily="34" charset="0"/>
              <a:ea typeface="MS PGothic" pitchFamily="34" charset="-128"/>
            </a:endParaRPr>
          </a:p>
        </p:txBody>
      </p:sp>
      <p:sp>
        <p:nvSpPr>
          <p:cNvPr id="24" name="Rectangle 26"/>
          <p:cNvSpPr>
            <a:spLocks noChangeArrowheads="1"/>
          </p:cNvSpPr>
          <p:nvPr/>
        </p:nvSpPr>
        <p:spPr bwMode="auto">
          <a:xfrm>
            <a:off x="4657725" y="2054225"/>
            <a:ext cx="1530350" cy="596900"/>
          </a:xfrm>
          <a:prstGeom prst="rect">
            <a:avLst/>
          </a:prstGeom>
          <a:noFill/>
          <a:ln w="9525" algn="ctr">
            <a:noFill/>
            <a:miter lim="800000"/>
            <a:headEnd/>
            <a:tailEnd/>
          </a:ln>
          <a:effectLst/>
        </p:spPr>
        <p:txBody>
          <a:bodyPr anchor="ctr">
            <a:spAutoFit/>
          </a:bodyPr>
          <a:lstStyle/>
          <a:p>
            <a:pPr algn="l"/>
            <a:r>
              <a:rPr lang="en-US" sz="1100" noProof="1">
                <a:solidFill>
                  <a:srgbClr val="00CC00"/>
                </a:solidFill>
                <a:latin typeface="Arial" pitchFamily="34" charset="0"/>
              </a:rPr>
              <a:t>Factor 2 combination </a:t>
            </a:r>
            <a:endParaRPr lang="de-CH" sz="1100" dirty="0">
              <a:solidFill>
                <a:srgbClr val="00CC00"/>
              </a:solidFill>
              <a:latin typeface="Arial" pitchFamily="34" charset="0"/>
            </a:endParaRPr>
          </a:p>
          <a:p>
            <a:pPr algn="l"/>
            <a:r>
              <a:rPr lang="de-CH" sz="1100" noProof="1">
                <a:solidFill>
                  <a:srgbClr val="00CC00"/>
                </a:solidFill>
                <a:latin typeface="Arial" pitchFamily="34" charset="0"/>
              </a:rPr>
              <a:t>in Delay Loop </a:t>
            </a:r>
            <a:endParaRPr lang="de-CH" sz="1100" dirty="0">
              <a:solidFill>
                <a:srgbClr val="00CC00"/>
              </a:solidFill>
              <a:latin typeface="Arial" pitchFamily="34" charset="0"/>
            </a:endParaRPr>
          </a:p>
          <a:p>
            <a:pPr algn="l"/>
            <a:r>
              <a:rPr lang="de-CH" sz="1100" noProof="1">
                <a:solidFill>
                  <a:srgbClr val="00CC00"/>
                </a:solidFill>
                <a:latin typeface="Arial" pitchFamily="34" charset="0"/>
              </a:rPr>
              <a:t>(from 3.5 to 7 A)</a:t>
            </a:r>
          </a:p>
        </p:txBody>
      </p:sp>
      <p:sp>
        <p:nvSpPr>
          <p:cNvPr id="25" name="Rectangle 27"/>
          <p:cNvSpPr>
            <a:spLocks noChangeArrowheads="1"/>
          </p:cNvSpPr>
          <p:nvPr/>
        </p:nvSpPr>
        <p:spPr bwMode="auto">
          <a:xfrm>
            <a:off x="7069138" y="3178175"/>
            <a:ext cx="1820862" cy="765175"/>
          </a:xfrm>
          <a:prstGeom prst="rect">
            <a:avLst/>
          </a:prstGeom>
          <a:noFill/>
          <a:ln w="9525" algn="ctr">
            <a:noFill/>
            <a:miter lim="800000"/>
            <a:headEnd/>
            <a:tailEnd/>
          </a:ln>
          <a:effectLst/>
        </p:spPr>
        <p:txBody>
          <a:bodyPr anchor="ctr">
            <a:spAutoFit/>
          </a:bodyPr>
          <a:lstStyle/>
          <a:p>
            <a:pPr algn="l"/>
            <a:r>
              <a:rPr lang="en-US" sz="1100" noProof="1">
                <a:solidFill>
                  <a:srgbClr val="00CC00"/>
                </a:solidFill>
                <a:latin typeface="Arial" pitchFamily="34" charset="0"/>
              </a:rPr>
              <a:t>Bunch train recombination factor 4 in Combiner Ring (from 3 to 12 A)</a:t>
            </a:r>
          </a:p>
          <a:p>
            <a:pPr algn="l"/>
            <a:endParaRPr lang="en-US" altLang="ja-JP" sz="1100" noProof="1">
              <a:solidFill>
                <a:srgbClr val="00CC00"/>
              </a:solidFill>
              <a:latin typeface="Arial" pitchFamily="34" charset="0"/>
              <a:ea typeface="MS PGothic" pitchFamily="34" charset="-128"/>
            </a:endParaRPr>
          </a:p>
        </p:txBody>
      </p:sp>
      <p:sp>
        <p:nvSpPr>
          <p:cNvPr id="26" name="Rectangle 28"/>
          <p:cNvSpPr>
            <a:spLocks noChangeArrowheads="1"/>
          </p:cNvSpPr>
          <p:nvPr/>
        </p:nvSpPr>
        <p:spPr bwMode="auto">
          <a:xfrm>
            <a:off x="2479675" y="2365375"/>
            <a:ext cx="1712913" cy="596900"/>
          </a:xfrm>
          <a:prstGeom prst="rect">
            <a:avLst/>
          </a:prstGeom>
          <a:noFill/>
          <a:ln w="9525" algn="ctr">
            <a:noFill/>
            <a:miter lim="800000"/>
            <a:headEnd/>
            <a:tailEnd/>
          </a:ln>
          <a:effectLst/>
        </p:spPr>
        <p:txBody>
          <a:bodyPr anchor="ctr">
            <a:spAutoFit/>
          </a:bodyPr>
          <a:lstStyle/>
          <a:p>
            <a:pPr algn="l"/>
            <a:r>
              <a:rPr lang="en-US" altLang="ja-JP" sz="1100" noProof="1">
                <a:solidFill>
                  <a:srgbClr val="00CC00"/>
                </a:solidFill>
                <a:latin typeface="Arial" pitchFamily="34" charset="0"/>
                <a:ea typeface="MS PGothic" pitchFamily="34" charset="-128"/>
              </a:rPr>
              <a:t>Beam current stability </a:t>
            </a:r>
            <a:endParaRPr lang="de-CH" altLang="ja-JP" sz="1100" dirty="0">
              <a:solidFill>
                <a:srgbClr val="00CC00"/>
              </a:solidFill>
              <a:latin typeface="Arial" pitchFamily="34" charset="0"/>
              <a:ea typeface="MS PGothic" pitchFamily="34" charset="-128"/>
            </a:endParaRPr>
          </a:p>
          <a:p>
            <a:pPr algn="l"/>
            <a:r>
              <a:rPr lang="de-CH" altLang="ja-JP" sz="1100" noProof="1">
                <a:solidFill>
                  <a:srgbClr val="00CC00"/>
                </a:solidFill>
                <a:latin typeface="Arial" pitchFamily="34" charset="0"/>
                <a:ea typeface="MS PGothic" pitchFamily="34" charset="-128"/>
              </a:rPr>
              <a:t>~ 0.1 % end-of-linac,</a:t>
            </a:r>
            <a:endParaRPr lang="de-CH" altLang="ja-JP" sz="1100" dirty="0">
              <a:solidFill>
                <a:srgbClr val="00CC00"/>
              </a:solidFill>
              <a:latin typeface="Arial" pitchFamily="34" charset="0"/>
              <a:ea typeface="MS PGothic" pitchFamily="34" charset="-128"/>
            </a:endParaRPr>
          </a:p>
          <a:p>
            <a:pPr algn="l"/>
            <a:r>
              <a:rPr lang="de-CH" altLang="ja-JP" sz="1100" noProof="1">
                <a:solidFill>
                  <a:srgbClr val="00CC00"/>
                </a:solidFill>
                <a:latin typeface="Arial" pitchFamily="34" charset="0"/>
                <a:ea typeface="MS PGothic" pitchFamily="34" charset="-128"/>
              </a:rPr>
              <a:t>~</a:t>
            </a:r>
            <a:r>
              <a:rPr lang="de-CH" altLang="ja-JP" sz="1100" dirty="0">
                <a:solidFill>
                  <a:srgbClr val="00CC00"/>
                </a:solidFill>
                <a:latin typeface="Arial" pitchFamily="34" charset="0"/>
                <a:ea typeface="MS PGothic" pitchFamily="34" charset="-128"/>
              </a:rPr>
              <a:t> </a:t>
            </a:r>
            <a:r>
              <a:rPr lang="de-CH" altLang="ja-JP" sz="1100" noProof="1">
                <a:solidFill>
                  <a:srgbClr val="00CC00"/>
                </a:solidFill>
                <a:latin typeface="Arial" pitchFamily="34" charset="0"/>
                <a:ea typeface="MS PGothic" pitchFamily="34" charset="-128"/>
              </a:rPr>
              <a:t>0.2 % combiner ring </a:t>
            </a:r>
          </a:p>
        </p:txBody>
      </p:sp>
      <p:sp>
        <p:nvSpPr>
          <p:cNvPr id="27" name="Rectangle 29"/>
          <p:cNvSpPr>
            <a:spLocks noChangeArrowheads="1"/>
          </p:cNvSpPr>
          <p:nvPr/>
        </p:nvSpPr>
        <p:spPr bwMode="auto">
          <a:xfrm>
            <a:off x="2479675" y="1508125"/>
            <a:ext cx="2382838" cy="428625"/>
          </a:xfrm>
          <a:prstGeom prst="rect">
            <a:avLst/>
          </a:prstGeom>
          <a:noFill/>
          <a:ln w="9525" algn="ctr">
            <a:noFill/>
            <a:miter lim="800000"/>
            <a:headEnd/>
            <a:tailEnd/>
          </a:ln>
          <a:effectLst/>
        </p:spPr>
        <p:txBody>
          <a:bodyPr anchor="ctr">
            <a:spAutoFit/>
          </a:bodyPr>
          <a:lstStyle/>
          <a:p>
            <a:pPr algn="l"/>
            <a:r>
              <a:rPr lang="en-US" sz="1100" noProof="1">
                <a:solidFill>
                  <a:srgbClr val="00CC00"/>
                </a:solidFill>
                <a:latin typeface="Arial" pitchFamily="34" charset="0"/>
              </a:rPr>
              <a:t>Transverse rms emittance </a:t>
            </a:r>
            <a:endParaRPr lang="de-CH" sz="1100" dirty="0">
              <a:solidFill>
                <a:srgbClr val="00CC00"/>
              </a:solidFill>
              <a:latin typeface="Arial" pitchFamily="34" charset="0"/>
            </a:endParaRPr>
          </a:p>
          <a:p>
            <a:pPr algn="l"/>
            <a:r>
              <a:rPr lang="de-CH" sz="1100" noProof="1">
                <a:solidFill>
                  <a:srgbClr val="00CC00"/>
                </a:solidFill>
                <a:latin typeface="Arial" pitchFamily="34" charset="0"/>
              </a:rPr>
              <a:t>100 </a:t>
            </a:r>
            <a:r>
              <a:rPr lang="de-CH" sz="1100" noProof="1">
                <a:solidFill>
                  <a:srgbClr val="00CC00"/>
                </a:solidFill>
                <a:latin typeface="Symbol" pitchFamily="18" charset="2"/>
              </a:rPr>
              <a:t>p</a:t>
            </a:r>
            <a:r>
              <a:rPr lang="de-CH" sz="1100" noProof="1">
                <a:solidFill>
                  <a:srgbClr val="00CC00"/>
                </a:solidFill>
                <a:latin typeface="Arial" pitchFamily="34" charset="0"/>
              </a:rPr>
              <a:t> mm mrad (end of linac)</a:t>
            </a:r>
          </a:p>
        </p:txBody>
      </p:sp>
      <p:sp>
        <p:nvSpPr>
          <p:cNvPr id="28" name="Line 34"/>
          <p:cNvSpPr>
            <a:spLocks noChangeShapeType="1"/>
          </p:cNvSpPr>
          <p:nvPr/>
        </p:nvSpPr>
        <p:spPr bwMode="auto">
          <a:xfrm>
            <a:off x="4192588" y="2522537"/>
            <a:ext cx="1484312" cy="931863"/>
          </a:xfrm>
          <a:prstGeom prst="line">
            <a:avLst/>
          </a:prstGeom>
          <a:noFill/>
          <a:ln w="9525">
            <a:solidFill>
              <a:srgbClr val="00CC00"/>
            </a:solidFill>
            <a:round/>
            <a:headEnd/>
            <a:tailEnd/>
          </a:ln>
          <a:effectLst/>
        </p:spPr>
        <p:txBody>
          <a:bodyPr/>
          <a:lstStyle/>
          <a:p>
            <a:endParaRPr lang="en-US"/>
          </a:p>
        </p:txBody>
      </p:sp>
      <p:sp>
        <p:nvSpPr>
          <p:cNvPr id="29" name="Rectangle 35"/>
          <p:cNvSpPr>
            <a:spLocks noChangeArrowheads="1"/>
          </p:cNvSpPr>
          <p:nvPr/>
        </p:nvSpPr>
        <p:spPr bwMode="auto">
          <a:xfrm>
            <a:off x="6288088" y="4237037"/>
            <a:ext cx="2560637" cy="1943100"/>
          </a:xfrm>
          <a:prstGeom prst="rect">
            <a:avLst/>
          </a:prstGeom>
          <a:noFill/>
          <a:ln w="9525" algn="ctr">
            <a:noFill/>
            <a:miter lim="800000"/>
            <a:headEnd/>
            <a:tailEnd/>
          </a:ln>
          <a:effectLst/>
        </p:spPr>
        <p:txBody>
          <a:bodyPr>
            <a:spAutoFit/>
          </a:bodyPr>
          <a:lstStyle/>
          <a:p>
            <a:pPr algn="l"/>
            <a:r>
              <a:rPr lang="en-US" sz="1100" noProof="1">
                <a:solidFill>
                  <a:srgbClr val="00CC00"/>
                </a:solidFill>
                <a:latin typeface="Arial" pitchFamily="34" charset="0"/>
              </a:rPr>
              <a:t>Bunch train recombination 2 x 4 in DL and CR (from 3.5 to 28 A)</a:t>
            </a:r>
          </a:p>
          <a:p>
            <a:pPr algn="l"/>
            <a:endParaRPr lang="en-US" sz="1100" noProof="1">
              <a:solidFill>
                <a:srgbClr val="CC0000"/>
              </a:solidFill>
              <a:latin typeface="Arial" pitchFamily="34" charset="0"/>
            </a:endParaRPr>
          </a:p>
          <a:p>
            <a:pPr algn="l"/>
            <a:r>
              <a:rPr lang="en-US" sz="1100" noProof="1">
                <a:solidFill>
                  <a:srgbClr val="FFFF00"/>
                </a:solidFill>
                <a:latin typeface="Arial" pitchFamily="34" charset="0"/>
              </a:rPr>
              <a:t>Transverse rms emittance</a:t>
            </a:r>
          </a:p>
          <a:p>
            <a:pPr algn="l"/>
            <a:r>
              <a:rPr lang="en-US" sz="1100" noProof="1">
                <a:solidFill>
                  <a:srgbClr val="FFFF00"/>
                </a:solidFill>
                <a:latin typeface="Arial" pitchFamily="34" charset="0"/>
              </a:rPr>
              <a:t> &lt; 150 </a:t>
            </a:r>
            <a:r>
              <a:rPr lang="en-US" sz="1100" noProof="1">
                <a:solidFill>
                  <a:srgbClr val="FFFF00"/>
                </a:solidFill>
                <a:latin typeface="Symbol" pitchFamily="18" charset="2"/>
              </a:rPr>
              <a:t>p</a:t>
            </a:r>
            <a:r>
              <a:rPr lang="en-US" sz="1100" noProof="1">
                <a:solidFill>
                  <a:srgbClr val="FFFF00"/>
                </a:solidFill>
                <a:latin typeface="Arial" pitchFamily="34" charset="0"/>
              </a:rPr>
              <a:t> mm mrad (combined beam)</a:t>
            </a:r>
          </a:p>
          <a:p>
            <a:pPr algn="l"/>
            <a:endParaRPr lang="en-US" sz="1100" noProof="1">
              <a:solidFill>
                <a:srgbClr val="CC0000"/>
              </a:solidFill>
              <a:latin typeface="Arial" pitchFamily="34" charset="0"/>
            </a:endParaRPr>
          </a:p>
          <a:p>
            <a:pPr algn="l"/>
            <a:r>
              <a:rPr lang="en-US" sz="1100" noProof="1">
                <a:solidFill>
                  <a:srgbClr val="FFFF00"/>
                </a:solidFill>
                <a:latin typeface="Arial" pitchFamily="34" charset="0"/>
              </a:rPr>
              <a:t>Bunch length control </a:t>
            </a:r>
          </a:p>
          <a:p>
            <a:pPr algn="l"/>
            <a:r>
              <a:rPr lang="en-US" sz="1100" noProof="1">
                <a:solidFill>
                  <a:srgbClr val="FFFF00"/>
                </a:solidFill>
                <a:latin typeface="Arial" pitchFamily="34" charset="0"/>
              </a:rPr>
              <a:t> &lt; 1 mm rms (combined beam)</a:t>
            </a:r>
          </a:p>
          <a:p>
            <a:pPr algn="l"/>
            <a:endParaRPr lang="en-US" sz="1100" noProof="1">
              <a:solidFill>
                <a:srgbClr val="CC0000"/>
              </a:solidFill>
              <a:latin typeface="Arial" pitchFamily="34" charset="0"/>
            </a:endParaRPr>
          </a:p>
          <a:p>
            <a:pPr algn="l"/>
            <a:r>
              <a:rPr lang="en-US" sz="1100" noProof="1">
                <a:solidFill>
                  <a:srgbClr val="CC0000"/>
                </a:solidFill>
                <a:latin typeface="Arial" pitchFamily="34" charset="0"/>
              </a:rPr>
              <a:t>Beam current stability </a:t>
            </a:r>
            <a:endParaRPr lang="de-CH" sz="1100" dirty="0">
              <a:solidFill>
                <a:srgbClr val="CC0000"/>
              </a:solidFill>
              <a:latin typeface="Arial" pitchFamily="34" charset="0"/>
            </a:endParaRPr>
          </a:p>
          <a:p>
            <a:pPr algn="l"/>
            <a:r>
              <a:rPr lang="de-CH" sz="1100" noProof="1">
                <a:solidFill>
                  <a:srgbClr val="CC0000"/>
                </a:solidFill>
                <a:latin typeface="Arial" pitchFamily="34" charset="0"/>
              </a:rPr>
              <a:t>~ 0.1 % for combined beam</a:t>
            </a:r>
          </a:p>
        </p:txBody>
      </p:sp>
      <p:sp>
        <p:nvSpPr>
          <p:cNvPr id="30" name="Line 36"/>
          <p:cNvSpPr>
            <a:spLocks noChangeShapeType="1"/>
          </p:cNvSpPr>
          <p:nvPr/>
        </p:nvSpPr>
        <p:spPr bwMode="auto">
          <a:xfrm>
            <a:off x="6011863" y="3943350"/>
            <a:ext cx="276225" cy="857250"/>
          </a:xfrm>
          <a:prstGeom prst="line">
            <a:avLst/>
          </a:prstGeom>
          <a:noFill/>
          <a:ln w="9525">
            <a:solidFill>
              <a:srgbClr val="FFFF00"/>
            </a:solidFill>
            <a:round/>
            <a:headEnd/>
            <a:tailEnd/>
          </a:ln>
          <a:effectLst/>
        </p:spPr>
        <p:txBody>
          <a:bodyPr/>
          <a:lstStyle/>
          <a:p>
            <a:endParaRPr lang="en-US"/>
          </a:p>
        </p:txBody>
      </p:sp>
      <p:sp>
        <p:nvSpPr>
          <p:cNvPr id="31" name="Rectangle 37"/>
          <p:cNvSpPr>
            <a:spLocks noChangeArrowheads="1"/>
          </p:cNvSpPr>
          <p:nvPr/>
        </p:nvSpPr>
        <p:spPr bwMode="auto">
          <a:xfrm>
            <a:off x="319088" y="833437"/>
            <a:ext cx="7289175" cy="369332"/>
          </a:xfrm>
          <a:prstGeom prst="rect">
            <a:avLst/>
          </a:prstGeom>
          <a:noFill/>
          <a:ln w="9525" algn="ctr">
            <a:noFill/>
            <a:miter lim="800000"/>
            <a:headEnd/>
            <a:tailEnd/>
          </a:ln>
          <a:effectLst/>
        </p:spPr>
        <p:txBody>
          <a:bodyPr wrap="none">
            <a:spAutoFit/>
          </a:bodyPr>
          <a:lstStyle/>
          <a:p>
            <a:pPr algn="l"/>
            <a:r>
              <a:rPr lang="en-US" dirty="0">
                <a:solidFill>
                  <a:srgbClr val="000099"/>
                </a:solidFill>
              </a:rPr>
              <a:t>CTF3 Achievements – </a:t>
            </a:r>
            <a:r>
              <a:rPr lang="en-US" sz="1400" dirty="0">
                <a:solidFill>
                  <a:srgbClr val="000099"/>
                </a:solidFill>
              </a:rPr>
              <a:t>What is still missing for feasibility – Drive Beam Generation </a:t>
            </a:r>
          </a:p>
        </p:txBody>
      </p:sp>
      <p:sp>
        <p:nvSpPr>
          <p:cNvPr id="34" name="Rectangle 28"/>
          <p:cNvSpPr>
            <a:spLocks noChangeArrowheads="1"/>
          </p:cNvSpPr>
          <p:nvPr/>
        </p:nvSpPr>
        <p:spPr bwMode="auto">
          <a:xfrm>
            <a:off x="1153955" y="3275380"/>
            <a:ext cx="1712913" cy="261610"/>
          </a:xfrm>
          <a:prstGeom prst="rect">
            <a:avLst/>
          </a:prstGeom>
          <a:solidFill>
            <a:schemeClr val="bg1"/>
          </a:solidFill>
          <a:ln w="9525" algn="ctr">
            <a:noFill/>
            <a:miter lim="800000"/>
            <a:headEnd/>
            <a:tailEnd/>
          </a:ln>
          <a:effectLst>
            <a:outerShdw blurRad="50800" dist="38100" dir="2700000" algn="tl" rotWithShape="0">
              <a:prstClr val="black">
                <a:alpha val="40000"/>
              </a:prstClr>
            </a:outerShdw>
          </a:effectLst>
        </p:spPr>
        <p:txBody>
          <a:bodyPr anchor="ctr">
            <a:spAutoFit/>
          </a:bodyPr>
          <a:lstStyle/>
          <a:p>
            <a:pPr algn="l"/>
            <a:r>
              <a:rPr lang="de-CH" altLang="ja-JP" sz="1100" noProof="1" smtClean="0">
                <a:solidFill>
                  <a:srgbClr val="00CC00"/>
                </a:solidFill>
                <a:latin typeface="Arial" pitchFamily="34" charset="0"/>
                <a:ea typeface="MS PGothic" pitchFamily="34" charset="-128"/>
              </a:rPr>
              <a:t>~ 0.06 </a:t>
            </a:r>
            <a:r>
              <a:rPr lang="de-CH" altLang="ja-JP" sz="1100" noProof="1">
                <a:solidFill>
                  <a:srgbClr val="00CC00"/>
                </a:solidFill>
                <a:latin typeface="Arial" pitchFamily="34" charset="0"/>
                <a:ea typeface="MS PGothic" pitchFamily="34" charset="-128"/>
              </a:rPr>
              <a:t>% </a:t>
            </a:r>
            <a:r>
              <a:rPr lang="de-CH" altLang="ja-JP" sz="1100" noProof="1" smtClean="0">
                <a:solidFill>
                  <a:srgbClr val="00CC00"/>
                </a:solidFill>
                <a:latin typeface="Arial" pitchFamily="34" charset="0"/>
                <a:ea typeface="MS PGothic" pitchFamily="34" charset="-128"/>
              </a:rPr>
              <a:t>end-of-linac !</a:t>
            </a:r>
            <a:endParaRPr lang="de-CH" altLang="ja-JP" sz="1100" dirty="0">
              <a:solidFill>
                <a:srgbClr val="00CC00"/>
              </a:solidFill>
              <a:latin typeface="Arial" pitchFamily="34" charset="0"/>
              <a:ea typeface="MS PGothic" pitchFamily="34" charset="-128"/>
            </a:endParaRPr>
          </a:p>
        </p:txBody>
      </p:sp>
      <p:cxnSp>
        <p:nvCxnSpPr>
          <p:cNvPr id="36" name="Straight Arrow Connector 35"/>
          <p:cNvCxnSpPr>
            <a:stCxn id="26" idx="1"/>
          </p:cNvCxnSpPr>
          <p:nvPr/>
        </p:nvCxnSpPr>
        <p:spPr>
          <a:xfrm rot="10800000" flipV="1">
            <a:off x="2190891" y="2663825"/>
            <a:ext cx="288784" cy="534746"/>
          </a:xfrm>
          <a:prstGeom prst="straightConnector1">
            <a:avLst/>
          </a:prstGeom>
          <a:ln>
            <a:solidFill>
              <a:srgbClr val="00CC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037270" y="1316725"/>
            <a:ext cx="6832600" cy="5156200"/>
          </a:xfrm>
          <a:prstGeom prst="rect">
            <a:avLst/>
          </a:prstGeom>
          <a:gradFill rotWithShape="1">
            <a:gsLst>
              <a:gs pos="0">
                <a:srgbClr val="000000"/>
              </a:gs>
              <a:gs pos="100000">
                <a:srgbClr val="00187E"/>
              </a:gs>
            </a:gsLst>
            <a:lin ang="5400000" scaled="1"/>
          </a:gradFill>
          <a:ln w="19050" algn="ctr">
            <a:solidFill>
              <a:schemeClr val="tx1"/>
            </a:solidFill>
            <a:miter lim="800000"/>
            <a:headEnd/>
            <a:tailEnd/>
          </a:ln>
          <a:effectLst>
            <a:outerShdw blurRad="50800" dist="38100" dir="2700000" algn="tl" rotWithShape="0">
              <a:prstClr val="black">
                <a:alpha val="40000"/>
              </a:prstClr>
            </a:outerShdw>
          </a:effectLst>
        </p:spPr>
        <p:txBody>
          <a:bodyPr wrap="none" anchor="ctr"/>
          <a:lstStyle/>
          <a:p>
            <a:pPr algn="l" eaLnBrk="1" hangingPunct="1"/>
            <a:endParaRPr lang="en-US" sz="1100"/>
          </a:p>
        </p:txBody>
      </p:sp>
      <p:sp>
        <p:nvSpPr>
          <p:cNvPr id="3" name="Line 5"/>
          <p:cNvSpPr>
            <a:spLocks noChangeShapeType="1"/>
          </p:cNvSpPr>
          <p:nvPr/>
        </p:nvSpPr>
        <p:spPr bwMode="auto">
          <a:xfrm flipV="1">
            <a:off x="2651633" y="2888350"/>
            <a:ext cx="3759200" cy="3074987"/>
          </a:xfrm>
          <a:prstGeom prst="line">
            <a:avLst/>
          </a:prstGeom>
          <a:noFill/>
          <a:ln w="28575">
            <a:solidFill>
              <a:srgbClr val="FF0000"/>
            </a:solidFill>
            <a:round/>
            <a:headEnd/>
            <a:tailEnd/>
          </a:ln>
        </p:spPr>
        <p:txBody>
          <a:bodyPr/>
          <a:lstStyle/>
          <a:p>
            <a:endParaRPr lang="en-US"/>
          </a:p>
        </p:txBody>
      </p:sp>
      <p:sp>
        <p:nvSpPr>
          <p:cNvPr id="4" name="Oval 6"/>
          <p:cNvSpPr>
            <a:spLocks noChangeArrowheads="1"/>
          </p:cNvSpPr>
          <p:nvPr/>
        </p:nvSpPr>
        <p:spPr bwMode="auto">
          <a:xfrm rot="19352390">
            <a:off x="5513895" y="2712137"/>
            <a:ext cx="758825" cy="527050"/>
          </a:xfrm>
          <a:prstGeom prst="ellipse">
            <a:avLst/>
          </a:prstGeom>
          <a:noFill/>
          <a:ln w="28575" algn="ctr">
            <a:solidFill>
              <a:srgbClr val="FF0000"/>
            </a:solidFill>
            <a:round/>
            <a:headEnd/>
            <a:tailEnd/>
          </a:ln>
        </p:spPr>
        <p:txBody>
          <a:bodyPr wrap="none" anchor="ctr"/>
          <a:lstStyle/>
          <a:p>
            <a:pPr algn="l" eaLnBrk="1" hangingPunct="1"/>
            <a:endParaRPr lang="en-US" sz="1100" noProof="1"/>
          </a:p>
        </p:txBody>
      </p:sp>
      <p:sp>
        <p:nvSpPr>
          <p:cNvPr id="5" name="Freeform 7"/>
          <p:cNvSpPr>
            <a:spLocks/>
          </p:cNvSpPr>
          <p:nvPr/>
        </p:nvSpPr>
        <p:spPr bwMode="auto">
          <a:xfrm>
            <a:off x="6282245" y="1645337"/>
            <a:ext cx="1649413" cy="1357313"/>
          </a:xfrm>
          <a:custGeom>
            <a:avLst/>
            <a:gdLst>
              <a:gd name="T0" fmla="*/ 0 w 1039"/>
              <a:gd name="T1" fmla="*/ 2147483647 h 854"/>
              <a:gd name="T2" fmla="*/ 2147483647 w 1039"/>
              <a:gd name="T3" fmla="*/ 2147483647 h 854"/>
              <a:gd name="T4" fmla="*/ 2147483647 w 1039"/>
              <a:gd name="T5" fmla="*/ 2147483647 h 854"/>
              <a:gd name="T6" fmla="*/ 2147483647 w 1039"/>
              <a:gd name="T7" fmla="*/ 2147483647 h 854"/>
              <a:gd name="T8" fmla="*/ 2147483647 w 1039"/>
              <a:gd name="T9" fmla="*/ 2147483647 h 854"/>
              <a:gd name="T10" fmla="*/ 2147483647 w 1039"/>
              <a:gd name="T11" fmla="*/ 2147483647 h 854"/>
              <a:gd name="T12" fmla="*/ 2147483647 w 1039"/>
              <a:gd name="T13" fmla="*/ 2147483647 h 854"/>
              <a:gd name="T14" fmla="*/ 2147483647 w 1039"/>
              <a:gd name="T15" fmla="*/ 2147483647 h 854"/>
              <a:gd name="T16" fmla="*/ 2147483647 w 1039"/>
              <a:gd name="T17" fmla="*/ 2147483647 h 854"/>
              <a:gd name="T18" fmla="*/ 2147483647 w 1039"/>
              <a:gd name="T19" fmla="*/ 2147483647 h 854"/>
              <a:gd name="T20" fmla="*/ 2147483647 w 1039"/>
              <a:gd name="T21" fmla="*/ 2147483647 h 854"/>
              <a:gd name="T22" fmla="*/ 2147483647 w 1039"/>
              <a:gd name="T23" fmla="*/ 2147483647 h 854"/>
              <a:gd name="T24" fmla="*/ 2147483647 w 1039"/>
              <a:gd name="T25" fmla="*/ 2147483647 h 854"/>
              <a:gd name="T26" fmla="*/ 2147483647 w 1039"/>
              <a:gd name="T27" fmla="*/ 2147483647 h 854"/>
              <a:gd name="T28" fmla="*/ 2147483647 w 1039"/>
              <a:gd name="T29" fmla="*/ 2147483647 h 854"/>
              <a:gd name="T30" fmla="*/ 2147483647 w 1039"/>
              <a:gd name="T31" fmla="*/ 2147483647 h 854"/>
              <a:gd name="T32" fmla="*/ 2147483647 w 1039"/>
              <a:gd name="T33" fmla="*/ 2147483647 h 854"/>
              <a:gd name="T34" fmla="*/ 2147483647 w 1039"/>
              <a:gd name="T35" fmla="*/ 2147483647 h 854"/>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039"/>
              <a:gd name="T55" fmla="*/ 0 h 854"/>
              <a:gd name="T56" fmla="*/ 1039 w 1039"/>
              <a:gd name="T57" fmla="*/ 854 h 854"/>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039" h="854">
                <a:moveTo>
                  <a:pt x="0" y="854"/>
                </a:moveTo>
                <a:cubicBezTo>
                  <a:pt x="12" y="833"/>
                  <a:pt x="69" y="795"/>
                  <a:pt x="72" y="728"/>
                </a:cubicBezTo>
                <a:cubicBezTo>
                  <a:pt x="75" y="661"/>
                  <a:pt x="11" y="516"/>
                  <a:pt x="18" y="449"/>
                </a:cubicBezTo>
                <a:cubicBezTo>
                  <a:pt x="25" y="382"/>
                  <a:pt x="74" y="359"/>
                  <a:pt x="114" y="323"/>
                </a:cubicBezTo>
                <a:cubicBezTo>
                  <a:pt x="154" y="287"/>
                  <a:pt x="200" y="278"/>
                  <a:pt x="260" y="235"/>
                </a:cubicBezTo>
                <a:cubicBezTo>
                  <a:pt x="320" y="192"/>
                  <a:pt x="408" y="103"/>
                  <a:pt x="474" y="65"/>
                </a:cubicBezTo>
                <a:cubicBezTo>
                  <a:pt x="540" y="27"/>
                  <a:pt x="593" y="0"/>
                  <a:pt x="657" y="8"/>
                </a:cubicBezTo>
                <a:cubicBezTo>
                  <a:pt x="721" y="16"/>
                  <a:pt x="801" y="75"/>
                  <a:pt x="861" y="116"/>
                </a:cubicBezTo>
                <a:cubicBezTo>
                  <a:pt x="921" y="157"/>
                  <a:pt x="995" y="194"/>
                  <a:pt x="1017" y="254"/>
                </a:cubicBezTo>
                <a:cubicBezTo>
                  <a:pt x="1039" y="314"/>
                  <a:pt x="1037" y="400"/>
                  <a:pt x="993" y="473"/>
                </a:cubicBezTo>
                <a:cubicBezTo>
                  <a:pt x="949" y="546"/>
                  <a:pt x="824" y="638"/>
                  <a:pt x="753" y="695"/>
                </a:cubicBezTo>
                <a:cubicBezTo>
                  <a:pt x="682" y="752"/>
                  <a:pt x="632" y="797"/>
                  <a:pt x="567" y="818"/>
                </a:cubicBezTo>
                <a:cubicBezTo>
                  <a:pt x="502" y="839"/>
                  <a:pt x="421" y="837"/>
                  <a:pt x="360" y="821"/>
                </a:cubicBezTo>
                <a:cubicBezTo>
                  <a:pt x="299" y="805"/>
                  <a:pt x="243" y="756"/>
                  <a:pt x="201" y="722"/>
                </a:cubicBezTo>
                <a:cubicBezTo>
                  <a:pt x="159" y="688"/>
                  <a:pt x="128" y="655"/>
                  <a:pt x="108" y="614"/>
                </a:cubicBezTo>
                <a:cubicBezTo>
                  <a:pt x="88" y="573"/>
                  <a:pt x="77" y="518"/>
                  <a:pt x="78" y="476"/>
                </a:cubicBezTo>
                <a:cubicBezTo>
                  <a:pt x="79" y="434"/>
                  <a:pt x="90" y="394"/>
                  <a:pt x="114" y="359"/>
                </a:cubicBezTo>
                <a:cubicBezTo>
                  <a:pt x="138" y="324"/>
                  <a:pt x="202" y="283"/>
                  <a:pt x="225" y="263"/>
                </a:cubicBezTo>
              </a:path>
            </a:pathLst>
          </a:custGeom>
          <a:noFill/>
          <a:ln w="28575">
            <a:solidFill>
              <a:srgbClr val="FF0000"/>
            </a:solidFill>
            <a:round/>
            <a:headEnd/>
            <a:tailEnd/>
          </a:ln>
        </p:spPr>
        <p:txBody>
          <a:bodyPr/>
          <a:lstStyle/>
          <a:p>
            <a:pPr algn="l" eaLnBrk="1" hangingPunct="1"/>
            <a:endParaRPr lang="en-US" sz="1100" noProof="1"/>
          </a:p>
        </p:txBody>
      </p:sp>
      <p:sp>
        <p:nvSpPr>
          <p:cNvPr id="6" name="Freeform 8"/>
          <p:cNvSpPr>
            <a:spLocks/>
          </p:cNvSpPr>
          <p:nvPr/>
        </p:nvSpPr>
        <p:spPr bwMode="auto">
          <a:xfrm>
            <a:off x="6391783" y="2850250"/>
            <a:ext cx="142875" cy="50800"/>
          </a:xfrm>
          <a:custGeom>
            <a:avLst/>
            <a:gdLst>
              <a:gd name="T0" fmla="*/ 0 w 90"/>
              <a:gd name="T1" fmla="*/ 2147483647 h 32"/>
              <a:gd name="T2" fmla="*/ 2147483647 w 90"/>
              <a:gd name="T3" fmla="*/ 2147483647 h 32"/>
              <a:gd name="T4" fmla="*/ 2147483647 w 90"/>
              <a:gd name="T5" fmla="*/ 0 h 32"/>
              <a:gd name="T6" fmla="*/ 0 60000 65536"/>
              <a:gd name="T7" fmla="*/ 0 60000 65536"/>
              <a:gd name="T8" fmla="*/ 0 60000 65536"/>
              <a:gd name="T9" fmla="*/ 0 w 90"/>
              <a:gd name="T10" fmla="*/ 0 h 32"/>
              <a:gd name="T11" fmla="*/ 90 w 90"/>
              <a:gd name="T12" fmla="*/ 32 h 32"/>
            </a:gdLst>
            <a:ahLst/>
            <a:cxnLst>
              <a:cxn ang="T6">
                <a:pos x="T0" y="T1"/>
              </a:cxn>
              <a:cxn ang="T7">
                <a:pos x="T2" y="T3"/>
              </a:cxn>
              <a:cxn ang="T8">
                <a:pos x="T4" y="T5"/>
              </a:cxn>
            </a:cxnLst>
            <a:rect l="T9" t="T10" r="T11" b="T12"/>
            <a:pathLst>
              <a:path w="90" h="32">
                <a:moveTo>
                  <a:pt x="0" y="32"/>
                </a:moveTo>
                <a:lnTo>
                  <a:pt x="42" y="12"/>
                </a:lnTo>
                <a:lnTo>
                  <a:pt x="90" y="0"/>
                </a:lnTo>
              </a:path>
            </a:pathLst>
          </a:custGeom>
          <a:noFill/>
          <a:ln w="28575">
            <a:solidFill>
              <a:srgbClr val="FF0000"/>
            </a:solidFill>
            <a:round/>
            <a:headEnd/>
            <a:tailEnd/>
          </a:ln>
        </p:spPr>
        <p:txBody>
          <a:bodyPr/>
          <a:lstStyle/>
          <a:p>
            <a:pPr algn="l" eaLnBrk="1" hangingPunct="1"/>
            <a:endParaRPr lang="en-US" sz="1100" noProof="1"/>
          </a:p>
        </p:txBody>
      </p:sp>
      <p:sp>
        <p:nvSpPr>
          <p:cNvPr id="7" name="Freeform 9"/>
          <p:cNvSpPr>
            <a:spLocks/>
          </p:cNvSpPr>
          <p:nvPr/>
        </p:nvSpPr>
        <p:spPr bwMode="auto">
          <a:xfrm>
            <a:off x="4472495" y="2693087"/>
            <a:ext cx="3076575" cy="2255838"/>
          </a:xfrm>
          <a:custGeom>
            <a:avLst/>
            <a:gdLst>
              <a:gd name="T0" fmla="*/ 2147483647 w 1938"/>
              <a:gd name="T1" fmla="*/ 0 h 1422"/>
              <a:gd name="T2" fmla="*/ 2147483647 w 1938"/>
              <a:gd name="T3" fmla="*/ 2147483647 h 1422"/>
              <a:gd name="T4" fmla="*/ 2147483647 w 1938"/>
              <a:gd name="T5" fmla="*/ 2147483647 h 1422"/>
              <a:gd name="T6" fmla="*/ 2147483647 w 1938"/>
              <a:gd name="T7" fmla="*/ 2147483647 h 1422"/>
              <a:gd name="T8" fmla="*/ 2147483647 w 1938"/>
              <a:gd name="T9" fmla="*/ 2147483647 h 1422"/>
              <a:gd name="T10" fmla="*/ 0 w 1938"/>
              <a:gd name="T11" fmla="*/ 2147483647 h 1422"/>
              <a:gd name="T12" fmla="*/ 0 60000 65536"/>
              <a:gd name="T13" fmla="*/ 0 60000 65536"/>
              <a:gd name="T14" fmla="*/ 0 60000 65536"/>
              <a:gd name="T15" fmla="*/ 0 60000 65536"/>
              <a:gd name="T16" fmla="*/ 0 60000 65536"/>
              <a:gd name="T17" fmla="*/ 0 60000 65536"/>
              <a:gd name="T18" fmla="*/ 0 w 1938"/>
              <a:gd name="T19" fmla="*/ 0 h 1422"/>
              <a:gd name="T20" fmla="*/ 1938 w 1938"/>
              <a:gd name="T21" fmla="*/ 1422 h 1422"/>
            </a:gdLst>
            <a:ahLst/>
            <a:cxnLst>
              <a:cxn ang="T12">
                <a:pos x="T0" y="T1"/>
              </a:cxn>
              <a:cxn ang="T13">
                <a:pos x="T2" y="T3"/>
              </a:cxn>
              <a:cxn ang="T14">
                <a:pos x="T4" y="T5"/>
              </a:cxn>
              <a:cxn ang="T15">
                <a:pos x="T6" y="T7"/>
              </a:cxn>
              <a:cxn ang="T16">
                <a:pos x="T8" y="T9"/>
              </a:cxn>
              <a:cxn ang="T17">
                <a:pos x="T10" y="T11"/>
              </a:cxn>
            </a:cxnLst>
            <a:rect l="T18" t="T19" r="T20" b="T21"/>
            <a:pathLst>
              <a:path w="1938" h="1422">
                <a:moveTo>
                  <a:pt x="1938" y="0"/>
                </a:moveTo>
                <a:cubicBezTo>
                  <a:pt x="1910" y="25"/>
                  <a:pt x="1829" y="98"/>
                  <a:pt x="1767" y="150"/>
                </a:cubicBezTo>
                <a:cubicBezTo>
                  <a:pt x="1705" y="202"/>
                  <a:pt x="1650" y="243"/>
                  <a:pt x="1563" y="312"/>
                </a:cubicBezTo>
                <a:cubicBezTo>
                  <a:pt x="1476" y="381"/>
                  <a:pt x="1346" y="508"/>
                  <a:pt x="1242" y="564"/>
                </a:cubicBezTo>
                <a:cubicBezTo>
                  <a:pt x="1138" y="620"/>
                  <a:pt x="1143" y="508"/>
                  <a:pt x="936" y="651"/>
                </a:cubicBezTo>
                <a:cubicBezTo>
                  <a:pt x="729" y="794"/>
                  <a:pt x="195" y="1261"/>
                  <a:pt x="0" y="1422"/>
                </a:cubicBezTo>
              </a:path>
            </a:pathLst>
          </a:custGeom>
          <a:noFill/>
          <a:ln w="28575">
            <a:solidFill>
              <a:srgbClr val="FF0000"/>
            </a:solidFill>
            <a:round/>
            <a:headEnd/>
            <a:tailEnd/>
          </a:ln>
        </p:spPr>
        <p:txBody>
          <a:bodyPr/>
          <a:lstStyle/>
          <a:p>
            <a:pPr algn="l" eaLnBrk="1" hangingPunct="1"/>
            <a:endParaRPr lang="en-US" sz="1100" noProof="1"/>
          </a:p>
        </p:txBody>
      </p:sp>
      <p:sp>
        <p:nvSpPr>
          <p:cNvPr id="8" name="Freeform 10"/>
          <p:cNvSpPr>
            <a:spLocks/>
          </p:cNvSpPr>
          <p:nvPr/>
        </p:nvSpPr>
        <p:spPr bwMode="auto">
          <a:xfrm>
            <a:off x="4886833" y="3974200"/>
            <a:ext cx="746125" cy="730250"/>
          </a:xfrm>
          <a:custGeom>
            <a:avLst/>
            <a:gdLst>
              <a:gd name="T0" fmla="*/ 2147483647 w 470"/>
              <a:gd name="T1" fmla="*/ 0 h 461"/>
              <a:gd name="T2" fmla="*/ 2147483647 w 470"/>
              <a:gd name="T3" fmla="*/ 2147483647 h 461"/>
              <a:gd name="T4" fmla="*/ 2147483647 w 470"/>
              <a:gd name="T5" fmla="*/ 2147483647 h 461"/>
              <a:gd name="T6" fmla="*/ 2147483647 w 470"/>
              <a:gd name="T7" fmla="*/ 2147483647 h 461"/>
              <a:gd name="T8" fmla="*/ 0 w 470"/>
              <a:gd name="T9" fmla="*/ 2147483647 h 461"/>
              <a:gd name="T10" fmla="*/ 0 60000 65536"/>
              <a:gd name="T11" fmla="*/ 0 60000 65536"/>
              <a:gd name="T12" fmla="*/ 0 60000 65536"/>
              <a:gd name="T13" fmla="*/ 0 60000 65536"/>
              <a:gd name="T14" fmla="*/ 0 60000 65536"/>
              <a:gd name="T15" fmla="*/ 0 w 470"/>
              <a:gd name="T16" fmla="*/ 0 h 461"/>
              <a:gd name="T17" fmla="*/ 470 w 470"/>
              <a:gd name="T18" fmla="*/ 461 h 461"/>
            </a:gdLst>
            <a:ahLst/>
            <a:cxnLst>
              <a:cxn ang="T10">
                <a:pos x="T0" y="T1"/>
              </a:cxn>
              <a:cxn ang="T11">
                <a:pos x="T2" y="T3"/>
              </a:cxn>
              <a:cxn ang="T12">
                <a:pos x="T4" y="T5"/>
              </a:cxn>
              <a:cxn ang="T13">
                <a:pos x="T6" y="T7"/>
              </a:cxn>
              <a:cxn ang="T14">
                <a:pos x="T8" y="T9"/>
              </a:cxn>
            </a:cxnLst>
            <a:rect l="T15" t="T16" r="T17" b="T18"/>
            <a:pathLst>
              <a:path w="470" h="461">
                <a:moveTo>
                  <a:pt x="470" y="0"/>
                </a:moveTo>
                <a:cubicBezTo>
                  <a:pt x="462" y="8"/>
                  <a:pt x="433" y="27"/>
                  <a:pt x="420" y="50"/>
                </a:cubicBezTo>
                <a:cubicBezTo>
                  <a:pt x="407" y="73"/>
                  <a:pt x="421" y="103"/>
                  <a:pt x="389" y="141"/>
                </a:cubicBezTo>
                <a:cubicBezTo>
                  <a:pt x="357" y="179"/>
                  <a:pt x="294" y="225"/>
                  <a:pt x="229" y="278"/>
                </a:cubicBezTo>
                <a:cubicBezTo>
                  <a:pt x="164" y="331"/>
                  <a:pt x="48" y="423"/>
                  <a:pt x="0" y="461"/>
                </a:cubicBezTo>
              </a:path>
            </a:pathLst>
          </a:custGeom>
          <a:noFill/>
          <a:ln w="28575">
            <a:solidFill>
              <a:srgbClr val="FF0000"/>
            </a:solidFill>
            <a:round/>
            <a:headEnd/>
            <a:tailEnd/>
          </a:ln>
        </p:spPr>
        <p:txBody>
          <a:bodyPr/>
          <a:lstStyle/>
          <a:p>
            <a:pPr algn="l" eaLnBrk="1" hangingPunct="1"/>
            <a:endParaRPr lang="en-US" sz="1100" noProof="1"/>
          </a:p>
        </p:txBody>
      </p:sp>
      <p:sp>
        <p:nvSpPr>
          <p:cNvPr id="9" name="Freeform 11"/>
          <p:cNvSpPr>
            <a:spLocks/>
          </p:cNvSpPr>
          <p:nvPr/>
        </p:nvSpPr>
        <p:spPr bwMode="auto">
          <a:xfrm>
            <a:off x="4974145" y="4012300"/>
            <a:ext cx="890588" cy="733425"/>
          </a:xfrm>
          <a:custGeom>
            <a:avLst/>
            <a:gdLst>
              <a:gd name="T0" fmla="*/ 2147483647 w 561"/>
              <a:gd name="T1" fmla="*/ 0 h 462"/>
              <a:gd name="T2" fmla="*/ 0 w 561"/>
              <a:gd name="T3" fmla="*/ 2147483647 h 462"/>
              <a:gd name="T4" fmla="*/ 0 60000 65536"/>
              <a:gd name="T5" fmla="*/ 0 60000 65536"/>
              <a:gd name="T6" fmla="*/ 0 w 561"/>
              <a:gd name="T7" fmla="*/ 0 h 462"/>
              <a:gd name="T8" fmla="*/ 561 w 561"/>
              <a:gd name="T9" fmla="*/ 462 h 462"/>
            </a:gdLst>
            <a:ahLst/>
            <a:cxnLst>
              <a:cxn ang="T4">
                <a:pos x="T0" y="T1"/>
              </a:cxn>
              <a:cxn ang="T5">
                <a:pos x="T2" y="T3"/>
              </a:cxn>
            </a:cxnLst>
            <a:rect l="T6" t="T7" r="T8" b="T9"/>
            <a:pathLst>
              <a:path w="561" h="462">
                <a:moveTo>
                  <a:pt x="561" y="0"/>
                </a:moveTo>
                <a:lnTo>
                  <a:pt x="0" y="462"/>
                </a:lnTo>
              </a:path>
            </a:pathLst>
          </a:custGeom>
          <a:noFill/>
          <a:ln w="28575">
            <a:solidFill>
              <a:srgbClr val="FF0000"/>
            </a:solidFill>
            <a:round/>
            <a:headEnd/>
            <a:tailEnd/>
          </a:ln>
        </p:spPr>
        <p:txBody>
          <a:bodyPr/>
          <a:lstStyle/>
          <a:p>
            <a:pPr algn="l" eaLnBrk="1" hangingPunct="1"/>
            <a:endParaRPr lang="en-US" sz="1100" noProof="1"/>
          </a:p>
        </p:txBody>
      </p:sp>
      <p:sp>
        <p:nvSpPr>
          <p:cNvPr id="10" name="Freeform 12"/>
          <p:cNvSpPr>
            <a:spLocks/>
          </p:cNvSpPr>
          <p:nvPr/>
        </p:nvSpPr>
        <p:spPr bwMode="auto">
          <a:xfrm>
            <a:off x="3651758" y="4848912"/>
            <a:ext cx="225425" cy="304800"/>
          </a:xfrm>
          <a:custGeom>
            <a:avLst/>
            <a:gdLst>
              <a:gd name="T0" fmla="*/ 0 w 142"/>
              <a:gd name="T1" fmla="*/ 2147483647 h 192"/>
              <a:gd name="T2" fmla="*/ 2147483647 w 142"/>
              <a:gd name="T3" fmla="*/ 2147483647 h 192"/>
              <a:gd name="T4" fmla="*/ 2147483647 w 142"/>
              <a:gd name="T5" fmla="*/ 2147483647 h 192"/>
              <a:gd name="T6" fmla="*/ 2147483647 w 142"/>
              <a:gd name="T7" fmla="*/ 2147483647 h 192"/>
              <a:gd name="T8" fmla="*/ 2147483647 w 142"/>
              <a:gd name="T9" fmla="*/ 0 h 192"/>
              <a:gd name="T10" fmla="*/ 0 60000 65536"/>
              <a:gd name="T11" fmla="*/ 0 60000 65536"/>
              <a:gd name="T12" fmla="*/ 0 60000 65536"/>
              <a:gd name="T13" fmla="*/ 0 60000 65536"/>
              <a:gd name="T14" fmla="*/ 0 60000 65536"/>
              <a:gd name="T15" fmla="*/ 0 w 142"/>
              <a:gd name="T16" fmla="*/ 0 h 192"/>
              <a:gd name="T17" fmla="*/ 142 w 142"/>
              <a:gd name="T18" fmla="*/ 192 h 192"/>
            </a:gdLst>
            <a:ahLst/>
            <a:cxnLst>
              <a:cxn ang="T10">
                <a:pos x="T0" y="T1"/>
              </a:cxn>
              <a:cxn ang="T11">
                <a:pos x="T2" y="T3"/>
              </a:cxn>
              <a:cxn ang="T12">
                <a:pos x="T4" y="T5"/>
              </a:cxn>
              <a:cxn ang="T13">
                <a:pos x="T6" y="T7"/>
              </a:cxn>
              <a:cxn ang="T14">
                <a:pos x="T8" y="T9"/>
              </a:cxn>
            </a:cxnLst>
            <a:rect l="T15" t="T16" r="T17" b="T18"/>
            <a:pathLst>
              <a:path w="142" h="192">
                <a:moveTo>
                  <a:pt x="0" y="192"/>
                </a:moveTo>
                <a:cubicBezTo>
                  <a:pt x="12" y="180"/>
                  <a:pt x="56" y="143"/>
                  <a:pt x="72" y="119"/>
                </a:cubicBezTo>
                <a:cubicBezTo>
                  <a:pt x="88" y="95"/>
                  <a:pt x="89" y="63"/>
                  <a:pt x="96" y="48"/>
                </a:cubicBezTo>
                <a:cubicBezTo>
                  <a:pt x="103" y="33"/>
                  <a:pt x="104" y="35"/>
                  <a:pt x="112" y="27"/>
                </a:cubicBezTo>
                <a:cubicBezTo>
                  <a:pt x="120" y="19"/>
                  <a:pt x="137" y="4"/>
                  <a:pt x="142" y="0"/>
                </a:cubicBezTo>
              </a:path>
            </a:pathLst>
          </a:custGeom>
          <a:noFill/>
          <a:ln w="28575">
            <a:solidFill>
              <a:srgbClr val="FF0000"/>
            </a:solidFill>
            <a:round/>
            <a:headEnd/>
            <a:tailEnd/>
          </a:ln>
        </p:spPr>
        <p:txBody>
          <a:bodyPr/>
          <a:lstStyle/>
          <a:p>
            <a:pPr algn="l" eaLnBrk="1" hangingPunct="1"/>
            <a:endParaRPr lang="en-US" sz="1100" noProof="1"/>
          </a:p>
        </p:txBody>
      </p:sp>
      <p:sp>
        <p:nvSpPr>
          <p:cNvPr id="11" name="Freeform 13"/>
          <p:cNvSpPr>
            <a:spLocks/>
          </p:cNvSpPr>
          <p:nvPr/>
        </p:nvSpPr>
        <p:spPr bwMode="auto">
          <a:xfrm>
            <a:off x="5136070" y="3653525"/>
            <a:ext cx="206375" cy="285750"/>
          </a:xfrm>
          <a:custGeom>
            <a:avLst/>
            <a:gdLst>
              <a:gd name="T0" fmla="*/ 0 w 130"/>
              <a:gd name="T1" fmla="*/ 2147483647 h 179"/>
              <a:gd name="T2" fmla="*/ 2147483647 w 130"/>
              <a:gd name="T3" fmla="*/ 2147483647 h 179"/>
              <a:gd name="T4" fmla="*/ 2147483647 w 130"/>
              <a:gd name="T5" fmla="*/ 2147483647 h 179"/>
              <a:gd name="T6" fmla="*/ 2147483647 w 130"/>
              <a:gd name="T7" fmla="*/ 2147483647 h 179"/>
              <a:gd name="T8" fmla="*/ 2147483647 w 130"/>
              <a:gd name="T9" fmla="*/ 0 h 179"/>
              <a:gd name="T10" fmla="*/ 0 60000 65536"/>
              <a:gd name="T11" fmla="*/ 0 60000 65536"/>
              <a:gd name="T12" fmla="*/ 0 60000 65536"/>
              <a:gd name="T13" fmla="*/ 0 60000 65536"/>
              <a:gd name="T14" fmla="*/ 0 60000 65536"/>
              <a:gd name="T15" fmla="*/ 0 w 130"/>
              <a:gd name="T16" fmla="*/ 0 h 179"/>
              <a:gd name="T17" fmla="*/ 130 w 130"/>
              <a:gd name="T18" fmla="*/ 179 h 179"/>
            </a:gdLst>
            <a:ahLst/>
            <a:cxnLst>
              <a:cxn ang="T10">
                <a:pos x="T0" y="T1"/>
              </a:cxn>
              <a:cxn ang="T11">
                <a:pos x="T2" y="T3"/>
              </a:cxn>
              <a:cxn ang="T12">
                <a:pos x="T4" y="T5"/>
              </a:cxn>
              <a:cxn ang="T13">
                <a:pos x="T6" y="T7"/>
              </a:cxn>
              <a:cxn ang="T14">
                <a:pos x="T8" y="T9"/>
              </a:cxn>
            </a:cxnLst>
            <a:rect l="T15" t="T16" r="T17" b="T18"/>
            <a:pathLst>
              <a:path w="130" h="179">
                <a:moveTo>
                  <a:pt x="0" y="179"/>
                </a:moveTo>
                <a:cubicBezTo>
                  <a:pt x="12" y="167"/>
                  <a:pt x="56" y="129"/>
                  <a:pt x="72" y="106"/>
                </a:cubicBezTo>
                <a:cubicBezTo>
                  <a:pt x="88" y="83"/>
                  <a:pt x="88" y="54"/>
                  <a:pt x="94" y="39"/>
                </a:cubicBezTo>
                <a:cubicBezTo>
                  <a:pt x="100" y="24"/>
                  <a:pt x="104" y="24"/>
                  <a:pt x="110" y="17"/>
                </a:cubicBezTo>
                <a:cubicBezTo>
                  <a:pt x="116" y="10"/>
                  <a:pt x="126" y="4"/>
                  <a:pt x="130" y="0"/>
                </a:cubicBezTo>
              </a:path>
            </a:pathLst>
          </a:custGeom>
          <a:noFill/>
          <a:ln w="28575">
            <a:solidFill>
              <a:srgbClr val="FF0000"/>
            </a:solidFill>
            <a:round/>
            <a:headEnd/>
            <a:tailEnd/>
          </a:ln>
        </p:spPr>
        <p:txBody>
          <a:bodyPr/>
          <a:lstStyle/>
          <a:p>
            <a:pPr algn="l" eaLnBrk="1" hangingPunct="1"/>
            <a:endParaRPr lang="en-US" sz="1100" noProof="1"/>
          </a:p>
        </p:txBody>
      </p:sp>
      <p:sp>
        <p:nvSpPr>
          <p:cNvPr id="12" name="Freeform 14"/>
          <p:cNvSpPr>
            <a:spLocks/>
          </p:cNvSpPr>
          <p:nvPr/>
        </p:nvSpPr>
        <p:spPr bwMode="auto">
          <a:xfrm>
            <a:off x="5304345" y="3505887"/>
            <a:ext cx="352425" cy="180975"/>
          </a:xfrm>
          <a:custGeom>
            <a:avLst/>
            <a:gdLst>
              <a:gd name="T0" fmla="*/ 2147483647 w 222"/>
              <a:gd name="T1" fmla="*/ 0 h 114"/>
              <a:gd name="T2" fmla="*/ 2147483647 w 222"/>
              <a:gd name="T3" fmla="*/ 2147483647 h 114"/>
              <a:gd name="T4" fmla="*/ 2147483647 w 222"/>
              <a:gd name="T5" fmla="*/ 2147483647 h 114"/>
              <a:gd name="T6" fmla="*/ 2147483647 w 222"/>
              <a:gd name="T7" fmla="*/ 2147483647 h 114"/>
              <a:gd name="T8" fmla="*/ 0 w 222"/>
              <a:gd name="T9" fmla="*/ 2147483647 h 114"/>
              <a:gd name="T10" fmla="*/ 0 60000 65536"/>
              <a:gd name="T11" fmla="*/ 0 60000 65536"/>
              <a:gd name="T12" fmla="*/ 0 60000 65536"/>
              <a:gd name="T13" fmla="*/ 0 60000 65536"/>
              <a:gd name="T14" fmla="*/ 0 60000 65536"/>
              <a:gd name="T15" fmla="*/ 0 w 222"/>
              <a:gd name="T16" fmla="*/ 0 h 114"/>
              <a:gd name="T17" fmla="*/ 222 w 222"/>
              <a:gd name="T18" fmla="*/ 114 h 114"/>
            </a:gdLst>
            <a:ahLst/>
            <a:cxnLst>
              <a:cxn ang="T10">
                <a:pos x="T0" y="T1"/>
              </a:cxn>
              <a:cxn ang="T11">
                <a:pos x="T2" y="T3"/>
              </a:cxn>
              <a:cxn ang="T12">
                <a:pos x="T4" y="T5"/>
              </a:cxn>
              <a:cxn ang="T13">
                <a:pos x="T6" y="T7"/>
              </a:cxn>
              <a:cxn ang="T14">
                <a:pos x="T8" y="T9"/>
              </a:cxn>
            </a:cxnLst>
            <a:rect l="T15" t="T16" r="T17" b="T18"/>
            <a:pathLst>
              <a:path w="222" h="114">
                <a:moveTo>
                  <a:pt x="222" y="0"/>
                </a:moveTo>
                <a:cubicBezTo>
                  <a:pt x="207" y="10"/>
                  <a:pt x="163" y="50"/>
                  <a:pt x="136" y="62"/>
                </a:cubicBezTo>
                <a:cubicBezTo>
                  <a:pt x="109" y="74"/>
                  <a:pt x="75" y="68"/>
                  <a:pt x="58" y="72"/>
                </a:cubicBezTo>
                <a:cubicBezTo>
                  <a:pt x="41" y="76"/>
                  <a:pt x="41" y="82"/>
                  <a:pt x="31" y="89"/>
                </a:cubicBezTo>
                <a:cubicBezTo>
                  <a:pt x="21" y="96"/>
                  <a:pt x="6" y="109"/>
                  <a:pt x="0" y="114"/>
                </a:cubicBezTo>
              </a:path>
            </a:pathLst>
          </a:custGeom>
          <a:noFill/>
          <a:ln w="28575">
            <a:solidFill>
              <a:srgbClr val="FF0000"/>
            </a:solidFill>
            <a:round/>
            <a:headEnd/>
            <a:tailEnd/>
          </a:ln>
        </p:spPr>
        <p:txBody>
          <a:bodyPr/>
          <a:lstStyle/>
          <a:p>
            <a:pPr algn="l" eaLnBrk="1" hangingPunct="1"/>
            <a:endParaRPr lang="en-US" sz="1100" noProof="1"/>
          </a:p>
        </p:txBody>
      </p:sp>
      <p:sp>
        <p:nvSpPr>
          <p:cNvPr id="13" name="Line 15"/>
          <p:cNvSpPr>
            <a:spLocks noChangeShapeType="1"/>
          </p:cNvSpPr>
          <p:nvPr/>
        </p:nvSpPr>
        <p:spPr bwMode="auto">
          <a:xfrm>
            <a:off x="3721608" y="4936225"/>
            <a:ext cx="344487" cy="288925"/>
          </a:xfrm>
          <a:prstGeom prst="line">
            <a:avLst/>
          </a:prstGeom>
          <a:noFill/>
          <a:ln w="9525">
            <a:solidFill>
              <a:srgbClr val="FF0000"/>
            </a:solidFill>
            <a:round/>
            <a:headEnd/>
            <a:tailEnd/>
          </a:ln>
        </p:spPr>
        <p:txBody>
          <a:bodyPr/>
          <a:lstStyle/>
          <a:p>
            <a:endParaRPr lang="en-US"/>
          </a:p>
        </p:txBody>
      </p:sp>
      <p:sp>
        <p:nvSpPr>
          <p:cNvPr id="14" name="Line 16"/>
          <p:cNvSpPr>
            <a:spLocks noChangeShapeType="1"/>
          </p:cNvSpPr>
          <p:nvPr/>
        </p:nvSpPr>
        <p:spPr bwMode="auto">
          <a:xfrm flipV="1">
            <a:off x="3837495" y="4828275"/>
            <a:ext cx="1588" cy="61912"/>
          </a:xfrm>
          <a:prstGeom prst="line">
            <a:avLst/>
          </a:prstGeom>
          <a:noFill/>
          <a:ln w="9525">
            <a:solidFill>
              <a:srgbClr val="FF0000"/>
            </a:solidFill>
            <a:round/>
            <a:headEnd/>
            <a:tailEnd/>
          </a:ln>
        </p:spPr>
        <p:txBody>
          <a:bodyPr/>
          <a:lstStyle/>
          <a:p>
            <a:endParaRPr lang="en-US"/>
          </a:p>
        </p:txBody>
      </p:sp>
      <p:sp>
        <p:nvSpPr>
          <p:cNvPr id="15" name="Line 17"/>
          <p:cNvSpPr>
            <a:spLocks noChangeShapeType="1"/>
          </p:cNvSpPr>
          <p:nvPr/>
        </p:nvSpPr>
        <p:spPr bwMode="auto">
          <a:xfrm flipH="1">
            <a:off x="3718433" y="4829862"/>
            <a:ext cx="119062" cy="106363"/>
          </a:xfrm>
          <a:prstGeom prst="line">
            <a:avLst/>
          </a:prstGeom>
          <a:noFill/>
          <a:ln w="9525">
            <a:solidFill>
              <a:srgbClr val="FF0000"/>
            </a:solidFill>
            <a:round/>
            <a:headEnd/>
            <a:tailEnd/>
          </a:ln>
        </p:spPr>
        <p:txBody>
          <a:bodyPr/>
          <a:lstStyle/>
          <a:p>
            <a:endParaRPr lang="en-US"/>
          </a:p>
        </p:txBody>
      </p:sp>
      <p:sp>
        <p:nvSpPr>
          <p:cNvPr id="16" name="Line 18"/>
          <p:cNvSpPr>
            <a:spLocks noChangeShapeType="1"/>
          </p:cNvSpPr>
          <p:nvPr/>
        </p:nvSpPr>
        <p:spPr bwMode="auto">
          <a:xfrm flipH="1">
            <a:off x="4062920" y="5233087"/>
            <a:ext cx="3175" cy="123825"/>
          </a:xfrm>
          <a:prstGeom prst="line">
            <a:avLst/>
          </a:prstGeom>
          <a:noFill/>
          <a:ln w="9525">
            <a:solidFill>
              <a:srgbClr val="FF0000"/>
            </a:solidFill>
            <a:round/>
            <a:headEnd/>
            <a:tailEnd/>
          </a:ln>
        </p:spPr>
        <p:txBody>
          <a:bodyPr/>
          <a:lstStyle/>
          <a:p>
            <a:endParaRPr lang="en-US"/>
          </a:p>
        </p:txBody>
      </p:sp>
      <p:sp>
        <p:nvSpPr>
          <p:cNvPr id="17" name="Line 19"/>
          <p:cNvSpPr>
            <a:spLocks noChangeShapeType="1"/>
          </p:cNvSpPr>
          <p:nvPr/>
        </p:nvSpPr>
        <p:spPr bwMode="auto">
          <a:xfrm flipH="1">
            <a:off x="3966083" y="5342625"/>
            <a:ext cx="109537" cy="87312"/>
          </a:xfrm>
          <a:prstGeom prst="line">
            <a:avLst/>
          </a:prstGeom>
          <a:noFill/>
          <a:ln w="38100">
            <a:solidFill>
              <a:srgbClr val="FF0000"/>
            </a:solidFill>
            <a:round/>
            <a:headEnd/>
            <a:tailEnd/>
          </a:ln>
        </p:spPr>
        <p:txBody>
          <a:bodyPr/>
          <a:lstStyle/>
          <a:p>
            <a:endParaRPr lang="en-US"/>
          </a:p>
        </p:txBody>
      </p:sp>
      <p:sp>
        <p:nvSpPr>
          <p:cNvPr id="18" name="Line 46"/>
          <p:cNvSpPr>
            <a:spLocks noChangeShapeType="1"/>
          </p:cNvSpPr>
          <p:nvPr/>
        </p:nvSpPr>
        <p:spPr bwMode="auto">
          <a:xfrm>
            <a:off x="5253545" y="4388537"/>
            <a:ext cx="88900" cy="79375"/>
          </a:xfrm>
          <a:prstGeom prst="line">
            <a:avLst/>
          </a:prstGeom>
          <a:noFill/>
          <a:ln w="9525">
            <a:solidFill>
              <a:srgbClr val="FF0000"/>
            </a:solidFill>
            <a:round/>
            <a:headEnd/>
            <a:tailEnd/>
          </a:ln>
        </p:spPr>
        <p:txBody>
          <a:bodyPr/>
          <a:lstStyle/>
          <a:p>
            <a:endParaRPr lang="en-US"/>
          </a:p>
        </p:txBody>
      </p:sp>
      <p:sp>
        <p:nvSpPr>
          <p:cNvPr id="19" name="Rectangle 29"/>
          <p:cNvSpPr>
            <a:spLocks noChangeArrowheads="1"/>
          </p:cNvSpPr>
          <p:nvPr/>
        </p:nvSpPr>
        <p:spPr bwMode="auto">
          <a:xfrm>
            <a:off x="3839083" y="5490262"/>
            <a:ext cx="2382837" cy="933450"/>
          </a:xfrm>
          <a:prstGeom prst="rect">
            <a:avLst/>
          </a:prstGeom>
          <a:noFill/>
          <a:ln w="9525" algn="ctr">
            <a:noFill/>
            <a:miter lim="800000"/>
            <a:headEnd/>
            <a:tailEnd/>
          </a:ln>
          <a:effectLst/>
        </p:spPr>
        <p:txBody>
          <a:bodyPr anchor="ctr">
            <a:spAutoFit/>
          </a:bodyPr>
          <a:lstStyle/>
          <a:p>
            <a:pPr algn="l"/>
            <a:r>
              <a:rPr lang="en-US" sz="1100" dirty="0">
                <a:solidFill>
                  <a:srgbClr val="00CC00"/>
                </a:solidFill>
                <a:latin typeface="Arial" pitchFamily="34" charset="0"/>
              </a:rPr>
              <a:t>Beam-powered test of a PETS with external recirculation to </a:t>
            </a:r>
            <a:r>
              <a:rPr lang="en-US" sz="1100" dirty="0" smtClean="0">
                <a:solidFill>
                  <a:srgbClr val="00CC00"/>
                </a:solidFill>
                <a:latin typeface="Arial" pitchFamily="34" charset="0"/>
              </a:rPr>
              <a:t>170 </a:t>
            </a:r>
            <a:r>
              <a:rPr lang="en-US" sz="1100" dirty="0">
                <a:solidFill>
                  <a:srgbClr val="00CC00"/>
                </a:solidFill>
                <a:latin typeface="Arial" pitchFamily="34" charset="0"/>
              </a:rPr>
              <a:t>MW, </a:t>
            </a:r>
            <a:r>
              <a:rPr lang="en-US" sz="1100" dirty="0" smtClean="0">
                <a:solidFill>
                  <a:srgbClr val="00CC00"/>
                </a:solidFill>
                <a:latin typeface="Arial" pitchFamily="34" charset="0"/>
              </a:rPr>
              <a:t>&lt;200 </a:t>
            </a:r>
            <a:r>
              <a:rPr lang="en-US" sz="1100" dirty="0">
                <a:solidFill>
                  <a:srgbClr val="00CC00"/>
                </a:solidFill>
                <a:latin typeface="Arial" pitchFamily="34" charset="0"/>
              </a:rPr>
              <a:t>ns - </a:t>
            </a:r>
            <a:r>
              <a:rPr lang="en-US" sz="1100" dirty="0" smtClean="0">
                <a:solidFill>
                  <a:srgbClr val="00CC00"/>
                </a:solidFill>
                <a:latin typeface="Arial" pitchFamily="34" charset="0"/>
              </a:rPr>
              <a:t>~10 </a:t>
            </a:r>
            <a:r>
              <a:rPr lang="en-US" sz="1100" dirty="0">
                <a:solidFill>
                  <a:srgbClr val="00CC00"/>
                </a:solidFill>
                <a:latin typeface="Arial" pitchFamily="34" charset="0"/>
              </a:rPr>
              <a:t>A beam current</a:t>
            </a:r>
          </a:p>
          <a:p>
            <a:pPr algn="l"/>
            <a:r>
              <a:rPr lang="en-US" sz="1100" dirty="0">
                <a:solidFill>
                  <a:srgbClr val="FFFF00"/>
                </a:solidFill>
                <a:latin typeface="Arial" pitchFamily="34" charset="0"/>
              </a:rPr>
              <a:t>Power &amp; drive beam energy loss measurements.</a:t>
            </a:r>
          </a:p>
        </p:txBody>
      </p:sp>
      <p:sp>
        <p:nvSpPr>
          <p:cNvPr id="20" name="Line 30"/>
          <p:cNvSpPr>
            <a:spLocks noChangeShapeType="1"/>
          </p:cNvSpPr>
          <p:nvPr/>
        </p:nvSpPr>
        <p:spPr bwMode="auto">
          <a:xfrm flipH="1" flipV="1">
            <a:off x="5340100" y="4504340"/>
            <a:ext cx="314325" cy="962025"/>
          </a:xfrm>
          <a:prstGeom prst="line">
            <a:avLst/>
          </a:prstGeom>
          <a:noFill/>
          <a:ln w="9525">
            <a:solidFill>
              <a:srgbClr val="FFFF00"/>
            </a:solidFill>
            <a:round/>
            <a:headEnd/>
            <a:tailEnd/>
          </a:ln>
          <a:effectLst/>
        </p:spPr>
        <p:txBody>
          <a:bodyPr/>
          <a:lstStyle/>
          <a:p>
            <a:endParaRPr lang="en-US"/>
          </a:p>
        </p:txBody>
      </p:sp>
      <p:sp>
        <p:nvSpPr>
          <p:cNvPr id="21" name="Rectangle 33"/>
          <p:cNvSpPr>
            <a:spLocks noChangeArrowheads="1"/>
          </p:cNvSpPr>
          <p:nvPr/>
        </p:nvSpPr>
        <p:spPr bwMode="auto">
          <a:xfrm>
            <a:off x="347450" y="855865"/>
            <a:ext cx="7282763" cy="369332"/>
          </a:xfrm>
          <a:prstGeom prst="rect">
            <a:avLst/>
          </a:prstGeom>
          <a:noFill/>
          <a:ln w="9525" algn="ctr">
            <a:noFill/>
            <a:miter lim="800000"/>
            <a:headEnd/>
            <a:tailEnd/>
          </a:ln>
          <a:effectLst/>
        </p:spPr>
        <p:txBody>
          <a:bodyPr wrap="none">
            <a:spAutoFit/>
          </a:bodyPr>
          <a:lstStyle/>
          <a:p>
            <a:pPr algn="l"/>
            <a:r>
              <a:rPr lang="en-US" dirty="0">
                <a:solidFill>
                  <a:srgbClr val="000099"/>
                </a:solidFill>
              </a:rPr>
              <a:t>CTF3 Achievements – </a:t>
            </a:r>
            <a:r>
              <a:rPr lang="en-US" sz="1400" dirty="0">
                <a:solidFill>
                  <a:srgbClr val="000099"/>
                </a:solidFill>
              </a:rPr>
              <a:t>What is still missing for feasibility – TBL / TBTS / CALIFES </a:t>
            </a:r>
          </a:p>
        </p:txBody>
      </p:sp>
      <p:sp>
        <p:nvSpPr>
          <p:cNvPr id="22" name="Rectangle 34"/>
          <p:cNvSpPr>
            <a:spLocks noChangeArrowheads="1"/>
          </p:cNvSpPr>
          <p:nvPr/>
        </p:nvSpPr>
        <p:spPr bwMode="auto">
          <a:xfrm>
            <a:off x="6272720" y="5153712"/>
            <a:ext cx="2681288" cy="1270000"/>
          </a:xfrm>
          <a:prstGeom prst="rect">
            <a:avLst/>
          </a:prstGeom>
          <a:noFill/>
          <a:ln w="9525" algn="ctr">
            <a:noFill/>
            <a:miter lim="800000"/>
            <a:headEnd/>
            <a:tailEnd/>
          </a:ln>
          <a:effectLst/>
        </p:spPr>
        <p:txBody>
          <a:bodyPr>
            <a:spAutoFit/>
          </a:bodyPr>
          <a:lstStyle/>
          <a:p>
            <a:pPr algn="l"/>
            <a:r>
              <a:rPr lang="en-US" sz="1100" dirty="0">
                <a:solidFill>
                  <a:srgbClr val="00CC00"/>
                </a:solidFill>
                <a:latin typeface="Arial" pitchFamily="34" charset="0"/>
              </a:rPr>
              <a:t>Beam-powered test of a PETS to nominal parameters (135 MW, 240 ns) with external recirculation (10 A) </a:t>
            </a:r>
            <a:r>
              <a:rPr lang="en-US" sz="1100" dirty="0">
                <a:solidFill>
                  <a:srgbClr val="FFFF00"/>
                </a:solidFill>
                <a:latin typeface="Arial" pitchFamily="34" charset="0"/>
              </a:rPr>
              <a:t>and without (20 A)</a:t>
            </a:r>
            <a:r>
              <a:rPr lang="en-US" sz="1100" dirty="0">
                <a:solidFill>
                  <a:srgbClr val="00CC00"/>
                </a:solidFill>
                <a:latin typeface="Arial" pitchFamily="34" charset="0"/>
              </a:rPr>
              <a:t> –</a:t>
            </a:r>
            <a:r>
              <a:rPr lang="en-US" sz="1100" dirty="0">
                <a:solidFill>
                  <a:srgbClr val="CC0000"/>
                </a:solidFill>
                <a:latin typeface="Arial" pitchFamily="34" charset="0"/>
              </a:rPr>
              <a:t> </a:t>
            </a:r>
            <a:r>
              <a:rPr lang="en-US" sz="1100" dirty="0">
                <a:solidFill>
                  <a:srgbClr val="00CC00"/>
                </a:solidFill>
                <a:latin typeface="Arial" pitchFamily="34" charset="0"/>
              </a:rPr>
              <a:t>including probe beam</a:t>
            </a:r>
            <a:endParaRPr lang="de-CH" sz="1100" dirty="0">
              <a:solidFill>
                <a:srgbClr val="00CC00"/>
              </a:solidFill>
              <a:latin typeface="Arial" pitchFamily="34" charset="0"/>
            </a:endParaRPr>
          </a:p>
          <a:p>
            <a:pPr algn="l"/>
            <a:r>
              <a:rPr lang="de-CH" sz="1100" dirty="0" err="1">
                <a:solidFill>
                  <a:srgbClr val="00CC00"/>
                </a:solidFill>
                <a:latin typeface="Arial" pitchFamily="34" charset="0"/>
              </a:rPr>
              <a:t>Improved</a:t>
            </a:r>
            <a:r>
              <a:rPr lang="de-CH" sz="1100" dirty="0">
                <a:solidFill>
                  <a:srgbClr val="00CC00"/>
                </a:solidFill>
                <a:latin typeface="Arial" pitchFamily="34" charset="0"/>
              </a:rPr>
              <a:t> power &amp; </a:t>
            </a:r>
            <a:r>
              <a:rPr lang="de-CH" sz="1100" dirty="0" err="1">
                <a:solidFill>
                  <a:srgbClr val="FFFF00"/>
                </a:solidFill>
                <a:latin typeface="Arial" pitchFamily="34" charset="0"/>
              </a:rPr>
              <a:t>drive</a:t>
            </a:r>
            <a:r>
              <a:rPr lang="de-CH" sz="1100" dirty="0">
                <a:solidFill>
                  <a:srgbClr val="FFFF00"/>
                </a:solidFill>
                <a:latin typeface="Arial" pitchFamily="34" charset="0"/>
              </a:rPr>
              <a:t> </a:t>
            </a:r>
            <a:r>
              <a:rPr lang="de-CH" sz="1100" dirty="0" err="1">
                <a:solidFill>
                  <a:srgbClr val="FFFF00"/>
                </a:solidFill>
                <a:latin typeface="Arial" pitchFamily="34" charset="0"/>
              </a:rPr>
              <a:t>beam</a:t>
            </a:r>
            <a:r>
              <a:rPr lang="de-CH" sz="1100" dirty="0">
                <a:solidFill>
                  <a:srgbClr val="FFFF00"/>
                </a:solidFill>
                <a:latin typeface="Arial" pitchFamily="34" charset="0"/>
              </a:rPr>
              <a:t> </a:t>
            </a:r>
            <a:r>
              <a:rPr lang="de-CH" sz="1100" dirty="0" err="1">
                <a:solidFill>
                  <a:srgbClr val="FFFF00"/>
                </a:solidFill>
                <a:latin typeface="Arial" pitchFamily="34" charset="0"/>
              </a:rPr>
              <a:t>energy</a:t>
            </a:r>
            <a:r>
              <a:rPr lang="de-CH" sz="1100" dirty="0">
                <a:solidFill>
                  <a:srgbClr val="FFFF00"/>
                </a:solidFill>
                <a:latin typeface="Arial" pitchFamily="34" charset="0"/>
              </a:rPr>
              <a:t> </a:t>
            </a:r>
            <a:r>
              <a:rPr lang="de-CH" sz="1100" dirty="0" err="1">
                <a:solidFill>
                  <a:srgbClr val="FFFF00"/>
                </a:solidFill>
                <a:latin typeface="Arial" pitchFamily="34" charset="0"/>
              </a:rPr>
              <a:t>loss</a:t>
            </a:r>
            <a:r>
              <a:rPr lang="de-CH" sz="1100" dirty="0">
                <a:solidFill>
                  <a:srgbClr val="FFFF00"/>
                </a:solidFill>
                <a:latin typeface="Arial" pitchFamily="34" charset="0"/>
              </a:rPr>
              <a:t> </a:t>
            </a:r>
            <a:r>
              <a:rPr lang="de-CH" sz="1100" dirty="0" err="1">
                <a:solidFill>
                  <a:srgbClr val="FFFF00"/>
                </a:solidFill>
                <a:latin typeface="Arial" pitchFamily="34" charset="0"/>
              </a:rPr>
              <a:t>measurements</a:t>
            </a:r>
            <a:endParaRPr lang="de-CH" sz="1100" dirty="0">
              <a:solidFill>
                <a:srgbClr val="FFFF00"/>
              </a:solidFill>
              <a:latin typeface="Arial" pitchFamily="34" charset="0"/>
            </a:endParaRPr>
          </a:p>
          <a:p>
            <a:pPr algn="l"/>
            <a:r>
              <a:rPr lang="de-CH" sz="1100" dirty="0">
                <a:solidFill>
                  <a:srgbClr val="CC0000"/>
                </a:solidFill>
                <a:latin typeface="Arial" pitchFamily="34" charset="0"/>
              </a:rPr>
              <a:t>(</a:t>
            </a:r>
            <a:r>
              <a:rPr lang="de-CH" sz="1100" dirty="0" err="1">
                <a:solidFill>
                  <a:srgbClr val="CC0000"/>
                </a:solidFill>
                <a:latin typeface="Arial" pitchFamily="34" charset="0"/>
              </a:rPr>
              <a:t>Break-down</a:t>
            </a:r>
            <a:r>
              <a:rPr lang="de-CH" sz="1100" dirty="0">
                <a:solidFill>
                  <a:srgbClr val="CC0000"/>
                </a:solidFill>
                <a:latin typeface="Arial" pitchFamily="34" charset="0"/>
              </a:rPr>
              <a:t> kick </a:t>
            </a:r>
            <a:r>
              <a:rPr lang="de-CH" sz="1100" dirty="0" err="1">
                <a:solidFill>
                  <a:srgbClr val="CC0000"/>
                </a:solidFill>
                <a:latin typeface="Arial" pitchFamily="34" charset="0"/>
              </a:rPr>
              <a:t>measurement</a:t>
            </a:r>
            <a:r>
              <a:rPr lang="de-CH" sz="1100" dirty="0">
                <a:solidFill>
                  <a:srgbClr val="CC0000"/>
                </a:solidFill>
                <a:latin typeface="Arial" pitchFamily="34" charset="0"/>
              </a:rPr>
              <a:t>).</a:t>
            </a:r>
            <a:endParaRPr lang="en-US" sz="1100" dirty="0">
              <a:solidFill>
                <a:srgbClr val="CC0000"/>
              </a:solidFill>
              <a:latin typeface="Arial" pitchFamily="34" charset="0"/>
            </a:endParaRPr>
          </a:p>
        </p:txBody>
      </p:sp>
      <p:sp>
        <p:nvSpPr>
          <p:cNvPr id="23" name="Rectangle 35"/>
          <p:cNvSpPr>
            <a:spLocks noChangeArrowheads="1"/>
          </p:cNvSpPr>
          <p:nvPr/>
        </p:nvSpPr>
        <p:spPr bwMode="auto">
          <a:xfrm>
            <a:off x="2753233" y="2620062"/>
            <a:ext cx="2133600" cy="765175"/>
          </a:xfrm>
          <a:prstGeom prst="rect">
            <a:avLst/>
          </a:prstGeom>
          <a:noFill/>
          <a:ln w="9525" algn="ctr">
            <a:noFill/>
            <a:miter lim="800000"/>
            <a:headEnd/>
            <a:tailEnd/>
          </a:ln>
          <a:effectLst/>
        </p:spPr>
        <p:txBody>
          <a:bodyPr>
            <a:spAutoFit/>
          </a:bodyPr>
          <a:lstStyle/>
          <a:p>
            <a:pPr algn="l"/>
            <a:r>
              <a:rPr lang="en-US" sz="1100" dirty="0">
                <a:solidFill>
                  <a:srgbClr val="CC0000"/>
                </a:solidFill>
                <a:latin typeface="Arial" pitchFamily="34" charset="0"/>
              </a:rPr>
              <a:t>8 PETS + spectrometer installed to verify transport of a 28 A beam with up to 30% of energy extracted.</a:t>
            </a:r>
          </a:p>
        </p:txBody>
      </p:sp>
      <p:sp>
        <p:nvSpPr>
          <p:cNvPr id="24" name="Line 36"/>
          <p:cNvSpPr>
            <a:spLocks noChangeShapeType="1"/>
          </p:cNvSpPr>
          <p:nvPr/>
        </p:nvSpPr>
        <p:spPr bwMode="auto">
          <a:xfrm>
            <a:off x="4075620" y="3239187"/>
            <a:ext cx="654050" cy="1465263"/>
          </a:xfrm>
          <a:prstGeom prst="line">
            <a:avLst/>
          </a:prstGeom>
          <a:noFill/>
          <a:ln w="9525">
            <a:solidFill>
              <a:srgbClr val="CC0000"/>
            </a:solidFill>
            <a:round/>
            <a:headEnd/>
            <a:tailEnd/>
          </a:ln>
          <a:effectLst/>
        </p:spPr>
        <p:txBody>
          <a:bodyPr/>
          <a:lstStyle/>
          <a:p>
            <a:endParaRPr lang="en-US"/>
          </a:p>
        </p:txBody>
      </p:sp>
      <p:sp>
        <p:nvSpPr>
          <p:cNvPr id="25" name="Rectangle 37"/>
          <p:cNvSpPr>
            <a:spLocks noChangeArrowheads="1"/>
          </p:cNvSpPr>
          <p:nvPr/>
        </p:nvSpPr>
        <p:spPr bwMode="auto">
          <a:xfrm>
            <a:off x="6282244" y="3927031"/>
            <a:ext cx="2263615" cy="430887"/>
          </a:xfrm>
          <a:prstGeom prst="rect">
            <a:avLst/>
          </a:prstGeom>
          <a:noFill/>
          <a:ln w="9525" algn="ctr">
            <a:noFill/>
            <a:miter lim="800000"/>
            <a:headEnd/>
            <a:tailEnd/>
          </a:ln>
          <a:effectLst/>
        </p:spPr>
        <p:txBody>
          <a:bodyPr wrap="square" anchor="ctr">
            <a:spAutoFit/>
          </a:bodyPr>
          <a:lstStyle/>
          <a:p>
            <a:pPr algn="l"/>
            <a:r>
              <a:rPr lang="de-CH" sz="1100" dirty="0" smtClean="0">
                <a:solidFill>
                  <a:srgbClr val="00CC00"/>
                </a:solidFill>
                <a:latin typeface="Arial" pitchFamily="34" charset="0"/>
              </a:rPr>
              <a:t>Nominal probe </a:t>
            </a:r>
            <a:r>
              <a:rPr lang="de-CH" sz="1100" dirty="0">
                <a:solidFill>
                  <a:srgbClr val="00CC00"/>
                </a:solidFill>
                <a:latin typeface="Arial" pitchFamily="34" charset="0"/>
              </a:rPr>
              <a:t>beam to end of line (no accelerating structure)</a:t>
            </a:r>
            <a:endParaRPr lang="en-US" sz="1100" dirty="0">
              <a:solidFill>
                <a:srgbClr val="00CC00"/>
              </a:solidFill>
              <a:latin typeface="Arial" pitchFamily="34" charset="0"/>
            </a:endParaRPr>
          </a:p>
        </p:txBody>
      </p:sp>
      <p:sp>
        <p:nvSpPr>
          <p:cNvPr id="26" name="Rectangle 38"/>
          <p:cNvSpPr>
            <a:spLocks noChangeArrowheads="1"/>
          </p:cNvSpPr>
          <p:nvPr/>
        </p:nvSpPr>
        <p:spPr bwMode="auto">
          <a:xfrm>
            <a:off x="6282245" y="4419156"/>
            <a:ext cx="1866900" cy="430887"/>
          </a:xfrm>
          <a:prstGeom prst="rect">
            <a:avLst/>
          </a:prstGeom>
          <a:noFill/>
          <a:ln w="9525" algn="ctr">
            <a:noFill/>
            <a:miter lim="800000"/>
            <a:headEnd/>
            <a:tailEnd/>
          </a:ln>
          <a:effectLst/>
        </p:spPr>
        <p:txBody>
          <a:bodyPr anchor="ctr">
            <a:spAutoFit/>
          </a:bodyPr>
          <a:lstStyle/>
          <a:p>
            <a:pPr algn="l"/>
            <a:r>
              <a:rPr lang="de-CH" sz="1100" dirty="0">
                <a:solidFill>
                  <a:srgbClr val="00CC00"/>
                </a:solidFill>
                <a:latin typeface="Arial" pitchFamily="34" charset="0"/>
              </a:rPr>
              <a:t>Probe beam acceleration to 100 MV/m</a:t>
            </a:r>
            <a:r>
              <a:rPr lang="de-CH" sz="1100" dirty="0" smtClean="0">
                <a:solidFill>
                  <a:srgbClr val="00CC00"/>
                </a:solidFill>
                <a:latin typeface="Arial" pitchFamily="34" charset="0"/>
              </a:rPr>
              <a:t>. </a:t>
            </a:r>
          </a:p>
        </p:txBody>
      </p:sp>
      <p:sp>
        <p:nvSpPr>
          <p:cNvPr id="27" name="Line 39"/>
          <p:cNvSpPr>
            <a:spLocks noChangeShapeType="1"/>
          </p:cNvSpPr>
          <p:nvPr/>
        </p:nvSpPr>
        <p:spPr bwMode="auto">
          <a:xfrm>
            <a:off x="5656770" y="4194862"/>
            <a:ext cx="615950" cy="33338"/>
          </a:xfrm>
          <a:prstGeom prst="line">
            <a:avLst/>
          </a:prstGeom>
          <a:noFill/>
          <a:ln w="9525">
            <a:solidFill>
              <a:srgbClr val="FFFF00"/>
            </a:solidFill>
            <a:round/>
            <a:headEnd/>
            <a:tailEnd/>
          </a:ln>
          <a:effectLst/>
        </p:spPr>
        <p:txBody>
          <a:bodyPr/>
          <a:lstStyle/>
          <a:p>
            <a:endParaRPr lang="en-US"/>
          </a:p>
        </p:txBody>
      </p:sp>
      <p:sp>
        <p:nvSpPr>
          <p:cNvPr id="28" name="Oval 27"/>
          <p:cNvSpPr/>
          <p:nvPr/>
        </p:nvSpPr>
        <p:spPr bwMode="auto">
          <a:xfrm>
            <a:off x="2344845" y="2375454"/>
            <a:ext cx="2541988" cy="1278071"/>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
        <p:nvSpPr>
          <p:cNvPr id="29" name="Oval 28"/>
          <p:cNvSpPr/>
          <p:nvPr/>
        </p:nvSpPr>
        <p:spPr bwMode="auto">
          <a:xfrm>
            <a:off x="6003871" y="4312315"/>
            <a:ext cx="2145274" cy="669947"/>
          </a:xfrm>
          <a:prstGeom prst="ellipse">
            <a:avLst/>
          </a:prstGeom>
          <a:noFill/>
          <a:ln w="9525" cap="flat" cmpd="sng" algn="ctr">
            <a:solidFill>
              <a:srgbClr val="00CC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8" name="Picture 4"/>
          <p:cNvPicPr>
            <a:picLocks noChangeAspect="1" noChangeArrowheads="1"/>
          </p:cNvPicPr>
          <p:nvPr/>
        </p:nvPicPr>
        <p:blipFill>
          <a:blip r:embed="rId2" cstate="print"/>
          <a:srcRect/>
          <a:stretch>
            <a:fillRect/>
          </a:stretch>
        </p:blipFill>
        <p:spPr bwMode="auto">
          <a:xfrm>
            <a:off x="501070" y="1124700"/>
            <a:ext cx="7911430" cy="4801820"/>
          </a:xfrm>
          <a:prstGeom prst="rect">
            <a:avLst/>
          </a:prstGeom>
          <a:noFill/>
          <a:ln w="9525">
            <a:noFill/>
            <a:miter lim="800000"/>
            <a:headEnd/>
            <a:tailEnd/>
          </a:ln>
        </p:spPr>
      </p:pic>
      <p:sp>
        <p:nvSpPr>
          <p:cNvPr id="12" name="Freeform 11"/>
          <p:cNvSpPr/>
          <p:nvPr/>
        </p:nvSpPr>
        <p:spPr>
          <a:xfrm>
            <a:off x="1335081" y="3414020"/>
            <a:ext cx="3645924" cy="1309486"/>
          </a:xfrm>
          <a:custGeom>
            <a:avLst/>
            <a:gdLst>
              <a:gd name="connsiteX0" fmla="*/ 126349 w 3645877"/>
              <a:gd name="connsiteY0" fmla="*/ 884442 h 1318195"/>
              <a:gd name="connsiteX1" fmla="*/ 63826 w 3645877"/>
              <a:gd name="connsiteY1" fmla="*/ 1259580 h 1318195"/>
              <a:gd name="connsiteX2" fmla="*/ 509303 w 3645877"/>
              <a:gd name="connsiteY2" fmla="*/ 1236134 h 1318195"/>
              <a:gd name="connsiteX3" fmla="*/ 1384626 w 3645877"/>
              <a:gd name="connsiteY3" fmla="*/ 876626 h 1318195"/>
              <a:gd name="connsiteX4" fmla="*/ 2220872 w 3645877"/>
              <a:gd name="connsiteY4" fmla="*/ 556195 h 1318195"/>
              <a:gd name="connsiteX5" fmla="*/ 3057118 w 3645877"/>
              <a:gd name="connsiteY5" fmla="*/ 470226 h 1318195"/>
              <a:gd name="connsiteX6" fmla="*/ 3588564 w 3645877"/>
              <a:gd name="connsiteY6" fmla="*/ 118534 h 1318195"/>
              <a:gd name="connsiteX7" fmla="*/ 3400995 w 3645877"/>
              <a:gd name="connsiteY7" fmla="*/ 9118 h 1318195"/>
              <a:gd name="connsiteX8" fmla="*/ 2408441 w 3645877"/>
              <a:gd name="connsiteY8" fmla="*/ 173242 h 1318195"/>
              <a:gd name="connsiteX9" fmla="*/ 1681610 w 3645877"/>
              <a:gd name="connsiteY9" fmla="*/ 173242 h 1318195"/>
              <a:gd name="connsiteX10" fmla="*/ 1048564 w 3645877"/>
              <a:gd name="connsiteY10" fmla="*/ 360811 h 1318195"/>
              <a:gd name="connsiteX11" fmla="*/ 392072 w 3645877"/>
              <a:gd name="connsiteY11" fmla="*/ 735949 h 1318195"/>
              <a:gd name="connsiteX12" fmla="*/ 126349 w 3645877"/>
              <a:gd name="connsiteY12" fmla="*/ 884442 h 1318195"/>
              <a:gd name="connsiteX0" fmla="*/ 126114 w 3645924"/>
              <a:gd name="connsiteY0" fmla="*/ 936700 h 1309486"/>
              <a:gd name="connsiteX1" fmla="*/ 63873 w 3645924"/>
              <a:gd name="connsiteY1" fmla="*/ 1259580 h 1309486"/>
              <a:gd name="connsiteX2" fmla="*/ 509350 w 3645924"/>
              <a:gd name="connsiteY2" fmla="*/ 1236134 h 1309486"/>
              <a:gd name="connsiteX3" fmla="*/ 1384673 w 3645924"/>
              <a:gd name="connsiteY3" fmla="*/ 876626 h 1309486"/>
              <a:gd name="connsiteX4" fmla="*/ 2220919 w 3645924"/>
              <a:gd name="connsiteY4" fmla="*/ 556195 h 1309486"/>
              <a:gd name="connsiteX5" fmla="*/ 3057165 w 3645924"/>
              <a:gd name="connsiteY5" fmla="*/ 470226 h 1309486"/>
              <a:gd name="connsiteX6" fmla="*/ 3588611 w 3645924"/>
              <a:gd name="connsiteY6" fmla="*/ 118534 h 1309486"/>
              <a:gd name="connsiteX7" fmla="*/ 3401042 w 3645924"/>
              <a:gd name="connsiteY7" fmla="*/ 9118 h 1309486"/>
              <a:gd name="connsiteX8" fmla="*/ 2408488 w 3645924"/>
              <a:gd name="connsiteY8" fmla="*/ 173242 h 1309486"/>
              <a:gd name="connsiteX9" fmla="*/ 1681657 w 3645924"/>
              <a:gd name="connsiteY9" fmla="*/ 173242 h 1309486"/>
              <a:gd name="connsiteX10" fmla="*/ 1048611 w 3645924"/>
              <a:gd name="connsiteY10" fmla="*/ 360811 h 1309486"/>
              <a:gd name="connsiteX11" fmla="*/ 392119 w 3645924"/>
              <a:gd name="connsiteY11" fmla="*/ 735949 h 1309486"/>
              <a:gd name="connsiteX12" fmla="*/ 126114 w 3645924"/>
              <a:gd name="connsiteY12" fmla="*/ 936700 h 1309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45924" h="1309486">
                <a:moveTo>
                  <a:pt x="126114" y="936700"/>
                </a:moveTo>
                <a:cubicBezTo>
                  <a:pt x="71406" y="1023972"/>
                  <a:pt x="0" y="1209674"/>
                  <a:pt x="63873" y="1259580"/>
                </a:cubicBezTo>
                <a:cubicBezTo>
                  <a:pt x="127746" y="1309486"/>
                  <a:pt x="289217" y="1299960"/>
                  <a:pt x="509350" y="1236134"/>
                </a:cubicBezTo>
                <a:cubicBezTo>
                  <a:pt x="729483" y="1172308"/>
                  <a:pt x="1099412" y="989949"/>
                  <a:pt x="1384673" y="876626"/>
                </a:cubicBezTo>
                <a:cubicBezTo>
                  <a:pt x="1669934" y="763303"/>
                  <a:pt x="1942170" y="623928"/>
                  <a:pt x="2220919" y="556195"/>
                </a:cubicBezTo>
                <a:cubicBezTo>
                  <a:pt x="2499668" y="488462"/>
                  <a:pt x="2829216" y="543170"/>
                  <a:pt x="3057165" y="470226"/>
                </a:cubicBezTo>
                <a:cubicBezTo>
                  <a:pt x="3285114" y="397283"/>
                  <a:pt x="3531298" y="195385"/>
                  <a:pt x="3588611" y="118534"/>
                </a:cubicBezTo>
                <a:cubicBezTo>
                  <a:pt x="3645924" y="41683"/>
                  <a:pt x="3597729" y="0"/>
                  <a:pt x="3401042" y="9118"/>
                </a:cubicBezTo>
                <a:cubicBezTo>
                  <a:pt x="3204355" y="18236"/>
                  <a:pt x="2695052" y="145888"/>
                  <a:pt x="2408488" y="173242"/>
                </a:cubicBezTo>
                <a:cubicBezTo>
                  <a:pt x="2121924" y="200596"/>
                  <a:pt x="1908303" y="141980"/>
                  <a:pt x="1681657" y="173242"/>
                </a:cubicBezTo>
                <a:cubicBezTo>
                  <a:pt x="1455011" y="204504"/>
                  <a:pt x="1263534" y="267027"/>
                  <a:pt x="1048611" y="360811"/>
                </a:cubicBezTo>
                <a:cubicBezTo>
                  <a:pt x="833688" y="454595"/>
                  <a:pt x="545868" y="639968"/>
                  <a:pt x="392119" y="735949"/>
                </a:cubicBezTo>
                <a:cubicBezTo>
                  <a:pt x="238370" y="831930"/>
                  <a:pt x="180822" y="849428"/>
                  <a:pt x="126114" y="936700"/>
                </a:cubicBezTo>
                <a:close/>
              </a:path>
            </a:pathLst>
          </a:custGeom>
          <a:noFill/>
          <a:ln w="12700">
            <a:solidFill>
              <a:schemeClr val="accent3">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Freeform 13"/>
          <p:cNvSpPr/>
          <p:nvPr/>
        </p:nvSpPr>
        <p:spPr>
          <a:xfrm>
            <a:off x="3936349" y="2452728"/>
            <a:ext cx="1475804" cy="535354"/>
          </a:xfrm>
          <a:custGeom>
            <a:avLst/>
            <a:gdLst>
              <a:gd name="connsiteX0" fmla="*/ 448082 w 1475804"/>
              <a:gd name="connsiteY0" fmla="*/ 110718 h 535354"/>
              <a:gd name="connsiteX1" fmla="*/ 182359 w 1475804"/>
              <a:gd name="connsiteY1" fmla="*/ 220134 h 535354"/>
              <a:gd name="connsiteX2" fmla="*/ 26051 w 1475804"/>
              <a:gd name="connsiteY2" fmla="*/ 407703 h 535354"/>
              <a:gd name="connsiteX3" fmla="*/ 338666 w 1475804"/>
              <a:gd name="connsiteY3" fmla="*/ 532749 h 535354"/>
              <a:gd name="connsiteX4" fmla="*/ 823220 w 1475804"/>
              <a:gd name="connsiteY4" fmla="*/ 423334 h 535354"/>
              <a:gd name="connsiteX5" fmla="*/ 1284328 w 1475804"/>
              <a:gd name="connsiteY5" fmla="*/ 321734 h 535354"/>
              <a:gd name="connsiteX6" fmla="*/ 1417189 w 1475804"/>
              <a:gd name="connsiteY6" fmla="*/ 118534 h 535354"/>
              <a:gd name="connsiteX7" fmla="*/ 932636 w 1475804"/>
              <a:gd name="connsiteY7" fmla="*/ 1303 h 535354"/>
              <a:gd name="connsiteX8" fmla="*/ 448082 w 1475804"/>
              <a:gd name="connsiteY8" fmla="*/ 110718 h 5353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75804" h="535354">
                <a:moveTo>
                  <a:pt x="448082" y="110718"/>
                </a:moveTo>
                <a:cubicBezTo>
                  <a:pt x="323036" y="147190"/>
                  <a:pt x="252698" y="170637"/>
                  <a:pt x="182359" y="220134"/>
                </a:cubicBezTo>
                <a:cubicBezTo>
                  <a:pt x="112021" y="269632"/>
                  <a:pt x="0" y="355601"/>
                  <a:pt x="26051" y="407703"/>
                </a:cubicBezTo>
                <a:cubicBezTo>
                  <a:pt x="52102" y="459806"/>
                  <a:pt x="205805" y="530144"/>
                  <a:pt x="338666" y="532749"/>
                </a:cubicBezTo>
                <a:cubicBezTo>
                  <a:pt x="471527" y="535354"/>
                  <a:pt x="823220" y="423334"/>
                  <a:pt x="823220" y="423334"/>
                </a:cubicBezTo>
                <a:cubicBezTo>
                  <a:pt x="980830" y="388165"/>
                  <a:pt x="1185333" y="372534"/>
                  <a:pt x="1284328" y="321734"/>
                </a:cubicBezTo>
                <a:cubicBezTo>
                  <a:pt x="1383323" y="270934"/>
                  <a:pt x="1475804" y="171939"/>
                  <a:pt x="1417189" y="118534"/>
                </a:cubicBezTo>
                <a:cubicBezTo>
                  <a:pt x="1358574" y="65129"/>
                  <a:pt x="1095456" y="2606"/>
                  <a:pt x="932636" y="1303"/>
                </a:cubicBezTo>
                <a:cubicBezTo>
                  <a:pt x="769816" y="0"/>
                  <a:pt x="573128" y="74246"/>
                  <a:pt x="448082" y="110718"/>
                </a:cubicBezTo>
                <a:close/>
              </a:path>
            </a:pathLst>
          </a:custGeom>
          <a:noFill/>
          <a:ln w="127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Freeform 14"/>
          <p:cNvSpPr/>
          <p:nvPr/>
        </p:nvSpPr>
        <p:spPr>
          <a:xfrm>
            <a:off x="1614814" y="2790093"/>
            <a:ext cx="614481" cy="519722"/>
          </a:xfrm>
          <a:custGeom>
            <a:avLst/>
            <a:gdLst>
              <a:gd name="connsiteX0" fmla="*/ 1032933 w 1646441"/>
              <a:gd name="connsiteY0" fmla="*/ 7815 h 519722"/>
              <a:gd name="connsiteX1" fmla="*/ 173241 w 1646441"/>
              <a:gd name="connsiteY1" fmla="*/ 54707 h 519722"/>
              <a:gd name="connsiteX2" fmla="*/ 24749 w 1646441"/>
              <a:gd name="connsiteY2" fmla="*/ 320430 h 519722"/>
              <a:gd name="connsiteX3" fmla="*/ 321733 w 1646441"/>
              <a:gd name="connsiteY3" fmla="*/ 500184 h 519722"/>
              <a:gd name="connsiteX4" fmla="*/ 1001672 w 1646441"/>
              <a:gd name="connsiteY4" fmla="*/ 437661 h 519722"/>
              <a:gd name="connsiteX5" fmla="*/ 1540933 w 1646441"/>
              <a:gd name="connsiteY5" fmla="*/ 359507 h 519722"/>
              <a:gd name="connsiteX6" fmla="*/ 1556564 w 1646441"/>
              <a:gd name="connsiteY6" fmla="*/ 101599 h 519722"/>
              <a:gd name="connsiteX7" fmla="*/ 1032933 w 1646441"/>
              <a:gd name="connsiteY7" fmla="*/ 7815 h 519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441" h="519722">
                <a:moveTo>
                  <a:pt x="1032933" y="7815"/>
                </a:moveTo>
                <a:cubicBezTo>
                  <a:pt x="802379" y="0"/>
                  <a:pt x="341272" y="2605"/>
                  <a:pt x="173241" y="54707"/>
                </a:cubicBezTo>
                <a:cubicBezTo>
                  <a:pt x="5210" y="106810"/>
                  <a:pt x="0" y="246184"/>
                  <a:pt x="24749" y="320430"/>
                </a:cubicBezTo>
                <a:cubicBezTo>
                  <a:pt x="49498" y="394676"/>
                  <a:pt x="158913" y="480646"/>
                  <a:pt x="321733" y="500184"/>
                </a:cubicBezTo>
                <a:cubicBezTo>
                  <a:pt x="484553" y="519722"/>
                  <a:pt x="798472" y="461107"/>
                  <a:pt x="1001672" y="437661"/>
                </a:cubicBezTo>
                <a:cubicBezTo>
                  <a:pt x="1204872" y="414215"/>
                  <a:pt x="1448451" y="415517"/>
                  <a:pt x="1540933" y="359507"/>
                </a:cubicBezTo>
                <a:cubicBezTo>
                  <a:pt x="1633415" y="303497"/>
                  <a:pt x="1646441" y="160214"/>
                  <a:pt x="1556564" y="101599"/>
                </a:cubicBezTo>
                <a:cubicBezTo>
                  <a:pt x="1466687" y="42984"/>
                  <a:pt x="1263487" y="15630"/>
                  <a:pt x="1032933" y="7815"/>
                </a:cubicBezTo>
                <a:close/>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2361549" y="1479713"/>
            <a:ext cx="626534" cy="670820"/>
          </a:xfrm>
          <a:custGeom>
            <a:avLst/>
            <a:gdLst>
              <a:gd name="connsiteX0" fmla="*/ 311313 w 626534"/>
              <a:gd name="connsiteY0" fmla="*/ 20841 h 670820"/>
              <a:gd name="connsiteX1" fmla="*/ 61220 w 626534"/>
              <a:gd name="connsiteY1" fmla="*/ 153702 h 670820"/>
              <a:gd name="connsiteX2" fmla="*/ 6513 w 626534"/>
              <a:gd name="connsiteY2" fmla="*/ 419425 h 670820"/>
              <a:gd name="connsiteX3" fmla="*/ 100297 w 626534"/>
              <a:gd name="connsiteY3" fmla="*/ 661702 h 670820"/>
              <a:gd name="connsiteX4" fmla="*/ 444174 w 626534"/>
              <a:gd name="connsiteY4" fmla="*/ 474133 h 670820"/>
              <a:gd name="connsiteX5" fmla="*/ 616113 w 626534"/>
              <a:gd name="connsiteY5" fmla="*/ 177149 h 670820"/>
              <a:gd name="connsiteX6" fmla="*/ 506697 w 626534"/>
              <a:gd name="connsiteY6" fmla="*/ 28656 h 670820"/>
              <a:gd name="connsiteX7" fmla="*/ 311313 w 626534"/>
              <a:gd name="connsiteY7" fmla="*/ 20841 h 67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534" h="670820">
                <a:moveTo>
                  <a:pt x="311313" y="20841"/>
                </a:moveTo>
                <a:cubicBezTo>
                  <a:pt x="237067" y="41682"/>
                  <a:pt x="112020" y="87271"/>
                  <a:pt x="61220" y="153702"/>
                </a:cubicBezTo>
                <a:cubicBezTo>
                  <a:pt x="10420" y="220133"/>
                  <a:pt x="0" y="334759"/>
                  <a:pt x="6513" y="419425"/>
                </a:cubicBezTo>
                <a:cubicBezTo>
                  <a:pt x="13026" y="504091"/>
                  <a:pt x="27354" y="652584"/>
                  <a:pt x="100297" y="661702"/>
                </a:cubicBezTo>
                <a:cubicBezTo>
                  <a:pt x="173240" y="670820"/>
                  <a:pt x="358205" y="554892"/>
                  <a:pt x="444174" y="474133"/>
                </a:cubicBezTo>
                <a:cubicBezTo>
                  <a:pt x="530143" y="393374"/>
                  <a:pt x="605692" y="251395"/>
                  <a:pt x="616113" y="177149"/>
                </a:cubicBezTo>
                <a:cubicBezTo>
                  <a:pt x="626534" y="102903"/>
                  <a:pt x="558800" y="54707"/>
                  <a:pt x="506697" y="28656"/>
                </a:cubicBezTo>
                <a:cubicBezTo>
                  <a:pt x="454594" y="2605"/>
                  <a:pt x="385559" y="0"/>
                  <a:pt x="311313" y="20841"/>
                </a:cubicBezTo>
                <a:close/>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3573470" y="1508750"/>
            <a:ext cx="691290" cy="670820"/>
          </a:xfrm>
          <a:custGeom>
            <a:avLst/>
            <a:gdLst>
              <a:gd name="connsiteX0" fmla="*/ 311313 w 626534"/>
              <a:gd name="connsiteY0" fmla="*/ 20841 h 670820"/>
              <a:gd name="connsiteX1" fmla="*/ 61220 w 626534"/>
              <a:gd name="connsiteY1" fmla="*/ 153702 h 670820"/>
              <a:gd name="connsiteX2" fmla="*/ 6513 w 626534"/>
              <a:gd name="connsiteY2" fmla="*/ 419425 h 670820"/>
              <a:gd name="connsiteX3" fmla="*/ 100297 w 626534"/>
              <a:gd name="connsiteY3" fmla="*/ 661702 h 670820"/>
              <a:gd name="connsiteX4" fmla="*/ 444174 w 626534"/>
              <a:gd name="connsiteY4" fmla="*/ 474133 h 670820"/>
              <a:gd name="connsiteX5" fmla="*/ 616113 w 626534"/>
              <a:gd name="connsiteY5" fmla="*/ 177149 h 670820"/>
              <a:gd name="connsiteX6" fmla="*/ 506697 w 626534"/>
              <a:gd name="connsiteY6" fmla="*/ 28656 h 670820"/>
              <a:gd name="connsiteX7" fmla="*/ 311313 w 626534"/>
              <a:gd name="connsiteY7" fmla="*/ 20841 h 670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6534" h="670820">
                <a:moveTo>
                  <a:pt x="311313" y="20841"/>
                </a:moveTo>
                <a:cubicBezTo>
                  <a:pt x="237067" y="41682"/>
                  <a:pt x="112020" y="87271"/>
                  <a:pt x="61220" y="153702"/>
                </a:cubicBezTo>
                <a:cubicBezTo>
                  <a:pt x="10420" y="220133"/>
                  <a:pt x="0" y="334759"/>
                  <a:pt x="6513" y="419425"/>
                </a:cubicBezTo>
                <a:cubicBezTo>
                  <a:pt x="13026" y="504091"/>
                  <a:pt x="27354" y="652584"/>
                  <a:pt x="100297" y="661702"/>
                </a:cubicBezTo>
                <a:cubicBezTo>
                  <a:pt x="173240" y="670820"/>
                  <a:pt x="358205" y="554892"/>
                  <a:pt x="444174" y="474133"/>
                </a:cubicBezTo>
                <a:cubicBezTo>
                  <a:pt x="530143" y="393374"/>
                  <a:pt x="605692" y="251395"/>
                  <a:pt x="616113" y="177149"/>
                </a:cubicBezTo>
                <a:cubicBezTo>
                  <a:pt x="626534" y="102903"/>
                  <a:pt x="558800" y="54707"/>
                  <a:pt x="506697" y="28656"/>
                </a:cubicBezTo>
                <a:cubicBezTo>
                  <a:pt x="454594" y="2605"/>
                  <a:pt x="385559" y="0"/>
                  <a:pt x="311313" y="20841"/>
                </a:cubicBezTo>
                <a:close/>
              </a:path>
            </a:pathLst>
          </a:cu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2267699" y="2814520"/>
            <a:ext cx="806505" cy="460860"/>
          </a:xfrm>
          <a:custGeom>
            <a:avLst/>
            <a:gdLst>
              <a:gd name="connsiteX0" fmla="*/ 1032933 w 1646441"/>
              <a:gd name="connsiteY0" fmla="*/ 7815 h 519722"/>
              <a:gd name="connsiteX1" fmla="*/ 173241 w 1646441"/>
              <a:gd name="connsiteY1" fmla="*/ 54707 h 519722"/>
              <a:gd name="connsiteX2" fmla="*/ 24749 w 1646441"/>
              <a:gd name="connsiteY2" fmla="*/ 320430 h 519722"/>
              <a:gd name="connsiteX3" fmla="*/ 321733 w 1646441"/>
              <a:gd name="connsiteY3" fmla="*/ 500184 h 519722"/>
              <a:gd name="connsiteX4" fmla="*/ 1001672 w 1646441"/>
              <a:gd name="connsiteY4" fmla="*/ 437661 h 519722"/>
              <a:gd name="connsiteX5" fmla="*/ 1540933 w 1646441"/>
              <a:gd name="connsiteY5" fmla="*/ 359507 h 519722"/>
              <a:gd name="connsiteX6" fmla="*/ 1556564 w 1646441"/>
              <a:gd name="connsiteY6" fmla="*/ 101599 h 519722"/>
              <a:gd name="connsiteX7" fmla="*/ 1032933 w 1646441"/>
              <a:gd name="connsiteY7" fmla="*/ 7815 h 519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46441" h="519722">
                <a:moveTo>
                  <a:pt x="1032933" y="7815"/>
                </a:moveTo>
                <a:cubicBezTo>
                  <a:pt x="802379" y="0"/>
                  <a:pt x="341272" y="2605"/>
                  <a:pt x="173241" y="54707"/>
                </a:cubicBezTo>
                <a:cubicBezTo>
                  <a:pt x="5210" y="106810"/>
                  <a:pt x="0" y="246184"/>
                  <a:pt x="24749" y="320430"/>
                </a:cubicBezTo>
                <a:cubicBezTo>
                  <a:pt x="49498" y="394676"/>
                  <a:pt x="158913" y="480646"/>
                  <a:pt x="321733" y="500184"/>
                </a:cubicBezTo>
                <a:cubicBezTo>
                  <a:pt x="484553" y="519722"/>
                  <a:pt x="798472" y="461107"/>
                  <a:pt x="1001672" y="437661"/>
                </a:cubicBezTo>
                <a:cubicBezTo>
                  <a:pt x="1204872" y="414215"/>
                  <a:pt x="1448451" y="415517"/>
                  <a:pt x="1540933" y="359507"/>
                </a:cubicBezTo>
                <a:cubicBezTo>
                  <a:pt x="1633415" y="303497"/>
                  <a:pt x="1646441" y="160214"/>
                  <a:pt x="1556564" y="101599"/>
                </a:cubicBezTo>
                <a:cubicBezTo>
                  <a:pt x="1466687" y="42984"/>
                  <a:pt x="1263487" y="15630"/>
                  <a:pt x="1032933" y="7815"/>
                </a:cubicBezTo>
                <a:close/>
              </a:path>
            </a:pathLst>
          </a:custGeom>
          <a:no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8"/>
          <p:cNvSpPr>
            <a:spLocks noChangeArrowheads="1"/>
          </p:cNvSpPr>
          <p:nvPr/>
        </p:nvSpPr>
        <p:spPr bwMode="auto">
          <a:xfrm>
            <a:off x="1000335" y="587030"/>
            <a:ext cx="2869696" cy="400110"/>
          </a:xfrm>
          <a:prstGeom prst="rect">
            <a:avLst/>
          </a:prstGeom>
          <a:noFill/>
          <a:ln w="9525">
            <a:noFill/>
            <a:miter lim="800000"/>
            <a:headEnd/>
            <a:tailEnd/>
          </a:ln>
          <a:effectLst/>
        </p:spPr>
        <p:txBody>
          <a:bodyPr wrap="none">
            <a:spAutoFit/>
          </a:bodyPr>
          <a:lstStyle/>
          <a:p>
            <a:r>
              <a:rPr lang="en-US" sz="2000" dirty="0" smtClean="0">
                <a:solidFill>
                  <a:srgbClr val="00187E"/>
                </a:solidFill>
              </a:rPr>
              <a:t>Two-Beam test in TBTS</a:t>
            </a:r>
            <a:endParaRPr lang="en-US" sz="2000" dirty="0">
              <a:solidFill>
                <a:srgbClr val="00187E"/>
              </a:solidFill>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4"/>
          <p:cNvPicPr>
            <a:picLocks noChangeAspect="1" noChangeArrowheads="1"/>
          </p:cNvPicPr>
          <p:nvPr/>
        </p:nvPicPr>
        <p:blipFill>
          <a:blip r:embed="rId2" cstate="print"/>
          <a:srcRect l="3583" r="7846" b="1671"/>
          <a:stretch>
            <a:fillRect/>
          </a:stretch>
        </p:blipFill>
        <p:spPr bwMode="auto">
          <a:xfrm>
            <a:off x="4800600" y="3581400"/>
            <a:ext cx="3767732" cy="2674516"/>
          </a:xfrm>
          <a:prstGeom prst="rect">
            <a:avLst/>
          </a:prstGeom>
          <a:noFill/>
          <a:ln w="12700" cap="flat">
            <a:noFill/>
            <a:miter lim="800000"/>
            <a:headEnd/>
            <a:tailEnd/>
          </a:ln>
        </p:spPr>
      </p:pic>
      <p:sp>
        <p:nvSpPr>
          <p:cNvPr id="10" name="Content Placeholder 6"/>
          <p:cNvSpPr txBox="1">
            <a:spLocks/>
          </p:cNvSpPr>
          <p:nvPr/>
        </p:nvSpPr>
        <p:spPr bwMode="auto">
          <a:xfrm>
            <a:off x="304800" y="1295400"/>
            <a:ext cx="3718962" cy="10668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Chalkboard" charset="0"/>
                <a:cs typeface="Chalkboard" charset="0"/>
              </a:rPr>
              <a:t>specifications successfully demonstrated during the June run</a:t>
            </a: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lang="en-US" sz="1400" kern="0" dirty="0" smtClean="0">
                <a:solidFill>
                  <a:srgbClr val="00187E"/>
                </a:solidFill>
                <a:ea typeface="Chalkboard" charset="0"/>
                <a:cs typeface="Chalkboard" charset="0"/>
              </a:rPr>
              <a:t>Next run, 2011, with phase coding</a:t>
            </a:r>
            <a:endParaRPr kumimoji="0" lang="en-US" sz="1400" b="0" i="0" u="none" strike="noStrike" kern="0" cap="none" spc="0" normalizeH="0" baseline="0" noProof="0" dirty="0" smtClean="0">
              <a:ln>
                <a:noFill/>
              </a:ln>
              <a:solidFill>
                <a:srgbClr val="00187E"/>
              </a:solidFill>
              <a:effectLst/>
              <a:uLnTx/>
              <a:uFillTx/>
              <a:latin typeface="+mn-lt"/>
              <a:ea typeface="Chalkboard" charset="0"/>
              <a:cs typeface="Chalkboard" charset="0"/>
            </a:endParaRPr>
          </a:p>
        </p:txBody>
      </p:sp>
      <p:pic>
        <p:nvPicPr>
          <p:cNvPr id="11" name="Picture 3"/>
          <p:cNvPicPr>
            <a:picLocks noChangeAspect="1" noChangeArrowheads="1"/>
          </p:cNvPicPr>
          <p:nvPr/>
        </p:nvPicPr>
        <p:blipFill>
          <a:blip r:embed="rId3" cstate="print"/>
          <a:srcRect/>
          <a:stretch>
            <a:fillRect/>
          </a:stretch>
        </p:blipFill>
        <p:spPr bwMode="auto">
          <a:xfrm>
            <a:off x="304800" y="2743200"/>
            <a:ext cx="4207126" cy="3586362"/>
          </a:xfrm>
          <a:prstGeom prst="rect">
            <a:avLst/>
          </a:prstGeom>
          <a:noFill/>
          <a:ln w="12700" cap="flat">
            <a:noFill/>
            <a:miter lim="800000"/>
            <a:headEnd/>
            <a:tailEnd/>
          </a:ln>
        </p:spPr>
      </p:pic>
      <p:sp>
        <p:nvSpPr>
          <p:cNvPr id="12" name="Rectangle 11"/>
          <p:cNvSpPr/>
          <p:nvPr/>
        </p:nvSpPr>
        <p:spPr>
          <a:xfrm>
            <a:off x="5181600" y="3505200"/>
            <a:ext cx="857176" cy="246221"/>
          </a:xfrm>
          <a:prstGeom prst="rect">
            <a:avLst/>
          </a:prstGeom>
        </p:spPr>
        <p:txBody>
          <a:bodyPr wrap="none">
            <a:spAutoFit/>
          </a:bodyPr>
          <a:lstStyle/>
          <a:p>
            <a:r>
              <a:rPr lang="en-US" sz="1000" dirty="0" err="1" smtClean="0"/>
              <a:t>Öznur</a:t>
            </a:r>
            <a:r>
              <a:rPr lang="en-US" sz="1000" dirty="0" smtClean="0"/>
              <a:t> Mete</a:t>
            </a:r>
            <a:endParaRPr lang="en-US" sz="1000" dirty="0"/>
          </a:p>
        </p:txBody>
      </p:sp>
      <p:sp>
        <p:nvSpPr>
          <p:cNvPr id="14" name="Rectangle 6"/>
          <p:cNvSpPr>
            <a:spLocks/>
          </p:cNvSpPr>
          <p:nvPr/>
        </p:nvSpPr>
        <p:spPr bwMode="auto">
          <a:xfrm>
            <a:off x="5181600" y="6096000"/>
            <a:ext cx="3348633" cy="446484"/>
          </a:xfrm>
          <a:prstGeom prst="rect">
            <a:avLst/>
          </a:prstGeom>
          <a:noFill/>
          <a:ln w="12700" cap="flat">
            <a:noFill/>
            <a:miter lim="800000"/>
            <a:headEnd type="none" w="med" len="med"/>
            <a:tailEnd type="none" w="med" len="med"/>
          </a:ln>
        </p:spPr>
        <p:txBody>
          <a:bodyPr lIns="0" tIns="0" rIns="0" bIns="0" anchor="ctr">
            <a:prstTxWarp prst="textNoShape">
              <a:avLst/>
            </a:prstTxWarp>
          </a:bodyPr>
          <a:lstStyle/>
          <a:p>
            <a:pPr algn="l"/>
            <a:r>
              <a:rPr lang="en-US" sz="1000" dirty="0">
                <a:solidFill>
                  <a:srgbClr val="4C4C4C"/>
                </a:solidFill>
                <a:latin typeface="+mj-lt"/>
                <a:ea typeface="Chalkboard Bold" charset="0"/>
                <a:cs typeface="Chalkboard Bold" charset="0"/>
                <a:sym typeface="Chalkboard Bold" charset="0"/>
              </a:rPr>
              <a:t>(03 March 2010) </a:t>
            </a:r>
          </a:p>
          <a:p>
            <a:pPr algn="l"/>
            <a:r>
              <a:rPr lang="en-US" sz="1000" dirty="0">
                <a:solidFill>
                  <a:srgbClr val="4C4C4C"/>
                </a:solidFill>
                <a:latin typeface="+mj-lt"/>
                <a:ea typeface="Chalkboard Bold" charset="0"/>
                <a:cs typeface="Chalkboard Bold" charset="0"/>
                <a:sym typeface="Chalkboard Bold" charset="0"/>
              </a:rPr>
              <a:t>Emittance Measurement along the Pulse Train </a:t>
            </a:r>
            <a:r>
              <a:rPr lang="en-US" sz="1000" dirty="0" smtClean="0">
                <a:solidFill>
                  <a:srgbClr val="4C4C4C"/>
                </a:solidFill>
                <a:latin typeface="+mj-lt"/>
                <a:ea typeface="Chalkboard Bold" charset="0"/>
                <a:cs typeface="Chalkboard Bold" charset="0"/>
                <a:sym typeface="Chalkboard Bold" charset="0"/>
              </a:rPr>
              <a:t>of 1.2µs </a:t>
            </a:r>
            <a:endParaRPr lang="en-US" sz="1000" dirty="0">
              <a:solidFill>
                <a:srgbClr val="4C4C4C"/>
              </a:solidFill>
              <a:latin typeface="+mj-lt"/>
              <a:ea typeface="Chalkboard Bold" charset="0"/>
              <a:cs typeface="Chalkboard Bold" charset="0"/>
              <a:sym typeface="Chalkboard Bold" charset="0"/>
            </a:endParaRPr>
          </a:p>
        </p:txBody>
      </p:sp>
      <p:pic>
        <p:nvPicPr>
          <p:cNvPr id="16" name="Picture 3"/>
          <p:cNvPicPr>
            <a:picLocks noChangeAspect="1" noChangeArrowheads="1"/>
          </p:cNvPicPr>
          <p:nvPr/>
        </p:nvPicPr>
        <p:blipFill>
          <a:blip r:embed="rId4" cstate="print"/>
          <a:srcRect/>
          <a:stretch>
            <a:fillRect/>
          </a:stretch>
        </p:blipFill>
        <p:spPr bwMode="auto">
          <a:xfrm>
            <a:off x="5105400" y="762000"/>
            <a:ext cx="3351931" cy="2514600"/>
          </a:xfrm>
          <a:prstGeom prst="rect">
            <a:avLst/>
          </a:prstGeom>
          <a:noFill/>
          <a:ln w="12700" cap="flat">
            <a:noFill/>
            <a:miter lim="800000"/>
            <a:headEnd/>
            <a:tailEnd/>
          </a:ln>
          <a:effectLst>
            <a:outerShdw blurRad="50800" dist="38100" dir="2700000" algn="br" rotWithShape="0">
              <a:srgbClr val="000000">
                <a:alpha val="43000"/>
              </a:srgbClr>
            </a:outerShdw>
          </a:effectLst>
        </p:spPr>
      </p:pic>
      <p:sp>
        <p:nvSpPr>
          <p:cNvPr id="17" name="Rectangle 8"/>
          <p:cNvSpPr>
            <a:spLocks noChangeArrowheads="1"/>
          </p:cNvSpPr>
          <p:nvPr/>
        </p:nvSpPr>
        <p:spPr bwMode="auto">
          <a:xfrm>
            <a:off x="304800" y="609600"/>
            <a:ext cx="3767961"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PHIN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347450" y="779055"/>
            <a:ext cx="8141859" cy="762000"/>
          </a:xfrm>
          <a:prstGeom prst="rect">
            <a:avLst/>
          </a:prstGeom>
        </p:spPr>
        <p:txBody>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smtClean="0">
                <a:ln>
                  <a:noFill/>
                </a:ln>
                <a:solidFill>
                  <a:srgbClr val="00187E"/>
                </a:solidFill>
                <a:effectLst/>
                <a:uLnTx/>
                <a:uFillTx/>
                <a:latin typeface="+mj-lt"/>
                <a:ea typeface="+mj-ea"/>
                <a:cs typeface="+mj-cs"/>
              </a:rPr>
              <a:t>High-power</a:t>
            </a:r>
            <a:r>
              <a:rPr kumimoji="0" lang="en-US" sz="2400" b="0" i="0" u="none" strike="noStrike" kern="1200" cap="none" spc="0" normalizeH="0" noProof="0" dirty="0" smtClean="0">
                <a:ln>
                  <a:noFill/>
                </a:ln>
                <a:solidFill>
                  <a:srgbClr val="00187E"/>
                </a:solidFill>
                <a:effectLst/>
                <a:uLnTx/>
                <a:uFillTx/>
                <a:latin typeface="+mj-lt"/>
                <a:ea typeface="+mj-ea"/>
                <a:cs typeface="+mj-cs"/>
              </a:rPr>
              <a:t> RF testing</a:t>
            </a:r>
          </a:p>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sz="2400" b="0" i="0" u="none" strike="noStrike" kern="1200" cap="none" spc="0" normalizeH="0" noProof="0" dirty="0" smtClean="0">
              <a:ln>
                <a:noFill/>
              </a:ln>
              <a:solidFill>
                <a:srgbClr val="00187E"/>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Tx/>
              <a:buNone/>
              <a:tabLst/>
              <a:defRPr/>
            </a:pPr>
            <a:r>
              <a:rPr kumimoji="0" lang="en-US" sz="2000" b="0" i="1" u="none" strike="noStrike" kern="1200" cap="none" spc="0" normalizeH="0" baseline="0" noProof="0" dirty="0" smtClean="0">
                <a:ln>
                  <a:noFill/>
                </a:ln>
                <a:solidFill>
                  <a:srgbClr val="00187E"/>
                </a:solidFill>
                <a:effectLst/>
                <a:uLnTx/>
                <a:uFillTx/>
                <a:latin typeface="+mj-lt"/>
                <a:ea typeface="+mj-ea"/>
                <a:cs typeface="+mj-cs"/>
              </a:rPr>
              <a:t>Demonstration goals</a:t>
            </a:r>
            <a:r>
              <a:rPr kumimoji="0" lang="en-US" sz="2000" b="0" i="1" u="none" strike="noStrike" kern="1200" cap="none" spc="0" normalizeH="0" noProof="0" dirty="0" smtClean="0">
                <a:ln>
                  <a:noFill/>
                </a:ln>
                <a:solidFill>
                  <a:srgbClr val="00187E"/>
                </a:solidFill>
                <a:effectLst/>
                <a:uLnTx/>
                <a:uFillTx/>
                <a:latin typeface="+mj-lt"/>
                <a:ea typeface="+mj-ea"/>
                <a:cs typeface="+mj-cs"/>
              </a:rPr>
              <a:t> </a:t>
            </a:r>
            <a:r>
              <a:rPr kumimoji="0" lang="en-US" sz="2000" b="0" i="1" u="none" strike="noStrike" kern="1200" cap="none" spc="0" normalizeH="0" baseline="0" noProof="0" dirty="0" smtClean="0">
                <a:ln>
                  <a:noFill/>
                </a:ln>
                <a:solidFill>
                  <a:srgbClr val="00187E"/>
                </a:solidFill>
                <a:effectLst/>
                <a:uLnTx/>
                <a:uFillTx/>
                <a:latin typeface="+mj-lt"/>
                <a:ea typeface="+mj-ea"/>
                <a:cs typeface="+mj-cs"/>
              </a:rPr>
              <a:t>for CDR (2010)</a:t>
            </a:r>
            <a:endParaRPr kumimoji="0" lang="en-US" sz="2000" b="0" i="1" u="none" strike="noStrike" kern="1200" cap="none" spc="0" normalizeH="0" baseline="0" noProof="0" dirty="0">
              <a:ln>
                <a:noFill/>
              </a:ln>
              <a:solidFill>
                <a:srgbClr val="00187E"/>
              </a:solidFill>
              <a:effectLst/>
              <a:uLnTx/>
              <a:uFillTx/>
              <a:latin typeface="+mj-lt"/>
              <a:ea typeface="+mj-ea"/>
              <a:cs typeface="+mj-cs"/>
            </a:endParaRPr>
          </a:p>
        </p:txBody>
      </p:sp>
      <p:sp>
        <p:nvSpPr>
          <p:cNvPr id="3" name="TextBox 2"/>
          <p:cNvSpPr txBox="1"/>
          <p:nvPr/>
        </p:nvSpPr>
        <p:spPr>
          <a:xfrm>
            <a:off x="654690" y="2392065"/>
            <a:ext cx="8033940" cy="3385542"/>
          </a:xfrm>
          <a:prstGeom prst="rect">
            <a:avLst/>
          </a:prstGeom>
          <a:noFill/>
        </p:spPr>
        <p:txBody>
          <a:bodyPr wrap="square">
            <a:spAutoFit/>
          </a:bodyPr>
          <a:lstStyle/>
          <a:p>
            <a:pPr>
              <a:defRPr/>
            </a:pPr>
            <a:r>
              <a:rPr lang="en-US" dirty="0">
                <a:latin typeface="+mj-lt"/>
              </a:rPr>
              <a:t>Structures:</a:t>
            </a:r>
            <a:r>
              <a:rPr lang="en-US" dirty="0">
                <a:solidFill>
                  <a:srgbClr val="FF0000"/>
                </a:solidFill>
                <a:latin typeface="+mj-lt"/>
              </a:rPr>
              <a:t>	</a:t>
            </a:r>
            <a:r>
              <a:rPr lang="en-US" sz="1600" dirty="0">
                <a:solidFill>
                  <a:schemeClr val="accent1">
                    <a:lumMod val="75000"/>
                  </a:schemeClr>
                </a:solidFill>
                <a:latin typeface="+mj-lt"/>
              </a:rPr>
              <a:t>At least one CLIC prototype (TD24) with HOM		</a:t>
            </a:r>
            <a:r>
              <a:rPr lang="en-US" sz="1600" dirty="0" smtClean="0">
                <a:solidFill>
                  <a:schemeClr val="accent1">
                    <a:lumMod val="75000"/>
                  </a:schemeClr>
                </a:solidFill>
                <a:latin typeface="+mj-lt"/>
              </a:rPr>
              <a:t>		damping </a:t>
            </a:r>
            <a:r>
              <a:rPr lang="en-US" sz="1600" dirty="0">
                <a:solidFill>
                  <a:schemeClr val="accent1">
                    <a:lumMod val="75000"/>
                  </a:schemeClr>
                </a:solidFill>
                <a:latin typeface="+mj-lt"/>
              </a:rPr>
              <a:t>features tested to nominal parameters</a:t>
            </a:r>
            <a:br>
              <a:rPr lang="en-US" sz="1600" dirty="0">
                <a:solidFill>
                  <a:schemeClr val="accent1">
                    <a:lumMod val="75000"/>
                  </a:schemeClr>
                </a:solidFill>
                <a:latin typeface="+mj-lt"/>
              </a:rPr>
            </a:br>
            <a:r>
              <a:rPr lang="en-US" sz="1600" dirty="0">
                <a:solidFill>
                  <a:schemeClr val="accent1">
                    <a:lumMod val="75000"/>
                  </a:schemeClr>
                </a:solidFill>
                <a:latin typeface="+mj-lt"/>
              </a:rPr>
              <a:t>		100 MV/m (loaded), 240 ns pulse length and </a:t>
            </a:r>
            <a:br>
              <a:rPr lang="en-US" sz="1600" dirty="0">
                <a:solidFill>
                  <a:schemeClr val="accent1">
                    <a:lumMod val="75000"/>
                  </a:schemeClr>
                </a:solidFill>
                <a:latin typeface="+mj-lt"/>
              </a:rPr>
            </a:br>
            <a:r>
              <a:rPr lang="en-US" sz="1600" dirty="0">
                <a:solidFill>
                  <a:schemeClr val="accent1">
                    <a:lumMod val="75000"/>
                  </a:schemeClr>
                </a:solidFill>
                <a:latin typeface="+mj-lt"/>
              </a:rPr>
              <a:t>		3*10</a:t>
            </a:r>
            <a:r>
              <a:rPr lang="en-US" sz="1600" baseline="30000" dirty="0">
                <a:solidFill>
                  <a:schemeClr val="accent1">
                    <a:lumMod val="75000"/>
                  </a:schemeClr>
                </a:solidFill>
                <a:latin typeface="+mj-lt"/>
              </a:rPr>
              <a:t>-7</a:t>
            </a:r>
            <a:r>
              <a:rPr lang="en-US" sz="1600" dirty="0">
                <a:solidFill>
                  <a:schemeClr val="accent1">
                    <a:lumMod val="75000"/>
                  </a:schemeClr>
                </a:solidFill>
                <a:latin typeface="+mj-lt"/>
              </a:rPr>
              <a:t>/m breakdown rate</a:t>
            </a:r>
            <a:br>
              <a:rPr lang="en-US" sz="1600" dirty="0">
                <a:solidFill>
                  <a:schemeClr val="accent1">
                    <a:lumMod val="75000"/>
                  </a:schemeClr>
                </a:solidFill>
                <a:latin typeface="+mj-lt"/>
              </a:rPr>
            </a:br>
            <a:r>
              <a:rPr lang="en-US" sz="1600" dirty="0">
                <a:solidFill>
                  <a:schemeClr val="accent1">
                    <a:lumMod val="75000"/>
                  </a:schemeClr>
                </a:solidFill>
                <a:latin typeface="+mj-lt"/>
              </a:rPr>
              <a:t>		statistics of ~1000 h</a:t>
            </a:r>
          </a:p>
          <a:p>
            <a:pPr>
              <a:defRPr/>
            </a:pPr>
            <a:endParaRPr lang="en-US" dirty="0">
              <a:solidFill>
                <a:srgbClr val="FF0000"/>
              </a:solidFill>
              <a:latin typeface="+mj-lt"/>
            </a:endParaRPr>
          </a:p>
          <a:p>
            <a:pPr>
              <a:defRPr/>
            </a:pPr>
            <a:r>
              <a:rPr lang="en-US" dirty="0">
                <a:latin typeface="+mj-lt"/>
              </a:rPr>
              <a:t>PETS:</a:t>
            </a:r>
            <a:r>
              <a:rPr lang="en-US" dirty="0">
                <a:solidFill>
                  <a:srgbClr val="FF0000"/>
                </a:solidFill>
                <a:latin typeface="+mj-lt"/>
              </a:rPr>
              <a:t>		</a:t>
            </a:r>
            <a:r>
              <a:rPr lang="en-US" sz="1600" dirty="0">
                <a:solidFill>
                  <a:schemeClr val="accent1">
                    <a:lumMod val="75000"/>
                  </a:schemeClr>
                </a:solidFill>
                <a:latin typeface="+mj-lt"/>
              </a:rPr>
              <a:t>At least one PETS power tested to nominal</a:t>
            </a:r>
            <a:br>
              <a:rPr lang="en-US" sz="1600" dirty="0">
                <a:solidFill>
                  <a:schemeClr val="accent1">
                    <a:lumMod val="75000"/>
                  </a:schemeClr>
                </a:solidFill>
                <a:latin typeface="+mj-lt"/>
              </a:rPr>
            </a:br>
            <a:r>
              <a:rPr lang="en-US" sz="1600" dirty="0">
                <a:solidFill>
                  <a:schemeClr val="accent1">
                    <a:lumMod val="75000"/>
                  </a:schemeClr>
                </a:solidFill>
                <a:latin typeface="+mj-lt"/>
              </a:rPr>
              <a:t>		field parameters at the output coupler with </a:t>
            </a:r>
            <a:br>
              <a:rPr lang="en-US" sz="1600" dirty="0">
                <a:solidFill>
                  <a:schemeClr val="accent1">
                    <a:lumMod val="75000"/>
                  </a:schemeClr>
                </a:solidFill>
                <a:latin typeface="+mj-lt"/>
              </a:rPr>
            </a:br>
            <a:r>
              <a:rPr lang="en-US" sz="1600" dirty="0">
                <a:solidFill>
                  <a:schemeClr val="accent1">
                    <a:lumMod val="75000"/>
                  </a:schemeClr>
                </a:solidFill>
                <a:latin typeface="+mj-lt"/>
              </a:rPr>
              <a:t>		HOM material installed</a:t>
            </a:r>
          </a:p>
          <a:p>
            <a:pPr>
              <a:defRPr/>
            </a:pPr>
            <a:r>
              <a:rPr lang="en-US" sz="1600" dirty="0">
                <a:solidFill>
                  <a:schemeClr val="accent1">
                    <a:lumMod val="75000"/>
                  </a:schemeClr>
                </a:solidFill>
                <a:latin typeface="+mj-lt"/>
              </a:rPr>
              <a:t>		136 MW, 240 ns pulse length and</a:t>
            </a:r>
            <a:r>
              <a:rPr lang="en-US" sz="1600" dirty="0">
                <a:solidFill>
                  <a:schemeClr val="accent1">
                    <a:lumMod val="75000"/>
                  </a:schemeClr>
                </a:solidFill>
              </a:rPr>
              <a:t> </a:t>
            </a:r>
            <a:br>
              <a:rPr lang="en-US" sz="1600" dirty="0">
                <a:solidFill>
                  <a:schemeClr val="accent1">
                    <a:lumMod val="75000"/>
                  </a:schemeClr>
                </a:solidFill>
              </a:rPr>
            </a:br>
            <a:r>
              <a:rPr lang="en-US" sz="1600" dirty="0">
                <a:solidFill>
                  <a:schemeClr val="accent1">
                    <a:lumMod val="75000"/>
                  </a:schemeClr>
                </a:solidFill>
              </a:rPr>
              <a:t>		</a:t>
            </a:r>
            <a:r>
              <a:rPr lang="en-US" sz="1600" dirty="0">
                <a:solidFill>
                  <a:schemeClr val="accent1">
                    <a:lumMod val="75000"/>
                  </a:schemeClr>
                </a:solidFill>
                <a:latin typeface="+mj-lt"/>
              </a:rPr>
              <a:t>1*10</a:t>
            </a:r>
            <a:r>
              <a:rPr lang="en-US" sz="1600" baseline="30000" dirty="0">
                <a:solidFill>
                  <a:schemeClr val="accent1">
                    <a:lumMod val="75000"/>
                  </a:schemeClr>
                </a:solidFill>
                <a:latin typeface="+mj-lt"/>
              </a:rPr>
              <a:t>-7</a:t>
            </a:r>
            <a:r>
              <a:rPr lang="en-US" sz="1600" dirty="0">
                <a:solidFill>
                  <a:schemeClr val="accent1">
                    <a:lumMod val="75000"/>
                  </a:schemeClr>
                </a:solidFill>
                <a:latin typeface="+mj-lt"/>
              </a:rPr>
              <a:t>/PETS breakdown rate</a:t>
            </a:r>
          </a:p>
          <a:p>
            <a:pPr>
              <a:defRPr/>
            </a:pPr>
            <a:r>
              <a:rPr lang="en-US" sz="1600" dirty="0">
                <a:solidFill>
                  <a:schemeClr val="accent1">
                    <a:lumMod val="75000"/>
                  </a:schemeClr>
                </a:solidFill>
                <a:latin typeface="+mj-lt"/>
              </a:rPr>
              <a:t>		statistics of ~1000 h </a:t>
            </a:r>
            <a:br>
              <a:rPr lang="en-US" sz="1600" dirty="0">
                <a:solidFill>
                  <a:schemeClr val="accent1">
                    <a:lumMod val="75000"/>
                  </a:schemeClr>
                </a:solidFill>
                <a:latin typeface="+mj-lt"/>
              </a:rPr>
            </a:br>
            <a:r>
              <a:rPr lang="en-US" sz="1600" dirty="0">
                <a:solidFill>
                  <a:schemeClr val="accent1">
                    <a:lumMod val="75000"/>
                  </a:schemeClr>
                </a:solidFill>
                <a:latin typeface="+mj-lt"/>
              </a:rPr>
              <a:t>		more convincing if achieved with beam inside</a:t>
            </a:r>
          </a:p>
        </p:txBody>
      </p:sp>
      <p:sp>
        <p:nvSpPr>
          <p:cNvPr id="4" name="Title 1"/>
          <p:cNvSpPr txBox="1">
            <a:spLocks/>
          </p:cNvSpPr>
          <p:nvPr/>
        </p:nvSpPr>
        <p:spPr>
          <a:xfrm>
            <a:off x="5839365" y="1009485"/>
            <a:ext cx="3002884" cy="506297"/>
          </a:xfrm>
          <a:prstGeom prst="rect">
            <a:avLst/>
          </a:prstGeom>
          <a:effectLst>
            <a:outerShdw blurRad="50800" dist="38100" dir="2700000" algn="tl" rotWithShape="0">
              <a:prstClr val="black">
                <a:alpha val="40000"/>
              </a:prstClr>
            </a:outerShdw>
          </a:effectLst>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1" u="sng" strike="noStrike" kern="1200" cap="none" spc="0" normalizeH="0" baseline="0" noProof="0" dirty="0" smtClean="0">
                <a:ln>
                  <a:noFill/>
                </a:ln>
                <a:solidFill>
                  <a:srgbClr val="C00000"/>
                </a:solidFill>
                <a:effectLst/>
                <a:uLnTx/>
                <a:uFillTx/>
                <a:latin typeface="+mj-lt"/>
                <a:ea typeface="+mj-ea"/>
                <a:cs typeface="+mj-cs"/>
              </a:rPr>
              <a:t>5</a:t>
            </a:r>
            <a:r>
              <a:rPr kumimoji="0" lang="en-US" sz="1600" b="0" i="1" u="sng" strike="noStrike" kern="1200" cap="none" spc="0" normalizeH="0" baseline="30000" noProof="0" dirty="0" smtClean="0">
                <a:ln>
                  <a:noFill/>
                </a:ln>
                <a:solidFill>
                  <a:srgbClr val="C00000"/>
                </a:solidFill>
                <a:effectLst/>
                <a:uLnTx/>
                <a:uFillTx/>
                <a:latin typeface="+mj-lt"/>
                <a:ea typeface="+mj-ea"/>
                <a:cs typeface="+mj-cs"/>
              </a:rPr>
              <a:t>th</a:t>
            </a:r>
            <a:r>
              <a:rPr kumimoji="0" lang="en-US" sz="1600" b="0" i="1" u="sng" strike="noStrike" kern="1200" cap="none" spc="0" normalizeH="0" baseline="0" noProof="0" dirty="0" smtClean="0">
                <a:ln>
                  <a:noFill/>
                </a:ln>
                <a:solidFill>
                  <a:srgbClr val="C00000"/>
                </a:solidFill>
                <a:effectLst/>
                <a:uLnTx/>
                <a:uFillTx/>
                <a:latin typeface="+mj-lt"/>
                <a:ea typeface="+mj-ea"/>
                <a:cs typeface="+mj-cs"/>
              </a:rPr>
              <a:t> ACE – February 2010</a:t>
            </a:r>
            <a:r>
              <a:rPr kumimoji="0" lang="en-US" sz="1600" b="0" i="1" u="sng" strike="noStrike" kern="1200" cap="none" spc="0" normalizeH="0" noProof="0" dirty="0" smtClean="0">
                <a:ln>
                  <a:noFill/>
                </a:ln>
                <a:solidFill>
                  <a:srgbClr val="C00000"/>
                </a:solidFill>
                <a:effectLst/>
                <a:uLnTx/>
                <a:uFillTx/>
                <a:latin typeface="+mj-lt"/>
                <a:ea typeface="+mj-ea"/>
                <a:cs typeface="+mj-cs"/>
              </a:rPr>
              <a:t> slide</a:t>
            </a:r>
            <a:r>
              <a:rPr kumimoji="0" lang="en-US" sz="1600" b="0" i="1" u="sng" strike="noStrike" kern="1200" cap="none" spc="0" normalizeH="0" baseline="0" noProof="0" dirty="0" smtClean="0">
                <a:ln>
                  <a:noFill/>
                </a:ln>
                <a:solidFill>
                  <a:srgbClr val="C00000"/>
                </a:solidFill>
                <a:effectLst/>
                <a:uLnTx/>
                <a:uFillTx/>
                <a:latin typeface="+mj-lt"/>
                <a:ea typeface="+mj-ea"/>
                <a:cs typeface="+mj-cs"/>
              </a:rPr>
              <a:t/>
            </a:r>
            <a:br>
              <a:rPr kumimoji="0" lang="en-US" sz="1600" b="0" i="1" u="sng" strike="noStrike" kern="1200" cap="none" spc="0" normalizeH="0" baseline="0" noProof="0" dirty="0" smtClean="0">
                <a:ln>
                  <a:noFill/>
                </a:ln>
                <a:solidFill>
                  <a:srgbClr val="C00000"/>
                </a:solidFill>
                <a:effectLst/>
                <a:uLnTx/>
                <a:uFillTx/>
                <a:latin typeface="+mj-lt"/>
                <a:ea typeface="+mj-ea"/>
                <a:cs typeface="+mj-cs"/>
              </a:rPr>
            </a:br>
            <a:endParaRPr kumimoji="0" lang="en-US" sz="1600" b="0" i="1"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9"/>
          <p:cNvGrpSpPr/>
          <p:nvPr/>
        </p:nvGrpSpPr>
        <p:grpSpPr>
          <a:xfrm>
            <a:off x="6019800" y="5486400"/>
            <a:ext cx="2819400" cy="1050220"/>
            <a:chOff x="5334000" y="4207580"/>
            <a:chExt cx="2819400" cy="1050220"/>
          </a:xfrm>
        </p:grpSpPr>
        <p:pic>
          <p:nvPicPr>
            <p:cNvPr id="3" name="Picture 3"/>
            <p:cNvPicPr>
              <a:picLocks noChangeAspect="1" noChangeArrowheads="1"/>
            </p:cNvPicPr>
            <p:nvPr/>
          </p:nvPicPr>
          <p:blipFill>
            <a:blip r:embed="rId2" cstate="print"/>
            <a:srcRect/>
            <a:stretch>
              <a:fillRect/>
            </a:stretch>
          </p:blipFill>
          <p:spPr bwMode="auto">
            <a:xfrm>
              <a:off x="5334000" y="4207580"/>
              <a:ext cx="2590800" cy="1050220"/>
            </a:xfrm>
            <a:prstGeom prst="rect">
              <a:avLst/>
            </a:prstGeom>
            <a:noFill/>
            <a:ln w="9525">
              <a:noFill/>
              <a:miter lim="800000"/>
              <a:headEnd/>
              <a:tailEnd/>
            </a:ln>
          </p:spPr>
        </p:pic>
        <p:pic>
          <p:nvPicPr>
            <p:cNvPr id="4" name="Picture 2"/>
            <p:cNvPicPr>
              <a:picLocks noChangeAspect="1" noChangeArrowheads="1"/>
            </p:cNvPicPr>
            <p:nvPr/>
          </p:nvPicPr>
          <p:blipFill>
            <a:blip r:embed="rId3" cstate="print"/>
            <a:srcRect/>
            <a:stretch>
              <a:fillRect/>
            </a:stretch>
          </p:blipFill>
          <p:spPr bwMode="auto">
            <a:xfrm>
              <a:off x="5334000" y="4377228"/>
              <a:ext cx="1371600" cy="804372"/>
            </a:xfrm>
            <a:prstGeom prst="rect">
              <a:avLst/>
            </a:prstGeom>
            <a:noFill/>
            <a:ln w="9525">
              <a:noFill/>
              <a:miter lim="800000"/>
              <a:headEnd/>
              <a:tailEnd/>
            </a:ln>
          </p:spPr>
        </p:pic>
        <p:sp>
          <p:nvSpPr>
            <p:cNvPr id="5" name="TextBox 4"/>
            <p:cNvSpPr txBox="1"/>
            <p:nvPr/>
          </p:nvSpPr>
          <p:spPr>
            <a:xfrm>
              <a:off x="5398224" y="4343400"/>
              <a:ext cx="1015021" cy="246221"/>
            </a:xfrm>
            <a:prstGeom prst="rect">
              <a:avLst/>
            </a:prstGeom>
            <a:noFill/>
          </p:spPr>
          <p:txBody>
            <a:bodyPr wrap="none" rtlCol="0">
              <a:spAutoFit/>
            </a:bodyPr>
            <a:lstStyle/>
            <a:p>
              <a:pPr defTabSz="914400"/>
              <a:r>
                <a:rPr lang="en-US" sz="1000" b="1" dirty="0" smtClean="0">
                  <a:solidFill>
                    <a:srgbClr val="F68D36"/>
                  </a:solidFill>
                </a:rPr>
                <a:t>Old driver amp.</a:t>
              </a:r>
              <a:endParaRPr lang="en-US" sz="1000" b="1" dirty="0">
                <a:solidFill>
                  <a:srgbClr val="F68D36"/>
                </a:solidFill>
              </a:endParaRPr>
            </a:p>
          </p:txBody>
        </p:sp>
        <p:sp>
          <p:nvSpPr>
            <p:cNvPr id="6" name="TextBox 5"/>
            <p:cNvSpPr txBox="1"/>
            <p:nvPr/>
          </p:nvSpPr>
          <p:spPr>
            <a:xfrm>
              <a:off x="6706395" y="4343400"/>
              <a:ext cx="1447005" cy="246221"/>
            </a:xfrm>
            <a:prstGeom prst="rect">
              <a:avLst/>
            </a:prstGeom>
            <a:noFill/>
          </p:spPr>
          <p:txBody>
            <a:bodyPr wrap="square" rtlCol="0">
              <a:spAutoFit/>
            </a:bodyPr>
            <a:lstStyle/>
            <a:p>
              <a:pPr defTabSz="914400"/>
              <a:r>
                <a:rPr lang="en-US" sz="1000" b="1" dirty="0" smtClean="0">
                  <a:solidFill>
                    <a:prstClr val="white"/>
                  </a:solidFill>
                </a:rPr>
                <a:t>New driver amp.</a:t>
              </a:r>
              <a:endParaRPr lang="en-US" sz="1000" b="1" dirty="0">
                <a:solidFill>
                  <a:prstClr val="white"/>
                </a:solidFill>
              </a:endParaRPr>
            </a:p>
          </p:txBody>
        </p:sp>
      </p:grpSp>
      <p:sp>
        <p:nvSpPr>
          <p:cNvPr id="8" name="Content Placeholder 23"/>
          <p:cNvSpPr txBox="1">
            <a:spLocks/>
          </p:cNvSpPr>
          <p:nvPr/>
        </p:nvSpPr>
        <p:spPr bwMode="auto">
          <a:xfrm>
            <a:off x="243438" y="5486400"/>
            <a:ext cx="8660008" cy="1013328"/>
          </a:xfrm>
          <a:prstGeom prst="rect">
            <a:avLst/>
          </a:prstGeom>
          <a:noFill/>
          <a:ln w="9525">
            <a:noFill/>
            <a:miter lim="800000"/>
            <a:headEnd/>
            <a:tailEnd/>
          </a:ln>
        </p:spPr>
        <p:txBody>
          <a:bodyPr vert="horz" wrap="square" lIns="0" tIns="0" rIns="0" bIns="0" numCol="1" anchor="t" anchorCtr="0" compatLnSpc="1">
            <a:prstTxWarp prst="textNoShape">
              <a:avLst/>
            </a:prstTxWarp>
            <a:normAutofit/>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all hardware components in place</a:t>
            </a: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fully adjustable timing system for amplification window needed</a:t>
            </a: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driver amplifier with flat output response ordered</a:t>
            </a:r>
          </a:p>
        </p:txBody>
      </p:sp>
      <p:sp>
        <p:nvSpPr>
          <p:cNvPr id="9" name="TextBox 8"/>
          <p:cNvSpPr txBox="1"/>
          <p:nvPr/>
        </p:nvSpPr>
        <p:spPr>
          <a:xfrm>
            <a:off x="2567968" y="3349823"/>
            <a:ext cx="1185646" cy="307777"/>
          </a:xfrm>
          <a:prstGeom prst="rect">
            <a:avLst/>
          </a:prstGeom>
          <a:noFill/>
        </p:spPr>
        <p:txBody>
          <a:bodyPr wrap="none" rtlCol="0">
            <a:spAutoFit/>
          </a:bodyPr>
          <a:lstStyle/>
          <a:p>
            <a:pPr defTabSz="914400"/>
            <a:r>
              <a:rPr lang="en-US" sz="1400" b="1" dirty="0" smtClean="0">
                <a:solidFill>
                  <a:prstClr val="white"/>
                </a:solidFill>
              </a:rPr>
              <a:t>Input coupler</a:t>
            </a:r>
            <a:endParaRPr lang="en-US" sz="1400" b="1" dirty="0">
              <a:solidFill>
                <a:prstClr val="white"/>
              </a:solidFill>
            </a:endParaRPr>
          </a:p>
        </p:txBody>
      </p:sp>
      <p:pic>
        <p:nvPicPr>
          <p:cNvPr id="10" name="Picture 9" descr="picturesetup.bmp"/>
          <p:cNvPicPr>
            <a:picLocks noChangeAspect="1"/>
          </p:cNvPicPr>
          <p:nvPr/>
        </p:nvPicPr>
        <p:blipFill>
          <a:blip r:embed="rId4" cstate="print"/>
          <a:stretch>
            <a:fillRect/>
          </a:stretch>
        </p:blipFill>
        <p:spPr>
          <a:xfrm>
            <a:off x="356653" y="2590800"/>
            <a:ext cx="3529547" cy="2483564"/>
          </a:xfrm>
          <a:prstGeom prst="rect">
            <a:avLst/>
          </a:prstGeom>
          <a:effectLst>
            <a:outerShdw blurRad="50800" dist="38100" dir="2700000">
              <a:srgbClr val="000000">
                <a:alpha val="43000"/>
              </a:srgbClr>
            </a:outerShdw>
          </a:effectLst>
        </p:spPr>
      </p:pic>
      <p:sp>
        <p:nvSpPr>
          <p:cNvPr id="11" name="TextBox 10"/>
          <p:cNvSpPr txBox="1"/>
          <p:nvPr/>
        </p:nvSpPr>
        <p:spPr>
          <a:xfrm>
            <a:off x="2819400" y="4724400"/>
            <a:ext cx="1017038" cy="307777"/>
          </a:xfrm>
          <a:prstGeom prst="rect">
            <a:avLst/>
          </a:prstGeom>
          <a:noFill/>
        </p:spPr>
        <p:txBody>
          <a:bodyPr wrap="none" rtlCol="0">
            <a:spAutoFit/>
          </a:bodyPr>
          <a:lstStyle/>
          <a:p>
            <a:pPr defTabSz="914400"/>
            <a:r>
              <a:rPr lang="en-US" sz="1400" dirty="0" smtClean="0">
                <a:solidFill>
                  <a:prstClr val="white"/>
                </a:solidFill>
              </a:rPr>
              <a:t>New setup</a:t>
            </a:r>
            <a:endParaRPr lang="en-US" sz="1400" dirty="0">
              <a:solidFill>
                <a:prstClr val="white"/>
              </a:solidFill>
            </a:endParaRPr>
          </a:p>
        </p:txBody>
      </p:sp>
      <p:sp>
        <p:nvSpPr>
          <p:cNvPr id="12" name="Rounded Rectangle 11"/>
          <p:cNvSpPr/>
          <p:nvPr/>
        </p:nvSpPr>
        <p:spPr>
          <a:xfrm>
            <a:off x="3276600" y="914400"/>
            <a:ext cx="5715000" cy="1295400"/>
          </a:xfrm>
          <a:prstGeom prst="roundRect">
            <a:avLst/>
          </a:prstGeom>
          <a:solidFill>
            <a:schemeClr val="accent6">
              <a:lumMod val="40000"/>
              <a:lumOff val="60000"/>
            </a:schemeClr>
          </a:solidFill>
          <a:ln>
            <a:solidFill>
              <a:srgbClr val="F68D3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endParaRPr lang="en-US" dirty="0" smtClean="0">
              <a:solidFill>
                <a:srgbClr val="4F81BD">
                  <a:lumMod val="20000"/>
                  <a:lumOff val="80000"/>
                </a:srgbClr>
              </a:solidFill>
            </a:endParaRPr>
          </a:p>
        </p:txBody>
      </p:sp>
      <p:sp>
        <p:nvSpPr>
          <p:cNvPr id="13" name="TextBox 12"/>
          <p:cNvSpPr txBox="1"/>
          <p:nvPr/>
        </p:nvSpPr>
        <p:spPr>
          <a:xfrm>
            <a:off x="3276600" y="1066800"/>
            <a:ext cx="932219" cy="523220"/>
          </a:xfrm>
          <a:prstGeom prst="rect">
            <a:avLst/>
          </a:prstGeom>
          <a:noFill/>
        </p:spPr>
        <p:txBody>
          <a:bodyPr wrap="square" rtlCol="0">
            <a:spAutoFit/>
          </a:bodyPr>
          <a:lstStyle/>
          <a:p>
            <a:pPr defTabSz="914400"/>
            <a:r>
              <a:rPr lang="en-US" sz="1400" dirty="0" smtClean="0">
                <a:solidFill>
                  <a:srgbClr val="1F497D"/>
                </a:solidFill>
              </a:rPr>
              <a:t>NEW scheme</a:t>
            </a:r>
            <a:endParaRPr lang="en-US" sz="1400" dirty="0">
              <a:solidFill>
                <a:srgbClr val="1F497D"/>
              </a:solidFill>
            </a:endParaRPr>
          </a:p>
        </p:txBody>
      </p:sp>
      <p:pic>
        <p:nvPicPr>
          <p:cNvPr id="14" name="Picture 3"/>
          <p:cNvPicPr>
            <a:picLocks noChangeAspect="1" noChangeArrowheads="1"/>
          </p:cNvPicPr>
          <p:nvPr/>
        </p:nvPicPr>
        <p:blipFill>
          <a:blip r:embed="rId5" cstate="print"/>
          <a:srcRect/>
          <a:stretch>
            <a:fillRect/>
          </a:stretch>
        </p:blipFill>
        <p:spPr bwMode="auto">
          <a:xfrm>
            <a:off x="4114800" y="990600"/>
            <a:ext cx="4773256" cy="1066799"/>
          </a:xfrm>
          <a:prstGeom prst="rect">
            <a:avLst/>
          </a:prstGeom>
          <a:noFill/>
          <a:ln w="9525">
            <a:noFill/>
            <a:miter lim="800000"/>
            <a:headEnd/>
            <a:tailEnd/>
          </a:ln>
          <a:effectLst/>
        </p:spPr>
      </p:pic>
      <p:pic>
        <p:nvPicPr>
          <p:cNvPr id="15" name="Picture 1"/>
          <p:cNvPicPr>
            <a:picLocks noChangeAspect="1" noChangeArrowheads="1"/>
          </p:cNvPicPr>
          <p:nvPr/>
        </p:nvPicPr>
        <p:blipFill>
          <a:blip r:embed="rId6" cstate="print"/>
          <a:srcRect/>
          <a:stretch>
            <a:fillRect/>
          </a:stretch>
        </p:blipFill>
        <p:spPr bwMode="auto">
          <a:xfrm>
            <a:off x="3505200" y="1981200"/>
            <a:ext cx="457200" cy="362811"/>
          </a:xfrm>
          <a:prstGeom prst="rect">
            <a:avLst/>
          </a:prstGeom>
          <a:noFill/>
          <a:ln w="9525">
            <a:noFill/>
            <a:miter lim="800000"/>
            <a:headEnd/>
            <a:tailEnd/>
          </a:ln>
        </p:spPr>
      </p:pic>
      <p:sp>
        <p:nvSpPr>
          <p:cNvPr id="16" name="Rectangle 15"/>
          <p:cNvSpPr/>
          <p:nvPr/>
        </p:nvSpPr>
        <p:spPr>
          <a:xfrm>
            <a:off x="2590800" y="5105400"/>
            <a:ext cx="1328183" cy="246221"/>
          </a:xfrm>
          <a:prstGeom prst="rect">
            <a:avLst/>
          </a:prstGeom>
        </p:spPr>
        <p:txBody>
          <a:bodyPr wrap="none">
            <a:spAutoFit/>
          </a:bodyPr>
          <a:lstStyle/>
          <a:p>
            <a:r>
              <a:rPr lang="en-US" sz="1000" dirty="0" smtClean="0"/>
              <a:t>Marta </a:t>
            </a:r>
            <a:r>
              <a:rPr lang="en-US" sz="1000" dirty="0" err="1" smtClean="0"/>
              <a:t>Csatari</a:t>
            </a:r>
            <a:r>
              <a:rPr lang="en-US" sz="1000" dirty="0" smtClean="0"/>
              <a:t> </a:t>
            </a:r>
            <a:r>
              <a:rPr lang="en-US" sz="1000" dirty="0" err="1" smtClean="0"/>
              <a:t>Divall</a:t>
            </a:r>
            <a:endParaRPr lang="en-US" sz="1000" dirty="0"/>
          </a:p>
        </p:txBody>
      </p:sp>
      <p:sp>
        <p:nvSpPr>
          <p:cNvPr id="18" name="Rectangle 8"/>
          <p:cNvSpPr>
            <a:spLocks noChangeArrowheads="1"/>
          </p:cNvSpPr>
          <p:nvPr/>
        </p:nvSpPr>
        <p:spPr bwMode="auto">
          <a:xfrm>
            <a:off x="381000" y="838200"/>
            <a:ext cx="3691761" cy="1295400"/>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Laser</a:t>
            </a:r>
          </a:p>
          <a:p>
            <a:pPr eaLnBrk="0" hangingPunct="0">
              <a:spcBef>
                <a:spcPct val="20000"/>
              </a:spcBef>
            </a:pPr>
            <a:endParaRPr lang="en-US" sz="1600" dirty="0" smtClean="0">
              <a:solidFill>
                <a:srgbClr val="00187E"/>
              </a:solidFill>
            </a:endParaRPr>
          </a:p>
          <a:p>
            <a:pPr eaLnBrk="0" hangingPunct="0">
              <a:spcBef>
                <a:spcPct val="20000"/>
              </a:spcBef>
              <a:buFont typeface="Arial"/>
              <a:buChar char="•"/>
            </a:pPr>
            <a:r>
              <a:rPr lang="en-US" sz="1600" dirty="0" smtClean="0">
                <a:solidFill>
                  <a:srgbClr val="00187E"/>
                </a:solidFill>
              </a:rPr>
              <a:t>  PHIN phase coding</a:t>
            </a:r>
          </a:p>
          <a:p>
            <a:pPr eaLnBrk="0" hangingPunct="0">
              <a:spcBef>
                <a:spcPct val="20000"/>
              </a:spcBef>
              <a:buFont typeface="Arial"/>
              <a:buChar char="•"/>
            </a:pPr>
            <a:r>
              <a:rPr lang="en-US" sz="1600" dirty="0" smtClean="0">
                <a:solidFill>
                  <a:srgbClr val="00187E"/>
                </a:solidFill>
              </a:rPr>
              <a:t>  Stabilization</a:t>
            </a:r>
          </a:p>
        </p:txBody>
      </p:sp>
      <p:pic>
        <p:nvPicPr>
          <p:cNvPr id="21" name="Picture 3"/>
          <p:cNvPicPr>
            <a:picLocks noChangeAspect="1" noChangeArrowheads="1"/>
          </p:cNvPicPr>
          <p:nvPr/>
        </p:nvPicPr>
        <p:blipFill>
          <a:blip r:embed="rId7" cstate="print"/>
          <a:srcRect/>
          <a:stretch>
            <a:fillRect/>
          </a:stretch>
        </p:blipFill>
        <p:spPr bwMode="auto">
          <a:xfrm>
            <a:off x="4419601" y="2697608"/>
            <a:ext cx="3769500" cy="2255392"/>
          </a:xfrm>
          <a:prstGeom prst="rect">
            <a:avLst/>
          </a:prstGeom>
          <a:noFill/>
        </p:spPr>
      </p:pic>
      <p:sp>
        <p:nvSpPr>
          <p:cNvPr id="23" name="TextBox 22"/>
          <p:cNvSpPr txBox="1"/>
          <p:nvPr/>
        </p:nvSpPr>
        <p:spPr>
          <a:xfrm>
            <a:off x="5317149" y="2438400"/>
            <a:ext cx="2594292" cy="307777"/>
          </a:xfrm>
          <a:prstGeom prst="rect">
            <a:avLst/>
          </a:prstGeom>
          <a:noFill/>
        </p:spPr>
        <p:txBody>
          <a:bodyPr wrap="none" rtlCol="0">
            <a:spAutoFit/>
          </a:bodyPr>
          <a:lstStyle/>
          <a:p>
            <a:pPr defTabSz="914400"/>
            <a:r>
              <a:rPr lang="en-US" sz="1400" dirty="0" smtClean="0">
                <a:solidFill>
                  <a:srgbClr val="4F81BD">
                    <a:lumMod val="75000"/>
                  </a:srgbClr>
                </a:solidFill>
              </a:rPr>
              <a:t>Feedback stabilization scheme</a:t>
            </a:r>
            <a:endParaRPr lang="en-US" sz="1400" dirty="0">
              <a:solidFill>
                <a:srgbClr val="4F81BD">
                  <a:lumMod val="75000"/>
                </a:srgbClr>
              </a:solidFill>
            </a:endParaRPr>
          </a:p>
        </p:txBody>
      </p:sp>
      <p:sp>
        <p:nvSpPr>
          <p:cNvPr id="24" name="Rectangle 23"/>
          <p:cNvSpPr/>
          <p:nvPr/>
        </p:nvSpPr>
        <p:spPr>
          <a:xfrm>
            <a:off x="4343400" y="2438400"/>
            <a:ext cx="4343400" cy="27432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en-US">
              <a:solidFill>
                <a:prstClr val="white"/>
              </a:solidFill>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PowerPred100923.pdf"/>
          <p:cNvPicPr>
            <a:picLocks noChangeAspect="1"/>
          </p:cNvPicPr>
          <p:nvPr/>
        </p:nvPicPr>
        <p:blipFill>
          <a:blip r:embed="rId2" cstate="print"/>
          <a:stretch>
            <a:fillRect/>
          </a:stretch>
        </p:blipFill>
        <p:spPr>
          <a:xfrm>
            <a:off x="5793342" y="1143000"/>
            <a:ext cx="3350658" cy="2769514"/>
          </a:xfrm>
          <a:prstGeom prst="rect">
            <a:avLst/>
          </a:prstGeom>
        </p:spPr>
      </p:pic>
      <p:sp>
        <p:nvSpPr>
          <p:cNvPr id="9" name="Content Placeholder 10"/>
          <p:cNvSpPr txBox="1">
            <a:spLocks/>
          </p:cNvSpPr>
          <p:nvPr/>
        </p:nvSpPr>
        <p:spPr bwMode="auto">
          <a:xfrm>
            <a:off x="381000" y="1295400"/>
            <a:ext cx="4876800" cy="1905000"/>
          </a:xfrm>
          <a:prstGeom prst="rect">
            <a:avLst/>
          </a:prstGeom>
          <a:noFill/>
          <a:ln w="9525">
            <a:noFill/>
            <a:miter lim="800000"/>
            <a:headEnd/>
            <a:tailEnd/>
          </a:ln>
        </p:spPr>
        <p:txBody>
          <a:bodyPr vert="horz" wrap="square" lIns="0" tIns="0" rIns="0" bIns="0" numCol="1" anchor="t" anchorCtr="0" compatLnSpc="1">
            <a:prstTxWarp prst="textNoShape">
              <a:avLst/>
            </a:prstTxWarp>
            <a:normAutofit lnSpcReduction="10000"/>
          </a:bodyPr>
          <a:lstStyle/>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new GUI used for commissioning </a:t>
            </a:r>
            <a:br>
              <a:rPr kumimoji="0" lang="en-US" sz="1400" b="0" i="0" u="none" strike="noStrike" kern="0" cap="none" spc="0" normalizeH="0" baseline="0" noProof="0" dirty="0" smtClean="0">
                <a:ln>
                  <a:noFill/>
                </a:ln>
                <a:solidFill>
                  <a:srgbClr val="00187E"/>
                </a:solidFill>
                <a:effectLst/>
                <a:uLnTx/>
                <a:uFillTx/>
                <a:latin typeface="+mn-lt"/>
                <a:ea typeface="+mn-ea"/>
                <a:cs typeface="+mn-cs"/>
              </a:rPr>
            </a:br>
            <a:r>
              <a:rPr kumimoji="0" lang="en-US" sz="1400" b="0" i="0" u="none" strike="noStrike" kern="0" cap="none" spc="0" normalizeH="0" baseline="0" noProof="0" dirty="0" smtClean="0">
                <a:ln>
                  <a:noFill/>
                </a:ln>
                <a:solidFill>
                  <a:srgbClr val="00187E"/>
                </a:solidFill>
                <a:effectLst/>
                <a:uLnTx/>
                <a:uFillTx/>
                <a:latin typeface="+mn-lt"/>
                <a:ea typeface="+mn-ea"/>
                <a:cs typeface="+mn-cs"/>
              </a:rPr>
              <a:t>and matching (MAD model)</a:t>
            </a:r>
          </a:p>
          <a:p>
            <a:pPr marL="391645" marR="0" lvl="0" indent="-293733" algn="l" defTabSz="414683" rtl="0" eaLnBrk="0" fontAlgn="base" latinLnBrk="0" hangingPunct="0">
              <a:lnSpc>
                <a:spcPct val="93000"/>
              </a:lnSpc>
              <a:spcBef>
                <a:spcPct val="0"/>
              </a:spcBef>
              <a:spcAft>
                <a:spcPts val="18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successful matching based on quad scans</a:t>
            </a: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RF production consistent with expectations</a:t>
            </a: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form factor and phase information used to optimize DB generation</a:t>
            </a:r>
          </a:p>
          <a:p>
            <a:pPr marL="391645" marR="0" lvl="0" indent="-293733" algn="l" defTabSz="414683" rtl="0" eaLnBrk="0" fontAlgn="base" latinLnBrk="0" hangingPunct="0">
              <a:lnSpc>
                <a:spcPct val="93000"/>
              </a:lnSpc>
              <a:spcBef>
                <a:spcPct val="0"/>
              </a:spcBef>
              <a:spcAft>
                <a:spcPts val="1293"/>
              </a:spcAft>
              <a:buClr>
                <a:srgbClr val="000000"/>
              </a:buClr>
              <a:buSzPct val="56000"/>
              <a:buFont typeface="Arial"/>
              <a:buChar char="•"/>
              <a:tabLst/>
              <a:defRPr/>
            </a:pPr>
            <a:endParaRPr kumimoji="0" lang="en-US" sz="1400" b="0" i="0" u="none" strike="noStrike" kern="0" cap="none" spc="0" normalizeH="0" baseline="0" noProof="0" dirty="0">
              <a:ln>
                <a:noFill/>
              </a:ln>
              <a:solidFill>
                <a:srgbClr val="00187E"/>
              </a:solidFill>
              <a:effectLst/>
              <a:uLnTx/>
              <a:uFillTx/>
              <a:latin typeface="+mn-lt"/>
              <a:ea typeface="+mn-ea"/>
              <a:cs typeface="+mn-cs"/>
            </a:endParaRPr>
          </a:p>
        </p:txBody>
      </p:sp>
      <p:pic>
        <p:nvPicPr>
          <p:cNvPr id="11" name="Picture 10"/>
          <p:cNvPicPr>
            <a:picLocks noChangeAspect="1"/>
          </p:cNvPicPr>
          <p:nvPr/>
        </p:nvPicPr>
        <p:blipFill>
          <a:blip r:embed="rId3" cstate="print"/>
          <a:stretch>
            <a:fillRect/>
          </a:stretch>
        </p:blipFill>
        <p:spPr>
          <a:xfrm>
            <a:off x="255510" y="3200400"/>
            <a:ext cx="5230890" cy="3352800"/>
          </a:xfrm>
          <a:prstGeom prst="rect">
            <a:avLst/>
          </a:prstGeom>
        </p:spPr>
      </p:pic>
      <p:sp>
        <p:nvSpPr>
          <p:cNvPr id="12" name="Rectangle 11"/>
          <p:cNvSpPr/>
          <p:nvPr/>
        </p:nvSpPr>
        <p:spPr>
          <a:xfrm>
            <a:off x="7110269" y="2286000"/>
            <a:ext cx="966931" cy="369332"/>
          </a:xfrm>
          <a:prstGeom prst="rect">
            <a:avLst/>
          </a:prstGeom>
        </p:spPr>
        <p:txBody>
          <a:bodyPr wrap="none">
            <a:spAutoFit/>
          </a:bodyPr>
          <a:lstStyle/>
          <a:p>
            <a:r>
              <a:rPr lang="en-US" dirty="0" smtClean="0"/>
              <a:t>F = 0.97</a:t>
            </a:r>
            <a:endParaRPr lang="en-US" dirty="0"/>
          </a:p>
        </p:txBody>
      </p:sp>
      <p:pic>
        <p:nvPicPr>
          <p:cNvPr id="13" name="Picture 12" descr="Phase100923.pdf"/>
          <p:cNvPicPr>
            <a:picLocks noChangeAspect="1"/>
          </p:cNvPicPr>
          <p:nvPr/>
        </p:nvPicPr>
        <p:blipFill>
          <a:blip r:embed="rId4" cstate="print"/>
          <a:stretch>
            <a:fillRect/>
          </a:stretch>
        </p:blipFill>
        <p:spPr>
          <a:xfrm>
            <a:off x="5793342" y="3868008"/>
            <a:ext cx="3350658" cy="2769514"/>
          </a:xfrm>
          <a:prstGeom prst="rect">
            <a:avLst/>
          </a:prstGeom>
        </p:spPr>
      </p:pic>
      <p:sp>
        <p:nvSpPr>
          <p:cNvPr id="14" name="Rectangle 8"/>
          <p:cNvSpPr>
            <a:spLocks noChangeArrowheads="1"/>
          </p:cNvSpPr>
          <p:nvPr/>
        </p:nvSpPr>
        <p:spPr bwMode="auto">
          <a:xfrm>
            <a:off x="270639" y="740650"/>
            <a:ext cx="3767961"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TBL</a:t>
            </a:r>
          </a:p>
        </p:txBody>
      </p:sp>
      <p:sp>
        <p:nvSpPr>
          <p:cNvPr id="15" name="TextBox 14"/>
          <p:cNvSpPr txBox="1"/>
          <p:nvPr/>
        </p:nvSpPr>
        <p:spPr>
          <a:xfrm>
            <a:off x="6172200" y="762000"/>
            <a:ext cx="2438400" cy="246221"/>
          </a:xfrm>
          <a:prstGeom prst="rect">
            <a:avLst/>
          </a:prstGeom>
          <a:noFill/>
        </p:spPr>
        <p:txBody>
          <a:bodyPr wrap="square" rtlCol="0">
            <a:spAutoFit/>
          </a:bodyPr>
          <a:lstStyle/>
          <a:p>
            <a:r>
              <a:rPr lang="en-US" sz="1000" i="1" u="sng" dirty="0" err="1" smtClean="0"/>
              <a:t>Reidar</a:t>
            </a:r>
            <a:r>
              <a:rPr lang="en-US" sz="1000" i="1" u="sng" dirty="0" smtClean="0"/>
              <a:t> </a:t>
            </a:r>
            <a:r>
              <a:rPr lang="en-US" sz="1000" i="1" u="sng" dirty="0" err="1" smtClean="0"/>
              <a:t>Lunde</a:t>
            </a:r>
            <a:r>
              <a:rPr lang="en-US" sz="1000" i="1" u="sng" dirty="0" smtClean="0"/>
              <a:t> </a:t>
            </a:r>
            <a:r>
              <a:rPr lang="en-US" sz="1000" i="1" u="sng" dirty="0" err="1" smtClean="0"/>
              <a:t>Lillestøl</a:t>
            </a:r>
            <a:r>
              <a:rPr lang="en-US" sz="1000" i="1" u="sng" dirty="0" smtClean="0"/>
              <a:t>, Steffen </a:t>
            </a:r>
            <a:r>
              <a:rPr lang="en-US" sz="1000" i="1" u="sng" dirty="0" err="1" smtClean="0"/>
              <a:t>Doebert</a:t>
            </a:r>
            <a:endParaRPr lang="en-US" sz="1000" i="1" u="sng"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1153955" y="625435"/>
            <a:ext cx="4570195" cy="921720"/>
          </a:xfrm>
          <a:prstGeom prst="rect">
            <a:avLst/>
          </a:prstGeom>
          <a:noFill/>
          <a:ln w="9525">
            <a:noFill/>
            <a:miter lim="800000"/>
            <a:headEnd/>
            <a:tailEnd/>
          </a:ln>
          <a:effectLst/>
        </p:spPr>
        <p:txBody>
          <a:bodyPr lIns="92075" tIns="46038" rIns="92075" bIns="46038"/>
          <a:lstStyle/>
          <a:p>
            <a:pPr eaLnBrk="0" hangingPunct="0">
              <a:spcBef>
                <a:spcPct val="20000"/>
              </a:spcBef>
            </a:pPr>
            <a:r>
              <a:rPr lang="en-US" dirty="0" smtClean="0">
                <a:solidFill>
                  <a:srgbClr val="00187E"/>
                </a:solidFill>
              </a:rPr>
              <a:t>Late start-up after fire in klystron gallery, </a:t>
            </a:r>
            <a:r>
              <a:rPr lang="en-US" dirty="0" smtClean="0">
                <a:solidFill>
                  <a:srgbClr val="00187E"/>
                </a:solidFill>
              </a:rPr>
              <a:t> in spite of </a:t>
            </a:r>
            <a:r>
              <a:rPr lang="en-US" dirty="0" smtClean="0">
                <a:solidFill>
                  <a:srgbClr val="00187E"/>
                </a:solidFill>
              </a:rPr>
              <a:t>fast and efficient </a:t>
            </a:r>
            <a:r>
              <a:rPr lang="en-US" dirty="0" smtClean="0">
                <a:solidFill>
                  <a:srgbClr val="00187E"/>
                </a:solidFill>
              </a:rPr>
              <a:t>recovery</a:t>
            </a:r>
          </a:p>
          <a:p>
            <a:pPr eaLnBrk="0" hangingPunct="0">
              <a:spcBef>
                <a:spcPct val="20000"/>
              </a:spcBef>
            </a:pPr>
            <a:r>
              <a:rPr lang="en-US" dirty="0" smtClean="0">
                <a:solidFill>
                  <a:srgbClr val="00187E"/>
                </a:solidFill>
              </a:rPr>
              <a:t>Total delay about 6 months</a:t>
            </a:r>
            <a:endParaRPr lang="en-US" dirty="0" smtClean="0">
              <a:solidFill>
                <a:srgbClr val="00187E"/>
              </a:solidFill>
            </a:endParaRPr>
          </a:p>
        </p:txBody>
      </p:sp>
      <p:pic>
        <p:nvPicPr>
          <p:cNvPr id="20481" name="Picture 1"/>
          <p:cNvPicPr>
            <a:picLocks noChangeAspect="1" noChangeArrowheads="1"/>
          </p:cNvPicPr>
          <p:nvPr/>
        </p:nvPicPr>
        <p:blipFill>
          <a:blip r:embed="rId2" cstate="print"/>
          <a:srcRect/>
          <a:stretch>
            <a:fillRect/>
          </a:stretch>
        </p:blipFill>
        <p:spPr bwMode="auto">
          <a:xfrm>
            <a:off x="193830" y="1739180"/>
            <a:ext cx="4447957" cy="4647005"/>
          </a:xfrm>
          <a:prstGeom prst="rect">
            <a:avLst/>
          </a:prstGeom>
          <a:noFill/>
          <a:ln w="9525">
            <a:noFill/>
            <a:miter lim="800000"/>
            <a:headEnd/>
            <a:tailEnd/>
          </a:ln>
          <a:effectLst/>
        </p:spPr>
      </p:pic>
      <p:sp>
        <p:nvSpPr>
          <p:cNvPr id="4" name="Rectangle 8"/>
          <p:cNvSpPr>
            <a:spLocks noChangeArrowheads="1"/>
          </p:cNvSpPr>
          <p:nvPr/>
        </p:nvSpPr>
        <p:spPr bwMode="auto">
          <a:xfrm>
            <a:off x="4917645" y="2468875"/>
            <a:ext cx="4073956" cy="3149210"/>
          </a:xfrm>
          <a:prstGeom prst="rect">
            <a:avLst/>
          </a:prstGeom>
          <a:noFill/>
          <a:ln w="9525">
            <a:noFill/>
            <a:miter lim="800000"/>
            <a:headEnd/>
            <a:tailEnd/>
          </a:ln>
        </p:spPr>
        <p:txBody>
          <a:bodyPr lIns="92075" tIns="46038" rIns="92075" bIns="46038"/>
          <a:lstStyle/>
          <a:p>
            <a:pPr marL="117475" indent="-117475" eaLnBrk="0" hangingPunct="0">
              <a:spcBef>
                <a:spcPct val="20000"/>
              </a:spcBef>
              <a:tabLst>
                <a:tab pos="1601788" algn="l"/>
                <a:tab pos="1882775" algn="l"/>
              </a:tabLst>
            </a:pPr>
            <a:endParaRPr lang="en-US" sz="1200" dirty="0" smtClean="0">
              <a:solidFill>
                <a:srgbClr val="00187E"/>
              </a:solidFill>
            </a:endParaRPr>
          </a:p>
          <a:p>
            <a:pPr marL="117475" indent="-117475" eaLnBrk="0" hangingPunct="0">
              <a:spcBef>
                <a:spcPct val="20000"/>
              </a:spcBef>
              <a:buFont typeface="Arial" pitchFamily="34" charset="0"/>
              <a:buChar char="•"/>
              <a:tabLst>
                <a:tab pos="1601788" algn="l"/>
                <a:tab pos="1882775" algn="l"/>
              </a:tabLst>
            </a:pPr>
            <a:r>
              <a:rPr lang="en-US" sz="1200" dirty="0" smtClean="0">
                <a:solidFill>
                  <a:srgbClr val="00187E"/>
                </a:solidFill>
              </a:rPr>
              <a:t>Re-start with beam 	   </a:t>
            </a:r>
            <a:r>
              <a:rPr lang="en-US" sz="1200" dirty="0" err="1" smtClean="0">
                <a:solidFill>
                  <a:srgbClr val="00187E"/>
                </a:solidFill>
                <a:sym typeface="Wingdings 3"/>
              </a:rPr>
              <a:t></a:t>
            </a:r>
            <a:r>
              <a:rPr lang="en-US" sz="1200" dirty="0" smtClean="0">
                <a:solidFill>
                  <a:srgbClr val="00187E"/>
                </a:solidFill>
                <a:sym typeface="Wingdings 3"/>
              </a:rPr>
              <a:t> 	24</a:t>
            </a:r>
            <a:r>
              <a:rPr lang="en-US" sz="1200" baseline="30000" dirty="0" smtClean="0">
                <a:solidFill>
                  <a:srgbClr val="00187E"/>
                </a:solidFill>
                <a:sym typeface="Wingdings 3"/>
              </a:rPr>
              <a:t>th</a:t>
            </a:r>
            <a:r>
              <a:rPr lang="en-US" sz="1200" dirty="0" smtClean="0">
                <a:solidFill>
                  <a:srgbClr val="00187E"/>
                </a:solidFill>
                <a:sym typeface="Wingdings 3"/>
              </a:rPr>
              <a:t> June</a:t>
            </a:r>
          </a:p>
          <a:p>
            <a:pPr marL="117475" indent="-117475" eaLnBrk="0" hangingPunct="0">
              <a:spcBef>
                <a:spcPct val="20000"/>
              </a:spcBef>
              <a:buFont typeface="Arial" pitchFamily="34" charset="0"/>
              <a:buChar char="•"/>
              <a:tabLst>
                <a:tab pos="1601788" algn="l"/>
                <a:tab pos="1882775" algn="l"/>
              </a:tabLst>
            </a:pPr>
            <a:r>
              <a:rPr lang="en-US" sz="1200" dirty="0" smtClean="0">
                <a:solidFill>
                  <a:srgbClr val="00187E"/>
                </a:solidFill>
                <a:sym typeface="Wingdings 3"/>
              </a:rPr>
              <a:t>First beam in CR 	   </a:t>
            </a:r>
            <a:r>
              <a:rPr lang="en-US" sz="1200" dirty="0" err="1" smtClean="0">
                <a:solidFill>
                  <a:srgbClr val="00187E"/>
                </a:solidFill>
                <a:sym typeface="Wingdings 3"/>
              </a:rPr>
              <a:t></a:t>
            </a:r>
            <a:r>
              <a:rPr lang="en-US" sz="1200" dirty="0" smtClean="0">
                <a:solidFill>
                  <a:srgbClr val="00187E"/>
                </a:solidFill>
                <a:sym typeface="Wingdings 3"/>
              </a:rPr>
              <a:t> 	14</a:t>
            </a:r>
            <a:r>
              <a:rPr lang="en-US" sz="1200" baseline="30000" dirty="0" smtClean="0">
                <a:solidFill>
                  <a:srgbClr val="00187E"/>
                </a:solidFill>
                <a:sym typeface="Wingdings 3"/>
              </a:rPr>
              <a:t>th</a:t>
            </a:r>
            <a:r>
              <a:rPr lang="en-US" sz="1200" dirty="0" smtClean="0">
                <a:solidFill>
                  <a:srgbClr val="00187E"/>
                </a:solidFill>
                <a:sym typeface="Wingdings 3"/>
              </a:rPr>
              <a:t> July</a:t>
            </a:r>
          </a:p>
          <a:p>
            <a:pPr marL="117475" indent="-117475" eaLnBrk="0" hangingPunct="0">
              <a:spcBef>
                <a:spcPct val="20000"/>
              </a:spcBef>
              <a:buFont typeface="Arial" pitchFamily="34" charset="0"/>
              <a:buChar char="•"/>
              <a:tabLst>
                <a:tab pos="1601788" algn="l"/>
                <a:tab pos="1882775" algn="l"/>
              </a:tabLst>
            </a:pPr>
            <a:r>
              <a:rPr lang="en-US" sz="1200" dirty="0" smtClean="0">
                <a:solidFill>
                  <a:srgbClr val="00187E"/>
                </a:solidFill>
                <a:sym typeface="Wingdings 3"/>
              </a:rPr>
              <a:t>First CALIFES beam 	   		end  July</a:t>
            </a:r>
          </a:p>
          <a:p>
            <a:pPr marL="117475" indent="-117475" eaLnBrk="0" hangingPunct="0">
              <a:spcBef>
                <a:spcPct val="20000"/>
              </a:spcBef>
              <a:buFont typeface="Arial" pitchFamily="34" charset="0"/>
              <a:buChar char="•"/>
              <a:tabLst>
                <a:tab pos="1601788" algn="l"/>
                <a:tab pos="1882775" algn="l"/>
              </a:tabLst>
            </a:pPr>
            <a:r>
              <a:rPr lang="en-US" sz="1200" dirty="0" smtClean="0">
                <a:solidFill>
                  <a:srgbClr val="00187E"/>
                </a:solidFill>
                <a:sym typeface="Wingdings 3"/>
              </a:rPr>
              <a:t>First D. Beam in TBTS   	</a:t>
            </a:r>
            <a:r>
              <a:rPr lang="en-US" sz="1200" dirty="0" smtClean="0">
                <a:solidFill>
                  <a:srgbClr val="00187E"/>
                </a:solidFill>
                <a:sym typeface="Wingdings 3"/>
              </a:rPr>
              <a:t>	early </a:t>
            </a:r>
            <a:r>
              <a:rPr lang="en-US" sz="1200" dirty="0" smtClean="0">
                <a:solidFill>
                  <a:srgbClr val="00187E"/>
                </a:solidFill>
                <a:sym typeface="Wingdings 3"/>
              </a:rPr>
              <a:t>August</a:t>
            </a:r>
            <a:endParaRPr lang="en-US" sz="1200" dirty="0" smtClean="0">
              <a:solidFill>
                <a:srgbClr val="00187E"/>
              </a:solidFill>
            </a:endParaRPr>
          </a:p>
          <a:p>
            <a:pPr marL="117475" indent="-117475" eaLnBrk="0" hangingPunct="0">
              <a:spcBef>
                <a:spcPct val="20000"/>
              </a:spcBef>
              <a:tabLst>
                <a:tab pos="1601788" algn="l"/>
                <a:tab pos="1882775" algn="l"/>
              </a:tabLst>
            </a:pPr>
            <a:endParaRPr lang="en-US" sz="1200" dirty="0" smtClean="0">
              <a:solidFill>
                <a:srgbClr val="00187E"/>
              </a:solidFill>
            </a:endParaRPr>
          </a:p>
          <a:p>
            <a:pPr marL="117475" indent="-117475" eaLnBrk="0" hangingPunct="0">
              <a:spcBef>
                <a:spcPct val="20000"/>
              </a:spcBef>
              <a:buFont typeface="Arial" pitchFamily="34" charset="0"/>
              <a:buChar char="•"/>
              <a:tabLst>
                <a:tab pos="1601788" algn="l"/>
                <a:tab pos="1882775" algn="l"/>
              </a:tabLst>
            </a:pPr>
            <a:r>
              <a:rPr lang="en-US" sz="1200" u="sng" dirty="0" smtClean="0">
                <a:solidFill>
                  <a:srgbClr val="00187E"/>
                </a:solidFill>
              </a:rPr>
              <a:t>Reduced current</a:t>
            </a:r>
            <a:r>
              <a:rPr lang="en-US" sz="1200" dirty="0" smtClean="0">
                <a:solidFill>
                  <a:srgbClr val="00187E"/>
                </a:solidFill>
              </a:rPr>
              <a:t>, from 4.5 A to 3.5 A in </a:t>
            </a:r>
            <a:r>
              <a:rPr lang="en-US" sz="1200" dirty="0" err="1" smtClean="0">
                <a:solidFill>
                  <a:srgbClr val="00187E"/>
                </a:solidFill>
              </a:rPr>
              <a:t>linac</a:t>
            </a:r>
            <a:r>
              <a:rPr lang="en-US" sz="1200" dirty="0" smtClean="0">
                <a:solidFill>
                  <a:srgbClr val="00187E"/>
                </a:solidFill>
              </a:rPr>
              <a:t>, in order to recover energy loss from missing klystron</a:t>
            </a:r>
          </a:p>
          <a:p>
            <a:pPr marL="117475" indent="-117475" eaLnBrk="0" hangingPunct="0">
              <a:spcBef>
                <a:spcPct val="20000"/>
              </a:spcBef>
              <a:tabLst>
                <a:tab pos="1601788" algn="l"/>
                <a:tab pos="1882775" algn="l"/>
              </a:tabLst>
            </a:pPr>
            <a:endParaRPr lang="en-US" sz="1200" dirty="0" smtClean="0">
              <a:solidFill>
                <a:srgbClr val="00187E"/>
              </a:solidFill>
            </a:endParaRPr>
          </a:p>
          <a:p>
            <a:pPr marL="117475" indent="-117475" eaLnBrk="0" hangingPunct="0">
              <a:spcBef>
                <a:spcPct val="20000"/>
              </a:spcBef>
              <a:buFont typeface="Arial" pitchFamily="34" charset="0"/>
              <a:buChar char="•"/>
              <a:tabLst>
                <a:tab pos="1601788" algn="l"/>
                <a:tab pos="1882775" algn="l"/>
              </a:tabLst>
            </a:pPr>
            <a:endParaRPr lang="en-US" sz="1200" dirty="0" smtClean="0">
              <a:solidFill>
                <a:srgbClr val="00187E"/>
              </a:solidFill>
            </a:endParaRPr>
          </a:p>
          <a:p>
            <a:pPr marL="117475" indent="-117475" eaLnBrk="0" hangingPunct="0">
              <a:spcBef>
                <a:spcPct val="20000"/>
              </a:spcBef>
              <a:buFont typeface="Arial" pitchFamily="34" charset="0"/>
              <a:buChar char="•"/>
              <a:tabLst>
                <a:tab pos="1601788" algn="l"/>
                <a:tab pos="1882775" algn="l"/>
              </a:tabLst>
            </a:pPr>
            <a:endParaRPr lang="en-US" sz="1200" dirty="0"/>
          </a:p>
        </p:txBody>
      </p:sp>
      <p:pic>
        <p:nvPicPr>
          <p:cNvPr id="7" name="Picture 4"/>
          <p:cNvPicPr>
            <a:picLocks noChangeAspect="1" noChangeArrowheads="1"/>
          </p:cNvPicPr>
          <p:nvPr/>
        </p:nvPicPr>
        <p:blipFill>
          <a:blip r:embed="rId3" cstate="print"/>
          <a:srcRect/>
          <a:stretch>
            <a:fillRect/>
          </a:stretch>
        </p:blipFill>
        <p:spPr bwMode="auto">
          <a:xfrm>
            <a:off x="6953110" y="625435"/>
            <a:ext cx="1554622" cy="1945551"/>
          </a:xfrm>
          <a:prstGeom prst="rect">
            <a:avLst/>
          </a:prstGeom>
          <a:noFill/>
          <a:ln w="9525">
            <a:noFill/>
            <a:miter lim="800000"/>
            <a:headEnd/>
            <a:tailEnd/>
          </a:ln>
          <a:effectLst>
            <a:outerShdw blurRad="50800" dist="38100" dir="2700000" algn="tl" rotWithShape="0">
              <a:prstClr val="black">
                <a:alpha val="40000"/>
              </a:prstClr>
            </a:outerShdw>
          </a:effectLst>
        </p:spPr>
      </p:pic>
      <p:sp>
        <p:nvSpPr>
          <p:cNvPr id="10" name="Rectangle 9"/>
          <p:cNvSpPr/>
          <p:nvPr/>
        </p:nvSpPr>
        <p:spPr>
          <a:xfrm>
            <a:off x="5724150" y="1700775"/>
            <a:ext cx="1143000" cy="553998"/>
          </a:xfrm>
          <a:prstGeom prst="rect">
            <a:avLst/>
          </a:prstGeom>
        </p:spPr>
        <p:txBody>
          <a:bodyPr wrap="square">
            <a:spAutoFit/>
          </a:bodyPr>
          <a:lstStyle/>
          <a:p>
            <a:r>
              <a:rPr lang="en-US" sz="1000" dirty="0" smtClean="0">
                <a:latin typeface="+mn-lt"/>
              </a:rPr>
              <a:t>CTF3 pulse-forming network after fire</a:t>
            </a:r>
            <a:endParaRPr lang="en-US" sz="1000" dirty="0"/>
          </a:p>
        </p:txBody>
      </p:sp>
      <p:pic>
        <p:nvPicPr>
          <p:cNvPr id="13" name="Picture 6"/>
          <p:cNvPicPr>
            <a:picLocks noChangeAspect="1" noChangeArrowheads="1"/>
          </p:cNvPicPr>
          <p:nvPr/>
        </p:nvPicPr>
        <p:blipFill>
          <a:blip r:embed="rId4" cstate="print"/>
          <a:srcRect/>
          <a:stretch>
            <a:fillRect/>
          </a:stretch>
        </p:blipFill>
        <p:spPr bwMode="auto">
          <a:xfrm>
            <a:off x="4879240" y="4312315"/>
            <a:ext cx="2766043" cy="2419774"/>
          </a:xfrm>
          <a:prstGeom prst="rect">
            <a:avLst/>
          </a:prstGeom>
          <a:noFill/>
          <a:ln w="9525">
            <a:noFill/>
            <a:miter lim="800000"/>
            <a:headEnd/>
            <a:tailEnd/>
          </a:ln>
        </p:spPr>
      </p:pic>
      <p:sp>
        <p:nvSpPr>
          <p:cNvPr id="14" name="Rectangle 13"/>
          <p:cNvSpPr>
            <a:spLocks noChangeArrowheads="1"/>
          </p:cNvSpPr>
          <p:nvPr/>
        </p:nvSpPr>
        <p:spPr bwMode="auto">
          <a:xfrm>
            <a:off x="7605995" y="6002135"/>
            <a:ext cx="838200" cy="381000"/>
          </a:xfrm>
          <a:prstGeom prst="rect">
            <a:avLst/>
          </a:prstGeom>
          <a:noFill/>
          <a:ln w="9525">
            <a:noFill/>
            <a:miter lim="800000"/>
            <a:headEnd/>
            <a:tailEnd/>
          </a:ln>
        </p:spPr>
        <p:txBody>
          <a:bodyPr lIns="92075" tIns="46038" rIns="92075" bIns="46038"/>
          <a:lstStyle/>
          <a:p>
            <a:pPr marL="342900" indent="-342900" eaLnBrk="0" hangingPunct="0">
              <a:spcBef>
                <a:spcPct val="20000"/>
              </a:spcBef>
            </a:pPr>
            <a:r>
              <a:rPr lang="en-US" sz="1600" dirty="0" smtClean="0">
                <a:solidFill>
                  <a:srgbClr val="00187E"/>
                </a:solidFill>
              </a:rPr>
              <a:t>~ </a:t>
            </a:r>
            <a:r>
              <a:rPr lang="en-US" sz="1600" dirty="0" smtClean="0">
                <a:solidFill>
                  <a:srgbClr val="00187E"/>
                </a:solidFill>
              </a:rPr>
              <a:t>24 </a:t>
            </a:r>
            <a:r>
              <a:rPr lang="en-US" sz="1600" dirty="0" smtClean="0">
                <a:solidFill>
                  <a:srgbClr val="00187E"/>
                </a:solidFill>
              </a:rPr>
              <a:t>A</a:t>
            </a:r>
          </a:p>
        </p:txBody>
      </p:sp>
      <p:sp>
        <p:nvSpPr>
          <p:cNvPr id="17"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52400" y="4114800"/>
            <a:ext cx="3810000" cy="2514600"/>
          </a:xfrm>
          <a:prstGeom prst="rect">
            <a:avLst/>
          </a:prstGeom>
          <a:solidFill>
            <a:schemeClr val="bg1">
              <a:lumMod val="75000"/>
            </a:schemeClr>
          </a:solidFill>
          <a:effectLst>
            <a:outerShdw blurRad="50800" dist="38100" dir="2700000" algn="br"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Rectangle 8"/>
          <p:cNvSpPr>
            <a:spLocks noChangeArrowheads="1"/>
          </p:cNvSpPr>
          <p:nvPr/>
        </p:nvSpPr>
        <p:spPr bwMode="auto">
          <a:xfrm>
            <a:off x="270640" y="740650"/>
            <a:ext cx="2227490"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Operational improvements</a:t>
            </a:r>
          </a:p>
        </p:txBody>
      </p:sp>
      <p:sp>
        <p:nvSpPr>
          <p:cNvPr id="4" name="Rectangle 3"/>
          <p:cNvSpPr/>
          <p:nvPr/>
        </p:nvSpPr>
        <p:spPr>
          <a:xfrm>
            <a:off x="2075675" y="702245"/>
            <a:ext cx="6781800" cy="3108544"/>
          </a:xfrm>
          <a:prstGeom prst="rect">
            <a:avLst/>
          </a:prstGeom>
        </p:spPr>
        <p:txBody>
          <a:bodyPr wrap="square">
            <a:spAutoFit/>
          </a:bodyPr>
          <a:lstStyle/>
          <a:p>
            <a:pPr marL="288925" indent="-288925">
              <a:buFont typeface="Arial" pitchFamily="34" charset="0"/>
              <a:buChar char="•"/>
            </a:pPr>
            <a:r>
              <a:rPr lang="en-US" sz="1400" dirty="0" smtClean="0">
                <a:solidFill>
                  <a:srgbClr val="00187E"/>
                </a:solidFill>
              </a:rPr>
              <a:t>Careful setting up of RF pulses (minimize amplitude/phase variation)</a:t>
            </a:r>
          </a:p>
          <a:p>
            <a:pPr marL="288925" indent="-288925">
              <a:buFont typeface="Arial" pitchFamily="34" charset="0"/>
              <a:buChar char="•"/>
            </a:pPr>
            <a:r>
              <a:rPr lang="en-US" sz="1400" dirty="0" smtClean="0">
                <a:solidFill>
                  <a:srgbClr val="00187E"/>
                </a:solidFill>
              </a:rPr>
              <a:t>Shaped RF pulse to minimize ∆E/E</a:t>
            </a:r>
          </a:p>
          <a:p>
            <a:pPr marL="288925" indent="-288925">
              <a:buFont typeface="Arial" pitchFamily="34" charset="0"/>
              <a:buChar char="•"/>
            </a:pPr>
            <a:endParaRPr lang="en-US" sz="1400" dirty="0" smtClean="0">
              <a:solidFill>
                <a:srgbClr val="00187E"/>
              </a:solidFill>
            </a:endParaRPr>
          </a:p>
          <a:p>
            <a:pPr marL="288925" indent="-288925">
              <a:buFont typeface="Arial" pitchFamily="34" charset="0"/>
              <a:buChar char="•"/>
            </a:pPr>
            <a:r>
              <a:rPr lang="en-US" sz="1400" dirty="0" smtClean="0">
                <a:solidFill>
                  <a:srgbClr val="00187E"/>
                </a:solidFill>
              </a:rPr>
              <a:t>Many optic checks, dispersion measurements, quad scans, response matrix studies, … </a:t>
            </a:r>
            <a:r>
              <a:rPr lang="en-US" sz="1400" dirty="0" smtClean="0">
                <a:solidFill>
                  <a:srgbClr val="00187E"/>
                </a:solidFill>
                <a:sym typeface="Wingdings 3"/>
              </a:rPr>
              <a:t> </a:t>
            </a:r>
            <a:r>
              <a:rPr lang="en-US" sz="1400" dirty="0" smtClean="0">
                <a:solidFill>
                  <a:srgbClr val="00187E"/>
                </a:solidFill>
              </a:rPr>
              <a:t>optics model much better understood and adapted</a:t>
            </a:r>
          </a:p>
          <a:p>
            <a:pPr marL="288925" indent="-288925">
              <a:buFont typeface="Arial" pitchFamily="34" charset="0"/>
              <a:buChar char="•"/>
            </a:pPr>
            <a:r>
              <a:rPr lang="en-US" sz="1400" dirty="0" smtClean="0">
                <a:solidFill>
                  <a:srgbClr val="00187E"/>
                </a:solidFill>
              </a:rPr>
              <a:t>CTF3 now runs on design optics</a:t>
            </a:r>
          </a:p>
          <a:p>
            <a:pPr marL="288925" indent="-288925">
              <a:buFont typeface="Arial" pitchFamily="34" charset="0"/>
              <a:buChar char="•"/>
            </a:pPr>
            <a:endParaRPr lang="en-US" sz="1400" dirty="0" smtClean="0">
              <a:solidFill>
                <a:srgbClr val="00187E"/>
              </a:solidFill>
            </a:endParaRPr>
          </a:p>
          <a:p>
            <a:pPr marL="288925" indent="-288925"/>
            <a:r>
              <a:rPr lang="en-US" sz="1400" dirty="0" smtClean="0">
                <a:solidFill>
                  <a:srgbClr val="00187E"/>
                </a:solidFill>
              </a:rPr>
              <a:t>			</a:t>
            </a:r>
            <a:r>
              <a:rPr lang="en-US" sz="1400" dirty="0" smtClean="0">
                <a:solidFill>
                  <a:srgbClr val="00187E"/>
                </a:solidFill>
                <a:sym typeface="Wingdings 3"/>
              </a:rPr>
              <a:t>  </a:t>
            </a:r>
            <a:r>
              <a:rPr lang="en-US" sz="1400" dirty="0" smtClean="0">
                <a:solidFill>
                  <a:srgbClr val="00187E"/>
                </a:solidFill>
              </a:rPr>
              <a:t>acceptance improved</a:t>
            </a:r>
          </a:p>
          <a:p>
            <a:pPr marL="288925" indent="-288925"/>
            <a:endParaRPr lang="en-US" sz="1400" dirty="0" smtClean="0">
              <a:solidFill>
                <a:srgbClr val="00187E"/>
              </a:solidFill>
            </a:endParaRPr>
          </a:p>
          <a:p>
            <a:pPr marL="288925" indent="-288925">
              <a:buFont typeface="Arial" pitchFamily="34" charset="0"/>
              <a:buChar char="•"/>
            </a:pPr>
            <a:r>
              <a:rPr lang="en-US" sz="1400" dirty="0" smtClean="0">
                <a:solidFill>
                  <a:srgbClr val="00187E"/>
                </a:solidFill>
              </a:rPr>
              <a:t>CCC supervision of klystrons at night/WE</a:t>
            </a:r>
          </a:p>
          <a:p>
            <a:pPr marL="288925" indent="-288925">
              <a:buFont typeface="Arial" pitchFamily="34" charset="0"/>
              <a:buChar char="•"/>
            </a:pPr>
            <a:r>
              <a:rPr lang="en-US" sz="1400" dirty="0" smtClean="0">
                <a:solidFill>
                  <a:srgbClr val="00187E"/>
                </a:solidFill>
              </a:rPr>
              <a:t>Extensive use of reference signals</a:t>
            </a:r>
          </a:p>
          <a:p>
            <a:pPr marL="288925" indent="-288925">
              <a:buFont typeface="Arial" pitchFamily="34" charset="0"/>
              <a:buChar char="•"/>
            </a:pPr>
            <a:endParaRPr lang="en-US" sz="1400" dirty="0" smtClean="0">
              <a:solidFill>
                <a:srgbClr val="00187E"/>
              </a:solidFill>
            </a:endParaRPr>
          </a:p>
          <a:p>
            <a:pPr marL="288925" indent="-288925"/>
            <a:r>
              <a:rPr lang="en-US" sz="1400" dirty="0" smtClean="0">
                <a:solidFill>
                  <a:srgbClr val="00187E"/>
                </a:solidFill>
              </a:rPr>
              <a:t>			</a:t>
            </a:r>
            <a:r>
              <a:rPr lang="en-US" sz="1400" dirty="0" smtClean="0">
                <a:solidFill>
                  <a:srgbClr val="00187E"/>
                </a:solidFill>
                <a:sym typeface="Wingdings 3"/>
              </a:rPr>
              <a:t>  </a:t>
            </a:r>
            <a:r>
              <a:rPr lang="en-US" sz="1400" dirty="0" smtClean="0">
                <a:solidFill>
                  <a:srgbClr val="00187E"/>
                </a:solidFill>
              </a:rPr>
              <a:t>faster setting up of the machine, reproducibility</a:t>
            </a:r>
            <a:br>
              <a:rPr lang="en-US" sz="1400" dirty="0" smtClean="0">
                <a:solidFill>
                  <a:srgbClr val="00187E"/>
                </a:solidFill>
              </a:rPr>
            </a:br>
            <a:endParaRPr lang="en-US" sz="1400" dirty="0">
              <a:solidFill>
                <a:srgbClr val="00187E"/>
              </a:solidFill>
            </a:endParaRPr>
          </a:p>
        </p:txBody>
      </p:sp>
      <p:grpSp>
        <p:nvGrpSpPr>
          <p:cNvPr id="5" name="Group 4"/>
          <p:cNvGrpSpPr/>
          <p:nvPr/>
        </p:nvGrpSpPr>
        <p:grpSpPr>
          <a:xfrm>
            <a:off x="228600" y="4191000"/>
            <a:ext cx="3505200" cy="2355268"/>
            <a:chOff x="242888" y="887413"/>
            <a:chExt cx="4557712" cy="3429499"/>
          </a:xfrm>
        </p:grpSpPr>
        <p:pic>
          <p:nvPicPr>
            <p:cNvPr id="6" name="Picture 5" descr="disp-cr.png"/>
            <p:cNvPicPr>
              <a:picLocks noChangeAspect="1"/>
            </p:cNvPicPr>
            <p:nvPr/>
          </p:nvPicPr>
          <p:blipFill>
            <a:blip r:embed="rId2" cstate="print"/>
            <a:srcRect l="1944" t="2361" r="26231" b="4545"/>
            <a:stretch>
              <a:fillRect/>
            </a:stretch>
          </p:blipFill>
          <p:spPr>
            <a:xfrm>
              <a:off x="242888" y="887413"/>
              <a:ext cx="4557712" cy="3429499"/>
            </a:xfrm>
            <a:prstGeom prst="rect">
              <a:avLst/>
            </a:prstGeom>
          </p:spPr>
        </p:pic>
        <p:sp>
          <p:nvSpPr>
            <p:cNvPr id="7" name="TextBox 6"/>
            <p:cNvSpPr txBox="1"/>
            <p:nvPr/>
          </p:nvSpPr>
          <p:spPr>
            <a:xfrm>
              <a:off x="1841500" y="1441491"/>
              <a:ext cx="492443" cy="369332"/>
            </a:xfrm>
            <a:prstGeom prst="rect">
              <a:avLst/>
            </a:prstGeom>
            <a:noFill/>
          </p:spPr>
          <p:txBody>
            <a:bodyPr wrap="none" rtlCol="0">
              <a:normAutofit fontScale="70000" lnSpcReduction="20000"/>
            </a:bodyPr>
            <a:lstStyle/>
            <a:p>
              <a:r>
                <a:rPr lang="en-US" dirty="0" smtClean="0"/>
                <a:t>DL</a:t>
              </a:r>
              <a:endParaRPr lang="en-US" dirty="0"/>
            </a:p>
          </p:txBody>
        </p:sp>
        <p:sp>
          <p:nvSpPr>
            <p:cNvPr id="8" name="TextBox 7"/>
            <p:cNvSpPr txBox="1"/>
            <p:nvPr/>
          </p:nvSpPr>
          <p:spPr>
            <a:xfrm>
              <a:off x="2946400" y="1441491"/>
              <a:ext cx="582085" cy="369332"/>
            </a:xfrm>
            <a:prstGeom prst="rect">
              <a:avLst/>
            </a:prstGeom>
            <a:noFill/>
          </p:spPr>
          <p:txBody>
            <a:bodyPr wrap="none" rtlCol="0">
              <a:normAutofit fontScale="70000" lnSpcReduction="20000"/>
            </a:bodyPr>
            <a:lstStyle/>
            <a:p>
              <a:r>
                <a:rPr lang="en-US" dirty="0" smtClean="0"/>
                <a:t>TL1</a:t>
              </a:r>
              <a:endParaRPr lang="en-US" dirty="0"/>
            </a:p>
          </p:txBody>
        </p:sp>
        <p:sp>
          <p:nvSpPr>
            <p:cNvPr id="9" name="TextBox 8"/>
            <p:cNvSpPr txBox="1"/>
            <p:nvPr/>
          </p:nvSpPr>
          <p:spPr>
            <a:xfrm>
              <a:off x="4038600" y="1441491"/>
              <a:ext cx="505267" cy="369332"/>
            </a:xfrm>
            <a:prstGeom prst="rect">
              <a:avLst/>
            </a:prstGeom>
            <a:noFill/>
          </p:spPr>
          <p:txBody>
            <a:bodyPr wrap="none" rtlCol="0">
              <a:normAutofit fontScale="70000" lnSpcReduction="20000"/>
            </a:bodyPr>
            <a:lstStyle/>
            <a:p>
              <a:r>
                <a:rPr lang="en-US" dirty="0" smtClean="0"/>
                <a:t>CR</a:t>
              </a:r>
              <a:endParaRPr lang="en-US" dirty="0"/>
            </a:p>
          </p:txBody>
        </p:sp>
        <p:pic>
          <p:nvPicPr>
            <p:cNvPr id="10" name="Picture 9" descr="disp-cr.png"/>
            <p:cNvPicPr>
              <a:picLocks noChangeAspect="1"/>
            </p:cNvPicPr>
            <p:nvPr/>
          </p:nvPicPr>
          <p:blipFill>
            <a:blip r:embed="rId2" cstate="print"/>
            <a:srcRect l="80714" t="5073" r="2964" b="73126"/>
            <a:stretch>
              <a:fillRect/>
            </a:stretch>
          </p:blipFill>
          <p:spPr>
            <a:xfrm>
              <a:off x="564458" y="1066800"/>
              <a:ext cx="1035742" cy="803098"/>
            </a:xfrm>
            <a:prstGeom prst="rect">
              <a:avLst/>
            </a:prstGeom>
          </p:spPr>
        </p:pic>
      </p:grpSp>
      <p:sp>
        <p:nvSpPr>
          <p:cNvPr id="11" name="TextBox 10"/>
          <p:cNvSpPr txBox="1"/>
          <p:nvPr/>
        </p:nvSpPr>
        <p:spPr>
          <a:xfrm>
            <a:off x="152400" y="3810000"/>
            <a:ext cx="3464410" cy="246221"/>
          </a:xfrm>
          <a:prstGeom prst="rect">
            <a:avLst/>
          </a:prstGeom>
          <a:noFill/>
        </p:spPr>
        <p:txBody>
          <a:bodyPr wrap="none" rtlCol="0">
            <a:spAutoFit/>
          </a:bodyPr>
          <a:lstStyle/>
          <a:p>
            <a:r>
              <a:rPr lang="en-US" sz="1000" i="1" u="sng" dirty="0" err="1" smtClean="0"/>
              <a:t>Simona</a:t>
            </a:r>
            <a:r>
              <a:rPr lang="en-US" sz="1000" i="1" u="sng" dirty="0" smtClean="0"/>
              <a:t> </a:t>
            </a:r>
            <a:r>
              <a:rPr lang="en-US" sz="1000" i="1" u="sng" dirty="0" err="1" smtClean="0"/>
              <a:t>Bettoni</a:t>
            </a:r>
            <a:r>
              <a:rPr lang="en-US" sz="1000" i="1" u="sng" dirty="0" smtClean="0"/>
              <a:t>, </a:t>
            </a:r>
            <a:r>
              <a:rPr lang="en-US" sz="1000" i="1" u="sng" dirty="0" err="1" smtClean="0"/>
              <a:t>Piotr</a:t>
            </a:r>
            <a:r>
              <a:rPr lang="en-US" sz="1000" i="1" u="sng" dirty="0" smtClean="0"/>
              <a:t> </a:t>
            </a:r>
            <a:r>
              <a:rPr lang="en-US" sz="1000" i="1" u="sng" dirty="0" err="1" smtClean="0"/>
              <a:t>Skowronski</a:t>
            </a:r>
            <a:r>
              <a:rPr lang="en-US" sz="1000" i="1" u="sng" dirty="0" smtClean="0"/>
              <a:t>, Javier </a:t>
            </a:r>
            <a:r>
              <a:rPr lang="en-US" sz="1000" i="1" u="sng" dirty="0" err="1" smtClean="0"/>
              <a:t>Barranco</a:t>
            </a:r>
            <a:r>
              <a:rPr lang="en-US" sz="1000" i="1" u="sng" dirty="0" smtClean="0"/>
              <a:t> et al.</a:t>
            </a:r>
            <a:endParaRPr lang="en-US" sz="1000" i="1" u="sng" dirty="0"/>
          </a:p>
        </p:txBody>
      </p:sp>
      <p:sp>
        <p:nvSpPr>
          <p:cNvPr id="12" name="TextBox 11"/>
          <p:cNvSpPr txBox="1"/>
          <p:nvPr/>
        </p:nvSpPr>
        <p:spPr>
          <a:xfrm>
            <a:off x="2133600" y="4191000"/>
            <a:ext cx="1168208" cy="338554"/>
          </a:xfrm>
          <a:prstGeom prst="rect">
            <a:avLst/>
          </a:prstGeom>
          <a:noFill/>
        </p:spPr>
        <p:txBody>
          <a:bodyPr wrap="none" rtlCol="0">
            <a:spAutoFit/>
          </a:bodyPr>
          <a:lstStyle/>
          <a:p>
            <a:r>
              <a:rPr lang="en-US" sz="1600" dirty="0" smtClean="0">
                <a:cs typeface="Arial"/>
              </a:rPr>
              <a:t>Dispersion</a:t>
            </a:r>
            <a:endParaRPr lang="en-US" sz="1600" dirty="0">
              <a:cs typeface="Arial"/>
            </a:endParaRPr>
          </a:p>
        </p:txBody>
      </p:sp>
      <p:pic>
        <p:nvPicPr>
          <p:cNvPr id="14" name="Picture 13"/>
          <p:cNvPicPr>
            <a:picLocks noChangeAspect="1"/>
          </p:cNvPicPr>
          <p:nvPr/>
        </p:nvPicPr>
        <p:blipFill>
          <a:blip r:embed="rId3" cstate="print"/>
          <a:stretch>
            <a:fillRect/>
          </a:stretch>
        </p:blipFill>
        <p:spPr>
          <a:xfrm>
            <a:off x="5257800" y="4114801"/>
            <a:ext cx="3098619" cy="2438400"/>
          </a:xfrm>
          <a:prstGeom prst="rect">
            <a:avLst/>
          </a:prstGeom>
          <a:effectLst>
            <a:outerShdw blurRad="50800" dist="38100" dir="2700000" algn="br">
              <a:srgbClr val="000000">
                <a:alpha val="43000"/>
              </a:srgbClr>
            </a:outerShdw>
          </a:effectLst>
        </p:spPr>
      </p:pic>
      <p:pic>
        <p:nvPicPr>
          <p:cNvPr id="15" name="Picture 14"/>
          <p:cNvPicPr>
            <a:picLocks noChangeAspect="1"/>
          </p:cNvPicPr>
          <p:nvPr/>
        </p:nvPicPr>
        <p:blipFill>
          <a:blip r:embed="rId4" cstate="print"/>
          <a:stretch>
            <a:fillRect/>
          </a:stretch>
        </p:blipFill>
        <p:spPr>
          <a:xfrm>
            <a:off x="5032860" y="4120290"/>
            <a:ext cx="3354290" cy="2478523"/>
          </a:xfrm>
          <a:prstGeom prst="rect">
            <a:avLst/>
          </a:prstGeom>
          <a:effectLst>
            <a:outerShdw blurRad="50800" dist="38100" dir="2700000" algn="br">
              <a:srgbClr val="000000">
                <a:alpha val="43000"/>
              </a:srgbClr>
            </a:outerShdw>
          </a:effectLst>
        </p:spPr>
      </p:pic>
      <p:sp>
        <p:nvSpPr>
          <p:cNvPr id="16" name="TextBox 15"/>
          <p:cNvSpPr txBox="1"/>
          <p:nvPr/>
        </p:nvSpPr>
        <p:spPr>
          <a:xfrm>
            <a:off x="5029200" y="3810000"/>
            <a:ext cx="1042273" cy="246221"/>
          </a:xfrm>
          <a:prstGeom prst="rect">
            <a:avLst/>
          </a:prstGeom>
          <a:noFill/>
        </p:spPr>
        <p:txBody>
          <a:bodyPr wrap="none" rtlCol="0">
            <a:spAutoFit/>
          </a:bodyPr>
          <a:lstStyle/>
          <a:p>
            <a:r>
              <a:rPr lang="en-US" sz="1000" i="1" u="sng" dirty="0" smtClean="0"/>
              <a:t>Tobias </a:t>
            </a:r>
            <a:r>
              <a:rPr lang="en-US" sz="1000" i="1" u="sng" dirty="0" err="1" smtClean="0"/>
              <a:t>Persson</a:t>
            </a:r>
            <a:endParaRPr lang="en-US" sz="1000" i="1" u="sng" dirty="0"/>
          </a:p>
        </p:txBody>
      </p:sp>
      <p:sp>
        <p:nvSpPr>
          <p:cNvPr id="17"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8" end="8"/>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1" end="1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152401" y="685800"/>
            <a:ext cx="2667000" cy="504168"/>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Hardware upgrades, Feed-back systems</a:t>
            </a:r>
          </a:p>
        </p:txBody>
      </p:sp>
      <p:sp>
        <p:nvSpPr>
          <p:cNvPr id="3" name="Rectangle 2"/>
          <p:cNvSpPr/>
          <p:nvPr/>
        </p:nvSpPr>
        <p:spPr>
          <a:xfrm>
            <a:off x="2286000" y="751344"/>
            <a:ext cx="6740980" cy="584776"/>
          </a:xfrm>
          <a:prstGeom prst="rect">
            <a:avLst/>
          </a:prstGeom>
        </p:spPr>
        <p:txBody>
          <a:bodyPr wrap="square">
            <a:spAutoFit/>
          </a:bodyPr>
          <a:lstStyle/>
          <a:p>
            <a:pPr marL="288925" indent="-288925">
              <a:buFont typeface="Arial" pitchFamily="34" charset="0"/>
              <a:buChar char="•"/>
            </a:pPr>
            <a:r>
              <a:rPr lang="en-US" sz="1600" dirty="0" smtClean="0"/>
              <a:t/>
            </a:r>
            <a:br>
              <a:rPr lang="en-US" sz="1600" dirty="0" smtClean="0"/>
            </a:br>
            <a:endParaRPr lang="en-US" sz="1600" dirty="0"/>
          </a:p>
        </p:txBody>
      </p:sp>
      <p:sp>
        <p:nvSpPr>
          <p:cNvPr id="4" name="Rectangle 3"/>
          <p:cNvSpPr/>
          <p:nvPr/>
        </p:nvSpPr>
        <p:spPr>
          <a:xfrm>
            <a:off x="2971800" y="762000"/>
            <a:ext cx="6172200" cy="2462213"/>
          </a:xfrm>
          <a:prstGeom prst="rect">
            <a:avLst/>
          </a:prstGeom>
        </p:spPr>
        <p:txBody>
          <a:bodyPr wrap="square">
            <a:spAutoFit/>
          </a:bodyPr>
          <a:lstStyle/>
          <a:p>
            <a:pPr marL="288925" indent="-288925">
              <a:buFont typeface="Arial" pitchFamily="34" charset="0"/>
              <a:buChar char="•"/>
            </a:pPr>
            <a:r>
              <a:rPr lang="en-US" sz="1400" dirty="0" smtClean="0">
                <a:solidFill>
                  <a:srgbClr val="00187E"/>
                </a:solidFill>
              </a:rPr>
              <a:t>Improvements in low-level and high-power RF</a:t>
            </a:r>
          </a:p>
          <a:p>
            <a:pPr marL="288925" indent="-288925">
              <a:buFont typeface="Arial" pitchFamily="34" charset="0"/>
              <a:buChar char="•"/>
            </a:pPr>
            <a:r>
              <a:rPr lang="en-US" sz="1400" dirty="0" smtClean="0">
                <a:solidFill>
                  <a:srgbClr val="00187E"/>
                </a:solidFill>
              </a:rPr>
              <a:t>Gun improvements (new heater power supply, …)</a:t>
            </a:r>
          </a:p>
          <a:p>
            <a:pPr marL="288925" indent="-288925">
              <a:buFont typeface="Arial" pitchFamily="34" charset="0"/>
              <a:buChar char="•"/>
            </a:pPr>
            <a:endParaRPr lang="en-US" sz="1400" dirty="0" smtClean="0">
              <a:solidFill>
                <a:srgbClr val="00187E"/>
              </a:solidFill>
            </a:endParaRPr>
          </a:p>
          <a:p>
            <a:pPr marL="288925" indent="-288925">
              <a:buFont typeface="Arial" pitchFamily="34" charset="0"/>
              <a:buChar char="•"/>
            </a:pPr>
            <a:r>
              <a:rPr lang="en-US" sz="1400" dirty="0" smtClean="0">
                <a:solidFill>
                  <a:srgbClr val="00187E"/>
                </a:solidFill>
              </a:rPr>
              <a:t>RF phase feedback – now fully operational</a:t>
            </a:r>
          </a:p>
          <a:p>
            <a:pPr marL="288925" indent="-288925">
              <a:buFont typeface="Arial" pitchFamily="34" charset="0"/>
              <a:buChar char="•"/>
            </a:pPr>
            <a:r>
              <a:rPr lang="en-US" sz="1400" dirty="0" smtClean="0">
                <a:solidFill>
                  <a:srgbClr val="00187E"/>
                </a:solidFill>
              </a:rPr>
              <a:t>RF temperature feedback for pulse compression</a:t>
            </a:r>
          </a:p>
          <a:p>
            <a:pPr marL="288925" indent="-288925"/>
            <a:r>
              <a:rPr lang="en-US" sz="1400" dirty="0" smtClean="0">
                <a:solidFill>
                  <a:srgbClr val="00187E"/>
                </a:solidFill>
                <a:sym typeface="Wingdings 3"/>
              </a:rPr>
              <a:t>					</a:t>
            </a:r>
          </a:p>
          <a:p>
            <a:pPr marL="288925" indent="-288925"/>
            <a:r>
              <a:rPr lang="en-US" sz="1400" dirty="0" smtClean="0">
                <a:solidFill>
                  <a:srgbClr val="00187E"/>
                </a:solidFill>
                <a:sym typeface="Wingdings 3"/>
              </a:rPr>
              <a:t>			</a:t>
            </a:r>
            <a:r>
              <a:rPr lang="en-US" sz="1400" dirty="0" err="1" smtClean="0">
                <a:solidFill>
                  <a:srgbClr val="00187E"/>
                </a:solidFill>
                <a:sym typeface="Wingdings 3"/>
              </a:rPr>
              <a:t></a:t>
            </a:r>
            <a:r>
              <a:rPr lang="en-US" sz="1400" dirty="0" smtClean="0">
                <a:solidFill>
                  <a:srgbClr val="00187E"/>
                </a:solidFill>
                <a:sym typeface="Wingdings 3"/>
              </a:rPr>
              <a:t> </a:t>
            </a:r>
            <a:r>
              <a:rPr lang="en-US" sz="1400" dirty="0" smtClean="0">
                <a:solidFill>
                  <a:srgbClr val="00187E"/>
                </a:solidFill>
              </a:rPr>
              <a:t>reproducibility, stability</a:t>
            </a:r>
          </a:p>
          <a:p>
            <a:pPr marL="288925" indent="-288925"/>
            <a:endParaRPr lang="en-US" sz="1400" dirty="0" smtClean="0">
              <a:solidFill>
                <a:srgbClr val="00187E"/>
              </a:solidFill>
            </a:endParaRPr>
          </a:p>
          <a:p>
            <a:pPr marL="288925" indent="-288925"/>
            <a:endParaRPr lang="en-US" sz="1400" dirty="0" smtClean="0">
              <a:solidFill>
                <a:srgbClr val="00187E"/>
              </a:solidFill>
            </a:endParaRPr>
          </a:p>
          <a:p>
            <a:pPr marL="288925" indent="-288925"/>
            <a:r>
              <a:rPr lang="en-US" sz="1400" dirty="0" smtClean="0">
                <a:solidFill>
                  <a:srgbClr val="00187E"/>
                </a:solidFill>
              </a:rPr>
              <a:t/>
            </a:r>
            <a:br>
              <a:rPr lang="en-US" sz="1400" dirty="0" smtClean="0">
                <a:solidFill>
                  <a:srgbClr val="00187E"/>
                </a:solidFill>
              </a:rPr>
            </a:br>
            <a:endParaRPr lang="en-US" sz="1400" dirty="0">
              <a:solidFill>
                <a:srgbClr val="00187E"/>
              </a:solidFill>
            </a:endParaRPr>
          </a:p>
        </p:txBody>
      </p:sp>
      <p:grpSp>
        <p:nvGrpSpPr>
          <p:cNvPr id="7" name="Group 6"/>
          <p:cNvGrpSpPr/>
          <p:nvPr/>
        </p:nvGrpSpPr>
        <p:grpSpPr>
          <a:xfrm>
            <a:off x="117020" y="3467405"/>
            <a:ext cx="4835980" cy="2933395"/>
            <a:chOff x="0" y="3082979"/>
            <a:chExt cx="6176508" cy="3454472"/>
          </a:xfrm>
        </p:grpSpPr>
        <p:pic>
          <p:nvPicPr>
            <p:cNvPr id="8" name="Picture 7" descr="mks03RelativePowerVariation2.png"/>
            <p:cNvPicPr>
              <a:picLocks noChangeAspect="1"/>
            </p:cNvPicPr>
            <p:nvPr/>
          </p:nvPicPr>
          <p:blipFill>
            <a:blip r:embed="rId2" cstate="print"/>
            <a:srcRect l="5638" r="6773"/>
            <a:stretch>
              <a:fillRect/>
            </a:stretch>
          </p:blipFill>
          <p:spPr>
            <a:xfrm>
              <a:off x="0" y="3082979"/>
              <a:ext cx="6176508" cy="3454472"/>
            </a:xfrm>
            <a:prstGeom prst="rect">
              <a:avLst/>
            </a:prstGeom>
          </p:spPr>
        </p:pic>
        <p:sp>
          <p:nvSpPr>
            <p:cNvPr id="9" name="Right Arrow 8"/>
            <p:cNvSpPr/>
            <p:nvPr/>
          </p:nvSpPr>
          <p:spPr bwMode="auto">
            <a:xfrm>
              <a:off x="2867541" y="3396695"/>
              <a:ext cx="2107245" cy="712980"/>
            </a:xfrm>
            <a:prstGeom prst="rightArrow">
              <a:avLst>
                <a:gd name="adj1" fmla="val 50490"/>
                <a:gd name="adj2" fmla="val 77565"/>
              </a:avLst>
            </a:prstGeom>
            <a:solidFill>
              <a:srgbClr val="3366FF"/>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l" defTabSz="912813" rtl="0" eaLnBrk="0" fontAlgn="base" latinLnBrk="0" hangingPunct="0">
                <a:lnSpc>
                  <a:spcPct val="100000"/>
                </a:lnSpc>
                <a:spcBef>
                  <a:spcPct val="0"/>
                </a:spcBef>
                <a:spcAft>
                  <a:spcPct val="0"/>
                </a:spcAft>
                <a:buClrTx/>
                <a:buSzTx/>
                <a:buFontTx/>
                <a:buNone/>
                <a:tabLst/>
              </a:pPr>
              <a:r>
                <a:rPr kumimoji="0" lang="en-US" sz="1400" b="0" i="0" u="none" strike="noStrike" cap="none" normalizeH="0" baseline="0" dirty="0" smtClean="0">
                  <a:ln>
                    <a:noFill/>
                  </a:ln>
                  <a:solidFill>
                    <a:srgbClr val="00187E"/>
                  </a:solidFill>
                  <a:effectLst/>
                </a:rPr>
                <a:t>feed-back ON</a:t>
              </a:r>
            </a:p>
          </p:txBody>
        </p:sp>
      </p:grpSp>
      <p:cxnSp>
        <p:nvCxnSpPr>
          <p:cNvPr id="11" name="Straight Connector 10"/>
          <p:cNvCxnSpPr/>
          <p:nvPr/>
        </p:nvCxnSpPr>
        <p:spPr>
          <a:xfrm rot="5400000">
            <a:off x="1152442" y="4943558"/>
            <a:ext cx="2419515" cy="0"/>
          </a:xfrm>
          <a:prstGeom prst="line">
            <a:avLst/>
          </a:prstGeom>
          <a:ln w="12700">
            <a:solidFill>
              <a:schemeClr val="tx1">
                <a:lumMod val="75000"/>
              </a:schemeClr>
            </a:solidFill>
            <a:prstDash val="lgDash"/>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33400" y="6400800"/>
            <a:ext cx="1524000" cy="246221"/>
          </a:xfrm>
          <a:prstGeom prst="rect">
            <a:avLst/>
          </a:prstGeom>
          <a:noFill/>
        </p:spPr>
        <p:txBody>
          <a:bodyPr wrap="square" rtlCol="0">
            <a:spAutoFit/>
          </a:bodyPr>
          <a:lstStyle/>
          <a:p>
            <a:r>
              <a:rPr lang="en-US" sz="1000" i="1" u="sng" dirty="0" err="1" smtClean="0"/>
              <a:t>Alexey</a:t>
            </a:r>
            <a:r>
              <a:rPr lang="en-US" sz="1000" i="1" u="sng" dirty="0" smtClean="0"/>
              <a:t> </a:t>
            </a:r>
            <a:r>
              <a:rPr lang="en-US" sz="1000" i="1" u="sng" dirty="0" err="1" smtClean="0"/>
              <a:t>Dubrovskiy</a:t>
            </a:r>
            <a:endParaRPr lang="en-US" sz="1000" i="1" u="sng" dirty="0"/>
          </a:p>
        </p:txBody>
      </p:sp>
      <p:pic>
        <p:nvPicPr>
          <p:cNvPr id="13" name="Picture 12" descr="tbts-current-stab-2010.png"/>
          <p:cNvPicPr>
            <a:picLocks noChangeAspect="1"/>
          </p:cNvPicPr>
          <p:nvPr/>
        </p:nvPicPr>
        <p:blipFill>
          <a:blip r:embed="rId3" cstate="print"/>
          <a:srcRect r="3377"/>
          <a:stretch>
            <a:fillRect/>
          </a:stretch>
        </p:blipFill>
        <p:spPr>
          <a:xfrm>
            <a:off x="4876800" y="3505200"/>
            <a:ext cx="4267199" cy="2864032"/>
          </a:xfrm>
          <a:prstGeom prst="rect">
            <a:avLst/>
          </a:prstGeom>
        </p:spPr>
      </p:pic>
      <p:sp>
        <p:nvSpPr>
          <p:cNvPr id="14" name="Rectangle 8"/>
          <p:cNvSpPr>
            <a:spLocks noChangeArrowheads="1"/>
          </p:cNvSpPr>
          <p:nvPr/>
        </p:nvSpPr>
        <p:spPr bwMode="auto">
          <a:xfrm>
            <a:off x="5410200" y="2895600"/>
            <a:ext cx="3124200" cy="685800"/>
          </a:xfrm>
          <a:prstGeom prst="rect">
            <a:avLst/>
          </a:prstGeom>
          <a:noFill/>
          <a:ln w="9525">
            <a:noFill/>
            <a:miter lim="800000"/>
            <a:headEnd/>
            <a:tailEnd/>
          </a:ln>
        </p:spPr>
        <p:txBody>
          <a:bodyPr lIns="92075" tIns="46038" rIns="92075" bIns="46038"/>
          <a:lstStyle/>
          <a:p>
            <a:pPr eaLnBrk="0" hangingPunct="0">
              <a:spcBef>
                <a:spcPct val="20000"/>
              </a:spcBef>
            </a:pPr>
            <a:r>
              <a:rPr lang="en-US" sz="1600" dirty="0" smtClean="0">
                <a:solidFill>
                  <a:srgbClr val="00187E"/>
                </a:solidFill>
              </a:rPr>
              <a:t>Feed-backs plus optics improvements… </a:t>
            </a:r>
          </a:p>
        </p:txBody>
      </p:sp>
      <p:sp>
        <p:nvSpPr>
          <p:cNvPr id="16"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
          <p:cNvSpPr>
            <a:spLocks noChangeArrowheads="1"/>
          </p:cNvSpPr>
          <p:nvPr/>
        </p:nvSpPr>
        <p:spPr bwMode="auto">
          <a:xfrm>
            <a:off x="270640" y="740650"/>
            <a:ext cx="6282560" cy="478550"/>
          </a:xfrm>
          <a:prstGeom prst="rect">
            <a:avLst/>
          </a:prstGeom>
          <a:noFill/>
          <a:ln w="9525">
            <a:noFill/>
            <a:miter lim="800000"/>
            <a:headEnd/>
            <a:tailEnd/>
          </a:ln>
        </p:spPr>
        <p:txBody>
          <a:bodyPr lIns="92075" tIns="46038" rIns="92075" bIns="46038"/>
          <a:lstStyle/>
          <a:p>
            <a:pPr eaLnBrk="0" hangingPunct="0">
              <a:spcBef>
                <a:spcPct val="20000"/>
              </a:spcBef>
            </a:pPr>
            <a:r>
              <a:rPr lang="en-US" sz="2000" dirty="0" smtClean="0">
                <a:solidFill>
                  <a:srgbClr val="00187E"/>
                </a:solidFill>
              </a:rPr>
              <a:t>Drive Beam Optimization for </a:t>
            </a:r>
            <a:r>
              <a:rPr lang="en-US" sz="2000" dirty="0" smtClean="0">
                <a:solidFill>
                  <a:srgbClr val="00187E"/>
                </a:solidFill>
              </a:rPr>
              <a:t>RF power </a:t>
            </a:r>
            <a:r>
              <a:rPr lang="en-US" sz="2000" dirty="0" smtClean="0">
                <a:solidFill>
                  <a:srgbClr val="00187E"/>
                </a:solidFill>
              </a:rPr>
              <a:t>production</a:t>
            </a:r>
          </a:p>
        </p:txBody>
      </p:sp>
      <p:grpSp>
        <p:nvGrpSpPr>
          <p:cNvPr id="3" name="Group 2"/>
          <p:cNvGrpSpPr/>
          <p:nvPr/>
        </p:nvGrpSpPr>
        <p:grpSpPr>
          <a:xfrm>
            <a:off x="3352800" y="2763528"/>
            <a:ext cx="1143000" cy="1865561"/>
            <a:chOff x="3657600" y="2286000"/>
            <a:chExt cx="1447800" cy="2362200"/>
          </a:xfrm>
        </p:grpSpPr>
        <p:pic>
          <p:nvPicPr>
            <p:cNvPr id="4" name="Picture 3" descr="2010-streak-image.png"/>
            <p:cNvPicPr>
              <a:picLocks noChangeAspect="1"/>
            </p:cNvPicPr>
            <p:nvPr/>
          </p:nvPicPr>
          <p:blipFill>
            <a:blip r:embed="rId2" cstate="print"/>
            <a:srcRect l="3448" t="19178" r="81035" b="17123"/>
            <a:stretch>
              <a:fillRect/>
            </a:stretch>
          </p:blipFill>
          <p:spPr>
            <a:xfrm>
              <a:off x="3657600" y="2286000"/>
              <a:ext cx="685800" cy="2362200"/>
            </a:xfrm>
            <a:prstGeom prst="rect">
              <a:avLst/>
            </a:prstGeom>
          </p:spPr>
        </p:pic>
        <p:pic>
          <p:nvPicPr>
            <p:cNvPr id="5" name="Picture 4" descr="2010-streak-image.png"/>
            <p:cNvPicPr>
              <a:picLocks noChangeAspect="1"/>
            </p:cNvPicPr>
            <p:nvPr/>
          </p:nvPicPr>
          <p:blipFill>
            <a:blip r:embed="rId2" cstate="print"/>
            <a:srcRect l="41379" t="19178" r="41379" b="17123"/>
            <a:stretch>
              <a:fillRect/>
            </a:stretch>
          </p:blipFill>
          <p:spPr>
            <a:xfrm>
              <a:off x="4343400" y="2286000"/>
              <a:ext cx="762000" cy="2362200"/>
            </a:xfrm>
            <a:prstGeom prst="rect">
              <a:avLst/>
            </a:prstGeom>
          </p:spPr>
        </p:pic>
      </p:grpSp>
      <p:pic>
        <p:nvPicPr>
          <p:cNvPr id="6" name="Picture 5" descr="2010-streak-distance83ps.png"/>
          <p:cNvPicPr>
            <a:picLocks noChangeAspect="1"/>
          </p:cNvPicPr>
          <p:nvPr/>
        </p:nvPicPr>
        <p:blipFill>
          <a:blip r:embed="rId3" cstate="print"/>
          <a:srcRect l="47059" t="23132" r="9412"/>
          <a:stretch>
            <a:fillRect/>
          </a:stretch>
        </p:blipFill>
        <p:spPr>
          <a:xfrm>
            <a:off x="228600" y="2763529"/>
            <a:ext cx="2819400" cy="1865561"/>
          </a:xfrm>
          <a:prstGeom prst="rect">
            <a:avLst/>
          </a:prstGeom>
        </p:spPr>
      </p:pic>
      <p:pic>
        <p:nvPicPr>
          <p:cNvPr id="7" name="Content Placeholder 7" descr="04_12_2009_BL_2_sigma.jpg"/>
          <p:cNvPicPr>
            <a:picLocks noChangeAspect="1"/>
          </p:cNvPicPr>
          <p:nvPr/>
        </p:nvPicPr>
        <p:blipFill>
          <a:blip r:embed="rId4" cstate="print"/>
          <a:srcRect l="6526" t="1684" r="6316" b="3367"/>
          <a:stretch>
            <a:fillRect/>
          </a:stretch>
        </p:blipFill>
        <p:spPr bwMode="auto">
          <a:xfrm>
            <a:off x="5334000" y="2438400"/>
            <a:ext cx="3672885" cy="2601853"/>
          </a:xfrm>
          <a:prstGeom prst="rect">
            <a:avLst/>
          </a:prstGeom>
          <a:noFill/>
          <a:ln w="9525">
            <a:noFill/>
            <a:miter lim="800000"/>
            <a:headEnd/>
            <a:tailEnd/>
          </a:ln>
        </p:spPr>
      </p:pic>
      <p:pic>
        <p:nvPicPr>
          <p:cNvPr id="8" name="Picture 7" descr="12GHz-phase-1p5GHz-beam-not-opt.png"/>
          <p:cNvPicPr>
            <a:picLocks noChangeAspect="1"/>
          </p:cNvPicPr>
          <p:nvPr/>
        </p:nvPicPr>
        <p:blipFill>
          <a:blip r:embed="rId5" cstate="print"/>
          <a:srcRect l="7819" t="44535" r="7819" b="31315"/>
          <a:stretch>
            <a:fillRect/>
          </a:stretch>
        </p:blipFill>
        <p:spPr>
          <a:xfrm>
            <a:off x="74059" y="5257800"/>
            <a:ext cx="4343400" cy="1143000"/>
          </a:xfrm>
          <a:prstGeom prst="rect">
            <a:avLst/>
          </a:prstGeom>
        </p:spPr>
      </p:pic>
      <p:pic>
        <p:nvPicPr>
          <p:cNvPr id="9" name="Picture 8" descr="12GHz-phase-1p5GHz-beam-opt.png"/>
          <p:cNvPicPr>
            <a:picLocks noChangeAspect="1"/>
          </p:cNvPicPr>
          <p:nvPr/>
        </p:nvPicPr>
        <p:blipFill>
          <a:blip r:embed="rId6" cstate="print"/>
          <a:srcRect l="7827" t="44535" r="8744" b="31315"/>
          <a:stretch>
            <a:fillRect/>
          </a:stretch>
        </p:blipFill>
        <p:spPr>
          <a:xfrm>
            <a:off x="4569859" y="5257800"/>
            <a:ext cx="4480774" cy="1143000"/>
          </a:xfrm>
          <a:prstGeom prst="rect">
            <a:avLst/>
          </a:prstGeom>
        </p:spPr>
      </p:pic>
      <p:cxnSp>
        <p:nvCxnSpPr>
          <p:cNvPr id="10" name="Straight Arrow Connector 9"/>
          <p:cNvCxnSpPr/>
          <p:nvPr/>
        </p:nvCxnSpPr>
        <p:spPr bwMode="auto">
          <a:xfrm rot="5400000">
            <a:off x="5826365" y="5656872"/>
            <a:ext cx="228600" cy="1588"/>
          </a:xfrm>
          <a:prstGeom prst="straightConnector1">
            <a:avLst/>
          </a:prstGeom>
          <a:solidFill>
            <a:schemeClr val="accent1"/>
          </a:solidFill>
          <a:ln w="9525" cap="flat" cmpd="sng" algn="ctr">
            <a:solidFill>
              <a:schemeClr val="tx1"/>
            </a:solidFill>
            <a:prstDash val="solid"/>
            <a:round/>
            <a:headEnd type="stealth" w="med" len="med"/>
            <a:tailEnd type="stealth"/>
          </a:ln>
          <a:effectLst/>
        </p:spPr>
      </p:cxnSp>
      <p:sp>
        <p:nvSpPr>
          <p:cNvPr id="11" name="TextBox 10"/>
          <p:cNvSpPr txBox="1"/>
          <p:nvPr/>
        </p:nvSpPr>
        <p:spPr>
          <a:xfrm>
            <a:off x="5133378" y="5441433"/>
            <a:ext cx="719768" cy="307777"/>
          </a:xfrm>
          <a:prstGeom prst="rect">
            <a:avLst/>
          </a:prstGeom>
          <a:noFill/>
        </p:spPr>
        <p:txBody>
          <a:bodyPr wrap="none" rtlCol="0">
            <a:spAutoFit/>
          </a:bodyPr>
          <a:lstStyle/>
          <a:p>
            <a:r>
              <a:rPr lang="en-US" sz="1400" dirty="0" smtClean="0"/>
              <a:t>20 deg</a:t>
            </a:r>
            <a:endParaRPr lang="en-US" sz="1400" dirty="0"/>
          </a:p>
        </p:txBody>
      </p:sp>
      <p:cxnSp>
        <p:nvCxnSpPr>
          <p:cNvPr id="12" name="Straight Arrow Connector 11"/>
          <p:cNvCxnSpPr/>
          <p:nvPr/>
        </p:nvCxnSpPr>
        <p:spPr bwMode="auto">
          <a:xfrm rot="5400000">
            <a:off x="2279981" y="6015922"/>
            <a:ext cx="310968" cy="1588"/>
          </a:xfrm>
          <a:prstGeom prst="straightConnector1">
            <a:avLst/>
          </a:prstGeom>
          <a:solidFill>
            <a:schemeClr val="accent1"/>
          </a:solidFill>
          <a:ln w="9525" cap="flat" cmpd="sng" algn="ctr">
            <a:solidFill>
              <a:schemeClr val="tx1"/>
            </a:solidFill>
            <a:prstDash val="solid"/>
            <a:round/>
            <a:headEnd type="stealth" w="med" len="med"/>
            <a:tailEnd type="stealth"/>
          </a:ln>
          <a:effectLst/>
        </p:spPr>
      </p:cxnSp>
      <p:sp>
        <p:nvSpPr>
          <p:cNvPr id="13" name="TextBox 12"/>
          <p:cNvSpPr txBox="1"/>
          <p:nvPr/>
        </p:nvSpPr>
        <p:spPr>
          <a:xfrm>
            <a:off x="1438149" y="5791200"/>
            <a:ext cx="806819" cy="307777"/>
          </a:xfrm>
          <a:prstGeom prst="rect">
            <a:avLst/>
          </a:prstGeom>
          <a:noFill/>
        </p:spPr>
        <p:txBody>
          <a:bodyPr wrap="none" rtlCol="0">
            <a:spAutoFit/>
          </a:bodyPr>
          <a:lstStyle/>
          <a:p>
            <a:r>
              <a:rPr lang="en-US" sz="1400" dirty="0" smtClean="0"/>
              <a:t>100 deg</a:t>
            </a:r>
            <a:endParaRPr lang="en-US" sz="1400" dirty="0"/>
          </a:p>
        </p:txBody>
      </p:sp>
      <p:sp>
        <p:nvSpPr>
          <p:cNvPr id="14" name="TextBox 13"/>
          <p:cNvSpPr txBox="1"/>
          <p:nvPr/>
        </p:nvSpPr>
        <p:spPr>
          <a:xfrm>
            <a:off x="1182499" y="5257800"/>
            <a:ext cx="1543637" cy="307777"/>
          </a:xfrm>
          <a:prstGeom prst="rect">
            <a:avLst/>
          </a:prstGeom>
          <a:noFill/>
        </p:spPr>
        <p:txBody>
          <a:bodyPr wrap="none" rtlCol="0">
            <a:spAutoFit/>
          </a:bodyPr>
          <a:lstStyle/>
          <a:p>
            <a:r>
              <a:rPr lang="en-US" sz="1400" dirty="0" smtClean="0"/>
              <a:t>12 GHz RF phase</a:t>
            </a:r>
            <a:endParaRPr lang="en-US" sz="1400" dirty="0"/>
          </a:p>
        </p:txBody>
      </p:sp>
      <p:sp>
        <p:nvSpPr>
          <p:cNvPr id="15" name="TextBox 14"/>
          <p:cNvSpPr txBox="1"/>
          <p:nvPr/>
        </p:nvSpPr>
        <p:spPr>
          <a:xfrm>
            <a:off x="7086600" y="6400800"/>
            <a:ext cx="1677062" cy="246221"/>
          </a:xfrm>
          <a:prstGeom prst="rect">
            <a:avLst/>
          </a:prstGeom>
          <a:noFill/>
        </p:spPr>
        <p:txBody>
          <a:bodyPr wrap="none" rtlCol="0">
            <a:spAutoFit/>
          </a:bodyPr>
          <a:lstStyle/>
          <a:p>
            <a:r>
              <a:rPr lang="en-US" sz="1000" i="1" u="sng" dirty="0" smtClean="0"/>
              <a:t>Erik </a:t>
            </a:r>
            <a:r>
              <a:rPr lang="en-US" sz="1000" i="1" u="sng" dirty="0" err="1" smtClean="0"/>
              <a:t>Adli</a:t>
            </a:r>
            <a:r>
              <a:rPr lang="en-US" sz="1000" i="1" u="sng" dirty="0" smtClean="0"/>
              <a:t>, </a:t>
            </a:r>
            <a:r>
              <a:rPr lang="en-US" sz="1000" i="1" u="sng" dirty="0" err="1" smtClean="0"/>
              <a:t>Reidar</a:t>
            </a:r>
            <a:r>
              <a:rPr lang="en-US" sz="1000" i="1" u="sng" dirty="0" smtClean="0"/>
              <a:t> </a:t>
            </a:r>
            <a:r>
              <a:rPr lang="en-US" sz="1000" i="1" u="sng" dirty="0" err="1" smtClean="0"/>
              <a:t>Lillestøl</a:t>
            </a:r>
            <a:r>
              <a:rPr lang="en-US" sz="1000" i="1" u="sng" dirty="0" smtClean="0"/>
              <a:t> </a:t>
            </a:r>
            <a:endParaRPr lang="en-US" sz="1000" i="1" u="sng" dirty="0"/>
          </a:p>
        </p:txBody>
      </p:sp>
      <p:sp>
        <p:nvSpPr>
          <p:cNvPr id="16" name="TextBox 15"/>
          <p:cNvSpPr txBox="1"/>
          <p:nvPr/>
        </p:nvSpPr>
        <p:spPr>
          <a:xfrm>
            <a:off x="4202670" y="5486400"/>
            <a:ext cx="543739" cy="461665"/>
          </a:xfrm>
          <a:prstGeom prst="rect">
            <a:avLst/>
          </a:prstGeom>
          <a:noFill/>
        </p:spPr>
        <p:txBody>
          <a:bodyPr wrap="none" rtlCol="0">
            <a:spAutoFit/>
          </a:bodyPr>
          <a:lstStyle/>
          <a:p>
            <a:r>
              <a:rPr lang="en-US" sz="2400" b="1" dirty="0" smtClean="0"/>
              <a:t>=&gt;</a:t>
            </a:r>
            <a:endParaRPr lang="en-US" sz="2400" b="1" dirty="0"/>
          </a:p>
        </p:txBody>
      </p:sp>
      <p:sp>
        <p:nvSpPr>
          <p:cNvPr id="17" name="TextBox 16"/>
          <p:cNvSpPr txBox="1"/>
          <p:nvPr/>
        </p:nvSpPr>
        <p:spPr>
          <a:xfrm>
            <a:off x="7772400" y="2209800"/>
            <a:ext cx="1148071" cy="246221"/>
          </a:xfrm>
          <a:prstGeom prst="rect">
            <a:avLst/>
          </a:prstGeom>
          <a:noFill/>
        </p:spPr>
        <p:txBody>
          <a:bodyPr wrap="none" rtlCol="0">
            <a:spAutoFit/>
          </a:bodyPr>
          <a:lstStyle/>
          <a:p>
            <a:r>
              <a:rPr lang="en-US" sz="1000" i="1" u="sng" dirty="0" smtClean="0"/>
              <a:t>Anne </a:t>
            </a:r>
            <a:r>
              <a:rPr lang="en-US" sz="1000" i="1" u="sng" dirty="0" err="1" smtClean="0"/>
              <a:t>Dabrowski</a:t>
            </a:r>
            <a:endParaRPr lang="en-US" sz="1000" i="1" u="sng" dirty="0"/>
          </a:p>
        </p:txBody>
      </p:sp>
      <p:pic>
        <p:nvPicPr>
          <p:cNvPr id="18" name="Picture 17" descr="2010-streak-distance83ps.png"/>
          <p:cNvPicPr>
            <a:picLocks noChangeAspect="1"/>
          </p:cNvPicPr>
          <p:nvPr/>
        </p:nvPicPr>
        <p:blipFill>
          <a:blip r:embed="rId3" cstate="print"/>
          <a:srcRect l="2353" t="23132" r="75294" b="54890"/>
          <a:stretch>
            <a:fillRect/>
          </a:stretch>
        </p:blipFill>
        <p:spPr>
          <a:xfrm>
            <a:off x="685800" y="2895600"/>
            <a:ext cx="1447800" cy="533400"/>
          </a:xfrm>
          <a:prstGeom prst="rect">
            <a:avLst/>
          </a:prstGeom>
        </p:spPr>
      </p:pic>
      <p:sp>
        <p:nvSpPr>
          <p:cNvPr id="19" name="Content Placeholder 3"/>
          <p:cNvSpPr txBox="1">
            <a:spLocks/>
          </p:cNvSpPr>
          <p:nvPr/>
        </p:nvSpPr>
        <p:spPr bwMode="auto">
          <a:xfrm>
            <a:off x="228600" y="1295400"/>
            <a:ext cx="4861962" cy="13716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marL="391645" marR="0" lvl="0" indent="-293733" algn="l" defTabSz="414683" rtl="0" eaLnBrk="0" fontAlgn="base" latinLnBrk="0" hangingPunct="0">
              <a:lnSpc>
                <a:spcPct val="93000"/>
              </a:lnSpc>
              <a:spcBef>
                <a:spcPct val="0"/>
              </a:spcBef>
              <a:spcAft>
                <a:spcPts val="1293"/>
              </a:spcAft>
              <a:buClr>
                <a:srgbClr val="00187E"/>
              </a:buClr>
              <a:buSzPct val="56000"/>
              <a:buFont typeface="Arial"/>
              <a:buChar char="•"/>
              <a:tabLst/>
              <a:defRPr/>
            </a:pPr>
            <a:r>
              <a:rPr kumimoji="0" lang="en-US" sz="1400" b="0" i="0" u="none" strike="noStrike" kern="0" cap="none" spc="0" normalizeH="0" baseline="0" noProof="0" dirty="0" smtClean="0">
                <a:ln>
                  <a:noFill/>
                </a:ln>
                <a:solidFill>
                  <a:srgbClr val="00187E"/>
                </a:solidFill>
                <a:effectLst/>
                <a:uLnTx/>
                <a:uFillTx/>
                <a:latin typeface="+mn-lt"/>
                <a:ea typeface="+mn-ea"/>
                <a:cs typeface="+mn-cs"/>
              </a:rPr>
              <a:t>Bunch length</a:t>
            </a:r>
          </a:p>
          <a:p>
            <a:pPr marL="391645" marR="0" lvl="0" indent="-293733" algn="l" defTabSz="414683" rtl="0" eaLnBrk="0" fontAlgn="base" latinLnBrk="0" hangingPunct="0">
              <a:lnSpc>
                <a:spcPct val="93000"/>
              </a:lnSpc>
              <a:spcBef>
                <a:spcPct val="0"/>
              </a:spcBef>
              <a:spcAft>
                <a:spcPts val="1293"/>
              </a:spcAft>
              <a:buClr>
                <a:srgbClr val="00187E"/>
              </a:buClr>
              <a:buSzPct val="56000"/>
              <a:buFont typeface="Arial"/>
              <a:buChar char="•"/>
              <a:tabLst/>
              <a:defRPr/>
            </a:pPr>
            <a:r>
              <a:rPr lang="en-US" sz="1400" kern="0" dirty="0" smtClean="0">
                <a:solidFill>
                  <a:srgbClr val="00187E"/>
                </a:solidFill>
              </a:rPr>
              <a:t>C</a:t>
            </a:r>
            <a:r>
              <a:rPr kumimoji="0" lang="en-US" sz="1400" b="0" i="0" u="none" strike="noStrike" kern="0" cap="none" spc="0" normalizeH="0" baseline="0" noProof="0" dirty="0" err="1" smtClean="0">
                <a:ln>
                  <a:noFill/>
                </a:ln>
                <a:solidFill>
                  <a:srgbClr val="00187E"/>
                </a:solidFill>
                <a:effectLst/>
                <a:uLnTx/>
                <a:uFillTx/>
                <a:latin typeface="+mn-lt"/>
                <a:ea typeface="+mn-ea"/>
                <a:cs typeface="+mn-cs"/>
              </a:rPr>
              <a:t>ombination</a:t>
            </a:r>
            <a:r>
              <a:rPr kumimoji="0" lang="en-US" sz="1400" b="0" i="0" u="none" strike="noStrike" kern="0" cap="none" spc="0" normalizeH="0" baseline="0" noProof="0" dirty="0" smtClean="0">
                <a:ln>
                  <a:noFill/>
                </a:ln>
                <a:solidFill>
                  <a:srgbClr val="00187E"/>
                </a:solidFill>
                <a:effectLst/>
                <a:uLnTx/>
                <a:uFillTx/>
                <a:latin typeface="+mn-lt"/>
                <a:ea typeface="+mn-ea"/>
                <a:cs typeface="+mn-cs"/>
              </a:rPr>
              <a:t> phase</a:t>
            </a:r>
          </a:p>
          <a:p>
            <a:pPr marL="391645" marR="0" lvl="0" indent="-293733" algn="l" defTabSz="414683" rtl="0" eaLnBrk="0" fontAlgn="base" latinLnBrk="0" hangingPunct="0">
              <a:lnSpc>
                <a:spcPct val="93000"/>
              </a:lnSpc>
              <a:spcBef>
                <a:spcPct val="0"/>
              </a:spcBef>
              <a:spcAft>
                <a:spcPts val="1293"/>
              </a:spcAft>
              <a:buClr>
                <a:srgbClr val="00187E"/>
              </a:buClr>
              <a:buSzPct val="56000"/>
              <a:buFont typeface="Arial"/>
              <a:buChar char="•"/>
              <a:tabLst/>
              <a:defRPr/>
            </a:pPr>
            <a:r>
              <a:rPr lang="en-US" sz="1400" kern="0" dirty="0" smtClean="0">
                <a:solidFill>
                  <a:srgbClr val="00187E"/>
                </a:solidFill>
              </a:rPr>
              <a:t>P</a:t>
            </a:r>
            <a:r>
              <a:rPr kumimoji="0" lang="en-US" sz="1400" b="0" i="0" u="none" strike="noStrike" kern="0" cap="none" spc="0" normalizeH="0" baseline="0" noProof="0" dirty="0" err="1" smtClean="0">
                <a:ln>
                  <a:noFill/>
                </a:ln>
                <a:solidFill>
                  <a:srgbClr val="00187E"/>
                </a:solidFill>
                <a:effectLst/>
                <a:uLnTx/>
                <a:uFillTx/>
                <a:latin typeface="+mn-lt"/>
                <a:ea typeface="+mn-ea"/>
                <a:cs typeface="+mn-cs"/>
              </a:rPr>
              <a:t>hase</a:t>
            </a:r>
            <a:r>
              <a:rPr kumimoji="0" lang="en-US" sz="1400" b="0" i="0" u="none" strike="noStrike" kern="0" cap="none" spc="0" normalizeH="0" baseline="0" noProof="0" dirty="0" smtClean="0">
                <a:ln>
                  <a:noFill/>
                </a:ln>
                <a:solidFill>
                  <a:srgbClr val="00187E"/>
                </a:solidFill>
                <a:effectLst/>
                <a:uLnTx/>
                <a:uFillTx/>
                <a:latin typeface="+mn-lt"/>
                <a:ea typeface="+mn-ea"/>
                <a:cs typeface="+mn-cs"/>
              </a:rPr>
              <a:t> variation along the pulse</a:t>
            </a:r>
          </a:p>
          <a:p>
            <a:pPr marL="391645" marR="0" lvl="0" indent="-293733" algn="l" defTabSz="414683" rtl="0" eaLnBrk="0" fontAlgn="base" latinLnBrk="0" hangingPunct="0">
              <a:lnSpc>
                <a:spcPct val="93000"/>
              </a:lnSpc>
              <a:spcBef>
                <a:spcPct val="0"/>
              </a:spcBef>
              <a:spcAft>
                <a:spcPts val="1293"/>
              </a:spcAft>
              <a:buClr>
                <a:srgbClr val="00187E"/>
              </a:buClr>
              <a:buSzPct val="56000"/>
              <a:buFont typeface="Arial"/>
              <a:buChar char="•"/>
              <a:tabLst/>
              <a:defRPr/>
            </a:pPr>
            <a:r>
              <a:rPr lang="en-US" sz="1400" kern="0" dirty="0" smtClean="0">
                <a:solidFill>
                  <a:srgbClr val="00187E"/>
                </a:solidFill>
              </a:rPr>
              <a:t>All affecting power production efficiency (form factor F)</a:t>
            </a:r>
            <a:endParaRPr kumimoji="0" lang="en-US" sz="1400" b="0" i="0" u="none" strike="noStrike" kern="0" cap="none" spc="0" normalizeH="0" baseline="0" noProof="0" dirty="0">
              <a:ln>
                <a:noFill/>
              </a:ln>
              <a:solidFill>
                <a:srgbClr val="00187E"/>
              </a:solidFill>
              <a:effectLst/>
              <a:uLnTx/>
              <a:uFillTx/>
              <a:latin typeface="+mn-lt"/>
              <a:ea typeface="+mn-ea"/>
              <a:cs typeface="+mn-cs"/>
            </a:endParaRPr>
          </a:p>
        </p:txBody>
      </p:sp>
      <p:sp>
        <p:nvSpPr>
          <p:cNvPr id="20" name="Rectangle 19"/>
          <p:cNvSpPr/>
          <p:nvPr/>
        </p:nvSpPr>
        <p:spPr>
          <a:xfrm>
            <a:off x="6934200" y="4343400"/>
            <a:ext cx="1828800" cy="400110"/>
          </a:xfrm>
          <a:prstGeom prst="rect">
            <a:avLst/>
          </a:prstGeom>
        </p:spPr>
        <p:txBody>
          <a:bodyPr wrap="square">
            <a:spAutoFit/>
          </a:bodyPr>
          <a:lstStyle/>
          <a:p>
            <a:r>
              <a:rPr lang="en-US" sz="1000" kern="0" dirty="0" smtClean="0">
                <a:solidFill>
                  <a:srgbClr val="00187E"/>
                </a:solidFill>
              </a:rPr>
              <a:t>bunch length </a:t>
            </a:r>
          </a:p>
          <a:p>
            <a:r>
              <a:rPr lang="en-US" sz="1000" kern="0" dirty="0" smtClean="0">
                <a:solidFill>
                  <a:srgbClr val="00187E"/>
                </a:solidFill>
              </a:rPr>
              <a:t>-between 2 and 2.5 mm </a:t>
            </a:r>
            <a:r>
              <a:rPr lang="en-US" sz="1000" kern="0" dirty="0" err="1" smtClean="0">
                <a:solidFill>
                  <a:srgbClr val="00187E"/>
                </a:solidFill>
              </a:rPr>
              <a:t>rms</a:t>
            </a:r>
            <a:r>
              <a:rPr lang="en-US" sz="1000" kern="0" dirty="0" smtClean="0">
                <a:solidFill>
                  <a:srgbClr val="00187E"/>
                </a:solidFill>
              </a:rPr>
              <a:t> </a:t>
            </a:r>
            <a:endParaRPr lang="en-US" sz="1000" dirty="0"/>
          </a:p>
        </p:txBody>
      </p:sp>
      <p:sp>
        <p:nvSpPr>
          <p:cNvPr id="22" name="Title 1"/>
          <p:cNvSpPr txBox="1">
            <a:spLocks/>
          </p:cNvSpPr>
          <p:nvPr/>
        </p:nvSpPr>
        <p:spPr>
          <a:xfrm>
            <a:off x="4956050" y="126170"/>
            <a:ext cx="883315" cy="384050"/>
          </a:xfrm>
          <a:prstGeom prst="rect">
            <a:avLst/>
          </a:prstGeom>
          <a:solidFill>
            <a:schemeClr val="bg1">
              <a:lumMod val="95000"/>
            </a:schemeClr>
          </a:solidFill>
          <a:effectLst>
            <a:outerShdw blurRad="50800" dist="38100" dir="2700000" algn="tl" rotWithShape="0">
              <a:prstClr val="black">
                <a:alpha val="40000"/>
              </a:prstClr>
            </a:outerShdw>
          </a:effectLst>
        </p:spPr>
        <p:txBody>
          <a:bodyPr>
            <a:normAutofit fontScale="975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1600" b="0" i="0" u="sng" strike="noStrike" kern="1200" cap="none" spc="0" normalizeH="0" baseline="0" noProof="0" dirty="0" smtClean="0">
                <a:ln>
                  <a:noFill/>
                </a:ln>
                <a:solidFill>
                  <a:srgbClr val="C00000"/>
                </a:solidFill>
                <a:effectLst/>
                <a:uLnTx/>
                <a:uFillTx/>
                <a:latin typeface="+mj-lt"/>
                <a:ea typeface="+mj-ea"/>
                <a:cs typeface="+mj-cs"/>
              </a:rPr>
              <a:t>CTF3</a:t>
            </a:r>
            <a:endParaRPr kumimoji="0" lang="en-US" sz="1600" b="0" i="0" u="sng"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3" grpId="0"/>
      <p:bldP spid="14" grpId="0"/>
      <p:bldP spid="15" grpId="0"/>
      <p:bldP spid="16" grpId="0"/>
      <p:bldP spid="17" grpId="0"/>
      <p:bldP spid="20" grpId="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37718</TotalTime>
  <Words>2783</Words>
  <Application>Microsoft Office PowerPoint</Application>
  <PresentationFormat>On-screen Show (4:3)</PresentationFormat>
  <Paragraphs>590</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Experimental results on feasibility issues   R. Corsini for the CLIC/CTF3 Collaboration </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Slide 48</vt:lpstr>
      <vt:lpstr>Slide 49</vt:lpstr>
      <vt:lpstr>Slide 50</vt:lpstr>
      <vt:lpstr>Slide 51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roberto corsini</dc:creator>
  <cp:lastModifiedBy>roberto corsini</cp:lastModifiedBy>
  <cp:revision>1618</cp:revision>
  <dcterms:created xsi:type="dcterms:W3CDTF">2010-10-20T06:34:28Z</dcterms:created>
  <dcterms:modified xsi:type="dcterms:W3CDTF">2011-02-02T07:47:46Z</dcterms:modified>
</cp:coreProperties>
</file>