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6" r:id="rId2"/>
    <p:sldId id="347" r:id="rId3"/>
    <p:sldId id="385" r:id="rId4"/>
    <p:sldId id="380" r:id="rId5"/>
    <p:sldId id="381" r:id="rId6"/>
    <p:sldId id="382" r:id="rId7"/>
    <p:sldId id="383" r:id="rId8"/>
    <p:sldId id="392" r:id="rId9"/>
    <p:sldId id="393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2" r:id="rId18"/>
    <p:sldId id="386" r:id="rId19"/>
    <p:sldId id="388" r:id="rId20"/>
    <p:sldId id="389" r:id="rId21"/>
    <p:sldId id="390" r:id="rId22"/>
    <p:sldId id="384" r:id="rId23"/>
    <p:sldId id="377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9900"/>
    <a:srgbClr val="FFFF00"/>
    <a:srgbClr val="FF0000"/>
    <a:srgbClr val="33CC33"/>
    <a:srgbClr val="00CC00"/>
    <a:srgbClr val="000099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237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767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82" tIns="44590" rIns="89182" bIns="44590" numCol="1" anchor="t" anchorCtr="0" compatLnSpc="1">
            <a:prstTxWarp prst="textNoShape">
              <a:avLst/>
            </a:prstTxWarp>
          </a:bodyPr>
          <a:lstStyle>
            <a:lvl1pPr defTabSz="89217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9085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82" tIns="44590" rIns="89182" bIns="44590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10613"/>
            <a:ext cx="298767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82" tIns="44590" rIns="89182" bIns="44590" numCol="1" anchor="b" anchorCtr="0" compatLnSpc="1">
            <a:prstTxWarp prst="textNoShape">
              <a:avLst/>
            </a:prstTxWarp>
          </a:bodyPr>
          <a:lstStyle>
            <a:lvl1pPr defTabSz="89217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10613"/>
            <a:ext cx="29908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82" tIns="44590" rIns="89182" bIns="44590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 smtClean="0"/>
            </a:lvl1pPr>
          </a:lstStyle>
          <a:p>
            <a:pPr>
              <a:defRPr/>
            </a:pPr>
            <a:fld id="{FD9737C0-AE0E-4F69-8910-8CC691E26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8" tIns="45660" rIns="91318" bIns="45660" numCol="1" anchor="t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8" tIns="45660" rIns="91318" bIns="4566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7388"/>
            <a:ext cx="4568825" cy="3425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1813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8" tIns="45660" rIns="91318" bIns="456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8" tIns="45660" rIns="91318" bIns="45660" numCol="1" anchor="b" anchorCtr="0" compatLnSpc="1">
            <a:prstTxWarp prst="textNoShape">
              <a:avLst/>
            </a:prstTxWarp>
          </a:bodyPr>
          <a:lstStyle>
            <a:lvl1pPr defTabSz="91598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8" tIns="45660" rIns="91318" bIns="4566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smtClean="0"/>
            </a:lvl1pPr>
          </a:lstStyle>
          <a:p>
            <a:pPr>
              <a:defRPr/>
            </a:pPr>
            <a:fld id="{AF761750-1B49-4F64-B393-C91D7F460E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993775" y="2667000"/>
            <a:ext cx="7724775" cy="1331913"/>
          </a:xfrm>
        </p:spPr>
        <p:txBody>
          <a:bodyPr anchorCtr="1"/>
          <a:lstStyle>
            <a:lvl1pPr>
              <a:defRPr sz="4400" baseline="30000"/>
            </a:lvl1pPr>
          </a:lstStyle>
          <a:p>
            <a:endParaRPr lang="en-US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203200"/>
            <a:ext cx="2016125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3563" y="203200"/>
            <a:ext cx="589915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4850" y="13081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3081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563563" y="203200"/>
            <a:ext cx="8067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2051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4850" y="13081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0" y="1104900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00" name="Text Box 52"/>
          <p:cNvSpPr txBox="1">
            <a:spLocks noChangeArrowheads="1"/>
          </p:cNvSpPr>
          <p:nvPr userDrawn="1"/>
        </p:nvSpPr>
        <p:spPr bwMode="auto">
          <a:xfrm>
            <a:off x="69850" y="6545263"/>
            <a:ext cx="8994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altLang="ja-JP" sz="1400" i="1" dirty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CLIC ACE Report Feb </a:t>
            </a:r>
            <a:r>
              <a:rPr lang="en-US" altLang="ja-JP" sz="1400" i="1" dirty="0" smtClean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4th</a:t>
            </a:r>
            <a:r>
              <a:rPr lang="en-US" altLang="ja-JP" sz="1400" i="1" dirty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, </a:t>
            </a:r>
            <a:r>
              <a:rPr lang="en-US" altLang="ja-JP" sz="1400" i="1" dirty="0" smtClean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2011</a:t>
            </a:r>
            <a:r>
              <a:rPr lang="en-US" altLang="ja-JP" sz="1400" i="1" dirty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		 Page </a:t>
            </a:r>
            <a:fld id="{9749D008-B968-49FA-9E55-3701B5365671}" type="slidenum">
              <a:rPr lang="en-US" altLang="ja-JP" sz="1400" i="1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pPr algn="ctr"/>
              <a:t>‹#›</a:t>
            </a:fld>
            <a:r>
              <a:rPr lang="en-US" altLang="ja-JP" sz="1400" i="1" dirty="0">
                <a:solidFill>
                  <a:srgbClr val="000099"/>
                </a:solidFill>
                <a:latin typeface="Arial Black" pitchFamily="34" charset="0"/>
                <a:ea typeface="ＭＳ Ｐゴシック" pitchFamily="50" charset="-128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kumimoji="1" sz="24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3775" y="1009650"/>
            <a:ext cx="7724775" cy="1789113"/>
          </a:xfrm>
        </p:spPr>
        <p:txBody>
          <a:bodyPr/>
          <a:lstStyle/>
          <a:p>
            <a:r>
              <a:rPr lang="en-US" altLang="ja-JP" baseline="0" dirty="0" smtClean="0">
                <a:ea typeface="ＭＳ Ｐゴシック" pitchFamily="50" charset="-128"/>
              </a:rPr>
              <a:t>Closeout from the</a:t>
            </a:r>
            <a:br>
              <a:rPr lang="en-US" altLang="ja-JP" baseline="0" dirty="0" smtClean="0">
                <a:ea typeface="ＭＳ Ｐゴシック" pitchFamily="50" charset="-128"/>
              </a:rPr>
            </a:br>
            <a:r>
              <a:rPr lang="en-US" altLang="ja-JP" baseline="0" dirty="0" smtClean="0">
                <a:ea typeface="ＭＳ Ｐゴシック" pitchFamily="50" charset="-128"/>
              </a:rPr>
              <a:t>6</a:t>
            </a:r>
            <a:r>
              <a:rPr lang="en-US" altLang="ja-JP" dirty="0" smtClean="0">
                <a:ea typeface="ＭＳ Ｐゴシック" pitchFamily="50" charset="-128"/>
              </a:rPr>
              <a:t>th</a:t>
            </a:r>
            <a:r>
              <a:rPr lang="en-US" altLang="ja-JP" baseline="0" dirty="0" smtClean="0">
                <a:ea typeface="ＭＳ Ｐゴシック" pitchFamily="50" charset="-128"/>
              </a:rPr>
              <a:t> meeting of CLIC ACE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23406" y="3181350"/>
            <a:ext cx="7223760" cy="1752600"/>
          </a:xfrm>
        </p:spPr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Alban </a:t>
            </a:r>
            <a:r>
              <a:rPr lang="en-US" altLang="ja-JP" dirty="0" err="1" smtClean="0">
                <a:ea typeface="ＭＳ Ｐゴシック" pitchFamily="50" charset="-128"/>
              </a:rPr>
              <a:t>Mosnier</a:t>
            </a:r>
            <a:r>
              <a:rPr lang="en-US" altLang="ja-JP" dirty="0" smtClean="0">
                <a:ea typeface="ＭＳ Ｐゴシック" pitchFamily="50" charset="-128"/>
              </a:rPr>
              <a:t>, </a:t>
            </a:r>
            <a:r>
              <a:rPr lang="en-US" altLang="ja-JP" dirty="0" err="1" smtClean="0">
                <a:ea typeface="ＭＳ Ｐゴシック" pitchFamily="50" charset="-128"/>
              </a:rPr>
              <a:t>Pantaleo</a:t>
            </a:r>
            <a:r>
              <a:rPr lang="en-US" altLang="ja-JP" dirty="0" smtClean="0">
                <a:ea typeface="ＭＳ Ｐゴシック" pitchFamily="50" charset="-128"/>
              </a:rPr>
              <a:t> Raimondi, </a:t>
            </a:r>
            <a:r>
              <a:rPr lang="en-US" altLang="ja-JP" dirty="0" err="1" smtClean="0">
                <a:ea typeface="ＭＳ Ｐゴシック" pitchFamily="50" charset="-128"/>
              </a:rPr>
              <a:t>Nobu</a:t>
            </a:r>
            <a:r>
              <a:rPr lang="en-US" altLang="ja-JP" dirty="0" smtClean="0">
                <a:ea typeface="ＭＳ Ｐゴシック" pitchFamily="50" charset="-128"/>
              </a:rPr>
              <a:t> </a:t>
            </a:r>
            <a:r>
              <a:rPr lang="en-US" altLang="ja-JP" dirty="0" err="1" smtClean="0">
                <a:ea typeface="ＭＳ Ｐゴシック" pitchFamily="50" charset="-128"/>
              </a:rPr>
              <a:t>Toge</a:t>
            </a:r>
            <a:r>
              <a:rPr lang="en-US" altLang="ja-JP" dirty="0" smtClean="0">
                <a:ea typeface="ＭＳ Ｐゴシック" pitchFamily="50" charset="-128"/>
              </a:rPr>
              <a:t>, </a:t>
            </a:r>
            <a:br>
              <a:rPr lang="en-US" altLang="ja-JP" dirty="0" smtClean="0">
                <a:ea typeface="ＭＳ Ｐゴシック" pitchFamily="50" charset="-128"/>
              </a:rPr>
            </a:br>
            <a:r>
              <a:rPr lang="en-US" altLang="ja-JP" dirty="0" smtClean="0">
                <a:ea typeface="ＭＳ Ｐゴシック" pitchFamily="50" charset="-128"/>
              </a:rPr>
              <a:t>and Tor Raubenheimer</a:t>
            </a:r>
          </a:p>
          <a:p>
            <a:endParaRPr lang="en-US" altLang="ja-JP" dirty="0" smtClean="0">
              <a:ea typeface="ＭＳ Ｐゴシック" pitchFamily="50" charset="-128"/>
            </a:endParaRPr>
          </a:p>
          <a:p>
            <a:r>
              <a:rPr lang="en-US" altLang="ja-JP" dirty="0" smtClean="0">
                <a:ea typeface="ＭＳ Ｐゴシック" pitchFamily="50" charset="-128"/>
              </a:rPr>
              <a:t>(Lyn Evans, Markus </a:t>
            </a:r>
            <a:r>
              <a:rPr lang="en-US" altLang="ja-JP" dirty="0" err="1" smtClean="0">
                <a:ea typeface="ＭＳ Ｐゴシック" pitchFamily="50" charset="-128"/>
              </a:rPr>
              <a:t>Huening</a:t>
            </a:r>
            <a:r>
              <a:rPr lang="en-US" altLang="ja-JP" dirty="0" smtClean="0">
                <a:ea typeface="ＭＳ Ｐゴシック" pitchFamily="50" charset="-128"/>
              </a:rPr>
              <a:t>, Thomas </a:t>
            </a:r>
            <a:r>
              <a:rPr lang="en-US" altLang="ja-JP" dirty="0" err="1" smtClean="0">
                <a:ea typeface="ＭＳ Ｐゴシック" pitchFamily="50" charset="-128"/>
              </a:rPr>
              <a:t>Roser</a:t>
            </a:r>
            <a:r>
              <a:rPr lang="en-US" altLang="ja-JP" dirty="0" smtClean="0">
                <a:ea typeface="ＭＳ Ｐゴシック" pitchFamily="50" charset="-128"/>
              </a:rPr>
              <a:t>, Vladimir Shiltsev, Tsumoru Shintake)</a:t>
            </a:r>
          </a:p>
          <a:p>
            <a:endParaRPr lang="en-US" altLang="ja-JP" dirty="0" smtClean="0">
              <a:ea typeface="ＭＳ Ｐゴシック" pitchFamily="50" charset="-128"/>
            </a:endParaRPr>
          </a:p>
          <a:p>
            <a:endParaRPr lang="en-US" altLang="ja-JP" sz="1600" dirty="0" smtClean="0">
              <a:solidFill>
                <a:srgbClr val="FF9900"/>
              </a:solidFill>
              <a:ea typeface="ＭＳ Ｐゴシック" pitchFamily="50" charset="-128"/>
            </a:endParaRPr>
          </a:p>
          <a:p>
            <a:r>
              <a:rPr lang="en-US" altLang="ja-JP" dirty="0" smtClean="0">
                <a:solidFill>
                  <a:srgbClr val="FF9900"/>
                </a:solidFill>
                <a:ea typeface="ＭＳ Ｐゴシック" pitchFamily="50" charset="-128"/>
              </a:rPr>
              <a:t>February 4, 2011</a:t>
            </a:r>
          </a:p>
          <a:p>
            <a:endParaRPr lang="ja-JP" altLang="en-US" smtClean="0">
              <a:solidFill>
                <a:srgbClr val="FF9900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203200"/>
            <a:ext cx="8547100" cy="762000"/>
          </a:xfrm>
        </p:spPr>
        <p:txBody>
          <a:bodyPr/>
          <a:lstStyle/>
          <a:p>
            <a:r>
              <a:rPr lang="en-US" smtClean="0">
                <a:ea typeface="ＭＳ Ｐゴシック" pitchFamily="50" charset="-128"/>
              </a:rPr>
              <a:t>Low Emittance Beam Generation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1179513"/>
            <a:ext cx="8551862" cy="5605462"/>
          </a:xfrm>
        </p:spPr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Damping Ring (Continued…)</a:t>
            </a:r>
          </a:p>
          <a:p>
            <a:pPr lvl="1"/>
            <a:r>
              <a:rPr lang="en-US" sz="1800" dirty="0" smtClean="0">
                <a:ea typeface="ＭＳ Ｐゴシック" pitchFamily="50" charset="-128"/>
              </a:rPr>
              <a:t>Integration with the DR under way	</a:t>
            </a:r>
          </a:p>
          <a:p>
            <a:pPr lvl="1">
              <a:buFontTx/>
              <a:buNone/>
            </a:pPr>
            <a:r>
              <a:rPr lang="en-US" sz="1800" dirty="0" smtClean="0">
                <a:ea typeface="ＭＳ Ｐゴシック" pitchFamily="50" charset="-128"/>
              </a:rPr>
              <a:t>       </a:t>
            </a: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</a:rPr>
              <a:t>Impedance being modeled and included in the budget</a:t>
            </a:r>
          </a:p>
          <a:p>
            <a:pPr lvl="1">
              <a:buFontTx/>
              <a:buNone/>
            </a:pPr>
            <a:r>
              <a:rPr lang="en-US" sz="1800" dirty="0" smtClean="0">
                <a:solidFill>
                  <a:srgbClr val="0000FF"/>
                </a:solidFill>
                <a:ea typeface="ＭＳ Ｐゴシック" pitchFamily="50" charset="-128"/>
              </a:rPr>
              <a:t>       like to see drawings with the RF cavities in the ring (including SR and MPS collimation…)</a:t>
            </a:r>
          </a:p>
          <a:p>
            <a:pPr lvl="1">
              <a:buFontTx/>
              <a:buChar char="-"/>
            </a:pPr>
            <a:r>
              <a:rPr lang="en-US" sz="1800" dirty="0" smtClean="0">
                <a:ea typeface="ＭＳ Ｐゴシック" pitchFamily="50" charset="-128"/>
              </a:rPr>
              <a:t>Collective effects are being studied and integrated in the modeling.</a:t>
            </a:r>
          </a:p>
          <a:p>
            <a:pPr lvl="1">
              <a:buFontTx/>
              <a:buChar char="-"/>
            </a:pPr>
            <a:r>
              <a:rPr lang="en-US" sz="1800" dirty="0" smtClean="0">
                <a:ea typeface="ＭＳ Ｐゴシック" pitchFamily="50" charset="-128"/>
              </a:rPr>
              <a:t>Still too early to judge their impact on the overall performances.</a:t>
            </a:r>
          </a:p>
          <a:p>
            <a:pPr lvl="1">
              <a:buFontTx/>
              <a:buChar char="-"/>
            </a:pPr>
            <a:r>
              <a:rPr lang="en-US" sz="1800" dirty="0" smtClean="0">
                <a:ea typeface="ＭＳ Ｐゴシック" pitchFamily="50" charset="-128"/>
              </a:rPr>
              <a:t>Several solutions are under study to ameliorate some of them but several iterations are needed to decide which one to adopt (e.g. Carbon coating for e-cloud strongly affects the Ring impedance)</a:t>
            </a:r>
            <a:endParaRPr lang="en-US" sz="1800" dirty="0" smtClean="0">
              <a:solidFill>
                <a:srgbClr val="0000FF"/>
              </a:solidFill>
              <a:ea typeface="ＭＳ Ｐゴシック" pitchFamily="50" charset="-128"/>
            </a:endParaRPr>
          </a:p>
          <a:p>
            <a:pPr lvl="1"/>
            <a:r>
              <a:rPr lang="en-US" sz="1800" dirty="0" smtClean="0">
                <a:ea typeface="ＭＳ Ｐゴシック" pitchFamily="50" charset="-128"/>
              </a:rPr>
              <a:t>As general comment: from the work presented it looks like the expertise to carry on the DR design effort is present.</a:t>
            </a:r>
          </a:p>
          <a:p>
            <a:pPr lvl="1"/>
            <a:r>
              <a:rPr lang="en-US" sz="1800" dirty="0" smtClean="0">
                <a:ea typeface="ＭＳ Ｐゴシック" pitchFamily="50" charset="-128"/>
              </a:rPr>
              <a:t>It seems that all the aspects and problems are being addressed, although probably more FTE</a:t>
            </a:r>
            <a:r>
              <a:rPr lang="en-US" altLang="en-US" sz="1800" dirty="0" smtClean="0">
                <a:ea typeface="ＭＳ Ｐゴシック" pitchFamily="50" charset="-128"/>
              </a:rPr>
              <a:t>’</a:t>
            </a:r>
            <a:r>
              <a:rPr lang="en-US" sz="1800" dirty="0" smtClean="0">
                <a:ea typeface="ＭＳ Ｐゴシック" pitchFamily="50" charset="-128"/>
              </a:rPr>
              <a:t>s of what is currently available would be needed for the TDR phase. </a:t>
            </a:r>
          </a:p>
          <a:p>
            <a:pPr lvl="1"/>
            <a:r>
              <a:rPr lang="en-US" sz="1800" dirty="0" smtClean="0">
                <a:ea typeface="ＭＳ Ｐゴシック" pitchFamily="50" charset="-128"/>
              </a:rPr>
              <a:t>Good effort in building international team focused on Low </a:t>
            </a:r>
            <a:r>
              <a:rPr lang="en-US" sz="1800" dirty="0" err="1" smtClean="0">
                <a:ea typeface="ＭＳ Ｐゴシック" pitchFamily="50" charset="-128"/>
              </a:rPr>
              <a:t>Emittance</a:t>
            </a:r>
            <a:r>
              <a:rPr lang="en-US" sz="1800" dirty="0" smtClean="0">
                <a:ea typeface="ＭＳ Ｐゴシック" pitchFamily="50" charset="-128"/>
              </a:rPr>
              <a:t> Storage Rings.</a:t>
            </a:r>
          </a:p>
          <a:p>
            <a:pPr lvl="1"/>
            <a:endParaRPr lang="en-US" dirty="0" smtClean="0">
              <a:ea typeface="ＭＳ Ｐゴシック" pitchFamily="50" charset="-128"/>
            </a:endParaRPr>
          </a:p>
          <a:p>
            <a:pPr lvl="1">
              <a:buFontTx/>
              <a:buNone/>
            </a:pPr>
            <a:endParaRPr lang="en-US" dirty="0" smtClean="0">
              <a:solidFill>
                <a:srgbClr val="0000FF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50" charset="-128"/>
              </a:rPr>
              <a:t>Low Emittance Preservation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308100"/>
            <a:ext cx="8240713" cy="4724400"/>
          </a:xfrm>
        </p:spPr>
        <p:txBody>
          <a:bodyPr/>
          <a:lstStyle/>
          <a:p>
            <a:r>
              <a:rPr lang="en-US" dirty="0" err="1" smtClean="0">
                <a:ea typeface="ＭＳ Ｐゴシック" pitchFamily="50" charset="-128"/>
              </a:rPr>
              <a:t>Linac</a:t>
            </a:r>
            <a:r>
              <a:rPr lang="en-US" dirty="0" smtClean="0">
                <a:ea typeface="ＭＳ Ｐゴシック" pitchFamily="50" charset="-128"/>
              </a:rPr>
              <a:t> and BDS tuning presented in previous ACE</a:t>
            </a:r>
            <a:r>
              <a:rPr lang="en-US" altLang="en-US" dirty="0" smtClean="0">
                <a:ea typeface="ＭＳ Ｐゴシック" pitchFamily="50" charset="-128"/>
              </a:rPr>
              <a:t>’</a:t>
            </a:r>
            <a:r>
              <a:rPr lang="en-US" dirty="0" smtClean="0">
                <a:ea typeface="ＭＳ Ｐゴシック" pitchFamily="50" charset="-128"/>
              </a:rPr>
              <a:t>s, comments reminders:</a:t>
            </a:r>
          </a:p>
          <a:p>
            <a:pPr lvl="1"/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</a:rPr>
              <a:t>Extensive simulations but complex problem (and simulations)</a:t>
            </a:r>
          </a:p>
          <a:p>
            <a:pPr lvl="1"/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</a:rPr>
              <a:t>Wakefield effect on beam dynamics is ~10x SMALLER than SLC but </a:t>
            </a:r>
            <a:r>
              <a:rPr lang="en-US" sz="1600" dirty="0" err="1" smtClean="0">
                <a:solidFill>
                  <a:srgbClr val="3366FF"/>
                </a:solidFill>
                <a:ea typeface="ＭＳ Ｐゴシック" pitchFamily="50" charset="-128"/>
              </a:rPr>
              <a:t>emittances</a:t>
            </a:r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</a:rPr>
              <a:t> are also much smaller </a:t>
            </a:r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  <a:sym typeface="Wingdings" pitchFamily="2" charset="2"/>
              </a:rPr>
              <a:t> tight tolerances</a:t>
            </a:r>
            <a:endParaRPr lang="en-US" sz="1600" dirty="0" smtClean="0">
              <a:solidFill>
                <a:srgbClr val="3366FF"/>
              </a:solidFill>
              <a:ea typeface="ＭＳ Ｐゴシック" pitchFamily="50" charset="-128"/>
            </a:endParaRPr>
          </a:p>
          <a:p>
            <a:pPr lvl="1"/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</a:rPr>
              <a:t>Performance relies on high resolution diagnostics whose requirements are not far from existing demonstrations but challenge is frequently in implementation </a:t>
            </a:r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  <a:sym typeface="Wingdings" pitchFamily="2" charset="2"/>
              </a:rPr>
              <a:t> TDR development</a:t>
            </a:r>
            <a:endParaRPr lang="en-US" sz="1600" dirty="0" smtClean="0">
              <a:solidFill>
                <a:srgbClr val="3366FF"/>
              </a:solidFill>
              <a:ea typeface="ＭＳ Ｐゴシック" pitchFamily="50" charset="-128"/>
            </a:endParaRPr>
          </a:p>
          <a:p>
            <a:pPr lvl="1"/>
            <a:r>
              <a:rPr lang="en-US" sz="1600" dirty="0" smtClean="0">
                <a:solidFill>
                  <a:srgbClr val="3366FF"/>
                </a:solidFill>
                <a:ea typeface="ＭＳ Ｐゴシック" pitchFamily="50" charset="-128"/>
              </a:rPr>
              <a:t>Some significant cost implications which may need iteration</a:t>
            </a:r>
          </a:p>
          <a:p>
            <a:pPr lvl="1"/>
            <a:endParaRPr lang="en-US" sz="1400" dirty="0" smtClean="0">
              <a:solidFill>
                <a:srgbClr val="3366FF"/>
              </a:solidFill>
              <a:ea typeface="ＭＳ Ｐゴシック" pitchFamily="50" charset="-128"/>
            </a:endParaRPr>
          </a:p>
          <a:p>
            <a:pPr lvl="1"/>
            <a:r>
              <a:rPr lang="en-US" dirty="0" smtClean="0">
                <a:solidFill>
                  <a:srgbClr val="000001"/>
                </a:solidFill>
                <a:ea typeface="ＭＳ Ｐゴシック" pitchFamily="50" charset="-128"/>
              </a:rPr>
              <a:t>Some improvements shown in the BDS tuning performances</a:t>
            </a:r>
          </a:p>
          <a:p>
            <a:pPr lvl="1"/>
            <a:r>
              <a:rPr lang="en-US" dirty="0" smtClean="0">
                <a:solidFill>
                  <a:srgbClr val="000001"/>
                </a:solidFill>
                <a:ea typeface="ＭＳ Ｐゴシック" pitchFamily="50" charset="-128"/>
              </a:rPr>
              <a:t>Possible implication in moving QD0 outside the detector (not clear why the bandwidth is not affected) are extremely attractive.</a:t>
            </a:r>
          </a:p>
          <a:p>
            <a:pPr lvl="1"/>
            <a:r>
              <a:rPr lang="en-US" dirty="0" smtClean="0">
                <a:solidFill>
                  <a:srgbClr val="000001"/>
                </a:solidFill>
                <a:ea typeface="ＭＳ Ｐゴシック" pitchFamily="50" charset="-128"/>
              </a:rPr>
              <a:t>QD0 stabilization might be much easier to achieve.</a:t>
            </a:r>
          </a:p>
          <a:p>
            <a:pPr lvl="1"/>
            <a:r>
              <a:rPr lang="en-US" dirty="0" smtClean="0">
                <a:solidFill>
                  <a:srgbClr val="000001"/>
                </a:solidFill>
                <a:ea typeface="ＭＳ Ｐゴシック" pitchFamily="50" charset="-128"/>
              </a:rPr>
              <a:t>High </a:t>
            </a:r>
            <a:r>
              <a:rPr lang="en-US" dirty="0" smtClean="0">
                <a:solidFill>
                  <a:srgbClr val="000001"/>
                </a:solidFill>
                <a:latin typeface="Symbol" pitchFamily="18" charset="2"/>
                <a:ea typeface="ＭＳ Ｐゴシック" pitchFamily="50" charset="-128"/>
              </a:rPr>
              <a:t>x</a:t>
            </a:r>
            <a:r>
              <a:rPr lang="en-US" dirty="0" smtClean="0">
                <a:solidFill>
                  <a:srgbClr val="000001"/>
                </a:solidFill>
                <a:ea typeface="ＭＳ Ｐゴシック" pitchFamily="50" charset="-128"/>
              </a:rPr>
              <a:t> optics for CLIC could be studied at KEK ATF2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50" charset="-128"/>
              </a:rPr>
              <a:t>Alignment and Stabilization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308100"/>
            <a:ext cx="8061325" cy="4724400"/>
          </a:xfrm>
        </p:spPr>
        <p:txBody>
          <a:bodyPr/>
          <a:lstStyle/>
          <a:p>
            <a:pPr>
              <a:defRPr/>
            </a:pPr>
            <a:r>
              <a:rPr lang="en-US" dirty="0"/>
              <a:t>Stabilization tolerances are challenging</a:t>
            </a:r>
          </a:p>
          <a:p>
            <a:pPr lvl="1">
              <a:defRPr/>
            </a:pPr>
            <a:r>
              <a:rPr lang="en-US" dirty="0"/>
              <a:t>1 nm @ &gt;1Hz on main </a:t>
            </a:r>
            <a:r>
              <a:rPr lang="en-US" dirty="0" err="1"/>
              <a:t>linac</a:t>
            </a:r>
            <a:r>
              <a:rPr lang="en-US" dirty="0"/>
              <a:t> </a:t>
            </a:r>
            <a:r>
              <a:rPr lang="en-US" dirty="0" smtClean="0"/>
              <a:t>quads. A lot of progress made and now it seems achievable (in the LAB).</a:t>
            </a:r>
          </a:p>
          <a:p>
            <a:pPr lvl="1">
              <a:defRPr/>
            </a:pPr>
            <a:r>
              <a:rPr lang="en-US" dirty="0" smtClean="0"/>
              <a:t>Implementation </a:t>
            </a:r>
            <a:r>
              <a:rPr lang="en-US" dirty="0"/>
              <a:t>i</a:t>
            </a:r>
            <a:r>
              <a:rPr lang="en-US" dirty="0" smtClean="0"/>
              <a:t>n the </a:t>
            </a:r>
            <a:r>
              <a:rPr lang="en-US" dirty="0" err="1" smtClean="0"/>
              <a:t>Linac</a:t>
            </a:r>
            <a:r>
              <a:rPr lang="en-US" dirty="0" smtClean="0"/>
              <a:t> Modules to be (under) studied</a:t>
            </a:r>
          </a:p>
          <a:p>
            <a:pPr lvl="1">
              <a:defRPr/>
            </a:pPr>
            <a:r>
              <a:rPr lang="en-US" dirty="0" smtClean="0"/>
              <a:t>Good progress on feedback studies =&gt;</a:t>
            </a:r>
          </a:p>
          <a:p>
            <a:pPr marL="457200" lvl="1" indent="0">
              <a:buFontTx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0000FF"/>
                </a:solidFill>
              </a:rPr>
              <a:t>Probably it will reduce the requirements on the stabilization tolerances</a:t>
            </a:r>
          </a:p>
          <a:p>
            <a:pPr marL="457200" lvl="1" indent="0">
              <a:buFontTx/>
              <a:buNone/>
              <a:defRPr/>
            </a:pPr>
            <a:r>
              <a:rPr lang="en-US" dirty="0" smtClean="0">
                <a:solidFill>
                  <a:srgbClr val="0000FF"/>
                </a:solidFill>
              </a:rPr>
              <a:t>    Good model under development on how the machine evolves in time and what is needed to maintain the performance as long as possible. More work is foreseen.</a:t>
            </a:r>
          </a:p>
          <a:p>
            <a:pPr>
              <a:defRPr/>
            </a:pPr>
            <a:r>
              <a:rPr lang="en-US" dirty="0" smtClean="0"/>
              <a:t>Alignment</a:t>
            </a:r>
          </a:p>
          <a:p>
            <a:pPr marL="0" indent="0">
              <a:buFontTx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000" dirty="0" smtClean="0">
                <a:solidFill>
                  <a:srgbClr val="000001"/>
                </a:solidFill>
              </a:rPr>
              <a:t>- Several alignment techniques studied with good redundancy between them. The required tolerances seem achievable. </a:t>
            </a:r>
          </a:p>
          <a:p>
            <a:pPr marL="400050" lvl="1" indent="0">
              <a:defRPr/>
            </a:pPr>
            <a:r>
              <a:rPr lang="en-US" dirty="0" smtClean="0">
                <a:solidFill>
                  <a:srgbClr val="000001"/>
                </a:solidFill>
              </a:rPr>
              <a:t> Need to think about cost thresholds</a:t>
            </a:r>
            <a:endParaRPr lang="en-US" dirty="0">
              <a:solidFill>
                <a:srgbClr val="000001"/>
              </a:solidFill>
            </a:endParaRPr>
          </a:p>
          <a:p>
            <a:pPr marL="457200" lvl="1" indent="0">
              <a:buFontTx/>
              <a:buNone/>
              <a:defRPr/>
            </a:pPr>
            <a:endParaRPr lang="en-US" dirty="0" smtClean="0">
              <a:solidFill>
                <a:srgbClr val="0000FF"/>
              </a:solidFill>
            </a:endParaRPr>
          </a:p>
          <a:p>
            <a:pPr marL="457200" lvl="1" indent="0">
              <a:buFontTx/>
              <a:buNone/>
              <a:defRPr/>
            </a:pP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ja-JP" sz="2800"/>
              <a:t>CAS - Feasibility Issues (grad. Performance)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206"/>
            <a:ext cx="82296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1600" dirty="0"/>
              <a:t>Critical feasibility issues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Demonstrate nominal CLIC </a:t>
            </a:r>
            <a:r>
              <a:rPr lang="en-US" altLang="ja-JP" sz="1600" dirty="0" err="1"/>
              <a:t>stuc</a:t>
            </a:r>
            <a:r>
              <a:rPr lang="en-US" altLang="ja-JP" sz="1600" dirty="0"/>
              <a:t> with damping features at the design gradient (100MV/m), pulse length (240ns) and BDR (3E-7/m/pulse</a:t>
            </a:r>
            <a:r>
              <a:rPr lang="en-US" altLang="ja-JP" sz="1600" dirty="0" smtClean="0"/>
              <a:t>).</a:t>
            </a: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T18 satisfied the feasibility goals.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 err="1"/>
              <a:t>Struc</a:t>
            </a:r>
            <a:r>
              <a:rPr lang="en-US" altLang="ja-JP" sz="1600" dirty="0"/>
              <a:t> </a:t>
            </a:r>
            <a:r>
              <a:rPr lang="en-US" altLang="ja-JP" sz="1600" dirty="0" err="1"/>
              <a:t>fab</a:t>
            </a:r>
            <a:r>
              <a:rPr lang="en-US" altLang="ja-JP" sz="1600" dirty="0"/>
              <a:t>/</a:t>
            </a:r>
            <a:r>
              <a:rPr lang="en-US" altLang="ja-JP" sz="1600" dirty="0" err="1"/>
              <a:t>assy</a:t>
            </a:r>
            <a:r>
              <a:rPr lang="en-US" altLang="ja-JP" sz="1600" dirty="0"/>
              <a:t> and testing work is progressing, as stated in the previous ACE.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New results with TD18 and T24. </a:t>
            </a:r>
            <a:r>
              <a:rPr lang="en-US" altLang="ja-JP" sz="1600" dirty="0">
                <a:sym typeface="Wingdings" pitchFamily="2" charset="2"/>
              </a:rPr>
              <a:t> Design improvement with TD24, and</a:t>
            </a:r>
            <a:r>
              <a:rPr lang="en-US" altLang="ja-JP" sz="16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TD24 (2 units) to be tested soon</a:t>
            </a:r>
            <a:r>
              <a:rPr lang="en-US" altLang="ja-JP" sz="1600" dirty="0" smtClean="0"/>
              <a:t>.</a:t>
            </a: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Remark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Commend the hard work and progress (as usual</a:t>
            </a:r>
            <a:r>
              <a:rPr lang="en-US" altLang="ja-JP" sz="1600" dirty="0" smtClean="0"/>
              <a:t>!)</a:t>
            </a: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Recommendation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Make every effort to ensure that studies with TD24 proceed as scheduled.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Develop plans to go beyond 2011.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Accumulate more statistics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Accumulate more </a:t>
            </a:r>
            <a:r>
              <a:rPr lang="en-US" altLang="ja-JP" sz="1600" dirty="0" smtClean="0"/>
              <a:t>manufacturing &amp; </a:t>
            </a:r>
            <a:r>
              <a:rPr lang="en-US" altLang="ja-JP" sz="1600" dirty="0"/>
              <a:t>test experiences at CERN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 smtClean="0"/>
              <a:t>Important to increase number of test stations at CERN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 smtClean="0"/>
              <a:t>Assess </a:t>
            </a:r>
            <a:r>
              <a:rPr lang="en-US" altLang="ja-JP" sz="1600" dirty="0"/>
              <a:t>the relative merits of </a:t>
            </a:r>
            <a:r>
              <a:rPr lang="en-US" altLang="ja-JP" sz="1600" b="1" dirty="0" err="1"/>
              <a:t>klys</a:t>
            </a:r>
            <a:r>
              <a:rPr lang="en-US" altLang="ja-JP" sz="1600" b="1" dirty="0"/>
              <a:t>-based</a:t>
            </a:r>
            <a:r>
              <a:rPr lang="en-US" altLang="ja-JP" sz="1600" dirty="0"/>
              <a:t> </a:t>
            </a:r>
            <a:r>
              <a:rPr lang="en-US" altLang="ja-JP" sz="1600" dirty="0" err="1"/>
              <a:t>vs</a:t>
            </a:r>
            <a:r>
              <a:rPr lang="en-US" altLang="ja-JP" sz="1600" dirty="0"/>
              <a:t> CTF-based facilities for further high-power testing acc </a:t>
            </a:r>
            <a:r>
              <a:rPr lang="en-US" altLang="ja-JP" sz="1600" dirty="0" err="1"/>
              <a:t>struc</a:t>
            </a:r>
            <a:r>
              <a:rPr lang="en-US" altLang="ja-JP" sz="1600" dirty="0"/>
              <a:t>; decide the actions to take; </a:t>
            </a:r>
            <a:r>
              <a:rPr lang="en-US" altLang="ja-JP" sz="1600" dirty="0" smtClean="0"/>
              <a:t>start soon.</a:t>
            </a:r>
            <a:endParaRPr lang="en-US" altLang="ja-JP" sz="1600" dirty="0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882650" y="2641600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882650" y="2641600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227" name="Rectangle 155"/>
          <p:cNvSpPr>
            <a:spLocks noChangeArrowheads="1"/>
          </p:cNvSpPr>
          <p:nvPr/>
        </p:nvSpPr>
        <p:spPr bwMode="auto">
          <a:xfrm>
            <a:off x="882650" y="2420938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240" name="Rectangle 168"/>
          <p:cNvSpPr>
            <a:spLocks noChangeArrowheads="1"/>
          </p:cNvSpPr>
          <p:nvPr/>
        </p:nvSpPr>
        <p:spPr bwMode="auto">
          <a:xfrm>
            <a:off x="882650" y="2420938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ja-JP" sz="2800"/>
              <a:t>CAS – Additional Design + Demo Issues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1600" dirty="0"/>
              <a:t>Important additional issues are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HOM damping material and its integration in the </a:t>
            </a:r>
            <a:r>
              <a:rPr lang="en-US" altLang="ja-JP" sz="1600" dirty="0" err="1"/>
              <a:t>assy</a:t>
            </a:r>
            <a:r>
              <a:rPr lang="en-US" altLang="ja-JP" sz="1600" dirty="0"/>
              <a:t> procedure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Design + manufacturing of fully-equipped acc </a:t>
            </a:r>
            <a:r>
              <a:rPr lang="en-US" altLang="ja-JP" sz="1600" dirty="0" err="1"/>
              <a:t>struc</a:t>
            </a:r>
            <a:r>
              <a:rPr lang="en-US" altLang="ja-JP" sz="1600" dirty="0"/>
              <a:t> packages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Integration of the acc </a:t>
            </a:r>
            <a:r>
              <a:rPr lang="en-US" altLang="ja-JP" sz="1600" dirty="0" err="1"/>
              <a:t>struc</a:t>
            </a:r>
            <a:r>
              <a:rPr lang="en-US" altLang="ja-JP" sz="1600" dirty="0"/>
              <a:t> packages in the module design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Beam operation – effects of BDs, alignment (optical survey </a:t>
            </a:r>
            <a:r>
              <a:rPr lang="en-US" altLang="ja-JP" sz="1600" dirty="0" err="1"/>
              <a:t>vs</a:t>
            </a:r>
            <a:r>
              <a:rPr lang="en-US" altLang="ja-JP" sz="1600" dirty="0"/>
              <a:t> BB), tuning…</a:t>
            </a:r>
          </a:p>
          <a:p>
            <a:pPr lvl="1">
              <a:lnSpc>
                <a:spcPct val="90000"/>
              </a:lnSpc>
            </a:pP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Systematic and impressive engineering work on track</a:t>
            </a:r>
            <a:endParaRPr lang="en-US" altLang="ja-JP" sz="1400" dirty="0"/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CERN group rapidly catching up with (and going beyond) what the previous engineering effort has reached at NLC/GLC.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Many of the related engineering efforts are (partially) an integral part of CTF3 efforts and elsewhere, wherever applicable. </a:t>
            </a:r>
          </a:p>
          <a:p>
            <a:pPr lvl="1">
              <a:lnSpc>
                <a:spcPct val="90000"/>
              </a:lnSpc>
            </a:pP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Recommendation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An </a:t>
            </a:r>
            <a:r>
              <a:rPr lang="en-US" altLang="ja-JP" sz="1600" b="1" dirty="0"/>
              <a:t>expert review</a:t>
            </a:r>
            <a:r>
              <a:rPr lang="en-US" altLang="ja-JP" sz="1600" dirty="0"/>
              <a:t> could be useful for re-assessing the details of manufacturing + </a:t>
            </a:r>
            <a:r>
              <a:rPr lang="en-US" altLang="ja-JP" sz="1600" dirty="0" err="1"/>
              <a:t>assy</a:t>
            </a:r>
            <a:r>
              <a:rPr lang="en-US" altLang="ja-JP" sz="1600" dirty="0"/>
              <a:t> procedures (sequence + order of brazing etc).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Establish first the design and </a:t>
            </a:r>
            <a:r>
              <a:rPr lang="en-US" altLang="ja-JP" sz="1600" dirty="0" smtClean="0"/>
              <a:t>manufacturing </a:t>
            </a:r>
            <a:r>
              <a:rPr lang="en-US" altLang="ja-JP" sz="1600" dirty="0"/>
              <a:t>procedure that result in an acc structure package that works. Then a cost reduction effort follows.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Map out the plans on which aspects of beam operation issues be addressed where, when and how; identify requirements on the needed facilities.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82650" y="2641600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82650" y="2641600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82650" y="2420938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82650" y="2420938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ja-JP" sz="2800"/>
              <a:t>PETS  - Feasibility Issues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1600"/>
              <a:t>Critical feasibility issues are to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Demonstrate nominal PETS with damping features at the design power (136MW) with design pulse length (240ns) with BDR (&lt; 1E-7/m/pulse) with ON/OFF feature (&lt;20ms) and DB </a:t>
            </a:r>
            <a:r>
              <a:rPr lang="en-US" altLang="ja-JP" sz="1600">
                <a:sym typeface="Wingdings" pitchFamily="2" charset="2"/>
              </a:rPr>
              <a:t> RF eff of 90%.</a:t>
            </a:r>
          </a:p>
          <a:p>
            <a:pPr lvl="1">
              <a:lnSpc>
                <a:spcPct val="90000"/>
              </a:lnSpc>
            </a:pPr>
            <a:endParaRPr lang="en-US" altLang="ja-JP" sz="1600"/>
          </a:p>
          <a:p>
            <a:pPr>
              <a:lnSpc>
                <a:spcPct val="90000"/>
              </a:lnSpc>
            </a:pPr>
            <a:r>
              <a:rPr lang="en-US" altLang="ja-JP" sz="1600"/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Feasibility issues in the power, pulse length and BDR met in various creative test setups, despite limitations in CTF3.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ON/OFF scheme in prototyping for testing w. beam.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TBL w. 8 PETS in 2011 for 30% and 16 PETS in 2012 for 50% eff will be performed</a:t>
            </a:r>
          </a:p>
          <a:p>
            <a:pPr lvl="1">
              <a:lnSpc>
                <a:spcPct val="90000"/>
              </a:lnSpc>
            </a:pPr>
            <a:endParaRPr lang="en-US" altLang="ja-JP" sz="1600"/>
          </a:p>
          <a:p>
            <a:pPr>
              <a:lnSpc>
                <a:spcPct val="90000"/>
              </a:lnSpc>
            </a:pPr>
            <a:r>
              <a:rPr lang="en-US" altLang="ja-JP" sz="1600"/>
              <a:t>Remark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Commend the hard work and progress (as usual!)</a:t>
            </a:r>
          </a:p>
          <a:p>
            <a:pPr lvl="1">
              <a:lnSpc>
                <a:spcPct val="90000"/>
              </a:lnSpc>
            </a:pPr>
            <a:endParaRPr lang="en-US" altLang="ja-JP" sz="1600"/>
          </a:p>
          <a:p>
            <a:pPr>
              <a:lnSpc>
                <a:spcPct val="90000"/>
              </a:lnSpc>
            </a:pPr>
            <a:r>
              <a:rPr lang="en-US" altLang="ja-JP" sz="1600"/>
              <a:t>Recommendation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Make every effort to ensure that the studies with </a:t>
            </a:r>
            <a:r>
              <a:rPr lang="en-US" altLang="ja-JP" sz="1600" b="1"/>
              <a:t>ON/OFF</a:t>
            </a:r>
            <a:r>
              <a:rPr lang="en-US" altLang="ja-JP" sz="1600"/>
              <a:t> proceed as scheduled.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The same goes for the </a:t>
            </a:r>
            <a:r>
              <a:rPr lang="en-US" altLang="ja-JP" sz="1600" b="1"/>
              <a:t>TBL</a:t>
            </a:r>
            <a:r>
              <a:rPr lang="en-US" altLang="ja-JP" sz="1600"/>
              <a:t> test on “deceleration” in 2011 and 2012.</a:t>
            </a:r>
          </a:p>
          <a:p>
            <a:pPr lvl="1">
              <a:lnSpc>
                <a:spcPct val="90000"/>
              </a:lnSpc>
            </a:pPr>
            <a:r>
              <a:rPr lang="en-US" altLang="ja-JP" sz="1600"/>
              <a:t>Cross examinations of results from Klys-based vs beam-based test benches would be a “plus”, whenever possible.</a:t>
            </a:r>
            <a:endParaRPr lang="en-US" altLang="ja-JP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82650" y="2641600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882650" y="2641600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882650" y="2420938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882650" y="2420938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3693"/>
            <a:ext cx="8229600" cy="850900"/>
          </a:xfrm>
        </p:spPr>
        <p:txBody>
          <a:bodyPr/>
          <a:lstStyle/>
          <a:p>
            <a:r>
              <a:rPr lang="en-US" altLang="ja-JP" sz="2800" dirty="0"/>
              <a:t>2Beam Acc Modules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14270"/>
            <a:ext cx="8208962" cy="6119812"/>
          </a:xfrm>
        </p:spPr>
        <p:txBody>
          <a:bodyPr/>
          <a:lstStyle/>
          <a:p>
            <a:pPr lvl="1">
              <a:lnSpc>
                <a:spcPct val="90000"/>
              </a:lnSpc>
            </a:pP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Basic implementation scheme for the 2-beam modules has been updated / defined.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Engineering work associated with the latest scheme of the 2-beam module (1</a:t>
            </a:r>
            <a:r>
              <a:rPr lang="en-US" altLang="ja-JP" sz="1600" baseline="30000" dirty="0"/>
              <a:t>st</a:t>
            </a:r>
            <a:r>
              <a:rPr lang="en-US" altLang="ja-JP" sz="1600" dirty="0"/>
              <a:t> generation) has begun.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Impressive progress in integration of a comprehensive set of analysis + thoughts on: beam dynamics, RF, cooling, alignment and installation. </a:t>
            </a:r>
          </a:p>
          <a:p>
            <a:pPr>
              <a:lnSpc>
                <a:spcPct val="90000"/>
              </a:lnSpc>
            </a:pPr>
            <a:r>
              <a:rPr lang="en-US" altLang="ja-JP" sz="1600" dirty="0"/>
              <a:t>Remark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Commend the hard + well-integrated work by all who are involved.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Powerful 3D CAD is fully taken advantage of.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ACE would like to better understand </a:t>
            </a:r>
            <a:r>
              <a:rPr lang="en-US" altLang="ja-JP" sz="1600" dirty="0" smtClean="0"/>
              <a:t>cost benefit of </a:t>
            </a:r>
            <a:r>
              <a:rPr lang="en-US" altLang="ja-JP" sz="1600" dirty="0"/>
              <a:t>implementing wire-alignment scheme</a:t>
            </a:r>
            <a:r>
              <a:rPr lang="en-US" altLang="ja-JP" sz="1600" dirty="0" smtClean="0"/>
              <a:t>.</a:t>
            </a: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Recommendation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Should focus on </a:t>
            </a:r>
            <a:r>
              <a:rPr lang="en-US" altLang="ja-JP" sz="1600" dirty="0" err="1"/>
              <a:t>demo’ing</a:t>
            </a:r>
            <a:r>
              <a:rPr lang="en-US" altLang="ja-JP" sz="1600" dirty="0"/>
              <a:t> the 1</a:t>
            </a:r>
            <a:r>
              <a:rPr lang="en-US" altLang="ja-JP" sz="1600" baseline="30000" dirty="0"/>
              <a:t>st</a:t>
            </a:r>
            <a:r>
              <a:rPr lang="en-US" altLang="ja-JP" sz="1600" dirty="0"/>
              <a:t> generation </a:t>
            </a:r>
            <a:r>
              <a:rPr lang="en-US" altLang="ja-JP" sz="1600" dirty="0" smtClean="0"/>
              <a:t>hardware </a:t>
            </a:r>
            <a:r>
              <a:rPr lang="en-US" altLang="ja-JP" sz="1600" dirty="0"/>
              <a:t>system that nominally works and try to </a:t>
            </a:r>
            <a:r>
              <a:rPr lang="en-US" altLang="ja-JP" sz="1600" b="1" dirty="0"/>
              <a:t>remove “rough edges” first</a:t>
            </a:r>
            <a:r>
              <a:rPr lang="en-US" altLang="ja-JP" sz="16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Prepare and schedule an extensive internal review when the 1</a:t>
            </a:r>
            <a:r>
              <a:rPr lang="en-US" altLang="ja-JP" sz="1600" baseline="30000" dirty="0"/>
              <a:t>st</a:t>
            </a:r>
            <a:r>
              <a:rPr lang="en-US" altLang="ja-JP" sz="1600" dirty="0"/>
              <a:t> gen. system is completed. Allocate a sufficient amount of time for it.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Be prepared for 2 or 3 iterations before going </a:t>
            </a:r>
            <a:r>
              <a:rPr lang="en-US" altLang="ja-JP" sz="1600" dirty="0" smtClean="0"/>
              <a:t>to many module production and be </a:t>
            </a:r>
            <a:r>
              <a:rPr lang="en-US" altLang="ja-JP" sz="1600" dirty="0"/>
              <a:t>careful not to commit to a major scale manufacturing effort, before feeling comfortable with the design. More useful to develop step-wise evolutionary scenario.</a:t>
            </a:r>
          </a:p>
          <a:p>
            <a:pPr lvl="1">
              <a:lnSpc>
                <a:spcPct val="90000"/>
              </a:lnSpc>
            </a:pPr>
            <a:endParaRPr lang="en-US" altLang="ja-JP" sz="1600" dirty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82650" y="2641600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882650" y="2641600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882650" y="2420938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82650" y="2420938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n-US" altLang="ja-JP" sz="2800"/>
              <a:t>CTF3 and Beyond - quick comments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62418"/>
            <a:ext cx="8229600" cy="56896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CTF3 is 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the unique test bench for </a:t>
            </a:r>
            <a:r>
              <a:rPr lang="en-US" altLang="ja-JP" sz="1600" dirty="0" smtClean="0"/>
              <a:t>feasibility-demos </a:t>
            </a:r>
            <a:r>
              <a:rPr lang="en-US" altLang="ja-JP" sz="1600" dirty="0"/>
              <a:t>driving beam generation and two-beam acceleration.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an important test bench for benchmarking performance of PETS and CAS.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CTF3 is limited in terms of available beam energy / current / pulse length and system availability, and cannot easily be a facility for testing the full-CLIC-spec beams (DB / MB) for an extended period. 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ACE commends a large and almost heroic amount of concerted efforts by all despite some limitations</a:t>
            </a:r>
            <a:r>
              <a:rPr lang="en-US" altLang="ja-JP" sz="1600" dirty="0" smtClean="0"/>
              <a:t>.</a:t>
            </a:r>
            <a:endParaRPr lang="en-US" altLang="ja-JP" sz="1600" dirty="0"/>
          </a:p>
          <a:p>
            <a:pPr>
              <a:lnSpc>
                <a:spcPct val="90000"/>
              </a:lnSpc>
            </a:pPr>
            <a:r>
              <a:rPr lang="en-US" altLang="ja-JP" sz="1600" dirty="0"/>
              <a:t>Recommendation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Sort out the performance problems at CTF3 into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near-fundamental limitations </a:t>
            </a:r>
            <a:r>
              <a:rPr lang="en-US" altLang="ja-JP" sz="1600" dirty="0" err="1"/>
              <a:t>vs</a:t>
            </a:r>
            <a:r>
              <a:rPr lang="en-US" altLang="ja-JP" sz="1600" dirty="0"/>
              <a:t> 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relatively straightforward,  “a reasonable </a:t>
            </a:r>
            <a:r>
              <a:rPr lang="en-US" altLang="ja-JP" sz="1600" dirty="0" smtClean="0"/>
              <a:t>budget/FTEs </a:t>
            </a:r>
            <a:r>
              <a:rPr lang="en-US" altLang="ja-JP" sz="1600" dirty="0"/>
              <a:t>can fix this” types.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Map out which type of CTF3 performance </a:t>
            </a:r>
            <a:r>
              <a:rPr lang="en-US" altLang="ja-JP" sz="1600" dirty="0" err="1"/>
              <a:t>probs</a:t>
            </a:r>
            <a:r>
              <a:rPr lang="en-US" altLang="ja-JP" sz="1600" dirty="0"/>
              <a:t> are the limiting factors in addressing the remaining CLIC feasibility issues, design optimization issues, etc.</a:t>
            </a:r>
          </a:p>
          <a:p>
            <a:pPr lvl="2">
              <a:lnSpc>
                <a:spcPct val="90000"/>
              </a:lnSpc>
            </a:pPr>
            <a:r>
              <a:rPr lang="en-US" altLang="ja-JP" sz="1600" dirty="0"/>
              <a:t>Develop a structured description</a:t>
            </a:r>
          </a:p>
          <a:p>
            <a:pPr lvl="1">
              <a:lnSpc>
                <a:spcPct val="90000"/>
              </a:lnSpc>
            </a:pPr>
            <a:r>
              <a:rPr lang="en-US" altLang="ja-JP" sz="1600" dirty="0"/>
              <a:t>Develop a proposal </a:t>
            </a:r>
            <a:r>
              <a:rPr lang="en-US" altLang="ja-JP" sz="1600" dirty="0" smtClean="0"/>
              <a:t>with associated </a:t>
            </a:r>
            <a:r>
              <a:rPr lang="en-US" altLang="ja-JP" sz="1600" dirty="0"/>
              <a:t>cost to go beyond 2013.</a:t>
            </a:r>
          </a:p>
          <a:p>
            <a:pPr lvl="1">
              <a:lnSpc>
                <a:spcPct val="90000"/>
              </a:lnSpc>
            </a:pPr>
            <a:endParaRPr lang="en-US" altLang="ja-JP" sz="1600" dirty="0"/>
          </a:p>
          <a:p>
            <a:pPr lvl="1">
              <a:lnSpc>
                <a:spcPct val="90000"/>
              </a:lnSpc>
            </a:pPr>
            <a:endParaRPr lang="en-US" altLang="ja-JP" sz="1600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882650" y="2641600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650" y="2641600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882650" y="2420938"/>
            <a:ext cx="2235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882650" y="2420938"/>
            <a:ext cx="6985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Drive Beam feasibility issues</a:t>
            </a:r>
          </a:p>
        </p:txBody>
      </p:sp>
      <p:pic>
        <p:nvPicPr>
          <p:cNvPr id="512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1165225"/>
            <a:ext cx="5003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/>
        </p:nvSpPr>
        <p:spPr>
          <a:xfrm>
            <a:off x="5775325" y="1677988"/>
            <a:ext cx="3297238" cy="157003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sz="2400">
                <a:solidFill>
                  <a:srgbClr val="FF0000"/>
                </a:solidFill>
              </a:rPr>
              <a:t>Principles have been demonstrated in CTF3</a:t>
            </a:r>
            <a:br>
              <a:rPr lang="fr-FR" sz="2400">
                <a:solidFill>
                  <a:srgbClr val="FF0000"/>
                </a:solidFill>
              </a:rPr>
            </a:br>
            <a:r>
              <a:rPr lang="fr-FR" sz="2400">
                <a:solidFill>
                  <a:srgbClr val="FF0000"/>
                </a:solidFill>
              </a:rPr>
              <a:t>despite lower current and lower energy</a:t>
            </a:r>
          </a:p>
        </p:txBody>
      </p:sp>
      <p:sp>
        <p:nvSpPr>
          <p:cNvPr id="6" name="Right Arrow 8"/>
          <p:cNvSpPr/>
          <p:nvPr/>
        </p:nvSpPr>
        <p:spPr>
          <a:xfrm>
            <a:off x="5270500" y="2255838"/>
            <a:ext cx="533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927100" y="1470025"/>
            <a:ext cx="4267200" cy="2057400"/>
          </a:xfrm>
          <a:prstGeom prst="roundRect">
            <a:avLst>
              <a:gd name="adj" fmla="val 10318"/>
            </a:avLst>
          </a:prstGeom>
          <a:solidFill>
            <a:srgbClr val="FF7C80">
              <a:alpha val="30196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Drive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Demonstrated</a:t>
            </a:r>
            <a:r>
              <a:rPr lang="fr-FR" dirty="0" smtClean="0"/>
              <a:t> in CTF3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Efficiency</a:t>
            </a:r>
            <a:r>
              <a:rPr lang="fr-FR" dirty="0" smtClean="0">
                <a:solidFill>
                  <a:schemeClr val="tx1"/>
                </a:solidFill>
              </a:rPr>
              <a:t> of </a:t>
            </a:r>
            <a:r>
              <a:rPr lang="fr-FR" dirty="0" err="1" smtClean="0">
                <a:solidFill>
                  <a:schemeClr val="tx1"/>
                </a:solidFill>
              </a:rPr>
              <a:t>fully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loaded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linac</a:t>
            </a:r>
            <a:endParaRPr lang="fr-FR" dirty="0" smtClean="0">
              <a:solidFill>
                <a:schemeClr val="tx1"/>
              </a:solidFill>
            </a:endParaRP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Combined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beam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current</a:t>
            </a:r>
            <a:endParaRPr lang="fr-FR" dirty="0" smtClean="0">
              <a:solidFill>
                <a:schemeClr val="tx1"/>
              </a:solidFill>
            </a:endParaRPr>
          </a:p>
          <a:p>
            <a:pPr marL="711200">
              <a:buClrTx/>
              <a:buFont typeface="Symbol" pitchFamily="18" charset="2"/>
              <a:buChar char="-"/>
              <a:defRPr/>
            </a:pPr>
            <a:endParaRPr lang="fr-FR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endParaRPr lang="fr-FR" dirty="0" smtClean="0"/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Injector</a:t>
            </a:r>
            <a:r>
              <a:rPr lang="fr-FR" dirty="0" smtClean="0">
                <a:solidFill>
                  <a:schemeClr val="tx1"/>
                </a:solidFill>
              </a:rPr>
              <a:t>: substitute </a:t>
            </a:r>
            <a:r>
              <a:rPr lang="fr-FR" dirty="0" err="1" smtClean="0">
                <a:solidFill>
                  <a:schemeClr val="tx1"/>
                </a:solidFill>
              </a:rPr>
              <a:t>thermoionic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needs</a:t>
            </a:r>
            <a:r>
              <a:rPr lang="fr-FR" dirty="0" smtClean="0">
                <a:solidFill>
                  <a:schemeClr val="tx1"/>
                </a:solidFill>
              </a:rPr>
              <a:t> multiple SHB and </a:t>
            </a:r>
            <a:r>
              <a:rPr lang="fr-FR" dirty="0" err="1" smtClean="0">
                <a:solidFill>
                  <a:schemeClr val="tx1"/>
                </a:solidFill>
              </a:rPr>
              <a:t>generates</a:t>
            </a:r>
            <a:r>
              <a:rPr lang="fr-FR" dirty="0" smtClean="0">
                <a:solidFill>
                  <a:schemeClr val="tx1"/>
                </a:solidFill>
              </a:rPr>
              <a:t> satellites) by </a:t>
            </a:r>
            <a:r>
              <a:rPr lang="fr-FR" dirty="0" err="1" smtClean="0">
                <a:solidFill>
                  <a:schemeClr val="tx1"/>
                </a:solidFill>
              </a:rPr>
              <a:t>photoinjector</a:t>
            </a: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err="1" smtClean="0">
                <a:solidFill>
                  <a:schemeClr val="tx1"/>
                </a:solidFill>
              </a:rPr>
              <a:t>Run</a:t>
            </a:r>
            <a:r>
              <a:rPr lang="fr-FR" dirty="0" smtClean="0">
                <a:solidFill>
                  <a:schemeClr val="tx1"/>
                </a:solidFill>
              </a:rPr>
              <a:t> in a </a:t>
            </a:r>
            <a:r>
              <a:rPr lang="fr-FR" dirty="0" err="1" smtClean="0">
                <a:solidFill>
                  <a:schemeClr val="tx1"/>
                </a:solidFill>
              </a:rPr>
              <a:t>reliable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way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assess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lifetime</a:t>
            </a:r>
            <a:endParaRPr lang="fr-FR" dirty="0" smtClean="0">
              <a:solidFill>
                <a:schemeClr val="tx1"/>
              </a:solidFill>
            </a:endParaRP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dirty="0" err="1" smtClean="0">
                <a:solidFill>
                  <a:schemeClr val="tx1"/>
                </a:solidFill>
              </a:rPr>
              <a:t>Stability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  <a:r>
              <a:rPr lang="fr-FR" dirty="0" err="1" smtClean="0">
                <a:solidFill>
                  <a:schemeClr val="tx1"/>
                </a:solidFill>
              </a:rPr>
              <a:t>selected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improvement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after</a:t>
            </a:r>
            <a:r>
              <a:rPr lang="fr-FR" dirty="0" smtClean="0">
                <a:solidFill>
                  <a:schemeClr val="tx1"/>
                </a:solidFill>
              </a:rPr>
              <a:t> identification of </a:t>
            </a:r>
            <a:r>
              <a:rPr lang="fr-FR" dirty="0" err="1" smtClean="0">
                <a:solidFill>
                  <a:schemeClr val="tx1"/>
                </a:solidFill>
              </a:rPr>
              <a:t>jitter</a:t>
            </a:r>
            <a:r>
              <a:rPr lang="fr-FR" dirty="0" smtClean="0">
                <a:solidFill>
                  <a:schemeClr val="tx1"/>
                </a:solidFill>
              </a:rPr>
              <a:t> sources and </a:t>
            </a:r>
            <a:r>
              <a:rPr lang="fr-FR" dirty="0" err="1" smtClean="0">
                <a:solidFill>
                  <a:schemeClr val="tx1"/>
                </a:solidFill>
              </a:rPr>
              <a:t>operational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experience</a:t>
            </a:r>
            <a:endParaRPr lang="fr-FR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ja-JP" sz="2800" smtClean="0">
                <a:ea typeface="ＭＳ Ｐゴシック" pitchFamily="50" charset="-128"/>
              </a:rPr>
              <a:t>Charge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ja-JP" dirty="0" smtClean="0">
                <a:ea typeface="ＭＳ Ｐゴシック" pitchFamily="50" charset="-128"/>
              </a:rPr>
              <a:t>Committee was been asked to comment on:</a:t>
            </a:r>
          </a:p>
          <a:p>
            <a:pPr lvl="1"/>
            <a:r>
              <a:rPr lang="en-US" dirty="0" smtClean="0"/>
              <a:t>The status and progress of the ongoing CLIC R&amp;D activities</a:t>
            </a:r>
          </a:p>
          <a:p>
            <a:pPr lvl="1"/>
            <a:r>
              <a:rPr lang="en-US" dirty="0" smtClean="0"/>
              <a:t>The R&amp;D program and the correspondent planning for the post CDR phase of the project </a:t>
            </a:r>
          </a:p>
          <a:p>
            <a:pPr lvl="1"/>
            <a:r>
              <a:rPr lang="en-US" dirty="0" smtClean="0"/>
              <a:t>Comment on critical technical systems corresponding to ACE’s specific concerns (Damping Ring) and systems with major investments envisaged in the post CDR phase (Two-Beam modules, CTF3 upgrade and new drive beam facility) will be treated in detail.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PETS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Demonstrated</a:t>
            </a:r>
            <a:r>
              <a:rPr lang="fr-FR" dirty="0" smtClean="0"/>
              <a:t> PETS on klystron </a:t>
            </a:r>
            <a:r>
              <a:rPr lang="fr-FR" dirty="0" err="1" smtClean="0"/>
              <a:t>driven</a:t>
            </a:r>
            <a:r>
              <a:rPr lang="fr-FR" dirty="0" smtClean="0"/>
              <a:t> test stands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sz="2000" dirty="0" err="1" smtClean="0">
                <a:solidFill>
                  <a:srgbClr val="000000"/>
                </a:solidFill>
              </a:rPr>
              <a:t>Measured</a:t>
            </a:r>
            <a:r>
              <a:rPr lang="fr-FR" sz="2000" dirty="0" smtClean="0">
                <a:solidFill>
                  <a:srgbClr val="000000"/>
                </a:solidFill>
              </a:rPr>
              <a:t> BDR and pulse </a:t>
            </a:r>
            <a:r>
              <a:rPr lang="fr-FR" sz="2000" dirty="0" err="1" smtClean="0">
                <a:solidFill>
                  <a:srgbClr val="000000"/>
                </a:solidFill>
              </a:rPr>
              <a:t>length</a:t>
            </a:r>
            <a:endParaRPr lang="fr-FR" sz="2000" dirty="0" smtClean="0">
              <a:solidFill>
                <a:srgbClr val="000000"/>
              </a:solidFill>
            </a:endParaRP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sz="2000" dirty="0" smtClean="0">
                <a:solidFill>
                  <a:srgbClr val="000000"/>
                </a:solidFill>
              </a:rPr>
              <a:t>Fabrication &amp; </a:t>
            </a:r>
            <a:r>
              <a:rPr lang="fr-FR" sz="2000" dirty="0" err="1" smtClean="0">
                <a:solidFill>
                  <a:srgbClr val="000000"/>
                </a:solidFill>
              </a:rPr>
              <a:t>assembly</a:t>
            </a:r>
            <a:r>
              <a:rPr lang="fr-FR" sz="2000" dirty="0" smtClean="0">
                <a:solidFill>
                  <a:srgbClr val="000000"/>
                </a:solidFill>
              </a:rPr>
              <a:t>: </a:t>
            </a:r>
            <a:r>
              <a:rPr lang="fr-FR" sz="2000" dirty="0" err="1" smtClean="0">
                <a:solidFill>
                  <a:srgbClr val="000000"/>
                </a:solidFill>
              </a:rPr>
              <a:t>find</a:t>
            </a:r>
            <a:r>
              <a:rPr lang="fr-FR" sz="2000" dirty="0" smtClean="0">
                <a:solidFill>
                  <a:srgbClr val="000000"/>
                </a:solidFill>
              </a:rPr>
              <a:t> the best </a:t>
            </a:r>
            <a:r>
              <a:rPr lang="fr-FR" sz="2000" dirty="0" err="1" smtClean="0">
                <a:solidFill>
                  <a:srgbClr val="000000"/>
                </a:solidFill>
              </a:rPr>
              <a:t>procedure</a:t>
            </a:r>
            <a:r>
              <a:rPr lang="fr-FR" sz="2000" dirty="0" smtClean="0">
                <a:solidFill>
                  <a:srgbClr val="000000"/>
                </a:solidFill>
              </a:rPr>
              <a:t> to </a:t>
            </a:r>
            <a:r>
              <a:rPr lang="fr-FR" sz="2000" dirty="0" err="1" smtClean="0">
                <a:solidFill>
                  <a:srgbClr val="000000"/>
                </a:solidFill>
              </a:rPr>
              <a:t>get</a:t>
            </a:r>
            <a:r>
              <a:rPr lang="fr-FR" sz="2000" dirty="0" smtClean="0">
                <a:solidFill>
                  <a:srgbClr val="000000"/>
                </a:solidFill>
              </a:rPr>
              <a:t> performance but compare </a:t>
            </a:r>
            <a:r>
              <a:rPr lang="fr-FR" sz="2000" dirty="0" err="1" smtClean="0">
                <a:solidFill>
                  <a:srgbClr val="000000"/>
                </a:solidFill>
              </a:rPr>
              <a:t>different</a:t>
            </a:r>
            <a:r>
              <a:rPr lang="fr-FR" sz="2000" dirty="0" smtClean="0">
                <a:solidFill>
                  <a:srgbClr val="000000"/>
                </a:solidFill>
              </a:rPr>
              <a:t> solutions (ex. clean room </a:t>
            </a:r>
            <a:r>
              <a:rPr lang="fr-FR" sz="2000" dirty="0" err="1" smtClean="0">
                <a:solidFill>
                  <a:srgbClr val="000000"/>
                </a:solidFill>
              </a:rPr>
              <a:t>really</a:t>
            </a:r>
            <a:r>
              <a:rPr lang="fr-FR" sz="2000" dirty="0" smtClean="0">
                <a:solidFill>
                  <a:srgbClr val="000000"/>
                </a:solidFill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</a:rPr>
              <a:t>needed</a:t>
            </a:r>
            <a:r>
              <a:rPr lang="fr-FR" sz="2000" dirty="0" smtClean="0">
                <a:solidFill>
                  <a:srgbClr val="000000"/>
                </a:solidFill>
              </a:rPr>
              <a:t> ?)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endParaRPr lang="fr-FR" sz="20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fr-FR" dirty="0" err="1" smtClean="0"/>
              <a:t>Still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CTF3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sz="2000" dirty="0" smtClean="0">
                <a:solidFill>
                  <a:schemeClr val="tx1"/>
                </a:solidFill>
              </a:rPr>
              <a:t>ON/OFF </a:t>
            </a:r>
            <a:r>
              <a:rPr lang="fr-FR" sz="2000" dirty="0" err="1" smtClean="0">
                <a:solidFill>
                  <a:schemeClr val="tx1"/>
                </a:solidFill>
              </a:rPr>
              <a:t>device</a:t>
            </a:r>
            <a:r>
              <a:rPr lang="fr-FR" sz="2000" dirty="0" smtClean="0">
                <a:solidFill>
                  <a:schemeClr val="tx1"/>
                </a:solidFill>
              </a:rPr>
              <a:t> to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tested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beam</a:t>
            </a:r>
            <a:r>
              <a:rPr lang="fr-FR" sz="2000" dirty="0" smtClean="0">
                <a:solidFill>
                  <a:schemeClr val="tx1"/>
                </a:solidFill>
              </a:rPr>
              <a:t> in 2011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fr-FR" sz="2000" dirty="0" err="1" smtClean="0">
                <a:solidFill>
                  <a:schemeClr val="tx1"/>
                </a:solidFill>
              </a:rPr>
              <a:t>Deceleration</a:t>
            </a:r>
            <a:r>
              <a:rPr lang="fr-FR" sz="2000" dirty="0" smtClean="0">
                <a:solidFill>
                  <a:schemeClr val="tx1"/>
                </a:solidFill>
              </a:rPr>
              <a:t> of </a:t>
            </a:r>
            <a:r>
              <a:rPr lang="fr-FR" sz="2000" dirty="0" err="1" smtClean="0">
                <a:solidFill>
                  <a:schemeClr val="tx1"/>
                </a:solidFill>
              </a:rPr>
              <a:t>beam</a:t>
            </a:r>
            <a:r>
              <a:rPr lang="fr-FR" sz="2000" dirty="0" smtClean="0">
                <a:solidFill>
                  <a:schemeClr val="tx1"/>
                </a:solidFill>
              </a:rPr>
              <a:t> in TBL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8 structures</a:t>
            </a:r>
            <a:r>
              <a:rPr lang="en-US" sz="2000" dirty="0" smtClean="0">
                <a:solidFill>
                  <a:schemeClr val="tx1"/>
                </a:solidFill>
              </a:rPr>
              <a:t> (4 PETS to be installed, 8 PETS for summer 2011 but w/o ON/OFF)</a:t>
            </a:r>
          </a:p>
          <a:p>
            <a:pPr marL="711200">
              <a:buClrTx/>
              <a:buFont typeface="Symbol" pitchFamily="18" charset="2"/>
              <a:buChar char="-"/>
              <a:defRPr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711200">
              <a:buClrTx/>
              <a:buFont typeface="Symbol" pitchFamily="18" charset="2"/>
              <a:buChar char="-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TBL deceleration is an important feasibility demonstration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 Beam </a:t>
            </a:r>
            <a:r>
              <a:rPr lang="en-US" dirty="0" err="1" smtClean="0"/>
              <a:t>Rf</a:t>
            </a:r>
            <a:r>
              <a:rPr lang="en-US" dirty="0" smtClean="0"/>
              <a:t> Power Sources</a:t>
            </a:r>
            <a:endParaRPr lang="fr-FR" dirty="0" smtClean="0"/>
          </a:p>
        </p:txBody>
      </p:sp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>
          <a:xfrm>
            <a:off x="704850" y="1308100"/>
            <a:ext cx="8439150" cy="4724400"/>
          </a:xfrm>
        </p:spPr>
        <p:txBody>
          <a:bodyPr/>
          <a:lstStyle/>
          <a:p>
            <a:r>
              <a:rPr lang="fr-FR" dirty="0" err="1" smtClean="0"/>
              <a:t>Significant</a:t>
            </a:r>
            <a:r>
              <a:rPr lang="fr-FR" dirty="0" smtClean="0"/>
              <a:t> </a:t>
            </a:r>
            <a:r>
              <a:rPr lang="fr-FR" dirty="0" err="1" smtClean="0"/>
              <a:t>cost</a:t>
            </a:r>
            <a:r>
              <a:rPr lang="fr-FR" dirty="0" smtClean="0"/>
              <a:t> drivers</a:t>
            </a:r>
          </a:p>
          <a:p>
            <a:pPr lvl="1"/>
            <a:r>
              <a:rPr lang="fr-FR" dirty="0" err="1" smtClean="0"/>
              <a:t>Highly</a:t>
            </a:r>
            <a:r>
              <a:rPr lang="fr-FR" dirty="0" smtClean="0"/>
              <a:t> efficient sources have multiple </a:t>
            </a:r>
            <a:r>
              <a:rPr lang="fr-FR" dirty="0" err="1" smtClean="0"/>
              <a:t>benefits</a:t>
            </a:r>
            <a:endParaRPr lang="fr-FR" dirty="0" smtClean="0"/>
          </a:p>
          <a:p>
            <a:r>
              <a:rPr lang="fr-FR" dirty="0" smtClean="0"/>
              <a:t>Design </a:t>
            </a:r>
            <a:r>
              <a:rPr lang="fr-FR" dirty="0" err="1" smtClean="0"/>
              <a:t>exists</a:t>
            </a:r>
            <a:r>
              <a:rPr lang="fr-FR" dirty="0" smtClean="0"/>
              <a:t> for drive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accelerator</a:t>
            </a:r>
            <a:r>
              <a:rPr lang="fr-FR" dirty="0" smtClean="0"/>
              <a:t> structures</a:t>
            </a:r>
          </a:p>
          <a:p>
            <a:pPr lvl="1"/>
            <a:r>
              <a:rPr lang="fr-FR" dirty="0" smtClean="0"/>
              <a:t>CTF3 structures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feasibility</a:t>
            </a:r>
            <a:r>
              <a:rPr lang="fr-FR" dirty="0" smtClean="0"/>
              <a:t> </a:t>
            </a:r>
            <a:r>
              <a:rPr lang="fr-FR" dirty="0" err="1" smtClean="0"/>
              <a:t>demonstration</a:t>
            </a:r>
            <a:endParaRPr lang="fr-FR" dirty="0" smtClean="0"/>
          </a:p>
          <a:p>
            <a:r>
              <a:rPr lang="fr-FR" dirty="0" smtClean="0"/>
              <a:t>Plan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developed</a:t>
            </a:r>
            <a:r>
              <a:rPr lang="fr-FR" dirty="0" smtClean="0"/>
              <a:t> to engage EU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community</a:t>
            </a:r>
            <a:r>
              <a:rPr lang="fr-FR" dirty="0" smtClean="0"/>
              <a:t> and </a:t>
            </a:r>
            <a:r>
              <a:rPr lang="fr-FR" dirty="0" err="1" smtClean="0"/>
              <a:t>industry</a:t>
            </a:r>
            <a:r>
              <a:rPr lang="fr-FR" dirty="0" smtClean="0"/>
              <a:t> in </a:t>
            </a:r>
            <a:r>
              <a:rPr lang="fr-FR" dirty="0" err="1" smtClean="0"/>
              <a:t>developing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generation</a:t>
            </a:r>
            <a:r>
              <a:rPr lang="fr-FR" dirty="0" smtClean="0"/>
              <a:t> sources</a:t>
            </a:r>
          </a:p>
          <a:p>
            <a:pPr lvl="1"/>
            <a:r>
              <a:rPr lang="fr-FR" dirty="0" smtClean="0"/>
              <a:t>Excellent program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broad</a:t>
            </a:r>
            <a:r>
              <a:rPr lang="fr-FR" dirty="0" smtClean="0"/>
              <a:t> </a:t>
            </a:r>
            <a:r>
              <a:rPr lang="fr-FR" dirty="0" err="1" smtClean="0"/>
              <a:t>benefits</a:t>
            </a:r>
            <a:endParaRPr lang="fr-FR" dirty="0" smtClean="0"/>
          </a:p>
          <a:p>
            <a:r>
              <a:rPr lang="fr-FR" dirty="0" err="1" smtClean="0"/>
              <a:t>Different</a:t>
            </a:r>
            <a:r>
              <a:rPr lang="fr-FR" dirty="0" smtClean="0"/>
              <a:t> technologies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compared</a:t>
            </a:r>
            <a:endParaRPr lang="fr-FR" dirty="0" smtClean="0"/>
          </a:p>
          <a:p>
            <a:pPr lvl="1"/>
            <a:r>
              <a:rPr lang="en-US" dirty="0" smtClean="0"/>
              <a:t>Optimize modulator/klystron/structure system</a:t>
            </a:r>
          </a:p>
          <a:p>
            <a:r>
              <a:rPr lang="en-US" dirty="0" err="1" smtClean="0"/>
              <a:t>Rf</a:t>
            </a:r>
            <a:r>
              <a:rPr lang="en-US" dirty="0" smtClean="0"/>
              <a:t> phase jitter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tight modulator stability but detailed values need further understanding</a:t>
            </a:r>
            <a:endParaRPr lang="fr-FR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49" y="1308100"/>
            <a:ext cx="8125641" cy="4724400"/>
          </a:xfrm>
        </p:spPr>
        <p:txBody>
          <a:bodyPr/>
          <a:lstStyle/>
          <a:p>
            <a:r>
              <a:rPr lang="en-US" dirty="0" smtClean="0"/>
              <a:t>Primary issue is Two Beam Acceleration 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focus </a:t>
            </a:r>
            <a:r>
              <a:rPr lang="en-US" dirty="0" smtClean="0"/>
              <a:t>on CTF3 goals:</a:t>
            </a:r>
          </a:p>
          <a:p>
            <a:pPr lvl="1"/>
            <a:r>
              <a:rPr lang="en-US" dirty="0" smtClean="0"/>
              <a:t>Drive beam generation</a:t>
            </a:r>
          </a:p>
          <a:p>
            <a:pPr lvl="1"/>
            <a:r>
              <a:rPr lang="en-US" dirty="0" smtClean="0"/>
              <a:t>Two beam acceleration</a:t>
            </a:r>
          </a:p>
          <a:p>
            <a:pPr lvl="1"/>
            <a:r>
              <a:rPr lang="en-US" dirty="0" smtClean="0"/>
              <a:t>Power generation/drive beam deceleration</a:t>
            </a:r>
          </a:p>
          <a:p>
            <a:r>
              <a:rPr lang="en-US" dirty="0" smtClean="0"/>
              <a:t>Many options for module testing at CTF3</a:t>
            </a:r>
          </a:p>
          <a:p>
            <a:pPr lvl="1"/>
            <a:r>
              <a:rPr lang="en-US" dirty="0" smtClean="0"/>
              <a:t>Limit number of modules to allow multiple iterations of design</a:t>
            </a:r>
          </a:p>
          <a:p>
            <a:pPr lvl="1"/>
            <a:r>
              <a:rPr lang="en-US" dirty="0" smtClean="0"/>
              <a:t>Focus on one scenario (maybe 14A, 280 ns)</a:t>
            </a:r>
          </a:p>
          <a:p>
            <a:r>
              <a:rPr lang="en-US" dirty="0" smtClean="0"/>
              <a:t>Use CTF3 to demonstrate Two Beam Acceleration concepts and technology</a:t>
            </a:r>
          </a:p>
          <a:p>
            <a:pPr lvl="1"/>
            <a:r>
              <a:rPr lang="en-US" dirty="0" smtClean="0"/>
              <a:t>Concerned that it will take large effort to use CTF3 for routine processing/operation </a:t>
            </a:r>
            <a:r>
              <a:rPr lang="en-US" dirty="0" smtClean="0">
                <a:sym typeface="Wingdings" pitchFamily="2" charset="2"/>
              </a:rPr>
              <a:t> f</a:t>
            </a:r>
            <a:r>
              <a:rPr lang="en-US" dirty="0" smtClean="0"/>
              <a:t>ocus on dedicated experiments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Final Comments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308100"/>
            <a:ext cx="8174038" cy="4724400"/>
          </a:xfrm>
        </p:spPr>
        <p:txBody>
          <a:bodyPr/>
          <a:lstStyle/>
          <a:p>
            <a:r>
              <a:rPr lang="en-US" dirty="0" smtClean="0"/>
              <a:t>CLIC team has resources to complete CDR</a:t>
            </a:r>
          </a:p>
          <a:p>
            <a:pPr lvl="1"/>
            <a:r>
              <a:rPr lang="en-US" dirty="0" smtClean="0"/>
              <a:t>Major technical issues have well developed plan of attack</a:t>
            </a:r>
          </a:p>
          <a:p>
            <a:pPr lvl="1"/>
            <a:r>
              <a:rPr lang="en-US" dirty="0" smtClean="0"/>
              <a:t>Present design seems stable; CDR schedule has no float</a:t>
            </a:r>
          </a:p>
          <a:p>
            <a:r>
              <a:rPr lang="en-US" dirty="0" smtClean="0"/>
              <a:t>Making progress in costing</a:t>
            </a:r>
          </a:p>
          <a:p>
            <a:pPr lvl="1"/>
            <a:r>
              <a:rPr lang="en-US" dirty="0" smtClean="0"/>
              <a:t>Some cost information will be required to understand benefits</a:t>
            </a:r>
          </a:p>
          <a:p>
            <a:pPr lvl="1"/>
            <a:r>
              <a:rPr lang="en-US" dirty="0" smtClean="0"/>
              <a:t>Will likely need to iterate on designs in next phase</a:t>
            </a:r>
          </a:p>
          <a:p>
            <a:pPr lvl="1"/>
            <a:r>
              <a:rPr lang="en-US" dirty="0" smtClean="0"/>
              <a:t>Understand cost for achievement of tolerance thresholds </a:t>
            </a:r>
          </a:p>
          <a:p>
            <a:r>
              <a:rPr lang="en-US" dirty="0" smtClean="0"/>
              <a:t>Working on plan for next phase</a:t>
            </a:r>
          </a:p>
          <a:p>
            <a:pPr lvl="1"/>
            <a:r>
              <a:rPr lang="en-US" dirty="0" smtClean="0"/>
              <a:t>TDR must address systems-level feasibility and operation</a:t>
            </a:r>
          </a:p>
          <a:p>
            <a:pPr lvl="1"/>
            <a:r>
              <a:rPr lang="en-US" dirty="0" smtClean="0"/>
              <a:t>Advise focusing CTF3 on dedicated experiments</a:t>
            </a:r>
          </a:p>
          <a:p>
            <a:pPr lvl="1"/>
            <a:r>
              <a:rPr lang="en-US" dirty="0" smtClean="0"/>
              <a:t>Develop plans for CLIC0 as a production facility</a:t>
            </a:r>
          </a:p>
          <a:p>
            <a:r>
              <a:rPr lang="en-US" dirty="0" smtClean="0"/>
              <a:t>Should think about how to engage community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49" y="1308100"/>
            <a:ext cx="8217081" cy="4724400"/>
          </a:xfrm>
        </p:spPr>
        <p:txBody>
          <a:bodyPr/>
          <a:lstStyle/>
          <a:p>
            <a:r>
              <a:rPr lang="en-US" dirty="0" smtClean="0"/>
              <a:t>Develop design covering 500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3 </a:t>
            </a:r>
            <a:r>
              <a:rPr lang="en-US" dirty="0" err="1" smtClean="0">
                <a:sym typeface="Wingdings" pitchFamily="2" charset="2"/>
              </a:rPr>
              <a:t>TeV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cms</a:t>
            </a:r>
            <a:r>
              <a:rPr lang="en-US" dirty="0" smtClean="0">
                <a:sym typeface="Wingdings" pitchFamily="2" charset="2"/>
              </a:rPr>
              <a:t> energy</a:t>
            </a:r>
            <a:endParaRPr lang="en-US" dirty="0" smtClean="0"/>
          </a:p>
          <a:p>
            <a:pPr lvl="1"/>
            <a:r>
              <a:rPr lang="en-US" dirty="0" smtClean="0"/>
              <a:t>Energy range will be determined by LHC</a:t>
            </a:r>
          </a:p>
          <a:p>
            <a:pPr lvl="1"/>
            <a:r>
              <a:rPr lang="en-US" dirty="0" smtClean="0"/>
              <a:t>Agree with development of a staged approach</a:t>
            </a:r>
          </a:p>
          <a:p>
            <a:pPr lvl="1"/>
            <a:endParaRPr lang="en-US" sz="1000" dirty="0" smtClean="0"/>
          </a:p>
          <a:p>
            <a:r>
              <a:rPr lang="en-US" dirty="0" smtClean="0"/>
              <a:t>Feasibility being demonstrated in 2011</a:t>
            </a:r>
          </a:p>
          <a:p>
            <a:pPr lvl="1"/>
            <a:r>
              <a:rPr lang="en-US" dirty="0" smtClean="0"/>
              <a:t>Echo comments from 2010: be clear about ‘feasibility’</a:t>
            </a:r>
          </a:p>
          <a:p>
            <a:pPr lvl="1"/>
            <a:r>
              <a:rPr lang="en-US" dirty="0" smtClean="0"/>
              <a:t>Manage community’s expectations</a:t>
            </a:r>
          </a:p>
          <a:p>
            <a:pPr lvl="1"/>
            <a:endParaRPr lang="en-US" sz="1000" dirty="0" smtClean="0"/>
          </a:p>
          <a:p>
            <a:r>
              <a:rPr lang="en-US" dirty="0" smtClean="0"/>
              <a:t>Development of the cost</a:t>
            </a:r>
          </a:p>
          <a:p>
            <a:pPr lvl="1"/>
            <a:r>
              <a:rPr lang="en-US" dirty="0" smtClean="0"/>
              <a:t>Benefit of TBA: higher energy reach and lower cost but this comes with increased risk</a:t>
            </a:r>
          </a:p>
          <a:p>
            <a:pPr lvl="1"/>
            <a:r>
              <a:rPr lang="en-US" dirty="0" smtClean="0"/>
              <a:t>Need enough engineering to understand cost drivers and justify cost models</a:t>
            </a:r>
          </a:p>
          <a:p>
            <a:pPr lvl="1"/>
            <a:r>
              <a:rPr lang="en-US" dirty="0" smtClean="0"/>
              <a:t>Manage community’s expectations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49" y="1190533"/>
            <a:ext cx="8204019" cy="4724400"/>
          </a:xfrm>
        </p:spPr>
        <p:txBody>
          <a:bodyPr/>
          <a:lstStyle/>
          <a:p>
            <a:r>
              <a:rPr lang="en-US" dirty="0" smtClean="0"/>
              <a:t>Three volumes</a:t>
            </a:r>
          </a:p>
          <a:p>
            <a:r>
              <a:rPr lang="en-US" dirty="0" err="1" smtClean="0"/>
              <a:t>Vol</a:t>
            </a:r>
            <a:r>
              <a:rPr lang="en-US" dirty="0" smtClean="0"/>
              <a:t> 1: The CLIC accelerator and site facilities Dec 2011 </a:t>
            </a:r>
          </a:p>
          <a:p>
            <a:pPr lvl="2">
              <a:defRPr/>
            </a:pPr>
            <a:r>
              <a:rPr lang="en-US" sz="1600" dirty="0" smtClean="0"/>
              <a:t>CLIC concept with exploration over multi-</a:t>
            </a:r>
            <a:r>
              <a:rPr lang="en-US" sz="1600" dirty="0" err="1" smtClean="0"/>
              <a:t>TeV</a:t>
            </a:r>
            <a:r>
              <a:rPr lang="en-US" sz="1600" dirty="0" smtClean="0"/>
              <a:t> energy range up to 3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pPr lvl="2">
              <a:defRPr/>
            </a:pPr>
            <a:r>
              <a:rPr lang="en-US" sz="1600" dirty="0" smtClean="0"/>
              <a:t>Feasibility study of CLIC parameters optimized at 3 </a:t>
            </a:r>
            <a:r>
              <a:rPr lang="en-US" sz="1600" dirty="0" err="1" smtClean="0"/>
              <a:t>TeV</a:t>
            </a:r>
            <a:r>
              <a:rPr lang="en-US" sz="1600" dirty="0" smtClean="0"/>
              <a:t> (most demanding)</a:t>
            </a:r>
          </a:p>
          <a:p>
            <a:pPr lvl="2">
              <a:defRPr/>
            </a:pPr>
            <a:r>
              <a:rPr lang="en-US" sz="1600" dirty="0" smtClean="0"/>
              <a:t>Application to 500 </a:t>
            </a:r>
            <a:r>
              <a:rPr lang="en-US" sz="1600" dirty="0" err="1" smtClean="0"/>
              <a:t>GeV</a:t>
            </a:r>
            <a:r>
              <a:rPr lang="en-US" sz="1600" dirty="0" smtClean="0"/>
              <a:t> as first stage and intermediate energy range </a:t>
            </a:r>
          </a:p>
          <a:p>
            <a:pPr lvl="2">
              <a:defRPr/>
            </a:pPr>
            <a:r>
              <a:rPr lang="en-US" sz="1600" dirty="0" smtClean="0"/>
              <a:t>No cost figures (peer review postponed)</a:t>
            </a:r>
          </a:p>
          <a:p>
            <a:pPr lvl="1"/>
            <a:r>
              <a:rPr lang="en-US" dirty="0" smtClean="0"/>
              <a:t>First draft of text by April !!</a:t>
            </a:r>
          </a:p>
          <a:p>
            <a:pPr>
              <a:defRPr/>
            </a:pPr>
            <a:r>
              <a:rPr lang="en-US" dirty="0" err="1" smtClean="0"/>
              <a:t>Vol</a:t>
            </a:r>
            <a:r>
              <a:rPr lang="en-US" dirty="0" smtClean="0"/>
              <a:t> 3: CLIC study summary</a:t>
            </a:r>
          </a:p>
          <a:p>
            <a:pPr lvl="2">
              <a:defRPr/>
            </a:pPr>
            <a:r>
              <a:rPr lang="en-US" sz="1600" dirty="0" smtClean="0"/>
              <a:t>Comprehensive summary of vol1 and 2 findings for European Strategy</a:t>
            </a:r>
          </a:p>
          <a:p>
            <a:pPr lvl="2">
              <a:defRPr/>
            </a:pPr>
            <a:r>
              <a:rPr lang="en-US" sz="1600" dirty="0" smtClean="0"/>
              <a:t>Staging scenario up to energy compatible with LHC Physics</a:t>
            </a:r>
          </a:p>
          <a:p>
            <a:pPr lvl="2">
              <a:defRPr/>
            </a:pPr>
            <a:r>
              <a:rPr lang="en-US" sz="1600" dirty="0" smtClean="0"/>
              <a:t>Including cost issues and cost drivers for R&amp;D mitigation in next phase</a:t>
            </a:r>
          </a:p>
          <a:p>
            <a:pPr lvl="2">
              <a:defRPr/>
            </a:pPr>
            <a:r>
              <a:rPr lang="en-US" sz="1600" dirty="0" smtClean="0"/>
              <a:t>Proposing objectives and work plan of post CDR phase </a:t>
            </a:r>
          </a:p>
          <a:p>
            <a:pPr lvl="1">
              <a:defRPr/>
            </a:pPr>
            <a:r>
              <a:rPr lang="en-US" dirty="0" smtClean="0"/>
              <a:t>Complete in March 2012</a:t>
            </a:r>
          </a:p>
          <a:p>
            <a:pPr>
              <a:defRPr/>
            </a:pPr>
            <a:r>
              <a:rPr lang="en-US" dirty="0" smtClean="0"/>
              <a:t>Agree with strategy but still concerned that the schedule is aggressive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on Feasibility</a:t>
            </a:r>
            <a:endParaRPr lang="en-US" dirty="0"/>
          </a:p>
        </p:txBody>
      </p:sp>
      <p:pic>
        <p:nvPicPr>
          <p:cNvPr id="114715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5944"/>
            <a:ext cx="92297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1122866" y="5904420"/>
            <a:ext cx="7772400" cy="1016363"/>
          </a:xfrm>
        </p:spPr>
        <p:txBody>
          <a:bodyPr/>
          <a:lstStyle/>
          <a:p>
            <a:r>
              <a:rPr lang="en-US" dirty="0" smtClean="0"/>
              <a:t>Excellent progress despite major setbacks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2012-2016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5673" y="945301"/>
          <a:ext cx="8448429" cy="58216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50820"/>
                <a:gridCol w="2284934"/>
                <a:gridCol w="3180861"/>
                <a:gridCol w="15318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Activity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Description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Deliverables (2016)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r>
                        <a:rPr lang="en-US" sz="1200" b="0" baseline="0" dirty="0" smtClean="0">
                          <a:solidFill>
                            <a:schemeClr val="bg1"/>
                          </a:solidFill>
                        </a:rPr>
                        <a:t>  material </a:t>
                      </a:r>
                      <a:r>
                        <a:rPr lang="en-US" sz="1200" b="0" baseline="0" dirty="0" smtClean="0"/>
                        <a:t>budget </a:t>
                      </a:r>
                      <a:endParaRPr lang="en-US" sz="1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Cost studies, </a:t>
                      </a:r>
                    </a:p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Civil engineering, </a:t>
                      </a:r>
                    </a:p>
                    <a:p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Proj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Implementation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Update and improve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CLIC cost model &amp; civil engineering studies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Technical Design (TD) and Project Implementation Plan (PIP) of CLIC Zero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Improved cost model,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 feedback to CLIC baseline review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4 MCHF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Beam physics studies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Beam physics and overall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design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Review of the CLIC baseline design 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kumimoji="0" lang="en-US" sz="800" b="0" i="0" u="none" strike="noStrike" kern="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+mn-ea"/>
                          <a:cs typeface="Calibri"/>
                        </a:rPr>
                        <a:t>Stability and alignment, timing and phasing, stray fields and dynamic vacuum</a:t>
                      </a: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Studies towards CLIC Zero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3 MCHF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CTF3 +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CTF3 consolidation and upgrade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Consolidation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and upgrade (higher energy, stability, reliability)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Drive beam phase feed-forward experiments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Upgrade and operate TBL as 12 GHz power production facility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Operation with beam of a long string of CLIC two-beam modules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43 MCHF</a:t>
                      </a:r>
                    </a:p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i="0" u="none" strike="noStrike" kern="1200" dirty="0" smtClean="0">
                        <a:solidFill>
                          <a:schemeClr val="tx1"/>
                        </a:solidFill>
                        <a:latin typeface="Georgia"/>
                      </a:endParaRPr>
                    </a:p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0" i="0" u="none" strike="noStrike" kern="1200" dirty="0" smtClean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CLIC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Zero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Injector for the CLIC drive beam generation complex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Build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and commission 30 MeV Drive Beam  injector with nominal CLIC parameters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Build and commission a few Drive Beam accelerator nominal modules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Participation to Technical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Design of full CLIC Zero facility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42 MCHF</a:t>
                      </a:r>
                    </a:p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(~ 30 MCHF)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RF Structures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design and fabrication of 12 GHz accelerating structures &amp; PETS</a:t>
                      </a:r>
                    </a:p>
                    <a:p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and associated R&amp;D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Build and test about 120 accelerating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structures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Build and test about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10 PETS prototype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Establish  quality control, brazing and assembly procedures for structure fabrication at CERN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Precision machining center at CERN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29 MCHF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RF test infrastructure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Building,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commissioning and operation </a:t>
                      </a:r>
                    </a:p>
                    <a:p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of high-power RF test stands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chemeClr val="tx1"/>
                          </a:solidFill>
                        </a:rPr>
                        <a:t>Four  12 GHz klystron-based RF high-power test stations, for about 8 slots, </a:t>
                      </a: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 running before 2016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Continue high-power testing at 11.4 GHz (KEK and SLAC)</a:t>
                      </a:r>
                    </a:p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baseline="0" dirty="0" smtClean="0">
                          <a:solidFill>
                            <a:schemeClr val="tx1"/>
                          </a:solidFill>
                        </a:rPr>
                        <a:t>Contribution to high-power testing in CTF3+ (TBL)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13 MCHF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Prototypes of critical components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solidFill>
                            <a:schemeClr val="tx1"/>
                          </a:solidFill>
                        </a:rPr>
                        <a:t>Technical</a:t>
                      </a:r>
                      <a:r>
                        <a:rPr lang="en-US" sz="900" baseline="0" dirty="0" smtClean="0">
                          <a:solidFill>
                            <a:schemeClr val="tx1"/>
                          </a:solidFill>
                        </a:rPr>
                        <a:t> R&amp;D – design, build and test prototypes of CLIC critical components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indent="-117475">
                        <a:buFont typeface="Arial" pitchFamily="34" charset="0"/>
                        <a:buChar char="•"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R&amp;D and prototypes of two-beam modules alignment and stabilization systems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Prototype of final</a:t>
                      </a: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 focus </a:t>
                      </a:r>
                      <a:r>
                        <a:rPr lang="en-US" sz="800" baseline="0" dirty="0" err="1" smtClean="0">
                          <a:solidFill>
                            <a:srgbClr val="000000"/>
                          </a:solidFill>
                        </a:rPr>
                        <a:t>quadrupole</a:t>
                      </a: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 and stabilization system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Several nominal CLIC two-beam modules, mechanically tested, possibly beam tested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R&amp;D and prototyping of critical beam instrumentation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Design and studies of machine protection system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DR</a:t>
                      </a: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 superconducting wiggler prototypes, test with beam, extraction kickers prototypes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Dynamic vacuum assessment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dirty="0" smtClean="0">
                          <a:solidFill>
                            <a:srgbClr val="000000"/>
                          </a:solidFill>
                        </a:rPr>
                        <a:t>Contribution</a:t>
                      </a: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 to the CLIC Zero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800" baseline="0" dirty="0" smtClean="0">
                          <a:solidFill>
                            <a:srgbClr val="000000"/>
                          </a:solidFill>
                        </a:rPr>
                        <a:t>DB RF system and powering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0" i="0" u="none" strike="noStrike" kern="1200" dirty="0" smtClean="0">
                          <a:solidFill>
                            <a:schemeClr val="tx1"/>
                          </a:solidFill>
                          <a:latin typeface="Georgia"/>
                        </a:rPr>
                        <a:t>40 MCHF++</a:t>
                      </a:r>
                      <a:endParaRPr lang="en-US" sz="1000" b="0" i="0" u="none" strike="noStrike" kern="1200" dirty="0">
                        <a:solidFill>
                          <a:schemeClr val="tx1"/>
                        </a:solidFill>
                        <a:latin typeface="Georgi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4850" y="1138281"/>
            <a:ext cx="7772400" cy="4724400"/>
          </a:xfrm>
        </p:spPr>
        <p:txBody>
          <a:bodyPr/>
          <a:lstStyle/>
          <a:p>
            <a:r>
              <a:rPr lang="en-US" dirty="0" smtClean="0"/>
              <a:t>Available resources will be limited</a:t>
            </a:r>
          </a:p>
          <a:p>
            <a:pPr lvl="1"/>
            <a:r>
              <a:rPr lang="en-US" dirty="0" smtClean="0"/>
              <a:t>Personnel from CERN decreasing</a:t>
            </a:r>
          </a:p>
          <a:p>
            <a:pPr lvl="2"/>
            <a:r>
              <a:rPr lang="en-US" dirty="0" smtClean="0"/>
              <a:t>Collaborations will be very important</a:t>
            </a:r>
          </a:p>
          <a:p>
            <a:pPr lvl="1"/>
            <a:r>
              <a:rPr lang="en-US" dirty="0" smtClean="0"/>
              <a:t>List of topics appears to be growing</a:t>
            </a:r>
          </a:p>
          <a:p>
            <a:pPr lvl="2"/>
            <a:r>
              <a:rPr lang="en-US" dirty="0" smtClean="0"/>
              <a:t>Need to prioritize and be clear about goals</a:t>
            </a:r>
          </a:p>
          <a:p>
            <a:pPr lvl="2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Design effort evolves from research effort towards a development effort (focused enabling research)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Engineering studies of structures and modules are key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Will likely need multiple iterations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CTF3 will be a major part of development effort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Focus on well defined demonstrations/experiments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Develop plans for a full CLIC injector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Don’t demand too much of CTF3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203200"/>
            <a:ext cx="8547100" cy="762000"/>
          </a:xfrm>
        </p:spPr>
        <p:txBody>
          <a:bodyPr/>
          <a:lstStyle/>
          <a:p>
            <a:r>
              <a:rPr lang="en-US" smtClean="0">
                <a:ea typeface="ＭＳ Ｐゴシック" pitchFamily="50" charset="-128"/>
              </a:rPr>
              <a:t>Low Emittance Beam Generation</a:t>
            </a:r>
          </a:p>
        </p:txBody>
      </p:sp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1179513"/>
            <a:ext cx="8551862" cy="5605462"/>
          </a:xfrm>
        </p:spPr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Lot of work made in damping ring studies and design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Addressed all the topics stressed by the committee in the 2010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Improved (adiabatically) the ring design to ameliorate potential problems (e.g. IBS). It seems that the space for further improvements in the </a:t>
            </a:r>
            <a:r>
              <a:rPr lang="en-US" altLang="en-US" dirty="0" smtClean="0">
                <a:ea typeface="ＭＳ Ｐゴシック" pitchFamily="50" charset="-128"/>
              </a:rPr>
              <a:t>“</a:t>
            </a:r>
            <a:r>
              <a:rPr lang="en-US" dirty="0" smtClean="0">
                <a:ea typeface="ＭＳ Ｐゴシック" pitchFamily="50" charset="-128"/>
              </a:rPr>
              <a:t>optics</a:t>
            </a:r>
            <a:r>
              <a:rPr lang="en-US" altLang="en-US" dirty="0" smtClean="0">
                <a:ea typeface="ＭＳ Ｐゴシック" pitchFamily="50" charset="-128"/>
              </a:rPr>
              <a:t>”</a:t>
            </a:r>
            <a:r>
              <a:rPr lang="en-US" dirty="0" smtClean="0">
                <a:ea typeface="ＭＳ Ｐゴシック" pitchFamily="50" charset="-128"/>
              </a:rPr>
              <a:t> is small (=&gt;design close to an optimum).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Further improvements possible with a lot of R&amp;D and engineering (e.g. higher gradients Quads, wigglers etc..). This is foreseen anyway.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The 2 GHz RF frequency option poses a lot of feasibility issues. RF requirements and collective effects greatly relaxed with the 1GHz RF frequency adoption…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A delay loop/line has to be added after the DR with a potential degradation of the beam parameters. The impact should be studied and included in the luminosity budget. We feel that this is not a feasibility issue, rather a performances one.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203200"/>
            <a:ext cx="8547100" cy="762000"/>
          </a:xfrm>
        </p:spPr>
        <p:txBody>
          <a:bodyPr/>
          <a:lstStyle/>
          <a:p>
            <a:r>
              <a:rPr lang="en-US" smtClean="0">
                <a:ea typeface="ＭＳ Ｐゴシック" pitchFamily="50" charset="-128"/>
              </a:rPr>
              <a:t>Low Emittance Beam Generation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8763" y="1179513"/>
            <a:ext cx="8551862" cy="5605462"/>
          </a:xfrm>
        </p:spPr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Damping Ring (Continued…)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/>
              <a:t>Should give scrutiny to the component-level and system-level performance requirements on the delay loop. Any chances of relaxing the tolerances by </a:t>
            </a:r>
            <a:r>
              <a:rPr lang="en-US" altLang="ja-JP" dirty="0" err="1" smtClean="0"/>
              <a:t>reoptimizing</a:t>
            </a:r>
            <a:r>
              <a:rPr lang="en-US" altLang="ja-JP" dirty="0" smtClean="0"/>
              <a:t> the parameters or by introducing FDBK/FDFDs?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/>
              <a:t>Integrate a sufficient amount of </a:t>
            </a:r>
            <a:r>
              <a:rPr lang="en-US" altLang="ja-JP" b="1" dirty="0" smtClean="0"/>
              <a:t>tuning knobs</a:t>
            </a:r>
            <a:r>
              <a:rPr lang="en-US" altLang="ja-JP" dirty="0" smtClean="0"/>
              <a:t> in the delay loop.</a:t>
            </a:r>
          </a:p>
          <a:p>
            <a:pPr lvl="1">
              <a:lnSpc>
                <a:spcPct val="90000"/>
              </a:lnSpc>
            </a:pPr>
            <a:r>
              <a:rPr lang="en-US" altLang="ja-JP" dirty="0" smtClean="0"/>
              <a:t>Integrate a sufficient amount of </a:t>
            </a:r>
            <a:r>
              <a:rPr lang="en-US" altLang="ja-JP" b="1" dirty="0" smtClean="0"/>
              <a:t>diagnostic</a:t>
            </a:r>
            <a:r>
              <a:rPr lang="en-US" altLang="ja-JP" dirty="0" smtClean="0"/>
              <a:t> tools / systems in the </a:t>
            </a:r>
            <a:r>
              <a:rPr lang="en-US" altLang="ja-JP" dirty="0" err="1" smtClean="0"/>
              <a:t>beamline</a:t>
            </a:r>
            <a:r>
              <a:rPr lang="en-US" altLang="ja-JP" dirty="0" smtClean="0"/>
              <a:t> downstream of the DR/delay loop.</a:t>
            </a:r>
          </a:p>
          <a:p>
            <a:pPr lvl="1"/>
            <a:endParaRPr lang="en-US" dirty="0" smtClean="0">
              <a:ea typeface="ＭＳ Ｐゴシック" pitchFamily="50" charset="-128"/>
            </a:endParaRPr>
          </a:p>
          <a:p>
            <a:pPr lvl="1"/>
            <a:r>
              <a:rPr lang="en-US" dirty="0" smtClean="0">
                <a:ea typeface="ＭＳ Ｐゴシック" pitchFamily="50" charset="-128"/>
              </a:rPr>
              <a:t>RF System under study and design based on existing systems.</a:t>
            </a:r>
          </a:p>
          <a:p>
            <a:pPr lvl="1"/>
            <a:r>
              <a:rPr lang="en-US" dirty="0" smtClean="0">
                <a:ea typeface="ＭＳ Ｐゴシック" pitchFamily="50" charset="-128"/>
              </a:rPr>
              <a:t>Several solutions possible and under analysis/comparison</a:t>
            </a:r>
          </a:p>
          <a:p>
            <a:pPr lvl="1"/>
            <a:r>
              <a:rPr lang="en-US" dirty="0" err="1" smtClean="0">
                <a:ea typeface="ＭＳ Ｐゴシック" pitchFamily="50" charset="-128"/>
              </a:rPr>
              <a:t>Sychronous</a:t>
            </a:r>
            <a:r>
              <a:rPr lang="en-US" dirty="0" smtClean="0">
                <a:ea typeface="ＭＳ Ｐゴシック" pitchFamily="50" charset="-128"/>
              </a:rPr>
              <a:t> phase spread correction techniques well studied and several options </a:t>
            </a:r>
            <a:r>
              <a:rPr lang="en-US" dirty="0" err="1" smtClean="0">
                <a:ea typeface="ＭＳ Ｐゴシック" pitchFamily="50" charset="-128"/>
              </a:rPr>
              <a:t>avaliable</a:t>
            </a:r>
            <a:r>
              <a:rPr lang="en-US" dirty="0" smtClean="0">
                <a:ea typeface="ＭＳ Ｐゴシック" pitchFamily="50" charset="-128"/>
              </a:rPr>
              <a:t> (frequency mismatch looks attractive, simpler RF System and less RF power needed)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C:\WINNT\Profiles\nixx\Desktop\new-NLC.pot</Template>
  <TotalTime>29786</TotalTime>
  <Words>2423</Words>
  <Application>Microsoft Office PowerPoint</Application>
  <PresentationFormat>On-screen Show (4:3)</PresentationFormat>
  <Paragraphs>294</Paragraphs>
  <Slides>23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new-NLC</vt:lpstr>
      <vt:lpstr>Closeout from the 6th meeting of CLIC ACE</vt:lpstr>
      <vt:lpstr>Charge</vt:lpstr>
      <vt:lpstr>Strategy</vt:lpstr>
      <vt:lpstr>CDR Plans</vt:lpstr>
      <vt:lpstr>Progress on Feasibility</vt:lpstr>
      <vt:lpstr>Plans for 2012-2016</vt:lpstr>
      <vt:lpstr>Resource Planning</vt:lpstr>
      <vt:lpstr>Low Emittance Beam Generation</vt:lpstr>
      <vt:lpstr>Low Emittance Beam Generation</vt:lpstr>
      <vt:lpstr>Low Emittance Beam Generation</vt:lpstr>
      <vt:lpstr>Low Emittance Preservation</vt:lpstr>
      <vt:lpstr>Alignment and Stabilization</vt:lpstr>
      <vt:lpstr>CAS - Feasibility Issues (grad. Performance)</vt:lpstr>
      <vt:lpstr>CAS – Additional Design + Demo Issues</vt:lpstr>
      <vt:lpstr>PETS  - Feasibility Issues</vt:lpstr>
      <vt:lpstr>2Beam Acc Modules</vt:lpstr>
      <vt:lpstr>CTF3 and Beyond - quick comments</vt:lpstr>
      <vt:lpstr>Drive Beam feasibility issues</vt:lpstr>
      <vt:lpstr>Drive Beam Generation</vt:lpstr>
      <vt:lpstr>PETS</vt:lpstr>
      <vt:lpstr>Drive Beam Rf Power Sources</vt:lpstr>
      <vt:lpstr>Experimental Demonstrations</vt:lpstr>
      <vt:lpstr>Final Comments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Nicholas C. Arias</dc:creator>
  <cp:lastModifiedBy>abconf</cp:lastModifiedBy>
  <cp:revision>385</cp:revision>
  <cp:lastPrinted>2000-11-19T00:39:06Z</cp:lastPrinted>
  <dcterms:created xsi:type="dcterms:W3CDTF">1999-04-11T17:59:44Z</dcterms:created>
  <dcterms:modified xsi:type="dcterms:W3CDTF">2011-02-04T14:27:09Z</dcterms:modified>
</cp:coreProperties>
</file>