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heme/themeOverride2.xml" ContentType="application/vnd.openxmlformats-officedocument.themeOverr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theme/themeOverride1.xml" ContentType="application/vnd.openxmlformats-officedocument.themeOverr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347" r:id="rId3"/>
    <p:sldId id="346" r:id="rId4"/>
    <p:sldId id="336" r:id="rId5"/>
    <p:sldId id="348" r:id="rId6"/>
    <p:sldId id="350" r:id="rId7"/>
    <p:sldId id="349" r:id="rId8"/>
    <p:sldId id="351" r:id="rId9"/>
    <p:sldId id="352" r:id="rId10"/>
    <p:sldId id="367" r:id="rId11"/>
    <p:sldId id="354" r:id="rId12"/>
    <p:sldId id="353" r:id="rId13"/>
    <p:sldId id="355" r:id="rId14"/>
    <p:sldId id="360" r:id="rId15"/>
    <p:sldId id="356" r:id="rId16"/>
    <p:sldId id="358" r:id="rId17"/>
    <p:sldId id="359" r:id="rId18"/>
    <p:sldId id="361" r:id="rId19"/>
    <p:sldId id="364" r:id="rId20"/>
    <p:sldId id="363" r:id="rId21"/>
    <p:sldId id="366" r:id="rId22"/>
    <p:sldId id="365" r:id="rId23"/>
  </p:sldIdLst>
  <p:sldSz cx="10694988" cy="7556500"/>
  <p:notesSz cx="6858000" cy="9144000"/>
  <p:defaultTextStyle>
    <a:defPPr>
      <a:defRPr lang="nb-NO"/>
    </a:defPPr>
    <a:lvl1pPr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520700" indent="-63500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2pPr>
    <a:lvl3pPr marL="1041400" indent="-127000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3pPr>
    <a:lvl4pPr marL="1563688" indent="-192088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4pPr>
    <a:lvl5pPr marL="2084388" indent="-255588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>
        <p:scale>
          <a:sx n="80" d="100"/>
          <a:sy n="80" d="100"/>
        </p:scale>
        <p:origin x="-768" y="-264"/>
      </p:cViewPr>
      <p:guideLst>
        <p:guide orient="horz" pos="3628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esProps" Target="pres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viewProps" Target="viewProps.xml"/><Relationship Id="rId26" Type="http://schemas.openxmlformats.org/officeDocument/2006/relationships/printerSettings" Target="printerSettings/printerSettings1.bin"/><Relationship Id="rId30" Type="http://schemas.openxmlformats.org/officeDocument/2006/relationships/tableStyles" Target="tableStyles.xml"/><Relationship Id="rId11" Type="http://schemas.openxmlformats.org/officeDocument/2006/relationships/slide" Target="slides/slide10.xml"/><Relationship Id="rId29" Type="http://schemas.openxmlformats.org/officeDocument/2006/relationships/theme" Target="theme/theme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3A610-7C76-134F-9206-E50DC467B85B}" type="datetime1">
              <a:rPr lang="nn-NO" smtClean="0"/>
              <a:pPr/>
              <a:t>1/31/11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0D706-DFD2-E447-9383-E611BE927CF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fld id="{4D844E9E-047D-024B-B24B-7AC93C65ECE2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3300" y="685800"/>
            <a:ext cx="4851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b-N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fld id="{86F517DE-EF32-1A4C-A09E-8EC5674E3E90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520700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1041400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563688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2084388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607183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F517DE-EF32-1A4C-A09E-8EC5674E3E90}" type="slidenum">
              <a:rPr lang="nb-NO" smtClean="0"/>
              <a:pPr>
                <a:defRPr/>
              </a:pPr>
              <a:t>1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F517DE-EF32-1A4C-A09E-8EC5674E3E90}" type="slidenum">
              <a:rPr lang="nb-NO" smtClean="0"/>
              <a:pPr>
                <a:defRPr/>
              </a:pPr>
              <a:t>4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6"/>
          <p:cNvSpPr txBox="1">
            <a:spLocks/>
          </p:cNvSpPr>
          <p:nvPr userDrawn="1"/>
        </p:nvSpPr>
        <p:spPr>
          <a:xfrm>
            <a:off x="2138363" y="5656263"/>
            <a:ext cx="6061075" cy="1641475"/>
          </a:xfrm>
          <a:prstGeom prst="rect">
            <a:avLst/>
          </a:prstGeom>
        </p:spPr>
        <p:txBody>
          <a:bodyPr lIns="0" tIns="52144" rIns="20857" bIns="52144">
            <a:prstTxWarp prst="textNoShape">
              <a:avLst/>
            </a:prstTxWarp>
            <a:normAutofit/>
          </a:bodyPr>
          <a:lstStyle/>
          <a:p>
            <a:pPr algn="ctr" defTabSz="1042873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-109" charset="2"/>
              <a:buNone/>
              <a:defRPr/>
            </a:pPr>
            <a:endParaRPr lang="en-US" sz="2300" dirty="0">
              <a:effectLst>
                <a:outerShdw blurRad="38100" dist="38100" dir="2700000" algn="tl">
                  <a:srgbClr val="04617B"/>
                </a:outerShdw>
              </a:effectLst>
              <a:latin typeface="Calibri" pitchFamily="-109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4750" y="1511300"/>
            <a:ext cx="9625489" cy="2015067"/>
          </a:xfrm>
          <a:ln>
            <a:noFill/>
          </a:ln>
        </p:spPr>
        <p:txBody>
          <a:bodyPr tIns="0" rIns="20857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9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23874" y="3557368"/>
            <a:ext cx="9349627" cy="1931106"/>
          </a:xfrm>
        </p:spPr>
        <p:txBody>
          <a:bodyPr lIns="0" rIns="20857"/>
          <a:lstStyle>
            <a:lvl1pPr marL="0" marR="52144" indent="0" algn="r">
              <a:buNone/>
              <a:defRPr>
                <a:solidFill>
                  <a:schemeClr val="tx1"/>
                </a:solidFill>
                <a:effectLst>
                  <a:outerShdw blurRad="50800" dist="50800" dir="2700000">
                    <a:schemeClr val="bg1"/>
                  </a:outerShdw>
                </a:effectLst>
              </a:defRPr>
            </a:lvl1pPr>
            <a:lvl2pPr marL="521437" indent="0" algn="ctr">
              <a:buNone/>
            </a:lvl2pPr>
            <a:lvl3pPr marL="1042873" indent="0" algn="ctr">
              <a:buNone/>
            </a:lvl3pPr>
            <a:lvl4pPr marL="1564310" indent="0" algn="ctr">
              <a:buNone/>
            </a:lvl4pPr>
            <a:lvl5pPr marL="2085746" indent="0" algn="ctr">
              <a:buNone/>
            </a:lvl5pPr>
            <a:lvl6pPr marL="2607183" indent="0" algn="ctr">
              <a:buNone/>
            </a:lvl6pPr>
            <a:lvl7pPr marL="3128620" indent="0" algn="ctr">
              <a:buNone/>
            </a:lvl7pPr>
            <a:lvl8pPr marL="3650056" indent="0" algn="ctr">
              <a:buNone/>
            </a:lvl8pPr>
            <a:lvl9pPr marL="4171493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A4A12D4D-02C9-084F-914A-17372FEF9F52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/>
                <a:cs typeface="Verdana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69D3116F-6A8C-6F4B-B513-656ADB90D5A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E57A9-45F5-B449-BBE7-44E484F528B6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640A-B9C0-544D-88A1-8F1363D3D629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866" y="1007535"/>
            <a:ext cx="2406372" cy="57425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749" y="1007535"/>
            <a:ext cx="7040867" cy="5742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92835-486E-3440-9308-481267BA7D23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5439A-85BA-4841-B40E-D3B7F96632A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45C75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4E00DD0D-2C6B-914C-A893-EF798D35865B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/>
                <a:cs typeface="Verdana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45C75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657C9BF1-2027-B642-A058-21B31C527B6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4944" y="-47625"/>
            <a:ext cx="771845" cy="777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14288"/>
            <a:ext cx="743642" cy="7635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500" y="1450848"/>
            <a:ext cx="9981989" cy="1501225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r" rtl="0">
              <a:spcBef>
                <a:spcPct val="0"/>
              </a:spcBef>
              <a:buNone/>
              <a:defRPr lang="en-US" sz="5900" b="1" cap="none" baseline="0" dirty="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309" y="2980139"/>
            <a:ext cx="9718179" cy="1663479"/>
          </a:xfrm>
        </p:spPr>
        <p:txBody>
          <a:bodyPr lIns="52144" rIns="52144"/>
          <a:lstStyle>
            <a:lvl1pPr marL="0" indent="0" algn="r">
              <a:buNone/>
              <a:defRPr sz="2700">
                <a:solidFill>
                  <a:schemeClr val="tx1"/>
                </a:solidFill>
                <a:effectLst>
                  <a:outerShdw blurRad="50800" dist="38100" dir="2700000">
                    <a:srgbClr val="000000"/>
                  </a:outerShdw>
                </a:effectLst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2CF0EE3B-EFB6-A742-BD5A-A9C95AB94817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/>
                <a:cs typeface="Verdana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017B8E76-7336-F14A-A462-97FFDEF66BF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750" y="775801"/>
            <a:ext cx="9625489" cy="1259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749" y="2115649"/>
            <a:ext cx="4723620" cy="4886537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6619" y="2115649"/>
            <a:ext cx="4723620" cy="4886537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77C7A-44AF-2442-A344-C9CB15A0E8F5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7DBC5-813C-AC40-ADAC-DE282ACCC51C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750" y="775801"/>
            <a:ext cx="9625489" cy="125941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749" y="2044209"/>
            <a:ext cx="4725477" cy="726508"/>
          </a:xfrm>
        </p:spPr>
        <p:txBody>
          <a:bodyPr lIns="52144" tIns="0" rIns="52144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32906" y="2049177"/>
            <a:ext cx="4727333" cy="721540"/>
          </a:xfrm>
        </p:spPr>
        <p:txBody>
          <a:bodyPr lIns="52144" tIns="0" rIns="52144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749" y="2770717"/>
            <a:ext cx="4725477" cy="4237414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906" y="2770717"/>
            <a:ext cx="4727333" cy="4237414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C432-8482-E842-B438-6784C3111A3B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320D0-7F66-EA4F-9334-0223CBA855FD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749" y="775801"/>
            <a:ext cx="9714614" cy="1259417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25025-959B-AD46-BD64-D7F0B0CEDF6D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2B384-2CDE-7740-8A7A-668AF77F22F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475AF-FF38-A241-8789-50E9631CBC20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E75BA-DAFD-0A4B-A730-6CACEEAEFBD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124" y="566740"/>
            <a:ext cx="3208496" cy="1280407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3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02124" y="1847144"/>
            <a:ext cx="3208496" cy="5037667"/>
          </a:xfrm>
        </p:spPr>
        <p:txBody>
          <a:bodyPr lIns="20857" rIns="20857"/>
          <a:lstStyle>
            <a:lvl1pPr marL="0" indent="0" algn="l">
              <a:buNone/>
              <a:defRPr sz="1600"/>
            </a:lvl1pPr>
            <a:lvl2pPr indent="0" algn="l">
              <a:buNone/>
              <a:defRPr sz="14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181443" y="1847144"/>
            <a:ext cx="5978795" cy="5037667"/>
          </a:xfrm>
        </p:spPr>
        <p:txBody>
          <a:bodyPr tIns="0"/>
          <a:lstStyle>
            <a:lvl1pPr>
              <a:defRPr sz="3200"/>
            </a:lvl1pPr>
            <a:lvl2pPr>
              <a:defRPr sz="3000"/>
            </a:lvl2pPr>
            <a:lvl3pPr>
              <a:defRPr sz="2700"/>
            </a:lvl3pPr>
            <a:lvl4pPr>
              <a:defRPr sz="23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E4E37-533A-CD40-92DF-21137719D153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BE2A-C3FC-5547-A07C-EC400F870AD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702050" y="1220788"/>
            <a:ext cx="6149975" cy="45339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9361488" y="5905500"/>
            <a:ext cx="182562" cy="17145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11113" y="6408738"/>
            <a:ext cx="10717213" cy="11477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5124450" y="6853238"/>
            <a:ext cx="5570538" cy="7032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999" y="1296876"/>
            <a:ext cx="2588187" cy="1743814"/>
          </a:xfrm>
        </p:spPr>
        <p:txBody>
          <a:bodyPr lIns="52144" rIns="52144" bIns="52144"/>
          <a:lstStyle>
            <a:lvl1pPr algn="l">
              <a:buNone/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2999" y="3116902"/>
            <a:ext cx="2584622" cy="2401288"/>
          </a:xfrm>
        </p:spPr>
        <p:txBody>
          <a:bodyPr lIns="73001" rIns="52144"/>
          <a:lstStyle>
            <a:lvl1pPr marL="0" indent="0" algn="l">
              <a:spcBef>
                <a:spcPts val="285"/>
              </a:spcBef>
              <a:buFontTx/>
              <a:buNone/>
              <a:defRPr sz="15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077047" y="1321690"/>
            <a:ext cx="5400969" cy="433239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C45AD-F395-5049-90C3-83214EFD3CCC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447213" y="7004050"/>
            <a:ext cx="712787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16932-EB98-C647-9429-5DB64FF507D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113" y="-9525"/>
            <a:ext cx="10717213" cy="11477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24450" y="-9525"/>
            <a:ext cx="5570538" cy="7032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1433513" y="0"/>
            <a:ext cx="90646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287338" y="985838"/>
            <a:ext cx="10210800" cy="63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34988" y="7297738"/>
            <a:ext cx="2495550" cy="258762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 defTabSz="52143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9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E1747FAE-D1C5-9F4B-9BE9-EF2C20A0E1ED}" type="datetime1">
              <a:rPr lang="nn-NO" smtClean="0"/>
              <a:pPr>
                <a:defRPr/>
              </a:pPr>
              <a:t>1/31/11</a:t>
            </a:fld>
            <a:endParaRPr lang="nb-N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19438" y="7297738"/>
            <a:ext cx="3921125" cy="258762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 defTabSz="52143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9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714706" y="7297738"/>
            <a:ext cx="890587" cy="258762"/>
          </a:xfrm>
          <a:prstGeom prst="rect">
            <a:avLst/>
          </a:prstGeom>
        </p:spPr>
        <p:txBody>
          <a:bodyPr vert="horz" lIns="0" tIns="0" rIns="0" bIns="0" anchor="ctr"/>
          <a:lstStyle>
            <a:lvl1pPr algn="r" defTabSz="52143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9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FABA60C3-743B-2C46-9431-A23791B66949}" type="slidenum">
              <a:rPr lang="nb-NO"/>
              <a:pPr>
                <a:defRPr/>
              </a:pPr>
              <a:t>‹#›</a:t>
            </a:fld>
            <a:endParaRPr lang="nb-NO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22225" y="223838"/>
            <a:ext cx="10737850" cy="714375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dirty="0"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40" r:id="rId9"/>
    <p:sldLayoutId id="2147483935" r:id="rId10"/>
    <p:sldLayoutId id="2147483936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0B5395"/>
          </a:solidFill>
          <a:effectLst>
            <a:outerShdw blurRad="50800" dist="38100" dir="2700000">
              <a:srgbClr val="000000"/>
            </a:outerShdw>
          </a:effectLst>
          <a:latin typeface="Verdana"/>
          <a:ea typeface="ＭＳ Ｐゴシック" pitchFamily="-109" charset="-128"/>
          <a:cs typeface="Verdana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5pPr>
      <a:lvl6pPr marL="521437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1042873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564310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2085746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11150" indent="-311150" algn="l" rtl="0" eaLnBrk="0" fontAlgn="base" hangingPunct="0">
        <a:spcBef>
          <a:spcPct val="20000"/>
        </a:spcBef>
        <a:spcAft>
          <a:spcPct val="0"/>
        </a:spcAft>
        <a:buSzPct val="95000"/>
        <a:buFont typeface="Wingdings 2" pitchFamily="-109" charset="2"/>
        <a:buChar char=""/>
        <a:defRPr sz="27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1pPr>
      <a:lvl2pPr marL="728663" indent="-279400" algn="l" rtl="0" eaLnBrk="0" fontAlgn="base" hangingPunct="0">
        <a:spcBef>
          <a:spcPct val="20000"/>
        </a:spcBef>
        <a:spcAft>
          <a:spcPct val="0"/>
        </a:spcAft>
        <a:buSzPct val="85000"/>
        <a:buFont typeface="Wingdings 2" pitchFamily="-109" charset="2"/>
        <a:buChar char=""/>
        <a:defRPr sz="25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2pPr>
      <a:lvl3pPr marL="1041400" indent="-279400" algn="l" rtl="0" eaLnBrk="0" fontAlgn="base" hangingPunct="0">
        <a:spcBef>
          <a:spcPct val="20000"/>
        </a:spcBef>
        <a:spcAft>
          <a:spcPct val="0"/>
        </a:spcAft>
        <a:buSzPct val="70000"/>
        <a:buFont typeface="Wingdings 2" pitchFamily="-109" charset="2"/>
        <a:buChar char=""/>
        <a:defRPr sz="23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3pPr>
      <a:lvl4pPr marL="1354138" indent="-238125" algn="l" rtl="0" eaLnBrk="0" fontAlgn="base" hangingPunct="0">
        <a:spcBef>
          <a:spcPct val="20000"/>
        </a:spcBef>
        <a:spcAft>
          <a:spcPct val="0"/>
        </a:spcAft>
        <a:buSzPct val="65000"/>
        <a:buFont typeface="Wingdings 2" pitchFamily="-109" charset="2"/>
        <a:buChar char=""/>
        <a:defRPr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4pPr>
      <a:lvl5pPr marL="1666875" indent="-238125" algn="l" rtl="0" eaLnBrk="0" fontAlgn="base" hangingPunct="0">
        <a:spcBef>
          <a:spcPct val="20000"/>
        </a:spcBef>
        <a:spcAft>
          <a:spcPct val="0"/>
        </a:spcAft>
        <a:buSzPct val="65000"/>
        <a:buFont typeface="Wingdings 2" pitchFamily="-109" charset="2"/>
        <a:buChar char=""/>
        <a:defRPr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5pPr>
      <a:lvl6pPr marL="1981459" indent="-23986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034" indent="-20857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02896" indent="-208575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815758" indent="-20857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image" Target="../media/image28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5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TBA modules in CTF3</a:t>
            </a:r>
            <a:endParaRPr lang="nb-NO" sz="5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8" y="3557588"/>
            <a:ext cx="9348787" cy="1931987"/>
          </a:xfrm>
        </p:spPr>
        <p:txBody>
          <a:bodyPr>
            <a:normAutofit/>
          </a:bodyPr>
          <a:lstStyle/>
          <a:p>
            <a:pPr marR="0" eaLnBrk="1" hangingPunct="1">
              <a:defRPr/>
            </a:pPr>
            <a:r>
              <a:rPr lang="en-US" sz="3200" dirty="0" smtClean="0"/>
              <a:t>From one module to a long string</a:t>
            </a:r>
            <a:endParaRPr lang="nb-NO" sz="3000" dirty="0">
              <a:effectLst>
                <a:outerShdw blurRad="38100" dist="50800" dir="2700000" algn="tl">
                  <a:schemeClr val="bg1"/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801688" y="5626100"/>
            <a:ext cx="9348787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52144" rIns="20857" bIns="52144">
            <a:prstTxWarp prst="textNoShape">
              <a:avLst/>
            </a:prstTxWarp>
            <a:normAutofit/>
          </a:bodyPr>
          <a:lstStyle/>
          <a:p>
            <a:pPr algn="ctr" defTabSz="1041400">
              <a:spcBef>
                <a:spcPct val="20000"/>
              </a:spcBef>
              <a:buSzPct val="95000"/>
            </a:pPr>
            <a:r>
              <a:rPr lang="en-US" sz="2100" b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6</a:t>
            </a:r>
            <a:r>
              <a:rPr lang="en-US" sz="2100" b="1" baseline="300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th</a:t>
            </a:r>
            <a:r>
              <a:rPr lang="en-US" sz="2100" b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CLIC Advisory Committee</a:t>
            </a:r>
          </a:p>
          <a:p>
            <a:pPr algn="ctr" defTabSz="1041400">
              <a:spcBef>
                <a:spcPct val="20000"/>
              </a:spcBef>
              <a:buSzPct val="95000"/>
            </a:pPr>
            <a:r>
              <a:rPr lang="nb-NO" sz="1600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February</a:t>
            </a:r>
            <a:r>
              <a:rPr lang="nb-NO" sz="16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3, 2011</a:t>
            </a:r>
          </a:p>
          <a:p>
            <a:pPr algn="ctr" defTabSz="1041400">
              <a:spcBef>
                <a:spcPct val="20000"/>
              </a:spcBef>
              <a:buSzPct val="95000"/>
            </a:pPr>
            <a:r>
              <a:rPr lang="nb-NO" sz="160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Erik Adli, Department </a:t>
            </a:r>
            <a:r>
              <a:rPr lang="nb-NO" sz="1600" i="1" dirty="0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of</a:t>
            </a:r>
            <a:r>
              <a:rPr lang="nb-NO" sz="160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Physics, University </a:t>
            </a:r>
            <a:r>
              <a:rPr lang="nb-NO" sz="1600" i="1" dirty="0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of</a:t>
            </a:r>
            <a:r>
              <a:rPr lang="nb-NO" sz="160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</a:t>
            </a:r>
            <a:r>
              <a:rPr lang="nb-NO" sz="160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Oslo, </a:t>
            </a:r>
            <a:r>
              <a:rPr lang="nb-NO" sz="160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Norway</a:t>
            </a:r>
            <a:endParaRPr lang="nb-NO" sz="1600" i="1" dirty="0" smtClean="0">
              <a:effectLst>
                <a:outerShdw blurRad="38100" dist="38100" dir="2700000" algn="tl">
                  <a:srgbClr val="04617B"/>
                </a:outerShdw>
              </a:effectLst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pPr algn="ctr" defTabSz="1041400">
              <a:spcBef>
                <a:spcPct val="20000"/>
              </a:spcBef>
              <a:buSzPct val="95000"/>
            </a:pPr>
            <a:endParaRPr lang="nb-NO" sz="2100" i="1" dirty="0">
              <a:effectLst>
                <a:outerShdw blurRad="38100" dist="38100" dir="2700000" algn="tl">
                  <a:srgbClr val="04617B"/>
                </a:outerShdw>
              </a:effectLst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8815" y="6584950"/>
            <a:ext cx="946173" cy="97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3600" dirty="0" smtClean="0"/>
              <a:t>TBTS: </a:t>
            </a:r>
            <a:r>
              <a:rPr lang="nb-NO" sz="3600" dirty="0" err="1" smtClean="0"/>
              <a:t>example</a:t>
            </a:r>
            <a:r>
              <a:rPr lang="nb-NO" sz="3600" dirty="0" smtClean="0"/>
              <a:t> </a:t>
            </a:r>
            <a:r>
              <a:rPr lang="nb-NO" sz="3600" dirty="0" err="1" smtClean="0"/>
              <a:t>of</a:t>
            </a:r>
            <a:r>
              <a:rPr lang="nb-NO" sz="3600" dirty="0" smtClean="0"/>
              <a:t> drive beam </a:t>
            </a:r>
            <a:r>
              <a:rPr lang="nb-NO" sz="3600" dirty="0" err="1" smtClean="0"/>
              <a:t>stability</a:t>
            </a:r>
            <a:endParaRPr lang="nb-N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600" dirty="0" smtClean="0"/>
              <a:t>Example of TBTS signal pulse to pulse jitter, and along the pulse signals</a:t>
            </a:r>
          </a:p>
          <a:p>
            <a:r>
              <a:rPr lang="en-US" sz="1600" dirty="0" smtClean="0"/>
              <a:t>Taken from measurements day for characterization of power and deceleration (machine optimized for stability, </a:t>
            </a:r>
            <a:r>
              <a:rPr lang="en-US" sz="1600" dirty="0" err="1" smtClean="0"/>
              <a:t>x</a:t>
            </a:r>
            <a:r>
              <a:rPr lang="en-US" sz="1600" dirty="0" smtClean="0"/>
              <a:t> 4 combination)</a:t>
            </a:r>
          </a:p>
          <a:p>
            <a:r>
              <a:rPr lang="en-US" sz="1600" dirty="0" smtClean="0"/>
              <a:t>My opinion: beam transport and stability this day good day quite good with respect to year (but cannot say whether it was one of the best)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10</a:t>
            </a:fld>
            <a:endParaRPr lang="nb-NO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133" y="3859510"/>
            <a:ext cx="5970832" cy="21552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965" y="3859510"/>
            <a:ext cx="3010574" cy="21048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7047" y="2149381"/>
            <a:ext cx="3647897" cy="17625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7054" y="6048375"/>
            <a:ext cx="97847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Shown: 1) current just after PETS, 2) H position just before spectrometer, 3) power in PETS loop :</a:t>
            </a:r>
          </a:p>
          <a:p>
            <a:r>
              <a:rPr lang="en-US" sz="1800" dirty="0" smtClean="0"/>
              <a:t>- quite nice and flat current top of over &gt; 200 ns</a:t>
            </a:r>
          </a:p>
          <a:p>
            <a:pPr>
              <a:buFontTx/>
              <a:buChar char="-"/>
            </a:pPr>
            <a:r>
              <a:rPr lang="en-US" sz="1800" dirty="0" smtClean="0"/>
              <a:t> many % pulse to pulse jitter</a:t>
            </a:r>
          </a:p>
          <a:p>
            <a:pPr>
              <a:buFontTx/>
              <a:buChar char="-"/>
            </a:pPr>
            <a:r>
              <a:rPr lang="en-US" sz="1800" dirty="0" smtClean="0"/>
              <a:t> dispersion not under control</a:t>
            </a:r>
          </a:p>
          <a:p>
            <a:pPr>
              <a:buFontTx/>
              <a:buChar char="-"/>
            </a:pPr>
            <a:r>
              <a:rPr lang="en-US" sz="1800" dirty="0" smtClean="0"/>
              <a:t> significant losses from ring to TBTS 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2607154" y="2825750"/>
            <a:ext cx="26217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(Nov 26, 2010)</a:t>
            </a:r>
            <a:endParaRPr lang="en-GB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Upgrade</a:t>
            </a:r>
            <a:r>
              <a:rPr lang="nb-NO" dirty="0" smtClean="0"/>
              <a:t>: TBTS + 1 </a:t>
            </a:r>
            <a:r>
              <a:rPr lang="nb-NO" dirty="0" err="1" smtClean="0"/>
              <a:t>module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First upgrade of CTF3 two-beam acceleration test: </a:t>
            </a:r>
            <a:r>
              <a:rPr lang="en-US" sz="2400" b="1" dirty="0" smtClean="0"/>
              <a:t>adding one full CLIC-type module</a:t>
            </a:r>
            <a:r>
              <a:rPr lang="en-US" sz="2400" dirty="0" smtClean="0"/>
              <a:t>, in addition to TBTS.</a:t>
            </a:r>
          </a:p>
          <a:p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endParaRPr lang="nb-NO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11</a:t>
            </a:fld>
            <a:endParaRPr lang="nb-NO"/>
          </a:p>
        </p:txBody>
      </p:sp>
      <p:sp>
        <p:nvSpPr>
          <p:cNvPr id="7" name="TextBox 6"/>
          <p:cNvSpPr txBox="1"/>
          <p:nvPr/>
        </p:nvSpPr>
        <p:spPr>
          <a:xfrm>
            <a:off x="291420" y="5730875"/>
            <a:ext cx="993695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900" dirty="0" smtClean="0"/>
              <a:t> Clear goal: realistic beam </a:t>
            </a:r>
            <a:r>
              <a:rPr lang="en-US" sz="1900" b="1" dirty="0" smtClean="0"/>
              <a:t>tests of a module </a:t>
            </a:r>
            <a:r>
              <a:rPr lang="en-US" sz="1900" dirty="0" smtClean="0"/>
              <a:t>with all relevant components in CLEX.</a:t>
            </a:r>
          </a:p>
          <a:p>
            <a:pPr>
              <a:buFont typeface="Arial"/>
              <a:buChar char="•"/>
            </a:pPr>
            <a:r>
              <a:rPr lang="en-US" sz="1900" dirty="0" smtClean="0"/>
              <a:t> Notable differences from CLIC module; most prominent: two PETS of ~0.5 </a:t>
            </a:r>
            <a:r>
              <a:rPr lang="en-US" sz="1900" dirty="0" err="1" smtClean="0"/>
              <a:t>m</a:t>
            </a:r>
            <a:r>
              <a:rPr lang="en-US" sz="1900" dirty="0" smtClean="0"/>
              <a:t> instead of 4 PETS of 0.21 </a:t>
            </a:r>
            <a:r>
              <a:rPr lang="en-US" sz="1900" dirty="0" err="1" smtClean="0"/>
              <a:t>m</a:t>
            </a:r>
            <a:r>
              <a:rPr lang="en-US" sz="1900" dirty="0" smtClean="0"/>
              <a:t>, to increase power production (later slide)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 However, verification of break down effects from a single structure may be impeded; three PETS in a row and several </a:t>
            </a:r>
            <a:r>
              <a:rPr lang="en-US" sz="1800" dirty="0" err="1" smtClean="0"/>
              <a:t>ACCs</a:t>
            </a:r>
            <a:r>
              <a:rPr lang="en-US" sz="1800" dirty="0" smtClean="0"/>
              <a:t> in a row will make it </a:t>
            </a:r>
            <a:r>
              <a:rPr lang="en-US" sz="1800" b="1" dirty="0" smtClean="0"/>
              <a:t>difficult to isolate activity in a single structure</a:t>
            </a:r>
            <a:r>
              <a:rPr lang="en-US" sz="1800" dirty="0" smtClean="0"/>
              <a:t>.   </a:t>
            </a:r>
          </a:p>
          <a:p>
            <a:pPr>
              <a:buFont typeface="Arial"/>
              <a:buChar char="•"/>
            </a:pPr>
            <a:endParaRPr lang="en-US" sz="19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53" y="1800881"/>
            <a:ext cx="6991539" cy="39558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0303" y="1793875"/>
            <a:ext cx="2546370" cy="3016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TBTS + 1 </a:t>
            </a:r>
            <a:r>
              <a:rPr lang="nb-NO" dirty="0" err="1" smtClean="0"/>
              <a:t>module</a:t>
            </a:r>
            <a:r>
              <a:rPr lang="nb-NO" dirty="0" smtClean="0"/>
              <a:t>: </a:t>
            </a:r>
            <a:r>
              <a:rPr lang="nb-NO" dirty="0" err="1" smtClean="0"/>
              <a:t>optics</a:t>
            </a:r>
            <a:endParaRPr lang="nb-NO" dirty="0"/>
          </a:p>
        </p:txBody>
      </p:sp>
      <p:sp>
        <p:nvSpPr>
          <p:cNvPr id="12" name="TextBox 11"/>
          <p:cNvSpPr txBox="1"/>
          <p:nvPr/>
        </p:nvSpPr>
        <p:spPr>
          <a:xfrm>
            <a:off x="156638" y="936625"/>
            <a:ext cx="1024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 For one module: </a:t>
            </a:r>
            <a:r>
              <a:rPr lang="en-US" sz="2000" b="1" dirty="0" smtClean="0"/>
              <a:t>optics flexibility should still ok </a:t>
            </a:r>
            <a:r>
              <a:rPr lang="en-US" sz="2000" dirty="0" smtClean="0"/>
              <a:t>(adds quads and </a:t>
            </a:r>
            <a:r>
              <a:rPr lang="en-US" sz="2000" dirty="0" err="1" smtClean="0"/>
              <a:t>BPMs</a:t>
            </a:r>
            <a:r>
              <a:rPr lang="en-US" sz="2000" dirty="0" smtClean="0"/>
              <a:t> with respect to current beam line).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Except: current baseline is to remove current ACC tank. Might be of interest to keep old ACC if studies are still on-going (will take time to commissioning new </a:t>
            </a:r>
            <a:r>
              <a:rPr lang="en-US" sz="2000" dirty="0" err="1" smtClean="0"/>
              <a:t>ACCs</a:t>
            </a:r>
            <a:r>
              <a:rPr lang="en-US" sz="2000" dirty="0" smtClean="0"/>
              <a:t> in module). In this case, objects must be moved and optics limitations re-checked (but, should not be show-stopper).</a:t>
            </a:r>
          </a:p>
          <a:p>
            <a:endParaRPr lang="en-US" sz="20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855" y="2485543"/>
            <a:ext cx="7581619" cy="5036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TBTS + 1 </a:t>
            </a:r>
            <a:r>
              <a:rPr lang="nb-NO" dirty="0" err="1" smtClean="0"/>
              <a:t>module</a:t>
            </a:r>
            <a:r>
              <a:rPr lang="nb-NO" dirty="0" smtClean="0"/>
              <a:t>: </a:t>
            </a:r>
            <a:r>
              <a:rPr lang="nb-NO" dirty="0" err="1" smtClean="0"/>
              <a:t>power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</a:t>
            </a:r>
            <a:r>
              <a:rPr lang="en-US" sz="2000" dirty="0" err="1" smtClean="0"/>
              <a:t>x</a:t>
            </a:r>
            <a:r>
              <a:rPr lang="en-US" sz="2000" dirty="0" smtClean="0"/>
              <a:t> 2 PETS length cannot compensate the CTF3 drive beam reduction; at best </a:t>
            </a:r>
            <a:r>
              <a:rPr lang="en-US" sz="2000" b="1" dirty="0" smtClean="0"/>
              <a:t>P</a:t>
            </a:r>
            <a:r>
              <a:rPr lang="en-US" sz="2000" b="1" baseline="-25000" dirty="0" smtClean="0"/>
              <a:t>CTF3MOD</a:t>
            </a:r>
            <a:r>
              <a:rPr lang="en-US" sz="2000" dirty="0" smtClean="0"/>
              <a:t> ~ (25/100)^2  </a:t>
            </a:r>
            <a:r>
              <a:rPr lang="en-US" sz="2000" dirty="0" err="1" smtClean="0"/>
              <a:t>x</a:t>
            </a:r>
            <a:r>
              <a:rPr lang="en-US" sz="2000" dirty="0" smtClean="0"/>
              <a:t>  (0.5/0.21)^2 </a:t>
            </a:r>
            <a:r>
              <a:rPr lang="en-US" sz="2000" dirty="0" err="1" smtClean="0"/>
              <a:t>x</a:t>
            </a:r>
            <a:r>
              <a:rPr lang="en-US" sz="2000" dirty="0" smtClean="0"/>
              <a:t> P</a:t>
            </a:r>
            <a:r>
              <a:rPr lang="en-US" sz="2000" baseline="-25000" dirty="0" smtClean="0"/>
              <a:t>CLICMOD</a:t>
            </a:r>
            <a:r>
              <a:rPr lang="en-US" sz="2000" dirty="0" smtClean="0"/>
              <a:t>~ </a:t>
            </a:r>
            <a:r>
              <a:rPr lang="en-US" sz="2000" b="1" dirty="0" smtClean="0"/>
              <a:t>¼ P</a:t>
            </a:r>
            <a:r>
              <a:rPr lang="en-US" sz="2000" b="1" baseline="-25000" dirty="0" smtClean="0"/>
              <a:t>CLICMOD</a:t>
            </a:r>
          </a:p>
          <a:p>
            <a:endParaRPr lang="en-US" sz="2000" baseline="-25000" dirty="0" smtClean="0"/>
          </a:p>
          <a:p>
            <a:r>
              <a:rPr lang="en-US" sz="2000" dirty="0" smtClean="0"/>
              <a:t>Possible work-around is </a:t>
            </a:r>
            <a:r>
              <a:rPr lang="en-US" sz="2000" b="1" dirty="0" smtClean="0"/>
              <a:t>feed forward </a:t>
            </a:r>
            <a:r>
              <a:rPr lang="en-US" sz="2000" dirty="0" smtClean="0"/>
              <a:t>PETS field from TBTS PETS in order to produce enough power to feed two accelerating structures</a:t>
            </a:r>
          </a:p>
          <a:p>
            <a:endParaRPr lang="en-US" sz="2000" dirty="0" smtClean="0"/>
          </a:p>
          <a:p>
            <a:r>
              <a:rPr lang="en-US" sz="2000" dirty="0" smtClean="0"/>
              <a:t>Adds commissioning time and adds significant</a:t>
            </a:r>
            <a:r>
              <a:rPr lang="en-US" sz="2000" b="1" dirty="0" smtClean="0"/>
              <a:t> complexity </a:t>
            </a:r>
            <a:r>
              <a:rPr lang="en-US" sz="2000" dirty="0" smtClean="0"/>
              <a:t>to two-beam acceleration analysis (power and energy budgets) 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13</a:t>
            </a:fld>
            <a:endParaRPr lang="nb-NO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08" y="4316796"/>
            <a:ext cx="8524392" cy="26682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711" y="6953250"/>
            <a:ext cx="45006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200" dirty="0" smtClean="0"/>
              <a:t>(I. </a:t>
            </a:r>
            <a:r>
              <a:rPr lang="nb-NO" sz="2200" dirty="0" err="1" smtClean="0"/>
              <a:t>Syratchev</a:t>
            </a:r>
            <a:r>
              <a:rPr lang="nb-NO" sz="2200" dirty="0" smtClean="0"/>
              <a:t>, CERN)</a:t>
            </a:r>
            <a:endParaRPr lang="nb-NO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3600" dirty="0" err="1" smtClean="0"/>
              <a:t>Some</a:t>
            </a:r>
            <a:r>
              <a:rPr lang="nb-NO" sz="3600" dirty="0" smtClean="0"/>
              <a:t> </a:t>
            </a:r>
            <a:r>
              <a:rPr lang="nb-NO" sz="3600" dirty="0" err="1" smtClean="0"/>
              <a:t>conclusions</a:t>
            </a:r>
            <a:r>
              <a:rPr lang="nb-NO" sz="3600" dirty="0" smtClean="0"/>
              <a:t>: TBTS + 1 </a:t>
            </a:r>
            <a:r>
              <a:rPr lang="nb-NO" sz="3600" dirty="0" err="1" smtClean="0"/>
              <a:t>module</a:t>
            </a:r>
            <a:endParaRPr lang="nb-N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</a:pPr>
            <a:r>
              <a:rPr lang="en-US" sz="2100" dirty="0" smtClean="0"/>
              <a:t>Installing 1 CLIC module </a:t>
            </a:r>
            <a:r>
              <a:rPr lang="en-US" sz="2100" b="1" dirty="0" smtClean="0"/>
              <a:t>allows for testing of all aspects of the module</a:t>
            </a:r>
            <a:r>
              <a:rPr lang="en-US" sz="2100" dirty="0" smtClean="0"/>
              <a:t> (not discussed in this presentation)</a:t>
            </a:r>
          </a:p>
          <a:p>
            <a:pPr>
              <a:spcBef>
                <a:spcPts val="300"/>
              </a:spcBef>
              <a:buNone/>
            </a:pPr>
            <a:endParaRPr lang="en-US" sz="2100" dirty="0" smtClean="0"/>
          </a:p>
          <a:p>
            <a:pPr>
              <a:spcBef>
                <a:spcPts val="300"/>
              </a:spcBef>
            </a:pPr>
            <a:r>
              <a:rPr lang="en-US" sz="2100" dirty="0" smtClean="0"/>
              <a:t>Detailed understanding of the two-beam acceleration aspects for a full CLIC module (power and energy budget) is fundamental </a:t>
            </a:r>
          </a:p>
          <a:p>
            <a:pPr>
              <a:spcBef>
                <a:spcPts val="300"/>
              </a:spcBef>
            </a:pPr>
            <a:endParaRPr lang="en-US" sz="2100" dirty="0" smtClean="0"/>
          </a:p>
          <a:p>
            <a:pPr>
              <a:spcBef>
                <a:spcPts val="300"/>
              </a:spcBef>
            </a:pPr>
            <a:r>
              <a:rPr lang="en-US" sz="2100" dirty="0" smtClean="0"/>
              <a:t>Kick measurements and fundamental break down studies may be difficult when adding module  (may </a:t>
            </a:r>
            <a:r>
              <a:rPr lang="en-US" sz="2100" b="1" dirty="0" smtClean="0"/>
              <a:t>miss opportunity of doing fundamental physics</a:t>
            </a:r>
            <a:r>
              <a:rPr lang="en-US" sz="2100" dirty="0" smtClean="0"/>
              <a:t>) </a:t>
            </a:r>
          </a:p>
          <a:p>
            <a:pPr>
              <a:spcBef>
                <a:spcPts val="300"/>
              </a:spcBef>
            </a:pPr>
            <a:endParaRPr lang="en-US" sz="2100" dirty="0" smtClean="0"/>
          </a:p>
          <a:p>
            <a:pPr>
              <a:spcBef>
                <a:spcPts val="300"/>
              </a:spcBef>
            </a:pPr>
            <a:r>
              <a:rPr lang="en-US" sz="2100" dirty="0" smtClean="0"/>
              <a:t>Personal opinion: spend enough time </a:t>
            </a:r>
            <a:r>
              <a:rPr lang="en-US" sz="2100" b="1" dirty="0" smtClean="0"/>
              <a:t>to finish major TBTS studies </a:t>
            </a:r>
            <a:r>
              <a:rPr lang="en-US" sz="2100" dirty="0" smtClean="0"/>
              <a:t>in the current TBTS configuration, before installing the module. Many parts of the program requires :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Improved calibration of RF signals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improved optics knowledge (completion of optics commissioning)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better drive beam stability</a:t>
            </a:r>
          </a:p>
          <a:p>
            <a:pPr lvl="1">
              <a:spcBef>
                <a:spcPts val="300"/>
              </a:spcBef>
            </a:pPr>
            <a:endParaRPr lang="en-US" sz="2100" dirty="0" smtClean="0"/>
          </a:p>
          <a:p>
            <a:pPr>
              <a:spcBef>
                <a:spcPts val="300"/>
              </a:spcBef>
            </a:pPr>
            <a:r>
              <a:rPr lang="en-US" sz="2100" dirty="0" smtClean="0"/>
              <a:t>To consider: keep TBTS ACC structure if performance is good (not in baseline) -&gt; work out layout and optics solution for this</a:t>
            </a:r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14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3 </a:t>
            </a:r>
            <a:r>
              <a:rPr lang="nb-NO" dirty="0" err="1" smtClean="0"/>
              <a:t>modules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Second upgrade of CTF3 two-beam acceleration tests: </a:t>
            </a:r>
            <a:r>
              <a:rPr lang="en-US" sz="2800" b="1" dirty="0" smtClean="0"/>
              <a:t>adding two more CLIC-type modules</a:t>
            </a:r>
            <a:endParaRPr lang="en-US" sz="2800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15</a:t>
            </a:fld>
            <a:endParaRPr lang="nb-NO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25" y="1939924"/>
            <a:ext cx="9105771" cy="42321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7338" y="6445250"/>
            <a:ext cx="1020525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900" dirty="0" smtClean="0"/>
              <a:t> Clear goal: realistic beam tests of different modules (type 0 and type 1) + interconnections.</a:t>
            </a:r>
          </a:p>
          <a:p>
            <a:pPr>
              <a:buFont typeface="Arial"/>
              <a:buChar char="•"/>
            </a:pPr>
            <a:r>
              <a:rPr lang="en-US" sz="1900" dirty="0" smtClean="0"/>
              <a:t> Optics: aperture limitations now start to become more challenging</a:t>
            </a:r>
          </a:p>
          <a:p>
            <a:pPr>
              <a:buFont typeface="Arial"/>
              <a:buChar char="•"/>
            </a:pPr>
            <a:r>
              <a:rPr lang="en-US" sz="1900" dirty="0" smtClean="0"/>
              <a:t> Power: drive beam limitations, (25/100)^2 ~ 1/16 is still a challenge</a:t>
            </a:r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3 </a:t>
            </a:r>
            <a:r>
              <a:rPr lang="nb-NO" dirty="0" err="1" smtClean="0"/>
              <a:t>modules</a:t>
            </a:r>
            <a:r>
              <a:rPr lang="nb-NO" dirty="0" smtClean="0"/>
              <a:t>: </a:t>
            </a:r>
            <a:r>
              <a:rPr lang="nb-NO" dirty="0" err="1" smtClean="0"/>
              <a:t>optics</a:t>
            </a:r>
            <a:r>
              <a:rPr lang="nb-NO" dirty="0" smtClean="0"/>
              <a:t> 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b-NO" sz="1600" dirty="0" smtClean="0"/>
              <a:t>With </a:t>
            </a:r>
            <a:r>
              <a:rPr lang="nb-NO" sz="1600" dirty="0" err="1" smtClean="0"/>
              <a:t>three-module</a:t>
            </a:r>
            <a:r>
              <a:rPr lang="nb-NO" sz="1600" dirty="0" smtClean="0"/>
              <a:t> </a:t>
            </a:r>
            <a:r>
              <a:rPr lang="nb-NO" sz="1600" dirty="0" err="1" smtClean="0"/>
              <a:t>optics</a:t>
            </a:r>
            <a:r>
              <a:rPr lang="nb-NO" sz="1600" dirty="0" smtClean="0"/>
              <a:t>: DB </a:t>
            </a:r>
            <a:r>
              <a:rPr lang="nb-NO" sz="1600" dirty="0" err="1" smtClean="0"/>
              <a:t>acceptance</a:t>
            </a:r>
            <a:r>
              <a:rPr lang="nb-NO" sz="1600" dirty="0" smtClean="0"/>
              <a:t> as </a:t>
            </a:r>
            <a:r>
              <a:rPr lang="nb-NO" sz="1600" dirty="0" err="1" smtClean="0"/>
              <a:t>good</a:t>
            </a:r>
            <a:r>
              <a:rPr lang="nb-NO" sz="1600" dirty="0" smtClean="0"/>
              <a:t> as present </a:t>
            </a:r>
            <a:r>
              <a:rPr lang="nb-NO" sz="1600" dirty="0" err="1" smtClean="0"/>
              <a:t>optics</a:t>
            </a:r>
            <a:r>
              <a:rPr lang="nb-NO" sz="1600" dirty="0" smtClean="0"/>
              <a:t> (~6</a:t>
            </a:r>
            <a:r>
              <a:rPr lang="nb-NO" sz="1600" dirty="0" smtClean="0">
                <a:latin typeface="Symbol" charset="2"/>
                <a:cs typeface="Symbol" charset="2"/>
              </a:rPr>
              <a:t>s</a:t>
            </a:r>
            <a:r>
              <a:rPr lang="nb-NO" sz="1600" dirty="0" smtClean="0"/>
              <a:t>) </a:t>
            </a:r>
            <a:r>
              <a:rPr lang="nb-NO" sz="1600" dirty="0" err="1" smtClean="0"/>
              <a:t>while</a:t>
            </a:r>
            <a:r>
              <a:rPr lang="nb-NO" sz="1600" dirty="0" smtClean="0"/>
              <a:t> </a:t>
            </a:r>
            <a:r>
              <a:rPr lang="nb-NO" sz="1600" b="1" dirty="0" smtClean="0"/>
              <a:t>MB </a:t>
            </a:r>
            <a:r>
              <a:rPr lang="nb-NO" sz="1600" b="1" dirty="0" err="1" smtClean="0"/>
              <a:t>acceptance</a:t>
            </a:r>
            <a:r>
              <a:rPr lang="nb-NO" sz="1600" b="1" dirty="0" smtClean="0"/>
              <a:t> </a:t>
            </a:r>
            <a:r>
              <a:rPr lang="nb-NO" sz="1600" b="1" dirty="0" err="1" smtClean="0"/>
              <a:t>degrades</a:t>
            </a:r>
            <a:r>
              <a:rPr lang="nb-NO" sz="1600" b="1" dirty="0" smtClean="0"/>
              <a:t> </a:t>
            </a:r>
            <a:r>
              <a:rPr lang="nb-NO" sz="1600" dirty="0" smtClean="0"/>
              <a:t>from ~10</a:t>
            </a:r>
            <a:r>
              <a:rPr lang="nb-NO" sz="1600" dirty="0" smtClean="0">
                <a:latin typeface="Symbol" charset="2"/>
                <a:cs typeface="Symbol" charset="2"/>
              </a:rPr>
              <a:t>s</a:t>
            </a:r>
            <a:r>
              <a:rPr lang="nb-NO" sz="1600" dirty="0" smtClean="0"/>
              <a:t> to ~4</a:t>
            </a:r>
            <a:r>
              <a:rPr lang="nb-NO" sz="1600" dirty="0" smtClean="0">
                <a:latin typeface="Symbol" charset="2"/>
                <a:cs typeface="Symbol" charset="2"/>
              </a:rPr>
              <a:t>s (</a:t>
            </a:r>
            <a:r>
              <a:rPr lang="nb-NO" sz="1600" dirty="0" err="1" smtClean="0"/>
              <a:t>optics</a:t>
            </a:r>
            <a:r>
              <a:rPr lang="nb-NO" sz="1600" dirty="0" smtClean="0"/>
              <a:t> </a:t>
            </a:r>
            <a:r>
              <a:rPr lang="nb-NO" sz="1600" dirty="0" err="1" smtClean="0"/>
              <a:t>does</a:t>
            </a:r>
            <a:r>
              <a:rPr lang="nb-NO" sz="1600" dirty="0" smtClean="0"/>
              <a:t> not </a:t>
            </a:r>
            <a:r>
              <a:rPr lang="nb-NO" sz="1600" dirty="0" err="1" smtClean="0"/>
              <a:t>take</a:t>
            </a:r>
            <a:r>
              <a:rPr lang="nb-NO" sz="1600" dirty="0" smtClean="0"/>
              <a:t> </a:t>
            </a:r>
            <a:r>
              <a:rPr lang="nb-NO" sz="1600" dirty="0" err="1" smtClean="0"/>
              <a:t>into</a:t>
            </a:r>
            <a:r>
              <a:rPr lang="nb-NO" sz="1600" dirty="0" smtClean="0"/>
              <a:t> </a:t>
            </a:r>
            <a:r>
              <a:rPr lang="nb-NO" sz="1600" dirty="0" err="1" smtClean="0"/>
              <a:t>account</a:t>
            </a:r>
            <a:r>
              <a:rPr lang="nb-NO" sz="1600" dirty="0" smtClean="0"/>
              <a:t> PETS and ACC </a:t>
            </a:r>
            <a:r>
              <a:rPr lang="nb-NO" sz="1600" dirty="0" err="1" smtClean="0"/>
              <a:t>focusing</a:t>
            </a:r>
            <a:r>
              <a:rPr lang="nb-NO" sz="1600" dirty="0" smtClean="0"/>
              <a:t>)</a:t>
            </a:r>
            <a:r>
              <a:rPr lang="nb-NO" sz="1600" dirty="0" smtClean="0">
                <a:latin typeface="Symbol" charset="2"/>
                <a:cs typeface="Symbol" charset="2"/>
              </a:rPr>
              <a:t>.</a:t>
            </a:r>
            <a:r>
              <a:rPr lang="nb-NO" sz="1600" dirty="0" smtClean="0"/>
              <a:t> </a:t>
            </a:r>
            <a:endParaRPr lang="nb-NO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16</a:t>
            </a:fld>
            <a:endParaRPr lang="nb-NO"/>
          </a:p>
        </p:txBody>
      </p:sp>
      <p:sp>
        <p:nvSpPr>
          <p:cNvPr id="8" name="TextBox 7"/>
          <p:cNvSpPr txBox="1"/>
          <p:nvPr/>
        </p:nvSpPr>
        <p:spPr>
          <a:xfrm>
            <a:off x="36986" y="7191375"/>
            <a:ext cx="8852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(G. </a:t>
            </a:r>
            <a:r>
              <a:rPr lang="nb-NO" sz="1600" dirty="0" err="1" smtClean="0"/>
              <a:t>Sterbini</a:t>
            </a:r>
            <a:r>
              <a:rPr lang="nb-NO" sz="1600" dirty="0" smtClean="0"/>
              <a:t>, CERN)</a:t>
            </a:r>
            <a:endParaRPr lang="nb-NO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8429" y="1685925"/>
            <a:ext cx="3779214" cy="27387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5291" y="4482398"/>
            <a:ext cx="3854967" cy="27359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8480" y="1755774"/>
            <a:ext cx="3847462" cy="27058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1887" y="4577774"/>
            <a:ext cx="3678766" cy="265950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6986" y="2254250"/>
            <a:ext cx="1652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/>
              <a:t>Present optics :</a:t>
            </a:r>
            <a:r>
              <a:rPr lang="en-GB" sz="1800" dirty="0" smtClean="0"/>
              <a:t> </a:t>
            </a:r>
          </a:p>
          <a:p>
            <a:r>
              <a:rPr lang="en-GB" sz="1800" dirty="0" smtClean="0"/>
              <a:t>(DB 6</a:t>
            </a:r>
            <a:r>
              <a:rPr lang="en-GB" sz="1800" dirty="0" smtClean="0">
                <a:latin typeface="Symbol" charset="2"/>
                <a:cs typeface="Symbol" charset="2"/>
              </a:rPr>
              <a:t>s</a:t>
            </a:r>
            <a:r>
              <a:rPr lang="en-GB" sz="1800" dirty="0" smtClean="0"/>
              <a:t> and MB 10</a:t>
            </a:r>
            <a:r>
              <a:rPr lang="en-GB" sz="1800" dirty="0" smtClean="0">
                <a:latin typeface="Symbol" charset="2"/>
                <a:cs typeface="Symbol" charset="2"/>
              </a:rPr>
              <a:t>s</a:t>
            </a:r>
            <a:r>
              <a:rPr lang="en-GB" sz="1800" dirty="0" smtClean="0"/>
              <a:t>)</a:t>
            </a:r>
            <a:endParaRPr lang="en-GB" sz="1800" dirty="0">
              <a:latin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043" y="5735419"/>
            <a:ext cx="1652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/>
              <a:t>3 modules optics :</a:t>
            </a:r>
            <a:r>
              <a:rPr lang="en-GB" sz="1800" dirty="0" smtClean="0"/>
              <a:t> </a:t>
            </a:r>
          </a:p>
          <a:p>
            <a:r>
              <a:rPr lang="en-GB" sz="1800" dirty="0" smtClean="0"/>
              <a:t>(DB 6</a:t>
            </a:r>
            <a:r>
              <a:rPr lang="en-GB" sz="1800" dirty="0" smtClean="0">
                <a:latin typeface="Symbol" charset="2"/>
                <a:cs typeface="Symbol" charset="2"/>
              </a:rPr>
              <a:t>s</a:t>
            </a:r>
            <a:r>
              <a:rPr lang="en-GB" sz="1800" dirty="0" smtClean="0"/>
              <a:t> and MB 4</a:t>
            </a:r>
            <a:r>
              <a:rPr lang="en-GB" sz="1800" dirty="0" smtClean="0">
                <a:latin typeface="Symbol" charset="2"/>
                <a:cs typeface="Symbol" charset="2"/>
              </a:rPr>
              <a:t>s</a:t>
            </a:r>
            <a:r>
              <a:rPr lang="en-GB" sz="1800" dirty="0" smtClean="0"/>
              <a:t>)</a:t>
            </a:r>
            <a:endParaRPr lang="en-GB" sz="1800" dirty="0">
              <a:latin typeface="Symbol" charset="2"/>
              <a:cs typeface="Symbol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329" y="4270375"/>
            <a:ext cx="273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3 </a:t>
            </a:r>
            <a:r>
              <a:rPr lang="en-GB" sz="1400" b="1" dirty="0" err="1" smtClean="0">
                <a:latin typeface="Symbol" charset="2"/>
                <a:cs typeface="Symbol" charset="2"/>
              </a:rPr>
              <a:t>s</a:t>
            </a:r>
            <a:r>
              <a:rPr lang="en-GB" sz="1400" b="1" dirty="0" smtClean="0"/>
              <a:t> envelope, perfect machine</a:t>
            </a:r>
            <a:endParaRPr lang="en-GB" sz="1400" b="1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433513" y="3794125"/>
            <a:ext cx="1407901" cy="4762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1285720" y="4778429"/>
            <a:ext cx="1730371" cy="14127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296" y="4438649"/>
            <a:ext cx="3831591" cy="280035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100094" y="7153274"/>
            <a:ext cx="312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(this graph assuming all ACC installed)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3 </a:t>
            </a:r>
            <a:r>
              <a:rPr lang="nb-NO" dirty="0" err="1" smtClean="0"/>
              <a:t>modules</a:t>
            </a:r>
            <a:r>
              <a:rPr lang="nb-NO" dirty="0" smtClean="0"/>
              <a:t>: </a:t>
            </a:r>
            <a:r>
              <a:rPr lang="nb-NO" dirty="0" err="1" smtClean="0"/>
              <a:t>power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Nominal CLIC power in PETS and filling of a large fraction of the structures can only be fulfilled with </a:t>
            </a:r>
            <a:r>
              <a:rPr lang="en-US" sz="2000" b="1" dirty="0" smtClean="0"/>
              <a:t>complex feed-forward solutions and additional X-band klystron </a:t>
            </a:r>
            <a:r>
              <a:rPr lang="en-US" sz="2000" dirty="0" smtClean="0"/>
              <a:t>(eventually, only Klystrons, at added cost).</a:t>
            </a:r>
          </a:p>
          <a:p>
            <a:r>
              <a:rPr lang="en-US" sz="2000" dirty="0" smtClean="0"/>
              <a:t>What is required to test fully the CLIC-type modules?</a:t>
            </a:r>
          </a:p>
          <a:p>
            <a:pPr lvl="1"/>
            <a:r>
              <a:rPr lang="en-US" sz="1800" dirty="0" smtClean="0"/>
              <a:t>Do we need to feed a large fraction of structures?</a:t>
            </a:r>
          </a:p>
          <a:p>
            <a:pPr lvl="1"/>
            <a:r>
              <a:rPr lang="en-US" sz="1800" dirty="0" smtClean="0"/>
              <a:t>Do we need to produce nominal CLIC power in PETS?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509" y="3035299"/>
            <a:ext cx="9110518" cy="38544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599" y="7016750"/>
            <a:ext cx="4500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(I. </a:t>
            </a:r>
            <a:r>
              <a:rPr lang="nb-NO" sz="2400" dirty="0" err="1" smtClean="0"/>
              <a:t>Syratchev</a:t>
            </a:r>
            <a:r>
              <a:rPr lang="nb-NO" sz="2400" dirty="0" smtClean="0"/>
              <a:t>, CERN)</a:t>
            </a:r>
            <a:endParaRPr lang="nb-N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 </a:t>
            </a:r>
            <a:r>
              <a:rPr lang="nb-NO" dirty="0" err="1" smtClean="0"/>
              <a:t>modules</a:t>
            </a:r>
            <a:endParaRPr lang="nb-NO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000" dirty="0" err="1" smtClean="0"/>
              <a:t>There</a:t>
            </a:r>
            <a:r>
              <a:rPr lang="nb-NO" sz="2000" dirty="0" smtClean="0"/>
              <a:t> is </a:t>
            </a:r>
            <a:r>
              <a:rPr lang="nb-NO" sz="2000" dirty="0" err="1" smtClean="0"/>
              <a:t>room</a:t>
            </a:r>
            <a:r>
              <a:rPr lang="nb-NO" sz="2000" dirty="0" smtClean="0"/>
              <a:t> to </a:t>
            </a:r>
            <a:r>
              <a:rPr lang="nb-NO" sz="2000" dirty="0" err="1" smtClean="0"/>
              <a:t>install</a:t>
            </a:r>
            <a:r>
              <a:rPr lang="nb-NO" sz="2000" dirty="0" smtClean="0"/>
              <a:t> up to 20-25 </a:t>
            </a:r>
            <a:r>
              <a:rPr lang="nb-NO" sz="2000" dirty="0" err="1" smtClean="0"/>
              <a:t>modules</a:t>
            </a:r>
            <a:r>
              <a:rPr lang="nb-NO" sz="2000" dirty="0" smtClean="0"/>
              <a:t> in total, in </a:t>
            </a:r>
            <a:r>
              <a:rPr lang="nb-NO" sz="2000" dirty="0" err="1" smtClean="0"/>
              <a:t>existing</a:t>
            </a:r>
            <a:r>
              <a:rPr lang="nb-NO" sz="2000" dirty="0" smtClean="0"/>
              <a:t> </a:t>
            </a:r>
            <a:r>
              <a:rPr lang="nb-NO" sz="2000" dirty="0" err="1" smtClean="0"/>
              <a:t>building</a:t>
            </a:r>
            <a:r>
              <a:rPr lang="nb-NO" sz="2000" dirty="0" smtClean="0"/>
              <a:t> masses.</a:t>
            </a:r>
          </a:p>
          <a:p>
            <a:r>
              <a:rPr lang="nb-NO" sz="2000" dirty="0" err="1" smtClean="0"/>
              <a:t>How</a:t>
            </a:r>
            <a:r>
              <a:rPr lang="nb-NO" sz="2000" dirty="0" smtClean="0"/>
              <a:t> </a:t>
            </a:r>
            <a:r>
              <a:rPr lang="nb-NO" sz="2000" dirty="0" err="1" smtClean="0"/>
              <a:t>many</a:t>
            </a:r>
            <a:r>
              <a:rPr lang="nb-NO" sz="2000" dirty="0" smtClean="0"/>
              <a:t> is "optimal" ?</a:t>
            </a:r>
            <a:endParaRPr lang="nb-NO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288" y="2320926"/>
            <a:ext cx="9033455" cy="5145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 </a:t>
            </a:r>
            <a:r>
              <a:rPr lang="nb-NO" dirty="0" err="1" smtClean="0"/>
              <a:t>modules</a:t>
            </a:r>
            <a:r>
              <a:rPr lang="nb-NO" dirty="0" smtClean="0"/>
              <a:t>: </a:t>
            </a:r>
            <a:r>
              <a:rPr lang="nb-NO" dirty="0" err="1" smtClean="0"/>
              <a:t>deceleration</a:t>
            </a:r>
            <a:r>
              <a:rPr lang="nb-NO" dirty="0" smtClean="0"/>
              <a:t> limits</a:t>
            </a:r>
            <a:endParaRPr lang="nb-NO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For N modules, </a:t>
            </a:r>
            <a:r>
              <a:rPr lang="en-US" sz="2000" b="1" dirty="0" smtClean="0"/>
              <a:t>deceleration</a:t>
            </a:r>
            <a:r>
              <a:rPr lang="en-US" sz="2000" dirty="0" smtClean="0"/>
              <a:t> starts to become an </a:t>
            </a:r>
            <a:r>
              <a:rPr lang="en-US" sz="2000" b="1" dirty="0" smtClean="0"/>
              <a:t>limiting factor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Depends on initial energy and number of ACC powered. Consider TBL the limit (studied in detail); </a:t>
            </a:r>
            <a:r>
              <a:rPr lang="en-US" sz="2000" b="1" dirty="0" smtClean="0"/>
              <a:t>E</a:t>
            </a:r>
            <a:r>
              <a:rPr lang="en-US" sz="2000" b="1" baseline="-25000" dirty="0" smtClean="0"/>
              <a:t>0</a:t>
            </a:r>
            <a:r>
              <a:rPr lang="en-US" sz="2000" b="1" dirty="0" smtClean="0"/>
              <a:t> = 150 </a:t>
            </a:r>
            <a:r>
              <a:rPr lang="en-US" sz="2000" b="1" dirty="0" err="1" smtClean="0"/>
              <a:t>MeV</a:t>
            </a:r>
            <a:r>
              <a:rPr lang="en-US" sz="2000" b="1" dirty="0" smtClean="0"/>
              <a:t> </a:t>
            </a:r>
            <a:r>
              <a:rPr lang="en-US" sz="2000" dirty="0" smtClean="0"/>
              <a:t>(design CTF3) 16 PETS, equivalent </a:t>
            </a:r>
            <a:r>
              <a:rPr lang="en-US" sz="2000" b="1" dirty="0" smtClean="0"/>
              <a:t>to 32 </a:t>
            </a:r>
            <a:r>
              <a:rPr lang="en-US" sz="2000" b="1" dirty="0" err="1" smtClean="0"/>
              <a:t>ACCs</a:t>
            </a:r>
            <a:r>
              <a:rPr lang="en-US" sz="2000" dirty="0" smtClean="0"/>
              <a:t>, yields final energy of ~60 </a:t>
            </a:r>
            <a:r>
              <a:rPr lang="en-US" sz="2000" dirty="0" err="1" smtClean="0"/>
              <a:t>MeV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Possibilities to increase CTF3 E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:</a:t>
            </a:r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pPr>
              <a:buNone/>
            </a:pPr>
            <a:endParaRPr lang="en-US" sz="2000" baseline="-25000" dirty="0" smtClean="0"/>
          </a:p>
          <a:p>
            <a:pPr>
              <a:buNone/>
            </a:pPr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baseline="-25000" dirty="0" smtClean="0"/>
          </a:p>
          <a:p>
            <a:r>
              <a:rPr lang="en-US" sz="2000" b="1" dirty="0" smtClean="0"/>
              <a:t>E</a:t>
            </a:r>
            <a:r>
              <a:rPr lang="en-US" sz="2000" b="1" baseline="-25000" dirty="0" smtClean="0"/>
              <a:t>0</a:t>
            </a:r>
            <a:r>
              <a:rPr lang="en-US" sz="2000" b="1" dirty="0" smtClean="0"/>
              <a:t> = 200 </a:t>
            </a:r>
            <a:r>
              <a:rPr lang="en-US" sz="2000" b="1" dirty="0" err="1" smtClean="0"/>
              <a:t>MeV</a:t>
            </a:r>
            <a:r>
              <a:rPr lang="en-US" sz="2000" b="1" dirty="0" smtClean="0"/>
              <a:t> </a:t>
            </a:r>
            <a:r>
              <a:rPr lang="en-US" sz="2000" dirty="0" smtClean="0"/>
              <a:t>allows for max. </a:t>
            </a:r>
            <a:r>
              <a:rPr lang="en-US" sz="2000" b="1" dirty="0" smtClean="0"/>
              <a:t>~50 </a:t>
            </a:r>
            <a:r>
              <a:rPr lang="en-US" sz="2000" b="1" dirty="0" err="1" smtClean="0"/>
              <a:t>ACCs</a:t>
            </a:r>
            <a:r>
              <a:rPr lang="en-US" sz="2000" b="1" dirty="0" smtClean="0"/>
              <a:t> </a:t>
            </a:r>
            <a:r>
              <a:rPr lang="en-US" sz="2000" dirty="0" smtClean="0"/>
              <a:t>to reach final energy of ~60 </a:t>
            </a:r>
            <a:r>
              <a:rPr lang="en-US" sz="2000" dirty="0" err="1" smtClean="0"/>
              <a:t>MeV</a:t>
            </a:r>
            <a:r>
              <a:rPr lang="en-US" sz="2000" dirty="0" smtClean="0"/>
              <a:t>.</a:t>
            </a:r>
            <a:endParaRPr lang="en-US" sz="2000" baseline="-25000" dirty="0" smtClean="0"/>
          </a:p>
          <a:p>
            <a:endParaRPr lang="en-US" sz="2000" baseline="-25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55" y="3181985"/>
            <a:ext cx="9836021" cy="20122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008" y="5699125"/>
            <a:ext cx="4501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(R. </a:t>
            </a:r>
            <a:r>
              <a:rPr lang="nb-NO" sz="2000" dirty="0" err="1" smtClean="0"/>
              <a:t>Corsini</a:t>
            </a:r>
            <a:r>
              <a:rPr lang="nb-NO" sz="2000" dirty="0" smtClean="0"/>
              <a:t>)</a:t>
            </a:r>
            <a:endParaRPr lang="nb-NO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99294" y="5283140"/>
            <a:ext cx="8448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/>
              <a:t>Two more </a:t>
            </a:r>
            <a:r>
              <a:rPr lang="nb-NO" sz="1400" b="1" dirty="0" err="1" smtClean="0"/>
              <a:t>klystrons</a:t>
            </a:r>
            <a:r>
              <a:rPr lang="nb-NO" sz="1400" b="1" dirty="0" smtClean="0"/>
              <a:t> (</a:t>
            </a:r>
            <a:r>
              <a:rPr lang="nb-NO" sz="1400" b="1" dirty="0" err="1" smtClean="0"/>
              <a:t>assuming</a:t>
            </a:r>
            <a:r>
              <a:rPr lang="nb-NO" sz="1400" b="1" dirty="0" smtClean="0"/>
              <a:t> none </a:t>
            </a:r>
            <a:r>
              <a:rPr lang="nb-NO" sz="1400" b="1" dirty="0" err="1" smtClean="0"/>
              <a:t>burns</a:t>
            </a:r>
            <a:r>
              <a:rPr lang="nb-NO" sz="1400" b="1" dirty="0" smtClean="0"/>
              <a:t>) and </a:t>
            </a:r>
            <a:r>
              <a:rPr lang="nb-NO" sz="1400" b="1" dirty="0" err="1" smtClean="0"/>
              <a:t>two</a:t>
            </a:r>
            <a:r>
              <a:rPr lang="nb-NO" sz="1400" b="1" dirty="0" smtClean="0"/>
              <a:t> more </a:t>
            </a:r>
            <a:r>
              <a:rPr lang="nb-NO" sz="1400" b="1" dirty="0" err="1" smtClean="0"/>
              <a:t>structures</a:t>
            </a:r>
            <a:r>
              <a:rPr lang="nb-NO" sz="1400" b="1" dirty="0" smtClean="0"/>
              <a:t>; E</a:t>
            </a:r>
            <a:r>
              <a:rPr lang="nb-NO" sz="1400" b="1" baseline="-25000" dirty="0" smtClean="0"/>
              <a:t>0</a:t>
            </a:r>
            <a:r>
              <a:rPr lang="nb-NO" sz="1400" b="1" dirty="0" smtClean="0"/>
              <a:t> ~200 MeV</a:t>
            </a:r>
            <a:endParaRPr lang="nb-NO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Outline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Two-Beam Test Stand (2008 -&gt;)</a:t>
            </a:r>
          </a:p>
          <a:p>
            <a:pPr lvl="1"/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Current status</a:t>
            </a:r>
          </a:p>
          <a:p>
            <a:pPr lvl="1"/>
            <a:r>
              <a:rPr lang="en-US" dirty="0" smtClean="0"/>
              <a:t>Activities still in progress</a:t>
            </a:r>
          </a:p>
          <a:p>
            <a:r>
              <a:rPr lang="en-US" b="1" dirty="0" smtClean="0"/>
              <a:t>One CLIC Module (2012)</a:t>
            </a:r>
          </a:p>
          <a:p>
            <a:pPr lvl="1"/>
            <a:r>
              <a:rPr lang="en-US" dirty="0" smtClean="0"/>
              <a:t>What will it show?</a:t>
            </a:r>
          </a:p>
          <a:p>
            <a:pPr lvl="1"/>
            <a:r>
              <a:rPr lang="en-US" dirty="0" smtClean="0"/>
              <a:t>What will be more difficult to measure?</a:t>
            </a:r>
          </a:p>
          <a:p>
            <a:r>
              <a:rPr lang="en-US" b="1" dirty="0" smtClean="0"/>
              <a:t>Three CLIC modules (2013?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What will they show?</a:t>
            </a:r>
          </a:p>
          <a:p>
            <a:pPr lvl="1"/>
            <a:r>
              <a:rPr lang="en-US" dirty="0" smtClean="0"/>
              <a:t>Challenges</a:t>
            </a:r>
          </a:p>
          <a:p>
            <a:r>
              <a:rPr lang="en-US" b="1" dirty="0" smtClean="0"/>
              <a:t>Many CLIC modules (201?)</a:t>
            </a:r>
          </a:p>
          <a:p>
            <a:pPr lvl="1"/>
            <a:r>
              <a:rPr lang="en-US" dirty="0" smtClean="0"/>
              <a:t>How?</a:t>
            </a:r>
          </a:p>
          <a:p>
            <a:pPr lvl="1"/>
            <a:r>
              <a:rPr lang="en-US" dirty="0" smtClean="0"/>
              <a:t>How many?</a:t>
            </a:r>
          </a:p>
          <a:p>
            <a:pPr lvl="1"/>
            <a:r>
              <a:rPr lang="en-US" dirty="0" smtClean="0"/>
              <a:t>Challenges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2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 </a:t>
            </a:r>
            <a:r>
              <a:rPr lang="nb-NO" dirty="0" err="1" smtClean="0"/>
              <a:t>modules</a:t>
            </a:r>
            <a:r>
              <a:rPr lang="nb-NO" dirty="0" smtClean="0"/>
              <a:t>: </a:t>
            </a:r>
            <a:r>
              <a:rPr lang="nb-NO" dirty="0" err="1" smtClean="0"/>
              <a:t>optics</a:t>
            </a:r>
            <a:endParaRPr lang="nb-NO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b-NO" sz="2000" dirty="0" smtClean="0"/>
          </a:p>
          <a:p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endParaRPr lang="nb-NO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3422" y="6953250"/>
            <a:ext cx="885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800" dirty="0" smtClean="0"/>
              <a:t>(G. </a:t>
            </a:r>
            <a:r>
              <a:rPr lang="nb-NO" sz="1800" dirty="0" err="1" smtClean="0"/>
              <a:t>Sterbini</a:t>
            </a:r>
            <a:r>
              <a:rPr lang="nb-NO" sz="1800" dirty="0" smtClean="0"/>
              <a:t>, CERN)</a:t>
            </a:r>
            <a:endParaRPr lang="nb-NO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51" y="2441040"/>
            <a:ext cx="4371744" cy="31026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7338" y="985838"/>
            <a:ext cx="49986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/>
              <a:t>Drive beam: </a:t>
            </a:r>
            <a:r>
              <a:rPr lang="en-GB" sz="1800" dirty="0" smtClean="0"/>
              <a:t>suggested optics for 3 modules were already periodic solution, with ~6 </a:t>
            </a:r>
            <a:r>
              <a:rPr lang="en-GB" sz="1800" dirty="0" err="1" smtClean="0">
                <a:latin typeface="Symbol" charset="2"/>
                <a:cs typeface="Symbol" charset="2"/>
              </a:rPr>
              <a:t>s</a:t>
            </a:r>
            <a:r>
              <a:rPr lang="en-GB" sz="1800" dirty="0" smtClean="0">
                <a:latin typeface="Symbol" charset="2"/>
                <a:cs typeface="Symbol" charset="2"/>
              </a:rPr>
              <a:t> </a:t>
            </a:r>
            <a:r>
              <a:rPr lang="en-GB" sz="1800" dirty="0" smtClean="0"/>
              <a:t>acceptance </a:t>
            </a:r>
            <a:r>
              <a:rPr lang="en-GB" sz="1800" b="1" dirty="0" smtClean="0"/>
              <a:t>(ok)</a:t>
            </a:r>
            <a:r>
              <a:rPr lang="en-GB" sz="1800" dirty="0" smtClean="0"/>
              <a:t>. In addition comes effect of adiabatic </a:t>
            </a:r>
            <a:r>
              <a:rPr lang="en-GB" sz="1800" dirty="0" err="1" smtClean="0"/>
              <a:t>undamping</a:t>
            </a:r>
            <a:r>
              <a:rPr lang="en-GB" sz="1800" dirty="0" smtClean="0"/>
              <a:t>, 50 </a:t>
            </a:r>
            <a:r>
              <a:rPr lang="en-GB" sz="1800" dirty="0" err="1" smtClean="0"/>
              <a:t>MeV</a:t>
            </a:r>
            <a:r>
              <a:rPr lang="en-GB" sz="1800" dirty="0" smtClean="0"/>
              <a:t> final energy gives  ~4 </a:t>
            </a:r>
            <a:r>
              <a:rPr lang="en-GB" sz="1800" dirty="0" err="1" smtClean="0">
                <a:latin typeface="Symbol" charset="2"/>
                <a:cs typeface="Symbol" charset="2"/>
              </a:rPr>
              <a:t>s</a:t>
            </a:r>
            <a:r>
              <a:rPr lang="en-GB" sz="1800" dirty="0" smtClean="0">
                <a:latin typeface="Symbol" charset="2"/>
                <a:cs typeface="Symbol" charset="2"/>
              </a:rPr>
              <a:t> (</a:t>
            </a:r>
            <a:r>
              <a:rPr lang="en-GB" sz="1800" dirty="0" smtClean="0">
                <a:latin typeface="Arial"/>
                <a:cs typeface="Arial"/>
              </a:rPr>
              <a:t>ideal machine) </a:t>
            </a:r>
            <a:r>
              <a:rPr lang="en-US" sz="1800" dirty="0" smtClean="0">
                <a:latin typeface="Arial"/>
                <a:cs typeface="Arial"/>
              </a:rPr>
              <a:t>–</a:t>
            </a:r>
            <a:r>
              <a:rPr lang="en-GB" sz="1800" dirty="0" smtClean="0">
                <a:latin typeface="Arial"/>
                <a:cs typeface="Arial"/>
              </a:rPr>
              <a:t> tight :</a:t>
            </a:r>
            <a:endParaRPr lang="en-GB" sz="1800" dirty="0">
              <a:latin typeface="Symbol" charset="2"/>
              <a:cs typeface="Symbol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6518" y="1899637"/>
            <a:ext cx="3493044" cy="25360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2024" y="5000704"/>
            <a:ext cx="3606105" cy="25716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07971" y="952500"/>
            <a:ext cx="5059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/>
              <a:t>Main beam: </a:t>
            </a:r>
            <a:r>
              <a:rPr lang="en-GB" sz="1800" dirty="0" smtClean="0"/>
              <a:t>periodic solution with module type 1 (quad + 6 acc), only ~3 </a:t>
            </a:r>
            <a:r>
              <a:rPr lang="en-GB" sz="1800" dirty="0" err="1" smtClean="0">
                <a:latin typeface="Symbol" charset="2"/>
                <a:cs typeface="Symbol" charset="2"/>
              </a:rPr>
              <a:t>s</a:t>
            </a:r>
            <a:r>
              <a:rPr lang="en-GB" sz="1800" dirty="0" smtClean="0">
                <a:latin typeface="Symbol" charset="2"/>
                <a:cs typeface="Symbol" charset="2"/>
              </a:rPr>
              <a:t> </a:t>
            </a:r>
            <a:r>
              <a:rPr lang="en-GB" sz="1800" dirty="0" smtClean="0"/>
              <a:t>acceptance! (</a:t>
            </a:r>
            <a:r>
              <a:rPr lang="en-GB" sz="1800" b="1" dirty="0" smtClean="0"/>
              <a:t>tight</a:t>
            </a:r>
            <a:r>
              <a:rPr lang="en-GB" sz="1800" dirty="0" smtClean="0"/>
              <a:t>). Adiabatic damping not included :</a:t>
            </a:r>
            <a:endParaRPr lang="en-GB" sz="1800" dirty="0">
              <a:latin typeface="Symbol" charset="2"/>
              <a:cs typeface="Symbol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7094" y="4243169"/>
            <a:ext cx="5059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Therefore, for main beam: might need to consider </a:t>
            </a:r>
            <a:r>
              <a:rPr lang="en-US" sz="1800" b="1" dirty="0" smtClean="0"/>
              <a:t>extra </a:t>
            </a:r>
            <a:r>
              <a:rPr lang="en-US" sz="1800" b="1" dirty="0" err="1" smtClean="0"/>
              <a:t>quadrupoles</a:t>
            </a:r>
            <a:r>
              <a:rPr lang="en-US" sz="1800" dirty="0" smtClean="0"/>
              <a:t> every meter. Resulting in ~5 </a:t>
            </a:r>
            <a:r>
              <a:rPr lang="en-US" sz="1800" dirty="0" err="1" smtClean="0">
                <a:latin typeface="Symbol" charset="2"/>
                <a:cs typeface="Symbol" charset="2"/>
              </a:rPr>
              <a:t>s</a:t>
            </a:r>
            <a:r>
              <a:rPr lang="en-US" sz="1800" dirty="0" smtClean="0">
                <a:latin typeface="Symbol" charset="2"/>
                <a:cs typeface="Symbol" charset="2"/>
              </a:rPr>
              <a:t> </a:t>
            </a:r>
            <a:r>
              <a:rPr lang="en-US" sz="1800" dirty="0" smtClean="0"/>
              <a:t>acceptance :</a:t>
            </a:r>
            <a:endParaRPr lang="en-US" sz="1800" dirty="0">
              <a:latin typeface="Symbol" charset="2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5988" y="3518098"/>
            <a:ext cx="2739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3 </a:t>
            </a:r>
            <a:r>
              <a:rPr lang="en-GB" sz="1400" b="1" dirty="0" err="1" smtClean="0">
                <a:latin typeface="Symbol" charset="2"/>
                <a:cs typeface="Symbol" charset="2"/>
              </a:rPr>
              <a:t>s</a:t>
            </a:r>
            <a:r>
              <a:rPr lang="en-GB" sz="1400" b="1" dirty="0" smtClean="0"/>
              <a:t> envelope,</a:t>
            </a:r>
          </a:p>
          <a:p>
            <a:r>
              <a:rPr lang="en-GB" sz="1400" b="1" dirty="0" smtClean="0"/>
              <a:t>perfect machine</a:t>
            </a:r>
            <a:endParaRPr lang="en-GB" sz="1400" b="1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222538" y="3397250"/>
            <a:ext cx="746070" cy="3175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 flipV="1">
            <a:off x="4127194" y="4064001"/>
            <a:ext cx="825438" cy="5873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48183" y="2107168"/>
            <a:ext cx="2089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>
                <a:latin typeface="Symbol" charset="2"/>
                <a:cs typeface="Symbol" charset="2"/>
              </a:rPr>
              <a:t>e</a:t>
            </a:r>
            <a:r>
              <a:rPr lang="en-GB" sz="1800" baseline="-25000" dirty="0" err="1" smtClean="0"/>
              <a:t>N</a:t>
            </a:r>
            <a:r>
              <a:rPr lang="en-GB" sz="1800" dirty="0" smtClean="0"/>
              <a:t> = 20 um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 </a:t>
            </a:r>
            <a:r>
              <a:rPr lang="nb-NO" dirty="0" err="1" smtClean="0"/>
              <a:t>modules</a:t>
            </a:r>
            <a:r>
              <a:rPr lang="nb-NO" dirty="0" smtClean="0"/>
              <a:t>: </a:t>
            </a:r>
            <a:r>
              <a:rPr lang="nb-NO" dirty="0" err="1" smtClean="0"/>
              <a:t>power</a:t>
            </a:r>
            <a:endParaRPr lang="nb-NO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 modules: should to be as </a:t>
            </a:r>
            <a:r>
              <a:rPr lang="en-US" sz="2000" b="1" dirty="0" smtClean="0"/>
              <a:t>CLIC-like as possible</a:t>
            </a:r>
            <a:r>
              <a:rPr lang="en-US" sz="2000" dirty="0" smtClean="0"/>
              <a:t> (?)</a:t>
            </a:r>
            <a:r>
              <a:rPr lang="en-US" sz="2000" b="1" dirty="0" smtClean="0"/>
              <a:t> </a:t>
            </a:r>
            <a:r>
              <a:rPr lang="en-US" sz="2000" dirty="0" smtClean="0"/>
              <a:t>(reuse) -&gt; PETS length should be CLIC nominal (up to 4 PETS of 0.21 </a:t>
            </a:r>
            <a:r>
              <a:rPr lang="en-US" sz="2000" dirty="0" err="1" smtClean="0"/>
              <a:t>m</a:t>
            </a:r>
            <a:r>
              <a:rPr lang="en-US" sz="2000" dirty="0" smtClean="0"/>
              <a:t> per module). </a:t>
            </a:r>
          </a:p>
          <a:p>
            <a:r>
              <a:rPr lang="en-US" sz="2000" dirty="0" smtClean="0"/>
              <a:t>With ~28 A drive beam, without ”tricks”, we get only ~1/16 of CLIC PETS power.  Need recirculation, forwarding or klystron priming of </a:t>
            </a:r>
            <a:r>
              <a:rPr lang="en-US" sz="2000" dirty="0" err="1" smtClean="0"/>
              <a:t>rf</a:t>
            </a:r>
            <a:r>
              <a:rPr lang="en-US" sz="2000" dirty="0" smtClean="0"/>
              <a:t> power (but this is not CLIC-like neither ?) .</a:t>
            </a:r>
          </a:p>
          <a:p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926" y="2390776"/>
            <a:ext cx="4225135" cy="40216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69571" y="6413500"/>
            <a:ext cx="32731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dirty="0" smtClean="0"/>
              <a:t>Priming: </a:t>
            </a:r>
            <a:r>
              <a:rPr lang="nb-NO" sz="2000" dirty="0" err="1" smtClean="0"/>
              <a:t>can</a:t>
            </a:r>
            <a:r>
              <a:rPr lang="nb-NO" sz="2000" dirty="0" smtClean="0"/>
              <a:t> fill all </a:t>
            </a:r>
            <a:r>
              <a:rPr lang="nb-NO" sz="2000" dirty="0" err="1" smtClean="0"/>
              <a:t>ACCs</a:t>
            </a:r>
            <a:r>
              <a:rPr lang="nb-NO" sz="2000" dirty="0" smtClean="0"/>
              <a:t>, </a:t>
            </a:r>
            <a:r>
              <a:rPr lang="nb-NO" sz="2000" dirty="0" err="1" smtClean="0"/>
              <a:t>main</a:t>
            </a:r>
            <a:r>
              <a:rPr lang="nb-NO" sz="2000" dirty="0" smtClean="0"/>
              <a:t> beam </a:t>
            </a:r>
            <a:r>
              <a:rPr lang="nb-NO" sz="2000" dirty="0" err="1" smtClean="0"/>
              <a:t>can</a:t>
            </a:r>
            <a:r>
              <a:rPr lang="nb-NO" sz="2000" dirty="0" smtClean="0"/>
              <a:t> </a:t>
            </a:r>
            <a:r>
              <a:rPr lang="nb-NO" sz="2000" dirty="0" err="1" smtClean="0"/>
              <a:t>reach</a:t>
            </a:r>
            <a:r>
              <a:rPr lang="nb-NO" sz="2000" dirty="0" smtClean="0"/>
              <a:t> ~ 2.5 GeV, </a:t>
            </a:r>
            <a:r>
              <a:rPr lang="nb-NO" sz="2000" dirty="0" err="1" smtClean="0"/>
              <a:t>but</a:t>
            </a:r>
            <a:r>
              <a:rPr lang="nb-NO" sz="2000" dirty="0" smtClean="0"/>
              <a:t> </a:t>
            </a:r>
            <a:r>
              <a:rPr lang="nb-NO" sz="2000" dirty="0" err="1" smtClean="0"/>
              <a:t>expensive</a:t>
            </a:r>
            <a:r>
              <a:rPr lang="nb-NO" sz="2000" dirty="0" smtClean="0"/>
              <a:t>. </a:t>
            </a:r>
            <a:endParaRPr lang="nb-NO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78" y="2870309"/>
            <a:ext cx="5181048" cy="21620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0826" y="5175250"/>
            <a:ext cx="4603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Recirculation: </a:t>
            </a:r>
            <a:r>
              <a:rPr lang="en-US" sz="2000" dirty="0" smtClean="0"/>
              <a:t>can fill every second ACC, however only 140 ns pulse length, and hardly any flat </a:t>
            </a:r>
            <a:r>
              <a:rPr lang="en-US" sz="2000" dirty="0" err="1" smtClean="0"/>
              <a:t>rf</a:t>
            </a:r>
            <a:r>
              <a:rPr lang="en-US" sz="2000" dirty="0" smtClean="0"/>
              <a:t> power top. Is it important to have a long flat top?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28359" y="7172265"/>
            <a:ext cx="4501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800" dirty="0" smtClean="0"/>
              <a:t>(I. Syratchev, R. </a:t>
            </a:r>
            <a:r>
              <a:rPr lang="nb-NO" sz="1800" dirty="0" err="1" smtClean="0"/>
              <a:t>Corsini</a:t>
            </a:r>
            <a:r>
              <a:rPr lang="nb-NO" sz="1800" dirty="0" smtClean="0"/>
              <a:t>)</a:t>
            </a:r>
            <a:endParaRPr lang="nb-NO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Summary</a:t>
            </a:r>
            <a:endParaRPr lang="nb-NO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TBTS</a:t>
            </a:r>
            <a:r>
              <a:rPr lang="en-US" sz="2000" dirty="0" smtClean="0"/>
              <a:t>: currently achieved good results, but many important experiments still in progress; some of these (in particular break down studies) </a:t>
            </a:r>
            <a:r>
              <a:rPr lang="en-US" sz="2000" b="1" dirty="0" smtClean="0"/>
              <a:t>require substantial improvement in commissioning </a:t>
            </a:r>
            <a:r>
              <a:rPr lang="en-US" sz="2000" dirty="0" smtClean="0"/>
              <a:t>of both incoming drive beam, dispersion control and beam line optic</a:t>
            </a:r>
          </a:p>
          <a:p>
            <a:r>
              <a:rPr lang="en-US" sz="2000" dirty="0" smtClean="0"/>
              <a:t>Installation of </a:t>
            </a:r>
            <a:r>
              <a:rPr lang="en-US" sz="2000" b="1" dirty="0" smtClean="0"/>
              <a:t>1 CLIC module </a:t>
            </a:r>
            <a:r>
              <a:rPr lang="en-US" sz="2000" dirty="0" smtClean="0"/>
              <a:t>with feed-forward rf power to module </a:t>
            </a:r>
            <a:r>
              <a:rPr lang="en-US" sz="2000" b="1" dirty="0" smtClean="0"/>
              <a:t>may complicate analysis </a:t>
            </a:r>
            <a:r>
              <a:rPr lang="en-US" sz="2000" dirty="0" smtClean="0"/>
              <a:t>for the above -&gt; argument to finish major part of TBTS experiments before installing the module</a:t>
            </a:r>
          </a:p>
          <a:p>
            <a:pPr lvl="1"/>
            <a:r>
              <a:rPr lang="en-US" sz="1800" dirty="0" smtClean="0"/>
              <a:t>How long can/should we wait?</a:t>
            </a:r>
          </a:p>
          <a:p>
            <a:r>
              <a:rPr lang="en-US" sz="2000" b="1" dirty="0" smtClean="0"/>
              <a:t>3 modules</a:t>
            </a:r>
            <a:r>
              <a:rPr lang="en-US" sz="2000" dirty="0" smtClean="0"/>
              <a:t>: optics acceptance for probe beam will be tighter than the present set-up. Nominal power production requires </a:t>
            </a:r>
            <a:r>
              <a:rPr lang="en-US" sz="2000" dirty="0" err="1" smtClean="0"/>
              <a:t>f.f</a:t>
            </a:r>
            <a:r>
              <a:rPr lang="en-US" sz="2000" dirty="0" smtClean="0"/>
              <a:t>., recirculation and/or priming</a:t>
            </a:r>
            <a:endParaRPr lang="en-US" sz="1800" dirty="0" smtClean="0"/>
          </a:p>
          <a:p>
            <a:r>
              <a:rPr lang="en-US" sz="1800" b="1" dirty="0" smtClean="0"/>
              <a:t>N modules</a:t>
            </a:r>
          </a:p>
          <a:p>
            <a:pPr lvl="1"/>
            <a:r>
              <a:rPr lang="en-US" sz="1800" dirty="0" smtClean="0"/>
              <a:t>Limit in deceleration due to initial energy</a:t>
            </a:r>
            <a:r>
              <a:rPr lang="en-US" sz="1600" dirty="0" smtClean="0"/>
              <a:t>. </a:t>
            </a:r>
            <a:r>
              <a:rPr lang="en-US" sz="1600" b="1" dirty="0" smtClean="0"/>
              <a:t>Do we need to show deceleration</a:t>
            </a:r>
            <a:r>
              <a:rPr lang="en-US" sz="1600" dirty="0" smtClean="0"/>
              <a:t>? I.e. push towards max. acceptable deceleration? </a:t>
            </a:r>
            <a:r>
              <a:rPr lang="en-US" sz="1600" b="1" dirty="0" smtClean="0"/>
              <a:t>We already have TBL for this purpose.</a:t>
            </a:r>
          </a:p>
          <a:p>
            <a:pPr lvl="1"/>
            <a:r>
              <a:rPr lang="en-US" sz="1600" dirty="0" smtClean="0"/>
              <a:t>Limit in acceleration due to low power production due to CTF3 nominal drive beam current. </a:t>
            </a:r>
            <a:r>
              <a:rPr lang="en-US" sz="1600" b="1" dirty="0" smtClean="0"/>
              <a:t>How much acceleration do we need to show</a:t>
            </a:r>
            <a:r>
              <a:rPr lang="en-US" sz="1600" dirty="0" smtClean="0"/>
              <a:t>? Is it worth investing in e.g. up to 10 X-band klystrons for priming, to achieve an acceleration of ~2.5 </a:t>
            </a:r>
            <a:r>
              <a:rPr lang="en-US" sz="1600" dirty="0" err="1" smtClean="0"/>
              <a:t>GeV</a:t>
            </a:r>
            <a:r>
              <a:rPr lang="en-US" sz="1600" dirty="0" smtClean="0"/>
              <a:t>?</a:t>
            </a:r>
            <a:endParaRPr lang="en-US" sz="1800" dirty="0" smtClean="0"/>
          </a:p>
          <a:p>
            <a:r>
              <a:rPr lang="en-US" sz="2000" dirty="0" smtClean="0"/>
              <a:t>General challenge: how </a:t>
            </a:r>
            <a:r>
              <a:rPr lang="en-US" sz="2000" b="1" dirty="0" smtClean="0"/>
              <a:t>to combine fast schedule with need to do detailed studies </a:t>
            </a:r>
            <a:r>
              <a:rPr lang="en-US" sz="2000" dirty="0" smtClean="0"/>
              <a:t>(e.g. precision measurements of relevant beam and rf parameters) and basic research (e.g. break down studies)    </a:t>
            </a:r>
            <a:r>
              <a:rPr lang="en-US" sz="2000" b="1" dirty="0" smtClean="0"/>
              <a:t>?</a:t>
            </a:r>
          </a:p>
          <a:p>
            <a:pPr lvl="1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000" dirty="0" err="1" smtClean="0"/>
              <a:t>Two-Beam</a:t>
            </a:r>
            <a:r>
              <a:rPr lang="nb-NO" sz="4000" dirty="0" smtClean="0"/>
              <a:t> Test Stand</a:t>
            </a:r>
            <a:endParaRPr lang="nb-NO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3</a:t>
            </a:fld>
            <a:endParaRPr lang="nb-NO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3" y="3854450"/>
            <a:ext cx="10399326" cy="34432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413" y="1111250"/>
            <a:ext cx="105156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TBTS: designed to test and analyze key concepts of Two-Beam Acceleration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Optimized for experiments</a:t>
            </a:r>
            <a:r>
              <a:rPr lang="en-US" dirty="0" smtClean="0"/>
              <a:t>; double set of kickers, BPM on each side, triplets on each side (</a:t>
            </a:r>
            <a:r>
              <a:rPr lang="en-US" b="1" dirty="0" smtClean="0"/>
              <a:t>not meant to resemble CLIC module</a:t>
            </a:r>
            <a:r>
              <a:rPr lang="en-US" dirty="0" smtClean="0"/>
              <a:t>)</a:t>
            </a:r>
          </a:p>
          <a:p>
            <a:pPr>
              <a:buFont typeface="Arial"/>
              <a:buChar char="•"/>
            </a:pPr>
            <a:r>
              <a:rPr lang="en-US" dirty="0" smtClean="0"/>
              <a:t> PETS with recirculation (not meant to resemble CLIC module)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PETS recirculation</a:t>
            </a:r>
            <a:endParaRPr lang="en-GB" sz="4000" dirty="0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8839" y="781050"/>
            <a:ext cx="6464870" cy="3250906"/>
          </a:xfrm>
          <a:prstGeom prst="rect">
            <a:avLst/>
          </a:prstGeom>
        </p:spPr>
      </p:pic>
      <p:sp>
        <p:nvSpPr>
          <p:cNvPr id="104" name="TextBox 103"/>
          <p:cNvSpPr txBox="1"/>
          <p:nvPr/>
        </p:nvSpPr>
        <p:spPr>
          <a:xfrm>
            <a:off x="363643" y="4064000"/>
            <a:ext cx="10103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>
                <a:latin typeface="Verdana"/>
                <a:cs typeface="Verdana"/>
              </a:rPr>
              <a:t> TBTS PETS: designed as CLIC PETS, but  x ~4 longer to compensate for x ~4 lower drive beam current in CTF3.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Verdana"/>
                <a:cs typeface="Verdana"/>
              </a:rPr>
              <a:t> In addition: recirculation loop to allow increased power production for commissioning drive beam current. </a:t>
            </a:r>
            <a:endParaRPr lang="en-US" sz="1800" dirty="0">
              <a:latin typeface="Verdana"/>
              <a:cs typeface="Verdana"/>
            </a:endParaRP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82" y="5235336"/>
            <a:ext cx="3188270" cy="2200684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5732" y="5349875"/>
            <a:ext cx="2577209" cy="2086569"/>
          </a:xfrm>
          <a:prstGeom prst="rect">
            <a:avLst/>
          </a:prstGeom>
        </p:spPr>
      </p:pic>
      <p:sp>
        <p:nvSpPr>
          <p:cNvPr id="108" name="TextBox 107"/>
          <p:cNvSpPr txBox="1"/>
          <p:nvPr/>
        </p:nvSpPr>
        <p:spPr>
          <a:xfrm>
            <a:off x="3644652" y="5759450"/>
            <a:ext cx="2236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	Advantage :</a:t>
            </a:r>
          </a:p>
          <a:p>
            <a:r>
              <a:rPr lang="en-US" sz="1800" dirty="0" smtClean="0"/>
              <a:t>Approx. </a:t>
            </a:r>
            <a:r>
              <a:rPr lang="en-US" sz="1800" dirty="0" err="1" smtClean="0"/>
              <a:t>x</a:t>
            </a:r>
            <a:r>
              <a:rPr lang="nb-NO" sz="1800" dirty="0" smtClean="0"/>
              <a:t> 4 </a:t>
            </a:r>
            <a:r>
              <a:rPr lang="nb-NO" sz="1800" dirty="0" err="1" smtClean="0"/>
              <a:t>increase</a:t>
            </a:r>
            <a:r>
              <a:rPr lang="nb-NO" sz="1800" dirty="0" smtClean="0"/>
              <a:t> in </a:t>
            </a:r>
            <a:r>
              <a:rPr lang="nb-NO" sz="1800" dirty="0" err="1" smtClean="0"/>
              <a:t>power</a:t>
            </a:r>
            <a:r>
              <a:rPr lang="nb-NO" sz="1800" dirty="0" smtClean="0"/>
              <a:t> </a:t>
            </a:r>
            <a:r>
              <a:rPr lang="nb-NO" sz="1800" dirty="0" err="1" smtClean="0"/>
              <a:t>feasible</a:t>
            </a:r>
            <a:r>
              <a:rPr lang="nb-NO" sz="1800" dirty="0" smtClean="0"/>
              <a:t>.</a:t>
            </a:r>
            <a:endParaRPr lang="nb-NO" sz="1800" dirty="0"/>
          </a:p>
        </p:txBody>
      </p:sp>
      <p:sp>
        <p:nvSpPr>
          <p:cNvPr id="109" name="TextBox 108"/>
          <p:cNvSpPr txBox="1"/>
          <p:nvPr/>
        </p:nvSpPr>
        <p:spPr>
          <a:xfrm>
            <a:off x="8424363" y="5270500"/>
            <a:ext cx="20737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 smtClean="0"/>
          </a:p>
          <a:p>
            <a:r>
              <a:rPr lang="en-US" sz="1800" dirty="0" smtClean="0"/>
              <a:t>    </a:t>
            </a:r>
            <a:r>
              <a:rPr lang="en-US" sz="1800" b="1" dirty="0" smtClean="0"/>
              <a:t>Disadvantage:</a:t>
            </a:r>
          </a:p>
          <a:p>
            <a:r>
              <a:rPr lang="en-US" sz="1800" dirty="0" smtClean="0"/>
              <a:t>100-200 ns of pulse before steady state conditions are reached  (flat top)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3200" dirty="0" smtClean="0"/>
              <a:t>TBTS drive beam and PETS </a:t>
            </a:r>
            <a:r>
              <a:rPr lang="nb-NO" sz="3200" dirty="0" err="1" smtClean="0"/>
              <a:t>commissioning</a:t>
            </a:r>
            <a:endParaRPr lang="nb-N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37" y="985838"/>
            <a:ext cx="6586028" cy="63119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Commissioning of beam line (2008 -&gt;)</a:t>
            </a:r>
          </a:p>
          <a:p>
            <a:pPr lvl="1"/>
            <a:r>
              <a:rPr lang="en-US" sz="2000" dirty="0" smtClean="0"/>
              <a:t>Beam line commissioned to ensure full transport (2008)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PETS with recirculation commissioned and PETS conditioned to routinely operate at    &gt; 200 MW in loop with break down rate not visible by “eye”.  Break down rate estimations still to be performed (2009-2010)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Detailed optics verification still to be completed (2011)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b="1" dirty="0" smtClean="0"/>
              <a:t>Dispersion control </a:t>
            </a:r>
            <a:r>
              <a:rPr lang="en-US" sz="2000" dirty="0" smtClean="0"/>
              <a:t>in CLEX drive beam to be improved</a:t>
            </a:r>
          </a:p>
          <a:p>
            <a:pPr lvl="2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5</a:t>
            </a:fld>
            <a:endParaRPr lang="nb-NO"/>
          </a:p>
        </p:txBody>
      </p:sp>
      <p:sp>
        <p:nvSpPr>
          <p:cNvPr id="6" name="TextBox 5"/>
          <p:cNvSpPr txBox="1"/>
          <p:nvPr/>
        </p:nvSpPr>
        <p:spPr>
          <a:xfrm>
            <a:off x="7250495" y="4625975"/>
            <a:ext cx="33076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/>
              <a:t>2010: routinely 200 MW in PETS recirculation loop with low break down rate.</a:t>
            </a:r>
            <a:endParaRPr lang="nb-NO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78335" y="5486400"/>
            <a:ext cx="3317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(note </a:t>
            </a:r>
            <a:r>
              <a:rPr lang="nb-NO" sz="1600" dirty="0" err="1" smtClean="0"/>
              <a:t>the</a:t>
            </a:r>
            <a:r>
              <a:rPr lang="nb-NO" sz="1600" dirty="0" smtClean="0"/>
              <a:t> </a:t>
            </a:r>
            <a:r>
              <a:rPr lang="nb-NO" sz="1600" dirty="0" err="1" smtClean="0"/>
              <a:t>non-flat</a:t>
            </a:r>
            <a:r>
              <a:rPr lang="nb-NO" sz="1600" dirty="0" smtClean="0"/>
              <a:t> pulse, </a:t>
            </a:r>
            <a:r>
              <a:rPr lang="nb-NO" sz="1600" dirty="0" err="1" smtClean="0"/>
              <a:t>mostly</a:t>
            </a:r>
            <a:r>
              <a:rPr lang="nb-NO" sz="1600" dirty="0" smtClean="0"/>
              <a:t> due to </a:t>
            </a:r>
            <a:r>
              <a:rPr lang="nb-NO" sz="1600" dirty="0" err="1" smtClean="0"/>
              <a:t>steady-state</a:t>
            </a:r>
            <a:r>
              <a:rPr lang="nb-NO" sz="1600" dirty="0" smtClean="0"/>
              <a:t> </a:t>
            </a:r>
            <a:r>
              <a:rPr lang="nb-NO" sz="1600" dirty="0" err="1" smtClean="0"/>
              <a:t>of</a:t>
            </a:r>
            <a:r>
              <a:rPr lang="nb-NO" sz="1600" dirty="0" smtClean="0"/>
              <a:t> feedback not </a:t>
            </a:r>
            <a:r>
              <a:rPr lang="nb-NO" sz="1600" dirty="0" err="1" smtClean="0"/>
              <a:t>reached</a:t>
            </a:r>
            <a:r>
              <a:rPr lang="nb-NO" sz="1600" dirty="0" smtClean="0"/>
              <a:t>)</a:t>
            </a:r>
            <a:endParaRPr lang="nb-NO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270585" y="6535003"/>
            <a:ext cx="3317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(</a:t>
            </a:r>
            <a:r>
              <a:rPr lang="nb-NO" sz="1600" dirty="0" err="1" smtClean="0"/>
              <a:t>this</a:t>
            </a:r>
            <a:r>
              <a:rPr lang="nb-NO" sz="1600" dirty="0" smtClean="0"/>
              <a:t> </a:t>
            </a:r>
            <a:r>
              <a:rPr lang="nb-NO" sz="1600" dirty="0" err="1" smtClean="0"/>
              <a:t>rf</a:t>
            </a:r>
            <a:r>
              <a:rPr lang="nb-NO" sz="1600" dirty="0" smtClean="0"/>
              <a:t> pulse is representative for </a:t>
            </a:r>
            <a:r>
              <a:rPr lang="nb-NO" sz="1600" dirty="0" err="1" smtClean="0"/>
              <a:t>the</a:t>
            </a:r>
            <a:r>
              <a:rPr lang="nb-NO" sz="1600" dirty="0" smtClean="0"/>
              <a:t> input </a:t>
            </a:r>
            <a:r>
              <a:rPr lang="nb-NO" sz="1600" dirty="0" err="1" smtClean="0"/>
              <a:t>power</a:t>
            </a:r>
            <a:r>
              <a:rPr lang="nb-NO" sz="1600" dirty="0" smtClean="0"/>
              <a:t> for </a:t>
            </a:r>
            <a:r>
              <a:rPr lang="nb-NO" sz="1600" dirty="0" err="1" smtClean="0"/>
              <a:t>the</a:t>
            </a:r>
            <a:r>
              <a:rPr lang="nb-NO" sz="1600" dirty="0" smtClean="0"/>
              <a:t> 106 MV/m gradient </a:t>
            </a:r>
            <a:r>
              <a:rPr lang="nb-NO" sz="1600" dirty="0" err="1" smtClean="0"/>
              <a:t>achieved</a:t>
            </a:r>
            <a:r>
              <a:rPr lang="nb-NO" sz="1600" dirty="0" smtClean="0"/>
              <a:t> in 2010)</a:t>
            </a:r>
            <a:endParaRPr lang="nb-NO" sz="16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647" y="1401986"/>
            <a:ext cx="3979342" cy="300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3200" dirty="0" smtClean="0"/>
              <a:t>PETS </a:t>
            </a:r>
            <a:r>
              <a:rPr lang="nb-NO" sz="3200" dirty="0" err="1" smtClean="0"/>
              <a:t>commissioning</a:t>
            </a:r>
            <a:r>
              <a:rPr lang="nb-NO" sz="3200" dirty="0" smtClean="0"/>
              <a:t>: not </a:t>
            </a:r>
            <a:r>
              <a:rPr lang="nb-NO" sz="3200" dirty="0" err="1" smtClean="0"/>
              <a:t>without</a:t>
            </a:r>
            <a:r>
              <a:rPr lang="nb-NO" sz="3200" dirty="0" smtClean="0"/>
              <a:t> problems</a:t>
            </a:r>
            <a:endParaRPr lang="nb-N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38" y="933510"/>
            <a:ext cx="10210800" cy="6311900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sz="2000" dirty="0" smtClean="0"/>
              <a:t>PETS conditioning in 2009 impeded by break down activity in recirculation system. When reaching high power (~100 MW), activity and </a:t>
            </a:r>
            <a:r>
              <a:rPr lang="en-US" sz="2000" b="1" dirty="0" smtClean="0"/>
              <a:t>damage in recirculation system </a:t>
            </a:r>
            <a:r>
              <a:rPr lang="en-US" sz="2000" dirty="0" smtClean="0"/>
              <a:t>occurred :</a:t>
            </a:r>
          </a:p>
          <a:p>
            <a:pPr>
              <a:spcBef>
                <a:spcPts val="400"/>
              </a:spcBef>
              <a:buNone/>
            </a:pPr>
            <a:endParaRPr lang="en-US" sz="2000" dirty="0" smtClean="0"/>
          </a:p>
          <a:p>
            <a:pPr>
              <a:spcBef>
                <a:spcPts val="400"/>
              </a:spcBef>
            </a:pPr>
            <a:endParaRPr lang="en-US" sz="2000" dirty="0" smtClean="0"/>
          </a:p>
          <a:p>
            <a:pPr>
              <a:spcBef>
                <a:spcPts val="400"/>
              </a:spcBef>
            </a:pPr>
            <a:endParaRPr lang="en-US" sz="2000" dirty="0" smtClean="0"/>
          </a:p>
          <a:p>
            <a:pPr>
              <a:spcBef>
                <a:spcPts val="400"/>
              </a:spcBef>
            </a:pPr>
            <a:endParaRPr lang="en-US" sz="2000" dirty="0" smtClean="0"/>
          </a:p>
          <a:p>
            <a:pPr>
              <a:spcBef>
                <a:spcPts val="400"/>
              </a:spcBef>
            </a:pPr>
            <a:endParaRPr lang="en-US" sz="2000" dirty="0" smtClean="0"/>
          </a:p>
          <a:p>
            <a:pPr>
              <a:spcBef>
                <a:spcPts val="400"/>
              </a:spcBef>
              <a:buNone/>
            </a:pPr>
            <a:endParaRPr lang="en-US" sz="2000" dirty="0" smtClean="0"/>
          </a:p>
          <a:p>
            <a:pPr>
              <a:spcBef>
                <a:spcPts val="400"/>
              </a:spcBef>
              <a:buNone/>
            </a:pPr>
            <a:endParaRPr lang="en-US" sz="1800" dirty="0" smtClean="0"/>
          </a:p>
          <a:p>
            <a:pPr>
              <a:spcBef>
                <a:spcPts val="400"/>
              </a:spcBef>
            </a:pPr>
            <a:r>
              <a:rPr lang="en-US" sz="2000" dirty="0" smtClean="0"/>
              <a:t>The problem was likely due to fabrication problems, especially on cleaning procedures. A new power splitter, produced with an improved procedure, was installed in 2010 and showed a fast RF conditioning with few breakdowns</a:t>
            </a:r>
            <a:r>
              <a:rPr lang="en-US" sz="2000" dirty="0" smtClean="0"/>
              <a:t>.</a:t>
            </a:r>
            <a:endParaRPr lang="en-US" sz="1800" dirty="0" smtClean="0"/>
          </a:p>
          <a:p>
            <a:pPr>
              <a:spcBef>
                <a:spcPts val="400"/>
              </a:spcBef>
            </a:pPr>
            <a:r>
              <a:rPr lang="en-US" sz="2000" dirty="0" smtClean="0"/>
              <a:t>However the PETS recirculation loop not trivial to operate and to analyze -&gt; </a:t>
            </a:r>
            <a:r>
              <a:rPr lang="en-US" sz="2000" b="1" dirty="0" smtClean="0"/>
              <a:t>many new parameters introduced</a:t>
            </a:r>
            <a:r>
              <a:rPr lang="en-US" sz="2000" dirty="0" smtClean="0"/>
              <a:t> (in particular: losses, reflections, exact settings of power split and phase shift</a:t>
            </a:r>
            <a:r>
              <a:rPr lang="en-US" sz="2000" dirty="0" smtClean="0"/>
              <a:t>). System </a:t>
            </a:r>
            <a:r>
              <a:rPr lang="en-US" sz="2000" dirty="0" smtClean="0"/>
              <a:t>has to be fully understood to fully characterize the two-beam </a:t>
            </a:r>
            <a:r>
              <a:rPr lang="en-US" sz="2000" dirty="0" smtClean="0"/>
              <a:t>acceleration.</a:t>
            </a:r>
          </a:p>
          <a:p>
            <a:pPr>
              <a:spcBef>
                <a:spcPts val="400"/>
              </a:spcBef>
            </a:pPr>
            <a:r>
              <a:rPr lang="en-US" sz="1800" b="1" dirty="0" smtClean="0"/>
              <a:t>The PETS recirculation increased significantly commissioning time</a:t>
            </a:r>
            <a:r>
              <a:rPr lang="en-US" sz="1800" dirty="0" smtClean="0"/>
              <a:t>; compare TBTS PETS commissioning versus TBL PETS commissioning: </a:t>
            </a:r>
            <a:r>
              <a:rPr lang="en-US" sz="1800" b="1" dirty="0" err="1" smtClean="0"/>
              <a:t>o.m</a:t>
            </a:r>
            <a:r>
              <a:rPr lang="en-US" sz="1800" b="1" dirty="0" smtClean="0"/>
              <a:t>. more effort.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6</a:t>
            </a:fld>
            <a:endParaRPr lang="nb-N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90" y="2057400"/>
            <a:ext cx="5104713" cy="17614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117" y="1771649"/>
            <a:ext cx="3340283" cy="23971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42339" y="3689350"/>
            <a:ext cx="5141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(I. </a:t>
            </a:r>
            <a:r>
              <a:rPr lang="en-GB" sz="2000" dirty="0" err="1" smtClean="0"/>
              <a:t>Syratchev</a:t>
            </a:r>
            <a:r>
              <a:rPr lang="en-GB" sz="2000" dirty="0" smtClean="0"/>
              <a:t>)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TBTS: </a:t>
            </a:r>
            <a:r>
              <a:rPr lang="nb-NO" dirty="0" err="1" smtClean="0"/>
              <a:t>experiments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1800" dirty="0" smtClean="0"/>
              <a:t>Analysis of power production and deceleration performed (2010)</a:t>
            </a:r>
          </a:p>
          <a:p>
            <a:pPr lvl="2"/>
            <a:r>
              <a:rPr lang="en-US" sz="1600" dirty="0" smtClean="0"/>
              <a:t>Coupler drive beam and PETS with recirculation to a large degree characterized (EA et al.) but on going efforts to improve models (AC, IS et al.)</a:t>
            </a:r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7</a:t>
            </a:fld>
            <a:endParaRPr lang="nb-NO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200" y="2463900"/>
            <a:ext cx="3151494" cy="23126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957" y="4696426"/>
            <a:ext cx="6388257" cy="25266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4247" y="2531439"/>
            <a:ext cx="4700460" cy="21314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3559" y="2012890"/>
            <a:ext cx="3885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err="1" smtClean="0"/>
              <a:t>Measured</a:t>
            </a:r>
            <a:r>
              <a:rPr lang="nb-NO" sz="2000" dirty="0" smtClean="0"/>
              <a:t> and </a:t>
            </a:r>
            <a:r>
              <a:rPr lang="nb-NO" sz="2000" dirty="0" err="1" smtClean="0"/>
              <a:t>modeled</a:t>
            </a:r>
            <a:r>
              <a:rPr lang="nb-NO" sz="2000" dirty="0" smtClean="0"/>
              <a:t> </a:t>
            </a:r>
            <a:r>
              <a:rPr lang="nb-NO" sz="2000" dirty="0" err="1" smtClean="0"/>
              <a:t>rf</a:t>
            </a:r>
            <a:r>
              <a:rPr lang="nb-NO" sz="2000" dirty="0" smtClean="0"/>
              <a:t> </a:t>
            </a:r>
            <a:r>
              <a:rPr lang="nb-NO" sz="2000" dirty="0" err="1" smtClean="0"/>
              <a:t>power</a:t>
            </a:r>
            <a:endParaRPr lang="nb-NO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650142" y="2095500"/>
            <a:ext cx="3885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Power lost versus </a:t>
            </a:r>
            <a:r>
              <a:rPr lang="nb-NO" sz="2000" dirty="0" err="1" smtClean="0"/>
              <a:t>deceleration</a:t>
            </a:r>
            <a:r>
              <a:rPr lang="nb-NO" sz="2000" dirty="0" smtClean="0"/>
              <a:t> </a:t>
            </a:r>
            <a:endParaRPr lang="nb-NO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06248" y="7159625"/>
            <a:ext cx="885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800" dirty="0" smtClean="0"/>
              <a:t>(E. </a:t>
            </a:r>
            <a:r>
              <a:rPr lang="nb-NO" sz="1800" dirty="0" err="1" smtClean="0"/>
              <a:t>Adli</a:t>
            </a:r>
            <a:r>
              <a:rPr lang="nb-NO" sz="1800" dirty="0" smtClean="0"/>
              <a:t>, University </a:t>
            </a:r>
            <a:r>
              <a:rPr lang="nb-NO" sz="1800" dirty="0" err="1" smtClean="0"/>
              <a:t>of</a:t>
            </a:r>
            <a:r>
              <a:rPr lang="nb-NO" sz="1800" dirty="0" smtClean="0"/>
              <a:t> Oslo)</a:t>
            </a:r>
            <a:endParaRPr lang="nb-NO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TBTS: </a:t>
            </a:r>
            <a:r>
              <a:rPr lang="nb-NO" dirty="0" err="1" smtClean="0"/>
              <a:t>experiments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1800" dirty="0" smtClean="0"/>
              <a:t>Break down measurements, including direct kick measurements correlated with flash-box (electron and ion measurements) </a:t>
            </a:r>
            <a:r>
              <a:rPr lang="en-US" sz="1800" b="1" dirty="0" smtClean="0"/>
              <a:t>in progress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Direct kick measurements of transverse wake effects also feasible with TBTS, to complement HOM antenna measurements,</a:t>
            </a:r>
            <a:r>
              <a:rPr lang="en-US" sz="1800" b="1" dirty="0" smtClean="0"/>
              <a:t> in progress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Both these measurements require better measurements conditions</a:t>
            </a:r>
          </a:p>
          <a:p>
            <a:pPr lvl="2"/>
            <a:r>
              <a:rPr lang="en-US" sz="1600" dirty="0" smtClean="0"/>
              <a:t>Better drive beam stability</a:t>
            </a:r>
          </a:p>
          <a:p>
            <a:pPr lvl="2"/>
            <a:r>
              <a:rPr lang="en-US" sz="1600" dirty="0" smtClean="0"/>
              <a:t>Improved optics model (to allow for detailed PETS and ACC kick measurements)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108" y="1828799"/>
            <a:ext cx="6934200" cy="1816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427" y="4486690"/>
            <a:ext cx="4668525" cy="15773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564" y="7158037"/>
            <a:ext cx="816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800" dirty="0" smtClean="0"/>
              <a:t>(R. </a:t>
            </a:r>
            <a:r>
              <a:rPr lang="nb-NO" sz="1800" dirty="0" err="1" smtClean="0"/>
              <a:t>Ruber</a:t>
            </a:r>
            <a:r>
              <a:rPr lang="nb-NO" sz="1800" dirty="0" smtClean="0"/>
              <a:t>, A. </a:t>
            </a:r>
            <a:r>
              <a:rPr lang="nb-NO" sz="1800" dirty="0" err="1" smtClean="0"/>
              <a:t>Palaia</a:t>
            </a:r>
            <a:r>
              <a:rPr lang="nb-NO" sz="1800" dirty="0" smtClean="0"/>
              <a:t>, Uppsala University)</a:t>
            </a:r>
            <a:endParaRPr lang="nb-NO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TBTS: </a:t>
            </a:r>
            <a:r>
              <a:rPr lang="nb-NO" dirty="0" err="1" smtClean="0"/>
              <a:t>experiments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TBTS experiments </a:t>
            </a:r>
            <a:r>
              <a:rPr lang="en-US" b="1" dirty="0" smtClean="0"/>
              <a:t>still in progress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Detailed </a:t>
            </a:r>
            <a:r>
              <a:rPr lang="en-US" b="1" dirty="0" smtClean="0"/>
              <a:t>power and energy budget </a:t>
            </a:r>
            <a:r>
              <a:rPr lang="en-US" dirty="0" smtClean="0"/>
              <a:t>for full system drive beam and probe beam</a:t>
            </a:r>
          </a:p>
          <a:p>
            <a:pPr lvl="1"/>
            <a:r>
              <a:rPr lang="en-US" dirty="0" smtClean="0"/>
              <a:t>Detailed study of </a:t>
            </a:r>
            <a:r>
              <a:rPr lang="en-US" b="1" dirty="0" smtClean="0"/>
              <a:t>transverse effects </a:t>
            </a:r>
            <a:r>
              <a:rPr lang="en-US" dirty="0" smtClean="0"/>
              <a:t>on drive beam and probe beam</a:t>
            </a:r>
          </a:p>
          <a:p>
            <a:pPr lvl="1"/>
            <a:r>
              <a:rPr lang="en-US" b="1" dirty="0" smtClean="0"/>
              <a:t>PETS on/off</a:t>
            </a:r>
          </a:p>
          <a:p>
            <a:pPr lvl="1"/>
            <a:r>
              <a:rPr lang="en-US" dirty="0" smtClean="0"/>
              <a:t>Fine-tuning drive beam and probe beam</a:t>
            </a:r>
            <a:r>
              <a:rPr lang="en-US" b="1" dirty="0" smtClean="0"/>
              <a:t> timing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Investigation of </a:t>
            </a:r>
            <a:r>
              <a:rPr lang="en-US" b="1" dirty="0" smtClean="0"/>
              <a:t>cross talk </a:t>
            </a:r>
            <a:r>
              <a:rPr lang="en-US" dirty="0" smtClean="0"/>
              <a:t>drive beam and probe beam</a:t>
            </a:r>
          </a:p>
          <a:p>
            <a:pPr lvl="1"/>
            <a:r>
              <a:rPr lang="en-US" dirty="0" smtClean="0"/>
              <a:t>Drive beam versus </a:t>
            </a:r>
            <a:r>
              <a:rPr lang="en-US" b="1" dirty="0" smtClean="0"/>
              <a:t>probe beam loss monitoring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9</a:t>
            </a:fld>
            <a:endParaRPr lang="nb-NO"/>
          </a:p>
        </p:txBody>
      </p:sp>
      <p:sp>
        <p:nvSpPr>
          <p:cNvPr id="10" name="TextBox 9"/>
          <p:cNvSpPr txBox="1"/>
          <p:nvPr/>
        </p:nvSpPr>
        <p:spPr>
          <a:xfrm>
            <a:off x="2593686" y="6172795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err="1" smtClean="0"/>
              <a:t>Compability</a:t>
            </a:r>
            <a:r>
              <a:rPr lang="nb-NO" b="1" dirty="0" smtClean="0"/>
              <a:t> </a:t>
            </a:r>
            <a:r>
              <a:rPr lang="nb-NO" b="1" dirty="0" err="1" smtClean="0"/>
              <a:t>with</a:t>
            </a:r>
            <a:r>
              <a:rPr lang="nb-NO" b="1" dirty="0" smtClean="0"/>
              <a:t> </a:t>
            </a:r>
            <a:r>
              <a:rPr lang="nb-NO" b="1" dirty="0" err="1" smtClean="0"/>
              <a:t>installation</a:t>
            </a:r>
            <a:r>
              <a:rPr lang="nb-NO" b="1" dirty="0" smtClean="0"/>
              <a:t> </a:t>
            </a:r>
            <a:r>
              <a:rPr lang="nb-NO" b="1" dirty="0" err="1" smtClean="0"/>
              <a:t>of</a:t>
            </a:r>
            <a:r>
              <a:rPr lang="nb-NO" b="1" dirty="0" smtClean="0"/>
              <a:t> CLIC </a:t>
            </a:r>
            <a:r>
              <a:rPr lang="nb-NO" b="1" dirty="0" err="1" smtClean="0"/>
              <a:t>module</a:t>
            </a:r>
            <a:r>
              <a:rPr lang="nb-NO" b="1" dirty="0" smtClean="0"/>
              <a:t>?</a:t>
            </a:r>
            <a:endParaRPr lang="nb-NO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934" y="5397500"/>
            <a:ext cx="9936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800" b="1" dirty="0" err="1" smtClean="0"/>
              <a:t>See</a:t>
            </a:r>
            <a:r>
              <a:rPr lang="nb-NO" sz="1800" b="1" dirty="0" smtClean="0"/>
              <a:t> R. </a:t>
            </a:r>
            <a:r>
              <a:rPr lang="nb-NO" sz="1800" b="1" dirty="0" err="1" smtClean="0"/>
              <a:t>Ruber</a:t>
            </a:r>
            <a:r>
              <a:rPr lang="nb-NO" sz="1800" b="1" dirty="0" smtClean="0"/>
              <a:t>, :</a:t>
            </a:r>
            <a:r>
              <a:rPr lang="nb-NO" sz="1800" b="1" dirty="0" err="1" smtClean="0"/>
              <a:t>Two-Beam</a:t>
            </a:r>
            <a:r>
              <a:rPr lang="nb-NO" sz="1800" b="1" dirty="0" smtClean="0"/>
              <a:t> Test Stand </a:t>
            </a:r>
            <a:r>
              <a:rPr lang="nb-NO" sz="1800" b="1" dirty="0" err="1" smtClean="0"/>
              <a:t>Experimental</a:t>
            </a:r>
            <a:r>
              <a:rPr lang="nb-NO" sz="1800" b="1" dirty="0" smtClean="0"/>
              <a:t> Program”</a:t>
            </a:r>
            <a:endParaRPr lang="nb-NO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_2009_templat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my_2009_template.potx</Template>
  <TotalTime>16777</TotalTime>
  <Words>2239</Words>
  <Application>Microsoft Office PowerPoint</Application>
  <PresentationFormat>Custom</PresentationFormat>
  <Paragraphs>223</Paragraphs>
  <Slides>22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my_2009_template</vt:lpstr>
      <vt:lpstr>TBA modules in CTF3</vt:lpstr>
      <vt:lpstr>Outline</vt:lpstr>
      <vt:lpstr>Two-Beam Test Stand</vt:lpstr>
      <vt:lpstr>PETS recirculation</vt:lpstr>
      <vt:lpstr>TBTS drive beam and PETS commissioning</vt:lpstr>
      <vt:lpstr>PETS commissioning: not without problems</vt:lpstr>
      <vt:lpstr>TBTS: experiments</vt:lpstr>
      <vt:lpstr>TBTS: experiments</vt:lpstr>
      <vt:lpstr>TBTS: experiments</vt:lpstr>
      <vt:lpstr>TBTS: example of drive beam stability</vt:lpstr>
      <vt:lpstr>Upgrade: TBTS + 1 module</vt:lpstr>
      <vt:lpstr>TBTS + 1 module: optics</vt:lpstr>
      <vt:lpstr>TBTS + 1 module: power</vt:lpstr>
      <vt:lpstr>Some conclusions: TBTS + 1 module</vt:lpstr>
      <vt:lpstr>3 modules</vt:lpstr>
      <vt:lpstr>3 modules: optics </vt:lpstr>
      <vt:lpstr>3 modules: power</vt:lpstr>
      <vt:lpstr>N modules</vt:lpstr>
      <vt:lpstr>N modules: deceleration limits</vt:lpstr>
      <vt:lpstr>N modules: optics</vt:lpstr>
      <vt:lpstr>N modules: power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Accelerators R&amp;D</dc:title>
  <dc:creator>Mac Root</dc:creator>
  <cp:lastModifiedBy>Mac Root</cp:lastModifiedBy>
  <cp:revision>589</cp:revision>
  <cp:lastPrinted>2011-01-20T22:12:07Z</cp:lastPrinted>
  <dcterms:created xsi:type="dcterms:W3CDTF">2011-02-01T02:31:31Z</dcterms:created>
  <dcterms:modified xsi:type="dcterms:W3CDTF">2011-02-01T02:51:38Z</dcterms:modified>
</cp:coreProperties>
</file>