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notesSlides/notesSlide16.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notesSlides/notesSlide23.xml" ContentType="application/vnd.openxmlformats-officedocument.presentationml.notesSlide+xml"/>
  <Override PartName="/ppt/notesSlides/notesSlide12.xml" ContentType="application/vnd.openxmlformats-officedocument.presentationml.notesSlide+xml"/>
  <Override PartName="/ppt/notesSlides/notesSlide30.xml" ContentType="application/vnd.openxmlformats-officedocument.presentationml.notesSlide+xml"/>
  <Override PartName="/ppt/diagrams/layout1.xml" ContentType="application/vnd.openxmlformats-officedocument.drawingml.diagramLayout+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Layouts/slideLayout3.xml" ContentType="application/vnd.openxmlformats-officedocument.presentationml.slideLayout+xml"/>
  <Override PartName="/ppt/slideLayouts/slideLayout16.xml" ContentType="application/vnd.openxmlformats-officedocument.presentationml.slideLayout+xml"/>
  <Default Extension="jpeg" ContentType="image/jpeg"/>
  <Override PartName="/ppt/diagrams/quickStyle1.xml" ContentType="application/vnd.openxmlformats-officedocument.drawingml.diagramStyle+xml"/>
  <Override PartName="/ppt/notesSlides/notesSlide17.xml" ContentType="application/vnd.openxmlformats-officedocument.presentationml.notesSlide+xml"/>
  <Override PartName="/ppt/notesSlides/notesSlide28.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ppt/notesSlides/notesSlide3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slideLayouts/slideLayout10.xml" ContentType="application/vnd.openxmlformats-officedocument.presentationml.slideLayout+xml"/>
  <Default Extension="gif" ContentType="image/gif"/>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slides/slide49.xml" ContentType="application/vnd.openxmlformats-officedocument.presentationml.slide+xml"/>
  <Override PartName="/ppt/handoutMasters/handoutMaster1.xml" ContentType="application/vnd.openxmlformats-officedocument.presentationml.handoutMaster+xml"/>
  <Override PartName="/ppt/diagrams/data1.xml" ContentType="application/vnd.openxmlformats-officedocument.drawingml.diagramData+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Layouts/slideLayout15.xml" ContentType="application/vnd.openxmlformats-officedocument.presentationml.slideLayout+xml"/>
  <Override PartName="/ppt/notesSlides/notesSlide18.xml" ContentType="application/vnd.openxmlformats-officedocument.presentationml.notesSlide+xml"/>
  <Default Extension="wmf" ContentType="image/x-wmf"/>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notesSlides/notesSlide25.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32.xml" ContentType="application/vnd.openxmlformats-officedocument.presentationml.notesSlide+xml"/>
  <Override PartName="/ppt/notesSlides/notesSlide9.xml" ContentType="application/vnd.openxmlformats-officedocument.presentationml.notesSlide+xml"/>
  <Override PartName="/ppt/notesSlides/notesSlide21.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57"/>
  </p:notesMasterIdLst>
  <p:handoutMasterIdLst>
    <p:handoutMasterId r:id="rId58"/>
  </p:handoutMasterIdLst>
  <p:sldIdLst>
    <p:sldId id="258" r:id="rId2"/>
    <p:sldId id="299" r:id="rId3"/>
    <p:sldId id="344" r:id="rId4"/>
    <p:sldId id="346" r:id="rId5"/>
    <p:sldId id="322" r:id="rId6"/>
    <p:sldId id="345" r:id="rId7"/>
    <p:sldId id="347" r:id="rId8"/>
    <p:sldId id="348" r:id="rId9"/>
    <p:sldId id="349" r:id="rId10"/>
    <p:sldId id="350" r:id="rId11"/>
    <p:sldId id="351" r:id="rId12"/>
    <p:sldId id="353" r:id="rId13"/>
    <p:sldId id="364" r:id="rId14"/>
    <p:sldId id="362" r:id="rId15"/>
    <p:sldId id="360" r:id="rId16"/>
    <p:sldId id="365" r:id="rId17"/>
    <p:sldId id="357" r:id="rId18"/>
    <p:sldId id="323" r:id="rId19"/>
    <p:sldId id="366" r:id="rId20"/>
    <p:sldId id="374" r:id="rId21"/>
    <p:sldId id="367" r:id="rId22"/>
    <p:sldId id="368" r:id="rId23"/>
    <p:sldId id="369" r:id="rId24"/>
    <p:sldId id="370" r:id="rId25"/>
    <p:sldId id="371" r:id="rId26"/>
    <p:sldId id="372" r:id="rId27"/>
    <p:sldId id="373" r:id="rId28"/>
    <p:sldId id="341" r:id="rId29"/>
    <p:sldId id="378" r:id="rId30"/>
    <p:sldId id="381" r:id="rId31"/>
    <p:sldId id="309" r:id="rId32"/>
    <p:sldId id="338" r:id="rId33"/>
    <p:sldId id="383" r:id="rId34"/>
    <p:sldId id="320" r:id="rId35"/>
    <p:sldId id="321" r:id="rId36"/>
    <p:sldId id="342" r:id="rId37"/>
    <p:sldId id="343" r:id="rId38"/>
    <p:sldId id="354" r:id="rId39"/>
    <p:sldId id="352" r:id="rId40"/>
    <p:sldId id="358" r:id="rId41"/>
    <p:sldId id="355" r:id="rId42"/>
    <p:sldId id="356" r:id="rId43"/>
    <p:sldId id="385" r:id="rId44"/>
    <p:sldId id="386" r:id="rId45"/>
    <p:sldId id="363" r:id="rId46"/>
    <p:sldId id="310" r:id="rId47"/>
    <p:sldId id="311" r:id="rId48"/>
    <p:sldId id="317" r:id="rId49"/>
    <p:sldId id="312" r:id="rId50"/>
    <p:sldId id="340" r:id="rId51"/>
    <p:sldId id="377" r:id="rId52"/>
    <p:sldId id="379" r:id="rId53"/>
    <p:sldId id="380" r:id="rId54"/>
    <p:sldId id="382" r:id="rId55"/>
    <p:sldId id="384" r:id="rId56"/>
  </p:sldIdLst>
  <p:sldSz cx="9144000" cy="6858000" type="screen4x3"/>
  <p:notesSz cx="6797675" cy="992822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3368"/>
    <a:srgbClr val="4F81BD"/>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0201" autoAdjust="0"/>
  </p:normalViewPr>
  <p:slideViewPr>
    <p:cSldViewPr>
      <p:cViewPr>
        <p:scale>
          <a:sx n="52" d="100"/>
          <a:sy n="52" d="100"/>
        </p:scale>
        <p:origin x="-942" y="-156"/>
      </p:cViewPr>
      <p:guideLst>
        <p:guide orient="horz" pos="2160"/>
        <p:guide pos="2880"/>
      </p:guideLst>
    </p:cSldViewPr>
  </p:slideViewPr>
  <p:notesTextViewPr>
    <p:cViewPr>
      <p:scale>
        <a:sx n="100" d="100"/>
        <a:sy n="100" d="100"/>
      </p:scale>
      <p:origin x="0" y="0"/>
    </p:cViewPr>
  </p:notesTextViewPr>
  <p:sorterViewPr>
    <p:cViewPr>
      <p:scale>
        <a:sx n="37" d="100"/>
        <a:sy n="37" d="100"/>
      </p:scale>
      <p:origin x="0" y="0"/>
    </p:cViewPr>
  </p:sorterViewPr>
  <p:notesViewPr>
    <p:cSldViewPr>
      <p:cViewPr varScale="1">
        <p:scale>
          <a:sx n="56" d="100"/>
          <a:sy n="56" d="100"/>
        </p:scale>
        <p:origin x="-2544" y="-84"/>
      </p:cViewPr>
      <p:guideLst>
        <p:guide orient="horz" pos="3127"/>
        <p:guide pos="2141"/>
      </p:guideLst>
    </p:cSldViewPr>
  </p:notes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notesMaster" Target="notesMasters/notesMaster1.xml"/><Relationship Id="rId61"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3C75C78-2E2E-4955-8F6A-1C7784E9910C}" type="doc">
      <dgm:prSet loTypeId="urn:microsoft.com/office/officeart/2005/8/layout/hProcess9" loCatId="process" qsTypeId="urn:microsoft.com/office/officeart/2005/8/quickstyle/simple1" qsCatId="simple" csTypeId="urn:microsoft.com/office/officeart/2005/8/colors/accent1_2" csCatId="accent1" phldr="1"/>
      <dgm:spPr/>
    </dgm:pt>
    <dgm:pt modelId="{EF9A8ED0-E414-406F-AB15-405F0BD5F81E}">
      <dgm:prSet phldrT="[Text]" custT="1"/>
      <dgm:spPr/>
      <dgm:t>
        <a:bodyPr/>
        <a:lstStyle/>
        <a:p>
          <a:r>
            <a:rPr lang="en-US" sz="2000" dirty="0" smtClean="0"/>
            <a:t>Beam requirements</a:t>
          </a:r>
          <a:endParaRPr lang="en-US" sz="2000" dirty="0"/>
        </a:p>
      </dgm:t>
    </dgm:pt>
    <dgm:pt modelId="{B813F6B0-8F01-423C-BE5C-7B28A18BC7BE}" type="parTrans" cxnId="{62AF6EB4-AD14-4D5D-ACC3-BCCBF8DE2610}">
      <dgm:prSet/>
      <dgm:spPr/>
      <dgm:t>
        <a:bodyPr/>
        <a:lstStyle/>
        <a:p>
          <a:endParaRPr lang="en-US" sz="2000"/>
        </a:p>
      </dgm:t>
    </dgm:pt>
    <dgm:pt modelId="{F04B395F-89D1-45DE-87E8-ECFC1703EBC5}" type="sibTrans" cxnId="{62AF6EB4-AD14-4D5D-ACC3-BCCBF8DE2610}">
      <dgm:prSet/>
      <dgm:spPr/>
      <dgm:t>
        <a:bodyPr/>
        <a:lstStyle/>
        <a:p>
          <a:endParaRPr lang="en-US" sz="2000"/>
        </a:p>
      </dgm:t>
    </dgm:pt>
    <dgm:pt modelId="{A55A087C-54BE-4092-81A9-CE2D8A3AA65D}">
      <dgm:prSet phldrT="[Text]" custT="1"/>
      <dgm:spPr/>
      <dgm:t>
        <a:bodyPr/>
        <a:lstStyle/>
        <a:p>
          <a:r>
            <a:rPr lang="en-US" sz="2000" dirty="0" smtClean="0"/>
            <a:t>Technical system requirements</a:t>
          </a:r>
          <a:br>
            <a:rPr lang="en-US" sz="2000" dirty="0" smtClean="0"/>
          </a:br>
          <a:r>
            <a:rPr lang="en-US" sz="2000" dirty="0" smtClean="0"/>
            <a:t>(design) </a:t>
          </a:r>
          <a:endParaRPr lang="en-US" sz="2000" dirty="0"/>
        </a:p>
      </dgm:t>
    </dgm:pt>
    <dgm:pt modelId="{FD1369DA-2538-405C-9088-220E4F28D30B}" type="parTrans" cxnId="{8FAE7CD1-7BFC-46EB-8314-1CB8904A6CA1}">
      <dgm:prSet/>
      <dgm:spPr/>
      <dgm:t>
        <a:bodyPr/>
        <a:lstStyle/>
        <a:p>
          <a:endParaRPr lang="en-US" sz="2000"/>
        </a:p>
      </dgm:t>
    </dgm:pt>
    <dgm:pt modelId="{51E70F73-9BAA-4ABD-ACBB-E7CF00580D95}" type="sibTrans" cxnId="{8FAE7CD1-7BFC-46EB-8314-1CB8904A6CA1}">
      <dgm:prSet/>
      <dgm:spPr/>
      <dgm:t>
        <a:bodyPr/>
        <a:lstStyle/>
        <a:p>
          <a:endParaRPr lang="en-US" sz="2000"/>
        </a:p>
      </dgm:t>
    </dgm:pt>
    <dgm:pt modelId="{C45CCA88-0840-4EC7-8143-036A5BCF1796}">
      <dgm:prSet phldrT="[Text]" custT="1"/>
      <dgm:spPr>
        <a:solidFill>
          <a:srgbClr val="00B050"/>
        </a:solidFill>
      </dgm:spPr>
      <dgm:t>
        <a:bodyPr/>
        <a:lstStyle/>
        <a:p>
          <a:r>
            <a:rPr lang="en-US" sz="2000" dirty="0" smtClean="0"/>
            <a:t>Sub-UNITS</a:t>
          </a:r>
        </a:p>
        <a:p>
          <a:r>
            <a:rPr lang="en-US" sz="2000" dirty="0" smtClean="0"/>
            <a:t>design</a:t>
          </a:r>
          <a:endParaRPr lang="en-US" sz="2000" dirty="0"/>
        </a:p>
      </dgm:t>
    </dgm:pt>
    <dgm:pt modelId="{0918F2C4-B949-455A-8178-AFBBC6A2AECC}" type="parTrans" cxnId="{60B0DEDC-B69A-44B9-BF3B-98A534D2CA7D}">
      <dgm:prSet/>
      <dgm:spPr/>
      <dgm:t>
        <a:bodyPr/>
        <a:lstStyle/>
        <a:p>
          <a:endParaRPr lang="en-US" sz="2000"/>
        </a:p>
      </dgm:t>
    </dgm:pt>
    <dgm:pt modelId="{7FA36505-745C-4A00-984B-3CEBDD2E76A3}" type="sibTrans" cxnId="{60B0DEDC-B69A-44B9-BF3B-98A534D2CA7D}">
      <dgm:prSet/>
      <dgm:spPr/>
      <dgm:t>
        <a:bodyPr/>
        <a:lstStyle/>
        <a:p>
          <a:endParaRPr lang="en-US" sz="2000"/>
        </a:p>
      </dgm:t>
    </dgm:pt>
    <dgm:pt modelId="{18E8AE05-F550-46B6-BB16-B46C3F6A34D4}">
      <dgm:prSet custT="1"/>
      <dgm:spPr>
        <a:ln>
          <a:solidFill>
            <a:srgbClr val="FF0000"/>
          </a:solidFill>
        </a:ln>
      </dgm:spPr>
      <dgm:t>
        <a:bodyPr/>
        <a:lstStyle/>
        <a:p>
          <a:r>
            <a:rPr lang="en-US" sz="2000" dirty="0" smtClean="0"/>
            <a:t>Two-beam module design, including numerical simulation</a:t>
          </a:r>
          <a:endParaRPr lang="en-US" sz="2000" dirty="0"/>
        </a:p>
      </dgm:t>
    </dgm:pt>
    <dgm:pt modelId="{199B2083-8924-4CAC-BF47-1E61A2C26C06}" type="parTrans" cxnId="{298B8638-2E55-4B0D-8CB6-20488E2B4DC0}">
      <dgm:prSet/>
      <dgm:spPr/>
      <dgm:t>
        <a:bodyPr/>
        <a:lstStyle/>
        <a:p>
          <a:endParaRPr lang="en-US" sz="2000"/>
        </a:p>
      </dgm:t>
    </dgm:pt>
    <dgm:pt modelId="{B718948F-6FEC-4BA6-BD66-A6B065B0C316}" type="sibTrans" cxnId="{298B8638-2E55-4B0D-8CB6-20488E2B4DC0}">
      <dgm:prSet/>
      <dgm:spPr/>
      <dgm:t>
        <a:bodyPr/>
        <a:lstStyle/>
        <a:p>
          <a:endParaRPr lang="en-US" sz="2000"/>
        </a:p>
      </dgm:t>
    </dgm:pt>
    <dgm:pt modelId="{6FF89E5C-447A-405D-B219-643E68865FF8}" type="pres">
      <dgm:prSet presAssocID="{23C75C78-2E2E-4955-8F6A-1C7784E9910C}" presName="CompostProcess" presStyleCnt="0">
        <dgm:presLayoutVars>
          <dgm:dir/>
          <dgm:resizeHandles val="exact"/>
        </dgm:presLayoutVars>
      </dgm:prSet>
      <dgm:spPr/>
    </dgm:pt>
    <dgm:pt modelId="{84C83E89-7037-41D2-A78E-AB4FAF9EFFA2}" type="pres">
      <dgm:prSet presAssocID="{23C75C78-2E2E-4955-8F6A-1C7784E9910C}" presName="arrow" presStyleLbl="bgShp" presStyleIdx="0" presStyleCnt="1"/>
      <dgm:spPr/>
    </dgm:pt>
    <dgm:pt modelId="{0191EC98-889E-4DC3-88CA-1A788AE81D7A}" type="pres">
      <dgm:prSet presAssocID="{23C75C78-2E2E-4955-8F6A-1C7784E9910C}" presName="linearProcess" presStyleCnt="0"/>
      <dgm:spPr/>
    </dgm:pt>
    <dgm:pt modelId="{D3A91E0D-32FD-4149-A78C-5D8E93680D70}" type="pres">
      <dgm:prSet presAssocID="{EF9A8ED0-E414-406F-AB15-405F0BD5F81E}" presName="textNode" presStyleLbl="node1" presStyleIdx="0" presStyleCnt="4" custScaleX="115688">
        <dgm:presLayoutVars>
          <dgm:bulletEnabled val="1"/>
        </dgm:presLayoutVars>
      </dgm:prSet>
      <dgm:spPr/>
      <dgm:t>
        <a:bodyPr/>
        <a:lstStyle/>
        <a:p>
          <a:endParaRPr lang="en-US"/>
        </a:p>
      </dgm:t>
    </dgm:pt>
    <dgm:pt modelId="{4E617BF6-5ED1-4C2F-9327-E91885E81696}" type="pres">
      <dgm:prSet presAssocID="{F04B395F-89D1-45DE-87E8-ECFC1703EBC5}" presName="sibTrans" presStyleCnt="0"/>
      <dgm:spPr/>
    </dgm:pt>
    <dgm:pt modelId="{0DD51CCB-A490-4177-B918-6D609E9B4494}" type="pres">
      <dgm:prSet presAssocID="{A55A087C-54BE-4092-81A9-CE2D8A3AA65D}" presName="textNode" presStyleLbl="node1" presStyleIdx="1" presStyleCnt="4" custScaleX="114864">
        <dgm:presLayoutVars>
          <dgm:bulletEnabled val="1"/>
        </dgm:presLayoutVars>
      </dgm:prSet>
      <dgm:spPr/>
      <dgm:t>
        <a:bodyPr/>
        <a:lstStyle/>
        <a:p>
          <a:endParaRPr lang="en-US"/>
        </a:p>
      </dgm:t>
    </dgm:pt>
    <dgm:pt modelId="{DA0187C2-4CC1-4FD1-9A3D-8053AAC0E3DB}" type="pres">
      <dgm:prSet presAssocID="{51E70F73-9BAA-4ABD-ACBB-E7CF00580D95}" presName="sibTrans" presStyleCnt="0"/>
      <dgm:spPr/>
    </dgm:pt>
    <dgm:pt modelId="{F0CBA5C5-CAAE-4021-AF4C-3DEAE719A655}" type="pres">
      <dgm:prSet presAssocID="{C45CCA88-0840-4EC7-8143-036A5BCF1796}" presName="textNode" presStyleLbl="node1" presStyleIdx="2" presStyleCnt="4">
        <dgm:presLayoutVars>
          <dgm:bulletEnabled val="1"/>
        </dgm:presLayoutVars>
      </dgm:prSet>
      <dgm:spPr/>
      <dgm:t>
        <a:bodyPr/>
        <a:lstStyle/>
        <a:p>
          <a:endParaRPr lang="en-US"/>
        </a:p>
      </dgm:t>
    </dgm:pt>
    <dgm:pt modelId="{D8D25F57-A1E6-4605-8DE0-AE8594151577}" type="pres">
      <dgm:prSet presAssocID="{7FA36505-745C-4A00-984B-3CEBDD2E76A3}" presName="sibTrans" presStyleCnt="0"/>
      <dgm:spPr/>
    </dgm:pt>
    <dgm:pt modelId="{B39A2BCF-F733-401E-B596-2F0B6B48E8CE}" type="pres">
      <dgm:prSet presAssocID="{18E8AE05-F550-46B6-BB16-B46C3F6A34D4}" presName="textNode" presStyleLbl="node1" presStyleIdx="3" presStyleCnt="4" custScaleX="124704">
        <dgm:presLayoutVars>
          <dgm:bulletEnabled val="1"/>
        </dgm:presLayoutVars>
      </dgm:prSet>
      <dgm:spPr/>
      <dgm:t>
        <a:bodyPr/>
        <a:lstStyle/>
        <a:p>
          <a:endParaRPr lang="en-US"/>
        </a:p>
      </dgm:t>
    </dgm:pt>
  </dgm:ptLst>
  <dgm:cxnLst>
    <dgm:cxn modelId="{6A0F4767-7B8A-40B1-973F-00F5DF7527CA}" type="presOf" srcId="{18E8AE05-F550-46B6-BB16-B46C3F6A34D4}" destId="{B39A2BCF-F733-401E-B596-2F0B6B48E8CE}" srcOrd="0" destOrd="0" presId="urn:microsoft.com/office/officeart/2005/8/layout/hProcess9"/>
    <dgm:cxn modelId="{60B0DEDC-B69A-44B9-BF3B-98A534D2CA7D}" srcId="{23C75C78-2E2E-4955-8F6A-1C7784E9910C}" destId="{C45CCA88-0840-4EC7-8143-036A5BCF1796}" srcOrd="2" destOrd="0" parTransId="{0918F2C4-B949-455A-8178-AFBBC6A2AECC}" sibTransId="{7FA36505-745C-4A00-984B-3CEBDD2E76A3}"/>
    <dgm:cxn modelId="{8FAE7CD1-7BFC-46EB-8314-1CB8904A6CA1}" srcId="{23C75C78-2E2E-4955-8F6A-1C7784E9910C}" destId="{A55A087C-54BE-4092-81A9-CE2D8A3AA65D}" srcOrd="1" destOrd="0" parTransId="{FD1369DA-2538-405C-9088-220E4F28D30B}" sibTransId="{51E70F73-9BAA-4ABD-ACBB-E7CF00580D95}"/>
    <dgm:cxn modelId="{298B8638-2E55-4B0D-8CB6-20488E2B4DC0}" srcId="{23C75C78-2E2E-4955-8F6A-1C7784E9910C}" destId="{18E8AE05-F550-46B6-BB16-B46C3F6A34D4}" srcOrd="3" destOrd="0" parTransId="{199B2083-8924-4CAC-BF47-1E61A2C26C06}" sibTransId="{B718948F-6FEC-4BA6-BD66-A6B065B0C316}"/>
    <dgm:cxn modelId="{5478DDA2-BD21-40BA-9BB6-893300D644CA}" type="presOf" srcId="{C45CCA88-0840-4EC7-8143-036A5BCF1796}" destId="{F0CBA5C5-CAAE-4021-AF4C-3DEAE719A655}" srcOrd="0" destOrd="0" presId="urn:microsoft.com/office/officeart/2005/8/layout/hProcess9"/>
    <dgm:cxn modelId="{612DB340-B128-442C-B87A-BFC0D99BF794}" type="presOf" srcId="{EF9A8ED0-E414-406F-AB15-405F0BD5F81E}" destId="{D3A91E0D-32FD-4149-A78C-5D8E93680D70}" srcOrd="0" destOrd="0" presId="urn:microsoft.com/office/officeart/2005/8/layout/hProcess9"/>
    <dgm:cxn modelId="{62AF6EB4-AD14-4D5D-ACC3-BCCBF8DE2610}" srcId="{23C75C78-2E2E-4955-8F6A-1C7784E9910C}" destId="{EF9A8ED0-E414-406F-AB15-405F0BD5F81E}" srcOrd="0" destOrd="0" parTransId="{B813F6B0-8F01-423C-BE5C-7B28A18BC7BE}" sibTransId="{F04B395F-89D1-45DE-87E8-ECFC1703EBC5}"/>
    <dgm:cxn modelId="{40902E91-247B-4373-968E-265EAD737BFF}" type="presOf" srcId="{A55A087C-54BE-4092-81A9-CE2D8A3AA65D}" destId="{0DD51CCB-A490-4177-B918-6D609E9B4494}" srcOrd="0" destOrd="0" presId="urn:microsoft.com/office/officeart/2005/8/layout/hProcess9"/>
    <dgm:cxn modelId="{F56C8FD8-0477-49E6-9DE7-1731D038771D}" type="presOf" srcId="{23C75C78-2E2E-4955-8F6A-1C7784E9910C}" destId="{6FF89E5C-447A-405D-B219-643E68865FF8}" srcOrd="0" destOrd="0" presId="urn:microsoft.com/office/officeart/2005/8/layout/hProcess9"/>
    <dgm:cxn modelId="{3CDAF5A3-0DBD-44FC-894D-BAB88CE6168D}" type="presParOf" srcId="{6FF89E5C-447A-405D-B219-643E68865FF8}" destId="{84C83E89-7037-41D2-A78E-AB4FAF9EFFA2}" srcOrd="0" destOrd="0" presId="urn:microsoft.com/office/officeart/2005/8/layout/hProcess9"/>
    <dgm:cxn modelId="{C5B67C7C-1582-4784-81A4-BD3E6149FB6D}" type="presParOf" srcId="{6FF89E5C-447A-405D-B219-643E68865FF8}" destId="{0191EC98-889E-4DC3-88CA-1A788AE81D7A}" srcOrd="1" destOrd="0" presId="urn:microsoft.com/office/officeart/2005/8/layout/hProcess9"/>
    <dgm:cxn modelId="{FA7E16E0-DA78-4719-8990-7DE046F1709B}" type="presParOf" srcId="{0191EC98-889E-4DC3-88CA-1A788AE81D7A}" destId="{D3A91E0D-32FD-4149-A78C-5D8E93680D70}" srcOrd="0" destOrd="0" presId="urn:microsoft.com/office/officeart/2005/8/layout/hProcess9"/>
    <dgm:cxn modelId="{F49F86E0-A357-4CEE-90C1-5AEC7100C1D4}" type="presParOf" srcId="{0191EC98-889E-4DC3-88CA-1A788AE81D7A}" destId="{4E617BF6-5ED1-4C2F-9327-E91885E81696}" srcOrd="1" destOrd="0" presId="urn:microsoft.com/office/officeart/2005/8/layout/hProcess9"/>
    <dgm:cxn modelId="{AFE265A6-CE5A-424F-9D0F-A06EE043E86A}" type="presParOf" srcId="{0191EC98-889E-4DC3-88CA-1A788AE81D7A}" destId="{0DD51CCB-A490-4177-B918-6D609E9B4494}" srcOrd="2" destOrd="0" presId="urn:microsoft.com/office/officeart/2005/8/layout/hProcess9"/>
    <dgm:cxn modelId="{5764CCA5-DFA0-404A-ACD6-0DACD6913037}" type="presParOf" srcId="{0191EC98-889E-4DC3-88CA-1A788AE81D7A}" destId="{DA0187C2-4CC1-4FD1-9A3D-8053AAC0E3DB}" srcOrd="3" destOrd="0" presId="urn:microsoft.com/office/officeart/2005/8/layout/hProcess9"/>
    <dgm:cxn modelId="{8A354D6E-E46F-46F1-A7DA-2B603A81AD6F}" type="presParOf" srcId="{0191EC98-889E-4DC3-88CA-1A788AE81D7A}" destId="{F0CBA5C5-CAAE-4021-AF4C-3DEAE719A655}" srcOrd="4" destOrd="0" presId="urn:microsoft.com/office/officeart/2005/8/layout/hProcess9"/>
    <dgm:cxn modelId="{E24916D3-D0FE-447C-95F9-AAF777DD92E6}" type="presParOf" srcId="{0191EC98-889E-4DC3-88CA-1A788AE81D7A}" destId="{D8D25F57-A1E6-4605-8DE0-AE8594151577}" srcOrd="5" destOrd="0" presId="urn:microsoft.com/office/officeart/2005/8/layout/hProcess9"/>
    <dgm:cxn modelId="{B559BA3B-5EDA-467E-8AF5-EBABC97F4A15}" type="presParOf" srcId="{0191EC98-889E-4DC3-88CA-1A788AE81D7A}" destId="{B39A2BCF-F733-401E-B596-2F0B6B48E8CE}" srcOrd="6" destOrd="0" presId="urn:microsoft.com/office/officeart/2005/8/layout/hProcess9"/>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84C83E89-7037-41D2-A78E-AB4FAF9EFFA2}">
      <dsp:nvSpPr>
        <dsp:cNvPr id="0" name=""/>
        <dsp:cNvSpPr/>
      </dsp:nvSpPr>
      <dsp:spPr>
        <a:xfrm>
          <a:off x="588644" y="0"/>
          <a:ext cx="6671310" cy="4064000"/>
        </a:xfrm>
        <a:prstGeom prst="rightArrow">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D3A91E0D-32FD-4149-A78C-5D8E93680D70}">
      <dsp:nvSpPr>
        <dsp:cNvPr id="0" name=""/>
        <dsp:cNvSpPr/>
      </dsp:nvSpPr>
      <dsp:spPr>
        <a:xfrm>
          <a:off x="3282" y="1219199"/>
          <a:ext cx="1795583" cy="162560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US" sz="2000" kern="1200" dirty="0" smtClean="0"/>
            <a:t>Beam requirements</a:t>
          </a:r>
          <a:endParaRPr lang="en-US" sz="2000" kern="1200" dirty="0"/>
        </a:p>
      </dsp:txBody>
      <dsp:txXfrm>
        <a:off x="3282" y="1219199"/>
        <a:ext cx="1795583" cy="1625600"/>
      </dsp:txXfrm>
    </dsp:sp>
    <dsp:sp modelId="{0DD51CCB-A490-4177-B918-6D609E9B4494}">
      <dsp:nvSpPr>
        <dsp:cNvPr id="0" name=""/>
        <dsp:cNvSpPr/>
      </dsp:nvSpPr>
      <dsp:spPr>
        <a:xfrm>
          <a:off x="2057548" y="1219199"/>
          <a:ext cx="1782794" cy="162560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US" sz="2000" kern="1200" dirty="0" smtClean="0"/>
            <a:t>Technical system requirements</a:t>
          </a:r>
          <a:br>
            <a:rPr lang="en-US" sz="2000" kern="1200" dirty="0" smtClean="0"/>
          </a:br>
          <a:r>
            <a:rPr lang="en-US" sz="2000" kern="1200" dirty="0" smtClean="0"/>
            <a:t>(design) </a:t>
          </a:r>
          <a:endParaRPr lang="en-US" sz="2000" kern="1200" dirty="0"/>
        </a:p>
      </dsp:txBody>
      <dsp:txXfrm>
        <a:off x="2057548" y="1219199"/>
        <a:ext cx="1782794" cy="1625600"/>
      </dsp:txXfrm>
    </dsp:sp>
    <dsp:sp modelId="{F0CBA5C5-CAAE-4021-AF4C-3DEAE719A655}">
      <dsp:nvSpPr>
        <dsp:cNvPr id="0" name=""/>
        <dsp:cNvSpPr/>
      </dsp:nvSpPr>
      <dsp:spPr>
        <a:xfrm>
          <a:off x="4099024" y="1219199"/>
          <a:ext cx="1552091" cy="1625600"/>
        </a:xfrm>
        <a:prstGeom prst="roundRect">
          <a:avLst/>
        </a:prstGeom>
        <a:solidFill>
          <a:srgbClr val="00B05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US" sz="2000" kern="1200" dirty="0" smtClean="0"/>
            <a:t>Sub-UNITS</a:t>
          </a:r>
        </a:p>
        <a:p>
          <a:pPr lvl="0" algn="ctr" defTabSz="889000">
            <a:lnSpc>
              <a:spcPct val="90000"/>
            </a:lnSpc>
            <a:spcBef>
              <a:spcPct val="0"/>
            </a:spcBef>
            <a:spcAft>
              <a:spcPct val="35000"/>
            </a:spcAft>
          </a:pPr>
          <a:r>
            <a:rPr lang="en-US" sz="2000" kern="1200" dirty="0" smtClean="0"/>
            <a:t>design</a:t>
          </a:r>
          <a:endParaRPr lang="en-US" sz="2000" kern="1200" dirty="0"/>
        </a:p>
      </dsp:txBody>
      <dsp:txXfrm>
        <a:off x="4099024" y="1219199"/>
        <a:ext cx="1552091" cy="1625600"/>
      </dsp:txXfrm>
    </dsp:sp>
    <dsp:sp modelId="{B39A2BCF-F733-401E-B596-2F0B6B48E8CE}">
      <dsp:nvSpPr>
        <dsp:cNvPr id="0" name=""/>
        <dsp:cNvSpPr/>
      </dsp:nvSpPr>
      <dsp:spPr>
        <a:xfrm>
          <a:off x="5909797" y="1219199"/>
          <a:ext cx="1935519" cy="1625600"/>
        </a:xfrm>
        <a:prstGeom prst="roundRect">
          <a:avLst/>
        </a:prstGeom>
        <a:solidFill>
          <a:schemeClr val="accent1">
            <a:hueOff val="0"/>
            <a:satOff val="0"/>
            <a:lumOff val="0"/>
            <a:alphaOff val="0"/>
          </a:schemeClr>
        </a:solidFill>
        <a:ln w="25400" cap="flat" cmpd="sng" algn="ctr">
          <a:solidFill>
            <a:srgbClr val="FF0000"/>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US" sz="2000" kern="1200" dirty="0" smtClean="0"/>
            <a:t>Two-beam module design, including numerical simulation</a:t>
          </a:r>
          <a:endParaRPr lang="en-US" sz="2000" kern="1200" dirty="0"/>
        </a:p>
      </dsp:txBody>
      <dsp:txXfrm>
        <a:off x="5909797" y="1219199"/>
        <a:ext cx="1935519" cy="1625600"/>
      </dsp:txXfrm>
    </dsp:sp>
  </dsp:spTree>
</dsp:drawing>
</file>

<file path=ppt/diagrams/layout1.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6411"/>
          </a:xfrm>
          <a:prstGeom prst="rect">
            <a:avLst/>
          </a:prstGeom>
        </p:spPr>
        <p:txBody>
          <a:bodyPr vert="horz" lIns="96661" tIns="48331" rIns="96661" bIns="48331" rtlCol="0"/>
          <a:lstStyle>
            <a:lvl1pPr algn="l">
              <a:defRPr sz="1300"/>
            </a:lvl1pPr>
          </a:lstStyle>
          <a:p>
            <a:endParaRPr lang="en-US"/>
          </a:p>
        </p:txBody>
      </p:sp>
      <p:sp>
        <p:nvSpPr>
          <p:cNvPr id="3" name="Date Placeholder 2"/>
          <p:cNvSpPr>
            <a:spLocks noGrp="1"/>
          </p:cNvSpPr>
          <p:nvPr>
            <p:ph type="dt" sz="quarter" idx="1"/>
          </p:nvPr>
        </p:nvSpPr>
        <p:spPr>
          <a:xfrm>
            <a:off x="3850444" y="0"/>
            <a:ext cx="2945659" cy="496411"/>
          </a:xfrm>
          <a:prstGeom prst="rect">
            <a:avLst/>
          </a:prstGeom>
        </p:spPr>
        <p:txBody>
          <a:bodyPr vert="horz" lIns="96661" tIns="48331" rIns="96661" bIns="48331" rtlCol="0"/>
          <a:lstStyle>
            <a:lvl1pPr algn="r">
              <a:defRPr sz="1300"/>
            </a:lvl1pPr>
          </a:lstStyle>
          <a:p>
            <a:fld id="{E413BB8D-8B8B-4D02-B871-B7F2A4354312}" type="datetimeFigureOut">
              <a:rPr lang="en-US" smtClean="0"/>
              <a:pPr/>
              <a:t>2/3/2011</a:t>
            </a:fld>
            <a:endParaRPr lang="en-US"/>
          </a:p>
        </p:txBody>
      </p:sp>
      <p:sp>
        <p:nvSpPr>
          <p:cNvPr id="4" name="Footer Placeholder 3"/>
          <p:cNvSpPr>
            <a:spLocks noGrp="1"/>
          </p:cNvSpPr>
          <p:nvPr>
            <p:ph type="ftr" sz="quarter" idx="2"/>
          </p:nvPr>
        </p:nvSpPr>
        <p:spPr>
          <a:xfrm>
            <a:off x="0" y="9430091"/>
            <a:ext cx="2945659" cy="496411"/>
          </a:xfrm>
          <a:prstGeom prst="rect">
            <a:avLst/>
          </a:prstGeom>
        </p:spPr>
        <p:txBody>
          <a:bodyPr vert="horz" lIns="96661" tIns="48331" rIns="96661" bIns="48331" rtlCol="0" anchor="b"/>
          <a:lstStyle>
            <a:lvl1pPr algn="l">
              <a:defRPr sz="1300"/>
            </a:lvl1pPr>
          </a:lstStyle>
          <a:p>
            <a:endParaRPr lang="en-US"/>
          </a:p>
        </p:txBody>
      </p:sp>
      <p:sp>
        <p:nvSpPr>
          <p:cNvPr id="5" name="Slide Number Placeholder 4"/>
          <p:cNvSpPr>
            <a:spLocks noGrp="1"/>
          </p:cNvSpPr>
          <p:nvPr>
            <p:ph type="sldNum" sz="quarter" idx="3"/>
          </p:nvPr>
        </p:nvSpPr>
        <p:spPr>
          <a:xfrm>
            <a:off x="3850444" y="9430091"/>
            <a:ext cx="2945659" cy="496411"/>
          </a:xfrm>
          <a:prstGeom prst="rect">
            <a:avLst/>
          </a:prstGeom>
        </p:spPr>
        <p:txBody>
          <a:bodyPr vert="horz" lIns="96661" tIns="48331" rIns="96661" bIns="48331" rtlCol="0" anchor="b"/>
          <a:lstStyle>
            <a:lvl1pPr algn="r">
              <a:defRPr sz="1300"/>
            </a:lvl1pPr>
          </a:lstStyle>
          <a:p>
            <a:fld id="{7B3F2909-2BA6-49A7-8882-16C3C28CAC3F}" type="slidenum">
              <a:rPr lang="en-US" smtClean="0"/>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6411"/>
          </a:xfrm>
          <a:prstGeom prst="rect">
            <a:avLst/>
          </a:prstGeom>
        </p:spPr>
        <p:txBody>
          <a:bodyPr vert="horz" lIns="96661" tIns="48331" rIns="96661" bIns="48331" rtlCol="0"/>
          <a:lstStyle>
            <a:lvl1pPr algn="l">
              <a:defRPr sz="1300"/>
            </a:lvl1pPr>
          </a:lstStyle>
          <a:p>
            <a:endParaRPr lang="en-US"/>
          </a:p>
        </p:txBody>
      </p:sp>
      <p:sp>
        <p:nvSpPr>
          <p:cNvPr id="3" name="Date Placeholder 2"/>
          <p:cNvSpPr>
            <a:spLocks noGrp="1"/>
          </p:cNvSpPr>
          <p:nvPr>
            <p:ph type="dt" idx="1"/>
          </p:nvPr>
        </p:nvSpPr>
        <p:spPr>
          <a:xfrm>
            <a:off x="3850444" y="0"/>
            <a:ext cx="2945659" cy="496411"/>
          </a:xfrm>
          <a:prstGeom prst="rect">
            <a:avLst/>
          </a:prstGeom>
        </p:spPr>
        <p:txBody>
          <a:bodyPr vert="horz" lIns="96661" tIns="48331" rIns="96661" bIns="48331" rtlCol="0"/>
          <a:lstStyle>
            <a:lvl1pPr algn="r">
              <a:defRPr sz="1300"/>
            </a:lvl1pPr>
          </a:lstStyle>
          <a:p>
            <a:fld id="{5400AD05-4484-4D81-8B2A-DFE99877E3B8}" type="datetimeFigureOut">
              <a:rPr lang="en-US" smtClean="0"/>
              <a:pPr/>
              <a:t>2/3/2011</a:t>
            </a:fld>
            <a:endParaRPr lang="en-US"/>
          </a:p>
        </p:txBody>
      </p:sp>
      <p:sp>
        <p:nvSpPr>
          <p:cNvPr id="4" name="Slide Image Placeholder 3"/>
          <p:cNvSpPr>
            <a:spLocks noGrp="1" noRot="1" noChangeAspect="1"/>
          </p:cNvSpPr>
          <p:nvPr>
            <p:ph type="sldImg" idx="2"/>
          </p:nvPr>
        </p:nvSpPr>
        <p:spPr>
          <a:xfrm>
            <a:off x="915988" y="744538"/>
            <a:ext cx="4965700" cy="3724275"/>
          </a:xfrm>
          <a:prstGeom prst="rect">
            <a:avLst/>
          </a:prstGeom>
          <a:noFill/>
          <a:ln w="12700">
            <a:solidFill>
              <a:prstClr val="black"/>
            </a:solidFill>
          </a:ln>
        </p:spPr>
        <p:txBody>
          <a:bodyPr vert="horz" lIns="96661" tIns="48331" rIns="96661" bIns="48331" rtlCol="0" anchor="ctr"/>
          <a:lstStyle/>
          <a:p>
            <a:endParaRPr lang="en-US"/>
          </a:p>
        </p:txBody>
      </p:sp>
      <p:sp>
        <p:nvSpPr>
          <p:cNvPr id="5" name="Notes Placeholder 4"/>
          <p:cNvSpPr>
            <a:spLocks noGrp="1"/>
          </p:cNvSpPr>
          <p:nvPr>
            <p:ph type="body" sz="quarter" idx="3"/>
          </p:nvPr>
        </p:nvSpPr>
        <p:spPr>
          <a:xfrm>
            <a:off x="679768" y="4715907"/>
            <a:ext cx="5438140" cy="4467701"/>
          </a:xfrm>
          <a:prstGeom prst="rect">
            <a:avLst/>
          </a:prstGeom>
        </p:spPr>
        <p:txBody>
          <a:bodyPr vert="horz" lIns="96661" tIns="48331" rIns="96661" bIns="48331"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9430091"/>
            <a:ext cx="2945659" cy="496411"/>
          </a:xfrm>
          <a:prstGeom prst="rect">
            <a:avLst/>
          </a:prstGeom>
        </p:spPr>
        <p:txBody>
          <a:bodyPr vert="horz" lIns="96661" tIns="48331" rIns="96661" bIns="48331" rtlCol="0" anchor="b"/>
          <a:lstStyle>
            <a:lvl1pPr algn="l">
              <a:defRPr sz="1300"/>
            </a:lvl1pPr>
          </a:lstStyle>
          <a:p>
            <a:endParaRPr lang="en-US"/>
          </a:p>
        </p:txBody>
      </p:sp>
      <p:sp>
        <p:nvSpPr>
          <p:cNvPr id="7" name="Slide Number Placeholder 6"/>
          <p:cNvSpPr>
            <a:spLocks noGrp="1"/>
          </p:cNvSpPr>
          <p:nvPr>
            <p:ph type="sldNum" sz="quarter" idx="5"/>
          </p:nvPr>
        </p:nvSpPr>
        <p:spPr>
          <a:xfrm>
            <a:off x="3850444" y="9430091"/>
            <a:ext cx="2945659" cy="496411"/>
          </a:xfrm>
          <a:prstGeom prst="rect">
            <a:avLst/>
          </a:prstGeom>
        </p:spPr>
        <p:txBody>
          <a:bodyPr vert="horz" lIns="96661" tIns="48331" rIns="96661" bIns="48331" rtlCol="0" anchor="b"/>
          <a:lstStyle>
            <a:lvl1pPr algn="r">
              <a:defRPr sz="1300"/>
            </a:lvl1pPr>
          </a:lstStyle>
          <a:p>
            <a:fld id="{883EA48D-BBCA-47C3-BD14-BED6D0DBBBD0}"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83EA48D-BBCA-47C3-BD14-BED6D0DBBBD0}" type="slidenum">
              <a:rPr lang="en-US" smtClean="0"/>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83EA48D-BBCA-47C3-BD14-BED6D0DBBBD0}" type="slidenum">
              <a:rPr lang="en-US" smtClean="0"/>
              <a:pPr/>
              <a:t>10</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Tx/>
              <a:buChar char="-"/>
            </a:pPr>
            <a:endParaRPr lang="en-US" dirty="0"/>
          </a:p>
        </p:txBody>
      </p:sp>
      <p:sp>
        <p:nvSpPr>
          <p:cNvPr id="4" name="Slide Number Placeholder 3"/>
          <p:cNvSpPr>
            <a:spLocks noGrp="1"/>
          </p:cNvSpPr>
          <p:nvPr>
            <p:ph type="sldNum" sz="quarter" idx="10"/>
          </p:nvPr>
        </p:nvSpPr>
        <p:spPr/>
        <p:txBody>
          <a:bodyPr/>
          <a:lstStyle/>
          <a:p>
            <a:fld id="{883EA48D-BBCA-47C3-BD14-BED6D0DBBBD0}" type="slidenum">
              <a:rPr lang="en-US" smtClean="0"/>
              <a:pPr/>
              <a:t>11</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smtClean="0">
              <a:sym typeface="Wingdings" pitchFamily="2" charset="2"/>
            </a:endParaRPr>
          </a:p>
          <a:p>
            <a:endParaRPr lang="en-US" dirty="0"/>
          </a:p>
        </p:txBody>
      </p:sp>
      <p:sp>
        <p:nvSpPr>
          <p:cNvPr id="4" name="Slide Number Placeholder 3"/>
          <p:cNvSpPr>
            <a:spLocks noGrp="1"/>
          </p:cNvSpPr>
          <p:nvPr>
            <p:ph type="sldNum" sz="quarter" idx="10"/>
          </p:nvPr>
        </p:nvSpPr>
        <p:spPr/>
        <p:txBody>
          <a:bodyPr/>
          <a:lstStyle/>
          <a:p>
            <a:fld id="{883EA48D-BBCA-47C3-BD14-BED6D0DBBBD0}" type="slidenum">
              <a:rPr lang="en-US" smtClean="0"/>
              <a:pPr/>
              <a:t>12</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83EA48D-BBCA-47C3-BD14-BED6D0DBBBD0}" type="slidenum">
              <a:rPr lang="en-US" smtClean="0"/>
              <a:pPr/>
              <a:t>13</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83EA48D-BBCA-47C3-BD14-BED6D0DBBBD0}" type="slidenum">
              <a:rPr lang="en-US" smtClean="0"/>
              <a:pPr/>
              <a:t>14</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83EA48D-BBCA-47C3-BD14-BED6D0DBBBD0}" type="slidenum">
              <a:rPr lang="en-US" smtClean="0"/>
              <a:pPr/>
              <a:t>15</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83EA48D-BBCA-47C3-BD14-BED6D0DBBBD0}" type="slidenum">
              <a:rPr lang="en-US" smtClean="0"/>
              <a:pPr/>
              <a:t>16</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83EA48D-BBCA-47C3-BD14-BED6D0DBBBD0}" type="slidenum">
              <a:rPr lang="en-US" smtClean="0"/>
              <a:pPr/>
              <a:t>17</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83EA48D-BBCA-47C3-BD14-BED6D0DBBBD0}" type="slidenum">
              <a:rPr lang="en-US" smtClean="0"/>
              <a:pPr/>
              <a:t>18</a:t>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6" name="Slide Number Placeholder 5"/>
          <p:cNvSpPr>
            <a:spLocks noGrp="1"/>
          </p:cNvSpPr>
          <p:nvPr>
            <p:ph type="sldNum" sz="quarter" idx="11"/>
          </p:nvPr>
        </p:nvSpPr>
        <p:spPr/>
        <p:txBody>
          <a:bodyPr/>
          <a:lstStyle/>
          <a:p>
            <a:fld id="{8ED3B23E-229B-42F6-A2D2-10C0D2A75242}" type="slidenum">
              <a:rPr lang="en-US" smtClean="0"/>
              <a:pPr/>
              <a:t>19</a:t>
            </a:fld>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83EA48D-BBCA-47C3-BD14-BED6D0DBBBD0}" type="slidenum">
              <a:rPr lang="en-US" smtClean="0"/>
              <a:pPr/>
              <a:t>2</a:t>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83EA48D-BBCA-47C3-BD14-BED6D0DBBBD0}" type="slidenum">
              <a:rPr lang="en-US" smtClean="0"/>
              <a:pPr/>
              <a:t>20</a:t>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6" name="Slide Number Placeholder 5"/>
          <p:cNvSpPr>
            <a:spLocks noGrp="1"/>
          </p:cNvSpPr>
          <p:nvPr>
            <p:ph type="sldNum" sz="quarter" idx="11"/>
          </p:nvPr>
        </p:nvSpPr>
        <p:spPr/>
        <p:txBody>
          <a:bodyPr/>
          <a:lstStyle/>
          <a:p>
            <a:fld id="{8ED3B23E-229B-42F6-A2D2-10C0D2A75242}" type="slidenum">
              <a:rPr lang="en-US" smtClean="0"/>
              <a:pPr/>
              <a:t>21</a:t>
            </a:fld>
            <a:endParaRPr lang="en-US" dirty="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6" name="Slide Number Placeholder 5"/>
          <p:cNvSpPr>
            <a:spLocks noGrp="1"/>
          </p:cNvSpPr>
          <p:nvPr>
            <p:ph type="sldNum" sz="quarter" idx="11"/>
          </p:nvPr>
        </p:nvSpPr>
        <p:spPr/>
        <p:txBody>
          <a:bodyPr/>
          <a:lstStyle/>
          <a:p>
            <a:fld id="{8ED3B23E-229B-42F6-A2D2-10C0D2A75242}" type="slidenum">
              <a:rPr lang="en-US" smtClean="0"/>
              <a:pPr/>
              <a:t>22</a:t>
            </a:fld>
            <a:endParaRPr lang="en-US" dirty="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6" name="Slide Number Placeholder 5"/>
          <p:cNvSpPr>
            <a:spLocks noGrp="1"/>
          </p:cNvSpPr>
          <p:nvPr>
            <p:ph type="sldNum" sz="quarter" idx="11"/>
          </p:nvPr>
        </p:nvSpPr>
        <p:spPr/>
        <p:txBody>
          <a:bodyPr/>
          <a:lstStyle/>
          <a:p>
            <a:fld id="{8ED3B23E-229B-42F6-A2D2-10C0D2A75242}" type="slidenum">
              <a:rPr lang="en-US" smtClean="0"/>
              <a:pPr/>
              <a:t>23</a:t>
            </a:fld>
            <a:endParaRPr lang="en-US" dirty="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6" name="Slide Number Placeholder 5"/>
          <p:cNvSpPr>
            <a:spLocks noGrp="1"/>
          </p:cNvSpPr>
          <p:nvPr>
            <p:ph type="sldNum" sz="quarter" idx="11"/>
          </p:nvPr>
        </p:nvSpPr>
        <p:spPr/>
        <p:txBody>
          <a:bodyPr/>
          <a:lstStyle/>
          <a:p>
            <a:fld id="{8ED3B23E-229B-42F6-A2D2-10C0D2A75242}" type="slidenum">
              <a:rPr lang="en-US" smtClean="0"/>
              <a:pPr/>
              <a:t>24</a:t>
            </a:fld>
            <a:endParaRPr lang="en-US" dirty="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6" name="Slide Number Placeholder 5"/>
          <p:cNvSpPr>
            <a:spLocks noGrp="1"/>
          </p:cNvSpPr>
          <p:nvPr>
            <p:ph type="sldNum" sz="quarter" idx="11"/>
          </p:nvPr>
        </p:nvSpPr>
        <p:spPr/>
        <p:txBody>
          <a:bodyPr/>
          <a:lstStyle/>
          <a:p>
            <a:fld id="{8ED3B23E-229B-42F6-A2D2-10C0D2A75242}" type="slidenum">
              <a:rPr lang="en-US" smtClean="0"/>
              <a:pPr/>
              <a:t>25</a:t>
            </a:fld>
            <a:endParaRPr lang="en-US" dirty="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6" name="Slide Number Placeholder 5"/>
          <p:cNvSpPr>
            <a:spLocks noGrp="1"/>
          </p:cNvSpPr>
          <p:nvPr>
            <p:ph type="sldNum" sz="quarter" idx="11"/>
          </p:nvPr>
        </p:nvSpPr>
        <p:spPr/>
        <p:txBody>
          <a:bodyPr/>
          <a:lstStyle/>
          <a:p>
            <a:fld id="{8ED3B23E-229B-42F6-A2D2-10C0D2A75242}" type="slidenum">
              <a:rPr lang="en-US" smtClean="0"/>
              <a:pPr/>
              <a:t>26</a:t>
            </a:fld>
            <a:endParaRPr lang="en-US" dirty="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6" name="Slide Number Placeholder 5"/>
          <p:cNvSpPr>
            <a:spLocks noGrp="1"/>
          </p:cNvSpPr>
          <p:nvPr>
            <p:ph type="sldNum" sz="quarter" idx="11"/>
          </p:nvPr>
        </p:nvSpPr>
        <p:spPr/>
        <p:txBody>
          <a:bodyPr/>
          <a:lstStyle/>
          <a:p>
            <a:fld id="{8ED3B23E-229B-42F6-A2D2-10C0D2A75242}" type="slidenum">
              <a:rPr lang="en-US" smtClean="0"/>
              <a:pPr/>
              <a:t>27</a:t>
            </a:fld>
            <a:endParaRPr lang="en-US" dirty="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83EA48D-BBCA-47C3-BD14-BED6D0DBBBD0}" type="slidenum">
              <a:rPr lang="en-US" smtClean="0"/>
              <a:pPr/>
              <a:t>28</a:t>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83EA48D-BBCA-47C3-BD14-BED6D0DBBBD0}" type="slidenum">
              <a:rPr lang="en-US" smtClean="0"/>
              <a:pPr/>
              <a:t>29</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baseline="0" dirty="0" smtClean="0"/>
          </a:p>
        </p:txBody>
      </p:sp>
      <p:sp>
        <p:nvSpPr>
          <p:cNvPr id="4" name="Slide Number Placeholder 3"/>
          <p:cNvSpPr>
            <a:spLocks noGrp="1"/>
          </p:cNvSpPr>
          <p:nvPr>
            <p:ph type="sldNum" sz="quarter" idx="10"/>
          </p:nvPr>
        </p:nvSpPr>
        <p:spPr/>
        <p:txBody>
          <a:bodyPr/>
          <a:lstStyle/>
          <a:p>
            <a:fld id="{883EA48D-BBCA-47C3-BD14-BED6D0DBBBD0}" type="slidenum">
              <a:rPr lang="en-US" smtClean="0"/>
              <a:pPr/>
              <a:t>3</a:t>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83EA48D-BBCA-47C3-BD14-BED6D0DBBBD0}" type="slidenum">
              <a:rPr lang="en-US" smtClean="0"/>
              <a:pPr/>
              <a:t>31</a:t>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83EA48D-BBCA-47C3-BD14-BED6D0DBBBD0}" type="slidenum">
              <a:rPr lang="en-US" smtClean="0"/>
              <a:pPr/>
              <a:t>32</a:t>
            </a:fld>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83EA48D-BBCA-47C3-BD14-BED6D0DBBBD0}" type="slidenum">
              <a:rPr lang="en-US" smtClean="0"/>
              <a:pPr/>
              <a:t>34</a:t>
            </a:fld>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83EA48D-BBCA-47C3-BD14-BED6D0DBBBD0}" type="slidenum">
              <a:rPr lang="en-US" smtClean="0"/>
              <a:pPr/>
              <a:t>35</a:t>
            </a:fld>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2"/>
          <p:cNvSpPr>
            <a:spLocks noGrp="1" noRot="1" noChangeAspect="1" noTextEdit="1"/>
          </p:cNvSpPr>
          <p:nvPr>
            <p:ph type="sldImg"/>
          </p:nvPr>
        </p:nvSpPr>
        <p:spPr bwMode="auto">
          <a:noFill/>
          <a:ln>
            <a:solidFill>
              <a:srgbClr val="000000"/>
            </a:solidFill>
            <a:miter lim="800000"/>
            <a:headEnd/>
            <a:tailEnd/>
          </a:ln>
        </p:spPr>
      </p:sp>
      <p:sp>
        <p:nvSpPr>
          <p:cNvPr id="55299" name="Rectangle 3"/>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2"/>
          <p:cNvSpPr>
            <a:spLocks noGrp="1" noRot="1" noChangeAspect="1" noTextEdit="1"/>
          </p:cNvSpPr>
          <p:nvPr>
            <p:ph type="sldImg"/>
          </p:nvPr>
        </p:nvSpPr>
        <p:spPr bwMode="auto">
          <a:noFill/>
          <a:ln>
            <a:solidFill>
              <a:srgbClr val="000000"/>
            </a:solidFill>
            <a:miter lim="800000"/>
            <a:headEnd/>
            <a:tailEnd/>
          </a:ln>
        </p:spPr>
      </p:sp>
      <p:sp>
        <p:nvSpPr>
          <p:cNvPr id="55299" name="Rectangle 3"/>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83EA48D-BBCA-47C3-BD14-BED6D0DBBBD0}" type="slidenum">
              <a:rPr lang="en-US" smtClean="0"/>
              <a:pPr/>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83EA48D-BBCA-47C3-BD14-BED6D0DBBBD0}" type="slidenum">
              <a:rPr lang="en-US" smtClean="0"/>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baseline="0" dirty="0" smtClean="0"/>
          </a:p>
        </p:txBody>
      </p:sp>
      <p:sp>
        <p:nvSpPr>
          <p:cNvPr id="4" name="Slide Number Placeholder 3"/>
          <p:cNvSpPr>
            <a:spLocks noGrp="1"/>
          </p:cNvSpPr>
          <p:nvPr>
            <p:ph type="sldNum" sz="quarter" idx="10"/>
          </p:nvPr>
        </p:nvSpPr>
        <p:spPr/>
        <p:txBody>
          <a:bodyPr/>
          <a:lstStyle/>
          <a:p>
            <a:fld id="{883EA48D-BBCA-47C3-BD14-BED6D0DBBBD0}" type="slidenum">
              <a:rPr lang="en-US" smtClean="0"/>
              <a:pPr/>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83EA48D-BBCA-47C3-BD14-BED6D0DBBBD0}" type="slidenum">
              <a:rPr lang="en-US" smtClean="0"/>
              <a:pPr/>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83EA48D-BBCA-47C3-BD14-BED6D0DBBBD0}" type="slidenum">
              <a:rPr lang="en-US" smtClean="0"/>
              <a:pPr/>
              <a:t>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83EA48D-BBCA-47C3-BD14-BED6D0DBBBD0}" type="slidenum">
              <a:rPr lang="en-US" smtClean="0"/>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gif"/><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gif"/><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gif"/><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bg>
      <p:bgPr>
        <a:blipFill dpi="0" rotWithShape="1">
          <a:blip r:embed="rId2" cstate="print">
            <a:alphaModFix amt="50000"/>
            <a:lum/>
          </a:blip>
          <a:srcRect/>
          <a:stretch>
            <a:fillRect l="-25000" r="-25000"/>
          </a:stretch>
        </a:blipFill>
        <a:effectLst/>
      </p:bgPr>
    </p:bg>
    <p:spTree>
      <p:nvGrpSpPr>
        <p:cNvPr id="1" name=""/>
        <p:cNvGrpSpPr/>
        <p:nvPr/>
      </p:nvGrpSpPr>
      <p:grpSpPr>
        <a:xfrm>
          <a:off x="0" y="0"/>
          <a:ext cx="0" cy="0"/>
          <a:chOff x="0" y="0"/>
          <a:chExt cx="0" cy="0"/>
        </a:xfrm>
      </p:grpSpPr>
      <p:sp>
        <p:nvSpPr>
          <p:cNvPr id="7" name="Title 6"/>
          <p:cNvSpPr>
            <a:spLocks noGrp="1"/>
          </p:cNvSpPr>
          <p:nvPr>
            <p:ph type="title"/>
          </p:nvPr>
        </p:nvSpPr>
        <p:spPr>
          <a:xfrm>
            <a:off x="304800" y="2286000"/>
            <a:ext cx="8839200" cy="2209800"/>
          </a:xfrm>
        </p:spPr>
        <p:txBody>
          <a:bodyPr/>
          <a:lstStyle/>
          <a:p>
            <a:r>
              <a:rPr lang="en-US" dirty="0" smtClean="0"/>
              <a:t>Click to edit Master title style</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11" name="Date Placeholder 10"/>
          <p:cNvSpPr>
            <a:spLocks noGrp="1"/>
          </p:cNvSpPr>
          <p:nvPr>
            <p:ph type="dt" sz="half" idx="10"/>
          </p:nvPr>
        </p:nvSpPr>
        <p:spPr/>
        <p:txBody>
          <a:bodyPr/>
          <a:lstStyle/>
          <a:p>
            <a:r>
              <a:rPr lang="en-US" smtClean="0"/>
              <a:t>03 Feb 2011</a:t>
            </a:r>
            <a:endParaRPr lang="en-US" dirty="0"/>
          </a:p>
        </p:txBody>
      </p:sp>
      <p:sp>
        <p:nvSpPr>
          <p:cNvPr id="12" name="Slide Number Placeholder 11"/>
          <p:cNvSpPr>
            <a:spLocks noGrp="1"/>
          </p:cNvSpPr>
          <p:nvPr>
            <p:ph type="sldNum" sz="quarter" idx="11"/>
          </p:nvPr>
        </p:nvSpPr>
        <p:spPr/>
        <p:txBody>
          <a:bodyPr/>
          <a:lstStyle/>
          <a:p>
            <a:fld id="{AB0CC4D7-6F1A-452F-87A6-AD770925BAAB}" type="slidenum">
              <a:rPr lang="en-US" smtClean="0"/>
              <a:pPr/>
              <a:t>‹#›</a:t>
            </a:fld>
            <a:endParaRPr lang="en-US"/>
          </a:p>
        </p:txBody>
      </p:sp>
      <p:sp>
        <p:nvSpPr>
          <p:cNvPr id="13" name="Footer Placeholder 12"/>
          <p:cNvSpPr>
            <a:spLocks noGrp="1"/>
          </p:cNvSpPr>
          <p:nvPr>
            <p:ph type="ftr" sz="quarter" idx="12"/>
          </p:nvPr>
        </p:nvSpPr>
        <p:spPr/>
        <p:txBody>
          <a:bodyPr/>
          <a:lstStyle/>
          <a:p>
            <a:r>
              <a:rPr lang="en-US" smtClean="0"/>
              <a:t>ACE, G. Riddone</a:t>
            </a:r>
            <a:endParaRPr lang="en-US" dirty="0" smtClean="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r>
              <a:rPr lang="en-US" smtClean="0"/>
              <a:t>03 Feb 2011</a:t>
            </a:r>
            <a:endParaRPr lang="en-US" dirty="0"/>
          </a:p>
        </p:txBody>
      </p:sp>
      <p:sp>
        <p:nvSpPr>
          <p:cNvPr id="4" name="Footer Placeholder 3"/>
          <p:cNvSpPr>
            <a:spLocks noGrp="1"/>
          </p:cNvSpPr>
          <p:nvPr>
            <p:ph type="ftr" sz="quarter" idx="11"/>
          </p:nvPr>
        </p:nvSpPr>
        <p:spPr/>
        <p:txBody>
          <a:bodyPr/>
          <a:lstStyle/>
          <a:p>
            <a:r>
              <a:rPr lang="en-US" smtClean="0"/>
              <a:t>ACE, G. Riddone</a:t>
            </a:r>
            <a:endParaRPr lang="en-US" dirty="0" smtClean="0"/>
          </a:p>
        </p:txBody>
      </p:sp>
      <p:sp>
        <p:nvSpPr>
          <p:cNvPr id="5" name="Slide Number Placeholder 4"/>
          <p:cNvSpPr>
            <a:spLocks noGrp="1"/>
          </p:cNvSpPr>
          <p:nvPr>
            <p:ph type="sldNum" sz="quarter" idx="12"/>
          </p:nvPr>
        </p:nvSpPr>
        <p:spPr/>
        <p:txBody>
          <a:bodyPr/>
          <a:lstStyle/>
          <a:p>
            <a:fld id="{AB0CC4D7-6F1A-452F-87A6-AD770925BAAB}"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IWLC10_pages">
    <p:bg>
      <p:bgPr>
        <a:solidFill>
          <a:schemeClr val="bg1"/>
        </a:solidFill>
        <a:effectLst/>
      </p:bgPr>
    </p:bg>
    <p:spTree>
      <p:nvGrpSpPr>
        <p:cNvPr id="1" name=""/>
        <p:cNvGrpSpPr/>
        <p:nvPr/>
      </p:nvGrpSpPr>
      <p:grpSpPr>
        <a:xfrm>
          <a:off x="0" y="0"/>
          <a:ext cx="0" cy="0"/>
          <a:chOff x="0" y="0"/>
          <a:chExt cx="0" cy="0"/>
        </a:xfrm>
      </p:grpSpPr>
      <p:grpSp>
        <p:nvGrpSpPr>
          <p:cNvPr id="3" name="Group 11"/>
          <p:cNvGrpSpPr/>
          <p:nvPr userDrawn="1"/>
        </p:nvGrpSpPr>
        <p:grpSpPr>
          <a:xfrm>
            <a:off x="165735" y="7620"/>
            <a:ext cx="8734425" cy="954131"/>
            <a:chOff x="165735" y="7620"/>
            <a:chExt cx="8734425" cy="954131"/>
          </a:xfrm>
        </p:grpSpPr>
        <p:sp>
          <p:nvSpPr>
            <p:cNvPr id="9" name="Title 1"/>
            <p:cNvSpPr txBox="1">
              <a:spLocks/>
            </p:cNvSpPr>
            <p:nvPr userDrawn="1"/>
          </p:nvSpPr>
          <p:spPr bwMode="auto">
            <a:xfrm>
              <a:off x="220980" y="205740"/>
              <a:ext cx="8679180" cy="533400"/>
            </a:xfrm>
            <a:prstGeom prst="rect">
              <a:avLst/>
            </a:prstGeom>
            <a:solidFill>
              <a:srgbClr val="003368"/>
            </a:solidFill>
            <a:ln w="9525">
              <a:noFill/>
              <a:miter lim="800000"/>
              <a:headEnd/>
              <a:tailEnd/>
            </a:ln>
          </p:spPr>
          <p:txBody>
            <a:bodyPr vert="horz" wrap="square" lIns="91440" tIns="45720" rIns="91440" bIns="45720" numCol="1" anchor="ctr" anchorCtr="0" compatLnSpc="1">
              <a:prstTxWarp prst="textNoShape">
                <a:avLst/>
              </a:prstTxWarp>
            </a:bodyPr>
            <a:lstStyle/>
            <a:p>
              <a:pPr lvl="0" algn="ctr" fontAlgn="base">
                <a:spcBef>
                  <a:spcPct val="0"/>
                </a:spcBef>
                <a:spcAft>
                  <a:spcPct val="0"/>
                </a:spcAft>
                <a:defRPr/>
              </a:pPr>
              <a:endParaRPr lang="en-US" sz="2000" dirty="0" smtClean="0">
                <a:solidFill>
                  <a:srgbClr val="CCFFFF"/>
                </a:solidFill>
                <a:latin typeface="Arial" pitchFamily="34" charset="0"/>
                <a:cs typeface="Arial" pitchFamily="34" charset="0"/>
              </a:endParaRPr>
            </a:p>
          </p:txBody>
        </p:sp>
        <p:sp>
          <p:nvSpPr>
            <p:cNvPr id="2" name="TextBox 7"/>
            <p:cNvSpPr txBox="1">
              <a:spLocks noChangeArrowheads="1"/>
            </p:cNvSpPr>
            <p:nvPr userDrawn="1"/>
          </p:nvSpPr>
          <p:spPr bwMode="auto">
            <a:xfrm>
              <a:off x="165735" y="745851"/>
              <a:ext cx="1584325" cy="215900"/>
            </a:xfrm>
            <a:prstGeom prst="rect">
              <a:avLst/>
            </a:prstGeom>
            <a:noFill/>
            <a:ln w="9525">
              <a:noFill/>
              <a:miter lim="800000"/>
              <a:headEnd/>
              <a:tailEnd/>
            </a:ln>
          </p:spPr>
          <p:txBody>
            <a:bodyPr wrap="none">
              <a:spAutoFit/>
            </a:bodyPr>
            <a:lstStyle/>
            <a:p>
              <a:r>
                <a:rPr lang="en-US" sz="800" i="1" dirty="0">
                  <a:latin typeface="Times New Roman" pitchFamily="18" charset="0"/>
                  <a:cs typeface="Times New Roman" pitchFamily="18" charset="0"/>
                </a:rPr>
                <a:t>Alexandre.Samochkine @ cern.ch</a:t>
              </a:r>
            </a:p>
          </p:txBody>
        </p:sp>
        <p:pic>
          <p:nvPicPr>
            <p:cNvPr id="4" name="Picture 2" descr="G:\Users\s\samosh\Documents\My Pictures\CERNlogo1.gif"/>
            <p:cNvPicPr>
              <a:picLocks noChangeAspect="1" noChangeArrowheads="1"/>
            </p:cNvPicPr>
            <p:nvPr userDrawn="1"/>
          </p:nvPicPr>
          <p:blipFill>
            <a:blip r:embed="rId2" cstate="print"/>
            <a:srcRect/>
            <a:stretch>
              <a:fillRect/>
            </a:stretch>
          </p:blipFill>
          <p:spPr bwMode="auto">
            <a:xfrm>
              <a:off x="7782692" y="213492"/>
              <a:ext cx="518663" cy="518663"/>
            </a:xfrm>
            <a:prstGeom prst="rect">
              <a:avLst/>
            </a:prstGeom>
            <a:noFill/>
          </p:spPr>
        </p:pic>
        <p:pic>
          <p:nvPicPr>
            <p:cNvPr id="3075" name="Picture 3" descr="G:\Users\s\samosh\Documents\My Pictures\LOGO\CLIC\CLIC-Logo-Color-72.png"/>
            <p:cNvPicPr>
              <a:picLocks noChangeAspect="1" noChangeArrowheads="1"/>
            </p:cNvPicPr>
            <p:nvPr userDrawn="1"/>
          </p:nvPicPr>
          <p:blipFill>
            <a:blip r:embed="rId3" cstate="print"/>
            <a:srcRect/>
            <a:stretch>
              <a:fillRect/>
            </a:stretch>
          </p:blipFill>
          <p:spPr bwMode="auto">
            <a:xfrm>
              <a:off x="450850" y="7620"/>
              <a:ext cx="914400" cy="914400"/>
            </a:xfrm>
            <a:prstGeom prst="rect">
              <a:avLst/>
            </a:prstGeom>
            <a:noFill/>
          </p:spPr>
        </p:pic>
        <p:pic>
          <p:nvPicPr>
            <p:cNvPr id="5122" name="Picture 2"/>
            <p:cNvPicPr>
              <a:picLocks noChangeAspect="1" noChangeArrowheads="1"/>
            </p:cNvPicPr>
            <p:nvPr userDrawn="1"/>
          </p:nvPicPr>
          <p:blipFill>
            <a:blip r:embed="rId4" cstate="print"/>
            <a:srcRect/>
            <a:stretch>
              <a:fillRect/>
            </a:stretch>
          </p:blipFill>
          <p:spPr bwMode="auto">
            <a:xfrm>
              <a:off x="8353425" y="225424"/>
              <a:ext cx="500061" cy="500061"/>
            </a:xfrm>
            <a:prstGeom prst="rect">
              <a:avLst/>
            </a:prstGeom>
            <a:noFill/>
            <a:ln w="9525">
              <a:noFill/>
              <a:miter lim="800000"/>
              <a:headEnd/>
              <a:tailEnd/>
            </a:ln>
          </p:spPr>
        </p:pic>
      </p:grpSp>
      <p:sp>
        <p:nvSpPr>
          <p:cNvPr id="16" name="Title 15"/>
          <p:cNvSpPr>
            <a:spLocks noGrp="1"/>
          </p:cNvSpPr>
          <p:nvPr>
            <p:ph type="title"/>
          </p:nvPr>
        </p:nvSpPr>
        <p:spPr>
          <a:xfrm>
            <a:off x="1226820" y="206058"/>
            <a:ext cx="6515100" cy="533082"/>
          </a:xfrm>
          <a:prstGeom prst="rect">
            <a:avLst/>
          </a:prstGeom>
          <a:solidFill>
            <a:srgbClr val="003368"/>
          </a:solidFill>
        </p:spPr>
        <p:txBody>
          <a:bodyPr anchor="ctr"/>
          <a:lstStyle>
            <a:lvl1pPr>
              <a:defRPr sz="2000">
                <a:latin typeface="Arial" pitchFamily="34" charset="0"/>
                <a:cs typeface="Arial" pitchFamily="34" charset="0"/>
              </a:defRPr>
            </a:lvl1pPr>
          </a:lstStyle>
          <a:p>
            <a:r>
              <a:rPr lang="en-US" dirty="0" smtClean="0"/>
              <a:t>Click to edit Master title style</a:t>
            </a:r>
            <a:endParaRPr lang="en-US" dirty="0"/>
          </a:p>
        </p:txBody>
      </p:sp>
      <p:sp>
        <p:nvSpPr>
          <p:cNvPr id="13" name="Slide Number Placeholder 5"/>
          <p:cNvSpPr>
            <a:spLocks noGrp="1"/>
          </p:cNvSpPr>
          <p:nvPr>
            <p:ph type="sldNum" sz="quarter" idx="12"/>
          </p:nvPr>
        </p:nvSpPr>
        <p:spPr>
          <a:xfrm>
            <a:off x="8713833" y="6492875"/>
            <a:ext cx="430161" cy="365125"/>
          </a:xfrm>
          <a:prstGeom prst="rect">
            <a:avLst/>
          </a:prstGeom>
        </p:spPr>
        <p:txBody>
          <a:bodyPr anchor="ctr"/>
          <a:lstStyle>
            <a:lvl1pPr algn="ctr">
              <a:defRPr sz="1400">
                <a:solidFill>
                  <a:srgbClr val="003368"/>
                </a:solidFill>
                <a:latin typeface="Calibri" pitchFamily="34" charset="0"/>
              </a:defRPr>
            </a:lvl1pPr>
          </a:lstStyle>
          <a:p>
            <a:fld id="{403034ED-392B-42A2-8939-5A95FD54CEFE}" type="slidenum">
              <a:rPr lang="en-US" smtClean="0"/>
              <a:pPr/>
              <a:t>‹#›</a:t>
            </a:fld>
            <a:endParaRPr lang="en-US" dirty="0"/>
          </a:p>
        </p:txBody>
      </p:sp>
    </p:spTree>
  </p:cSld>
  <p:clrMapOvr>
    <a:masterClrMapping/>
  </p:clrMapOvr>
  <p:transition>
    <p:split orient="vert" dir="in"/>
  </p:transition>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cSld name="1_Blank">
    <p:spTree>
      <p:nvGrpSpPr>
        <p:cNvPr id="1" name=""/>
        <p:cNvGrpSpPr/>
        <p:nvPr/>
      </p:nvGrpSpPr>
      <p:grpSpPr>
        <a:xfrm>
          <a:off x="0" y="0"/>
          <a:ext cx="0" cy="0"/>
          <a:chOff x="0" y="0"/>
          <a:chExt cx="0" cy="0"/>
        </a:xfrm>
      </p:grpSpPr>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914400"/>
          </a:xfrm>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r>
              <a:rPr lang="en-US" smtClean="0"/>
              <a:t>03 Feb 2011</a:t>
            </a:r>
            <a:endParaRPr lang="en-US"/>
          </a:p>
        </p:txBody>
      </p:sp>
      <p:sp>
        <p:nvSpPr>
          <p:cNvPr id="4" name="Footer Placeholder 3"/>
          <p:cNvSpPr>
            <a:spLocks noGrp="1"/>
          </p:cNvSpPr>
          <p:nvPr>
            <p:ph type="ftr" sz="quarter" idx="11"/>
          </p:nvPr>
        </p:nvSpPr>
        <p:spPr/>
        <p:txBody>
          <a:bodyPr/>
          <a:lstStyle/>
          <a:p>
            <a:r>
              <a:rPr lang="en-US" smtClean="0"/>
              <a:t>ACE, G. Riddone</a:t>
            </a:r>
            <a:endParaRPr lang="en-US"/>
          </a:p>
        </p:txBody>
      </p:sp>
      <p:sp>
        <p:nvSpPr>
          <p:cNvPr id="5" name="Slide Number Placeholder 4"/>
          <p:cNvSpPr>
            <a:spLocks noGrp="1"/>
          </p:cNvSpPr>
          <p:nvPr>
            <p:ph type="sldNum" sz="quarter" idx="12"/>
          </p:nvPr>
        </p:nvSpPr>
        <p:spPr/>
        <p:txBody>
          <a:bodyPr/>
          <a:lstStyle/>
          <a:p>
            <a:fld id="{7CF356FB-0110-4028-AFE2-EF717CC41E38}" type="slidenum">
              <a:rPr lang="en-US" smtClean="0"/>
              <a:pPr/>
              <a:t>‹#›</a:t>
            </a:fld>
            <a:endParaRPr lang="en-US"/>
          </a:p>
        </p:txBody>
      </p:sp>
      <p:sp>
        <p:nvSpPr>
          <p:cNvPr id="6" name="Isosceles Triangle 5"/>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1_IWLC10_pages">
    <p:bg>
      <p:bgPr>
        <a:solidFill>
          <a:schemeClr val="bg1"/>
        </a:solidFill>
        <a:effectLst/>
      </p:bgPr>
    </p:bg>
    <p:spTree>
      <p:nvGrpSpPr>
        <p:cNvPr id="1" name=""/>
        <p:cNvGrpSpPr/>
        <p:nvPr/>
      </p:nvGrpSpPr>
      <p:grpSpPr>
        <a:xfrm>
          <a:off x="0" y="0"/>
          <a:ext cx="0" cy="0"/>
          <a:chOff x="0" y="0"/>
          <a:chExt cx="0" cy="0"/>
        </a:xfrm>
      </p:grpSpPr>
      <p:sp>
        <p:nvSpPr>
          <p:cNvPr id="10" name="Title 1"/>
          <p:cNvSpPr txBox="1">
            <a:spLocks/>
          </p:cNvSpPr>
          <p:nvPr userDrawn="1"/>
        </p:nvSpPr>
        <p:spPr bwMode="auto">
          <a:xfrm>
            <a:off x="0" y="6410324"/>
            <a:ext cx="9144000" cy="227965"/>
          </a:xfrm>
          <a:prstGeom prst="rect">
            <a:avLst/>
          </a:prstGeom>
          <a:solidFill>
            <a:srgbClr val="003368"/>
          </a:solidFill>
          <a:ln w="9525">
            <a:noFill/>
            <a:miter lim="800000"/>
            <a:headEnd/>
            <a:tailEnd/>
          </a:ln>
        </p:spPr>
        <p:txBody>
          <a:bodyPr vert="horz" wrap="square" lIns="91440" tIns="45720" rIns="91440" bIns="45720" numCol="1" anchor="ctr" anchorCtr="0" compatLnSpc="1">
            <a:prstTxWarp prst="textNoShape">
              <a:avLst/>
            </a:prstTxWarp>
          </a:bodyPr>
          <a:lstStyle/>
          <a:p>
            <a:pPr algn="ctr" fontAlgn="base">
              <a:spcBef>
                <a:spcPct val="0"/>
              </a:spcBef>
              <a:spcAft>
                <a:spcPct val="0"/>
              </a:spcAft>
              <a:defRPr/>
            </a:pPr>
            <a:endParaRPr lang="en-US" sz="1600" dirty="0">
              <a:solidFill>
                <a:schemeClr val="bg1"/>
              </a:solidFill>
              <a:latin typeface="Tahoma" pitchFamily="34" charset="0"/>
              <a:cs typeface="Tahoma" pitchFamily="34" charset="0"/>
            </a:endParaRPr>
          </a:p>
        </p:txBody>
      </p:sp>
      <p:grpSp>
        <p:nvGrpSpPr>
          <p:cNvPr id="2" name="Group 11"/>
          <p:cNvGrpSpPr/>
          <p:nvPr userDrawn="1"/>
        </p:nvGrpSpPr>
        <p:grpSpPr>
          <a:xfrm>
            <a:off x="0" y="7620"/>
            <a:ext cx="9144000" cy="914400"/>
            <a:chOff x="0" y="7620"/>
            <a:chExt cx="9144000" cy="914400"/>
          </a:xfrm>
        </p:grpSpPr>
        <p:sp>
          <p:nvSpPr>
            <p:cNvPr id="9" name="Title 1"/>
            <p:cNvSpPr txBox="1">
              <a:spLocks/>
            </p:cNvSpPr>
            <p:nvPr userDrawn="1"/>
          </p:nvSpPr>
          <p:spPr bwMode="auto">
            <a:xfrm>
              <a:off x="0" y="205740"/>
              <a:ext cx="9144000" cy="533400"/>
            </a:xfrm>
            <a:prstGeom prst="rect">
              <a:avLst/>
            </a:prstGeom>
            <a:solidFill>
              <a:srgbClr val="003368"/>
            </a:solidFill>
            <a:ln w="9525">
              <a:noFill/>
              <a:miter lim="800000"/>
              <a:headEnd/>
              <a:tailEnd/>
            </a:ln>
          </p:spPr>
          <p:txBody>
            <a:bodyPr vert="horz" wrap="square" lIns="91440" tIns="45720" rIns="91440" bIns="45720" numCol="1" anchor="ctr" anchorCtr="0" compatLnSpc="1">
              <a:prstTxWarp prst="textNoShape">
                <a:avLst/>
              </a:prstTxWarp>
            </a:bodyPr>
            <a:lstStyle/>
            <a:p>
              <a:pPr lvl="0" algn="ctr" fontAlgn="base">
                <a:spcBef>
                  <a:spcPct val="0"/>
                </a:spcBef>
                <a:spcAft>
                  <a:spcPct val="0"/>
                </a:spcAft>
                <a:defRPr/>
              </a:pPr>
              <a:endParaRPr lang="en-US" sz="2000" dirty="0" smtClean="0">
                <a:solidFill>
                  <a:srgbClr val="CCFFFF"/>
                </a:solidFill>
                <a:latin typeface="Arial" pitchFamily="34" charset="0"/>
                <a:cs typeface="Arial" pitchFamily="34" charset="0"/>
              </a:endParaRPr>
            </a:p>
          </p:txBody>
        </p:sp>
        <p:pic>
          <p:nvPicPr>
            <p:cNvPr id="4" name="Picture 2" descr="G:\Users\s\samosh\Documents\My Pictures\CERNlogo1.gif"/>
            <p:cNvPicPr>
              <a:picLocks noChangeAspect="1" noChangeArrowheads="1"/>
            </p:cNvPicPr>
            <p:nvPr userDrawn="1"/>
          </p:nvPicPr>
          <p:blipFill>
            <a:blip r:embed="rId2" cstate="print"/>
            <a:srcRect/>
            <a:stretch>
              <a:fillRect/>
            </a:stretch>
          </p:blipFill>
          <p:spPr bwMode="auto">
            <a:xfrm>
              <a:off x="7782692" y="213492"/>
              <a:ext cx="518663" cy="518663"/>
            </a:xfrm>
            <a:prstGeom prst="rect">
              <a:avLst/>
            </a:prstGeom>
            <a:noFill/>
          </p:spPr>
        </p:pic>
        <p:pic>
          <p:nvPicPr>
            <p:cNvPr id="3075" name="Picture 3" descr="G:\Users\s\samosh\Documents\My Pictures\LOGO\CLIC\CLIC-Logo-Color-72.png"/>
            <p:cNvPicPr>
              <a:picLocks noChangeAspect="1" noChangeArrowheads="1"/>
            </p:cNvPicPr>
            <p:nvPr userDrawn="1"/>
          </p:nvPicPr>
          <p:blipFill>
            <a:blip r:embed="rId3" cstate="print"/>
            <a:srcRect/>
            <a:stretch>
              <a:fillRect/>
            </a:stretch>
          </p:blipFill>
          <p:spPr bwMode="auto">
            <a:xfrm>
              <a:off x="450850" y="7620"/>
              <a:ext cx="914400" cy="914400"/>
            </a:xfrm>
            <a:prstGeom prst="rect">
              <a:avLst/>
            </a:prstGeom>
            <a:noFill/>
          </p:spPr>
        </p:pic>
        <p:pic>
          <p:nvPicPr>
            <p:cNvPr id="5122" name="Picture 2"/>
            <p:cNvPicPr>
              <a:picLocks noChangeAspect="1" noChangeArrowheads="1"/>
            </p:cNvPicPr>
            <p:nvPr userDrawn="1"/>
          </p:nvPicPr>
          <p:blipFill>
            <a:blip r:embed="rId4" cstate="print"/>
            <a:srcRect/>
            <a:stretch>
              <a:fillRect/>
            </a:stretch>
          </p:blipFill>
          <p:spPr bwMode="auto">
            <a:xfrm>
              <a:off x="8353425" y="225424"/>
              <a:ext cx="500061" cy="500061"/>
            </a:xfrm>
            <a:prstGeom prst="rect">
              <a:avLst/>
            </a:prstGeom>
            <a:noFill/>
            <a:ln w="9525">
              <a:noFill/>
              <a:miter lim="800000"/>
              <a:headEnd/>
              <a:tailEnd/>
            </a:ln>
          </p:spPr>
        </p:pic>
      </p:grpSp>
      <p:sp>
        <p:nvSpPr>
          <p:cNvPr id="16" name="Title 15"/>
          <p:cNvSpPr>
            <a:spLocks noGrp="1"/>
          </p:cNvSpPr>
          <p:nvPr>
            <p:ph type="title"/>
          </p:nvPr>
        </p:nvSpPr>
        <p:spPr>
          <a:xfrm>
            <a:off x="1226820" y="206058"/>
            <a:ext cx="6515100" cy="533082"/>
          </a:xfrm>
          <a:prstGeom prst="rect">
            <a:avLst/>
          </a:prstGeom>
          <a:solidFill>
            <a:srgbClr val="003368"/>
          </a:solidFill>
        </p:spPr>
        <p:txBody>
          <a:bodyPr anchor="ctr"/>
          <a:lstStyle>
            <a:lvl1pPr>
              <a:defRPr sz="2000">
                <a:latin typeface="Arial" pitchFamily="34" charset="0"/>
                <a:cs typeface="Arial" pitchFamily="34" charset="0"/>
              </a:defRPr>
            </a:lvl1pPr>
          </a:lstStyle>
          <a:p>
            <a:r>
              <a:rPr lang="en-US" dirty="0" smtClean="0"/>
              <a:t>Click to edit Master title style</a:t>
            </a:r>
            <a:endParaRPr lang="en-US" dirty="0"/>
          </a:p>
        </p:txBody>
      </p:sp>
      <p:sp>
        <p:nvSpPr>
          <p:cNvPr id="13" name="Slide Number Placeholder 5"/>
          <p:cNvSpPr>
            <a:spLocks noGrp="1"/>
          </p:cNvSpPr>
          <p:nvPr>
            <p:ph type="sldNum" sz="quarter" idx="12"/>
          </p:nvPr>
        </p:nvSpPr>
        <p:spPr>
          <a:xfrm>
            <a:off x="8736693" y="6332855"/>
            <a:ext cx="430161" cy="365125"/>
          </a:xfrm>
          <a:prstGeom prst="rect">
            <a:avLst/>
          </a:prstGeom>
        </p:spPr>
        <p:txBody>
          <a:bodyPr anchor="ctr"/>
          <a:lstStyle>
            <a:lvl1pPr algn="ctr">
              <a:defRPr sz="1400">
                <a:solidFill>
                  <a:schemeClr val="bg1"/>
                </a:solidFill>
                <a:latin typeface="Calibri" pitchFamily="34" charset="0"/>
              </a:defRPr>
            </a:lvl1pPr>
          </a:lstStyle>
          <a:p>
            <a:fld id="{403034ED-392B-42A2-8939-5A95FD54CEFE}" type="slidenum">
              <a:rPr lang="en-US" smtClean="0"/>
              <a:pPr/>
              <a:t>‹#›</a:t>
            </a:fld>
            <a:endParaRPr lang="en-US" dirty="0"/>
          </a:p>
        </p:txBody>
      </p:sp>
    </p:spTree>
  </p:cSld>
  <p:clrMapOvr>
    <a:masterClrMapping/>
  </p:clrMapOvr>
  <p:transition>
    <p:split orient="vert" dir="in"/>
  </p:transition>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IWLC-10_01">
    <p:bg>
      <p:bgPr>
        <a:solidFill>
          <a:schemeClr val="bg1"/>
        </a:solidFill>
        <a:effectLst/>
      </p:bgPr>
    </p:bg>
    <p:spTree>
      <p:nvGrpSpPr>
        <p:cNvPr id="1" name=""/>
        <p:cNvGrpSpPr/>
        <p:nvPr/>
      </p:nvGrpSpPr>
      <p:grpSpPr>
        <a:xfrm>
          <a:off x="0" y="0"/>
          <a:ext cx="0" cy="0"/>
          <a:chOff x="0" y="0"/>
          <a:chExt cx="0" cy="0"/>
        </a:xfrm>
      </p:grpSpPr>
      <p:sp>
        <p:nvSpPr>
          <p:cNvPr id="19" name="Title 1"/>
          <p:cNvSpPr txBox="1">
            <a:spLocks/>
          </p:cNvSpPr>
          <p:nvPr userDrawn="1"/>
        </p:nvSpPr>
        <p:spPr bwMode="auto">
          <a:xfrm>
            <a:off x="0" y="205740"/>
            <a:ext cx="9144000" cy="533400"/>
          </a:xfrm>
          <a:prstGeom prst="rect">
            <a:avLst/>
          </a:prstGeom>
          <a:solidFill>
            <a:srgbClr val="003368"/>
          </a:solidFill>
          <a:ln w="9525">
            <a:noFill/>
            <a:miter lim="800000"/>
            <a:headEnd/>
            <a:tailEnd/>
          </a:ln>
        </p:spPr>
        <p:txBody>
          <a:bodyPr vert="horz" wrap="square" lIns="91440" tIns="45720" rIns="91440" bIns="45720" numCol="1" anchor="ctr" anchorCtr="0" compatLnSpc="1">
            <a:prstTxWarp prst="textNoShape">
              <a:avLst/>
            </a:prstTxWarp>
          </a:bodyPr>
          <a:lstStyle/>
          <a:p>
            <a:pPr lvl="0" algn="ctr" fontAlgn="base">
              <a:spcBef>
                <a:spcPct val="0"/>
              </a:spcBef>
              <a:spcAft>
                <a:spcPct val="0"/>
              </a:spcAft>
              <a:defRPr/>
            </a:pPr>
            <a:endParaRPr lang="en-US" sz="2000" dirty="0" smtClean="0">
              <a:solidFill>
                <a:srgbClr val="CCFFFF"/>
              </a:solidFill>
              <a:latin typeface="Arial" pitchFamily="34" charset="0"/>
              <a:cs typeface="Arial" pitchFamily="34" charset="0"/>
            </a:endParaRPr>
          </a:p>
        </p:txBody>
      </p:sp>
      <p:pic>
        <p:nvPicPr>
          <p:cNvPr id="21" name="Picture 2" descr="G:\Users\s\samosh\Documents\My Pictures\CERNlogo1.gif"/>
          <p:cNvPicPr>
            <a:picLocks noChangeAspect="1" noChangeArrowheads="1"/>
          </p:cNvPicPr>
          <p:nvPr userDrawn="1"/>
        </p:nvPicPr>
        <p:blipFill>
          <a:blip r:embed="rId2" cstate="print"/>
          <a:srcRect/>
          <a:stretch>
            <a:fillRect/>
          </a:stretch>
        </p:blipFill>
        <p:spPr bwMode="auto">
          <a:xfrm>
            <a:off x="7782692" y="213492"/>
            <a:ext cx="518663" cy="518663"/>
          </a:xfrm>
          <a:prstGeom prst="rect">
            <a:avLst/>
          </a:prstGeom>
          <a:noFill/>
        </p:spPr>
      </p:pic>
      <p:pic>
        <p:nvPicPr>
          <p:cNvPr id="22" name="Picture 3" descr="G:\Users\s\samosh\Documents\My Pictures\LOGO\CLIC\CLIC-Logo-Color-72.png"/>
          <p:cNvPicPr>
            <a:picLocks noChangeAspect="1" noChangeArrowheads="1"/>
          </p:cNvPicPr>
          <p:nvPr userDrawn="1"/>
        </p:nvPicPr>
        <p:blipFill>
          <a:blip r:embed="rId3" cstate="print"/>
          <a:srcRect/>
          <a:stretch>
            <a:fillRect/>
          </a:stretch>
        </p:blipFill>
        <p:spPr bwMode="auto">
          <a:xfrm>
            <a:off x="450850" y="7620"/>
            <a:ext cx="914400" cy="914400"/>
          </a:xfrm>
          <a:prstGeom prst="rect">
            <a:avLst/>
          </a:prstGeom>
          <a:noFill/>
        </p:spPr>
      </p:pic>
      <p:pic>
        <p:nvPicPr>
          <p:cNvPr id="23" name="Picture 2"/>
          <p:cNvPicPr>
            <a:picLocks noChangeAspect="1" noChangeArrowheads="1"/>
          </p:cNvPicPr>
          <p:nvPr userDrawn="1"/>
        </p:nvPicPr>
        <p:blipFill>
          <a:blip r:embed="rId4" cstate="print"/>
          <a:srcRect/>
          <a:stretch>
            <a:fillRect/>
          </a:stretch>
        </p:blipFill>
        <p:spPr bwMode="auto">
          <a:xfrm>
            <a:off x="8379612" y="234949"/>
            <a:ext cx="464349" cy="464349"/>
          </a:xfrm>
          <a:prstGeom prst="rect">
            <a:avLst/>
          </a:prstGeom>
          <a:noFill/>
          <a:ln w="9525">
            <a:noFill/>
            <a:miter lim="800000"/>
            <a:headEnd/>
            <a:tailEnd/>
          </a:ln>
        </p:spPr>
      </p:pic>
      <p:sp>
        <p:nvSpPr>
          <p:cNvPr id="9" name="Slide Number Placeholder 5"/>
          <p:cNvSpPr>
            <a:spLocks noGrp="1"/>
          </p:cNvSpPr>
          <p:nvPr>
            <p:ph type="sldNum" sz="quarter" idx="12"/>
          </p:nvPr>
        </p:nvSpPr>
        <p:spPr>
          <a:xfrm>
            <a:off x="8713833" y="6492875"/>
            <a:ext cx="430161" cy="365125"/>
          </a:xfrm>
          <a:prstGeom prst="rect">
            <a:avLst/>
          </a:prstGeom>
        </p:spPr>
        <p:txBody>
          <a:bodyPr anchor="ctr"/>
          <a:lstStyle>
            <a:lvl1pPr algn="ctr">
              <a:defRPr sz="1400">
                <a:solidFill>
                  <a:srgbClr val="003368"/>
                </a:solidFill>
                <a:latin typeface="Calibri" pitchFamily="34" charset="0"/>
              </a:defRPr>
            </a:lvl1pPr>
          </a:lstStyle>
          <a:p>
            <a:fld id="{403034ED-392B-42A2-8939-5A95FD54CEFE}" type="slidenum">
              <a:rPr lang="en-US" smtClean="0"/>
              <a:pPr/>
              <a:t>‹#›</a:t>
            </a:fld>
            <a:endParaRPr lang="en-US" dirty="0"/>
          </a:p>
        </p:txBody>
      </p:sp>
    </p:spTree>
  </p:cSld>
  <p:clrMapOvr>
    <a:masterClrMapping/>
  </p:clrMapOvr>
  <p:transition>
    <p:split orient="vert" dir="in"/>
  </p:transition>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type="title">
  <p:cSld name="2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6"/>
            <a:ext cx="7772400" cy="1470025"/>
          </a:xfrm>
          <a:prstGeom prst="rect">
            <a:avLst/>
          </a:prstGeom>
        </p:spPr>
        <p:txBody>
          <a:bodyPr lIns="91422" tIns="45711" rIns="91422" bIns="45711"/>
          <a:lstStyle/>
          <a:p>
            <a:r>
              <a:rPr lang="en-US" dirty="0" smtClean="0"/>
              <a:t>Click to edit Master title style</a:t>
            </a:r>
            <a:endParaRPr lang="en-US" dirty="0"/>
          </a:p>
        </p:txBody>
      </p:sp>
      <p:sp>
        <p:nvSpPr>
          <p:cNvPr id="3" name="Subtitle 2"/>
          <p:cNvSpPr>
            <a:spLocks noGrp="1"/>
          </p:cNvSpPr>
          <p:nvPr>
            <p:ph type="subTitle" idx="1"/>
          </p:nvPr>
        </p:nvSpPr>
        <p:spPr>
          <a:xfrm>
            <a:off x="1371600" y="3886200"/>
            <a:ext cx="6400800" cy="1752600"/>
          </a:xfrm>
          <a:prstGeom prst="rect">
            <a:avLst/>
          </a:prstGeom>
        </p:spPr>
        <p:txBody>
          <a:bodyPr lIns="91422" tIns="45711" rIns="91422" bIns="45711"/>
          <a:lstStyle>
            <a:lvl1pPr marL="0" indent="0" algn="ctr">
              <a:buNone/>
              <a:defRPr>
                <a:solidFill>
                  <a:schemeClr val="tx1">
                    <a:tint val="75000"/>
                  </a:schemeClr>
                </a:solidFill>
              </a:defRPr>
            </a:lvl1pPr>
            <a:lvl2pPr marL="457110" indent="0" algn="ctr">
              <a:buNone/>
              <a:defRPr>
                <a:solidFill>
                  <a:schemeClr val="tx1">
                    <a:tint val="75000"/>
                  </a:schemeClr>
                </a:solidFill>
              </a:defRPr>
            </a:lvl2pPr>
            <a:lvl3pPr marL="914221" indent="0" algn="ctr">
              <a:buNone/>
              <a:defRPr>
                <a:solidFill>
                  <a:schemeClr val="tx1">
                    <a:tint val="75000"/>
                  </a:schemeClr>
                </a:solidFill>
              </a:defRPr>
            </a:lvl3pPr>
            <a:lvl4pPr marL="1371331" indent="0" algn="ctr">
              <a:buNone/>
              <a:defRPr>
                <a:solidFill>
                  <a:schemeClr val="tx1">
                    <a:tint val="75000"/>
                  </a:schemeClr>
                </a:solidFill>
              </a:defRPr>
            </a:lvl4pPr>
            <a:lvl5pPr marL="1828441" indent="0" algn="ctr">
              <a:buNone/>
              <a:defRPr>
                <a:solidFill>
                  <a:schemeClr val="tx1">
                    <a:tint val="75000"/>
                  </a:schemeClr>
                </a:solidFill>
              </a:defRPr>
            </a:lvl5pPr>
            <a:lvl6pPr marL="2285552" indent="0" algn="ctr">
              <a:buNone/>
              <a:defRPr>
                <a:solidFill>
                  <a:schemeClr val="tx1">
                    <a:tint val="75000"/>
                  </a:schemeClr>
                </a:solidFill>
              </a:defRPr>
            </a:lvl6pPr>
            <a:lvl7pPr marL="2742662" indent="0" algn="ctr">
              <a:buNone/>
              <a:defRPr>
                <a:solidFill>
                  <a:schemeClr val="tx1">
                    <a:tint val="75000"/>
                  </a:schemeClr>
                </a:solidFill>
              </a:defRPr>
            </a:lvl7pPr>
            <a:lvl8pPr marL="3199772" indent="0" algn="ctr">
              <a:buNone/>
              <a:defRPr>
                <a:solidFill>
                  <a:schemeClr val="tx1">
                    <a:tint val="75000"/>
                  </a:schemeClr>
                </a:solidFill>
              </a:defRPr>
            </a:lvl8pPr>
            <a:lvl9pPr marL="3656883"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r>
              <a:rPr lang="en-US" smtClean="0"/>
              <a:t>03 Feb 2011</a:t>
            </a:r>
            <a:endParaRPr lang="en-US"/>
          </a:p>
        </p:txBody>
      </p:sp>
      <p:sp>
        <p:nvSpPr>
          <p:cNvPr id="5" name="Footer Placeholder 4"/>
          <p:cNvSpPr>
            <a:spLocks noGrp="1"/>
          </p:cNvSpPr>
          <p:nvPr>
            <p:ph type="ftr" sz="quarter" idx="11"/>
          </p:nvPr>
        </p:nvSpPr>
        <p:spPr/>
        <p:txBody>
          <a:bodyPr/>
          <a:lstStyle/>
          <a:p>
            <a:r>
              <a:rPr lang="en-US" smtClean="0"/>
              <a:t>ACE, G. Riddone</a:t>
            </a:r>
            <a:endParaRPr lang="en-US"/>
          </a:p>
        </p:txBody>
      </p:sp>
      <p:sp>
        <p:nvSpPr>
          <p:cNvPr id="6" name="Slide Number Placeholder 5"/>
          <p:cNvSpPr>
            <a:spLocks noGrp="1"/>
          </p:cNvSpPr>
          <p:nvPr>
            <p:ph type="sldNum" sz="quarter" idx="12"/>
          </p:nvPr>
        </p:nvSpPr>
        <p:spPr/>
        <p:txBody>
          <a:bodyPr/>
          <a:lstStyle/>
          <a:p>
            <a:fld id="{A267CF3C-9853-4151-BCB8-5746DD16C76E}"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6" name="Date Placeholder 5"/>
          <p:cNvSpPr>
            <a:spLocks noGrp="1"/>
          </p:cNvSpPr>
          <p:nvPr>
            <p:ph type="dt" sz="half" idx="10"/>
          </p:nvPr>
        </p:nvSpPr>
        <p:spPr/>
        <p:txBody>
          <a:bodyPr/>
          <a:lstStyle/>
          <a:p>
            <a:r>
              <a:rPr lang="en-US" smtClean="0"/>
              <a:t>03 Feb 2011</a:t>
            </a:r>
            <a:endParaRPr lang="en-US" dirty="0"/>
          </a:p>
        </p:txBody>
      </p:sp>
      <p:sp>
        <p:nvSpPr>
          <p:cNvPr id="7" name="Slide Number Placeholder 6"/>
          <p:cNvSpPr>
            <a:spLocks noGrp="1"/>
          </p:cNvSpPr>
          <p:nvPr>
            <p:ph type="sldNum" sz="quarter" idx="11"/>
          </p:nvPr>
        </p:nvSpPr>
        <p:spPr/>
        <p:txBody>
          <a:bodyPr/>
          <a:lstStyle/>
          <a:p>
            <a:fld id="{AB0CC4D7-6F1A-452F-87A6-AD770925BAAB}" type="slidenum">
              <a:rPr lang="en-US" smtClean="0"/>
              <a:pPr/>
              <a:t>‹#›</a:t>
            </a:fld>
            <a:endParaRPr lang="en-US"/>
          </a:p>
        </p:txBody>
      </p:sp>
      <p:sp>
        <p:nvSpPr>
          <p:cNvPr id="8" name="Footer Placeholder 7"/>
          <p:cNvSpPr>
            <a:spLocks noGrp="1"/>
          </p:cNvSpPr>
          <p:nvPr>
            <p:ph type="ftr" sz="quarter" idx="12"/>
          </p:nvPr>
        </p:nvSpPr>
        <p:spPr/>
        <p:txBody>
          <a:bodyPr/>
          <a:lstStyle/>
          <a:p>
            <a:r>
              <a:rPr lang="en-US" smtClean="0"/>
              <a:t>ACE, G. Riddone</a:t>
            </a:r>
            <a:endParaRPr lang="en-US" dirty="0" smtClean="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smtClean="0"/>
              <a:t>Click to edit Master title style</a:t>
            </a:r>
            <a:endParaRPr lang="en-US"/>
          </a:p>
        </p:txBody>
      </p:sp>
      <p:sp>
        <p:nvSpPr>
          <p:cNvPr id="10" name="Date Placeholder 9"/>
          <p:cNvSpPr>
            <a:spLocks noGrp="1"/>
          </p:cNvSpPr>
          <p:nvPr>
            <p:ph type="dt" sz="half" idx="10"/>
          </p:nvPr>
        </p:nvSpPr>
        <p:spPr/>
        <p:txBody>
          <a:bodyPr/>
          <a:lstStyle/>
          <a:p>
            <a:r>
              <a:rPr lang="en-US" smtClean="0"/>
              <a:t>03 Feb 2011</a:t>
            </a:r>
            <a:endParaRPr lang="en-US" dirty="0"/>
          </a:p>
        </p:txBody>
      </p:sp>
      <p:sp>
        <p:nvSpPr>
          <p:cNvPr id="11" name="Slide Number Placeholder 10"/>
          <p:cNvSpPr>
            <a:spLocks noGrp="1"/>
          </p:cNvSpPr>
          <p:nvPr>
            <p:ph type="sldNum" sz="quarter" idx="11"/>
          </p:nvPr>
        </p:nvSpPr>
        <p:spPr/>
        <p:txBody>
          <a:bodyPr/>
          <a:lstStyle/>
          <a:p>
            <a:fld id="{AB0CC4D7-6F1A-452F-87A6-AD770925BAAB}" type="slidenum">
              <a:rPr lang="en-US" smtClean="0"/>
              <a:pPr/>
              <a:t>‹#›</a:t>
            </a:fld>
            <a:endParaRPr lang="en-US"/>
          </a:p>
        </p:txBody>
      </p:sp>
      <p:sp>
        <p:nvSpPr>
          <p:cNvPr id="12" name="Footer Placeholder 11"/>
          <p:cNvSpPr>
            <a:spLocks noGrp="1"/>
          </p:cNvSpPr>
          <p:nvPr>
            <p:ph type="ftr" sz="quarter" idx="12"/>
          </p:nvPr>
        </p:nvSpPr>
        <p:spPr/>
        <p:txBody>
          <a:bodyPr/>
          <a:lstStyle/>
          <a:p>
            <a:r>
              <a:rPr lang="en-US" smtClean="0"/>
              <a:t>ACE, G. Riddone</a:t>
            </a:r>
            <a:endParaRPr lang="en-US" dirty="0" smtClean="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7" name="Date Placeholder 6"/>
          <p:cNvSpPr>
            <a:spLocks noGrp="1"/>
          </p:cNvSpPr>
          <p:nvPr>
            <p:ph type="dt" sz="half" idx="10"/>
          </p:nvPr>
        </p:nvSpPr>
        <p:spPr/>
        <p:txBody>
          <a:bodyPr/>
          <a:lstStyle/>
          <a:p>
            <a:r>
              <a:rPr lang="en-US" smtClean="0"/>
              <a:t>03 Feb 2011</a:t>
            </a:r>
            <a:endParaRPr lang="en-US" dirty="0"/>
          </a:p>
        </p:txBody>
      </p:sp>
      <p:sp>
        <p:nvSpPr>
          <p:cNvPr id="8" name="Slide Number Placeholder 7"/>
          <p:cNvSpPr>
            <a:spLocks noGrp="1"/>
          </p:cNvSpPr>
          <p:nvPr>
            <p:ph type="sldNum" sz="quarter" idx="11"/>
          </p:nvPr>
        </p:nvSpPr>
        <p:spPr/>
        <p:txBody>
          <a:bodyPr/>
          <a:lstStyle/>
          <a:p>
            <a:fld id="{AB0CC4D7-6F1A-452F-87A6-AD770925BAAB}" type="slidenum">
              <a:rPr lang="en-US" smtClean="0"/>
              <a:pPr/>
              <a:t>‹#›</a:t>
            </a:fld>
            <a:endParaRPr lang="en-US"/>
          </a:p>
        </p:txBody>
      </p:sp>
      <p:sp>
        <p:nvSpPr>
          <p:cNvPr id="9" name="Footer Placeholder 8"/>
          <p:cNvSpPr>
            <a:spLocks noGrp="1"/>
          </p:cNvSpPr>
          <p:nvPr>
            <p:ph type="ftr" sz="quarter" idx="12"/>
          </p:nvPr>
        </p:nvSpPr>
        <p:spPr/>
        <p:txBody>
          <a:bodyPr/>
          <a:lstStyle/>
          <a:p>
            <a:r>
              <a:rPr lang="en-US" smtClean="0"/>
              <a:t>ACE, G. Riddone</a:t>
            </a:r>
            <a:endParaRPr lang="en-US" dirty="0" smtClean="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066800"/>
            <a:ext cx="4038600" cy="50593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066800"/>
            <a:ext cx="4038600" cy="50593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itle 4"/>
          <p:cNvSpPr>
            <a:spLocks noGrp="1"/>
          </p:cNvSpPr>
          <p:nvPr>
            <p:ph type="title"/>
          </p:nvPr>
        </p:nvSpPr>
        <p:spPr/>
        <p:txBody>
          <a:bodyPr/>
          <a:lstStyle/>
          <a:p>
            <a:r>
              <a:rPr lang="en-US" smtClean="0"/>
              <a:t>Click to edit Master title style</a:t>
            </a:r>
            <a:endParaRPr lang="en-US"/>
          </a:p>
        </p:txBody>
      </p:sp>
      <p:sp>
        <p:nvSpPr>
          <p:cNvPr id="9" name="Date Placeholder 8"/>
          <p:cNvSpPr>
            <a:spLocks noGrp="1"/>
          </p:cNvSpPr>
          <p:nvPr>
            <p:ph type="dt" sz="half" idx="10"/>
          </p:nvPr>
        </p:nvSpPr>
        <p:spPr/>
        <p:txBody>
          <a:bodyPr/>
          <a:lstStyle/>
          <a:p>
            <a:r>
              <a:rPr lang="en-US" smtClean="0"/>
              <a:t>03 Feb 2011</a:t>
            </a:r>
            <a:endParaRPr lang="en-US" dirty="0"/>
          </a:p>
        </p:txBody>
      </p:sp>
      <p:sp>
        <p:nvSpPr>
          <p:cNvPr id="10" name="Slide Number Placeholder 9"/>
          <p:cNvSpPr>
            <a:spLocks noGrp="1"/>
          </p:cNvSpPr>
          <p:nvPr>
            <p:ph type="sldNum" sz="quarter" idx="11"/>
          </p:nvPr>
        </p:nvSpPr>
        <p:spPr/>
        <p:txBody>
          <a:bodyPr/>
          <a:lstStyle/>
          <a:p>
            <a:fld id="{AB0CC4D7-6F1A-452F-87A6-AD770925BAAB}" type="slidenum">
              <a:rPr lang="en-US" smtClean="0"/>
              <a:pPr/>
              <a:t>‹#›</a:t>
            </a:fld>
            <a:endParaRPr lang="en-US"/>
          </a:p>
        </p:txBody>
      </p:sp>
      <p:sp>
        <p:nvSpPr>
          <p:cNvPr id="11" name="Footer Placeholder 10"/>
          <p:cNvSpPr>
            <a:spLocks noGrp="1"/>
          </p:cNvSpPr>
          <p:nvPr>
            <p:ph type="ftr" sz="quarter" idx="12"/>
          </p:nvPr>
        </p:nvSpPr>
        <p:spPr/>
        <p:txBody>
          <a:bodyPr/>
          <a:lstStyle/>
          <a:p>
            <a:r>
              <a:rPr lang="en-US" smtClean="0"/>
              <a:t>ACE, G. Riddone</a:t>
            </a:r>
            <a:endParaRPr lang="en-US" dirty="0" smtClean="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457200" y="1036638"/>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457200" y="1752600"/>
            <a:ext cx="4040188" cy="43735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4"/>
          <p:cNvSpPr>
            <a:spLocks noGrp="1"/>
          </p:cNvSpPr>
          <p:nvPr>
            <p:ph type="body" sz="quarter" idx="3"/>
          </p:nvPr>
        </p:nvSpPr>
        <p:spPr>
          <a:xfrm>
            <a:off x="4645025" y="1036638"/>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6" name="Content Placeholder 5"/>
          <p:cNvSpPr>
            <a:spLocks noGrp="1"/>
          </p:cNvSpPr>
          <p:nvPr>
            <p:ph sz="quarter" idx="4"/>
          </p:nvPr>
        </p:nvSpPr>
        <p:spPr>
          <a:xfrm>
            <a:off x="4645025" y="1752600"/>
            <a:ext cx="4041775" cy="43735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Title 6"/>
          <p:cNvSpPr>
            <a:spLocks noGrp="1"/>
          </p:cNvSpPr>
          <p:nvPr>
            <p:ph type="title"/>
          </p:nvPr>
        </p:nvSpPr>
        <p:spPr/>
        <p:txBody>
          <a:bodyPr/>
          <a:lstStyle/>
          <a:p>
            <a:r>
              <a:rPr lang="en-US" smtClean="0"/>
              <a:t>Click to edit Master title style</a:t>
            </a:r>
            <a:endParaRPr lang="en-US"/>
          </a:p>
        </p:txBody>
      </p:sp>
      <p:sp>
        <p:nvSpPr>
          <p:cNvPr id="11" name="Date Placeholder 10"/>
          <p:cNvSpPr>
            <a:spLocks noGrp="1"/>
          </p:cNvSpPr>
          <p:nvPr>
            <p:ph type="dt" sz="half" idx="10"/>
          </p:nvPr>
        </p:nvSpPr>
        <p:spPr/>
        <p:txBody>
          <a:bodyPr/>
          <a:lstStyle/>
          <a:p>
            <a:r>
              <a:rPr lang="en-US" smtClean="0"/>
              <a:t>03 Feb 2011</a:t>
            </a:r>
            <a:endParaRPr lang="en-US" dirty="0"/>
          </a:p>
        </p:txBody>
      </p:sp>
      <p:sp>
        <p:nvSpPr>
          <p:cNvPr id="12" name="Slide Number Placeholder 11"/>
          <p:cNvSpPr>
            <a:spLocks noGrp="1"/>
          </p:cNvSpPr>
          <p:nvPr>
            <p:ph type="sldNum" sz="quarter" idx="11"/>
          </p:nvPr>
        </p:nvSpPr>
        <p:spPr/>
        <p:txBody>
          <a:bodyPr/>
          <a:lstStyle/>
          <a:p>
            <a:fld id="{AB0CC4D7-6F1A-452F-87A6-AD770925BAAB}" type="slidenum">
              <a:rPr lang="en-US" smtClean="0"/>
              <a:pPr/>
              <a:t>‹#›</a:t>
            </a:fld>
            <a:endParaRPr lang="en-US"/>
          </a:p>
        </p:txBody>
      </p:sp>
      <p:sp>
        <p:nvSpPr>
          <p:cNvPr id="13" name="Footer Placeholder 12"/>
          <p:cNvSpPr>
            <a:spLocks noGrp="1"/>
          </p:cNvSpPr>
          <p:nvPr>
            <p:ph type="ftr" sz="quarter" idx="12"/>
          </p:nvPr>
        </p:nvSpPr>
        <p:spPr/>
        <p:txBody>
          <a:bodyPr/>
          <a:lstStyle/>
          <a:p>
            <a:r>
              <a:rPr lang="en-US" smtClean="0"/>
              <a:t>ACE, G. Riddone</a:t>
            </a:r>
            <a:endParaRPr lang="en-US" dirty="0" smtClean="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6" name="Date Placeholder 5"/>
          <p:cNvSpPr>
            <a:spLocks noGrp="1"/>
          </p:cNvSpPr>
          <p:nvPr>
            <p:ph type="dt" sz="half" idx="10"/>
          </p:nvPr>
        </p:nvSpPr>
        <p:spPr/>
        <p:txBody>
          <a:bodyPr/>
          <a:lstStyle/>
          <a:p>
            <a:r>
              <a:rPr lang="en-US" smtClean="0"/>
              <a:t>03 Feb 2011</a:t>
            </a:r>
            <a:endParaRPr lang="en-US" dirty="0"/>
          </a:p>
        </p:txBody>
      </p:sp>
      <p:sp>
        <p:nvSpPr>
          <p:cNvPr id="7" name="Slide Number Placeholder 6"/>
          <p:cNvSpPr>
            <a:spLocks noGrp="1"/>
          </p:cNvSpPr>
          <p:nvPr>
            <p:ph type="sldNum" sz="quarter" idx="11"/>
          </p:nvPr>
        </p:nvSpPr>
        <p:spPr/>
        <p:txBody>
          <a:bodyPr/>
          <a:lstStyle/>
          <a:p>
            <a:fld id="{AB0CC4D7-6F1A-452F-87A6-AD770925BAAB}" type="slidenum">
              <a:rPr lang="en-US" smtClean="0"/>
              <a:pPr/>
              <a:t>‹#›</a:t>
            </a:fld>
            <a:endParaRPr lang="en-US"/>
          </a:p>
        </p:txBody>
      </p:sp>
      <p:sp>
        <p:nvSpPr>
          <p:cNvPr id="8" name="Footer Placeholder 7"/>
          <p:cNvSpPr>
            <a:spLocks noGrp="1"/>
          </p:cNvSpPr>
          <p:nvPr>
            <p:ph type="ftr" sz="quarter" idx="12"/>
          </p:nvPr>
        </p:nvSpPr>
        <p:spPr/>
        <p:txBody>
          <a:bodyPr/>
          <a:lstStyle/>
          <a:p>
            <a:r>
              <a:rPr lang="en-US" smtClean="0"/>
              <a:t>ACE, G. Riddone</a:t>
            </a:r>
            <a:endParaRPr lang="en-US" dirty="0" smtClean="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Title 6"/>
          <p:cNvSpPr>
            <a:spLocks noGrp="1"/>
          </p:cNvSpPr>
          <p:nvPr>
            <p:ph type="title"/>
          </p:nvPr>
        </p:nvSpPr>
        <p:spPr/>
        <p:txBody>
          <a:bodyPr/>
          <a:lstStyle/>
          <a:p>
            <a:r>
              <a:rPr lang="en-US" smtClean="0"/>
              <a:t>Click to edit Master title style</a:t>
            </a:r>
            <a:endParaRPr lang="en-US"/>
          </a:p>
        </p:txBody>
      </p:sp>
      <p:sp>
        <p:nvSpPr>
          <p:cNvPr id="11" name="Date Placeholder 10"/>
          <p:cNvSpPr>
            <a:spLocks noGrp="1"/>
          </p:cNvSpPr>
          <p:nvPr>
            <p:ph type="dt" sz="half" idx="10"/>
          </p:nvPr>
        </p:nvSpPr>
        <p:spPr/>
        <p:txBody>
          <a:bodyPr/>
          <a:lstStyle/>
          <a:p>
            <a:r>
              <a:rPr lang="en-US" smtClean="0"/>
              <a:t>03 Feb 2011</a:t>
            </a:r>
            <a:endParaRPr lang="en-US" dirty="0"/>
          </a:p>
        </p:txBody>
      </p:sp>
      <p:sp>
        <p:nvSpPr>
          <p:cNvPr id="12" name="Slide Number Placeholder 11"/>
          <p:cNvSpPr>
            <a:spLocks noGrp="1"/>
          </p:cNvSpPr>
          <p:nvPr>
            <p:ph type="sldNum" sz="quarter" idx="11"/>
          </p:nvPr>
        </p:nvSpPr>
        <p:spPr/>
        <p:txBody>
          <a:bodyPr/>
          <a:lstStyle/>
          <a:p>
            <a:fld id="{AB0CC4D7-6F1A-452F-87A6-AD770925BAAB}" type="slidenum">
              <a:rPr lang="en-US" smtClean="0"/>
              <a:pPr/>
              <a:t>‹#›</a:t>
            </a:fld>
            <a:endParaRPr lang="en-US"/>
          </a:p>
        </p:txBody>
      </p:sp>
      <p:sp>
        <p:nvSpPr>
          <p:cNvPr id="13" name="Footer Placeholder 12"/>
          <p:cNvSpPr>
            <a:spLocks noGrp="1"/>
          </p:cNvSpPr>
          <p:nvPr>
            <p:ph type="ftr" sz="quarter" idx="12"/>
          </p:nvPr>
        </p:nvSpPr>
        <p:spPr/>
        <p:txBody>
          <a:bodyPr/>
          <a:lstStyle/>
          <a:p>
            <a:r>
              <a:rPr lang="en-US" smtClean="0"/>
              <a:t>ACE, G. Riddone</a:t>
            </a:r>
            <a:endParaRPr lang="en-US" dirty="0" smtClean="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1_Title Only">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smtClean="0"/>
              <a:t>Click to edit Master title style</a:t>
            </a:r>
            <a:endParaRPr lang="en-US"/>
          </a:p>
        </p:txBody>
      </p:sp>
      <p:sp>
        <p:nvSpPr>
          <p:cNvPr id="10" name="Date Placeholder 9"/>
          <p:cNvSpPr>
            <a:spLocks noGrp="1"/>
          </p:cNvSpPr>
          <p:nvPr>
            <p:ph type="dt" sz="half" idx="10"/>
          </p:nvPr>
        </p:nvSpPr>
        <p:spPr/>
        <p:txBody>
          <a:bodyPr/>
          <a:lstStyle/>
          <a:p>
            <a:r>
              <a:rPr lang="en-US" smtClean="0"/>
              <a:t>03 Feb 2011</a:t>
            </a:r>
            <a:endParaRPr lang="en-US" dirty="0"/>
          </a:p>
        </p:txBody>
      </p:sp>
      <p:sp>
        <p:nvSpPr>
          <p:cNvPr id="11" name="Slide Number Placeholder 10"/>
          <p:cNvSpPr>
            <a:spLocks noGrp="1"/>
          </p:cNvSpPr>
          <p:nvPr>
            <p:ph type="sldNum" sz="quarter" idx="11"/>
          </p:nvPr>
        </p:nvSpPr>
        <p:spPr/>
        <p:txBody>
          <a:bodyPr/>
          <a:lstStyle/>
          <a:p>
            <a:fld id="{AB0CC4D7-6F1A-452F-87A6-AD770925BAAB}" type="slidenum">
              <a:rPr lang="en-US" smtClean="0"/>
              <a:pPr/>
              <a:t>‹#›</a:t>
            </a:fld>
            <a:endParaRPr lang="en-US"/>
          </a:p>
        </p:txBody>
      </p:sp>
      <p:sp>
        <p:nvSpPr>
          <p:cNvPr id="12" name="Footer Placeholder 11"/>
          <p:cNvSpPr>
            <a:spLocks noGrp="1"/>
          </p:cNvSpPr>
          <p:nvPr>
            <p:ph type="ftr" sz="quarter" idx="12"/>
          </p:nvPr>
        </p:nvSpPr>
        <p:spPr/>
        <p:txBody>
          <a:bodyPr/>
          <a:lstStyle/>
          <a:p>
            <a:r>
              <a:rPr lang="en-US" smtClean="0"/>
              <a:t>ACE, G. Riddone</a:t>
            </a:r>
            <a:endParaRPr lang="en-US" dirty="0" smtClean="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304800" y="838200"/>
            <a:ext cx="8534400" cy="5287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fld id="{1BBB7C6F-5490-4877-BFFE-1448B8BECC4A}" type="slidenum">
              <a:rPr lang="en-US" smtClean="0"/>
              <a:pPr lvl="4"/>
              <a:t>‹#›</a:t>
            </a:fld>
            <a:endParaRPr lang="en-US" dirty="0"/>
          </a:p>
        </p:txBody>
      </p:sp>
      <p:pic>
        <p:nvPicPr>
          <p:cNvPr id="11" name="Picture 3" descr="G:\Users\s\samosh\Documents\My Pictures\LOGO\CLIC\CLIC-Logo-Color-72.png"/>
          <p:cNvPicPr>
            <a:picLocks noChangeAspect="1" noChangeArrowheads="1"/>
          </p:cNvPicPr>
          <p:nvPr userDrawn="1"/>
        </p:nvPicPr>
        <p:blipFill>
          <a:blip r:embed="rId19" cstate="print"/>
          <a:srcRect l="5556" t="11111" r="11111" b="5556"/>
          <a:stretch>
            <a:fillRect/>
          </a:stretch>
        </p:blipFill>
        <p:spPr bwMode="auto">
          <a:xfrm>
            <a:off x="-123825" y="6000749"/>
            <a:ext cx="981075" cy="981075"/>
          </a:xfrm>
          <a:prstGeom prst="rect">
            <a:avLst/>
          </a:prstGeom>
          <a:noFill/>
        </p:spPr>
      </p:pic>
      <p:sp>
        <p:nvSpPr>
          <p:cNvPr id="10" name="Title Placeholder 9"/>
          <p:cNvSpPr>
            <a:spLocks noGrp="1"/>
          </p:cNvSpPr>
          <p:nvPr userDrawn="1">
            <p:ph type="title"/>
          </p:nvPr>
        </p:nvSpPr>
        <p:spPr>
          <a:xfrm>
            <a:off x="304800" y="0"/>
            <a:ext cx="8839200" cy="609600"/>
          </a:xfrm>
          <a:prstGeom prst="rect">
            <a:avLst/>
          </a:prstGeom>
          <a:solidFill>
            <a:schemeClr val="tx2"/>
          </a:solidFill>
        </p:spPr>
        <p:txBody>
          <a:bodyPr vert="horz" lIns="91440" tIns="45720" rIns="91440" bIns="45720" rtlCol="0" anchor="ctr">
            <a:normAutofit/>
          </a:bodyPr>
          <a:lstStyle/>
          <a:p>
            <a:r>
              <a:rPr lang="en-US" dirty="0" smtClean="0"/>
              <a:t>Click to edit Master title style</a:t>
            </a:r>
            <a:endParaRPr lang="en-US" dirty="0"/>
          </a:p>
        </p:txBody>
      </p:sp>
      <p:cxnSp>
        <p:nvCxnSpPr>
          <p:cNvPr id="12" name="Straight Connector 11"/>
          <p:cNvCxnSpPr/>
          <p:nvPr userDrawn="1"/>
        </p:nvCxnSpPr>
        <p:spPr>
          <a:xfrm>
            <a:off x="838200" y="6324600"/>
            <a:ext cx="8305800" cy="0"/>
          </a:xfrm>
          <a:prstGeom prst="line">
            <a:avLst/>
          </a:prstGeom>
        </p:spPr>
        <p:style>
          <a:lnRef idx="1">
            <a:schemeClr val="accent1"/>
          </a:lnRef>
          <a:fillRef idx="0">
            <a:schemeClr val="accent1"/>
          </a:fillRef>
          <a:effectRef idx="0">
            <a:schemeClr val="accent1"/>
          </a:effectRef>
          <a:fontRef idx="minor">
            <a:schemeClr val="tx1"/>
          </a:fontRef>
        </p:style>
      </p:cxnSp>
      <p:sp>
        <p:nvSpPr>
          <p:cNvPr id="16" name="Date Placeholder 15"/>
          <p:cNvSpPr>
            <a:spLocks noGrp="1"/>
          </p:cNvSpPr>
          <p:nvPr>
            <p:ph type="dt" sz="half" idx="2"/>
          </p:nvPr>
        </p:nvSpPr>
        <p:spPr>
          <a:xfrm>
            <a:off x="914400" y="6356350"/>
            <a:ext cx="2133600" cy="365125"/>
          </a:xfrm>
          <a:prstGeom prst="rect">
            <a:avLst/>
          </a:prstGeom>
        </p:spPr>
        <p:txBody>
          <a:bodyPr vert="horz" lIns="91440" tIns="45720" rIns="91440" bIns="45720" rtlCol="0" anchor="ctr"/>
          <a:lstStyle>
            <a:lvl1pPr algn="l">
              <a:defRPr sz="1200">
                <a:solidFill>
                  <a:srgbClr val="002060"/>
                </a:solidFill>
              </a:defRPr>
            </a:lvl1pPr>
          </a:lstStyle>
          <a:p>
            <a:r>
              <a:rPr lang="en-US" smtClean="0"/>
              <a:t>03 Feb 2011</a:t>
            </a:r>
            <a:endParaRPr lang="en-US" dirty="0"/>
          </a:p>
        </p:txBody>
      </p:sp>
      <p:sp>
        <p:nvSpPr>
          <p:cNvPr id="17" name="Footer Placeholder 16"/>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rgbClr val="002060"/>
                </a:solidFill>
              </a:defRPr>
            </a:lvl1pPr>
          </a:lstStyle>
          <a:p>
            <a:r>
              <a:rPr lang="en-US" smtClean="0"/>
              <a:t>ACE, G. Riddone</a:t>
            </a:r>
            <a:endParaRPr lang="en-US" dirty="0" smtClean="0"/>
          </a:p>
        </p:txBody>
      </p:sp>
      <p:sp>
        <p:nvSpPr>
          <p:cNvPr id="19" name="Slide Number Placeholder 18"/>
          <p:cNvSpPr>
            <a:spLocks noGrp="1"/>
          </p:cNvSpPr>
          <p:nvPr>
            <p:ph type="sldNum" sz="quarter" idx="4"/>
          </p:nvPr>
        </p:nvSpPr>
        <p:spPr>
          <a:xfrm>
            <a:off x="6705600" y="6356350"/>
            <a:ext cx="2133600" cy="365125"/>
          </a:xfrm>
          <a:prstGeom prst="rect">
            <a:avLst/>
          </a:prstGeom>
        </p:spPr>
        <p:txBody>
          <a:bodyPr vert="horz" lIns="91440" tIns="45720" rIns="91440" bIns="45720" rtlCol="0" anchor="ctr"/>
          <a:lstStyle>
            <a:lvl1pPr algn="r">
              <a:defRPr sz="1200">
                <a:solidFill>
                  <a:srgbClr val="003368"/>
                </a:solidFill>
              </a:defRPr>
            </a:lvl1pPr>
          </a:lstStyle>
          <a:p>
            <a:fld id="{AB0CC4D7-6F1A-452F-87A6-AD770925BAA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65" r:id="rId2"/>
    <p:sldLayoutId id="2147483658" r:id="rId3"/>
    <p:sldLayoutId id="2147483651" r:id="rId4"/>
    <p:sldLayoutId id="2147483652" r:id="rId5"/>
    <p:sldLayoutId id="2147483653" r:id="rId6"/>
    <p:sldLayoutId id="2147483655" r:id="rId7"/>
    <p:sldLayoutId id="2147483660" r:id="rId8"/>
    <p:sldLayoutId id="2147483661" r:id="rId9"/>
    <p:sldLayoutId id="2147483662" r:id="rId10"/>
    <p:sldLayoutId id="2147483666" r:id="rId11"/>
    <p:sldLayoutId id="2147483667" r:id="rId12"/>
    <p:sldLayoutId id="2147483668" r:id="rId13"/>
    <p:sldLayoutId id="2147483669" r:id="rId14"/>
    <p:sldLayoutId id="2147483670" r:id="rId15"/>
    <p:sldLayoutId id="2147483671" r:id="rId16"/>
    <p:sldLayoutId id="2147483672" r:id="rId17"/>
  </p:sldLayoutIdLst>
  <p:hf hdr="0"/>
  <p:txStyles>
    <p:titleStyle>
      <a:lvl1pPr algn="ctr" defTabSz="914400" rtl="0" eaLnBrk="1" latinLnBrk="0" hangingPunct="1">
        <a:spcBef>
          <a:spcPct val="0"/>
        </a:spcBef>
        <a:buNone/>
        <a:defRPr sz="3600" kern="1200">
          <a:solidFill>
            <a:schemeClr val="bg1"/>
          </a:solidFill>
          <a:latin typeface="Cambria" pitchFamily="18" charset="0"/>
          <a:ea typeface="+mj-ea"/>
          <a:cs typeface="+mj-cs"/>
        </a:defRPr>
      </a:lvl1pPr>
    </p:titleStyle>
    <p:bodyStyle>
      <a:lvl1pPr marL="342900" indent="-342900" algn="l" defTabSz="914400" rtl="0" eaLnBrk="1" latinLnBrk="0" hangingPunct="1">
        <a:spcBef>
          <a:spcPct val="20000"/>
        </a:spcBef>
        <a:buFont typeface="Arial" pitchFamily="34" charset="0"/>
        <a:buChar char="•"/>
        <a:defRPr sz="2800" kern="1200">
          <a:solidFill>
            <a:schemeClr val="tx1"/>
          </a:solidFill>
          <a:latin typeface="Cambria" pitchFamily="18" charset="0"/>
          <a:ea typeface="+mn-ea"/>
          <a:cs typeface="+mn-cs"/>
        </a:defRPr>
      </a:lvl1pPr>
      <a:lvl2pPr marL="742950" indent="-285750" algn="l" defTabSz="914400" rtl="0" eaLnBrk="1" latinLnBrk="0" hangingPunct="1">
        <a:spcBef>
          <a:spcPct val="20000"/>
        </a:spcBef>
        <a:buFont typeface="Arial" pitchFamily="34" charset="0"/>
        <a:buChar char="–"/>
        <a:defRPr sz="2400" kern="1200">
          <a:solidFill>
            <a:schemeClr val="tx1"/>
          </a:solidFill>
          <a:latin typeface="Cambria" pitchFamily="18" charset="0"/>
          <a:ea typeface="+mn-ea"/>
          <a:cs typeface="+mn-cs"/>
        </a:defRPr>
      </a:lvl2pPr>
      <a:lvl3pPr marL="1143000" indent="-228600" algn="l" defTabSz="914400" rtl="0" eaLnBrk="1" latinLnBrk="0" hangingPunct="1">
        <a:spcBef>
          <a:spcPct val="20000"/>
        </a:spcBef>
        <a:buFont typeface="Arial" pitchFamily="34" charset="0"/>
        <a:buChar char="•"/>
        <a:defRPr sz="2000" kern="1200">
          <a:solidFill>
            <a:schemeClr val="tx1"/>
          </a:solidFill>
          <a:latin typeface="Cambria" pitchFamily="18" charset="0"/>
          <a:ea typeface="+mn-ea"/>
          <a:cs typeface="+mn-cs"/>
        </a:defRPr>
      </a:lvl3pPr>
      <a:lvl4pPr marL="1600200" indent="-228600" algn="l" defTabSz="914400" rtl="0" eaLnBrk="1" latinLnBrk="0" hangingPunct="1">
        <a:spcBef>
          <a:spcPct val="20000"/>
        </a:spcBef>
        <a:buFont typeface="Arial" pitchFamily="34" charset="0"/>
        <a:buChar char="–"/>
        <a:defRPr sz="1800" kern="1200">
          <a:solidFill>
            <a:schemeClr val="tx1"/>
          </a:solidFill>
          <a:latin typeface="Cambria" pitchFamily="18" charset="0"/>
          <a:ea typeface="+mn-ea"/>
          <a:cs typeface="+mn-cs"/>
        </a:defRPr>
      </a:lvl4pPr>
      <a:lvl5pPr marL="2057400" indent="-228600" algn="l" defTabSz="914400" rtl="0" eaLnBrk="1" latinLnBrk="0" hangingPunct="1">
        <a:spcBef>
          <a:spcPct val="20000"/>
        </a:spcBef>
        <a:buFont typeface="Arial" pitchFamily="34" charset="0"/>
        <a:buChar char="»"/>
        <a:defRPr sz="1800" kern="1200">
          <a:solidFill>
            <a:schemeClr val="tx1"/>
          </a:solidFill>
          <a:latin typeface="Cambria" pitchFamily="18"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1.png"/><Relationship Id="rId7" Type="http://schemas.openxmlformats.org/officeDocument/2006/relationships/image" Target="../media/image25.png"/><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image" Target="../media/image24.png"/><Relationship Id="rId5" Type="http://schemas.openxmlformats.org/officeDocument/2006/relationships/image" Target="../media/image23.png"/><Relationship Id="rId4" Type="http://schemas.openxmlformats.org/officeDocument/2006/relationships/image" Target="../media/image22.png"/></Relationships>
</file>

<file path=ppt/slides/_rels/slide12.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image" Target="../media/image29.png"/><Relationship Id="rId5" Type="http://schemas.openxmlformats.org/officeDocument/2006/relationships/image" Target="../media/image28.png"/><Relationship Id="rId4" Type="http://schemas.openxmlformats.org/officeDocument/2006/relationships/image" Target="../media/image27.png"/></Relationships>
</file>

<file path=ppt/slides/_rels/slide13.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13.xml"/><Relationship Id="rId1" Type="http://schemas.openxmlformats.org/officeDocument/2006/relationships/slideLayout" Target="../slideLayouts/slideLayout2.xml"/><Relationship Id="rId5" Type="http://schemas.openxmlformats.org/officeDocument/2006/relationships/image" Target="../media/image32.png"/><Relationship Id="rId4" Type="http://schemas.openxmlformats.org/officeDocument/2006/relationships/image" Target="../media/image31.png"/></Relationships>
</file>

<file path=ppt/slides/_rels/slide14.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14.xml"/><Relationship Id="rId1" Type="http://schemas.openxmlformats.org/officeDocument/2006/relationships/slideLayout" Target="../slideLayouts/slideLayout2.xml"/><Relationship Id="rId5" Type="http://schemas.openxmlformats.org/officeDocument/2006/relationships/image" Target="../media/image35.png"/><Relationship Id="rId4" Type="http://schemas.openxmlformats.org/officeDocument/2006/relationships/image" Target="../media/image34.png"/></Relationships>
</file>

<file path=ppt/slides/_rels/slide15.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image" Target="../media/image37.pn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3" Type="http://schemas.openxmlformats.org/officeDocument/2006/relationships/image" Target="../media/image38.png"/><Relationship Id="rId7" Type="http://schemas.openxmlformats.org/officeDocument/2006/relationships/image" Target="../media/image42.png"/><Relationship Id="rId2" Type="http://schemas.openxmlformats.org/officeDocument/2006/relationships/notesSlide" Target="../notesSlides/notesSlide17.xml"/><Relationship Id="rId1" Type="http://schemas.openxmlformats.org/officeDocument/2006/relationships/slideLayout" Target="../slideLayouts/slideLayout2.xml"/><Relationship Id="rId6" Type="http://schemas.openxmlformats.org/officeDocument/2006/relationships/image" Target="../media/image41.png"/><Relationship Id="rId5" Type="http://schemas.openxmlformats.org/officeDocument/2006/relationships/image" Target="../media/image40.jpeg"/><Relationship Id="rId4" Type="http://schemas.openxmlformats.org/officeDocument/2006/relationships/image" Target="../media/image39.png"/></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19.xml"/><Relationship Id="rId1" Type="http://schemas.openxmlformats.org/officeDocument/2006/relationships/slideLayout" Target="../slideLayouts/slideLayout3.xml"/><Relationship Id="rId4" Type="http://schemas.openxmlformats.org/officeDocument/2006/relationships/image" Target="../media/image44.png"/></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9.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8" Type="http://schemas.openxmlformats.org/officeDocument/2006/relationships/image" Target="../media/image50.png"/><Relationship Id="rId3" Type="http://schemas.openxmlformats.org/officeDocument/2006/relationships/image" Target="../media/image45.png"/><Relationship Id="rId7" Type="http://schemas.openxmlformats.org/officeDocument/2006/relationships/image" Target="../media/image49.png"/><Relationship Id="rId2" Type="http://schemas.openxmlformats.org/officeDocument/2006/relationships/notesSlide" Target="../notesSlides/notesSlide21.xml"/><Relationship Id="rId1" Type="http://schemas.openxmlformats.org/officeDocument/2006/relationships/slideLayout" Target="../slideLayouts/slideLayout2.xml"/><Relationship Id="rId6" Type="http://schemas.openxmlformats.org/officeDocument/2006/relationships/image" Target="../media/image48.png"/><Relationship Id="rId5" Type="http://schemas.openxmlformats.org/officeDocument/2006/relationships/image" Target="../media/image47.png"/><Relationship Id="rId10" Type="http://schemas.openxmlformats.org/officeDocument/2006/relationships/image" Target="../media/image52.png"/><Relationship Id="rId4" Type="http://schemas.openxmlformats.org/officeDocument/2006/relationships/image" Target="../media/image46.png"/><Relationship Id="rId9" Type="http://schemas.openxmlformats.org/officeDocument/2006/relationships/image" Target="../media/image51.png"/></Relationships>
</file>

<file path=ppt/slides/_rels/slide22.xml.rels><?xml version="1.0" encoding="UTF-8" standalone="yes"?>
<Relationships xmlns="http://schemas.openxmlformats.org/package/2006/relationships"><Relationship Id="rId8" Type="http://schemas.openxmlformats.org/officeDocument/2006/relationships/image" Target="../media/image58.jpeg"/><Relationship Id="rId3" Type="http://schemas.openxmlformats.org/officeDocument/2006/relationships/image" Target="../media/image53.jpeg"/><Relationship Id="rId7" Type="http://schemas.openxmlformats.org/officeDocument/2006/relationships/image" Target="../media/image57.jpeg"/><Relationship Id="rId2" Type="http://schemas.openxmlformats.org/officeDocument/2006/relationships/notesSlide" Target="../notesSlides/notesSlide22.xml"/><Relationship Id="rId1" Type="http://schemas.openxmlformats.org/officeDocument/2006/relationships/slideLayout" Target="../slideLayouts/slideLayout2.xml"/><Relationship Id="rId6" Type="http://schemas.openxmlformats.org/officeDocument/2006/relationships/image" Target="../media/image56.jpeg"/><Relationship Id="rId5" Type="http://schemas.openxmlformats.org/officeDocument/2006/relationships/image" Target="../media/image55.jpeg"/><Relationship Id="rId10" Type="http://schemas.openxmlformats.org/officeDocument/2006/relationships/image" Target="../media/image60.jpeg"/><Relationship Id="rId4" Type="http://schemas.openxmlformats.org/officeDocument/2006/relationships/image" Target="../media/image54.jpeg"/><Relationship Id="rId9" Type="http://schemas.openxmlformats.org/officeDocument/2006/relationships/image" Target="../media/image59.jpeg"/></Relationships>
</file>

<file path=ppt/slides/_rels/slide23.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notesSlide" Target="../notesSlides/notesSlide23.xml"/><Relationship Id="rId1" Type="http://schemas.openxmlformats.org/officeDocument/2006/relationships/slideLayout" Target="../slideLayouts/slideLayout2.xml"/><Relationship Id="rId4" Type="http://schemas.openxmlformats.org/officeDocument/2006/relationships/image" Target="../media/image62.png"/></Relationships>
</file>

<file path=ppt/slides/_rels/slide24.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notesSlide" Target="../notesSlides/notesSlide24.xml"/><Relationship Id="rId1" Type="http://schemas.openxmlformats.org/officeDocument/2006/relationships/slideLayout" Target="../slideLayouts/slideLayout2.xml"/><Relationship Id="rId5" Type="http://schemas.openxmlformats.org/officeDocument/2006/relationships/image" Target="../media/image65.png"/><Relationship Id="rId4" Type="http://schemas.openxmlformats.org/officeDocument/2006/relationships/image" Target="../media/image64.png"/></Relationships>
</file>

<file path=ppt/slides/_rels/slide25.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notesSlide" Target="../notesSlides/notesSlide25.xml"/><Relationship Id="rId1" Type="http://schemas.openxmlformats.org/officeDocument/2006/relationships/slideLayout" Target="../slideLayouts/slideLayout2.xml"/><Relationship Id="rId6" Type="http://schemas.openxmlformats.org/officeDocument/2006/relationships/image" Target="../media/image69.png"/><Relationship Id="rId5" Type="http://schemas.openxmlformats.org/officeDocument/2006/relationships/image" Target="../media/image68.png"/><Relationship Id="rId4" Type="http://schemas.openxmlformats.org/officeDocument/2006/relationships/image" Target="../media/image67.png"/></Relationships>
</file>

<file path=ppt/slides/_rels/slide26.xml.rels><?xml version="1.0" encoding="UTF-8" standalone="yes"?>
<Relationships xmlns="http://schemas.openxmlformats.org/package/2006/relationships"><Relationship Id="rId3" Type="http://schemas.openxmlformats.org/officeDocument/2006/relationships/image" Target="../media/image70.png"/><Relationship Id="rId7" Type="http://schemas.openxmlformats.org/officeDocument/2006/relationships/image" Target="../media/image74.png"/><Relationship Id="rId2" Type="http://schemas.openxmlformats.org/officeDocument/2006/relationships/notesSlide" Target="../notesSlides/notesSlide26.xml"/><Relationship Id="rId1" Type="http://schemas.openxmlformats.org/officeDocument/2006/relationships/slideLayout" Target="../slideLayouts/slideLayout2.xml"/><Relationship Id="rId6" Type="http://schemas.openxmlformats.org/officeDocument/2006/relationships/image" Target="../media/image73.png"/><Relationship Id="rId5" Type="http://schemas.openxmlformats.org/officeDocument/2006/relationships/image" Target="../media/image72.png"/><Relationship Id="rId4" Type="http://schemas.openxmlformats.org/officeDocument/2006/relationships/image" Target="../media/image71.png"/></Relationships>
</file>

<file path=ppt/slides/_rels/slide27.xml.rels><?xml version="1.0" encoding="UTF-8" standalone="yes"?>
<Relationships xmlns="http://schemas.openxmlformats.org/package/2006/relationships"><Relationship Id="rId3" Type="http://schemas.openxmlformats.org/officeDocument/2006/relationships/image" Target="../media/image75.png"/><Relationship Id="rId2" Type="http://schemas.openxmlformats.org/officeDocument/2006/relationships/notesSlide" Target="../notesSlides/notesSlide27.xml"/><Relationship Id="rId1" Type="http://schemas.openxmlformats.org/officeDocument/2006/relationships/slideLayout" Target="../slideLayouts/slideLayout2.xml"/><Relationship Id="rId6" Type="http://schemas.openxmlformats.org/officeDocument/2006/relationships/image" Target="../media/image78.png"/><Relationship Id="rId5" Type="http://schemas.openxmlformats.org/officeDocument/2006/relationships/image" Target="../media/image77.png"/><Relationship Id="rId4" Type="http://schemas.openxmlformats.org/officeDocument/2006/relationships/image" Target="../media/image76.png"/></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8" Type="http://schemas.openxmlformats.org/officeDocument/2006/relationships/image" Target="../media/image84.jpeg"/><Relationship Id="rId3" Type="http://schemas.openxmlformats.org/officeDocument/2006/relationships/image" Target="../media/image79.jpeg"/><Relationship Id="rId7" Type="http://schemas.openxmlformats.org/officeDocument/2006/relationships/image" Target="../media/image83.jpeg"/><Relationship Id="rId2" Type="http://schemas.openxmlformats.org/officeDocument/2006/relationships/notesSlide" Target="../notesSlides/notesSlide29.xml"/><Relationship Id="rId1" Type="http://schemas.openxmlformats.org/officeDocument/2006/relationships/slideLayout" Target="../slideLayouts/slideLayout2.xml"/><Relationship Id="rId6" Type="http://schemas.openxmlformats.org/officeDocument/2006/relationships/image" Target="../media/image82.jpeg"/><Relationship Id="rId5" Type="http://schemas.openxmlformats.org/officeDocument/2006/relationships/image" Target="../media/image81.jpeg"/><Relationship Id="rId4" Type="http://schemas.openxmlformats.org/officeDocument/2006/relationships/image" Target="../media/image80.jpeg"/><Relationship Id="rId9" Type="http://schemas.openxmlformats.org/officeDocument/2006/relationships/image" Target="../media/image85.jpeg"/></Relationships>
</file>

<file path=ppt/slides/_rels/slide3.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30.xml.rels><?xml version="1.0" encoding="UTF-8" standalone="yes"?>
<Relationships xmlns="http://schemas.openxmlformats.org/package/2006/relationships"><Relationship Id="rId3" Type="http://schemas.openxmlformats.org/officeDocument/2006/relationships/image" Target="../media/image87.jpeg"/><Relationship Id="rId2" Type="http://schemas.openxmlformats.org/officeDocument/2006/relationships/image" Target="../media/image86.jpeg"/><Relationship Id="rId1" Type="http://schemas.openxmlformats.org/officeDocument/2006/relationships/slideLayout" Target="../slideLayouts/slideLayout2.xml"/><Relationship Id="rId6" Type="http://schemas.openxmlformats.org/officeDocument/2006/relationships/image" Target="../media/image90.png"/><Relationship Id="rId5" Type="http://schemas.openxmlformats.org/officeDocument/2006/relationships/image" Target="../media/image89.jpeg"/><Relationship Id="rId4" Type="http://schemas.openxmlformats.org/officeDocument/2006/relationships/image" Target="../media/image88.jpeg"/></Relationships>
</file>

<file path=ppt/slides/_rels/slide31.xml.rels><?xml version="1.0" encoding="UTF-8" standalone="yes"?>
<Relationships xmlns="http://schemas.openxmlformats.org/package/2006/relationships"><Relationship Id="rId3" Type="http://schemas.openxmlformats.org/officeDocument/2006/relationships/image" Target="../media/image91.png"/><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92.jpeg"/><Relationship Id="rId2" Type="http://schemas.openxmlformats.org/officeDocument/2006/relationships/notesSlide" Target="../notesSlides/notesSlide31.xml"/><Relationship Id="rId1" Type="http://schemas.openxmlformats.org/officeDocument/2006/relationships/slideLayout" Target="../slideLayouts/slideLayout2.xml"/><Relationship Id="rId4" Type="http://schemas.openxmlformats.org/officeDocument/2006/relationships/image" Target="../media/image93.pn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94.png"/><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95.png"/><Relationship Id="rId2" Type="http://schemas.openxmlformats.org/officeDocument/2006/relationships/image" Target="../media/image26.png"/><Relationship Id="rId1" Type="http://schemas.openxmlformats.org/officeDocument/2006/relationships/slideLayout" Target="../slideLayouts/slideLayout2.xml"/><Relationship Id="rId4" Type="http://schemas.openxmlformats.org/officeDocument/2006/relationships/image" Target="../media/image96.png"/></Relationships>
</file>

<file path=ppt/slides/_rels/slide39.xml.rels><?xml version="1.0" encoding="UTF-8" standalone="yes"?>
<Relationships xmlns="http://schemas.openxmlformats.org/package/2006/relationships"><Relationship Id="rId3" Type="http://schemas.openxmlformats.org/officeDocument/2006/relationships/image" Target="../media/image98.png"/><Relationship Id="rId2" Type="http://schemas.openxmlformats.org/officeDocument/2006/relationships/image" Target="../media/image97.png"/><Relationship Id="rId1" Type="http://schemas.openxmlformats.org/officeDocument/2006/relationships/slideLayout" Target="../slideLayouts/slideLayout2.xml"/><Relationship Id="rId5" Type="http://schemas.openxmlformats.org/officeDocument/2006/relationships/image" Target="../media/image100.png"/><Relationship Id="rId4" Type="http://schemas.openxmlformats.org/officeDocument/2006/relationships/image" Target="../media/image99.png"/></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7" Type="http://schemas.openxmlformats.org/officeDocument/2006/relationships/image" Target="../media/image10.jpe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s/_rels/slide40.xml.rels><?xml version="1.0" encoding="UTF-8" standalone="yes"?>
<Relationships xmlns="http://schemas.openxmlformats.org/package/2006/relationships"><Relationship Id="rId3" Type="http://schemas.openxmlformats.org/officeDocument/2006/relationships/image" Target="../media/image102.png"/><Relationship Id="rId2" Type="http://schemas.openxmlformats.org/officeDocument/2006/relationships/image" Target="../media/image101.png"/><Relationship Id="rId1" Type="http://schemas.openxmlformats.org/officeDocument/2006/relationships/slideLayout" Target="../slideLayouts/slideLayout2.xml"/><Relationship Id="rId4" Type="http://schemas.openxmlformats.org/officeDocument/2006/relationships/image" Target="../media/image103.png"/></Relationships>
</file>

<file path=ppt/slides/_rels/slide4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04.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106.png"/><Relationship Id="rId2" Type="http://schemas.openxmlformats.org/officeDocument/2006/relationships/image" Target="../media/image105.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107.png"/><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2" Type="http://schemas.openxmlformats.org/officeDocument/2006/relationships/image" Target="../media/image108.png"/><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3" Type="http://schemas.openxmlformats.org/officeDocument/2006/relationships/image" Target="../media/image110.png"/><Relationship Id="rId2" Type="http://schemas.openxmlformats.org/officeDocument/2006/relationships/image" Target="../media/image109.png"/><Relationship Id="rId1" Type="http://schemas.openxmlformats.org/officeDocument/2006/relationships/slideLayout" Target="../slideLayouts/slideLayout13.xml"/></Relationships>
</file>

<file path=ppt/slides/_rels/slide46.xml.rels><?xml version="1.0" encoding="UTF-8" standalone="yes"?>
<Relationships xmlns="http://schemas.openxmlformats.org/package/2006/relationships"><Relationship Id="rId3" Type="http://schemas.openxmlformats.org/officeDocument/2006/relationships/image" Target="../media/image112.jpeg"/><Relationship Id="rId2" Type="http://schemas.openxmlformats.org/officeDocument/2006/relationships/image" Target="../media/image111.png"/><Relationship Id="rId1" Type="http://schemas.openxmlformats.org/officeDocument/2006/relationships/slideLayout" Target="../slideLayouts/slideLayout2.xml"/><Relationship Id="rId4" Type="http://schemas.openxmlformats.org/officeDocument/2006/relationships/image" Target="../media/image113.jpeg"/></Relationships>
</file>

<file path=ppt/slides/_rels/slide47.xml.rels><?xml version="1.0" encoding="UTF-8" standalone="yes"?>
<Relationships xmlns="http://schemas.openxmlformats.org/package/2006/relationships"><Relationship Id="rId2" Type="http://schemas.openxmlformats.org/officeDocument/2006/relationships/image" Target="../media/image114.pn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image" Target="../media/image115.pn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image" Target="../media/image117.png"/><Relationship Id="rId2" Type="http://schemas.openxmlformats.org/officeDocument/2006/relationships/image" Target="../media/image116.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5.xml"/><Relationship Id="rId1" Type="http://schemas.openxmlformats.org/officeDocument/2006/relationships/slideLayout" Target="../slideLayouts/slideLayout9.xml"/></Relationships>
</file>

<file path=ppt/slides/_rels/slide50.xml.rels><?xml version="1.0" encoding="UTF-8" standalone="yes"?>
<Relationships xmlns="http://schemas.openxmlformats.org/package/2006/relationships"><Relationship Id="rId8" Type="http://schemas.openxmlformats.org/officeDocument/2006/relationships/image" Target="../media/image123.png"/><Relationship Id="rId3" Type="http://schemas.openxmlformats.org/officeDocument/2006/relationships/image" Target="../media/image118.png"/><Relationship Id="rId7" Type="http://schemas.openxmlformats.org/officeDocument/2006/relationships/image" Target="../media/image122.png"/><Relationship Id="rId2" Type="http://schemas.openxmlformats.org/officeDocument/2006/relationships/notesSlide" Target="../notesSlides/notesSlide34.xml"/><Relationship Id="rId1" Type="http://schemas.openxmlformats.org/officeDocument/2006/relationships/slideLayout" Target="../slideLayouts/slideLayout2.xml"/><Relationship Id="rId6" Type="http://schemas.openxmlformats.org/officeDocument/2006/relationships/image" Target="../media/image121.png"/><Relationship Id="rId5" Type="http://schemas.openxmlformats.org/officeDocument/2006/relationships/image" Target="../media/image120.wmf"/><Relationship Id="rId10" Type="http://schemas.openxmlformats.org/officeDocument/2006/relationships/image" Target="../media/image125.png"/><Relationship Id="rId4" Type="http://schemas.openxmlformats.org/officeDocument/2006/relationships/image" Target="../media/image119.png"/><Relationship Id="rId9" Type="http://schemas.openxmlformats.org/officeDocument/2006/relationships/image" Target="../media/image124.png"/></Relationships>
</file>

<file path=ppt/slides/_rels/slide51.xml.rels><?xml version="1.0" encoding="UTF-8" standalone="yes"?>
<Relationships xmlns="http://schemas.openxmlformats.org/package/2006/relationships"><Relationship Id="rId3" Type="http://schemas.openxmlformats.org/officeDocument/2006/relationships/image" Target="../media/image127.jpeg"/><Relationship Id="rId2" Type="http://schemas.openxmlformats.org/officeDocument/2006/relationships/image" Target="../media/image126.jpeg"/><Relationship Id="rId1" Type="http://schemas.openxmlformats.org/officeDocument/2006/relationships/slideLayout" Target="../slideLayouts/slideLayout2.xml"/><Relationship Id="rId4" Type="http://schemas.openxmlformats.org/officeDocument/2006/relationships/image" Target="../media/image128.jpeg"/></Relationships>
</file>

<file path=ppt/slides/_rels/slide52.xml.rels><?xml version="1.0" encoding="UTF-8" standalone="yes"?>
<Relationships xmlns="http://schemas.openxmlformats.org/package/2006/relationships"><Relationship Id="rId3" Type="http://schemas.openxmlformats.org/officeDocument/2006/relationships/image" Target="../media/image130.jpeg"/><Relationship Id="rId7" Type="http://schemas.openxmlformats.org/officeDocument/2006/relationships/image" Target="../media/image134.jpeg"/><Relationship Id="rId2" Type="http://schemas.openxmlformats.org/officeDocument/2006/relationships/image" Target="../media/image129.jpeg"/><Relationship Id="rId1" Type="http://schemas.openxmlformats.org/officeDocument/2006/relationships/slideLayout" Target="../slideLayouts/slideLayout17.xml"/><Relationship Id="rId6" Type="http://schemas.openxmlformats.org/officeDocument/2006/relationships/image" Target="../media/image133.jpeg"/><Relationship Id="rId5" Type="http://schemas.openxmlformats.org/officeDocument/2006/relationships/image" Target="../media/image132.jpeg"/><Relationship Id="rId4" Type="http://schemas.openxmlformats.org/officeDocument/2006/relationships/image" Target="../media/image131.jpeg"/></Relationships>
</file>

<file path=ppt/slides/_rels/slide53.xml.rels><?xml version="1.0" encoding="UTF-8" standalone="yes"?>
<Relationships xmlns="http://schemas.openxmlformats.org/package/2006/relationships"><Relationship Id="rId3" Type="http://schemas.openxmlformats.org/officeDocument/2006/relationships/image" Target="../media/image136.jpeg"/><Relationship Id="rId2" Type="http://schemas.openxmlformats.org/officeDocument/2006/relationships/image" Target="../media/image135.jpeg"/><Relationship Id="rId1" Type="http://schemas.openxmlformats.org/officeDocument/2006/relationships/slideLayout" Target="../slideLayouts/slideLayout17.xml"/><Relationship Id="rId5" Type="http://schemas.openxmlformats.org/officeDocument/2006/relationships/image" Target="../media/image138.jpeg"/><Relationship Id="rId4" Type="http://schemas.openxmlformats.org/officeDocument/2006/relationships/image" Target="../media/image137.jpeg"/></Relationships>
</file>

<file path=ppt/slides/_rels/slide54.xml.rels><?xml version="1.0" encoding="UTF-8" standalone="yes"?>
<Relationships xmlns="http://schemas.openxmlformats.org/package/2006/relationships"><Relationship Id="rId3" Type="http://schemas.openxmlformats.org/officeDocument/2006/relationships/image" Target="../media/image139.jpeg"/><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image" Target="../media/image140.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3.png"/><Relationship Id="rId7" Type="http://schemas.openxmlformats.org/officeDocument/2006/relationships/image" Target="../media/image17.pn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16.png"/><Relationship Id="rId5" Type="http://schemas.openxmlformats.org/officeDocument/2006/relationships/image" Target="../media/image15.png"/><Relationship Id="rId4" Type="http://schemas.openxmlformats.org/officeDocument/2006/relationships/image" Target="../media/image14.png"/></Relationships>
</file>

<file path=ppt/slides/_rels/slide9.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1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454025"/>
            <a:ext cx="7772400" cy="3051175"/>
          </a:xfrm>
        </p:spPr>
        <p:txBody>
          <a:bodyPr anchor="ctr">
            <a:normAutofit fontScale="90000"/>
          </a:bodyPr>
          <a:lstStyle/>
          <a:p>
            <a:pPr>
              <a:spcAft>
                <a:spcPts val="1200"/>
              </a:spcAft>
              <a:defRPr/>
            </a:pPr>
            <a:r>
              <a:rPr lang="en-US" sz="3600" b="1" dirty="0" smtClean="0">
                <a:cs typeface="Tahoma" pitchFamily="34" charset="0"/>
              </a:rPr>
              <a:t>Two-beam Module: Engineering design, System integration and R&amp;D program</a:t>
            </a:r>
            <a:br>
              <a:rPr lang="en-US" sz="3600" b="1" dirty="0" smtClean="0">
                <a:cs typeface="Tahoma" pitchFamily="34" charset="0"/>
              </a:rPr>
            </a:br>
            <a:r>
              <a:rPr lang="en-US" sz="2000" b="1" dirty="0" smtClean="0">
                <a:cs typeface="Tahoma" pitchFamily="34" charset="0"/>
              </a:rPr>
              <a:t/>
            </a:r>
            <a:br>
              <a:rPr lang="en-US" sz="2000" b="1" dirty="0" smtClean="0">
                <a:cs typeface="Tahoma" pitchFamily="34" charset="0"/>
              </a:rPr>
            </a:br>
            <a:r>
              <a:rPr lang="en-US" sz="2000" u="sng" dirty="0" smtClean="0">
                <a:cs typeface="Tahoma" pitchFamily="34" charset="0"/>
              </a:rPr>
              <a:t>G. Riddone </a:t>
            </a:r>
            <a:r>
              <a:rPr lang="en-US" sz="2000" dirty="0" smtClean="0">
                <a:cs typeface="Tahoma" pitchFamily="34" charset="0"/>
              </a:rPr>
              <a:t>in collaboration with </a:t>
            </a:r>
            <a:r>
              <a:rPr lang="en-US" sz="2000" b="1" dirty="0" smtClean="0">
                <a:cs typeface="Tahoma" pitchFamily="34" charset="0"/>
              </a:rPr>
              <a:t>N. Gazis, D. Gudkov, </a:t>
            </a:r>
            <a:br>
              <a:rPr lang="en-US" sz="2000" b="1" dirty="0" smtClean="0">
                <a:cs typeface="Tahoma" pitchFamily="34" charset="0"/>
              </a:rPr>
            </a:br>
            <a:r>
              <a:rPr lang="en-US" sz="2000" b="1" dirty="0" smtClean="0">
                <a:cs typeface="Tahoma" pitchFamily="34" charset="0"/>
              </a:rPr>
              <a:t>A. Samoshkin and A. Solodko</a:t>
            </a:r>
            <a:r>
              <a:rPr lang="en-US" sz="2000" dirty="0" smtClean="0">
                <a:cs typeface="Tahoma" pitchFamily="34" charset="0"/>
              </a:rPr>
              <a:t/>
            </a:r>
            <a:br>
              <a:rPr lang="en-US" sz="2000" dirty="0" smtClean="0">
                <a:cs typeface="Tahoma" pitchFamily="34" charset="0"/>
              </a:rPr>
            </a:br>
            <a:r>
              <a:rPr lang="en-US" sz="2000" dirty="0" smtClean="0">
                <a:cs typeface="Tahoma" pitchFamily="34" charset="0"/>
              </a:rPr>
              <a:t/>
            </a:r>
            <a:br>
              <a:rPr lang="en-US" sz="2000" dirty="0" smtClean="0">
                <a:cs typeface="Tahoma" pitchFamily="34" charset="0"/>
              </a:rPr>
            </a:br>
            <a:r>
              <a:rPr lang="en-US" sz="2000" i="1" dirty="0" smtClean="0">
                <a:cs typeface="Tahoma" pitchFamily="34" charset="0"/>
              </a:rPr>
              <a:t>Acknowledgements to all members of the CLIC Module WG</a:t>
            </a:r>
            <a:r>
              <a:rPr lang="en-US" sz="2000" dirty="0" smtClean="0">
                <a:cs typeface="Tahoma" pitchFamily="34" charset="0"/>
              </a:rPr>
              <a:t/>
            </a:r>
            <a:br>
              <a:rPr lang="en-US" sz="2000" dirty="0" smtClean="0">
                <a:cs typeface="Tahoma" pitchFamily="34" charset="0"/>
              </a:rPr>
            </a:br>
            <a:r>
              <a:rPr lang="en-US" sz="2000" dirty="0" smtClean="0">
                <a:cs typeface="Tahoma" pitchFamily="34" charset="0"/>
              </a:rPr>
              <a:t/>
            </a:r>
            <a:br>
              <a:rPr lang="en-US" sz="2000" dirty="0" smtClean="0">
                <a:cs typeface="Tahoma" pitchFamily="34" charset="0"/>
              </a:rPr>
            </a:br>
            <a:r>
              <a:rPr lang="en-US" sz="2000" dirty="0" smtClean="0">
                <a:cs typeface="Tahoma" pitchFamily="34" charset="0"/>
              </a:rPr>
              <a:t>3 February 2011</a:t>
            </a:r>
            <a:endParaRPr lang="en-US" sz="2000" dirty="0">
              <a:solidFill>
                <a:schemeClr val="tx2"/>
              </a:solidFill>
            </a:endParaRPr>
          </a:p>
        </p:txBody>
      </p:sp>
      <p:sp>
        <p:nvSpPr>
          <p:cNvPr id="3" name="Rectangle 2"/>
          <p:cNvSpPr/>
          <p:nvPr/>
        </p:nvSpPr>
        <p:spPr>
          <a:xfrm>
            <a:off x="1447800" y="3776008"/>
            <a:ext cx="6096000" cy="1938992"/>
          </a:xfrm>
          <a:prstGeom prst="rect">
            <a:avLst/>
          </a:prstGeom>
          <a:noFill/>
          <a:ln/>
        </p:spPr>
        <p:style>
          <a:lnRef idx="1">
            <a:schemeClr val="accent4"/>
          </a:lnRef>
          <a:fillRef idx="2">
            <a:schemeClr val="accent4"/>
          </a:fillRef>
          <a:effectRef idx="1">
            <a:schemeClr val="accent4"/>
          </a:effectRef>
          <a:fontRef idx="minor">
            <a:schemeClr val="dk1"/>
          </a:fontRef>
        </p:style>
        <p:txBody>
          <a:bodyPr wrap="square">
            <a:spAutoFit/>
          </a:bodyPr>
          <a:lstStyle/>
          <a:p>
            <a:pPr>
              <a:lnSpc>
                <a:spcPct val="150000"/>
              </a:lnSpc>
            </a:pPr>
            <a:r>
              <a:rPr lang="en-US" sz="2000" dirty="0" smtClean="0">
                <a:solidFill>
                  <a:srgbClr val="003368"/>
                </a:solidFill>
                <a:latin typeface="Cambria" pitchFamily="18" charset="0"/>
              </a:rPr>
              <a:t>OUTLINE</a:t>
            </a:r>
          </a:p>
          <a:p>
            <a:pPr marL="457200" indent="-457200">
              <a:lnSpc>
                <a:spcPct val="150000"/>
              </a:lnSpc>
              <a:buFont typeface="Arial" pitchFamily="34" charset="0"/>
              <a:buChar char="•"/>
            </a:pPr>
            <a:r>
              <a:rPr lang="en-US" sz="2000" dirty="0" smtClean="0">
                <a:solidFill>
                  <a:srgbClr val="003368"/>
                </a:solidFill>
                <a:latin typeface="Cambria" pitchFamily="18" charset="0"/>
              </a:rPr>
              <a:t>Introduction: method and general layout</a:t>
            </a:r>
          </a:p>
          <a:p>
            <a:pPr marL="457200" indent="-457200">
              <a:buFont typeface="Arial" pitchFamily="34" charset="0"/>
              <a:buChar char="•"/>
            </a:pPr>
            <a:r>
              <a:rPr lang="en-US" sz="2000" dirty="0" smtClean="0">
                <a:solidFill>
                  <a:srgbClr val="003368"/>
                </a:solidFill>
                <a:latin typeface="Cambria" pitchFamily="18" charset="0"/>
              </a:rPr>
              <a:t>CLIC two beam module design: status and main issues</a:t>
            </a:r>
          </a:p>
          <a:p>
            <a:pPr marL="457200" indent="-457200">
              <a:buFont typeface="Arial" pitchFamily="34" charset="0"/>
              <a:buChar char="•"/>
            </a:pPr>
            <a:r>
              <a:rPr lang="en-US" sz="2000" dirty="0" smtClean="0">
                <a:solidFill>
                  <a:srgbClr val="003368"/>
                </a:solidFill>
                <a:latin typeface="Cambria" pitchFamily="18" charset="0"/>
              </a:rPr>
              <a:t>R&amp;D program: status and future steps</a:t>
            </a:r>
          </a:p>
        </p:txBody>
      </p:sp>
      <p:sp>
        <p:nvSpPr>
          <p:cNvPr id="5" name="TextBox 4"/>
          <p:cNvSpPr txBox="1"/>
          <p:nvPr/>
        </p:nvSpPr>
        <p:spPr>
          <a:xfrm>
            <a:off x="2280863" y="6400800"/>
            <a:ext cx="4424737" cy="369332"/>
          </a:xfrm>
          <a:prstGeom prst="rect">
            <a:avLst/>
          </a:prstGeom>
          <a:noFill/>
        </p:spPr>
        <p:txBody>
          <a:bodyPr wrap="none" rtlCol="0">
            <a:spAutoFit/>
          </a:bodyPr>
          <a:lstStyle/>
          <a:p>
            <a:r>
              <a:rPr lang="en-US" dirty="0" smtClean="0">
                <a:latin typeface="Cambria" pitchFamily="18" charset="0"/>
              </a:rPr>
              <a:t>6</a:t>
            </a:r>
            <a:r>
              <a:rPr lang="en-US" baseline="30000" dirty="0" smtClean="0">
                <a:latin typeface="Cambria" pitchFamily="18" charset="0"/>
              </a:rPr>
              <a:t>th</a:t>
            </a:r>
            <a:r>
              <a:rPr lang="en-US" dirty="0" smtClean="0">
                <a:latin typeface="Cambria" pitchFamily="18" charset="0"/>
              </a:rPr>
              <a:t> Advisory CLIC Committee, 2-4 Feb 2011</a:t>
            </a:r>
            <a:endParaRPr lang="en-US" dirty="0">
              <a:latin typeface="Cambria" pitchFamily="18"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PETS</a:t>
            </a:r>
            <a:endParaRPr lang="en-US" dirty="0"/>
          </a:p>
        </p:txBody>
      </p:sp>
      <p:sp>
        <p:nvSpPr>
          <p:cNvPr id="3" name="Slide Number Placeholder 2"/>
          <p:cNvSpPr>
            <a:spLocks noGrp="1"/>
          </p:cNvSpPr>
          <p:nvPr>
            <p:ph type="sldNum" sz="quarter" idx="11"/>
          </p:nvPr>
        </p:nvSpPr>
        <p:spPr/>
        <p:txBody>
          <a:bodyPr/>
          <a:lstStyle/>
          <a:p>
            <a:fld id="{403034ED-392B-42A2-8939-5A95FD54CEFE}" type="slidenum">
              <a:rPr lang="en-US" smtClean="0"/>
              <a:pPr/>
              <a:t>10</a:t>
            </a:fld>
            <a:endParaRPr lang="en-US" dirty="0"/>
          </a:p>
        </p:txBody>
      </p:sp>
      <p:pic>
        <p:nvPicPr>
          <p:cNvPr id="2050" name="Picture 2"/>
          <p:cNvPicPr>
            <a:picLocks noChangeAspect="1" noChangeArrowheads="1"/>
          </p:cNvPicPr>
          <p:nvPr/>
        </p:nvPicPr>
        <p:blipFill>
          <a:blip r:embed="rId3" cstate="print"/>
          <a:srcRect/>
          <a:stretch>
            <a:fillRect/>
          </a:stretch>
        </p:blipFill>
        <p:spPr bwMode="auto">
          <a:xfrm>
            <a:off x="596900" y="691214"/>
            <a:ext cx="8394700" cy="5404786"/>
          </a:xfrm>
          <a:prstGeom prst="rect">
            <a:avLst/>
          </a:prstGeom>
          <a:noFill/>
          <a:ln w="9525">
            <a:noFill/>
            <a:miter lim="800000"/>
            <a:headEnd/>
            <a:tailEnd/>
          </a:ln>
        </p:spPr>
      </p:pic>
      <p:sp>
        <p:nvSpPr>
          <p:cNvPr id="54" name="TextBox 53"/>
          <p:cNvSpPr txBox="1"/>
          <p:nvPr/>
        </p:nvSpPr>
        <p:spPr>
          <a:xfrm>
            <a:off x="228600" y="1371600"/>
            <a:ext cx="3581400" cy="2862322"/>
          </a:xfrm>
          <a:prstGeom prst="rect">
            <a:avLst/>
          </a:prstGeom>
          <a:noFill/>
          <a:ln>
            <a:noFill/>
          </a:ln>
        </p:spPr>
        <p:style>
          <a:lnRef idx="2">
            <a:schemeClr val="accent1"/>
          </a:lnRef>
          <a:fillRef idx="1">
            <a:schemeClr val="lt1"/>
          </a:fillRef>
          <a:effectRef idx="0">
            <a:schemeClr val="accent1"/>
          </a:effectRef>
          <a:fontRef idx="minor">
            <a:schemeClr val="dk1"/>
          </a:fontRef>
        </p:style>
        <p:txBody>
          <a:bodyPr wrap="square" rtlCol="0">
            <a:spAutoFit/>
          </a:bodyPr>
          <a:lstStyle/>
          <a:p>
            <a:r>
              <a:rPr lang="en-US" sz="2000" dirty="0" smtClean="0">
                <a:solidFill>
                  <a:srgbClr val="003368"/>
                </a:solidFill>
                <a:latin typeface="Calibri" pitchFamily="34" charset="0"/>
                <a:cs typeface="Tahoma" pitchFamily="34" charset="0"/>
              </a:rPr>
              <a:t>- Shape accuracy ±7.5 µm - </a:t>
            </a:r>
            <a:r>
              <a:rPr lang="en-US" sz="2000" b="1" dirty="0" smtClean="0">
                <a:solidFill>
                  <a:srgbClr val="003368"/>
                </a:solidFill>
                <a:latin typeface="Calibri" pitchFamily="34" charset="0"/>
                <a:cs typeface="Tahoma" pitchFamily="34" charset="0"/>
              </a:rPr>
              <a:t>assembly accuracy </a:t>
            </a:r>
            <a:r>
              <a:rPr lang="en-US" sz="2000" dirty="0" smtClean="0">
                <a:solidFill>
                  <a:srgbClr val="003368"/>
                </a:solidFill>
                <a:latin typeface="Calibri" pitchFamily="34" charset="0"/>
                <a:cs typeface="Tahoma" pitchFamily="34" charset="0"/>
              </a:rPr>
              <a:t>is ±7.5 µm</a:t>
            </a:r>
          </a:p>
          <a:p>
            <a:pPr>
              <a:buFontTx/>
              <a:buChar char="-"/>
            </a:pPr>
            <a:r>
              <a:rPr lang="en-US" sz="2000" dirty="0" smtClean="0">
                <a:solidFill>
                  <a:srgbClr val="003368"/>
                </a:solidFill>
                <a:latin typeface="Calibri" pitchFamily="34" charset="0"/>
                <a:cs typeface="Tahoma" pitchFamily="34" charset="0"/>
              </a:rPr>
              <a:t> Integration of </a:t>
            </a:r>
            <a:r>
              <a:rPr lang="en-US" sz="2000" b="1" dirty="0" smtClean="0">
                <a:solidFill>
                  <a:srgbClr val="003368"/>
                </a:solidFill>
                <a:latin typeface="Calibri" pitchFamily="34" charset="0"/>
                <a:cs typeface="Tahoma" pitchFamily="34" charset="0"/>
              </a:rPr>
              <a:t>on-off mechanism</a:t>
            </a:r>
            <a:r>
              <a:rPr lang="en-US" sz="2000" dirty="0" smtClean="0">
                <a:solidFill>
                  <a:srgbClr val="003368"/>
                </a:solidFill>
                <a:latin typeface="Calibri" pitchFamily="34" charset="0"/>
                <a:cs typeface="Tahoma" pitchFamily="34" charset="0"/>
              </a:rPr>
              <a:t>, </a:t>
            </a:r>
            <a:r>
              <a:rPr lang="en-US" sz="2000" b="1" dirty="0" smtClean="0">
                <a:solidFill>
                  <a:srgbClr val="003368"/>
                </a:solidFill>
                <a:latin typeface="Calibri" pitchFamily="34" charset="0"/>
                <a:cs typeface="Tahoma" pitchFamily="34" charset="0"/>
              </a:rPr>
              <a:t>damping loads</a:t>
            </a:r>
            <a:r>
              <a:rPr lang="en-US" sz="2000" dirty="0" smtClean="0">
                <a:solidFill>
                  <a:srgbClr val="003368"/>
                </a:solidFill>
                <a:latin typeface="Calibri" pitchFamily="34" charset="0"/>
                <a:cs typeface="Tahoma" pitchFamily="34" charset="0"/>
              </a:rPr>
              <a:t>, </a:t>
            </a:r>
            <a:r>
              <a:rPr lang="en-US" sz="2000" b="1" dirty="0" smtClean="0">
                <a:solidFill>
                  <a:srgbClr val="003368"/>
                </a:solidFill>
                <a:latin typeface="Calibri" pitchFamily="34" charset="0"/>
              </a:rPr>
              <a:t>vacuum connections</a:t>
            </a:r>
            <a:r>
              <a:rPr lang="en-US" sz="2000" dirty="0" smtClean="0">
                <a:solidFill>
                  <a:srgbClr val="003368"/>
                </a:solidFill>
                <a:latin typeface="Calibri" pitchFamily="34" charset="0"/>
              </a:rPr>
              <a:t>, </a:t>
            </a:r>
            <a:r>
              <a:rPr lang="en-US" sz="2000" b="1" dirty="0" smtClean="0">
                <a:solidFill>
                  <a:srgbClr val="003368"/>
                </a:solidFill>
                <a:latin typeface="Calibri" pitchFamily="34" charset="0"/>
              </a:rPr>
              <a:t>cooling circuits, supports</a:t>
            </a:r>
            <a:r>
              <a:rPr lang="en-US" sz="2000" dirty="0" smtClean="0">
                <a:solidFill>
                  <a:srgbClr val="003368"/>
                </a:solidFill>
                <a:latin typeface="Calibri" pitchFamily="34" charset="0"/>
              </a:rPr>
              <a:t> + </a:t>
            </a:r>
            <a:r>
              <a:rPr lang="en-US" sz="2000" b="1" dirty="0" smtClean="0">
                <a:solidFill>
                  <a:srgbClr val="003368"/>
                </a:solidFill>
                <a:latin typeface="Calibri" pitchFamily="34" charset="0"/>
              </a:rPr>
              <a:t>interconnection </a:t>
            </a:r>
            <a:r>
              <a:rPr lang="en-US" sz="2000" dirty="0" smtClean="0">
                <a:solidFill>
                  <a:srgbClr val="003368"/>
                </a:solidFill>
                <a:latin typeface="Calibri" pitchFamily="34" charset="0"/>
              </a:rPr>
              <a:t>to adjacent components and inter-beam waveguides</a:t>
            </a:r>
          </a:p>
        </p:txBody>
      </p:sp>
      <p:sp>
        <p:nvSpPr>
          <p:cNvPr id="55" name="Date Placeholder 54"/>
          <p:cNvSpPr>
            <a:spLocks noGrp="1"/>
          </p:cNvSpPr>
          <p:nvPr>
            <p:ph type="dt" sz="half" idx="10"/>
          </p:nvPr>
        </p:nvSpPr>
        <p:spPr/>
        <p:txBody>
          <a:bodyPr/>
          <a:lstStyle/>
          <a:p>
            <a:r>
              <a:rPr lang="en-US" smtClean="0"/>
              <a:t>03 Feb 2011</a:t>
            </a:r>
            <a:endParaRPr lang="en-US" dirty="0"/>
          </a:p>
        </p:txBody>
      </p:sp>
      <p:sp>
        <p:nvSpPr>
          <p:cNvPr id="56" name="Footer Placeholder 55"/>
          <p:cNvSpPr>
            <a:spLocks noGrp="1"/>
          </p:cNvSpPr>
          <p:nvPr>
            <p:ph type="ftr" sz="quarter" idx="12"/>
          </p:nvPr>
        </p:nvSpPr>
        <p:spPr/>
        <p:txBody>
          <a:bodyPr/>
          <a:lstStyle/>
          <a:p>
            <a:r>
              <a:rPr lang="en-US" smtClean="0"/>
              <a:t>ACE, G. Riddone</a:t>
            </a:r>
            <a:endParaRPr lang="en-US" dirty="0" smtClean="0"/>
          </a:p>
        </p:txBody>
      </p:sp>
    </p:spTree>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p:cNvPicPr>
            <a:picLocks noChangeAspect="1" noChangeArrowheads="1"/>
          </p:cNvPicPr>
          <p:nvPr/>
        </p:nvPicPr>
        <p:blipFill>
          <a:blip r:embed="rId3" cstate="print">
            <a:lum bright="30000"/>
          </a:blip>
          <a:srcRect/>
          <a:stretch>
            <a:fillRect/>
          </a:stretch>
        </p:blipFill>
        <p:spPr bwMode="auto">
          <a:xfrm>
            <a:off x="96118" y="672511"/>
            <a:ext cx="2230617" cy="1308689"/>
          </a:xfrm>
          <a:prstGeom prst="rect">
            <a:avLst/>
          </a:prstGeom>
          <a:noFill/>
          <a:ln w="9525">
            <a:noFill/>
            <a:miter lim="800000"/>
            <a:headEnd/>
            <a:tailEnd/>
          </a:ln>
        </p:spPr>
      </p:pic>
      <p:grpSp>
        <p:nvGrpSpPr>
          <p:cNvPr id="9" name="Group 133"/>
          <p:cNvGrpSpPr/>
          <p:nvPr/>
        </p:nvGrpSpPr>
        <p:grpSpPr>
          <a:xfrm>
            <a:off x="550129" y="609600"/>
            <a:ext cx="7974111" cy="5968492"/>
            <a:chOff x="550129" y="1025912"/>
            <a:chExt cx="7974111" cy="5968492"/>
          </a:xfrm>
        </p:grpSpPr>
        <p:grpSp>
          <p:nvGrpSpPr>
            <p:cNvPr id="11" name="Group 132"/>
            <p:cNvGrpSpPr/>
            <p:nvPr/>
          </p:nvGrpSpPr>
          <p:grpSpPr>
            <a:xfrm>
              <a:off x="3697759" y="2584381"/>
              <a:ext cx="4826481" cy="4410023"/>
              <a:chOff x="3834919" y="2637721"/>
              <a:chExt cx="4826481" cy="4410023"/>
            </a:xfrm>
          </p:grpSpPr>
          <p:grpSp>
            <p:nvGrpSpPr>
              <p:cNvPr id="12" name="Group 131"/>
              <p:cNvGrpSpPr/>
              <p:nvPr/>
            </p:nvGrpSpPr>
            <p:grpSpPr>
              <a:xfrm>
                <a:off x="3834919" y="2637721"/>
                <a:ext cx="4826481" cy="4410023"/>
                <a:chOff x="3857779" y="2637721"/>
                <a:chExt cx="4826481" cy="4410023"/>
              </a:xfrm>
            </p:grpSpPr>
            <p:pic>
              <p:nvPicPr>
                <p:cNvPr id="13314" name="Picture 2"/>
                <p:cNvPicPr>
                  <a:picLocks noChangeAspect="1" noChangeArrowheads="1"/>
                </p:cNvPicPr>
                <p:nvPr/>
              </p:nvPicPr>
              <p:blipFill>
                <a:blip r:embed="rId4" cstate="print"/>
                <a:srcRect/>
                <a:stretch>
                  <a:fillRect/>
                </a:stretch>
              </p:blipFill>
              <p:spPr bwMode="auto">
                <a:xfrm>
                  <a:off x="4337946" y="2637721"/>
                  <a:ext cx="3113280" cy="3614395"/>
                </a:xfrm>
                <a:prstGeom prst="rect">
                  <a:avLst/>
                </a:prstGeom>
                <a:noFill/>
                <a:ln w="9525">
                  <a:noFill/>
                  <a:miter lim="800000"/>
                  <a:headEnd/>
                  <a:tailEnd/>
                </a:ln>
              </p:spPr>
            </p:pic>
            <p:grpSp>
              <p:nvGrpSpPr>
                <p:cNvPr id="15" name="Group 130"/>
                <p:cNvGrpSpPr/>
                <p:nvPr/>
              </p:nvGrpSpPr>
              <p:grpSpPr>
                <a:xfrm>
                  <a:off x="3857779" y="2669471"/>
                  <a:ext cx="4826481" cy="4378273"/>
                  <a:chOff x="3857779" y="2669471"/>
                  <a:chExt cx="4826481" cy="4378273"/>
                </a:xfrm>
              </p:grpSpPr>
              <p:grpSp>
                <p:nvGrpSpPr>
                  <p:cNvPr id="18" name="Group 169"/>
                  <p:cNvGrpSpPr>
                    <a:grpSpLocks/>
                  </p:cNvGrpSpPr>
                  <p:nvPr/>
                </p:nvGrpSpPr>
                <p:grpSpPr bwMode="auto">
                  <a:xfrm>
                    <a:off x="3943426" y="4165595"/>
                    <a:ext cx="1043632" cy="540597"/>
                    <a:chOff x="363111" y="3310369"/>
                    <a:chExt cx="1043605" cy="540593"/>
                  </a:xfrm>
                </p:grpSpPr>
                <p:sp>
                  <p:nvSpPr>
                    <p:cNvPr id="82" name="TextBox 53"/>
                    <p:cNvSpPr txBox="1">
                      <a:spLocks noChangeArrowheads="1"/>
                    </p:cNvSpPr>
                    <p:nvPr/>
                  </p:nvSpPr>
                  <p:spPr bwMode="auto">
                    <a:xfrm>
                      <a:off x="363111" y="3310369"/>
                      <a:ext cx="838201" cy="307775"/>
                    </a:xfrm>
                    <a:prstGeom prst="rect">
                      <a:avLst/>
                    </a:prstGeom>
                    <a:noFill/>
                    <a:ln w="9525">
                      <a:noFill/>
                      <a:miter lim="800000"/>
                      <a:headEnd/>
                      <a:tailEnd/>
                    </a:ln>
                  </p:spPr>
                  <p:txBody>
                    <a:bodyPr>
                      <a:spAutoFit/>
                    </a:bodyPr>
                    <a:lstStyle/>
                    <a:p>
                      <a:r>
                        <a:rPr lang="en-US" sz="1400" b="1" dirty="0" smtClean="0">
                          <a:latin typeface="Calibri" pitchFamily="34" charset="0"/>
                        </a:rPr>
                        <a:t>HYBRID</a:t>
                      </a:r>
                      <a:endParaRPr lang="en-US" sz="1400" b="1" dirty="0">
                        <a:latin typeface="Calibri" pitchFamily="34" charset="0"/>
                      </a:endParaRPr>
                    </a:p>
                  </p:txBody>
                </p:sp>
                <p:cxnSp>
                  <p:nvCxnSpPr>
                    <p:cNvPr id="83" name="Straight Arrow Connector 20"/>
                    <p:cNvCxnSpPr/>
                    <p:nvPr/>
                  </p:nvCxnSpPr>
                  <p:spPr>
                    <a:xfrm>
                      <a:off x="1120161" y="3603580"/>
                      <a:ext cx="286555" cy="247382"/>
                    </a:xfrm>
                    <a:prstGeom prst="straightConnector1">
                      <a:avLst/>
                    </a:prstGeom>
                    <a:ln w="12700">
                      <a:solidFill>
                        <a:schemeClr val="tx1"/>
                      </a:solidFill>
                      <a:tailEnd type="stealth" w="med" len="lg"/>
                    </a:ln>
                  </p:spPr>
                  <p:style>
                    <a:lnRef idx="1">
                      <a:schemeClr val="accent1"/>
                    </a:lnRef>
                    <a:fillRef idx="0">
                      <a:schemeClr val="accent1"/>
                    </a:fillRef>
                    <a:effectRef idx="0">
                      <a:schemeClr val="accent1"/>
                    </a:effectRef>
                    <a:fontRef idx="minor">
                      <a:schemeClr val="tx1"/>
                    </a:fontRef>
                  </p:style>
                </p:cxnSp>
                <p:cxnSp>
                  <p:nvCxnSpPr>
                    <p:cNvPr id="84" name="Straight Arrow Connector 21"/>
                    <p:cNvCxnSpPr/>
                    <p:nvPr/>
                  </p:nvCxnSpPr>
                  <p:spPr>
                    <a:xfrm flipV="1">
                      <a:off x="407660" y="3603580"/>
                      <a:ext cx="720061" cy="718"/>
                    </a:xfrm>
                    <a:prstGeom prst="straightConnector1">
                      <a:avLst/>
                    </a:prstGeom>
                    <a:ln w="12700">
                      <a:solidFill>
                        <a:schemeClr val="tx1"/>
                      </a:solidFill>
                      <a:tailEnd type="none" w="med" len="lg"/>
                    </a:ln>
                  </p:spPr>
                  <p:style>
                    <a:lnRef idx="1">
                      <a:schemeClr val="accent1"/>
                    </a:lnRef>
                    <a:fillRef idx="0">
                      <a:schemeClr val="accent1"/>
                    </a:fillRef>
                    <a:effectRef idx="0">
                      <a:schemeClr val="accent1"/>
                    </a:effectRef>
                    <a:fontRef idx="minor">
                      <a:schemeClr val="tx1"/>
                    </a:fontRef>
                  </p:style>
                </p:cxnSp>
              </p:grpSp>
              <p:grpSp>
                <p:nvGrpSpPr>
                  <p:cNvPr id="20" name="Group 94"/>
                  <p:cNvGrpSpPr/>
                  <p:nvPr/>
                </p:nvGrpSpPr>
                <p:grpSpPr>
                  <a:xfrm>
                    <a:off x="4565952" y="5334000"/>
                    <a:ext cx="1307025" cy="458788"/>
                    <a:chOff x="15631258" y="2928734"/>
                    <a:chExt cx="3036335" cy="1011671"/>
                  </a:xfrm>
                </p:grpSpPr>
                <p:cxnSp>
                  <p:nvCxnSpPr>
                    <p:cNvPr id="69" name="Straight Arrow Connector 30"/>
                    <p:cNvCxnSpPr/>
                    <p:nvPr/>
                  </p:nvCxnSpPr>
                  <p:spPr bwMode="auto">
                    <a:xfrm rot="16200000" flipV="1">
                      <a:off x="17309713" y="3300054"/>
                      <a:ext cx="1008169" cy="265529"/>
                    </a:xfrm>
                    <a:prstGeom prst="straightConnector1">
                      <a:avLst/>
                    </a:prstGeom>
                    <a:ln w="12700">
                      <a:solidFill>
                        <a:schemeClr val="tx1"/>
                      </a:solidFill>
                      <a:tailEnd type="stealth" w="med" len="lg"/>
                    </a:ln>
                  </p:spPr>
                  <p:style>
                    <a:lnRef idx="1">
                      <a:schemeClr val="accent1"/>
                    </a:lnRef>
                    <a:fillRef idx="0">
                      <a:schemeClr val="accent1"/>
                    </a:fillRef>
                    <a:effectRef idx="0">
                      <a:schemeClr val="accent1"/>
                    </a:effectRef>
                    <a:fontRef idx="minor">
                      <a:schemeClr val="tx1"/>
                    </a:fontRef>
                  </p:style>
                </p:cxnSp>
                <p:cxnSp>
                  <p:nvCxnSpPr>
                    <p:cNvPr id="70" name="Straight Arrow Connector 69"/>
                    <p:cNvCxnSpPr/>
                    <p:nvPr/>
                  </p:nvCxnSpPr>
                  <p:spPr bwMode="auto">
                    <a:xfrm>
                      <a:off x="15822329" y="3936903"/>
                      <a:ext cx="2124233" cy="3502"/>
                    </a:xfrm>
                    <a:prstGeom prst="straightConnector1">
                      <a:avLst/>
                    </a:prstGeom>
                    <a:ln w="12700">
                      <a:solidFill>
                        <a:schemeClr val="tx1"/>
                      </a:solidFill>
                      <a:tailEnd type="none" w="med" len="lg"/>
                    </a:ln>
                  </p:spPr>
                  <p:style>
                    <a:lnRef idx="1">
                      <a:schemeClr val="accent1"/>
                    </a:lnRef>
                    <a:fillRef idx="0">
                      <a:schemeClr val="accent1"/>
                    </a:fillRef>
                    <a:effectRef idx="0">
                      <a:schemeClr val="accent1"/>
                    </a:effectRef>
                    <a:fontRef idx="minor">
                      <a:schemeClr val="tx1"/>
                    </a:fontRef>
                  </p:style>
                </p:cxnSp>
                <p:sp>
                  <p:nvSpPr>
                    <p:cNvPr id="71" name="TextBox 53"/>
                    <p:cNvSpPr txBox="1">
                      <a:spLocks noChangeArrowheads="1"/>
                    </p:cNvSpPr>
                    <p:nvPr/>
                  </p:nvSpPr>
                  <p:spPr bwMode="auto">
                    <a:xfrm>
                      <a:off x="15631258" y="3270180"/>
                      <a:ext cx="3036335" cy="644743"/>
                    </a:xfrm>
                    <a:prstGeom prst="rect">
                      <a:avLst/>
                    </a:prstGeom>
                    <a:noFill/>
                    <a:ln w="9525">
                      <a:noFill/>
                      <a:miter lim="800000"/>
                      <a:headEnd/>
                      <a:tailEnd/>
                    </a:ln>
                  </p:spPr>
                  <p:txBody>
                    <a:bodyPr>
                      <a:spAutoFit/>
                    </a:bodyPr>
                    <a:lstStyle/>
                    <a:p>
                      <a:r>
                        <a:rPr lang="en-US" sz="1300" b="1" dirty="0" smtClean="0">
                          <a:latin typeface="Arial Narrow" pitchFamily="34" charset="0"/>
                          <a:cs typeface="Arial" pitchFamily="34" charset="0"/>
                        </a:rPr>
                        <a:t>HO MAGIC T</a:t>
                      </a:r>
                      <a:endParaRPr lang="en-US" sz="1300" b="1" dirty="0">
                        <a:latin typeface="Arial Narrow" pitchFamily="34" charset="0"/>
                        <a:cs typeface="Arial" pitchFamily="34" charset="0"/>
                      </a:endParaRPr>
                    </a:p>
                  </p:txBody>
                </p:sp>
              </p:grpSp>
              <p:grpSp>
                <p:nvGrpSpPr>
                  <p:cNvPr id="23" name="Group 72"/>
                  <p:cNvGrpSpPr/>
                  <p:nvPr/>
                </p:nvGrpSpPr>
                <p:grpSpPr>
                  <a:xfrm>
                    <a:off x="4109146" y="3058029"/>
                    <a:ext cx="805758" cy="732922"/>
                    <a:chOff x="4111970" y="3047915"/>
                    <a:chExt cx="1871848" cy="1616157"/>
                  </a:xfrm>
                </p:grpSpPr>
                <p:grpSp>
                  <p:nvGrpSpPr>
                    <p:cNvPr id="26" name="Group 177"/>
                    <p:cNvGrpSpPr>
                      <a:grpSpLocks/>
                    </p:cNvGrpSpPr>
                    <p:nvPr/>
                  </p:nvGrpSpPr>
                  <p:grpSpPr bwMode="auto">
                    <a:xfrm>
                      <a:off x="4272623" y="3697915"/>
                      <a:ext cx="1711195" cy="966157"/>
                      <a:chOff x="3747637" y="6953307"/>
                      <a:chExt cx="499948" cy="601443"/>
                    </a:xfrm>
                  </p:grpSpPr>
                  <p:cxnSp>
                    <p:nvCxnSpPr>
                      <p:cNvPr id="63" name="Straight Arrow Connector 6"/>
                      <p:cNvCxnSpPr/>
                      <p:nvPr/>
                    </p:nvCxnSpPr>
                    <p:spPr>
                      <a:xfrm rot="16200000" flipH="1">
                        <a:off x="3852046" y="7159212"/>
                        <a:ext cx="601443" cy="189634"/>
                      </a:xfrm>
                      <a:prstGeom prst="straightConnector1">
                        <a:avLst/>
                      </a:prstGeom>
                      <a:ln w="12700">
                        <a:solidFill>
                          <a:schemeClr val="tx1"/>
                        </a:solidFill>
                        <a:tailEnd type="stealth" w="med" len="lg"/>
                      </a:ln>
                    </p:spPr>
                    <p:style>
                      <a:lnRef idx="1">
                        <a:schemeClr val="accent1"/>
                      </a:lnRef>
                      <a:fillRef idx="0">
                        <a:schemeClr val="accent1"/>
                      </a:fillRef>
                      <a:effectRef idx="0">
                        <a:schemeClr val="accent1"/>
                      </a:effectRef>
                      <a:fontRef idx="minor">
                        <a:schemeClr val="tx1"/>
                      </a:fontRef>
                    </p:style>
                  </p:cxnSp>
                  <p:cxnSp>
                    <p:nvCxnSpPr>
                      <p:cNvPr id="64" name="Straight Arrow Connector 7"/>
                      <p:cNvCxnSpPr/>
                      <p:nvPr/>
                    </p:nvCxnSpPr>
                    <p:spPr>
                      <a:xfrm>
                        <a:off x="3747637" y="6953308"/>
                        <a:ext cx="310312" cy="1"/>
                      </a:xfrm>
                      <a:prstGeom prst="straightConnector1">
                        <a:avLst/>
                      </a:prstGeom>
                      <a:ln w="12700">
                        <a:solidFill>
                          <a:schemeClr val="tx1"/>
                        </a:solidFill>
                        <a:tailEnd type="none" w="med" len="lg"/>
                      </a:ln>
                    </p:spPr>
                    <p:style>
                      <a:lnRef idx="1">
                        <a:schemeClr val="accent1"/>
                      </a:lnRef>
                      <a:fillRef idx="0">
                        <a:schemeClr val="accent1"/>
                      </a:fillRef>
                      <a:effectRef idx="0">
                        <a:schemeClr val="accent1"/>
                      </a:effectRef>
                      <a:fontRef idx="minor">
                        <a:schemeClr val="tx1"/>
                      </a:fontRef>
                    </p:style>
                  </p:cxnSp>
                </p:grpSp>
                <p:sp>
                  <p:nvSpPr>
                    <p:cNvPr id="62" name="TextBox 13"/>
                    <p:cNvSpPr txBox="1">
                      <a:spLocks noChangeArrowheads="1"/>
                    </p:cNvSpPr>
                    <p:nvPr/>
                  </p:nvSpPr>
                  <p:spPr bwMode="auto">
                    <a:xfrm>
                      <a:off x="4111970" y="3047915"/>
                      <a:ext cx="1391705" cy="678675"/>
                    </a:xfrm>
                    <a:prstGeom prst="rect">
                      <a:avLst/>
                    </a:prstGeom>
                    <a:noFill/>
                    <a:ln w="9525">
                      <a:noFill/>
                      <a:miter lim="800000"/>
                      <a:headEnd/>
                      <a:tailEnd/>
                    </a:ln>
                  </p:spPr>
                  <p:txBody>
                    <a:bodyPr wrap="none">
                      <a:spAutoFit/>
                    </a:bodyPr>
                    <a:lstStyle/>
                    <a:p>
                      <a:r>
                        <a:rPr lang="en-US" sz="1400" b="1" dirty="0" smtClean="0">
                          <a:latin typeface="Calibri" pitchFamily="34" charset="0"/>
                        </a:rPr>
                        <a:t>LOAD</a:t>
                      </a:r>
                      <a:endParaRPr lang="en-US" sz="1400" b="1" dirty="0">
                        <a:latin typeface="Calibri" pitchFamily="34" charset="0"/>
                      </a:endParaRPr>
                    </a:p>
                  </p:txBody>
                </p:sp>
              </p:grpSp>
              <p:grpSp>
                <p:nvGrpSpPr>
                  <p:cNvPr id="27" name="Group 94"/>
                  <p:cNvGrpSpPr/>
                  <p:nvPr/>
                </p:nvGrpSpPr>
                <p:grpSpPr>
                  <a:xfrm>
                    <a:off x="4829638" y="2669471"/>
                    <a:ext cx="1872208" cy="530191"/>
                    <a:chOff x="15694136" y="3328154"/>
                    <a:chExt cx="4349308" cy="1169123"/>
                  </a:xfrm>
                </p:grpSpPr>
                <p:cxnSp>
                  <p:nvCxnSpPr>
                    <p:cNvPr id="52" name="Straight Arrow Connector 51"/>
                    <p:cNvCxnSpPr/>
                    <p:nvPr/>
                  </p:nvCxnSpPr>
                  <p:spPr bwMode="auto">
                    <a:xfrm rot="16200000" flipH="1">
                      <a:off x="19352576" y="3991528"/>
                      <a:ext cx="530460" cy="481038"/>
                    </a:xfrm>
                    <a:prstGeom prst="straightConnector1">
                      <a:avLst/>
                    </a:prstGeom>
                    <a:ln w="12700">
                      <a:solidFill>
                        <a:schemeClr val="tx1"/>
                      </a:solidFill>
                      <a:tailEnd type="stealth" w="med" len="lg"/>
                    </a:ln>
                  </p:spPr>
                  <p:style>
                    <a:lnRef idx="1">
                      <a:schemeClr val="accent1"/>
                    </a:lnRef>
                    <a:fillRef idx="0">
                      <a:schemeClr val="accent1"/>
                    </a:fillRef>
                    <a:effectRef idx="0">
                      <a:schemeClr val="accent1"/>
                    </a:effectRef>
                    <a:fontRef idx="minor">
                      <a:schemeClr val="tx1"/>
                    </a:fontRef>
                  </p:style>
                </p:cxnSp>
                <p:cxnSp>
                  <p:nvCxnSpPr>
                    <p:cNvPr id="53" name="Straight Arrow Connector 52"/>
                    <p:cNvCxnSpPr/>
                    <p:nvPr/>
                  </p:nvCxnSpPr>
                  <p:spPr bwMode="auto">
                    <a:xfrm flipV="1">
                      <a:off x="15861417" y="3964030"/>
                      <a:ext cx="3522901" cy="1674"/>
                    </a:xfrm>
                    <a:prstGeom prst="straightConnector1">
                      <a:avLst/>
                    </a:prstGeom>
                    <a:ln w="12700">
                      <a:solidFill>
                        <a:schemeClr val="tx1"/>
                      </a:solidFill>
                      <a:tailEnd type="none" w="med" len="lg"/>
                    </a:ln>
                  </p:spPr>
                  <p:style>
                    <a:lnRef idx="1">
                      <a:schemeClr val="accent1"/>
                    </a:lnRef>
                    <a:fillRef idx="0">
                      <a:schemeClr val="accent1"/>
                    </a:fillRef>
                    <a:effectRef idx="0">
                      <a:schemeClr val="accent1"/>
                    </a:effectRef>
                    <a:fontRef idx="minor">
                      <a:schemeClr val="tx1"/>
                    </a:fontRef>
                  </p:style>
                </p:cxnSp>
                <p:sp>
                  <p:nvSpPr>
                    <p:cNvPr id="54" name="TextBox 53"/>
                    <p:cNvSpPr txBox="1">
                      <a:spLocks noChangeArrowheads="1"/>
                    </p:cNvSpPr>
                    <p:nvPr/>
                  </p:nvSpPr>
                  <p:spPr bwMode="auto">
                    <a:xfrm>
                      <a:off x="15694136" y="3328154"/>
                      <a:ext cx="4349308" cy="678677"/>
                    </a:xfrm>
                    <a:prstGeom prst="rect">
                      <a:avLst/>
                    </a:prstGeom>
                    <a:noFill/>
                    <a:ln w="9525">
                      <a:noFill/>
                      <a:miter lim="800000"/>
                      <a:headEnd/>
                      <a:tailEnd/>
                    </a:ln>
                  </p:spPr>
                  <p:txBody>
                    <a:bodyPr wrap="square">
                      <a:spAutoFit/>
                    </a:bodyPr>
                    <a:lstStyle/>
                    <a:p>
                      <a:r>
                        <a:rPr lang="en-US" sz="1400" b="1" dirty="0" smtClean="0">
                          <a:latin typeface="Calibri" pitchFamily="34" charset="0"/>
                        </a:rPr>
                        <a:t>COOLING CHANNEL</a:t>
                      </a:r>
                      <a:endParaRPr lang="en-US" sz="1400" b="1" dirty="0">
                        <a:latin typeface="Calibri" pitchFamily="34" charset="0"/>
                      </a:endParaRPr>
                    </a:p>
                  </p:txBody>
                </p:sp>
              </p:grpSp>
              <p:grpSp>
                <p:nvGrpSpPr>
                  <p:cNvPr id="28" name="Group 169"/>
                  <p:cNvGrpSpPr>
                    <a:grpSpLocks/>
                  </p:cNvGrpSpPr>
                  <p:nvPr/>
                </p:nvGrpSpPr>
                <p:grpSpPr bwMode="auto">
                  <a:xfrm>
                    <a:off x="7369175" y="2794167"/>
                    <a:ext cx="1315085" cy="545934"/>
                    <a:chOff x="932327" y="2756845"/>
                    <a:chExt cx="1315051" cy="545932"/>
                  </a:xfrm>
                </p:grpSpPr>
                <p:sp>
                  <p:nvSpPr>
                    <p:cNvPr id="49" name="TextBox 53"/>
                    <p:cNvSpPr txBox="1">
                      <a:spLocks noChangeArrowheads="1"/>
                    </p:cNvSpPr>
                    <p:nvPr/>
                  </p:nvSpPr>
                  <p:spPr bwMode="auto">
                    <a:xfrm>
                      <a:off x="1092982" y="2756845"/>
                      <a:ext cx="1154396" cy="307776"/>
                    </a:xfrm>
                    <a:prstGeom prst="rect">
                      <a:avLst/>
                    </a:prstGeom>
                    <a:noFill/>
                    <a:ln w="9525">
                      <a:noFill/>
                      <a:miter lim="800000"/>
                      <a:headEnd/>
                      <a:tailEnd/>
                    </a:ln>
                  </p:spPr>
                  <p:txBody>
                    <a:bodyPr wrap="square">
                      <a:spAutoFit/>
                    </a:bodyPr>
                    <a:lstStyle/>
                    <a:p>
                      <a:r>
                        <a:rPr lang="en-US" sz="1400" b="1" dirty="0" smtClean="0">
                          <a:latin typeface="Calibri" pitchFamily="34" charset="0"/>
                        </a:rPr>
                        <a:t>WAVEGUIDE</a:t>
                      </a:r>
                      <a:endParaRPr lang="en-US" sz="1400" b="1" dirty="0">
                        <a:latin typeface="Calibri" pitchFamily="34" charset="0"/>
                      </a:endParaRPr>
                    </a:p>
                  </p:txBody>
                </p:sp>
                <p:cxnSp>
                  <p:nvCxnSpPr>
                    <p:cNvPr id="50" name="Straight Arrow Connector 49"/>
                    <p:cNvCxnSpPr/>
                    <p:nvPr/>
                  </p:nvCxnSpPr>
                  <p:spPr>
                    <a:xfrm rot="5400000">
                      <a:off x="924387" y="3063067"/>
                      <a:ext cx="247650" cy="231770"/>
                    </a:xfrm>
                    <a:prstGeom prst="straightConnector1">
                      <a:avLst/>
                    </a:prstGeom>
                    <a:ln w="12700">
                      <a:solidFill>
                        <a:schemeClr val="tx1"/>
                      </a:solidFill>
                      <a:tailEnd type="stealth" w="med" len="lg"/>
                    </a:ln>
                  </p:spPr>
                  <p:style>
                    <a:lnRef idx="1">
                      <a:schemeClr val="accent1"/>
                    </a:lnRef>
                    <a:fillRef idx="0">
                      <a:schemeClr val="accent1"/>
                    </a:fillRef>
                    <a:effectRef idx="0">
                      <a:schemeClr val="accent1"/>
                    </a:effectRef>
                    <a:fontRef idx="minor">
                      <a:schemeClr val="tx1"/>
                    </a:fontRef>
                  </p:style>
                </p:cxnSp>
                <p:cxnSp>
                  <p:nvCxnSpPr>
                    <p:cNvPr id="51" name="Straight Arrow Connector 50"/>
                    <p:cNvCxnSpPr/>
                    <p:nvPr/>
                  </p:nvCxnSpPr>
                  <p:spPr>
                    <a:xfrm>
                      <a:off x="1157745" y="3055764"/>
                      <a:ext cx="975334" cy="1588"/>
                    </a:xfrm>
                    <a:prstGeom prst="straightConnector1">
                      <a:avLst/>
                    </a:prstGeom>
                    <a:ln w="12700">
                      <a:solidFill>
                        <a:schemeClr val="tx1"/>
                      </a:solidFill>
                      <a:tailEnd type="none" w="med" len="lg"/>
                    </a:ln>
                  </p:spPr>
                  <p:style>
                    <a:lnRef idx="1">
                      <a:schemeClr val="accent1"/>
                    </a:lnRef>
                    <a:fillRef idx="0">
                      <a:schemeClr val="accent1"/>
                    </a:fillRef>
                    <a:effectRef idx="0">
                      <a:schemeClr val="accent1"/>
                    </a:effectRef>
                    <a:fontRef idx="minor">
                      <a:schemeClr val="tx1"/>
                    </a:fontRef>
                  </p:style>
                </p:cxnSp>
              </p:grpSp>
              <p:grpSp>
                <p:nvGrpSpPr>
                  <p:cNvPr id="31" name="Group 114"/>
                  <p:cNvGrpSpPr/>
                  <p:nvPr/>
                </p:nvGrpSpPr>
                <p:grpSpPr>
                  <a:xfrm>
                    <a:off x="3857779" y="5809324"/>
                    <a:ext cx="772165" cy="668349"/>
                    <a:chOff x="4060979" y="5974424"/>
                    <a:chExt cx="772165" cy="668349"/>
                  </a:xfrm>
                </p:grpSpPr>
                <p:sp>
                  <p:nvSpPr>
                    <p:cNvPr id="113" name="TextBox 6"/>
                    <p:cNvSpPr txBox="1">
                      <a:spLocks noChangeArrowheads="1"/>
                    </p:cNvSpPr>
                    <p:nvPr/>
                  </p:nvSpPr>
                  <p:spPr bwMode="auto">
                    <a:xfrm>
                      <a:off x="4060979" y="6304219"/>
                      <a:ext cx="772165" cy="338554"/>
                    </a:xfrm>
                    <a:prstGeom prst="rect">
                      <a:avLst/>
                    </a:prstGeom>
                    <a:noFill/>
                    <a:ln w="9525">
                      <a:noFill/>
                      <a:miter lim="800000"/>
                      <a:headEnd/>
                      <a:tailEnd type="stealth" w="lg" len="lg"/>
                    </a:ln>
                  </p:spPr>
                  <p:txBody>
                    <a:bodyPr wrap="square">
                      <a:spAutoFit/>
                    </a:bodyPr>
                    <a:lstStyle/>
                    <a:p>
                      <a:pPr algn="ctr"/>
                      <a:r>
                        <a:rPr lang="en-US" sz="1600" b="1" dirty="0" smtClean="0">
                          <a:solidFill>
                            <a:srgbClr val="990000"/>
                          </a:solidFill>
                          <a:latin typeface="Calibri" pitchFamily="34" charset="0"/>
                          <a:cs typeface="Arial" pitchFamily="34" charset="0"/>
                        </a:rPr>
                        <a:t>AS 1</a:t>
                      </a:r>
                    </a:p>
                  </p:txBody>
                </p:sp>
                <p:cxnSp>
                  <p:nvCxnSpPr>
                    <p:cNvPr id="114" name="Straight Arrow Connector 113"/>
                    <p:cNvCxnSpPr/>
                    <p:nvPr/>
                  </p:nvCxnSpPr>
                  <p:spPr bwMode="auto">
                    <a:xfrm rot="16200000" flipH="1">
                      <a:off x="4258816" y="6167464"/>
                      <a:ext cx="390290" cy="4209"/>
                    </a:xfrm>
                    <a:prstGeom prst="straightConnector1">
                      <a:avLst/>
                    </a:prstGeom>
                    <a:ln w="50800">
                      <a:solidFill>
                        <a:srgbClr val="990000"/>
                      </a:solidFill>
                      <a:tailEnd type="triangle" w="med" len="lg"/>
                    </a:ln>
                  </p:spPr>
                  <p:style>
                    <a:lnRef idx="1">
                      <a:schemeClr val="accent1"/>
                    </a:lnRef>
                    <a:fillRef idx="0">
                      <a:schemeClr val="accent1"/>
                    </a:fillRef>
                    <a:effectRef idx="0">
                      <a:schemeClr val="accent1"/>
                    </a:effectRef>
                    <a:fontRef idx="minor">
                      <a:schemeClr val="tx1"/>
                    </a:fontRef>
                  </p:style>
                </p:cxnSp>
              </p:grpSp>
              <p:grpSp>
                <p:nvGrpSpPr>
                  <p:cNvPr id="34" name="Group 115"/>
                  <p:cNvGrpSpPr/>
                  <p:nvPr/>
                </p:nvGrpSpPr>
                <p:grpSpPr>
                  <a:xfrm>
                    <a:off x="5419879" y="6133174"/>
                    <a:ext cx="772165" cy="914570"/>
                    <a:chOff x="4060979" y="5974424"/>
                    <a:chExt cx="772165" cy="914570"/>
                  </a:xfrm>
                </p:grpSpPr>
                <p:sp>
                  <p:nvSpPr>
                    <p:cNvPr id="117" name="TextBox 6"/>
                    <p:cNvSpPr txBox="1">
                      <a:spLocks noChangeArrowheads="1"/>
                    </p:cNvSpPr>
                    <p:nvPr/>
                  </p:nvSpPr>
                  <p:spPr bwMode="auto">
                    <a:xfrm>
                      <a:off x="4060979" y="6304219"/>
                      <a:ext cx="772165" cy="584775"/>
                    </a:xfrm>
                    <a:prstGeom prst="rect">
                      <a:avLst/>
                    </a:prstGeom>
                    <a:noFill/>
                    <a:ln w="9525">
                      <a:noFill/>
                      <a:miter lim="800000"/>
                      <a:headEnd/>
                      <a:tailEnd type="stealth" w="lg" len="lg"/>
                    </a:ln>
                  </p:spPr>
                  <p:txBody>
                    <a:bodyPr wrap="square">
                      <a:spAutoFit/>
                    </a:bodyPr>
                    <a:lstStyle/>
                    <a:p>
                      <a:pPr algn="ctr"/>
                      <a:r>
                        <a:rPr lang="en-US" sz="1600" b="1" dirty="0" smtClean="0">
                          <a:solidFill>
                            <a:srgbClr val="990000"/>
                          </a:solidFill>
                          <a:latin typeface="Calibri" pitchFamily="34" charset="0"/>
                          <a:cs typeface="Arial" pitchFamily="34" charset="0"/>
                        </a:rPr>
                        <a:t>AS 2</a:t>
                      </a:r>
                    </a:p>
                    <a:p>
                      <a:pPr algn="ctr"/>
                      <a:endParaRPr lang="en-US" sz="1600" b="1" dirty="0" smtClean="0">
                        <a:solidFill>
                          <a:srgbClr val="990000"/>
                        </a:solidFill>
                        <a:latin typeface="Calibri" pitchFamily="34" charset="0"/>
                        <a:cs typeface="Arial" pitchFamily="34" charset="0"/>
                      </a:endParaRPr>
                    </a:p>
                  </p:txBody>
                </p:sp>
                <p:cxnSp>
                  <p:nvCxnSpPr>
                    <p:cNvPr id="118" name="Straight Arrow Connector 117"/>
                    <p:cNvCxnSpPr/>
                    <p:nvPr/>
                  </p:nvCxnSpPr>
                  <p:spPr bwMode="auto">
                    <a:xfrm rot="16200000" flipH="1">
                      <a:off x="4258816" y="6167464"/>
                      <a:ext cx="390290" cy="4209"/>
                    </a:xfrm>
                    <a:prstGeom prst="straightConnector1">
                      <a:avLst/>
                    </a:prstGeom>
                    <a:ln w="50800">
                      <a:solidFill>
                        <a:srgbClr val="990000"/>
                      </a:solidFill>
                      <a:tailEnd type="triangle" w="med" len="lg"/>
                    </a:ln>
                  </p:spPr>
                  <p:style>
                    <a:lnRef idx="1">
                      <a:schemeClr val="accent1"/>
                    </a:lnRef>
                    <a:fillRef idx="0">
                      <a:schemeClr val="accent1"/>
                    </a:fillRef>
                    <a:effectRef idx="0">
                      <a:schemeClr val="accent1"/>
                    </a:effectRef>
                    <a:fontRef idx="minor">
                      <a:schemeClr val="tx1"/>
                    </a:fontRef>
                  </p:style>
                </p:cxnSp>
              </p:grpSp>
              <p:grpSp>
                <p:nvGrpSpPr>
                  <p:cNvPr id="35" name="Group 169"/>
                  <p:cNvGrpSpPr>
                    <a:grpSpLocks/>
                  </p:cNvGrpSpPr>
                  <p:nvPr/>
                </p:nvGrpSpPr>
                <p:grpSpPr bwMode="auto">
                  <a:xfrm>
                    <a:off x="5332735" y="3105318"/>
                    <a:ext cx="566416" cy="1295234"/>
                    <a:chOff x="1092982" y="2756845"/>
                    <a:chExt cx="566401" cy="1295229"/>
                  </a:xfrm>
                </p:grpSpPr>
                <p:sp>
                  <p:nvSpPr>
                    <p:cNvPr id="125" name="TextBox 53"/>
                    <p:cNvSpPr txBox="1">
                      <a:spLocks noChangeArrowheads="1"/>
                    </p:cNvSpPr>
                    <p:nvPr/>
                  </p:nvSpPr>
                  <p:spPr bwMode="auto">
                    <a:xfrm>
                      <a:off x="1092982" y="2756845"/>
                      <a:ext cx="566401" cy="307776"/>
                    </a:xfrm>
                    <a:prstGeom prst="rect">
                      <a:avLst/>
                    </a:prstGeom>
                    <a:noFill/>
                    <a:ln w="9525">
                      <a:noFill/>
                      <a:miter lim="800000"/>
                      <a:headEnd/>
                      <a:tailEnd/>
                    </a:ln>
                  </p:spPr>
                  <p:txBody>
                    <a:bodyPr wrap="square">
                      <a:spAutoFit/>
                    </a:bodyPr>
                    <a:lstStyle/>
                    <a:p>
                      <a:r>
                        <a:rPr lang="en-US" sz="1400" b="1" dirty="0" smtClean="0">
                          <a:latin typeface="Calibri" pitchFamily="34" charset="0"/>
                        </a:rPr>
                        <a:t>CMF</a:t>
                      </a:r>
                      <a:endParaRPr lang="en-US" sz="1400" b="1" dirty="0">
                        <a:latin typeface="Calibri" pitchFamily="34" charset="0"/>
                      </a:endParaRPr>
                    </a:p>
                  </p:txBody>
                </p:sp>
                <p:cxnSp>
                  <p:nvCxnSpPr>
                    <p:cNvPr id="126" name="Straight Arrow Connector 125"/>
                    <p:cNvCxnSpPr/>
                    <p:nvPr/>
                  </p:nvCxnSpPr>
                  <p:spPr>
                    <a:xfrm rot="16200000" flipH="1">
                      <a:off x="868819" y="3350406"/>
                      <a:ext cx="996948" cy="406388"/>
                    </a:xfrm>
                    <a:prstGeom prst="straightConnector1">
                      <a:avLst/>
                    </a:prstGeom>
                    <a:ln w="12700">
                      <a:solidFill>
                        <a:schemeClr val="tx1"/>
                      </a:solidFill>
                      <a:tailEnd type="stealth" w="med" len="lg"/>
                    </a:ln>
                  </p:spPr>
                  <p:style>
                    <a:lnRef idx="1">
                      <a:schemeClr val="accent1"/>
                    </a:lnRef>
                    <a:fillRef idx="0">
                      <a:schemeClr val="accent1"/>
                    </a:fillRef>
                    <a:effectRef idx="0">
                      <a:schemeClr val="accent1"/>
                    </a:effectRef>
                    <a:fontRef idx="minor">
                      <a:schemeClr val="tx1"/>
                    </a:fontRef>
                  </p:style>
                </p:cxnSp>
                <p:cxnSp>
                  <p:nvCxnSpPr>
                    <p:cNvPr id="127" name="Straight Arrow Connector 126"/>
                    <p:cNvCxnSpPr/>
                    <p:nvPr/>
                  </p:nvCxnSpPr>
                  <p:spPr>
                    <a:xfrm flipV="1">
                      <a:off x="1157745" y="3055127"/>
                      <a:ext cx="393691" cy="637"/>
                    </a:xfrm>
                    <a:prstGeom prst="straightConnector1">
                      <a:avLst/>
                    </a:prstGeom>
                    <a:ln w="12700">
                      <a:solidFill>
                        <a:schemeClr val="tx1"/>
                      </a:solidFill>
                      <a:tailEnd type="none" w="med" len="lg"/>
                    </a:ln>
                  </p:spPr>
                  <p:style>
                    <a:lnRef idx="1">
                      <a:schemeClr val="accent1"/>
                    </a:lnRef>
                    <a:fillRef idx="0">
                      <a:schemeClr val="accent1"/>
                    </a:fillRef>
                    <a:effectRef idx="0">
                      <a:schemeClr val="accent1"/>
                    </a:effectRef>
                    <a:fontRef idx="minor">
                      <a:schemeClr val="tx1"/>
                    </a:fontRef>
                  </p:style>
                </p:cxnSp>
              </p:grpSp>
            </p:grpSp>
          </p:grpSp>
          <p:grpSp>
            <p:nvGrpSpPr>
              <p:cNvPr id="36" name="Group 122"/>
              <p:cNvGrpSpPr/>
              <p:nvPr/>
            </p:nvGrpSpPr>
            <p:grpSpPr>
              <a:xfrm>
                <a:off x="7495346" y="3473452"/>
                <a:ext cx="613604" cy="526759"/>
                <a:chOff x="7495346" y="3473452"/>
                <a:chExt cx="613604" cy="526759"/>
              </a:xfrm>
            </p:grpSpPr>
            <p:cxnSp>
              <p:nvCxnSpPr>
                <p:cNvPr id="119" name="Straight Arrow Connector 118"/>
                <p:cNvCxnSpPr/>
                <p:nvPr/>
              </p:nvCxnSpPr>
              <p:spPr bwMode="auto">
                <a:xfrm rot="5400000" flipH="1" flipV="1">
                  <a:off x="7308852" y="3663950"/>
                  <a:ext cx="380999" cy="3"/>
                </a:xfrm>
                <a:prstGeom prst="straightConnector1">
                  <a:avLst/>
                </a:prstGeom>
                <a:ln w="50800">
                  <a:solidFill>
                    <a:srgbClr val="000099"/>
                  </a:solidFill>
                  <a:tailEnd type="triangle" w="med" len="lg"/>
                </a:ln>
              </p:spPr>
              <p:style>
                <a:lnRef idx="1">
                  <a:schemeClr val="accent1"/>
                </a:lnRef>
                <a:fillRef idx="0">
                  <a:schemeClr val="accent1"/>
                </a:fillRef>
                <a:effectRef idx="0">
                  <a:schemeClr val="accent1"/>
                </a:effectRef>
                <a:fontRef idx="minor">
                  <a:schemeClr val="tx1"/>
                </a:fontRef>
              </p:style>
            </p:cxnSp>
            <p:sp>
              <p:nvSpPr>
                <p:cNvPr id="120" name="TextBox 6"/>
                <p:cNvSpPr txBox="1">
                  <a:spLocks noChangeArrowheads="1"/>
                </p:cNvSpPr>
                <p:nvPr/>
              </p:nvSpPr>
              <p:spPr bwMode="auto">
                <a:xfrm>
                  <a:off x="7495346" y="3661657"/>
                  <a:ext cx="613604" cy="338554"/>
                </a:xfrm>
                <a:prstGeom prst="rect">
                  <a:avLst/>
                </a:prstGeom>
                <a:noFill/>
                <a:ln w="9525">
                  <a:noFill/>
                  <a:miter lim="800000"/>
                  <a:headEnd/>
                  <a:tailEnd type="stealth" w="lg" len="lg"/>
                </a:ln>
              </p:spPr>
              <p:txBody>
                <a:bodyPr wrap="square">
                  <a:spAutoFit/>
                </a:bodyPr>
                <a:lstStyle/>
                <a:p>
                  <a:r>
                    <a:rPr lang="en-US" sz="1600" b="1" dirty="0" smtClean="0">
                      <a:solidFill>
                        <a:srgbClr val="1A1674"/>
                      </a:solidFill>
                      <a:latin typeface="Calibri" pitchFamily="34" charset="0"/>
                      <a:cs typeface="Arial" pitchFamily="34" charset="0"/>
                    </a:rPr>
                    <a:t>PETS</a:t>
                  </a:r>
                  <a:endParaRPr lang="en-US" sz="1600" b="1" dirty="0">
                    <a:solidFill>
                      <a:srgbClr val="1A1674"/>
                    </a:solidFill>
                    <a:latin typeface="Calibri" pitchFamily="34" charset="0"/>
                    <a:cs typeface="Arial" pitchFamily="34" charset="0"/>
                  </a:endParaRPr>
                </a:p>
              </p:txBody>
            </p:sp>
          </p:grpSp>
        </p:grpSp>
        <p:sp>
          <p:nvSpPr>
            <p:cNvPr id="10" name="Rectangle 9"/>
            <p:cNvSpPr/>
            <p:nvPr/>
          </p:nvSpPr>
          <p:spPr>
            <a:xfrm>
              <a:off x="550129" y="1025912"/>
              <a:ext cx="1226633" cy="773152"/>
            </a:xfrm>
            <a:prstGeom prst="rect">
              <a:avLst/>
            </a:prstGeom>
            <a:noFill/>
            <a:ln w="25400">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 name="Title 1"/>
          <p:cNvSpPr>
            <a:spLocks noGrp="1"/>
          </p:cNvSpPr>
          <p:nvPr>
            <p:ph type="title"/>
          </p:nvPr>
        </p:nvSpPr>
        <p:spPr/>
        <p:txBody>
          <a:bodyPr>
            <a:normAutofit fontScale="90000"/>
          </a:bodyPr>
          <a:lstStyle/>
          <a:p>
            <a:r>
              <a:rPr lang="en-US" dirty="0" smtClean="0"/>
              <a:t>RF  Network  layout</a:t>
            </a:r>
            <a:endParaRPr lang="en-US" dirty="0"/>
          </a:p>
        </p:txBody>
      </p:sp>
      <p:sp>
        <p:nvSpPr>
          <p:cNvPr id="3" name="Slide Number Placeholder 2"/>
          <p:cNvSpPr>
            <a:spLocks noGrp="1"/>
          </p:cNvSpPr>
          <p:nvPr>
            <p:ph type="sldNum" sz="quarter" idx="11"/>
          </p:nvPr>
        </p:nvSpPr>
        <p:spPr>
          <a:xfrm>
            <a:off x="6705600" y="5940038"/>
            <a:ext cx="2133600" cy="365125"/>
          </a:xfrm>
        </p:spPr>
        <p:txBody>
          <a:bodyPr/>
          <a:lstStyle/>
          <a:p>
            <a:fld id="{403034ED-392B-42A2-8939-5A95FD54CEFE}" type="slidenum">
              <a:rPr lang="en-US" smtClean="0"/>
              <a:pPr/>
              <a:t>11</a:t>
            </a:fld>
            <a:endParaRPr lang="en-US" dirty="0"/>
          </a:p>
        </p:txBody>
      </p:sp>
      <p:grpSp>
        <p:nvGrpSpPr>
          <p:cNvPr id="37" name="Group 139"/>
          <p:cNvGrpSpPr/>
          <p:nvPr/>
        </p:nvGrpSpPr>
        <p:grpSpPr>
          <a:xfrm>
            <a:off x="138464" y="2060188"/>
            <a:ext cx="5004841" cy="1856166"/>
            <a:chOff x="138464" y="2476500"/>
            <a:chExt cx="5004841" cy="1856166"/>
          </a:xfrm>
        </p:grpSpPr>
        <p:sp>
          <p:nvSpPr>
            <p:cNvPr id="4" name="Rectangle 3"/>
            <p:cNvSpPr/>
            <p:nvPr/>
          </p:nvSpPr>
          <p:spPr>
            <a:xfrm>
              <a:off x="4710835" y="3422556"/>
              <a:ext cx="432470" cy="910110"/>
            </a:xfrm>
            <a:prstGeom prst="rect">
              <a:avLst/>
            </a:prstGeom>
            <a:noFill/>
            <a:ln w="317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8" name="Group 19"/>
            <p:cNvGrpSpPr/>
            <p:nvPr/>
          </p:nvGrpSpPr>
          <p:grpSpPr>
            <a:xfrm>
              <a:off x="138464" y="2476500"/>
              <a:ext cx="3330495" cy="1851659"/>
              <a:chOff x="2624257" y="1885358"/>
              <a:chExt cx="3494046" cy="2168184"/>
            </a:xfrm>
          </p:grpSpPr>
          <p:pic>
            <p:nvPicPr>
              <p:cNvPr id="13" name="Picture 2"/>
              <p:cNvPicPr>
                <a:picLocks noChangeAspect="1" noChangeArrowheads="1"/>
              </p:cNvPicPr>
              <p:nvPr/>
            </p:nvPicPr>
            <p:blipFill>
              <a:blip r:embed="rId5" cstate="print"/>
              <a:srcRect/>
              <a:stretch>
                <a:fillRect/>
              </a:stretch>
            </p:blipFill>
            <p:spPr bwMode="auto">
              <a:xfrm>
                <a:off x="2691936" y="1994792"/>
                <a:ext cx="3381761" cy="1945375"/>
              </a:xfrm>
              <a:prstGeom prst="rect">
                <a:avLst/>
              </a:prstGeom>
              <a:noFill/>
              <a:ln w="9525">
                <a:noFill/>
                <a:miter lim="800000"/>
                <a:headEnd/>
                <a:tailEnd/>
              </a:ln>
            </p:spPr>
          </p:pic>
          <p:sp>
            <p:nvSpPr>
              <p:cNvPr id="19" name="Rectangle 18"/>
              <p:cNvSpPr/>
              <p:nvPr/>
            </p:nvSpPr>
            <p:spPr>
              <a:xfrm>
                <a:off x="2624257" y="1885358"/>
                <a:ext cx="3494046" cy="2168184"/>
              </a:xfrm>
              <a:prstGeom prst="rect">
                <a:avLst/>
              </a:prstGeom>
              <a:noFill/>
              <a:ln w="571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cxnSp>
          <p:nvCxnSpPr>
            <p:cNvPr id="137" name="Straight Connector 136"/>
            <p:cNvCxnSpPr/>
            <p:nvPr/>
          </p:nvCxnSpPr>
          <p:spPr>
            <a:xfrm rot="10800000">
              <a:off x="3451860" y="3528060"/>
              <a:ext cx="1249682" cy="579120"/>
            </a:xfrm>
            <a:prstGeom prst="line">
              <a:avLst/>
            </a:prstGeom>
            <a:ln w="31750">
              <a:solidFill>
                <a:srgbClr val="00B050"/>
              </a:solidFill>
            </a:ln>
          </p:spPr>
          <p:style>
            <a:lnRef idx="1">
              <a:schemeClr val="accent1"/>
            </a:lnRef>
            <a:fillRef idx="0">
              <a:schemeClr val="accent1"/>
            </a:fillRef>
            <a:effectRef idx="0">
              <a:schemeClr val="accent1"/>
            </a:effectRef>
            <a:fontRef idx="minor">
              <a:schemeClr val="tx1"/>
            </a:fontRef>
          </p:style>
        </p:cxnSp>
      </p:grpSp>
      <p:grpSp>
        <p:nvGrpSpPr>
          <p:cNvPr id="39" name="Group 144"/>
          <p:cNvGrpSpPr/>
          <p:nvPr/>
        </p:nvGrpSpPr>
        <p:grpSpPr>
          <a:xfrm>
            <a:off x="468537" y="4063010"/>
            <a:ext cx="5785589" cy="2240403"/>
            <a:chOff x="468537" y="4479322"/>
            <a:chExt cx="5785589" cy="2240403"/>
          </a:xfrm>
        </p:grpSpPr>
        <p:sp>
          <p:nvSpPr>
            <p:cNvPr id="6" name="Rectangle 5"/>
            <p:cNvSpPr/>
            <p:nvPr/>
          </p:nvSpPr>
          <p:spPr>
            <a:xfrm rot="816723">
              <a:off x="4666849" y="4588412"/>
              <a:ext cx="1587277" cy="420128"/>
            </a:xfrm>
            <a:prstGeom prst="rect">
              <a:avLst/>
            </a:prstGeom>
            <a:noFill/>
            <a:ln w="317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0" name="Group 34"/>
            <p:cNvGrpSpPr/>
            <p:nvPr/>
          </p:nvGrpSpPr>
          <p:grpSpPr>
            <a:xfrm>
              <a:off x="468537" y="4479322"/>
              <a:ext cx="2668858" cy="2240403"/>
              <a:chOff x="4661210" y="4286778"/>
              <a:chExt cx="2356624" cy="2240403"/>
            </a:xfrm>
          </p:grpSpPr>
          <p:sp>
            <p:nvSpPr>
              <p:cNvPr id="17" name="Rectangle 16"/>
              <p:cNvSpPr/>
              <p:nvPr/>
            </p:nvSpPr>
            <p:spPr>
              <a:xfrm>
                <a:off x="4661210" y="4304371"/>
                <a:ext cx="2356624" cy="2222810"/>
              </a:xfrm>
              <a:prstGeom prst="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1" name="Group 33"/>
              <p:cNvGrpSpPr/>
              <p:nvPr/>
            </p:nvGrpSpPr>
            <p:grpSpPr>
              <a:xfrm>
                <a:off x="4678192" y="4286778"/>
                <a:ext cx="2313623" cy="2166062"/>
                <a:chOff x="4678192" y="4286778"/>
                <a:chExt cx="2313623" cy="2166062"/>
              </a:xfrm>
            </p:grpSpPr>
            <p:pic>
              <p:nvPicPr>
                <p:cNvPr id="13315" name="Picture 3"/>
                <p:cNvPicPr>
                  <a:picLocks noChangeAspect="1" noChangeArrowheads="1"/>
                </p:cNvPicPr>
                <p:nvPr/>
              </p:nvPicPr>
              <p:blipFill>
                <a:blip r:embed="rId6" cstate="print"/>
                <a:srcRect/>
                <a:stretch>
                  <a:fillRect/>
                </a:stretch>
              </p:blipFill>
              <p:spPr bwMode="auto">
                <a:xfrm>
                  <a:off x="4766682" y="4475357"/>
                  <a:ext cx="2132206" cy="1873404"/>
                </a:xfrm>
                <a:prstGeom prst="rect">
                  <a:avLst/>
                </a:prstGeom>
                <a:noFill/>
                <a:ln w="9525">
                  <a:noFill/>
                  <a:miter lim="800000"/>
                  <a:headEnd/>
                  <a:tailEnd/>
                </a:ln>
              </p:spPr>
            </p:pic>
            <p:sp>
              <p:nvSpPr>
                <p:cNvPr id="21" name="TextBox 6"/>
                <p:cNvSpPr txBox="1">
                  <a:spLocks noChangeArrowheads="1"/>
                </p:cNvSpPr>
                <p:nvPr/>
              </p:nvSpPr>
              <p:spPr bwMode="auto">
                <a:xfrm>
                  <a:off x="4678192" y="4372272"/>
                  <a:ext cx="681828" cy="338554"/>
                </a:xfrm>
                <a:prstGeom prst="rect">
                  <a:avLst/>
                </a:prstGeom>
                <a:noFill/>
                <a:ln w="9525">
                  <a:noFill/>
                  <a:miter lim="800000"/>
                  <a:headEnd/>
                  <a:tailEnd type="stealth" w="lg" len="lg"/>
                </a:ln>
              </p:spPr>
              <p:txBody>
                <a:bodyPr wrap="square">
                  <a:spAutoFit/>
                </a:bodyPr>
                <a:lstStyle/>
                <a:p>
                  <a:pPr algn="ctr"/>
                  <a:r>
                    <a:rPr lang="en-US" sz="1600" b="1" dirty="0" smtClean="0">
                      <a:solidFill>
                        <a:srgbClr val="990000"/>
                      </a:solidFill>
                      <a:latin typeface="Calibri" pitchFamily="34" charset="0"/>
                      <a:cs typeface="Arial" pitchFamily="34" charset="0"/>
                    </a:rPr>
                    <a:t>Load</a:t>
                  </a:r>
                </a:p>
              </p:txBody>
            </p:sp>
            <p:cxnSp>
              <p:nvCxnSpPr>
                <p:cNvPr id="22" name="Straight Arrow Connector 21"/>
                <p:cNvCxnSpPr/>
                <p:nvPr/>
              </p:nvCxnSpPr>
              <p:spPr bwMode="auto">
                <a:xfrm rot="5400000" flipH="1" flipV="1">
                  <a:off x="4792280" y="4828275"/>
                  <a:ext cx="393243" cy="1179"/>
                </a:xfrm>
                <a:prstGeom prst="straightConnector1">
                  <a:avLst/>
                </a:prstGeom>
                <a:ln w="50800">
                  <a:solidFill>
                    <a:srgbClr val="990000"/>
                  </a:solidFill>
                  <a:tailEnd type="triangle" w="med" len="lg"/>
                </a:ln>
              </p:spPr>
              <p:style>
                <a:lnRef idx="1">
                  <a:schemeClr val="accent1"/>
                </a:lnRef>
                <a:fillRef idx="0">
                  <a:schemeClr val="accent1"/>
                </a:fillRef>
                <a:effectRef idx="0">
                  <a:schemeClr val="accent1"/>
                </a:effectRef>
                <a:fontRef idx="minor">
                  <a:schemeClr val="tx1"/>
                </a:fontRef>
              </p:style>
            </p:cxnSp>
            <p:sp>
              <p:nvSpPr>
                <p:cNvPr id="24" name="TextBox 6"/>
                <p:cNvSpPr txBox="1">
                  <a:spLocks noChangeArrowheads="1"/>
                </p:cNvSpPr>
                <p:nvPr/>
              </p:nvSpPr>
              <p:spPr bwMode="auto">
                <a:xfrm>
                  <a:off x="6309987" y="4286778"/>
                  <a:ext cx="681828" cy="338554"/>
                </a:xfrm>
                <a:prstGeom prst="rect">
                  <a:avLst/>
                </a:prstGeom>
                <a:noFill/>
                <a:ln w="9525">
                  <a:noFill/>
                  <a:miter lim="800000"/>
                  <a:headEnd/>
                  <a:tailEnd type="stealth" w="lg" len="lg"/>
                </a:ln>
              </p:spPr>
              <p:txBody>
                <a:bodyPr wrap="square">
                  <a:spAutoFit/>
                </a:bodyPr>
                <a:lstStyle/>
                <a:p>
                  <a:pPr algn="ctr"/>
                  <a:r>
                    <a:rPr lang="en-US" sz="1600" b="1" dirty="0" smtClean="0">
                      <a:solidFill>
                        <a:srgbClr val="990000"/>
                      </a:solidFill>
                      <a:latin typeface="Calibri" pitchFamily="34" charset="0"/>
                      <a:cs typeface="Arial" pitchFamily="34" charset="0"/>
                    </a:rPr>
                    <a:t>PETS</a:t>
                  </a:r>
                </a:p>
              </p:txBody>
            </p:sp>
            <p:cxnSp>
              <p:nvCxnSpPr>
                <p:cNvPr id="25" name="Straight Arrow Connector 24"/>
                <p:cNvCxnSpPr/>
                <p:nvPr/>
              </p:nvCxnSpPr>
              <p:spPr bwMode="auto">
                <a:xfrm rot="10800000" flipV="1">
                  <a:off x="6036532" y="4497658"/>
                  <a:ext cx="379139" cy="118945"/>
                </a:xfrm>
                <a:prstGeom prst="straightConnector1">
                  <a:avLst/>
                </a:prstGeom>
                <a:ln w="50800">
                  <a:solidFill>
                    <a:srgbClr val="990000"/>
                  </a:solidFill>
                  <a:tailEnd type="triangle" w="med" len="lg"/>
                </a:ln>
              </p:spPr>
              <p:style>
                <a:lnRef idx="1">
                  <a:schemeClr val="accent1"/>
                </a:lnRef>
                <a:fillRef idx="0">
                  <a:schemeClr val="accent1"/>
                </a:fillRef>
                <a:effectRef idx="0">
                  <a:schemeClr val="accent1"/>
                </a:effectRef>
                <a:fontRef idx="minor">
                  <a:schemeClr val="tx1"/>
                </a:fontRef>
              </p:style>
            </p:cxnSp>
            <p:sp>
              <p:nvSpPr>
                <p:cNvPr id="29" name="TextBox 6"/>
                <p:cNvSpPr txBox="1">
                  <a:spLocks noChangeArrowheads="1"/>
                </p:cNvSpPr>
                <p:nvPr/>
              </p:nvSpPr>
              <p:spPr bwMode="auto">
                <a:xfrm>
                  <a:off x="5098221" y="5966895"/>
                  <a:ext cx="681828" cy="338554"/>
                </a:xfrm>
                <a:prstGeom prst="rect">
                  <a:avLst/>
                </a:prstGeom>
                <a:noFill/>
                <a:ln w="9525">
                  <a:noFill/>
                  <a:miter lim="800000"/>
                  <a:headEnd/>
                  <a:tailEnd type="stealth" w="lg" len="lg"/>
                </a:ln>
              </p:spPr>
              <p:txBody>
                <a:bodyPr wrap="square">
                  <a:spAutoFit/>
                </a:bodyPr>
                <a:lstStyle/>
                <a:p>
                  <a:pPr algn="ctr"/>
                  <a:r>
                    <a:rPr lang="en-US" sz="1600" b="1" dirty="0" smtClean="0">
                      <a:solidFill>
                        <a:srgbClr val="990000"/>
                      </a:solidFill>
                      <a:latin typeface="Calibri" pitchFamily="34" charset="0"/>
                      <a:cs typeface="Arial" pitchFamily="34" charset="0"/>
                    </a:rPr>
                    <a:t>AS 1</a:t>
                  </a:r>
                </a:p>
              </p:txBody>
            </p:sp>
            <p:cxnSp>
              <p:nvCxnSpPr>
                <p:cNvPr id="30" name="Straight Arrow Connector 29"/>
                <p:cNvCxnSpPr/>
                <p:nvPr/>
              </p:nvCxnSpPr>
              <p:spPr bwMode="auto">
                <a:xfrm rot="16200000" flipH="1">
                  <a:off x="4969728" y="6255836"/>
                  <a:ext cx="390290" cy="3717"/>
                </a:xfrm>
                <a:prstGeom prst="straightConnector1">
                  <a:avLst/>
                </a:prstGeom>
                <a:ln w="50800">
                  <a:solidFill>
                    <a:srgbClr val="990000"/>
                  </a:solidFill>
                  <a:tailEnd type="triangle" w="med" len="lg"/>
                </a:ln>
              </p:spPr>
              <p:style>
                <a:lnRef idx="1">
                  <a:schemeClr val="accent1"/>
                </a:lnRef>
                <a:fillRef idx="0">
                  <a:schemeClr val="accent1"/>
                </a:fillRef>
                <a:effectRef idx="0">
                  <a:schemeClr val="accent1"/>
                </a:effectRef>
                <a:fontRef idx="minor">
                  <a:schemeClr val="tx1"/>
                </a:fontRef>
              </p:style>
            </p:cxnSp>
            <p:sp>
              <p:nvSpPr>
                <p:cNvPr id="32" name="TextBox 6"/>
                <p:cNvSpPr txBox="1">
                  <a:spLocks noChangeArrowheads="1"/>
                </p:cNvSpPr>
                <p:nvPr/>
              </p:nvSpPr>
              <p:spPr bwMode="auto">
                <a:xfrm>
                  <a:off x="6105545" y="5747588"/>
                  <a:ext cx="681828" cy="338554"/>
                </a:xfrm>
                <a:prstGeom prst="rect">
                  <a:avLst/>
                </a:prstGeom>
                <a:noFill/>
                <a:ln w="9525">
                  <a:noFill/>
                  <a:miter lim="800000"/>
                  <a:headEnd/>
                  <a:tailEnd type="stealth" w="lg" len="lg"/>
                </a:ln>
              </p:spPr>
              <p:txBody>
                <a:bodyPr wrap="square">
                  <a:spAutoFit/>
                </a:bodyPr>
                <a:lstStyle/>
                <a:p>
                  <a:pPr algn="ctr"/>
                  <a:r>
                    <a:rPr lang="en-US" sz="1600" b="1" dirty="0" smtClean="0">
                      <a:solidFill>
                        <a:srgbClr val="990000"/>
                      </a:solidFill>
                      <a:latin typeface="Calibri" pitchFamily="34" charset="0"/>
                      <a:cs typeface="Arial" pitchFamily="34" charset="0"/>
                    </a:rPr>
                    <a:t>AS 2</a:t>
                  </a:r>
                </a:p>
              </p:txBody>
            </p:sp>
            <p:cxnSp>
              <p:nvCxnSpPr>
                <p:cNvPr id="33" name="Straight Arrow Connector 32"/>
                <p:cNvCxnSpPr/>
                <p:nvPr/>
              </p:nvCxnSpPr>
              <p:spPr bwMode="auto">
                <a:xfrm rot="16200000" flipH="1">
                  <a:off x="6542051" y="5932451"/>
                  <a:ext cx="390290" cy="3717"/>
                </a:xfrm>
                <a:prstGeom prst="straightConnector1">
                  <a:avLst/>
                </a:prstGeom>
                <a:ln w="50800">
                  <a:solidFill>
                    <a:srgbClr val="990000"/>
                  </a:solidFill>
                  <a:tailEnd type="triangle" w="med" len="lg"/>
                </a:ln>
              </p:spPr>
              <p:style>
                <a:lnRef idx="1">
                  <a:schemeClr val="accent1"/>
                </a:lnRef>
                <a:fillRef idx="0">
                  <a:schemeClr val="accent1"/>
                </a:fillRef>
                <a:effectRef idx="0">
                  <a:schemeClr val="accent1"/>
                </a:effectRef>
                <a:fontRef idx="minor">
                  <a:schemeClr val="tx1"/>
                </a:fontRef>
              </p:style>
            </p:cxnSp>
          </p:grpSp>
        </p:grpSp>
        <p:cxnSp>
          <p:nvCxnSpPr>
            <p:cNvPr id="141" name="Straight Connector 140"/>
            <p:cNvCxnSpPr/>
            <p:nvPr/>
          </p:nvCxnSpPr>
          <p:spPr>
            <a:xfrm rot="10800000" flipV="1">
              <a:off x="3169920" y="4724400"/>
              <a:ext cx="1478280" cy="457200"/>
            </a:xfrm>
            <a:prstGeom prst="line">
              <a:avLst/>
            </a:prstGeom>
            <a:ln w="31750">
              <a:solidFill>
                <a:srgbClr val="FF0000"/>
              </a:solidFill>
            </a:ln>
          </p:spPr>
          <p:style>
            <a:lnRef idx="1">
              <a:schemeClr val="accent1"/>
            </a:lnRef>
            <a:fillRef idx="0">
              <a:schemeClr val="accent1"/>
            </a:fillRef>
            <a:effectRef idx="0">
              <a:schemeClr val="accent1"/>
            </a:effectRef>
            <a:fontRef idx="minor">
              <a:schemeClr val="tx1"/>
            </a:fontRef>
          </p:style>
        </p:cxnSp>
      </p:grpSp>
      <p:grpSp>
        <p:nvGrpSpPr>
          <p:cNvPr id="42" name="Group 150"/>
          <p:cNvGrpSpPr/>
          <p:nvPr/>
        </p:nvGrpSpPr>
        <p:grpSpPr>
          <a:xfrm>
            <a:off x="5546144" y="3652947"/>
            <a:ext cx="3327437" cy="2407741"/>
            <a:chOff x="5546144" y="4069259"/>
            <a:chExt cx="3327437" cy="2407741"/>
          </a:xfrm>
        </p:grpSpPr>
        <p:grpSp>
          <p:nvGrpSpPr>
            <p:cNvPr id="43" name="Group 147"/>
            <p:cNvGrpSpPr/>
            <p:nvPr/>
          </p:nvGrpSpPr>
          <p:grpSpPr>
            <a:xfrm>
              <a:off x="5546144" y="4272119"/>
              <a:ext cx="3327437" cy="2204881"/>
              <a:chOff x="5546144" y="4272119"/>
              <a:chExt cx="3327437" cy="2204881"/>
            </a:xfrm>
          </p:grpSpPr>
          <p:sp>
            <p:nvSpPr>
              <p:cNvPr id="8" name="Rectangle 7"/>
              <p:cNvSpPr/>
              <p:nvPr/>
            </p:nvSpPr>
            <p:spPr>
              <a:xfrm rot="16200000">
                <a:off x="5568832" y="4249431"/>
                <a:ext cx="437688" cy="483063"/>
              </a:xfrm>
              <a:prstGeom prst="rect">
                <a:avLst/>
              </a:prstGeom>
              <a:noFill/>
              <a:ln w="31750">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4" name="Picture 5"/>
              <p:cNvPicPr>
                <a:picLocks noChangeAspect="1" noChangeArrowheads="1"/>
              </p:cNvPicPr>
              <p:nvPr/>
            </p:nvPicPr>
            <p:blipFill>
              <a:blip r:embed="rId7" cstate="print"/>
              <a:srcRect/>
              <a:stretch>
                <a:fillRect/>
              </a:stretch>
            </p:blipFill>
            <p:spPr bwMode="auto">
              <a:xfrm>
                <a:off x="7319810" y="5088524"/>
                <a:ext cx="1553771" cy="1388476"/>
              </a:xfrm>
              <a:prstGeom prst="rect">
                <a:avLst/>
              </a:prstGeom>
              <a:noFill/>
              <a:ln w="9525">
                <a:noFill/>
                <a:miter lim="800000"/>
                <a:headEnd/>
                <a:tailEnd/>
              </a:ln>
            </p:spPr>
          </p:pic>
          <p:cxnSp>
            <p:nvCxnSpPr>
              <p:cNvPr id="144" name="Straight Connector 143"/>
              <p:cNvCxnSpPr/>
              <p:nvPr/>
            </p:nvCxnSpPr>
            <p:spPr>
              <a:xfrm rot="10800000">
                <a:off x="6012180" y="4358640"/>
                <a:ext cx="1333500" cy="1028700"/>
              </a:xfrm>
              <a:prstGeom prst="line">
                <a:avLst/>
              </a:prstGeom>
              <a:ln w="31750">
                <a:solidFill>
                  <a:srgbClr val="0000FF"/>
                </a:solidFill>
              </a:ln>
            </p:spPr>
            <p:style>
              <a:lnRef idx="1">
                <a:schemeClr val="accent1"/>
              </a:lnRef>
              <a:fillRef idx="0">
                <a:schemeClr val="accent1"/>
              </a:fillRef>
              <a:effectRef idx="0">
                <a:schemeClr val="accent1"/>
              </a:effectRef>
              <a:fontRef idx="minor">
                <a:schemeClr val="tx1"/>
              </a:fontRef>
            </p:style>
          </p:cxnSp>
        </p:grpSp>
        <p:sp>
          <p:nvSpPr>
            <p:cNvPr id="149" name="TextBox 148"/>
            <p:cNvSpPr txBox="1"/>
            <p:nvPr/>
          </p:nvSpPr>
          <p:spPr>
            <a:xfrm>
              <a:off x="7330440" y="4069259"/>
              <a:ext cx="1493520" cy="1015663"/>
            </a:xfrm>
            <a:prstGeom prst="rect">
              <a:avLst/>
            </a:prstGeom>
            <a:noFill/>
            <a:ln>
              <a:noFill/>
            </a:ln>
            <a:effectLst/>
          </p:spPr>
          <p:style>
            <a:lnRef idx="1">
              <a:schemeClr val="accent5"/>
            </a:lnRef>
            <a:fillRef idx="2">
              <a:schemeClr val="accent5"/>
            </a:fillRef>
            <a:effectRef idx="1">
              <a:schemeClr val="accent5"/>
            </a:effectRef>
            <a:fontRef idx="minor">
              <a:schemeClr val="dk1"/>
            </a:fontRef>
          </p:style>
          <p:txBody>
            <a:bodyPr wrap="square" rtlCol="0">
              <a:spAutoFit/>
            </a:bodyPr>
            <a:lstStyle/>
            <a:p>
              <a:r>
                <a:rPr lang="en-US" sz="1200" dirty="0" smtClean="0">
                  <a:solidFill>
                    <a:schemeClr val="tx1"/>
                  </a:solidFill>
                  <a:latin typeface="Calibri" pitchFamily="34" charset="0"/>
                </a:rPr>
                <a:t>CMF Requirements:</a:t>
              </a:r>
            </a:p>
            <a:p>
              <a:r>
                <a:rPr lang="en-US" sz="1200" dirty="0" smtClean="0">
                  <a:solidFill>
                    <a:schemeClr val="tx1"/>
                  </a:solidFill>
                  <a:latin typeface="Calibri" pitchFamily="34" charset="0"/>
                </a:rPr>
                <a:t>X – shift: ± 0.25 mm, </a:t>
              </a:r>
            </a:p>
            <a:p>
              <a:r>
                <a:rPr lang="en-US" sz="1200" dirty="0" smtClean="0">
                  <a:solidFill>
                    <a:schemeClr val="tx1"/>
                  </a:solidFill>
                  <a:latin typeface="Calibri" pitchFamily="34" charset="0"/>
                </a:rPr>
                <a:t>Y ± 0.5 mm, </a:t>
              </a:r>
            </a:p>
            <a:p>
              <a:r>
                <a:rPr lang="en-US" sz="1200" dirty="0" smtClean="0">
                  <a:solidFill>
                    <a:schemeClr val="tx1"/>
                  </a:solidFill>
                  <a:latin typeface="Calibri" pitchFamily="34" charset="0"/>
                </a:rPr>
                <a:t>Z ± 0.5 mm, </a:t>
              </a:r>
            </a:p>
            <a:p>
              <a:r>
                <a:rPr lang="en-US" sz="1200" dirty="0" smtClean="0">
                  <a:solidFill>
                    <a:schemeClr val="tx1"/>
                  </a:solidFill>
                  <a:latin typeface="Calibri" pitchFamily="34" charset="0"/>
                </a:rPr>
                <a:t>Twist: &lt; 5</a:t>
              </a:r>
              <a:r>
                <a:rPr lang="en-GB" sz="1200" baseline="30000" dirty="0" smtClean="0">
                  <a:solidFill>
                    <a:schemeClr val="tx1"/>
                  </a:solidFill>
                  <a:latin typeface="Calibri" pitchFamily="34" charset="0"/>
                  <a:ea typeface="Arial Unicode MS" pitchFamily="34" charset="-128"/>
                  <a:cs typeface="Arial Unicode MS" pitchFamily="34" charset="-128"/>
                </a:rPr>
                <a:t>°</a:t>
              </a:r>
              <a:endParaRPr lang="en-US" sz="1200" dirty="0">
                <a:solidFill>
                  <a:schemeClr val="tx1"/>
                </a:solidFill>
                <a:latin typeface="Calibri" pitchFamily="34" charset="0"/>
              </a:endParaRPr>
            </a:p>
          </p:txBody>
        </p:sp>
      </p:grpSp>
      <p:sp>
        <p:nvSpPr>
          <p:cNvPr id="74" name="TextBox 73"/>
          <p:cNvSpPr txBox="1"/>
          <p:nvPr/>
        </p:nvSpPr>
        <p:spPr>
          <a:xfrm>
            <a:off x="3468029" y="578584"/>
            <a:ext cx="5675971" cy="1631216"/>
          </a:xfrm>
          <a:prstGeom prst="rect">
            <a:avLst/>
          </a:prstGeom>
          <a:ln>
            <a:noFill/>
          </a:ln>
        </p:spPr>
        <p:style>
          <a:lnRef idx="2">
            <a:schemeClr val="accent1"/>
          </a:lnRef>
          <a:fillRef idx="1">
            <a:schemeClr val="lt1"/>
          </a:fillRef>
          <a:effectRef idx="0">
            <a:schemeClr val="accent1"/>
          </a:effectRef>
          <a:fontRef idx="minor">
            <a:schemeClr val="dk1"/>
          </a:fontRef>
        </p:style>
        <p:txBody>
          <a:bodyPr wrap="square" rtlCol="0">
            <a:spAutoFit/>
          </a:bodyPr>
          <a:lstStyle/>
          <a:p>
            <a:pPr algn="just">
              <a:buFontTx/>
              <a:buChar char="-"/>
            </a:pPr>
            <a:r>
              <a:rPr lang="en-GB" sz="2000" dirty="0" smtClean="0">
                <a:solidFill>
                  <a:srgbClr val="003368"/>
                </a:solidFill>
                <a:latin typeface="Calibri" pitchFamily="34" charset="0"/>
              </a:rPr>
              <a:t> X-band rectangular waveguides;</a:t>
            </a:r>
          </a:p>
          <a:p>
            <a:pPr algn="just">
              <a:buFontTx/>
              <a:buChar char="-"/>
            </a:pPr>
            <a:r>
              <a:rPr lang="en-GB" sz="2000" dirty="0" smtClean="0">
                <a:solidFill>
                  <a:srgbClr val="003368"/>
                </a:solidFill>
                <a:latin typeface="Calibri" pitchFamily="34" charset="0"/>
              </a:rPr>
              <a:t> the power transmission without electrical contact between two beams,  and also MB and DB independent alignment is getting possible with CMF;</a:t>
            </a:r>
          </a:p>
          <a:p>
            <a:pPr algn="just">
              <a:buFontTx/>
              <a:buChar char="-"/>
            </a:pPr>
            <a:r>
              <a:rPr lang="en-GB" sz="2000" dirty="0" smtClean="0">
                <a:solidFill>
                  <a:srgbClr val="003368"/>
                </a:solidFill>
                <a:latin typeface="Calibri" pitchFamily="34" charset="0"/>
              </a:rPr>
              <a:t> Hybrid, RF loads, splitters</a:t>
            </a:r>
            <a:endParaRPr lang="en-US" sz="2000" dirty="0" smtClean="0">
              <a:solidFill>
                <a:srgbClr val="003368"/>
              </a:solidFill>
              <a:latin typeface="Calibri" pitchFamily="34" charset="0"/>
            </a:endParaRPr>
          </a:p>
        </p:txBody>
      </p:sp>
      <p:sp>
        <p:nvSpPr>
          <p:cNvPr id="76" name="Date Placeholder 75"/>
          <p:cNvSpPr>
            <a:spLocks noGrp="1"/>
          </p:cNvSpPr>
          <p:nvPr>
            <p:ph type="dt" sz="half" idx="10"/>
          </p:nvPr>
        </p:nvSpPr>
        <p:spPr/>
        <p:txBody>
          <a:bodyPr/>
          <a:lstStyle/>
          <a:p>
            <a:r>
              <a:rPr lang="en-US" smtClean="0"/>
              <a:t>03 Feb 2011</a:t>
            </a:r>
            <a:endParaRPr lang="en-US" dirty="0"/>
          </a:p>
        </p:txBody>
      </p:sp>
      <p:sp>
        <p:nvSpPr>
          <p:cNvPr id="77" name="Footer Placeholder 76"/>
          <p:cNvSpPr>
            <a:spLocks noGrp="1"/>
          </p:cNvSpPr>
          <p:nvPr>
            <p:ph type="ftr" sz="quarter" idx="12"/>
          </p:nvPr>
        </p:nvSpPr>
        <p:spPr/>
        <p:txBody>
          <a:bodyPr/>
          <a:lstStyle/>
          <a:p>
            <a:r>
              <a:rPr lang="en-US" smtClean="0"/>
              <a:t>ACE, G. Riddone</a:t>
            </a:r>
            <a:endParaRPr lang="en-US" dirty="0" smtClean="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20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42"/>
                                        </p:tgtEl>
                                        <p:attrNameLst>
                                          <p:attrName>style.visibility</p:attrName>
                                        </p:attrNameLst>
                                      </p:cBhvr>
                                      <p:to>
                                        <p:strVal val="visible"/>
                                      </p:to>
                                    </p:set>
                                    <p:animEffect transition="in" filter="fade">
                                      <p:cBhvr>
                                        <p:cTn id="12" dur="2000"/>
                                        <p:tgtEl>
                                          <p:spTgt spid="42"/>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9"/>
                                        </p:tgtEl>
                                        <p:attrNameLst>
                                          <p:attrName>style.visibility</p:attrName>
                                        </p:attrNameLst>
                                      </p:cBhvr>
                                      <p:to>
                                        <p:strVal val="visible"/>
                                      </p:to>
                                    </p:set>
                                    <p:animEffect transition="in" filter="fade">
                                      <p:cBhvr>
                                        <p:cTn id="17" dur="2000"/>
                                        <p:tgtEl>
                                          <p:spTgt spid="39"/>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7"/>
                                        </p:tgtEl>
                                        <p:attrNameLst>
                                          <p:attrName>style.visibility</p:attrName>
                                        </p:attrNameLst>
                                      </p:cBhvr>
                                      <p:to>
                                        <p:strVal val="visible"/>
                                      </p:to>
                                    </p:set>
                                    <p:animEffect transition="in" filter="fade">
                                      <p:cBhvr>
                                        <p:cTn id="22" dur="20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44"/>
          <p:cNvGrpSpPr/>
          <p:nvPr/>
        </p:nvGrpSpPr>
        <p:grpSpPr>
          <a:xfrm>
            <a:off x="120433" y="920349"/>
            <a:ext cx="8756867" cy="1473254"/>
            <a:chOff x="120433" y="920349"/>
            <a:chExt cx="8756867" cy="1473254"/>
          </a:xfrm>
        </p:grpSpPr>
        <p:grpSp>
          <p:nvGrpSpPr>
            <p:cNvPr id="5" name="Group 15"/>
            <p:cNvGrpSpPr/>
            <p:nvPr/>
          </p:nvGrpSpPr>
          <p:grpSpPr>
            <a:xfrm>
              <a:off x="120433" y="920349"/>
              <a:ext cx="8756867" cy="1021352"/>
              <a:chOff x="120433" y="920349"/>
              <a:chExt cx="8756867" cy="1021352"/>
            </a:xfrm>
          </p:grpSpPr>
          <p:pic>
            <p:nvPicPr>
              <p:cNvPr id="9" name="Picture 8"/>
              <p:cNvPicPr>
                <a:picLocks noChangeAspect="1" noChangeArrowheads="1"/>
              </p:cNvPicPr>
              <p:nvPr/>
            </p:nvPicPr>
            <p:blipFill>
              <a:blip r:embed="rId3" cstate="print">
                <a:lum bright="20000"/>
              </a:blip>
              <a:srcRect/>
              <a:stretch>
                <a:fillRect/>
              </a:stretch>
            </p:blipFill>
            <p:spPr bwMode="auto">
              <a:xfrm>
                <a:off x="522253" y="920349"/>
                <a:ext cx="3482340" cy="932770"/>
              </a:xfrm>
              <a:prstGeom prst="rect">
                <a:avLst/>
              </a:prstGeom>
              <a:noFill/>
              <a:ln w="9525">
                <a:noFill/>
                <a:miter lim="800000"/>
                <a:headEnd/>
                <a:tailEnd/>
              </a:ln>
            </p:spPr>
          </p:pic>
          <p:sp>
            <p:nvSpPr>
              <p:cNvPr id="11" name="Rectangle 10"/>
              <p:cNvSpPr/>
              <p:nvPr/>
            </p:nvSpPr>
            <p:spPr>
              <a:xfrm>
                <a:off x="4105276" y="987594"/>
                <a:ext cx="4772024" cy="954107"/>
              </a:xfrm>
              <a:prstGeom prst="rect">
                <a:avLst/>
              </a:prstGeom>
              <a:ln>
                <a:noFill/>
              </a:ln>
            </p:spPr>
            <p:style>
              <a:lnRef idx="2">
                <a:schemeClr val="accent1"/>
              </a:lnRef>
              <a:fillRef idx="1">
                <a:schemeClr val="lt1"/>
              </a:fillRef>
              <a:effectRef idx="0">
                <a:schemeClr val="accent1"/>
              </a:effectRef>
              <a:fontRef idx="minor">
                <a:schemeClr val="dk1"/>
              </a:fontRef>
            </p:style>
            <p:txBody>
              <a:bodyPr wrap="square" rtlCol="0">
                <a:spAutoFit/>
              </a:bodyPr>
              <a:lstStyle/>
              <a:p>
                <a:pPr algn="just"/>
                <a:r>
                  <a:rPr lang="en-US" sz="1400" dirty="0" smtClean="0">
                    <a:latin typeface="Cambria" pitchFamily="18" charset="0"/>
                  </a:rPr>
                  <a:t>DB: The active length specified is 150 mm. The total number of quads required for both linacs is </a:t>
                </a:r>
                <a:r>
                  <a:rPr lang="en-US" sz="1400" b="1" u="sng" dirty="0" smtClean="0">
                    <a:latin typeface="Cambria" pitchFamily="18" charset="0"/>
                  </a:rPr>
                  <a:t>~42000</a:t>
                </a:r>
                <a:r>
                  <a:rPr lang="en-US" sz="1400" dirty="0" smtClean="0">
                    <a:latin typeface="Cambria" pitchFamily="18" charset="0"/>
                  </a:rPr>
                  <a:t>. In current module design the DB Quad vertical size drives the beam height.</a:t>
                </a:r>
              </a:p>
            </p:txBody>
          </p:sp>
          <p:grpSp>
            <p:nvGrpSpPr>
              <p:cNvPr id="6" name="Group 14"/>
              <p:cNvGrpSpPr/>
              <p:nvPr/>
            </p:nvGrpSpPr>
            <p:grpSpPr>
              <a:xfrm>
                <a:off x="120433" y="1398198"/>
                <a:ext cx="1286479" cy="461657"/>
                <a:chOff x="120433" y="1398198"/>
                <a:chExt cx="1286479" cy="461657"/>
              </a:xfrm>
            </p:grpSpPr>
            <p:cxnSp>
              <p:nvCxnSpPr>
                <p:cNvPr id="13" name="Straight Arrow Connector 12"/>
                <p:cNvCxnSpPr/>
                <p:nvPr/>
              </p:nvCxnSpPr>
              <p:spPr bwMode="auto">
                <a:xfrm>
                  <a:off x="804730" y="1632500"/>
                  <a:ext cx="602182" cy="52032"/>
                </a:xfrm>
                <a:prstGeom prst="straightConnector1">
                  <a:avLst/>
                </a:prstGeom>
                <a:ln w="50800">
                  <a:solidFill>
                    <a:srgbClr val="000099"/>
                  </a:solidFill>
                  <a:tailEnd type="triangle" w="med" len="lg"/>
                </a:ln>
              </p:spPr>
              <p:style>
                <a:lnRef idx="1">
                  <a:schemeClr val="accent1"/>
                </a:lnRef>
                <a:fillRef idx="0">
                  <a:schemeClr val="accent1"/>
                </a:fillRef>
                <a:effectRef idx="0">
                  <a:schemeClr val="accent1"/>
                </a:effectRef>
                <a:fontRef idx="minor">
                  <a:schemeClr val="tx1"/>
                </a:fontRef>
              </p:style>
            </p:cxnSp>
            <p:sp>
              <p:nvSpPr>
                <p:cNvPr id="14" name="TextBox 158"/>
                <p:cNvSpPr txBox="1">
                  <a:spLocks noChangeArrowheads="1"/>
                </p:cNvSpPr>
                <p:nvPr/>
              </p:nvSpPr>
              <p:spPr bwMode="auto">
                <a:xfrm>
                  <a:off x="120433" y="1398198"/>
                  <a:ext cx="751201" cy="461657"/>
                </a:xfrm>
                <a:prstGeom prst="rect">
                  <a:avLst/>
                </a:prstGeom>
                <a:noFill/>
                <a:ln w="9525">
                  <a:noFill/>
                  <a:miter lim="800000"/>
                  <a:headEnd/>
                  <a:tailEnd/>
                </a:ln>
              </p:spPr>
              <p:txBody>
                <a:bodyPr wrap="square" lIns="91432" tIns="45716" rIns="91432" bIns="45716">
                  <a:spAutoFit/>
                </a:bodyPr>
                <a:lstStyle/>
                <a:p>
                  <a:pPr algn="ctr"/>
                  <a:r>
                    <a:rPr lang="en-US" sz="2400" b="1" dirty="0" smtClean="0">
                      <a:solidFill>
                        <a:srgbClr val="000099"/>
                      </a:solidFill>
                      <a:latin typeface="Calibri" pitchFamily="34" charset="0"/>
                    </a:rPr>
                    <a:t>DB</a:t>
                  </a:r>
                  <a:endParaRPr lang="en-US" sz="2400" b="1" dirty="0">
                    <a:solidFill>
                      <a:srgbClr val="000099"/>
                    </a:solidFill>
                    <a:latin typeface="Calibri" pitchFamily="34" charset="0"/>
                  </a:endParaRPr>
                </a:p>
              </p:txBody>
            </p:sp>
          </p:grpSp>
        </p:grpSp>
        <p:sp>
          <p:nvSpPr>
            <p:cNvPr id="12" name="Rectangle 11"/>
            <p:cNvSpPr/>
            <p:nvPr/>
          </p:nvSpPr>
          <p:spPr>
            <a:xfrm>
              <a:off x="295275" y="2085826"/>
              <a:ext cx="8582025" cy="307777"/>
            </a:xfrm>
            <a:prstGeom prst="rect">
              <a:avLst/>
            </a:prstGeom>
            <a:ln>
              <a:noFill/>
            </a:ln>
          </p:spPr>
          <p:style>
            <a:lnRef idx="2">
              <a:schemeClr val="accent1"/>
            </a:lnRef>
            <a:fillRef idx="1">
              <a:schemeClr val="lt1"/>
            </a:fillRef>
            <a:effectRef idx="0">
              <a:schemeClr val="accent1"/>
            </a:effectRef>
            <a:fontRef idx="minor">
              <a:schemeClr val="dk1"/>
            </a:fontRef>
          </p:style>
          <p:txBody>
            <a:bodyPr wrap="square" rtlCol="0">
              <a:spAutoFit/>
            </a:bodyPr>
            <a:lstStyle/>
            <a:p>
              <a:pPr algn="ctr"/>
              <a:r>
                <a:rPr lang="en-US" sz="1400" b="1" dirty="0" smtClean="0">
                  <a:solidFill>
                    <a:schemeClr val="tx1"/>
                  </a:solidFill>
                  <a:latin typeface="Calibri" pitchFamily="34" charset="0"/>
                </a:rPr>
                <a:t>DB Quadrupole</a:t>
              </a:r>
              <a:r>
                <a:rPr lang="en-US" sz="1400" dirty="0" smtClean="0">
                  <a:solidFill>
                    <a:schemeClr val="tx1"/>
                  </a:solidFill>
                  <a:latin typeface="Calibri" pitchFamily="34" charset="0"/>
                </a:rPr>
                <a:t>  working gradient:  81.2-8.12 T/m,   current density: </a:t>
              </a:r>
              <a:r>
                <a:rPr lang="en-US" sz="1400" dirty="0" smtClean="0">
                  <a:latin typeface="Calibri"/>
                  <a:ea typeface="Calibri"/>
                  <a:cs typeface="Times New Roman"/>
                </a:rPr>
                <a:t>4.8 A/mm</a:t>
              </a:r>
              <a:r>
                <a:rPr lang="en-US" sz="1400" baseline="30000" dirty="0" smtClean="0">
                  <a:latin typeface="Calibri"/>
                  <a:ea typeface="Calibri"/>
                  <a:cs typeface="Times New Roman"/>
                </a:rPr>
                <a:t>2</a:t>
              </a:r>
              <a:r>
                <a:rPr lang="en-US" sz="1400" dirty="0" smtClean="0">
                  <a:solidFill>
                    <a:schemeClr val="tx1"/>
                  </a:solidFill>
                  <a:latin typeface="Calibri" pitchFamily="34" charset="0"/>
                </a:rPr>
                <a:t> ,   magnet aperture: Ø23mm</a:t>
              </a:r>
            </a:p>
          </p:txBody>
        </p:sp>
      </p:grpSp>
      <p:sp>
        <p:nvSpPr>
          <p:cNvPr id="2" name="Title 1"/>
          <p:cNvSpPr>
            <a:spLocks noGrp="1"/>
          </p:cNvSpPr>
          <p:nvPr>
            <p:ph type="title"/>
          </p:nvPr>
        </p:nvSpPr>
        <p:spPr>
          <a:xfrm>
            <a:off x="304800" y="0"/>
            <a:ext cx="8839200" cy="838200"/>
          </a:xfrm>
        </p:spPr>
        <p:txBody>
          <a:bodyPr>
            <a:normAutofit fontScale="90000"/>
          </a:bodyPr>
          <a:lstStyle/>
          <a:p>
            <a:r>
              <a:rPr lang="en-US" dirty="0" smtClean="0">
                <a:sym typeface="Wingdings" pitchFamily="2" charset="2"/>
              </a:rPr>
              <a:t>Interconnection – BPM – Vacuum Chamber – Interconnection</a:t>
            </a:r>
            <a:endParaRPr lang="en-US" dirty="0"/>
          </a:p>
        </p:txBody>
      </p:sp>
      <p:sp>
        <p:nvSpPr>
          <p:cNvPr id="32" name="Date Placeholder 31"/>
          <p:cNvSpPr>
            <a:spLocks noGrp="1"/>
          </p:cNvSpPr>
          <p:nvPr>
            <p:ph type="dt" sz="half" idx="10"/>
          </p:nvPr>
        </p:nvSpPr>
        <p:spPr/>
        <p:txBody>
          <a:bodyPr/>
          <a:lstStyle/>
          <a:p>
            <a:r>
              <a:rPr lang="en-US" smtClean="0"/>
              <a:t>03 Feb 2011</a:t>
            </a:r>
            <a:endParaRPr lang="en-US" dirty="0"/>
          </a:p>
        </p:txBody>
      </p:sp>
      <p:sp>
        <p:nvSpPr>
          <p:cNvPr id="3" name="Slide Number Placeholder 2"/>
          <p:cNvSpPr>
            <a:spLocks noGrp="1"/>
          </p:cNvSpPr>
          <p:nvPr>
            <p:ph type="sldNum" sz="quarter" idx="11"/>
          </p:nvPr>
        </p:nvSpPr>
        <p:spPr/>
        <p:txBody>
          <a:bodyPr/>
          <a:lstStyle/>
          <a:p>
            <a:fld id="{403034ED-392B-42A2-8939-5A95FD54CEFE}" type="slidenum">
              <a:rPr lang="en-US" smtClean="0"/>
              <a:pPr/>
              <a:t>12</a:t>
            </a:fld>
            <a:endParaRPr lang="en-US" dirty="0"/>
          </a:p>
        </p:txBody>
      </p:sp>
      <p:grpSp>
        <p:nvGrpSpPr>
          <p:cNvPr id="7" name="Group 73"/>
          <p:cNvGrpSpPr/>
          <p:nvPr/>
        </p:nvGrpSpPr>
        <p:grpSpPr>
          <a:xfrm>
            <a:off x="1609725" y="904875"/>
            <a:ext cx="5248275" cy="5802313"/>
            <a:chOff x="1609725" y="904875"/>
            <a:chExt cx="5248275" cy="5802313"/>
          </a:xfrm>
        </p:grpSpPr>
        <p:grpSp>
          <p:nvGrpSpPr>
            <p:cNvPr id="8" name="Group 72"/>
            <p:cNvGrpSpPr/>
            <p:nvPr/>
          </p:nvGrpSpPr>
          <p:grpSpPr>
            <a:xfrm>
              <a:off x="3629024" y="2897421"/>
              <a:ext cx="3228976" cy="3809767"/>
              <a:chOff x="3629024" y="2897421"/>
              <a:chExt cx="3228976" cy="3809767"/>
            </a:xfrm>
          </p:grpSpPr>
          <p:pic>
            <p:nvPicPr>
              <p:cNvPr id="11267" name="Picture 3"/>
              <p:cNvPicPr>
                <a:picLocks noChangeAspect="1" noChangeArrowheads="1"/>
              </p:cNvPicPr>
              <p:nvPr/>
            </p:nvPicPr>
            <p:blipFill>
              <a:blip r:embed="rId4" cstate="print"/>
              <a:srcRect/>
              <a:stretch>
                <a:fillRect/>
              </a:stretch>
            </p:blipFill>
            <p:spPr bwMode="auto">
              <a:xfrm>
                <a:off x="3629024" y="2897421"/>
                <a:ext cx="3208271" cy="3474804"/>
              </a:xfrm>
              <a:prstGeom prst="rect">
                <a:avLst/>
              </a:prstGeom>
              <a:noFill/>
              <a:ln w="9525">
                <a:noFill/>
                <a:miter lim="800000"/>
                <a:headEnd/>
                <a:tailEnd/>
              </a:ln>
            </p:spPr>
          </p:pic>
          <p:grpSp>
            <p:nvGrpSpPr>
              <p:cNvPr id="15" name="Group 52"/>
              <p:cNvGrpSpPr/>
              <p:nvPr/>
            </p:nvGrpSpPr>
            <p:grpSpPr>
              <a:xfrm>
                <a:off x="3733800" y="4781550"/>
                <a:ext cx="561975" cy="1331511"/>
                <a:chOff x="3924300" y="4984750"/>
                <a:chExt cx="561975" cy="1331511"/>
              </a:xfrm>
            </p:grpSpPr>
            <p:sp>
              <p:nvSpPr>
                <p:cNvPr id="46" name="TextBox 6"/>
                <p:cNvSpPr txBox="1">
                  <a:spLocks noChangeArrowheads="1"/>
                </p:cNvSpPr>
                <p:nvPr/>
              </p:nvSpPr>
              <p:spPr bwMode="auto">
                <a:xfrm>
                  <a:off x="3950660" y="6008484"/>
                  <a:ext cx="535615" cy="307777"/>
                </a:xfrm>
                <a:prstGeom prst="rect">
                  <a:avLst/>
                </a:prstGeom>
                <a:noFill/>
                <a:ln w="9525">
                  <a:noFill/>
                  <a:miter lim="800000"/>
                  <a:headEnd/>
                  <a:tailEnd type="stealth" w="lg" len="lg"/>
                </a:ln>
              </p:spPr>
              <p:txBody>
                <a:bodyPr wrap="square">
                  <a:spAutoFit/>
                </a:bodyPr>
                <a:lstStyle/>
                <a:p>
                  <a:r>
                    <a:rPr lang="en-US" sz="1400" b="1" dirty="0" smtClean="0">
                      <a:latin typeface="Calibri" pitchFamily="34" charset="0"/>
                      <a:cs typeface="Arial" pitchFamily="34" charset="0"/>
                    </a:rPr>
                    <a:t>BPM</a:t>
                  </a:r>
                  <a:endParaRPr lang="en-US" sz="1400" b="1" dirty="0">
                    <a:latin typeface="Calibri" pitchFamily="34" charset="0"/>
                    <a:cs typeface="Arial" pitchFamily="34" charset="0"/>
                  </a:endParaRPr>
                </a:p>
              </p:txBody>
            </p:sp>
            <p:cxnSp>
              <p:nvCxnSpPr>
                <p:cNvPr id="47" name="Straight Arrow Connector 46"/>
                <p:cNvCxnSpPr/>
                <p:nvPr/>
              </p:nvCxnSpPr>
              <p:spPr bwMode="auto">
                <a:xfrm rot="5400000" flipH="1" flipV="1">
                  <a:off x="3460752" y="5448300"/>
                  <a:ext cx="1314451" cy="387352"/>
                </a:xfrm>
                <a:prstGeom prst="straightConnector1">
                  <a:avLst/>
                </a:prstGeom>
                <a:ln w="12700">
                  <a:solidFill>
                    <a:schemeClr val="tx1"/>
                  </a:solidFill>
                  <a:tailEnd type="stealth" w="med" len="lg"/>
                </a:ln>
              </p:spPr>
              <p:style>
                <a:lnRef idx="1">
                  <a:schemeClr val="accent1"/>
                </a:lnRef>
                <a:fillRef idx="0">
                  <a:schemeClr val="accent1"/>
                </a:fillRef>
                <a:effectRef idx="0">
                  <a:schemeClr val="accent1"/>
                </a:effectRef>
                <a:fontRef idx="minor">
                  <a:schemeClr val="tx1"/>
                </a:fontRef>
              </p:style>
            </p:cxnSp>
            <p:cxnSp>
              <p:nvCxnSpPr>
                <p:cNvPr id="48" name="Straight Arrow Connector 47"/>
                <p:cNvCxnSpPr/>
                <p:nvPr/>
              </p:nvCxnSpPr>
              <p:spPr bwMode="auto">
                <a:xfrm>
                  <a:off x="3924300" y="6299200"/>
                  <a:ext cx="533400" cy="1588"/>
                </a:xfrm>
                <a:prstGeom prst="straightConnector1">
                  <a:avLst/>
                </a:prstGeom>
                <a:ln w="12700">
                  <a:solidFill>
                    <a:schemeClr val="tx1"/>
                  </a:solidFill>
                  <a:tailEnd type="none" w="lg" len="lg"/>
                </a:ln>
              </p:spPr>
              <p:style>
                <a:lnRef idx="1">
                  <a:schemeClr val="accent1"/>
                </a:lnRef>
                <a:fillRef idx="0">
                  <a:schemeClr val="accent1"/>
                </a:fillRef>
                <a:effectRef idx="0">
                  <a:schemeClr val="accent1"/>
                </a:effectRef>
                <a:fontRef idx="minor">
                  <a:schemeClr val="tx1"/>
                </a:fontRef>
              </p:style>
            </p:cxnSp>
          </p:grpSp>
          <p:grpSp>
            <p:nvGrpSpPr>
              <p:cNvPr id="16" name="Group 71"/>
              <p:cNvGrpSpPr/>
              <p:nvPr/>
            </p:nvGrpSpPr>
            <p:grpSpPr>
              <a:xfrm>
                <a:off x="4569770" y="5425440"/>
                <a:ext cx="2288230" cy="1281748"/>
                <a:chOff x="4569770" y="5425440"/>
                <a:chExt cx="2288230" cy="1281748"/>
              </a:xfrm>
            </p:grpSpPr>
            <p:sp>
              <p:nvSpPr>
                <p:cNvPr id="63" name="TextBox 6"/>
                <p:cNvSpPr txBox="1">
                  <a:spLocks noChangeArrowheads="1"/>
                </p:cNvSpPr>
                <p:nvPr/>
              </p:nvSpPr>
              <p:spPr bwMode="auto">
                <a:xfrm>
                  <a:off x="4569770" y="6377424"/>
                  <a:ext cx="2288230" cy="307777"/>
                </a:xfrm>
                <a:prstGeom prst="rect">
                  <a:avLst/>
                </a:prstGeom>
                <a:noFill/>
                <a:ln w="9525">
                  <a:noFill/>
                  <a:miter lim="800000"/>
                  <a:headEnd/>
                  <a:tailEnd type="stealth" w="lg" len="lg"/>
                </a:ln>
              </p:spPr>
              <p:txBody>
                <a:bodyPr wrap="square">
                  <a:spAutoFit/>
                </a:bodyPr>
                <a:lstStyle/>
                <a:p>
                  <a:r>
                    <a:rPr lang="en-US" sz="1400" b="1" dirty="0" smtClean="0">
                      <a:latin typeface="Calibri" pitchFamily="34" charset="0"/>
                      <a:cs typeface="Arial" pitchFamily="34" charset="0"/>
                    </a:rPr>
                    <a:t>Q-PETS INTERCONNECTION</a:t>
                  </a:r>
                  <a:endParaRPr lang="en-US" sz="1400" b="1" dirty="0">
                    <a:latin typeface="Calibri" pitchFamily="34" charset="0"/>
                    <a:cs typeface="Arial" pitchFamily="34" charset="0"/>
                  </a:endParaRPr>
                </a:p>
              </p:txBody>
            </p:sp>
            <p:cxnSp>
              <p:nvCxnSpPr>
                <p:cNvPr id="64" name="Straight Arrow Connector 63"/>
                <p:cNvCxnSpPr/>
                <p:nvPr/>
              </p:nvCxnSpPr>
              <p:spPr bwMode="auto">
                <a:xfrm rot="16200000" flipV="1">
                  <a:off x="5920740" y="5768340"/>
                  <a:ext cx="1280160" cy="594360"/>
                </a:xfrm>
                <a:prstGeom prst="straightConnector1">
                  <a:avLst/>
                </a:prstGeom>
                <a:ln w="12700">
                  <a:solidFill>
                    <a:schemeClr val="tx1"/>
                  </a:solidFill>
                  <a:tailEnd type="stealth" w="med" len="lg"/>
                </a:ln>
              </p:spPr>
              <p:style>
                <a:lnRef idx="1">
                  <a:schemeClr val="accent1"/>
                </a:lnRef>
                <a:fillRef idx="0">
                  <a:schemeClr val="accent1"/>
                </a:fillRef>
                <a:effectRef idx="0">
                  <a:schemeClr val="accent1"/>
                </a:effectRef>
                <a:fontRef idx="minor">
                  <a:schemeClr val="tx1"/>
                </a:fontRef>
              </p:style>
            </p:cxnSp>
            <p:cxnSp>
              <p:nvCxnSpPr>
                <p:cNvPr id="65" name="Straight Arrow Connector 64"/>
                <p:cNvCxnSpPr/>
                <p:nvPr/>
              </p:nvCxnSpPr>
              <p:spPr bwMode="auto">
                <a:xfrm>
                  <a:off x="4648200" y="6705600"/>
                  <a:ext cx="2209800" cy="1588"/>
                </a:xfrm>
                <a:prstGeom prst="straightConnector1">
                  <a:avLst/>
                </a:prstGeom>
                <a:ln w="12700">
                  <a:solidFill>
                    <a:schemeClr val="tx1"/>
                  </a:solidFill>
                  <a:tailEnd type="none" w="lg" len="lg"/>
                </a:ln>
              </p:spPr>
              <p:style>
                <a:lnRef idx="1">
                  <a:schemeClr val="accent1"/>
                </a:lnRef>
                <a:fillRef idx="0">
                  <a:schemeClr val="accent1"/>
                </a:fillRef>
                <a:effectRef idx="0">
                  <a:schemeClr val="accent1"/>
                </a:effectRef>
                <a:fontRef idx="minor">
                  <a:schemeClr val="tx1"/>
                </a:fontRef>
              </p:style>
            </p:cxnSp>
          </p:grpSp>
        </p:grpSp>
        <p:sp>
          <p:nvSpPr>
            <p:cNvPr id="10" name="Rectangle 9"/>
            <p:cNvSpPr/>
            <p:nvPr/>
          </p:nvSpPr>
          <p:spPr>
            <a:xfrm>
              <a:off x="1609725" y="904875"/>
              <a:ext cx="676275" cy="857250"/>
            </a:xfrm>
            <a:prstGeom prst="rect">
              <a:avLst/>
            </a:prstGeom>
            <a:noFill/>
            <a:ln w="31750">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7" name="Group 42"/>
          <p:cNvGrpSpPr/>
          <p:nvPr/>
        </p:nvGrpSpPr>
        <p:grpSpPr>
          <a:xfrm>
            <a:off x="50639" y="2718878"/>
            <a:ext cx="4683286" cy="3053272"/>
            <a:chOff x="50639" y="2718878"/>
            <a:chExt cx="4683286" cy="3053272"/>
          </a:xfrm>
        </p:grpSpPr>
        <p:sp>
          <p:nvSpPr>
            <p:cNvPr id="18" name="Rectangle 17"/>
            <p:cNvSpPr/>
            <p:nvPr/>
          </p:nvSpPr>
          <p:spPr>
            <a:xfrm>
              <a:off x="3562349" y="3790950"/>
              <a:ext cx="1171576" cy="1419225"/>
            </a:xfrm>
            <a:prstGeom prst="rect">
              <a:avLst/>
            </a:prstGeom>
            <a:noFill/>
            <a:ln w="28575">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9" name="Straight Connector 18"/>
            <p:cNvCxnSpPr>
              <a:stCxn id="18" idx="1"/>
              <a:endCxn id="21" idx="3"/>
            </p:cNvCxnSpPr>
            <p:nvPr/>
          </p:nvCxnSpPr>
          <p:spPr>
            <a:xfrm rot="10800000">
              <a:off x="3266277" y="4245515"/>
              <a:ext cx="296073" cy="255049"/>
            </a:xfrm>
            <a:prstGeom prst="line">
              <a:avLst/>
            </a:prstGeom>
            <a:ln w="25400">
              <a:solidFill>
                <a:srgbClr val="0000FF"/>
              </a:solidFill>
            </a:ln>
          </p:spPr>
          <p:style>
            <a:lnRef idx="1">
              <a:schemeClr val="accent1"/>
            </a:lnRef>
            <a:fillRef idx="0">
              <a:schemeClr val="accent1"/>
            </a:fillRef>
            <a:effectRef idx="0">
              <a:schemeClr val="accent1"/>
            </a:effectRef>
            <a:fontRef idx="minor">
              <a:schemeClr val="tx1"/>
            </a:fontRef>
          </p:style>
        </p:cxnSp>
        <p:pic>
          <p:nvPicPr>
            <p:cNvPr id="21" name="Picture 6"/>
            <p:cNvPicPr>
              <a:picLocks noChangeAspect="1" noChangeArrowheads="1"/>
            </p:cNvPicPr>
            <p:nvPr/>
          </p:nvPicPr>
          <p:blipFill>
            <a:blip r:embed="rId5" cstate="print"/>
            <a:srcRect/>
            <a:stretch>
              <a:fillRect/>
            </a:stretch>
          </p:blipFill>
          <p:spPr bwMode="auto">
            <a:xfrm>
              <a:off x="50639" y="2718878"/>
              <a:ext cx="3215637" cy="3053272"/>
            </a:xfrm>
            <a:prstGeom prst="rect">
              <a:avLst/>
            </a:prstGeom>
            <a:noFill/>
            <a:ln w="9525">
              <a:noFill/>
              <a:miter lim="800000"/>
              <a:headEnd/>
              <a:tailEnd/>
            </a:ln>
          </p:spPr>
        </p:pic>
      </p:grpSp>
      <p:grpSp>
        <p:nvGrpSpPr>
          <p:cNvPr id="20" name="Group 43"/>
          <p:cNvGrpSpPr/>
          <p:nvPr/>
        </p:nvGrpSpPr>
        <p:grpSpPr>
          <a:xfrm>
            <a:off x="5924550" y="2742126"/>
            <a:ext cx="3150220" cy="3464704"/>
            <a:chOff x="5924550" y="2742126"/>
            <a:chExt cx="3150220" cy="3464704"/>
          </a:xfrm>
        </p:grpSpPr>
        <p:cxnSp>
          <p:nvCxnSpPr>
            <p:cNvPr id="29" name="Straight Connector 28"/>
            <p:cNvCxnSpPr>
              <a:stCxn id="31" idx="3"/>
              <a:endCxn id="30" idx="1"/>
            </p:cNvCxnSpPr>
            <p:nvPr/>
          </p:nvCxnSpPr>
          <p:spPr>
            <a:xfrm flipV="1">
              <a:off x="6867525" y="4474478"/>
              <a:ext cx="326405" cy="426135"/>
            </a:xfrm>
            <a:prstGeom prst="line">
              <a:avLst/>
            </a:prstGeom>
            <a:ln w="25400">
              <a:solidFill>
                <a:srgbClr val="0000FF"/>
              </a:solidFill>
            </a:ln>
          </p:spPr>
          <p:style>
            <a:lnRef idx="1">
              <a:schemeClr val="accent1"/>
            </a:lnRef>
            <a:fillRef idx="0">
              <a:schemeClr val="accent1"/>
            </a:fillRef>
            <a:effectRef idx="0">
              <a:schemeClr val="accent1"/>
            </a:effectRef>
            <a:fontRef idx="minor">
              <a:schemeClr val="tx1"/>
            </a:fontRef>
          </p:style>
        </p:cxnSp>
        <p:pic>
          <p:nvPicPr>
            <p:cNvPr id="30" name="Picture 7"/>
            <p:cNvPicPr>
              <a:picLocks noChangeAspect="1" noChangeArrowheads="1"/>
            </p:cNvPicPr>
            <p:nvPr/>
          </p:nvPicPr>
          <p:blipFill>
            <a:blip r:embed="rId6" cstate="print"/>
            <a:srcRect/>
            <a:stretch>
              <a:fillRect/>
            </a:stretch>
          </p:blipFill>
          <p:spPr bwMode="auto">
            <a:xfrm>
              <a:off x="7193930" y="2742126"/>
              <a:ext cx="1880840" cy="3464704"/>
            </a:xfrm>
            <a:prstGeom prst="rect">
              <a:avLst/>
            </a:prstGeom>
            <a:noFill/>
            <a:ln w="9525">
              <a:noFill/>
              <a:miter lim="800000"/>
              <a:headEnd/>
              <a:tailEnd/>
            </a:ln>
          </p:spPr>
        </p:pic>
        <p:sp>
          <p:nvSpPr>
            <p:cNvPr id="31" name="Rectangle 30"/>
            <p:cNvSpPr/>
            <p:nvPr/>
          </p:nvSpPr>
          <p:spPr>
            <a:xfrm>
              <a:off x="5924550" y="4010025"/>
              <a:ext cx="942975" cy="1781175"/>
            </a:xfrm>
            <a:prstGeom prst="rect">
              <a:avLst/>
            </a:prstGeom>
            <a:noFill/>
            <a:ln w="28575">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3" name="Rectangle 32"/>
          <p:cNvSpPr/>
          <p:nvPr/>
        </p:nvSpPr>
        <p:spPr>
          <a:xfrm>
            <a:off x="762000" y="5867400"/>
            <a:ext cx="2895600" cy="738664"/>
          </a:xfrm>
          <a:prstGeom prst="rect">
            <a:avLst/>
          </a:prstGeom>
          <a:solidFill>
            <a:schemeClr val="bg1"/>
          </a:solidFill>
        </p:spPr>
        <p:txBody>
          <a:bodyPr wrap="square">
            <a:spAutoFit/>
          </a:bodyPr>
          <a:lstStyle/>
          <a:p>
            <a:r>
              <a:rPr lang="en-US" sz="1400" dirty="0" smtClean="0">
                <a:solidFill>
                  <a:srgbClr val="002060"/>
                </a:solidFill>
                <a:latin typeface="Cambria" pitchFamily="18" charset="0"/>
              </a:rPr>
              <a:t>DB </a:t>
            </a:r>
            <a:r>
              <a:rPr lang="en-GB" sz="1400" dirty="0" smtClean="0">
                <a:solidFill>
                  <a:srgbClr val="002060"/>
                </a:solidFill>
                <a:latin typeface="Cambria" pitchFamily="18" charset="0"/>
              </a:rPr>
              <a:t>tuneable permanent magnet solution is under investigation (</a:t>
            </a:r>
            <a:r>
              <a:rPr lang="en-US" sz="1400" b="1" dirty="0" smtClean="0">
                <a:solidFill>
                  <a:srgbClr val="002060"/>
                </a:solidFill>
                <a:latin typeface="Cambria" pitchFamily="18" charset="0"/>
              </a:rPr>
              <a:t>Cockcroft Institute</a:t>
            </a:r>
            <a:r>
              <a:rPr lang="en-US" sz="1400" dirty="0" smtClean="0">
                <a:solidFill>
                  <a:srgbClr val="002060"/>
                </a:solidFill>
                <a:latin typeface="Cambria" pitchFamily="18" charset="0"/>
              </a:rPr>
              <a:t>)</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20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7"/>
                                        </p:tgtEl>
                                        <p:attrNameLst>
                                          <p:attrName>style.visibility</p:attrName>
                                        </p:attrNameLst>
                                      </p:cBhvr>
                                      <p:to>
                                        <p:strVal val="visible"/>
                                      </p:to>
                                    </p:set>
                                    <p:animEffect transition="in" filter="fade">
                                      <p:cBhvr>
                                        <p:cTn id="12" dur="2000"/>
                                        <p:tgtEl>
                                          <p:spTgt spid="17"/>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20"/>
                                        </p:tgtEl>
                                        <p:attrNameLst>
                                          <p:attrName>style.visibility</p:attrName>
                                        </p:attrNameLst>
                                      </p:cBhvr>
                                      <p:to>
                                        <p:strVal val="visible"/>
                                      </p:to>
                                    </p:set>
                                    <p:animEffect transition="in" filter="fade">
                                      <p:cBhvr>
                                        <p:cTn id="17" dur="20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Module cooling scheme</a:t>
            </a:r>
            <a:endParaRPr lang="en-US" dirty="0"/>
          </a:p>
        </p:txBody>
      </p:sp>
      <p:sp>
        <p:nvSpPr>
          <p:cNvPr id="21" name="Date Placeholder 20"/>
          <p:cNvSpPr>
            <a:spLocks noGrp="1"/>
          </p:cNvSpPr>
          <p:nvPr>
            <p:ph type="dt" sz="half" idx="10"/>
          </p:nvPr>
        </p:nvSpPr>
        <p:spPr/>
        <p:txBody>
          <a:bodyPr/>
          <a:lstStyle/>
          <a:p>
            <a:r>
              <a:rPr lang="en-US" smtClean="0"/>
              <a:t>03 Feb 2011</a:t>
            </a:r>
            <a:endParaRPr lang="en-US" dirty="0"/>
          </a:p>
        </p:txBody>
      </p:sp>
      <p:sp>
        <p:nvSpPr>
          <p:cNvPr id="22" name="Slide Number Placeholder 21"/>
          <p:cNvSpPr>
            <a:spLocks noGrp="1"/>
          </p:cNvSpPr>
          <p:nvPr>
            <p:ph type="sldNum" sz="quarter" idx="11"/>
          </p:nvPr>
        </p:nvSpPr>
        <p:spPr/>
        <p:txBody>
          <a:bodyPr/>
          <a:lstStyle/>
          <a:p>
            <a:fld id="{AB0CC4D7-6F1A-452F-87A6-AD770925BAAB}" type="slidenum">
              <a:rPr lang="en-US" smtClean="0"/>
              <a:pPr/>
              <a:t>13</a:t>
            </a:fld>
            <a:endParaRPr lang="en-US"/>
          </a:p>
        </p:txBody>
      </p:sp>
      <p:sp>
        <p:nvSpPr>
          <p:cNvPr id="23" name="Footer Placeholder 22"/>
          <p:cNvSpPr>
            <a:spLocks noGrp="1"/>
          </p:cNvSpPr>
          <p:nvPr>
            <p:ph type="ftr" sz="quarter" idx="12"/>
          </p:nvPr>
        </p:nvSpPr>
        <p:spPr/>
        <p:txBody>
          <a:bodyPr/>
          <a:lstStyle/>
          <a:p>
            <a:r>
              <a:rPr lang="en-US" smtClean="0"/>
              <a:t>ACE, G. Riddone</a:t>
            </a:r>
            <a:endParaRPr lang="en-US" dirty="0" smtClean="0"/>
          </a:p>
        </p:txBody>
      </p:sp>
      <p:pic>
        <p:nvPicPr>
          <p:cNvPr id="5122" name="Picture 2"/>
          <p:cNvPicPr>
            <a:picLocks noChangeAspect="1" noChangeArrowheads="1"/>
          </p:cNvPicPr>
          <p:nvPr/>
        </p:nvPicPr>
        <p:blipFill>
          <a:blip r:embed="rId3" cstate="print"/>
          <a:srcRect/>
          <a:stretch>
            <a:fillRect/>
          </a:stretch>
        </p:blipFill>
        <p:spPr bwMode="auto">
          <a:xfrm>
            <a:off x="228600" y="990600"/>
            <a:ext cx="4319587" cy="4649957"/>
          </a:xfrm>
          <a:prstGeom prst="rect">
            <a:avLst/>
          </a:prstGeom>
          <a:noFill/>
          <a:ln w="9525">
            <a:solidFill>
              <a:schemeClr val="accent1"/>
            </a:solidFill>
            <a:miter lim="800000"/>
            <a:headEnd/>
            <a:tailEnd/>
          </a:ln>
        </p:spPr>
      </p:pic>
      <p:sp>
        <p:nvSpPr>
          <p:cNvPr id="7" name="TextBox 6"/>
          <p:cNvSpPr txBox="1"/>
          <p:nvPr/>
        </p:nvSpPr>
        <p:spPr>
          <a:xfrm>
            <a:off x="5715000" y="4191000"/>
            <a:ext cx="2817438" cy="2031325"/>
          </a:xfrm>
          <a:prstGeom prst="rect">
            <a:avLst/>
          </a:prstGeom>
          <a:solidFill>
            <a:schemeClr val="bg1"/>
          </a:solidFill>
        </p:spPr>
        <p:txBody>
          <a:bodyPr wrap="none" rtlCol="0">
            <a:spAutoFit/>
          </a:bodyPr>
          <a:lstStyle/>
          <a:p>
            <a:r>
              <a:rPr lang="en-US" dirty="0" err="1" smtClean="0">
                <a:latin typeface="Cambria" pitchFamily="18" charset="0"/>
              </a:rPr>
              <a:t>Twater_in</a:t>
            </a:r>
            <a:r>
              <a:rPr lang="en-US" dirty="0" smtClean="0">
                <a:latin typeface="Cambria" pitchFamily="18" charset="0"/>
              </a:rPr>
              <a:t> = </a:t>
            </a:r>
            <a:r>
              <a:rPr lang="en-US" dirty="0" smtClean="0">
                <a:solidFill>
                  <a:srgbClr val="FF0000"/>
                </a:solidFill>
                <a:latin typeface="Cambria" pitchFamily="18" charset="0"/>
              </a:rPr>
              <a:t>25 </a:t>
            </a:r>
            <a:r>
              <a:rPr lang="en-US" dirty="0" smtClean="0">
                <a:solidFill>
                  <a:srgbClr val="FF0000"/>
                </a:solidFill>
                <a:latin typeface="Cambria" pitchFamily="18" charset="0"/>
                <a:cs typeface="Arial"/>
              </a:rPr>
              <a:t>˚</a:t>
            </a:r>
            <a:r>
              <a:rPr lang="en-US" dirty="0" smtClean="0">
                <a:solidFill>
                  <a:srgbClr val="FF0000"/>
                </a:solidFill>
                <a:latin typeface="Cambria" pitchFamily="18" charset="0"/>
              </a:rPr>
              <a:t>C</a:t>
            </a:r>
            <a:r>
              <a:rPr lang="en-US" dirty="0" smtClean="0">
                <a:latin typeface="Cambria" pitchFamily="18" charset="0"/>
              </a:rPr>
              <a:t> [</a:t>
            </a:r>
            <a:r>
              <a:rPr lang="en-US" dirty="0" smtClean="0">
                <a:latin typeface="Cambria" pitchFamily="18" charset="0"/>
                <a:cs typeface="Arial"/>
              </a:rPr>
              <a:t>± 2 ˚C] </a:t>
            </a:r>
          </a:p>
          <a:p>
            <a:r>
              <a:rPr lang="en-US" dirty="0" smtClean="0">
                <a:latin typeface="Cambria" pitchFamily="18" charset="0"/>
              </a:rPr>
              <a:t>Re = 5800 (d = 7 mm)</a:t>
            </a:r>
          </a:p>
          <a:p>
            <a:r>
              <a:rPr lang="en-US" dirty="0" smtClean="0">
                <a:latin typeface="Cambria" pitchFamily="18" charset="0"/>
              </a:rPr>
              <a:t>h = 3750 W/m</a:t>
            </a:r>
            <a:r>
              <a:rPr lang="en-US" baseline="30000" dirty="0" smtClean="0">
                <a:latin typeface="Cambria" pitchFamily="18" charset="0"/>
              </a:rPr>
              <a:t>2</a:t>
            </a:r>
            <a:r>
              <a:rPr lang="en-US" dirty="0" smtClean="0">
                <a:latin typeface="Cambria" pitchFamily="18" charset="0"/>
              </a:rPr>
              <a:t>/K</a:t>
            </a:r>
          </a:p>
          <a:p>
            <a:r>
              <a:rPr lang="en-US" dirty="0" smtClean="0">
                <a:latin typeface="Cambria" pitchFamily="18" charset="0"/>
              </a:rPr>
              <a:t>V= 70 l/h [per AC. STR.]</a:t>
            </a:r>
          </a:p>
          <a:p>
            <a:endParaRPr lang="en-US" dirty="0" smtClean="0">
              <a:latin typeface="Cambria" pitchFamily="18" charset="0"/>
            </a:endParaRPr>
          </a:p>
          <a:p>
            <a:r>
              <a:rPr lang="en-US" i="1" dirty="0" smtClean="0">
                <a:latin typeface="Cambria" pitchFamily="18" charset="0"/>
              </a:rPr>
              <a:t>V = ~350 l/h [per MODULE]</a:t>
            </a:r>
          </a:p>
          <a:p>
            <a:r>
              <a:rPr lang="en-US" i="1" dirty="0" smtClean="0">
                <a:latin typeface="Cambria" pitchFamily="18" charset="0"/>
              </a:rPr>
              <a:t>V = 3500 m/h [per LINAC]</a:t>
            </a:r>
            <a:endParaRPr lang="en-US" i="1" dirty="0">
              <a:latin typeface="Cambria" pitchFamily="18" charset="0"/>
            </a:endParaRPr>
          </a:p>
        </p:txBody>
      </p:sp>
      <p:sp>
        <p:nvSpPr>
          <p:cNvPr id="8" name="Rectangle 7"/>
          <p:cNvSpPr/>
          <p:nvPr/>
        </p:nvSpPr>
        <p:spPr>
          <a:xfrm>
            <a:off x="5105400" y="609600"/>
            <a:ext cx="4038600" cy="369332"/>
          </a:xfrm>
          <a:prstGeom prst="rect">
            <a:avLst/>
          </a:prstGeom>
        </p:spPr>
        <p:txBody>
          <a:bodyPr wrap="square">
            <a:spAutoFit/>
          </a:bodyPr>
          <a:lstStyle/>
          <a:p>
            <a:r>
              <a:rPr lang="en-US" b="1" dirty="0" smtClean="0">
                <a:solidFill>
                  <a:srgbClr val="003368"/>
                </a:solidFill>
              </a:rPr>
              <a:t>One inlet/outlet access point close to IP</a:t>
            </a:r>
            <a:endParaRPr lang="en-US" b="1" dirty="0">
              <a:solidFill>
                <a:srgbClr val="003368"/>
              </a:solidFill>
            </a:endParaRPr>
          </a:p>
        </p:txBody>
      </p:sp>
      <p:grpSp>
        <p:nvGrpSpPr>
          <p:cNvPr id="3" name="Group 15"/>
          <p:cNvGrpSpPr/>
          <p:nvPr/>
        </p:nvGrpSpPr>
        <p:grpSpPr>
          <a:xfrm>
            <a:off x="4800600" y="990600"/>
            <a:ext cx="4149069" cy="3176493"/>
            <a:chOff x="4800600" y="1219200"/>
            <a:chExt cx="4149069" cy="3176493"/>
          </a:xfrm>
        </p:grpSpPr>
        <p:grpSp>
          <p:nvGrpSpPr>
            <p:cNvPr id="4" name="Group 14"/>
            <p:cNvGrpSpPr/>
            <p:nvPr/>
          </p:nvGrpSpPr>
          <p:grpSpPr>
            <a:xfrm>
              <a:off x="4876800" y="1219200"/>
              <a:ext cx="4072869" cy="3176493"/>
              <a:chOff x="4876800" y="1219200"/>
              <a:chExt cx="4072869" cy="3176493"/>
            </a:xfrm>
          </p:grpSpPr>
          <p:pic>
            <p:nvPicPr>
              <p:cNvPr id="5124" name="Picture 4"/>
              <p:cNvPicPr>
                <a:picLocks noChangeAspect="1" noChangeArrowheads="1"/>
              </p:cNvPicPr>
              <p:nvPr/>
            </p:nvPicPr>
            <p:blipFill>
              <a:blip r:embed="rId4" cstate="print"/>
              <a:srcRect/>
              <a:stretch>
                <a:fillRect/>
              </a:stretch>
            </p:blipFill>
            <p:spPr bwMode="auto">
              <a:xfrm>
                <a:off x="4876800" y="1447800"/>
                <a:ext cx="3957637" cy="1198675"/>
              </a:xfrm>
              <a:prstGeom prst="rect">
                <a:avLst/>
              </a:prstGeom>
              <a:noFill/>
              <a:ln>
                <a:noFill/>
              </a:ln>
            </p:spPr>
          </p:pic>
          <p:pic>
            <p:nvPicPr>
              <p:cNvPr id="5125" name="Picture 5"/>
              <p:cNvPicPr>
                <a:picLocks noChangeAspect="1" noChangeArrowheads="1"/>
              </p:cNvPicPr>
              <p:nvPr/>
            </p:nvPicPr>
            <p:blipFill>
              <a:blip r:embed="rId5" cstate="print"/>
              <a:srcRect/>
              <a:stretch>
                <a:fillRect/>
              </a:stretch>
            </p:blipFill>
            <p:spPr bwMode="auto">
              <a:xfrm>
                <a:off x="4876800" y="2667000"/>
                <a:ext cx="3867150" cy="1728693"/>
              </a:xfrm>
              <a:prstGeom prst="rect">
                <a:avLst/>
              </a:prstGeom>
              <a:noFill/>
              <a:ln>
                <a:noFill/>
              </a:ln>
            </p:spPr>
          </p:pic>
          <p:sp>
            <p:nvSpPr>
              <p:cNvPr id="11" name="TextBox 10"/>
              <p:cNvSpPr txBox="1"/>
              <p:nvPr/>
            </p:nvSpPr>
            <p:spPr>
              <a:xfrm>
                <a:off x="8229600" y="1688068"/>
                <a:ext cx="720069" cy="369332"/>
              </a:xfrm>
              <a:prstGeom prst="rect">
                <a:avLst/>
              </a:prstGeom>
              <a:noFill/>
            </p:spPr>
            <p:txBody>
              <a:bodyPr wrap="none" rtlCol="0">
                <a:spAutoFit/>
              </a:bodyPr>
              <a:lstStyle/>
              <a:p>
                <a:r>
                  <a:rPr lang="en-US" dirty="0" smtClean="0">
                    <a:solidFill>
                      <a:srgbClr val="FF0000"/>
                    </a:solidFill>
                  </a:rPr>
                  <a:t>45 ˚C</a:t>
                </a:r>
                <a:endParaRPr lang="en-US" dirty="0">
                  <a:solidFill>
                    <a:srgbClr val="FF0000"/>
                  </a:solidFill>
                </a:endParaRPr>
              </a:p>
            </p:txBody>
          </p:sp>
          <p:sp>
            <p:nvSpPr>
              <p:cNvPr id="12" name="TextBox 11"/>
              <p:cNvSpPr txBox="1"/>
              <p:nvPr/>
            </p:nvSpPr>
            <p:spPr>
              <a:xfrm>
                <a:off x="6595131" y="1219200"/>
                <a:ext cx="756938" cy="369332"/>
              </a:xfrm>
              <a:prstGeom prst="rect">
                <a:avLst/>
              </a:prstGeom>
              <a:noFill/>
            </p:spPr>
            <p:txBody>
              <a:bodyPr wrap="none" rtlCol="0">
                <a:spAutoFit/>
              </a:bodyPr>
              <a:lstStyle/>
              <a:p>
                <a:r>
                  <a:rPr lang="en-US" b="1" dirty="0" smtClean="0">
                    <a:solidFill>
                      <a:srgbClr val="0070C0"/>
                    </a:solidFill>
                  </a:rPr>
                  <a:t>35 ˚C</a:t>
                </a:r>
                <a:endParaRPr lang="en-US" b="1" dirty="0">
                  <a:solidFill>
                    <a:srgbClr val="0070C0"/>
                  </a:solidFill>
                </a:endParaRPr>
              </a:p>
            </p:txBody>
          </p:sp>
        </p:grpSp>
        <p:sp>
          <p:nvSpPr>
            <p:cNvPr id="10" name="TextBox 9"/>
            <p:cNvSpPr txBox="1"/>
            <p:nvPr/>
          </p:nvSpPr>
          <p:spPr>
            <a:xfrm>
              <a:off x="4800600" y="1611868"/>
              <a:ext cx="756938" cy="369332"/>
            </a:xfrm>
            <a:prstGeom prst="rect">
              <a:avLst/>
            </a:prstGeom>
            <a:noFill/>
          </p:spPr>
          <p:txBody>
            <a:bodyPr wrap="none" rtlCol="0">
              <a:spAutoFit/>
            </a:bodyPr>
            <a:lstStyle/>
            <a:p>
              <a:r>
                <a:rPr lang="en-US" b="1" dirty="0" smtClean="0">
                  <a:solidFill>
                    <a:srgbClr val="FF0000"/>
                  </a:solidFill>
                </a:rPr>
                <a:t>25 ˚C</a:t>
              </a:r>
              <a:endParaRPr lang="en-US" b="1" dirty="0">
                <a:solidFill>
                  <a:srgbClr val="FF0000"/>
                </a:solidFill>
              </a:endParaRPr>
            </a:p>
          </p:txBody>
        </p:sp>
      </p:grpSp>
      <p:sp>
        <p:nvSpPr>
          <p:cNvPr id="13" name="TextBox 12"/>
          <p:cNvSpPr txBox="1"/>
          <p:nvPr/>
        </p:nvSpPr>
        <p:spPr>
          <a:xfrm>
            <a:off x="3429000" y="4038600"/>
            <a:ext cx="599844" cy="307777"/>
          </a:xfrm>
          <a:prstGeom prst="rect">
            <a:avLst/>
          </a:prstGeom>
          <a:noFill/>
        </p:spPr>
        <p:txBody>
          <a:bodyPr wrap="none" rtlCol="0">
            <a:spAutoFit/>
          </a:bodyPr>
          <a:lstStyle/>
          <a:p>
            <a:r>
              <a:rPr lang="en-US" sz="1400" dirty="0" smtClean="0">
                <a:solidFill>
                  <a:srgbClr val="FF0000"/>
                </a:solidFill>
              </a:rPr>
              <a:t>45 ˚C</a:t>
            </a:r>
            <a:endParaRPr lang="en-US" sz="1400" dirty="0">
              <a:solidFill>
                <a:srgbClr val="FF0000"/>
              </a:solidFill>
            </a:endParaRPr>
          </a:p>
        </p:txBody>
      </p:sp>
      <p:sp>
        <p:nvSpPr>
          <p:cNvPr id="14" name="TextBox 13"/>
          <p:cNvSpPr txBox="1"/>
          <p:nvPr/>
        </p:nvSpPr>
        <p:spPr>
          <a:xfrm>
            <a:off x="609600" y="4035623"/>
            <a:ext cx="599844" cy="307777"/>
          </a:xfrm>
          <a:prstGeom prst="rect">
            <a:avLst/>
          </a:prstGeom>
          <a:noFill/>
        </p:spPr>
        <p:txBody>
          <a:bodyPr wrap="none" rtlCol="0">
            <a:spAutoFit/>
          </a:bodyPr>
          <a:lstStyle/>
          <a:p>
            <a:r>
              <a:rPr lang="en-US" sz="1400" dirty="0" smtClean="0">
                <a:solidFill>
                  <a:srgbClr val="FF0000"/>
                </a:solidFill>
              </a:rPr>
              <a:t>25 ˚C</a:t>
            </a:r>
            <a:endParaRPr lang="en-US" sz="1400" dirty="0">
              <a:solidFill>
                <a:srgbClr val="FF0000"/>
              </a:solidFill>
            </a:endParaRPr>
          </a:p>
        </p:txBody>
      </p:sp>
      <p:sp>
        <p:nvSpPr>
          <p:cNvPr id="20" name="Rectangle 19"/>
          <p:cNvSpPr/>
          <p:nvPr/>
        </p:nvSpPr>
        <p:spPr>
          <a:xfrm>
            <a:off x="5791200" y="1752600"/>
            <a:ext cx="1075492" cy="264237"/>
          </a:xfrm>
          <a:prstGeom prst="rect">
            <a:avLst/>
          </a:prstGeom>
          <a:noFill/>
          <a:ln w="28575">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TextBox 18"/>
          <p:cNvSpPr txBox="1"/>
          <p:nvPr/>
        </p:nvSpPr>
        <p:spPr>
          <a:xfrm>
            <a:off x="1828800" y="5791200"/>
            <a:ext cx="2743200" cy="369332"/>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r>
              <a:rPr lang="en-US" b="1" dirty="0" smtClean="0"/>
              <a:t>6139 W per Type 1 module</a:t>
            </a:r>
            <a:endParaRPr lang="en-US" b="1"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Thermal analysis</a:t>
            </a:r>
            <a:endParaRPr lang="en-US" dirty="0"/>
          </a:p>
        </p:txBody>
      </p:sp>
      <p:sp>
        <p:nvSpPr>
          <p:cNvPr id="3" name="Date Placeholder 2"/>
          <p:cNvSpPr>
            <a:spLocks noGrp="1"/>
          </p:cNvSpPr>
          <p:nvPr>
            <p:ph type="dt" sz="half" idx="10"/>
          </p:nvPr>
        </p:nvSpPr>
        <p:spPr/>
        <p:txBody>
          <a:bodyPr/>
          <a:lstStyle/>
          <a:p>
            <a:r>
              <a:rPr lang="en-US" smtClean="0"/>
              <a:t>03 Feb 2011</a:t>
            </a:r>
            <a:endParaRPr lang="en-US" dirty="0"/>
          </a:p>
        </p:txBody>
      </p:sp>
      <p:sp>
        <p:nvSpPr>
          <p:cNvPr id="4" name="Slide Number Placeholder 3"/>
          <p:cNvSpPr>
            <a:spLocks noGrp="1"/>
          </p:cNvSpPr>
          <p:nvPr>
            <p:ph type="sldNum" sz="quarter" idx="11"/>
          </p:nvPr>
        </p:nvSpPr>
        <p:spPr/>
        <p:txBody>
          <a:bodyPr/>
          <a:lstStyle/>
          <a:p>
            <a:fld id="{AB0CC4D7-6F1A-452F-87A6-AD770925BAAB}" type="slidenum">
              <a:rPr lang="en-US" smtClean="0"/>
              <a:pPr/>
              <a:t>14</a:t>
            </a:fld>
            <a:endParaRPr lang="en-US"/>
          </a:p>
        </p:txBody>
      </p:sp>
      <p:sp>
        <p:nvSpPr>
          <p:cNvPr id="5" name="Footer Placeholder 4"/>
          <p:cNvSpPr>
            <a:spLocks noGrp="1"/>
          </p:cNvSpPr>
          <p:nvPr>
            <p:ph type="ftr" sz="quarter" idx="12"/>
          </p:nvPr>
        </p:nvSpPr>
        <p:spPr/>
        <p:txBody>
          <a:bodyPr/>
          <a:lstStyle/>
          <a:p>
            <a:r>
              <a:rPr lang="en-US" smtClean="0"/>
              <a:t>ACE, G. Riddone</a:t>
            </a:r>
            <a:endParaRPr lang="en-US" dirty="0" smtClean="0"/>
          </a:p>
        </p:txBody>
      </p:sp>
      <p:pic>
        <p:nvPicPr>
          <p:cNvPr id="7" name="Picture 3" descr="E:\Risto\CERN\2010 Thermomechanical model\Presentations\Pics\Baselinethermalresultunloaded.png"/>
          <p:cNvPicPr>
            <a:picLocks noChangeAspect="1" noChangeArrowheads="1"/>
          </p:cNvPicPr>
          <p:nvPr/>
        </p:nvPicPr>
        <p:blipFill>
          <a:blip r:embed="rId3" cstate="print"/>
          <a:srcRect/>
          <a:stretch>
            <a:fillRect/>
          </a:stretch>
        </p:blipFill>
        <p:spPr bwMode="auto">
          <a:xfrm>
            <a:off x="152400" y="2667000"/>
            <a:ext cx="4795309" cy="3352800"/>
          </a:xfrm>
          <a:prstGeom prst="rect">
            <a:avLst/>
          </a:prstGeom>
          <a:noFill/>
          <a:ln>
            <a:solidFill>
              <a:srgbClr val="003368"/>
            </a:solidFill>
          </a:ln>
        </p:spPr>
      </p:pic>
      <p:pic>
        <p:nvPicPr>
          <p:cNvPr id="8" name="Picture 1"/>
          <p:cNvPicPr>
            <a:picLocks noChangeAspect="1" noChangeArrowheads="1"/>
          </p:cNvPicPr>
          <p:nvPr/>
        </p:nvPicPr>
        <p:blipFill>
          <a:blip r:embed="rId4" cstate="print"/>
          <a:srcRect/>
          <a:stretch>
            <a:fillRect/>
          </a:stretch>
        </p:blipFill>
        <p:spPr bwMode="auto">
          <a:xfrm>
            <a:off x="4648200" y="3124200"/>
            <a:ext cx="3931920" cy="3157441"/>
          </a:xfrm>
          <a:prstGeom prst="rect">
            <a:avLst/>
          </a:prstGeom>
          <a:noFill/>
          <a:ln w="9525">
            <a:solidFill>
              <a:srgbClr val="003368"/>
            </a:solidFill>
            <a:miter lim="800000"/>
            <a:headEnd/>
            <a:tailEnd/>
          </a:ln>
          <a:effectLst/>
        </p:spPr>
      </p:pic>
      <p:sp>
        <p:nvSpPr>
          <p:cNvPr id="10" name="TextBox 9"/>
          <p:cNvSpPr txBox="1"/>
          <p:nvPr/>
        </p:nvSpPr>
        <p:spPr>
          <a:xfrm>
            <a:off x="5638800" y="2438400"/>
            <a:ext cx="2895600" cy="646331"/>
          </a:xfrm>
          <a:prstGeom prst="rect">
            <a:avLst/>
          </a:prstGeom>
          <a:noFill/>
        </p:spPr>
        <p:txBody>
          <a:bodyPr wrap="square" rtlCol="0">
            <a:spAutoFit/>
          </a:bodyPr>
          <a:lstStyle/>
          <a:p>
            <a:r>
              <a:rPr lang="en-US" b="1" dirty="0" smtClean="0">
                <a:solidFill>
                  <a:srgbClr val="003368"/>
                </a:solidFill>
                <a:latin typeface="Cambria" pitchFamily="18" charset="0"/>
              </a:rPr>
              <a:t>Temperature </a:t>
            </a:r>
            <a:r>
              <a:rPr lang="en-GB" b="1" dirty="0" smtClean="0">
                <a:solidFill>
                  <a:srgbClr val="003368"/>
                </a:solidFill>
                <a:latin typeface="Cambria" pitchFamily="18" charset="0"/>
              </a:rPr>
              <a:t>difference </a:t>
            </a:r>
          </a:p>
          <a:p>
            <a:r>
              <a:rPr lang="en-GB" b="1" dirty="0" smtClean="0">
                <a:solidFill>
                  <a:srgbClr val="003368"/>
                </a:solidFill>
                <a:latin typeface="Cambria" pitchFamily="18" charset="0"/>
              </a:rPr>
              <a:t>Unloaded to Loaded</a:t>
            </a:r>
            <a:endParaRPr lang="en-GB" b="1" dirty="0">
              <a:solidFill>
                <a:srgbClr val="003368"/>
              </a:solidFill>
              <a:latin typeface="Cambria" pitchFamily="18" charset="0"/>
            </a:endParaRPr>
          </a:p>
        </p:txBody>
      </p:sp>
      <p:sp>
        <p:nvSpPr>
          <p:cNvPr id="11" name="TextBox 10"/>
          <p:cNvSpPr txBox="1"/>
          <p:nvPr/>
        </p:nvSpPr>
        <p:spPr>
          <a:xfrm>
            <a:off x="8398283" y="3124200"/>
            <a:ext cx="745717" cy="369332"/>
          </a:xfrm>
          <a:prstGeom prst="rect">
            <a:avLst/>
          </a:prstGeom>
          <a:noFill/>
        </p:spPr>
        <p:txBody>
          <a:bodyPr wrap="none" rtlCol="0">
            <a:spAutoFit/>
          </a:bodyPr>
          <a:lstStyle/>
          <a:p>
            <a:r>
              <a:rPr lang="en-US" dirty="0" smtClean="0">
                <a:solidFill>
                  <a:srgbClr val="FF0000"/>
                </a:solidFill>
              </a:rPr>
              <a:t>1.9 K </a:t>
            </a:r>
            <a:endParaRPr lang="en-US" dirty="0">
              <a:solidFill>
                <a:srgbClr val="FF0000"/>
              </a:solidFill>
            </a:endParaRPr>
          </a:p>
        </p:txBody>
      </p:sp>
      <p:sp>
        <p:nvSpPr>
          <p:cNvPr id="12" name="TextBox 11"/>
          <p:cNvSpPr txBox="1"/>
          <p:nvPr/>
        </p:nvSpPr>
        <p:spPr>
          <a:xfrm>
            <a:off x="8305800" y="5791200"/>
            <a:ext cx="745717" cy="369332"/>
          </a:xfrm>
          <a:prstGeom prst="rect">
            <a:avLst/>
          </a:prstGeom>
          <a:noFill/>
        </p:spPr>
        <p:txBody>
          <a:bodyPr wrap="none" rtlCol="0">
            <a:spAutoFit/>
          </a:bodyPr>
          <a:lstStyle/>
          <a:p>
            <a:r>
              <a:rPr lang="en-US" dirty="0" smtClean="0">
                <a:solidFill>
                  <a:srgbClr val="0070C0"/>
                </a:solidFill>
              </a:rPr>
              <a:t>0.8 K </a:t>
            </a:r>
            <a:endParaRPr lang="en-US" dirty="0">
              <a:solidFill>
                <a:srgbClr val="0070C0"/>
              </a:solidFill>
            </a:endParaRPr>
          </a:p>
        </p:txBody>
      </p:sp>
      <p:sp>
        <p:nvSpPr>
          <p:cNvPr id="13" name="TextBox 12"/>
          <p:cNvSpPr txBox="1"/>
          <p:nvPr/>
        </p:nvSpPr>
        <p:spPr>
          <a:xfrm>
            <a:off x="3048000" y="2667000"/>
            <a:ext cx="1905000" cy="381000"/>
          </a:xfrm>
          <a:prstGeom prst="rect">
            <a:avLst/>
          </a:prstGeom>
          <a:noFill/>
        </p:spPr>
        <p:txBody>
          <a:bodyPr wrap="square" rtlCol="0">
            <a:spAutoFit/>
          </a:bodyPr>
          <a:lstStyle/>
          <a:p>
            <a:pPr algn="r"/>
            <a:r>
              <a:rPr lang="en-US" b="1" dirty="0" smtClean="0">
                <a:solidFill>
                  <a:srgbClr val="003368"/>
                </a:solidFill>
                <a:latin typeface="Cambria" pitchFamily="18" charset="0"/>
              </a:rPr>
              <a:t>Unloaded case</a:t>
            </a:r>
            <a:endParaRPr lang="en-GB" b="1" dirty="0">
              <a:solidFill>
                <a:srgbClr val="003368"/>
              </a:solidFill>
              <a:latin typeface="Cambria" pitchFamily="18" charset="0"/>
            </a:endParaRPr>
          </a:p>
        </p:txBody>
      </p:sp>
      <p:sp>
        <p:nvSpPr>
          <p:cNvPr id="15" name="TextBox 6"/>
          <p:cNvSpPr txBox="1">
            <a:spLocks noChangeArrowheads="1"/>
          </p:cNvSpPr>
          <p:nvPr/>
        </p:nvSpPr>
        <p:spPr bwMode="auto">
          <a:xfrm>
            <a:off x="3733800" y="1611868"/>
            <a:ext cx="1696298" cy="369332"/>
          </a:xfrm>
          <a:prstGeom prst="rect">
            <a:avLst/>
          </a:prstGeom>
          <a:noFill/>
          <a:ln w="9525">
            <a:noFill/>
            <a:miter lim="800000"/>
            <a:headEnd/>
            <a:tailEnd/>
          </a:ln>
        </p:spPr>
        <p:txBody>
          <a:bodyPr wrap="none">
            <a:spAutoFit/>
          </a:bodyPr>
          <a:lstStyle/>
          <a:p>
            <a:r>
              <a:rPr lang="en-US" b="1" dirty="0">
                <a:solidFill>
                  <a:srgbClr val="FF0000"/>
                </a:solidFill>
                <a:latin typeface="Cambria" pitchFamily="18" charset="0"/>
              </a:rPr>
              <a:t>Loaded 672 W</a:t>
            </a:r>
          </a:p>
        </p:txBody>
      </p:sp>
      <p:sp>
        <p:nvSpPr>
          <p:cNvPr id="16" name="TextBox 7"/>
          <p:cNvSpPr txBox="1">
            <a:spLocks noChangeArrowheads="1"/>
          </p:cNvSpPr>
          <p:nvPr/>
        </p:nvSpPr>
        <p:spPr bwMode="auto">
          <a:xfrm>
            <a:off x="3733800" y="1219200"/>
            <a:ext cx="1883849" cy="369332"/>
          </a:xfrm>
          <a:prstGeom prst="rect">
            <a:avLst/>
          </a:prstGeom>
          <a:noFill/>
          <a:ln w="9525">
            <a:noFill/>
            <a:miter lim="800000"/>
            <a:headEnd/>
            <a:tailEnd/>
          </a:ln>
        </p:spPr>
        <p:txBody>
          <a:bodyPr wrap="none">
            <a:spAutoFit/>
          </a:bodyPr>
          <a:lstStyle/>
          <a:p>
            <a:r>
              <a:rPr lang="en-US" b="1" dirty="0">
                <a:solidFill>
                  <a:srgbClr val="0070C0"/>
                </a:solidFill>
                <a:latin typeface="Cambria" pitchFamily="18" charset="0"/>
              </a:rPr>
              <a:t>Unloaded 821W</a:t>
            </a:r>
          </a:p>
        </p:txBody>
      </p:sp>
      <p:pic>
        <p:nvPicPr>
          <p:cNvPr id="17" name="Picture 3"/>
          <p:cNvPicPr>
            <a:picLocks noChangeAspect="1" noChangeArrowheads="1"/>
          </p:cNvPicPr>
          <p:nvPr/>
        </p:nvPicPr>
        <p:blipFill>
          <a:blip r:embed="rId5" cstate="print"/>
          <a:srcRect/>
          <a:stretch>
            <a:fillRect/>
          </a:stretch>
        </p:blipFill>
        <p:spPr bwMode="auto">
          <a:xfrm>
            <a:off x="152400" y="685801"/>
            <a:ext cx="2819400" cy="1858758"/>
          </a:xfrm>
          <a:prstGeom prst="rect">
            <a:avLst/>
          </a:prstGeom>
          <a:noFill/>
          <a:ln w="9525">
            <a:solidFill>
              <a:srgbClr val="003368"/>
            </a:solidFill>
            <a:miter lim="800000"/>
            <a:headEnd/>
            <a:tailEnd/>
          </a:ln>
        </p:spPr>
      </p:pic>
      <p:sp>
        <p:nvSpPr>
          <p:cNvPr id="18" name="TextBox 17"/>
          <p:cNvSpPr txBox="1"/>
          <p:nvPr/>
        </p:nvSpPr>
        <p:spPr>
          <a:xfrm>
            <a:off x="2209800" y="685800"/>
            <a:ext cx="3429000" cy="369332"/>
          </a:xfrm>
          <a:prstGeom prst="rect">
            <a:avLst/>
          </a:prstGeom>
          <a:solidFill>
            <a:schemeClr val="bg1"/>
          </a:solidFill>
        </p:spPr>
        <p:txBody>
          <a:bodyPr wrap="square" rtlCol="0">
            <a:spAutoFit/>
          </a:bodyPr>
          <a:lstStyle/>
          <a:p>
            <a:r>
              <a:rPr lang="en-US" b="1" dirty="0" smtClean="0">
                <a:solidFill>
                  <a:srgbClr val="003368"/>
                </a:solidFill>
                <a:latin typeface="Cambria" pitchFamily="18" charset="0"/>
              </a:rPr>
              <a:t>Cell-to-cell heat dissipation </a:t>
            </a:r>
            <a:endParaRPr lang="en-GB" b="1" dirty="0">
              <a:solidFill>
                <a:srgbClr val="003368"/>
              </a:solidFill>
              <a:latin typeface="Cambria" pitchFamily="18" charset="0"/>
            </a:endParaRPr>
          </a:p>
        </p:txBody>
      </p:sp>
      <p:sp>
        <p:nvSpPr>
          <p:cNvPr id="19" name="TextBox 18"/>
          <p:cNvSpPr txBox="1"/>
          <p:nvPr/>
        </p:nvSpPr>
        <p:spPr>
          <a:xfrm>
            <a:off x="6019800" y="1143000"/>
            <a:ext cx="2514600" cy="923330"/>
          </a:xfrm>
          <a:prstGeom prst="rect">
            <a:avLst/>
          </a:prstGeom>
          <a:noFill/>
        </p:spPr>
        <p:txBody>
          <a:bodyPr wrap="square" rtlCol="0">
            <a:spAutoFit/>
          </a:bodyPr>
          <a:lstStyle/>
          <a:p>
            <a:r>
              <a:rPr lang="en-US" b="1" dirty="0" smtClean="0">
                <a:solidFill>
                  <a:srgbClr val="003368"/>
                </a:solidFill>
                <a:latin typeface="Cambria" pitchFamily="18" charset="0"/>
              </a:rPr>
              <a:t>Average dissipated power for a super-structure</a:t>
            </a:r>
            <a:endParaRPr lang="en-GB" b="1" dirty="0">
              <a:solidFill>
                <a:srgbClr val="003368"/>
              </a:solidFill>
              <a:latin typeface="Cambria" pitchFamily="18" charset="0"/>
            </a:endParaRPr>
          </a:p>
        </p:txBody>
      </p:sp>
      <p:sp>
        <p:nvSpPr>
          <p:cNvPr id="20" name="Right Brace 19"/>
          <p:cNvSpPr/>
          <p:nvPr/>
        </p:nvSpPr>
        <p:spPr>
          <a:xfrm>
            <a:off x="5562600" y="990600"/>
            <a:ext cx="304800" cy="1219200"/>
          </a:xfrm>
          <a:prstGeom prst="rightBrace">
            <a:avLst/>
          </a:prstGeom>
          <a:ln w="28575">
            <a:solidFill>
              <a:srgbClr val="003368"/>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295400" y="1600200"/>
            <a:ext cx="1066800" cy="1524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Rectangle 4"/>
          <p:cNvSpPr/>
          <p:nvPr/>
        </p:nvSpPr>
        <p:spPr>
          <a:xfrm>
            <a:off x="4572000" y="5345668"/>
            <a:ext cx="1827167" cy="369332"/>
          </a:xfrm>
          <a:prstGeom prst="rect">
            <a:avLst/>
          </a:prstGeom>
        </p:spPr>
        <p:txBody>
          <a:bodyPr wrap="none">
            <a:spAutoFit/>
          </a:bodyPr>
          <a:lstStyle/>
          <a:p>
            <a:r>
              <a:rPr lang="en-US" dirty="0" smtClean="0">
                <a:solidFill>
                  <a:srgbClr val="0070C0"/>
                </a:solidFill>
                <a:latin typeface="+mn-lt"/>
              </a:rPr>
              <a:t>Gravity + Vacuum</a:t>
            </a:r>
            <a:endParaRPr lang="en-GB" dirty="0">
              <a:solidFill>
                <a:srgbClr val="0070C0"/>
              </a:solidFill>
              <a:latin typeface="+mn-lt"/>
            </a:endParaRPr>
          </a:p>
        </p:txBody>
      </p:sp>
      <p:sp>
        <p:nvSpPr>
          <p:cNvPr id="7" name="Rectangle 6"/>
          <p:cNvSpPr/>
          <p:nvPr/>
        </p:nvSpPr>
        <p:spPr>
          <a:xfrm>
            <a:off x="228600" y="5345668"/>
            <a:ext cx="3361241" cy="369332"/>
          </a:xfrm>
          <a:prstGeom prst="rect">
            <a:avLst/>
          </a:prstGeom>
        </p:spPr>
        <p:txBody>
          <a:bodyPr wrap="none">
            <a:spAutoFit/>
          </a:bodyPr>
          <a:lstStyle/>
          <a:p>
            <a:r>
              <a:rPr lang="en-US" dirty="0" smtClean="0">
                <a:solidFill>
                  <a:srgbClr val="0070C0"/>
                </a:solidFill>
                <a:latin typeface="+mn-lt"/>
              </a:rPr>
              <a:t>Gravity + Vacuum + RF (unloaded)</a:t>
            </a:r>
            <a:endParaRPr lang="en-GB" dirty="0">
              <a:solidFill>
                <a:srgbClr val="0070C0"/>
              </a:solidFill>
              <a:latin typeface="+mn-lt"/>
            </a:endParaRPr>
          </a:p>
        </p:txBody>
      </p:sp>
      <p:sp>
        <p:nvSpPr>
          <p:cNvPr id="9" name="TextBox 8"/>
          <p:cNvSpPr txBox="1"/>
          <p:nvPr/>
        </p:nvSpPr>
        <p:spPr>
          <a:xfrm>
            <a:off x="195940" y="992777"/>
            <a:ext cx="3497048" cy="307777"/>
          </a:xfrm>
          <a:prstGeom prst="rect">
            <a:avLst/>
          </a:prstGeom>
          <a:noFill/>
        </p:spPr>
        <p:txBody>
          <a:bodyPr wrap="none" rtlCol="0">
            <a:spAutoFit/>
          </a:bodyPr>
          <a:lstStyle/>
          <a:p>
            <a:r>
              <a:rPr lang="en-US" sz="1400" i="1" dirty="0" smtClean="0"/>
              <a:t>R. NOUSIAINEN (input from technical experts)</a:t>
            </a:r>
            <a:endParaRPr lang="en-US" sz="1400" i="1" dirty="0"/>
          </a:p>
        </p:txBody>
      </p:sp>
      <p:sp>
        <p:nvSpPr>
          <p:cNvPr id="10" name="Title 1"/>
          <p:cNvSpPr txBox="1">
            <a:spLocks/>
          </p:cNvSpPr>
          <p:nvPr/>
        </p:nvSpPr>
        <p:spPr>
          <a:xfrm>
            <a:off x="609600" y="228600"/>
            <a:ext cx="7848600" cy="411162"/>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2400" b="1" noProof="0" dirty="0" smtClean="0">
                <a:solidFill>
                  <a:schemeClr val="bg1"/>
                </a:solidFill>
                <a:latin typeface="+mj-lt"/>
                <a:ea typeface="+mj-ea"/>
                <a:cs typeface="+mj-cs"/>
              </a:rPr>
              <a:t>THERMO-MECHANICAL MODEL</a:t>
            </a:r>
            <a:endParaRPr kumimoji="0" lang="en-US" sz="2400" b="1" i="0" u="none" strike="noStrike" kern="1200" spc="0" normalizeH="0" baseline="0" noProof="0" dirty="0">
              <a:ln>
                <a:noFill/>
              </a:ln>
              <a:solidFill>
                <a:schemeClr val="bg1"/>
              </a:solidFill>
              <a:effectLst/>
              <a:uLnTx/>
              <a:uFillTx/>
              <a:latin typeface="+mj-lt"/>
              <a:ea typeface="+mj-ea"/>
              <a:cs typeface="+mj-cs"/>
            </a:endParaRPr>
          </a:p>
        </p:txBody>
      </p:sp>
      <p:pic>
        <p:nvPicPr>
          <p:cNvPr id="11" name="Picture 2" descr="E:\Risto\CERN\2010 Thermomechanical model\Presentations\Pics\Baseline total deformation V G RF.png"/>
          <p:cNvPicPr>
            <a:picLocks noChangeAspect="1" noChangeArrowheads="1"/>
          </p:cNvPicPr>
          <p:nvPr/>
        </p:nvPicPr>
        <p:blipFill>
          <a:blip r:embed="rId3" cstate="print"/>
          <a:srcRect r="12650"/>
          <a:stretch>
            <a:fillRect/>
          </a:stretch>
        </p:blipFill>
        <p:spPr bwMode="auto">
          <a:xfrm>
            <a:off x="0" y="1026459"/>
            <a:ext cx="4495800" cy="4231341"/>
          </a:xfrm>
          <a:prstGeom prst="rect">
            <a:avLst/>
          </a:prstGeom>
          <a:noFill/>
        </p:spPr>
      </p:pic>
      <p:sp>
        <p:nvSpPr>
          <p:cNvPr id="13" name="Title 12"/>
          <p:cNvSpPr>
            <a:spLocks noGrp="1"/>
          </p:cNvSpPr>
          <p:nvPr>
            <p:ph type="title"/>
          </p:nvPr>
        </p:nvSpPr>
        <p:spPr/>
        <p:txBody>
          <a:bodyPr>
            <a:normAutofit fontScale="90000"/>
          </a:bodyPr>
          <a:lstStyle/>
          <a:p>
            <a:r>
              <a:rPr lang="en-US" dirty="0" smtClean="0"/>
              <a:t>Structural analysis</a:t>
            </a:r>
            <a:endParaRPr lang="en-US" dirty="0"/>
          </a:p>
        </p:txBody>
      </p:sp>
      <p:sp>
        <p:nvSpPr>
          <p:cNvPr id="14" name="TextBox 13"/>
          <p:cNvSpPr txBox="1"/>
          <p:nvPr/>
        </p:nvSpPr>
        <p:spPr>
          <a:xfrm>
            <a:off x="762000" y="5867400"/>
            <a:ext cx="8244565" cy="400110"/>
          </a:xfrm>
          <a:prstGeom prst="rect">
            <a:avLst/>
          </a:prstGeom>
          <a:noFill/>
        </p:spPr>
        <p:txBody>
          <a:bodyPr wrap="none" rtlCol="0">
            <a:spAutoFit/>
          </a:bodyPr>
          <a:lstStyle/>
          <a:p>
            <a:r>
              <a:rPr lang="en-US" sz="2000" dirty="0" smtClean="0">
                <a:latin typeface="Cambria" pitchFamily="18" charset="0"/>
              </a:rPr>
              <a:t>Based on previous module design </a:t>
            </a:r>
            <a:r>
              <a:rPr lang="en-US" sz="2000" dirty="0" smtClean="0">
                <a:latin typeface="Cambria" pitchFamily="18" charset="0"/>
                <a:sym typeface="Wingdings" pitchFamily="2" charset="2"/>
              </a:rPr>
              <a:t></a:t>
            </a:r>
            <a:r>
              <a:rPr lang="en-US" sz="2000" dirty="0" smtClean="0">
                <a:latin typeface="Cambria" pitchFamily="18" charset="0"/>
              </a:rPr>
              <a:t> 8 accelerating structures as 1 UNIT</a:t>
            </a:r>
            <a:endParaRPr lang="en-US" sz="2000" dirty="0">
              <a:latin typeface="Cambria" pitchFamily="18" charset="0"/>
            </a:endParaRPr>
          </a:p>
        </p:txBody>
      </p:sp>
      <p:sp>
        <p:nvSpPr>
          <p:cNvPr id="15" name="Date Placeholder 14"/>
          <p:cNvSpPr>
            <a:spLocks noGrp="1"/>
          </p:cNvSpPr>
          <p:nvPr>
            <p:ph type="dt" sz="half" idx="10"/>
          </p:nvPr>
        </p:nvSpPr>
        <p:spPr/>
        <p:txBody>
          <a:bodyPr/>
          <a:lstStyle/>
          <a:p>
            <a:r>
              <a:rPr lang="en-US" smtClean="0"/>
              <a:t>03 Feb 2011</a:t>
            </a:r>
            <a:endParaRPr lang="en-US" dirty="0"/>
          </a:p>
        </p:txBody>
      </p:sp>
      <p:sp>
        <p:nvSpPr>
          <p:cNvPr id="16" name="Slide Number Placeholder 15"/>
          <p:cNvSpPr>
            <a:spLocks noGrp="1"/>
          </p:cNvSpPr>
          <p:nvPr>
            <p:ph type="sldNum" sz="quarter" idx="11"/>
          </p:nvPr>
        </p:nvSpPr>
        <p:spPr/>
        <p:txBody>
          <a:bodyPr/>
          <a:lstStyle/>
          <a:p>
            <a:fld id="{AB0CC4D7-6F1A-452F-87A6-AD770925BAAB}" type="slidenum">
              <a:rPr lang="en-US" smtClean="0"/>
              <a:pPr/>
              <a:t>15</a:t>
            </a:fld>
            <a:endParaRPr lang="en-US"/>
          </a:p>
        </p:txBody>
      </p:sp>
      <p:sp>
        <p:nvSpPr>
          <p:cNvPr id="17" name="Footer Placeholder 16"/>
          <p:cNvSpPr>
            <a:spLocks noGrp="1"/>
          </p:cNvSpPr>
          <p:nvPr>
            <p:ph type="ftr" sz="quarter" idx="12"/>
          </p:nvPr>
        </p:nvSpPr>
        <p:spPr/>
        <p:txBody>
          <a:bodyPr/>
          <a:lstStyle/>
          <a:p>
            <a:r>
              <a:rPr lang="en-US" smtClean="0"/>
              <a:t>ACE, G. Riddone</a:t>
            </a:r>
            <a:endParaRPr lang="en-US" dirty="0" smtClean="0"/>
          </a:p>
        </p:txBody>
      </p:sp>
      <p:pic>
        <p:nvPicPr>
          <p:cNvPr id="4098" name="Picture 2"/>
          <p:cNvPicPr>
            <a:picLocks noChangeAspect="1" noChangeArrowheads="1"/>
          </p:cNvPicPr>
          <p:nvPr/>
        </p:nvPicPr>
        <p:blipFill>
          <a:blip r:embed="rId4" cstate="print"/>
          <a:srcRect/>
          <a:stretch>
            <a:fillRect/>
          </a:stretch>
        </p:blipFill>
        <p:spPr bwMode="auto">
          <a:xfrm>
            <a:off x="4572000" y="1066800"/>
            <a:ext cx="4438650" cy="37528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p:cNvSpPr>
            <a:spLocks noGrp="1"/>
          </p:cNvSpPr>
          <p:nvPr>
            <p:ph idx="1"/>
          </p:nvPr>
        </p:nvSpPr>
        <p:spPr/>
        <p:txBody>
          <a:bodyPr>
            <a:normAutofit fontScale="92500" lnSpcReduction="20000"/>
          </a:bodyPr>
          <a:lstStyle/>
          <a:p>
            <a:r>
              <a:rPr lang="en-US" dirty="0" smtClean="0">
                <a:solidFill>
                  <a:srgbClr val="003368"/>
                </a:solidFill>
              </a:rPr>
              <a:t>To limit longitudinal deformation, for the CLIC two beam modules, decoupling of accelerating structure:  from 8 as one unit to 2 as one unit (now &lt; 80 um)</a:t>
            </a:r>
          </a:p>
          <a:p>
            <a:pPr lvl="1"/>
            <a:r>
              <a:rPr lang="en-US" dirty="0" smtClean="0">
                <a:solidFill>
                  <a:srgbClr val="003368"/>
                </a:solidFill>
              </a:rPr>
              <a:t>Although for the first prototype modules the most critical configuration was chosen (8 as one unit)</a:t>
            </a:r>
          </a:p>
          <a:p>
            <a:r>
              <a:rPr lang="en-US" dirty="0" smtClean="0">
                <a:solidFill>
                  <a:srgbClr val="003368"/>
                </a:solidFill>
              </a:rPr>
              <a:t>New RF network layout with additional RF components (new analysis under way)</a:t>
            </a:r>
          </a:p>
          <a:p>
            <a:pPr lvl="1"/>
            <a:r>
              <a:rPr lang="en-US" dirty="0" smtClean="0">
                <a:solidFill>
                  <a:srgbClr val="003368"/>
                </a:solidFill>
              </a:rPr>
              <a:t>To be validated with the prototype module program</a:t>
            </a:r>
          </a:p>
          <a:p>
            <a:pPr lvl="1"/>
            <a:r>
              <a:rPr lang="en-US" i="1" dirty="0" smtClean="0">
                <a:solidFill>
                  <a:schemeClr val="tx1">
                    <a:lumMod val="85000"/>
                    <a:lumOff val="15000"/>
                  </a:schemeClr>
                </a:solidFill>
              </a:rPr>
              <a:t>Impact on RF/beam to be determined </a:t>
            </a:r>
          </a:p>
          <a:p>
            <a:pPr lvl="1"/>
            <a:r>
              <a:rPr lang="en-US" i="1" dirty="0" smtClean="0">
                <a:solidFill>
                  <a:schemeClr val="tx1">
                    <a:lumMod val="85000"/>
                    <a:lumOff val="15000"/>
                  </a:schemeClr>
                </a:solidFill>
              </a:rPr>
              <a:t>Fallback solution under study:  mini-pumps fixed directly on each structure. No lateral stress on RF structures (study in 2011)</a:t>
            </a:r>
          </a:p>
          <a:p>
            <a:pPr lvl="1">
              <a:buNone/>
            </a:pPr>
            <a:endParaRPr lang="en-US" dirty="0" smtClean="0">
              <a:solidFill>
                <a:srgbClr val="003368"/>
              </a:solidFill>
            </a:endParaRPr>
          </a:p>
          <a:p>
            <a:r>
              <a:rPr lang="en-US" dirty="0" smtClean="0">
                <a:solidFill>
                  <a:srgbClr val="003368"/>
                </a:solidFill>
              </a:rPr>
              <a:t>The module evolution justifies a new TMM from March (technical students from HIP, CEA and from ACAS):</a:t>
            </a:r>
          </a:p>
          <a:p>
            <a:pPr lvl="1"/>
            <a:r>
              <a:rPr lang="en-US" dirty="0" smtClean="0">
                <a:solidFill>
                  <a:srgbClr val="003368"/>
                </a:solidFill>
              </a:rPr>
              <a:t>New model with also magnets and RF components</a:t>
            </a:r>
            <a:endParaRPr lang="en-US" dirty="0">
              <a:solidFill>
                <a:srgbClr val="003368"/>
              </a:solidFill>
            </a:endParaRPr>
          </a:p>
        </p:txBody>
      </p:sp>
      <p:sp>
        <p:nvSpPr>
          <p:cNvPr id="6" name="Title 5"/>
          <p:cNvSpPr>
            <a:spLocks noGrp="1"/>
          </p:cNvSpPr>
          <p:nvPr>
            <p:ph type="title"/>
          </p:nvPr>
        </p:nvSpPr>
        <p:spPr/>
        <p:txBody>
          <a:bodyPr>
            <a:normAutofit fontScale="90000"/>
          </a:bodyPr>
          <a:lstStyle/>
          <a:p>
            <a:r>
              <a:rPr lang="en-US" dirty="0" smtClean="0"/>
              <a:t>Actions following thermo-structural analysis</a:t>
            </a:r>
            <a:endParaRPr lang="en-US" dirty="0"/>
          </a:p>
        </p:txBody>
      </p:sp>
      <p:sp>
        <p:nvSpPr>
          <p:cNvPr id="3" name="Date Placeholder 2"/>
          <p:cNvSpPr>
            <a:spLocks noGrp="1"/>
          </p:cNvSpPr>
          <p:nvPr>
            <p:ph type="dt" sz="half" idx="10"/>
          </p:nvPr>
        </p:nvSpPr>
        <p:spPr/>
        <p:txBody>
          <a:bodyPr/>
          <a:lstStyle/>
          <a:p>
            <a:r>
              <a:rPr lang="en-US" smtClean="0"/>
              <a:t>03 Feb 2011</a:t>
            </a:r>
            <a:endParaRPr lang="en-US" dirty="0"/>
          </a:p>
        </p:txBody>
      </p:sp>
      <p:sp>
        <p:nvSpPr>
          <p:cNvPr id="4" name="Slide Number Placeholder 3"/>
          <p:cNvSpPr>
            <a:spLocks noGrp="1"/>
          </p:cNvSpPr>
          <p:nvPr>
            <p:ph type="sldNum" sz="quarter" idx="11"/>
          </p:nvPr>
        </p:nvSpPr>
        <p:spPr/>
        <p:txBody>
          <a:bodyPr/>
          <a:lstStyle/>
          <a:p>
            <a:fld id="{AB0CC4D7-6F1A-452F-87A6-AD770925BAAB}" type="slidenum">
              <a:rPr lang="en-US" smtClean="0"/>
              <a:pPr/>
              <a:t>16</a:t>
            </a:fld>
            <a:endParaRPr lang="en-US"/>
          </a:p>
        </p:txBody>
      </p:sp>
      <p:sp>
        <p:nvSpPr>
          <p:cNvPr id="5" name="Footer Placeholder 4"/>
          <p:cNvSpPr>
            <a:spLocks noGrp="1"/>
          </p:cNvSpPr>
          <p:nvPr>
            <p:ph type="ftr" sz="quarter" idx="12"/>
          </p:nvPr>
        </p:nvSpPr>
        <p:spPr/>
        <p:txBody>
          <a:bodyPr/>
          <a:lstStyle/>
          <a:p>
            <a:r>
              <a:rPr lang="en-US" smtClean="0"/>
              <a:t>ACE, G. Riddone</a:t>
            </a:r>
            <a:endParaRPr lang="en-US" dirty="0" smtClean="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 name="Picture 3"/>
          <p:cNvPicPr>
            <a:picLocks noChangeAspect="1" noChangeArrowheads="1"/>
          </p:cNvPicPr>
          <p:nvPr/>
        </p:nvPicPr>
        <p:blipFill>
          <a:blip r:embed="rId3" cstate="print"/>
          <a:srcRect/>
          <a:stretch>
            <a:fillRect/>
          </a:stretch>
        </p:blipFill>
        <p:spPr bwMode="auto">
          <a:xfrm>
            <a:off x="6629400" y="1143000"/>
            <a:ext cx="2041844" cy="2162629"/>
          </a:xfrm>
          <a:prstGeom prst="rect">
            <a:avLst/>
          </a:prstGeom>
          <a:noFill/>
          <a:ln w="9525">
            <a:noFill/>
            <a:miter lim="800000"/>
            <a:headEnd/>
            <a:tailEnd/>
          </a:ln>
        </p:spPr>
      </p:pic>
      <p:grpSp>
        <p:nvGrpSpPr>
          <p:cNvPr id="2" name="Group 20"/>
          <p:cNvGrpSpPr/>
          <p:nvPr/>
        </p:nvGrpSpPr>
        <p:grpSpPr>
          <a:xfrm>
            <a:off x="5339715" y="2728638"/>
            <a:ext cx="3285116" cy="3138762"/>
            <a:chOff x="5385435" y="2690538"/>
            <a:chExt cx="3285116" cy="3138762"/>
          </a:xfrm>
        </p:grpSpPr>
        <p:pic>
          <p:nvPicPr>
            <p:cNvPr id="6146" name="Picture 2"/>
            <p:cNvPicPr>
              <a:picLocks noChangeAspect="1" noChangeArrowheads="1"/>
            </p:cNvPicPr>
            <p:nvPr/>
          </p:nvPicPr>
          <p:blipFill>
            <a:blip r:embed="rId4" cstate="print"/>
            <a:srcRect/>
            <a:stretch>
              <a:fillRect/>
            </a:stretch>
          </p:blipFill>
          <p:spPr bwMode="auto">
            <a:xfrm>
              <a:off x="5385435" y="3268980"/>
              <a:ext cx="3285116" cy="2560320"/>
            </a:xfrm>
            <a:prstGeom prst="rect">
              <a:avLst/>
            </a:prstGeom>
            <a:ln>
              <a:noFill/>
            </a:ln>
            <a:effectLst>
              <a:outerShdw blurRad="292100" dist="139700" dir="2700000" algn="tl" rotWithShape="0">
                <a:srgbClr val="333333">
                  <a:alpha val="65000"/>
                </a:srgbClr>
              </a:outerShdw>
            </a:effectLst>
          </p:spPr>
        </p:pic>
        <p:sp>
          <p:nvSpPr>
            <p:cNvPr id="20" name="Rectangle 19"/>
            <p:cNvSpPr/>
            <p:nvPr/>
          </p:nvSpPr>
          <p:spPr>
            <a:xfrm>
              <a:off x="7081607" y="2690538"/>
              <a:ext cx="1170853" cy="480131"/>
            </a:xfrm>
            <a:prstGeom prst="rect">
              <a:avLst/>
            </a:prstGeom>
            <a:gradFill>
              <a:gsLst>
                <a:gs pos="0">
                  <a:srgbClr val="CCECFF"/>
                </a:gs>
                <a:gs pos="35000">
                  <a:schemeClr val="accent5">
                    <a:tint val="37000"/>
                    <a:satMod val="300000"/>
                  </a:schemeClr>
                </a:gs>
                <a:gs pos="100000">
                  <a:schemeClr val="accent5">
                    <a:tint val="15000"/>
                    <a:satMod val="350000"/>
                  </a:schemeClr>
                </a:gs>
              </a:gsLst>
              <a:lin ang="16200000" scaled="1"/>
            </a:gradFill>
          </p:spPr>
          <p:style>
            <a:lnRef idx="1">
              <a:schemeClr val="accent5"/>
            </a:lnRef>
            <a:fillRef idx="2">
              <a:schemeClr val="accent5"/>
            </a:fillRef>
            <a:effectRef idx="1">
              <a:schemeClr val="accent5"/>
            </a:effectRef>
            <a:fontRef idx="minor">
              <a:schemeClr val="dk1"/>
            </a:fontRef>
          </p:style>
          <p:txBody>
            <a:bodyPr wrap="square" rtlCol="0">
              <a:spAutoFit/>
            </a:bodyPr>
            <a:lstStyle/>
            <a:p>
              <a:pPr marL="0" lvl="1" indent="7938" algn="ctr" fontAlgn="base">
                <a:lnSpc>
                  <a:spcPct val="90000"/>
                </a:lnSpc>
                <a:spcBef>
                  <a:spcPct val="20000"/>
                </a:spcBef>
                <a:spcAft>
                  <a:spcPct val="0"/>
                </a:spcAft>
                <a:defRPr/>
              </a:pPr>
              <a:r>
                <a:rPr lang="en-US" sz="2800" b="1" dirty="0" smtClean="0">
                  <a:solidFill>
                    <a:schemeClr val="tx1"/>
                  </a:solidFill>
                  <a:latin typeface="Calibri" pitchFamily="34" charset="0"/>
                </a:rPr>
                <a:t>2010</a:t>
              </a:r>
            </a:p>
          </p:txBody>
        </p:sp>
      </p:grpSp>
      <p:sp>
        <p:nvSpPr>
          <p:cNvPr id="15" name="Title 14"/>
          <p:cNvSpPr>
            <a:spLocks noGrp="1"/>
          </p:cNvSpPr>
          <p:nvPr>
            <p:ph type="title"/>
          </p:nvPr>
        </p:nvSpPr>
        <p:spPr/>
        <p:txBody>
          <a:bodyPr>
            <a:normAutofit fontScale="90000"/>
          </a:bodyPr>
          <a:lstStyle/>
          <a:p>
            <a:r>
              <a:rPr lang="en-US" dirty="0" smtClean="0"/>
              <a:t>Two-beam module evolution</a:t>
            </a:r>
            <a:endParaRPr lang="en-US" dirty="0"/>
          </a:p>
        </p:txBody>
      </p:sp>
      <p:sp>
        <p:nvSpPr>
          <p:cNvPr id="23" name="Date Placeholder 22"/>
          <p:cNvSpPr>
            <a:spLocks noGrp="1"/>
          </p:cNvSpPr>
          <p:nvPr>
            <p:ph type="dt" sz="half" idx="10"/>
          </p:nvPr>
        </p:nvSpPr>
        <p:spPr/>
        <p:txBody>
          <a:bodyPr/>
          <a:lstStyle/>
          <a:p>
            <a:r>
              <a:rPr lang="en-US" smtClean="0"/>
              <a:t>03 Feb 2011</a:t>
            </a:r>
            <a:endParaRPr lang="en-US" dirty="0"/>
          </a:p>
        </p:txBody>
      </p:sp>
      <p:sp>
        <p:nvSpPr>
          <p:cNvPr id="8" name="Slide Number Placeholder 7"/>
          <p:cNvSpPr>
            <a:spLocks noGrp="1"/>
          </p:cNvSpPr>
          <p:nvPr>
            <p:ph type="sldNum" sz="quarter" idx="11"/>
          </p:nvPr>
        </p:nvSpPr>
        <p:spPr/>
        <p:txBody>
          <a:bodyPr/>
          <a:lstStyle/>
          <a:p>
            <a:fld id="{403034ED-392B-42A2-8939-5A95FD54CEFE}" type="slidenum">
              <a:rPr lang="en-US" smtClean="0"/>
              <a:pPr/>
              <a:t>17</a:t>
            </a:fld>
            <a:endParaRPr lang="en-US" dirty="0"/>
          </a:p>
        </p:txBody>
      </p:sp>
      <p:sp>
        <p:nvSpPr>
          <p:cNvPr id="27" name="Footer Placeholder 26"/>
          <p:cNvSpPr>
            <a:spLocks noGrp="1"/>
          </p:cNvSpPr>
          <p:nvPr>
            <p:ph type="ftr" sz="quarter" idx="12"/>
          </p:nvPr>
        </p:nvSpPr>
        <p:spPr/>
        <p:txBody>
          <a:bodyPr/>
          <a:lstStyle/>
          <a:p>
            <a:r>
              <a:rPr lang="en-US" smtClean="0"/>
              <a:t>ACE, G. Riddone</a:t>
            </a:r>
            <a:endParaRPr lang="en-US" dirty="0" smtClean="0"/>
          </a:p>
        </p:txBody>
      </p:sp>
      <p:sp>
        <p:nvSpPr>
          <p:cNvPr id="25" name="Rectangle 24"/>
          <p:cNvSpPr/>
          <p:nvPr/>
        </p:nvSpPr>
        <p:spPr>
          <a:xfrm>
            <a:off x="304800" y="609600"/>
            <a:ext cx="7446645" cy="400110"/>
          </a:xfrm>
          <a:prstGeom prst="rect">
            <a:avLst/>
          </a:prstGeom>
          <a:noFill/>
          <a:ln>
            <a:noFill/>
          </a:ln>
        </p:spPr>
        <p:style>
          <a:lnRef idx="1">
            <a:schemeClr val="accent5"/>
          </a:lnRef>
          <a:fillRef idx="2">
            <a:schemeClr val="accent5"/>
          </a:fillRef>
          <a:effectRef idx="1">
            <a:schemeClr val="accent5"/>
          </a:effectRef>
          <a:fontRef idx="minor">
            <a:schemeClr val="dk1"/>
          </a:fontRef>
        </p:style>
        <p:txBody>
          <a:bodyPr wrap="square" rtlCol="0">
            <a:spAutoFit/>
          </a:bodyPr>
          <a:lstStyle/>
          <a:p>
            <a:pPr fontAlgn="base">
              <a:spcBef>
                <a:spcPct val="20000"/>
              </a:spcBef>
              <a:spcAft>
                <a:spcPct val="0"/>
              </a:spcAft>
              <a:defRPr/>
            </a:pPr>
            <a:r>
              <a:rPr lang="en-GB" sz="2000" dirty="0" smtClean="0">
                <a:solidFill>
                  <a:schemeClr val="dk1"/>
                </a:solidFill>
                <a:latin typeface="Calibri" pitchFamily="34" charset="0"/>
                <a:sym typeface="Wingdings" pitchFamily="2" charset="2"/>
              </a:rPr>
              <a:t>Integration steps and model design evolutions</a:t>
            </a:r>
            <a:endParaRPr lang="en-US" sz="2000" dirty="0" smtClean="0">
              <a:solidFill>
                <a:schemeClr val="dk1"/>
              </a:solidFill>
              <a:latin typeface="Calibri" pitchFamily="34" charset="0"/>
              <a:sym typeface="Wingdings" pitchFamily="2" charset="2"/>
            </a:endParaRPr>
          </a:p>
        </p:txBody>
      </p:sp>
      <p:grpSp>
        <p:nvGrpSpPr>
          <p:cNvPr id="3" name="Group 29"/>
          <p:cNvGrpSpPr/>
          <p:nvPr/>
        </p:nvGrpSpPr>
        <p:grpSpPr>
          <a:xfrm>
            <a:off x="228600" y="4724400"/>
            <a:ext cx="4717085" cy="838200"/>
            <a:chOff x="944881" y="5882640"/>
            <a:chExt cx="4717085" cy="838200"/>
          </a:xfrm>
        </p:grpSpPr>
        <p:sp>
          <p:nvSpPr>
            <p:cNvPr id="16" name="Text Box 6"/>
            <p:cNvSpPr txBox="1">
              <a:spLocks noChangeArrowheads="1"/>
            </p:cNvSpPr>
            <p:nvPr/>
          </p:nvSpPr>
          <p:spPr bwMode="auto">
            <a:xfrm>
              <a:off x="2773681" y="5889843"/>
              <a:ext cx="2888285" cy="830997"/>
            </a:xfrm>
            <a:prstGeom prst="rect">
              <a:avLst/>
            </a:prstGeom>
            <a:noFill/>
            <a:ln>
              <a:noFill/>
            </a:ln>
          </p:spPr>
          <p:style>
            <a:lnRef idx="1">
              <a:schemeClr val="accent5"/>
            </a:lnRef>
            <a:fillRef idx="2">
              <a:schemeClr val="accent5"/>
            </a:fillRef>
            <a:effectRef idx="1">
              <a:schemeClr val="accent5"/>
            </a:effectRef>
            <a:fontRef idx="minor">
              <a:schemeClr val="dk1"/>
            </a:fontRef>
          </p:style>
          <p:txBody>
            <a:bodyPr wrap="square" rtlCol="0">
              <a:spAutoFit/>
            </a:bodyPr>
            <a:lstStyle/>
            <a:p>
              <a:r>
                <a:rPr lang="en-US" sz="2400" dirty="0" smtClean="0">
                  <a:solidFill>
                    <a:srgbClr val="FF0000"/>
                  </a:solidFill>
                  <a:latin typeface="Calibri" pitchFamily="34" charset="0"/>
                </a:rPr>
                <a:t>Prototype module program</a:t>
              </a:r>
              <a:endParaRPr lang="en-US" sz="2400" dirty="0">
                <a:solidFill>
                  <a:srgbClr val="FF0000"/>
                </a:solidFill>
                <a:latin typeface="Calibri" pitchFamily="34" charset="0"/>
              </a:endParaRPr>
            </a:p>
          </p:txBody>
        </p:sp>
        <p:sp>
          <p:nvSpPr>
            <p:cNvPr id="22" name="Rectangle 21"/>
            <p:cNvSpPr/>
            <p:nvPr/>
          </p:nvSpPr>
          <p:spPr>
            <a:xfrm>
              <a:off x="944881" y="5882640"/>
              <a:ext cx="1752600" cy="738664"/>
            </a:xfrm>
            <a:prstGeom prst="rect">
              <a:avLst/>
            </a:prstGeom>
            <a:gradFill>
              <a:gsLst>
                <a:gs pos="0">
                  <a:srgbClr val="CCECFF"/>
                </a:gs>
                <a:gs pos="35000">
                  <a:schemeClr val="accent5">
                    <a:tint val="37000"/>
                    <a:satMod val="300000"/>
                  </a:schemeClr>
                </a:gs>
                <a:gs pos="100000">
                  <a:schemeClr val="accent5">
                    <a:tint val="15000"/>
                    <a:satMod val="350000"/>
                  </a:schemeClr>
                </a:gs>
              </a:gsLst>
              <a:lin ang="16200000" scaled="1"/>
            </a:gradFill>
          </p:spPr>
          <p:style>
            <a:lnRef idx="1">
              <a:schemeClr val="accent5"/>
            </a:lnRef>
            <a:fillRef idx="2">
              <a:schemeClr val="accent5"/>
            </a:fillRef>
            <a:effectRef idx="1">
              <a:schemeClr val="accent5"/>
            </a:effectRef>
            <a:fontRef idx="minor">
              <a:schemeClr val="dk1"/>
            </a:fontRef>
          </p:style>
          <p:txBody>
            <a:bodyPr wrap="square" rtlCol="0">
              <a:spAutoFit/>
            </a:bodyPr>
            <a:lstStyle/>
            <a:p>
              <a:pPr marL="0" lvl="1" indent="7938" algn="ctr" fontAlgn="base">
                <a:lnSpc>
                  <a:spcPct val="90000"/>
                </a:lnSpc>
                <a:spcBef>
                  <a:spcPct val="20000"/>
                </a:spcBef>
                <a:spcAft>
                  <a:spcPct val="0"/>
                </a:spcAft>
                <a:defRPr/>
              </a:pPr>
              <a:endParaRPr lang="en-US" sz="1000" b="1" dirty="0" smtClean="0">
                <a:solidFill>
                  <a:srgbClr val="C00000"/>
                </a:solidFill>
                <a:latin typeface="Calibri" pitchFamily="34" charset="0"/>
              </a:endParaRPr>
            </a:p>
            <a:p>
              <a:pPr marL="0" lvl="1" indent="7938" algn="ctr" fontAlgn="base">
                <a:lnSpc>
                  <a:spcPct val="90000"/>
                </a:lnSpc>
                <a:spcBef>
                  <a:spcPct val="20000"/>
                </a:spcBef>
                <a:spcAft>
                  <a:spcPct val="0"/>
                </a:spcAft>
                <a:defRPr/>
              </a:pPr>
              <a:r>
                <a:rPr lang="en-US" sz="2000" b="1" dirty="0" smtClean="0">
                  <a:solidFill>
                    <a:srgbClr val="C00000"/>
                  </a:solidFill>
                  <a:latin typeface="Calibri" pitchFamily="34" charset="0"/>
                </a:rPr>
                <a:t>2011 – 2013 + </a:t>
              </a:r>
            </a:p>
            <a:p>
              <a:pPr marL="0" lvl="1" indent="7938" algn="ctr" fontAlgn="base">
                <a:lnSpc>
                  <a:spcPct val="90000"/>
                </a:lnSpc>
                <a:spcBef>
                  <a:spcPct val="20000"/>
                </a:spcBef>
                <a:spcAft>
                  <a:spcPct val="0"/>
                </a:spcAft>
                <a:defRPr/>
              </a:pPr>
              <a:endParaRPr lang="en-US" sz="1000" b="1" dirty="0" smtClean="0">
                <a:solidFill>
                  <a:srgbClr val="C00000"/>
                </a:solidFill>
                <a:latin typeface="Calibri" pitchFamily="34" charset="0"/>
              </a:endParaRPr>
            </a:p>
          </p:txBody>
        </p:sp>
      </p:grpSp>
      <p:grpSp>
        <p:nvGrpSpPr>
          <p:cNvPr id="5" name="Group 26"/>
          <p:cNvGrpSpPr/>
          <p:nvPr/>
        </p:nvGrpSpPr>
        <p:grpSpPr>
          <a:xfrm>
            <a:off x="106681" y="1531379"/>
            <a:ext cx="1767839" cy="1506651"/>
            <a:chOff x="1" y="1914919"/>
            <a:chExt cx="1767839" cy="1506651"/>
          </a:xfrm>
        </p:grpSpPr>
        <p:pic>
          <p:nvPicPr>
            <p:cNvPr id="24" name="Picture 5" descr="A_9"/>
            <p:cNvPicPr>
              <a:picLocks noChangeAspect="1" noChangeArrowheads="1"/>
            </p:cNvPicPr>
            <p:nvPr/>
          </p:nvPicPr>
          <p:blipFill>
            <a:blip r:embed="rId5" cstate="print"/>
            <a:srcRect/>
            <a:stretch>
              <a:fillRect/>
            </a:stretch>
          </p:blipFill>
          <p:spPr bwMode="auto">
            <a:xfrm>
              <a:off x="1" y="1914919"/>
              <a:ext cx="1249680" cy="1506651"/>
            </a:xfrm>
            <a:prstGeom prst="rect">
              <a:avLst/>
            </a:prstGeom>
            <a:noFill/>
          </p:spPr>
        </p:pic>
        <p:sp>
          <p:nvSpPr>
            <p:cNvPr id="19" name="Rectangle 18"/>
            <p:cNvSpPr/>
            <p:nvPr/>
          </p:nvSpPr>
          <p:spPr>
            <a:xfrm>
              <a:off x="1289921" y="1920670"/>
              <a:ext cx="477919" cy="230832"/>
            </a:xfrm>
            <a:prstGeom prst="rect">
              <a:avLst/>
            </a:prstGeom>
            <a:gradFill>
              <a:gsLst>
                <a:gs pos="0">
                  <a:srgbClr val="CCECFF"/>
                </a:gs>
                <a:gs pos="35000">
                  <a:schemeClr val="accent5">
                    <a:tint val="37000"/>
                    <a:satMod val="300000"/>
                  </a:schemeClr>
                </a:gs>
                <a:gs pos="100000">
                  <a:schemeClr val="accent5">
                    <a:tint val="15000"/>
                    <a:satMod val="350000"/>
                  </a:schemeClr>
                </a:gs>
              </a:gsLst>
              <a:lin ang="16200000" scaled="1"/>
            </a:gradFill>
          </p:spPr>
          <p:style>
            <a:lnRef idx="1">
              <a:schemeClr val="accent5"/>
            </a:lnRef>
            <a:fillRef idx="2">
              <a:schemeClr val="accent5"/>
            </a:fillRef>
            <a:effectRef idx="1">
              <a:schemeClr val="accent5"/>
            </a:effectRef>
            <a:fontRef idx="minor">
              <a:schemeClr val="dk1"/>
            </a:fontRef>
          </p:style>
          <p:txBody>
            <a:bodyPr wrap="square" rtlCol="0">
              <a:spAutoFit/>
            </a:bodyPr>
            <a:lstStyle/>
            <a:p>
              <a:pPr marL="0" lvl="1" indent="7938" algn="ctr" fontAlgn="base">
                <a:lnSpc>
                  <a:spcPct val="90000"/>
                </a:lnSpc>
                <a:spcBef>
                  <a:spcPct val="20000"/>
                </a:spcBef>
                <a:spcAft>
                  <a:spcPct val="0"/>
                </a:spcAft>
                <a:defRPr/>
              </a:pPr>
              <a:r>
                <a:rPr lang="en-US" sz="1000" b="1" dirty="0" smtClean="0">
                  <a:solidFill>
                    <a:schemeClr val="tx1"/>
                  </a:solidFill>
                  <a:latin typeface="Calibri" pitchFamily="34" charset="0"/>
                </a:rPr>
                <a:t>2007</a:t>
              </a:r>
            </a:p>
          </p:txBody>
        </p:sp>
      </p:grpSp>
      <p:grpSp>
        <p:nvGrpSpPr>
          <p:cNvPr id="6" name="Group 28"/>
          <p:cNvGrpSpPr/>
          <p:nvPr/>
        </p:nvGrpSpPr>
        <p:grpSpPr>
          <a:xfrm>
            <a:off x="3116579" y="2263818"/>
            <a:ext cx="2350731" cy="1873842"/>
            <a:chOff x="6302492" y="2070778"/>
            <a:chExt cx="2350731" cy="1873842"/>
          </a:xfrm>
        </p:grpSpPr>
        <p:pic>
          <p:nvPicPr>
            <p:cNvPr id="26" name="Picture 2"/>
            <p:cNvPicPr>
              <a:picLocks noChangeAspect="1" noChangeArrowheads="1"/>
            </p:cNvPicPr>
            <p:nvPr/>
          </p:nvPicPr>
          <p:blipFill>
            <a:blip r:embed="rId6" cstate="print"/>
            <a:srcRect/>
            <a:stretch>
              <a:fillRect/>
            </a:stretch>
          </p:blipFill>
          <p:spPr bwMode="auto">
            <a:xfrm>
              <a:off x="6302492" y="2428240"/>
              <a:ext cx="2336153" cy="1516380"/>
            </a:xfrm>
            <a:prstGeom prst="rect">
              <a:avLst/>
            </a:prstGeom>
            <a:ln>
              <a:noFill/>
            </a:ln>
            <a:effectLst/>
          </p:spPr>
        </p:pic>
        <p:sp>
          <p:nvSpPr>
            <p:cNvPr id="18" name="Rectangle 17"/>
            <p:cNvSpPr/>
            <p:nvPr/>
          </p:nvSpPr>
          <p:spPr>
            <a:xfrm>
              <a:off x="7768160" y="2070778"/>
              <a:ext cx="885063" cy="341632"/>
            </a:xfrm>
            <a:prstGeom prst="rect">
              <a:avLst/>
            </a:prstGeom>
            <a:gradFill>
              <a:gsLst>
                <a:gs pos="0">
                  <a:srgbClr val="CCECFF"/>
                </a:gs>
                <a:gs pos="35000">
                  <a:schemeClr val="accent5">
                    <a:tint val="37000"/>
                    <a:satMod val="300000"/>
                  </a:schemeClr>
                </a:gs>
                <a:gs pos="100000">
                  <a:schemeClr val="accent5">
                    <a:tint val="15000"/>
                    <a:satMod val="350000"/>
                  </a:schemeClr>
                </a:gs>
              </a:gsLst>
              <a:lin ang="16200000" scaled="1"/>
            </a:gradFill>
          </p:spPr>
          <p:style>
            <a:lnRef idx="1">
              <a:schemeClr val="accent5"/>
            </a:lnRef>
            <a:fillRef idx="2">
              <a:schemeClr val="accent5"/>
            </a:fillRef>
            <a:effectRef idx="1">
              <a:schemeClr val="accent5"/>
            </a:effectRef>
            <a:fontRef idx="minor">
              <a:schemeClr val="dk1"/>
            </a:fontRef>
          </p:style>
          <p:txBody>
            <a:bodyPr wrap="square" rtlCol="0">
              <a:spAutoFit/>
            </a:bodyPr>
            <a:lstStyle/>
            <a:p>
              <a:pPr marL="0" lvl="1" indent="7938" algn="ctr" fontAlgn="base">
                <a:lnSpc>
                  <a:spcPct val="90000"/>
                </a:lnSpc>
                <a:spcBef>
                  <a:spcPct val="20000"/>
                </a:spcBef>
                <a:spcAft>
                  <a:spcPct val="0"/>
                </a:spcAft>
                <a:defRPr/>
              </a:pPr>
              <a:r>
                <a:rPr lang="en-US" b="1" dirty="0" smtClean="0">
                  <a:solidFill>
                    <a:schemeClr val="tx1"/>
                  </a:solidFill>
                  <a:latin typeface="Calibri" pitchFamily="34" charset="0"/>
                </a:rPr>
                <a:t>2009</a:t>
              </a:r>
            </a:p>
          </p:txBody>
        </p:sp>
      </p:grpSp>
      <p:grpSp>
        <p:nvGrpSpPr>
          <p:cNvPr id="7" name="Group 27"/>
          <p:cNvGrpSpPr/>
          <p:nvPr/>
        </p:nvGrpSpPr>
        <p:grpSpPr>
          <a:xfrm>
            <a:off x="1292515" y="1948250"/>
            <a:ext cx="2304126" cy="1534090"/>
            <a:chOff x="2216150" y="1893762"/>
            <a:chExt cx="2304126" cy="1534090"/>
          </a:xfrm>
        </p:grpSpPr>
        <p:pic>
          <p:nvPicPr>
            <p:cNvPr id="11266" name="Picture 2"/>
            <p:cNvPicPr>
              <a:picLocks noChangeAspect="1" noChangeArrowheads="1"/>
            </p:cNvPicPr>
            <p:nvPr/>
          </p:nvPicPr>
          <p:blipFill>
            <a:blip r:embed="rId7" cstate="print"/>
            <a:srcRect/>
            <a:stretch>
              <a:fillRect/>
            </a:stretch>
          </p:blipFill>
          <p:spPr bwMode="auto">
            <a:xfrm>
              <a:off x="2216150" y="1943099"/>
              <a:ext cx="1824231" cy="1484753"/>
            </a:xfrm>
            <a:prstGeom prst="rect">
              <a:avLst/>
            </a:prstGeom>
            <a:noFill/>
            <a:ln w="9525">
              <a:noFill/>
              <a:miter lim="800000"/>
              <a:headEnd/>
              <a:tailEnd/>
            </a:ln>
          </p:spPr>
        </p:pic>
        <p:sp>
          <p:nvSpPr>
            <p:cNvPr id="14" name="Rectangle 13"/>
            <p:cNvSpPr/>
            <p:nvPr/>
          </p:nvSpPr>
          <p:spPr>
            <a:xfrm>
              <a:off x="3877834" y="1893762"/>
              <a:ext cx="642442" cy="286232"/>
            </a:xfrm>
            <a:prstGeom prst="rect">
              <a:avLst/>
            </a:prstGeom>
            <a:gradFill>
              <a:gsLst>
                <a:gs pos="0">
                  <a:srgbClr val="CCECFF"/>
                </a:gs>
                <a:gs pos="35000">
                  <a:schemeClr val="accent5">
                    <a:tint val="37000"/>
                    <a:satMod val="300000"/>
                  </a:schemeClr>
                </a:gs>
                <a:gs pos="100000">
                  <a:schemeClr val="accent5">
                    <a:tint val="15000"/>
                    <a:satMod val="350000"/>
                  </a:schemeClr>
                </a:gs>
              </a:gsLst>
              <a:lin ang="16200000" scaled="1"/>
            </a:gradFill>
          </p:spPr>
          <p:style>
            <a:lnRef idx="1">
              <a:schemeClr val="accent5"/>
            </a:lnRef>
            <a:fillRef idx="2">
              <a:schemeClr val="accent5"/>
            </a:fillRef>
            <a:effectRef idx="1">
              <a:schemeClr val="accent5"/>
            </a:effectRef>
            <a:fontRef idx="minor">
              <a:schemeClr val="dk1"/>
            </a:fontRef>
          </p:style>
          <p:txBody>
            <a:bodyPr wrap="square" rtlCol="0">
              <a:spAutoFit/>
            </a:bodyPr>
            <a:lstStyle/>
            <a:p>
              <a:pPr marL="0" lvl="1" indent="7938" algn="ctr" fontAlgn="base">
                <a:lnSpc>
                  <a:spcPct val="90000"/>
                </a:lnSpc>
                <a:spcBef>
                  <a:spcPct val="20000"/>
                </a:spcBef>
                <a:spcAft>
                  <a:spcPct val="0"/>
                </a:spcAft>
                <a:defRPr/>
              </a:pPr>
              <a:r>
                <a:rPr lang="en-US" sz="1400" b="1" dirty="0" smtClean="0">
                  <a:solidFill>
                    <a:schemeClr val="tx1"/>
                  </a:solidFill>
                  <a:latin typeface="Calibri" pitchFamily="34" charset="0"/>
                </a:rPr>
                <a:t>2008</a:t>
              </a:r>
            </a:p>
          </p:txBody>
        </p:sp>
      </p:gr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1000" fill="hold"/>
                                        <p:tgtEl>
                                          <p:spTgt spid="5"/>
                                        </p:tgtEl>
                                        <p:attrNameLst>
                                          <p:attrName>ppt_w</p:attrName>
                                        </p:attrNameLst>
                                      </p:cBhvr>
                                      <p:tavLst>
                                        <p:tav tm="0">
                                          <p:val>
                                            <p:fltVal val="0"/>
                                          </p:val>
                                        </p:tav>
                                        <p:tav tm="100000">
                                          <p:val>
                                            <p:strVal val="#ppt_w"/>
                                          </p:val>
                                        </p:tav>
                                      </p:tavLst>
                                    </p:anim>
                                    <p:anim calcmode="lin" valueType="num">
                                      <p:cBhvr>
                                        <p:cTn id="8" dur="1000" fill="hold"/>
                                        <p:tgtEl>
                                          <p:spTgt spid="5"/>
                                        </p:tgtEl>
                                        <p:attrNameLst>
                                          <p:attrName>ppt_h</p:attrName>
                                        </p:attrNameLst>
                                      </p:cBhvr>
                                      <p:tavLst>
                                        <p:tav tm="0">
                                          <p:val>
                                            <p:fltVal val="0"/>
                                          </p:val>
                                        </p:tav>
                                        <p:tav tm="100000">
                                          <p:val>
                                            <p:strVal val="#ppt_h"/>
                                          </p:val>
                                        </p:tav>
                                      </p:tavLst>
                                    </p:anim>
                                    <p:animEffect transition="in" filter="fade">
                                      <p:cBhvr>
                                        <p:cTn id="9" dur="1000"/>
                                        <p:tgtEl>
                                          <p:spTgt spid="5"/>
                                        </p:tgtEl>
                                      </p:cBhvr>
                                    </p:animEffect>
                                  </p:childTnLst>
                                </p:cTn>
                              </p:par>
                            </p:childTnLst>
                          </p:cTn>
                        </p:par>
                        <p:par>
                          <p:cTn id="10" fill="hold">
                            <p:stCondLst>
                              <p:cond delay="1000"/>
                            </p:stCondLst>
                            <p:childTnLst>
                              <p:par>
                                <p:cTn id="11" presetID="53" presetClass="entr" presetSubtype="0" fill="hold" nodeType="afterEffect">
                                  <p:stCondLst>
                                    <p:cond delay="500"/>
                                  </p:stCondLst>
                                  <p:childTnLst>
                                    <p:set>
                                      <p:cBhvr>
                                        <p:cTn id="12" dur="1" fill="hold">
                                          <p:stCondLst>
                                            <p:cond delay="0"/>
                                          </p:stCondLst>
                                        </p:cTn>
                                        <p:tgtEl>
                                          <p:spTgt spid="7"/>
                                        </p:tgtEl>
                                        <p:attrNameLst>
                                          <p:attrName>style.visibility</p:attrName>
                                        </p:attrNameLst>
                                      </p:cBhvr>
                                      <p:to>
                                        <p:strVal val="visible"/>
                                      </p:to>
                                    </p:set>
                                    <p:anim calcmode="lin" valueType="num">
                                      <p:cBhvr>
                                        <p:cTn id="13" dur="1000" fill="hold"/>
                                        <p:tgtEl>
                                          <p:spTgt spid="7"/>
                                        </p:tgtEl>
                                        <p:attrNameLst>
                                          <p:attrName>ppt_w</p:attrName>
                                        </p:attrNameLst>
                                      </p:cBhvr>
                                      <p:tavLst>
                                        <p:tav tm="0">
                                          <p:val>
                                            <p:fltVal val="0"/>
                                          </p:val>
                                        </p:tav>
                                        <p:tav tm="100000">
                                          <p:val>
                                            <p:strVal val="#ppt_w"/>
                                          </p:val>
                                        </p:tav>
                                      </p:tavLst>
                                    </p:anim>
                                    <p:anim calcmode="lin" valueType="num">
                                      <p:cBhvr>
                                        <p:cTn id="14" dur="1000" fill="hold"/>
                                        <p:tgtEl>
                                          <p:spTgt spid="7"/>
                                        </p:tgtEl>
                                        <p:attrNameLst>
                                          <p:attrName>ppt_h</p:attrName>
                                        </p:attrNameLst>
                                      </p:cBhvr>
                                      <p:tavLst>
                                        <p:tav tm="0">
                                          <p:val>
                                            <p:fltVal val="0"/>
                                          </p:val>
                                        </p:tav>
                                        <p:tav tm="100000">
                                          <p:val>
                                            <p:strVal val="#ppt_h"/>
                                          </p:val>
                                        </p:tav>
                                      </p:tavLst>
                                    </p:anim>
                                    <p:animEffect transition="in" filter="fade">
                                      <p:cBhvr>
                                        <p:cTn id="15" dur="1000"/>
                                        <p:tgtEl>
                                          <p:spTgt spid="7"/>
                                        </p:tgtEl>
                                      </p:cBhvr>
                                    </p:animEffect>
                                  </p:childTnLst>
                                </p:cTn>
                              </p:par>
                            </p:childTnLst>
                          </p:cTn>
                        </p:par>
                        <p:par>
                          <p:cTn id="16" fill="hold">
                            <p:stCondLst>
                              <p:cond delay="2500"/>
                            </p:stCondLst>
                            <p:childTnLst>
                              <p:par>
                                <p:cTn id="17" presetID="53" presetClass="entr" presetSubtype="0" fill="hold" nodeType="afterEffect">
                                  <p:stCondLst>
                                    <p:cond delay="500"/>
                                  </p:stCondLst>
                                  <p:childTnLst>
                                    <p:set>
                                      <p:cBhvr>
                                        <p:cTn id="18" dur="1" fill="hold">
                                          <p:stCondLst>
                                            <p:cond delay="0"/>
                                          </p:stCondLst>
                                        </p:cTn>
                                        <p:tgtEl>
                                          <p:spTgt spid="6"/>
                                        </p:tgtEl>
                                        <p:attrNameLst>
                                          <p:attrName>style.visibility</p:attrName>
                                        </p:attrNameLst>
                                      </p:cBhvr>
                                      <p:to>
                                        <p:strVal val="visible"/>
                                      </p:to>
                                    </p:set>
                                    <p:anim calcmode="lin" valueType="num">
                                      <p:cBhvr>
                                        <p:cTn id="19" dur="1000" fill="hold"/>
                                        <p:tgtEl>
                                          <p:spTgt spid="6"/>
                                        </p:tgtEl>
                                        <p:attrNameLst>
                                          <p:attrName>ppt_w</p:attrName>
                                        </p:attrNameLst>
                                      </p:cBhvr>
                                      <p:tavLst>
                                        <p:tav tm="0">
                                          <p:val>
                                            <p:fltVal val="0"/>
                                          </p:val>
                                        </p:tav>
                                        <p:tav tm="100000">
                                          <p:val>
                                            <p:strVal val="#ppt_w"/>
                                          </p:val>
                                        </p:tav>
                                      </p:tavLst>
                                    </p:anim>
                                    <p:anim calcmode="lin" valueType="num">
                                      <p:cBhvr>
                                        <p:cTn id="20" dur="1000" fill="hold"/>
                                        <p:tgtEl>
                                          <p:spTgt spid="6"/>
                                        </p:tgtEl>
                                        <p:attrNameLst>
                                          <p:attrName>ppt_h</p:attrName>
                                        </p:attrNameLst>
                                      </p:cBhvr>
                                      <p:tavLst>
                                        <p:tav tm="0">
                                          <p:val>
                                            <p:fltVal val="0"/>
                                          </p:val>
                                        </p:tav>
                                        <p:tav tm="100000">
                                          <p:val>
                                            <p:strVal val="#ppt_h"/>
                                          </p:val>
                                        </p:tav>
                                      </p:tavLst>
                                    </p:anim>
                                    <p:animEffect transition="in" filter="fade">
                                      <p:cBhvr>
                                        <p:cTn id="21" dur="1000"/>
                                        <p:tgtEl>
                                          <p:spTgt spid="6"/>
                                        </p:tgtEl>
                                      </p:cBhvr>
                                    </p:animEffect>
                                  </p:childTnLst>
                                </p:cTn>
                              </p:par>
                            </p:childTnLst>
                          </p:cTn>
                        </p:par>
                        <p:par>
                          <p:cTn id="22" fill="hold">
                            <p:stCondLst>
                              <p:cond delay="4000"/>
                            </p:stCondLst>
                            <p:childTnLst>
                              <p:par>
                                <p:cTn id="23" presetID="53" presetClass="entr" presetSubtype="0" fill="hold" nodeType="afterEffect">
                                  <p:stCondLst>
                                    <p:cond delay="500"/>
                                  </p:stCondLst>
                                  <p:childTnLst>
                                    <p:set>
                                      <p:cBhvr>
                                        <p:cTn id="24" dur="1" fill="hold">
                                          <p:stCondLst>
                                            <p:cond delay="0"/>
                                          </p:stCondLst>
                                        </p:cTn>
                                        <p:tgtEl>
                                          <p:spTgt spid="2"/>
                                        </p:tgtEl>
                                        <p:attrNameLst>
                                          <p:attrName>style.visibility</p:attrName>
                                        </p:attrNameLst>
                                      </p:cBhvr>
                                      <p:to>
                                        <p:strVal val="visible"/>
                                      </p:to>
                                    </p:set>
                                    <p:anim calcmode="lin" valueType="num">
                                      <p:cBhvr>
                                        <p:cTn id="25" dur="1000" fill="hold"/>
                                        <p:tgtEl>
                                          <p:spTgt spid="2"/>
                                        </p:tgtEl>
                                        <p:attrNameLst>
                                          <p:attrName>ppt_w</p:attrName>
                                        </p:attrNameLst>
                                      </p:cBhvr>
                                      <p:tavLst>
                                        <p:tav tm="0">
                                          <p:val>
                                            <p:fltVal val="0"/>
                                          </p:val>
                                        </p:tav>
                                        <p:tav tm="100000">
                                          <p:val>
                                            <p:strVal val="#ppt_w"/>
                                          </p:val>
                                        </p:tav>
                                      </p:tavLst>
                                    </p:anim>
                                    <p:anim calcmode="lin" valueType="num">
                                      <p:cBhvr>
                                        <p:cTn id="26" dur="1000" fill="hold"/>
                                        <p:tgtEl>
                                          <p:spTgt spid="2"/>
                                        </p:tgtEl>
                                        <p:attrNameLst>
                                          <p:attrName>ppt_h</p:attrName>
                                        </p:attrNameLst>
                                      </p:cBhvr>
                                      <p:tavLst>
                                        <p:tav tm="0">
                                          <p:val>
                                            <p:fltVal val="0"/>
                                          </p:val>
                                        </p:tav>
                                        <p:tav tm="100000">
                                          <p:val>
                                            <p:strVal val="#ppt_h"/>
                                          </p:val>
                                        </p:tav>
                                      </p:tavLst>
                                    </p:anim>
                                    <p:animEffect transition="in" filter="fade">
                                      <p:cBhvr>
                                        <p:cTn id="27" dur="1000"/>
                                        <p:tgtEl>
                                          <p:spTgt spid="2"/>
                                        </p:tgtEl>
                                      </p:cBhvr>
                                    </p:animEffect>
                                  </p:childTnLst>
                                </p:cTn>
                              </p:par>
                            </p:childTnLst>
                          </p:cTn>
                        </p:par>
                        <p:par>
                          <p:cTn id="28" fill="hold">
                            <p:stCondLst>
                              <p:cond delay="5500"/>
                            </p:stCondLst>
                            <p:childTnLst>
                              <p:par>
                                <p:cTn id="29" presetID="1" presetClass="entr" presetSubtype="0" fill="hold" nodeType="afterEffect">
                                  <p:stCondLst>
                                    <p:cond delay="0"/>
                                  </p:stCondLst>
                                  <p:childTnLst>
                                    <p:set>
                                      <p:cBhvr>
                                        <p:cTn id="30"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mtClean="0"/>
              <a:t>Steps towards two-beam acceleration modules </a:t>
            </a:r>
            <a:endParaRPr lang="en-US" dirty="0"/>
          </a:p>
        </p:txBody>
      </p:sp>
      <p:sp>
        <p:nvSpPr>
          <p:cNvPr id="17" name="Date Placeholder 16"/>
          <p:cNvSpPr>
            <a:spLocks noGrp="1"/>
          </p:cNvSpPr>
          <p:nvPr>
            <p:ph type="dt" sz="half" idx="10"/>
          </p:nvPr>
        </p:nvSpPr>
        <p:spPr/>
        <p:txBody>
          <a:bodyPr/>
          <a:lstStyle/>
          <a:p>
            <a:r>
              <a:rPr lang="en-US" smtClean="0"/>
              <a:t>03 Feb 2011</a:t>
            </a:r>
            <a:endParaRPr lang="en-US" dirty="0"/>
          </a:p>
        </p:txBody>
      </p:sp>
      <p:sp>
        <p:nvSpPr>
          <p:cNvPr id="20" name="Footer Placeholder 19"/>
          <p:cNvSpPr>
            <a:spLocks noGrp="1"/>
          </p:cNvSpPr>
          <p:nvPr>
            <p:ph type="ftr" sz="quarter" idx="12"/>
          </p:nvPr>
        </p:nvSpPr>
        <p:spPr/>
        <p:txBody>
          <a:bodyPr/>
          <a:lstStyle/>
          <a:p>
            <a:r>
              <a:rPr lang="en-US" smtClean="0"/>
              <a:t>ACE, G. Riddone</a:t>
            </a:r>
            <a:endParaRPr lang="en-US" dirty="0" smtClean="0"/>
          </a:p>
        </p:txBody>
      </p:sp>
      <p:sp>
        <p:nvSpPr>
          <p:cNvPr id="4" name="Rounded Rectangle 3"/>
          <p:cNvSpPr/>
          <p:nvPr/>
        </p:nvSpPr>
        <p:spPr>
          <a:xfrm>
            <a:off x="381000" y="1210270"/>
            <a:ext cx="2362200" cy="990600"/>
          </a:xfrm>
          <a:prstGeom prst="roundRect">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lumMod val="50000"/>
                  </a:schemeClr>
                </a:solidFill>
              </a:rPr>
              <a:t>Two-beam test stand (PETS and ac. structures)</a:t>
            </a:r>
            <a:endParaRPr lang="en-US" dirty="0">
              <a:solidFill>
                <a:schemeClr val="bg1">
                  <a:lumMod val="50000"/>
                </a:schemeClr>
              </a:solidFill>
            </a:endParaRPr>
          </a:p>
        </p:txBody>
      </p:sp>
      <p:sp>
        <p:nvSpPr>
          <p:cNvPr id="5" name="Rounded Rectangle 4"/>
          <p:cNvSpPr/>
          <p:nvPr/>
        </p:nvSpPr>
        <p:spPr>
          <a:xfrm>
            <a:off x="381000" y="3115270"/>
            <a:ext cx="2362200" cy="990600"/>
          </a:xfrm>
          <a:prstGeom prst="roundRect">
            <a:avLst/>
          </a:prstGeom>
          <a:solidFill>
            <a:schemeClr val="accent1">
              <a:lumMod val="20000"/>
              <a:lumOff val="80000"/>
            </a:schemeClr>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Prototype modules in LAB [x4]</a:t>
            </a:r>
            <a:endParaRPr lang="en-US" dirty="0">
              <a:solidFill>
                <a:schemeClr val="tx1"/>
              </a:solidFill>
            </a:endParaRPr>
          </a:p>
        </p:txBody>
      </p:sp>
      <p:sp>
        <p:nvSpPr>
          <p:cNvPr id="6" name="Rounded Rectangle 5"/>
          <p:cNvSpPr/>
          <p:nvPr/>
        </p:nvSpPr>
        <p:spPr>
          <a:xfrm>
            <a:off x="381000" y="4570274"/>
            <a:ext cx="2362200" cy="990600"/>
          </a:xfrm>
          <a:prstGeom prst="roundRect">
            <a:avLst/>
          </a:prstGeom>
          <a:solidFill>
            <a:schemeClr val="accent1">
              <a:lumMod val="20000"/>
              <a:lumOff val="80000"/>
            </a:schemeClr>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Prototype modules in CLEX [x3</a:t>
            </a:r>
            <a:r>
              <a:rPr lang="en-US" i="1" dirty="0" smtClean="0">
                <a:solidFill>
                  <a:schemeClr val="bg1">
                    <a:lumMod val="50000"/>
                  </a:schemeClr>
                </a:solidFill>
              </a:rPr>
              <a:t>+1</a:t>
            </a:r>
            <a:r>
              <a:rPr lang="en-US" dirty="0" smtClean="0">
                <a:solidFill>
                  <a:schemeClr val="tx1"/>
                </a:solidFill>
              </a:rPr>
              <a:t>]</a:t>
            </a:r>
            <a:endParaRPr lang="en-US" dirty="0">
              <a:solidFill>
                <a:schemeClr val="tx1"/>
              </a:solidFill>
            </a:endParaRPr>
          </a:p>
        </p:txBody>
      </p:sp>
      <p:sp>
        <p:nvSpPr>
          <p:cNvPr id="7" name="TextBox 6"/>
          <p:cNvSpPr txBox="1"/>
          <p:nvPr/>
        </p:nvSpPr>
        <p:spPr>
          <a:xfrm>
            <a:off x="3505200" y="1210270"/>
            <a:ext cx="5029200" cy="923330"/>
          </a:xfrm>
          <a:prstGeom prst="rect">
            <a:avLst/>
          </a:prstGeom>
          <a:solidFill>
            <a:schemeClr val="bg1">
              <a:lumMod val="85000"/>
            </a:schemeClr>
          </a:solidFill>
        </p:spPr>
        <p:txBody>
          <a:bodyPr wrap="square" rtlCol="0">
            <a:spAutoFit/>
          </a:bodyPr>
          <a:lstStyle/>
          <a:p>
            <a:r>
              <a:rPr lang="en-US" dirty="0" smtClean="0">
                <a:solidFill>
                  <a:schemeClr val="bg1">
                    <a:lumMod val="50000"/>
                  </a:schemeClr>
                </a:solidFill>
                <a:latin typeface="+mn-lt"/>
              </a:rPr>
              <a:t>Demonstration of the two-beam acceleration with one PETS and one accelerating structure at nominal parameters in CLEX</a:t>
            </a:r>
            <a:endParaRPr lang="en-US" dirty="0">
              <a:solidFill>
                <a:schemeClr val="bg1">
                  <a:lumMod val="50000"/>
                </a:schemeClr>
              </a:solidFill>
              <a:latin typeface="+mn-lt"/>
            </a:endParaRPr>
          </a:p>
        </p:txBody>
      </p:sp>
      <p:sp>
        <p:nvSpPr>
          <p:cNvPr id="8" name="TextBox 7"/>
          <p:cNvSpPr txBox="1"/>
          <p:nvPr/>
        </p:nvSpPr>
        <p:spPr>
          <a:xfrm>
            <a:off x="3505200" y="2819400"/>
            <a:ext cx="5029200" cy="1477328"/>
          </a:xfrm>
          <a:prstGeom prst="rect">
            <a:avLst/>
          </a:prstGeom>
          <a:noFill/>
          <a:ln>
            <a:solidFill>
              <a:schemeClr val="tx1"/>
            </a:solidFill>
            <a:prstDash val="sysDash"/>
          </a:ln>
        </p:spPr>
        <p:txBody>
          <a:bodyPr wrap="square" rtlCol="0">
            <a:spAutoFit/>
          </a:bodyPr>
          <a:lstStyle/>
          <a:p>
            <a:r>
              <a:rPr lang="en-US" dirty="0" smtClean="0">
                <a:solidFill>
                  <a:srgbClr val="FF0000"/>
                </a:solidFill>
                <a:latin typeface="+mn-lt"/>
              </a:rPr>
              <a:t>Demonstration of the two-beam module design</a:t>
            </a:r>
            <a:endParaRPr lang="en-US" dirty="0" smtClean="0">
              <a:solidFill>
                <a:srgbClr val="002060"/>
              </a:solidFill>
            </a:endParaRPr>
          </a:p>
          <a:p>
            <a:r>
              <a:rPr lang="en-US" dirty="0" smtClean="0">
                <a:solidFill>
                  <a:srgbClr val="002060"/>
                </a:solidFill>
                <a:latin typeface="+mn-lt"/>
              </a:rPr>
              <a:t>This implies the assembly and integration of all components and technical systems, such as RF, magnet, vacuum, alignment and stabilization, in the very compact 2-m long two-beam module</a:t>
            </a:r>
            <a:endParaRPr lang="en-US" dirty="0">
              <a:solidFill>
                <a:srgbClr val="002060"/>
              </a:solidFill>
              <a:latin typeface="+mn-lt"/>
            </a:endParaRPr>
          </a:p>
        </p:txBody>
      </p:sp>
      <p:sp>
        <p:nvSpPr>
          <p:cNvPr id="9" name="TextBox 8"/>
          <p:cNvSpPr txBox="1"/>
          <p:nvPr/>
        </p:nvSpPr>
        <p:spPr>
          <a:xfrm>
            <a:off x="3505200" y="4341674"/>
            <a:ext cx="5029200" cy="1477328"/>
          </a:xfrm>
          <a:prstGeom prst="rect">
            <a:avLst/>
          </a:prstGeom>
          <a:noFill/>
          <a:ln>
            <a:solidFill>
              <a:schemeClr val="tx1"/>
            </a:solidFill>
            <a:prstDash val="sysDash"/>
          </a:ln>
        </p:spPr>
        <p:txBody>
          <a:bodyPr wrap="square" rtlCol="0">
            <a:spAutoFit/>
          </a:bodyPr>
          <a:lstStyle/>
          <a:p>
            <a:r>
              <a:rPr lang="en-US" dirty="0" smtClean="0">
                <a:solidFill>
                  <a:srgbClr val="FF0000"/>
                </a:solidFill>
                <a:latin typeface="+mn-lt"/>
              </a:rPr>
              <a:t>Demonstration of the two-beam acceleration with two-beam modules in CLEX</a:t>
            </a:r>
          </a:p>
          <a:p>
            <a:r>
              <a:rPr lang="en-US" dirty="0" smtClean="0">
                <a:solidFill>
                  <a:srgbClr val="002060"/>
                </a:solidFill>
                <a:latin typeface="+mn-lt"/>
              </a:rPr>
              <a:t>Address other feasibility issues in an integrated approach</a:t>
            </a:r>
          </a:p>
          <a:p>
            <a:pPr marL="0" lvl="1"/>
            <a:r>
              <a:rPr lang="en-US" dirty="0" smtClean="0">
                <a:solidFill>
                  <a:srgbClr val="002060"/>
                </a:solidFill>
                <a:latin typeface="+mn-lt"/>
              </a:rPr>
              <a:t>Industrialization and mass production study</a:t>
            </a:r>
          </a:p>
        </p:txBody>
      </p:sp>
      <p:sp>
        <p:nvSpPr>
          <p:cNvPr id="10" name="Striped Right Arrow 9"/>
          <p:cNvSpPr/>
          <p:nvPr/>
        </p:nvSpPr>
        <p:spPr>
          <a:xfrm>
            <a:off x="2819400" y="1438870"/>
            <a:ext cx="609600" cy="457200"/>
          </a:xfrm>
          <a:prstGeom prst="stripedRightArrow">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lumMod val="50000"/>
                </a:schemeClr>
              </a:solidFill>
            </a:endParaRPr>
          </a:p>
        </p:txBody>
      </p:sp>
      <p:sp>
        <p:nvSpPr>
          <p:cNvPr id="11" name="Striped Right Arrow 10"/>
          <p:cNvSpPr/>
          <p:nvPr/>
        </p:nvSpPr>
        <p:spPr>
          <a:xfrm>
            <a:off x="2819400" y="3343870"/>
            <a:ext cx="609600" cy="457200"/>
          </a:xfrm>
          <a:prstGeom prst="stripedRightArrow">
            <a:avLst/>
          </a:prstGeom>
          <a:solidFill>
            <a:schemeClr val="accent1">
              <a:lumMod val="20000"/>
              <a:lumOff val="80000"/>
            </a:schemeClr>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Striped Right Arrow 11"/>
          <p:cNvSpPr/>
          <p:nvPr/>
        </p:nvSpPr>
        <p:spPr>
          <a:xfrm>
            <a:off x="2819400" y="4798874"/>
            <a:ext cx="609600" cy="457200"/>
          </a:xfrm>
          <a:prstGeom prst="stripedRightArrow">
            <a:avLst/>
          </a:prstGeom>
          <a:solidFill>
            <a:schemeClr val="accent1">
              <a:lumMod val="20000"/>
              <a:lumOff val="80000"/>
            </a:schemeClr>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4" name="Rounded Rectangle 13"/>
          <p:cNvSpPr/>
          <p:nvPr/>
        </p:nvSpPr>
        <p:spPr>
          <a:xfrm>
            <a:off x="228600" y="838200"/>
            <a:ext cx="8686800" cy="1600200"/>
          </a:xfrm>
          <a:prstGeom prst="roundRect">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extBox 14"/>
          <p:cNvSpPr txBox="1"/>
          <p:nvPr/>
        </p:nvSpPr>
        <p:spPr>
          <a:xfrm>
            <a:off x="457200" y="2590800"/>
            <a:ext cx="1287532" cy="369332"/>
          </a:xfrm>
          <a:prstGeom prst="rect">
            <a:avLst/>
          </a:prstGeom>
          <a:noFill/>
        </p:spPr>
        <p:txBody>
          <a:bodyPr wrap="none" rtlCol="0">
            <a:spAutoFit/>
          </a:bodyPr>
          <a:lstStyle/>
          <a:p>
            <a:r>
              <a:rPr lang="en-US" b="1" dirty="0" smtClean="0">
                <a:solidFill>
                  <a:srgbClr val="0070C0"/>
                </a:solidFill>
              </a:rPr>
              <a:t>2010-2013</a:t>
            </a:r>
            <a:endParaRPr lang="en-US" b="1" dirty="0">
              <a:solidFill>
                <a:srgbClr val="0070C0"/>
              </a:solidFill>
            </a:endParaRPr>
          </a:p>
        </p:txBody>
      </p:sp>
      <p:sp>
        <p:nvSpPr>
          <p:cNvPr id="16" name="Rounded Rectangle 15"/>
          <p:cNvSpPr/>
          <p:nvPr/>
        </p:nvSpPr>
        <p:spPr>
          <a:xfrm>
            <a:off x="228600" y="2590800"/>
            <a:ext cx="8686800" cy="3429000"/>
          </a:xfrm>
          <a:prstGeom prst="roundRect">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TextBox 18"/>
          <p:cNvSpPr txBox="1"/>
          <p:nvPr/>
        </p:nvSpPr>
        <p:spPr>
          <a:xfrm>
            <a:off x="457200" y="838200"/>
            <a:ext cx="1270412" cy="369332"/>
          </a:xfrm>
          <a:prstGeom prst="rect">
            <a:avLst/>
          </a:prstGeom>
          <a:noFill/>
        </p:spPr>
        <p:txBody>
          <a:bodyPr wrap="none" rtlCol="0">
            <a:spAutoFit/>
          </a:bodyPr>
          <a:lstStyle/>
          <a:p>
            <a:r>
              <a:rPr lang="en-US" b="1" dirty="0" smtClean="0">
                <a:solidFill>
                  <a:srgbClr val="0070C0"/>
                </a:solidFill>
              </a:rPr>
              <a:t>2009-2011</a:t>
            </a:r>
            <a:endParaRPr lang="en-US" b="1" dirty="0">
              <a:solidFill>
                <a:srgbClr val="0070C0"/>
              </a:solidFill>
            </a:endParaRPr>
          </a:p>
        </p:txBody>
      </p:sp>
      <p:sp>
        <p:nvSpPr>
          <p:cNvPr id="18" name="Slide Number Placeholder 17"/>
          <p:cNvSpPr>
            <a:spLocks noGrp="1"/>
          </p:cNvSpPr>
          <p:nvPr>
            <p:ph type="sldNum" sz="quarter" idx="11"/>
          </p:nvPr>
        </p:nvSpPr>
        <p:spPr/>
        <p:txBody>
          <a:bodyPr/>
          <a:lstStyle/>
          <a:p>
            <a:fld id="{AB0CC4D7-6F1A-452F-87A6-AD770925BAAB}" type="slidenum">
              <a:rPr lang="en-US" smtClean="0"/>
              <a:pPr/>
              <a:t>18</a:t>
            </a:fld>
            <a:endParaRPr lang="en-US"/>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674" name="Picture 2"/>
          <p:cNvPicPr>
            <a:picLocks noChangeAspect="1" noChangeArrowheads="1"/>
          </p:cNvPicPr>
          <p:nvPr/>
        </p:nvPicPr>
        <p:blipFill>
          <a:blip r:embed="rId3" cstate="print"/>
          <a:srcRect/>
          <a:stretch>
            <a:fillRect/>
          </a:stretch>
        </p:blipFill>
        <p:spPr bwMode="auto">
          <a:xfrm>
            <a:off x="533400" y="533400"/>
            <a:ext cx="6012160" cy="3856629"/>
          </a:xfrm>
          <a:prstGeom prst="rect">
            <a:avLst/>
          </a:prstGeom>
          <a:noFill/>
          <a:ln w="9525">
            <a:noFill/>
            <a:miter lim="800000"/>
            <a:headEnd/>
            <a:tailEnd/>
          </a:ln>
        </p:spPr>
      </p:pic>
      <p:sp>
        <p:nvSpPr>
          <p:cNvPr id="29" name="Title 28"/>
          <p:cNvSpPr>
            <a:spLocks noGrp="1"/>
          </p:cNvSpPr>
          <p:nvPr>
            <p:ph type="title"/>
          </p:nvPr>
        </p:nvSpPr>
        <p:spPr/>
        <p:txBody>
          <a:bodyPr>
            <a:normAutofit fontScale="90000"/>
          </a:bodyPr>
          <a:lstStyle/>
          <a:p>
            <a:r>
              <a:rPr lang="en-US" dirty="0" smtClean="0"/>
              <a:t>Prototype modules in the lab</a:t>
            </a:r>
            <a:endParaRPr lang="en-US" dirty="0"/>
          </a:p>
        </p:txBody>
      </p:sp>
      <p:sp>
        <p:nvSpPr>
          <p:cNvPr id="14" name="Slide Number Placeholder 13"/>
          <p:cNvSpPr>
            <a:spLocks noGrp="1"/>
          </p:cNvSpPr>
          <p:nvPr>
            <p:ph type="sldNum" sz="quarter" idx="11"/>
          </p:nvPr>
        </p:nvSpPr>
        <p:spPr/>
        <p:txBody>
          <a:bodyPr/>
          <a:lstStyle/>
          <a:p>
            <a:fld id="{1E88BAFD-BEB9-41F9-BCCD-A100482C9297}" type="slidenum">
              <a:rPr lang="en-US" smtClean="0"/>
              <a:pPr/>
              <a:t>19</a:t>
            </a:fld>
            <a:endParaRPr lang="en-US" dirty="0"/>
          </a:p>
        </p:txBody>
      </p:sp>
      <p:pic>
        <p:nvPicPr>
          <p:cNvPr id="3074" name="Picture 2"/>
          <p:cNvPicPr>
            <a:picLocks noChangeAspect="1" noChangeArrowheads="1"/>
          </p:cNvPicPr>
          <p:nvPr/>
        </p:nvPicPr>
        <p:blipFill>
          <a:blip r:embed="rId4" cstate="print"/>
          <a:srcRect/>
          <a:stretch>
            <a:fillRect/>
          </a:stretch>
        </p:blipFill>
        <p:spPr bwMode="auto">
          <a:xfrm>
            <a:off x="3810000" y="3149724"/>
            <a:ext cx="5244885" cy="3022476"/>
          </a:xfrm>
          <a:prstGeom prst="rect">
            <a:avLst/>
          </a:prstGeom>
          <a:noFill/>
          <a:ln w="9525">
            <a:noFill/>
            <a:miter lim="800000"/>
            <a:headEnd/>
            <a:tailEnd/>
          </a:ln>
        </p:spPr>
      </p:pic>
      <p:sp>
        <p:nvSpPr>
          <p:cNvPr id="8" name="TextBox 7"/>
          <p:cNvSpPr txBox="1"/>
          <p:nvPr/>
        </p:nvSpPr>
        <p:spPr>
          <a:xfrm>
            <a:off x="304800" y="762000"/>
            <a:ext cx="3840480" cy="707886"/>
          </a:xfrm>
          <a:prstGeom prst="rect">
            <a:avLst/>
          </a:prstGeom>
          <a:noFill/>
        </p:spPr>
        <p:txBody>
          <a:bodyPr wrap="square" rtlCol="0">
            <a:spAutoFit/>
          </a:bodyPr>
          <a:lstStyle/>
          <a:p>
            <a:r>
              <a:rPr lang="en-US" sz="2000" dirty="0" smtClean="0">
                <a:latin typeface="Cambria" pitchFamily="18" charset="0"/>
              </a:rPr>
              <a:t>4 modules representative of all CLIC module types </a:t>
            </a:r>
          </a:p>
        </p:txBody>
      </p:sp>
      <p:sp>
        <p:nvSpPr>
          <p:cNvPr id="9" name="Rectangle 8"/>
          <p:cNvSpPr/>
          <p:nvPr/>
        </p:nvSpPr>
        <p:spPr>
          <a:xfrm>
            <a:off x="5181600" y="2514600"/>
            <a:ext cx="3962400" cy="707886"/>
          </a:xfrm>
          <a:prstGeom prst="rect">
            <a:avLst/>
          </a:prstGeom>
        </p:spPr>
        <p:txBody>
          <a:bodyPr wrap="square">
            <a:spAutoFit/>
          </a:bodyPr>
          <a:lstStyle/>
          <a:p>
            <a:pPr lvl="0"/>
            <a:r>
              <a:rPr lang="en-US" sz="2000" dirty="0" smtClean="0">
                <a:solidFill>
                  <a:prstClr val="black"/>
                </a:solidFill>
                <a:latin typeface="Cambria" pitchFamily="18" charset="0"/>
              </a:rPr>
              <a:t>First two modules under procurement/assembly/testing</a:t>
            </a:r>
          </a:p>
        </p:txBody>
      </p:sp>
      <p:sp>
        <p:nvSpPr>
          <p:cNvPr id="10" name="Rectangle 9"/>
          <p:cNvSpPr/>
          <p:nvPr/>
        </p:nvSpPr>
        <p:spPr>
          <a:xfrm>
            <a:off x="1249680" y="4953000"/>
            <a:ext cx="731520" cy="533400"/>
          </a:xfrm>
          <a:prstGeom prst="rect">
            <a:avLst/>
          </a:prstGeom>
          <a:ln w="571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T0</a:t>
            </a:r>
            <a:endParaRPr lang="en-US" dirty="0"/>
          </a:p>
        </p:txBody>
      </p:sp>
      <p:sp>
        <p:nvSpPr>
          <p:cNvPr id="11" name="Rectangle 10"/>
          <p:cNvSpPr/>
          <p:nvPr/>
        </p:nvSpPr>
        <p:spPr>
          <a:xfrm>
            <a:off x="2087880" y="4953000"/>
            <a:ext cx="731520" cy="533400"/>
          </a:xfrm>
          <a:prstGeom prst="rect">
            <a:avLst/>
          </a:prstGeom>
          <a:solidFill>
            <a:srgbClr val="4F81BD">
              <a:alpha val="50196"/>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T1</a:t>
            </a:r>
            <a:endParaRPr lang="en-US" dirty="0"/>
          </a:p>
        </p:txBody>
      </p:sp>
      <p:sp>
        <p:nvSpPr>
          <p:cNvPr id="12" name="Rectangle 11"/>
          <p:cNvSpPr/>
          <p:nvPr/>
        </p:nvSpPr>
        <p:spPr>
          <a:xfrm>
            <a:off x="2926080" y="4953000"/>
            <a:ext cx="731520" cy="533400"/>
          </a:xfrm>
          <a:prstGeom prst="rect">
            <a:avLst/>
          </a:prstGeom>
          <a:solidFill>
            <a:srgbClr val="4F81BD">
              <a:alpha val="50196"/>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T4</a:t>
            </a:r>
            <a:endParaRPr lang="en-US" dirty="0"/>
          </a:p>
        </p:txBody>
      </p:sp>
      <p:sp>
        <p:nvSpPr>
          <p:cNvPr id="13" name="Rectangle 12"/>
          <p:cNvSpPr/>
          <p:nvPr/>
        </p:nvSpPr>
        <p:spPr>
          <a:xfrm>
            <a:off x="411480" y="4953000"/>
            <a:ext cx="731520" cy="533400"/>
          </a:xfrm>
          <a:prstGeom prst="rect">
            <a:avLst/>
          </a:prstGeom>
          <a:ln w="571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T0</a:t>
            </a:r>
            <a:endParaRPr lang="en-US" dirty="0"/>
          </a:p>
        </p:txBody>
      </p:sp>
      <p:cxnSp>
        <p:nvCxnSpPr>
          <p:cNvPr id="16" name="Straight Arrow Connector 15"/>
          <p:cNvCxnSpPr/>
          <p:nvPr/>
        </p:nvCxnSpPr>
        <p:spPr>
          <a:xfrm>
            <a:off x="381000" y="5715000"/>
            <a:ext cx="25908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7" name="TextBox 16"/>
          <p:cNvSpPr txBox="1"/>
          <p:nvPr/>
        </p:nvSpPr>
        <p:spPr>
          <a:xfrm>
            <a:off x="2209800" y="5715000"/>
            <a:ext cx="720069" cy="369332"/>
          </a:xfrm>
          <a:prstGeom prst="rect">
            <a:avLst/>
          </a:prstGeom>
          <a:noFill/>
        </p:spPr>
        <p:txBody>
          <a:bodyPr wrap="none" rtlCol="0">
            <a:spAutoFit/>
          </a:bodyPr>
          <a:lstStyle/>
          <a:p>
            <a:r>
              <a:rPr lang="en-US" dirty="0" smtClean="0"/>
              <a:t>Beam</a:t>
            </a:r>
            <a:endParaRPr lang="en-US" dirty="0"/>
          </a:p>
        </p:txBody>
      </p:sp>
      <p:sp>
        <p:nvSpPr>
          <p:cNvPr id="15" name="Date Placeholder 14"/>
          <p:cNvSpPr>
            <a:spLocks noGrp="1"/>
          </p:cNvSpPr>
          <p:nvPr>
            <p:ph type="dt" sz="half" idx="10"/>
          </p:nvPr>
        </p:nvSpPr>
        <p:spPr/>
        <p:txBody>
          <a:bodyPr/>
          <a:lstStyle/>
          <a:p>
            <a:r>
              <a:rPr lang="en-US" smtClean="0"/>
              <a:t>03 Feb 2011</a:t>
            </a:r>
            <a:endParaRPr lang="en-US" dirty="0"/>
          </a:p>
        </p:txBody>
      </p:sp>
      <p:sp>
        <p:nvSpPr>
          <p:cNvPr id="18" name="Footer Placeholder 17"/>
          <p:cNvSpPr>
            <a:spLocks noGrp="1"/>
          </p:cNvSpPr>
          <p:nvPr>
            <p:ph type="ftr" sz="quarter" idx="12"/>
          </p:nvPr>
        </p:nvSpPr>
        <p:spPr/>
        <p:txBody>
          <a:bodyPr/>
          <a:lstStyle/>
          <a:p>
            <a:r>
              <a:rPr lang="en-US" smtClean="0"/>
              <a:t>ACE, G. Riddone</a:t>
            </a:r>
            <a:endParaRPr lang="en-US" dirty="0" smtClean="0"/>
          </a:p>
        </p:txBody>
      </p:sp>
      <p:sp>
        <p:nvSpPr>
          <p:cNvPr id="19" name="TextBox 18"/>
          <p:cNvSpPr txBox="1"/>
          <p:nvPr/>
        </p:nvSpPr>
        <p:spPr>
          <a:xfrm>
            <a:off x="7949699" y="609600"/>
            <a:ext cx="950966" cy="307777"/>
          </a:xfrm>
          <a:prstGeom prst="rect">
            <a:avLst/>
          </a:prstGeom>
          <a:solidFill>
            <a:schemeClr val="tx2">
              <a:lumMod val="20000"/>
              <a:lumOff val="80000"/>
            </a:schemeClr>
          </a:solidFill>
        </p:spPr>
        <p:txBody>
          <a:bodyPr wrap="none" rtlCol="0">
            <a:spAutoFit/>
          </a:bodyPr>
          <a:lstStyle/>
          <a:p>
            <a:r>
              <a:rPr lang="en-US" sz="1400" b="1" dirty="0" smtClean="0"/>
              <a:t>D. Gudkov</a:t>
            </a:r>
            <a:endParaRPr lang="en-US" sz="1400" b="1" dirty="0"/>
          </a:p>
        </p:txBody>
      </p:sp>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
          <p:cNvPicPr>
            <a:picLocks noChangeAspect="1" noChangeArrowheads="1"/>
          </p:cNvPicPr>
          <p:nvPr/>
        </p:nvPicPr>
        <p:blipFill>
          <a:blip r:embed="rId3" cstate="print"/>
          <a:srcRect/>
          <a:stretch>
            <a:fillRect/>
          </a:stretch>
        </p:blipFill>
        <p:spPr bwMode="auto">
          <a:xfrm>
            <a:off x="558625" y="762000"/>
            <a:ext cx="5003974" cy="5257800"/>
          </a:xfrm>
          <a:prstGeom prst="rect">
            <a:avLst/>
          </a:prstGeom>
          <a:noFill/>
          <a:ln w="9525">
            <a:noFill/>
            <a:miter lim="800000"/>
            <a:headEnd/>
            <a:tailEnd/>
          </a:ln>
        </p:spPr>
      </p:pic>
      <p:sp>
        <p:nvSpPr>
          <p:cNvPr id="2" name="Title 1"/>
          <p:cNvSpPr>
            <a:spLocks noGrp="1"/>
          </p:cNvSpPr>
          <p:nvPr>
            <p:ph type="title"/>
          </p:nvPr>
        </p:nvSpPr>
        <p:spPr/>
        <p:txBody>
          <a:bodyPr>
            <a:normAutofit fontScale="90000"/>
          </a:bodyPr>
          <a:lstStyle/>
          <a:p>
            <a:r>
              <a:rPr lang="en-US" smtClean="0"/>
              <a:t>CLIC feasibility issues</a:t>
            </a:r>
            <a:endParaRPr lang="en-US" dirty="0"/>
          </a:p>
        </p:txBody>
      </p:sp>
      <p:sp>
        <p:nvSpPr>
          <p:cNvPr id="12" name="Date Placeholder 11"/>
          <p:cNvSpPr>
            <a:spLocks noGrp="1"/>
          </p:cNvSpPr>
          <p:nvPr>
            <p:ph type="dt" sz="half" idx="10"/>
          </p:nvPr>
        </p:nvSpPr>
        <p:spPr>
          <a:xfrm>
            <a:off x="762000" y="6356350"/>
            <a:ext cx="2133600" cy="365125"/>
          </a:xfrm>
        </p:spPr>
        <p:txBody>
          <a:bodyPr/>
          <a:lstStyle/>
          <a:p>
            <a:r>
              <a:rPr lang="en-US" smtClean="0"/>
              <a:t>03 Feb 2011</a:t>
            </a:r>
            <a:endParaRPr lang="en-US" dirty="0"/>
          </a:p>
        </p:txBody>
      </p:sp>
      <p:sp>
        <p:nvSpPr>
          <p:cNvPr id="14" name="Footer Placeholder 13"/>
          <p:cNvSpPr>
            <a:spLocks noGrp="1"/>
          </p:cNvSpPr>
          <p:nvPr>
            <p:ph type="ftr" sz="quarter" idx="12"/>
          </p:nvPr>
        </p:nvSpPr>
        <p:spPr>
          <a:xfrm>
            <a:off x="3124200" y="6356350"/>
            <a:ext cx="2895600" cy="365125"/>
          </a:xfrm>
        </p:spPr>
        <p:txBody>
          <a:bodyPr/>
          <a:lstStyle/>
          <a:p>
            <a:r>
              <a:rPr lang="en-US" dirty="0" smtClean="0"/>
              <a:t>ACE, G. Riddone</a:t>
            </a:r>
          </a:p>
        </p:txBody>
      </p:sp>
      <p:sp>
        <p:nvSpPr>
          <p:cNvPr id="6" name="Rectangle 5"/>
          <p:cNvSpPr/>
          <p:nvPr/>
        </p:nvSpPr>
        <p:spPr>
          <a:xfrm>
            <a:off x="2057400" y="3733800"/>
            <a:ext cx="3505200" cy="381000"/>
          </a:xfrm>
          <a:prstGeom prst="rect">
            <a:avLst/>
          </a:prstGeom>
          <a:noFill/>
          <a:ln w="3810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p:cNvSpPr txBox="1"/>
          <p:nvPr/>
        </p:nvSpPr>
        <p:spPr>
          <a:xfrm>
            <a:off x="6248400" y="1524000"/>
            <a:ext cx="2667000" cy="4801314"/>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r>
              <a:rPr lang="en-US" dirty="0" smtClean="0">
                <a:solidFill>
                  <a:srgbClr val="FF0000"/>
                </a:solidFill>
              </a:rPr>
              <a:t>Demonstration</a:t>
            </a:r>
            <a:r>
              <a:rPr lang="en-US" dirty="0" smtClean="0"/>
              <a:t> of novel scheme of </a:t>
            </a:r>
            <a:r>
              <a:rPr lang="en-US" dirty="0" smtClean="0">
                <a:solidFill>
                  <a:srgbClr val="FF0000"/>
                </a:solidFill>
              </a:rPr>
              <a:t>two beam acceleration  and extension of the basic tests to compact modules integrating all technical systems </a:t>
            </a:r>
            <a:r>
              <a:rPr lang="en-US" dirty="0" smtClean="0"/>
              <a:t>for RF production, beam measurement and acceleration including alignment, </a:t>
            </a:r>
            <a:r>
              <a:rPr lang="en-US" dirty="0" err="1" smtClean="0"/>
              <a:t>stabilisation</a:t>
            </a:r>
            <a:r>
              <a:rPr lang="en-US" dirty="0" smtClean="0"/>
              <a:t> and vacuum at their nominal parameters.</a:t>
            </a:r>
          </a:p>
          <a:p>
            <a:r>
              <a:rPr lang="en-US" dirty="0" smtClean="0">
                <a:sym typeface="Wingdings" pitchFamily="2" charset="2"/>
              </a:rPr>
              <a:t> performance/cost driver</a:t>
            </a:r>
            <a:endParaRPr lang="en-US" dirty="0" smtClean="0"/>
          </a:p>
          <a:p>
            <a:endParaRPr lang="en-GB" i="1" dirty="0" smtClean="0"/>
          </a:p>
          <a:p>
            <a:r>
              <a:rPr lang="en-GB" i="1" dirty="0" smtClean="0"/>
              <a:t>§ IPAC 10- JP. Delahaye invited paper</a:t>
            </a:r>
            <a:endParaRPr lang="en-US" i="1" dirty="0" smtClean="0"/>
          </a:p>
        </p:txBody>
      </p:sp>
      <p:sp>
        <p:nvSpPr>
          <p:cNvPr id="9" name="Right Arrow 8"/>
          <p:cNvSpPr/>
          <p:nvPr/>
        </p:nvSpPr>
        <p:spPr>
          <a:xfrm>
            <a:off x="5638800" y="3657600"/>
            <a:ext cx="533400" cy="5334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Slide Number Placeholder 18"/>
          <p:cNvSpPr>
            <a:spLocks noGrp="1"/>
          </p:cNvSpPr>
          <p:nvPr>
            <p:ph type="sldNum" sz="quarter" idx="11"/>
          </p:nvPr>
        </p:nvSpPr>
        <p:spPr/>
        <p:txBody>
          <a:bodyPr/>
          <a:lstStyle/>
          <a:p>
            <a:fld id="{AB0CC4D7-6F1A-452F-87A6-AD770925BAAB}" type="slidenum">
              <a:rPr lang="en-US" smtClean="0"/>
              <a:pPr/>
              <a:t>2</a:t>
            </a:fld>
            <a:endParaRPr lang="en-US"/>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Prototype modules in the lab - Purpose</a:t>
            </a:r>
            <a:endParaRPr lang="en-US" dirty="0"/>
          </a:p>
        </p:txBody>
      </p:sp>
      <p:sp>
        <p:nvSpPr>
          <p:cNvPr id="3" name="Date Placeholder 2"/>
          <p:cNvSpPr>
            <a:spLocks noGrp="1"/>
          </p:cNvSpPr>
          <p:nvPr>
            <p:ph type="dt" sz="half" idx="10"/>
          </p:nvPr>
        </p:nvSpPr>
        <p:spPr/>
        <p:txBody>
          <a:bodyPr/>
          <a:lstStyle/>
          <a:p>
            <a:r>
              <a:rPr lang="en-US" smtClean="0"/>
              <a:t>03 Feb 2011</a:t>
            </a:r>
            <a:endParaRPr lang="en-US" dirty="0"/>
          </a:p>
        </p:txBody>
      </p:sp>
      <p:sp>
        <p:nvSpPr>
          <p:cNvPr id="4" name="Slide Number Placeholder 3"/>
          <p:cNvSpPr>
            <a:spLocks noGrp="1"/>
          </p:cNvSpPr>
          <p:nvPr>
            <p:ph type="sldNum" sz="quarter" idx="11"/>
          </p:nvPr>
        </p:nvSpPr>
        <p:spPr/>
        <p:txBody>
          <a:bodyPr/>
          <a:lstStyle/>
          <a:p>
            <a:fld id="{AB0CC4D7-6F1A-452F-87A6-AD770925BAAB}" type="slidenum">
              <a:rPr lang="en-US" smtClean="0"/>
              <a:pPr/>
              <a:t>20</a:t>
            </a:fld>
            <a:endParaRPr lang="en-US"/>
          </a:p>
        </p:txBody>
      </p:sp>
      <p:sp>
        <p:nvSpPr>
          <p:cNvPr id="5" name="Footer Placeholder 4"/>
          <p:cNvSpPr>
            <a:spLocks noGrp="1"/>
          </p:cNvSpPr>
          <p:nvPr>
            <p:ph type="ftr" sz="quarter" idx="12"/>
          </p:nvPr>
        </p:nvSpPr>
        <p:spPr/>
        <p:txBody>
          <a:bodyPr/>
          <a:lstStyle/>
          <a:p>
            <a:r>
              <a:rPr lang="en-US" smtClean="0"/>
              <a:t>ACE, G. Riddone</a:t>
            </a:r>
            <a:endParaRPr lang="en-US" dirty="0" smtClean="0"/>
          </a:p>
        </p:txBody>
      </p:sp>
      <p:sp>
        <p:nvSpPr>
          <p:cNvPr id="7" name="Pentagon 6"/>
          <p:cNvSpPr/>
          <p:nvPr/>
        </p:nvSpPr>
        <p:spPr>
          <a:xfrm>
            <a:off x="533400" y="762000"/>
            <a:ext cx="2286000" cy="990600"/>
          </a:xfrm>
          <a:prstGeom prst="homePlat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1. Validation of different types of girder </a:t>
            </a:r>
            <a:endParaRPr lang="en-US" dirty="0"/>
          </a:p>
        </p:txBody>
      </p:sp>
      <p:sp>
        <p:nvSpPr>
          <p:cNvPr id="8" name="Pentagon 7"/>
          <p:cNvSpPr/>
          <p:nvPr/>
        </p:nvSpPr>
        <p:spPr>
          <a:xfrm>
            <a:off x="533400" y="1828800"/>
            <a:ext cx="2286000" cy="990600"/>
          </a:xfrm>
          <a:prstGeom prst="homePlat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2.Validation of positioning system</a:t>
            </a:r>
            <a:endParaRPr lang="en-US" dirty="0"/>
          </a:p>
        </p:txBody>
      </p:sp>
      <p:sp>
        <p:nvSpPr>
          <p:cNvPr id="9" name="Pentagon 8"/>
          <p:cNvSpPr/>
          <p:nvPr/>
        </p:nvSpPr>
        <p:spPr>
          <a:xfrm>
            <a:off x="3276600" y="762000"/>
            <a:ext cx="2286000" cy="990600"/>
          </a:xfrm>
          <a:prstGeom prst="homePlat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3. Assembly of RF structures and quadrupoles</a:t>
            </a:r>
            <a:endParaRPr lang="en-US" dirty="0"/>
          </a:p>
        </p:txBody>
      </p:sp>
      <p:sp>
        <p:nvSpPr>
          <p:cNvPr id="10" name="Pentagon 9"/>
          <p:cNvSpPr/>
          <p:nvPr/>
        </p:nvSpPr>
        <p:spPr>
          <a:xfrm>
            <a:off x="6096000" y="762000"/>
            <a:ext cx="2286000" cy="990600"/>
          </a:xfrm>
          <a:prstGeom prst="homePlat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6. Integration of all tech. systems</a:t>
            </a:r>
            <a:endParaRPr lang="en-US" dirty="0"/>
          </a:p>
        </p:txBody>
      </p:sp>
      <p:sp>
        <p:nvSpPr>
          <p:cNvPr id="11" name="Pentagon 10"/>
          <p:cNvSpPr/>
          <p:nvPr/>
        </p:nvSpPr>
        <p:spPr>
          <a:xfrm>
            <a:off x="3276600" y="1828800"/>
            <a:ext cx="2286000" cy="990600"/>
          </a:xfrm>
          <a:prstGeom prst="homePlat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3. Pre alignment of components</a:t>
            </a:r>
            <a:endParaRPr lang="en-US" dirty="0"/>
          </a:p>
        </p:txBody>
      </p:sp>
      <p:sp>
        <p:nvSpPr>
          <p:cNvPr id="12" name="Pentagon 11"/>
          <p:cNvSpPr/>
          <p:nvPr/>
        </p:nvSpPr>
        <p:spPr>
          <a:xfrm>
            <a:off x="3276600" y="2895600"/>
            <a:ext cx="2286000" cy="990600"/>
          </a:xfrm>
          <a:prstGeom prst="homePlat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4. Validation of interconnections</a:t>
            </a:r>
            <a:endParaRPr lang="en-US" dirty="0"/>
          </a:p>
        </p:txBody>
      </p:sp>
      <p:sp>
        <p:nvSpPr>
          <p:cNvPr id="13" name="Pentagon 12"/>
          <p:cNvSpPr/>
          <p:nvPr/>
        </p:nvSpPr>
        <p:spPr>
          <a:xfrm>
            <a:off x="3276600" y="3962400"/>
            <a:ext cx="2286000" cy="990600"/>
          </a:xfrm>
          <a:prstGeom prst="homePlat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defRPr/>
            </a:pPr>
            <a:r>
              <a:rPr lang="en-US" dirty="0" smtClean="0"/>
              <a:t>5. Stabilization of MBQ in the module environment</a:t>
            </a:r>
          </a:p>
        </p:txBody>
      </p:sp>
      <p:sp>
        <p:nvSpPr>
          <p:cNvPr id="14" name="Pentagon 13"/>
          <p:cNvSpPr/>
          <p:nvPr/>
        </p:nvSpPr>
        <p:spPr>
          <a:xfrm>
            <a:off x="5715000" y="5181600"/>
            <a:ext cx="2286000" cy="990600"/>
          </a:xfrm>
          <a:prstGeom prst="homePlate">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US" dirty="0" smtClean="0"/>
              <a:t>Vibration  study</a:t>
            </a:r>
            <a:endParaRPr lang="en-US" dirty="0"/>
          </a:p>
        </p:txBody>
      </p:sp>
      <p:sp>
        <p:nvSpPr>
          <p:cNvPr id="15" name="Pentagon 14"/>
          <p:cNvSpPr/>
          <p:nvPr/>
        </p:nvSpPr>
        <p:spPr>
          <a:xfrm>
            <a:off x="3429000" y="5181600"/>
            <a:ext cx="2286000" cy="990600"/>
          </a:xfrm>
          <a:prstGeom prst="homePlate">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US" dirty="0" smtClean="0"/>
              <a:t>Measurement of resonant frequencies</a:t>
            </a:r>
            <a:endParaRPr lang="en-US" dirty="0"/>
          </a:p>
        </p:txBody>
      </p:sp>
      <p:sp>
        <p:nvSpPr>
          <p:cNvPr id="16" name="Pentagon 15"/>
          <p:cNvSpPr/>
          <p:nvPr/>
        </p:nvSpPr>
        <p:spPr>
          <a:xfrm>
            <a:off x="6096000" y="2895600"/>
            <a:ext cx="2286000" cy="990600"/>
          </a:xfrm>
          <a:prstGeom prst="homePlat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8. Measurements of thermal transients</a:t>
            </a:r>
            <a:endParaRPr lang="en-US" dirty="0"/>
          </a:p>
        </p:txBody>
      </p:sp>
      <p:sp>
        <p:nvSpPr>
          <p:cNvPr id="17" name="Pentagon 16"/>
          <p:cNvSpPr/>
          <p:nvPr/>
        </p:nvSpPr>
        <p:spPr>
          <a:xfrm>
            <a:off x="6096000" y="3962400"/>
            <a:ext cx="2286000" cy="990600"/>
          </a:xfrm>
          <a:prstGeom prst="homePlat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defRPr/>
            </a:pPr>
            <a:r>
              <a:rPr lang="en-US" dirty="0" smtClean="0"/>
              <a:t>9. Transport of the module</a:t>
            </a:r>
            <a:endParaRPr lang="en-US" dirty="0"/>
          </a:p>
        </p:txBody>
      </p:sp>
      <p:sp>
        <p:nvSpPr>
          <p:cNvPr id="18" name="Pentagon 17"/>
          <p:cNvSpPr/>
          <p:nvPr/>
        </p:nvSpPr>
        <p:spPr>
          <a:xfrm>
            <a:off x="6096000" y="1828800"/>
            <a:ext cx="2286000" cy="990600"/>
          </a:xfrm>
          <a:prstGeom prst="homePlat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7. Vacuum system  test</a:t>
            </a:r>
            <a:endParaRPr lang="en-US" dirty="0"/>
          </a:p>
        </p:txBody>
      </p:sp>
      <p:sp>
        <p:nvSpPr>
          <p:cNvPr id="21" name="Pentagon 20"/>
          <p:cNvSpPr/>
          <p:nvPr/>
        </p:nvSpPr>
        <p:spPr>
          <a:xfrm>
            <a:off x="1066800" y="5181600"/>
            <a:ext cx="2286000" cy="990600"/>
          </a:xfrm>
          <a:prstGeom prst="homePlate">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US" dirty="0" smtClean="0"/>
              <a:t>Metrology</a:t>
            </a:r>
            <a:endParaRPr lang="en-US"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 name="Rectangle 76"/>
          <p:cNvSpPr/>
          <p:nvPr/>
        </p:nvSpPr>
        <p:spPr>
          <a:xfrm>
            <a:off x="6228184" y="3789040"/>
            <a:ext cx="2808312" cy="2448272"/>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pPr algn="ctr"/>
            <a:endParaRPr lang="en-GB"/>
          </a:p>
        </p:txBody>
      </p:sp>
      <p:grpSp>
        <p:nvGrpSpPr>
          <p:cNvPr id="2" name="Group 75"/>
          <p:cNvGrpSpPr/>
          <p:nvPr/>
        </p:nvGrpSpPr>
        <p:grpSpPr>
          <a:xfrm>
            <a:off x="3275856" y="3789040"/>
            <a:ext cx="2952327" cy="2448272"/>
            <a:chOff x="3275856" y="3789040"/>
            <a:chExt cx="2952327" cy="2448272"/>
          </a:xfrm>
        </p:grpSpPr>
        <p:sp>
          <p:nvSpPr>
            <p:cNvPr id="75" name="Rectangle 74"/>
            <p:cNvSpPr/>
            <p:nvPr/>
          </p:nvSpPr>
          <p:spPr>
            <a:xfrm>
              <a:off x="3275856" y="3789040"/>
              <a:ext cx="2880320" cy="2448272"/>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pPr algn="ctr"/>
              <a:endParaRPr lang="en-GB"/>
            </a:p>
          </p:txBody>
        </p:sp>
        <p:grpSp>
          <p:nvGrpSpPr>
            <p:cNvPr id="3" name="Group 28"/>
            <p:cNvGrpSpPr/>
            <p:nvPr/>
          </p:nvGrpSpPr>
          <p:grpSpPr>
            <a:xfrm>
              <a:off x="3340369" y="3804030"/>
              <a:ext cx="2887814" cy="2408193"/>
              <a:chOff x="323528" y="1124744"/>
              <a:chExt cx="3622505" cy="3080246"/>
            </a:xfrm>
          </p:grpSpPr>
          <p:grpSp>
            <p:nvGrpSpPr>
              <p:cNvPr id="4" name="Group 53"/>
              <p:cNvGrpSpPr/>
              <p:nvPr/>
            </p:nvGrpSpPr>
            <p:grpSpPr>
              <a:xfrm>
                <a:off x="323528" y="1124744"/>
                <a:ext cx="3622505" cy="3080246"/>
                <a:chOff x="251520" y="1124744"/>
                <a:chExt cx="3622505" cy="3080246"/>
              </a:xfrm>
            </p:grpSpPr>
            <p:grpSp>
              <p:nvGrpSpPr>
                <p:cNvPr id="10" name="Group 51"/>
                <p:cNvGrpSpPr/>
                <p:nvPr/>
              </p:nvGrpSpPr>
              <p:grpSpPr>
                <a:xfrm>
                  <a:off x="251520" y="1124744"/>
                  <a:ext cx="3089942" cy="3080246"/>
                  <a:chOff x="611560" y="1196752"/>
                  <a:chExt cx="3089942" cy="3080246"/>
                </a:xfrm>
              </p:grpSpPr>
              <p:pic>
                <p:nvPicPr>
                  <p:cNvPr id="36" name="Picture 3"/>
                  <p:cNvPicPr>
                    <a:picLocks noChangeAspect="1" noChangeArrowheads="1"/>
                  </p:cNvPicPr>
                  <p:nvPr/>
                </p:nvPicPr>
                <p:blipFill>
                  <a:blip r:embed="rId3" cstate="print"/>
                  <a:srcRect/>
                  <a:stretch>
                    <a:fillRect/>
                  </a:stretch>
                </p:blipFill>
                <p:spPr bwMode="auto">
                  <a:xfrm>
                    <a:off x="611560" y="1196752"/>
                    <a:ext cx="2520280" cy="2008065"/>
                  </a:xfrm>
                  <a:prstGeom prst="rect">
                    <a:avLst/>
                  </a:prstGeom>
                  <a:noFill/>
                  <a:ln w="9525">
                    <a:noFill/>
                    <a:miter lim="800000"/>
                    <a:headEnd/>
                    <a:tailEnd/>
                  </a:ln>
                </p:spPr>
              </p:pic>
              <p:grpSp>
                <p:nvGrpSpPr>
                  <p:cNvPr id="14" name="Group 50"/>
                  <p:cNvGrpSpPr/>
                  <p:nvPr/>
                </p:nvGrpSpPr>
                <p:grpSpPr>
                  <a:xfrm>
                    <a:off x="1671550" y="2955087"/>
                    <a:ext cx="2029952" cy="1321911"/>
                    <a:chOff x="1671550" y="2955087"/>
                    <a:chExt cx="2029952" cy="1321911"/>
                  </a:xfrm>
                </p:grpSpPr>
                <p:pic>
                  <p:nvPicPr>
                    <p:cNvPr id="39" name="Picture 4"/>
                    <p:cNvPicPr>
                      <a:picLocks noChangeAspect="1" noChangeArrowheads="1"/>
                    </p:cNvPicPr>
                    <p:nvPr/>
                  </p:nvPicPr>
                  <p:blipFill>
                    <a:blip r:embed="rId4" cstate="print"/>
                    <a:srcRect/>
                    <a:stretch>
                      <a:fillRect/>
                    </a:stretch>
                  </p:blipFill>
                  <p:spPr bwMode="auto">
                    <a:xfrm>
                      <a:off x="1885549" y="3139292"/>
                      <a:ext cx="1815953" cy="1137706"/>
                    </a:xfrm>
                    <a:prstGeom prst="rect">
                      <a:avLst/>
                    </a:prstGeom>
                    <a:noFill/>
                    <a:ln w="9525">
                      <a:noFill/>
                      <a:miter lim="800000"/>
                      <a:headEnd/>
                      <a:tailEnd/>
                    </a:ln>
                  </p:spPr>
                </p:pic>
                <p:grpSp>
                  <p:nvGrpSpPr>
                    <p:cNvPr id="16" name="Group 48"/>
                    <p:cNvGrpSpPr/>
                    <p:nvPr/>
                  </p:nvGrpSpPr>
                  <p:grpSpPr>
                    <a:xfrm>
                      <a:off x="1671550" y="2955087"/>
                      <a:ext cx="1773764" cy="380006"/>
                      <a:chOff x="1671550" y="2955087"/>
                      <a:chExt cx="1773764" cy="380006"/>
                    </a:xfrm>
                  </p:grpSpPr>
                  <p:sp>
                    <p:nvSpPr>
                      <p:cNvPr id="40" name="Right Arrow 39"/>
                      <p:cNvSpPr/>
                      <p:nvPr/>
                    </p:nvSpPr>
                    <p:spPr>
                      <a:xfrm rot="13557925">
                        <a:off x="1506937" y="3124760"/>
                        <a:ext cx="374946" cy="45719"/>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a:p>
                    </p:txBody>
                  </p:sp>
                  <p:sp>
                    <p:nvSpPr>
                      <p:cNvPr id="41" name="TextBox 40"/>
                      <p:cNvSpPr txBox="1"/>
                      <p:nvPr/>
                    </p:nvSpPr>
                    <p:spPr>
                      <a:xfrm>
                        <a:off x="1876147" y="2955087"/>
                        <a:ext cx="1569167" cy="354301"/>
                      </a:xfrm>
                      <a:prstGeom prst="rect">
                        <a:avLst/>
                      </a:prstGeom>
                      <a:noFill/>
                    </p:spPr>
                    <p:txBody>
                      <a:bodyPr wrap="none" rtlCol="0">
                        <a:spAutoFit/>
                      </a:bodyPr>
                      <a:lstStyle/>
                      <a:p>
                        <a:r>
                          <a:rPr lang="en-GB" sz="1200" dirty="0" smtClean="0"/>
                          <a:t>Standard fittings:</a:t>
                        </a:r>
                        <a:endParaRPr lang="en-GB" sz="1200" dirty="0"/>
                      </a:p>
                    </p:txBody>
                  </p:sp>
                </p:grpSp>
              </p:grpSp>
            </p:grpSp>
            <p:sp>
              <p:nvSpPr>
                <p:cNvPr id="35" name="TextBox 34"/>
                <p:cNvSpPr txBox="1"/>
                <p:nvPr/>
              </p:nvSpPr>
              <p:spPr>
                <a:xfrm>
                  <a:off x="2465484" y="1158989"/>
                  <a:ext cx="1408541" cy="354301"/>
                </a:xfrm>
                <a:prstGeom prst="rect">
                  <a:avLst/>
                </a:prstGeom>
                <a:noFill/>
              </p:spPr>
              <p:txBody>
                <a:bodyPr wrap="none" rtlCol="0">
                  <a:spAutoFit/>
                </a:bodyPr>
                <a:lstStyle/>
                <a:p>
                  <a:r>
                    <a:rPr lang="en-GB" sz="1200" dirty="0" smtClean="0"/>
                    <a:t>Cooling system</a:t>
                  </a:r>
                  <a:endParaRPr lang="en-GB" sz="1200" dirty="0"/>
                </a:p>
              </p:txBody>
            </p:sp>
          </p:grpSp>
          <p:grpSp>
            <p:nvGrpSpPr>
              <p:cNvPr id="18" name="Group 57"/>
              <p:cNvGrpSpPr/>
              <p:nvPr/>
            </p:nvGrpSpPr>
            <p:grpSpPr>
              <a:xfrm>
                <a:off x="2098328" y="2507185"/>
                <a:ext cx="1816447" cy="354301"/>
                <a:chOff x="2018379" y="2507185"/>
                <a:chExt cx="1816447" cy="354301"/>
              </a:xfrm>
            </p:grpSpPr>
            <p:sp>
              <p:nvSpPr>
                <p:cNvPr id="32" name="Right Arrow 31"/>
                <p:cNvSpPr/>
                <p:nvPr/>
              </p:nvSpPr>
              <p:spPr>
                <a:xfrm rot="10800000">
                  <a:off x="2018379" y="2656527"/>
                  <a:ext cx="576064" cy="45719"/>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3" name="TextBox 32"/>
                <p:cNvSpPr txBox="1"/>
                <p:nvPr/>
              </p:nvSpPr>
              <p:spPr>
                <a:xfrm>
                  <a:off x="2551517" y="2507185"/>
                  <a:ext cx="1283309" cy="354301"/>
                </a:xfrm>
                <a:prstGeom prst="rect">
                  <a:avLst/>
                </a:prstGeom>
                <a:noFill/>
              </p:spPr>
              <p:txBody>
                <a:bodyPr wrap="none" rtlCol="0">
                  <a:spAutoFit/>
                </a:bodyPr>
                <a:lstStyle/>
                <a:p>
                  <a:r>
                    <a:rPr lang="en-GB" sz="1200" dirty="0" smtClean="0"/>
                    <a:t>Copper tubes</a:t>
                  </a:r>
                  <a:endParaRPr lang="en-GB" sz="1200" dirty="0"/>
                </a:p>
              </p:txBody>
            </p:sp>
          </p:grpSp>
        </p:grpSp>
      </p:grpSp>
      <p:grpSp>
        <p:nvGrpSpPr>
          <p:cNvPr id="21" name="Group 63"/>
          <p:cNvGrpSpPr/>
          <p:nvPr/>
        </p:nvGrpSpPr>
        <p:grpSpPr>
          <a:xfrm>
            <a:off x="179512" y="851702"/>
            <a:ext cx="3816424" cy="2808312"/>
            <a:chOff x="179512" y="851702"/>
            <a:chExt cx="3816424" cy="2808312"/>
          </a:xfrm>
        </p:grpSpPr>
        <p:sp>
          <p:nvSpPr>
            <p:cNvPr id="63" name="Rectangle 62"/>
            <p:cNvSpPr/>
            <p:nvPr/>
          </p:nvSpPr>
          <p:spPr>
            <a:xfrm>
              <a:off x="179512" y="851702"/>
              <a:ext cx="3816424" cy="2808312"/>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pPr algn="ctr"/>
              <a:endParaRPr lang="en-GB"/>
            </a:p>
          </p:txBody>
        </p:sp>
        <p:grpSp>
          <p:nvGrpSpPr>
            <p:cNvPr id="23" name="Group 3"/>
            <p:cNvGrpSpPr/>
            <p:nvPr/>
          </p:nvGrpSpPr>
          <p:grpSpPr>
            <a:xfrm>
              <a:off x="251520" y="916669"/>
              <a:ext cx="3713324" cy="2296307"/>
              <a:chOff x="251520" y="692696"/>
              <a:chExt cx="6596903" cy="3758625"/>
            </a:xfrm>
          </p:grpSpPr>
          <p:pic>
            <p:nvPicPr>
              <p:cNvPr id="6" name="Picture 2"/>
              <p:cNvPicPr>
                <a:picLocks noChangeAspect="1" noChangeArrowheads="1"/>
              </p:cNvPicPr>
              <p:nvPr/>
            </p:nvPicPr>
            <p:blipFill>
              <a:blip r:embed="rId5" cstate="print"/>
              <a:srcRect/>
              <a:stretch>
                <a:fillRect/>
              </a:stretch>
            </p:blipFill>
            <p:spPr bwMode="auto">
              <a:xfrm>
                <a:off x="755576" y="1556792"/>
                <a:ext cx="703760" cy="1950366"/>
              </a:xfrm>
              <a:prstGeom prst="rect">
                <a:avLst/>
              </a:prstGeom>
              <a:noFill/>
              <a:ln w="9525">
                <a:noFill/>
                <a:miter lim="800000"/>
                <a:headEnd/>
                <a:tailEnd/>
              </a:ln>
            </p:spPr>
          </p:pic>
          <p:pic>
            <p:nvPicPr>
              <p:cNvPr id="7" name="Picture 6"/>
              <p:cNvPicPr>
                <a:picLocks noChangeAspect="1" noChangeArrowheads="1"/>
              </p:cNvPicPr>
              <p:nvPr/>
            </p:nvPicPr>
            <p:blipFill>
              <a:blip r:embed="rId6" cstate="print"/>
              <a:srcRect/>
              <a:stretch>
                <a:fillRect/>
              </a:stretch>
            </p:blipFill>
            <p:spPr bwMode="auto">
              <a:xfrm>
                <a:off x="2267744" y="1124744"/>
                <a:ext cx="3240360" cy="3326577"/>
              </a:xfrm>
              <a:prstGeom prst="rect">
                <a:avLst/>
              </a:prstGeom>
              <a:noFill/>
              <a:ln w="9525">
                <a:noFill/>
                <a:miter lim="800000"/>
                <a:headEnd/>
                <a:tailEnd/>
              </a:ln>
            </p:spPr>
          </p:pic>
          <p:sp>
            <p:nvSpPr>
              <p:cNvPr id="8" name="Right Arrow 7"/>
              <p:cNvSpPr/>
              <p:nvPr/>
            </p:nvSpPr>
            <p:spPr>
              <a:xfrm>
                <a:off x="1619672" y="1988840"/>
                <a:ext cx="792088" cy="21602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TextBox 8"/>
              <p:cNvSpPr txBox="1"/>
              <p:nvPr/>
            </p:nvSpPr>
            <p:spPr>
              <a:xfrm>
                <a:off x="251520" y="692696"/>
                <a:ext cx="6596903" cy="453396"/>
              </a:xfrm>
              <a:prstGeom prst="rect">
                <a:avLst/>
              </a:prstGeom>
              <a:noFill/>
            </p:spPr>
            <p:txBody>
              <a:bodyPr wrap="none" rtlCol="0">
                <a:spAutoFit/>
              </a:bodyPr>
              <a:lstStyle/>
              <a:p>
                <a:r>
                  <a:rPr lang="en-GB" sz="1200" dirty="0" smtClean="0"/>
                  <a:t>1. Brazing of manifolds; interface WGs; cooling adapters;</a:t>
                </a:r>
                <a:endParaRPr lang="en-GB" sz="1200" dirty="0"/>
              </a:p>
            </p:txBody>
          </p:sp>
        </p:grpSp>
      </p:grpSp>
      <p:grpSp>
        <p:nvGrpSpPr>
          <p:cNvPr id="27" name="Group 67"/>
          <p:cNvGrpSpPr/>
          <p:nvPr/>
        </p:nvGrpSpPr>
        <p:grpSpPr>
          <a:xfrm>
            <a:off x="4067944" y="851702"/>
            <a:ext cx="1944216" cy="2808312"/>
            <a:chOff x="4067944" y="851702"/>
            <a:chExt cx="1944216" cy="2808312"/>
          </a:xfrm>
        </p:grpSpPr>
        <p:sp>
          <p:nvSpPr>
            <p:cNvPr id="65" name="Rectangle 64"/>
            <p:cNvSpPr/>
            <p:nvPr/>
          </p:nvSpPr>
          <p:spPr>
            <a:xfrm>
              <a:off x="4067944" y="851702"/>
              <a:ext cx="1944216" cy="2808312"/>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pPr algn="ctr"/>
              <a:endParaRPr lang="en-GB"/>
            </a:p>
          </p:txBody>
        </p:sp>
        <p:grpSp>
          <p:nvGrpSpPr>
            <p:cNvPr id="28" name="Group 9"/>
            <p:cNvGrpSpPr/>
            <p:nvPr/>
          </p:nvGrpSpPr>
          <p:grpSpPr>
            <a:xfrm>
              <a:off x="4139952" y="908721"/>
              <a:ext cx="1800200" cy="2736304"/>
              <a:chOff x="-402366" y="1584297"/>
              <a:chExt cx="5236442" cy="8060771"/>
            </a:xfrm>
          </p:grpSpPr>
          <p:pic>
            <p:nvPicPr>
              <p:cNvPr id="11" name="Picture 2"/>
              <p:cNvPicPr>
                <a:picLocks noChangeAspect="1" noChangeArrowheads="1"/>
              </p:cNvPicPr>
              <p:nvPr/>
            </p:nvPicPr>
            <p:blipFill>
              <a:blip r:embed="rId7" cstate="print"/>
              <a:srcRect/>
              <a:stretch>
                <a:fillRect/>
              </a:stretch>
            </p:blipFill>
            <p:spPr bwMode="auto">
              <a:xfrm>
                <a:off x="2200554" y="4369434"/>
                <a:ext cx="2325029" cy="5256582"/>
              </a:xfrm>
              <a:prstGeom prst="rect">
                <a:avLst/>
              </a:prstGeom>
              <a:noFill/>
              <a:ln w="9525">
                <a:noFill/>
                <a:miter lim="800000"/>
                <a:headEnd/>
                <a:tailEnd/>
              </a:ln>
            </p:spPr>
          </p:pic>
          <p:pic>
            <p:nvPicPr>
              <p:cNvPr id="12" name="Picture 2"/>
              <p:cNvPicPr>
                <a:picLocks noChangeAspect="1" noChangeArrowheads="1"/>
              </p:cNvPicPr>
              <p:nvPr/>
            </p:nvPicPr>
            <p:blipFill>
              <a:blip r:embed="rId7" cstate="print"/>
              <a:srcRect/>
              <a:stretch>
                <a:fillRect/>
              </a:stretch>
            </p:blipFill>
            <p:spPr bwMode="auto">
              <a:xfrm>
                <a:off x="-175709" y="4388486"/>
                <a:ext cx="2325029" cy="5256582"/>
              </a:xfrm>
              <a:prstGeom prst="rect">
                <a:avLst/>
              </a:prstGeom>
              <a:noFill/>
              <a:ln w="9525">
                <a:noFill/>
                <a:miter lim="800000"/>
                <a:headEnd/>
                <a:tailEnd/>
              </a:ln>
            </p:spPr>
          </p:pic>
          <p:sp>
            <p:nvSpPr>
              <p:cNvPr id="13" name="TextBox 12"/>
              <p:cNvSpPr txBox="1"/>
              <p:nvPr/>
            </p:nvSpPr>
            <p:spPr>
              <a:xfrm>
                <a:off x="-402366" y="1584297"/>
                <a:ext cx="5236442" cy="2453012"/>
              </a:xfrm>
              <a:prstGeom prst="rect">
                <a:avLst/>
              </a:prstGeom>
              <a:noFill/>
            </p:spPr>
            <p:txBody>
              <a:bodyPr wrap="none" rtlCol="0">
                <a:spAutoFit/>
              </a:bodyPr>
              <a:lstStyle/>
              <a:p>
                <a:r>
                  <a:rPr lang="en-GB" sz="1100" dirty="0" smtClean="0"/>
                  <a:t>2. Brazing of 2 stacks 1005 </a:t>
                </a:r>
              </a:p>
              <a:p>
                <a:r>
                  <a:rPr lang="en-GB" sz="1100" dirty="0" smtClean="0"/>
                  <a:t>mm long each:</a:t>
                </a:r>
              </a:p>
              <a:p>
                <a:r>
                  <a:rPr lang="en-GB" sz="1100" dirty="0" smtClean="0"/>
                  <a:t>Includes: </a:t>
                </a:r>
              </a:p>
              <a:p>
                <a:r>
                  <a:rPr lang="en-GB" sz="1100" dirty="0" smtClean="0"/>
                  <a:t>4 AS with manifolds;</a:t>
                </a:r>
              </a:p>
              <a:p>
                <a:r>
                  <a:rPr lang="en-GB" sz="1100" dirty="0" smtClean="0"/>
                  <a:t>Interconnection MB-MB;</a:t>
                </a:r>
              </a:p>
            </p:txBody>
          </p:sp>
        </p:grpSp>
      </p:grpSp>
      <p:grpSp>
        <p:nvGrpSpPr>
          <p:cNvPr id="29" name="Group 69"/>
          <p:cNvGrpSpPr/>
          <p:nvPr/>
        </p:nvGrpSpPr>
        <p:grpSpPr>
          <a:xfrm>
            <a:off x="179512" y="3789040"/>
            <a:ext cx="3312368" cy="2448272"/>
            <a:chOff x="179512" y="3789040"/>
            <a:chExt cx="3312368" cy="2448272"/>
          </a:xfrm>
        </p:grpSpPr>
        <p:sp>
          <p:nvSpPr>
            <p:cNvPr id="67" name="Rectangle 66"/>
            <p:cNvSpPr/>
            <p:nvPr/>
          </p:nvSpPr>
          <p:spPr>
            <a:xfrm>
              <a:off x="179512" y="3789040"/>
              <a:ext cx="3024336" cy="2448272"/>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pPr algn="ctr"/>
              <a:endParaRPr lang="en-GB"/>
            </a:p>
          </p:txBody>
        </p:sp>
        <p:grpSp>
          <p:nvGrpSpPr>
            <p:cNvPr id="30" name="Group 13"/>
            <p:cNvGrpSpPr/>
            <p:nvPr/>
          </p:nvGrpSpPr>
          <p:grpSpPr>
            <a:xfrm>
              <a:off x="251520" y="3877401"/>
              <a:ext cx="3240360" cy="2203876"/>
              <a:chOff x="5471592" y="-19886"/>
              <a:chExt cx="4068960" cy="2356747"/>
            </a:xfrm>
          </p:grpSpPr>
          <p:sp>
            <p:nvSpPr>
              <p:cNvPr id="15" name="TextBox 14"/>
              <p:cNvSpPr txBox="1"/>
              <p:nvPr/>
            </p:nvSpPr>
            <p:spPr>
              <a:xfrm>
                <a:off x="5508104" y="-19886"/>
                <a:ext cx="4032448" cy="261610"/>
              </a:xfrm>
              <a:prstGeom prst="rect">
                <a:avLst/>
              </a:prstGeom>
              <a:noFill/>
            </p:spPr>
            <p:txBody>
              <a:bodyPr wrap="square" rtlCol="0">
                <a:spAutoFit/>
              </a:bodyPr>
              <a:lstStyle/>
              <a:p>
                <a:r>
                  <a:rPr lang="en-GB" sz="1100" dirty="0"/>
                  <a:t>4</a:t>
                </a:r>
                <a:r>
                  <a:rPr lang="en-GB" sz="1100" dirty="0" smtClean="0"/>
                  <a:t>. Welding (EBW) of two stacks together:</a:t>
                </a:r>
                <a:endParaRPr lang="en-GB" sz="1100" dirty="0"/>
              </a:p>
            </p:txBody>
          </p:sp>
          <p:grpSp>
            <p:nvGrpSpPr>
              <p:cNvPr id="31" name="Group 25"/>
              <p:cNvGrpSpPr/>
              <p:nvPr/>
            </p:nvGrpSpPr>
            <p:grpSpPr>
              <a:xfrm>
                <a:off x="5471592" y="476672"/>
                <a:ext cx="3672408" cy="1860189"/>
                <a:chOff x="5292080" y="980728"/>
                <a:chExt cx="3672408" cy="1860189"/>
              </a:xfrm>
            </p:grpSpPr>
            <p:pic>
              <p:nvPicPr>
                <p:cNvPr id="17" name="Picture 2"/>
                <p:cNvPicPr>
                  <a:picLocks noChangeAspect="1" noChangeArrowheads="1"/>
                </p:cNvPicPr>
                <p:nvPr/>
              </p:nvPicPr>
              <p:blipFill>
                <a:blip r:embed="rId8" cstate="print"/>
                <a:srcRect/>
                <a:stretch>
                  <a:fillRect/>
                </a:stretch>
              </p:blipFill>
              <p:spPr bwMode="auto">
                <a:xfrm>
                  <a:off x="5292080" y="980728"/>
                  <a:ext cx="3672408" cy="1860189"/>
                </a:xfrm>
                <a:prstGeom prst="rect">
                  <a:avLst/>
                </a:prstGeom>
                <a:noFill/>
                <a:ln w="9525">
                  <a:noFill/>
                  <a:miter lim="800000"/>
                  <a:headEnd/>
                  <a:tailEnd/>
                </a:ln>
              </p:spPr>
            </p:pic>
            <p:grpSp>
              <p:nvGrpSpPr>
                <p:cNvPr id="34" name="Group 22"/>
                <p:cNvGrpSpPr/>
                <p:nvPr/>
              </p:nvGrpSpPr>
              <p:grpSpPr>
                <a:xfrm>
                  <a:off x="6732208" y="980728"/>
                  <a:ext cx="648072" cy="936102"/>
                  <a:chOff x="6601728" y="1471543"/>
                  <a:chExt cx="216910" cy="936102"/>
                </a:xfrm>
              </p:grpSpPr>
              <p:cxnSp>
                <p:nvCxnSpPr>
                  <p:cNvPr id="19" name="Elbow Connector 18"/>
                  <p:cNvCxnSpPr>
                    <a:stCxn id="20" idx="2"/>
                  </p:cNvCxnSpPr>
                  <p:nvPr/>
                </p:nvCxnSpPr>
                <p:spPr>
                  <a:xfrm rot="16200000" flipH="1">
                    <a:off x="6408314" y="2069624"/>
                    <a:ext cx="639890" cy="36152"/>
                  </a:xfrm>
                  <a:prstGeom prst="bentConnector3">
                    <a:avLst>
                      <a:gd name="adj1" fmla="val 50000"/>
                    </a:avLst>
                  </a:prstGeom>
                  <a:ln>
                    <a:tailEnd type="arrow"/>
                  </a:ln>
                </p:spPr>
                <p:style>
                  <a:lnRef idx="2">
                    <a:schemeClr val="accent1"/>
                  </a:lnRef>
                  <a:fillRef idx="0">
                    <a:schemeClr val="accent1"/>
                  </a:fillRef>
                  <a:effectRef idx="1">
                    <a:schemeClr val="accent1"/>
                  </a:effectRef>
                  <a:fontRef idx="minor">
                    <a:schemeClr val="tx1"/>
                  </a:fontRef>
                </p:style>
              </p:cxnSp>
              <p:sp>
                <p:nvSpPr>
                  <p:cNvPr id="20" name="TextBox 19"/>
                  <p:cNvSpPr txBox="1"/>
                  <p:nvPr/>
                </p:nvSpPr>
                <p:spPr>
                  <a:xfrm>
                    <a:off x="6601728" y="1471543"/>
                    <a:ext cx="216910" cy="296213"/>
                  </a:xfrm>
                  <a:prstGeom prst="rect">
                    <a:avLst/>
                  </a:prstGeom>
                  <a:noFill/>
                </p:spPr>
                <p:txBody>
                  <a:bodyPr wrap="square" rtlCol="0">
                    <a:spAutoFit/>
                  </a:bodyPr>
                  <a:lstStyle/>
                  <a:p>
                    <a:r>
                      <a:rPr lang="en-GB" sz="1200" dirty="0" smtClean="0"/>
                      <a:t>EBW</a:t>
                    </a:r>
                    <a:endParaRPr lang="en-GB" sz="1200" dirty="0"/>
                  </a:p>
                </p:txBody>
              </p:sp>
            </p:grpSp>
          </p:grpSp>
        </p:grpSp>
      </p:grpSp>
      <p:grpSp>
        <p:nvGrpSpPr>
          <p:cNvPr id="37" name="Group 68"/>
          <p:cNvGrpSpPr/>
          <p:nvPr/>
        </p:nvGrpSpPr>
        <p:grpSpPr>
          <a:xfrm>
            <a:off x="6084168" y="851702"/>
            <a:ext cx="2952328" cy="2808312"/>
            <a:chOff x="6084168" y="851702"/>
            <a:chExt cx="2952328" cy="2808312"/>
          </a:xfrm>
        </p:grpSpPr>
        <p:sp>
          <p:nvSpPr>
            <p:cNvPr id="66" name="Rectangle 65"/>
            <p:cNvSpPr/>
            <p:nvPr/>
          </p:nvSpPr>
          <p:spPr>
            <a:xfrm>
              <a:off x="6084168" y="851702"/>
              <a:ext cx="2952328" cy="2808312"/>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pPr algn="ctr"/>
              <a:endParaRPr lang="en-GB"/>
            </a:p>
          </p:txBody>
        </p:sp>
        <p:grpSp>
          <p:nvGrpSpPr>
            <p:cNvPr id="38" name="Group 27"/>
            <p:cNvGrpSpPr/>
            <p:nvPr/>
          </p:nvGrpSpPr>
          <p:grpSpPr>
            <a:xfrm>
              <a:off x="6106653" y="893730"/>
              <a:ext cx="2718880" cy="1872208"/>
              <a:chOff x="323529" y="3573017"/>
              <a:chExt cx="2718880" cy="1872208"/>
            </a:xfrm>
          </p:grpSpPr>
          <p:grpSp>
            <p:nvGrpSpPr>
              <p:cNvPr id="42" name="Group 26"/>
              <p:cNvGrpSpPr/>
              <p:nvPr/>
            </p:nvGrpSpPr>
            <p:grpSpPr>
              <a:xfrm>
                <a:off x="323529" y="3573017"/>
                <a:ext cx="2718880" cy="1872208"/>
                <a:chOff x="323528" y="3573016"/>
                <a:chExt cx="3919570" cy="2440323"/>
              </a:xfrm>
            </p:grpSpPr>
            <p:grpSp>
              <p:nvGrpSpPr>
                <p:cNvPr id="43" name="Group 20"/>
                <p:cNvGrpSpPr/>
                <p:nvPr/>
              </p:nvGrpSpPr>
              <p:grpSpPr>
                <a:xfrm>
                  <a:off x="323528" y="3573016"/>
                  <a:ext cx="3779912" cy="2440323"/>
                  <a:chOff x="5508104" y="188640"/>
                  <a:chExt cx="4032448" cy="2707998"/>
                </a:xfrm>
              </p:grpSpPr>
              <p:pic>
                <p:nvPicPr>
                  <p:cNvPr id="22" name="Picture 2"/>
                  <p:cNvPicPr>
                    <a:picLocks noChangeAspect="1" noChangeArrowheads="1"/>
                  </p:cNvPicPr>
                  <p:nvPr/>
                </p:nvPicPr>
                <p:blipFill>
                  <a:blip r:embed="rId9" cstate="print"/>
                  <a:srcRect/>
                  <a:stretch>
                    <a:fillRect/>
                  </a:stretch>
                </p:blipFill>
                <p:spPr bwMode="auto">
                  <a:xfrm>
                    <a:off x="5892198" y="907798"/>
                    <a:ext cx="2775027" cy="1988840"/>
                  </a:xfrm>
                  <a:prstGeom prst="rect">
                    <a:avLst/>
                  </a:prstGeom>
                  <a:noFill/>
                  <a:ln w="9525">
                    <a:noFill/>
                    <a:miter lim="800000"/>
                    <a:headEnd/>
                    <a:tailEnd/>
                  </a:ln>
                </p:spPr>
              </p:pic>
              <p:sp>
                <p:nvSpPr>
                  <p:cNvPr id="24" name="TextBox 23"/>
                  <p:cNvSpPr txBox="1"/>
                  <p:nvPr/>
                </p:nvSpPr>
                <p:spPr>
                  <a:xfrm>
                    <a:off x="5508104" y="188640"/>
                    <a:ext cx="4032448" cy="623243"/>
                  </a:xfrm>
                  <a:prstGeom prst="rect">
                    <a:avLst/>
                  </a:prstGeom>
                  <a:noFill/>
                </p:spPr>
                <p:txBody>
                  <a:bodyPr wrap="square" rtlCol="0">
                    <a:spAutoFit/>
                  </a:bodyPr>
                  <a:lstStyle/>
                  <a:p>
                    <a:r>
                      <a:rPr lang="en-GB" sz="1100" dirty="0" smtClean="0"/>
                      <a:t>3. Installation of the damping material, </a:t>
                    </a:r>
                  </a:p>
                  <a:p>
                    <a:r>
                      <a:rPr lang="en-GB" sz="1100" dirty="0" smtClean="0"/>
                      <a:t>welding of covers:</a:t>
                    </a:r>
                    <a:endParaRPr lang="en-GB" sz="1100" dirty="0"/>
                  </a:p>
                </p:txBody>
              </p:sp>
            </p:grpSp>
            <p:sp>
              <p:nvSpPr>
                <p:cNvPr id="26" name="TextBox 25"/>
                <p:cNvSpPr txBox="1"/>
                <p:nvPr/>
              </p:nvSpPr>
              <p:spPr>
                <a:xfrm>
                  <a:off x="3193483" y="4818649"/>
                  <a:ext cx="1049615" cy="561638"/>
                </a:xfrm>
                <a:prstGeom prst="rect">
                  <a:avLst/>
                </a:prstGeom>
                <a:noFill/>
              </p:spPr>
              <p:txBody>
                <a:bodyPr wrap="none" rtlCol="0">
                  <a:spAutoFit/>
                </a:bodyPr>
                <a:lstStyle/>
                <a:p>
                  <a:r>
                    <a:rPr lang="en-GB" sz="1100" dirty="0" smtClean="0"/>
                    <a:t>Damping </a:t>
                  </a:r>
                </a:p>
                <a:p>
                  <a:r>
                    <a:rPr lang="en-GB" sz="1100" dirty="0" smtClean="0"/>
                    <a:t>material</a:t>
                  </a:r>
                  <a:endParaRPr lang="en-GB" sz="1100" dirty="0"/>
                </a:p>
              </p:txBody>
            </p:sp>
          </p:grpSp>
          <p:sp>
            <p:nvSpPr>
              <p:cNvPr id="25" name="Right Arrow 24"/>
              <p:cNvSpPr/>
              <p:nvPr/>
            </p:nvSpPr>
            <p:spPr>
              <a:xfrm rot="10800000">
                <a:off x="1763688" y="4725144"/>
                <a:ext cx="1152128" cy="7200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grpSp>
        <p:nvGrpSpPr>
          <p:cNvPr id="45" name="Group 41"/>
          <p:cNvGrpSpPr/>
          <p:nvPr/>
        </p:nvGrpSpPr>
        <p:grpSpPr>
          <a:xfrm>
            <a:off x="6211251" y="4077072"/>
            <a:ext cx="2932749" cy="1966751"/>
            <a:chOff x="3219446" y="3431158"/>
            <a:chExt cx="2932749" cy="1966751"/>
          </a:xfrm>
        </p:grpSpPr>
        <p:grpSp>
          <p:nvGrpSpPr>
            <p:cNvPr id="46" name="Group 43"/>
            <p:cNvGrpSpPr/>
            <p:nvPr/>
          </p:nvGrpSpPr>
          <p:grpSpPr>
            <a:xfrm>
              <a:off x="3219446" y="3650615"/>
              <a:ext cx="2932749" cy="1747294"/>
              <a:chOff x="3455666" y="3635375"/>
              <a:chExt cx="2932749" cy="1747294"/>
            </a:xfrm>
          </p:grpSpPr>
          <p:grpSp>
            <p:nvGrpSpPr>
              <p:cNvPr id="50" name="Group 32"/>
              <p:cNvGrpSpPr/>
              <p:nvPr/>
            </p:nvGrpSpPr>
            <p:grpSpPr>
              <a:xfrm>
                <a:off x="3455666" y="3635375"/>
                <a:ext cx="2761554" cy="1747294"/>
                <a:chOff x="3367084" y="3511550"/>
                <a:chExt cx="2761554" cy="1747294"/>
              </a:xfrm>
            </p:grpSpPr>
            <p:pic>
              <p:nvPicPr>
                <p:cNvPr id="49" name="Picture 5"/>
                <p:cNvPicPr>
                  <a:picLocks noChangeAspect="1" noChangeArrowheads="1"/>
                </p:cNvPicPr>
                <p:nvPr/>
              </p:nvPicPr>
              <p:blipFill>
                <a:blip r:embed="rId10" cstate="print"/>
                <a:srcRect/>
                <a:stretch>
                  <a:fillRect/>
                </a:stretch>
              </p:blipFill>
              <p:spPr bwMode="auto">
                <a:xfrm>
                  <a:off x="3462337" y="3657599"/>
                  <a:ext cx="2565400" cy="1601245"/>
                </a:xfrm>
                <a:prstGeom prst="rect">
                  <a:avLst/>
                </a:prstGeom>
                <a:noFill/>
                <a:ln w="9525">
                  <a:noFill/>
                  <a:miter lim="800000"/>
                  <a:headEnd/>
                  <a:tailEnd/>
                </a:ln>
              </p:spPr>
            </p:pic>
            <p:grpSp>
              <p:nvGrpSpPr>
                <p:cNvPr id="51" name="Group 27"/>
                <p:cNvGrpSpPr/>
                <p:nvPr/>
              </p:nvGrpSpPr>
              <p:grpSpPr>
                <a:xfrm>
                  <a:off x="3676651" y="3511550"/>
                  <a:ext cx="495649" cy="469607"/>
                  <a:chOff x="3676651" y="3511550"/>
                  <a:chExt cx="495649" cy="469607"/>
                </a:xfrm>
              </p:grpSpPr>
              <p:sp>
                <p:nvSpPr>
                  <p:cNvPr id="60" name="Down Arrow 59"/>
                  <p:cNvSpPr/>
                  <p:nvPr/>
                </p:nvSpPr>
                <p:spPr>
                  <a:xfrm>
                    <a:off x="3849785" y="3777175"/>
                    <a:ext cx="140677" cy="203982"/>
                  </a:xfrm>
                  <a:prstGeom prst="downArrow">
                    <a:avLst/>
                  </a:prstGeom>
                  <a:ln>
                    <a:solidFill>
                      <a:srgbClr val="FF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1" name="TextBox 60"/>
                  <p:cNvSpPr txBox="1"/>
                  <p:nvPr/>
                </p:nvSpPr>
                <p:spPr>
                  <a:xfrm>
                    <a:off x="3676651" y="3511550"/>
                    <a:ext cx="495649" cy="276999"/>
                  </a:xfrm>
                  <a:prstGeom prst="rect">
                    <a:avLst/>
                  </a:prstGeom>
                  <a:noFill/>
                </p:spPr>
                <p:txBody>
                  <a:bodyPr wrap="none" rtlCol="0">
                    <a:spAutoFit/>
                  </a:bodyPr>
                  <a:lstStyle/>
                  <a:p>
                    <a:r>
                      <a:rPr lang="en-GB" sz="1200" dirty="0" smtClean="0"/>
                      <a:t>RFN</a:t>
                    </a:r>
                    <a:endParaRPr lang="en-GB" sz="1200" dirty="0"/>
                  </a:p>
                </p:txBody>
              </p:sp>
            </p:grpSp>
            <p:grpSp>
              <p:nvGrpSpPr>
                <p:cNvPr id="52" name="Group 26"/>
                <p:cNvGrpSpPr/>
                <p:nvPr/>
              </p:nvGrpSpPr>
              <p:grpSpPr>
                <a:xfrm>
                  <a:off x="5322888" y="3517900"/>
                  <a:ext cx="495649" cy="463257"/>
                  <a:chOff x="5322888" y="3517900"/>
                  <a:chExt cx="495649" cy="463257"/>
                </a:xfrm>
              </p:grpSpPr>
              <p:sp>
                <p:nvSpPr>
                  <p:cNvPr id="58" name="Down Arrow 57"/>
                  <p:cNvSpPr/>
                  <p:nvPr/>
                </p:nvSpPr>
                <p:spPr>
                  <a:xfrm>
                    <a:off x="5502372" y="3777175"/>
                    <a:ext cx="140677" cy="203982"/>
                  </a:xfrm>
                  <a:prstGeom prst="downArrow">
                    <a:avLst/>
                  </a:prstGeom>
                  <a:ln>
                    <a:solidFill>
                      <a:srgbClr val="FF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9" name="TextBox 58"/>
                  <p:cNvSpPr txBox="1"/>
                  <p:nvPr/>
                </p:nvSpPr>
                <p:spPr>
                  <a:xfrm>
                    <a:off x="5322888" y="3517900"/>
                    <a:ext cx="495649" cy="276999"/>
                  </a:xfrm>
                  <a:prstGeom prst="rect">
                    <a:avLst/>
                  </a:prstGeom>
                  <a:noFill/>
                </p:spPr>
                <p:txBody>
                  <a:bodyPr wrap="none" rtlCol="0">
                    <a:spAutoFit/>
                  </a:bodyPr>
                  <a:lstStyle/>
                  <a:p>
                    <a:r>
                      <a:rPr lang="en-GB" sz="1200" dirty="0" smtClean="0"/>
                      <a:t>RFN</a:t>
                    </a:r>
                    <a:endParaRPr lang="en-GB" sz="1200" dirty="0"/>
                  </a:p>
                </p:txBody>
              </p:sp>
            </p:grpSp>
            <p:grpSp>
              <p:nvGrpSpPr>
                <p:cNvPr id="53" name="Group 25"/>
                <p:cNvGrpSpPr/>
                <p:nvPr/>
              </p:nvGrpSpPr>
              <p:grpSpPr>
                <a:xfrm>
                  <a:off x="5576884" y="3686178"/>
                  <a:ext cx="551754" cy="442617"/>
                  <a:chOff x="5576884" y="3686178"/>
                  <a:chExt cx="551754" cy="442617"/>
                </a:xfrm>
              </p:grpSpPr>
              <p:sp>
                <p:nvSpPr>
                  <p:cNvPr id="56" name="Down Arrow 55"/>
                  <p:cNvSpPr/>
                  <p:nvPr/>
                </p:nvSpPr>
                <p:spPr>
                  <a:xfrm>
                    <a:off x="5778598" y="3924813"/>
                    <a:ext cx="140677" cy="203982"/>
                  </a:xfrm>
                  <a:prstGeom prst="downArrow">
                    <a:avLst/>
                  </a:prstGeom>
                  <a:ln>
                    <a:solidFill>
                      <a:srgbClr val="FF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7" name="TextBox 56"/>
                  <p:cNvSpPr txBox="1"/>
                  <p:nvPr/>
                </p:nvSpPr>
                <p:spPr>
                  <a:xfrm>
                    <a:off x="5576884" y="3686178"/>
                    <a:ext cx="551754" cy="276999"/>
                  </a:xfrm>
                  <a:prstGeom prst="rect">
                    <a:avLst/>
                  </a:prstGeom>
                  <a:noFill/>
                </p:spPr>
                <p:txBody>
                  <a:bodyPr wrap="none" rtlCol="0">
                    <a:spAutoFit/>
                  </a:bodyPr>
                  <a:lstStyle/>
                  <a:p>
                    <a:r>
                      <a:rPr lang="en-GB" sz="1200" dirty="0" smtClean="0"/>
                      <a:t>Load</a:t>
                    </a:r>
                    <a:endParaRPr lang="en-GB" sz="1200" dirty="0"/>
                  </a:p>
                </p:txBody>
              </p:sp>
            </p:grpSp>
            <p:grpSp>
              <p:nvGrpSpPr>
                <p:cNvPr id="64" name="Group 29"/>
                <p:cNvGrpSpPr/>
                <p:nvPr/>
              </p:nvGrpSpPr>
              <p:grpSpPr>
                <a:xfrm>
                  <a:off x="3367084" y="3695703"/>
                  <a:ext cx="551754" cy="442617"/>
                  <a:chOff x="5576884" y="3686178"/>
                  <a:chExt cx="551754" cy="442617"/>
                </a:xfrm>
              </p:grpSpPr>
              <p:sp>
                <p:nvSpPr>
                  <p:cNvPr id="54" name="Down Arrow 53"/>
                  <p:cNvSpPr/>
                  <p:nvPr/>
                </p:nvSpPr>
                <p:spPr>
                  <a:xfrm>
                    <a:off x="5778598" y="3924813"/>
                    <a:ext cx="140677" cy="203982"/>
                  </a:xfrm>
                  <a:prstGeom prst="downArrow">
                    <a:avLst/>
                  </a:prstGeom>
                  <a:ln>
                    <a:solidFill>
                      <a:srgbClr val="FF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5" name="TextBox 54"/>
                  <p:cNvSpPr txBox="1"/>
                  <p:nvPr/>
                </p:nvSpPr>
                <p:spPr>
                  <a:xfrm>
                    <a:off x="5576884" y="3686178"/>
                    <a:ext cx="551754" cy="276999"/>
                  </a:xfrm>
                  <a:prstGeom prst="rect">
                    <a:avLst/>
                  </a:prstGeom>
                  <a:noFill/>
                </p:spPr>
                <p:txBody>
                  <a:bodyPr wrap="none" rtlCol="0">
                    <a:spAutoFit/>
                  </a:bodyPr>
                  <a:lstStyle/>
                  <a:p>
                    <a:r>
                      <a:rPr lang="en-GB" sz="1200" dirty="0" smtClean="0"/>
                      <a:t>Load</a:t>
                    </a:r>
                    <a:endParaRPr lang="en-GB" sz="1200" dirty="0"/>
                  </a:p>
                </p:txBody>
              </p:sp>
            </p:grpSp>
          </p:grpSp>
          <p:grpSp>
            <p:nvGrpSpPr>
              <p:cNvPr id="68" name="Group 35"/>
              <p:cNvGrpSpPr/>
              <p:nvPr/>
            </p:nvGrpSpPr>
            <p:grpSpPr>
              <a:xfrm>
                <a:off x="5732657" y="4438652"/>
                <a:ext cx="655758" cy="276999"/>
                <a:chOff x="5732657" y="4438652"/>
                <a:chExt cx="655758" cy="276999"/>
              </a:xfrm>
            </p:grpSpPr>
            <p:sp>
              <p:nvSpPr>
                <p:cNvPr id="47" name="Down Arrow 46"/>
                <p:cNvSpPr/>
                <p:nvPr/>
              </p:nvSpPr>
              <p:spPr>
                <a:xfrm rot="5400000">
                  <a:off x="5764309" y="4477264"/>
                  <a:ext cx="140677" cy="203982"/>
                </a:xfrm>
                <a:prstGeom prst="downArrow">
                  <a:avLst/>
                </a:prstGeom>
                <a:ln>
                  <a:solidFill>
                    <a:srgbClr val="0000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8" name="TextBox 47"/>
                <p:cNvSpPr txBox="1"/>
                <p:nvPr/>
              </p:nvSpPr>
              <p:spPr>
                <a:xfrm>
                  <a:off x="5895972" y="4438652"/>
                  <a:ext cx="492443" cy="276999"/>
                </a:xfrm>
                <a:prstGeom prst="rect">
                  <a:avLst/>
                </a:prstGeom>
                <a:noFill/>
              </p:spPr>
              <p:txBody>
                <a:bodyPr wrap="none" rtlCol="0">
                  <a:spAutoFit/>
                </a:bodyPr>
                <a:lstStyle/>
                <a:p>
                  <a:r>
                    <a:rPr lang="en-GB" sz="1200" dirty="0" smtClean="0"/>
                    <a:t>CVT</a:t>
                  </a:r>
                  <a:endParaRPr lang="en-GB" sz="1200" dirty="0"/>
                </a:p>
              </p:txBody>
            </p:sp>
          </p:grpSp>
        </p:grpSp>
        <p:sp>
          <p:nvSpPr>
            <p:cNvPr id="44" name="TextBox 43"/>
            <p:cNvSpPr txBox="1"/>
            <p:nvPr/>
          </p:nvSpPr>
          <p:spPr>
            <a:xfrm>
              <a:off x="4083543" y="3431158"/>
              <a:ext cx="1440159" cy="276999"/>
            </a:xfrm>
            <a:prstGeom prst="rect">
              <a:avLst/>
            </a:prstGeom>
            <a:noFill/>
          </p:spPr>
          <p:txBody>
            <a:bodyPr wrap="square" rtlCol="0">
              <a:spAutoFit/>
            </a:bodyPr>
            <a:lstStyle/>
            <a:p>
              <a:r>
                <a:rPr lang="en-GB" sz="1200" dirty="0" smtClean="0"/>
                <a:t>AS Interfaces</a:t>
              </a:r>
              <a:endParaRPr lang="en-GB" sz="1200" dirty="0"/>
            </a:p>
          </p:txBody>
        </p:sp>
      </p:grpSp>
      <p:sp>
        <p:nvSpPr>
          <p:cNvPr id="62" name="Rectangle 61"/>
          <p:cNvSpPr/>
          <p:nvPr/>
        </p:nvSpPr>
        <p:spPr>
          <a:xfrm>
            <a:off x="1800225" y="214610"/>
            <a:ext cx="5676900" cy="507831"/>
          </a:xfrm>
          <a:prstGeom prst="rect">
            <a:avLst/>
          </a:prstGeom>
        </p:spPr>
        <p:txBody>
          <a:bodyPr wrap="square">
            <a:spAutoFit/>
          </a:bodyPr>
          <a:lstStyle/>
          <a:p>
            <a:pPr algn="ctr">
              <a:lnSpc>
                <a:spcPct val="150000"/>
              </a:lnSpc>
            </a:pPr>
            <a:r>
              <a:rPr lang="en-US" sz="1800" dirty="0" smtClean="0">
                <a:solidFill>
                  <a:schemeClr val="bg1"/>
                </a:solidFill>
                <a:latin typeface="Tahoma" pitchFamily="34" charset="0"/>
                <a:cs typeface="Tahoma" pitchFamily="34" charset="0"/>
              </a:rPr>
              <a:t>TEST</a:t>
            </a:r>
            <a:r>
              <a:rPr lang="en-US" sz="1800" baseline="0" dirty="0" smtClean="0">
                <a:solidFill>
                  <a:schemeClr val="bg1"/>
                </a:solidFill>
                <a:latin typeface="Tahoma" pitchFamily="34" charset="0"/>
                <a:cs typeface="Tahoma" pitchFamily="34" charset="0"/>
              </a:rPr>
              <a:t> Module T0 AS mock-up</a:t>
            </a:r>
            <a:endParaRPr lang="en-US" sz="1800" dirty="0" smtClean="0">
              <a:solidFill>
                <a:schemeClr val="bg1"/>
              </a:solidFill>
              <a:latin typeface="Tahoma" pitchFamily="34" charset="0"/>
              <a:cs typeface="Tahoma" pitchFamily="34" charset="0"/>
            </a:endParaRPr>
          </a:p>
        </p:txBody>
      </p:sp>
      <p:sp>
        <p:nvSpPr>
          <p:cNvPr id="71" name="Right Arrow 70"/>
          <p:cNvSpPr/>
          <p:nvPr/>
        </p:nvSpPr>
        <p:spPr>
          <a:xfrm>
            <a:off x="3779912" y="2060848"/>
            <a:ext cx="432048" cy="43204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2" name="Right Arrow 71"/>
          <p:cNvSpPr/>
          <p:nvPr/>
        </p:nvSpPr>
        <p:spPr>
          <a:xfrm>
            <a:off x="5940152" y="2060848"/>
            <a:ext cx="432048" cy="43204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4" name="Title 73"/>
          <p:cNvSpPr>
            <a:spLocks noGrp="1"/>
          </p:cNvSpPr>
          <p:nvPr>
            <p:ph type="title"/>
          </p:nvPr>
        </p:nvSpPr>
        <p:spPr/>
        <p:txBody>
          <a:bodyPr>
            <a:normAutofit fontScale="90000"/>
          </a:bodyPr>
          <a:lstStyle/>
          <a:p>
            <a:r>
              <a:rPr lang="en-US" dirty="0" smtClean="0"/>
              <a:t>Accelerating structure mock-ups</a:t>
            </a:r>
            <a:endParaRPr lang="en-US" dirty="0"/>
          </a:p>
        </p:txBody>
      </p:sp>
      <p:sp>
        <p:nvSpPr>
          <p:cNvPr id="73" name="Date Placeholder 72"/>
          <p:cNvSpPr>
            <a:spLocks noGrp="1"/>
          </p:cNvSpPr>
          <p:nvPr>
            <p:ph type="dt" sz="half" idx="10"/>
          </p:nvPr>
        </p:nvSpPr>
        <p:spPr/>
        <p:txBody>
          <a:bodyPr/>
          <a:lstStyle/>
          <a:p>
            <a:r>
              <a:rPr lang="en-US" smtClean="0"/>
              <a:t>03 Feb 2011</a:t>
            </a:r>
            <a:endParaRPr lang="en-US" dirty="0"/>
          </a:p>
        </p:txBody>
      </p:sp>
      <p:sp>
        <p:nvSpPr>
          <p:cNvPr id="76" name="Slide Number Placeholder 75"/>
          <p:cNvSpPr>
            <a:spLocks noGrp="1"/>
          </p:cNvSpPr>
          <p:nvPr>
            <p:ph type="sldNum" sz="quarter" idx="11"/>
          </p:nvPr>
        </p:nvSpPr>
        <p:spPr/>
        <p:txBody>
          <a:bodyPr/>
          <a:lstStyle/>
          <a:p>
            <a:fld id="{AB0CC4D7-6F1A-452F-87A6-AD770925BAAB}" type="slidenum">
              <a:rPr lang="en-US" smtClean="0"/>
              <a:pPr/>
              <a:t>21</a:t>
            </a:fld>
            <a:endParaRPr lang="en-US"/>
          </a:p>
        </p:txBody>
      </p:sp>
      <p:sp>
        <p:nvSpPr>
          <p:cNvPr id="78" name="Footer Placeholder 77"/>
          <p:cNvSpPr>
            <a:spLocks noGrp="1"/>
          </p:cNvSpPr>
          <p:nvPr>
            <p:ph type="ftr" sz="quarter" idx="12"/>
          </p:nvPr>
        </p:nvSpPr>
        <p:spPr/>
        <p:txBody>
          <a:bodyPr/>
          <a:lstStyle/>
          <a:p>
            <a:r>
              <a:rPr lang="en-US" smtClean="0"/>
              <a:t>ACE, G. Riddone</a:t>
            </a:r>
            <a:endParaRPr lang="en-US" dirty="0" smtClean="0"/>
          </a:p>
        </p:txBody>
      </p:sp>
    </p:spTree>
  </p:cSld>
  <p:clrMapOvr>
    <a:masterClrMapping/>
  </p:clrMapOv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6" name="Picture 35" descr="PETS_general_01.jpg"/>
          <p:cNvPicPr>
            <a:picLocks noChangeAspect="1"/>
          </p:cNvPicPr>
          <p:nvPr/>
        </p:nvPicPr>
        <p:blipFill>
          <a:blip r:embed="rId3" cstate="print"/>
          <a:srcRect l="11667" t="1210" r="10000" b="3533"/>
          <a:stretch>
            <a:fillRect/>
          </a:stretch>
        </p:blipFill>
        <p:spPr>
          <a:xfrm>
            <a:off x="107504" y="1097165"/>
            <a:ext cx="3168352" cy="2763883"/>
          </a:xfrm>
          <a:prstGeom prst="rect">
            <a:avLst/>
          </a:prstGeom>
        </p:spPr>
      </p:pic>
      <p:grpSp>
        <p:nvGrpSpPr>
          <p:cNvPr id="2" name="Group 121"/>
          <p:cNvGrpSpPr/>
          <p:nvPr/>
        </p:nvGrpSpPr>
        <p:grpSpPr>
          <a:xfrm>
            <a:off x="323528" y="4120912"/>
            <a:ext cx="4555232" cy="2044391"/>
            <a:chOff x="323528" y="3585591"/>
            <a:chExt cx="4555232" cy="2044391"/>
          </a:xfrm>
        </p:grpSpPr>
        <p:sp>
          <p:nvSpPr>
            <p:cNvPr id="63" name="Rectangle 62"/>
            <p:cNvSpPr/>
            <p:nvPr/>
          </p:nvSpPr>
          <p:spPr>
            <a:xfrm>
              <a:off x="323528" y="3585591"/>
              <a:ext cx="4555232" cy="2044391"/>
            </a:xfrm>
            <a:prstGeom prst="rect">
              <a:avLst/>
            </a:prstGeom>
            <a:ln/>
          </p:spPr>
          <p:style>
            <a:lnRef idx="2">
              <a:schemeClr val="accent1"/>
            </a:lnRef>
            <a:fillRef idx="1">
              <a:schemeClr val="lt1"/>
            </a:fillRef>
            <a:effectRef idx="0">
              <a:schemeClr val="accent1"/>
            </a:effectRef>
            <a:fontRef idx="minor">
              <a:schemeClr val="dk1"/>
            </a:fontRef>
          </p:style>
          <p:txBody>
            <a:bodyPr rtlCol="0" anchor="ctr"/>
            <a:lstStyle/>
            <a:p>
              <a:pPr algn="ctr"/>
              <a:endParaRPr lang="en-GB"/>
            </a:p>
          </p:txBody>
        </p:sp>
        <p:pic>
          <p:nvPicPr>
            <p:cNvPr id="58" name="Picture 57" descr="PETS_comp_03.jpg"/>
            <p:cNvPicPr>
              <a:picLocks noChangeAspect="1"/>
            </p:cNvPicPr>
            <p:nvPr/>
          </p:nvPicPr>
          <p:blipFill>
            <a:blip r:embed="rId4" cstate="print"/>
            <a:srcRect l="28333" t="5856" r="13333" b="3533"/>
            <a:stretch>
              <a:fillRect/>
            </a:stretch>
          </p:blipFill>
          <p:spPr>
            <a:xfrm>
              <a:off x="3333235" y="3661830"/>
              <a:ext cx="1472525" cy="1537835"/>
            </a:xfrm>
            <a:prstGeom prst="rect">
              <a:avLst/>
            </a:prstGeom>
          </p:spPr>
        </p:pic>
        <p:pic>
          <p:nvPicPr>
            <p:cNvPr id="59" name="Picture 58" descr="PETS_comp_01.jpg"/>
            <p:cNvPicPr>
              <a:picLocks noChangeAspect="1"/>
            </p:cNvPicPr>
            <p:nvPr/>
          </p:nvPicPr>
          <p:blipFill>
            <a:blip r:embed="rId5" cstate="print"/>
            <a:srcRect l="27500" t="4695" r="10000" b="2371"/>
            <a:stretch>
              <a:fillRect/>
            </a:stretch>
          </p:blipFill>
          <p:spPr>
            <a:xfrm>
              <a:off x="1706366" y="3623711"/>
              <a:ext cx="1586197" cy="1585756"/>
            </a:xfrm>
            <a:prstGeom prst="rect">
              <a:avLst/>
            </a:prstGeom>
          </p:spPr>
        </p:pic>
        <p:pic>
          <p:nvPicPr>
            <p:cNvPr id="60" name="Picture 59" descr="PETS_comp_02.jpg"/>
            <p:cNvPicPr>
              <a:picLocks noChangeAspect="1"/>
            </p:cNvPicPr>
            <p:nvPr/>
          </p:nvPicPr>
          <p:blipFill>
            <a:blip r:embed="rId6" cstate="print"/>
            <a:srcRect l="30000" t="16263" r="20833" b="17521"/>
            <a:stretch>
              <a:fillRect/>
            </a:stretch>
          </p:blipFill>
          <p:spPr>
            <a:xfrm>
              <a:off x="404871" y="4081141"/>
              <a:ext cx="1175912" cy="1064751"/>
            </a:xfrm>
            <a:prstGeom prst="rect">
              <a:avLst/>
            </a:prstGeom>
          </p:spPr>
        </p:pic>
        <p:sp>
          <p:nvSpPr>
            <p:cNvPr id="61" name="TextBox 60"/>
            <p:cNvSpPr txBox="1"/>
            <p:nvPr/>
          </p:nvSpPr>
          <p:spPr>
            <a:xfrm>
              <a:off x="1259632" y="5301208"/>
              <a:ext cx="1438473" cy="184759"/>
            </a:xfrm>
            <a:prstGeom prst="rect">
              <a:avLst/>
            </a:prstGeom>
            <a:noFill/>
          </p:spPr>
          <p:txBody>
            <a:bodyPr wrap="none" rtlCol="0">
              <a:spAutoFit/>
            </a:bodyPr>
            <a:lstStyle/>
            <a:p>
              <a:r>
                <a:rPr lang="en-GB" dirty="0" smtClean="0"/>
                <a:t>CC subassemblies. Brazing.</a:t>
              </a:r>
              <a:endParaRPr lang="en-GB" dirty="0"/>
            </a:p>
          </p:txBody>
        </p:sp>
        <p:cxnSp>
          <p:nvCxnSpPr>
            <p:cNvPr id="81" name="Straight Arrow Connector 80"/>
            <p:cNvCxnSpPr/>
            <p:nvPr/>
          </p:nvCxnSpPr>
          <p:spPr>
            <a:xfrm flipV="1">
              <a:off x="2153755" y="4691047"/>
              <a:ext cx="203359" cy="114357"/>
            </a:xfrm>
            <a:prstGeom prst="straightConnector1">
              <a:avLst/>
            </a:prstGeom>
            <a:ln w="38100">
              <a:solidFill>
                <a:srgbClr val="FF0000"/>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82" name="Straight Arrow Connector 81"/>
            <p:cNvCxnSpPr/>
            <p:nvPr/>
          </p:nvCxnSpPr>
          <p:spPr>
            <a:xfrm flipV="1">
              <a:off x="2926518" y="4271736"/>
              <a:ext cx="203359" cy="114357"/>
            </a:xfrm>
            <a:prstGeom prst="straightConnector1">
              <a:avLst/>
            </a:prstGeom>
            <a:ln w="38100">
              <a:solidFill>
                <a:srgbClr val="FF0000"/>
              </a:solidFill>
              <a:headEnd type="stealth" w="lg" len="lg"/>
              <a:tailEnd type="none" w="lg" len="lg"/>
            </a:ln>
          </p:spPr>
          <p:style>
            <a:lnRef idx="1">
              <a:schemeClr val="accent1"/>
            </a:lnRef>
            <a:fillRef idx="0">
              <a:schemeClr val="accent1"/>
            </a:fillRef>
            <a:effectRef idx="0">
              <a:schemeClr val="accent1"/>
            </a:effectRef>
            <a:fontRef idx="minor">
              <a:schemeClr val="tx1"/>
            </a:fontRef>
          </p:style>
        </p:cxnSp>
        <p:cxnSp>
          <p:nvCxnSpPr>
            <p:cNvPr id="83" name="Straight Arrow Connector 82"/>
            <p:cNvCxnSpPr/>
            <p:nvPr/>
          </p:nvCxnSpPr>
          <p:spPr>
            <a:xfrm flipV="1">
              <a:off x="2316442" y="4424213"/>
              <a:ext cx="122015" cy="76238"/>
            </a:xfrm>
            <a:prstGeom prst="straightConnector1">
              <a:avLst/>
            </a:prstGeom>
            <a:ln w="25400">
              <a:solidFill>
                <a:srgbClr val="FF0000"/>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84" name="Straight Arrow Connector 83"/>
            <p:cNvCxnSpPr/>
            <p:nvPr/>
          </p:nvCxnSpPr>
          <p:spPr>
            <a:xfrm flipV="1">
              <a:off x="2153755" y="4347975"/>
              <a:ext cx="122015" cy="76238"/>
            </a:xfrm>
            <a:prstGeom prst="straightConnector1">
              <a:avLst/>
            </a:prstGeom>
            <a:ln w="25400">
              <a:solidFill>
                <a:srgbClr val="FF0000"/>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85" name="Straight Arrow Connector 84"/>
            <p:cNvCxnSpPr/>
            <p:nvPr/>
          </p:nvCxnSpPr>
          <p:spPr>
            <a:xfrm flipV="1">
              <a:off x="2682487" y="4233617"/>
              <a:ext cx="122015" cy="76238"/>
            </a:xfrm>
            <a:prstGeom prst="straightConnector1">
              <a:avLst/>
            </a:prstGeom>
            <a:ln w="25400">
              <a:solidFill>
                <a:srgbClr val="FF0000"/>
              </a:solidFill>
              <a:headEnd type="stealth" w="lg" len="lg"/>
              <a:tailEnd type="none" w="lg" len="lg"/>
            </a:ln>
          </p:spPr>
          <p:style>
            <a:lnRef idx="1">
              <a:schemeClr val="accent1"/>
            </a:lnRef>
            <a:fillRef idx="0">
              <a:schemeClr val="accent1"/>
            </a:fillRef>
            <a:effectRef idx="0">
              <a:schemeClr val="accent1"/>
            </a:effectRef>
            <a:fontRef idx="minor">
              <a:schemeClr val="tx1"/>
            </a:fontRef>
          </p:style>
        </p:cxnSp>
        <p:cxnSp>
          <p:nvCxnSpPr>
            <p:cNvPr id="86" name="Straight Arrow Connector 85"/>
            <p:cNvCxnSpPr/>
            <p:nvPr/>
          </p:nvCxnSpPr>
          <p:spPr>
            <a:xfrm flipV="1">
              <a:off x="2560472" y="4119260"/>
              <a:ext cx="122015" cy="76238"/>
            </a:xfrm>
            <a:prstGeom prst="straightConnector1">
              <a:avLst/>
            </a:prstGeom>
            <a:ln w="25400">
              <a:solidFill>
                <a:srgbClr val="FF0000"/>
              </a:solidFill>
              <a:headEnd type="stealth" w="lg" len="lg"/>
              <a:tailEnd type="none" w="lg" len="lg"/>
            </a:ln>
          </p:spPr>
          <p:style>
            <a:lnRef idx="1">
              <a:schemeClr val="accent1"/>
            </a:lnRef>
            <a:fillRef idx="0">
              <a:schemeClr val="accent1"/>
            </a:fillRef>
            <a:effectRef idx="0">
              <a:schemeClr val="accent1"/>
            </a:effectRef>
            <a:fontRef idx="minor">
              <a:schemeClr val="tx1"/>
            </a:fontRef>
          </p:style>
        </p:cxnSp>
        <p:cxnSp>
          <p:nvCxnSpPr>
            <p:cNvPr id="87" name="Straight Arrow Connector 86"/>
            <p:cNvCxnSpPr/>
            <p:nvPr/>
          </p:nvCxnSpPr>
          <p:spPr>
            <a:xfrm flipV="1">
              <a:off x="3739952" y="4691047"/>
              <a:ext cx="203359" cy="114357"/>
            </a:xfrm>
            <a:prstGeom prst="straightConnector1">
              <a:avLst/>
            </a:prstGeom>
            <a:ln w="38100">
              <a:solidFill>
                <a:srgbClr val="FF0000"/>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88" name="Straight Arrow Connector 87"/>
            <p:cNvCxnSpPr/>
            <p:nvPr/>
          </p:nvCxnSpPr>
          <p:spPr>
            <a:xfrm flipV="1">
              <a:off x="4350028" y="4271736"/>
              <a:ext cx="325374" cy="190596"/>
            </a:xfrm>
            <a:prstGeom prst="straightConnector1">
              <a:avLst/>
            </a:prstGeom>
            <a:ln w="38100">
              <a:solidFill>
                <a:srgbClr val="FF0000"/>
              </a:solidFill>
              <a:headEnd type="stealth" w="lg" len="lg"/>
              <a:tailEnd type="none" w="lg" len="lg"/>
            </a:ln>
          </p:spPr>
          <p:style>
            <a:lnRef idx="1">
              <a:schemeClr val="accent1"/>
            </a:lnRef>
            <a:fillRef idx="0">
              <a:schemeClr val="accent1"/>
            </a:fillRef>
            <a:effectRef idx="0">
              <a:schemeClr val="accent1"/>
            </a:effectRef>
            <a:fontRef idx="minor">
              <a:schemeClr val="tx1"/>
            </a:fontRef>
          </p:style>
        </p:cxnSp>
        <p:cxnSp>
          <p:nvCxnSpPr>
            <p:cNvPr id="89" name="Straight Arrow Connector 88"/>
            <p:cNvCxnSpPr/>
            <p:nvPr/>
          </p:nvCxnSpPr>
          <p:spPr>
            <a:xfrm flipV="1">
              <a:off x="3943311" y="4424213"/>
              <a:ext cx="122015" cy="76238"/>
            </a:xfrm>
            <a:prstGeom prst="straightConnector1">
              <a:avLst/>
            </a:prstGeom>
            <a:ln w="25400">
              <a:solidFill>
                <a:srgbClr val="FF0000"/>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90" name="Straight Arrow Connector 89"/>
            <p:cNvCxnSpPr/>
            <p:nvPr/>
          </p:nvCxnSpPr>
          <p:spPr>
            <a:xfrm flipV="1">
              <a:off x="3780624" y="4309855"/>
              <a:ext cx="122015" cy="76238"/>
            </a:xfrm>
            <a:prstGeom prst="straightConnector1">
              <a:avLst/>
            </a:prstGeom>
            <a:ln w="25400">
              <a:solidFill>
                <a:srgbClr val="FF0000"/>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91" name="Straight Arrow Connector 90"/>
            <p:cNvCxnSpPr/>
            <p:nvPr/>
          </p:nvCxnSpPr>
          <p:spPr>
            <a:xfrm flipV="1">
              <a:off x="4187341" y="4271736"/>
              <a:ext cx="122015" cy="76238"/>
            </a:xfrm>
            <a:prstGeom prst="straightConnector1">
              <a:avLst/>
            </a:prstGeom>
            <a:ln w="25400">
              <a:solidFill>
                <a:srgbClr val="FF0000"/>
              </a:solidFill>
              <a:headEnd type="stealth" w="lg" len="lg"/>
              <a:tailEnd type="none" w="lg" len="lg"/>
            </a:ln>
          </p:spPr>
          <p:style>
            <a:lnRef idx="1">
              <a:schemeClr val="accent1"/>
            </a:lnRef>
            <a:fillRef idx="0">
              <a:schemeClr val="accent1"/>
            </a:fillRef>
            <a:effectRef idx="0">
              <a:schemeClr val="accent1"/>
            </a:effectRef>
            <a:fontRef idx="minor">
              <a:schemeClr val="tx1"/>
            </a:fontRef>
          </p:style>
        </p:cxnSp>
        <p:cxnSp>
          <p:nvCxnSpPr>
            <p:cNvPr id="92" name="Straight Arrow Connector 91"/>
            <p:cNvCxnSpPr/>
            <p:nvPr/>
          </p:nvCxnSpPr>
          <p:spPr>
            <a:xfrm flipV="1">
              <a:off x="1177634" y="4424213"/>
              <a:ext cx="203359" cy="114357"/>
            </a:xfrm>
            <a:prstGeom prst="straightConnector1">
              <a:avLst/>
            </a:prstGeom>
            <a:ln w="38100">
              <a:solidFill>
                <a:srgbClr val="FF0000"/>
              </a:solidFill>
              <a:headEnd type="stealth" w="lg" len="lg"/>
              <a:tailEnd type="none" w="lg" len="lg"/>
            </a:ln>
          </p:spPr>
          <p:style>
            <a:lnRef idx="1">
              <a:schemeClr val="accent1"/>
            </a:lnRef>
            <a:fillRef idx="0">
              <a:schemeClr val="accent1"/>
            </a:fillRef>
            <a:effectRef idx="0">
              <a:schemeClr val="accent1"/>
            </a:effectRef>
            <a:fontRef idx="minor">
              <a:schemeClr val="tx1"/>
            </a:fontRef>
          </p:style>
        </p:cxnSp>
        <p:cxnSp>
          <p:nvCxnSpPr>
            <p:cNvPr id="93" name="Straight Arrow Connector 92"/>
            <p:cNvCxnSpPr/>
            <p:nvPr/>
          </p:nvCxnSpPr>
          <p:spPr>
            <a:xfrm flipV="1">
              <a:off x="770917" y="4652928"/>
              <a:ext cx="203359" cy="114357"/>
            </a:xfrm>
            <a:prstGeom prst="straightConnector1">
              <a:avLst/>
            </a:prstGeom>
            <a:ln w="38100">
              <a:solidFill>
                <a:srgbClr val="FF0000"/>
              </a:solidFill>
              <a:tailEnd type="stealth" w="lg" len="lg"/>
            </a:ln>
          </p:spPr>
          <p:style>
            <a:lnRef idx="1">
              <a:schemeClr val="accent1"/>
            </a:lnRef>
            <a:fillRef idx="0">
              <a:schemeClr val="accent1"/>
            </a:fillRef>
            <a:effectRef idx="0">
              <a:schemeClr val="accent1"/>
            </a:effectRef>
            <a:fontRef idx="minor">
              <a:schemeClr val="tx1"/>
            </a:fontRef>
          </p:style>
        </p:cxnSp>
      </p:grpSp>
      <p:grpSp>
        <p:nvGrpSpPr>
          <p:cNvPr id="3" name="Group 130"/>
          <p:cNvGrpSpPr/>
          <p:nvPr/>
        </p:nvGrpSpPr>
        <p:grpSpPr>
          <a:xfrm>
            <a:off x="3347864" y="1196752"/>
            <a:ext cx="5636167" cy="2520280"/>
            <a:chOff x="3563888" y="764704"/>
            <a:chExt cx="5636167" cy="2520280"/>
          </a:xfrm>
        </p:grpSpPr>
        <p:sp>
          <p:nvSpPr>
            <p:cNvPr id="130" name="Rectangle 129"/>
            <p:cNvSpPr/>
            <p:nvPr/>
          </p:nvSpPr>
          <p:spPr>
            <a:xfrm>
              <a:off x="3563888" y="764704"/>
              <a:ext cx="5580112" cy="2520280"/>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pPr algn="ctr"/>
              <a:endParaRPr lang="en-GB"/>
            </a:p>
          </p:txBody>
        </p:sp>
        <p:grpSp>
          <p:nvGrpSpPr>
            <p:cNvPr id="4" name="Group 119"/>
            <p:cNvGrpSpPr/>
            <p:nvPr/>
          </p:nvGrpSpPr>
          <p:grpSpPr>
            <a:xfrm>
              <a:off x="7320439" y="787190"/>
              <a:ext cx="1879616" cy="2281771"/>
              <a:chOff x="7211919" y="787190"/>
              <a:chExt cx="1879616" cy="2281771"/>
            </a:xfrm>
          </p:grpSpPr>
          <p:pic>
            <p:nvPicPr>
              <p:cNvPr id="41" name="Picture 40" descr="PETS_comp_07.jpg"/>
              <p:cNvPicPr>
                <a:picLocks noChangeAspect="1"/>
              </p:cNvPicPr>
              <p:nvPr/>
            </p:nvPicPr>
            <p:blipFill>
              <a:blip r:embed="rId7" cstate="print"/>
              <a:srcRect l="26667" t="5856" r="19167" b="4695"/>
              <a:stretch>
                <a:fillRect/>
              </a:stretch>
            </p:blipFill>
            <p:spPr>
              <a:xfrm>
                <a:off x="7211919" y="787190"/>
                <a:ext cx="1714868" cy="1981143"/>
              </a:xfrm>
              <a:prstGeom prst="rect">
                <a:avLst/>
              </a:prstGeom>
            </p:spPr>
          </p:pic>
          <p:sp>
            <p:nvSpPr>
              <p:cNvPr id="42" name="TextBox 41"/>
              <p:cNvSpPr txBox="1"/>
              <p:nvPr/>
            </p:nvSpPr>
            <p:spPr>
              <a:xfrm>
                <a:off x="7290621" y="2824029"/>
                <a:ext cx="1800914" cy="244932"/>
              </a:xfrm>
              <a:prstGeom prst="rect">
                <a:avLst/>
              </a:prstGeom>
              <a:noFill/>
            </p:spPr>
            <p:txBody>
              <a:bodyPr wrap="none" rtlCol="0">
                <a:spAutoFit/>
              </a:bodyPr>
              <a:lstStyle/>
              <a:p>
                <a:r>
                  <a:rPr lang="en-GB" sz="1200" dirty="0" smtClean="0"/>
                  <a:t>Compact coupler. Brazing.</a:t>
                </a:r>
                <a:endParaRPr lang="en-GB" sz="1200" dirty="0"/>
              </a:p>
            </p:txBody>
          </p:sp>
          <p:cxnSp>
            <p:nvCxnSpPr>
              <p:cNvPr id="43" name="Straight Arrow Connector 42"/>
              <p:cNvCxnSpPr/>
              <p:nvPr/>
            </p:nvCxnSpPr>
            <p:spPr>
              <a:xfrm>
                <a:off x="7396597" y="1341037"/>
                <a:ext cx="480163" cy="144083"/>
              </a:xfrm>
              <a:prstGeom prst="straightConnector1">
                <a:avLst/>
              </a:prstGeom>
              <a:ln w="38100">
                <a:solidFill>
                  <a:srgbClr val="FF0000"/>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44" name="Straight Arrow Connector 43"/>
              <p:cNvCxnSpPr/>
              <p:nvPr/>
            </p:nvCxnSpPr>
            <p:spPr>
              <a:xfrm rot="5400000">
                <a:off x="8065628" y="1088882"/>
                <a:ext cx="360208" cy="770"/>
              </a:xfrm>
              <a:prstGeom prst="straightConnector1">
                <a:avLst/>
              </a:prstGeom>
              <a:ln w="38100">
                <a:solidFill>
                  <a:srgbClr val="FF0000"/>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51" name="Straight Arrow Connector 50"/>
              <p:cNvCxnSpPr/>
              <p:nvPr/>
            </p:nvCxnSpPr>
            <p:spPr>
              <a:xfrm flipV="1">
                <a:off x="7655147" y="2277578"/>
                <a:ext cx="147742" cy="72042"/>
              </a:xfrm>
              <a:prstGeom prst="straightConnector1">
                <a:avLst/>
              </a:prstGeom>
              <a:ln w="25400">
                <a:solidFill>
                  <a:srgbClr val="FF0000"/>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52" name="Straight Arrow Connector 51"/>
              <p:cNvCxnSpPr/>
              <p:nvPr/>
            </p:nvCxnSpPr>
            <p:spPr>
              <a:xfrm flipV="1">
                <a:off x="8467730" y="2529723"/>
                <a:ext cx="147742" cy="72042"/>
              </a:xfrm>
              <a:prstGeom prst="straightConnector1">
                <a:avLst/>
              </a:prstGeom>
              <a:ln w="25400">
                <a:solidFill>
                  <a:srgbClr val="FF0000"/>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54" name="Straight Arrow Connector 53"/>
              <p:cNvCxnSpPr/>
              <p:nvPr/>
            </p:nvCxnSpPr>
            <p:spPr>
              <a:xfrm rot="10800000" flipV="1">
                <a:off x="8763215" y="2385640"/>
                <a:ext cx="147742" cy="72042"/>
              </a:xfrm>
              <a:prstGeom prst="straightConnector1">
                <a:avLst/>
              </a:prstGeom>
              <a:ln w="25400">
                <a:solidFill>
                  <a:srgbClr val="FF0000"/>
                </a:solidFill>
                <a:tailEnd type="stealth" w="lg" len="lg"/>
              </a:ln>
            </p:spPr>
            <p:style>
              <a:lnRef idx="1">
                <a:schemeClr val="accent1"/>
              </a:lnRef>
              <a:fillRef idx="0">
                <a:schemeClr val="accent1"/>
              </a:fillRef>
              <a:effectRef idx="0">
                <a:schemeClr val="accent1"/>
              </a:effectRef>
              <a:fontRef idx="minor">
                <a:schemeClr val="tx1"/>
              </a:fontRef>
            </p:style>
          </p:cxnSp>
        </p:grpSp>
        <p:grpSp>
          <p:nvGrpSpPr>
            <p:cNvPr id="6" name="Group 120"/>
            <p:cNvGrpSpPr/>
            <p:nvPr/>
          </p:nvGrpSpPr>
          <p:grpSpPr>
            <a:xfrm>
              <a:off x="3622212" y="1179354"/>
              <a:ext cx="1885892" cy="1529566"/>
              <a:chOff x="3275856" y="1268760"/>
              <a:chExt cx="1885892" cy="1529566"/>
            </a:xfrm>
          </p:grpSpPr>
          <p:pic>
            <p:nvPicPr>
              <p:cNvPr id="38" name="Picture 37" descr="PETS_comp_06.jpg"/>
              <p:cNvPicPr>
                <a:picLocks noChangeAspect="1"/>
              </p:cNvPicPr>
              <p:nvPr/>
            </p:nvPicPr>
            <p:blipFill>
              <a:blip r:embed="rId8" cstate="print"/>
              <a:srcRect l="17500" t="13988" r="4167" b="7018"/>
              <a:stretch>
                <a:fillRect/>
              </a:stretch>
            </p:blipFill>
            <p:spPr>
              <a:xfrm>
                <a:off x="3275856" y="1268760"/>
                <a:ext cx="1838090" cy="1296747"/>
              </a:xfrm>
              <a:prstGeom prst="rect">
                <a:avLst/>
              </a:prstGeom>
            </p:spPr>
          </p:pic>
          <p:sp>
            <p:nvSpPr>
              <p:cNvPr id="40" name="TextBox 39"/>
              <p:cNvSpPr txBox="1"/>
              <p:nvPr/>
            </p:nvSpPr>
            <p:spPr>
              <a:xfrm>
                <a:off x="3419872" y="2553394"/>
                <a:ext cx="1741876" cy="244932"/>
              </a:xfrm>
              <a:prstGeom prst="rect">
                <a:avLst/>
              </a:prstGeom>
              <a:noFill/>
            </p:spPr>
            <p:txBody>
              <a:bodyPr wrap="none" rtlCol="0">
                <a:spAutoFit/>
              </a:bodyPr>
              <a:lstStyle/>
              <a:p>
                <a:r>
                  <a:rPr lang="en-GB" sz="1200" dirty="0" smtClean="0"/>
                  <a:t>PETS mock-up. Screwing.</a:t>
                </a:r>
                <a:endParaRPr lang="en-GB" sz="1200" dirty="0"/>
              </a:p>
            </p:txBody>
          </p:sp>
        </p:grpSp>
        <p:grpSp>
          <p:nvGrpSpPr>
            <p:cNvPr id="7" name="Group 118"/>
            <p:cNvGrpSpPr/>
            <p:nvPr/>
          </p:nvGrpSpPr>
          <p:grpSpPr>
            <a:xfrm>
              <a:off x="5603504" y="1268760"/>
              <a:ext cx="1992832" cy="1453211"/>
              <a:chOff x="5311838" y="1268760"/>
              <a:chExt cx="1992832" cy="1453211"/>
            </a:xfrm>
          </p:grpSpPr>
          <p:pic>
            <p:nvPicPr>
              <p:cNvPr id="37" name="Picture 36" descr="PETS_comp_05.jpg"/>
              <p:cNvPicPr>
                <a:picLocks noChangeAspect="1"/>
              </p:cNvPicPr>
              <p:nvPr/>
            </p:nvPicPr>
            <p:blipFill>
              <a:blip r:embed="rId9" cstate="print"/>
              <a:srcRect l="28333" t="23281" r="8333" b="4695"/>
              <a:stretch>
                <a:fillRect/>
              </a:stretch>
            </p:blipFill>
            <p:spPr>
              <a:xfrm>
                <a:off x="5436096" y="1268760"/>
                <a:ext cx="1494105" cy="1188686"/>
              </a:xfrm>
              <a:prstGeom prst="rect">
                <a:avLst/>
              </a:prstGeom>
            </p:spPr>
          </p:pic>
          <p:sp>
            <p:nvSpPr>
              <p:cNvPr id="39" name="TextBox 38"/>
              <p:cNvSpPr txBox="1"/>
              <p:nvPr/>
            </p:nvSpPr>
            <p:spPr>
              <a:xfrm>
                <a:off x="5311838" y="2477039"/>
                <a:ext cx="1992832" cy="244932"/>
              </a:xfrm>
              <a:prstGeom prst="rect">
                <a:avLst/>
              </a:prstGeom>
              <a:noFill/>
            </p:spPr>
            <p:txBody>
              <a:bodyPr wrap="none" rtlCol="0">
                <a:spAutoFit/>
              </a:bodyPr>
              <a:lstStyle/>
              <a:p>
                <a:r>
                  <a:rPr lang="en-GB" sz="1200" dirty="0" err="1" smtClean="0"/>
                  <a:t>Minitank</a:t>
                </a:r>
                <a:r>
                  <a:rPr lang="en-GB" sz="1200" dirty="0" smtClean="0"/>
                  <a:t>. Brazing &amp; Welding.</a:t>
                </a:r>
                <a:endParaRPr lang="en-GB" sz="1200" dirty="0"/>
              </a:p>
            </p:txBody>
          </p:sp>
          <p:cxnSp>
            <p:nvCxnSpPr>
              <p:cNvPr id="45" name="Straight Arrow Connector 44"/>
              <p:cNvCxnSpPr/>
              <p:nvPr/>
            </p:nvCxnSpPr>
            <p:spPr>
              <a:xfrm flipV="1">
                <a:off x="5822132" y="1773052"/>
                <a:ext cx="184678" cy="108062"/>
              </a:xfrm>
              <a:prstGeom prst="straightConnector1">
                <a:avLst/>
              </a:prstGeom>
              <a:ln w="38100">
                <a:solidFill>
                  <a:srgbClr val="FF0000"/>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46" name="Straight Arrow Connector 45"/>
              <p:cNvCxnSpPr/>
              <p:nvPr/>
            </p:nvCxnSpPr>
            <p:spPr>
              <a:xfrm rot="10800000" flipV="1">
                <a:off x="6339232" y="1484885"/>
                <a:ext cx="184678" cy="108062"/>
              </a:xfrm>
              <a:prstGeom prst="straightConnector1">
                <a:avLst/>
              </a:prstGeom>
              <a:ln w="38100">
                <a:solidFill>
                  <a:srgbClr val="FF0000"/>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49" name="Straight Arrow Connector 48"/>
              <p:cNvCxnSpPr/>
              <p:nvPr/>
            </p:nvCxnSpPr>
            <p:spPr>
              <a:xfrm rot="10800000">
                <a:off x="6302295" y="1845093"/>
                <a:ext cx="258549" cy="144083"/>
              </a:xfrm>
              <a:prstGeom prst="straightConnector1">
                <a:avLst/>
              </a:prstGeom>
              <a:ln w="38100">
                <a:solidFill>
                  <a:srgbClr val="002060"/>
                </a:solidFill>
                <a:tailEnd type="stealth" w="lg" len="lg"/>
              </a:ln>
            </p:spPr>
            <p:style>
              <a:lnRef idx="1">
                <a:schemeClr val="accent1"/>
              </a:lnRef>
              <a:fillRef idx="0">
                <a:schemeClr val="accent1"/>
              </a:fillRef>
              <a:effectRef idx="0">
                <a:schemeClr val="accent1"/>
              </a:effectRef>
              <a:fontRef idx="minor">
                <a:schemeClr val="tx1"/>
              </a:fontRef>
            </p:style>
          </p:cxnSp>
        </p:grpSp>
        <p:sp>
          <p:nvSpPr>
            <p:cNvPr id="124" name="TextBox 123"/>
            <p:cNvSpPr txBox="1"/>
            <p:nvPr/>
          </p:nvSpPr>
          <p:spPr>
            <a:xfrm>
              <a:off x="4427984" y="836712"/>
              <a:ext cx="301686" cy="369332"/>
            </a:xfrm>
            <a:prstGeom prst="rect">
              <a:avLst/>
            </a:prstGeom>
            <a:noFill/>
          </p:spPr>
          <p:txBody>
            <a:bodyPr wrap="none" rtlCol="0">
              <a:spAutoFit/>
            </a:bodyPr>
            <a:lstStyle/>
            <a:p>
              <a:r>
                <a:rPr lang="en-GB" dirty="0" smtClean="0"/>
                <a:t>1</a:t>
              </a:r>
              <a:endParaRPr lang="en-GB" dirty="0"/>
            </a:p>
          </p:txBody>
        </p:sp>
        <p:sp>
          <p:nvSpPr>
            <p:cNvPr id="125" name="TextBox 124"/>
            <p:cNvSpPr txBox="1"/>
            <p:nvPr/>
          </p:nvSpPr>
          <p:spPr>
            <a:xfrm>
              <a:off x="6300192" y="836712"/>
              <a:ext cx="301686" cy="369332"/>
            </a:xfrm>
            <a:prstGeom prst="rect">
              <a:avLst/>
            </a:prstGeom>
            <a:noFill/>
          </p:spPr>
          <p:txBody>
            <a:bodyPr wrap="none" rtlCol="0">
              <a:spAutoFit/>
            </a:bodyPr>
            <a:lstStyle/>
            <a:p>
              <a:r>
                <a:rPr lang="en-GB" dirty="0" smtClean="0"/>
                <a:t>2</a:t>
              </a:r>
              <a:endParaRPr lang="en-GB" dirty="0"/>
            </a:p>
          </p:txBody>
        </p:sp>
        <p:sp>
          <p:nvSpPr>
            <p:cNvPr id="126" name="TextBox 125"/>
            <p:cNvSpPr txBox="1"/>
            <p:nvPr/>
          </p:nvSpPr>
          <p:spPr>
            <a:xfrm>
              <a:off x="7740352" y="836712"/>
              <a:ext cx="301686" cy="369332"/>
            </a:xfrm>
            <a:prstGeom prst="rect">
              <a:avLst/>
            </a:prstGeom>
            <a:noFill/>
          </p:spPr>
          <p:txBody>
            <a:bodyPr wrap="none" rtlCol="0">
              <a:spAutoFit/>
            </a:bodyPr>
            <a:lstStyle/>
            <a:p>
              <a:r>
                <a:rPr lang="en-GB" dirty="0" smtClean="0"/>
                <a:t>3</a:t>
              </a:r>
              <a:endParaRPr lang="en-GB" dirty="0"/>
            </a:p>
          </p:txBody>
        </p:sp>
      </p:grpSp>
      <p:sp>
        <p:nvSpPr>
          <p:cNvPr id="127" name="TextBox 126"/>
          <p:cNvSpPr txBox="1"/>
          <p:nvPr/>
        </p:nvSpPr>
        <p:spPr>
          <a:xfrm>
            <a:off x="467544" y="4221088"/>
            <a:ext cx="301686" cy="369332"/>
          </a:xfrm>
          <a:prstGeom prst="rect">
            <a:avLst/>
          </a:prstGeom>
          <a:noFill/>
        </p:spPr>
        <p:txBody>
          <a:bodyPr wrap="none" rtlCol="0">
            <a:spAutoFit/>
          </a:bodyPr>
          <a:lstStyle/>
          <a:p>
            <a:r>
              <a:rPr lang="en-GB" dirty="0" smtClean="0"/>
              <a:t>4</a:t>
            </a:r>
            <a:endParaRPr lang="en-GB" dirty="0"/>
          </a:p>
        </p:txBody>
      </p:sp>
      <p:grpSp>
        <p:nvGrpSpPr>
          <p:cNvPr id="8" name="Group 132"/>
          <p:cNvGrpSpPr/>
          <p:nvPr/>
        </p:nvGrpSpPr>
        <p:grpSpPr>
          <a:xfrm>
            <a:off x="5076056" y="4137032"/>
            <a:ext cx="3888432" cy="2035767"/>
            <a:chOff x="5076056" y="4137032"/>
            <a:chExt cx="3888432" cy="2035767"/>
          </a:xfrm>
        </p:grpSpPr>
        <p:sp>
          <p:nvSpPr>
            <p:cNvPr id="132" name="Rectangle 131"/>
            <p:cNvSpPr/>
            <p:nvPr/>
          </p:nvSpPr>
          <p:spPr>
            <a:xfrm>
              <a:off x="5076056" y="4137032"/>
              <a:ext cx="3888432" cy="2035767"/>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pPr algn="ctr"/>
              <a:endParaRPr lang="en-GB"/>
            </a:p>
          </p:txBody>
        </p:sp>
        <p:grpSp>
          <p:nvGrpSpPr>
            <p:cNvPr id="9" name="Group 122"/>
            <p:cNvGrpSpPr/>
            <p:nvPr/>
          </p:nvGrpSpPr>
          <p:grpSpPr>
            <a:xfrm>
              <a:off x="5391358" y="4324361"/>
              <a:ext cx="3501122" cy="1480903"/>
              <a:chOff x="5148064" y="3789040"/>
              <a:chExt cx="3501122" cy="1480903"/>
            </a:xfrm>
          </p:grpSpPr>
          <p:pic>
            <p:nvPicPr>
              <p:cNvPr id="64" name="Picture 63" descr="PETS_comp_04.jpg"/>
              <p:cNvPicPr>
                <a:picLocks noChangeAspect="1"/>
              </p:cNvPicPr>
              <p:nvPr/>
            </p:nvPicPr>
            <p:blipFill>
              <a:blip r:embed="rId10" cstate="print"/>
              <a:srcRect l="43333" r="32500"/>
              <a:stretch>
                <a:fillRect/>
              </a:stretch>
            </p:blipFill>
            <p:spPr>
              <a:xfrm rot="5400000">
                <a:off x="6345897" y="2591207"/>
                <a:ext cx="1105455" cy="3501122"/>
              </a:xfrm>
              <a:prstGeom prst="rect">
                <a:avLst/>
              </a:prstGeom>
            </p:spPr>
          </p:pic>
          <p:sp>
            <p:nvSpPr>
              <p:cNvPr id="68" name="TextBox 67"/>
              <p:cNvSpPr txBox="1"/>
              <p:nvPr/>
            </p:nvSpPr>
            <p:spPr>
              <a:xfrm>
                <a:off x="5508104" y="5085184"/>
                <a:ext cx="1614076" cy="184759"/>
              </a:xfrm>
              <a:prstGeom prst="rect">
                <a:avLst/>
              </a:prstGeom>
              <a:noFill/>
            </p:spPr>
            <p:txBody>
              <a:bodyPr wrap="none" rtlCol="0">
                <a:spAutoFit/>
              </a:bodyPr>
              <a:lstStyle/>
              <a:p>
                <a:r>
                  <a:rPr lang="en-GB" dirty="0" smtClean="0"/>
                  <a:t>General assembly. EB welding.</a:t>
                </a:r>
                <a:endParaRPr lang="en-GB" dirty="0"/>
              </a:p>
            </p:txBody>
          </p:sp>
          <p:cxnSp>
            <p:nvCxnSpPr>
              <p:cNvPr id="69" name="Straight Connector 68"/>
              <p:cNvCxnSpPr/>
              <p:nvPr/>
            </p:nvCxnSpPr>
            <p:spPr>
              <a:xfrm rot="5400000">
                <a:off x="5371843" y="4322708"/>
                <a:ext cx="609906" cy="0"/>
              </a:xfrm>
              <a:prstGeom prst="line">
                <a:avLst/>
              </a:prstGeom>
              <a:ln w="50800">
                <a:solidFill>
                  <a:srgbClr val="FFFF00"/>
                </a:solidFill>
                <a:prstDash val="sysDash"/>
              </a:ln>
            </p:spPr>
            <p:style>
              <a:lnRef idx="1">
                <a:schemeClr val="accent1"/>
              </a:lnRef>
              <a:fillRef idx="0">
                <a:schemeClr val="accent1"/>
              </a:fillRef>
              <a:effectRef idx="0">
                <a:schemeClr val="accent1"/>
              </a:effectRef>
              <a:fontRef idx="minor">
                <a:schemeClr val="tx1"/>
              </a:fontRef>
            </p:style>
          </p:cxnSp>
          <p:cxnSp>
            <p:nvCxnSpPr>
              <p:cNvPr id="70" name="Straight Connector 69"/>
              <p:cNvCxnSpPr/>
              <p:nvPr/>
            </p:nvCxnSpPr>
            <p:spPr>
              <a:xfrm rot="5400000">
                <a:off x="6103934" y="4322708"/>
                <a:ext cx="609906" cy="0"/>
              </a:xfrm>
              <a:prstGeom prst="line">
                <a:avLst/>
              </a:prstGeom>
              <a:ln w="50800">
                <a:solidFill>
                  <a:srgbClr val="FFFF00"/>
                </a:solidFill>
                <a:prstDash val="sysDash"/>
              </a:ln>
            </p:spPr>
            <p:style>
              <a:lnRef idx="1">
                <a:schemeClr val="accent1"/>
              </a:lnRef>
              <a:fillRef idx="0">
                <a:schemeClr val="accent1"/>
              </a:fillRef>
              <a:effectRef idx="0">
                <a:schemeClr val="accent1"/>
              </a:effectRef>
              <a:fontRef idx="minor">
                <a:schemeClr val="tx1"/>
              </a:fontRef>
            </p:style>
          </p:cxnSp>
          <p:cxnSp>
            <p:nvCxnSpPr>
              <p:cNvPr id="71" name="Straight Connector 70"/>
              <p:cNvCxnSpPr/>
              <p:nvPr/>
            </p:nvCxnSpPr>
            <p:spPr>
              <a:xfrm rot="5400000">
                <a:off x="6876697" y="4322708"/>
                <a:ext cx="609906" cy="0"/>
              </a:xfrm>
              <a:prstGeom prst="line">
                <a:avLst/>
              </a:prstGeom>
              <a:ln w="50800">
                <a:solidFill>
                  <a:srgbClr val="FFFF00"/>
                </a:solidFill>
                <a:prstDash val="sysDash"/>
              </a:ln>
            </p:spPr>
            <p:style>
              <a:lnRef idx="1">
                <a:schemeClr val="accent1"/>
              </a:lnRef>
              <a:fillRef idx="0">
                <a:schemeClr val="accent1"/>
              </a:fillRef>
              <a:effectRef idx="0">
                <a:schemeClr val="accent1"/>
              </a:effectRef>
              <a:fontRef idx="minor">
                <a:schemeClr val="tx1"/>
              </a:fontRef>
            </p:style>
          </p:cxnSp>
          <p:cxnSp>
            <p:nvCxnSpPr>
              <p:cNvPr id="80" name="Straight Connector 79"/>
              <p:cNvCxnSpPr/>
              <p:nvPr/>
            </p:nvCxnSpPr>
            <p:spPr>
              <a:xfrm rot="5400000">
                <a:off x="7649459" y="4322708"/>
                <a:ext cx="609906" cy="0"/>
              </a:xfrm>
              <a:prstGeom prst="line">
                <a:avLst/>
              </a:prstGeom>
              <a:ln w="50800">
                <a:solidFill>
                  <a:srgbClr val="FFFF00"/>
                </a:solidFill>
                <a:prstDash val="sysDash"/>
              </a:ln>
            </p:spPr>
            <p:style>
              <a:lnRef idx="1">
                <a:schemeClr val="accent1"/>
              </a:lnRef>
              <a:fillRef idx="0">
                <a:schemeClr val="accent1"/>
              </a:fillRef>
              <a:effectRef idx="0">
                <a:schemeClr val="accent1"/>
              </a:effectRef>
              <a:fontRef idx="minor">
                <a:schemeClr val="tx1"/>
              </a:fontRef>
            </p:style>
          </p:cxnSp>
        </p:grpSp>
        <p:sp>
          <p:nvSpPr>
            <p:cNvPr id="128" name="TextBox 127"/>
            <p:cNvSpPr txBox="1"/>
            <p:nvPr/>
          </p:nvSpPr>
          <p:spPr>
            <a:xfrm>
              <a:off x="5149400" y="4156575"/>
              <a:ext cx="301686" cy="369332"/>
            </a:xfrm>
            <a:prstGeom prst="rect">
              <a:avLst/>
            </a:prstGeom>
            <a:noFill/>
          </p:spPr>
          <p:txBody>
            <a:bodyPr wrap="none" rtlCol="0">
              <a:spAutoFit/>
            </a:bodyPr>
            <a:lstStyle/>
            <a:p>
              <a:r>
                <a:rPr lang="en-GB" dirty="0" smtClean="0"/>
                <a:t>5</a:t>
              </a:r>
              <a:endParaRPr lang="en-GB" dirty="0"/>
            </a:p>
          </p:txBody>
        </p:sp>
      </p:grpSp>
      <p:sp>
        <p:nvSpPr>
          <p:cNvPr id="129" name="Rectangle 128"/>
          <p:cNvSpPr/>
          <p:nvPr/>
        </p:nvSpPr>
        <p:spPr>
          <a:xfrm>
            <a:off x="1800225" y="214610"/>
            <a:ext cx="5676900" cy="507831"/>
          </a:xfrm>
          <a:prstGeom prst="rect">
            <a:avLst/>
          </a:prstGeom>
        </p:spPr>
        <p:txBody>
          <a:bodyPr wrap="square">
            <a:spAutoFit/>
          </a:bodyPr>
          <a:lstStyle/>
          <a:p>
            <a:pPr algn="ctr">
              <a:lnSpc>
                <a:spcPct val="150000"/>
              </a:lnSpc>
            </a:pPr>
            <a:r>
              <a:rPr lang="en-US" sz="1800" dirty="0" smtClean="0">
                <a:solidFill>
                  <a:schemeClr val="bg1"/>
                </a:solidFill>
                <a:latin typeface="Tahoma" pitchFamily="34" charset="0"/>
                <a:cs typeface="Tahoma" pitchFamily="34" charset="0"/>
              </a:rPr>
              <a:t>TEST</a:t>
            </a:r>
            <a:r>
              <a:rPr lang="en-US" sz="1800" baseline="0" dirty="0" smtClean="0">
                <a:solidFill>
                  <a:schemeClr val="bg1"/>
                </a:solidFill>
                <a:latin typeface="Tahoma" pitchFamily="34" charset="0"/>
                <a:cs typeface="Tahoma" pitchFamily="34" charset="0"/>
              </a:rPr>
              <a:t> Module T0 PETS mock-up</a:t>
            </a:r>
            <a:endParaRPr lang="en-US" sz="1800" dirty="0" smtClean="0">
              <a:solidFill>
                <a:schemeClr val="bg1"/>
              </a:solidFill>
              <a:latin typeface="Tahoma" pitchFamily="34" charset="0"/>
              <a:cs typeface="Tahoma" pitchFamily="34" charset="0"/>
            </a:endParaRPr>
          </a:p>
        </p:txBody>
      </p:sp>
      <p:sp>
        <p:nvSpPr>
          <p:cNvPr id="134" name="Right Arrow 133"/>
          <p:cNvSpPr/>
          <p:nvPr/>
        </p:nvSpPr>
        <p:spPr>
          <a:xfrm rot="5400000">
            <a:off x="3275856" y="3717032"/>
            <a:ext cx="576064" cy="43204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5" name="Right Arrow 134"/>
          <p:cNvSpPr/>
          <p:nvPr/>
        </p:nvSpPr>
        <p:spPr>
          <a:xfrm>
            <a:off x="4716016" y="5661248"/>
            <a:ext cx="720080" cy="43204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5" name="Title 64"/>
          <p:cNvSpPr>
            <a:spLocks noGrp="1"/>
          </p:cNvSpPr>
          <p:nvPr>
            <p:ph type="title"/>
          </p:nvPr>
        </p:nvSpPr>
        <p:spPr/>
        <p:txBody>
          <a:bodyPr>
            <a:normAutofit fontScale="90000"/>
          </a:bodyPr>
          <a:lstStyle/>
          <a:p>
            <a:r>
              <a:rPr lang="en-US" smtClean="0"/>
              <a:t>PETS mock-ups</a:t>
            </a:r>
            <a:endParaRPr lang="en-US" dirty="0"/>
          </a:p>
        </p:txBody>
      </p:sp>
      <p:sp>
        <p:nvSpPr>
          <p:cNvPr id="62" name="Date Placeholder 61"/>
          <p:cNvSpPr>
            <a:spLocks noGrp="1"/>
          </p:cNvSpPr>
          <p:nvPr>
            <p:ph type="dt" sz="half" idx="10"/>
          </p:nvPr>
        </p:nvSpPr>
        <p:spPr/>
        <p:txBody>
          <a:bodyPr/>
          <a:lstStyle/>
          <a:p>
            <a:r>
              <a:rPr lang="en-US" smtClean="0"/>
              <a:t>03 Feb 2011</a:t>
            </a:r>
            <a:endParaRPr lang="en-US" dirty="0"/>
          </a:p>
        </p:txBody>
      </p:sp>
      <p:sp>
        <p:nvSpPr>
          <p:cNvPr id="66" name="Slide Number Placeholder 65"/>
          <p:cNvSpPr>
            <a:spLocks noGrp="1"/>
          </p:cNvSpPr>
          <p:nvPr>
            <p:ph type="sldNum" sz="quarter" idx="11"/>
          </p:nvPr>
        </p:nvSpPr>
        <p:spPr/>
        <p:txBody>
          <a:bodyPr/>
          <a:lstStyle/>
          <a:p>
            <a:fld id="{AB0CC4D7-6F1A-452F-87A6-AD770925BAAB}" type="slidenum">
              <a:rPr lang="en-US" smtClean="0"/>
              <a:pPr/>
              <a:t>22</a:t>
            </a:fld>
            <a:endParaRPr lang="en-US" dirty="0"/>
          </a:p>
        </p:txBody>
      </p:sp>
      <p:sp>
        <p:nvSpPr>
          <p:cNvPr id="67" name="Footer Placeholder 66"/>
          <p:cNvSpPr>
            <a:spLocks noGrp="1"/>
          </p:cNvSpPr>
          <p:nvPr>
            <p:ph type="ftr" sz="quarter" idx="12"/>
          </p:nvPr>
        </p:nvSpPr>
        <p:spPr/>
        <p:txBody>
          <a:bodyPr/>
          <a:lstStyle/>
          <a:p>
            <a:r>
              <a:rPr lang="en-US" smtClean="0"/>
              <a:t>ACE, G. Riddone</a:t>
            </a:r>
            <a:endParaRPr lang="en-US" dirty="0" smtClean="0"/>
          </a:p>
        </p:txBody>
      </p:sp>
    </p:spTree>
  </p:cSld>
  <p:clrMapOvr>
    <a:masterClrMapping/>
  </p:clrMapOv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Title 28"/>
          <p:cNvSpPr>
            <a:spLocks noGrp="1"/>
          </p:cNvSpPr>
          <p:nvPr>
            <p:ph type="title"/>
          </p:nvPr>
        </p:nvSpPr>
        <p:spPr/>
        <p:txBody>
          <a:bodyPr>
            <a:normAutofit fontScale="90000"/>
          </a:bodyPr>
          <a:lstStyle/>
          <a:p>
            <a:r>
              <a:rPr lang="en-US" dirty="0" smtClean="0"/>
              <a:t>DB Quad + DB BPM + Vacuum chamber</a:t>
            </a:r>
            <a:endParaRPr lang="en-US" dirty="0"/>
          </a:p>
        </p:txBody>
      </p:sp>
      <p:sp>
        <p:nvSpPr>
          <p:cNvPr id="14" name="Slide Number Placeholder 13"/>
          <p:cNvSpPr>
            <a:spLocks noGrp="1"/>
          </p:cNvSpPr>
          <p:nvPr>
            <p:ph type="sldNum" sz="quarter" idx="11"/>
          </p:nvPr>
        </p:nvSpPr>
        <p:spPr/>
        <p:txBody>
          <a:bodyPr/>
          <a:lstStyle/>
          <a:p>
            <a:fld id="{1E88BAFD-BEB9-41F9-BCCD-A100482C9297}" type="slidenum">
              <a:rPr lang="en-US" smtClean="0"/>
              <a:pPr/>
              <a:t>23</a:t>
            </a:fld>
            <a:endParaRPr lang="en-US" dirty="0"/>
          </a:p>
        </p:txBody>
      </p:sp>
      <p:sp>
        <p:nvSpPr>
          <p:cNvPr id="11" name="TextBox 10"/>
          <p:cNvSpPr txBox="1"/>
          <p:nvPr/>
        </p:nvSpPr>
        <p:spPr>
          <a:xfrm>
            <a:off x="152400" y="857250"/>
            <a:ext cx="3371372" cy="369332"/>
          </a:xfrm>
          <a:prstGeom prst="rect">
            <a:avLst/>
          </a:prstGeom>
          <a:noFill/>
        </p:spPr>
        <p:txBody>
          <a:bodyPr wrap="none" rtlCol="0">
            <a:spAutoFit/>
          </a:bodyPr>
          <a:lstStyle/>
          <a:p>
            <a:r>
              <a:rPr lang="en-GB" dirty="0" smtClean="0"/>
              <a:t>DBQ Mock-up Subassembly</a:t>
            </a:r>
            <a:endParaRPr lang="en-GB" dirty="0"/>
          </a:p>
        </p:txBody>
      </p:sp>
      <p:grpSp>
        <p:nvGrpSpPr>
          <p:cNvPr id="2" name="Group 47"/>
          <p:cNvGrpSpPr/>
          <p:nvPr/>
        </p:nvGrpSpPr>
        <p:grpSpPr>
          <a:xfrm>
            <a:off x="400051" y="1099185"/>
            <a:ext cx="7800160" cy="5282565"/>
            <a:chOff x="400051" y="1099185"/>
            <a:chExt cx="7800160" cy="5282565"/>
          </a:xfrm>
        </p:grpSpPr>
        <p:pic>
          <p:nvPicPr>
            <p:cNvPr id="40962" name="Picture 2"/>
            <p:cNvPicPr>
              <a:picLocks noChangeAspect="1" noChangeArrowheads="1"/>
            </p:cNvPicPr>
            <p:nvPr/>
          </p:nvPicPr>
          <p:blipFill>
            <a:blip r:embed="rId3" cstate="print"/>
            <a:srcRect/>
            <a:stretch>
              <a:fillRect/>
            </a:stretch>
          </p:blipFill>
          <p:spPr bwMode="auto">
            <a:xfrm>
              <a:off x="400051" y="1209675"/>
              <a:ext cx="2874658" cy="5172075"/>
            </a:xfrm>
            <a:prstGeom prst="rect">
              <a:avLst/>
            </a:prstGeom>
            <a:noFill/>
            <a:ln w="9525">
              <a:noFill/>
              <a:miter lim="800000"/>
              <a:headEnd/>
              <a:tailEnd/>
            </a:ln>
          </p:spPr>
        </p:pic>
        <p:cxnSp>
          <p:nvCxnSpPr>
            <p:cNvPr id="13" name="Elbow Connector 12"/>
            <p:cNvCxnSpPr>
              <a:endCxn id="21" idx="1"/>
            </p:cNvCxnSpPr>
            <p:nvPr/>
          </p:nvCxnSpPr>
          <p:spPr>
            <a:xfrm flipV="1">
              <a:off x="1996440" y="1283851"/>
              <a:ext cx="2708910" cy="613530"/>
            </a:xfrm>
            <a:prstGeom prst="bentConnector3">
              <a:avLst>
                <a:gd name="adj1" fmla="val 50000"/>
              </a:avLst>
            </a:prstGeom>
          </p:spPr>
          <p:style>
            <a:lnRef idx="2">
              <a:schemeClr val="accent2"/>
            </a:lnRef>
            <a:fillRef idx="0">
              <a:schemeClr val="accent2"/>
            </a:fillRef>
            <a:effectRef idx="1">
              <a:schemeClr val="accent2"/>
            </a:effectRef>
            <a:fontRef idx="minor">
              <a:schemeClr val="tx1"/>
            </a:fontRef>
          </p:style>
        </p:cxnSp>
        <p:cxnSp>
          <p:nvCxnSpPr>
            <p:cNvPr id="16" name="Elbow Connector 15"/>
            <p:cNvCxnSpPr>
              <a:endCxn id="23" idx="1"/>
            </p:cNvCxnSpPr>
            <p:nvPr/>
          </p:nvCxnSpPr>
          <p:spPr>
            <a:xfrm flipV="1">
              <a:off x="1914525" y="2022991"/>
              <a:ext cx="2771775" cy="1453636"/>
            </a:xfrm>
            <a:prstGeom prst="bentConnector3">
              <a:avLst>
                <a:gd name="adj1" fmla="val 50000"/>
              </a:avLst>
            </a:prstGeom>
          </p:spPr>
          <p:style>
            <a:lnRef idx="2">
              <a:schemeClr val="accent2"/>
            </a:lnRef>
            <a:fillRef idx="0">
              <a:schemeClr val="accent2"/>
            </a:fillRef>
            <a:effectRef idx="1">
              <a:schemeClr val="accent2"/>
            </a:effectRef>
            <a:fontRef idx="minor">
              <a:schemeClr val="tx1"/>
            </a:fontRef>
          </p:style>
        </p:cxnSp>
        <p:cxnSp>
          <p:nvCxnSpPr>
            <p:cNvPr id="18" name="Elbow Connector 17"/>
            <p:cNvCxnSpPr>
              <a:endCxn id="22" idx="1"/>
            </p:cNvCxnSpPr>
            <p:nvPr/>
          </p:nvCxnSpPr>
          <p:spPr>
            <a:xfrm flipV="1">
              <a:off x="2238375" y="4842391"/>
              <a:ext cx="2495550" cy="367784"/>
            </a:xfrm>
            <a:prstGeom prst="bentConnector3">
              <a:avLst>
                <a:gd name="adj1" fmla="val 50000"/>
              </a:avLst>
            </a:prstGeom>
          </p:spPr>
          <p:style>
            <a:lnRef idx="2">
              <a:schemeClr val="accent2"/>
            </a:lnRef>
            <a:fillRef idx="0">
              <a:schemeClr val="accent2"/>
            </a:fillRef>
            <a:effectRef idx="1">
              <a:schemeClr val="accent2"/>
            </a:effectRef>
            <a:fontRef idx="minor">
              <a:schemeClr val="tx1"/>
            </a:fontRef>
          </p:style>
        </p:cxnSp>
        <p:cxnSp>
          <p:nvCxnSpPr>
            <p:cNvPr id="20" name="Elbow Connector 19"/>
            <p:cNvCxnSpPr>
              <a:endCxn id="24" idx="1"/>
            </p:cNvCxnSpPr>
            <p:nvPr/>
          </p:nvCxnSpPr>
          <p:spPr>
            <a:xfrm flipV="1">
              <a:off x="1813560" y="5730121"/>
              <a:ext cx="2705100" cy="263010"/>
            </a:xfrm>
            <a:prstGeom prst="bentConnector3">
              <a:avLst>
                <a:gd name="adj1" fmla="val 50000"/>
              </a:avLst>
            </a:prstGeom>
          </p:spPr>
          <p:style>
            <a:lnRef idx="2">
              <a:schemeClr val="accent2"/>
            </a:lnRef>
            <a:fillRef idx="0">
              <a:schemeClr val="accent2"/>
            </a:fillRef>
            <a:effectRef idx="1">
              <a:schemeClr val="accent2"/>
            </a:effectRef>
            <a:fontRef idx="minor">
              <a:schemeClr val="tx1"/>
            </a:fontRef>
          </p:style>
        </p:cxnSp>
        <p:sp>
          <p:nvSpPr>
            <p:cNvPr id="21" name="TextBox 20"/>
            <p:cNvSpPr txBox="1"/>
            <p:nvPr/>
          </p:nvSpPr>
          <p:spPr>
            <a:xfrm>
              <a:off x="4705350" y="1099185"/>
              <a:ext cx="2505814" cy="369332"/>
            </a:xfrm>
            <a:prstGeom prst="rect">
              <a:avLst/>
            </a:prstGeom>
            <a:noFill/>
          </p:spPr>
          <p:txBody>
            <a:bodyPr wrap="none" rtlCol="0">
              <a:spAutoFit/>
            </a:bodyPr>
            <a:lstStyle/>
            <a:p>
              <a:r>
                <a:rPr lang="en-GB" dirty="0" smtClean="0"/>
                <a:t>DBQ mock-up upper half</a:t>
              </a:r>
            </a:p>
          </p:txBody>
        </p:sp>
        <p:sp>
          <p:nvSpPr>
            <p:cNvPr id="22" name="TextBox 21"/>
            <p:cNvSpPr txBox="1"/>
            <p:nvPr/>
          </p:nvSpPr>
          <p:spPr>
            <a:xfrm>
              <a:off x="4733925" y="4657725"/>
              <a:ext cx="3070008" cy="369332"/>
            </a:xfrm>
            <a:prstGeom prst="rect">
              <a:avLst/>
            </a:prstGeom>
            <a:noFill/>
          </p:spPr>
          <p:txBody>
            <a:bodyPr wrap="none" rtlCol="0">
              <a:spAutoFit/>
            </a:bodyPr>
            <a:lstStyle/>
            <a:p>
              <a:r>
                <a:rPr lang="en-GB" dirty="0" smtClean="0"/>
                <a:t>DBQ mock-up lower half</a:t>
              </a:r>
              <a:endParaRPr lang="en-GB" dirty="0"/>
            </a:p>
          </p:txBody>
        </p:sp>
        <p:sp>
          <p:nvSpPr>
            <p:cNvPr id="23" name="TextBox 22"/>
            <p:cNvSpPr txBox="1"/>
            <p:nvPr/>
          </p:nvSpPr>
          <p:spPr>
            <a:xfrm>
              <a:off x="4686300" y="1838325"/>
              <a:ext cx="3513911" cy="369332"/>
            </a:xfrm>
            <a:prstGeom prst="rect">
              <a:avLst/>
            </a:prstGeom>
            <a:noFill/>
          </p:spPr>
          <p:txBody>
            <a:bodyPr wrap="none" rtlCol="0">
              <a:spAutoFit/>
            </a:bodyPr>
            <a:lstStyle/>
            <a:p>
              <a:r>
                <a:rPr lang="en-GB" dirty="0" smtClean="0"/>
                <a:t>DB BPM-vacuum chamber mock-up</a:t>
              </a:r>
            </a:p>
          </p:txBody>
        </p:sp>
        <p:sp>
          <p:nvSpPr>
            <p:cNvPr id="24" name="TextBox 23"/>
            <p:cNvSpPr txBox="1"/>
            <p:nvPr/>
          </p:nvSpPr>
          <p:spPr>
            <a:xfrm>
              <a:off x="4518660" y="5545455"/>
              <a:ext cx="2204642" cy="369332"/>
            </a:xfrm>
            <a:prstGeom prst="rect">
              <a:avLst/>
            </a:prstGeom>
            <a:noFill/>
          </p:spPr>
          <p:txBody>
            <a:bodyPr wrap="none" rtlCol="0">
              <a:spAutoFit/>
            </a:bodyPr>
            <a:lstStyle/>
            <a:p>
              <a:r>
                <a:rPr lang="en-GB" dirty="0" smtClean="0"/>
                <a:t>DBQ supporting plate</a:t>
              </a:r>
            </a:p>
          </p:txBody>
        </p:sp>
        <p:sp>
          <p:nvSpPr>
            <p:cNvPr id="34" name="TextBox 33"/>
            <p:cNvSpPr txBox="1"/>
            <p:nvPr/>
          </p:nvSpPr>
          <p:spPr>
            <a:xfrm>
              <a:off x="4733925" y="2895600"/>
              <a:ext cx="2295821" cy="369332"/>
            </a:xfrm>
            <a:prstGeom prst="rect">
              <a:avLst/>
            </a:prstGeom>
            <a:noFill/>
          </p:spPr>
          <p:txBody>
            <a:bodyPr wrap="none" rtlCol="0">
              <a:spAutoFit/>
            </a:bodyPr>
            <a:lstStyle/>
            <a:p>
              <a:r>
                <a:rPr lang="en-GB" dirty="0" smtClean="0"/>
                <a:t>DB BPM support angle</a:t>
              </a:r>
            </a:p>
          </p:txBody>
        </p:sp>
        <p:cxnSp>
          <p:nvCxnSpPr>
            <p:cNvPr id="36" name="Elbow Connector 35"/>
            <p:cNvCxnSpPr>
              <a:endCxn id="34" idx="1"/>
            </p:cNvCxnSpPr>
            <p:nvPr/>
          </p:nvCxnSpPr>
          <p:spPr>
            <a:xfrm flipV="1">
              <a:off x="1304925" y="3080266"/>
              <a:ext cx="3429000" cy="1501260"/>
            </a:xfrm>
            <a:prstGeom prst="bentConnector3">
              <a:avLst>
                <a:gd name="adj1" fmla="val 70185"/>
              </a:avLst>
            </a:prstGeom>
          </p:spPr>
          <p:style>
            <a:lnRef idx="2">
              <a:schemeClr val="accent2"/>
            </a:lnRef>
            <a:fillRef idx="0">
              <a:schemeClr val="accent2"/>
            </a:fillRef>
            <a:effectRef idx="1">
              <a:schemeClr val="accent2"/>
            </a:effectRef>
            <a:fontRef idx="minor">
              <a:schemeClr val="tx1"/>
            </a:fontRef>
          </p:style>
        </p:cxnSp>
      </p:grpSp>
      <p:pic>
        <p:nvPicPr>
          <p:cNvPr id="40963" name="Picture 3"/>
          <p:cNvPicPr>
            <a:picLocks noChangeAspect="1" noChangeArrowheads="1"/>
          </p:cNvPicPr>
          <p:nvPr/>
        </p:nvPicPr>
        <p:blipFill>
          <a:blip r:embed="rId4" cstate="print"/>
          <a:srcRect/>
          <a:stretch>
            <a:fillRect/>
          </a:stretch>
        </p:blipFill>
        <p:spPr bwMode="auto">
          <a:xfrm>
            <a:off x="4237485" y="1165860"/>
            <a:ext cx="4688834" cy="5034915"/>
          </a:xfrm>
          <a:prstGeom prst="rect">
            <a:avLst/>
          </a:prstGeom>
          <a:noFill/>
          <a:ln w="9525">
            <a:noFill/>
            <a:miter lim="800000"/>
            <a:headEnd/>
            <a:tailEnd/>
          </a:ln>
        </p:spPr>
      </p:pic>
      <p:sp>
        <p:nvSpPr>
          <p:cNvPr id="19" name="Date Placeholder 18"/>
          <p:cNvSpPr>
            <a:spLocks noGrp="1"/>
          </p:cNvSpPr>
          <p:nvPr>
            <p:ph type="dt" sz="half" idx="10"/>
          </p:nvPr>
        </p:nvSpPr>
        <p:spPr/>
        <p:txBody>
          <a:bodyPr/>
          <a:lstStyle/>
          <a:p>
            <a:r>
              <a:rPr lang="en-US" smtClean="0"/>
              <a:t>03 Feb 2011</a:t>
            </a:r>
            <a:endParaRPr lang="en-US" dirty="0"/>
          </a:p>
        </p:txBody>
      </p:sp>
      <p:sp>
        <p:nvSpPr>
          <p:cNvPr id="25" name="Footer Placeholder 24"/>
          <p:cNvSpPr>
            <a:spLocks noGrp="1"/>
          </p:cNvSpPr>
          <p:nvPr>
            <p:ph type="ftr" sz="quarter" idx="12"/>
          </p:nvPr>
        </p:nvSpPr>
        <p:spPr/>
        <p:txBody>
          <a:bodyPr/>
          <a:lstStyle/>
          <a:p>
            <a:r>
              <a:rPr lang="en-US" smtClean="0"/>
              <a:t>ACE, G. Riddone</a:t>
            </a:r>
            <a:endParaRPr lang="en-US" dirty="0" smtClean="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0963"/>
                                        </p:tgtEl>
                                        <p:attrNameLst>
                                          <p:attrName>style.visibility</p:attrName>
                                        </p:attrNameLst>
                                      </p:cBhvr>
                                      <p:to>
                                        <p:strVal val="visible"/>
                                      </p:to>
                                    </p:set>
                                    <p:animEffect transition="in" filter="fade">
                                      <p:cBhvr>
                                        <p:cTn id="7" dur="2000"/>
                                        <p:tgtEl>
                                          <p:spTgt spid="4096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Title 28"/>
          <p:cNvSpPr>
            <a:spLocks noGrp="1"/>
          </p:cNvSpPr>
          <p:nvPr>
            <p:ph type="title"/>
          </p:nvPr>
        </p:nvSpPr>
        <p:spPr/>
        <p:txBody>
          <a:bodyPr>
            <a:normAutofit fontScale="90000"/>
          </a:bodyPr>
          <a:lstStyle/>
          <a:p>
            <a:r>
              <a:rPr lang="en-US" dirty="0" smtClean="0"/>
              <a:t>Vacuum Tank Installation</a:t>
            </a:r>
            <a:endParaRPr lang="en-US" dirty="0"/>
          </a:p>
        </p:txBody>
      </p:sp>
      <p:sp>
        <p:nvSpPr>
          <p:cNvPr id="14" name="Slide Number Placeholder 13"/>
          <p:cNvSpPr>
            <a:spLocks noGrp="1"/>
          </p:cNvSpPr>
          <p:nvPr>
            <p:ph type="sldNum" sz="quarter" idx="11"/>
          </p:nvPr>
        </p:nvSpPr>
        <p:spPr/>
        <p:txBody>
          <a:bodyPr/>
          <a:lstStyle/>
          <a:p>
            <a:fld id="{1E88BAFD-BEB9-41F9-BCCD-A100482C9297}" type="slidenum">
              <a:rPr lang="en-US" smtClean="0"/>
              <a:pPr/>
              <a:t>24</a:t>
            </a:fld>
            <a:endParaRPr lang="en-US" dirty="0"/>
          </a:p>
        </p:txBody>
      </p:sp>
      <p:pic>
        <p:nvPicPr>
          <p:cNvPr id="48130" name="Picture 2"/>
          <p:cNvPicPr>
            <a:picLocks noChangeAspect="1" noChangeArrowheads="1"/>
          </p:cNvPicPr>
          <p:nvPr/>
        </p:nvPicPr>
        <p:blipFill>
          <a:blip r:embed="rId3" cstate="print"/>
          <a:srcRect/>
          <a:stretch>
            <a:fillRect/>
          </a:stretch>
        </p:blipFill>
        <p:spPr bwMode="auto">
          <a:xfrm>
            <a:off x="4644008" y="3183366"/>
            <a:ext cx="4474592" cy="3166634"/>
          </a:xfrm>
          <a:prstGeom prst="rect">
            <a:avLst/>
          </a:prstGeom>
          <a:noFill/>
          <a:ln w="9525">
            <a:noFill/>
            <a:miter lim="800000"/>
            <a:headEnd/>
            <a:tailEnd/>
          </a:ln>
        </p:spPr>
      </p:pic>
      <p:pic>
        <p:nvPicPr>
          <p:cNvPr id="48131" name="Picture 3"/>
          <p:cNvPicPr>
            <a:picLocks noChangeAspect="1" noChangeArrowheads="1"/>
          </p:cNvPicPr>
          <p:nvPr/>
        </p:nvPicPr>
        <p:blipFill>
          <a:blip r:embed="rId4" cstate="print"/>
          <a:srcRect/>
          <a:stretch>
            <a:fillRect/>
          </a:stretch>
        </p:blipFill>
        <p:spPr bwMode="auto">
          <a:xfrm>
            <a:off x="4644008" y="3185854"/>
            <a:ext cx="4499992" cy="3184610"/>
          </a:xfrm>
          <a:prstGeom prst="rect">
            <a:avLst/>
          </a:prstGeom>
          <a:noFill/>
          <a:ln w="9525">
            <a:noFill/>
            <a:miter lim="800000"/>
            <a:headEnd/>
            <a:tailEnd/>
          </a:ln>
        </p:spPr>
      </p:pic>
      <p:grpSp>
        <p:nvGrpSpPr>
          <p:cNvPr id="2" name="Group 46"/>
          <p:cNvGrpSpPr/>
          <p:nvPr/>
        </p:nvGrpSpPr>
        <p:grpSpPr>
          <a:xfrm>
            <a:off x="539552" y="836712"/>
            <a:ext cx="6685844" cy="3231773"/>
            <a:chOff x="118404" y="1043057"/>
            <a:chExt cx="8916170" cy="4698549"/>
          </a:xfrm>
        </p:grpSpPr>
        <p:pic>
          <p:nvPicPr>
            <p:cNvPr id="48" name="Picture 3"/>
            <p:cNvPicPr>
              <a:picLocks noChangeAspect="1" noChangeArrowheads="1"/>
            </p:cNvPicPr>
            <p:nvPr/>
          </p:nvPicPr>
          <p:blipFill>
            <a:blip r:embed="rId5" cstate="print"/>
            <a:srcRect/>
            <a:stretch>
              <a:fillRect/>
            </a:stretch>
          </p:blipFill>
          <p:spPr bwMode="auto">
            <a:xfrm>
              <a:off x="118404" y="2653564"/>
              <a:ext cx="8916170" cy="1978024"/>
            </a:xfrm>
            <a:prstGeom prst="rect">
              <a:avLst/>
            </a:prstGeom>
            <a:noFill/>
            <a:ln w="9525">
              <a:noFill/>
              <a:miter lim="800000"/>
              <a:headEnd/>
              <a:tailEnd/>
            </a:ln>
          </p:spPr>
        </p:pic>
        <p:grpSp>
          <p:nvGrpSpPr>
            <p:cNvPr id="3" name="Group 104"/>
            <p:cNvGrpSpPr/>
            <p:nvPr/>
          </p:nvGrpSpPr>
          <p:grpSpPr>
            <a:xfrm>
              <a:off x="798906" y="1926830"/>
              <a:ext cx="7519180" cy="1723731"/>
              <a:chOff x="756702" y="3403942"/>
              <a:chExt cx="7519180" cy="1723731"/>
            </a:xfrm>
          </p:grpSpPr>
          <p:cxnSp>
            <p:nvCxnSpPr>
              <p:cNvPr id="78" name="Elbow Connector 77"/>
              <p:cNvCxnSpPr>
                <a:endCxn id="79" idx="3"/>
              </p:cNvCxnSpPr>
              <p:nvPr/>
            </p:nvCxnSpPr>
            <p:spPr>
              <a:xfrm rot="10800000">
                <a:off x="4967654" y="3627677"/>
                <a:ext cx="3308228" cy="1471867"/>
              </a:xfrm>
              <a:prstGeom prst="bentConnector3">
                <a:avLst>
                  <a:gd name="adj1" fmla="val -171"/>
                </a:avLst>
              </a:prstGeom>
              <a:ln>
                <a:solidFill>
                  <a:srgbClr val="FF6600"/>
                </a:solidFill>
              </a:ln>
            </p:spPr>
            <p:style>
              <a:lnRef idx="2">
                <a:schemeClr val="accent4"/>
              </a:lnRef>
              <a:fillRef idx="0">
                <a:schemeClr val="accent4"/>
              </a:fillRef>
              <a:effectRef idx="1">
                <a:schemeClr val="accent4"/>
              </a:effectRef>
              <a:fontRef idx="minor">
                <a:schemeClr val="tx1"/>
              </a:fontRef>
            </p:style>
          </p:cxnSp>
          <p:sp>
            <p:nvSpPr>
              <p:cNvPr id="79" name="TextBox 78"/>
              <p:cNvSpPr txBox="1"/>
              <p:nvPr/>
            </p:nvSpPr>
            <p:spPr>
              <a:xfrm>
                <a:off x="4062016" y="3403942"/>
                <a:ext cx="905636" cy="447465"/>
              </a:xfrm>
              <a:prstGeom prst="rect">
                <a:avLst/>
              </a:prstGeom>
              <a:noFill/>
            </p:spPr>
            <p:txBody>
              <a:bodyPr wrap="none" rtlCol="0">
                <a:spAutoFit/>
              </a:bodyPr>
              <a:lstStyle/>
              <a:p>
                <a:r>
                  <a:rPr lang="en-GB" sz="1400" dirty="0" smtClean="0"/>
                  <a:t>Pumps</a:t>
                </a:r>
                <a:endParaRPr lang="en-GB" sz="1400" dirty="0"/>
              </a:p>
            </p:txBody>
          </p:sp>
          <p:cxnSp>
            <p:nvCxnSpPr>
              <p:cNvPr id="80" name="Elbow Connector 79"/>
              <p:cNvCxnSpPr>
                <a:stCxn id="79" idx="1"/>
              </p:cNvCxnSpPr>
              <p:nvPr/>
            </p:nvCxnSpPr>
            <p:spPr>
              <a:xfrm rot="10800000" flipV="1">
                <a:off x="756702" y="3627675"/>
                <a:ext cx="3305316" cy="1485930"/>
              </a:xfrm>
              <a:prstGeom prst="bentConnector3">
                <a:avLst>
                  <a:gd name="adj1" fmla="val 99447"/>
                </a:avLst>
              </a:prstGeom>
              <a:ln>
                <a:solidFill>
                  <a:srgbClr val="FF6600"/>
                </a:solidFill>
              </a:ln>
            </p:spPr>
            <p:style>
              <a:lnRef idx="2">
                <a:schemeClr val="accent4"/>
              </a:lnRef>
              <a:fillRef idx="0">
                <a:schemeClr val="accent4"/>
              </a:fillRef>
              <a:effectRef idx="1">
                <a:schemeClr val="accent4"/>
              </a:effectRef>
              <a:fontRef idx="minor">
                <a:schemeClr val="tx1"/>
              </a:fontRef>
            </p:style>
          </p:cxnSp>
          <p:cxnSp>
            <p:nvCxnSpPr>
              <p:cNvPr id="81" name="Elbow Connector 80"/>
              <p:cNvCxnSpPr>
                <a:stCxn id="79" idx="2"/>
              </p:cNvCxnSpPr>
              <p:nvPr/>
            </p:nvCxnSpPr>
            <p:spPr>
              <a:xfrm rot="16200000" flipH="1">
                <a:off x="3889735" y="4476502"/>
                <a:ext cx="1276269" cy="26073"/>
              </a:xfrm>
              <a:prstGeom prst="bentConnector3">
                <a:avLst>
                  <a:gd name="adj1" fmla="val 50000"/>
                </a:avLst>
              </a:prstGeom>
              <a:ln>
                <a:solidFill>
                  <a:srgbClr val="FF6600"/>
                </a:solidFill>
              </a:ln>
            </p:spPr>
            <p:style>
              <a:lnRef idx="2">
                <a:schemeClr val="accent4"/>
              </a:lnRef>
              <a:fillRef idx="0">
                <a:schemeClr val="accent4"/>
              </a:fillRef>
              <a:effectRef idx="1">
                <a:schemeClr val="accent4"/>
              </a:effectRef>
              <a:fontRef idx="minor">
                <a:schemeClr val="tx1"/>
              </a:fontRef>
            </p:style>
          </p:cxnSp>
        </p:grpSp>
        <p:grpSp>
          <p:nvGrpSpPr>
            <p:cNvPr id="4" name="Group 127"/>
            <p:cNvGrpSpPr/>
            <p:nvPr/>
          </p:nvGrpSpPr>
          <p:grpSpPr>
            <a:xfrm>
              <a:off x="1723293" y="1043057"/>
              <a:ext cx="5816991" cy="2614539"/>
              <a:chOff x="1681089" y="2520169"/>
              <a:chExt cx="5816991" cy="2614539"/>
            </a:xfrm>
          </p:grpSpPr>
          <p:sp>
            <p:nvSpPr>
              <p:cNvPr id="73" name="TextBox 72"/>
              <p:cNvSpPr txBox="1"/>
              <p:nvPr/>
            </p:nvSpPr>
            <p:spPr>
              <a:xfrm>
                <a:off x="3088164" y="2520169"/>
                <a:ext cx="2907081" cy="447465"/>
              </a:xfrm>
              <a:prstGeom prst="rect">
                <a:avLst/>
              </a:prstGeom>
              <a:noFill/>
            </p:spPr>
            <p:txBody>
              <a:bodyPr wrap="none" rtlCol="0">
                <a:spAutoFit/>
              </a:bodyPr>
              <a:lstStyle/>
              <a:p>
                <a:r>
                  <a:rPr lang="en-GB" sz="1400" dirty="0" smtClean="0"/>
                  <a:t>Vacuum network interfaces</a:t>
                </a:r>
                <a:endParaRPr lang="en-GB" sz="1400" dirty="0"/>
              </a:p>
            </p:txBody>
          </p:sp>
          <p:cxnSp>
            <p:nvCxnSpPr>
              <p:cNvPr id="74" name="Shape 73"/>
              <p:cNvCxnSpPr>
                <a:stCxn id="73" idx="3"/>
              </p:cNvCxnSpPr>
              <p:nvPr/>
            </p:nvCxnSpPr>
            <p:spPr>
              <a:xfrm>
                <a:off x="5995245" y="2743902"/>
                <a:ext cx="1502835" cy="2390806"/>
              </a:xfrm>
              <a:prstGeom prst="bentConnector2">
                <a:avLst/>
              </a:prstGeom>
              <a:ln>
                <a:solidFill>
                  <a:srgbClr val="0070C0"/>
                </a:solidFill>
              </a:ln>
            </p:spPr>
            <p:style>
              <a:lnRef idx="2">
                <a:schemeClr val="accent2"/>
              </a:lnRef>
              <a:fillRef idx="0">
                <a:schemeClr val="accent2"/>
              </a:fillRef>
              <a:effectRef idx="1">
                <a:schemeClr val="accent2"/>
              </a:effectRef>
              <a:fontRef idx="minor">
                <a:schemeClr val="tx1"/>
              </a:fontRef>
            </p:style>
          </p:cxnSp>
          <p:cxnSp>
            <p:nvCxnSpPr>
              <p:cNvPr id="75" name="Elbow Connector 34"/>
              <p:cNvCxnSpPr>
                <a:stCxn id="73" idx="3"/>
              </p:cNvCxnSpPr>
              <p:nvPr/>
            </p:nvCxnSpPr>
            <p:spPr>
              <a:xfrm>
                <a:off x="5995245" y="2743902"/>
                <a:ext cx="145304" cy="2383772"/>
              </a:xfrm>
              <a:prstGeom prst="bentConnector2">
                <a:avLst/>
              </a:prstGeom>
              <a:ln>
                <a:solidFill>
                  <a:srgbClr val="0070C0"/>
                </a:solidFill>
              </a:ln>
            </p:spPr>
            <p:style>
              <a:lnRef idx="2">
                <a:schemeClr val="accent2"/>
              </a:lnRef>
              <a:fillRef idx="0">
                <a:schemeClr val="accent2"/>
              </a:fillRef>
              <a:effectRef idx="1">
                <a:schemeClr val="accent2"/>
              </a:effectRef>
              <a:fontRef idx="minor">
                <a:schemeClr val="tx1"/>
              </a:fontRef>
            </p:style>
          </p:cxnSp>
          <p:cxnSp>
            <p:nvCxnSpPr>
              <p:cNvPr id="76" name="Elbow Connector 37"/>
              <p:cNvCxnSpPr>
                <a:stCxn id="73" idx="1"/>
              </p:cNvCxnSpPr>
              <p:nvPr/>
            </p:nvCxnSpPr>
            <p:spPr>
              <a:xfrm rot="10800000" flipV="1">
                <a:off x="3038627" y="2743902"/>
                <a:ext cx="49539" cy="2376737"/>
              </a:xfrm>
              <a:prstGeom prst="bentConnector2">
                <a:avLst/>
              </a:prstGeom>
              <a:ln>
                <a:solidFill>
                  <a:srgbClr val="0070C0"/>
                </a:solidFill>
              </a:ln>
            </p:spPr>
            <p:style>
              <a:lnRef idx="2">
                <a:schemeClr val="accent2"/>
              </a:lnRef>
              <a:fillRef idx="0">
                <a:schemeClr val="accent2"/>
              </a:fillRef>
              <a:effectRef idx="1">
                <a:schemeClr val="accent2"/>
              </a:effectRef>
              <a:fontRef idx="minor">
                <a:schemeClr val="tx1"/>
              </a:fontRef>
            </p:style>
          </p:cxnSp>
          <p:cxnSp>
            <p:nvCxnSpPr>
              <p:cNvPr id="77" name="Elbow Connector 39"/>
              <p:cNvCxnSpPr>
                <a:stCxn id="73" idx="1"/>
              </p:cNvCxnSpPr>
              <p:nvPr/>
            </p:nvCxnSpPr>
            <p:spPr>
              <a:xfrm rot="10800000" flipV="1">
                <a:off x="1681089" y="2743902"/>
                <a:ext cx="1407075" cy="2376737"/>
              </a:xfrm>
              <a:prstGeom prst="bentConnector2">
                <a:avLst/>
              </a:prstGeom>
              <a:ln>
                <a:solidFill>
                  <a:srgbClr val="0070C0"/>
                </a:solidFill>
              </a:ln>
            </p:spPr>
            <p:style>
              <a:lnRef idx="2">
                <a:schemeClr val="accent2"/>
              </a:lnRef>
              <a:fillRef idx="0">
                <a:schemeClr val="accent2"/>
              </a:fillRef>
              <a:effectRef idx="1">
                <a:schemeClr val="accent2"/>
              </a:effectRef>
              <a:fontRef idx="minor">
                <a:schemeClr val="tx1"/>
              </a:fontRef>
            </p:style>
          </p:cxnSp>
        </p:grpSp>
        <p:grpSp>
          <p:nvGrpSpPr>
            <p:cNvPr id="5" name="Group 117"/>
            <p:cNvGrpSpPr/>
            <p:nvPr/>
          </p:nvGrpSpPr>
          <p:grpSpPr>
            <a:xfrm>
              <a:off x="457207" y="1500256"/>
              <a:ext cx="8088918" cy="2895895"/>
              <a:chOff x="415003" y="2977368"/>
              <a:chExt cx="8088918" cy="2895895"/>
            </a:xfrm>
          </p:grpSpPr>
          <p:sp>
            <p:nvSpPr>
              <p:cNvPr id="60" name="TextBox 59"/>
              <p:cNvSpPr txBox="1"/>
              <p:nvPr/>
            </p:nvSpPr>
            <p:spPr>
              <a:xfrm>
                <a:off x="3572609" y="2977368"/>
                <a:ext cx="2069768" cy="447465"/>
              </a:xfrm>
              <a:prstGeom prst="rect">
                <a:avLst/>
              </a:prstGeom>
              <a:noFill/>
            </p:spPr>
            <p:txBody>
              <a:bodyPr wrap="none" rtlCol="0">
                <a:spAutoFit/>
              </a:bodyPr>
              <a:lstStyle/>
              <a:p>
                <a:r>
                  <a:rPr lang="en-GB" sz="1400" dirty="0" smtClean="0"/>
                  <a:t>AS/PETS Interfaces</a:t>
                </a:r>
                <a:endParaRPr lang="en-GB" sz="1400" dirty="0"/>
              </a:p>
            </p:txBody>
          </p:sp>
          <p:cxnSp>
            <p:nvCxnSpPr>
              <p:cNvPr id="61" name="Shape 26"/>
              <p:cNvCxnSpPr>
                <a:stCxn id="60" idx="1"/>
              </p:cNvCxnSpPr>
              <p:nvPr/>
            </p:nvCxnSpPr>
            <p:spPr>
              <a:xfrm rot="10800000" flipV="1">
                <a:off x="1983547" y="3201101"/>
                <a:ext cx="1589062" cy="1159882"/>
              </a:xfrm>
              <a:prstGeom prst="bentConnector3">
                <a:avLst>
                  <a:gd name="adj1" fmla="val 100094"/>
                </a:avLst>
              </a:prstGeom>
              <a:ln>
                <a:solidFill>
                  <a:srgbClr val="00B050"/>
                </a:solidFill>
              </a:ln>
            </p:spPr>
            <p:style>
              <a:lnRef idx="2">
                <a:schemeClr val="accent2"/>
              </a:lnRef>
              <a:fillRef idx="0">
                <a:schemeClr val="accent2"/>
              </a:fillRef>
              <a:effectRef idx="1">
                <a:schemeClr val="accent2"/>
              </a:effectRef>
              <a:fontRef idx="minor">
                <a:schemeClr val="tx1"/>
              </a:fontRef>
            </p:style>
          </p:cxnSp>
          <p:cxnSp>
            <p:nvCxnSpPr>
              <p:cNvPr id="62" name="Shape 29"/>
              <p:cNvCxnSpPr>
                <a:stCxn id="60" idx="1"/>
              </p:cNvCxnSpPr>
              <p:nvPr/>
            </p:nvCxnSpPr>
            <p:spPr>
              <a:xfrm rot="10800000" flipV="1">
                <a:off x="611953" y="3201101"/>
                <a:ext cx="2960658" cy="1159882"/>
              </a:xfrm>
              <a:prstGeom prst="bentConnector3">
                <a:avLst>
                  <a:gd name="adj1" fmla="val 100055"/>
                </a:avLst>
              </a:prstGeom>
              <a:ln>
                <a:solidFill>
                  <a:srgbClr val="00B050"/>
                </a:solidFill>
              </a:ln>
            </p:spPr>
            <p:style>
              <a:lnRef idx="2">
                <a:schemeClr val="accent2"/>
              </a:lnRef>
              <a:fillRef idx="0">
                <a:schemeClr val="accent2"/>
              </a:fillRef>
              <a:effectRef idx="1">
                <a:schemeClr val="accent2"/>
              </a:effectRef>
              <a:fontRef idx="minor">
                <a:schemeClr val="tx1"/>
              </a:fontRef>
            </p:style>
          </p:cxnSp>
          <p:cxnSp>
            <p:nvCxnSpPr>
              <p:cNvPr id="63" name="Elbow Connector 62"/>
              <p:cNvCxnSpPr>
                <a:stCxn id="60" idx="1"/>
              </p:cNvCxnSpPr>
              <p:nvPr/>
            </p:nvCxnSpPr>
            <p:spPr>
              <a:xfrm rot="10800000" flipH="1" flipV="1">
                <a:off x="3572609" y="3201101"/>
                <a:ext cx="1407353" cy="1159882"/>
              </a:xfrm>
              <a:prstGeom prst="bentConnector3">
                <a:avLst>
                  <a:gd name="adj1" fmla="val -21662"/>
                </a:avLst>
              </a:prstGeom>
              <a:ln>
                <a:solidFill>
                  <a:srgbClr val="00B050"/>
                </a:solidFill>
              </a:ln>
            </p:spPr>
            <p:style>
              <a:lnRef idx="2">
                <a:schemeClr val="accent2"/>
              </a:lnRef>
              <a:fillRef idx="0">
                <a:schemeClr val="accent2"/>
              </a:fillRef>
              <a:effectRef idx="1">
                <a:schemeClr val="accent2"/>
              </a:effectRef>
              <a:fontRef idx="minor">
                <a:schemeClr val="tx1"/>
              </a:fontRef>
            </p:style>
          </p:cxnSp>
          <p:cxnSp>
            <p:nvCxnSpPr>
              <p:cNvPr id="64" name="Shape 63"/>
              <p:cNvCxnSpPr>
                <a:stCxn id="60" idx="3"/>
              </p:cNvCxnSpPr>
              <p:nvPr/>
            </p:nvCxnSpPr>
            <p:spPr>
              <a:xfrm>
                <a:off x="5642377" y="3201101"/>
                <a:ext cx="688085" cy="1159885"/>
              </a:xfrm>
              <a:prstGeom prst="bentConnector2">
                <a:avLst/>
              </a:prstGeom>
              <a:ln>
                <a:solidFill>
                  <a:srgbClr val="00B050"/>
                </a:solidFill>
              </a:ln>
            </p:spPr>
            <p:style>
              <a:lnRef idx="2">
                <a:schemeClr val="accent2"/>
              </a:lnRef>
              <a:fillRef idx="0">
                <a:schemeClr val="accent2"/>
              </a:fillRef>
              <a:effectRef idx="1">
                <a:schemeClr val="accent2"/>
              </a:effectRef>
              <a:fontRef idx="minor">
                <a:schemeClr val="tx1"/>
              </a:fontRef>
            </p:style>
          </p:cxnSp>
          <p:cxnSp>
            <p:nvCxnSpPr>
              <p:cNvPr id="65" name="Shape 64"/>
              <p:cNvCxnSpPr>
                <a:stCxn id="60" idx="3"/>
              </p:cNvCxnSpPr>
              <p:nvPr/>
            </p:nvCxnSpPr>
            <p:spPr>
              <a:xfrm>
                <a:off x="5642377" y="3201101"/>
                <a:ext cx="2861544" cy="2658095"/>
              </a:xfrm>
              <a:prstGeom prst="bentConnector3">
                <a:avLst>
                  <a:gd name="adj1" fmla="val 100013"/>
                </a:avLst>
              </a:prstGeom>
              <a:ln>
                <a:solidFill>
                  <a:srgbClr val="00B050"/>
                </a:solidFill>
              </a:ln>
            </p:spPr>
            <p:style>
              <a:lnRef idx="2">
                <a:schemeClr val="accent2"/>
              </a:lnRef>
              <a:fillRef idx="0">
                <a:schemeClr val="accent2"/>
              </a:fillRef>
              <a:effectRef idx="1">
                <a:schemeClr val="accent2"/>
              </a:effectRef>
              <a:fontRef idx="minor">
                <a:schemeClr val="tx1"/>
              </a:fontRef>
            </p:style>
          </p:cxnSp>
          <p:cxnSp>
            <p:nvCxnSpPr>
              <p:cNvPr id="66" name="Shape 65"/>
              <p:cNvCxnSpPr>
                <a:stCxn id="60" idx="3"/>
              </p:cNvCxnSpPr>
              <p:nvPr/>
            </p:nvCxnSpPr>
            <p:spPr>
              <a:xfrm>
                <a:off x="5642377" y="3201101"/>
                <a:ext cx="1609518" cy="2672162"/>
              </a:xfrm>
              <a:prstGeom prst="bentConnector2">
                <a:avLst/>
              </a:prstGeom>
              <a:ln>
                <a:solidFill>
                  <a:srgbClr val="00B050"/>
                </a:solidFill>
              </a:ln>
            </p:spPr>
            <p:style>
              <a:lnRef idx="2">
                <a:schemeClr val="accent2"/>
              </a:lnRef>
              <a:fillRef idx="0">
                <a:schemeClr val="accent2"/>
              </a:fillRef>
              <a:effectRef idx="1">
                <a:schemeClr val="accent2"/>
              </a:effectRef>
              <a:fontRef idx="minor">
                <a:schemeClr val="tx1"/>
              </a:fontRef>
            </p:style>
          </p:cxnSp>
          <p:cxnSp>
            <p:nvCxnSpPr>
              <p:cNvPr id="67" name="Elbow Connector 67"/>
              <p:cNvCxnSpPr>
                <a:stCxn id="60" idx="3"/>
              </p:cNvCxnSpPr>
              <p:nvPr/>
            </p:nvCxnSpPr>
            <p:spPr>
              <a:xfrm>
                <a:off x="5642377" y="3201101"/>
                <a:ext cx="322326" cy="2672162"/>
              </a:xfrm>
              <a:prstGeom prst="bentConnector2">
                <a:avLst/>
              </a:prstGeom>
              <a:ln>
                <a:solidFill>
                  <a:srgbClr val="00B050"/>
                </a:solidFill>
              </a:ln>
            </p:spPr>
            <p:style>
              <a:lnRef idx="2">
                <a:schemeClr val="accent2"/>
              </a:lnRef>
              <a:fillRef idx="0">
                <a:schemeClr val="accent2"/>
              </a:fillRef>
              <a:effectRef idx="1">
                <a:schemeClr val="accent2"/>
              </a:effectRef>
              <a:fontRef idx="minor">
                <a:schemeClr val="tx1"/>
              </a:fontRef>
            </p:style>
          </p:cxnSp>
          <p:cxnSp>
            <p:nvCxnSpPr>
              <p:cNvPr id="68" name="Elbow Connector 70"/>
              <p:cNvCxnSpPr>
                <a:stCxn id="60" idx="1"/>
              </p:cNvCxnSpPr>
              <p:nvPr/>
            </p:nvCxnSpPr>
            <p:spPr>
              <a:xfrm rot="10800000" flipH="1" flipV="1">
                <a:off x="3572609" y="3201101"/>
                <a:ext cx="1308881" cy="2658094"/>
              </a:xfrm>
              <a:prstGeom prst="bentConnector4">
                <a:avLst>
                  <a:gd name="adj1" fmla="val -23292"/>
                  <a:gd name="adj2" fmla="val 54208"/>
                </a:avLst>
              </a:prstGeom>
              <a:ln>
                <a:solidFill>
                  <a:srgbClr val="00B050"/>
                </a:solidFill>
              </a:ln>
            </p:spPr>
            <p:style>
              <a:lnRef idx="2">
                <a:schemeClr val="accent2"/>
              </a:lnRef>
              <a:fillRef idx="0">
                <a:schemeClr val="accent2"/>
              </a:fillRef>
              <a:effectRef idx="1">
                <a:schemeClr val="accent2"/>
              </a:effectRef>
              <a:fontRef idx="minor">
                <a:schemeClr val="tx1"/>
              </a:fontRef>
            </p:style>
          </p:cxnSp>
          <p:cxnSp>
            <p:nvCxnSpPr>
              <p:cNvPr id="69" name="Shape 68"/>
              <p:cNvCxnSpPr>
                <a:stCxn id="60" idx="1"/>
              </p:cNvCxnSpPr>
              <p:nvPr/>
            </p:nvCxnSpPr>
            <p:spPr>
              <a:xfrm rot="10800000" flipH="1" flipV="1">
                <a:off x="3572609" y="3201101"/>
                <a:ext cx="99059" cy="2672162"/>
              </a:xfrm>
              <a:prstGeom prst="bentConnector4">
                <a:avLst>
                  <a:gd name="adj1" fmla="val -307754"/>
                  <a:gd name="adj2" fmla="val 54186"/>
                </a:avLst>
              </a:prstGeom>
              <a:ln>
                <a:solidFill>
                  <a:srgbClr val="00B050"/>
                </a:solidFill>
              </a:ln>
            </p:spPr>
            <p:style>
              <a:lnRef idx="2">
                <a:schemeClr val="accent2"/>
              </a:lnRef>
              <a:fillRef idx="0">
                <a:schemeClr val="accent2"/>
              </a:fillRef>
              <a:effectRef idx="1">
                <a:schemeClr val="accent2"/>
              </a:effectRef>
              <a:fontRef idx="minor">
                <a:schemeClr val="tx1"/>
              </a:fontRef>
            </p:style>
          </p:cxnSp>
          <p:cxnSp>
            <p:nvCxnSpPr>
              <p:cNvPr id="70" name="Shape 69"/>
              <p:cNvCxnSpPr>
                <a:stCxn id="60" idx="1"/>
              </p:cNvCxnSpPr>
              <p:nvPr/>
            </p:nvCxnSpPr>
            <p:spPr>
              <a:xfrm rot="10800000" flipV="1">
                <a:off x="2679896" y="3201101"/>
                <a:ext cx="892713" cy="2665128"/>
              </a:xfrm>
              <a:prstGeom prst="bentConnector2">
                <a:avLst/>
              </a:prstGeom>
              <a:ln>
                <a:solidFill>
                  <a:srgbClr val="00B050"/>
                </a:solidFill>
              </a:ln>
            </p:spPr>
            <p:style>
              <a:lnRef idx="2">
                <a:schemeClr val="accent2"/>
              </a:lnRef>
              <a:fillRef idx="0">
                <a:schemeClr val="accent2"/>
              </a:fillRef>
              <a:effectRef idx="1">
                <a:schemeClr val="accent2"/>
              </a:effectRef>
              <a:fontRef idx="minor">
                <a:schemeClr val="tx1"/>
              </a:fontRef>
            </p:style>
          </p:cxnSp>
          <p:cxnSp>
            <p:nvCxnSpPr>
              <p:cNvPr id="71" name="Shape 70"/>
              <p:cNvCxnSpPr>
                <a:stCxn id="60" idx="1"/>
              </p:cNvCxnSpPr>
              <p:nvPr/>
            </p:nvCxnSpPr>
            <p:spPr>
              <a:xfrm rot="10800000" flipV="1">
                <a:off x="1533380" y="3201101"/>
                <a:ext cx="2039229" cy="2665128"/>
              </a:xfrm>
              <a:prstGeom prst="bentConnector2">
                <a:avLst/>
              </a:prstGeom>
              <a:ln>
                <a:solidFill>
                  <a:srgbClr val="00B050"/>
                </a:solidFill>
              </a:ln>
            </p:spPr>
            <p:style>
              <a:lnRef idx="2">
                <a:schemeClr val="accent2"/>
              </a:lnRef>
              <a:fillRef idx="0">
                <a:schemeClr val="accent2"/>
              </a:fillRef>
              <a:effectRef idx="1">
                <a:schemeClr val="accent2"/>
              </a:effectRef>
              <a:fontRef idx="minor">
                <a:schemeClr val="tx1"/>
              </a:fontRef>
            </p:style>
          </p:cxnSp>
          <p:cxnSp>
            <p:nvCxnSpPr>
              <p:cNvPr id="72" name="Elbow Connector 71"/>
              <p:cNvCxnSpPr>
                <a:stCxn id="60" idx="1"/>
              </p:cNvCxnSpPr>
              <p:nvPr/>
            </p:nvCxnSpPr>
            <p:spPr>
              <a:xfrm rot="10800000" flipV="1">
                <a:off x="415003" y="3201101"/>
                <a:ext cx="3157607" cy="2672162"/>
              </a:xfrm>
              <a:prstGeom prst="bentConnector3">
                <a:avLst>
                  <a:gd name="adj1" fmla="val 99346"/>
                </a:avLst>
              </a:prstGeom>
              <a:ln>
                <a:solidFill>
                  <a:srgbClr val="00B050"/>
                </a:solidFill>
              </a:ln>
            </p:spPr>
            <p:style>
              <a:lnRef idx="2">
                <a:schemeClr val="accent2"/>
              </a:lnRef>
              <a:fillRef idx="0">
                <a:schemeClr val="accent2"/>
              </a:fillRef>
              <a:effectRef idx="1">
                <a:schemeClr val="accent2"/>
              </a:effectRef>
              <a:fontRef idx="minor">
                <a:schemeClr val="tx1"/>
              </a:fontRef>
            </p:style>
          </p:cxnSp>
        </p:grpSp>
        <p:grpSp>
          <p:nvGrpSpPr>
            <p:cNvPr id="6" name="Group 141"/>
            <p:cNvGrpSpPr/>
            <p:nvPr/>
          </p:nvGrpSpPr>
          <p:grpSpPr>
            <a:xfrm>
              <a:off x="2433718" y="4114805"/>
              <a:ext cx="4480553" cy="1129743"/>
              <a:chOff x="2433718" y="4114805"/>
              <a:chExt cx="4480553" cy="1129743"/>
            </a:xfrm>
          </p:grpSpPr>
          <p:sp>
            <p:nvSpPr>
              <p:cNvPr id="57" name="TextBox 56"/>
              <p:cNvSpPr txBox="1"/>
              <p:nvPr/>
            </p:nvSpPr>
            <p:spPr>
              <a:xfrm>
                <a:off x="3559126" y="4797083"/>
                <a:ext cx="2036762" cy="447465"/>
              </a:xfrm>
              <a:prstGeom prst="rect">
                <a:avLst/>
              </a:prstGeom>
              <a:noFill/>
            </p:spPr>
            <p:txBody>
              <a:bodyPr wrap="none" rtlCol="0">
                <a:spAutoFit/>
              </a:bodyPr>
              <a:lstStyle/>
              <a:p>
                <a:r>
                  <a:rPr lang="en-GB" sz="1400" dirty="0" smtClean="0"/>
                  <a:t>Support interfaces</a:t>
                </a:r>
                <a:endParaRPr lang="en-GB" sz="1400" dirty="0"/>
              </a:p>
            </p:txBody>
          </p:sp>
          <p:cxnSp>
            <p:nvCxnSpPr>
              <p:cNvPr id="58" name="Elbow Connector 57"/>
              <p:cNvCxnSpPr>
                <a:stCxn id="57" idx="1"/>
              </p:cNvCxnSpPr>
              <p:nvPr/>
            </p:nvCxnSpPr>
            <p:spPr>
              <a:xfrm rot="10800000">
                <a:off x="2433718" y="4114805"/>
                <a:ext cx="1125409" cy="906013"/>
              </a:xfrm>
              <a:prstGeom prst="bentConnector3">
                <a:avLst>
                  <a:gd name="adj1" fmla="val 100415"/>
                </a:avLst>
              </a:prstGeom>
              <a:ln>
                <a:solidFill>
                  <a:srgbClr val="7030A0"/>
                </a:solidFill>
              </a:ln>
            </p:spPr>
            <p:style>
              <a:lnRef idx="2">
                <a:schemeClr val="accent2"/>
              </a:lnRef>
              <a:fillRef idx="0">
                <a:schemeClr val="accent2"/>
              </a:fillRef>
              <a:effectRef idx="1">
                <a:schemeClr val="accent2"/>
              </a:effectRef>
              <a:fontRef idx="minor">
                <a:schemeClr val="tx1"/>
              </a:fontRef>
            </p:style>
          </p:cxnSp>
          <p:cxnSp>
            <p:nvCxnSpPr>
              <p:cNvPr id="59" name="Elbow Connector 58"/>
              <p:cNvCxnSpPr>
                <a:stCxn id="57" idx="3"/>
              </p:cNvCxnSpPr>
              <p:nvPr/>
            </p:nvCxnSpPr>
            <p:spPr>
              <a:xfrm flipV="1">
                <a:off x="5595887" y="4121833"/>
                <a:ext cx="1318384" cy="898983"/>
              </a:xfrm>
              <a:prstGeom prst="bentConnector3">
                <a:avLst>
                  <a:gd name="adj1" fmla="val 100101"/>
                </a:avLst>
              </a:prstGeom>
              <a:ln>
                <a:solidFill>
                  <a:srgbClr val="7030A0"/>
                </a:solidFill>
              </a:ln>
            </p:spPr>
            <p:style>
              <a:lnRef idx="2">
                <a:schemeClr val="accent2"/>
              </a:lnRef>
              <a:fillRef idx="0">
                <a:schemeClr val="accent2"/>
              </a:fillRef>
              <a:effectRef idx="1">
                <a:schemeClr val="accent2"/>
              </a:effectRef>
              <a:fontRef idx="minor">
                <a:schemeClr val="tx1"/>
              </a:fontRef>
            </p:style>
          </p:cxnSp>
        </p:grpSp>
        <p:grpSp>
          <p:nvGrpSpPr>
            <p:cNvPr id="7" name="Group 140"/>
            <p:cNvGrpSpPr/>
            <p:nvPr/>
          </p:nvGrpSpPr>
          <p:grpSpPr>
            <a:xfrm>
              <a:off x="2264903" y="3678702"/>
              <a:ext cx="4733774" cy="2062904"/>
              <a:chOff x="2264903" y="3678702"/>
              <a:chExt cx="4733774" cy="2062904"/>
            </a:xfrm>
          </p:grpSpPr>
          <p:sp>
            <p:nvSpPr>
              <p:cNvPr id="54" name="TextBox 53"/>
              <p:cNvSpPr txBox="1"/>
              <p:nvPr/>
            </p:nvSpPr>
            <p:spPr>
              <a:xfrm>
                <a:off x="3317630" y="5294141"/>
                <a:ext cx="2661923" cy="447465"/>
              </a:xfrm>
              <a:prstGeom prst="rect">
                <a:avLst/>
              </a:prstGeom>
              <a:noFill/>
            </p:spPr>
            <p:txBody>
              <a:bodyPr wrap="none" rtlCol="0">
                <a:spAutoFit/>
              </a:bodyPr>
              <a:lstStyle/>
              <a:p>
                <a:r>
                  <a:rPr lang="en-GB" sz="1400" dirty="0" smtClean="0"/>
                  <a:t>Mobile pumps interfaces</a:t>
                </a:r>
                <a:endParaRPr lang="en-GB" sz="1400" dirty="0"/>
              </a:p>
            </p:txBody>
          </p:sp>
          <p:cxnSp>
            <p:nvCxnSpPr>
              <p:cNvPr id="55" name="Shape 54"/>
              <p:cNvCxnSpPr>
                <a:stCxn id="54" idx="1"/>
              </p:cNvCxnSpPr>
              <p:nvPr/>
            </p:nvCxnSpPr>
            <p:spPr>
              <a:xfrm rot="10800000">
                <a:off x="2264903" y="3678702"/>
                <a:ext cx="1052729" cy="1839172"/>
              </a:xfrm>
              <a:prstGeom prst="bentConnector2">
                <a:avLst/>
              </a:prstGeom>
              <a:ln>
                <a:solidFill>
                  <a:srgbClr val="C00000"/>
                </a:solidFill>
              </a:ln>
            </p:spPr>
            <p:style>
              <a:lnRef idx="2">
                <a:schemeClr val="accent2"/>
              </a:lnRef>
              <a:fillRef idx="0">
                <a:schemeClr val="accent2"/>
              </a:fillRef>
              <a:effectRef idx="1">
                <a:schemeClr val="accent2"/>
              </a:effectRef>
              <a:fontRef idx="minor">
                <a:schemeClr val="tx1"/>
              </a:fontRef>
            </p:style>
          </p:cxnSp>
          <p:cxnSp>
            <p:nvCxnSpPr>
              <p:cNvPr id="56" name="Shape 55"/>
              <p:cNvCxnSpPr>
                <a:stCxn id="54" idx="3"/>
              </p:cNvCxnSpPr>
              <p:nvPr/>
            </p:nvCxnSpPr>
            <p:spPr>
              <a:xfrm flipV="1">
                <a:off x="5979553" y="3692772"/>
                <a:ext cx="1019124" cy="1825102"/>
              </a:xfrm>
              <a:prstGeom prst="bentConnector2">
                <a:avLst/>
              </a:prstGeom>
              <a:ln>
                <a:solidFill>
                  <a:srgbClr val="C00000"/>
                </a:solidFill>
              </a:ln>
            </p:spPr>
            <p:style>
              <a:lnRef idx="2">
                <a:schemeClr val="accent2"/>
              </a:lnRef>
              <a:fillRef idx="0">
                <a:schemeClr val="accent2"/>
              </a:fillRef>
              <a:effectRef idx="1">
                <a:schemeClr val="accent2"/>
              </a:effectRef>
              <a:fontRef idx="minor">
                <a:schemeClr val="tx1"/>
              </a:fontRef>
            </p:style>
          </p:cxnSp>
        </p:grpSp>
      </p:grpSp>
      <p:sp>
        <p:nvSpPr>
          <p:cNvPr id="41" name="Date Placeholder 40"/>
          <p:cNvSpPr>
            <a:spLocks noGrp="1"/>
          </p:cNvSpPr>
          <p:nvPr>
            <p:ph type="dt" sz="half" idx="10"/>
          </p:nvPr>
        </p:nvSpPr>
        <p:spPr/>
        <p:txBody>
          <a:bodyPr/>
          <a:lstStyle/>
          <a:p>
            <a:r>
              <a:rPr lang="en-US" smtClean="0"/>
              <a:t>03 Feb 2011</a:t>
            </a:r>
            <a:endParaRPr lang="en-US" dirty="0"/>
          </a:p>
        </p:txBody>
      </p:sp>
      <p:sp>
        <p:nvSpPr>
          <p:cNvPr id="42" name="Footer Placeholder 41"/>
          <p:cNvSpPr>
            <a:spLocks noGrp="1"/>
          </p:cNvSpPr>
          <p:nvPr>
            <p:ph type="ftr" sz="quarter" idx="12"/>
          </p:nvPr>
        </p:nvSpPr>
        <p:spPr/>
        <p:txBody>
          <a:bodyPr/>
          <a:lstStyle/>
          <a:p>
            <a:r>
              <a:rPr lang="en-US" smtClean="0"/>
              <a:t>ACE, G. Riddone</a:t>
            </a:r>
            <a:endParaRPr lang="en-US" dirty="0" smtClean="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8131"/>
                                        </p:tgtEl>
                                        <p:attrNameLst>
                                          <p:attrName>style.visibility</p:attrName>
                                        </p:attrNameLst>
                                      </p:cBhvr>
                                      <p:to>
                                        <p:strVal val="visible"/>
                                      </p:to>
                                    </p:set>
                                    <p:animEffect transition="in" filter="fade">
                                      <p:cBhvr>
                                        <p:cTn id="7" dur="2000"/>
                                        <p:tgtEl>
                                          <p:spTgt spid="481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Title 28"/>
          <p:cNvSpPr>
            <a:spLocks noGrp="1"/>
          </p:cNvSpPr>
          <p:nvPr>
            <p:ph type="title"/>
          </p:nvPr>
        </p:nvSpPr>
        <p:spPr/>
        <p:txBody>
          <a:bodyPr>
            <a:normAutofit fontScale="90000"/>
          </a:bodyPr>
          <a:lstStyle/>
          <a:p>
            <a:r>
              <a:rPr lang="en-US" dirty="0" smtClean="0"/>
              <a:t>RF-Network Installation</a:t>
            </a:r>
            <a:endParaRPr lang="en-US" dirty="0"/>
          </a:p>
        </p:txBody>
      </p:sp>
      <p:sp>
        <p:nvSpPr>
          <p:cNvPr id="35" name="Slide Number Placeholder 13"/>
          <p:cNvSpPr>
            <a:spLocks noGrp="1"/>
          </p:cNvSpPr>
          <p:nvPr>
            <p:ph type="sldNum" sz="quarter" idx="11"/>
          </p:nvPr>
        </p:nvSpPr>
        <p:spPr/>
        <p:txBody>
          <a:bodyPr/>
          <a:lstStyle/>
          <a:p>
            <a:fld id="{1E88BAFD-BEB9-41F9-BCCD-A100482C9297}" type="slidenum">
              <a:rPr lang="en-US" smtClean="0"/>
              <a:pPr/>
              <a:t>25</a:t>
            </a:fld>
            <a:endParaRPr lang="en-US" dirty="0"/>
          </a:p>
        </p:txBody>
      </p:sp>
      <p:pic>
        <p:nvPicPr>
          <p:cNvPr id="50178" name="Picture 2"/>
          <p:cNvPicPr>
            <a:picLocks noChangeAspect="1" noChangeArrowheads="1"/>
          </p:cNvPicPr>
          <p:nvPr/>
        </p:nvPicPr>
        <p:blipFill>
          <a:blip r:embed="rId3" cstate="print"/>
          <a:srcRect/>
          <a:stretch>
            <a:fillRect/>
          </a:stretch>
        </p:blipFill>
        <p:spPr bwMode="auto">
          <a:xfrm>
            <a:off x="2771800" y="1959969"/>
            <a:ext cx="6267778" cy="4339231"/>
          </a:xfrm>
          <a:prstGeom prst="rect">
            <a:avLst/>
          </a:prstGeom>
          <a:noFill/>
          <a:ln w="9525">
            <a:noFill/>
            <a:miter lim="800000"/>
            <a:headEnd/>
            <a:tailEnd/>
          </a:ln>
        </p:spPr>
      </p:pic>
      <p:pic>
        <p:nvPicPr>
          <p:cNvPr id="50179" name="Picture 3"/>
          <p:cNvPicPr>
            <a:picLocks noChangeAspect="1" noChangeArrowheads="1"/>
          </p:cNvPicPr>
          <p:nvPr/>
        </p:nvPicPr>
        <p:blipFill>
          <a:blip r:embed="rId4" cstate="print"/>
          <a:srcRect/>
          <a:stretch>
            <a:fillRect/>
          </a:stretch>
        </p:blipFill>
        <p:spPr bwMode="auto">
          <a:xfrm>
            <a:off x="2771800" y="1959968"/>
            <a:ext cx="6267778" cy="4339231"/>
          </a:xfrm>
          <a:prstGeom prst="rect">
            <a:avLst/>
          </a:prstGeom>
          <a:noFill/>
          <a:ln w="9525">
            <a:noFill/>
            <a:miter lim="800000"/>
            <a:headEnd/>
            <a:tailEnd/>
          </a:ln>
        </p:spPr>
      </p:pic>
      <p:pic>
        <p:nvPicPr>
          <p:cNvPr id="50182" name="Picture 6"/>
          <p:cNvPicPr>
            <a:picLocks noChangeAspect="1" noChangeArrowheads="1"/>
          </p:cNvPicPr>
          <p:nvPr/>
        </p:nvPicPr>
        <p:blipFill>
          <a:blip r:embed="rId5" cstate="print"/>
          <a:srcRect/>
          <a:stretch>
            <a:fillRect/>
          </a:stretch>
        </p:blipFill>
        <p:spPr bwMode="auto">
          <a:xfrm>
            <a:off x="66675" y="3914775"/>
            <a:ext cx="1733053" cy="1990725"/>
          </a:xfrm>
          <a:prstGeom prst="rect">
            <a:avLst/>
          </a:prstGeom>
          <a:noFill/>
          <a:ln w="9525">
            <a:noFill/>
            <a:miter lim="800000"/>
            <a:headEnd/>
            <a:tailEnd/>
          </a:ln>
        </p:spPr>
      </p:pic>
      <p:grpSp>
        <p:nvGrpSpPr>
          <p:cNvPr id="2" name="Group 10"/>
          <p:cNvGrpSpPr/>
          <p:nvPr/>
        </p:nvGrpSpPr>
        <p:grpSpPr>
          <a:xfrm>
            <a:off x="1" y="764704"/>
            <a:ext cx="4355975" cy="3124735"/>
            <a:chOff x="550545" y="1038225"/>
            <a:chExt cx="7604854" cy="5041803"/>
          </a:xfrm>
        </p:grpSpPr>
        <p:pic>
          <p:nvPicPr>
            <p:cNvPr id="12" name="Picture 2"/>
            <p:cNvPicPr>
              <a:picLocks noChangeAspect="1" noChangeArrowheads="1"/>
            </p:cNvPicPr>
            <p:nvPr/>
          </p:nvPicPr>
          <p:blipFill>
            <a:blip r:embed="rId6" cstate="print"/>
            <a:srcRect/>
            <a:stretch>
              <a:fillRect/>
            </a:stretch>
          </p:blipFill>
          <p:spPr bwMode="auto">
            <a:xfrm>
              <a:off x="1372235" y="1831975"/>
              <a:ext cx="5208509" cy="3530600"/>
            </a:xfrm>
            <a:prstGeom prst="rect">
              <a:avLst/>
            </a:prstGeom>
            <a:noFill/>
            <a:ln w="9525">
              <a:noFill/>
              <a:miter lim="800000"/>
              <a:headEnd/>
              <a:tailEnd/>
            </a:ln>
          </p:spPr>
        </p:pic>
        <p:cxnSp>
          <p:nvCxnSpPr>
            <p:cNvPr id="13" name="Elbow Connector 12"/>
            <p:cNvCxnSpPr>
              <a:endCxn id="14" idx="1"/>
            </p:cNvCxnSpPr>
            <p:nvPr/>
          </p:nvCxnSpPr>
          <p:spPr>
            <a:xfrm flipV="1">
              <a:off x="5494020" y="1939877"/>
              <a:ext cx="779146" cy="687124"/>
            </a:xfrm>
            <a:prstGeom prst="bentConnector3">
              <a:avLst>
                <a:gd name="adj1" fmla="val 50000"/>
              </a:avLst>
            </a:prstGeom>
            <a:ln>
              <a:solidFill>
                <a:srgbClr val="7030A0"/>
              </a:solidFill>
            </a:ln>
          </p:spPr>
          <p:style>
            <a:lnRef idx="2">
              <a:schemeClr val="accent2"/>
            </a:lnRef>
            <a:fillRef idx="0">
              <a:schemeClr val="accent2"/>
            </a:fillRef>
            <a:effectRef idx="1">
              <a:schemeClr val="accent2"/>
            </a:effectRef>
            <a:fontRef idx="minor">
              <a:schemeClr val="tx1"/>
            </a:fontRef>
          </p:style>
        </p:cxnSp>
        <p:sp>
          <p:nvSpPr>
            <p:cNvPr id="14" name="TextBox 13"/>
            <p:cNvSpPr txBox="1"/>
            <p:nvPr/>
          </p:nvSpPr>
          <p:spPr>
            <a:xfrm>
              <a:off x="6273166" y="1716406"/>
              <a:ext cx="1882233" cy="446942"/>
            </a:xfrm>
            <a:prstGeom prst="rect">
              <a:avLst/>
            </a:prstGeom>
            <a:noFill/>
          </p:spPr>
          <p:txBody>
            <a:bodyPr wrap="square" rtlCol="0">
              <a:spAutoFit/>
            </a:bodyPr>
            <a:lstStyle/>
            <a:p>
              <a:r>
                <a:rPr lang="en-GB" sz="1200" dirty="0" smtClean="0"/>
                <a:t>Compact load</a:t>
              </a:r>
              <a:endParaRPr lang="en-GB" sz="1200" dirty="0"/>
            </a:p>
          </p:txBody>
        </p:sp>
        <p:sp>
          <p:nvSpPr>
            <p:cNvPr id="15" name="TextBox 14"/>
            <p:cNvSpPr txBox="1"/>
            <p:nvPr/>
          </p:nvSpPr>
          <p:spPr>
            <a:xfrm>
              <a:off x="6349362" y="2082167"/>
              <a:ext cx="1177462" cy="446942"/>
            </a:xfrm>
            <a:prstGeom prst="rect">
              <a:avLst/>
            </a:prstGeom>
            <a:noFill/>
          </p:spPr>
          <p:txBody>
            <a:bodyPr wrap="square" rtlCol="0">
              <a:spAutoFit/>
            </a:bodyPr>
            <a:lstStyle/>
            <a:p>
              <a:r>
                <a:rPr lang="en-GB" sz="1200" dirty="0" smtClean="0"/>
                <a:t>Hybrid</a:t>
              </a:r>
              <a:endParaRPr lang="en-GB" sz="1200" dirty="0"/>
            </a:p>
          </p:txBody>
        </p:sp>
        <p:cxnSp>
          <p:nvCxnSpPr>
            <p:cNvPr id="16" name="Shape 16"/>
            <p:cNvCxnSpPr>
              <a:stCxn id="15" idx="1"/>
            </p:cNvCxnSpPr>
            <p:nvPr/>
          </p:nvCxnSpPr>
          <p:spPr>
            <a:xfrm rot="10800000" flipV="1">
              <a:off x="4922542" y="2305638"/>
              <a:ext cx="1426821" cy="1245277"/>
            </a:xfrm>
            <a:prstGeom prst="bentConnector3">
              <a:avLst>
                <a:gd name="adj1" fmla="val 50000"/>
              </a:avLst>
            </a:prstGeom>
            <a:ln>
              <a:solidFill>
                <a:srgbClr val="FF0000"/>
              </a:solidFill>
            </a:ln>
          </p:spPr>
          <p:style>
            <a:lnRef idx="2">
              <a:schemeClr val="accent2"/>
            </a:lnRef>
            <a:fillRef idx="0">
              <a:schemeClr val="accent2"/>
            </a:fillRef>
            <a:effectRef idx="1">
              <a:schemeClr val="accent2"/>
            </a:effectRef>
            <a:fontRef idx="minor">
              <a:schemeClr val="tx1"/>
            </a:fontRef>
          </p:style>
        </p:cxnSp>
        <p:sp>
          <p:nvSpPr>
            <p:cNvPr id="17" name="TextBox 16"/>
            <p:cNvSpPr txBox="1"/>
            <p:nvPr/>
          </p:nvSpPr>
          <p:spPr>
            <a:xfrm>
              <a:off x="6433186" y="2447926"/>
              <a:ext cx="1219354" cy="446942"/>
            </a:xfrm>
            <a:prstGeom prst="rect">
              <a:avLst/>
            </a:prstGeom>
            <a:noFill/>
          </p:spPr>
          <p:txBody>
            <a:bodyPr wrap="square" rtlCol="0">
              <a:spAutoFit/>
            </a:bodyPr>
            <a:lstStyle/>
            <a:p>
              <a:r>
                <a:rPr lang="en-GB" sz="1200" dirty="0" smtClean="0"/>
                <a:t>Splitter</a:t>
              </a:r>
              <a:endParaRPr lang="en-GB" sz="1200" dirty="0"/>
            </a:p>
          </p:txBody>
        </p:sp>
        <p:cxnSp>
          <p:nvCxnSpPr>
            <p:cNvPr id="18" name="Shape 24"/>
            <p:cNvCxnSpPr>
              <a:stCxn id="17" idx="1"/>
            </p:cNvCxnSpPr>
            <p:nvPr/>
          </p:nvCxnSpPr>
          <p:spPr>
            <a:xfrm rot="10800000" flipV="1">
              <a:off x="4328205" y="2671398"/>
              <a:ext cx="2104984" cy="1115738"/>
            </a:xfrm>
            <a:prstGeom prst="bentConnector3">
              <a:avLst>
                <a:gd name="adj1" fmla="val 50000"/>
              </a:avLst>
            </a:prstGeom>
            <a:ln>
              <a:solidFill>
                <a:srgbClr val="00B050"/>
              </a:solidFill>
            </a:ln>
          </p:spPr>
          <p:style>
            <a:lnRef idx="2">
              <a:schemeClr val="accent2"/>
            </a:lnRef>
            <a:fillRef idx="0">
              <a:schemeClr val="accent2"/>
            </a:fillRef>
            <a:effectRef idx="1">
              <a:schemeClr val="accent2"/>
            </a:effectRef>
            <a:fontRef idx="minor">
              <a:schemeClr val="tx1"/>
            </a:fontRef>
          </p:style>
        </p:cxnSp>
        <p:cxnSp>
          <p:nvCxnSpPr>
            <p:cNvPr id="19" name="Elbow Connector 29"/>
            <p:cNvCxnSpPr>
              <a:stCxn id="17" idx="2"/>
            </p:cNvCxnSpPr>
            <p:nvPr/>
          </p:nvCxnSpPr>
          <p:spPr>
            <a:xfrm rot="5400000">
              <a:off x="5742315" y="2745671"/>
              <a:ext cx="1151352" cy="1449746"/>
            </a:xfrm>
            <a:prstGeom prst="bentConnector2">
              <a:avLst/>
            </a:prstGeom>
            <a:ln>
              <a:solidFill>
                <a:srgbClr val="00B050"/>
              </a:solidFill>
            </a:ln>
          </p:spPr>
          <p:style>
            <a:lnRef idx="2">
              <a:schemeClr val="accent2"/>
            </a:lnRef>
            <a:fillRef idx="0">
              <a:schemeClr val="accent2"/>
            </a:fillRef>
            <a:effectRef idx="1">
              <a:schemeClr val="accent2"/>
            </a:effectRef>
            <a:fontRef idx="minor">
              <a:schemeClr val="tx1"/>
            </a:fontRef>
          </p:style>
        </p:cxnSp>
        <p:sp>
          <p:nvSpPr>
            <p:cNvPr id="20" name="TextBox 19"/>
            <p:cNvSpPr txBox="1"/>
            <p:nvPr/>
          </p:nvSpPr>
          <p:spPr>
            <a:xfrm>
              <a:off x="5351145" y="5274946"/>
              <a:ext cx="2049965" cy="446942"/>
            </a:xfrm>
            <a:prstGeom prst="rect">
              <a:avLst/>
            </a:prstGeom>
            <a:noFill/>
          </p:spPr>
          <p:txBody>
            <a:bodyPr wrap="square" rtlCol="0">
              <a:spAutoFit/>
            </a:bodyPr>
            <a:lstStyle/>
            <a:p>
              <a:r>
                <a:rPr lang="en-GB" sz="1200" dirty="0" smtClean="0"/>
                <a:t>AS interfaces</a:t>
              </a:r>
              <a:endParaRPr lang="en-GB" sz="1200" dirty="0"/>
            </a:p>
          </p:txBody>
        </p:sp>
        <p:cxnSp>
          <p:nvCxnSpPr>
            <p:cNvPr id="21" name="Elbow Connector 20"/>
            <p:cNvCxnSpPr>
              <a:stCxn id="20" idx="1"/>
            </p:cNvCxnSpPr>
            <p:nvPr/>
          </p:nvCxnSpPr>
          <p:spPr>
            <a:xfrm rot="10800000">
              <a:off x="3573782" y="4693926"/>
              <a:ext cx="1777364" cy="804492"/>
            </a:xfrm>
            <a:prstGeom prst="bentConnector3">
              <a:avLst>
                <a:gd name="adj1" fmla="val 50000"/>
              </a:avLst>
            </a:prstGeom>
            <a:ln>
              <a:solidFill>
                <a:srgbClr val="FF6600"/>
              </a:solidFill>
            </a:ln>
          </p:spPr>
          <p:style>
            <a:lnRef idx="2">
              <a:schemeClr val="accent2"/>
            </a:lnRef>
            <a:fillRef idx="0">
              <a:schemeClr val="accent2"/>
            </a:fillRef>
            <a:effectRef idx="1">
              <a:schemeClr val="accent2"/>
            </a:effectRef>
            <a:fontRef idx="minor">
              <a:schemeClr val="tx1"/>
            </a:fontRef>
          </p:style>
        </p:cxnSp>
        <p:cxnSp>
          <p:nvCxnSpPr>
            <p:cNvPr id="22" name="Elbow Connector 21"/>
            <p:cNvCxnSpPr>
              <a:stCxn id="20" idx="1"/>
            </p:cNvCxnSpPr>
            <p:nvPr/>
          </p:nvCxnSpPr>
          <p:spPr>
            <a:xfrm rot="10800000">
              <a:off x="4846321" y="5151125"/>
              <a:ext cx="504825" cy="347293"/>
            </a:xfrm>
            <a:prstGeom prst="bentConnector3">
              <a:avLst>
                <a:gd name="adj1" fmla="val 50000"/>
              </a:avLst>
            </a:prstGeom>
            <a:ln>
              <a:solidFill>
                <a:srgbClr val="FF6600"/>
              </a:solidFill>
            </a:ln>
          </p:spPr>
          <p:style>
            <a:lnRef idx="2">
              <a:schemeClr val="accent2"/>
            </a:lnRef>
            <a:fillRef idx="0">
              <a:schemeClr val="accent2"/>
            </a:fillRef>
            <a:effectRef idx="1">
              <a:schemeClr val="accent2"/>
            </a:effectRef>
            <a:fontRef idx="minor">
              <a:schemeClr val="tx1"/>
            </a:fontRef>
          </p:style>
        </p:cxnSp>
        <p:cxnSp>
          <p:nvCxnSpPr>
            <p:cNvPr id="23" name="Elbow Connector 22"/>
            <p:cNvCxnSpPr>
              <a:stCxn id="20" idx="0"/>
            </p:cNvCxnSpPr>
            <p:nvPr/>
          </p:nvCxnSpPr>
          <p:spPr>
            <a:xfrm rot="16200000" flipV="1">
              <a:off x="5793158" y="4691975"/>
              <a:ext cx="1076317" cy="89625"/>
            </a:xfrm>
            <a:prstGeom prst="bentConnector3">
              <a:avLst>
                <a:gd name="adj1" fmla="val 50000"/>
              </a:avLst>
            </a:prstGeom>
            <a:ln>
              <a:solidFill>
                <a:srgbClr val="FF6600"/>
              </a:solidFill>
            </a:ln>
          </p:spPr>
          <p:style>
            <a:lnRef idx="2">
              <a:schemeClr val="accent2"/>
            </a:lnRef>
            <a:fillRef idx="0">
              <a:schemeClr val="accent2"/>
            </a:fillRef>
            <a:effectRef idx="1">
              <a:schemeClr val="accent2"/>
            </a:effectRef>
            <a:fontRef idx="minor">
              <a:schemeClr val="tx1"/>
            </a:fontRef>
          </p:style>
        </p:cxnSp>
        <p:sp>
          <p:nvSpPr>
            <p:cNvPr id="24" name="TextBox 23"/>
            <p:cNvSpPr txBox="1"/>
            <p:nvPr/>
          </p:nvSpPr>
          <p:spPr>
            <a:xfrm>
              <a:off x="2668905" y="5633086"/>
              <a:ext cx="2217910" cy="446942"/>
            </a:xfrm>
            <a:prstGeom prst="rect">
              <a:avLst/>
            </a:prstGeom>
            <a:noFill/>
          </p:spPr>
          <p:txBody>
            <a:bodyPr wrap="square" rtlCol="0">
              <a:spAutoFit/>
            </a:bodyPr>
            <a:lstStyle/>
            <a:p>
              <a:r>
                <a:rPr lang="en-GB" sz="1200" dirty="0" smtClean="0"/>
                <a:t>PETS interface</a:t>
              </a:r>
              <a:endParaRPr lang="en-GB" sz="1200" dirty="0"/>
            </a:p>
          </p:txBody>
        </p:sp>
        <p:cxnSp>
          <p:nvCxnSpPr>
            <p:cNvPr id="25" name="Elbow Connector 24"/>
            <p:cNvCxnSpPr>
              <a:stCxn id="24" idx="1"/>
            </p:cNvCxnSpPr>
            <p:nvPr/>
          </p:nvCxnSpPr>
          <p:spPr>
            <a:xfrm rot="10800000">
              <a:off x="1676403" y="5181609"/>
              <a:ext cx="992502" cy="674949"/>
            </a:xfrm>
            <a:prstGeom prst="bentConnector3">
              <a:avLst>
                <a:gd name="adj1" fmla="val 50000"/>
              </a:avLst>
            </a:prstGeom>
            <a:ln>
              <a:solidFill>
                <a:srgbClr val="0000FF"/>
              </a:solidFill>
            </a:ln>
          </p:spPr>
          <p:style>
            <a:lnRef idx="2">
              <a:schemeClr val="accent2"/>
            </a:lnRef>
            <a:fillRef idx="0">
              <a:schemeClr val="accent2"/>
            </a:fillRef>
            <a:effectRef idx="1">
              <a:schemeClr val="accent2"/>
            </a:effectRef>
            <a:fontRef idx="minor">
              <a:schemeClr val="tx1"/>
            </a:fontRef>
          </p:style>
        </p:cxnSp>
        <p:sp>
          <p:nvSpPr>
            <p:cNvPr id="26" name="TextBox 25"/>
            <p:cNvSpPr txBox="1"/>
            <p:nvPr/>
          </p:nvSpPr>
          <p:spPr>
            <a:xfrm>
              <a:off x="4817744" y="1038225"/>
              <a:ext cx="886160" cy="401132"/>
            </a:xfrm>
            <a:prstGeom prst="rect">
              <a:avLst/>
            </a:prstGeom>
            <a:noFill/>
          </p:spPr>
          <p:txBody>
            <a:bodyPr wrap="square" rtlCol="0">
              <a:spAutoFit/>
            </a:bodyPr>
            <a:lstStyle/>
            <a:p>
              <a:r>
                <a:rPr lang="en-GB" sz="1200" dirty="0" smtClean="0"/>
                <a:t>CMF</a:t>
              </a:r>
              <a:endParaRPr lang="en-GB" sz="1200" dirty="0"/>
            </a:p>
          </p:txBody>
        </p:sp>
        <p:cxnSp>
          <p:nvCxnSpPr>
            <p:cNvPr id="27" name="Shape 26"/>
            <p:cNvCxnSpPr>
              <a:stCxn id="26" idx="1"/>
            </p:cNvCxnSpPr>
            <p:nvPr/>
          </p:nvCxnSpPr>
          <p:spPr>
            <a:xfrm rot="10800000" flipV="1">
              <a:off x="4572015" y="1238790"/>
              <a:ext cx="245731" cy="1603467"/>
            </a:xfrm>
            <a:prstGeom prst="bentConnector2">
              <a:avLst/>
            </a:prstGeom>
            <a:ln>
              <a:solidFill>
                <a:srgbClr val="C00000"/>
              </a:solidFill>
            </a:ln>
          </p:spPr>
          <p:style>
            <a:lnRef idx="2">
              <a:schemeClr val="accent2"/>
            </a:lnRef>
            <a:fillRef idx="0">
              <a:schemeClr val="accent2"/>
            </a:fillRef>
            <a:effectRef idx="1">
              <a:schemeClr val="accent2"/>
            </a:effectRef>
            <a:fontRef idx="minor">
              <a:schemeClr val="tx1"/>
            </a:fontRef>
          </p:style>
        </p:cxnSp>
        <p:sp>
          <p:nvSpPr>
            <p:cNvPr id="28" name="TextBox 27"/>
            <p:cNvSpPr txBox="1"/>
            <p:nvPr/>
          </p:nvSpPr>
          <p:spPr>
            <a:xfrm>
              <a:off x="550545" y="1442085"/>
              <a:ext cx="2078356" cy="401132"/>
            </a:xfrm>
            <a:prstGeom prst="rect">
              <a:avLst/>
            </a:prstGeom>
            <a:noFill/>
          </p:spPr>
          <p:txBody>
            <a:bodyPr wrap="square" rtlCol="0">
              <a:spAutoFit/>
            </a:bodyPr>
            <a:lstStyle/>
            <a:p>
              <a:r>
                <a:rPr lang="en-GB" sz="1200" dirty="0" smtClean="0"/>
                <a:t>Cooling interfaces</a:t>
              </a:r>
              <a:endParaRPr lang="en-GB" sz="1200" dirty="0"/>
            </a:p>
          </p:txBody>
        </p:sp>
        <p:cxnSp>
          <p:nvCxnSpPr>
            <p:cNvPr id="30" name="Elbow Connector 29"/>
            <p:cNvCxnSpPr>
              <a:stCxn id="28" idx="3"/>
            </p:cNvCxnSpPr>
            <p:nvPr/>
          </p:nvCxnSpPr>
          <p:spPr>
            <a:xfrm>
              <a:off x="2628901" y="1642652"/>
              <a:ext cx="944880" cy="750029"/>
            </a:xfrm>
            <a:prstGeom prst="bentConnector3">
              <a:avLst>
                <a:gd name="adj1" fmla="val 50000"/>
              </a:avLst>
            </a:prstGeom>
            <a:ln>
              <a:solidFill>
                <a:srgbClr val="00B0F0"/>
              </a:solidFill>
            </a:ln>
          </p:spPr>
          <p:style>
            <a:lnRef idx="2">
              <a:schemeClr val="accent2"/>
            </a:lnRef>
            <a:fillRef idx="0">
              <a:schemeClr val="accent2"/>
            </a:fillRef>
            <a:effectRef idx="1">
              <a:schemeClr val="accent2"/>
            </a:effectRef>
            <a:fontRef idx="minor">
              <a:schemeClr val="tx1"/>
            </a:fontRef>
          </p:style>
        </p:cxnSp>
        <p:cxnSp>
          <p:nvCxnSpPr>
            <p:cNvPr id="32" name="Shape 31"/>
            <p:cNvCxnSpPr>
              <a:stCxn id="28" idx="3"/>
            </p:cNvCxnSpPr>
            <p:nvPr/>
          </p:nvCxnSpPr>
          <p:spPr>
            <a:xfrm flipH="1">
              <a:off x="2042163" y="1642652"/>
              <a:ext cx="586738" cy="2304508"/>
            </a:xfrm>
            <a:prstGeom prst="bentConnector4">
              <a:avLst>
                <a:gd name="adj1" fmla="val -59519"/>
                <a:gd name="adj2" fmla="val 54352"/>
              </a:avLst>
            </a:prstGeom>
            <a:ln>
              <a:solidFill>
                <a:srgbClr val="00B0F0"/>
              </a:solidFill>
            </a:ln>
          </p:spPr>
          <p:style>
            <a:lnRef idx="2">
              <a:schemeClr val="accent2"/>
            </a:lnRef>
            <a:fillRef idx="0">
              <a:schemeClr val="accent2"/>
            </a:fillRef>
            <a:effectRef idx="1">
              <a:schemeClr val="accent2"/>
            </a:effectRef>
            <a:fontRef idx="minor">
              <a:schemeClr val="tx1"/>
            </a:fontRef>
          </p:style>
        </p:cxnSp>
        <p:cxnSp>
          <p:nvCxnSpPr>
            <p:cNvPr id="34" name="Elbow Connector 33"/>
            <p:cNvCxnSpPr>
              <a:stCxn id="28" idx="3"/>
            </p:cNvCxnSpPr>
            <p:nvPr/>
          </p:nvCxnSpPr>
          <p:spPr>
            <a:xfrm>
              <a:off x="2628901" y="1642652"/>
              <a:ext cx="2506980" cy="460468"/>
            </a:xfrm>
            <a:prstGeom prst="bentConnector3">
              <a:avLst>
                <a:gd name="adj1" fmla="val 50000"/>
              </a:avLst>
            </a:prstGeom>
            <a:ln>
              <a:solidFill>
                <a:srgbClr val="00B0F0"/>
              </a:solidFill>
            </a:ln>
          </p:spPr>
          <p:style>
            <a:lnRef idx="2">
              <a:schemeClr val="accent2"/>
            </a:lnRef>
            <a:fillRef idx="0">
              <a:schemeClr val="accent2"/>
            </a:fillRef>
            <a:effectRef idx="1">
              <a:schemeClr val="accent2"/>
            </a:effectRef>
            <a:fontRef idx="minor">
              <a:schemeClr val="tx1"/>
            </a:fontRef>
          </p:style>
        </p:cxnSp>
        <p:cxnSp>
          <p:nvCxnSpPr>
            <p:cNvPr id="36" name="Elbow Connector 35"/>
            <p:cNvCxnSpPr>
              <a:stCxn id="28" idx="3"/>
            </p:cNvCxnSpPr>
            <p:nvPr/>
          </p:nvCxnSpPr>
          <p:spPr>
            <a:xfrm>
              <a:off x="2628901" y="1642652"/>
              <a:ext cx="2583180" cy="1458688"/>
            </a:xfrm>
            <a:prstGeom prst="bentConnector3">
              <a:avLst>
                <a:gd name="adj1" fmla="val 50000"/>
              </a:avLst>
            </a:prstGeom>
            <a:ln>
              <a:solidFill>
                <a:srgbClr val="00B0F0"/>
              </a:solidFill>
            </a:ln>
          </p:spPr>
          <p:style>
            <a:lnRef idx="2">
              <a:schemeClr val="accent2"/>
            </a:lnRef>
            <a:fillRef idx="0">
              <a:schemeClr val="accent2"/>
            </a:fillRef>
            <a:effectRef idx="1">
              <a:schemeClr val="accent2"/>
            </a:effectRef>
            <a:fontRef idx="minor">
              <a:schemeClr val="tx1"/>
            </a:fontRef>
          </p:style>
        </p:cxnSp>
      </p:grpSp>
      <p:sp>
        <p:nvSpPr>
          <p:cNvPr id="31" name="Date Placeholder 30"/>
          <p:cNvSpPr>
            <a:spLocks noGrp="1"/>
          </p:cNvSpPr>
          <p:nvPr>
            <p:ph type="dt" sz="half" idx="10"/>
          </p:nvPr>
        </p:nvSpPr>
        <p:spPr/>
        <p:txBody>
          <a:bodyPr/>
          <a:lstStyle/>
          <a:p>
            <a:r>
              <a:rPr lang="en-US" smtClean="0"/>
              <a:t>03 Feb 2011</a:t>
            </a:r>
            <a:endParaRPr lang="en-US" dirty="0"/>
          </a:p>
        </p:txBody>
      </p:sp>
      <p:sp>
        <p:nvSpPr>
          <p:cNvPr id="33" name="Footer Placeholder 32"/>
          <p:cNvSpPr>
            <a:spLocks noGrp="1"/>
          </p:cNvSpPr>
          <p:nvPr>
            <p:ph type="ftr" sz="quarter" idx="12"/>
          </p:nvPr>
        </p:nvSpPr>
        <p:spPr/>
        <p:txBody>
          <a:bodyPr/>
          <a:lstStyle/>
          <a:p>
            <a:r>
              <a:rPr lang="en-US" smtClean="0"/>
              <a:t>ACE, G. Riddone</a:t>
            </a:r>
            <a:endParaRPr lang="en-US" dirty="0" smtClean="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0179"/>
                                        </p:tgtEl>
                                        <p:attrNameLst>
                                          <p:attrName>style.visibility</p:attrName>
                                        </p:attrNameLst>
                                      </p:cBhvr>
                                      <p:to>
                                        <p:strVal val="visible"/>
                                      </p:to>
                                    </p:set>
                                    <p:animEffect transition="in" filter="fade">
                                      <p:cBhvr>
                                        <p:cTn id="7" dur="2000"/>
                                        <p:tgtEl>
                                          <p:spTgt spid="50179"/>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50182"/>
                                        </p:tgtEl>
                                        <p:attrNameLst>
                                          <p:attrName>style.visibility</p:attrName>
                                        </p:attrNameLst>
                                      </p:cBhvr>
                                      <p:to>
                                        <p:strVal val="visible"/>
                                      </p:to>
                                    </p:set>
                                    <p:animEffect transition="in" filter="fade">
                                      <p:cBhvr>
                                        <p:cTn id="12" dur="2000"/>
                                        <p:tgtEl>
                                          <p:spTgt spid="5018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Title 28"/>
          <p:cNvSpPr>
            <a:spLocks noGrp="1"/>
          </p:cNvSpPr>
          <p:nvPr>
            <p:ph type="title"/>
          </p:nvPr>
        </p:nvSpPr>
        <p:spPr/>
        <p:txBody>
          <a:bodyPr>
            <a:normAutofit fontScale="90000"/>
          </a:bodyPr>
          <a:lstStyle/>
          <a:p>
            <a:r>
              <a:rPr lang="en-US" dirty="0" smtClean="0"/>
              <a:t>Vacuum Network Installation</a:t>
            </a:r>
            <a:endParaRPr lang="en-US" dirty="0"/>
          </a:p>
        </p:txBody>
      </p:sp>
      <p:sp>
        <p:nvSpPr>
          <p:cNvPr id="42" name="Slide Number Placeholder 13"/>
          <p:cNvSpPr>
            <a:spLocks noGrp="1"/>
          </p:cNvSpPr>
          <p:nvPr>
            <p:ph type="sldNum" sz="quarter" idx="11"/>
          </p:nvPr>
        </p:nvSpPr>
        <p:spPr/>
        <p:txBody>
          <a:bodyPr/>
          <a:lstStyle/>
          <a:p>
            <a:fld id="{1E88BAFD-BEB9-41F9-BCCD-A100482C9297}" type="slidenum">
              <a:rPr lang="en-US" smtClean="0"/>
              <a:pPr/>
              <a:t>26</a:t>
            </a:fld>
            <a:endParaRPr lang="en-US" dirty="0"/>
          </a:p>
        </p:txBody>
      </p:sp>
      <p:pic>
        <p:nvPicPr>
          <p:cNvPr id="51202" name="Picture 2"/>
          <p:cNvPicPr>
            <a:picLocks noChangeAspect="1" noChangeArrowheads="1"/>
          </p:cNvPicPr>
          <p:nvPr/>
        </p:nvPicPr>
        <p:blipFill>
          <a:blip r:embed="rId3" cstate="print"/>
          <a:srcRect/>
          <a:stretch>
            <a:fillRect/>
          </a:stretch>
        </p:blipFill>
        <p:spPr bwMode="auto">
          <a:xfrm>
            <a:off x="3276600" y="1041400"/>
            <a:ext cx="5702300" cy="5132070"/>
          </a:xfrm>
          <a:prstGeom prst="rect">
            <a:avLst/>
          </a:prstGeom>
          <a:noFill/>
          <a:ln w="9525">
            <a:noFill/>
            <a:miter lim="800000"/>
            <a:headEnd/>
            <a:tailEnd/>
          </a:ln>
        </p:spPr>
      </p:pic>
      <p:pic>
        <p:nvPicPr>
          <p:cNvPr id="51203" name="Picture 3"/>
          <p:cNvPicPr>
            <a:picLocks noChangeAspect="1" noChangeArrowheads="1"/>
          </p:cNvPicPr>
          <p:nvPr/>
        </p:nvPicPr>
        <p:blipFill>
          <a:blip r:embed="rId4" cstate="print"/>
          <a:srcRect/>
          <a:stretch>
            <a:fillRect/>
          </a:stretch>
        </p:blipFill>
        <p:spPr bwMode="auto">
          <a:xfrm>
            <a:off x="3276600" y="1041400"/>
            <a:ext cx="5700889" cy="5130800"/>
          </a:xfrm>
          <a:prstGeom prst="rect">
            <a:avLst/>
          </a:prstGeom>
          <a:noFill/>
          <a:ln w="9525">
            <a:noFill/>
            <a:miter lim="800000"/>
            <a:headEnd/>
            <a:tailEnd/>
          </a:ln>
        </p:spPr>
      </p:pic>
      <p:pic>
        <p:nvPicPr>
          <p:cNvPr id="51204" name="Picture 4"/>
          <p:cNvPicPr>
            <a:picLocks noChangeAspect="1" noChangeArrowheads="1"/>
          </p:cNvPicPr>
          <p:nvPr/>
        </p:nvPicPr>
        <p:blipFill>
          <a:blip r:embed="rId5" cstate="print"/>
          <a:srcRect/>
          <a:stretch>
            <a:fillRect/>
          </a:stretch>
        </p:blipFill>
        <p:spPr bwMode="auto">
          <a:xfrm>
            <a:off x="38100" y="3286125"/>
            <a:ext cx="3175820" cy="2895600"/>
          </a:xfrm>
          <a:prstGeom prst="rect">
            <a:avLst/>
          </a:prstGeom>
          <a:noFill/>
          <a:ln w="9525">
            <a:noFill/>
            <a:miter lim="800000"/>
            <a:headEnd/>
            <a:tailEnd/>
          </a:ln>
        </p:spPr>
      </p:pic>
      <p:pic>
        <p:nvPicPr>
          <p:cNvPr id="51205" name="Picture 5"/>
          <p:cNvPicPr>
            <a:picLocks noChangeAspect="1" noChangeArrowheads="1"/>
          </p:cNvPicPr>
          <p:nvPr/>
        </p:nvPicPr>
        <p:blipFill>
          <a:blip r:embed="rId6" cstate="print"/>
          <a:srcRect/>
          <a:stretch>
            <a:fillRect/>
          </a:stretch>
        </p:blipFill>
        <p:spPr bwMode="auto">
          <a:xfrm>
            <a:off x="238125" y="838200"/>
            <a:ext cx="2272090" cy="2105025"/>
          </a:xfrm>
          <a:prstGeom prst="rect">
            <a:avLst/>
          </a:prstGeom>
          <a:noFill/>
          <a:ln w="9525">
            <a:noFill/>
            <a:miter lim="800000"/>
            <a:headEnd/>
            <a:tailEnd/>
          </a:ln>
        </p:spPr>
      </p:pic>
      <p:pic>
        <p:nvPicPr>
          <p:cNvPr id="51206" name="Picture 6"/>
          <p:cNvPicPr>
            <a:picLocks noChangeAspect="1" noChangeArrowheads="1"/>
          </p:cNvPicPr>
          <p:nvPr/>
        </p:nvPicPr>
        <p:blipFill>
          <a:blip r:embed="rId7" cstate="print"/>
          <a:srcRect/>
          <a:stretch>
            <a:fillRect/>
          </a:stretch>
        </p:blipFill>
        <p:spPr bwMode="auto">
          <a:xfrm>
            <a:off x="2705100" y="847725"/>
            <a:ext cx="2205751" cy="1990725"/>
          </a:xfrm>
          <a:prstGeom prst="rect">
            <a:avLst/>
          </a:prstGeom>
          <a:noFill/>
          <a:ln w="9525">
            <a:noFill/>
            <a:miter lim="800000"/>
            <a:headEnd/>
            <a:tailEnd/>
          </a:ln>
        </p:spPr>
      </p:pic>
      <p:sp>
        <p:nvSpPr>
          <p:cNvPr id="40" name="TextBox 39"/>
          <p:cNvSpPr txBox="1"/>
          <p:nvPr/>
        </p:nvSpPr>
        <p:spPr>
          <a:xfrm>
            <a:off x="676275" y="2583180"/>
            <a:ext cx="1005840" cy="369332"/>
          </a:xfrm>
          <a:prstGeom prst="rect">
            <a:avLst/>
          </a:prstGeom>
          <a:noFill/>
        </p:spPr>
        <p:txBody>
          <a:bodyPr wrap="square" rtlCol="0">
            <a:spAutoFit/>
          </a:bodyPr>
          <a:lstStyle/>
          <a:p>
            <a:r>
              <a:rPr lang="en-GB" dirty="0" smtClean="0"/>
              <a:t>Type 1</a:t>
            </a:r>
            <a:endParaRPr lang="en-GB" dirty="0"/>
          </a:p>
        </p:txBody>
      </p:sp>
      <p:sp>
        <p:nvSpPr>
          <p:cNvPr id="41" name="TextBox 40"/>
          <p:cNvSpPr txBox="1"/>
          <p:nvPr/>
        </p:nvSpPr>
        <p:spPr>
          <a:xfrm>
            <a:off x="3107055" y="2567940"/>
            <a:ext cx="1005840" cy="369332"/>
          </a:xfrm>
          <a:prstGeom prst="rect">
            <a:avLst/>
          </a:prstGeom>
          <a:noFill/>
        </p:spPr>
        <p:txBody>
          <a:bodyPr wrap="square" rtlCol="0">
            <a:spAutoFit/>
          </a:bodyPr>
          <a:lstStyle/>
          <a:p>
            <a:r>
              <a:rPr lang="en-GB" dirty="0" smtClean="0"/>
              <a:t>Type 2</a:t>
            </a:r>
            <a:endParaRPr lang="en-GB" dirty="0"/>
          </a:p>
        </p:txBody>
      </p:sp>
      <p:sp>
        <p:nvSpPr>
          <p:cNvPr id="11" name="Date Placeholder 10"/>
          <p:cNvSpPr>
            <a:spLocks noGrp="1"/>
          </p:cNvSpPr>
          <p:nvPr>
            <p:ph type="dt" sz="half" idx="10"/>
          </p:nvPr>
        </p:nvSpPr>
        <p:spPr/>
        <p:txBody>
          <a:bodyPr/>
          <a:lstStyle/>
          <a:p>
            <a:r>
              <a:rPr lang="en-US" smtClean="0"/>
              <a:t>03 Feb 2011</a:t>
            </a:r>
            <a:endParaRPr lang="en-US" dirty="0"/>
          </a:p>
        </p:txBody>
      </p:sp>
      <p:sp>
        <p:nvSpPr>
          <p:cNvPr id="12" name="Footer Placeholder 11"/>
          <p:cNvSpPr>
            <a:spLocks noGrp="1"/>
          </p:cNvSpPr>
          <p:nvPr>
            <p:ph type="ftr" sz="quarter" idx="12"/>
          </p:nvPr>
        </p:nvSpPr>
        <p:spPr/>
        <p:txBody>
          <a:bodyPr/>
          <a:lstStyle/>
          <a:p>
            <a:r>
              <a:rPr lang="en-US" smtClean="0"/>
              <a:t>ACE, G. Riddone</a:t>
            </a:r>
            <a:endParaRPr lang="en-US" dirty="0" smtClean="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1203"/>
                                        </p:tgtEl>
                                        <p:attrNameLst>
                                          <p:attrName>style.visibility</p:attrName>
                                        </p:attrNameLst>
                                      </p:cBhvr>
                                      <p:to>
                                        <p:strVal val="visible"/>
                                      </p:to>
                                    </p:set>
                                    <p:animEffect transition="in" filter="fade">
                                      <p:cBhvr>
                                        <p:cTn id="7" dur="2000"/>
                                        <p:tgtEl>
                                          <p:spTgt spid="5120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51204"/>
                                        </p:tgtEl>
                                        <p:attrNameLst>
                                          <p:attrName>style.visibility</p:attrName>
                                        </p:attrNameLst>
                                      </p:cBhvr>
                                      <p:to>
                                        <p:strVal val="visible"/>
                                      </p:to>
                                    </p:set>
                                    <p:animEffect transition="in" filter="fade">
                                      <p:cBhvr>
                                        <p:cTn id="12" dur="2000"/>
                                        <p:tgtEl>
                                          <p:spTgt spid="5120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3253" name="Picture 5"/>
          <p:cNvPicPr>
            <a:picLocks noChangeAspect="1" noChangeArrowheads="1"/>
          </p:cNvPicPr>
          <p:nvPr/>
        </p:nvPicPr>
        <p:blipFill>
          <a:blip r:embed="rId3" cstate="print"/>
          <a:srcRect/>
          <a:stretch>
            <a:fillRect/>
          </a:stretch>
        </p:blipFill>
        <p:spPr bwMode="auto">
          <a:xfrm>
            <a:off x="3206750" y="1530350"/>
            <a:ext cx="5875161" cy="4806950"/>
          </a:xfrm>
          <a:prstGeom prst="rect">
            <a:avLst/>
          </a:prstGeom>
          <a:noFill/>
          <a:ln w="9525">
            <a:noFill/>
            <a:miter lim="800000"/>
            <a:headEnd/>
            <a:tailEnd/>
          </a:ln>
        </p:spPr>
      </p:pic>
      <p:pic>
        <p:nvPicPr>
          <p:cNvPr id="53255" name="Picture 7"/>
          <p:cNvPicPr>
            <a:picLocks noChangeAspect="1" noChangeArrowheads="1"/>
          </p:cNvPicPr>
          <p:nvPr/>
        </p:nvPicPr>
        <p:blipFill>
          <a:blip r:embed="rId4" cstate="print"/>
          <a:srcRect/>
          <a:stretch>
            <a:fillRect/>
          </a:stretch>
        </p:blipFill>
        <p:spPr bwMode="auto">
          <a:xfrm>
            <a:off x="3206750" y="1530350"/>
            <a:ext cx="5875161" cy="4806950"/>
          </a:xfrm>
          <a:prstGeom prst="rect">
            <a:avLst/>
          </a:prstGeom>
          <a:noFill/>
          <a:ln w="9525">
            <a:noFill/>
            <a:miter lim="800000"/>
            <a:headEnd/>
            <a:tailEnd/>
          </a:ln>
        </p:spPr>
      </p:pic>
      <p:pic>
        <p:nvPicPr>
          <p:cNvPr id="53254" name="Picture 6"/>
          <p:cNvPicPr>
            <a:picLocks noChangeAspect="1" noChangeArrowheads="1"/>
          </p:cNvPicPr>
          <p:nvPr/>
        </p:nvPicPr>
        <p:blipFill>
          <a:blip r:embed="rId5" cstate="print"/>
          <a:srcRect/>
          <a:stretch>
            <a:fillRect/>
          </a:stretch>
        </p:blipFill>
        <p:spPr bwMode="auto">
          <a:xfrm>
            <a:off x="3206750" y="1530350"/>
            <a:ext cx="5875161" cy="4806950"/>
          </a:xfrm>
          <a:prstGeom prst="rect">
            <a:avLst/>
          </a:prstGeom>
          <a:noFill/>
          <a:ln w="9525">
            <a:noFill/>
            <a:miter lim="800000"/>
            <a:headEnd/>
            <a:tailEnd/>
          </a:ln>
        </p:spPr>
      </p:pic>
      <p:sp>
        <p:nvSpPr>
          <p:cNvPr id="29" name="Title 28"/>
          <p:cNvSpPr>
            <a:spLocks noGrp="1"/>
          </p:cNvSpPr>
          <p:nvPr>
            <p:ph type="title"/>
          </p:nvPr>
        </p:nvSpPr>
        <p:spPr/>
        <p:txBody>
          <a:bodyPr>
            <a:normAutofit fontScale="90000"/>
          </a:bodyPr>
          <a:lstStyle/>
          <a:p>
            <a:r>
              <a:rPr lang="en-US" smtClean="0"/>
              <a:t>Cooling System Installation</a:t>
            </a:r>
            <a:endParaRPr lang="en-US" dirty="0"/>
          </a:p>
        </p:txBody>
      </p:sp>
      <p:sp>
        <p:nvSpPr>
          <p:cNvPr id="24" name="Slide Number Placeholder 13"/>
          <p:cNvSpPr>
            <a:spLocks noGrp="1"/>
          </p:cNvSpPr>
          <p:nvPr>
            <p:ph type="sldNum" sz="quarter" idx="11"/>
          </p:nvPr>
        </p:nvSpPr>
        <p:spPr/>
        <p:txBody>
          <a:bodyPr/>
          <a:lstStyle/>
          <a:p>
            <a:fld id="{1E88BAFD-BEB9-41F9-BCCD-A100482C9297}" type="slidenum">
              <a:rPr lang="en-US" smtClean="0"/>
              <a:pPr/>
              <a:t>27</a:t>
            </a:fld>
            <a:endParaRPr lang="en-US" dirty="0"/>
          </a:p>
        </p:txBody>
      </p:sp>
      <p:grpSp>
        <p:nvGrpSpPr>
          <p:cNvPr id="2" name="Group 22"/>
          <p:cNvGrpSpPr/>
          <p:nvPr/>
        </p:nvGrpSpPr>
        <p:grpSpPr>
          <a:xfrm>
            <a:off x="241300" y="1016000"/>
            <a:ext cx="7847918" cy="3520829"/>
            <a:chOff x="241300" y="1016000"/>
            <a:chExt cx="7847918" cy="3520829"/>
          </a:xfrm>
        </p:grpSpPr>
        <p:grpSp>
          <p:nvGrpSpPr>
            <p:cNvPr id="3" name="Group 20"/>
            <p:cNvGrpSpPr/>
            <p:nvPr/>
          </p:nvGrpSpPr>
          <p:grpSpPr>
            <a:xfrm>
              <a:off x="368301" y="1724025"/>
              <a:ext cx="3448444" cy="2812804"/>
              <a:chOff x="368301" y="1724025"/>
              <a:chExt cx="3448444" cy="2812804"/>
            </a:xfrm>
          </p:grpSpPr>
          <p:pic>
            <p:nvPicPr>
              <p:cNvPr id="53256" name="Picture 8"/>
              <p:cNvPicPr>
                <a:picLocks noChangeAspect="1" noChangeArrowheads="1"/>
              </p:cNvPicPr>
              <p:nvPr/>
            </p:nvPicPr>
            <p:blipFill>
              <a:blip r:embed="rId6" cstate="print"/>
              <a:srcRect/>
              <a:stretch>
                <a:fillRect/>
              </a:stretch>
            </p:blipFill>
            <p:spPr bwMode="auto">
              <a:xfrm>
                <a:off x="368301" y="1724025"/>
                <a:ext cx="3448444" cy="1933575"/>
              </a:xfrm>
              <a:prstGeom prst="rect">
                <a:avLst/>
              </a:prstGeom>
              <a:noFill/>
              <a:ln w="9525">
                <a:noFill/>
                <a:miter lim="800000"/>
                <a:headEnd/>
                <a:tailEnd/>
              </a:ln>
            </p:spPr>
          </p:pic>
          <p:sp>
            <p:nvSpPr>
              <p:cNvPr id="20" name="TextBox 19"/>
              <p:cNvSpPr txBox="1"/>
              <p:nvPr/>
            </p:nvSpPr>
            <p:spPr>
              <a:xfrm>
                <a:off x="850900" y="3890498"/>
                <a:ext cx="2324675" cy="646331"/>
              </a:xfrm>
              <a:prstGeom prst="rect">
                <a:avLst/>
              </a:prstGeom>
              <a:noFill/>
            </p:spPr>
            <p:txBody>
              <a:bodyPr wrap="none" rtlCol="0">
                <a:spAutoFit/>
              </a:bodyPr>
              <a:lstStyle/>
              <a:p>
                <a:pPr marL="342900" indent="-342900">
                  <a:buAutoNum type="arabicPeriod"/>
                </a:pPr>
                <a:r>
                  <a:rPr lang="en-GB" dirty="0" smtClean="0"/>
                  <a:t>Insert tube</a:t>
                </a:r>
              </a:p>
              <a:p>
                <a:pPr marL="342900" indent="-342900">
                  <a:buAutoNum type="arabicPeriod"/>
                </a:pPr>
                <a:r>
                  <a:rPr lang="en-GB" dirty="0" smtClean="0"/>
                  <a:t>Tighten the nut</a:t>
                </a:r>
                <a:endParaRPr lang="en-GB" dirty="0"/>
              </a:p>
            </p:txBody>
          </p:sp>
        </p:grpSp>
        <p:sp>
          <p:nvSpPr>
            <p:cNvPr id="18" name="Right Arrow 17"/>
            <p:cNvSpPr/>
            <p:nvPr/>
          </p:nvSpPr>
          <p:spPr>
            <a:xfrm rot="10800000">
              <a:off x="3095843" y="2171700"/>
              <a:ext cx="232117" cy="8272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Curved Down Arrow 18"/>
            <p:cNvSpPr/>
            <p:nvPr/>
          </p:nvSpPr>
          <p:spPr>
            <a:xfrm>
              <a:off x="2638424" y="1947862"/>
              <a:ext cx="171450" cy="238126"/>
            </a:xfrm>
            <a:prstGeom prst="curved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12" name="TextBox 11"/>
            <p:cNvSpPr txBox="1"/>
            <p:nvPr/>
          </p:nvSpPr>
          <p:spPr>
            <a:xfrm>
              <a:off x="241300" y="1016000"/>
              <a:ext cx="7847918" cy="369332"/>
            </a:xfrm>
            <a:prstGeom prst="rect">
              <a:avLst/>
            </a:prstGeom>
            <a:noFill/>
          </p:spPr>
          <p:txBody>
            <a:bodyPr wrap="none" rtlCol="0">
              <a:spAutoFit/>
            </a:bodyPr>
            <a:lstStyle/>
            <a:p>
              <a:r>
                <a:rPr lang="en-GB" dirty="0" smtClean="0"/>
                <a:t>Standard fittings are used to avoid brazing or welding operations:</a:t>
              </a:r>
              <a:endParaRPr lang="en-GB" dirty="0"/>
            </a:p>
          </p:txBody>
        </p:sp>
      </p:grpSp>
      <p:sp>
        <p:nvSpPr>
          <p:cNvPr id="14" name="Date Placeholder 13"/>
          <p:cNvSpPr>
            <a:spLocks noGrp="1"/>
          </p:cNvSpPr>
          <p:nvPr>
            <p:ph type="dt" sz="half" idx="10"/>
          </p:nvPr>
        </p:nvSpPr>
        <p:spPr/>
        <p:txBody>
          <a:bodyPr/>
          <a:lstStyle/>
          <a:p>
            <a:r>
              <a:rPr lang="en-US" smtClean="0"/>
              <a:t>03 Feb 2011</a:t>
            </a:r>
            <a:endParaRPr lang="en-US" dirty="0"/>
          </a:p>
        </p:txBody>
      </p:sp>
      <p:sp>
        <p:nvSpPr>
          <p:cNvPr id="15" name="Footer Placeholder 14"/>
          <p:cNvSpPr>
            <a:spLocks noGrp="1"/>
          </p:cNvSpPr>
          <p:nvPr>
            <p:ph type="ftr" sz="quarter" idx="12"/>
          </p:nvPr>
        </p:nvSpPr>
        <p:spPr/>
        <p:txBody>
          <a:bodyPr/>
          <a:lstStyle/>
          <a:p>
            <a:r>
              <a:rPr lang="en-US" smtClean="0"/>
              <a:t>ACE, G. Riddone</a:t>
            </a:r>
            <a:endParaRPr lang="en-US" dirty="0" smtClean="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3255"/>
                                        </p:tgtEl>
                                        <p:attrNameLst>
                                          <p:attrName>style.visibility</p:attrName>
                                        </p:attrNameLst>
                                      </p:cBhvr>
                                      <p:to>
                                        <p:strVal val="visible"/>
                                      </p:to>
                                    </p:set>
                                    <p:animEffect transition="in" filter="fade">
                                      <p:cBhvr>
                                        <p:cTn id="7" dur="2000"/>
                                        <p:tgtEl>
                                          <p:spTgt spid="5325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53254"/>
                                        </p:tgtEl>
                                        <p:attrNameLst>
                                          <p:attrName>style.visibility</p:attrName>
                                        </p:attrNameLst>
                                      </p:cBhvr>
                                      <p:to>
                                        <p:strVal val="visible"/>
                                      </p:to>
                                    </p:set>
                                    <p:animEffect transition="in" filter="fade">
                                      <p:cBhvr>
                                        <p:cTn id="12" dur="2000"/>
                                        <p:tgtEl>
                                          <p:spTgt spid="53254"/>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2"/>
                                        </p:tgtEl>
                                        <p:attrNameLst>
                                          <p:attrName>style.visibility</p:attrName>
                                        </p:attrNameLst>
                                      </p:cBhvr>
                                      <p:to>
                                        <p:strVal val="visible"/>
                                      </p:to>
                                    </p:set>
                                    <p:animEffect transition="in" filter="fade">
                                      <p:cBhvr>
                                        <p:cTn id="1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TextBox 235"/>
          <p:cNvSpPr txBox="1">
            <a:spLocks noChangeArrowheads="1"/>
          </p:cNvSpPr>
          <p:nvPr/>
        </p:nvSpPr>
        <p:spPr bwMode="auto">
          <a:xfrm>
            <a:off x="762000" y="990600"/>
            <a:ext cx="7543800" cy="3231644"/>
          </a:xfrm>
          <a:prstGeom prst="rect">
            <a:avLst/>
          </a:prstGeom>
          <a:ln>
            <a:headEnd/>
            <a:tailEnd/>
          </a:ln>
        </p:spPr>
        <p:style>
          <a:lnRef idx="2">
            <a:schemeClr val="accent1"/>
          </a:lnRef>
          <a:fillRef idx="1">
            <a:schemeClr val="lt1"/>
          </a:fillRef>
          <a:effectRef idx="0">
            <a:schemeClr val="accent1"/>
          </a:effectRef>
          <a:fontRef idx="minor">
            <a:schemeClr val="dk1"/>
          </a:fontRef>
        </p:style>
        <p:txBody>
          <a:bodyPr wrap="square" lIns="91430" tIns="45715" rIns="91430" bIns="45715">
            <a:spAutoFit/>
          </a:bodyPr>
          <a:lstStyle/>
          <a:p>
            <a:pPr algn="ctr"/>
            <a:endParaRPr lang="en-US" sz="3400" dirty="0" smtClean="0">
              <a:latin typeface="BankGothic Lt BT" pitchFamily="34" charset="0"/>
            </a:endParaRPr>
          </a:p>
          <a:p>
            <a:pPr algn="ctr"/>
            <a:endParaRPr lang="en-US" sz="3400" dirty="0" smtClean="0">
              <a:latin typeface="BankGothic Lt BT" pitchFamily="34" charset="0"/>
            </a:endParaRPr>
          </a:p>
          <a:p>
            <a:pPr algn="ctr"/>
            <a:endParaRPr lang="en-US" sz="3400" dirty="0" smtClean="0">
              <a:latin typeface="BankGothic Lt BT" pitchFamily="34" charset="0"/>
            </a:endParaRPr>
          </a:p>
          <a:p>
            <a:pPr algn="ctr"/>
            <a:endParaRPr lang="en-US" sz="3400" dirty="0" smtClean="0">
              <a:latin typeface="BankGothic Lt BT" pitchFamily="34" charset="0"/>
            </a:endParaRPr>
          </a:p>
          <a:p>
            <a:pPr algn="ctr"/>
            <a:endParaRPr lang="en-US" sz="3400" dirty="0" smtClean="0">
              <a:latin typeface="BankGothic Lt BT" pitchFamily="34" charset="0"/>
            </a:endParaRPr>
          </a:p>
          <a:p>
            <a:pPr algn="ctr"/>
            <a:endParaRPr lang="en-US" sz="3400" dirty="0" smtClean="0">
              <a:latin typeface="BankGothic Lt BT" pitchFamily="34" charset="0"/>
            </a:endParaRPr>
          </a:p>
        </p:txBody>
      </p:sp>
      <p:graphicFrame>
        <p:nvGraphicFramePr>
          <p:cNvPr id="7" name="Table 6"/>
          <p:cNvGraphicFramePr>
            <a:graphicFrameLocks noGrp="1"/>
          </p:cNvGraphicFramePr>
          <p:nvPr/>
        </p:nvGraphicFramePr>
        <p:xfrm>
          <a:off x="1219200" y="1402844"/>
          <a:ext cx="5715000" cy="1828800"/>
        </p:xfrm>
        <a:graphic>
          <a:graphicData uri="http://schemas.openxmlformats.org/drawingml/2006/table">
            <a:tbl>
              <a:tblPr firstRow="1" bandRow="1">
                <a:tableStyleId>{5C22544A-7EE6-4342-B048-85BDC9FD1C3A}</a:tableStyleId>
              </a:tblPr>
              <a:tblGrid>
                <a:gridCol w="1143000"/>
                <a:gridCol w="1143000"/>
                <a:gridCol w="1143000"/>
                <a:gridCol w="1143000"/>
                <a:gridCol w="1143000"/>
              </a:tblGrid>
              <a:tr h="609600">
                <a:tc>
                  <a:txBody>
                    <a:bodyPr/>
                    <a:lstStyle/>
                    <a:p>
                      <a:pPr algn="ctr"/>
                      <a:endParaRPr lang="en-US" dirty="0"/>
                    </a:p>
                  </a:txBody>
                  <a:tcPr anchor="ctr">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cPr>
                </a:tc>
                <a:tc>
                  <a:txBody>
                    <a:bodyPr/>
                    <a:lstStyle/>
                    <a:p>
                      <a:pPr algn="ctr"/>
                      <a:r>
                        <a:rPr lang="en-US" sz="1800" b="0" u="none" dirty="0" smtClean="0">
                          <a:solidFill>
                            <a:schemeClr val="tx1"/>
                          </a:solidFill>
                          <a:latin typeface="Times New Roman" pitchFamily="18" charset="0"/>
                          <a:cs typeface="Times New Roman" pitchFamily="18" charset="0"/>
                        </a:rPr>
                        <a:t>Type 0</a:t>
                      </a:r>
                      <a:endParaRPr lang="en-US" b="0" u="none" dirty="0"/>
                    </a:p>
                  </a:txBody>
                  <a:tcPr anchor="ctr">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cPr>
                </a:tc>
                <a:tc>
                  <a:txBody>
                    <a:bodyPr/>
                    <a:lstStyle/>
                    <a:p>
                      <a:pPr algn="ctr"/>
                      <a:r>
                        <a:rPr lang="en-US" sz="1800" b="0" u="none" dirty="0" smtClean="0">
                          <a:solidFill>
                            <a:schemeClr val="tx1"/>
                          </a:solidFill>
                          <a:latin typeface="Times New Roman" pitchFamily="18" charset="0"/>
                          <a:cs typeface="Times New Roman" pitchFamily="18" charset="0"/>
                        </a:rPr>
                        <a:t>Type 0</a:t>
                      </a:r>
                      <a:endParaRPr lang="en-US" b="0" u="none" dirty="0"/>
                    </a:p>
                  </a:txBody>
                  <a:tcPr anchor="ctr">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cPr>
                </a:tc>
                <a:tc>
                  <a:txBody>
                    <a:bodyPr/>
                    <a:lstStyle/>
                    <a:p>
                      <a:pPr algn="ctr"/>
                      <a:r>
                        <a:rPr lang="en-US" sz="1800" b="0" u="none" dirty="0" smtClean="0">
                          <a:solidFill>
                            <a:schemeClr val="tx1"/>
                          </a:solidFill>
                          <a:latin typeface="Times New Roman" pitchFamily="18" charset="0"/>
                          <a:cs typeface="Times New Roman" pitchFamily="18" charset="0"/>
                        </a:rPr>
                        <a:t>Type 1</a:t>
                      </a:r>
                      <a:endParaRPr lang="en-US" b="0" u="none" dirty="0"/>
                    </a:p>
                  </a:txBody>
                  <a:tcPr anchor="ctr">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cPr>
                </a:tc>
                <a:tc>
                  <a:txBody>
                    <a:bodyPr/>
                    <a:lstStyle/>
                    <a:p>
                      <a:pPr algn="ctr"/>
                      <a:r>
                        <a:rPr lang="en-US" sz="1800" b="0" u="none" dirty="0" smtClean="0">
                          <a:solidFill>
                            <a:schemeClr val="tx1"/>
                          </a:solidFill>
                          <a:latin typeface="Times New Roman" pitchFamily="18" charset="0"/>
                          <a:cs typeface="Times New Roman" pitchFamily="18" charset="0"/>
                        </a:rPr>
                        <a:t>Type 4</a:t>
                      </a:r>
                      <a:endParaRPr lang="en-US" b="0" u="none" dirty="0"/>
                    </a:p>
                  </a:txBody>
                  <a:tcPr anchor="ctr">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cPr>
                </a:tc>
              </a:tr>
              <a:tr h="609600">
                <a:tc>
                  <a:txBody>
                    <a:bodyPr/>
                    <a:lstStyle/>
                    <a:p>
                      <a:pPr algn="ctr"/>
                      <a:r>
                        <a:rPr lang="en-US" sz="1800" b="0" cap="none" spc="0" dirty="0" smtClean="0">
                          <a:ln w="10160">
                            <a:solidFill>
                              <a:schemeClr val="accent2">
                                <a:lumMod val="75000"/>
                              </a:schemeClr>
                            </a:solidFill>
                            <a:prstDash val="solid"/>
                          </a:ln>
                          <a:solidFill>
                            <a:srgbClr val="FFFFFF"/>
                          </a:solidFill>
                          <a:effectLst>
                            <a:outerShdw blurRad="38100" dist="32000" dir="5400000" algn="tl">
                              <a:srgbClr val="000000">
                                <a:alpha val="30000"/>
                              </a:srgbClr>
                            </a:outerShdw>
                          </a:effectLst>
                        </a:rPr>
                        <a:t>DB</a:t>
                      </a:r>
                      <a:endParaRPr lang="en-US" dirty="0"/>
                    </a:p>
                  </a:txBody>
                  <a:tcPr anchor="ctr">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cPr>
                </a:tc>
                <a:tc>
                  <a:txBody>
                    <a:bodyPr/>
                    <a:lstStyle/>
                    <a:p>
                      <a:pPr algn="ctr"/>
                      <a:endParaRPr lang="en-US" dirty="0"/>
                    </a:p>
                  </a:txBody>
                  <a:tcPr anchor="ctr">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cPr>
                </a:tc>
                <a:tc>
                  <a:txBody>
                    <a:bodyPr/>
                    <a:lstStyle/>
                    <a:p>
                      <a:pPr algn="ctr"/>
                      <a:endParaRPr lang="en-US"/>
                    </a:p>
                  </a:txBody>
                  <a:tcPr anchor="ctr">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cPr>
                </a:tc>
                <a:tc>
                  <a:txBody>
                    <a:bodyPr/>
                    <a:lstStyle/>
                    <a:p>
                      <a:pPr algn="ctr"/>
                      <a:endParaRPr lang="en-US"/>
                    </a:p>
                  </a:txBody>
                  <a:tcPr anchor="ctr">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cPr>
                </a:tc>
                <a:tc>
                  <a:txBody>
                    <a:bodyPr/>
                    <a:lstStyle/>
                    <a:p>
                      <a:pPr algn="ctr"/>
                      <a:endParaRPr lang="en-US"/>
                    </a:p>
                  </a:txBody>
                  <a:tcPr anchor="ctr">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cPr>
                </a:tc>
              </a:tr>
              <a:tr h="609600">
                <a:tc>
                  <a:txBody>
                    <a:bodyPr/>
                    <a:lstStyle/>
                    <a:p>
                      <a:pPr algn="ctr"/>
                      <a:r>
                        <a:rPr lang="en-US" sz="1800" b="0" cap="none" spc="0" dirty="0" smtClean="0">
                          <a:ln w="10160">
                            <a:solidFill>
                              <a:schemeClr val="accent2">
                                <a:lumMod val="75000"/>
                              </a:schemeClr>
                            </a:solidFill>
                            <a:prstDash val="solid"/>
                          </a:ln>
                          <a:solidFill>
                            <a:srgbClr val="FFFFFF"/>
                          </a:solidFill>
                          <a:effectLst>
                            <a:outerShdw blurRad="38100" dist="32000" dir="5400000" algn="tl">
                              <a:srgbClr val="000000">
                                <a:alpha val="30000"/>
                              </a:srgbClr>
                            </a:outerShdw>
                          </a:effectLst>
                        </a:rPr>
                        <a:t>MB</a:t>
                      </a:r>
                      <a:endParaRPr lang="en-US" dirty="0"/>
                    </a:p>
                  </a:txBody>
                  <a:tcPr anchor="ctr">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cPr>
                </a:tc>
                <a:tc>
                  <a:txBody>
                    <a:bodyPr/>
                    <a:lstStyle/>
                    <a:p>
                      <a:pPr algn="ctr"/>
                      <a:endParaRPr lang="en-US"/>
                    </a:p>
                  </a:txBody>
                  <a:tcPr anchor="ctr">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cPr>
                </a:tc>
                <a:tc>
                  <a:txBody>
                    <a:bodyPr/>
                    <a:lstStyle/>
                    <a:p>
                      <a:pPr algn="ctr"/>
                      <a:endParaRPr lang="en-US"/>
                    </a:p>
                  </a:txBody>
                  <a:tcPr anchor="ctr">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cPr>
                </a:tc>
                <a:tc>
                  <a:txBody>
                    <a:bodyPr/>
                    <a:lstStyle/>
                    <a:p>
                      <a:pPr algn="ctr"/>
                      <a:endParaRPr lang="en-US"/>
                    </a:p>
                  </a:txBody>
                  <a:tcPr anchor="ctr">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cPr>
                </a:tc>
                <a:tc>
                  <a:txBody>
                    <a:bodyPr/>
                    <a:lstStyle/>
                    <a:p>
                      <a:pPr algn="ctr"/>
                      <a:endParaRPr lang="en-US" dirty="0"/>
                    </a:p>
                  </a:txBody>
                  <a:tcPr anchor="ctr">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cPr>
                </a:tc>
              </a:tr>
            </a:tbl>
          </a:graphicData>
        </a:graphic>
      </p:graphicFrame>
      <p:sp>
        <p:nvSpPr>
          <p:cNvPr id="8" name="Rectangle 7"/>
          <p:cNvSpPr/>
          <p:nvPr/>
        </p:nvSpPr>
        <p:spPr>
          <a:xfrm>
            <a:off x="3581400" y="2164844"/>
            <a:ext cx="990600" cy="304800"/>
          </a:xfrm>
          <a:prstGeom prst="rect">
            <a:avLst/>
          </a:prstGeom>
          <a:solidFill>
            <a:schemeClr val="tx1">
              <a:lumMod val="50000"/>
              <a:lumOff val="50000"/>
            </a:schemeClr>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2438400" y="2774444"/>
            <a:ext cx="990600" cy="304800"/>
          </a:xfrm>
          <a:prstGeom prst="rect">
            <a:avLst/>
          </a:prstGeom>
          <a:solidFill>
            <a:schemeClr val="tx1">
              <a:lumMod val="50000"/>
              <a:lumOff val="50000"/>
            </a:schemeClr>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3581400" y="2774444"/>
            <a:ext cx="990600" cy="304800"/>
          </a:xfrm>
          <a:prstGeom prst="rect">
            <a:avLst/>
          </a:prstGeom>
          <a:solidFill>
            <a:schemeClr val="tx1">
              <a:lumMod val="50000"/>
              <a:lumOff val="50000"/>
            </a:schemeClr>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4724400" y="2164844"/>
            <a:ext cx="990600" cy="304800"/>
          </a:xfrm>
          <a:prstGeom prst="rect">
            <a:avLst/>
          </a:prstGeom>
          <a:solidFill>
            <a:schemeClr val="tx1">
              <a:lumMod val="50000"/>
              <a:lumOff val="50000"/>
            </a:schemeClr>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5867400" y="2164844"/>
            <a:ext cx="990600" cy="304800"/>
          </a:xfrm>
          <a:prstGeom prst="rect">
            <a:avLst/>
          </a:prstGeom>
          <a:solidFill>
            <a:schemeClr val="tx1">
              <a:lumMod val="50000"/>
              <a:lumOff val="50000"/>
            </a:schemeClr>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a:off x="4953000" y="2774444"/>
            <a:ext cx="762000" cy="304800"/>
          </a:xfrm>
          <a:prstGeom prst="rect">
            <a:avLst/>
          </a:prstGeom>
          <a:solidFill>
            <a:schemeClr val="tx1">
              <a:lumMod val="50000"/>
              <a:lumOff val="50000"/>
            </a:schemeClr>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a:off x="2438400" y="2164844"/>
            <a:ext cx="990600" cy="304800"/>
          </a:xfrm>
          <a:prstGeom prst="rect">
            <a:avLst/>
          </a:prstGeom>
          <a:solidFill>
            <a:schemeClr val="tx1">
              <a:lumMod val="50000"/>
              <a:lumOff val="50000"/>
            </a:schemeClr>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ounded Rectangle 23"/>
          <p:cNvSpPr/>
          <p:nvPr/>
        </p:nvSpPr>
        <p:spPr>
          <a:xfrm>
            <a:off x="2438400" y="2088644"/>
            <a:ext cx="2133600" cy="457200"/>
          </a:xfrm>
          <a:prstGeom prst="roundRect">
            <a:avLst/>
          </a:pr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ounded Rectangle 24"/>
          <p:cNvSpPr/>
          <p:nvPr/>
        </p:nvSpPr>
        <p:spPr>
          <a:xfrm>
            <a:off x="2438400" y="2698244"/>
            <a:ext cx="2133600" cy="457200"/>
          </a:xfrm>
          <a:prstGeom prst="roundRect">
            <a:avLst/>
          </a:pr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ounded Rectangle 25"/>
          <p:cNvSpPr/>
          <p:nvPr/>
        </p:nvSpPr>
        <p:spPr>
          <a:xfrm>
            <a:off x="4724400" y="2088644"/>
            <a:ext cx="2133600" cy="457200"/>
          </a:xfrm>
          <a:prstGeom prst="roundRect">
            <a:avLst/>
          </a:pr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ular Callout 26"/>
          <p:cNvSpPr/>
          <p:nvPr/>
        </p:nvSpPr>
        <p:spPr>
          <a:xfrm>
            <a:off x="1066800" y="1174244"/>
            <a:ext cx="1219200" cy="381000"/>
          </a:xfrm>
          <a:prstGeom prst="wedgeRectCallout">
            <a:avLst>
              <a:gd name="adj1" fmla="val 61524"/>
              <a:gd name="adj2" fmla="val 188828"/>
            </a:avLst>
          </a:prstGeom>
          <a:solidFill>
            <a:schemeClr val="accent1">
              <a:lumMod val="60000"/>
              <a:lumOff val="40000"/>
            </a:schemeClr>
          </a:solid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err="1" smtClean="0"/>
              <a:t>Boostec</a:t>
            </a:r>
            <a:endParaRPr lang="en-US" dirty="0"/>
          </a:p>
        </p:txBody>
      </p:sp>
      <p:sp>
        <p:nvSpPr>
          <p:cNvPr id="28" name="Rectangular Callout 27"/>
          <p:cNvSpPr/>
          <p:nvPr/>
        </p:nvSpPr>
        <p:spPr>
          <a:xfrm>
            <a:off x="990600" y="3460244"/>
            <a:ext cx="1600200" cy="457200"/>
          </a:xfrm>
          <a:prstGeom prst="wedgeRectCallout">
            <a:avLst>
              <a:gd name="adj1" fmla="val 66203"/>
              <a:gd name="adj2" fmla="val -108772"/>
            </a:avLst>
          </a:prstGeom>
          <a:solidFill>
            <a:schemeClr val="accent1">
              <a:lumMod val="60000"/>
              <a:lumOff val="40000"/>
            </a:schemeClr>
          </a:solid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Micro-</a:t>
            </a:r>
            <a:r>
              <a:rPr lang="en-US" dirty="0" err="1" smtClean="0"/>
              <a:t>Controle</a:t>
            </a:r>
            <a:endParaRPr lang="en-US" dirty="0"/>
          </a:p>
        </p:txBody>
      </p:sp>
      <p:sp>
        <p:nvSpPr>
          <p:cNvPr id="29" name="Rectangular Callout 28"/>
          <p:cNvSpPr/>
          <p:nvPr/>
        </p:nvSpPr>
        <p:spPr>
          <a:xfrm>
            <a:off x="6705600" y="1174244"/>
            <a:ext cx="1219200" cy="381000"/>
          </a:xfrm>
          <a:prstGeom prst="wedgeRectCallout">
            <a:avLst>
              <a:gd name="adj1" fmla="val -74976"/>
              <a:gd name="adj2" fmla="val 188828"/>
            </a:avLst>
          </a:prstGeom>
          <a:solidFill>
            <a:schemeClr val="accent1">
              <a:lumMod val="60000"/>
              <a:lumOff val="40000"/>
            </a:schemeClr>
          </a:solid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err="1" smtClean="0"/>
              <a:t>Epucret</a:t>
            </a:r>
            <a:endParaRPr lang="en-US" dirty="0"/>
          </a:p>
        </p:txBody>
      </p:sp>
      <p:sp>
        <p:nvSpPr>
          <p:cNvPr id="30" name="TextBox 235"/>
          <p:cNvSpPr txBox="1">
            <a:spLocks noChangeArrowheads="1"/>
          </p:cNvSpPr>
          <p:nvPr/>
        </p:nvSpPr>
        <p:spPr bwMode="auto">
          <a:xfrm>
            <a:off x="1676400" y="228600"/>
            <a:ext cx="6400800" cy="461655"/>
          </a:xfrm>
          <a:prstGeom prst="rect">
            <a:avLst/>
          </a:prstGeom>
          <a:noFill/>
          <a:ln w="9525">
            <a:noFill/>
            <a:miter lim="800000"/>
            <a:headEnd/>
            <a:tailEnd/>
          </a:ln>
        </p:spPr>
        <p:txBody>
          <a:bodyPr wrap="square" lIns="91430" tIns="45715" rIns="91430" bIns="45715">
            <a:spAutoFit/>
          </a:bodyPr>
          <a:lstStyle/>
          <a:p>
            <a:pPr algn="ctr"/>
            <a:r>
              <a:rPr lang="en-US" sz="2400" b="1" cap="all" dirty="0" smtClean="0">
                <a:solidFill>
                  <a:schemeClr val="bg1"/>
                </a:solidFill>
                <a:latin typeface="+mj-lt"/>
              </a:rPr>
              <a:t>Prototype girders </a:t>
            </a:r>
            <a:endParaRPr lang="en-US" sz="2400" b="1" cap="all" dirty="0">
              <a:solidFill>
                <a:schemeClr val="bg1"/>
              </a:solidFill>
              <a:latin typeface="+mj-lt"/>
            </a:endParaRPr>
          </a:p>
        </p:txBody>
      </p:sp>
      <p:sp>
        <p:nvSpPr>
          <p:cNvPr id="32" name="TextBox 31"/>
          <p:cNvSpPr txBox="1"/>
          <p:nvPr/>
        </p:nvSpPr>
        <p:spPr>
          <a:xfrm>
            <a:off x="152400" y="4343400"/>
            <a:ext cx="6019800" cy="1754326"/>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r>
              <a:rPr lang="en-US" u="sng" dirty="0" smtClean="0"/>
              <a:t>3 companies</a:t>
            </a:r>
            <a:r>
              <a:rPr lang="en-US" dirty="0" smtClean="0"/>
              <a:t> with three different strategies:</a:t>
            </a:r>
          </a:p>
          <a:p>
            <a:pPr marL="465138" indent="-465138">
              <a:buFont typeface="Arial" pitchFamily="34" charset="0"/>
              <a:buChar char="•"/>
            </a:pPr>
            <a:r>
              <a:rPr lang="en-US" b="1" dirty="0" smtClean="0"/>
              <a:t>Boostec</a:t>
            </a:r>
            <a:r>
              <a:rPr lang="en-US" dirty="0" smtClean="0"/>
              <a:t>: 2 SiC girders with V-shaped supports [Nov 2010]</a:t>
            </a:r>
          </a:p>
          <a:p>
            <a:pPr marL="465138" indent="-465138">
              <a:buFont typeface="Arial" pitchFamily="34" charset="0"/>
              <a:buChar char="•"/>
            </a:pPr>
            <a:r>
              <a:rPr lang="en-US" b="1" dirty="0" err="1" smtClean="0"/>
              <a:t>Microcontrole</a:t>
            </a:r>
            <a:r>
              <a:rPr lang="en-US" dirty="0" smtClean="0"/>
              <a:t>: 2 SiC girders with V-shapes supports, and positioning system [Dec 2010] [pre-stressed]</a:t>
            </a:r>
          </a:p>
          <a:p>
            <a:pPr marL="465138" indent="-465138">
              <a:buFont typeface="Arial" pitchFamily="34" charset="0"/>
              <a:buChar char="•"/>
            </a:pPr>
            <a:r>
              <a:rPr lang="en-US" b="1" dirty="0" smtClean="0"/>
              <a:t>Epucret</a:t>
            </a:r>
            <a:r>
              <a:rPr lang="en-US" dirty="0" smtClean="0"/>
              <a:t>: 2 Mineral cast girders [Nov 2010]</a:t>
            </a:r>
          </a:p>
          <a:p>
            <a:endParaRPr lang="en-US" dirty="0"/>
          </a:p>
        </p:txBody>
      </p:sp>
      <p:sp>
        <p:nvSpPr>
          <p:cNvPr id="23" name="Title 22"/>
          <p:cNvSpPr>
            <a:spLocks noGrp="1"/>
          </p:cNvSpPr>
          <p:nvPr>
            <p:ph type="title"/>
          </p:nvPr>
        </p:nvSpPr>
        <p:spPr/>
        <p:txBody>
          <a:bodyPr>
            <a:normAutofit fontScale="90000"/>
          </a:bodyPr>
          <a:lstStyle/>
          <a:p>
            <a:r>
              <a:rPr lang="en-US" dirty="0" smtClean="0"/>
              <a:t>Girders – Procurement strategy </a:t>
            </a:r>
            <a:endParaRPr lang="en-US" dirty="0"/>
          </a:p>
        </p:txBody>
      </p:sp>
      <p:sp>
        <p:nvSpPr>
          <p:cNvPr id="20" name="Date Placeholder 19"/>
          <p:cNvSpPr>
            <a:spLocks noGrp="1"/>
          </p:cNvSpPr>
          <p:nvPr>
            <p:ph type="dt" sz="half" idx="10"/>
          </p:nvPr>
        </p:nvSpPr>
        <p:spPr/>
        <p:txBody>
          <a:bodyPr/>
          <a:lstStyle/>
          <a:p>
            <a:r>
              <a:rPr lang="en-US" smtClean="0"/>
              <a:t>03 Feb 2011</a:t>
            </a:r>
            <a:endParaRPr lang="en-US" dirty="0"/>
          </a:p>
        </p:txBody>
      </p:sp>
      <p:sp>
        <p:nvSpPr>
          <p:cNvPr id="22" name="Footer Placeholder 21"/>
          <p:cNvSpPr>
            <a:spLocks noGrp="1"/>
          </p:cNvSpPr>
          <p:nvPr>
            <p:ph type="ftr" sz="quarter" idx="12"/>
          </p:nvPr>
        </p:nvSpPr>
        <p:spPr/>
        <p:txBody>
          <a:bodyPr/>
          <a:lstStyle/>
          <a:p>
            <a:r>
              <a:rPr lang="en-US" smtClean="0"/>
              <a:t>ACE, G. Riddone</a:t>
            </a:r>
            <a:endParaRPr lang="en-US" dirty="0" smtClean="0"/>
          </a:p>
        </p:txBody>
      </p:sp>
      <p:sp>
        <p:nvSpPr>
          <p:cNvPr id="33" name="Slide Number Placeholder 32"/>
          <p:cNvSpPr>
            <a:spLocks noGrp="1"/>
          </p:cNvSpPr>
          <p:nvPr>
            <p:ph type="sldNum" sz="quarter" idx="11"/>
          </p:nvPr>
        </p:nvSpPr>
        <p:spPr/>
        <p:txBody>
          <a:bodyPr/>
          <a:lstStyle/>
          <a:p>
            <a:fld id="{AB0CC4D7-6F1A-452F-87A6-AD770925BAAB}" type="slidenum">
              <a:rPr lang="en-US" smtClean="0"/>
              <a:pPr/>
              <a:t>28</a:t>
            </a:fld>
            <a:endParaRPr lang="en-US"/>
          </a:p>
        </p:txBody>
      </p:sp>
      <p:sp>
        <p:nvSpPr>
          <p:cNvPr id="36" name="TextBox 35"/>
          <p:cNvSpPr txBox="1"/>
          <p:nvPr/>
        </p:nvSpPr>
        <p:spPr>
          <a:xfrm>
            <a:off x="2362200" y="2057400"/>
            <a:ext cx="2308902" cy="523220"/>
          </a:xfrm>
          <a:prstGeom prst="rect">
            <a:avLst/>
          </a:prstGeom>
          <a:noFill/>
        </p:spPr>
        <p:txBody>
          <a:bodyPr wrap="none" rtlCol="0">
            <a:spAutoFit/>
          </a:bodyPr>
          <a:lstStyle/>
          <a:p>
            <a:pPr algn="ctr"/>
            <a:r>
              <a:rPr lang="en-US" sz="1400" b="1" dirty="0" smtClean="0">
                <a:solidFill>
                  <a:schemeClr val="bg1"/>
                </a:solidFill>
              </a:rPr>
              <a:t>Measured max. deformation</a:t>
            </a:r>
          </a:p>
          <a:p>
            <a:pPr algn="ctr"/>
            <a:r>
              <a:rPr lang="en-US" sz="1400" b="1" dirty="0" smtClean="0">
                <a:solidFill>
                  <a:schemeClr val="bg1"/>
                </a:solidFill>
              </a:rPr>
              <a:t>12-15 </a:t>
            </a:r>
            <a:r>
              <a:rPr lang="en-US" sz="1400" b="1" dirty="0" smtClean="0">
                <a:solidFill>
                  <a:schemeClr val="bg1"/>
                </a:solidFill>
                <a:latin typeface="Symbol" pitchFamily="18" charset="2"/>
              </a:rPr>
              <a:t>m</a:t>
            </a:r>
            <a:r>
              <a:rPr lang="en-US" sz="1400" b="1" dirty="0" smtClean="0">
                <a:solidFill>
                  <a:schemeClr val="bg1"/>
                </a:solidFill>
              </a:rPr>
              <a:t>m</a:t>
            </a:r>
            <a:endParaRPr lang="en-US" sz="1400" b="1" dirty="0">
              <a:solidFill>
                <a:schemeClr val="bg1"/>
              </a:solidFill>
            </a:endParaRPr>
          </a:p>
        </p:txBody>
      </p:sp>
      <p:sp>
        <p:nvSpPr>
          <p:cNvPr id="37" name="TextBox 36"/>
          <p:cNvSpPr txBox="1"/>
          <p:nvPr/>
        </p:nvSpPr>
        <p:spPr>
          <a:xfrm>
            <a:off x="4648200" y="2057400"/>
            <a:ext cx="2308902" cy="523220"/>
          </a:xfrm>
          <a:prstGeom prst="rect">
            <a:avLst/>
          </a:prstGeom>
          <a:noFill/>
        </p:spPr>
        <p:txBody>
          <a:bodyPr wrap="none" rtlCol="0">
            <a:spAutoFit/>
          </a:bodyPr>
          <a:lstStyle/>
          <a:p>
            <a:pPr algn="ctr"/>
            <a:r>
              <a:rPr lang="en-US" sz="1400" b="1" dirty="0" smtClean="0">
                <a:solidFill>
                  <a:schemeClr val="bg1"/>
                </a:solidFill>
              </a:rPr>
              <a:t>Measured max. deformation</a:t>
            </a:r>
          </a:p>
          <a:p>
            <a:pPr algn="ctr"/>
            <a:r>
              <a:rPr lang="en-US" sz="1400" b="1" dirty="0" smtClean="0">
                <a:solidFill>
                  <a:schemeClr val="bg1"/>
                </a:solidFill>
              </a:rPr>
              <a:t>19-20 </a:t>
            </a:r>
            <a:r>
              <a:rPr lang="en-US" sz="1400" b="1" dirty="0" smtClean="0">
                <a:solidFill>
                  <a:schemeClr val="bg1"/>
                </a:solidFill>
                <a:latin typeface="Symbol" pitchFamily="18" charset="2"/>
              </a:rPr>
              <a:t>m</a:t>
            </a:r>
            <a:r>
              <a:rPr lang="en-US" sz="1400" b="1" dirty="0" smtClean="0">
                <a:solidFill>
                  <a:schemeClr val="bg1"/>
                </a:solidFill>
              </a:rPr>
              <a:t>m</a:t>
            </a:r>
            <a:endParaRPr lang="en-US" sz="1400" b="1" dirty="0">
              <a:solidFill>
                <a:schemeClr val="bg1"/>
              </a:solidFill>
            </a:endParaRPr>
          </a:p>
        </p:txBody>
      </p:sp>
      <p:sp>
        <p:nvSpPr>
          <p:cNvPr id="38" name="TextBox 37"/>
          <p:cNvSpPr txBox="1"/>
          <p:nvPr/>
        </p:nvSpPr>
        <p:spPr>
          <a:xfrm>
            <a:off x="2362200" y="2667000"/>
            <a:ext cx="2308902" cy="523220"/>
          </a:xfrm>
          <a:prstGeom prst="rect">
            <a:avLst/>
          </a:prstGeom>
          <a:noFill/>
        </p:spPr>
        <p:txBody>
          <a:bodyPr wrap="none" rtlCol="0">
            <a:spAutoFit/>
          </a:bodyPr>
          <a:lstStyle/>
          <a:p>
            <a:pPr algn="ctr"/>
            <a:r>
              <a:rPr lang="en-US" sz="1400" b="1" dirty="0" smtClean="0">
                <a:solidFill>
                  <a:schemeClr val="bg1"/>
                </a:solidFill>
              </a:rPr>
              <a:t>Measured max. deformation</a:t>
            </a:r>
          </a:p>
          <a:p>
            <a:pPr algn="ctr"/>
            <a:r>
              <a:rPr lang="en-US" sz="1400" b="1" dirty="0" smtClean="0">
                <a:solidFill>
                  <a:schemeClr val="bg1"/>
                </a:solidFill>
              </a:rPr>
              <a:t>7-9 </a:t>
            </a:r>
            <a:r>
              <a:rPr lang="en-US" sz="1400" b="1" dirty="0" smtClean="0">
                <a:solidFill>
                  <a:schemeClr val="bg1"/>
                </a:solidFill>
                <a:latin typeface="Symbol" pitchFamily="18" charset="2"/>
              </a:rPr>
              <a:t>m</a:t>
            </a:r>
            <a:r>
              <a:rPr lang="en-US" sz="1400" b="1" dirty="0" smtClean="0">
                <a:solidFill>
                  <a:schemeClr val="bg1"/>
                </a:solidFill>
              </a:rPr>
              <a:t>m</a:t>
            </a:r>
            <a:endParaRPr lang="en-US" sz="1400" b="1" dirty="0">
              <a:solidFill>
                <a:schemeClr val="bg1"/>
              </a:solidFill>
            </a:endParaRPr>
          </a:p>
        </p:txBody>
      </p:sp>
      <p:sp>
        <p:nvSpPr>
          <p:cNvPr id="39" name="Rectangle 38"/>
          <p:cNvSpPr/>
          <p:nvPr/>
        </p:nvSpPr>
        <p:spPr>
          <a:xfrm>
            <a:off x="6248400" y="4467998"/>
            <a:ext cx="2743200" cy="1477328"/>
          </a:xfrm>
          <a:prstGeom prst="rect">
            <a:avLst/>
          </a:prstGeom>
        </p:spPr>
        <p:style>
          <a:lnRef idx="2">
            <a:schemeClr val="accent1"/>
          </a:lnRef>
          <a:fillRef idx="1">
            <a:schemeClr val="lt1"/>
          </a:fillRef>
          <a:effectRef idx="0">
            <a:schemeClr val="accent1"/>
          </a:effectRef>
          <a:fontRef idx="minor">
            <a:schemeClr val="dk1"/>
          </a:fontRef>
        </p:style>
        <p:txBody>
          <a:bodyPr wrap="square">
            <a:spAutoFit/>
          </a:bodyPr>
          <a:lstStyle/>
          <a:p>
            <a:pPr algn="ctr"/>
            <a:r>
              <a:rPr lang="en-US" b="1" dirty="0" smtClean="0"/>
              <a:t>Modal Analyses for all </a:t>
            </a:r>
            <a:r>
              <a:rPr lang="en-GB" b="1" dirty="0" smtClean="0"/>
              <a:t>CLIC Two-Beam Module </a:t>
            </a:r>
            <a:r>
              <a:rPr lang="en-US" b="1" dirty="0" smtClean="0"/>
              <a:t>Girder prototype configurations</a:t>
            </a:r>
            <a:r>
              <a:rPr lang="en-US" b="1" dirty="0" smtClean="0">
                <a:sym typeface="Wingdings" pitchFamily="2" charset="2"/>
              </a:rPr>
              <a:t>: </a:t>
            </a:r>
            <a:r>
              <a:rPr lang="en-US" b="1" u="sng" dirty="0" err="1" smtClean="0">
                <a:sym typeface="Wingdings" pitchFamily="2" charset="2"/>
              </a:rPr>
              <a:t>Eigenfrequencies</a:t>
            </a:r>
            <a:r>
              <a:rPr lang="en-US" b="1" u="sng" dirty="0" smtClean="0">
                <a:sym typeface="Wingdings" pitchFamily="2" charset="2"/>
              </a:rPr>
              <a:t> (f) ≥ 35 Hz</a:t>
            </a:r>
          </a:p>
        </p:txBody>
      </p:sp>
      <p:sp>
        <p:nvSpPr>
          <p:cNvPr id="34" name="TextBox 33"/>
          <p:cNvSpPr txBox="1"/>
          <p:nvPr/>
        </p:nvSpPr>
        <p:spPr>
          <a:xfrm>
            <a:off x="8361413" y="609600"/>
            <a:ext cx="782587" cy="307777"/>
          </a:xfrm>
          <a:prstGeom prst="rect">
            <a:avLst/>
          </a:prstGeom>
          <a:solidFill>
            <a:schemeClr val="tx2">
              <a:lumMod val="20000"/>
              <a:lumOff val="80000"/>
            </a:schemeClr>
          </a:solidFill>
        </p:spPr>
        <p:txBody>
          <a:bodyPr wrap="none" rtlCol="0">
            <a:spAutoFit/>
          </a:bodyPr>
          <a:lstStyle/>
          <a:p>
            <a:r>
              <a:rPr lang="en-US" sz="1400" b="1" dirty="0" smtClean="0"/>
              <a:t>N. Gazis</a:t>
            </a:r>
            <a:endParaRPr lang="en-US" sz="1400" b="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500" fill="hold"/>
                                        <p:tgtEl>
                                          <p:spTgt spid="8"/>
                                        </p:tgtEl>
                                        <p:attrNameLst>
                                          <p:attrName>ppt_x</p:attrName>
                                        </p:attrNameLst>
                                      </p:cBhvr>
                                      <p:tavLst>
                                        <p:tav tm="0">
                                          <p:val>
                                            <p:strVal val="#ppt_x"/>
                                          </p:val>
                                        </p:tav>
                                        <p:tav tm="100000">
                                          <p:val>
                                            <p:strVal val="#ppt_x"/>
                                          </p:val>
                                        </p:tav>
                                      </p:tavLst>
                                    </p:anim>
                                    <p:anim calcmode="lin" valueType="num">
                                      <p:cBhvr additive="base">
                                        <p:cTn id="12" dur="500" fill="hold"/>
                                        <p:tgtEl>
                                          <p:spTgt spid="8"/>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9"/>
                                        </p:tgtEl>
                                        <p:attrNameLst>
                                          <p:attrName>style.visibility</p:attrName>
                                        </p:attrNameLst>
                                      </p:cBhvr>
                                      <p:to>
                                        <p:strVal val="visible"/>
                                      </p:to>
                                    </p:set>
                                    <p:anim calcmode="lin" valueType="num">
                                      <p:cBhvr additive="base">
                                        <p:cTn id="15" dur="500" fill="hold"/>
                                        <p:tgtEl>
                                          <p:spTgt spid="9"/>
                                        </p:tgtEl>
                                        <p:attrNameLst>
                                          <p:attrName>ppt_x</p:attrName>
                                        </p:attrNameLst>
                                      </p:cBhvr>
                                      <p:tavLst>
                                        <p:tav tm="0">
                                          <p:val>
                                            <p:strVal val="#ppt_x"/>
                                          </p:val>
                                        </p:tav>
                                        <p:tav tm="100000">
                                          <p:val>
                                            <p:strVal val="#ppt_x"/>
                                          </p:val>
                                        </p:tav>
                                      </p:tavLst>
                                    </p:anim>
                                    <p:anim calcmode="lin" valueType="num">
                                      <p:cBhvr additive="base">
                                        <p:cTn id="16" dur="500" fill="hold"/>
                                        <p:tgtEl>
                                          <p:spTgt spid="9"/>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10"/>
                                        </p:tgtEl>
                                        <p:attrNameLst>
                                          <p:attrName>style.visibility</p:attrName>
                                        </p:attrNameLst>
                                      </p:cBhvr>
                                      <p:to>
                                        <p:strVal val="visible"/>
                                      </p:to>
                                    </p:set>
                                    <p:anim calcmode="lin" valueType="num">
                                      <p:cBhvr additive="base">
                                        <p:cTn id="19" dur="500" fill="hold"/>
                                        <p:tgtEl>
                                          <p:spTgt spid="10"/>
                                        </p:tgtEl>
                                        <p:attrNameLst>
                                          <p:attrName>ppt_x</p:attrName>
                                        </p:attrNameLst>
                                      </p:cBhvr>
                                      <p:tavLst>
                                        <p:tav tm="0">
                                          <p:val>
                                            <p:strVal val="#ppt_x"/>
                                          </p:val>
                                        </p:tav>
                                        <p:tav tm="100000">
                                          <p:val>
                                            <p:strVal val="#ppt_x"/>
                                          </p:val>
                                        </p:tav>
                                      </p:tavLst>
                                    </p:anim>
                                    <p:anim calcmode="lin" valueType="num">
                                      <p:cBhvr additive="base">
                                        <p:cTn id="20" dur="500" fill="hold"/>
                                        <p:tgtEl>
                                          <p:spTgt spid="10"/>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11"/>
                                        </p:tgtEl>
                                        <p:attrNameLst>
                                          <p:attrName>style.visibility</p:attrName>
                                        </p:attrNameLst>
                                      </p:cBhvr>
                                      <p:to>
                                        <p:strVal val="visible"/>
                                      </p:to>
                                    </p:set>
                                    <p:anim calcmode="lin" valueType="num">
                                      <p:cBhvr additive="base">
                                        <p:cTn id="23" dur="500" fill="hold"/>
                                        <p:tgtEl>
                                          <p:spTgt spid="11"/>
                                        </p:tgtEl>
                                        <p:attrNameLst>
                                          <p:attrName>ppt_x</p:attrName>
                                        </p:attrNameLst>
                                      </p:cBhvr>
                                      <p:tavLst>
                                        <p:tav tm="0">
                                          <p:val>
                                            <p:strVal val="#ppt_x"/>
                                          </p:val>
                                        </p:tav>
                                        <p:tav tm="100000">
                                          <p:val>
                                            <p:strVal val="#ppt_x"/>
                                          </p:val>
                                        </p:tav>
                                      </p:tavLst>
                                    </p:anim>
                                    <p:anim calcmode="lin" valueType="num">
                                      <p:cBhvr additive="base">
                                        <p:cTn id="24" dur="500" fill="hold"/>
                                        <p:tgtEl>
                                          <p:spTgt spid="11"/>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12"/>
                                        </p:tgtEl>
                                        <p:attrNameLst>
                                          <p:attrName>style.visibility</p:attrName>
                                        </p:attrNameLst>
                                      </p:cBhvr>
                                      <p:to>
                                        <p:strVal val="visible"/>
                                      </p:to>
                                    </p:set>
                                    <p:anim calcmode="lin" valueType="num">
                                      <p:cBhvr additive="base">
                                        <p:cTn id="27" dur="500" fill="hold"/>
                                        <p:tgtEl>
                                          <p:spTgt spid="12"/>
                                        </p:tgtEl>
                                        <p:attrNameLst>
                                          <p:attrName>ppt_x</p:attrName>
                                        </p:attrNameLst>
                                      </p:cBhvr>
                                      <p:tavLst>
                                        <p:tav tm="0">
                                          <p:val>
                                            <p:strVal val="#ppt_x"/>
                                          </p:val>
                                        </p:tav>
                                        <p:tav tm="100000">
                                          <p:val>
                                            <p:strVal val="#ppt_x"/>
                                          </p:val>
                                        </p:tav>
                                      </p:tavLst>
                                    </p:anim>
                                    <p:anim calcmode="lin" valueType="num">
                                      <p:cBhvr additive="base">
                                        <p:cTn id="28" dur="500" fill="hold"/>
                                        <p:tgtEl>
                                          <p:spTgt spid="12"/>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13"/>
                                        </p:tgtEl>
                                        <p:attrNameLst>
                                          <p:attrName>style.visibility</p:attrName>
                                        </p:attrNameLst>
                                      </p:cBhvr>
                                      <p:to>
                                        <p:strVal val="visible"/>
                                      </p:to>
                                    </p:set>
                                    <p:anim calcmode="lin" valueType="num">
                                      <p:cBhvr additive="base">
                                        <p:cTn id="31" dur="500" fill="hold"/>
                                        <p:tgtEl>
                                          <p:spTgt spid="13"/>
                                        </p:tgtEl>
                                        <p:attrNameLst>
                                          <p:attrName>ppt_x</p:attrName>
                                        </p:attrNameLst>
                                      </p:cBhvr>
                                      <p:tavLst>
                                        <p:tav tm="0">
                                          <p:val>
                                            <p:strVal val="#ppt_x"/>
                                          </p:val>
                                        </p:tav>
                                        <p:tav tm="100000">
                                          <p:val>
                                            <p:strVal val="#ppt_x"/>
                                          </p:val>
                                        </p:tav>
                                      </p:tavLst>
                                    </p:anim>
                                    <p:anim calcmode="lin" valueType="num">
                                      <p:cBhvr additive="base">
                                        <p:cTn id="32" dur="500" fill="hold"/>
                                        <p:tgtEl>
                                          <p:spTgt spid="13"/>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14"/>
                                        </p:tgtEl>
                                        <p:attrNameLst>
                                          <p:attrName>style.visibility</p:attrName>
                                        </p:attrNameLst>
                                      </p:cBhvr>
                                      <p:to>
                                        <p:strVal val="visible"/>
                                      </p:to>
                                    </p:set>
                                    <p:anim calcmode="lin" valueType="num">
                                      <p:cBhvr additive="base">
                                        <p:cTn id="35" dur="500" fill="hold"/>
                                        <p:tgtEl>
                                          <p:spTgt spid="14"/>
                                        </p:tgtEl>
                                        <p:attrNameLst>
                                          <p:attrName>ppt_x</p:attrName>
                                        </p:attrNameLst>
                                      </p:cBhvr>
                                      <p:tavLst>
                                        <p:tav tm="0">
                                          <p:val>
                                            <p:strVal val="#ppt_x"/>
                                          </p:val>
                                        </p:tav>
                                        <p:tav tm="100000">
                                          <p:val>
                                            <p:strVal val="#ppt_x"/>
                                          </p:val>
                                        </p:tav>
                                      </p:tavLst>
                                    </p:anim>
                                    <p:anim calcmode="lin" valueType="num">
                                      <p:cBhvr additive="base">
                                        <p:cTn id="36"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3" presetClass="entr" presetSubtype="10" fill="hold" grpId="0" nodeType="clickEffect">
                                  <p:stCondLst>
                                    <p:cond delay="0"/>
                                  </p:stCondLst>
                                  <p:childTnLst>
                                    <p:set>
                                      <p:cBhvr>
                                        <p:cTn id="40" dur="1" fill="hold">
                                          <p:stCondLst>
                                            <p:cond delay="0"/>
                                          </p:stCondLst>
                                        </p:cTn>
                                        <p:tgtEl>
                                          <p:spTgt spid="24"/>
                                        </p:tgtEl>
                                        <p:attrNameLst>
                                          <p:attrName>style.visibility</p:attrName>
                                        </p:attrNameLst>
                                      </p:cBhvr>
                                      <p:to>
                                        <p:strVal val="visible"/>
                                      </p:to>
                                    </p:set>
                                    <p:animEffect transition="in" filter="blinds(horizontal)">
                                      <p:cBhvr>
                                        <p:cTn id="41" dur="500"/>
                                        <p:tgtEl>
                                          <p:spTgt spid="24"/>
                                        </p:tgtEl>
                                      </p:cBhvr>
                                    </p:animEffect>
                                  </p:childTnLst>
                                </p:cTn>
                              </p:par>
                              <p:par>
                                <p:cTn id="42" presetID="3" presetClass="entr" presetSubtype="10" fill="hold" grpId="0" nodeType="withEffect">
                                  <p:stCondLst>
                                    <p:cond delay="0"/>
                                  </p:stCondLst>
                                  <p:childTnLst>
                                    <p:set>
                                      <p:cBhvr>
                                        <p:cTn id="43" dur="1" fill="hold">
                                          <p:stCondLst>
                                            <p:cond delay="0"/>
                                          </p:stCondLst>
                                        </p:cTn>
                                        <p:tgtEl>
                                          <p:spTgt spid="27"/>
                                        </p:tgtEl>
                                        <p:attrNameLst>
                                          <p:attrName>style.visibility</p:attrName>
                                        </p:attrNameLst>
                                      </p:cBhvr>
                                      <p:to>
                                        <p:strVal val="visible"/>
                                      </p:to>
                                    </p:set>
                                    <p:animEffect transition="in" filter="blinds(horizontal)">
                                      <p:cBhvr>
                                        <p:cTn id="44" dur="500"/>
                                        <p:tgtEl>
                                          <p:spTgt spid="27"/>
                                        </p:tgtEl>
                                      </p:cBhvr>
                                    </p:animEffect>
                                  </p:childTnLst>
                                </p:cTn>
                              </p:par>
                            </p:childTnLst>
                          </p:cTn>
                        </p:par>
                      </p:childTnLst>
                    </p:cTn>
                  </p:par>
                  <p:par>
                    <p:cTn id="45" fill="hold">
                      <p:stCondLst>
                        <p:cond delay="indefinite"/>
                      </p:stCondLst>
                      <p:childTnLst>
                        <p:par>
                          <p:cTn id="46" fill="hold">
                            <p:stCondLst>
                              <p:cond delay="0"/>
                            </p:stCondLst>
                            <p:childTnLst>
                              <p:par>
                                <p:cTn id="47" presetID="3" presetClass="entr" presetSubtype="10" fill="hold" grpId="0" nodeType="clickEffect">
                                  <p:stCondLst>
                                    <p:cond delay="0"/>
                                  </p:stCondLst>
                                  <p:childTnLst>
                                    <p:set>
                                      <p:cBhvr>
                                        <p:cTn id="48" dur="1" fill="hold">
                                          <p:stCondLst>
                                            <p:cond delay="0"/>
                                          </p:stCondLst>
                                        </p:cTn>
                                        <p:tgtEl>
                                          <p:spTgt spid="25"/>
                                        </p:tgtEl>
                                        <p:attrNameLst>
                                          <p:attrName>style.visibility</p:attrName>
                                        </p:attrNameLst>
                                      </p:cBhvr>
                                      <p:to>
                                        <p:strVal val="visible"/>
                                      </p:to>
                                    </p:set>
                                    <p:animEffect transition="in" filter="blinds(horizontal)">
                                      <p:cBhvr>
                                        <p:cTn id="49" dur="500"/>
                                        <p:tgtEl>
                                          <p:spTgt spid="25"/>
                                        </p:tgtEl>
                                      </p:cBhvr>
                                    </p:animEffect>
                                  </p:childTnLst>
                                </p:cTn>
                              </p:par>
                              <p:par>
                                <p:cTn id="50" presetID="3" presetClass="entr" presetSubtype="10" fill="hold" grpId="0" nodeType="withEffect">
                                  <p:stCondLst>
                                    <p:cond delay="0"/>
                                  </p:stCondLst>
                                  <p:childTnLst>
                                    <p:set>
                                      <p:cBhvr>
                                        <p:cTn id="51" dur="1" fill="hold">
                                          <p:stCondLst>
                                            <p:cond delay="0"/>
                                          </p:stCondLst>
                                        </p:cTn>
                                        <p:tgtEl>
                                          <p:spTgt spid="28"/>
                                        </p:tgtEl>
                                        <p:attrNameLst>
                                          <p:attrName>style.visibility</p:attrName>
                                        </p:attrNameLst>
                                      </p:cBhvr>
                                      <p:to>
                                        <p:strVal val="visible"/>
                                      </p:to>
                                    </p:set>
                                    <p:animEffect transition="in" filter="blinds(horizontal)">
                                      <p:cBhvr>
                                        <p:cTn id="52" dur="500"/>
                                        <p:tgtEl>
                                          <p:spTgt spid="28"/>
                                        </p:tgtEl>
                                      </p:cBhvr>
                                    </p:animEffect>
                                  </p:childTnLst>
                                </p:cTn>
                              </p:par>
                            </p:childTnLst>
                          </p:cTn>
                        </p:par>
                      </p:childTnLst>
                    </p:cTn>
                  </p:par>
                  <p:par>
                    <p:cTn id="53" fill="hold">
                      <p:stCondLst>
                        <p:cond delay="indefinite"/>
                      </p:stCondLst>
                      <p:childTnLst>
                        <p:par>
                          <p:cTn id="54" fill="hold">
                            <p:stCondLst>
                              <p:cond delay="0"/>
                            </p:stCondLst>
                            <p:childTnLst>
                              <p:par>
                                <p:cTn id="55" presetID="3" presetClass="entr" presetSubtype="10" fill="hold" grpId="0" nodeType="clickEffect">
                                  <p:stCondLst>
                                    <p:cond delay="0"/>
                                  </p:stCondLst>
                                  <p:childTnLst>
                                    <p:set>
                                      <p:cBhvr>
                                        <p:cTn id="56" dur="1" fill="hold">
                                          <p:stCondLst>
                                            <p:cond delay="0"/>
                                          </p:stCondLst>
                                        </p:cTn>
                                        <p:tgtEl>
                                          <p:spTgt spid="26"/>
                                        </p:tgtEl>
                                        <p:attrNameLst>
                                          <p:attrName>style.visibility</p:attrName>
                                        </p:attrNameLst>
                                      </p:cBhvr>
                                      <p:to>
                                        <p:strVal val="visible"/>
                                      </p:to>
                                    </p:set>
                                    <p:animEffect transition="in" filter="blinds(horizontal)">
                                      <p:cBhvr>
                                        <p:cTn id="57" dur="500"/>
                                        <p:tgtEl>
                                          <p:spTgt spid="26"/>
                                        </p:tgtEl>
                                      </p:cBhvr>
                                    </p:animEffect>
                                  </p:childTnLst>
                                </p:cTn>
                              </p:par>
                              <p:par>
                                <p:cTn id="58" presetID="3" presetClass="entr" presetSubtype="10" fill="hold" grpId="0" nodeType="withEffect">
                                  <p:stCondLst>
                                    <p:cond delay="0"/>
                                  </p:stCondLst>
                                  <p:childTnLst>
                                    <p:set>
                                      <p:cBhvr>
                                        <p:cTn id="59" dur="1" fill="hold">
                                          <p:stCondLst>
                                            <p:cond delay="0"/>
                                          </p:stCondLst>
                                        </p:cTn>
                                        <p:tgtEl>
                                          <p:spTgt spid="29"/>
                                        </p:tgtEl>
                                        <p:attrNameLst>
                                          <p:attrName>style.visibility</p:attrName>
                                        </p:attrNameLst>
                                      </p:cBhvr>
                                      <p:to>
                                        <p:strVal val="visible"/>
                                      </p:to>
                                    </p:set>
                                    <p:animEffect transition="in" filter="blinds(horizontal)">
                                      <p:cBhvr>
                                        <p:cTn id="60" dur="500"/>
                                        <p:tgtEl>
                                          <p:spTgt spid="29"/>
                                        </p:tgtEl>
                                      </p:cBhvr>
                                    </p:animEffect>
                                  </p:childTnLst>
                                </p:cTn>
                              </p:par>
                            </p:childTnLst>
                          </p:cTn>
                        </p:par>
                      </p:childTnLst>
                    </p:cTn>
                  </p:par>
                  <p:par>
                    <p:cTn id="61" fill="hold">
                      <p:stCondLst>
                        <p:cond delay="indefinite"/>
                      </p:stCondLst>
                      <p:childTnLst>
                        <p:par>
                          <p:cTn id="62" fill="hold">
                            <p:stCondLst>
                              <p:cond delay="0"/>
                            </p:stCondLst>
                            <p:childTnLst>
                              <p:par>
                                <p:cTn id="63" presetID="1" presetClass="entr" presetSubtype="0" fill="hold" grpId="0" nodeType="clickEffect">
                                  <p:stCondLst>
                                    <p:cond delay="0"/>
                                  </p:stCondLst>
                                  <p:childTnLst>
                                    <p:set>
                                      <p:cBhvr>
                                        <p:cTn id="64" dur="1" fill="hold">
                                          <p:stCondLst>
                                            <p:cond delay="0"/>
                                          </p:stCondLst>
                                        </p:cTn>
                                        <p:tgtEl>
                                          <p:spTgt spid="3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0" grpId="0" animBg="1"/>
      <p:bldP spid="11" grpId="0" animBg="1"/>
      <p:bldP spid="12" grpId="0" animBg="1"/>
      <p:bldP spid="13" grpId="0" animBg="1"/>
      <p:bldP spid="14" grpId="0" animBg="1"/>
      <p:bldP spid="24" grpId="0" animBg="1"/>
      <p:bldP spid="25" grpId="0" animBg="1"/>
      <p:bldP spid="26" grpId="0" animBg="1"/>
      <p:bldP spid="27" grpId="0" animBg="1"/>
      <p:bldP spid="28" grpId="0" animBg="1"/>
      <p:bldP spid="29" grpId="0" animBg="1"/>
      <p:bldP spid="39"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6" name="Picture 8" descr="C:\nIKOS\aSSIGNMEnts\SiC_Companies_Letter\Micro-Controle\20101208_mC_Installation@162\IMG_1188.JPG"/>
          <p:cNvPicPr>
            <a:picLocks noChangeAspect="1" noChangeArrowheads="1"/>
          </p:cNvPicPr>
          <p:nvPr/>
        </p:nvPicPr>
        <p:blipFill>
          <a:blip r:embed="rId3" cstate="print"/>
          <a:srcRect/>
          <a:stretch>
            <a:fillRect/>
          </a:stretch>
        </p:blipFill>
        <p:spPr bwMode="auto">
          <a:xfrm>
            <a:off x="2987824" y="3429000"/>
            <a:ext cx="1944216" cy="2592435"/>
          </a:xfrm>
          <a:prstGeom prst="rect">
            <a:avLst/>
          </a:prstGeom>
          <a:noFill/>
          <a:ln>
            <a:solidFill>
              <a:schemeClr val="bg2">
                <a:lumMod val="50000"/>
              </a:schemeClr>
            </a:solidFill>
          </a:ln>
        </p:spPr>
      </p:pic>
      <p:sp>
        <p:nvSpPr>
          <p:cNvPr id="47" name="TextBox 46"/>
          <p:cNvSpPr txBox="1"/>
          <p:nvPr/>
        </p:nvSpPr>
        <p:spPr>
          <a:xfrm>
            <a:off x="3419872" y="5877272"/>
            <a:ext cx="1368152" cy="287209"/>
          </a:xfrm>
          <a:prstGeom prst="rect">
            <a:avLst/>
          </a:prstGeom>
          <a:solidFill>
            <a:schemeClr val="bg1">
              <a:lumMod val="95000"/>
            </a:schemeClr>
          </a:solidFill>
          <a:ln>
            <a:solidFill>
              <a:srgbClr val="00B050"/>
            </a:solidFill>
          </a:ln>
        </p:spPr>
        <p:style>
          <a:lnRef idx="1">
            <a:schemeClr val="accent1"/>
          </a:lnRef>
          <a:fillRef idx="2">
            <a:schemeClr val="accent1"/>
          </a:fillRef>
          <a:effectRef idx="1">
            <a:schemeClr val="accent1"/>
          </a:effectRef>
          <a:fontRef idx="minor">
            <a:schemeClr val="dk1"/>
          </a:fontRef>
        </p:style>
        <p:txBody>
          <a:bodyPr wrap="square" lIns="91404" tIns="45702" rIns="91404" bIns="45702" rtlCol="0" anchor="ctr">
            <a:spAutoFit/>
          </a:bodyPr>
          <a:lstStyle/>
          <a:p>
            <a:pPr algn="ctr"/>
            <a:r>
              <a:rPr lang="en-GB" sz="1200" dirty="0" smtClean="0"/>
              <a:t>Girder installation</a:t>
            </a:r>
            <a:endParaRPr lang="en-US" sz="1200" b="1" dirty="0"/>
          </a:p>
        </p:txBody>
      </p:sp>
      <p:sp>
        <p:nvSpPr>
          <p:cNvPr id="35" name="Title 34"/>
          <p:cNvSpPr>
            <a:spLocks noGrp="1"/>
          </p:cNvSpPr>
          <p:nvPr>
            <p:ph type="title"/>
          </p:nvPr>
        </p:nvSpPr>
        <p:spPr/>
        <p:txBody>
          <a:bodyPr>
            <a:normAutofit fontScale="90000"/>
          </a:bodyPr>
          <a:lstStyle/>
          <a:p>
            <a:r>
              <a:rPr lang="en-US" dirty="0" smtClean="0"/>
              <a:t>Micro-</a:t>
            </a:r>
            <a:r>
              <a:rPr lang="en-US" dirty="0" err="1" smtClean="0"/>
              <a:t>Controle</a:t>
            </a:r>
            <a:r>
              <a:rPr lang="en-US" dirty="0" smtClean="0"/>
              <a:t> Girders (Type 0)</a:t>
            </a:r>
            <a:endParaRPr lang="en-US" dirty="0"/>
          </a:p>
        </p:txBody>
      </p:sp>
      <p:sp>
        <p:nvSpPr>
          <p:cNvPr id="14" name="Date Placeholder 13"/>
          <p:cNvSpPr>
            <a:spLocks noGrp="1"/>
          </p:cNvSpPr>
          <p:nvPr>
            <p:ph type="dt" sz="half" idx="10"/>
          </p:nvPr>
        </p:nvSpPr>
        <p:spPr/>
        <p:txBody>
          <a:bodyPr/>
          <a:lstStyle/>
          <a:p>
            <a:r>
              <a:rPr lang="en-US" smtClean="0"/>
              <a:t>03 Feb 2011</a:t>
            </a:r>
            <a:endParaRPr lang="en-US" dirty="0"/>
          </a:p>
        </p:txBody>
      </p:sp>
      <p:sp>
        <p:nvSpPr>
          <p:cNvPr id="15" name="Slide Number Placeholder 14"/>
          <p:cNvSpPr>
            <a:spLocks noGrp="1"/>
          </p:cNvSpPr>
          <p:nvPr>
            <p:ph type="sldNum" sz="quarter" idx="11"/>
          </p:nvPr>
        </p:nvSpPr>
        <p:spPr/>
        <p:txBody>
          <a:bodyPr/>
          <a:lstStyle/>
          <a:p>
            <a:fld id="{B6F15528-21DE-4FAA-801E-634DDDAF4B2B}" type="slidenum">
              <a:rPr lang="en-US" smtClean="0"/>
              <a:pPr/>
              <a:t>29</a:t>
            </a:fld>
            <a:endParaRPr lang="en-US" dirty="0"/>
          </a:p>
        </p:txBody>
      </p:sp>
      <p:sp>
        <p:nvSpPr>
          <p:cNvPr id="25" name="Footer Placeholder 24"/>
          <p:cNvSpPr>
            <a:spLocks noGrp="1"/>
          </p:cNvSpPr>
          <p:nvPr>
            <p:ph type="ftr" sz="quarter" idx="12"/>
          </p:nvPr>
        </p:nvSpPr>
        <p:spPr/>
        <p:txBody>
          <a:bodyPr/>
          <a:lstStyle/>
          <a:p>
            <a:r>
              <a:rPr lang="en-US" smtClean="0"/>
              <a:t>ACE, G. Riddone</a:t>
            </a:r>
            <a:endParaRPr lang="en-US" dirty="0"/>
          </a:p>
        </p:txBody>
      </p:sp>
      <p:pic>
        <p:nvPicPr>
          <p:cNvPr id="36" name="Picture 2" descr="C:\nIKOS\aSSIGNMEnts\SiC_Companies_Letter\Micro-Controle\20101126_PrelimDimensControlVisit_PHOTOS\IMG_0952.JPG"/>
          <p:cNvPicPr>
            <a:picLocks noChangeAspect="1" noChangeArrowheads="1"/>
          </p:cNvPicPr>
          <p:nvPr/>
        </p:nvPicPr>
        <p:blipFill>
          <a:blip r:embed="rId4" cstate="print"/>
          <a:srcRect/>
          <a:stretch>
            <a:fillRect/>
          </a:stretch>
        </p:blipFill>
        <p:spPr bwMode="auto">
          <a:xfrm>
            <a:off x="323528" y="1052736"/>
            <a:ext cx="2904443" cy="2178208"/>
          </a:xfrm>
          <a:prstGeom prst="rect">
            <a:avLst/>
          </a:prstGeom>
          <a:noFill/>
          <a:ln>
            <a:solidFill>
              <a:schemeClr val="bg2">
                <a:lumMod val="50000"/>
              </a:schemeClr>
            </a:solidFill>
          </a:ln>
        </p:spPr>
      </p:pic>
      <p:pic>
        <p:nvPicPr>
          <p:cNvPr id="37" name="Picture 3" descr="C:\nIKOS\aSSIGNMEnts\SiC_Companies_Letter\Micro-Controle\20101203_MicroControleDelivery\IMG_1086.JPG"/>
          <p:cNvPicPr>
            <a:picLocks noChangeAspect="1" noChangeArrowheads="1"/>
          </p:cNvPicPr>
          <p:nvPr/>
        </p:nvPicPr>
        <p:blipFill>
          <a:blip r:embed="rId5" cstate="print"/>
          <a:srcRect/>
          <a:stretch>
            <a:fillRect/>
          </a:stretch>
        </p:blipFill>
        <p:spPr bwMode="auto">
          <a:xfrm>
            <a:off x="3491880" y="1070704"/>
            <a:ext cx="2880319" cy="2160116"/>
          </a:xfrm>
          <a:prstGeom prst="rect">
            <a:avLst/>
          </a:prstGeom>
          <a:noFill/>
          <a:ln>
            <a:solidFill>
              <a:schemeClr val="bg2">
                <a:lumMod val="50000"/>
              </a:schemeClr>
            </a:solidFill>
          </a:ln>
        </p:spPr>
      </p:pic>
      <p:pic>
        <p:nvPicPr>
          <p:cNvPr id="38" name="Picture 11" descr="C:\nIKOS\aSSIGNMEnts\SiC_Companies_Letter\Micro-Controle\20101208_mC_Installation@162\IMG_1133.JPG"/>
          <p:cNvPicPr>
            <a:picLocks noChangeAspect="1" noChangeArrowheads="1"/>
          </p:cNvPicPr>
          <p:nvPr/>
        </p:nvPicPr>
        <p:blipFill>
          <a:blip r:embed="rId6" cstate="print"/>
          <a:srcRect/>
          <a:stretch>
            <a:fillRect/>
          </a:stretch>
        </p:blipFill>
        <p:spPr bwMode="auto">
          <a:xfrm>
            <a:off x="7020272" y="3429000"/>
            <a:ext cx="1944216" cy="2592437"/>
          </a:xfrm>
          <a:prstGeom prst="rect">
            <a:avLst/>
          </a:prstGeom>
          <a:noFill/>
          <a:ln>
            <a:solidFill>
              <a:schemeClr val="bg2">
                <a:lumMod val="50000"/>
              </a:schemeClr>
            </a:solidFill>
          </a:ln>
        </p:spPr>
      </p:pic>
      <p:pic>
        <p:nvPicPr>
          <p:cNvPr id="39" name="Picture 3" descr="C:\nIKOS\aSSIGNMEnts\SiC_Companies_Letter\Micro-Controle\20101207_CMM_measurements\IMG_1121.JPG"/>
          <p:cNvPicPr>
            <a:picLocks noChangeAspect="1" noChangeArrowheads="1"/>
          </p:cNvPicPr>
          <p:nvPr/>
        </p:nvPicPr>
        <p:blipFill>
          <a:blip r:embed="rId7" cstate="print"/>
          <a:srcRect/>
          <a:stretch>
            <a:fillRect/>
          </a:stretch>
        </p:blipFill>
        <p:spPr bwMode="auto">
          <a:xfrm>
            <a:off x="6660232" y="710664"/>
            <a:ext cx="1962221" cy="2616446"/>
          </a:xfrm>
          <a:prstGeom prst="rect">
            <a:avLst/>
          </a:prstGeom>
          <a:noFill/>
          <a:ln>
            <a:solidFill>
              <a:schemeClr val="bg2">
                <a:lumMod val="50000"/>
              </a:schemeClr>
            </a:solidFill>
          </a:ln>
        </p:spPr>
      </p:pic>
      <p:sp>
        <p:nvSpPr>
          <p:cNvPr id="40" name="TextBox 39"/>
          <p:cNvSpPr txBox="1"/>
          <p:nvPr/>
        </p:nvSpPr>
        <p:spPr>
          <a:xfrm>
            <a:off x="6462213" y="3092051"/>
            <a:ext cx="2304256" cy="276963"/>
          </a:xfrm>
          <a:prstGeom prst="rect">
            <a:avLst/>
          </a:prstGeom>
          <a:solidFill>
            <a:schemeClr val="bg1">
              <a:lumMod val="95000"/>
            </a:schemeClr>
          </a:solidFill>
          <a:ln>
            <a:solidFill>
              <a:srgbClr val="00B050"/>
            </a:solidFill>
          </a:ln>
        </p:spPr>
        <p:style>
          <a:lnRef idx="1">
            <a:schemeClr val="accent1"/>
          </a:lnRef>
          <a:fillRef idx="2">
            <a:schemeClr val="accent1"/>
          </a:fillRef>
          <a:effectRef idx="1">
            <a:schemeClr val="accent1"/>
          </a:effectRef>
          <a:fontRef idx="minor">
            <a:schemeClr val="dk1"/>
          </a:fontRef>
        </p:style>
        <p:txBody>
          <a:bodyPr wrap="square" lIns="91404" tIns="45702" rIns="91404" bIns="45702" rtlCol="0" anchor="ctr">
            <a:spAutoFit/>
          </a:bodyPr>
          <a:lstStyle/>
          <a:p>
            <a:pPr algn="ctr"/>
            <a:r>
              <a:rPr lang="en-GB" sz="1200" dirty="0" smtClean="0"/>
              <a:t>CMM control at CERN</a:t>
            </a:r>
            <a:endParaRPr lang="en-US" sz="1200" b="1" dirty="0"/>
          </a:p>
        </p:txBody>
      </p:sp>
      <p:sp>
        <p:nvSpPr>
          <p:cNvPr id="41" name="TextBox 40"/>
          <p:cNvSpPr txBox="1"/>
          <p:nvPr/>
        </p:nvSpPr>
        <p:spPr>
          <a:xfrm>
            <a:off x="6948264" y="5805264"/>
            <a:ext cx="2088232" cy="287209"/>
          </a:xfrm>
          <a:prstGeom prst="rect">
            <a:avLst/>
          </a:prstGeom>
          <a:solidFill>
            <a:schemeClr val="bg1">
              <a:lumMod val="95000"/>
            </a:schemeClr>
          </a:solidFill>
          <a:ln>
            <a:solidFill>
              <a:srgbClr val="00B050"/>
            </a:solidFill>
          </a:ln>
        </p:spPr>
        <p:style>
          <a:lnRef idx="1">
            <a:schemeClr val="accent1"/>
          </a:lnRef>
          <a:fillRef idx="2">
            <a:schemeClr val="accent1"/>
          </a:fillRef>
          <a:effectRef idx="1">
            <a:schemeClr val="accent1"/>
          </a:effectRef>
          <a:fontRef idx="minor">
            <a:schemeClr val="dk1"/>
          </a:fontRef>
        </p:style>
        <p:txBody>
          <a:bodyPr wrap="square" lIns="91404" tIns="45702" rIns="91404" bIns="45702" rtlCol="0" anchor="ctr">
            <a:spAutoFit/>
          </a:bodyPr>
          <a:lstStyle/>
          <a:p>
            <a:pPr algn="ctr"/>
            <a:r>
              <a:rPr lang="en-GB" sz="1200" dirty="0" smtClean="0"/>
              <a:t>Base plates installation</a:t>
            </a:r>
            <a:endParaRPr lang="en-US" sz="1200" b="1" dirty="0"/>
          </a:p>
        </p:txBody>
      </p:sp>
      <p:pic>
        <p:nvPicPr>
          <p:cNvPr id="42" name="Picture 4" descr="C:\nIKOS\aSSIGNMEnts\SiC_Companies_Letter\Micro-Controle\20101208_mC_Installation@162\IMG_1143.JPG"/>
          <p:cNvPicPr>
            <a:picLocks noChangeAspect="1" noChangeArrowheads="1"/>
          </p:cNvPicPr>
          <p:nvPr/>
        </p:nvPicPr>
        <p:blipFill>
          <a:blip r:embed="rId8" cstate="print"/>
          <a:srcRect/>
          <a:stretch>
            <a:fillRect/>
          </a:stretch>
        </p:blipFill>
        <p:spPr bwMode="auto">
          <a:xfrm>
            <a:off x="5004048" y="3429000"/>
            <a:ext cx="1944105" cy="2592288"/>
          </a:xfrm>
          <a:prstGeom prst="rect">
            <a:avLst/>
          </a:prstGeom>
          <a:noFill/>
          <a:ln>
            <a:solidFill>
              <a:schemeClr val="bg2">
                <a:lumMod val="50000"/>
              </a:schemeClr>
            </a:solidFill>
          </a:ln>
        </p:spPr>
      </p:pic>
      <p:sp>
        <p:nvSpPr>
          <p:cNvPr id="43" name="TextBox 42"/>
          <p:cNvSpPr txBox="1"/>
          <p:nvPr/>
        </p:nvSpPr>
        <p:spPr>
          <a:xfrm>
            <a:off x="5076056" y="5733256"/>
            <a:ext cx="1800200" cy="461628"/>
          </a:xfrm>
          <a:prstGeom prst="rect">
            <a:avLst/>
          </a:prstGeom>
          <a:solidFill>
            <a:schemeClr val="bg1">
              <a:lumMod val="95000"/>
            </a:schemeClr>
          </a:solidFill>
          <a:ln>
            <a:solidFill>
              <a:srgbClr val="00B050"/>
            </a:solidFill>
          </a:ln>
        </p:spPr>
        <p:style>
          <a:lnRef idx="1">
            <a:schemeClr val="accent1"/>
          </a:lnRef>
          <a:fillRef idx="2">
            <a:schemeClr val="accent1"/>
          </a:fillRef>
          <a:effectRef idx="1">
            <a:schemeClr val="accent1"/>
          </a:effectRef>
          <a:fontRef idx="minor">
            <a:schemeClr val="dk1"/>
          </a:fontRef>
        </p:style>
        <p:txBody>
          <a:bodyPr wrap="square" lIns="91404" tIns="45702" rIns="91404" bIns="45702" rtlCol="0" anchor="ctr">
            <a:spAutoFit/>
          </a:bodyPr>
          <a:lstStyle/>
          <a:p>
            <a:pPr algn="ctr"/>
            <a:r>
              <a:rPr lang="en-GB" sz="1200" dirty="0" smtClean="0"/>
              <a:t>Actuators &amp; cradle installation</a:t>
            </a:r>
            <a:endParaRPr lang="en-US" sz="1200" b="1" dirty="0"/>
          </a:p>
        </p:txBody>
      </p:sp>
      <p:pic>
        <p:nvPicPr>
          <p:cNvPr id="45" name="Picture 2" descr="C:\nIKOS\aSSIGNMEnts\SiC_Companies_Letter\Micro-Controle\20101208_mC_Installation@162\DSC01122(2).jpg"/>
          <p:cNvPicPr>
            <a:picLocks noChangeAspect="1" noChangeArrowheads="1"/>
          </p:cNvPicPr>
          <p:nvPr/>
        </p:nvPicPr>
        <p:blipFill>
          <a:blip r:embed="rId9" cstate="print"/>
          <a:srcRect/>
          <a:stretch>
            <a:fillRect/>
          </a:stretch>
        </p:blipFill>
        <p:spPr bwMode="auto">
          <a:xfrm>
            <a:off x="107503" y="3933056"/>
            <a:ext cx="2976331" cy="2232248"/>
          </a:xfrm>
          <a:prstGeom prst="rect">
            <a:avLst/>
          </a:prstGeom>
          <a:noFill/>
          <a:ln>
            <a:solidFill>
              <a:schemeClr val="bg2">
                <a:lumMod val="50000"/>
              </a:schemeClr>
            </a:solidFill>
          </a:ln>
        </p:spPr>
      </p:pic>
      <p:sp>
        <p:nvSpPr>
          <p:cNvPr id="49" name="TextBox 48"/>
          <p:cNvSpPr txBox="1"/>
          <p:nvPr/>
        </p:nvSpPr>
        <p:spPr>
          <a:xfrm>
            <a:off x="1043608" y="5949280"/>
            <a:ext cx="1944216" cy="461628"/>
          </a:xfrm>
          <a:prstGeom prst="rect">
            <a:avLst/>
          </a:prstGeom>
          <a:solidFill>
            <a:schemeClr val="bg1">
              <a:lumMod val="95000"/>
            </a:schemeClr>
          </a:solidFill>
          <a:ln>
            <a:solidFill>
              <a:srgbClr val="00B050"/>
            </a:solidFill>
          </a:ln>
        </p:spPr>
        <p:style>
          <a:lnRef idx="1">
            <a:schemeClr val="accent1"/>
          </a:lnRef>
          <a:fillRef idx="2">
            <a:schemeClr val="accent1"/>
          </a:fillRef>
          <a:effectRef idx="1">
            <a:schemeClr val="accent1"/>
          </a:effectRef>
          <a:fontRef idx="minor">
            <a:schemeClr val="dk1"/>
          </a:fontRef>
        </p:style>
        <p:txBody>
          <a:bodyPr wrap="square" lIns="91404" tIns="45702" rIns="91404" bIns="45702" rtlCol="0" anchor="ctr">
            <a:spAutoFit/>
          </a:bodyPr>
          <a:lstStyle/>
          <a:p>
            <a:pPr algn="ctr"/>
            <a:r>
              <a:rPr lang="en-GB" sz="1200" dirty="0" smtClean="0"/>
              <a:t>Loaded Girder alignment measurements</a:t>
            </a:r>
            <a:endParaRPr lang="en-US" sz="1200" b="1" dirty="0"/>
          </a:p>
        </p:txBody>
      </p:sp>
      <p:sp>
        <p:nvSpPr>
          <p:cNvPr id="50" name="TextBox 49"/>
          <p:cNvSpPr txBox="1"/>
          <p:nvPr/>
        </p:nvSpPr>
        <p:spPr>
          <a:xfrm>
            <a:off x="107504" y="2924944"/>
            <a:ext cx="2952328" cy="461628"/>
          </a:xfrm>
          <a:prstGeom prst="rect">
            <a:avLst/>
          </a:prstGeom>
          <a:solidFill>
            <a:schemeClr val="bg1">
              <a:lumMod val="95000"/>
            </a:schemeClr>
          </a:solidFill>
          <a:ln>
            <a:solidFill>
              <a:srgbClr val="00B050"/>
            </a:solidFill>
          </a:ln>
        </p:spPr>
        <p:style>
          <a:lnRef idx="1">
            <a:schemeClr val="accent1"/>
          </a:lnRef>
          <a:fillRef idx="2">
            <a:schemeClr val="accent1"/>
          </a:fillRef>
          <a:effectRef idx="1">
            <a:schemeClr val="accent1"/>
          </a:effectRef>
          <a:fontRef idx="minor">
            <a:schemeClr val="dk1"/>
          </a:fontRef>
        </p:style>
        <p:txBody>
          <a:bodyPr wrap="square" lIns="91404" tIns="45702" rIns="91404" bIns="45702" rtlCol="0" anchor="ctr">
            <a:spAutoFit/>
          </a:bodyPr>
          <a:lstStyle/>
          <a:p>
            <a:pPr algn="ctr"/>
            <a:r>
              <a:rPr lang="en-GB" sz="1200" dirty="0" smtClean="0"/>
              <a:t>Visit for on site inspection and preliminary dimensional control (</a:t>
            </a:r>
            <a:r>
              <a:rPr lang="en-GB" sz="1200" dirty="0" err="1" smtClean="0"/>
              <a:t>Lazer</a:t>
            </a:r>
            <a:r>
              <a:rPr lang="en-GB" sz="1200" dirty="0" smtClean="0"/>
              <a:t> Tracker)</a:t>
            </a:r>
            <a:endParaRPr lang="en-US" sz="1200" b="1" dirty="0"/>
          </a:p>
        </p:txBody>
      </p:sp>
      <p:sp>
        <p:nvSpPr>
          <p:cNvPr id="51" name="Right Arrow 50"/>
          <p:cNvSpPr/>
          <p:nvPr/>
        </p:nvSpPr>
        <p:spPr>
          <a:xfrm>
            <a:off x="2937520" y="2150824"/>
            <a:ext cx="914400" cy="304800"/>
          </a:xfrm>
          <a:prstGeom prst="rightArrow">
            <a:avLst/>
          </a:prstGeom>
          <a:solidFill>
            <a:srgbClr val="00B0F0"/>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2" name="TextBox 51"/>
          <p:cNvSpPr txBox="1"/>
          <p:nvPr/>
        </p:nvSpPr>
        <p:spPr>
          <a:xfrm>
            <a:off x="3563888" y="3014796"/>
            <a:ext cx="2736304" cy="276963"/>
          </a:xfrm>
          <a:prstGeom prst="rect">
            <a:avLst/>
          </a:prstGeom>
          <a:solidFill>
            <a:schemeClr val="bg1">
              <a:lumMod val="95000"/>
            </a:schemeClr>
          </a:solidFill>
          <a:ln>
            <a:solidFill>
              <a:srgbClr val="00B050"/>
            </a:solidFill>
          </a:ln>
        </p:spPr>
        <p:style>
          <a:lnRef idx="1">
            <a:schemeClr val="accent1"/>
          </a:lnRef>
          <a:fillRef idx="2">
            <a:schemeClr val="accent1"/>
          </a:fillRef>
          <a:effectRef idx="1">
            <a:schemeClr val="accent1"/>
          </a:effectRef>
          <a:fontRef idx="minor">
            <a:schemeClr val="dk1"/>
          </a:fontRef>
        </p:style>
        <p:txBody>
          <a:bodyPr wrap="square" lIns="91404" tIns="45702" rIns="91404" bIns="45702" rtlCol="0" anchor="ctr">
            <a:spAutoFit/>
          </a:bodyPr>
          <a:lstStyle/>
          <a:p>
            <a:pPr algn="ctr"/>
            <a:r>
              <a:rPr lang="en-GB" sz="1200" dirty="0" smtClean="0"/>
              <a:t>Delivery at CERN</a:t>
            </a:r>
            <a:endParaRPr lang="en-US" sz="1200" b="1" dirty="0"/>
          </a:p>
        </p:txBody>
      </p:sp>
      <p:sp>
        <p:nvSpPr>
          <p:cNvPr id="53" name="Right Arrow 52"/>
          <p:cNvSpPr/>
          <p:nvPr/>
        </p:nvSpPr>
        <p:spPr>
          <a:xfrm>
            <a:off x="6012160" y="2150824"/>
            <a:ext cx="914400" cy="304800"/>
          </a:xfrm>
          <a:prstGeom prst="rightArrow">
            <a:avLst/>
          </a:prstGeom>
          <a:solidFill>
            <a:srgbClr val="00B0F0"/>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4" name="Right Arrow 53"/>
          <p:cNvSpPr/>
          <p:nvPr/>
        </p:nvSpPr>
        <p:spPr>
          <a:xfrm rot="5400000">
            <a:off x="8011616" y="3157736"/>
            <a:ext cx="914400" cy="304800"/>
          </a:xfrm>
          <a:prstGeom prst="rightArrow">
            <a:avLst/>
          </a:prstGeom>
          <a:solidFill>
            <a:srgbClr val="00B0F0"/>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5" name="Right Arrow 54"/>
          <p:cNvSpPr/>
          <p:nvPr/>
        </p:nvSpPr>
        <p:spPr>
          <a:xfrm rot="10800000">
            <a:off x="6516216" y="3573016"/>
            <a:ext cx="914400" cy="304800"/>
          </a:xfrm>
          <a:prstGeom prst="rightArrow">
            <a:avLst/>
          </a:prstGeom>
          <a:solidFill>
            <a:srgbClr val="00B0F0"/>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6" name="Right Arrow 55"/>
          <p:cNvSpPr/>
          <p:nvPr/>
        </p:nvSpPr>
        <p:spPr>
          <a:xfrm rot="10800000">
            <a:off x="4572000" y="3573016"/>
            <a:ext cx="914400" cy="304800"/>
          </a:xfrm>
          <a:prstGeom prst="rightArrow">
            <a:avLst/>
          </a:prstGeom>
          <a:solidFill>
            <a:srgbClr val="00B0F0"/>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7" name="Right Arrow 56"/>
          <p:cNvSpPr/>
          <p:nvPr/>
        </p:nvSpPr>
        <p:spPr>
          <a:xfrm rot="8458638">
            <a:off x="2477721" y="4834993"/>
            <a:ext cx="914400" cy="304800"/>
          </a:xfrm>
          <a:prstGeom prst="rightArrow">
            <a:avLst/>
          </a:prstGeom>
          <a:solidFill>
            <a:srgbClr val="00B0F0"/>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Steps towards two-beam module design</a:t>
            </a:r>
            <a:endParaRPr lang="en-US" dirty="0"/>
          </a:p>
        </p:txBody>
      </p:sp>
      <p:sp>
        <p:nvSpPr>
          <p:cNvPr id="3" name="Date Placeholder 2"/>
          <p:cNvSpPr>
            <a:spLocks noGrp="1"/>
          </p:cNvSpPr>
          <p:nvPr>
            <p:ph type="dt" sz="half" idx="10"/>
          </p:nvPr>
        </p:nvSpPr>
        <p:spPr>
          <a:xfrm>
            <a:off x="762000" y="6356350"/>
            <a:ext cx="2133600" cy="365125"/>
          </a:xfrm>
        </p:spPr>
        <p:txBody>
          <a:bodyPr/>
          <a:lstStyle/>
          <a:p>
            <a:r>
              <a:rPr lang="en-US" smtClean="0"/>
              <a:t>03 Feb 2011</a:t>
            </a:r>
            <a:endParaRPr lang="en-US" dirty="0"/>
          </a:p>
        </p:txBody>
      </p:sp>
      <p:sp>
        <p:nvSpPr>
          <p:cNvPr id="5" name="Footer Placeholder 4"/>
          <p:cNvSpPr>
            <a:spLocks noGrp="1"/>
          </p:cNvSpPr>
          <p:nvPr>
            <p:ph type="ftr" sz="quarter" idx="12"/>
          </p:nvPr>
        </p:nvSpPr>
        <p:spPr>
          <a:xfrm>
            <a:off x="3124200" y="6356350"/>
            <a:ext cx="2895600" cy="365125"/>
          </a:xfrm>
        </p:spPr>
        <p:txBody>
          <a:bodyPr/>
          <a:lstStyle/>
          <a:p>
            <a:r>
              <a:rPr lang="en-US" smtClean="0"/>
              <a:t>ACE, G. Riddone</a:t>
            </a:r>
            <a:endParaRPr lang="en-US" dirty="0" smtClean="0"/>
          </a:p>
        </p:txBody>
      </p:sp>
      <p:graphicFrame>
        <p:nvGraphicFramePr>
          <p:cNvPr id="6" name="Diagram 5"/>
          <p:cNvGraphicFramePr/>
          <p:nvPr/>
        </p:nvGraphicFramePr>
        <p:xfrm>
          <a:off x="533400" y="1803400"/>
          <a:ext cx="7848600" cy="4064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cxnSp>
        <p:nvCxnSpPr>
          <p:cNvPr id="14" name="Straight Connector 13"/>
          <p:cNvCxnSpPr/>
          <p:nvPr/>
        </p:nvCxnSpPr>
        <p:spPr>
          <a:xfrm rot="10800000">
            <a:off x="1295400" y="5740401"/>
            <a:ext cx="6096000" cy="0"/>
          </a:xfrm>
          <a:prstGeom prst="line">
            <a:avLst/>
          </a:prstGeom>
          <a:ln w="28575">
            <a:solidFill>
              <a:srgbClr val="002060"/>
            </a:solidFill>
          </a:ln>
        </p:spPr>
        <p:style>
          <a:lnRef idx="1">
            <a:schemeClr val="accent1"/>
          </a:lnRef>
          <a:fillRef idx="0">
            <a:schemeClr val="accent1"/>
          </a:fillRef>
          <a:effectRef idx="0">
            <a:schemeClr val="accent1"/>
          </a:effectRef>
          <a:fontRef idx="minor">
            <a:schemeClr val="tx1"/>
          </a:fontRef>
        </p:style>
      </p:cxnSp>
      <p:grpSp>
        <p:nvGrpSpPr>
          <p:cNvPr id="21" name="Group 20"/>
          <p:cNvGrpSpPr/>
          <p:nvPr/>
        </p:nvGrpSpPr>
        <p:grpSpPr>
          <a:xfrm>
            <a:off x="1295400" y="4597400"/>
            <a:ext cx="6096794" cy="1143001"/>
            <a:chOff x="1295400" y="4419599"/>
            <a:chExt cx="6096794" cy="1447800"/>
          </a:xfrm>
        </p:grpSpPr>
        <p:cxnSp>
          <p:nvCxnSpPr>
            <p:cNvPr id="12" name="Elbow Connector 11"/>
            <p:cNvCxnSpPr/>
            <p:nvPr/>
          </p:nvCxnSpPr>
          <p:spPr>
            <a:xfrm rot="5400000">
              <a:off x="6668294" y="5143499"/>
              <a:ext cx="1447006" cy="794"/>
            </a:xfrm>
            <a:prstGeom prst="bentConnector3">
              <a:avLst>
                <a:gd name="adj1" fmla="val 50000"/>
              </a:avLst>
            </a:prstGeom>
            <a:ln w="28575">
              <a:solidFill>
                <a:srgbClr val="002060"/>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rot="5400000" flipH="1" flipV="1">
              <a:off x="571500" y="5143499"/>
              <a:ext cx="1447800" cy="0"/>
            </a:xfrm>
            <a:prstGeom prst="line">
              <a:avLst/>
            </a:prstGeom>
            <a:ln w="28575">
              <a:solidFill>
                <a:srgbClr val="002060"/>
              </a:solidFill>
              <a:headEnd type="none" w="med" len="med"/>
              <a:tailEnd type="stealth" w="med" len="med"/>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rot="5400000" flipH="1" flipV="1">
              <a:off x="2705100" y="5143499"/>
              <a:ext cx="1447800" cy="0"/>
            </a:xfrm>
            <a:prstGeom prst="line">
              <a:avLst/>
            </a:prstGeom>
            <a:ln w="28575">
              <a:solidFill>
                <a:srgbClr val="002060"/>
              </a:solidFill>
              <a:headEnd type="none" w="med" len="med"/>
              <a:tailEnd type="stealth" w="med" len="med"/>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rot="5400000" flipH="1" flipV="1">
              <a:off x="4610100" y="5143499"/>
              <a:ext cx="1447800" cy="0"/>
            </a:xfrm>
            <a:prstGeom prst="line">
              <a:avLst/>
            </a:prstGeom>
            <a:ln w="28575">
              <a:solidFill>
                <a:srgbClr val="002060"/>
              </a:solidFill>
              <a:headEnd type="none" w="med" len="med"/>
              <a:tailEnd type="stealth" w="med" len="med"/>
            </a:ln>
          </p:spPr>
          <p:style>
            <a:lnRef idx="1">
              <a:schemeClr val="accent1"/>
            </a:lnRef>
            <a:fillRef idx="0">
              <a:schemeClr val="accent1"/>
            </a:fillRef>
            <a:effectRef idx="0">
              <a:schemeClr val="accent1"/>
            </a:effectRef>
            <a:fontRef idx="minor">
              <a:schemeClr val="tx1"/>
            </a:fontRef>
          </p:style>
        </p:cxnSp>
      </p:grpSp>
      <p:sp>
        <p:nvSpPr>
          <p:cNvPr id="20" name="TextBox 19"/>
          <p:cNvSpPr txBox="1"/>
          <p:nvPr/>
        </p:nvSpPr>
        <p:spPr>
          <a:xfrm>
            <a:off x="304800" y="762000"/>
            <a:ext cx="7530651" cy="1200329"/>
          </a:xfrm>
          <a:prstGeom prst="rect">
            <a:avLst/>
          </a:prstGeom>
          <a:noFill/>
        </p:spPr>
        <p:txBody>
          <a:bodyPr wrap="none" rtlCol="0">
            <a:spAutoFit/>
          </a:bodyPr>
          <a:lstStyle/>
          <a:p>
            <a:r>
              <a:rPr lang="en-US" dirty="0" smtClean="0">
                <a:latin typeface="Cambria" pitchFamily="18" charset="0"/>
              </a:rPr>
              <a:t>Several interfaces and several issues have to be addressed</a:t>
            </a:r>
          </a:p>
          <a:p>
            <a:r>
              <a:rPr lang="en-US" dirty="0" smtClean="0">
                <a:latin typeface="Cambria" pitchFamily="18" charset="0"/>
              </a:rPr>
              <a:t>Filling factor should be as high as possible </a:t>
            </a:r>
            <a:r>
              <a:rPr lang="en-US" dirty="0" smtClean="0">
                <a:latin typeface="Cambria" pitchFamily="18" charset="0"/>
                <a:sym typeface="Wingdings" pitchFamily="2" charset="2"/>
              </a:rPr>
              <a:t> very compact design</a:t>
            </a:r>
          </a:p>
          <a:p>
            <a:r>
              <a:rPr lang="en-US" dirty="0" smtClean="0">
                <a:latin typeface="Cambria" pitchFamily="18" charset="0"/>
              </a:rPr>
              <a:t>Design should also take into account assembly, transport and maintenance </a:t>
            </a:r>
          </a:p>
          <a:p>
            <a:r>
              <a:rPr lang="en-US" dirty="0" smtClean="0">
                <a:latin typeface="Cambria" pitchFamily="18" charset="0"/>
                <a:sym typeface="Wingdings" pitchFamily="2" charset="2"/>
              </a:rPr>
              <a:t> </a:t>
            </a:r>
            <a:r>
              <a:rPr lang="en-US" b="1" dirty="0" smtClean="0">
                <a:solidFill>
                  <a:srgbClr val="FF0000"/>
                </a:solidFill>
                <a:latin typeface="Cambria" pitchFamily="18" charset="0"/>
                <a:sym typeface="Wingdings" pitchFamily="2" charset="2"/>
              </a:rPr>
              <a:t>BASELINE design for CDR</a:t>
            </a:r>
            <a:endParaRPr lang="en-US" b="1" dirty="0" smtClean="0">
              <a:solidFill>
                <a:srgbClr val="FF0000"/>
              </a:solidFill>
              <a:latin typeface="Cambria" pitchFamily="18" charset="0"/>
            </a:endParaRPr>
          </a:p>
        </p:txBody>
      </p:sp>
      <p:sp>
        <p:nvSpPr>
          <p:cNvPr id="15" name="Slide Number Placeholder 14"/>
          <p:cNvSpPr>
            <a:spLocks noGrp="1"/>
          </p:cNvSpPr>
          <p:nvPr>
            <p:ph type="sldNum" sz="quarter" idx="11"/>
          </p:nvPr>
        </p:nvSpPr>
        <p:spPr/>
        <p:txBody>
          <a:bodyPr/>
          <a:lstStyle/>
          <a:p>
            <a:fld id="{AB0CC4D7-6F1A-452F-87A6-AD770925BAAB}" type="slidenum">
              <a:rPr lang="en-US" smtClean="0"/>
              <a:pPr/>
              <a:t>3</a:t>
            </a:fld>
            <a:endParaRPr lang="en-US"/>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itle 17"/>
          <p:cNvSpPr>
            <a:spLocks noGrp="1"/>
          </p:cNvSpPr>
          <p:nvPr>
            <p:ph type="title"/>
          </p:nvPr>
        </p:nvSpPr>
        <p:spPr/>
        <p:txBody>
          <a:bodyPr>
            <a:normAutofit fontScale="90000"/>
          </a:bodyPr>
          <a:lstStyle/>
          <a:p>
            <a:r>
              <a:rPr lang="en-US" dirty="0" smtClean="0"/>
              <a:t>Girders - Final Assembly </a:t>
            </a:r>
            <a:endParaRPr lang="en-US" dirty="0"/>
          </a:p>
        </p:txBody>
      </p:sp>
      <p:sp>
        <p:nvSpPr>
          <p:cNvPr id="14" name="Date Placeholder 13"/>
          <p:cNvSpPr>
            <a:spLocks noGrp="1"/>
          </p:cNvSpPr>
          <p:nvPr>
            <p:ph type="dt" sz="half" idx="10"/>
          </p:nvPr>
        </p:nvSpPr>
        <p:spPr/>
        <p:txBody>
          <a:bodyPr/>
          <a:lstStyle/>
          <a:p>
            <a:r>
              <a:rPr lang="en-US" smtClean="0"/>
              <a:t>03 Feb 2011</a:t>
            </a:r>
            <a:endParaRPr lang="en-US" dirty="0"/>
          </a:p>
        </p:txBody>
      </p:sp>
      <p:sp>
        <p:nvSpPr>
          <p:cNvPr id="15" name="Slide Number Placeholder 14"/>
          <p:cNvSpPr>
            <a:spLocks noGrp="1"/>
          </p:cNvSpPr>
          <p:nvPr>
            <p:ph type="sldNum" sz="quarter" idx="11"/>
          </p:nvPr>
        </p:nvSpPr>
        <p:spPr/>
        <p:txBody>
          <a:bodyPr/>
          <a:lstStyle/>
          <a:p>
            <a:fld id="{B6F15528-21DE-4FAA-801E-634DDDAF4B2B}" type="slidenum">
              <a:rPr lang="en-US" smtClean="0"/>
              <a:pPr/>
              <a:t>30</a:t>
            </a:fld>
            <a:endParaRPr lang="en-US" dirty="0"/>
          </a:p>
        </p:txBody>
      </p:sp>
      <p:sp>
        <p:nvSpPr>
          <p:cNvPr id="13" name="Footer Placeholder 12"/>
          <p:cNvSpPr>
            <a:spLocks noGrp="1"/>
          </p:cNvSpPr>
          <p:nvPr>
            <p:ph type="ftr" sz="quarter" idx="12"/>
          </p:nvPr>
        </p:nvSpPr>
        <p:spPr/>
        <p:txBody>
          <a:bodyPr/>
          <a:lstStyle/>
          <a:p>
            <a:r>
              <a:rPr lang="en-US" smtClean="0"/>
              <a:t>ACE, G. Riddone</a:t>
            </a:r>
            <a:endParaRPr lang="en-US" dirty="0"/>
          </a:p>
        </p:txBody>
      </p:sp>
      <p:pic>
        <p:nvPicPr>
          <p:cNvPr id="31" name="Picture 5" descr="C:\nIKOS\aSSIGNMEnts\SiC_Companies_Letter\Boostec\20101216_Installation@162\IMG_1383.JPG"/>
          <p:cNvPicPr>
            <a:picLocks noChangeAspect="1" noChangeArrowheads="1"/>
          </p:cNvPicPr>
          <p:nvPr/>
        </p:nvPicPr>
        <p:blipFill>
          <a:blip r:embed="rId2" cstate="print"/>
          <a:srcRect/>
          <a:stretch>
            <a:fillRect/>
          </a:stretch>
        </p:blipFill>
        <p:spPr bwMode="auto">
          <a:xfrm>
            <a:off x="3563888" y="548680"/>
            <a:ext cx="2016224" cy="2688452"/>
          </a:xfrm>
          <a:prstGeom prst="rect">
            <a:avLst/>
          </a:prstGeom>
          <a:noFill/>
          <a:ln>
            <a:solidFill>
              <a:schemeClr val="bg2">
                <a:lumMod val="50000"/>
              </a:schemeClr>
            </a:solidFill>
          </a:ln>
        </p:spPr>
      </p:pic>
      <p:pic>
        <p:nvPicPr>
          <p:cNvPr id="2055" name="Picture 7" descr="C:\nIKOS\aSSIGNMEnts\SiC_Companies_Letter\Boostec\20101216_Installation@162\IMG_1384.JPG"/>
          <p:cNvPicPr>
            <a:picLocks noChangeAspect="1" noChangeArrowheads="1"/>
          </p:cNvPicPr>
          <p:nvPr/>
        </p:nvPicPr>
        <p:blipFill>
          <a:blip r:embed="rId3" cstate="print"/>
          <a:srcRect/>
          <a:stretch>
            <a:fillRect/>
          </a:stretch>
        </p:blipFill>
        <p:spPr bwMode="auto">
          <a:xfrm>
            <a:off x="3491880" y="3356992"/>
            <a:ext cx="2160116" cy="2880320"/>
          </a:xfrm>
          <a:prstGeom prst="rect">
            <a:avLst/>
          </a:prstGeom>
          <a:noFill/>
          <a:ln>
            <a:solidFill>
              <a:schemeClr val="bg2">
                <a:lumMod val="50000"/>
              </a:schemeClr>
            </a:solidFill>
          </a:ln>
        </p:spPr>
      </p:pic>
      <p:pic>
        <p:nvPicPr>
          <p:cNvPr id="2052" name="Picture 4" descr="C:\nIKOS\aSSIGNMEnts\SiC_Companies_Letter\Boostec\20101216_Installation@162\IMG_1380.JPG"/>
          <p:cNvPicPr>
            <a:picLocks noChangeAspect="1" noChangeArrowheads="1"/>
          </p:cNvPicPr>
          <p:nvPr/>
        </p:nvPicPr>
        <p:blipFill>
          <a:blip r:embed="rId4" cstate="print"/>
          <a:srcRect/>
          <a:stretch>
            <a:fillRect/>
          </a:stretch>
        </p:blipFill>
        <p:spPr bwMode="auto">
          <a:xfrm>
            <a:off x="5706321" y="1916832"/>
            <a:ext cx="3402183" cy="4536504"/>
          </a:xfrm>
          <a:prstGeom prst="rect">
            <a:avLst/>
          </a:prstGeom>
          <a:noFill/>
          <a:ln>
            <a:solidFill>
              <a:schemeClr val="bg2">
                <a:lumMod val="50000"/>
              </a:schemeClr>
            </a:solidFill>
          </a:ln>
        </p:spPr>
      </p:pic>
      <p:pic>
        <p:nvPicPr>
          <p:cNvPr id="34" name="Picture 6" descr="C:\nIKOS\aSSIGNMEnts\SiC_Companies_Letter\Boostec\20101216_Installation@162\IMG_1386.JPG"/>
          <p:cNvPicPr>
            <a:picLocks noChangeAspect="1" noChangeArrowheads="1"/>
          </p:cNvPicPr>
          <p:nvPr/>
        </p:nvPicPr>
        <p:blipFill>
          <a:blip r:embed="rId5" cstate="print"/>
          <a:srcRect/>
          <a:stretch>
            <a:fillRect/>
          </a:stretch>
        </p:blipFill>
        <p:spPr bwMode="auto">
          <a:xfrm>
            <a:off x="5652120" y="530675"/>
            <a:ext cx="1728192" cy="1296070"/>
          </a:xfrm>
          <a:prstGeom prst="rect">
            <a:avLst/>
          </a:prstGeom>
          <a:noFill/>
          <a:ln>
            <a:solidFill>
              <a:schemeClr val="bg2">
                <a:lumMod val="50000"/>
              </a:schemeClr>
            </a:solidFill>
          </a:ln>
        </p:spPr>
      </p:pic>
      <p:sp>
        <p:nvSpPr>
          <p:cNvPr id="11" name="TextBox 10"/>
          <p:cNvSpPr txBox="1"/>
          <p:nvPr/>
        </p:nvSpPr>
        <p:spPr>
          <a:xfrm>
            <a:off x="457200" y="5715000"/>
            <a:ext cx="2460289" cy="369332"/>
          </a:xfrm>
          <a:prstGeom prst="rect">
            <a:avLst/>
          </a:prstGeom>
          <a:noFill/>
          <a:ln>
            <a:solidFill>
              <a:schemeClr val="accent1"/>
            </a:solidFill>
          </a:ln>
        </p:spPr>
        <p:txBody>
          <a:bodyPr wrap="none" rtlCol="0">
            <a:spAutoFit/>
          </a:bodyPr>
          <a:lstStyle/>
          <a:p>
            <a:r>
              <a:rPr lang="en-US" b="1" dirty="0" smtClean="0">
                <a:solidFill>
                  <a:srgbClr val="00B0F0"/>
                </a:solidFill>
                <a:effectLst>
                  <a:outerShdw blurRad="38100" dist="38100" dir="2700000" algn="tl">
                    <a:srgbClr val="000000">
                      <a:alpha val="43137"/>
                    </a:srgbClr>
                  </a:outerShdw>
                </a:effectLst>
              </a:rPr>
              <a:t>Visit on Thu 3 February </a:t>
            </a:r>
            <a:endParaRPr lang="en-US" b="1" dirty="0">
              <a:solidFill>
                <a:srgbClr val="00B0F0"/>
              </a:solidFill>
              <a:effectLst>
                <a:outerShdw blurRad="38100" dist="38100" dir="2700000" algn="tl">
                  <a:srgbClr val="000000">
                    <a:alpha val="43137"/>
                  </a:srgbClr>
                </a:outerShdw>
              </a:effectLst>
            </a:endParaRPr>
          </a:p>
        </p:txBody>
      </p:sp>
      <p:pic>
        <p:nvPicPr>
          <p:cNvPr id="1026" name="Picture 2"/>
          <p:cNvPicPr>
            <a:picLocks noChangeAspect="1" noChangeArrowheads="1"/>
          </p:cNvPicPr>
          <p:nvPr/>
        </p:nvPicPr>
        <p:blipFill>
          <a:blip r:embed="rId6" cstate="print"/>
          <a:srcRect r="10891" b="12757"/>
          <a:stretch>
            <a:fillRect/>
          </a:stretch>
        </p:blipFill>
        <p:spPr bwMode="auto">
          <a:xfrm>
            <a:off x="0" y="1295400"/>
            <a:ext cx="3429000" cy="40386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1"/>
          <p:cNvSpPr txBox="1">
            <a:spLocks/>
          </p:cNvSpPr>
          <p:nvPr/>
        </p:nvSpPr>
        <p:spPr>
          <a:xfrm>
            <a:off x="1676400" y="228600"/>
            <a:ext cx="7239000" cy="457200"/>
          </a:xfrm>
          <a:prstGeom prst="rect">
            <a:avLst/>
          </a:prstGeom>
        </p:spPr>
        <p:txBody>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sz="2400" b="1" i="0" u="none" strike="noStrike" kern="1200" cap="all" spc="0" normalizeH="0" noProof="0" dirty="0" smtClean="0">
                <a:ln>
                  <a:noFill/>
                </a:ln>
                <a:solidFill>
                  <a:schemeClr val="bg1"/>
                </a:solidFill>
                <a:effectLst/>
                <a:uLnTx/>
                <a:uFillTx/>
                <a:latin typeface="+mn-lt"/>
                <a:ea typeface="+mj-ea"/>
                <a:cs typeface="+mj-cs"/>
              </a:rPr>
              <a:t>PRTOTOTYPE modules – LAB: schedule</a:t>
            </a:r>
            <a:endParaRPr kumimoji="0" lang="en-US" sz="2400" b="1" i="0" u="none" strike="noStrike" kern="1200" cap="all" spc="0" normalizeH="0" noProof="0" dirty="0">
              <a:ln>
                <a:noFill/>
              </a:ln>
              <a:solidFill>
                <a:schemeClr val="bg1"/>
              </a:solidFill>
              <a:effectLst/>
              <a:uLnTx/>
              <a:uFillTx/>
              <a:latin typeface="+mn-lt"/>
              <a:ea typeface="+mj-ea"/>
              <a:cs typeface="+mj-cs"/>
            </a:endParaRPr>
          </a:p>
        </p:txBody>
      </p:sp>
      <p:sp>
        <p:nvSpPr>
          <p:cNvPr id="14" name="TextBox 13"/>
          <p:cNvSpPr txBox="1"/>
          <p:nvPr/>
        </p:nvSpPr>
        <p:spPr>
          <a:xfrm>
            <a:off x="381000" y="5105400"/>
            <a:ext cx="7696200" cy="923330"/>
          </a:xfrm>
          <a:prstGeom prst="rect">
            <a:avLst/>
          </a:prstGeom>
          <a:ln>
            <a:noFill/>
          </a:ln>
        </p:spPr>
        <p:style>
          <a:lnRef idx="2">
            <a:schemeClr val="accent1"/>
          </a:lnRef>
          <a:fillRef idx="1">
            <a:schemeClr val="lt1"/>
          </a:fillRef>
          <a:effectRef idx="0">
            <a:schemeClr val="accent1"/>
          </a:effectRef>
          <a:fontRef idx="minor">
            <a:schemeClr val="dk1"/>
          </a:fontRef>
        </p:style>
        <p:txBody>
          <a:bodyPr wrap="square" rtlCol="0">
            <a:spAutoFit/>
          </a:bodyPr>
          <a:lstStyle/>
          <a:p>
            <a:pPr marL="279400" indent="-279400">
              <a:buFont typeface="Arial" pitchFamily="34" charset="0"/>
              <a:buChar char="•"/>
            </a:pPr>
            <a:r>
              <a:rPr lang="en-US" b="1" dirty="0" smtClean="0"/>
              <a:t>Under tendering: vacuum system, beam instrumentation and RF system for the first two T0 modules  and supporting system for T1 module</a:t>
            </a:r>
          </a:p>
          <a:p>
            <a:pPr marL="279400" indent="-279400">
              <a:buFont typeface="Arial" pitchFamily="34" charset="0"/>
              <a:buChar char="•"/>
            </a:pPr>
            <a:r>
              <a:rPr lang="en-US" b="1" dirty="0" smtClean="0"/>
              <a:t>Most probably tests will continue in 2013</a:t>
            </a:r>
            <a:endParaRPr lang="en-US" b="1" dirty="0"/>
          </a:p>
        </p:txBody>
      </p:sp>
      <p:sp>
        <p:nvSpPr>
          <p:cNvPr id="18" name="Title 17"/>
          <p:cNvSpPr>
            <a:spLocks noGrp="1"/>
          </p:cNvSpPr>
          <p:nvPr>
            <p:ph type="title"/>
          </p:nvPr>
        </p:nvSpPr>
        <p:spPr/>
        <p:txBody>
          <a:bodyPr>
            <a:normAutofit fontScale="90000"/>
          </a:bodyPr>
          <a:lstStyle/>
          <a:p>
            <a:r>
              <a:rPr lang="en-US" dirty="0" smtClean="0"/>
              <a:t>Prototype modules in the lab - Schedule</a:t>
            </a:r>
            <a:endParaRPr lang="en-US" dirty="0"/>
          </a:p>
        </p:txBody>
      </p:sp>
      <p:sp>
        <p:nvSpPr>
          <p:cNvPr id="15" name="Date Placeholder 14"/>
          <p:cNvSpPr>
            <a:spLocks noGrp="1"/>
          </p:cNvSpPr>
          <p:nvPr>
            <p:ph type="dt" sz="half" idx="10"/>
          </p:nvPr>
        </p:nvSpPr>
        <p:spPr/>
        <p:txBody>
          <a:bodyPr/>
          <a:lstStyle/>
          <a:p>
            <a:r>
              <a:rPr lang="en-US" smtClean="0"/>
              <a:t>03 Feb 2011</a:t>
            </a:r>
            <a:endParaRPr lang="en-US" dirty="0"/>
          </a:p>
        </p:txBody>
      </p:sp>
      <p:sp>
        <p:nvSpPr>
          <p:cNvPr id="17" name="Footer Placeholder 16"/>
          <p:cNvSpPr>
            <a:spLocks noGrp="1"/>
          </p:cNvSpPr>
          <p:nvPr>
            <p:ph type="ftr" sz="quarter" idx="12"/>
          </p:nvPr>
        </p:nvSpPr>
        <p:spPr/>
        <p:txBody>
          <a:bodyPr/>
          <a:lstStyle/>
          <a:p>
            <a:r>
              <a:rPr lang="en-US" smtClean="0"/>
              <a:t>ACE, G. Riddone</a:t>
            </a:r>
            <a:endParaRPr lang="en-US" dirty="0" smtClean="0"/>
          </a:p>
        </p:txBody>
      </p:sp>
      <p:sp>
        <p:nvSpPr>
          <p:cNvPr id="19" name="Slide Number Placeholder 18"/>
          <p:cNvSpPr>
            <a:spLocks noGrp="1"/>
          </p:cNvSpPr>
          <p:nvPr>
            <p:ph type="sldNum" sz="quarter" idx="11"/>
          </p:nvPr>
        </p:nvSpPr>
        <p:spPr/>
        <p:txBody>
          <a:bodyPr/>
          <a:lstStyle/>
          <a:p>
            <a:fld id="{AB0CC4D7-6F1A-452F-87A6-AD770925BAAB}" type="slidenum">
              <a:rPr lang="en-US" smtClean="0"/>
              <a:pPr/>
              <a:t>31</a:t>
            </a:fld>
            <a:endParaRPr lang="en-US"/>
          </a:p>
        </p:txBody>
      </p:sp>
      <p:pic>
        <p:nvPicPr>
          <p:cNvPr id="1026" name="Picture 2"/>
          <p:cNvPicPr>
            <a:picLocks noChangeAspect="1" noChangeArrowheads="1"/>
          </p:cNvPicPr>
          <p:nvPr/>
        </p:nvPicPr>
        <p:blipFill>
          <a:blip r:embed="rId3" cstate="print"/>
          <a:srcRect/>
          <a:stretch>
            <a:fillRect/>
          </a:stretch>
        </p:blipFill>
        <p:spPr bwMode="auto">
          <a:xfrm>
            <a:off x="152400" y="1219200"/>
            <a:ext cx="8915400" cy="3522961"/>
          </a:xfrm>
          <a:prstGeom prst="rect">
            <a:avLst/>
          </a:prstGeom>
          <a:ln>
            <a:headEnd/>
            <a:tailEnd/>
          </a:ln>
        </p:spPr>
        <p:style>
          <a:lnRef idx="2">
            <a:schemeClr val="accent1"/>
          </a:lnRef>
          <a:fillRef idx="1">
            <a:schemeClr val="lt1"/>
          </a:fillRef>
          <a:effectRef idx="0">
            <a:schemeClr val="accent1"/>
          </a:effectRef>
          <a:fontRef idx="minor">
            <a:schemeClr val="dk1"/>
          </a:fontRef>
        </p:style>
      </p:pic>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descr="\\cern.ch\dfs\Departments\AB\Projects\CLIC Structures\People\Anastasiya\ACE 2011\TM001\6.jpg"/>
          <p:cNvPicPr>
            <a:picLocks noChangeAspect="1" noChangeArrowheads="1"/>
          </p:cNvPicPr>
          <p:nvPr/>
        </p:nvPicPr>
        <p:blipFill>
          <a:blip r:embed="rId3" cstate="print"/>
          <a:srcRect/>
          <a:stretch>
            <a:fillRect/>
          </a:stretch>
        </p:blipFill>
        <p:spPr bwMode="auto">
          <a:xfrm>
            <a:off x="1031976" y="609600"/>
            <a:ext cx="8112024" cy="4641955"/>
          </a:xfrm>
          <a:prstGeom prst="rect">
            <a:avLst/>
          </a:prstGeom>
          <a:noFill/>
        </p:spPr>
      </p:pic>
      <p:sp>
        <p:nvSpPr>
          <p:cNvPr id="2" name="Title 1"/>
          <p:cNvSpPr>
            <a:spLocks noGrp="1"/>
          </p:cNvSpPr>
          <p:nvPr>
            <p:ph type="title"/>
          </p:nvPr>
        </p:nvSpPr>
        <p:spPr/>
        <p:txBody>
          <a:bodyPr>
            <a:normAutofit fontScale="90000"/>
          </a:bodyPr>
          <a:lstStyle/>
          <a:p>
            <a:r>
              <a:rPr lang="en-US" smtClean="0"/>
              <a:t>Prototype modules to be tested in CLEX</a:t>
            </a:r>
            <a:endParaRPr lang="en-US" dirty="0"/>
          </a:p>
        </p:txBody>
      </p:sp>
      <p:sp>
        <p:nvSpPr>
          <p:cNvPr id="11" name="Date Placeholder 10"/>
          <p:cNvSpPr>
            <a:spLocks noGrp="1"/>
          </p:cNvSpPr>
          <p:nvPr>
            <p:ph type="dt" sz="half" idx="10"/>
          </p:nvPr>
        </p:nvSpPr>
        <p:spPr/>
        <p:txBody>
          <a:bodyPr/>
          <a:lstStyle/>
          <a:p>
            <a:r>
              <a:rPr lang="en-US" smtClean="0"/>
              <a:t>03 Feb 2011</a:t>
            </a:r>
            <a:endParaRPr lang="en-US" dirty="0"/>
          </a:p>
        </p:txBody>
      </p:sp>
      <p:sp>
        <p:nvSpPr>
          <p:cNvPr id="13" name="Footer Placeholder 12"/>
          <p:cNvSpPr>
            <a:spLocks noGrp="1"/>
          </p:cNvSpPr>
          <p:nvPr>
            <p:ph type="ftr" sz="quarter" idx="12"/>
          </p:nvPr>
        </p:nvSpPr>
        <p:spPr/>
        <p:txBody>
          <a:bodyPr/>
          <a:lstStyle/>
          <a:p>
            <a:r>
              <a:rPr lang="en-US" smtClean="0"/>
              <a:t>ACE, G. Riddone</a:t>
            </a:r>
            <a:endParaRPr lang="en-US" dirty="0" smtClean="0"/>
          </a:p>
        </p:txBody>
      </p:sp>
      <p:sp>
        <p:nvSpPr>
          <p:cNvPr id="14" name="Striped Right Arrow 13"/>
          <p:cNvSpPr/>
          <p:nvPr/>
        </p:nvSpPr>
        <p:spPr>
          <a:xfrm rot="5400000">
            <a:off x="6134100" y="2324100"/>
            <a:ext cx="838200" cy="609600"/>
          </a:xfrm>
          <a:prstGeom prst="stripedRightArrow">
            <a:avLst>
              <a:gd name="adj1" fmla="val 50000"/>
              <a:gd name="adj2" fmla="val 50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Rectangle 29"/>
          <p:cNvSpPr/>
          <p:nvPr/>
        </p:nvSpPr>
        <p:spPr>
          <a:xfrm>
            <a:off x="6096000" y="1295400"/>
            <a:ext cx="731520" cy="533400"/>
          </a:xfrm>
          <a:prstGeom prst="rect">
            <a:avLst/>
          </a:prstGeom>
          <a:ln w="571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T0</a:t>
            </a:r>
            <a:endParaRPr lang="en-US" dirty="0"/>
          </a:p>
        </p:txBody>
      </p:sp>
      <p:sp>
        <p:nvSpPr>
          <p:cNvPr id="31" name="Rectangle 30"/>
          <p:cNvSpPr/>
          <p:nvPr/>
        </p:nvSpPr>
        <p:spPr>
          <a:xfrm>
            <a:off x="6934200" y="1295400"/>
            <a:ext cx="731520" cy="533400"/>
          </a:xfrm>
          <a:prstGeom prst="rect">
            <a:avLst/>
          </a:prstGeom>
          <a:solidFill>
            <a:srgbClr val="4F81BD">
              <a:alpha val="50196"/>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T1</a:t>
            </a:r>
            <a:endParaRPr lang="en-US" dirty="0"/>
          </a:p>
        </p:txBody>
      </p:sp>
      <p:sp>
        <p:nvSpPr>
          <p:cNvPr id="32" name="Rectangle 31"/>
          <p:cNvSpPr/>
          <p:nvPr/>
        </p:nvSpPr>
        <p:spPr>
          <a:xfrm>
            <a:off x="5257800" y="1295400"/>
            <a:ext cx="731520" cy="533400"/>
          </a:xfrm>
          <a:prstGeom prst="rect">
            <a:avLst/>
          </a:prstGeom>
          <a:ln w="571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T0</a:t>
            </a:r>
            <a:endParaRPr lang="en-US" dirty="0"/>
          </a:p>
        </p:txBody>
      </p:sp>
      <p:cxnSp>
        <p:nvCxnSpPr>
          <p:cNvPr id="33" name="Straight Arrow Connector 32"/>
          <p:cNvCxnSpPr/>
          <p:nvPr/>
        </p:nvCxnSpPr>
        <p:spPr>
          <a:xfrm>
            <a:off x="5227320" y="1981200"/>
            <a:ext cx="25908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34" name="TextBox 33"/>
          <p:cNvSpPr txBox="1"/>
          <p:nvPr/>
        </p:nvSpPr>
        <p:spPr>
          <a:xfrm>
            <a:off x="7056120" y="1981200"/>
            <a:ext cx="720069" cy="369332"/>
          </a:xfrm>
          <a:prstGeom prst="rect">
            <a:avLst/>
          </a:prstGeom>
          <a:noFill/>
        </p:spPr>
        <p:txBody>
          <a:bodyPr wrap="none" rtlCol="0">
            <a:spAutoFit/>
          </a:bodyPr>
          <a:lstStyle/>
          <a:p>
            <a:r>
              <a:rPr lang="en-US" dirty="0" smtClean="0"/>
              <a:t>Beam</a:t>
            </a:r>
            <a:endParaRPr lang="en-US" dirty="0"/>
          </a:p>
        </p:txBody>
      </p:sp>
      <p:sp>
        <p:nvSpPr>
          <p:cNvPr id="35" name="TextBox 34"/>
          <p:cNvSpPr txBox="1"/>
          <p:nvPr/>
        </p:nvSpPr>
        <p:spPr>
          <a:xfrm>
            <a:off x="4495800" y="926068"/>
            <a:ext cx="4288610" cy="369332"/>
          </a:xfrm>
          <a:prstGeom prst="rect">
            <a:avLst/>
          </a:prstGeom>
          <a:noFill/>
        </p:spPr>
        <p:txBody>
          <a:bodyPr wrap="none" rtlCol="0">
            <a:spAutoFit/>
          </a:bodyPr>
          <a:lstStyle/>
          <a:p>
            <a:r>
              <a:rPr lang="en-US" dirty="0" smtClean="0">
                <a:latin typeface="Cambria" pitchFamily="18" charset="0"/>
              </a:rPr>
              <a:t> 3 modules to be tested with beam and RF</a:t>
            </a:r>
            <a:endParaRPr lang="en-US" dirty="0">
              <a:latin typeface="Cambria" pitchFamily="18" charset="0"/>
            </a:endParaRPr>
          </a:p>
        </p:txBody>
      </p:sp>
      <p:pic>
        <p:nvPicPr>
          <p:cNvPr id="36" name="Picture 2"/>
          <p:cNvPicPr>
            <a:picLocks noChangeAspect="1" noChangeArrowheads="1"/>
          </p:cNvPicPr>
          <p:nvPr/>
        </p:nvPicPr>
        <p:blipFill>
          <a:blip r:embed="rId4" cstate="print"/>
          <a:srcRect b="5467"/>
          <a:stretch>
            <a:fillRect/>
          </a:stretch>
        </p:blipFill>
        <p:spPr bwMode="auto">
          <a:xfrm>
            <a:off x="152400" y="3962400"/>
            <a:ext cx="3352800" cy="2057400"/>
          </a:xfrm>
          <a:prstGeom prst="rect">
            <a:avLst/>
          </a:prstGeom>
          <a:ln>
            <a:headEnd/>
            <a:tailEnd/>
          </a:ln>
        </p:spPr>
        <p:style>
          <a:lnRef idx="2">
            <a:schemeClr val="accent1"/>
          </a:lnRef>
          <a:fillRef idx="1">
            <a:schemeClr val="lt1"/>
          </a:fillRef>
          <a:effectRef idx="0">
            <a:schemeClr val="accent1"/>
          </a:effectRef>
          <a:fontRef idx="minor">
            <a:schemeClr val="dk1"/>
          </a:fontRef>
        </p:style>
      </p:pic>
      <p:sp>
        <p:nvSpPr>
          <p:cNvPr id="37" name="Rectangle 36"/>
          <p:cNvSpPr/>
          <p:nvPr/>
        </p:nvSpPr>
        <p:spPr>
          <a:xfrm>
            <a:off x="152400" y="2762071"/>
            <a:ext cx="3962400" cy="1200329"/>
          </a:xfrm>
          <a:prstGeom prst="rect">
            <a:avLst/>
          </a:prstGeom>
        </p:spPr>
        <p:txBody>
          <a:bodyPr wrap="square">
            <a:spAutoFit/>
          </a:bodyPr>
          <a:lstStyle/>
          <a:p>
            <a:r>
              <a:rPr lang="en-US" dirty="0" smtClean="0">
                <a:latin typeface="Cambria" pitchFamily="18" charset="0"/>
              </a:rPr>
              <a:t>Double length PETS feeding two </a:t>
            </a:r>
          </a:p>
          <a:p>
            <a:r>
              <a:rPr lang="en-US" dirty="0" smtClean="0">
                <a:latin typeface="Cambria" pitchFamily="18" charset="0"/>
              </a:rPr>
              <a:t>accelerating structures each</a:t>
            </a:r>
          </a:p>
          <a:p>
            <a:endParaRPr lang="en-US" dirty="0" smtClean="0">
              <a:latin typeface="Cambria" pitchFamily="18" charset="0"/>
            </a:endParaRPr>
          </a:p>
          <a:p>
            <a:r>
              <a:rPr lang="en-US" dirty="0" smtClean="0">
                <a:latin typeface="Cambria" pitchFamily="18" charset="0"/>
              </a:rPr>
              <a:t>Fully equipped accelerating structures</a:t>
            </a:r>
          </a:p>
        </p:txBody>
      </p:sp>
      <p:sp>
        <p:nvSpPr>
          <p:cNvPr id="38" name="Rectangle 37"/>
          <p:cNvSpPr/>
          <p:nvPr/>
        </p:nvSpPr>
        <p:spPr>
          <a:xfrm>
            <a:off x="3505200" y="5638800"/>
            <a:ext cx="3810000" cy="369332"/>
          </a:xfrm>
          <a:prstGeom prst="rect">
            <a:avLst/>
          </a:prstGeom>
        </p:spPr>
        <p:txBody>
          <a:bodyPr wrap="square">
            <a:spAutoFit/>
          </a:bodyPr>
          <a:lstStyle/>
          <a:p>
            <a:r>
              <a:rPr lang="en-US" b="1" dirty="0" smtClean="0">
                <a:latin typeface="Cambria" pitchFamily="18" charset="0"/>
              </a:rPr>
              <a:t>First module to be ready by 2012</a:t>
            </a:r>
            <a:endParaRPr lang="en-US" b="1" dirty="0">
              <a:latin typeface="Cambria" pitchFamily="18" charset="0"/>
            </a:endParaRPr>
          </a:p>
        </p:txBody>
      </p:sp>
      <p:sp>
        <p:nvSpPr>
          <p:cNvPr id="16" name="Slide Number Placeholder 15"/>
          <p:cNvSpPr>
            <a:spLocks noGrp="1"/>
          </p:cNvSpPr>
          <p:nvPr>
            <p:ph type="sldNum" sz="quarter" idx="11"/>
          </p:nvPr>
        </p:nvSpPr>
        <p:spPr/>
        <p:txBody>
          <a:bodyPr/>
          <a:lstStyle/>
          <a:p>
            <a:fld id="{AB0CC4D7-6F1A-452F-87A6-AD770925BAAB}" type="slidenum">
              <a:rPr lang="en-US" smtClean="0"/>
              <a:pPr/>
              <a:t>32</a:t>
            </a:fld>
            <a:endParaRPr lang="en-US"/>
          </a:p>
        </p:txBody>
      </p:sp>
      <p:sp>
        <p:nvSpPr>
          <p:cNvPr id="17" name="TextBox 16"/>
          <p:cNvSpPr txBox="1"/>
          <p:nvPr/>
        </p:nvSpPr>
        <p:spPr>
          <a:xfrm>
            <a:off x="8193034" y="609600"/>
            <a:ext cx="979242" cy="307777"/>
          </a:xfrm>
          <a:prstGeom prst="rect">
            <a:avLst/>
          </a:prstGeom>
          <a:solidFill>
            <a:schemeClr val="tx2">
              <a:lumMod val="20000"/>
              <a:lumOff val="80000"/>
            </a:schemeClr>
          </a:solidFill>
        </p:spPr>
        <p:txBody>
          <a:bodyPr wrap="none" rtlCol="0">
            <a:spAutoFit/>
          </a:bodyPr>
          <a:lstStyle/>
          <a:p>
            <a:r>
              <a:rPr lang="en-US" sz="1400" b="1" dirty="0" smtClean="0"/>
              <a:t>A. Solodko</a:t>
            </a:r>
            <a:endParaRPr lang="en-US" sz="1400" b="1" dirty="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Prototype modules in CLEX- Purpose</a:t>
            </a:r>
            <a:endParaRPr lang="en-US" dirty="0"/>
          </a:p>
        </p:txBody>
      </p:sp>
      <p:sp>
        <p:nvSpPr>
          <p:cNvPr id="3" name="Date Placeholder 2"/>
          <p:cNvSpPr>
            <a:spLocks noGrp="1"/>
          </p:cNvSpPr>
          <p:nvPr>
            <p:ph type="dt" sz="half" idx="10"/>
          </p:nvPr>
        </p:nvSpPr>
        <p:spPr/>
        <p:txBody>
          <a:bodyPr/>
          <a:lstStyle/>
          <a:p>
            <a:r>
              <a:rPr lang="en-US" smtClean="0"/>
              <a:t>03 Feb 2011</a:t>
            </a:r>
            <a:endParaRPr lang="en-US" dirty="0"/>
          </a:p>
        </p:txBody>
      </p:sp>
      <p:sp>
        <p:nvSpPr>
          <p:cNvPr id="4" name="Slide Number Placeholder 3"/>
          <p:cNvSpPr>
            <a:spLocks noGrp="1"/>
          </p:cNvSpPr>
          <p:nvPr>
            <p:ph type="sldNum" sz="quarter" idx="11"/>
          </p:nvPr>
        </p:nvSpPr>
        <p:spPr/>
        <p:txBody>
          <a:bodyPr/>
          <a:lstStyle/>
          <a:p>
            <a:fld id="{AB0CC4D7-6F1A-452F-87A6-AD770925BAAB}" type="slidenum">
              <a:rPr lang="en-US" smtClean="0"/>
              <a:pPr/>
              <a:t>33</a:t>
            </a:fld>
            <a:endParaRPr lang="en-US"/>
          </a:p>
        </p:txBody>
      </p:sp>
      <p:sp>
        <p:nvSpPr>
          <p:cNvPr id="5" name="Footer Placeholder 4"/>
          <p:cNvSpPr>
            <a:spLocks noGrp="1"/>
          </p:cNvSpPr>
          <p:nvPr>
            <p:ph type="ftr" sz="quarter" idx="12"/>
          </p:nvPr>
        </p:nvSpPr>
        <p:spPr/>
        <p:txBody>
          <a:bodyPr/>
          <a:lstStyle/>
          <a:p>
            <a:r>
              <a:rPr lang="en-US" smtClean="0"/>
              <a:t>ACE, G. Riddone</a:t>
            </a:r>
            <a:endParaRPr lang="en-US" dirty="0" smtClean="0"/>
          </a:p>
        </p:txBody>
      </p:sp>
      <p:sp>
        <p:nvSpPr>
          <p:cNvPr id="7" name="Pentagon 6"/>
          <p:cNvSpPr/>
          <p:nvPr/>
        </p:nvSpPr>
        <p:spPr>
          <a:xfrm>
            <a:off x="533400" y="2895600"/>
            <a:ext cx="2286000" cy="990600"/>
          </a:xfrm>
          <a:prstGeom prst="homePlat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Full system RF breakdown</a:t>
            </a:r>
            <a:endParaRPr lang="en-US" dirty="0"/>
          </a:p>
        </p:txBody>
      </p:sp>
      <p:sp>
        <p:nvSpPr>
          <p:cNvPr id="8" name="Pentagon 7"/>
          <p:cNvSpPr/>
          <p:nvPr/>
        </p:nvSpPr>
        <p:spPr>
          <a:xfrm>
            <a:off x="533400" y="1828800"/>
            <a:ext cx="2286000" cy="990600"/>
          </a:xfrm>
          <a:prstGeom prst="homePlat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RF waveguide network</a:t>
            </a:r>
            <a:endParaRPr lang="en-US" dirty="0"/>
          </a:p>
        </p:txBody>
      </p:sp>
      <p:sp>
        <p:nvSpPr>
          <p:cNvPr id="9" name="Pentagon 8"/>
          <p:cNvSpPr/>
          <p:nvPr/>
        </p:nvSpPr>
        <p:spPr>
          <a:xfrm>
            <a:off x="3276600" y="762000"/>
            <a:ext cx="2286000" cy="990600"/>
          </a:xfrm>
          <a:prstGeom prst="homePlat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Beam-based alignment</a:t>
            </a:r>
            <a:endParaRPr lang="en-US" dirty="0"/>
          </a:p>
        </p:txBody>
      </p:sp>
      <p:sp>
        <p:nvSpPr>
          <p:cNvPr id="10" name="Pentagon 9"/>
          <p:cNvSpPr/>
          <p:nvPr/>
        </p:nvSpPr>
        <p:spPr>
          <a:xfrm>
            <a:off x="3276600" y="2819400"/>
            <a:ext cx="2286000" cy="990600"/>
          </a:xfrm>
          <a:prstGeom prst="homePlat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Cooling system performance</a:t>
            </a:r>
            <a:endParaRPr lang="en-US" dirty="0"/>
          </a:p>
        </p:txBody>
      </p:sp>
      <p:sp>
        <p:nvSpPr>
          <p:cNvPr id="11" name="Pentagon 10"/>
          <p:cNvSpPr/>
          <p:nvPr/>
        </p:nvSpPr>
        <p:spPr>
          <a:xfrm>
            <a:off x="3276600" y="1828800"/>
            <a:ext cx="2286000" cy="914400"/>
          </a:xfrm>
          <a:prstGeom prst="homePlat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Vacuum system performance</a:t>
            </a:r>
            <a:endParaRPr lang="en-US" dirty="0"/>
          </a:p>
        </p:txBody>
      </p:sp>
      <p:sp>
        <p:nvSpPr>
          <p:cNvPr id="12" name="Pentagon 11"/>
          <p:cNvSpPr/>
          <p:nvPr/>
        </p:nvSpPr>
        <p:spPr>
          <a:xfrm>
            <a:off x="533400" y="762000"/>
            <a:ext cx="2286000" cy="990600"/>
          </a:xfrm>
          <a:prstGeom prst="homePlat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Module engineering, and assembly </a:t>
            </a:r>
            <a:endParaRPr lang="en-US" dirty="0"/>
          </a:p>
        </p:txBody>
      </p:sp>
      <p:sp>
        <p:nvSpPr>
          <p:cNvPr id="13" name="Pentagon 12"/>
          <p:cNvSpPr/>
          <p:nvPr/>
        </p:nvSpPr>
        <p:spPr>
          <a:xfrm>
            <a:off x="3276600" y="3886200"/>
            <a:ext cx="2286000" cy="990600"/>
          </a:xfrm>
          <a:prstGeom prst="homePlat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en-US" dirty="0" smtClean="0"/>
              <a:t>Stabilization of main beam quadrupole</a:t>
            </a:r>
          </a:p>
        </p:txBody>
      </p:sp>
      <p:sp>
        <p:nvSpPr>
          <p:cNvPr id="14" name="Pentagon 13"/>
          <p:cNvSpPr/>
          <p:nvPr/>
        </p:nvSpPr>
        <p:spPr>
          <a:xfrm>
            <a:off x="5715000" y="5181600"/>
            <a:ext cx="2286000" cy="990600"/>
          </a:xfrm>
          <a:prstGeom prst="homePlate">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US" dirty="0" smtClean="0"/>
              <a:t>Vibration  study</a:t>
            </a:r>
            <a:endParaRPr lang="en-US" dirty="0"/>
          </a:p>
        </p:txBody>
      </p:sp>
      <p:sp>
        <p:nvSpPr>
          <p:cNvPr id="15" name="Pentagon 14"/>
          <p:cNvSpPr/>
          <p:nvPr/>
        </p:nvSpPr>
        <p:spPr>
          <a:xfrm>
            <a:off x="3429000" y="5181600"/>
            <a:ext cx="2286000" cy="990600"/>
          </a:xfrm>
          <a:prstGeom prst="homePlate">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US" dirty="0" smtClean="0"/>
              <a:t>Measurement of resonant frequencies</a:t>
            </a:r>
            <a:endParaRPr lang="en-US" dirty="0"/>
          </a:p>
        </p:txBody>
      </p:sp>
      <p:sp>
        <p:nvSpPr>
          <p:cNvPr id="17" name="Pentagon 16"/>
          <p:cNvSpPr/>
          <p:nvPr/>
        </p:nvSpPr>
        <p:spPr>
          <a:xfrm>
            <a:off x="6019800" y="762000"/>
            <a:ext cx="2286000" cy="990600"/>
          </a:xfrm>
          <a:prstGeom prst="homePlat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en-US" dirty="0" smtClean="0"/>
              <a:t>Transport, installation and maintenance</a:t>
            </a:r>
            <a:endParaRPr lang="en-US" dirty="0"/>
          </a:p>
        </p:txBody>
      </p:sp>
      <p:sp>
        <p:nvSpPr>
          <p:cNvPr id="21" name="Pentagon 20"/>
          <p:cNvSpPr/>
          <p:nvPr/>
        </p:nvSpPr>
        <p:spPr>
          <a:xfrm>
            <a:off x="1066800" y="5181600"/>
            <a:ext cx="2286000" cy="990600"/>
          </a:xfrm>
          <a:prstGeom prst="homePlate">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US" dirty="0" smtClean="0"/>
              <a:t>Metrology</a:t>
            </a:r>
            <a:endParaRPr lang="en-US" dirty="0"/>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3" cstate="print"/>
          <a:srcRect/>
          <a:stretch>
            <a:fillRect/>
          </a:stretch>
        </p:blipFill>
        <p:spPr bwMode="auto">
          <a:xfrm>
            <a:off x="1143000" y="838200"/>
            <a:ext cx="6934200" cy="4874355"/>
          </a:xfrm>
          <a:prstGeom prst="rect">
            <a:avLst/>
          </a:prstGeom>
          <a:noFill/>
          <a:ln w="9525">
            <a:noFill/>
            <a:miter lim="800000"/>
            <a:headEnd/>
            <a:tailEnd/>
          </a:ln>
        </p:spPr>
      </p:pic>
      <p:sp>
        <p:nvSpPr>
          <p:cNvPr id="5" name="Title 1"/>
          <p:cNvSpPr txBox="1">
            <a:spLocks/>
          </p:cNvSpPr>
          <p:nvPr/>
        </p:nvSpPr>
        <p:spPr>
          <a:xfrm>
            <a:off x="1676400" y="228600"/>
            <a:ext cx="7239000" cy="457200"/>
          </a:xfrm>
          <a:prstGeom prst="rect">
            <a:avLst/>
          </a:prstGeom>
        </p:spPr>
        <p:txBody>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sz="2400" b="1" i="0" u="none" strike="noStrike" kern="1200" cap="all" spc="0" normalizeH="0" noProof="0" dirty="0" smtClean="0">
                <a:ln>
                  <a:noFill/>
                </a:ln>
                <a:solidFill>
                  <a:schemeClr val="bg1"/>
                </a:solidFill>
                <a:effectLst/>
                <a:uLnTx/>
                <a:uFillTx/>
                <a:latin typeface="+mn-lt"/>
                <a:ea typeface="+mj-ea"/>
                <a:cs typeface="+mj-cs"/>
              </a:rPr>
              <a:t>PRTOTOTYPE modules – CLEX: schedule</a:t>
            </a:r>
            <a:endParaRPr kumimoji="0" lang="en-US" sz="2400" b="1" i="0" u="none" strike="noStrike" kern="1200" cap="all" spc="0" normalizeH="0" noProof="0" dirty="0">
              <a:ln>
                <a:noFill/>
              </a:ln>
              <a:solidFill>
                <a:schemeClr val="bg1"/>
              </a:solidFill>
              <a:effectLst/>
              <a:uLnTx/>
              <a:uFillTx/>
              <a:latin typeface="+mn-lt"/>
              <a:ea typeface="+mj-ea"/>
              <a:cs typeface="+mj-cs"/>
            </a:endParaRPr>
          </a:p>
        </p:txBody>
      </p:sp>
      <p:sp>
        <p:nvSpPr>
          <p:cNvPr id="9" name="Title 8"/>
          <p:cNvSpPr>
            <a:spLocks noGrp="1"/>
          </p:cNvSpPr>
          <p:nvPr>
            <p:ph type="title"/>
          </p:nvPr>
        </p:nvSpPr>
        <p:spPr/>
        <p:txBody>
          <a:bodyPr>
            <a:normAutofit fontScale="90000"/>
          </a:bodyPr>
          <a:lstStyle/>
          <a:p>
            <a:r>
              <a:rPr lang="en-US" dirty="0" smtClean="0"/>
              <a:t>Prototype module in CLEX- Schedule</a:t>
            </a:r>
            <a:endParaRPr lang="en-US" dirty="0"/>
          </a:p>
        </p:txBody>
      </p:sp>
      <p:sp>
        <p:nvSpPr>
          <p:cNvPr id="4" name="Date Placeholder 3"/>
          <p:cNvSpPr>
            <a:spLocks noGrp="1"/>
          </p:cNvSpPr>
          <p:nvPr>
            <p:ph type="dt" sz="half" idx="10"/>
          </p:nvPr>
        </p:nvSpPr>
        <p:spPr/>
        <p:txBody>
          <a:bodyPr/>
          <a:lstStyle/>
          <a:p>
            <a:r>
              <a:rPr lang="en-US" smtClean="0"/>
              <a:t>03 Feb 2011</a:t>
            </a:r>
            <a:endParaRPr lang="en-US" dirty="0"/>
          </a:p>
        </p:txBody>
      </p:sp>
      <p:sp>
        <p:nvSpPr>
          <p:cNvPr id="8" name="Footer Placeholder 7"/>
          <p:cNvSpPr>
            <a:spLocks noGrp="1"/>
          </p:cNvSpPr>
          <p:nvPr>
            <p:ph type="ftr" sz="quarter" idx="12"/>
          </p:nvPr>
        </p:nvSpPr>
        <p:spPr/>
        <p:txBody>
          <a:bodyPr/>
          <a:lstStyle/>
          <a:p>
            <a:r>
              <a:rPr lang="en-US" smtClean="0"/>
              <a:t>ACE, G. Riddone</a:t>
            </a:r>
            <a:endParaRPr lang="en-US" dirty="0" smtClean="0"/>
          </a:p>
        </p:txBody>
      </p:sp>
      <p:sp>
        <p:nvSpPr>
          <p:cNvPr id="10" name="Slide Number Placeholder 9"/>
          <p:cNvSpPr>
            <a:spLocks noGrp="1"/>
          </p:cNvSpPr>
          <p:nvPr>
            <p:ph type="sldNum" sz="quarter" idx="11"/>
          </p:nvPr>
        </p:nvSpPr>
        <p:spPr/>
        <p:txBody>
          <a:bodyPr/>
          <a:lstStyle/>
          <a:p>
            <a:fld id="{AB0CC4D7-6F1A-452F-87A6-AD770925BAAB}" type="slidenum">
              <a:rPr lang="en-US" smtClean="0"/>
              <a:pPr/>
              <a:t>34</a:t>
            </a:fld>
            <a:endParaRPr lang="en-US"/>
          </a:p>
        </p:txBody>
      </p:sp>
      <p:sp>
        <p:nvSpPr>
          <p:cNvPr id="11" name="TextBox 10"/>
          <p:cNvSpPr txBox="1"/>
          <p:nvPr/>
        </p:nvSpPr>
        <p:spPr>
          <a:xfrm>
            <a:off x="838200" y="5715000"/>
            <a:ext cx="7888496" cy="646331"/>
          </a:xfrm>
          <a:prstGeom prst="rect">
            <a:avLst/>
          </a:prstGeom>
          <a:noFill/>
        </p:spPr>
        <p:txBody>
          <a:bodyPr wrap="square" rtlCol="0">
            <a:spAutoFit/>
          </a:bodyPr>
          <a:lstStyle/>
          <a:p>
            <a:r>
              <a:rPr lang="en-US" dirty="0" smtClean="0"/>
              <a:t>Availability of components  depends on the feedback from the modules in the lab. and high </a:t>
            </a:r>
            <a:r>
              <a:rPr lang="en-US" smtClean="0"/>
              <a:t>power test of RF </a:t>
            </a:r>
            <a:r>
              <a:rPr lang="en-US" dirty="0" smtClean="0"/>
              <a:t>structures </a:t>
            </a:r>
            <a:endParaRPr lang="en-US" dirty="0"/>
          </a:p>
        </p:txBody>
      </p:sp>
      <p:cxnSp>
        <p:nvCxnSpPr>
          <p:cNvPr id="13" name="Straight Arrow Connector 12"/>
          <p:cNvCxnSpPr/>
          <p:nvPr/>
        </p:nvCxnSpPr>
        <p:spPr>
          <a:xfrm rot="5400000">
            <a:off x="7162006" y="4495800"/>
            <a:ext cx="2591594" cy="794"/>
          </a:xfrm>
          <a:prstGeom prst="straightConnector1">
            <a:avLst/>
          </a:prstGeom>
          <a:ln w="28575">
            <a:solidFill>
              <a:srgbClr val="C00000"/>
            </a:solidFill>
            <a:tailEnd type="arrow"/>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rot="10800000">
            <a:off x="5943600" y="3200400"/>
            <a:ext cx="2514600" cy="0"/>
          </a:xfrm>
          <a:prstGeom prst="line">
            <a:avLst/>
          </a:prstGeom>
          <a:ln w="28575">
            <a:solidFill>
              <a:srgbClr val="C00000"/>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11"/>
          <p:cNvSpPr>
            <a:spLocks noGrp="1"/>
          </p:cNvSpPr>
          <p:nvPr>
            <p:ph type="title"/>
          </p:nvPr>
        </p:nvSpPr>
        <p:spPr/>
        <p:txBody>
          <a:bodyPr>
            <a:normAutofit fontScale="90000"/>
          </a:bodyPr>
          <a:lstStyle/>
          <a:p>
            <a:r>
              <a:rPr lang="en-US" dirty="0" smtClean="0"/>
              <a:t>Main conclusions</a:t>
            </a:r>
            <a:endParaRPr lang="en-US" dirty="0"/>
          </a:p>
        </p:txBody>
      </p:sp>
      <p:sp>
        <p:nvSpPr>
          <p:cNvPr id="4" name="Date Placeholder 3"/>
          <p:cNvSpPr>
            <a:spLocks noGrp="1"/>
          </p:cNvSpPr>
          <p:nvPr>
            <p:ph type="dt" sz="half" idx="10"/>
          </p:nvPr>
        </p:nvSpPr>
        <p:spPr/>
        <p:txBody>
          <a:bodyPr/>
          <a:lstStyle/>
          <a:p>
            <a:r>
              <a:rPr lang="en-US" smtClean="0"/>
              <a:t>03 Feb 2011</a:t>
            </a:r>
            <a:endParaRPr lang="en-US" dirty="0"/>
          </a:p>
        </p:txBody>
      </p:sp>
      <p:sp>
        <p:nvSpPr>
          <p:cNvPr id="6" name="Footer Placeholder 5"/>
          <p:cNvSpPr>
            <a:spLocks noGrp="1"/>
          </p:cNvSpPr>
          <p:nvPr>
            <p:ph type="ftr" sz="quarter" idx="12"/>
          </p:nvPr>
        </p:nvSpPr>
        <p:spPr/>
        <p:txBody>
          <a:bodyPr/>
          <a:lstStyle/>
          <a:p>
            <a:r>
              <a:rPr lang="en-US" smtClean="0"/>
              <a:t>ACE, G. Riddone</a:t>
            </a:r>
            <a:endParaRPr lang="en-US" dirty="0" smtClean="0"/>
          </a:p>
        </p:txBody>
      </p:sp>
      <p:sp>
        <p:nvSpPr>
          <p:cNvPr id="3" name="Content Placeholder 2"/>
          <p:cNvSpPr>
            <a:spLocks noGrp="1"/>
          </p:cNvSpPr>
          <p:nvPr>
            <p:ph sz="quarter" idx="4294967295"/>
          </p:nvPr>
        </p:nvSpPr>
        <p:spPr>
          <a:xfrm>
            <a:off x="457200" y="990600"/>
            <a:ext cx="8382000" cy="5059363"/>
          </a:xfrm>
        </p:spPr>
        <p:txBody>
          <a:bodyPr>
            <a:normAutofit fontScale="70000" lnSpcReduction="20000"/>
          </a:bodyPr>
          <a:lstStyle/>
          <a:p>
            <a:r>
              <a:rPr lang="en-US" dirty="0" smtClean="0"/>
              <a:t>Two-beam module is an important part of the CLIC program. At present about 15 collaborators are actively involved </a:t>
            </a:r>
          </a:p>
          <a:p>
            <a:endParaRPr lang="en-US" dirty="0" smtClean="0"/>
          </a:p>
          <a:p>
            <a:r>
              <a:rPr lang="en-US" dirty="0" smtClean="0"/>
              <a:t>CLIC module design is very challenging: many requirements, limited space  (as compact as possible) –&gt; design is available for CDR</a:t>
            </a:r>
          </a:p>
          <a:p>
            <a:pPr>
              <a:buNone/>
            </a:pPr>
            <a:endParaRPr lang="en-US" dirty="0" smtClean="0"/>
          </a:p>
          <a:p>
            <a:r>
              <a:rPr lang="en-US" dirty="0" smtClean="0"/>
              <a:t>At the end of 2009 the prototype module project has been approved: 7 modules </a:t>
            </a:r>
            <a:r>
              <a:rPr lang="en-US" dirty="0" smtClean="0">
                <a:sym typeface="Wingdings" pitchFamily="2" charset="2"/>
              </a:rPr>
              <a:t> </a:t>
            </a:r>
            <a:r>
              <a:rPr lang="en-US" dirty="0" smtClean="0"/>
              <a:t>we will learn a lot about the module behavior under different load conditions </a:t>
            </a:r>
            <a:r>
              <a:rPr lang="en-US" dirty="0" smtClean="0">
                <a:sym typeface="Wingdings" pitchFamily="2" charset="2"/>
              </a:rPr>
              <a:t> input for new design </a:t>
            </a:r>
            <a:endParaRPr lang="en-US" dirty="0" smtClean="0"/>
          </a:p>
          <a:p>
            <a:r>
              <a:rPr lang="en-US" dirty="0" smtClean="0"/>
              <a:t>Comprehensive validation of  type 0 girders under way</a:t>
            </a:r>
          </a:p>
          <a:p>
            <a:pPr lvl="1"/>
            <a:r>
              <a:rPr lang="en-US" dirty="0" smtClean="0"/>
              <a:t>First measurements are very promising</a:t>
            </a:r>
            <a:endParaRPr lang="en-US" dirty="0" smtClean="0">
              <a:sym typeface="Wingdings" pitchFamily="2" charset="2"/>
            </a:endParaRPr>
          </a:p>
          <a:p>
            <a:r>
              <a:rPr lang="en-US" dirty="0" smtClean="0">
                <a:sym typeface="Wingdings" pitchFamily="2" charset="2"/>
              </a:rPr>
              <a:t>Next months will be very busy with the assembly of the components (mainly RF structures) – aim complete validation of type 0 modules by end of 2011</a:t>
            </a:r>
          </a:p>
          <a:p>
            <a:r>
              <a:rPr lang="en-US" dirty="0" smtClean="0">
                <a:sym typeface="Wingdings" pitchFamily="2" charset="2"/>
              </a:rPr>
              <a:t>Feed back from first modules in the lab is needed before launching the procurement for modules in CLEX (2</a:t>
            </a:r>
            <a:r>
              <a:rPr lang="en-US" baseline="30000" dirty="0" smtClean="0">
                <a:sym typeface="Wingdings" pitchFamily="2" charset="2"/>
              </a:rPr>
              <a:t>nd</a:t>
            </a:r>
            <a:r>
              <a:rPr lang="en-US" dirty="0" smtClean="0">
                <a:sym typeface="Wingdings" pitchFamily="2" charset="2"/>
              </a:rPr>
              <a:t> half of 2011)</a:t>
            </a:r>
          </a:p>
          <a:p>
            <a:endParaRPr lang="en-US" dirty="0"/>
          </a:p>
        </p:txBody>
      </p:sp>
      <p:sp>
        <p:nvSpPr>
          <p:cNvPr id="7" name="Slide Number Placeholder 6"/>
          <p:cNvSpPr>
            <a:spLocks noGrp="1"/>
          </p:cNvSpPr>
          <p:nvPr>
            <p:ph type="sldNum" sz="quarter" idx="11"/>
          </p:nvPr>
        </p:nvSpPr>
        <p:spPr/>
        <p:txBody>
          <a:bodyPr/>
          <a:lstStyle/>
          <a:p>
            <a:fld id="{AB0CC4D7-6F1A-452F-87A6-AD770925BAAB}" type="slidenum">
              <a:rPr lang="en-US" smtClean="0"/>
              <a:pPr/>
              <a:t>35</a:t>
            </a:fld>
            <a:endParaRPr lang="en-US"/>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ubtitle 5"/>
          <p:cNvSpPr>
            <a:spLocks noGrp="1"/>
          </p:cNvSpPr>
          <p:nvPr>
            <p:ph type="subTitle" idx="1"/>
          </p:nvPr>
        </p:nvSpPr>
        <p:spPr>
          <a:xfrm>
            <a:off x="1371600" y="2667000"/>
            <a:ext cx="6400800" cy="1752600"/>
          </a:xfrm>
        </p:spPr>
        <p:txBody>
          <a:bodyPr>
            <a:normAutofit/>
          </a:bodyPr>
          <a:lstStyle/>
          <a:p>
            <a:r>
              <a:rPr lang="en-US" sz="4000" b="1" dirty="0" smtClean="0">
                <a:solidFill>
                  <a:srgbClr val="003368"/>
                </a:solidFill>
              </a:rPr>
              <a:t>EXTRA SLIDES</a:t>
            </a:r>
            <a:endParaRPr lang="en-US" sz="4000" b="1" dirty="0">
              <a:solidFill>
                <a:srgbClr val="003368"/>
              </a:solidFill>
            </a:endParaRPr>
          </a:p>
        </p:txBody>
      </p:sp>
      <p:sp>
        <p:nvSpPr>
          <p:cNvPr id="3" name="Date Placeholder 2"/>
          <p:cNvSpPr>
            <a:spLocks noGrp="1"/>
          </p:cNvSpPr>
          <p:nvPr>
            <p:ph type="dt" sz="half" idx="10"/>
          </p:nvPr>
        </p:nvSpPr>
        <p:spPr/>
        <p:txBody>
          <a:bodyPr/>
          <a:lstStyle/>
          <a:p>
            <a:r>
              <a:rPr lang="en-US" smtClean="0"/>
              <a:t>03 Feb 2011</a:t>
            </a:r>
            <a:endParaRPr lang="en-US" dirty="0"/>
          </a:p>
        </p:txBody>
      </p:sp>
      <p:sp>
        <p:nvSpPr>
          <p:cNvPr id="4" name="Slide Number Placeholder 3"/>
          <p:cNvSpPr>
            <a:spLocks noGrp="1"/>
          </p:cNvSpPr>
          <p:nvPr>
            <p:ph type="sldNum" sz="quarter" idx="11"/>
          </p:nvPr>
        </p:nvSpPr>
        <p:spPr/>
        <p:txBody>
          <a:bodyPr/>
          <a:lstStyle/>
          <a:p>
            <a:endParaRPr lang="en-US" dirty="0"/>
          </a:p>
        </p:txBody>
      </p:sp>
      <p:sp>
        <p:nvSpPr>
          <p:cNvPr id="5" name="Footer Placeholder 4"/>
          <p:cNvSpPr>
            <a:spLocks noGrp="1"/>
          </p:cNvSpPr>
          <p:nvPr>
            <p:ph type="ftr" sz="quarter" idx="12"/>
          </p:nvPr>
        </p:nvSpPr>
        <p:spPr/>
        <p:txBody>
          <a:bodyPr/>
          <a:lstStyle/>
          <a:p>
            <a:r>
              <a:rPr lang="en-US" smtClean="0"/>
              <a:t>ACE, G. Riddone</a:t>
            </a:r>
            <a:endParaRPr lang="en-US" dirty="0" smtClean="0"/>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p:txBody>
          <a:bodyPr>
            <a:normAutofit fontScale="90000"/>
          </a:bodyPr>
          <a:lstStyle/>
          <a:p>
            <a:r>
              <a:rPr lang="en-US" dirty="0" smtClean="0"/>
              <a:t>Main requirements</a:t>
            </a:r>
            <a:endParaRPr lang="en-US" dirty="0"/>
          </a:p>
        </p:txBody>
      </p:sp>
      <p:sp>
        <p:nvSpPr>
          <p:cNvPr id="3" name="Date Placeholder 2"/>
          <p:cNvSpPr>
            <a:spLocks noGrp="1"/>
          </p:cNvSpPr>
          <p:nvPr>
            <p:ph type="dt" sz="half" idx="10"/>
          </p:nvPr>
        </p:nvSpPr>
        <p:spPr>
          <a:xfrm>
            <a:off x="762000" y="6356350"/>
            <a:ext cx="2133600" cy="365125"/>
          </a:xfrm>
        </p:spPr>
        <p:txBody>
          <a:bodyPr/>
          <a:lstStyle/>
          <a:p>
            <a:r>
              <a:rPr lang="en-US" smtClean="0"/>
              <a:t>03 Feb 2011</a:t>
            </a:r>
            <a:endParaRPr lang="en-US" dirty="0"/>
          </a:p>
        </p:txBody>
      </p:sp>
      <p:sp>
        <p:nvSpPr>
          <p:cNvPr id="5" name="Footer Placeholder 4"/>
          <p:cNvSpPr>
            <a:spLocks noGrp="1"/>
          </p:cNvSpPr>
          <p:nvPr>
            <p:ph type="ftr" sz="quarter" idx="12"/>
          </p:nvPr>
        </p:nvSpPr>
        <p:spPr>
          <a:xfrm>
            <a:off x="3124200" y="6356350"/>
            <a:ext cx="2895600" cy="365125"/>
          </a:xfrm>
        </p:spPr>
        <p:txBody>
          <a:bodyPr/>
          <a:lstStyle/>
          <a:p>
            <a:r>
              <a:rPr lang="en-US" smtClean="0"/>
              <a:t>ACE, G. Riddone</a:t>
            </a:r>
            <a:endParaRPr lang="en-US" dirty="0" smtClean="0"/>
          </a:p>
        </p:txBody>
      </p:sp>
      <p:sp>
        <p:nvSpPr>
          <p:cNvPr id="12" name="TextBox 11"/>
          <p:cNvSpPr txBox="1"/>
          <p:nvPr/>
        </p:nvSpPr>
        <p:spPr>
          <a:xfrm>
            <a:off x="304800" y="5726668"/>
            <a:ext cx="7278232" cy="369332"/>
          </a:xfrm>
          <a:prstGeom prst="rect">
            <a:avLst/>
          </a:prstGeom>
          <a:noFill/>
          <a:ln>
            <a:noFill/>
          </a:ln>
          <a:effectLst>
            <a:outerShdw blurRad="152400" dist="20000" dir="5400000" rotWithShape="0">
              <a:srgbClr val="000000">
                <a:alpha val="38000"/>
              </a:srgbClr>
            </a:outerShdw>
          </a:effectLst>
        </p:spPr>
        <p:style>
          <a:lnRef idx="1">
            <a:schemeClr val="accent5"/>
          </a:lnRef>
          <a:fillRef idx="2">
            <a:schemeClr val="accent5"/>
          </a:fillRef>
          <a:effectRef idx="1">
            <a:schemeClr val="accent5"/>
          </a:effectRef>
          <a:fontRef idx="minor">
            <a:schemeClr val="dk1"/>
          </a:fontRef>
        </p:style>
        <p:txBody>
          <a:bodyPr wrap="square" rtlCol="0">
            <a:spAutoFit/>
          </a:bodyPr>
          <a:lstStyle/>
          <a:p>
            <a:r>
              <a:rPr lang="en-US" dirty="0" smtClean="0">
                <a:solidFill>
                  <a:schemeClr val="tx2">
                    <a:lumMod val="50000"/>
                  </a:schemeClr>
                </a:solidFill>
                <a:latin typeface="Cambria" pitchFamily="18" charset="0"/>
              </a:rPr>
              <a:t>A baseline solution for CDR was defined for each technical system</a:t>
            </a:r>
          </a:p>
        </p:txBody>
      </p:sp>
      <p:sp>
        <p:nvSpPr>
          <p:cNvPr id="13" name="TextBox 12"/>
          <p:cNvSpPr txBox="1"/>
          <p:nvPr/>
        </p:nvSpPr>
        <p:spPr>
          <a:xfrm>
            <a:off x="304800" y="914400"/>
            <a:ext cx="8459968" cy="369332"/>
          </a:xfrm>
          <a:prstGeom prst="rect">
            <a:avLst/>
          </a:prstGeom>
          <a:noFill/>
          <a:ln>
            <a:noFill/>
          </a:ln>
          <a:effectLst>
            <a:outerShdw blurRad="152400" dist="20000" dir="5400000" rotWithShape="0">
              <a:srgbClr val="000000">
                <a:alpha val="38000"/>
              </a:srgbClr>
            </a:outerShdw>
          </a:effectLst>
        </p:spPr>
        <p:style>
          <a:lnRef idx="1">
            <a:schemeClr val="accent5"/>
          </a:lnRef>
          <a:fillRef idx="2">
            <a:schemeClr val="accent5"/>
          </a:fillRef>
          <a:effectRef idx="1">
            <a:schemeClr val="accent5"/>
          </a:effectRef>
          <a:fontRef idx="minor">
            <a:schemeClr val="dk1"/>
          </a:fontRef>
        </p:style>
        <p:txBody>
          <a:bodyPr wrap="square" rtlCol="0">
            <a:spAutoFit/>
          </a:bodyPr>
          <a:lstStyle/>
          <a:p>
            <a:pPr algn="just"/>
            <a:r>
              <a:rPr lang="en-GB" dirty="0" smtClean="0">
                <a:solidFill>
                  <a:schemeClr val="tx2">
                    <a:lumMod val="50000"/>
                  </a:schemeClr>
                </a:solidFill>
                <a:latin typeface="Cambria" pitchFamily="18" charset="0"/>
              </a:rPr>
              <a:t>The module design and integration has to cope with challenging requirements</a:t>
            </a:r>
            <a:endParaRPr lang="en-US" dirty="0" smtClean="0">
              <a:solidFill>
                <a:schemeClr val="tx2">
                  <a:lumMod val="50000"/>
                </a:schemeClr>
              </a:solidFill>
              <a:latin typeface="Cambria" pitchFamily="18" charset="0"/>
            </a:endParaRPr>
          </a:p>
        </p:txBody>
      </p:sp>
      <p:graphicFrame>
        <p:nvGraphicFramePr>
          <p:cNvPr id="14" name="Table 13"/>
          <p:cNvGraphicFramePr>
            <a:graphicFrameLocks noGrp="1"/>
          </p:cNvGraphicFramePr>
          <p:nvPr/>
        </p:nvGraphicFramePr>
        <p:xfrm>
          <a:off x="299254" y="1545017"/>
          <a:ext cx="8562109" cy="4104873"/>
        </p:xfrm>
        <a:graphic>
          <a:graphicData uri="http://schemas.openxmlformats.org/drawingml/2006/table">
            <a:tbl>
              <a:tblPr firstRow="1" bandRow="1">
                <a:tableStyleId>{5940675A-B579-460E-94D1-54222C63F5DA}</a:tableStyleId>
              </a:tblPr>
              <a:tblGrid>
                <a:gridCol w="3411028"/>
                <a:gridCol w="5151081"/>
              </a:tblGrid>
              <a:tr h="370840">
                <a:tc>
                  <a:txBody>
                    <a:bodyPr/>
                    <a:lstStyle/>
                    <a:p>
                      <a:pPr algn="ctr"/>
                      <a:r>
                        <a:rPr lang="en-US" sz="1600" b="1" dirty="0" smtClean="0"/>
                        <a:t>SYSTEM</a:t>
                      </a:r>
                      <a:endParaRPr lang="en-US" sz="1600" b="1" dirty="0">
                        <a:solidFill>
                          <a:srgbClr val="003368"/>
                        </a:solidFill>
                      </a:endParaRPr>
                    </a:p>
                  </a:txBody>
                  <a:tcPr anchor="ctr"/>
                </a:tc>
                <a:tc>
                  <a:txBody>
                    <a:bodyPr/>
                    <a:lstStyle/>
                    <a:p>
                      <a:pPr algn="ctr"/>
                      <a:r>
                        <a:rPr lang="en-US" sz="1600" b="1" dirty="0" smtClean="0"/>
                        <a:t>REQUIREMENT/S</a:t>
                      </a:r>
                      <a:endParaRPr lang="en-US" sz="1600" b="1" dirty="0">
                        <a:solidFill>
                          <a:srgbClr val="003368"/>
                        </a:solidFill>
                      </a:endParaRPr>
                    </a:p>
                  </a:txBody>
                  <a:tcPr anchor="ct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smtClean="0"/>
                        <a:t>R F</a:t>
                      </a:r>
                      <a:endParaRPr lang="en-US" sz="1600" dirty="0" smtClean="0">
                        <a:solidFill>
                          <a:srgbClr val="003368"/>
                        </a:solidFill>
                        <a:latin typeface="Calibri" pitchFamily="34" charset="0"/>
                        <a:cs typeface="Tahoma" pitchFamily="34" charset="0"/>
                      </a:endParaRPr>
                    </a:p>
                  </a:txBody>
                  <a:tcPr anchor="ctr"/>
                </a:tc>
                <a:tc>
                  <a: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US" sz="1600" dirty="0" smtClean="0"/>
                        <a:t>AS shape tolerance  ± 2.5 µm</a:t>
                      </a:r>
                      <a:endParaRPr lang="en-US" sz="1600" dirty="0" smtClean="0">
                        <a:solidFill>
                          <a:srgbClr val="003368"/>
                        </a:solidFill>
                        <a:latin typeface="Calibri" pitchFamily="34" charset="0"/>
                      </a:endParaRPr>
                    </a:p>
                  </a:txBody>
                  <a:tcPr anchor="ct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smtClean="0"/>
                        <a:t>INSTRUMENTATION</a:t>
                      </a:r>
                      <a:endParaRPr lang="en-US" sz="1600" dirty="0" smtClean="0">
                        <a:solidFill>
                          <a:srgbClr val="003368"/>
                        </a:solidFill>
                        <a:latin typeface="Calibri" pitchFamily="34" charset="0"/>
                        <a:cs typeface="Tahoma" pitchFamily="34" charset="0"/>
                      </a:endParaRPr>
                    </a:p>
                  </a:txBody>
                  <a:tcPr anchor="ctr"/>
                </a:tc>
                <a:tc>
                  <a: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US" sz="1600" dirty="0" smtClean="0"/>
                        <a:t>BPM resolution: MB - 50 nm, DB – 2 µm, temporal - 10 ns (MB &amp; DB), </a:t>
                      </a:r>
                      <a:endParaRPr lang="en-US" sz="1600" dirty="0" smtClean="0">
                        <a:solidFill>
                          <a:srgbClr val="003368"/>
                        </a:solidFill>
                        <a:latin typeface="Calibri" pitchFamily="34" charset="0"/>
                      </a:endParaRPr>
                    </a:p>
                  </a:txBody>
                  <a:tcPr anchor="ct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smtClean="0"/>
                        <a:t>SUPPORTING</a:t>
                      </a:r>
                      <a:endParaRPr lang="en-US" sz="1600" dirty="0" smtClean="0">
                        <a:solidFill>
                          <a:srgbClr val="003368"/>
                        </a:solidFill>
                        <a:latin typeface="Calibri" pitchFamily="34" charset="0"/>
                        <a:cs typeface="Tahoma" pitchFamily="34" charset="0"/>
                      </a:endParaRPr>
                    </a:p>
                  </a:txBody>
                  <a:tcPr anchor="ctr"/>
                </a:tc>
                <a:tc>
                  <a: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US" sz="1600" dirty="0" smtClean="0"/>
                        <a:t>Max. vertical &amp; lateral deformation of the girders in loaded condition 10μm</a:t>
                      </a:r>
                      <a:endParaRPr lang="en-US" sz="1600" dirty="0" smtClean="0">
                        <a:solidFill>
                          <a:srgbClr val="003368"/>
                        </a:solidFill>
                        <a:latin typeface="Calibri" pitchFamily="34" charset="0"/>
                      </a:endParaRPr>
                    </a:p>
                  </a:txBody>
                  <a:tcPr anchor="ct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smtClean="0">
                          <a:solidFill>
                            <a:schemeClr val="tx1"/>
                          </a:solidFill>
                        </a:rPr>
                        <a:t>COOLING</a:t>
                      </a:r>
                      <a:endParaRPr lang="en-US" sz="1600" dirty="0" smtClean="0">
                        <a:solidFill>
                          <a:schemeClr val="tx1"/>
                        </a:solidFill>
                        <a:latin typeface="Calibri" pitchFamily="34" charset="0"/>
                        <a:cs typeface="Tahoma" pitchFamily="34" charset="0"/>
                      </a:endParaRPr>
                    </a:p>
                  </a:txBody>
                  <a:tcPr anchor="ctr"/>
                </a:tc>
                <a:tc>
                  <a: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US" sz="1600" dirty="0" smtClean="0">
                          <a:solidFill>
                            <a:schemeClr val="tx1"/>
                          </a:solidFill>
                        </a:rPr>
                        <a:t>~400 W per AS, alignment preservation</a:t>
                      </a:r>
                      <a:endParaRPr lang="en-US" sz="1600" dirty="0" smtClean="0">
                        <a:solidFill>
                          <a:schemeClr val="tx1"/>
                        </a:solidFill>
                        <a:latin typeface="Calibri" pitchFamily="34" charset="0"/>
                      </a:endParaRPr>
                    </a:p>
                  </a:txBody>
                  <a:tcPr anchor="ctr"/>
                </a:tc>
              </a:tr>
              <a:tr h="504077">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smtClean="0"/>
                        <a:t>MAGNET  &amp;  POWERING</a:t>
                      </a:r>
                      <a:endParaRPr lang="en-US" sz="1600" dirty="0" smtClean="0">
                        <a:solidFill>
                          <a:srgbClr val="003368"/>
                        </a:solidFill>
                        <a:latin typeface="Calibri" pitchFamily="34" charset="0"/>
                        <a:cs typeface="Tahoma" pitchFamily="34" charset="0"/>
                      </a:endParaRPr>
                    </a:p>
                  </a:txBody>
                  <a:tcPr anchor="ctr"/>
                </a:tc>
                <a:tc>
                  <a: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US" sz="1600" dirty="0" smtClean="0"/>
                        <a:t>DB 81.2-8.12 T/m, current density: 4.8 A/mm2,  MB 200 T/m</a:t>
                      </a:r>
                      <a:endParaRPr lang="en-US" sz="1600" dirty="0" smtClean="0">
                        <a:solidFill>
                          <a:srgbClr val="003368"/>
                        </a:solidFill>
                        <a:latin typeface="Calibri" pitchFamily="34" charset="0"/>
                      </a:endParaRPr>
                    </a:p>
                  </a:txBody>
                  <a:tcPr anchor="ctr"/>
                </a:tc>
              </a:tr>
              <a:tr h="584433">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smtClean="0"/>
                        <a:t>PRE-ALIGNMENT &amp; STABILIZATION</a:t>
                      </a:r>
                      <a:endParaRPr lang="en-US" sz="1600" dirty="0" smtClean="0">
                        <a:solidFill>
                          <a:srgbClr val="003368"/>
                        </a:solidFill>
                        <a:latin typeface="Calibri" pitchFamily="34" charset="0"/>
                        <a:cs typeface="Tahoma" pitchFamily="34" charset="0"/>
                      </a:endParaRPr>
                    </a:p>
                  </a:txBody>
                  <a:tcPr anchor="ctr"/>
                </a:tc>
                <a:tc>
                  <a: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US" sz="1600" dirty="0" smtClean="0"/>
                        <a:t>active pre-alignment  ± 10 µm at 1</a:t>
                      </a:r>
                      <a:r>
                        <a:rPr lang="el-GR" sz="1600" dirty="0" smtClean="0"/>
                        <a:t>σ</a:t>
                      </a:r>
                      <a:r>
                        <a:rPr lang="en-US" sz="1600" dirty="0" smtClean="0"/>
                        <a:t>,   MB Q stabilization 1 nm &gt;1Hz</a:t>
                      </a:r>
                    </a:p>
                  </a:txBody>
                  <a:tcPr anchor="ctr"/>
                </a:tc>
              </a:tr>
              <a:tr h="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smtClean="0"/>
                        <a:t>VACUUM</a:t>
                      </a:r>
                      <a:endParaRPr lang="en-US" sz="1600" dirty="0" smtClean="0">
                        <a:solidFill>
                          <a:srgbClr val="003368"/>
                        </a:solidFill>
                        <a:latin typeface="Calibri" pitchFamily="34" charset="0"/>
                        <a:cs typeface="Tahoma" pitchFamily="34" charset="0"/>
                      </a:endParaRPr>
                    </a:p>
                  </a:txBody>
                  <a:tcPr anchor="ctr"/>
                </a:tc>
                <a:tc>
                  <a: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US" sz="1600" dirty="0" smtClean="0"/>
                        <a:t>10</a:t>
                      </a:r>
                      <a:r>
                        <a:rPr lang="en-US" sz="1600" baseline="30000" dirty="0" smtClean="0"/>
                        <a:t>-9</a:t>
                      </a:r>
                      <a:r>
                        <a:rPr lang="en-US" sz="1600" dirty="0" smtClean="0"/>
                        <a:t> mbar</a:t>
                      </a:r>
                      <a:endParaRPr lang="en-US" sz="1600" dirty="0" smtClean="0">
                        <a:solidFill>
                          <a:srgbClr val="003368"/>
                        </a:solidFill>
                        <a:latin typeface="Calibri" pitchFamily="34" charset="0"/>
                      </a:endParaRPr>
                    </a:p>
                  </a:txBody>
                  <a:tcPr anchor="ctr"/>
                </a:tc>
              </a:tr>
              <a:tr h="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smtClean="0"/>
                        <a:t>ASSEMBLY,  TRANSPORT, INSTALLATION</a:t>
                      </a:r>
                      <a:endParaRPr lang="en-US" sz="1600" dirty="0" smtClean="0">
                        <a:solidFill>
                          <a:srgbClr val="003368"/>
                        </a:solidFill>
                        <a:latin typeface="Calibri" pitchFamily="34" charset="0"/>
                        <a:cs typeface="Tahoma" pitchFamily="34" charset="0"/>
                      </a:endParaRPr>
                    </a:p>
                  </a:txBody>
                  <a:tcPr anchor="ctr"/>
                </a:tc>
                <a:tc>
                  <a: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US" sz="1600" dirty="0" smtClean="0"/>
                        <a:t>same transverse interconnection plane for DB &amp; MB</a:t>
                      </a:r>
                      <a:endParaRPr lang="en-US" sz="1600" dirty="0" smtClean="0">
                        <a:solidFill>
                          <a:srgbClr val="003368"/>
                        </a:solidFill>
                        <a:latin typeface="Calibri" pitchFamily="34" charset="0"/>
                      </a:endParaRPr>
                    </a:p>
                  </a:txBody>
                  <a:tcPr anchor="ctr"/>
                </a:tc>
              </a:tr>
            </a:tbl>
          </a:graphicData>
        </a:graphic>
      </p:graphicFrame>
      <p:sp>
        <p:nvSpPr>
          <p:cNvPr id="15" name="Slide Number Placeholder 14"/>
          <p:cNvSpPr>
            <a:spLocks noGrp="1"/>
          </p:cNvSpPr>
          <p:nvPr>
            <p:ph type="sldNum" sz="quarter" idx="11"/>
          </p:nvPr>
        </p:nvSpPr>
        <p:spPr/>
        <p:txBody>
          <a:bodyPr/>
          <a:lstStyle/>
          <a:p>
            <a:fld id="{AB0CC4D7-6F1A-452F-87A6-AD770925BAAB}" type="slidenum">
              <a:rPr lang="en-US" smtClean="0"/>
              <a:pPr/>
              <a:t>37</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Alternative DB magnet</a:t>
            </a:r>
            <a:endParaRPr lang="en-US" dirty="0"/>
          </a:p>
        </p:txBody>
      </p:sp>
      <p:sp>
        <p:nvSpPr>
          <p:cNvPr id="3" name="Slide Number Placeholder 2"/>
          <p:cNvSpPr>
            <a:spLocks noGrp="1"/>
          </p:cNvSpPr>
          <p:nvPr>
            <p:ph type="sldNum" sz="quarter" idx="11"/>
          </p:nvPr>
        </p:nvSpPr>
        <p:spPr/>
        <p:txBody>
          <a:bodyPr/>
          <a:lstStyle/>
          <a:p>
            <a:fld id="{403034ED-392B-42A2-8939-5A95FD54CEFE}" type="slidenum">
              <a:rPr lang="en-US" smtClean="0"/>
              <a:pPr/>
              <a:t>38</a:t>
            </a:fld>
            <a:endParaRPr lang="en-US" dirty="0"/>
          </a:p>
        </p:txBody>
      </p:sp>
      <p:grpSp>
        <p:nvGrpSpPr>
          <p:cNvPr id="9" name="Group 9"/>
          <p:cNvGrpSpPr/>
          <p:nvPr/>
        </p:nvGrpSpPr>
        <p:grpSpPr>
          <a:xfrm>
            <a:off x="120433" y="824015"/>
            <a:ext cx="8459688" cy="1169551"/>
            <a:chOff x="120433" y="824015"/>
            <a:chExt cx="8459688" cy="1169551"/>
          </a:xfrm>
        </p:grpSpPr>
        <p:sp>
          <p:nvSpPr>
            <p:cNvPr id="4" name="Rectangle 3"/>
            <p:cNvSpPr/>
            <p:nvPr/>
          </p:nvSpPr>
          <p:spPr>
            <a:xfrm>
              <a:off x="4785361" y="824015"/>
              <a:ext cx="3794760" cy="1169551"/>
            </a:xfrm>
            <a:prstGeom prst="rect">
              <a:avLst/>
            </a:prstGeom>
            <a:gradFill>
              <a:gsLst>
                <a:gs pos="0">
                  <a:srgbClr val="FFEFD1"/>
                </a:gs>
                <a:gs pos="64999">
                  <a:srgbClr val="F0EBD5"/>
                </a:gs>
                <a:gs pos="100000">
                  <a:srgbClr val="D1C39F"/>
                </a:gs>
              </a:gsLst>
              <a:lin ang="16200000" scaled="0"/>
            </a:gradFill>
          </p:spPr>
          <p:style>
            <a:lnRef idx="1">
              <a:schemeClr val="accent5"/>
            </a:lnRef>
            <a:fillRef idx="2">
              <a:schemeClr val="accent5"/>
            </a:fillRef>
            <a:effectRef idx="1">
              <a:schemeClr val="accent5"/>
            </a:effectRef>
            <a:fontRef idx="minor">
              <a:schemeClr val="dk1"/>
            </a:fontRef>
          </p:style>
          <p:txBody>
            <a:bodyPr wrap="square" rtlCol="0">
              <a:spAutoFit/>
            </a:bodyPr>
            <a:lstStyle/>
            <a:p>
              <a:endParaRPr lang="en-US" sz="1400" dirty="0" smtClean="0">
                <a:solidFill>
                  <a:srgbClr val="FF0000"/>
                </a:solidFill>
                <a:latin typeface="Calibri" pitchFamily="34" charset="0"/>
              </a:endParaRPr>
            </a:p>
            <a:p>
              <a:r>
                <a:rPr lang="en-US" sz="1400" dirty="0" smtClean="0">
                  <a:solidFill>
                    <a:srgbClr val="FF0000"/>
                  </a:solidFill>
                  <a:latin typeface="Calibri" pitchFamily="34" charset="0"/>
                </a:rPr>
                <a:t>ALTERNATIVE:  </a:t>
              </a:r>
            </a:p>
            <a:p>
              <a:r>
                <a:rPr lang="en-US" sz="1400" dirty="0" smtClean="0">
                  <a:solidFill>
                    <a:srgbClr val="FF0000"/>
                  </a:solidFill>
                  <a:latin typeface="Calibri" pitchFamily="34" charset="0"/>
                </a:rPr>
                <a:t>DB </a:t>
              </a:r>
              <a:r>
                <a:rPr lang="en-GB" sz="1400" dirty="0" smtClean="0">
                  <a:solidFill>
                    <a:srgbClr val="FF0000"/>
                  </a:solidFill>
                  <a:latin typeface="Calibri" pitchFamily="34" charset="0"/>
                </a:rPr>
                <a:t>tuneable permanent magnet solution is under investigation (</a:t>
              </a:r>
              <a:r>
                <a:rPr lang="en-US" sz="1400" dirty="0" smtClean="0">
                  <a:solidFill>
                    <a:srgbClr val="FF0000"/>
                  </a:solidFill>
                  <a:latin typeface="Calibri" pitchFamily="34" charset="0"/>
                </a:rPr>
                <a:t>Cockcroft Institute)</a:t>
              </a:r>
            </a:p>
            <a:p>
              <a:endParaRPr lang="en-US" sz="1400" dirty="0" smtClean="0">
                <a:solidFill>
                  <a:srgbClr val="FF0000"/>
                </a:solidFill>
                <a:latin typeface="Calibri" pitchFamily="34" charset="0"/>
              </a:endParaRPr>
            </a:p>
          </p:txBody>
        </p:sp>
        <p:grpSp>
          <p:nvGrpSpPr>
            <p:cNvPr id="10" name="Group 8"/>
            <p:cNvGrpSpPr/>
            <p:nvPr/>
          </p:nvGrpSpPr>
          <p:grpSpPr>
            <a:xfrm>
              <a:off x="120433" y="920349"/>
              <a:ext cx="3884160" cy="939506"/>
              <a:chOff x="120433" y="920349"/>
              <a:chExt cx="3884160" cy="939506"/>
            </a:xfrm>
          </p:grpSpPr>
          <p:pic>
            <p:nvPicPr>
              <p:cNvPr id="5" name="Picture 4"/>
              <p:cNvPicPr>
                <a:picLocks noChangeAspect="1" noChangeArrowheads="1"/>
              </p:cNvPicPr>
              <p:nvPr/>
            </p:nvPicPr>
            <p:blipFill>
              <a:blip r:embed="rId2" cstate="print">
                <a:lum bright="20000"/>
              </a:blip>
              <a:srcRect/>
              <a:stretch>
                <a:fillRect/>
              </a:stretch>
            </p:blipFill>
            <p:spPr bwMode="auto">
              <a:xfrm>
                <a:off x="522253" y="920349"/>
                <a:ext cx="3482340" cy="932770"/>
              </a:xfrm>
              <a:prstGeom prst="rect">
                <a:avLst/>
              </a:prstGeom>
              <a:noFill/>
              <a:ln w="9525">
                <a:noFill/>
                <a:miter lim="800000"/>
                <a:headEnd/>
                <a:tailEnd/>
              </a:ln>
            </p:spPr>
          </p:pic>
          <p:cxnSp>
            <p:nvCxnSpPr>
              <p:cNvPr id="6" name="Straight Arrow Connector 5"/>
              <p:cNvCxnSpPr/>
              <p:nvPr/>
            </p:nvCxnSpPr>
            <p:spPr bwMode="auto">
              <a:xfrm>
                <a:off x="804730" y="1632500"/>
                <a:ext cx="602182" cy="52032"/>
              </a:xfrm>
              <a:prstGeom prst="straightConnector1">
                <a:avLst/>
              </a:prstGeom>
              <a:ln w="50800">
                <a:solidFill>
                  <a:srgbClr val="000099"/>
                </a:solidFill>
                <a:tailEnd type="triangle" w="med" len="lg"/>
              </a:ln>
            </p:spPr>
            <p:style>
              <a:lnRef idx="1">
                <a:schemeClr val="accent1"/>
              </a:lnRef>
              <a:fillRef idx="0">
                <a:schemeClr val="accent1"/>
              </a:fillRef>
              <a:effectRef idx="0">
                <a:schemeClr val="accent1"/>
              </a:effectRef>
              <a:fontRef idx="minor">
                <a:schemeClr val="tx1"/>
              </a:fontRef>
            </p:style>
          </p:cxnSp>
          <p:sp>
            <p:nvSpPr>
              <p:cNvPr id="7" name="TextBox 158"/>
              <p:cNvSpPr txBox="1">
                <a:spLocks noChangeArrowheads="1"/>
              </p:cNvSpPr>
              <p:nvPr/>
            </p:nvSpPr>
            <p:spPr bwMode="auto">
              <a:xfrm>
                <a:off x="120433" y="1398198"/>
                <a:ext cx="751201" cy="461657"/>
              </a:xfrm>
              <a:prstGeom prst="rect">
                <a:avLst/>
              </a:prstGeom>
              <a:noFill/>
              <a:ln w="9525">
                <a:noFill/>
                <a:miter lim="800000"/>
                <a:headEnd/>
                <a:tailEnd/>
              </a:ln>
            </p:spPr>
            <p:txBody>
              <a:bodyPr wrap="square" lIns="91432" tIns="45716" rIns="91432" bIns="45716">
                <a:spAutoFit/>
              </a:bodyPr>
              <a:lstStyle/>
              <a:p>
                <a:pPr algn="ctr"/>
                <a:r>
                  <a:rPr lang="en-US" sz="2400" b="1" dirty="0" smtClean="0">
                    <a:solidFill>
                      <a:srgbClr val="000099"/>
                    </a:solidFill>
                    <a:latin typeface="Calibri" pitchFamily="34" charset="0"/>
                  </a:rPr>
                  <a:t>DB</a:t>
                </a:r>
                <a:endParaRPr lang="en-US" sz="2400" b="1" dirty="0">
                  <a:solidFill>
                    <a:srgbClr val="000099"/>
                  </a:solidFill>
                  <a:latin typeface="Calibri" pitchFamily="34" charset="0"/>
                </a:endParaRPr>
              </a:p>
            </p:txBody>
          </p:sp>
        </p:grpSp>
      </p:grpSp>
      <p:grpSp>
        <p:nvGrpSpPr>
          <p:cNvPr id="11" name="Group 13"/>
          <p:cNvGrpSpPr/>
          <p:nvPr/>
        </p:nvGrpSpPr>
        <p:grpSpPr>
          <a:xfrm>
            <a:off x="1009208" y="904875"/>
            <a:ext cx="6820633" cy="5876925"/>
            <a:chOff x="1009208" y="904875"/>
            <a:chExt cx="6820633" cy="5876925"/>
          </a:xfrm>
        </p:grpSpPr>
        <p:pic>
          <p:nvPicPr>
            <p:cNvPr id="12" name="Picture 2"/>
            <p:cNvPicPr>
              <a:picLocks noChangeAspect="1" noChangeArrowheads="1"/>
            </p:cNvPicPr>
            <p:nvPr/>
          </p:nvPicPr>
          <p:blipFill>
            <a:blip r:embed="rId3" cstate="print"/>
            <a:srcRect/>
            <a:stretch>
              <a:fillRect/>
            </a:stretch>
          </p:blipFill>
          <p:spPr bwMode="auto">
            <a:xfrm>
              <a:off x="5253050" y="2042160"/>
              <a:ext cx="2576791" cy="4739640"/>
            </a:xfrm>
            <a:prstGeom prst="rect">
              <a:avLst/>
            </a:prstGeom>
            <a:noFill/>
            <a:ln w="9525">
              <a:noFill/>
              <a:miter lim="800000"/>
              <a:headEnd/>
              <a:tailEnd/>
            </a:ln>
          </p:spPr>
        </p:pic>
        <p:sp>
          <p:nvSpPr>
            <p:cNvPr id="8" name="Rectangle 7"/>
            <p:cNvSpPr/>
            <p:nvPr/>
          </p:nvSpPr>
          <p:spPr>
            <a:xfrm>
              <a:off x="1609725" y="904875"/>
              <a:ext cx="676275" cy="857250"/>
            </a:xfrm>
            <a:prstGeom prst="rect">
              <a:avLst/>
            </a:prstGeom>
            <a:noFill/>
            <a:ln w="31750" cmpd="sng">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2"/>
            <p:cNvPicPr>
              <a:picLocks noChangeAspect="1" noChangeArrowheads="1"/>
            </p:cNvPicPr>
            <p:nvPr/>
          </p:nvPicPr>
          <p:blipFill>
            <a:blip r:embed="rId4" cstate="print"/>
            <a:srcRect/>
            <a:stretch>
              <a:fillRect/>
            </a:stretch>
          </p:blipFill>
          <p:spPr bwMode="auto">
            <a:xfrm>
              <a:off x="1009208" y="2545080"/>
              <a:ext cx="3069771" cy="3581400"/>
            </a:xfrm>
            <a:prstGeom prst="rect">
              <a:avLst/>
            </a:prstGeom>
            <a:ln>
              <a:noFill/>
            </a:ln>
            <a:effectLst>
              <a:outerShdw blurRad="292100" dist="139700" dir="2700000" algn="tl" rotWithShape="0">
                <a:srgbClr val="333333">
                  <a:alpha val="65000"/>
                </a:srgbClr>
              </a:outerShdw>
            </a:effectLst>
          </p:spPr>
        </p:pic>
      </p:grpSp>
      <p:sp>
        <p:nvSpPr>
          <p:cNvPr id="14" name="Date Placeholder 13"/>
          <p:cNvSpPr>
            <a:spLocks noGrp="1"/>
          </p:cNvSpPr>
          <p:nvPr>
            <p:ph type="dt" sz="half" idx="10"/>
          </p:nvPr>
        </p:nvSpPr>
        <p:spPr/>
        <p:txBody>
          <a:bodyPr/>
          <a:lstStyle/>
          <a:p>
            <a:r>
              <a:rPr lang="en-US" smtClean="0"/>
              <a:t>03 Feb 2011</a:t>
            </a:r>
            <a:endParaRPr lang="en-US" dirty="0"/>
          </a:p>
        </p:txBody>
      </p:sp>
      <p:sp>
        <p:nvSpPr>
          <p:cNvPr id="15" name="Footer Placeholder 14"/>
          <p:cNvSpPr>
            <a:spLocks noGrp="1"/>
          </p:cNvSpPr>
          <p:nvPr>
            <p:ph type="ftr" sz="quarter" idx="12"/>
          </p:nvPr>
        </p:nvSpPr>
        <p:spPr/>
        <p:txBody>
          <a:bodyPr/>
          <a:lstStyle/>
          <a:p>
            <a:r>
              <a:rPr lang="en-US" smtClean="0"/>
              <a:t>ACE, G. Riddone</a:t>
            </a:r>
            <a:endParaRPr lang="en-US" dirty="0" smtClean="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2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93"/>
          <p:cNvGrpSpPr/>
          <p:nvPr/>
        </p:nvGrpSpPr>
        <p:grpSpPr>
          <a:xfrm>
            <a:off x="335185" y="609600"/>
            <a:ext cx="8504015" cy="1879620"/>
            <a:chOff x="129445" y="882015"/>
            <a:chExt cx="8504015" cy="1879620"/>
          </a:xfrm>
          <a:noFill/>
        </p:grpSpPr>
        <p:grpSp>
          <p:nvGrpSpPr>
            <p:cNvPr id="7" name="Group 9"/>
            <p:cNvGrpSpPr/>
            <p:nvPr/>
          </p:nvGrpSpPr>
          <p:grpSpPr>
            <a:xfrm>
              <a:off x="129445" y="882015"/>
              <a:ext cx="3441156" cy="1879620"/>
              <a:chOff x="3233739" y="741045"/>
              <a:chExt cx="3441156" cy="1879620"/>
            </a:xfrm>
            <a:grpFill/>
          </p:grpSpPr>
          <p:pic>
            <p:nvPicPr>
              <p:cNvPr id="10242" name="Picture 2"/>
              <p:cNvPicPr>
                <a:picLocks noChangeAspect="1" noChangeArrowheads="1"/>
              </p:cNvPicPr>
              <p:nvPr/>
            </p:nvPicPr>
            <p:blipFill>
              <a:blip r:embed="rId2" cstate="print">
                <a:lum bright="30000"/>
              </a:blip>
              <a:srcRect/>
              <a:stretch>
                <a:fillRect/>
              </a:stretch>
            </p:blipFill>
            <p:spPr bwMode="auto">
              <a:xfrm>
                <a:off x="3233739" y="741045"/>
                <a:ext cx="2747961" cy="1879620"/>
              </a:xfrm>
              <a:prstGeom prst="rect">
                <a:avLst/>
              </a:prstGeom>
              <a:grpFill/>
              <a:ln w="9525">
                <a:noFill/>
                <a:miter lim="800000"/>
                <a:headEnd/>
                <a:tailEnd/>
              </a:ln>
            </p:spPr>
          </p:pic>
          <p:cxnSp>
            <p:nvCxnSpPr>
              <p:cNvPr id="5" name="Straight Arrow Connector 4"/>
              <p:cNvCxnSpPr/>
              <p:nvPr/>
            </p:nvCxnSpPr>
            <p:spPr bwMode="auto">
              <a:xfrm flipV="1">
                <a:off x="5882640" y="1051560"/>
                <a:ext cx="464820" cy="152402"/>
              </a:xfrm>
              <a:prstGeom prst="straightConnector1">
                <a:avLst/>
              </a:prstGeom>
              <a:grpFill/>
              <a:ln w="50800">
                <a:noFill/>
                <a:tailEnd type="triangle" w="med" len="lg"/>
              </a:ln>
            </p:spPr>
            <p:style>
              <a:lnRef idx="1">
                <a:schemeClr val="accent1"/>
              </a:lnRef>
              <a:fillRef idx="0">
                <a:schemeClr val="accent1"/>
              </a:fillRef>
              <a:effectRef idx="0">
                <a:schemeClr val="accent1"/>
              </a:effectRef>
              <a:fontRef idx="minor">
                <a:schemeClr val="tx1"/>
              </a:fontRef>
            </p:style>
          </p:cxnSp>
          <p:sp>
            <p:nvSpPr>
              <p:cNvPr id="6" name="TextBox 158"/>
              <p:cNvSpPr txBox="1">
                <a:spLocks noChangeArrowheads="1"/>
              </p:cNvSpPr>
              <p:nvPr/>
            </p:nvSpPr>
            <p:spPr bwMode="auto">
              <a:xfrm>
                <a:off x="5923694" y="849630"/>
                <a:ext cx="751201" cy="461657"/>
              </a:xfrm>
              <a:prstGeom prst="rect">
                <a:avLst/>
              </a:prstGeom>
              <a:grpFill/>
              <a:ln w="9525">
                <a:noFill/>
                <a:miter lim="800000"/>
                <a:headEnd/>
                <a:tailEnd/>
              </a:ln>
            </p:spPr>
            <p:txBody>
              <a:bodyPr wrap="square" lIns="91432" tIns="45716" rIns="91432" bIns="45716">
                <a:spAutoFit/>
              </a:bodyPr>
              <a:lstStyle/>
              <a:p>
                <a:pPr algn="ctr"/>
                <a:r>
                  <a:rPr lang="en-US" sz="2400" b="1" dirty="0" smtClean="0">
                    <a:solidFill>
                      <a:srgbClr val="000099"/>
                    </a:solidFill>
                    <a:latin typeface="Calibri" pitchFamily="34" charset="0"/>
                  </a:rPr>
                  <a:t>MB</a:t>
                </a:r>
                <a:endParaRPr lang="en-US" sz="2400" b="1" dirty="0">
                  <a:solidFill>
                    <a:srgbClr val="000099"/>
                  </a:solidFill>
                  <a:latin typeface="Calibri" pitchFamily="34" charset="0"/>
                </a:endParaRPr>
              </a:p>
            </p:txBody>
          </p:sp>
        </p:grpSp>
        <p:sp>
          <p:nvSpPr>
            <p:cNvPr id="67" name="Rectangle 66"/>
            <p:cNvSpPr/>
            <p:nvPr/>
          </p:nvSpPr>
          <p:spPr>
            <a:xfrm>
              <a:off x="3657600" y="914400"/>
              <a:ext cx="4975860" cy="1323439"/>
            </a:xfrm>
            <a:prstGeom prst="rect">
              <a:avLst/>
            </a:prstGeom>
            <a:ln>
              <a:noFill/>
            </a:ln>
          </p:spPr>
          <p:style>
            <a:lnRef idx="2">
              <a:schemeClr val="accent1"/>
            </a:lnRef>
            <a:fillRef idx="1">
              <a:schemeClr val="lt1"/>
            </a:fillRef>
            <a:effectRef idx="0">
              <a:schemeClr val="accent1"/>
            </a:effectRef>
            <a:fontRef idx="minor">
              <a:schemeClr val="dk1"/>
            </a:fontRef>
          </p:style>
          <p:txBody>
            <a:bodyPr wrap="square" rtlCol="0">
              <a:spAutoFit/>
            </a:bodyPr>
            <a:lstStyle/>
            <a:p>
              <a:pPr algn="just"/>
              <a:r>
                <a:rPr lang="en-US" sz="1600" dirty="0" smtClean="0">
                  <a:solidFill>
                    <a:srgbClr val="003368"/>
                  </a:solidFill>
                  <a:latin typeface="Calibri" pitchFamily="34" charset="0"/>
                </a:rPr>
                <a:t>The beam pipe is attached to the magnet and must be aligned to the magnetic centre of the Quad with an accuracy better than 30 μm; transverse tolerance for pre-alignment 17 </a:t>
              </a:r>
              <a:r>
                <a:rPr lang="en-US" sz="1600" dirty="0" smtClean="0">
                  <a:solidFill>
                    <a:srgbClr val="003368"/>
                  </a:solidFill>
                  <a:latin typeface="Calibri" pitchFamily="34" charset="0"/>
                  <a:cs typeface="Times New Roman"/>
                </a:rPr>
                <a:t>µ</a:t>
              </a:r>
              <a:r>
                <a:rPr lang="en-US" sz="1600" dirty="0" smtClean="0">
                  <a:solidFill>
                    <a:srgbClr val="003368"/>
                  </a:solidFill>
                  <a:latin typeface="Calibri" pitchFamily="34" charset="0"/>
                </a:rPr>
                <a:t>m at 1</a:t>
              </a:r>
              <a:r>
                <a:rPr lang="el-GR" sz="1600" dirty="0" smtClean="0">
                  <a:solidFill>
                    <a:srgbClr val="003368"/>
                  </a:solidFill>
                  <a:latin typeface="Calibri" pitchFamily="34" charset="0"/>
                </a:rPr>
                <a:t>σ</a:t>
              </a:r>
              <a:r>
                <a:rPr lang="en-US" sz="1600" dirty="0" smtClean="0">
                  <a:solidFill>
                    <a:srgbClr val="003368"/>
                  </a:solidFill>
                  <a:latin typeface="Calibri" pitchFamily="34" charset="0"/>
                </a:rPr>
                <a:t>; stabilization: 1 nm &gt;1Hz in vertical &amp; 5 nm &gt;1Hz in horizontal direction at 1</a:t>
              </a:r>
              <a:r>
                <a:rPr lang="el-GR" sz="1600" dirty="0" smtClean="0">
                  <a:solidFill>
                    <a:srgbClr val="003368"/>
                  </a:solidFill>
                  <a:latin typeface="Calibri" pitchFamily="34" charset="0"/>
                </a:rPr>
                <a:t>σ</a:t>
              </a:r>
              <a:r>
                <a:rPr lang="en-US" sz="1600" dirty="0" smtClean="0">
                  <a:solidFill>
                    <a:srgbClr val="003368"/>
                  </a:solidFill>
                  <a:latin typeface="Calibri" pitchFamily="34" charset="0"/>
                </a:rPr>
                <a:t>.</a:t>
              </a:r>
            </a:p>
          </p:txBody>
        </p:sp>
      </p:grpSp>
      <p:sp>
        <p:nvSpPr>
          <p:cNvPr id="2" name="Title 1"/>
          <p:cNvSpPr>
            <a:spLocks noGrp="1"/>
          </p:cNvSpPr>
          <p:nvPr>
            <p:ph type="title"/>
          </p:nvPr>
        </p:nvSpPr>
        <p:spPr/>
        <p:txBody>
          <a:bodyPr>
            <a:normAutofit fontScale="90000"/>
          </a:bodyPr>
          <a:lstStyle/>
          <a:p>
            <a:r>
              <a:rPr lang="en-US" dirty="0" smtClean="0">
                <a:sym typeface="Wingdings" pitchFamily="2" charset="2"/>
              </a:rPr>
              <a:t>MB: BPM – Vac. Chamber – Dipole corr.</a:t>
            </a:r>
            <a:endParaRPr lang="en-US" dirty="0"/>
          </a:p>
        </p:txBody>
      </p:sp>
      <p:grpSp>
        <p:nvGrpSpPr>
          <p:cNvPr id="8" name="Group 105"/>
          <p:cNvGrpSpPr/>
          <p:nvPr/>
        </p:nvGrpSpPr>
        <p:grpSpPr>
          <a:xfrm>
            <a:off x="312420" y="1148715"/>
            <a:ext cx="6731296" cy="4974850"/>
            <a:chOff x="312420" y="1592580"/>
            <a:chExt cx="6731296" cy="4974850"/>
          </a:xfrm>
        </p:grpSpPr>
        <p:sp>
          <p:nvSpPr>
            <p:cNvPr id="11" name="Rectangle 10"/>
            <p:cNvSpPr/>
            <p:nvPr/>
          </p:nvSpPr>
          <p:spPr>
            <a:xfrm>
              <a:off x="312420" y="1592580"/>
              <a:ext cx="1744980" cy="1104900"/>
            </a:xfrm>
            <a:prstGeom prst="rect">
              <a:avLst/>
            </a:prstGeom>
            <a:noFill/>
            <a:ln w="25400">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9" name="Group 104"/>
            <p:cNvGrpSpPr/>
            <p:nvPr/>
          </p:nvGrpSpPr>
          <p:grpSpPr>
            <a:xfrm>
              <a:off x="1871489" y="2402370"/>
              <a:ext cx="5172227" cy="4165060"/>
              <a:chOff x="1871489" y="2402370"/>
              <a:chExt cx="5172227" cy="4165060"/>
            </a:xfrm>
          </p:grpSpPr>
          <p:pic>
            <p:nvPicPr>
              <p:cNvPr id="12" name="Picture 2"/>
              <p:cNvPicPr>
                <a:picLocks noChangeAspect="1" noChangeArrowheads="1"/>
              </p:cNvPicPr>
              <p:nvPr/>
            </p:nvPicPr>
            <p:blipFill>
              <a:blip r:embed="rId3" cstate="print"/>
              <a:srcRect/>
              <a:stretch>
                <a:fillRect/>
              </a:stretch>
            </p:blipFill>
            <p:spPr bwMode="auto">
              <a:xfrm>
                <a:off x="2583181" y="2786847"/>
                <a:ext cx="4175760" cy="3380869"/>
              </a:xfrm>
              <a:prstGeom prst="rect">
                <a:avLst/>
              </a:prstGeom>
              <a:noFill/>
              <a:ln w="9525">
                <a:noFill/>
                <a:miter lim="800000"/>
                <a:headEnd/>
                <a:tailEnd/>
              </a:ln>
            </p:spPr>
          </p:pic>
          <p:grpSp>
            <p:nvGrpSpPr>
              <p:cNvPr id="10" name="Group 18"/>
              <p:cNvGrpSpPr/>
              <p:nvPr/>
            </p:nvGrpSpPr>
            <p:grpSpPr>
              <a:xfrm>
                <a:off x="3064164" y="2905290"/>
                <a:ext cx="1576416" cy="813270"/>
                <a:chOff x="4451004" y="5450370"/>
                <a:chExt cx="1576416" cy="813270"/>
              </a:xfrm>
            </p:grpSpPr>
            <p:sp>
              <p:nvSpPr>
                <p:cNvPr id="16" name="TextBox 6"/>
                <p:cNvSpPr txBox="1">
                  <a:spLocks noChangeArrowheads="1"/>
                </p:cNvSpPr>
                <p:nvPr/>
              </p:nvSpPr>
              <p:spPr bwMode="auto">
                <a:xfrm>
                  <a:off x="4451004" y="5450370"/>
                  <a:ext cx="1576416" cy="307777"/>
                </a:xfrm>
                <a:prstGeom prst="rect">
                  <a:avLst/>
                </a:prstGeom>
                <a:noFill/>
                <a:ln w="9525">
                  <a:noFill/>
                  <a:miter lim="800000"/>
                  <a:headEnd/>
                  <a:tailEnd type="stealth" w="lg" len="lg"/>
                </a:ln>
              </p:spPr>
              <p:txBody>
                <a:bodyPr wrap="square">
                  <a:spAutoFit/>
                </a:bodyPr>
                <a:lstStyle/>
                <a:p>
                  <a:r>
                    <a:rPr lang="en-US" sz="1400" b="1" dirty="0" smtClean="0">
                      <a:latin typeface="Calibri" pitchFamily="34" charset="0"/>
                      <a:cs typeface="Arial" pitchFamily="34" charset="0"/>
                    </a:rPr>
                    <a:t>MB QUADRUPOLE</a:t>
                  </a:r>
                  <a:endParaRPr lang="en-US" sz="1400" b="1" dirty="0">
                    <a:latin typeface="Calibri" pitchFamily="34" charset="0"/>
                    <a:cs typeface="Arial" pitchFamily="34" charset="0"/>
                  </a:endParaRPr>
                </a:p>
              </p:txBody>
            </p:sp>
            <p:cxnSp>
              <p:nvCxnSpPr>
                <p:cNvPr id="17" name="Straight Arrow Connector 16"/>
                <p:cNvCxnSpPr/>
                <p:nvPr/>
              </p:nvCxnSpPr>
              <p:spPr bwMode="auto">
                <a:xfrm rot="5400000">
                  <a:off x="5471160" y="5844540"/>
                  <a:ext cx="487680" cy="350520"/>
                </a:xfrm>
                <a:prstGeom prst="straightConnector1">
                  <a:avLst/>
                </a:prstGeom>
                <a:ln w="12700">
                  <a:solidFill>
                    <a:schemeClr val="tx1"/>
                  </a:solidFill>
                  <a:tailEnd type="stealth" w="med" len="lg"/>
                </a:ln>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p:nvPr/>
              </p:nvCxnSpPr>
              <p:spPr bwMode="auto">
                <a:xfrm>
                  <a:off x="4503420" y="5775960"/>
                  <a:ext cx="1386840" cy="1588"/>
                </a:xfrm>
                <a:prstGeom prst="straightConnector1">
                  <a:avLst/>
                </a:prstGeom>
                <a:ln w="12700">
                  <a:solidFill>
                    <a:schemeClr val="tx1"/>
                  </a:solidFill>
                  <a:tailEnd type="none" w="lg" len="lg"/>
                </a:ln>
              </p:spPr>
              <p:style>
                <a:lnRef idx="1">
                  <a:schemeClr val="accent1"/>
                </a:lnRef>
                <a:fillRef idx="0">
                  <a:schemeClr val="accent1"/>
                </a:fillRef>
                <a:effectRef idx="0">
                  <a:schemeClr val="accent1"/>
                </a:effectRef>
                <a:fontRef idx="minor">
                  <a:schemeClr val="tx1"/>
                </a:fontRef>
              </p:style>
            </p:cxnSp>
          </p:grpSp>
          <p:grpSp>
            <p:nvGrpSpPr>
              <p:cNvPr id="15" name="Group 27"/>
              <p:cNvGrpSpPr/>
              <p:nvPr/>
            </p:nvGrpSpPr>
            <p:grpSpPr>
              <a:xfrm>
                <a:off x="1871489" y="5581650"/>
                <a:ext cx="3104371" cy="985780"/>
                <a:chOff x="2214389" y="5581650"/>
                <a:chExt cx="3104371" cy="985780"/>
              </a:xfrm>
            </p:grpSpPr>
            <p:sp>
              <p:nvSpPr>
                <p:cNvPr id="25" name="TextBox 6"/>
                <p:cNvSpPr txBox="1">
                  <a:spLocks noChangeArrowheads="1"/>
                </p:cNvSpPr>
                <p:nvPr/>
              </p:nvSpPr>
              <p:spPr bwMode="auto">
                <a:xfrm>
                  <a:off x="2399049" y="6259653"/>
                  <a:ext cx="2919711" cy="307777"/>
                </a:xfrm>
                <a:prstGeom prst="rect">
                  <a:avLst/>
                </a:prstGeom>
                <a:noFill/>
                <a:ln w="9525">
                  <a:noFill/>
                  <a:miter lim="800000"/>
                  <a:headEnd/>
                  <a:tailEnd type="stealth" w="lg" len="lg"/>
                </a:ln>
              </p:spPr>
              <p:txBody>
                <a:bodyPr wrap="square">
                  <a:spAutoFit/>
                </a:bodyPr>
                <a:lstStyle/>
                <a:p>
                  <a:r>
                    <a:rPr lang="en-US" sz="1400" b="1" dirty="0" smtClean="0">
                      <a:latin typeface="Calibri" pitchFamily="34" charset="0"/>
                      <a:cs typeface="Arial" pitchFamily="34" charset="0"/>
                    </a:rPr>
                    <a:t>INTERMODULE INTERCONNECTION</a:t>
                  </a:r>
                  <a:endParaRPr lang="en-US" sz="1400" b="1" dirty="0">
                    <a:latin typeface="Calibri" pitchFamily="34" charset="0"/>
                    <a:cs typeface="Arial" pitchFamily="34" charset="0"/>
                  </a:endParaRPr>
                </a:p>
              </p:txBody>
            </p:sp>
            <p:cxnSp>
              <p:nvCxnSpPr>
                <p:cNvPr id="26" name="Straight Arrow Connector 25"/>
                <p:cNvCxnSpPr/>
                <p:nvPr/>
              </p:nvCxnSpPr>
              <p:spPr bwMode="auto">
                <a:xfrm flipV="1">
                  <a:off x="2214390" y="5581650"/>
                  <a:ext cx="1163810" cy="962866"/>
                </a:xfrm>
                <a:prstGeom prst="straightConnector1">
                  <a:avLst/>
                </a:prstGeom>
                <a:ln w="12700">
                  <a:solidFill>
                    <a:schemeClr val="tx1"/>
                  </a:solidFill>
                  <a:tailEnd type="stealth" w="med" len="lg"/>
                </a:ln>
              </p:spPr>
              <p:style>
                <a:lnRef idx="1">
                  <a:schemeClr val="accent1"/>
                </a:lnRef>
                <a:fillRef idx="0">
                  <a:schemeClr val="accent1"/>
                </a:fillRef>
                <a:effectRef idx="0">
                  <a:schemeClr val="accent1"/>
                </a:effectRef>
                <a:fontRef idx="minor">
                  <a:schemeClr val="tx1"/>
                </a:fontRef>
              </p:style>
            </p:cxnSp>
            <p:cxnSp>
              <p:nvCxnSpPr>
                <p:cNvPr id="27" name="Straight Arrow Connector 26"/>
                <p:cNvCxnSpPr/>
                <p:nvPr/>
              </p:nvCxnSpPr>
              <p:spPr bwMode="auto">
                <a:xfrm>
                  <a:off x="2214389" y="6544513"/>
                  <a:ext cx="2893081" cy="508"/>
                </a:xfrm>
                <a:prstGeom prst="straightConnector1">
                  <a:avLst/>
                </a:prstGeom>
                <a:ln w="12700">
                  <a:solidFill>
                    <a:schemeClr val="tx1"/>
                  </a:solidFill>
                  <a:tailEnd type="none" w="lg" len="lg"/>
                </a:ln>
              </p:spPr>
              <p:style>
                <a:lnRef idx="1">
                  <a:schemeClr val="accent1"/>
                </a:lnRef>
                <a:fillRef idx="0">
                  <a:schemeClr val="accent1"/>
                </a:fillRef>
                <a:effectRef idx="0">
                  <a:schemeClr val="accent1"/>
                </a:effectRef>
                <a:fontRef idx="minor">
                  <a:schemeClr val="tx1"/>
                </a:fontRef>
              </p:style>
            </p:cxnSp>
          </p:grpSp>
          <p:grpSp>
            <p:nvGrpSpPr>
              <p:cNvPr id="19" name="Group 28"/>
              <p:cNvGrpSpPr/>
              <p:nvPr/>
            </p:nvGrpSpPr>
            <p:grpSpPr>
              <a:xfrm>
                <a:off x="4138584" y="2402370"/>
                <a:ext cx="1721196" cy="1681950"/>
                <a:chOff x="4451004" y="5450370"/>
                <a:chExt cx="1721196" cy="1681950"/>
              </a:xfrm>
            </p:grpSpPr>
            <p:sp>
              <p:nvSpPr>
                <p:cNvPr id="30" name="TextBox 6"/>
                <p:cNvSpPr txBox="1">
                  <a:spLocks noChangeArrowheads="1"/>
                </p:cNvSpPr>
                <p:nvPr/>
              </p:nvSpPr>
              <p:spPr bwMode="auto">
                <a:xfrm>
                  <a:off x="4451004" y="5450370"/>
                  <a:ext cx="1713576" cy="307777"/>
                </a:xfrm>
                <a:prstGeom prst="rect">
                  <a:avLst/>
                </a:prstGeom>
                <a:noFill/>
                <a:ln w="9525">
                  <a:noFill/>
                  <a:miter lim="800000"/>
                  <a:headEnd/>
                  <a:tailEnd type="stealth" w="lg" len="lg"/>
                </a:ln>
              </p:spPr>
              <p:txBody>
                <a:bodyPr wrap="square">
                  <a:spAutoFit/>
                </a:bodyPr>
                <a:lstStyle/>
                <a:p>
                  <a:r>
                    <a:rPr lang="en-US" sz="1400" b="1" dirty="0" smtClean="0">
                      <a:latin typeface="Calibri" pitchFamily="34" charset="0"/>
                      <a:cs typeface="Arial" pitchFamily="34" charset="0"/>
                    </a:rPr>
                    <a:t>DIPOLE CORRECTOR</a:t>
                  </a:r>
                  <a:endParaRPr lang="en-US" sz="1400" b="1" dirty="0">
                    <a:latin typeface="Calibri" pitchFamily="34" charset="0"/>
                    <a:cs typeface="Arial" pitchFamily="34" charset="0"/>
                  </a:endParaRPr>
                </a:p>
              </p:txBody>
            </p:sp>
            <p:cxnSp>
              <p:nvCxnSpPr>
                <p:cNvPr id="31" name="Straight Arrow Connector 30"/>
                <p:cNvCxnSpPr/>
                <p:nvPr/>
              </p:nvCxnSpPr>
              <p:spPr bwMode="auto">
                <a:xfrm rot="16200000" flipH="1">
                  <a:off x="5353050" y="6313170"/>
                  <a:ext cx="1356360" cy="281940"/>
                </a:xfrm>
                <a:prstGeom prst="straightConnector1">
                  <a:avLst/>
                </a:prstGeom>
                <a:ln w="12700">
                  <a:solidFill>
                    <a:schemeClr val="tx1"/>
                  </a:solidFill>
                  <a:tailEnd type="stealth" w="med" len="lg"/>
                </a:ln>
              </p:spPr>
              <p:style>
                <a:lnRef idx="1">
                  <a:schemeClr val="accent1"/>
                </a:lnRef>
                <a:fillRef idx="0">
                  <a:schemeClr val="accent1"/>
                </a:fillRef>
                <a:effectRef idx="0">
                  <a:schemeClr val="accent1"/>
                </a:effectRef>
                <a:fontRef idx="minor">
                  <a:schemeClr val="tx1"/>
                </a:fontRef>
              </p:style>
            </p:cxnSp>
            <p:cxnSp>
              <p:nvCxnSpPr>
                <p:cNvPr id="32" name="Straight Arrow Connector 31"/>
                <p:cNvCxnSpPr/>
                <p:nvPr/>
              </p:nvCxnSpPr>
              <p:spPr bwMode="auto">
                <a:xfrm>
                  <a:off x="4503420" y="5775960"/>
                  <a:ext cx="1386840" cy="1588"/>
                </a:xfrm>
                <a:prstGeom prst="straightConnector1">
                  <a:avLst/>
                </a:prstGeom>
                <a:ln w="12700">
                  <a:solidFill>
                    <a:schemeClr val="tx1"/>
                  </a:solidFill>
                  <a:tailEnd type="none" w="lg" len="lg"/>
                </a:ln>
              </p:spPr>
              <p:style>
                <a:lnRef idx="1">
                  <a:schemeClr val="accent1"/>
                </a:lnRef>
                <a:fillRef idx="0">
                  <a:schemeClr val="accent1"/>
                </a:fillRef>
                <a:effectRef idx="0">
                  <a:schemeClr val="accent1"/>
                </a:effectRef>
                <a:fontRef idx="minor">
                  <a:schemeClr val="tx1"/>
                </a:fontRef>
              </p:style>
            </p:cxnSp>
          </p:grpSp>
          <p:grpSp>
            <p:nvGrpSpPr>
              <p:cNvPr id="20" name="Group 33"/>
              <p:cNvGrpSpPr/>
              <p:nvPr/>
            </p:nvGrpSpPr>
            <p:grpSpPr>
              <a:xfrm>
                <a:off x="3905230" y="4833917"/>
                <a:ext cx="2371742" cy="1231524"/>
                <a:chOff x="1710694" y="5326380"/>
                <a:chExt cx="2371742" cy="1231524"/>
              </a:xfrm>
            </p:grpSpPr>
            <p:sp>
              <p:nvSpPr>
                <p:cNvPr id="35" name="TextBox 6"/>
                <p:cNvSpPr txBox="1">
                  <a:spLocks noChangeArrowheads="1"/>
                </p:cNvSpPr>
                <p:nvPr/>
              </p:nvSpPr>
              <p:spPr bwMode="auto">
                <a:xfrm>
                  <a:off x="2370472" y="6250127"/>
                  <a:ext cx="1711964" cy="307777"/>
                </a:xfrm>
                <a:prstGeom prst="rect">
                  <a:avLst/>
                </a:prstGeom>
                <a:noFill/>
                <a:ln w="9525">
                  <a:noFill/>
                  <a:miter lim="800000"/>
                  <a:headEnd/>
                  <a:tailEnd type="stealth" w="lg" len="lg"/>
                </a:ln>
              </p:spPr>
              <p:txBody>
                <a:bodyPr wrap="square">
                  <a:spAutoFit/>
                </a:bodyPr>
                <a:lstStyle/>
                <a:p>
                  <a:r>
                    <a:rPr lang="en-US" sz="1400" b="1" dirty="0" smtClean="0">
                      <a:latin typeface="Calibri" pitchFamily="34" charset="0"/>
                      <a:cs typeface="Arial" pitchFamily="34" charset="0"/>
                    </a:rPr>
                    <a:t>VACUUM CHAMBER</a:t>
                  </a:r>
                  <a:endParaRPr lang="en-US" sz="1400" b="1" dirty="0">
                    <a:latin typeface="Calibri" pitchFamily="34" charset="0"/>
                    <a:cs typeface="Arial" pitchFamily="34" charset="0"/>
                  </a:endParaRPr>
                </a:p>
              </p:txBody>
            </p:sp>
            <p:cxnSp>
              <p:nvCxnSpPr>
                <p:cNvPr id="36" name="Straight Arrow Connector 35"/>
                <p:cNvCxnSpPr/>
                <p:nvPr/>
              </p:nvCxnSpPr>
              <p:spPr bwMode="auto">
                <a:xfrm rot="16200000" flipV="1">
                  <a:off x="1420179" y="5616895"/>
                  <a:ext cx="1219201" cy="638171"/>
                </a:xfrm>
                <a:prstGeom prst="straightConnector1">
                  <a:avLst/>
                </a:prstGeom>
                <a:ln w="12700">
                  <a:solidFill>
                    <a:schemeClr val="tx1"/>
                  </a:solidFill>
                  <a:tailEnd type="stealth" w="med" len="lg"/>
                </a:ln>
              </p:spPr>
              <p:style>
                <a:lnRef idx="1">
                  <a:schemeClr val="accent1"/>
                </a:lnRef>
                <a:fillRef idx="0">
                  <a:schemeClr val="accent1"/>
                </a:fillRef>
                <a:effectRef idx="0">
                  <a:schemeClr val="accent1"/>
                </a:effectRef>
                <a:fontRef idx="minor">
                  <a:schemeClr val="tx1"/>
                </a:fontRef>
              </p:style>
            </p:cxnSp>
            <p:cxnSp>
              <p:nvCxnSpPr>
                <p:cNvPr id="37" name="Straight Arrow Connector 36"/>
                <p:cNvCxnSpPr/>
                <p:nvPr/>
              </p:nvCxnSpPr>
              <p:spPr bwMode="auto">
                <a:xfrm>
                  <a:off x="2348865" y="6540818"/>
                  <a:ext cx="1657350" cy="1"/>
                </a:xfrm>
                <a:prstGeom prst="straightConnector1">
                  <a:avLst/>
                </a:prstGeom>
                <a:ln w="12700">
                  <a:solidFill>
                    <a:schemeClr val="tx1"/>
                  </a:solidFill>
                  <a:tailEnd type="none" w="lg" len="lg"/>
                </a:ln>
              </p:spPr>
              <p:style>
                <a:lnRef idx="1">
                  <a:schemeClr val="accent1"/>
                </a:lnRef>
                <a:fillRef idx="0">
                  <a:schemeClr val="accent1"/>
                </a:fillRef>
                <a:effectRef idx="0">
                  <a:schemeClr val="accent1"/>
                </a:effectRef>
                <a:fontRef idx="minor">
                  <a:schemeClr val="tx1"/>
                </a:fontRef>
              </p:style>
            </p:cxnSp>
          </p:grpSp>
          <p:grpSp>
            <p:nvGrpSpPr>
              <p:cNvPr id="21" name="Group 41"/>
              <p:cNvGrpSpPr/>
              <p:nvPr/>
            </p:nvGrpSpPr>
            <p:grpSpPr>
              <a:xfrm>
                <a:off x="3400426" y="5210175"/>
                <a:ext cx="2147898" cy="1007661"/>
                <a:chOff x="1934538" y="5550243"/>
                <a:chExt cx="2147898" cy="1007661"/>
              </a:xfrm>
            </p:grpSpPr>
            <p:sp>
              <p:nvSpPr>
                <p:cNvPr id="43" name="TextBox 6"/>
                <p:cNvSpPr txBox="1">
                  <a:spLocks noChangeArrowheads="1"/>
                </p:cNvSpPr>
                <p:nvPr/>
              </p:nvSpPr>
              <p:spPr bwMode="auto">
                <a:xfrm>
                  <a:off x="2370472" y="6250127"/>
                  <a:ext cx="1711964" cy="307777"/>
                </a:xfrm>
                <a:prstGeom prst="rect">
                  <a:avLst/>
                </a:prstGeom>
                <a:noFill/>
                <a:ln w="9525">
                  <a:noFill/>
                  <a:miter lim="800000"/>
                  <a:headEnd/>
                  <a:tailEnd type="stealth" w="lg" len="lg"/>
                </a:ln>
              </p:spPr>
              <p:txBody>
                <a:bodyPr wrap="square">
                  <a:spAutoFit/>
                </a:bodyPr>
                <a:lstStyle/>
                <a:p>
                  <a:r>
                    <a:rPr lang="en-US" sz="1400" b="1" dirty="0" smtClean="0">
                      <a:latin typeface="Calibri" pitchFamily="34" charset="0"/>
                      <a:cs typeface="Arial" pitchFamily="34" charset="0"/>
                    </a:rPr>
                    <a:t>BPM</a:t>
                  </a:r>
                  <a:endParaRPr lang="en-US" sz="1400" b="1" dirty="0">
                    <a:latin typeface="Calibri" pitchFamily="34" charset="0"/>
                    <a:cs typeface="Arial" pitchFamily="34" charset="0"/>
                  </a:endParaRPr>
                </a:p>
              </p:txBody>
            </p:sp>
            <p:cxnSp>
              <p:nvCxnSpPr>
                <p:cNvPr id="44" name="Straight Arrow Connector 43"/>
                <p:cNvCxnSpPr/>
                <p:nvPr/>
              </p:nvCxnSpPr>
              <p:spPr bwMode="auto">
                <a:xfrm rot="16200000" flipV="1">
                  <a:off x="1660704" y="5824077"/>
                  <a:ext cx="981071" cy="433403"/>
                </a:xfrm>
                <a:prstGeom prst="straightConnector1">
                  <a:avLst/>
                </a:prstGeom>
                <a:ln w="12700">
                  <a:solidFill>
                    <a:schemeClr val="tx1"/>
                  </a:solidFill>
                  <a:tailEnd type="stealth" w="med" len="lg"/>
                </a:ln>
              </p:spPr>
              <p:style>
                <a:lnRef idx="1">
                  <a:schemeClr val="accent1"/>
                </a:lnRef>
                <a:fillRef idx="0">
                  <a:schemeClr val="accent1"/>
                </a:fillRef>
                <a:effectRef idx="0">
                  <a:schemeClr val="accent1"/>
                </a:effectRef>
                <a:fontRef idx="minor">
                  <a:schemeClr val="tx1"/>
                </a:fontRef>
              </p:style>
            </p:cxnSp>
            <p:cxnSp>
              <p:nvCxnSpPr>
                <p:cNvPr id="45" name="Straight Arrow Connector 44"/>
                <p:cNvCxnSpPr/>
                <p:nvPr/>
              </p:nvCxnSpPr>
              <p:spPr bwMode="auto">
                <a:xfrm>
                  <a:off x="2367939" y="6531313"/>
                  <a:ext cx="452438" cy="1"/>
                </a:xfrm>
                <a:prstGeom prst="straightConnector1">
                  <a:avLst/>
                </a:prstGeom>
                <a:ln w="12700">
                  <a:solidFill>
                    <a:schemeClr val="tx1"/>
                  </a:solidFill>
                  <a:tailEnd type="none" w="lg" len="lg"/>
                </a:ln>
              </p:spPr>
              <p:style>
                <a:lnRef idx="1">
                  <a:schemeClr val="accent1"/>
                </a:lnRef>
                <a:fillRef idx="0">
                  <a:schemeClr val="accent1"/>
                </a:fillRef>
                <a:effectRef idx="0">
                  <a:schemeClr val="accent1"/>
                </a:effectRef>
                <a:fontRef idx="minor">
                  <a:schemeClr val="tx1"/>
                </a:fontRef>
              </p:style>
            </p:cxnSp>
          </p:grpSp>
          <p:grpSp>
            <p:nvGrpSpPr>
              <p:cNvPr id="22" name="Group 50"/>
              <p:cNvGrpSpPr/>
              <p:nvPr/>
            </p:nvGrpSpPr>
            <p:grpSpPr>
              <a:xfrm>
                <a:off x="4912670" y="4689475"/>
                <a:ext cx="2131046" cy="1877616"/>
                <a:chOff x="2332371" y="4680288"/>
                <a:chExt cx="2131046" cy="1877616"/>
              </a:xfrm>
            </p:grpSpPr>
            <p:sp>
              <p:nvSpPr>
                <p:cNvPr id="52" name="TextBox 6"/>
                <p:cNvSpPr txBox="1">
                  <a:spLocks noChangeArrowheads="1"/>
                </p:cNvSpPr>
                <p:nvPr/>
              </p:nvSpPr>
              <p:spPr bwMode="auto">
                <a:xfrm>
                  <a:off x="2332371" y="6250127"/>
                  <a:ext cx="2088205" cy="307777"/>
                </a:xfrm>
                <a:prstGeom prst="rect">
                  <a:avLst/>
                </a:prstGeom>
                <a:noFill/>
                <a:ln w="9525">
                  <a:noFill/>
                  <a:miter lim="800000"/>
                  <a:headEnd/>
                  <a:tailEnd type="stealth" w="lg" len="lg"/>
                </a:ln>
              </p:spPr>
              <p:txBody>
                <a:bodyPr wrap="square">
                  <a:spAutoFit/>
                </a:bodyPr>
                <a:lstStyle/>
                <a:p>
                  <a:r>
                    <a:rPr lang="en-US" sz="1400" b="1" dirty="0" smtClean="0">
                      <a:latin typeface="Calibri" pitchFamily="34" charset="0"/>
                      <a:cs typeface="Arial" pitchFamily="34" charset="0"/>
                    </a:rPr>
                    <a:t>Q-AS INTERCONNECTION</a:t>
                  </a:r>
                  <a:endParaRPr lang="en-US" sz="1400" b="1" dirty="0">
                    <a:latin typeface="Calibri" pitchFamily="34" charset="0"/>
                    <a:cs typeface="Arial" pitchFamily="34" charset="0"/>
                  </a:endParaRPr>
                </a:p>
              </p:txBody>
            </p:sp>
            <p:cxnSp>
              <p:nvCxnSpPr>
                <p:cNvPr id="53" name="Straight Arrow Connector 52"/>
                <p:cNvCxnSpPr/>
                <p:nvPr/>
              </p:nvCxnSpPr>
              <p:spPr bwMode="auto">
                <a:xfrm rot="16200000" flipV="1">
                  <a:off x="3106125" y="5185115"/>
                  <a:ext cx="1862119" cy="852465"/>
                </a:xfrm>
                <a:prstGeom prst="straightConnector1">
                  <a:avLst/>
                </a:prstGeom>
                <a:ln w="12700">
                  <a:solidFill>
                    <a:schemeClr val="tx1"/>
                  </a:solidFill>
                  <a:tailEnd type="stealth" w="med" len="lg"/>
                </a:ln>
              </p:spPr>
              <p:style>
                <a:lnRef idx="1">
                  <a:schemeClr val="accent1"/>
                </a:lnRef>
                <a:fillRef idx="0">
                  <a:schemeClr val="accent1"/>
                </a:fillRef>
                <a:effectRef idx="0">
                  <a:schemeClr val="accent1"/>
                </a:effectRef>
                <a:fontRef idx="minor">
                  <a:schemeClr val="tx1"/>
                </a:fontRef>
              </p:style>
            </p:cxnSp>
            <p:cxnSp>
              <p:nvCxnSpPr>
                <p:cNvPr id="54" name="Straight Arrow Connector 53"/>
                <p:cNvCxnSpPr/>
                <p:nvPr/>
              </p:nvCxnSpPr>
              <p:spPr bwMode="auto">
                <a:xfrm flipV="1">
                  <a:off x="2529840" y="6537663"/>
                  <a:ext cx="1928836" cy="3155"/>
                </a:xfrm>
                <a:prstGeom prst="straightConnector1">
                  <a:avLst/>
                </a:prstGeom>
                <a:ln w="12700">
                  <a:solidFill>
                    <a:schemeClr val="tx1"/>
                  </a:solidFill>
                  <a:tailEnd type="none" w="lg" len="lg"/>
                </a:ln>
              </p:spPr>
              <p:style>
                <a:lnRef idx="1">
                  <a:schemeClr val="accent1"/>
                </a:lnRef>
                <a:fillRef idx="0">
                  <a:schemeClr val="accent1"/>
                </a:fillRef>
                <a:effectRef idx="0">
                  <a:schemeClr val="accent1"/>
                </a:effectRef>
                <a:fontRef idx="minor">
                  <a:schemeClr val="tx1"/>
                </a:fontRef>
              </p:style>
            </p:cxnSp>
          </p:grpSp>
        </p:grpSp>
      </p:grpSp>
      <p:sp>
        <p:nvSpPr>
          <p:cNvPr id="59" name="TextBox 58"/>
          <p:cNvSpPr txBox="1"/>
          <p:nvPr/>
        </p:nvSpPr>
        <p:spPr>
          <a:xfrm>
            <a:off x="1285875" y="6165039"/>
            <a:ext cx="6562725" cy="369332"/>
          </a:xfrm>
          <a:prstGeom prst="rect">
            <a:avLst/>
          </a:prstGeom>
          <a:solidFill>
            <a:schemeClr val="bg1"/>
          </a:solidFill>
          <a:ln>
            <a:noFill/>
          </a:ln>
        </p:spPr>
        <p:style>
          <a:lnRef idx="1">
            <a:schemeClr val="accent5"/>
          </a:lnRef>
          <a:fillRef idx="2">
            <a:schemeClr val="accent5"/>
          </a:fillRef>
          <a:effectRef idx="1">
            <a:schemeClr val="accent5"/>
          </a:effectRef>
          <a:fontRef idx="minor">
            <a:schemeClr val="dk1"/>
          </a:fontRef>
        </p:style>
        <p:txBody>
          <a:bodyPr wrap="square" rtlCol="0">
            <a:spAutoFit/>
          </a:bodyPr>
          <a:lstStyle/>
          <a:p>
            <a:pPr algn="ctr"/>
            <a:r>
              <a:rPr lang="en-US" dirty="0" smtClean="0">
                <a:solidFill>
                  <a:srgbClr val="FF0000"/>
                </a:solidFill>
                <a:latin typeface="Calibri" pitchFamily="34" charset="0"/>
              </a:rPr>
              <a:t>Longitudinal space constraints -  Still an issue!</a:t>
            </a:r>
          </a:p>
        </p:txBody>
      </p:sp>
      <p:grpSp>
        <p:nvGrpSpPr>
          <p:cNvPr id="23" name="Group 108"/>
          <p:cNvGrpSpPr/>
          <p:nvPr/>
        </p:nvGrpSpPr>
        <p:grpSpPr>
          <a:xfrm>
            <a:off x="289933" y="2676153"/>
            <a:ext cx="3260987" cy="3213224"/>
            <a:chOff x="289933" y="2948568"/>
            <a:chExt cx="3260987" cy="3213224"/>
          </a:xfrm>
        </p:grpSpPr>
        <p:grpSp>
          <p:nvGrpSpPr>
            <p:cNvPr id="24" name="Group 94"/>
            <p:cNvGrpSpPr/>
            <p:nvPr/>
          </p:nvGrpSpPr>
          <p:grpSpPr>
            <a:xfrm>
              <a:off x="289933" y="2948568"/>
              <a:ext cx="3260987" cy="2795240"/>
              <a:chOff x="289933" y="3062868"/>
              <a:chExt cx="3260987" cy="2795240"/>
            </a:xfrm>
          </p:grpSpPr>
          <p:sp>
            <p:nvSpPr>
              <p:cNvPr id="13" name="Rectangle 12"/>
              <p:cNvSpPr/>
              <p:nvPr/>
            </p:nvSpPr>
            <p:spPr>
              <a:xfrm>
                <a:off x="3231438" y="4572001"/>
                <a:ext cx="319482" cy="670560"/>
              </a:xfrm>
              <a:prstGeom prst="rect">
                <a:avLst/>
              </a:prstGeom>
              <a:noFill/>
              <a:ln w="28575">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4" name="Straight Connector 13"/>
              <p:cNvCxnSpPr/>
              <p:nvPr/>
            </p:nvCxnSpPr>
            <p:spPr>
              <a:xfrm rot="10800000">
                <a:off x="2181228" y="4076702"/>
                <a:ext cx="1057273" cy="685798"/>
              </a:xfrm>
              <a:prstGeom prst="line">
                <a:avLst/>
              </a:prstGeom>
              <a:ln w="25400">
                <a:solidFill>
                  <a:srgbClr val="0000FF"/>
                </a:solidFill>
              </a:ln>
            </p:spPr>
            <p:style>
              <a:lnRef idx="1">
                <a:schemeClr val="accent1"/>
              </a:lnRef>
              <a:fillRef idx="0">
                <a:schemeClr val="accent1"/>
              </a:fillRef>
              <a:effectRef idx="0">
                <a:schemeClr val="accent1"/>
              </a:effectRef>
              <a:fontRef idx="minor">
                <a:schemeClr val="tx1"/>
              </a:fontRef>
            </p:style>
          </p:cxnSp>
          <p:grpSp>
            <p:nvGrpSpPr>
              <p:cNvPr id="28" name="Group 89"/>
              <p:cNvGrpSpPr/>
              <p:nvPr/>
            </p:nvGrpSpPr>
            <p:grpSpPr>
              <a:xfrm>
                <a:off x="289933" y="3062868"/>
                <a:ext cx="1888272" cy="2795240"/>
                <a:chOff x="289933" y="3062868"/>
                <a:chExt cx="1888272" cy="2795240"/>
              </a:xfrm>
            </p:grpSpPr>
            <p:grpSp>
              <p:nvGrpSpPr>
                <p:cNvPr id="29" name="Group 86"/>
                <p:cNvGrpSpPr/>
                <p:nvPr/>
              </p:nvGrpSpPr>
              <p:grpSpPr>
                <a:xfrm>
                  <a:off x="354330" y="3069584"/>
                  <a:ext cx="1766462" cy="2683138"/>
                  <a:chOff x="354330" y="3069584"/>
                  <a:chExt cx="1766462" cy="2683138"/>
                </a:xfrm>
              </p:grpSpPr>
              <p:pic>
                <p:nvPicPr>
                  <p:cNvPr id="10243" name="Picture 3"/>
                  <p:cNvPicPr>
                    <a:picLocks noChangeAspect="1" noChangeArrowheads="1"/>
                  </p:cNvPicPr>
                  <p:nvPr/>
                </p:nvPicPr>
                <p:blipFill>
                  <a:blip r:embed="rId4" cstate="print"/>
                  <a:srcRect/>
                  <a:stretch>
                    <a:fillRect/>
                  </a:stretch>
                </p:blipFill>
                <p:spPr bwMode="auto">
                  <a:xfrm>
                    <a:off x="354330" y="3359091"/>
                    <a:ext cx="1766462" cy="2393631"/>
                  </a:xfrm>
                  <a:prstGeom prst="rect">
                    <a:avLst/>
                  </a:prstGeom>
                  <a:noFill/>
                  <a:ln w="9525">
                    <a:noFill/>
                    <a:miter lim="800000"/>
                    <a:headEnd/>
                    <a:tailEnd/>
                  </a:ln>
                </p:spPr>
              </p:pic>
              <p:grpSp>
                <p:nvGrpSpPr>
                  <p:cNvPr id="33" name="Group 67"/>
                  <p:cNvGrpSpPr/>
                  <p:nvPr/>
                </p:nvGrpSpPr>
                <p:grpSpPr>
                  <a:xfrm>
                    <a:off x="532037" y="5412391"/>
                    <a:ext cx="1148082" cy="307777"/>
                    <a:chOff x="2370472" y="6250127"/>
                    <a:chExt cx="1148082" cy="307777"/>
                  </a:xfrm>
                </p:grpSpPr>
                <p:sp>
                  <p:nvSpPr>
                    <p:cNvPr id="69" name="TextBox 6"/>
                    <p:cNvSpPr txBox="1">
                      <a:spLocks noChangeArrowheads="1"/>
                    </p:cNvSpPr>
                    <p:nvPr/>
                  </p:nvSpPr>
                  <p:spPr bwMode="auto">
                    <a:xfrm>
                      <a:off x="2370472" y="6250127"/>
                      <a:ext cx="1043312" cy="307777"/>
                    </a:xfrm>
                    <a:prstGeom prst="rect">
                      <a:avLst/>
                    </a:prstGeom>
                    <a:noFill/>
                    <a:ln w="9525">
                      <a:noFill/>
                      <a:miter lim="800000"/>
                      <a:headEnd/>
                      <a:tailEnd type="stealth" w="lg" len="lg"/>
                    </a:ln>
                  </p:spPr>
                  <p:txBody>
                    <a:bodyPr wrap="square">
                      <a:spAutoFit/>
                    </a:bodyPr>
                    <a:lstStyle/>
                    <a:p>
                      <a:r>
                        <a:rPr lang="en-US" sz="1400" b="1" dirty="0" smtClean="0">
                          <a:latin typeface="Calibri" pitchFamily="34" charset="0"/>
                          <a:cs typeface="Arial" pitchFamily="34" charset="0"/>
                        </a:rPr>
                        <a:t>RF PICK UP</a:t>
                      </a:r>
                      <a:endParaRPr lang="en-US" sz="1400" b="1" dirty="0">
                        <a:latin typeface="Calibri" pitchFamily="34" charset="0"/>
                        <a:cs typeface="Arial" pitchFamily="34" charset="0"/>
                      </a:endParaRPr>
                    </a:p>
                  </p:txBody>
                </p:sp>
                <p:cxnSp>
                  <p:nvCxnSpPr>
                    <p:cNvPr id="70" name="Straight Arrow Connector 69"/>
                    <p:cNvCxnSpPr/>
                    <p:nvPr/>
                  </p:nvCxnSpPr>
                  <p:spPr bwMode="auto">
                    <a:xfrm rot="5400000" flipH="1" flipV="1">
                      <a:off x="3288843" y="6313035"/>
                      <a:ext cx="263213" cy="196208"/>
                    </a:xfrm>
                    <a:prstGeom prst="straightConnector1">
                      <a:avLst/>
                    </a:prstGeom>
                    <a:ln w="12700">
                      <a:solidFill>
                        <a:schemeClr val="tx1"/>
                      </a:solidFill>
                      <a:tailEnd type="stealth" w="med" len="lg"/>
                    </a:ln>
                  </p:spPr>
                  <p:style>
                    <a:lnRef idx="1">
                      <a:schemeClr val="accent1"/>
                    </a:lnRef>
                    <a:fillRef idx="0">
                      <a:schemeClr val="accent1"/>
                    </a:fillRef>
                    <a:effectRef idx="0">
                      <a:schemeClr val="accent1"/>
                    </a:effectRef>
                    <a:fontRef idx="minor">
                      <a:schemeClr val="tx1"/>
                    </a:fontRef>
                  </p:style>
                </p:cxnSp>
                <p:cxnSp>
                  <p:nvCxnSpPr>
                    <p:cNvPr id="71" name="Straight Arrow Connector 70"/>
                    <p:cNvCxnSpPr/>
                    <p:nvPr/>
                  </p:nvCxnSpPr>
                  <p:spPr bwMode="auto">
                    <a:xfrm flipV="1">
                      <a:off x="2407944" y="6542743"/>
                      <a:ext cx="914400" cy="1"/>
                    </a:xfrm>
                    <a:prstGeom prst="straightConnector1">
                      <a:avLst/>
                    </a:prstGeom>
                    <a:ln w="12700">
                      <a:solidFill>
                        <a:schemeClr val="tx1"/>
                      </a:solidFill>
                      <a:tailEnd type="none" w="lg" len="lg"/>
                    </a:ln>
                  </p:spPr>
                  <p:style>
                    <a:lnRef idx="1">
                      <a:schemeClr val="accent1"/>
                    </a:lnRef>
                    <a:fillRef idx="0">
                      <a:schemeClr val="accent1"/>
                    </a:fillRef>
                    <a:effectRef idx="0">
                      <a:schemeClr val="accent1"/>
                    </a:effectRef>
                    <a:fontRef idx="minor">
                      <a:schemeClr val="tx1"/>
                    </a:fontRef>
                  </p:style>
                </p:cxnSp>
              </p:grpSp>
              <p:grpSp>
                <p:nvGrpSpPr>
                  <p:cNvPr id="34" name="Group 79"/>
                  <p:cNvGrpSpPr/>
                  <p:nvPr/>
                </p:nvGrpSpPr>
                <p:grpSpPr>
                  <a:xfrm>
                    <a:off x="670344" y="3069584"/>
                    <a:ext cx="1242397" cy="586303"/>
                    <a:chOff x="2370471" y="6250127"/>
                    <a:chExt cx="1242397" cy="586303"/>
                  </a:xfrm>
                </p:grpSpPr>
                <p:sp>
                  <p:nvSpPr>
                    <p:cNvPr id="81" name="TextBox 6"/>
                    <p:cNvSpPr txBox="1">
                      <a:spLocks noChangeArrowheads="1"/>
                    </p:cNvSpPr>
                    <p:nvPr/>
                  </p:nvSpPr>
                  <p:spPr bwMode="auto">
                    <a:xfrm>
                      <a:off x="2370471" y="6250127"/>
                      <a:ext cx="1242397" cy="307777"/>
                    </a:xfrm>
                    <a:prstGeom prst="rect">
                      <a:avLst/>
                    </a:prstGeom>
                    <a:noFill/>
                    <a:ln w="9525">
                      <a:noFill/>
                      <a:miter lim="800000"/>
                      <a:headEnd/>
                      <a:tailEnd type="stealth" w="lg" len="lg"/>
                    </a:ln>
                  </p:spPr>
                  <p:txBody>
                    <a:bodyPr wrap="square">
                      <a:spAutoFit/>
                    </a:bodyPr>
                    <a:lstStyle/>
                    <a:p>
                      <a:r>
                        <a:rPr lang="en-US" sz="1400" b="1" dirty="0" smtClean="0">
                          <a:latin typeface="Calibri" pitchFamily="34" charset="0"/>
                          <a:cs typeface="Arial" pitchFamily="34" charset="0"/>
                        </a:rPr>
                        <a:t>REF SPHERE</a:t>
                      </a:r>
                      <a:endParaRPr lang="en-US" sz="1400" b="1" dirty="0">
                        <a:latin typeface="Calibri" pitchFamily="34" charset="0"/>
                        <a:cs typeface="Arial" pitchFamily="34" charset="0"/>
                      </a:endParaRPr>
                    </a:p>
                  </p:txBody>
                </p:sp>
                <p:cxnSp>
                  <p:nvCxnSpPr>
                    <p:cNvPr id="82" name="Straight Arrow Connector 81"/>
                    <p:cNvCxnSpPr/>
                    <p:nvPr/>
                  </p:nvCxnSpPr>
                  <p:spPr bwMode="auto">
                    <a:xfrm rot="5400000">
                      <a:off x="3095069" y="6609155"/>
                      <a:ext cx="293687" cy="160864"/>
                    </a:xfrm>
                    <a:prstGeom prst="straightConnector1">
                      <a:avLst/>
                    </a:prstGeom>
                    <a:ln w="12700">
                      <a:solidFill>
                        <a:schemeClr val="tx1"/>
                      </a:solidFill>
                      <a:tailEnd type="stealth" w="med" len="lg"/>
                    </a:ln>
                  </p:spPr>
                  <p:style>
                    <a:lnRef idx="1">
                      <a:schemeClr val="accent1"/>
                    </a:lnRef>
                    <a:fillRef idx="0">
                      <a:schemeClr val="accent1"/>
                    </a:fillRef>
                    <a:effectRef idx="0">
                      <a:schemeClr val="accent1"/>
                    </a:effectRef>
                    <a:fontRef idx="minor">
                      <a:schemeClr val="tx1"/>
                    </a:fontRef>
                  </p:style>
                </p:cxnSp>
                <p:cxnSp>
                  <p:nvCxnSpPr>
                    <p:cNvPr id="83" name="Straight Arrow Connector 82"/>
                    <p:cNvCxnSpPr/>
                    <p:nvPr/>
                  </p:nvCxnSpPr>
                  <p:spPr bwMode="auto">
                    <a:xfrm flipV="1">
                      <a:off x="2407944" y="6542743"/>
                      <a:ext cx="914400" cy="1"/>
                    </a:xfrm>
                    <a:prstGeom prst="straightConnector1">
                      <a:avLst/>
                    </a:prstGeom>
                    <a:ln w="12700">
                      <a:solidFill>
                        <a:schemeClr val="tx1"/>
                      </a:solidFill>
                      <a:tailEnd type="none" w="lg" len="lg"/>
                    </a:ln>
                  </p:spPr>
                  <p:style>
                    <a:lnRef idx="1">
                      <a:schemeClr val="accent1"/>
                    </a:lnRef>
                    <a:fillRef idx="0">
                      <a:schemeClr val="accent1"/>
                    </a:fillRef>
                    <a:effectRef idx="0">
                      <a:schemeClr val="accent1"/>
                    </a:effectRef>
                    <a:fontRef idx="minor">
                      <a:schemeClr val="tx1"/>
                    </a:fontRef>
                  </p:style>
                </p:cxnSp>
              </p:grpSp>
            </p:grpSp>
            <p:sp>
              <p:nvSpPr>
                <p:cNvPr id="89" name="Rectangle 88"/>
                <p:cNvSpPr/>
                <p:nvPr/>
              </p:nvSpPr>
              <p:spPr>
                <a:xfrm>
                  <a:off x="289933" y="3062868"/>
                  <a:ext cx="1888272" cy="2795240"/>
                </a:xfrm>
                <a:prstGeom prst="rect">
                  <a:avLst/>
                </a:prstGeom>
                <a:noFill/>
                <a:ln w="57150">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sp>
          <p:nvSpPr>
            <p:cNvPr id="107" name="Rectangle 106"/>
            <p:cNvSpPr/>
            <p:nvPr/>
          </p:nvSpPr>
          <p:spPr>
            <a:xfrm>
              <a:off x="765275" y="5854015"/>
              <a:ext cx="877439" cy="307777"/>
            </a:xfrm>
            <a:prstGeom prst="rect">
              <a:avLst/>
            </a:prstGeom>
            <a:solidFill>
              <a:schemeClr val="bg1"/>
            </a:solidFill>
            <a:ln>
              <a:noFill/>
            </a:ln>
          </p:spPr>
          <p:style>
            <a:lnRef idx="1">
              <a:schemeClr val="accent5"/>
            </a:lnRef>
            <a:fillRef idx="2">
              <a:schemeClr val="accent5"/>
            </a:fillRef>
            <a:effectRef idx="1">
              <a:schemeClr val="accent5"/>
            </a:effectRef>
            <a:fontRef idx="minor">
              <a:schemeClr val="dk1"/>
            </a:fontRef>
          </p:style>
          <p:txBody>
            <a:bodyPr wrap="square" rtlCol="0">
              <a:spAutoFit/>
            </a:bodyPr>
            <a:lstStyle/>
            <a:p>
              <a:pPr algn="ctr"/>
              <a:r>
                <a:rPr lang="en-US" sz="1400" b="1" dirty="0" smtClean="0">
                  <a:latin typeface="Calibri" pitchFamily="34" charset="0"/>
                  <a:cs typeface="Tahoma" pitchFamily="34" charset="0"/>
                </a:rPr>
                <a:t>MB BPM </a:t>
              </a:r>
            </a:p>
          </p:txBody>
        </p:sp>
      </p:grpSp>
      <p:grpSp>
        <p:nvGrpSpPr>
          <p:cNvPr id="38" name="Group 109"/>
          <p:cNvGrpSpPr/>
          <p:nvPr/>
        </p:nvGrpSpPr>
        <p:grpSpPr>
          <a:xfrm>
            <a:off x="5606646" y="2594610"/>
            <a:ext cx="3365903" cy="3137111"/>
            <a:chOff x="5606646" y="2867025"/>
            <a:chExt cx="3365903" cy="3137111"/>
          </a:xfrm>
        </p:grpSpPr>
        <p:grpSp>
          <p:nvGrpSpPr>
            <p:cNvPr id="39" name="Group 98"/>
            <p:cNvGrpSpPr/>
            <p:nvPr/>
          </p:nvGrpSpPr>
          <p:grpSpPr>
            <a:xfrm>
              <a:off x="5606646" y="2867025"/>
              <a:ext cx="3365903" cy="2533649"/>
              <a:chOff x="5606646" y="2971800"/>
              <a:chExt cx="3365903" cy="2533649"/>
            </a:xfrm>
          </p:grpSpPr>
          <p:sp>
            <p:nvSpPr>
              <p:cNvPr id="88" name="Rectangle 87"/>
              <p:cNvSpPr/>
              <p:nvPr/>
            </p:nvSpPr>
            <p:spPr>
              <a:xfrm>
                <a:off x="5606646" y="3867150"/>
                <a:ext cx="508403" cy="600076"/>
              </a:xfrm>
              <a:prstGeom prst="rect">
                <a:avLst/>
              </a:prstGeom>
              <a:noFill/>
              <a:ln w="28575">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0" name="Group 95"/>
              <p:cNvGrpSpPr/>
              <p:nvPr/>
            </p:nvGrpSpPr>
            <p:grpSpPr>
              <a:xfrm>
                <a:off x="6924674" y="2971800"/>
                <a:ext cx="2047875" cy="2533649"/>
                <a:chOff x="7096125" y="2961021"/>
                <a:chExt cx="1733550" cy="2333625"/>
              </a:xfrm>
            </p:grpSpPr>
            <p:pic>
              <p:nvPicPr>
                <p:cNvPr id="10244" name="Picture 4"/>
                <p:cNvPicPr>
                  <a:picLocks noChangeAspect="1" noChangeArrowheads="1"/>
                </p:cNvPicPr>
                <p:nvPr/>
              </p:nvPicPr>
              <p:blipFill>
                <a:blip r:embed="rId5" cstate="print"/>
                <a:srcRect/>
                <a:stretch>
                  <a:fillRect/>
                </a:stretch>
              </p:blipFill>
              <p:spPr bwMode="auto">
                <a:xfrm>
                  <a:off x="7146310" y="3145171"/>
                  <a:ext cx="1657872" cy="1797051"/>
                </a:xfrm>
                <a:prstGeom prst="rect">
                  <a:avLst/>
                </a:prstGeom>
                <a:noFill/>
                <a:ln w="9525">
                  <a:noFill/>
                  <a:miter lim="800000"/>
                  <a:headEnd/>
                  <a:tailEnd/>
                </a:ln>
              </p:spPr>
            </p:pic>
            <p:sp>
              <p:nvSpPr>
                <p:cNvPr id="93" name="Rectangle 92"/>
                <p:cNvSpPr/>
                <p:nvPr/>
              </p:nvSpPr>
              <p:spPr>
                <a:xfrm>
                  <a:off x="7096125" y="2961021"/>
                  <a:ext cx="1733550" cy="2333625"/>
                </a:xfrm>
                <a:prstGeom prst="rect">
                  <a:avLst/>
                </a:prstGeom>
                <a:noFill/>
                <a:ln w="57150">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cxnSp>
            <p:nvCxnSpPr>
              <p:cNvPr id="97" name="Straight Connector 96"/>
              <p:cNvCxnSpPr>
                <a:endCxn id="88" idx="3"/>
              </p:cNvCxnSpPr>
              <p:nvPr/>
            </p:nvCxnSpPr>
            <p:spPr>
              <a:xfrm rot="10800000" flipV="1">
                <a:off x="6115049" y="3819524"/>
                <a:ext cx="790576" cy="347663"/>
              </a:xfrm>
              <a:prstGeom prst="line">
                <a:avLst/>
              </a:prstGeom>
              <a:ln w="25400">
                <a:solidFill>
                  <a:srgbClr val="0000FF"/>
                </a:solidFill>
              </a:ln>
            </p:spPr>
            <p:style>
              <a:lnRef idx="1">
                <a:schemeClr val="accent1"/>
              </a:lnRef>
              <a:fillRef idx="0">
                <a:schemeClr val="accent1"/>
              </a:fillRef>
              <a:effectRef idx="0">
                <a:schemeClr val="accent1"/>
              </a:effectRef>
              <a:fontRef idx="minor">
                <a:schemeClr val="tx1"/>
              </a:fontRef>
            </p:style>
          </p:cxnSp>
        </p:grpSp>
        <p:sp>
          <p:nvSpPr>
            <p:cNvPr id="108" name="Rectangle 107"/>
            <p:cNvSpPr/>
            <p:nvPr/>
          </p:nvSpPr>
          <p:spPr>
            <a:xfrm>
              <a:off x="7492016" y="5480916"/>
              <a:ext cx="1156220" cy="523220"/>
            </a:xfrm>
            <a:prstGeom prst="rect">
              <a:avLst/>
            </a:prstGeom>
            <a:solidFill>
              <a:schemeClr val="bg1"/>
            </a:solidFill>
            <a:ln>
              <a:noFill/>
            </a:ln>
          </p:spPr>
          <p:style>
            <a:lnRef idx="1">
              <a:schemeClr val="accent5"/>
            </a:lnRef>
            <a:fillRef idx="2">
              <a:schemeClr val="accent5"/>
            </a:fillRef>
            <a:effectRef idx="1">
              <a:schemeClr val="accent5"/>
            </a:effectRef>
            <a:fontRef idx="minor">
              <a:schemeClr val="dk1"/>
            </a:fontRef>
          </p:style>
          <p:txBody>
            <a:bodyPr wrap="square" rtlCol="0">
              <a:spAutoFit/>
            </a:bodyPr>
            <a:lstStyle/>
            <a:p>
              <a:pPr algn="ctr"/>
              <a:r>
                <a:rPr lang="en-US" sz="1400" b="1" dirty="0" smtClean="0">
                  <a:latin typeface="Calibri" pitchFamily="34" charset="0"/>
                  <a:cs typeface="Tahoma" pitchFamily="34" charset="0"/>
                </a:rPr>
                <a:t>DIPOLE CORRECTOR</a:t>
              </a:r>
            </a:p>
          </p:txBody>
        </p:sp>
      </p:grpSp>
      <p:sp>
        <p:nvSpPr>
          <p:cNvPr id="64" name="Date Placeholder 63"/>
          <p:cNvSpPr>
            <a:spLocks noGrp="1"/>
          </p:cNvSpPr>
          <p:nvPr>
            <p:ph type="dt" sz="half" idx="10"/>
          </p:nvPr>
        </p:nvSpPr>
        <p:spPr/>
        <p:txBody>
          <a:bodyPr/>
          <a:lstStyle/>
          <a:p>
            <a:r>
              <a:rPr lang="en-US" smtClean="0"/>
              <a:t>03 Feb 2011</a:t>
            </a:r>
            <a:endParaRPr lang="en-US" dirty="0"/>
          </a:p>
        </p:txBody>
      </p:sp>
      <p:sp>
        <p:nvSpPr>
          <p:cNvPr id="65" name="Slide Number Placeholder 64"/>
          <p:cNvSpPr>
            <a:spLocks noGrp="1"/>
          </p:cNvSpPr>
          <p:nvPr>
            <p:ph type="sldNum" sz="quarter" idx="11"/>
          </p:nvPr>
        </p:nvSpPr>
        <p:spPr/>
        <p:txBody>
          <a:bodyPr/>
          <a:lstStyle/>
          <a:p>
            <a:fld id="{AB0CC4D7-6F1A-452F-87A6-AD770925BAAB}" type="slidenum">
              <a:rPr lang="en-US" smtClean="0"/>
              <a:pPr/>
              <a:t>39</a:t>
            </a:fld>
            <a:endParaRPr lang="en-US"/>
          </a:p>
        </p:txBody>
      </p:sp>
      <p:sp>
        <p:nvSpPr>
          <p:cNvPr id="66" name="Footer Placeholder 65"/>
          <p:cNvSpPr>
            <a:spLocks noGrp="1"/>
          </p:cNvSpPr>
          <p:nvPr>
            <p:ph type="ftr" sz="quarter" idx="12"/>
          </p:nvPr>
        </p:nvSpPr>
        <p:spPr/>
        <p:txBody>
          <a:bodyPr/>
          <a:lstStyle/>
          <a:p>
            <a:r>
              <a:rPr lang="en-US" smtClean="0"/>
              <a:t>ACE, G. Riddone</a:t>
            </a:r>
            <a:endParaRPr lang="en-US" dirty="0" smtClean="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20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3"/>
                                        </p:tgtEl>
                                        <p:attrNameLst>
                                          <p:attrName>style.visibility</p:attrName>
                                        </p:attrNameLst>
                                      </p:cBhvr>
                                      <p:to>
                                        <p:strVal val="visible"/>
                                      </p:to>
                                    </p:set>
                                    <p:animEffect transition="in" filter="fade">
                                      <p:cBhvr>
                                        <p:cTn id="12" dur="2000"/>
                                        <p:tgtEl>
                                          <p:spTgt spid="23"/>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8"/>
                                        </p:tgtEl>
                                        <p:attrNameLst>
                                          <p:attrName>style.visibility</p:attrName>
                                        </p:attrNameLst>
                                      </p:cBhvr>
                                      <p:to>
                                        <p:strVal val="visible"/>
                                      </p:to>
                                    </p:set>
                                    <p:animEffect transition="in" filter="fade">
                                      <p:cBhvr>
                                        <p:cTn id="17" dur="2000"/>
                                        <p:tgtEl>
                                          <p:spTgt spid="38"/>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59"/>
                                        </p:tgtEl>
                                        <p:attrNameLst>
                                          <p:attrName>style.visibility</p:attrName>
                                        </p:attrNameLst>
                                      </p:cBhvr>
                                      <p:to>
                                        <p:strVal val="visible"/>
                                      </p:to>
                                    </p:set>
                                    <p:animEffect transition="in" filter="fade">
                                      <p:cBhvr>
                                        <p:cTn id="22" dur="2000"/>
                                        <p:tgtEl>
                                          <p:spTgt spid="5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 name="Title 54"/>
          <p:cNvSpPr>
            <a:spLocks noGrp="1"/>
          </p:cNvSpPr>
          <p:nvPr>
            <p:ph type="title"/>
          </p:nvPr>
        </p:nvSpPr>
        <p:spPr/>
        <p:txBody>
          <a:bodyPr>
            <a:normAutofit fontScale="90000"/>
          </a:bodyPr>
          <a:lstStyle/>
          <a:p>
            <a:r>
              <a:rPr lang="en-US" dirty="0" smtClean="0"/>
              <a:t>Two-beam module types</a:t>
            </a:r>
            <a:endParaRPr lang="en-US" dirty="0"/>
          </a:p>
        </p:txBody>
      </p:sp>
      <p:sp>
        <p:nvSpPr>
          <p:cNvPr id="27" name="Slide Number Placeholder 26"/>
          <p:cNvSpPr>
            <a:spLocks noGrp="1"/>
          </p:cNvSpPr>
          <p:nvPr>
            <p:ph type="sldNum" sz="quarter" idx="11"/>
          </p:nvPr>
        </p:nvSpPr>
        <p:spPr/>
        <p:txBody>
          <a:bodyPr/>
          <a:lstStyle/>
          <a:p>
            <a:fld id="{403034ED-392B-42A2-8939-5A95FD54CEFE}" type="slidenum">
              <a:rPr lang="en-US" smtClean="0"/>
              <a:pPr/>
              <a:t>4</a:t>
            </a:fld>
            <a:endParaRPr lang="en-US" dirty="0"/>
          </a:p>
        </p:txBody>
      </p:sp>
      <p:sp>
        <p:nvSpPr>
          <p:cNvPr id="32" name="TextBox 31"/>
          <p:cNvSpPr txBox="1"/>
          <p:nvPr/>
        </p:nvSpPr>
        <p:spPr>
          <a:xfrm>
            <a:off x="228600" y="4648200"/>
            <a:ext cx="3429000" cy="1077218"/>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pPr>
              <a:spcBef>
                <a:spcPct val="10000"/>
              </a:spcBef>
            </a:pPr>
            <a:r>
              <a:rPr lang="en-US" sz="1600" dirty="0" smtClean="0">
                <a:solidFill>
                  <a:srgbClr val="002060"/>
                </a:solidFill>
                <a:latin typeface="Calibri" pitchFamily="34" charset="0"/>
              </a:rPr>
              <a:t>+    special modules (end-sector region, modules with instrumentation and/or vacuum equipment) to be studied in TDR phase</a:t>
            </a:r>
          </a:p>
        </p:txBody>
      </p:sp>
      <p:grpSp>
        <p:nvGrpSpPr>
          <p:cNvPr id="29" name="Group 28"/>
          <p:cNvGrpSpPr/>
          <p:nvPr/>
        </p:nvGrpSpPr>
        <p:grpSpPr>
          <a:xfrm>
            <a:off x="209583" y="1219200"/>
            <a:ext cx="3435936" cy="3208808"/>
            <a:chOff x="611027" y="2168271"/>
            <a:chExt cx="2595803" cy="2524960"/>
          </a:xfrm>
        </p:grpSpPr>
        <p:grpSp>
          <p:nvGrpSpPr>
            <p:cNvPr id="30" name="Group 43"/>
            <p:cNvGrpSpPr/>
            <p:nvPr/>
          </p:nvGrpSpPr>
          <p:grpSpPr>
            <a:xfrm>
              <a:off x="611027" y="2193672"/>
              <a:ext cx="1151912" cy="1116771"/>
              <a:chOff x="224451" y="1197496"/>
              <a:chExt cx="1151912" cy="1116771"/>
            </a:xfrm>
          </p:grpSpPr>
          <p:sp>
            <p:nvSpPr>
              <p:cNvPr id="45" name="TextBox 44"/>
              <p:cNvSpPr txBox="1"/>
              <p:nvPr/>
            </p:nvSpPr>
            <p:spPr>
              <a:xfrm>
                <a:off x="233363" y="2023646"/>
                <a:ext cx="1143000" cy="290621"/>
              </a:xfrm>
              <a:prstGeom prst="rect">
                <a:avLst/>
              </a:prstGeom>
              <a:gradFill>
                <a:gsLst>
                  <a:gs pos="0">
                    <a:schemeClr val="accent5">
                      <a:tint val="50000"/>
                      <a:satMod val="300000"/>
                    </a:schemeClr>
                  </a:gs>
                  <a:gs pos="35000">
                    <a:schemeClr val="accent5">
                      <a:tint val="37000"/>
                      <a:satMod val="300000"/>
                    </a:schemeClr>
                  </a:gs>
                  <a:gs pos="100000">
                    <a:schemeClr val="accent5">
                      <a:tint val="15000"/>
                      <a:satMod val="350000"/>
                    </a:schemeClr>
                  </a:gs>
                </a:gsLst>
                <a:lin ang="16200000" scaled="1"/>
              </a:gradFill>
            </p:spPr>
            <p:style>
              <a:lnRef idx="1">
                <a:schemeClr val="accent5"/>
              </a:lnRef>
              <a:fillRef idx="2">
                <a:schemeClr val="accent5"/>
              </a:fillRef>
              <a:effectRef idx="1">
                <a:schemeClr val="accent5"/>
              </a:effectRef>
              <a:fontRef idx="minor">
                <a:schemeClr val="dk1"/>
              </a:fontRef>
            </p:style>
            <p:txBody>
              <a:bodyPr wrap="square" rtlCol="0">
                <a:spAutoFit/>
              </a:bodyPr>
              <a:lstStyle/>
              <a:p>
                <a:pPr algn="ctr"/>
                <a:r>
                  <a:rPr lang="en-US" sz="900" dirty="0" smtClean="0"/>
                  <a:t>Standard Module</a:t>
                </a:r>
              </a:p>
              <a:p>
                <a:pPr algn="ctr"/>
                <a:r>
                  <a:rPr lang="en-US" sz="900" dirty="0" smtClean="0"/>
                  <a:t>8374 per Linac</a:t>
                </a:r>
                <a:endParaRPr lang="en-US" sz="900" dirty="0"/>
              </a:p>
            </p:txBody>
          </p:sp>
          <p:pic>
            <p:nvPicPr>
              <p:cNvPr id="46" name="Picture 3"/>
              <p:cNvPicPr>
                <a:picLocks noChangeAspect="1" noChangeArrowheads="1"/>
              </p:cNvPicPr>
              <p:nvPr/>
            </p:nvPicPr>
            <p:blipFill>
              <a:blip r:embed="rId3" cstate="print"/>
              <a:srcRect/>
              <a:stretch>
                <a:fillRect/>
              </a:stretch>
            </p:blipFill>
            <p:spPr bwMode="auto">
              <a:xfrm>
                <a:off x="224451" y="1197496"/>
                <a:ext cx="1140343" cy="764308"/>
              </a:xfrm>
              <a:prstGeom prst="rect">
                <a:avLst/>
              </a:prstGeom>
              <a:noFill/>
              <a:effectLst>
                <a:outerShdw blurRad="228600" dist="38100" dir="2700000" algn="tl" rotWithShape="0">
                  <a:prstClr val="black">
                    <a:alpha val="40000"/>
                  </a:prstClr>
                </a:outerShdw>
              </a:effectLst>
            </p:spPr>
          </p:pic>
        </p:grpSp>
        <p:grpSp>
          <p:nvGrpSpPr>
            <p:cNvPr id="33" name="Group 44"/>
            <p:cNvGrpSpPr/>
            <p:nvPr/>
          </p:nvGrpSpPr>
          <p:grpSpPr>
            <a:xfrm>
              <a:off x="615176" y="3550105"/>
              <a:ext cx="1143000" cy="1143125"/>
              <a:chOff x="228600" y="2678624"/>
              <a:chExt cx="1143000" cy="1143125"/>
            </a:xfrm>
          </p:grpSpPr>
          <p:sp>
            <p:nvSpPr>
              <p:cNvPr id="43" name="TextBox 42"/>
              <p:cNvSpPr txBox="1"/>
              <p:nvPr/>
            </p:nvSpPr>
            <p:spPr>
              <a:xfrm>
                <a:off x="228600" y="3531127"/>
                <a:ext cx="1143000" cy="290622"/>
              </a:xfrm>
              <a:prstGeom prst="rect">
                <a:avLst/>
              </a:prstGeom>
              <a:gradFill>
                <a:gsLst>
                  <a:gs pos="0">
                    <a:schemeClr val="accent5">
                      <a:tint val="50000"/>
                      <a:satMod val="300000"/>
                    </a:schemeClr>
                  </a:gs>
                  <a:gs pos="35000">
                    <a:schemeClr val="accent5">
                      <a:tint val="37000"/>
                      <a:satMod val="300000"/>
                    </a:schemeClr>
                  </a:gs>
                  <a:gs pos="100000">
                    <a:schemeClr val="accent5">
                      <a:tint val="15000"/>
                      <a:satMod val="350000"/>
                    </a:schemeClr>
                  </a:gs>
                </a:gsLst>
                <a:lin ang="16200000" scaled="1"/>
              </a:gradFill>
            </p:spPr>
            <p:style>
              <a:lnRef idx="1">
                <a:schemeClr val="accent5"/>
              </a:lnRef>
              <a:fillRef idx="2">
                <a:schemeClr val="accent5"/>
              </a:fillRef>
              <a:effectRef idx="1">
                <a:schemeClr val="accent5"/>
              </a:effectRef>
              <a:fontRef idx="minor">
                <a:schemeClr val="dk1"/>
              </a:fontRef>
            </p:style>
            <p:txBody>
              <a:bodyPr wrap="square" rtlCol="0">
                <a:spAutoFit/>
              </a:bodyPr>
              <a:lstStyle/>
              <a:p>
                <a:pPr algn="ctr"/>
                <a:r>
                  <a:rPr lang="en-US" sz="900" dirty="0" smtClean="0"/>
                  <a:t>Module Type 2</a:t>
                </a:r>
              </a:p>
              <a:p>
                <a:pPr algn="ctr"/>
                <a:r>
                  <a:rPr lang="en-US" sz="900" dirty="0" smtClean="0"/>
                  <a:t>634 per Linac</a:t>
                </a:r>
                <a:endParaRPr lang="en-US" sz="900" dirty="0"/>
              </a:p>
            </p:txBody>
          </p:sp>
          <p:pic>
            <p:nvPicPr>
              <p:cNvPr id="44" name="Picture 4"/>
              <p:cNvPicPr>
                <a:picLocks noChangeAspect="1" noChangeArrowheads="1"/>
              </p:cNvPicPr>
              <p:nvPr/>
            </p:nvPicPr>
            <p:blipFill>
              <a:blip r:embed="rId4" cstate="print"/>
              <a:srcRect/>
              <a:stretch>
                <a:fillRect/>
              </a:stretch>
            </p:blipFill>
            <p:spPr bwMode="auto">
              <a:xfrm>
                <a:off x="241876" y="2678624"/>
                <a:ext cx="1128915" cy="765925"/>
              </a:xfrm>
              <a:prstGeom prst="rect">
                <a:avLst/>
              </a:prstGeom>
              <a:noFill/>
              <a:effectLst>
                <a:outerShdw blurRad="228600" dist="38100" dir="2700000" algn="tl" rotWithShape="0">
                  <a:prstClr val="black">
                    <a:alpha val="40000"/>
                  </a:prstClr>
                </a:outerShdw>
              </a:effectLst>
            </p:spPr>
          </p:pic>
        </p:grpSp>
        <p:grpSp>
          <p:nvGrpSpPr>
            <p:cNvPr id="34" name="Group 42"/>
            <p:cNvGrpSpPr/>
            <p:nvPr/>
          </p:nvGrpSpPr>
          <p:grpSpPr>
            <a:xfrm>
              <a:off x="1974298" y="2168271"/>
              <a:ext cx="1219198" cy="1142172"/>
              <a:chOff x="1587722" y="1172095"/>
              <a:chExt cx="1219198" cy="1142172"/>
            </a:xfrm>
          </p:grpSpPr>
          <p:sp>
            <p:nvSpPr>
              <p:cNvPr id="41" name="TextBox 40"/>
              <p:cNvSpPr txBox="1"/>
              <p:nvPr/>
            </p:nvSpPr>
            <p:spPr>
              <a:xfrm>
                <a:off x="1587722" y="2023646"/>
                <a:ext cx="1219198" cy="290621"/>
              </a:xfrm>
              <a:prstGeom prst="rect">
                <a:avLst/>
              </a:prstGeom>
              <a:gradFill>
                <a:gsLst>
                  <a:gs pos="0">
                    <a:schemeClr val="accent5">
                      <a:tint val="50000"/>
                      <a:satMod val="300000"/>
                    </a:schemeClr>
                  </a:gs>
                  <a:gs pos="35000">
                    <a:schemeClr val="accent5">
                      <a:tint val="37000"/>
                      <a:satMod val="300000"/>
                    </a:schemeClr>
                  </a:gs>
                  <a:gs pos="100000">
                    <a:schemeClr val="accent5">
                      <a:tint val="15000"/>
                      <a:satMod val="350000"/>
                    </a:schemeClr>
                  </a:gs>
                </a:gsLst>
                <a:lin ang="16200000" scaled="1"/>
              </a:gradFill>
            </p:spPr>
            <p:style>
              <a:lnRef idx="1">
                <a:schemeClr val="accent5"/>
              </a:lnRef>
              <a:fillRef idx="2">
                <a:schemeClr val="accent5"/>
              </a:fillRef>
              <a:effectRef idx="1">
                <a:schemeClr val="accent5"/>
              </a:effectRef>
              <a:fontRef idx="minor">
                <a:schemeClr val="dk1"/>
              </a:fontRef>
            </p:style>
            <p:txBody>
              <a:bodyPr wrap="square" rtlCol="0">
                <a:spAutoFit/>
              </a:bodyPr>
              <a:lstStyle/>
              <a:p>
                <a:pPr algn="ctr"/>
                <a:r>
                  <a:rPr lang="en-US" sz="900" dirty="0" smtClean="0"/>
                  <a:t>Module Type 3</a:t>
                </a:r>
              </a:p>
              <a:p>
                <a:pPr algn="ctr"/>
                <a:r>
                  <a:rPr lang="en-US" sz="900" dirty="0" smtClean="0"/>
                  <a:t>477 per Linac</a:t>
                </a:r>
                <a:endParaRPr lang="en-US" sz="900" dirty="0"/>
              </a:p>
            </p:txBody>
          </p:sp>
          <p:pic>
            <p:nvPicPr>
              <p:cNvPr id="42" name="Picture 5"/>
              <p:cNvPicPr>
                <a:picLocks noChangeAspect="1" noChangeArrowheads="1"/>
              </p:cNvPicPr>
              <p:nvPr/>
            </p:nvPicPr>
            <p:blipFill>
              <a:blip r:embed="rId5" cstate="print"/>
              <a:srcRect/>
              <a:stretch>
                <a:fillRect/>
              </a:stretch>
            </p:blipFill>
            <p:spPr bwMode="auto">
              <a:xfrm>
                <a:off x="1608041" y="1172095"/>
                <a:ext cx="1191259" cy="781397"/>
              </a:xfrm>
              <a:prstGeom prst="rect">
                <a:avLst/>
              </a:prstGeom>
              <a:noFill/>
              <a:effectLst>
                <a:outerShdw blurRad="228600" dist="38100" dir="2700000" algn="tl" rotWithShape="0">
                  <a:prstClr val="black">
                    <a:alpha val="40000"/>
                  </a:prstClr>
                </a:outerShdw>
              </a:effectLst>
            </p:spPr>
          </p:pic>
        </p:grpSp>
        <p:grpSp>
          <p:nvGrpSpPr>
            <p:cNvPr id="35" name="Group 45"/>
            <p:cNvGrpSpPr/>
            <p:nvPr/>
          </p:nvGrpSpPr>
          <p:grpSpPr>
            <a:xfrm>
              <a:off x="1987632" y="3547364"/>
              <a:ext cx="1219198" cy="1145867"/>
              <a:chOff x="1601056" y="2675883"/>
              <a:chExt cx="1219198" cy="1145867"/>
            </a:xfrm>
          </p:grpSpPr>
          <p:sp>
            <p:nvSpPr>
              <p:cNvPr id="36" name="TextBox 35"/>
              <p:cNvSpPr txBox="1"/>
              <p:nvPr/>
            </p:nvSpPr>
            <p:spPr>
              <a:xfrm>
                <a:off x="1601056" y="3531129"/>
                <a:ext cx="1219198" cy="290621"/>
              </a:xfrm>
              <a:prstGeom prst="rect">
                <a:avLst/>
              </a:prstGeom>
              <a:gradFill>
                <a:gsLst>
                  <a:gs pos="0">
                    <a:schemeClr val="accent5">
                      <a:tint val="50000"/>
                      <a:satMod val="300000"/>
                    </a:schemeClr>
                  </a:gs>
                  <a:gs pos="35000">
                    <a:schemeClr val="accent5">
                      <a:tint val="37000"/>
                      <a:satMod val="300000"/>
                    </a:schemeClr>
                  </a:gs>
                  <a:gs pos="100000">
                    <a:schemeClr val="accent5">
                      <a:tint val="15000"/>
                      <a:satMod val="350000"/>
                    </a:schemeClr>
                  </a:gs>
                </a:gsLst>
                <a:lin ang="16200000" scaled="1"/>
              </a:gradFill>
            </p:spPr>
            <p:style>
              <a:lnRef idx="1">
                <a:schemeClr val="accent5"/>
              </a:lnRef>
              <a:fillRef idx="2">
                <a:schemeClr val="accent5"/>
              </a:fillRef>
              <a:effectRef idx="1">
                <a:schemeClr val="accent5"/>
              </a:effectRef>
              <a:fontRef idx="minor">
                <a:schemeClr val="dk1"/>
              </a:fontRef>
            </p:style>
            <p:txBody>
              <a:bodyPr wrap="square" rtlCol="0">
                <a:spAutoFit/>
              </a:bodyPr>
              <a:lstStyle/>
              <a:p>
                <a:pPr algn="ctr"/>
                <a:r>
                  <a:rPr lang="en-US" sz="900" dirty="0" smtClean="0"/>
                  <a:t>Module Type 4</a:t>
                </a:r>
              </a:p>
              <a:p>
                <a:pPr algn="ctr"/>
                <a:r>
                  <a:rPr lang="en-US" sz="900" dirty="0" smtClean="0"/>
                  <a:t>731 per Linac</a:t>
                </a:r>
                <a:endParaRPr lang="en-US" sz="900" dirty="0"/>
              </a:p>
            </p:txBody>
          </p:sp>
          <p:pic>
            <p:nvPicPr>
              <p:cNvPr id="37" name="Picture 6"/>
              <p:cNvPicPr>
                <a:picLocks noChangeAspect="1" noChangeArrowheads="1"/>
              </p:cNvPicPr>
              <p:nvPr/>
            </p:nvPicPr>
            <p:blipFill>
              <a:blip r:embed="rId6" cstate="print"/>
              <a:srcRect/>
              <a:stretch>
                <a:fillRect/>
              </a:stretch>
            </p:blipFill>
            <p:spPr bwMode="auto">
              <a:xfrm>
                <a:off x="1618202" y="2675883"/>
                <a:ext cx="1176336" cy="779463"/>
              </a:xfrm>
              <a:prstGeom prst="rect">
                <a:avLst/>
              </a:prstGeom>
              <a:noFill/>
              <a:effectLst>
                <a:outerShdw blurRad="228600" dist="38100" dir="2700000" algn="tl" rotWithShape="0">
                  <a:prstClr val="black">
                    <a:alpha val="40000"/>
                  </a:prstClr>
                </a:outerShdw>
              </a:effectLst>
            </p:spPr>
          </p:pic>
        </p:grpSp>
      </p:grpSp>
      <p:sp>
        <p:nvSpPr>
          <p:cNvPr id="49" name="TextBox 48"/>
          <p:cNvSpPr txBox="1"/>
          <p:nvPr/>
        </p:nvSpPr>
        <p:spPr>
          <a:xfrm>
            <a:off x="5606462" y="4875313"/>
            <a:ext cx="2005149" cy="430888"/>
          </a:xfrm>
          <a:prstGeom prst="rect">
            <a:avLst/>
          </a:prstGeom>
          <a:gradFill>
            <a:gsLst>
              <a:gs pos="0">
                <a:schemeClr val="accent5">
                  <a:tint val="50000"/>
                  <a:satMod val="300000"/>
                </a:schemeClr>
              </a:gs>
              <a:gs pos="35000">
                <a:schemeClr val="accent5">
                  <a:tint val="37000"/>
                  <a:satMod val="300000"/>
                </a:schemeClr>
              </a:gs>
              <a:gs pos="100000">
                <a:schemeClr val="accent5">
                  <a:tint val="15000"/>
                  <a:satMod val="350000"/>
                </a:schemeClr>
              </a:gs>
            </a:gsLst>
            <a:lin ang="16200000" scaled="1"/>
          </a:gradFill>
        </p:spPr>
        <p:style>
          <a:lnRef idx="1">
            <a:schemeClr val="accent5"/>
          </a:lnRef>
          <a:fillRef idx="2">
            <a:schemeClr val="accent5"/>
          </a:fillRef>
          <a:effectRef idx="1">
            <a:schemeClr val="accent5"/>
          </a:effectRef>
          <a:fontRef idx="minor">
            <a:schemeClr val="dk1"/>
          </a:fontRef>
        </p:style>
        <p:txBody>
          <a:bodyPr wrap="square" rtlCol="0">
            <a:spAutoFit/>
          </a:bodyPr>
          <a:lstStyle/>
          <a:p>
            <a:pPr algn="ctr"/>
            <a:r>
              <a:rPr lang="en-US" sz="1200" b="1" dirty="0" smtClean="0"/>
              <a:t>CLIC Module Type1</a:t>
            </a:r>
          </a:p>
          <a:p>
            <a:pPr algn="ctr"/>
            <a:r>
              <a:rPr lang="en-US" sz="1000" dirty="0" smtClean="0"/>
              <a:t>154 per Linac</a:t>
            </a:r>
            <a:endParaRPr lang="en-US" sz="1000" dirty="0"/>
          </a:p>
        </p:txBody>
      </p:sp>
      <p:sp>
        <p:nvSpPr>
          <p:cNvPr id="51" name="Rectangle 50"/>
          <p:cNvSpPr/>
          <p:nvPr/>
        </p:nvSpPr>
        <p:spPr>
          <a:xfrm>
            <a:off x="3870960" y="1272540"/>
            <a:ext cx="5173980" cy="4396740"/>
          </a:xfrm>
          <a:prstGeom prst="rect">
            <a:avLst/>
          </a:prstGeom>
          <a:noFill/>
          <a:ln w="571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Date Placeholder 51"/>
          <p:cNvSpPr>
            <a:spLocks noGrp="1"/>
          </p:cNvSpPr>
          <p:nvPr>
            <p:ph type="dt" sz="half" idx="10"/>
          </p:nvPr>
        </p:nvSpPr>
        <p:spPr/>
        <p:txBody>
          <a:bodyPr/>
          <a:lstStyle/>
          <a:p>
            <a:r>
              <a:rPr lang="en-US" smtClean="0"/>
              <a:t>03 Feb 2011</a:t>
            </a:r>
            <a:endParaRPr lang="en-US" dirty="0"/>
          </a:p>
        </p:txBody>
      </p:sp>
      <p:sp>
        <p:nvSpPr>
          <p:cNvPr id="53" name="Footer Placeholder 52"/>
          <p:cNvSpPr>
            <a:spLocks noGrp="1"/>
          </p:cNvSpPr>
          <p:nvPr>
            <p:ph type="ftr" sz="quarter" idx="12"/>
          </p:nvPr>
        </p:nvSpPr>
        <p:spPr/>
        <p:txBody>
          <a:bodyPr/>
          <a:lstStyle/>
          <a:p>
            <a:r>
              <a:rPr lang="en-US" smtClean="0"/>
              <a:t>ACE, G. Riddone</a:t>
            </a:r>
            <a:endParaRPr lang="en-US" dirty="0" smtClean="0"/>
          </a:p>
        </p:txBody>
      </p:sp>
      <p:pic>
        <p:nvPicPr>
          <p:cNvPr id="24" name="Picture 23" descr="t1.jpg"/>
          <p:cNvPicPr>
            <a:picLocks noChangeAspect="1"/>
          </p:cNvPicPr>
          <p:nvPr/>
        </p:nvPicPr>
        <p:blipFill>
          <a:blip r:embed="rId7" cstate="print"/>
          <a:stretch>
            <a:fillRect/>
          </a:stretch>
        </p:blipFill>
        <p:spPr>
          <a:xfrm>
            <a:off x="4038600" y="1482389"/>
            <a:ext cx="4953000" cy="3013411"/>
          </a:xfrm>
          <a:prstGeom prst="rect">
            <a:avLst/>
          </a:prstGeom>
        </p:spPr>
      </p:pic>
    </p:spTree>
  </p:cSld>
  <p:clrMapOvr>
    <a:masterClrMapping/>
  </p:clrMapOvr>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Title 25"/>
          <p:cNvSpPr>
            <a:spLocks noGrp="1"/>
          </p:cNvSpPr>
          <p:nvPr>
            <p:ph type="title"/>
          </p:nvPr>
        </p:nvSpPr>
        <p:spPr/>
        <p:txBody>
          <a:bodyPr>
            <a:normAutofit fontScale="90000"/>
          </a:bodyPr>
          <a:lstStyle/>
          <a:p>
            <a:r>
              <a:rPr lang="en-US" dirty="0" smtClean="0"/>
              <a:t>Girders and positioning system</a:t>
            </a:r>
            <a:endParaRPr lang="en-US" dirty="0"/>
          </a:p>
        </p:txBody>
      </p:sp>
      <p:sp>
        <p:nvSpPr>
          <p:cNvPr id="3" name="Date Placeholder 2"/>
          <p:cNvSpPr>
            <a:spLocks noGrp="1"/>
          </p:cNvSpPr>
          <p:nvPr>
            <p:ph type="dt" sz="half" idx="10"/>
          </p:nvPr>
        </p:nvSpPr>
        <p:spPr/>
        <p:txBody>
          <a:bodyPr/>
          <a:lstStyle/>
          <a:p>
            <a:r>
              <a:rPr lang="en-US" smtClean="0"/>
              <a:t>03 Feb 2011</a:t>
            </a:r>
            <a:endParaRPr lang="en-US" dirty="0"/>
          </a:p>
        </p:txBody>
      </p:sp>
      <p:sp>
        <p:nvSpPr>
          <p:cNvPr id="4" name="Slide Number Placeholder 3"/>
          <p:cNvSpPr>
            <a:spLocks noGrp="1"/>
          </p:cNvSpPr>
          <p:nvPr>
            <p:ph type="sldNum" sz="quarter" idx="11"/>
          </p:nvPr>
        </p:nvSpPr>
        <p:spPr/>
        <p:txBody>
          <a:bodyPr/>
          <a:lstStyle/>
          <a:p>
            <a:fld id="{AB0CC4D7-6F1A-452F-87A6-AD770925BAAB}" type="slidenum">
              <a:rPr lang="en-US" smtClean="0"/>
              <a:pPr/>
              <a:t>40</a:t>
            </a:fld>
            <a:endParaRPr lang="en-US"/>
          </a:p>
        </p:txBody>
      </p:sp>
      <p:sp>
        <p:nvSpPr>
          <p:cNvPr id="6" name="TextBox 9"/>
          <p:cNvSpPr txBox="1"/>
          <p:nvPr/>
        </p:nvSpPr>
        <p:spPr>
          <a:xfrm>
            <a:off x="105027" y="781136"/>
            <a:ext cx="3938004" cy="1234184"/>
          </a:xfrm>
          <a:prstGeom prst="rect">
            <a:avLst/>
          </a:prstGeom>
          <a:noFill/>
          <a:ln>
            <a:noFill/>
          </a:ln>
        </p:spPr>
        <p:style>
          <a:lnRef idx="1">
            <a:schemeClr val="accent5"/>
          </a:lnRef>
          <a:fillRef idx="2">
            <a:schemeClr val="accent5"/>
          </a:fillRef>
          <a:effectRef idx="1">
            <a:schemeClr val="accent5"/>
          </a:effectRef>
          <a:fontRef idx="minor">
            <a:schemeClr val="dk1"/>
          </a:fontRef>
        </p:style>
        <p:txBody>
          <a:bodyPr wrap="square" rtlCol="0">
            <a:spAutoFit/>
          </a:bodyPr>
          <a:lstStyle>
            <a:defPPr>
              <a:defRPr lang="en-US"/>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pPr marL="0" lvl="1" indent="7938" algn="just" fontAlgn="base">
              <a:lnSpc>
                <a:spcPct val="90000"/>
              </a:lnSpc>
              <a:spcBef>
                <a:spcPct val="20000"/>
              </a:spcBef>
              <a:spcAft>
                <a:spcPct val="0"/>
              </a:spcAft>
              <a:defRPr/>
            </a:pPr>
            <a:r>
              <a:rPr lang="en-US" sz="1400" b="1" dirty="0" smtClean="0">
                <a:solidFill>
                  <a:srgbClr val="0000FF"/>
                </a:solidFill>
                <a:latin typeface="Calibri" pitchFamily="34" charset="0"/>
              </a:rPr>
              <a:t>BASELINE:</a:t>
            </a:r>
          </a:p>
          <a:p>
            <a:pPr marL="0" lvl="1" indent="7938" algn="just" fontAlgn="base">
              <a:lnSpc>
                <a:spcPct val="90000"/>
              </a:lnSpc>
              <a:spcBef>
                <a:spcPct val="20000"/>
              </a:spcBef>
              <a:spcAft>
                <a:spcPct val="0"/>
              </a:spcAft>
              <a:defRPr/>
            </a:pPr>
            <a:r>
              <a:rPr lang="en-US" sz="1400" dirty="0" smtClean="0">
                <a:latin typeface="Calibri" pitchFamily="34" charset="0"/>
              </a:rPr>
              <a:t>- interconnected girders form a “snake system”</a:t>
            </a:r>
          </a:p>
          <a:p>
            <a:pPr marL="0" lvl="1" indent="7938" algn="just" fontAlgn="base">
              <a:lnSpc>
                <a:spcPct val="90000"/>
              </a:lnSpc>
              <a:spcBef>
                <a:spcPct val="20000"/>
              </a:spcBef>
              <a:spcAft>
                <a:spcPct val="0"/>
              </a:spcAft>
              <a:defRPr/>
            </a:pPr>
            <a:r>
              <a:rPr lang="en-US" sz="1400" dirty="0" smtClean="0">
                <a:latin typeface="Calibri" pitchFamily="34" charset="0"/>
              </a:rPr>
              <a:t>- MB girders are not of the same length</a:t>
            </a:r>
          </a:p>
          <a:p>
            <a:pPr marL="0" lvl="1" indent="7938" algn="just" fontAlgn="base">
              <a:lnSpc>
                <a:spcPct val="90000"/>
              </a:lnSpc>
              <a:spcBef>
                <a:spcPct val="20000"/>
              </a:spcBef>
              <a:spcAft>
                <a:spcPct val="0"/>
              </a:spcAft>
              <a:defRPr/>
            </a:pPr>
            <a:r>
              <a:rPr lang="en-US" sz="1400" dirty="0" smtClean="0">
                <a:latin typeface="Calibri" pitchFamily="34" charset="0"/>
              </a:rPr>
              <a:t>- MB Q support interrupts the MB girder</a:t>
            </a:r>
          </a:p>
          <a:p>
            <a:pPr marL="0" lvl="1" indent="7938" algn="just" fontAlgn="base">
              <a:lnSpc>
                <a:spcPct val="90000"/>
              </a:lnSpc>
              <a:spcBef>
                <a:spcPct val="20000"/>
              </a:spcBef>
              <a:spcAft>
                <a:spcPct val="0"/>
              </a:spcAft>
              <a:defRPr/>
            </a:pPr>
            <a:r>
              <a:rPr lang="en-US" sz="1400" dirty="0" smtClean="0">
                <a:latin typeface="Calibri" pitchFamily="34" charset="0"/>
              </a:rPr>
              <a:t>- MB Q beam pipe and AS are connected by bellows</a:t>
            </a:r>
            <a:endParaRPr lang="en-US" sz="1400" dirty="0">
              <a:latin typeface="Calibri" pitchFamily="34" charset="0"/>
            </a:endParaRPr>
          </a:p>
        </p:txBody>
      </p:sp>
      <p:grpSp>
        <p:nvGrpSpPr>
          <p:cNvPr id="9" name="Group 8"/>
          <p:cNvGrpSpPr/>
          <p:nvPr/>
        </p:nvGrpSpPr>
        <p:grpSpPr>
          <a:xfrm>
            <a:off x="4234072" y="641707"/>
            <a:ext cx="2916538" cy="1802780"/>
            <a:chOff x="-523720" y="4894678"/>
            <a:chExt cx="2916538" cy="1802780"/>
          </a:xfrm>
          <a:noFill/>
        </p:grpSpPr>
        <p:pic>
          <p:nvPicPr>
            <p:cNvPr id="17" name="Picture 16"/>
            <p:cNvPicPr>
              <a:picLocks noChangeAspect="1" noChangeArrowheads="1"/>
            </p:cNvPicPr>
            <p:nvPr/>
          </p:nvPicPr>
          <p:blipFill>
            <a:blip r:embed="rId2" cstate="print"/>
            <a:srcRect/>
            <a:stretch>
              <a:fillRect/>
            </a:stretch>
          </p:blipFill>
          <p:spPr bwMode="auto">
            <a:xfrm>
              <a:off x="-523720" y="4894678"/>
              <a:ext cx="1214749" cy="1802780"/>
            </a:xfrm>
            <a:prstGeom prst="rect">
              <a:avLst/>
            </a:prstGeom>
            <a:grpFill/>
            <a:ln w="9525">
              <a:noFill/>
              <a:miter lim="800000"/>
              <a:headEnd/>
              <a:tailEnd/>
            </a:ln>
          </p:spPr>
        </p:pic>
        <p:sp>
          <p:nvSpPr>
            <p:cNvPr id="18" name="Rectangle 17"/>
            <p:cNvSpPr/>
            <p:nvPr/>
          </p:nvSpPr>
          <p:spPr>
            <a:xfrm>
              <a:off x="777844" y="4962745"/>
              <a:ext cx="1614974" cy="618567"/>
            </a:xfrm>
            <a:prstGeom prst="rect">
              <a:avLst/>
            </a:prstGeom>
            <a:grpFill/>
            <a:ln>
              <a:noFill/>
            </a:ln>
            <a:effectLst>
              <a:outerShdw blurRad="152400" dist="20000" dir="5400000" rotWithShape="0">
                <a:srgbClr val="000000">
                  <a:alpha val="38000"/>
                </a:srgbClr>
              </a:outerShdw>
            </a:effectLst>
          </p:spPr>
          <p:style>
            <a:lnRef idx="1">
              <a:schemeClr val="accent5"/>
            </a:lnRef>
            <a:fillRef idx="2">
              <a:schemeClr val="accent5"/>
            </a:fillRef>
            <a:effectRef idx="1">
              <a:schemeClr val="accent5"/>
            </a:effectRef>
            <a:fontRef idx="minor">
              <a:schemeClr val="dk1"/>
            </a:fontRef>
          </p:style>
          <p:txBody>
            <a:bodyPr wrap="square" rtlCol="0" anchor="ctr">
              <a:spAutoFit/>
            </a:bodyPr>
            <a:lstStyle>
              <a:defPPr>
                <a:defRPr lang="en-US"/>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pPr marL="0" lvl="1">
                <a:lnSpc>
                  <a:spcPct val="70000"/>
                </a:lnSpc>
                <a:spcBef>
                  <a:spcPts val="500"/>
                </a:spcBef>
                <a:buClr>
                  <a:schemeClr val="accent2"/>
                </a:buClr>
                <a:buSzPct val="76000"/>
                <a:tabLst>
                  <a:tab pos="225425" algn="l"/>
                </a:tabLst>
                <a:defRPr/>
              </a:pPr>
              <a:r>
                <a:rPr lang="en-US" sz="1400" dirty="0" smtClean="0">
                  <a:latin typeface="Calibri" pitchFamily="34" charset="0"/>
                </a:rPr>
                <a:t>requirement : </a:t>
              </a:r>
            </a:p>
            <a:p>
              <a:pPr marL="0" lvl="1">
                <a:lnSpc>
                  <a:spcPct val="70000"/>
                </a:lnSpc>
                <a:spcBef>
                  <a:spcPts val="500"/>
                </a:spcBef>
                <a:buClr>
                  <a:schemeClr val="accent2"/>
                </a:buClr>
                <a:buSzPct val="76000"/>
                <a:tabLst>
                  <a:tab pos="225425" algn="l"/>
                </a:tabLst>
                <a:defRPr/>
              </a:pPr>
              <a:r>
                <a:rPr lang="en-US" sz="1400" dirty="0" smtClean="0">
                  <a:latin typeface="Calibri" pitchFamily="34" charset="0"/>
                </a:rPr>
                <a:t>yellow ref. surfaces precision - 2 μm</a:t>
              </a:r>
            </a:p>
          </p:txBody>
        </p:sp>
      </p:grpSp>
      <p:sp>
        <p:nvSpPr>
          <p:cNvPr id="10" name="Rectangle 9"/>
          <p:cNvSpPr/>
          <p:nvPr/>
        </p:nvSpPr>
        <p:spPr>
          <a:xfrm>
            <a:off x="6477000" y="1600200"/>
            <a:ext cx="1814891" cy="695575"/>
          </a:xfrm>
          <a:prstGeom prst="rect">
            <a:avLst/>
          </a:prstGeom>
          <a:noFill/>
          <a:ln>
            <a:noFill/>
          </a:ln>
          <a:effectLst>
            <a:outerShdw blurRad="152400" dist="20000" dir="5400000" rotWithShape="0">
              <a:srgbClr val="000000">
                <a:alpha val="38000"/>
              </a:srgbClr>
            </a:outerShdw>
          </a:effectLst>
        </p:spPr>
        <p:style>
          <a:lnRef idx="1">
            <a:schemeClr val="accent5"/>
          </a:lnRef>
          <a:fillRef idx="2">
            <a:schemeClr val="accent5"/>
          </a:fillRef>
          <a:effectRef idx="1">
            <a:schemeClr val="accent5"/>
          </a:effectRef>
          <a:fontRef idx="minor">
            <a:schemeClr val="dk1"/>
          </a:fontRef>
        </p:style>
        <p:txBody>
          <a:bodyPr wrap="square" rtlCol="0" anchor="ctr">
            <a:spAutoFit/>
          </a:bodyPr>
          <a:lstStyle>
            <a:defPPr>
              <a:defRPr lang="en-US"/>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pPr marL="0" lvl="1">
              <a:lnSpc>
                <a:spcPct val="70000"/>
              </a:lnSpc>
              <a:spcBef>
                <a:spcPts val="500"/>
              </a:spcBef>
              <a:buClr>
                <a:schemeClr val="accent2"/>
              </a:buClr>
              <a:buSzPct val="76000"/>
              <a:tabLst>
                <a:tab pos="225425" algn="l"/>
              </a:tabLst>
              <a:defRPr/>
            </a:pPr>
            <a:r>
              <a:rPr lang="en-US" sz="1400" dirty="0" smtClean="0">
                <a:solidFill>
                  <a:schemeClr val="tx1"/>
                </a:solidFill>
                <a:latin typeface="Calibri" pitchFamily="34" charset="0"/>
              </a:rPr>
              <a:t>Max. vertical &amp; lateral deformation of the girders in loaded condition - 10μm</a:t>
            </a:r>
          </a:p>
        </p:txBody>
      </p:sp>
      <p:grpSp>
        <p:nvGrpSpPr>
          <p:cNvPr id="11" name="Group 10"/>
          <p:cNvGrpSpPr/>
          <p:nvPr/>
        </p:nvGrpSpPr>
        <p:grpSpPr>
          <a:xfrm>
            <a:off x="514104" y="2089467"/>
            <a:ext cx="3753096" cy="4539933"/>
            <a:chOff x="619125" y="2219325"/>
            <a:chExt cx="3753096" cy="4539933"/>
          </a:xfrm>
        </p:grpSpPr>
        <p:sp>
          <p:nvSpPr>
            <p:cNvPr id="15" name="TextBox 6"/>
            <p:cNvSpPr txBox="1"/>
            <p:nvPr/>
          </p:nvSpPr>
          <p:spPr>
            <a:xfrm>
              <a:off x="955114" y="6297593"/>
              <a:ext cx="3417107" cy="461665"/>
            </a:xfrm>
            <a:prstGeom prst="rect">
              <a:avLst/>
            </a:prstGeom>
            <a:solidFill>
              <a:schemeClr val="bg1">
                <a:lumMod val="95000"/>
              </a:schemeClr>
            </a:solidFill>
            <a:ln>
              <a:noFill/>
            </a:ln>
          </p:spPr>
          <p:style>
            <a:lnRef idx="1">
              <a:schemeClr val="accent5"/>
            </a:lnRef>
            <a:fillRef idx="2">
              <a:schemeClr val="accent5"/>
            </a:fillRef>
            <a:effectRef idx="1">
              <a:schemeClr val="accent5"/>
            </a:effectRef>
            <a:fontRef idx="minor">
              <a:schemeClr val="dk1"/>
            </a:fontRef>
          </p:style>
          <p:txBody>
            <a:bodyPr wrap="square" rtlCol="0">
              <a:spAutoFit/>
            </a:bodyPr>
            <a:lstStyle>
              <a:defPPr>
                <a:defRPr lang="en-US"/>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pPr marL="0" lvl="1" indent="7938" fontAlgn="base">
                <a:lnSpc>
                  <a:spcPct val="90000"/>
                </a:lnSpc>
                <a:spcBef>
                  <a:spcPct val="20000"/>
                </a:spcBef>
                <a:spcAft>
                  <a:spcPct val="0"/>
                </a:spcAft>
                <a:defRPr/>
              </a:pPr>
              <a:r>
                <a:rPr lang="en-GB" sz="1200" dirty="0" smtClean="0">
                  <a:solidFill>
                    <a:schemeClr val="tx1"/>
                  </a:solidFill>
                  <a:latin typeface="Calibri" pitchFamily="34" charset="0"/>
                </a:rPr>
                <a:t>The main components of both beams are supported </a:t>
              </a:r>
            </a:p>
            <a:p>
              <a:pPr marL="0" lvl="1" indent="7938" fontAlgn="base">
                <a:lnSpc>
                  <a:spcPct val="90000"/>
                </a:lnSpc>
                <a:spcBef>
                  <a:spcPct val="20000"/>
                </a:spcBef>
                <a:spcAft>
                  <a:spcPct val="0"/>
                </a:spcAft>
                <a:defRPr/>
              </a:pPr>
              <a:r>
                <a:rPr lang="en-GB" sz="1200" dirty="0" smtClean="0">
                  <a:solidFill>
                    <a:schemeClr val="tx1"/>
                  </a:solidFill>
                  <a:latin typeface="Calibri" pitchFamily="34" charset="0"/>
                </a:rPr>
                <a:t>on girders linked to one chain all along the linac. </a:t>
              </a:r>
              <a:endParaRPr lang="en-US" sz="1200" dirty="0" smtClean="0">
                <a:solidFill>
                  <a:schemeClr val="tx1"/>
                </a:solidFill>
                <a:latin typeface="Calibri" pitchFamily="34" charset="0"/>
              </a:endParaRPr>
            </a:p>
          </p:txBody>
        </p:sp>
        <p:pic>
          <p:nvPicPr>
            <p:cNvPr id="16" name="Picture 15"/>
            <p:cNvPicPr>
              <a:picLocks noChangeAspect="1" noChangeArrowheads="1"/>
            </p:cNvPicPr>
            <p:nvPr/>
          </p:nvPicPr>
          <p:blipFill>
            <a:blip r:embed="rId3" cstate="print"/>
            <a:srcRect/>
            <a:stretch>
              <a:fillRect/>
            </a:stretch>
          </p:blipFill>
          <p:spPr bwMode="auto">
            <a:xfrm>
              <a:off x="619125" y="2219325"/>
              <a:ext cx="3244777" cy="4029075"/>
            </a:xfrm>
            <a:prstGeom prst="rect">
              <a:avLst/>
            </a:prstGeom>
            <a:noFill/>
            <a:ln w="9525">
              <a:noFill/>
              <a:miter lim="800000"/>
              <a:headEnd/>
              <a:tailEnd/>
            </a:ln>
          </p:spPr>
        </p:pic>
      </p:grpSp>
      <p:grpSp>
        <p:nvGrpSpPr>
          <p:cNvPr id="12" name="Group 11"/>
          <p:cNvGrpSpPr/>
          <p:nvPr/>
        </p:nvGrpSpPr>
        <p:grpSpPr>
          <a:xfrm>
            <a:off x="5503372" y="2356747"/>
            <a:ext cx="2802181" cy="3921585"/>
            <a:chOff x="5836993" y="2286580"/>
            <a:chExt cx="2802181" cy="3921585"/>
          </a:xfrm>
          <a:noFill/>
        </p:grpSpPr>
        <p:pic>
          <p:nvPicPr>
            <p:cNvPr id="13" name="Picture 12"/>
            <p:cNvPicPr>
              <a:picLocks noChangeAspect="1" noChangeArrowheads="1"/>
            </p:cNvPicPr>
            <p:nvPr/>
          </p:nvPicPr>
          <p:blipFill>
            <a:blip r:embed="rId4" cstate="print"/>
            <a:srcRect/>
            <a:stretch>
              <a:fillRect/>
            </a:stretch>
          </p:blipFill>
          <p:spPr bwMode="auto">
            <a:xfrm>
              <a:off x="5836993" y="2286580"/>
              <a:ext cx="2792657" cy="3666914"/>
            </a:xfrm>
            <a:prstGeom prst="rect">
              <a:avLst/>
            </a:prstGeom>
            <a:grpFill/>
            <a:ln w="9525">
              <a:noFill/>
              <a:miter lim="800000"/>
              <a:headEnd/>
              <a:tailEnd/>
            </a:ln>
          </p:spPr>
        </p:pic>
        <p:sp>
          <p:nvSpPr>
            <p:cNvPr id="14" name="TextBox 19"/>
            <p:cNvSpPr txBox="1"/>
            <p:nvPr/>
          </p:nvSpPr>
          <p:spPr>
            <a:xfrm>
              <a:off x="5838825" y="5949633"/>
              <a:ext cx="2800349" cy="258532"/>
            </a:xfrm>
            <a:prstGeom prst="rect">
              <a:avLst/>
            </a:prstGeom>
            <a:grpFill/>
            <a:ln>
              <a:noFill/>
            </a:ln>
          </p:spPr>
          <p:style>
            <a:lnRef idx="1">
              <a:schemeClr val="accent5"/>
            </a:lnRef>
            <a:fillRef idx="2">
              <a:schemeClr val="accent5"/>
            </a:fillRef>
            <a:effectRef idx="1">
              <a:schemeClr val="accent5"/>
            </a:effectRef>
            <a:fontRef idx="minor">
              <a:schemeClr val="dk1"/>
            </a:fontRef>
          </p:style>
          <p:txBody>
            <a:bodyPr wrap="square" rtlCol="0">
              <a:spAutoFit/>
            </a:bodyPr>
            <a:lstStyle>
              <a:defPPr>
                <a:defRPr lang="en-US"/>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pPr marL="0" lvl="1" indent="7938" algn="ctr" fontAlgn="base">
                <a:lnSpc>
                  <a:spcPct val="90000"/>
                </a:lnSpc>
                <a:spcBef>
                  <a:spcPct val="20000"/>
                </a:spcBef>
                <a:spcAft>
                  <a:spcPct val="0"/>
                </a:spcAft>
                <a:defRPr/>
              </a:pPr>
              <a:r>
                <a:rPr lang="en-GB" sz="1200" dirty="0" smtClean="0">
                  <a:solidFill>
                    <a:schemeClr val="tx1"/>
                  </a:solidFill>
                  <a:latin typeface="Calibri" pitchFamily="34" charset="0"/>
                </a:rPr>
                <a:t>Lab test setup. B162/R-011</a:t>
              </a:r>
              <a:endParaRPr lang="en-US" sz="1200" dirty="0" smtClean="0">
                <a:solidFill>
                  <a:schemeClr val="tx1"/>
                </a:solidFill>
                <a:latin typeface="Calibri" pitchFamily="34" charset="0"/>
              </a:endParaRPr>
            </a:p>
          </p:txBody>
        </p:sp>
      </p:grpSp>
      <p:sp>
        <p:nvSpPr>
          <p:cNvPr id="27" name="Footer Placeholder 26"/>
          <p:cNvSpPr>
            <a:spLocks noGrp="1"/>
          </p:cNvSpPr>
          <p:nvPr>
            <p:ph type="ftr" sz="quarter" idx="12"/>
          </p:nvPr>
        </p:nvSpPr>
        <p:spPr/>
        <p:txBody>
          <a:bodyPr/>
          <a:lstStyle/>
          <a:p>
            <a:r>
              <a:rPr lang="en-US" smtClean="0"/>
              <a:t>ACE, G. Riddone</a:t>
            </a:r>
            <a:endParaRPr lang="en-US" dirty="0" smtClean="0"/>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7"/>
          <p:cNvGrpSpPr/>
          <p:nvPr/>
        </p:nvGrpSpPr>
        <p:grpSpPr>
          <a:xfrm>
            <a:off x="321945" y="1207770"/>
            <a:ext cx="8258176" cy="2282063"/>
            <a:chOff x="321945" y="1207770"/>
            <a:chExt cx="8258176" cy="2282063"/>
          </a:xfrm>
        </p:grpSpPr>
        <p:pic>
          <p:nvPicPr>
            <p:cNvPr id="14338" name="Picture 2"/>
            <p:cNvPicPr>
              <a:picLocks noChangeAspect="1" noChangeArrowheads="1"/>
            </p:cNvPicPr>
            <p:nvPr/>
          </p:nvPicPr>
          <p:blipFill>
            <a:blip r:embed="rId2" cstate="print">
              <a:lum bright="30000"/>
            </a:blip>
            <a:srcRect/>
            <a:stretch>
              <a:fillRect/>
            </a:stretch>
          </p:blipFill>
          <p:spPr bwMode="auto">
            <a:xfrm>
              <a:off x="321945" y="1207770"/>
              <a:ext cx="3526155" cy="2282063"/>
            </a:xfrm>
            <a:prstGeom prst="rect">
              <a:avLst/>
            </a:prstGeom>
            <a:ln>
              <a:noFill/>
            </a:ln>
            <a:effectLst>
              <a:outerShdw blurRad="292100" dist="139700" dir="2700000" algn="tl" rotWithShape="0">
                <a:srgbClr val="333333">
                  <a:alpha val="65000"/>
                </a:srgbClr>
              </a:outerShdw>
            </a:effectLst>
          </p:spPr>
        </p:pic>
        <p:sp>
          <p:nvSpPr>
            <p:cNvPr id="6" name="Rectangle 5"/>
            <p:cNvSpPr/>
            <p:nvPr/>
          </p:nvSpPr>
          <p:spPr>
            <a:xfrm>
              <a:off x="4701540" y="1213544"/>
              <a:ext cx="3878581" cy="1384995"/>
            </a:xfrm>
            <a:prstGeom prst="rect">
              <a:avLst/>
            </a:prstGeom>
            <a:gradFill>
              <a:gsLst>
                <a:gs pos="0">
                  <a:srgbClr val="CCECFF"/>
                </a:gs>
                <a:gs pos="35000">
                  <a:schemeClr val="accent5">
                    <a:tint val="37000"/>
                    <a:satMod val="300000"/>
                  </a:schemeClr>
                </a:gs>
                <a:gs pos="100000">
                  <a:schemeClr val="accent5">
                    <a:tint val="15000"/>
                    <a:satMod val="350000"/>
                  </a:schemeClr>
                </a:gs>
              </a:gsLst>
              <a:lin ang="16200000" scaled="1"/>
            </a:gradFill>
          </p:spPr>
          <p:style>
            <a:lnRef idx="1">
              <a:schemeClr val="accent5"/>
            </a:lnRef>
            <a:fillRef idx="2">
              <a:schemeClr val="accent5"/>
            </a:fillRef>
            <a:effectRef idx="1">
              <a:schemeClr val="accent5"/>
            </a:effectRef>
            <a:fontRef idx="minor">
              <a:schemeClr val="dk1"/>
            </a:fontRef>
          </p:style>
          <p:txBody>
            <a:bodyPr wrap="square" rtlCol="0">
              <a:spAutoFit/>
            </a:bodyPr>
            <a:lstStyle/>
            <a:p>
              <a:pPr algn="just" fontAlgn="base">
                <a:spcBef>
                  <a:spcPct val="20000"/>
                </a:spcBef>
                <a:spcAft>
                  <a:spcPct val="0"/>
                </a:spcAft>
                <a:defRPr/>
              </a:pPr>
              <a:r>
                <a:rPr lang="en-GB" sz="1400" dirty="0" smtClean="0">
                  <a:solidFill>
                    <a:schemeClr val="dk1"/>
                  </a:solidFill>
                  <a:latin typeface="Calibri" pitchFamily="34" charset="0"/>
                  <a:sym typeface="Wingdings" pitchFamily="2" charset="2"/>
                </a:rPr>
                <a:t>A low pressure level (</a:t>
              </a:r>
              <a:r>
                <a:rPr lang="en-GB" sz="1400" dirty="0" smtClean="0">
                  <a:solidFill>
                    <a:schemeClr val="tx1"/>
                  </a:solidFill>
                  <a:latin typeface="Calibri" pitchFamily="34" charset="0"/>
                  <a:sym typeface="Wingdings" pitchFamily="2" charset="2"/>
                </a:rPr>
                <a:t>10</a:t>
              </a:r>
              <a:r>
                <a:rPr lang="en-GB" baseline="30000" dirty="0" smtClean="0">
                  <a:solidFill>
                    <a:schemeClr val="tx1"/>
                  </a:solidFill>
                  <a:latin typeface="Calibri" pitchFamily="34" charset="0"/>
                  <a:sym typeface="Wingdings" pitchFamily="2" charset="2"/>
                </a:rPr>
                <a:t>-9</a:t>
              </a:r>
              <a:r>
                <a:rPr lang="en-GB" sz="1400" dirty="0" smtClean="0">
                  <a:solidFill>
                    <a:schemeClr val="tx1"/>
                  </a:solidFill>
                  <a:latin typeface="Calibri" pitchFamily="34" charset="0"/>
                  <a:sym typeface="Wingdings" pitchFamily="2" charset="2"/>
                </a:rPr>
                <a:t> mbar</a:t>
              </a:r>
              <a:r>
                <a:rPr lang="en-GB" sz="1400" dirty="0" smtClean="0">
                  <a:solidFill>
                    <a:schemeClr val="dk1"/>
                  </a:solidFill>
                  <a:latin typeface="Calibri" pitchFamily="34" charset="0"/>
                  <a:sym typeface="Wingdings" pitchFamily="2" charset="2"/>
                </a:rPr>
                <a:t>) is needed for keeping the good beam quality. The interconnections between main components should sustain the vacuum forces, provide an adequate electrical continuity with low impedance and remain flexible not to restrict the alignment. </a:t>
              </a:r>
              <a:endParaRPr lang="en-US" sz="1400" dirty="0" smtClean="0">
                <a:solidFill>
                  <a:schemeClr val="dk1"/>
                </a:solidFill>
                <a:latin typeface="Calibri" pitchFamily="34" charset="0"/>
                <a:sym typeface="Wingdings" pitchFamily="2" charset="2"/>
              </a:endParaRPr>
            </a:p>
          </p:txBody>
        </p:sp>
      </p:grpSp>
      <p:sp>
        <p:nvSpPr>
          <p:cNvPr id="2" name="Title 1"/>
          <p:cNvSpPr>
            <a:spLocks noGrp="1"/>
          </p:cNvSpPr>
          <p:nvPr>
            <p:ph type="title"/>
          </p:nvPr>
        </p:nvSpPr>
        <p:spPr/>
        <p:txBody>
          <a:bodyPr>
            <a:normAutofit fontScale="90000"/>
          </a:bodyPr>
          <a:lstStyle/>
          <a:p>
            <a:r>
              <a:rPr lang="en-US" dirty="0" smtClean="0"/>
              <a:t>AS – AS  Vacuum  Interconnection</a:t>
            </a:r>
            <a:endParaRPr lang="en-US" dirty="0"/>
          </a:p>
        </p:txBody>
      </p:sp>
      <p:sp>
        <p:nvSpPr>
          <p:cNvPr id="3" name="Slide Number Placeholder 2"/>
          <p:cNvSpPr>
            <a:spLocks noGrp="1"/>
          </p:cNvSpPr>
          <p:nvPr>
            <p:ph type="sldNum" sz="quarter" idx="11"/>
          </p:nvPr>
        </p:nvSpPr>
        <p:spPr/>
        <p:txBody>
          <a:bodyPr/>
          <a:lstStyle/>
          <a:p>
            <a:fld id="{403034ED-392B-42A2-8939-5A95FD54CEFE}" type="slidenum">
              <a:rPr lang="en-US" smtClean="0"/>
              <a:pPr/>
              <a:t>41</a:t>
            </a:fld>
            <a:endParaRPr lang="en-US" dirty="0"/>
          </a:p>
        </p:txBody>
      </p:sp>
      <p:grpSp>
        <p:nvGrpSpPr>
          <p:cNvPr id="8" name="Group 8"/>
          <p:cNvGrpSpPr/>
          <p:nvPr/>
        </p:nvGrpSpPr>
        <p:grpSpPr>
          <a:xfrm>
            <a:off x="1539240" y="1508760"/>
            <a:ext cx="6972257" cy="4693920"/>
            <a:chOff x="1539240" y="1508760"/>
            <a:chExt cx="6972257" cy="4693920"/>
          </a:xfrm>
        </p:grpSpPr>
        <p:pic>
          <p:nvPicPr>
            <p:cNvPr id="5" name="Picture 2"/>
            <p:cNvPicPr>
              <a:picLocks noChangeAspect="1" noChangeArrowheads="1"/>
            </p:cNvPicPr>
            <p:nvPr/>
          </p:nvPicPr>
          <p:blipFill>
            <a:blip r:embed="rId3" cstate="print"/>
            <a:srcRect/>
            <a:stretch>
              <a:fillRect/>
            </a:stretch>
          </p:blipFill>
          <p:spPr bwMode="auto">
            <a:xfrm>
              <a:off x="3517901" y="3140710"/>
              <a:ext cx="4993596" cy="3061970"/>
            </a:xfrm>
            <a:prstGeom prst="rect">
              <a:avLst/>
            </a:prstGeom>
            <a:noFill/>
            <a:ln w="9525">
              <a:noFill/>
              <a:miter lim="800000"/>
              <a:headEnd/>
              <a:tailEnd/>
            </a:ln>
          </p:spPr>
        </p:pic>
        <p:sp>
          <p:nvSpPr>
            <p:cNvPr id="7" name="Oval 6"/>
            <p:cNvSpPr/>
            <p:nvPr/>
          </p:nvSpPr>
          <p:spPr>
            <a:xfrm>
              <a:off x="1539240" y="1508760"/>
              <a:ext cx="1257300" cy="1257300"/>
            </a:xfrm>
            <a:prstGeom prst="ellipse">
              <a:avLst/>
            </a:prstGeom>
            <a:no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 name="Date Placeholder 9"/>
          <p:cNvSpPr>
            <a:spLocks noGrp="1"/>
          </p:cNvSpPr>
          <p:nvPr>
            <p:ph type="dt" sz="half" idx="10"/>
          </p:nvPr>
        </p:nvSpPr>
        <p:spPr/>
        <p:txBody>
          <a:bodyPr/>
          <a:lstStyle/>
          <a:p>
            <a:r>
              <a:rPr lang="en-US" smtClean="0"/>
              <a:t>03 Feb 2011</a:t>
            </a:r>
            <a:endParaRPr lang="en-US" dirty="0"/>
          </a:p>
        </p:txBody>
      </p:sp>
      <p:sp>
        <p:nvSpPr>
          <p:cNvPr id="11" name="Footer Placeholder 10"/>
          <p:cNvSpPr>
            <a:spLocks noGrp="1"/>
          </p:cNvSpPr>
          <p:nvPr>
            <p:ph type="ftr" sz="quarter" idx="12"/>
          </p:nvPr>
        </p:nvSpPr>
        <p:spPr/>
        <p:txBody>
          <a:bodyPr/>
          <a:lstStyle/>
          <a:p>
            <a:r>
              <a:rPr lang="en-US" smtClean="0"/>
              <a:t>ACE, G. Riddone</a:t>
            </a:r>
            <a:endParaRPr lang="en-US" dirty="0" smtClean="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2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itle 14"/>
          <p:cNvSpPr>
            <a:spLocks noGrp="1"/>
          </p:cNvSpPr>
          <p:nvPr>
            <p:ph type="title"/>
          </p:nvPr>
        </p:nvSpPr>
        <p:spPr/>
        <p:txBody>
          <a:bodyPr>
            <a:normAutofit fontScale="90000"/>
          </a:bodyPr>
          <a:lstStyle/>
          <a:p>
            <a:r>
              <a:rPr lang="en-US" dirty="0" smtClean="0"/>
              <a:t>Vacuum  layout</a:t>
            </a:r>
            <a:endParaRPr lang="en-US" dirty="0"/>
          </a:p>
        </p:txBody>
      </p:sp>
      <p:sp>
        <p:nvSpPr>
          <p:cNvPr id="8" name="Slide Number Placeholder 7"/>
          <p:cNvSpPr>
            <a:spLocks noGrp="1"/>
          </p:cNvSpPr>
          <p:nvPr>
            <p:ph type="sldNum" sz="quarter" idx="11"/>
          </p:nvPr>
        </p:nvSpPr>
        <p:spPr/>
        <p:txBody>
          <a:bodyPr/>
          <a:lstStyle/>
          <a:p>
            <a:fld id="{403034ED-392B-42A2-8939-5A95FD54CEFE}" type="slidenum">
              <a:rPr lang="en-US" smtClean="0"/>
              <a:pPr/>
              <a:t>42</a:t>
            </a:fld>
            <a:endParaRPr lang="en-US" dirty="0"/>
          </a:p>
        </p:txBody>
      </p:sp>
      <p:pic>
        <p:nvPicPr>
          <p:cNvPr id="8194" name="Picture 2"/>
          <p:cNvPicPr>
            <a:picLocks noChangeAspect="1" noChangeArrowheads="1"/>
          </p:cNvPicPr>
          <p:nvPr/>
        </p:nvPicPr>
        <p:blipFill>
          <a:blip r:embed="rId2" cstate="print">
            <a:lum bright="30000"/>
          </a:blip>
          <a:srcRect/>
          <a:stretch>
            <a:fillRect/>
          </a:stretch>
        </p:blipFill>
        <p:spPr bwMode="auto">
          <a:xfrm>
            <a:off x="71931" y="1240231"/>
            <a:ext cx="2794864" cy="1918043"/>
          </a:xfrm>
          <a:prstGeom prst="rect">
            <a:avLst/>
          </a:prstGeom>
          <a:noFill/>
          <a:ln w="9525">
            <a:noFill/>
            <a:miter lim="800000"/>
            <a:headEnd/>
            <a:tailEnd/>
          </a:ln>
        </p:spPr>
      </p:pic>
      <p:grpSp>
        <p:nvGrpSpPr>
          <p:cNvPr id="2" name="Group 13"/>
          <p:cNvGrpSpPr/>
          <p:nvPr/>
        </p:nvGrpSpPr>
        <p:grpSpPr>
          <a:xfrm>
            <a:off x="445777" y="1311389"/>
            <a:ext cx="8402852" cy="4458187"/>
            <a:chOff x="445777" y="1311389"/>
            <a:chExt cx="8402852" cy="4458187"/>
          </a:xfrm>
        </p:grpSpPr>
        <p:pic>
          <p:nvPicPr>
            <p:cNvPr id="8195" name="Picture 3"/>
            <p:cNvPicPr>
              <a:picLocks noChangeAspect="1" noChangeArrowheads="1"/>
            </p:cNvPicPr>
            <p:nvPr/>
          </p:nvPicPr>
          <p:blipFill>
            <a:blip r:embed="rId3" cstate="print"/>
            <a:srcRect/>
            <a:stretch>
              <a:fillRect/>
            </a:stretch>
          </p:blipFill>
          <p:spPr bwMode="auto">
            <a:xfrm>
              <a:off x="2842260" y="1311389"/>
              <a:ext cx="6006369" cy="4458187"/>
            </a:xfrm>
            <a:prstGeom prst="rect">
              <a:avLst/>
            </a:prstGeom>
            <a:noFill/>
            <a:ln w="9525">
              <a:noFill/>
              <a:miter lim="800000"/>
              <a:headEnd/>
              <a:tailEnd/>
            </a:ln>
          </p:spPr>
        </p:pic>
        <p:sp>
          <p:nvSpPr>
            <p:cNvPr id="13" name="Rectangle 12"/>
            <p:cNvSpPr/>
            <p:nvPr/>
          </p:nvSpPr>
          <p:spPr>
            <a:xfrm rot="19777958">
              <a:off x="445777" y="1922627"/>
              <a:ext cx="2335499" cy="514580"/>
            </a:xfrm>
            <a:prstGeom prst="rect">
              <a:avLst/>
            </a:prstGeom>
            <a:noFill/>
            <a:ln w="25400">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6" name="Text Box 6"/>
          <p:cNvSpPr txBox="1">
            <a:spLocks noChangeArrowheads="1"/>
          </p:cNvSpPr>
          <p:nvPr/>
        </p:nvSpPr>
        <p:spPr bwMode="auto">
          <a:xfrm>
            <a:off x="228600" y="4114800"/>
            <a:ext cx="2881290" cy="1600438"/>
          </a:xfrm>
          <a:prstGeom prst="rect">
            <a:avLst/>
          </a:prstGeom>
          <a:gradFill>
            <a:gsLst>
              <a:gs pos="0">
                <a:srgbClr val="FFEFD1"/>
              </a:gs>
              <a:gs pos="64999">
                <a:srgbClr val="F0EBD5"/>
              </a:gs>
              <a:gs pos="100000">
                <a:srgbClr val="D1C39F"/>
              </a:gs>
            </a:gsLst>
            <a:lin ang="16200000" scaled="0"/>
          </a:gradFill>
        </p:spPr>
        <p:style>
          <a:lnRef idx="1">
            <a:schemeClr val="accent5"/>
          </a:lnRef>
          <a:fillRef idx="2">
            <a:schemeClr val="accent5"/>
          </a:fillRef>
          <a:effectRef idx="1">
            <a:schemeClr val="accent5"/>
          </a:effectRef>
          <a:fontRef idx="minor">
            <a:schemeClr val="dk1"/>
          </a:fontRef>
        </p:style>
        <p:txBody>
          <a:bodyPr wrap="square" rtlCol="0">
            <a:spAutoFit/>
          </a:bodyPr>
          <a:lstStyle/>
          <a:p>
            <a:endParaRPr lang="en-US" sz="1400" dirty="0" smtClean="0">
              <a:solidFill>
                <a:srgbClr val="FF0000"/>
              </a:solidFill>
              <a:latin typeface="Calibri" pitchFamily="34" charset="0"/>
            </a:endParaRPr>
          </a:p>
          <a:p>
            <a:r>
              <a:rPr lang="en-US" sz="1400" dirty="0" smtClean="0">
                <a:solidFill>
                  <a:srgbClr val="FF0000"/>
                </a:solidFill>
                <a:latin typeface="Calibri" pitchFamily="34" charset="0"/>
              </a:rPr>
              <a:t>ALTERNATIVE SOLUTION </a:t>
            </a:r>
          </a:p>
          <a:p>
            <a:endParaRPr lang="en-US" sz="1400" dirty="0" smtClean="0">
              <a:solidFill>
                <a:srgbClr val="FF0000"/>
              </a:solidFill>
              <a:latin typeface="Calibri" pitchFamily="34" charset="0"/>
              <a:sym typeface="Wingdings" pitchFamily="2" charset="2"/>
            </a:endParaRPr>
          </a:p>
          <a:p>
            <a:pPr>
              <a:buFont typeface="Wingdings"/>
              <a:buChar char="à"/>
            </a:pPr>
            <a:r>
              <a:rPr lang="en-US" sz="1400" dirty="0" smtClean="0">
                <a:solidFill>
                  <a:srgbClr val="FF0000"/>
                </a:solidFill>
                <a:latin typeface="Calibri" pitchFamily="34" charset="0"/>
              </a:rPr>
              <a:t> Mini-Pumps fixed directly on each structure. No lateral stress on RF structures. (study </a:t>
            </a:r>
            <a:r>
              <a:rPr lang="en-US" sz="1400" dirty="0" smtClean="0">
                <a:solidFill>
                  <a:srgbClr val="FF0000"/>
                </a:solidFill>
                <a:latin typeface="Calibri" pitchFamily="34" charset="0"/>
                <a:sym typeface="Wingdings" pitchFamily="2" charset="2"/>
              </a:rPr>
              <a:t> </a:t>
            </a:r>
            <a:r>
              <a:rPr lang="en-US" sz="1400" dirty="0" smtClean="0">
                <a:solidFill>
                  <a:srgbClr val="FF0000"/>
                </a:solidFill>
                <a:latin typeface="Calibri" pitchFamily="34" charset="0"/>
              </a:rPr>
              <a:t>2011)</a:t>
            </a:r>
          </a:p>
          <a:p>
            <a:endParaRPr lang="en-US" sz="1400" dirty="0">
              <a:solidFill>
                <a:srgbClr val="FF0000"/>
              </a:solidFill>
              <a:latin typeface="Calibri" pitchFamily="34" charset="0"/>
            </a:endParaRPr>
          </a:p>
        </p:txBody>
      </p:sp>
      <p:sp>
        <p:nvSpPr>
          <p:cNvPr id="9" name="Date Placeholder 8"/>
          <p:cNvSpPr>
            <a:spLocks noGrp="1"/>
          </p:cNvSpPr>
          <p:nvPr>
            <p:ph type="dt" sz="half" idx="10"/>
          </p:nvPr>
        </p:nvSpPr>
        <p:spPr/>
        <p:txBody>
          <a:bodyPr/>
          <a:lstStyle/>
          <a:p>
            <a:r>
              <a:rPr lang="en-US" smtClean="0"/>
              <a:t>03 Feb 2011</a:t>
            </a:r>
            <a:endParaRPr lang="en-US" dirty="0"/>
          </a:p>
        </p:txBody>
      </p:sp>
      <p:sp>
        <p:nvSpPr>
          <p:cNvPr id="10" name="Footer Placeholder 9"/>
          <p:cNvSpPr>
            <a:spLocks noGrp="1"/>
          </p:cNvSpPr>
          <p:nvPr>
            <p:ph type="ftr" sz="quarter" idx="12"/>
          </p:nvPr>
        </p:nvSpPr>
        <p:spPr/>
        <p:txBody>
          <a:bodyPr/>
          <a:lstStyle/>
          <a:p>
            <a:r>
              <a:rPr lang="en-US" smtClean="0"/>
              <a:t>ACE, G. Riddone</a:t>
            </a:r>
            <a:endParaRPr lang="en-US" dirty="0" smtClean="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6"/>
                                        </p:tgtEl>
                                        <p:attrNameLst>
                                          <p:attrName>style.visibility</p:attrName>
                                        </p:attrNameLst>
                                      </p:cBhvr>
                                      <p:to>
                                        <p:strVal val="visible"/>
                                      </p:to>
                                    </p:set>
                                    <p:animEffect transition="in" filter="fade">
                                      <p:cBhvr>
                                        <p:cTn id="12" dur="20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Vacuum system in the module</a:t>
            </a:r>
            <a:endParaRPr lang="en-US" dirty="0"/>
          </a:p>
        </p:txBody>
      </p:sp>
      <p:sp>
        <p:nvSpPr>
          <p:cNvPr id="3" name="Date Placeholder 2"/>
          <p:cNvSpPr>
            <a:spLocks noGrp="1"/>
          </p:cNvSpPr>
          <p:nvPr>
            <p:ph type="dt" sz="half" idx="10"/>
          </p:nvPr>
        </p:nvSpPr>
        <p:spPr/>
        <p:txBody>
          <a:bodyPr/>
          <a:lstStyle/>
          <a:p>
            <a:r>
              <a:rPr lang="en-US" smtClean="0"/>
              <a:t>03 Feb 2011</a:t>
            </a:r>
            <a:endParaRPr lang="en-US" dirty="0"/>
          </a:p>
        </p:txBody>
      </p:sp>
      <p:sp>
        <p:nvSpPr>
          <p:cNvPr id="4" name="Slide Number Placeholder 3"/>
          <p:cNvSpPr>
            <a:spLocks noGrp="1"/>
          </p:cNvSpPr>
          <p:nvPr>
            <p:ph type="sldNum" sz="quarter" idx="11"/>
          </p:nvPr>
        </p:nvSpPr>
        <p:spPr/>
        <p:txBody>
          <a:bodyPr/>
          <a:lstStyle/>
          <a:p>
            <a:fld id="{AB0CC4D7-6F1A-452F-87A6-AD770925BAAB}" type="slidenum">
              <a:rPr lang="en-US" smtClean="0"/>
              <a:pPr/>
              <a:t>43</a:t>
            </a:fld>
            <a:endParaRPr lang="en-US"/>
          </a:p>
        </p:txBody>
      </p:sp>
      <p:sp>
        <p:nvSpPr>
          <p:cNvPr id="5" name="Footer Placeholder 4"/>
          <p:cNvSpPr>
            <a:spLocks noGrp="1"/>
          </p:cNvSpPr>
          <p:nvPr>
            <p:ph type="ftr" sz="quarter" idx="12"/>
          </p:nvPr>
        </p:nvSpPr>
        <p:spPr/>
        <p:txBody>
          <a:bodyPr/>
          <a:lstStyle/>
          <a:p>
            <a:r>
              <a:rPr lang="en-US" smtClean="0"/>
              <a:t>ACE, G. Riddone</a:t>
            </a:r>
            <a:endParaRPr lang="en-US" dirty="0" smtClean="0"/>
          </a:p>
        </p:txBody>
      </p:sp>
      <p:pic>
        <p:nvPicPr>
          <p:cNvPr id="1026" name="Picture 2"/>
          <p:cNvPicPr>
            <a:picLocks noChangeAspect="1" noChangeArrowheads="1"/>
          </p:cNvPicPr>
          <p:nvPr/>
        </p:nvPicPr>
        <p:blipFill>
          <a:blip r:embed="rId2" cstate="print"/>
          <a:srcRect/>
          <a:stretch>
            <a:fillRect/>
          </a:stretch>
        </p:blipFill>
        <p:spPr bwMode="auto">
          <a:xfrm>
            <a:off x="304800" y="685800"/>
            <a:ext cx="8534400" cy="5273777"/>
          </a:xfrm>
          <a:prstGeom prst="rect">
            <a:avLst/>
          </a:prstGeom>
          <a:noFill/>
          <a:ln w="9525">
            <a:noFill/>
            <a:miter lim="800000"/>
            <a:headEnd/>
            <a:tailEnd/>
          </a:ln>
        </p:spPr>
      </p:pic>
      <p:sp>
        <p:nvSpPr>
          <p:cNvPr id="7" name="TextBox 6"/>
          <p:cNvSpPr txBox="1"/>
          <p:nvPr/>
        </p:nvSpPr>
        <p:spPr>
          <a:xfrm>
            <a:off x="0" y="621268"/>
            <a:ext cx="1848583" cy="369332"/>
          </a:xfrm>
          <a:prstGeom prst="rect">
            <a:avLst/>
          </a:prstGeom>
          <a:noFill/>
        </p:spPr>
        <p:txBody>
          <a:bodyPr wrap="none" rtlCol="0">
            <a:spAutoFit/>
          </a:bodyPr>
          <a:lstStyle/>
          <a:p>
            <a:r>
              <a:rPr lang="en-US" dirty="0" smtClean="0"/>
              <a:t>C. Garion, ILWS10</a:t>
            </a:r>
            <a:endParaRPr lang="en-US" dirty="0"/>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Vacuum chamber for the MB </a:t>
            </a:r>
            <a:r>
              <a:rPr lang="en-US" dirty="0" err="1" smtClean="0"/>
              <a:t>quadrupoles</a:t>
            </a:r>
            <a:endParaRPr lang="en-US" dirty="0"/>
          </a:p>
        </p:txBody>
      </p:sp>
      <p:sp>
        <p:nvSpPr>
          <p:cNvPr id="3" name="Date Placeholder 2"/>
          <p:cNvSpPr>
            <a:spLocks noGrp="1"/>
          </p:cNvSpPr>
          <p:nvPr>
            <p:ph type="dt" sz="half" idx="10"/>
          </p:nvPr>
        </p:nvSpPr>
        <p:spPr/>
        <p:txBody>
          <a:bodyPr/>
          <a:lstStyle/>
          <a:p>
            <a:r>
              <a:rPr lang="en-US" smtClean="0"/>
              <a:t>03 Feb 2011</a:t>
            </a:r>
            <a:endParaRPr lang="en-US" dirty="0"/>
          </a:p>
        </p:txBody>
      </p:sp>
      <p:sp>
        <p:nvSpPr>
          <p:cNvPr id="4" name="Slide Number Placeholder 3"/>
          <p:cNvSpPr>
            <a:spLocks noGrp="1"/>
          </p:cNvSpPr>
          <p:nvPr>
            <p:ph type="sldNum" sz="quarter" idx="11"/>
          </p:nvPr>
        </p:nvSpPr>
        <p:spPr/>
        <p:txBody>
          <a:bodyPr/>
          <a:lstStyle/>
          <a:p>
            <a:fld id="{AB0CC4D7-6F1A-452F-87A6-AD770925BAAB}" type="slidenum">
              <a:rPr lang="en-US" smtClean="0"/>
              <a:pPr/>
              <a:t>44</a:t>
            </a:fld>
            <a:endParaRPr lang="en-US"/>
          </a:p>
        </p:txBody>
      </p:sp>
      <p:sp>
        <p:nvSpPr>
          <p:cNvPr id="5" name="Footer Placeholder 4"/>
          <p:cNvSpPr>
            <a:spLocks noGrp="1"/>
          </p:cNvSpPr>
          <p:nvPr>
            <p:ph type="ftr" sz="quarter" idx="12"/>
          </p:nvPr>
        </p:nvSpPr>
        <p:spPr/>
        <p:txBody>
          <a:bodyPr/>
          <a:lstStyle/>
          <a:p>
            <a:r>
              <a:rPr lang="en-US" smtClean="0"/>
              <a:t>ACE, G. Riddone</a:t>
            </a:r>
            <a:endParaRPr lang="en-US" dirty="0" smtClean="0"/>
          </a:p>
        </p:txBody>
      </p:sp>
      <p:pic>
        <p:nvPicPr>
          <p:cNvPr id="2050" name="Picture 2"/>
          <p:cNvPicPr>
            <a:picLocks noChangeAspect="1" noChangeArrowheads="1"/>
          </p:cNvPicPr>
          <p:nvPr/>
        </p:nvPicPr>
        <p:blipFill>
          <a:blip r:embed="rId2" cstate="print"/>
          <a:srcRect t="12109"/>
          <a:stretch>
            <a:fillRect/>
          </a:stretch>
        </p:blipFill>
        <p:spPr bwMode="auto">
          <a:xfrm>
            <a:off x="533400" y="1066800"/>
            <a:ext cx="8001000" cy="4977653"/>
          </a:xfrm>
          <a:prstGeom prst="rect">
            <a:avLst/>
          </a:prstGeom>
          <a:noFill/>
          <a:ln w="9525">
            <a:noFill/>
            <a:miter lim="800000"/>
            <a:headEnd/>
            <a:tailEnd/>
          </a:ln>
        </p:spPr>
      </p:pic>
      <p:sp>
        <p:nvSpPr>
          <p:cNvPr id="7" name="TextBox 6"/>
          <p:cNvSpPr txBox="1"/>
          <p:nvPr/>
        </p:nvSpPr>
        <p:spPr>
          <a:xfrm>
            <a:off x="0" y="621268"/>
            <a:ext cx="1848583" cy="369332"/>
          </a:xfrm>
          <a:prstGeom prst="rect">
            <a:avLst/>
          </a:prstGeom>
          <a:noFill/>
        </p:spPr>
        <p:txBody>
          <a:bodyPr wrap="none" rtlCol="0">
            <a:spAutoFit/>
          </a:bodyPr>
          <a:lstStyle/>
          <a:p>
            <a:r>
              <a:rPr lang="en-US" dirty="0" smtClean="0"/>
              <a:t>C. Garion, ILWS10</a:t>
            </a:r>
            <a:endParaRPr lang="en-US" dirty="0"/>
          </a:p>
        </p:txBody>
      </p:sp>
      <p:sp>
        <p:nvSpPr>
          <p:cNvPr id="8" name="Rectangle 7"/>
          <p:cNvSpPr/>
          <p:nvPr/>
        </p:nvSpPr>
        <p:spPr>
          <a:xfrm>
            <a:off x="533400" y="4572000"/>
            <a:ext cx="3429000" cy="533400"/>
          </a:xfrm>
          <a:prstGeom prst="rect">
            <a:avLst/>
          </a:prstGeom>
          <a:no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Date Placeholder 4"/>
          <p:cNvSpPr>
            <a:spLocks noGrp="1"/>
          </p:cNvSpPr>
          <p:nvPr>
            <p:ph type="dt" sz="half" idx="4294967295"/>
          </p:nvPr>
        </p:nvSpPr>
        <p:spPr>
          <a:xfrm>
            <a:off x="0" y="6356350"/>
            <a:ext cx="2133600" cy="365125"/>
          </a:xfrm>
        </p:spPr>
        <p:txBody>
          <a:bodyPr/>
          <a:lstStyle/>
          <a:p>
            <a:r>
              <a:rPr lang="en-US" smtClean="0"/>
              <a:t>03 Feb 2011</a:t>
            </a:r>
            <a:endParaRPr lang="en-US"/>
          </a:p>
        </p:txBody>
      </p:sp>
      <p:sp>
        <p:nvSpPr>
          <p:cNvPr id="6" name="Slide Number Placeholder 5"/>
          <p:cNvSpPr>
            <a:spLocks noGrp="1"/>
          </p:cNvSpPr>
          <p:nvPr>
            <p:ph type="sldNum" sz="quarter" idx="4294967295"/>
          </p:nvPr>
        </p:nvSpPr>
        <p:spPr>
          <a:xfrm>
            <a:off x="7010400" y="6356350"/>
            <a:ext cx="2133600" cy="365125"/>
          </a:xfrm>
        </p:spPr>
        <p:txBody>
          <a:bodyPr/>
          <a:lstStyle/>
          <a:p>
            <a:fld id="{7CF356FB-0110-4028-AFE2-EF717CC41E38}" type="slidenum">
              <a:rPr lang="en-US" smtClean="0"/>
              <a:pPr/>
              <a:t>45</a:t>
            </a:fld>
            <a:endParaRPr lang="en-US"/>
          </a:p>
        </p:txBody>
      </p:sp>
      <p:sp>
        <p:nvSpPr>
          <p:cNvPr id="7" name="Footer Placeholder 6"/>
          <p:cNvSpPr>
            <a:spLocks noGrp="1"/>
          </p:cNvSpPr>
          <p:nvPr>
            <p:ph type="ftr" sz="quarter" idx="4294967295"/>
          </p:nvPr>
        </p:nvSpPr>
        <p:spPr>
          <a:xfrm>
            <a:off x="0" y="6356350"/>
            <a:ext cx="2895600" cy="365125"/>
          </a:xfrm>
        </p:spPr>
        <p:txBody>
          <a:bodyPr/>
          <a:lstStyle/>
          <a:p>
            <a:r>
              <a:rPr lang="en-US" smtClean="0"/>
              <a:t>ACE, G. Riddone</a:t>
            </a:r>
            <a:endParaRPr lang="en-US"/>
          </a:p>
        </p:txBody>
      </p:sp>
      <p:pic>
        <p:nvPicPr>
          <p:cNvPr id="3" name="Picture 2" descr="2K result.png"/>
          <p:cNvPicPr>
            <a:picLocks noChangeAspect="1"/>
          </p:cNvPicPr>
          <p:nvPr/>
        </p:nvPicPr>
        <p:blipFill>
          <a:blip r:embed="rId2" cstate="print"/>
          <a:stretch>
            <a:fillRect/>
          </a:stretch>
        </p:blipFill>
        <p:spPr>
          <a:xfrm>
            <a:off x="152400" y="381000"/>
            <a:ext cx="4343400" cy="6250514"/>
          </a:xfrm>
          <a:prstGeom prst="rect">
            <a:avLst/>
          </a:prstGeom>
        </p:spPr>
      </p:pic>
      <p:pic>
        <p:nvPicPr>
          <p:cNvPr id="4" name="Picture 3" descr="5K result.png"/>
          <p:cNvPicPr>
            <a:picLocks noChangeAspect="1"/>
          </p:cNvPicPr>
          <p:nvPr/>
        </p:nvPicPr>
        <p:blipFill>
          <a:blip r:embed="rId3" cstate="print"/>
          <a:stretch>
            <a:fillRect/>
          </a:stretch>
        </p:blipFill>
        <p:spPr>
          <a:xfrm>
            <a:off x="4572000" y="304800"/>
            <a:ext cx="4354009" cy="6271659"/>
          </a:xfrm>
          <a:prstGeom prst="rect">
            <a:avLst/>
          </a:prstGeom>
        </p:spPr>
      </p:pic>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 name="Title 1"/>
          <p:cNvSpPr txBox="1">
            <a:spLocks/>
          </p:cNvSpPr>
          <p:nvPr/>
        </p:nvSpPr>
        <p:spPr>
          <a:xfrm>
            <a:off x="1371600" y="228600"/>
            <a:ext cx="6858000" cy="533400"/>
          </a:xfrm>
          <a:prstGeom prst="rect">
            <a:avLst/>
          </a:prstGeom>
        </p:spPr>
        <p:txBody>
          <a:bodyPr anchor="ctr">
            <a:normAutofit fontScale="97500"/>
          </a:bodyPr>
          <a:lstStyle/>
          <a:p>
            <a:pPr algn="ctr" fontAlgn="auto">
              <a:spcAft>
                <a:spcPts val="0"/>
              </a:spcAft>
              <a:defRPr/>
            </a:pPr>
            <a:r>
              <a:rPr lang="en-US" sz="2400" b="1" cap="all" dirty="0">
                <a:solidFill>
                  <a:schemeClr val="bg1"/>
                </a:solidFill>
                <a:latin typeface="+mn-lt"/>
                <a:ea typeface="+mj-ea"/>
                <a:cs typeface="+mj-cs"/>
              </a:rPr>
              <a:t>From CLIC </a:t>
            </a:r>
            <a:r>
              <a:rPr lang="en-US" sz="2400" b="1" cap="all" dirty="0" smtClean="0">
                <a:solidFill>
                  <a:schemeClr val="bg1"/>
                </a:solidFill>
                <a:latin typeface="+mn-lt"/>
                <a:ea typeface="+mj-ea"/>
                <a:cs typeface="+mj-cs"/>
              </a:rPr>
              <a:t>module to </a:t>
            </a:r>
            <a:r>
              <a:rPr lang="en-US" sz="2400" b="1" cap="all" dirty="0">
                <a:solidFill>
                  <a:schemeClr val="bg1"/>
                </a:solidFill>
                <a:latin typeface="+mn-lt"/>
                <a:ea typeface="+mj-ea"/>
                <a:cs typeface="+mj-cs"/>
              </a:rPr>
              <a:t>CLEX module</a:t>
            </a:r>
          </a:p>
        </p:txBody>
      </p:sp>
      <p:pic>
        <p:nvPicPr>
          <p:cNvPr id="90" name="Picture 2"/>
          <p:cNvPicPr>
            <a:picLocks noChangeAspect="1" noChangeArrowheads="1"/>
          </p:cNvPicPr>
          <p:nvPr/>
        </p:nvPicPr>
        <p:blipFill>
          <a:blip r:embed="rId2" cstate="print"/>
          <a:srcRect/>
          <a:stretch>
            <a:fillRect/>
          </a:stretch>
        </p:blipFill>
        <p:spPr bwMode="auto">
          <a:xfrm>
            <a:off x="3962400" y="914400"/>
            <a:ext cx="4788385" cy="2667000"/>
          </a:xfrm>
          <a:prstGeom prst="rect">
            <a:avLst/>
          </a:prstGeom>
          <a:noFill/>
          <a:ln w="9525">
            <a:noFill/>
            <a:miter lim="800000"/>
            <a:headEnd/>
            <a:tailEnd/>
          </a:ln>
        </p:spPr>
      </p:pic>
      <p:grpSp>
        <p:nvGrpSpPr>
          <p:cNvPr id="2" name="Group 102"/>
          <p:cNvGrpSpPr/>
          <p:nvPr/>
        </p:nvGrpSpPr>
        <p:grpSpPr>
          <a:xfrm>
            <a:off x="134937" y="914400"/>
            <a:ext cx="3522663" cy="2833688"/>
            <a:chOff x="134937" y="914400"/>
            <a:chExt cx="3522663" cy="2833688"/>
          </a:xfrm>
        </p:grpSpPr>
        <p:pic>
          <p:nvPicPr>
            <p:cNvPr id="39939" name="Picture 84" descr="Layout_Module_STD_Mar-2009.jpg"/>
            <p:cNvPicPr>
              <a:picLocks noChangeAspect="1"/>
            </p:cNvPicPr>
            <p:nvPr/>
          </p:nvPicPr>
          <p:blipFill>
            <a:blip r:embed="rId3" cstate="print"/>
            <a:srcRect/>
            <a:stretch>
              <a:fillRect/>
            </a:stretch>
          </p:blipFill>
          <p:spPr bwMode="auto">
            <a:xfrm>
              <a:off x="134937" y="1295400"/>
              <a:ext cx="3446463" cy="2452688"/>
            </a:xfrm>
            <a:prstGeom prst="rect">
              <a:avLst/>
            </a:prstGeom>
            <a:noFill/>
            <a:ln w="9525">
              <a:noFill/>
              <a:miter lim="800000"/>
              <a:headEnd/>
              <a:tailEnd/>
            </a:ln>
          </p:spPr>
        </p:pic>
        <p:sp>
          <p:nvSpPr>
            <p:cNvPr id="88" name="Rectangle 87"/>
            <p:cNvSpPr/>
            <p:nvPr/>
          </p:nvSpPr>
          <p:spPr>
            <a:xfrm>
              <a:off x="152400" y="914400"/>
              <a:ext cx="3505200" cy="461665"/>
            </a:xfrm>
            <a:prstGeom prst="rect">
              <a:avLst/>
            </a:prstGeom>
          </p:spPr>
          <p:txBody>
            <a:bodyPr wrap="square">
              <a:spAutoFit/>
            </a:bodyPr>
            <a:lstStyle/>
            <a:p>
              <a:pPr algn="ctr" fontAlgn="auto">
                <a:spcBef>
                  <a:spcPts val="0"/>
                </a:spcBef>
                <a:spcAft>
                  <a:spcPts val="0"/>
                </a:spcAft>
                <a:defRPr/>
              </a:pPr>
              <a:r>
                <a:rPr lang="en-US" sz="2400" i="1" dirty="0">
                  <a:solidFill>
                    <a:schemeClr val="accent4">
                      <a:lumMod val="75000"/>
                    </a:schemeClr>
                  </a:solidFill>
                  <a:latin typeface="+mn-lt"/>
                </a:rPr>
                <a:t>CLIC </a:t>
              </a:r>
              <a:r>
                <a:rPr lang="en-US" sz="2400" i="1" dirty="0" smtClean="0">
                  <a:solidFill>
                    <a:schemeClr val="accent4">
                      <a:lumMod val="75000"/>
                    </a:schemeClr>
                  </a:solidFill>
                  <a:latin typeface="+mn-lt"/>
                </a:rPr>
                <a:t>module type </a:t>
              </a:r>
              <a:r>
                <a:rPr lang="en-US" sz="2400" i="1" dirty="0">
                  <a:solidFill>
                    <a:schemeClr val="accent4">
                      <a:lumMod val="75000"/>
                    </a:schemeClr>
                  </a:solidFill>
                  <a:latin typeface="+mn-lt"/>
                </a:rPr>
                <a:t>0 </a:t>
              </a:r>
            </a:p>
          </p:txBody>
        </p:sp>
        <p:sp>
          <p:nvSpPr>
            <p:cNvPr id="100" name="TextBox 99"/>
            <p:cNvSpPr txBox="1"/>
            <p:nvPr/>
          </p:nvSpPr>
          <p:spPr>
            <a:xfrm>
              <a:off x="914400" y="2514600"/>
              <a:ext cx="2131033" cy="369332"/>
            </a:xfrm>
            <a:prstGeom prst="rect">
              <a:avLst/>
            </a:prstGeom>
            <a:noFill/>
          </p:spPr>
          <p:txBody>
            <a:bodyPr wrap="none" rtlCol="0">
              <a:spAutoFit/>
            </a:bodyPr>
            <a:lstStyle/>
            <a:p>
              <a:r>
                <a:rPr lang="en-US" dirty="0" smtClean="0">
                  <a:solidFill>
                    <a:srgbClr val="002060"/>
                  </a:solidFill>
                  <a:latin typeface="+mn-lt"/>
                </a:rPr>
                <a:t>(1PETS feeding 2 AS)</a:t>
              </a:r>
              <a:endParaRPr lang="en-US" dirty="0">
                <a:solidFill>
                  <a:srgbClr val="002060"/>
                </a:solidFill>
                <a:latin typeface="+mn-lt"/>
              </a:endParaRPr>
            </a:p>
          </p:txBody>
        </p:sp>
      </p:grpSp>
      <p:grpSp>
        <p:nvGrpSpPr>
          <p:cNvPr id="3" name="Group 103"/>
          <p:cNvGrpSpPr/>
          <p:nvPr/>
        </p:nvGrpSpPr>
        <p:grpSpPr>
          <a:xfrm>
            <a:off x="2209800" y="3581400"/>
            <a:ext cx="5562600" cy="2743200"/>
            <a:chOff x="2209800" y="3581400"/>
            <a:chExt cx="5562600" cy="2743200"/>
          </a:xfrm>
        </p:grpSpPr>
        <p:grpSp>
          <p:nvGrpSpPr>
            <p:cNvPr id="4" name="Group 92"/>
            <p:cNvGrpSpPr>
              <a:grpSpLocks/>
            </p:cNvGrpSpPr>
            <p:nvPr/>
          </p:nvGrpSpPr>
          <p:grpSpPr bwMode="auto">
            <a:xfrm>
              <a:off x="4325937" y="3975100"/>
              <a:ext cx="3446463" cy="2349500"/>
              <a:chOff x="0" y="823480"/>
              <a:chExt cx="3446585" cy="2349211"/>
            </a:xfrm>
          </p:grpSpPr>
          <p:pic>
            <p:nvPicPr>
              <p:cNvPr id="94" name="Picture 84" descr="Layout_Module_STD_Mar-2009.jpg"/>
              <p:cNvPicPr>
                <a:picLocks noChangeAspect="1"/>
              </p:cNvPicPr>
              <p:nvPr/>
            </p:nvPicPr>
            <p:blipFill>
              <a:blip r:embed="rId4" cstate="print"/>
              <a:srcRect/>
              <a:stretch>
                <a:fillRect/>
              </a:stretch>
            </p:blipFill>
            <p:spPr bwMode="auto">
              <a:xfrm>
                <a:off x="0" y="823480"/>
                <a:ext cx="3446585" cy="2349211"/>
              </a:xfrm>
              <a:prstGeom prst="rect">
                <a:avLst/>
              </a:prstGeom>
              <a:noFill/>
              <a:ln w="9525">
                <a:noFill/>
                <a:miter lim="800000"/>
                <a:headEnd/>
                <a:tailEnd/>
              </a:ln>
            </p:spPr>
          </p:pic>
          <p:sp>
            <p:nvSpPr>
              <p:cNvPr id="95" name="Rectangle 94"/>
              <p:cNvSpPr/>
              <p:nvPr/>
            </p:nvSpPr>
            <p:spPr>
              <a:xfrm>
                <a:off x="169869" y="1379037"/>
                <a:ext cx="949359" cy="24920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dirty="0"/>
                  <a:t>PETS</a:t>
                </a:r>
              </a:p>
            </p:txBody>
          </p:sp>
          <p:sp>
            <p:nvSpPr>
              <p:cNvPr id="96" name="Rectangle 95"/>
              <p:cNvSpPr/>
              <p:nvPr/>
            </p:nvSpPr>
            <p:spPr>
              <a:xfrm>
                <a:off x="1727261" y="1374274"/>
                <a:ext cx="949359" cy="25079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dirty="0"/>
                  <a:t>PETS</a:t>
                </a:r>
              </a:p>
            </p:txBody>
          </p:sp>
        </p:grpSp>
        <p:sp>
          <p:nvSpPr>
            <p:cNvPr id="97" name="Rectangle 96"/>
            <p:cNvSpPr/>
            <p:nvPr/>
          </p:nvSpPr>
          <p:spPr>
            <a:xfrm>
              <a:off x="4267200" y="3581400"/>
              <a:ext cx="3505200" cy="461665"/>
            </a:xfrm>
            <a:prstGeom prst="rect">
              <a:avLst/>
            </a:prstGeom>
          </p:spPr>
          <p:txBody>
            <a:bodyPr wrap="square">
              <a:spAutoFit/>
            </a:bodyPr>
            <a:lstStyle/>
            <a:p>
              <a:pPr algn="ctr" fontAlgn="auto">
                <a:spcBef>
                  <a:spcPts val="0"/>
                </a:spcBef>
                <a:spcAft>
                  <a:spcPts val="0"/>
                </a:spcAft>
                <a:defRPr/>
              </a:pPr>
              <a:r>
                <a:rPr lang="en-US" sz="2400" i="1" dirty="0" smtClean="0">
                  <a:solidFill>
                    <a:schemeClr val="accent4">
                      <a:lumMod val="75000"/>
                    </a:schemeClr>
                  </a:solidFill>
                  <a:latin typeface="+mn-lt"/>
                </a:rPr>
                <a:t>CLEX module type </a:t>
              </a:r>
              <a:r>
                <a:rPr lang="en-US" sz="2400" i="1" dirty="0">
                  <a:solidFill>
                    <a:schemeClr val="accent4">
                      <a:lumMod val="75000"/>
                    </a:schemeClr>
                  </a:solidFill>
                  <a:latin typeface="+mn-lt"/>
                </a:rPr>
                <a:t>0 </a:t>
              </a:r>
            </a:p>
          </p:txBody>
        </p:sp>
        <p:sp>
          <p:nvSpPr>
            <p:cNvPr id="101" name="TextBox 100"/>
            <p:cNvSpPr txBox="1"/>
            <p:nvPr/>
          </p:nvSpPr>
          <p:spPr>
            <a:xfrm>
              <a:off x="5105400" y="5181600"/>
              <a:ext cx="2131033" cy="369332"/>
            </a:xfrm>
            <a:prstGeom prst="rect">
              <a:avLst/>
            </a:prstGeom>
            <a:noFill/>
          </p:spPr>
          <p:txBody>
            <a:bodyPr wrap="none" rtlCol="0">
              <a:spAutoFit/>
            </a:bodyPr>
            <a:lstStyle/>
            <a:p>
              <a:r>
                <a:rPr lang="en-US" dirty="0" smtClean="0">
                  <a:solidFill>
                    <a:srgbClr val="002060"/>
                  </a:solidFill>
                  <a:latin typeface="+mn-lt"/>
                </a:rPr>
                <a:t>(1PETS feeding 2 AS)</a:t>
              </a:r>
              <a:endParaRPr lang="en-US" dirty="0">
                <a:solidFill>
                  <a:srgbClr val="002060"/>
                </a:solidFill>
                <a:latin typeface="+mn-lt"/>
              </a:endParaRPr>
            </a:p>
          </p:txBody>
        </p:sp>
        <p:sp>
          <p:nvSpPr>
            <p:cNvPr id="102" name="TextBox 101"/>
            <p:cNvSpPr txBox="1"/>
            <p:nvPr/>
          </p:nvSpPr>
          <p:spPr>
            <a:xfrm>
              <a:off x="2209800" y="4495800"/>
              <a:ext cx="2125903" cy="369332"/>
            </a:xfrm>
            <a:prstGeom prst="rect">
              <a:avLst/>
            </a:prstGeom>
          </p:spPr>
          <p:style>
            <a:lnRef idx="1">
              <a:schemeClr val="accent1"/>
            </a:lnRef>
            <a:fillRef idx="2">
              <a:schemeClr val="accent1"/>
            </a:fillRef>
            <a:effectRef idx="1">
              <a:schemeClr val="accent1"/>
            </a:effectRef>
            <a:fontRef idx="minor">
              <a:schemeClr val="dk1"/>
            </a:fontRef>
          </p:style>
          <p:txBody>
            <a:bodyPr wrap="none" rtlCol="0">
              <a:spAutoFit/>
            </a:bodyPr>
            <a:lstStyle/>
            <a:p>
              <a:r>
                <a:rPr lang="en-US" dirty="0" smtClean="0">
                  <a:solidFill>
                    <a:srgbClr val="002060"/>
                  </a:solidFill>
                  <a:latin typeface="+mn-lt"/>
                </a:rPr>
                <a:t>Double length PETS</a:t>
              </a:r>
              <a:endParaRPr lang="en-US" dirty="0">
                <a:solidFill>
                  <a:srgbClr val="002060"/>
                </a:solidFill>
                <a:latin typeface="+mn-lt"/>
              </a:endParaRPr>
            </a:p>
          </p:txBody>
        </p:sp>
      </p:grpSp>
      <p:sp>
        <p:nvSpPr>
          <p:cNvPr id="19" name="Title 18"/>
          <p:cNvSpPr>
            <a:spLocks noGrp="1"/>
          </p:cNvSpPr>
          <p:nvPr>
            <p:ph type="title"/>
          </p:nvPr>
        </p:nvSpPr>
        <p:spPr/>
        <p:txBody>
          <a:bodyPr>
            <a:normAutofit fontScale="90000"/>
          </a:bodyPr>
          <a:lstStyle/>
          <a:p>
            <a:r>
              <a:rPr lang="en-US" dirty="0" smtClean="0"/>
              <a:t>CLIC module vs CLEX module</a:t>
            </a:r>
            <a:endParaRPr lang="en-US" dirty="0"/>
          </a:p>
        </p:txBody>
      </p:sp>
      <p:sp>
        <p:nvSpPr>
          <p:cNvPr id="16" name="Date Placeholder 15"/>
          <p:cNvSpPr>
            <a:spLocks noGrp="1"/>
          </p:cNvSpPr>
          <p:nvPr>
            <p:ph type="dt" sz="half" idx="10"/>
          </p:nvPr>
        </p:nvSpPr>
        <p:spPr/>
        <p:txBody>
          <a:bodyPr/>
          <a:lstStyle/>
          <a:p>
            <a:r>
              <a:rPr lang="en-US" smtClean="0"/>
              <a:t>03 Feb 2011</a:t>
            </a:r>
            <a:endParaRPr lang="en-US" dirty="0"/>
          </a:p>
        </p:txBody>
      </p:sp>
      <p:sp>
        <p:nvSpPr>
          <p:cNvPr id="17" name="Slide Number Placeholder 16"/>
          <p:cNvSpPr>
            <a:spLocks noGrp="1"/>
          </p:cNvSpPr>
          <p:nvPr>
            <p:ph type="sldNum" sz="quarter" idx="11"/>
          </p:nvPr>
        </p:nvSpPr>
        <p:spPr/>
        <p:txBody>
          <a:bodyPr/>
          <a:lstStyle/>
          <a:p>
            <a:endParaRPr lang="en-US" dirty="0"/>
          </a:p>
        </p:txBody>
      </p:sp>
      <p:sp>
        <p:nvSpPr>
          <p:cNvPr id="18" name="Footer Placeholder 17"/>
          <p:cNvSpPr>
            <a:spLocks noGrp="1"/>
          </p:cNvSpPr>
          <p:nvPr>
            <p:ph type="ftr" sz="quarter" idx="12"/>
          </p:nvPr>
        </p:nvSpPr>
        <p:spPr/>
        <p:txBody>
          <a:bodyPr/>
          <a:lstStyle/>
          <a:p>
            <a:r>
              <a:rPr lang="en-US" smtClean="0"/>
              <a:t>ACE, G. Riddone</a:t>
            </a:r>
            <a:endParaRPr lang="en-US"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linds(horizont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90"/>
                                        </p:tgtEl>
                                        <p:attrNameLst>
                                          <p:attrName>style.visibility</p:attrName>
                                        </p:attrNameLst>
                                      </p:cBhvr>
                                      <p:to>
                                        <p:strVal val="visible"/>
                                      </p:to>
                                    </p:set>
                                    <p:animEffect transition="in" filter="blinds(horizontal)">
                                      <p:cBhvr>
                                        <p:cTn id="12" dur="500"/>
                                        <p:tgtEl>
                                          <p:spTgt spid="90"/>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3"/>
                                        </p:tgtEl>
                                        <p:attrNameLst>
                                          <p:attrName>style.visibility</p:attrName>
                                        </p:attrNameLst>
                                      </p:cBhvr>
                                      <p:to>
                                        <p:strVal val="visible"/>
                                      </p:to>
                                    </p:set>
                                    <p:animEffect transition="in" filter="blinds(horizontal)">
                                      <p:cBhvr>
                                        <p:cTn id="1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Title 1"/>
          <p:cNvSpPr>
            <a:spLocks noGrp="1"/>
          </p:cNvSpPr>
          <p:nvPr>
            <p:ph type="title"/>
          </p:nvPr>
        </p:nvSpPr>
        <p:spPr/>
        <p:txBody>
          <a:bodyPr>
            <a:normAutofit fontScale="90000"/>
          </a:bodyPr>
          <a:lstStyle/>
          <a:p>
            <a:r>
              <a:rPr lang="en-US" dirty="0" smtClean="0"/>
              <a:t>Prototype Module - CLEX:  Phase 3</a:t>
            </a:r>
          </a:p>
        </p:txBody>
      </p:sp>
      <p:sp>
        <p:nvSpPr>
          <p:cNvPr id="7" name="Date Placeholder 6"/>
          <p:cNvSpPr>
            <a:spLocks noGrp="1"/>
          </p:cNvSpPr>
          <p:nvPr>
            <p:ph type="dt" sz="half" idx="10"/>
          </p:nvPr>
        </p:nvSpPr>
        <p:spPr/>
        <p:txBody>
          <a:bodyPr/>
          <a:lstStyle/>
          <a:p>
            <a:r>
              <a:rPr lang="en-US" smtClean="0"/>
              <a:t>03 Feb 2011</a:t>
            </a:r>
            <a:endParaRPr lang="en-US" dirty="0"/>
          </a:p>
        </p:txBody>
      </p:sp>
      <p:sp>
        <p:nvSpPr>
          <p:cNvPr id="8" name="Slide Number Placeholder 7"/>
          <p:cNvSpPr>
            <a:spLocks noGrp="1"/>
          </p:cNvSpPr>
          <p:nvPr>
            <p:ph type="sldNum" sz="quarter" idx="11"/>
          </p:nvPr>
        </p:nvSpPr>
        <p:spPr/>
        <p:txBody>
          <a:bodyPr/>
          <a:lstStyle/>
          <a:p>
            <a:endParaRPr lang="en-US" dirty="0"/>
          </a:p>
        </p:txBody>
      </p:sp>
      <p:sp>
        <p:nvSpPr>
          <p:cNvPr id="9" name="Footer Placeholder 8"/>
          <p:cNvSpPr>
            <a:spLocks noGrp="1"/>
          </p:cNvSpPr>
          <p:nvPr>
            <p:ph type="ftr" sz="quarter" idx="12"/>
          </p:nvPr>
        </p:nvSpPr>
        <p:spPr/>
        <p:txBody>
          <a:bodyPr/>
          <a:lstStyle/>
          <a:p>
            <a:r>
              <a:rPr lang="en-US" smtClean="0"/>
              <a:t>ACE, G. Riddone</a:t>
            </a:r>
            <a:endParaRPr lang="en-US" dirty="0" smtClean="0"/>
          </a:p>
        </p:txBody>
      </p:sp>
      <p:pic>
        <p:nvPicPr>
          <p:cNvPr id="1028" name="Picture 4"/>
          <p:cNvPicPr>
            <a:picLocks noChangeAspect="1" noChangeArrowheads="1"/>
          </p:cNvPicPr>
          <p:nvPr/>
        </p:nvPicPr>
        <p:blipFill>
          <a:blip r:embed="rId2" cstate="print"/>
          <a:srcRect/>
          <a:stretch>
            <a:fillRect/>
          </a:stretch>
        </p:blipFill>
        <p:spPr bwMode="auto">
          <a:xfrm>
            <a:off x="152400" y="1676400"/>
            <a:ext cx="5114925" cy="3095625"/>
          </a:xfrm>
          <a:prstGeom prst="rect">
            <a:avLst/>
          </a:prstGeom>
          <a:noFill/>
          <a:ln w="9525">
            <a:noFill/>
            <a:miter lim="800000"/>
            <a:headEnd/>
            <a:tailEnd/>
          </a:ln>
        </p:spPr>
      </p:pic>
      <p:sp>
        <p:nvSpPr>
          <p:cNvPr id="23" name="Rectangle 22"/>
          <p:cNvSpPr/>
          <p:nvPr/>
        </p:nvSpPr>
        <p:spPr>
          <a:xfrm>
            <a:off x="3886200" y="2990671"/>
            <a:ext cx="4953000" cy="1200329"/>
          </a:xfrm>
          <a:prstGeom prst="rect">
            <a:avLst/>
          </a:prstGeom>
        </p:spPr>
        <p:style>
          <a:lnRef idx="1">
            <a:schemeClr val="accent2"/>
          </a:lnRef>
          <a:fillRef idx="2">
            <a:schemeClr val="accent2"/>
          </a:fillRef>
          <a:effectRef idx="1">
            <a:schemeClr val="accent2"/>
          </a:effectRef>
          <a:fontRef idx="minor">
            <a:schemeClr val="dk1"/>
          </a:fontRef>
        </p:style>
        <p:txBody>
          <a:bodyPr wrap="square">
            <a:spAutoFit/>
          </a:bodyPr>
          <a:lstStyle/>
          <a:p>
            <a:r>
              <a:rPr lang="en-US" dirty="0" smtClean="0">
                <a:latin typeface="Gill Sans MT" pitchFamily="34" charset="0"/>
              </a:rPr>
              <a:t>3.1 / Nominal power and pulse length for 1 PETS and 2 AS</a:t>
            </a:r>
          </a:p>
          <a:p>
            <a:r>
              <a:rPr lang="en-US" dirty="0" smtClean="0">
                <a:latin typeface="Gill Sans MT" pitchFamily="34" charset="0"/>
              </a:rPr>
              <a:t>Recirculation</a:t>
            </a:r>
          </a:p>
          <a:p>
            <a:r>
              <a:rPr lang="en-US" dirty="0" smtClean="0">
                <a:latin typeface="Gill Sans MT" pitchFamily="34" charset="0"/>
              </a:rPr>
              <a:t>12 A and 240 ns</a:t>
            </a:r>
          </a:p>
        </p:txBody>
      </p:sp>
      <p:sp>
        <p:nvSpPr>
          <p:cNvPr id="24" name="TextBox 9"/>
          <p:cNvSpPr txBox="1">
            <a:spLocks noChangeArrowheads="1"/>
          </p:cNvSpPr>
          <p:nvPr/>
        </p:nvSpPr>
        <p:spPr bwMode="auto">
          <a:xfrm>
            <a:off x="3886201" y="4514671"/>
            <a:ext cx="4953000" cy="1200329"/>
          </a:xfrm>
          <a:prstGeom prst="rect">
            <a:avLst/>
          </a:prstGeom>
          <a:ln>
            <a:headEnd/>
            <a:tailEnd/>
          </a:ln>
        </p:spPr>
        <p:style>
          <a:lnRef idx="1">
            <a:schemeClr val="accent5"/>
          </a:lnRef>
          <a:fillRef idx="2">
            <a:schemeClr val="accent5"/>
          </a:fillRef>
          <a:effectRef idx="1">
            <a:schemeClr val="accent5"/>
          </a:effectRef>
          <a:fontRef idx="minor">
            <a:schemeClr val="dk1"/>
          </a:fontRef>
        </p:style>
        <p:txBody>
          <a:bodyPr wrap="square">
            <a:spAutoFit/>
          </a:bodyPr>
          <a:lstStyle/>
          <a:p>
            <a:r>
              <a:rPr lang="en-US" dirty="0" smtClean="0">
                <a:latin typeface="Gill Sans MT" pitchFamily="34" charset="0"/>
              </a:rPr>
              <a:t>3.2 / No </a:t>
            </a:r>
            <a:r>
              <a:rPr lang="en-US" dirty="0">
                <a:latin typeface="Gill Sans MT" pitchFamily="34" charset="0"/>
              </a:rPr>
              <a:t>modifications on the </a:t>
            </a:r>
            <a:r>
              <a:rPr lang="en-US" dirty="0" smtClean="0">
                <a:latin typeface="Gill Sans MT" pitchFamily="34" charset="0"/>
              </a:rPr>
              <a:t>module </a:t>
            </a:r>
            <a:r>
              <a:rPr lang="en-US" dirty="0">
                <a:latin typeface="Gill Sans MT" pitchFamily="34" charset="0"/>
              </a:rPr>
              <a:t>type 0 HW</a:t>
            </a:r>
          </a:p>
          <a:p>
            <a:r>
              <a:rPr lang="en-US" dirty="0">
                <a:latin typeface="Gill Sans MT" pitchFamily="34" charset="0"/>
              </a:rPr>
              <a:t>No Recirculation</a:t>
            </a:r>
          </a:p>
          <a:p>
            <a:r>
              <a:rPr lang="en-US" dirty="0">
                <a:latin typeface="Gill Sans MT" pitchFamily="34" charset="0"/>
              </a:rPr>
              <a:t>Current increase from 12 A to 19.2 A</a:t>
            </a:r>
          </a:p>
          <a:p>
            <a:r>
              <a:rPr lang="en-US" dirty="0">
                <a:latin typeface="Gill Sans MT" pitchFamily="34" charset="0"/>
              </a:rPr>
              <a:t>Pulse length reduced from 240 ns to 140 ns</a:t>
            </a:r>
          </a:p>
        </p:txBody>
      </p:sp>
      <p:sp>
        <p:nvSpPr>
          <p:cNvPr id="16" name="TextBox 15"/>
          <p:cNvSpPr txBox="1"/>
          <p:nvPr/>
        </p:nvSpPr>
        <p:spPr>
          <a:xfrm>
            <a:off x="838200" y="990600"/>
            <a:ext cx="6858000" cy="615553"/>
          </a:xfrm>
          <a:prstGeom prst="rect">
            <a:avLst/>
          </a:prstGeom>
          <a:noFill/>
        </p:spPr>
        <p:txBody>
          <a:bodyPr wrap="square" rtlCol="0">
            <a:spAutoFit/>
          </a:bodyPr>
          <a:lstStyle/>
          <a:p>
            <a:r>
              <a:rPr lang="en-US" sz="1700" dirty="0" smtClean="0">
                <a:solidFill>
                  <a:srgbClr val="002060"/>
                </a:solidFill>
                <a:latin typeface="+mn-lt"/>
              </a:rPr>
              <a:t>Phase 3 foresees the installation and testing of 1 module type 0:  AS equipped with WFM (5 um accuracy / few WFM in the 1</a:t>
            </a:r>
            <a:r>
              <a:rPr lang="en-US" sz="1700" baseline="30000" dirty="0" smtClean="0">
                <a:solidFill>
                  <a:srgbClr val="002060"/>
                </a:solidFill>
                <a:latin typeface="+mn-lt"/>
              </a:rPr>
              <a:t>st</a:t>
            </a:r>
            <a:r>
              <a:rPr lang="en-US" sz="1700" dirty="0" smtClean="0">
                <a:solidFill>
                  <a:srgbClr val="002060"/>
                </a:solidFill>
                <a:latin typeface="+mn-lt"/>
              </a:rPr>
              <a:t> powered AS)</a:t>
            </a:r>
            <a:endParaRPr lang="en-US" sz="1700" dirty="0">
              <a:solidFill>
                <a:srgbClr val="002060"/>
              </a:solidFill>
              <a:latin typeface="+mn-lt"/>
            </a:endParaRPr>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cstate="print"/>
          <a:srcRect/>
          <a:stretch>
            <a:fillRect/>
          </a:stretch>
        </p:blipFill>
        <p:spPr bwMode="auto">
          <a:xfrm>
            <a:off x="228600" y="1143000"/>
            <a:ext cx="6629400" cy="5041119"/>
          </a:xfrm>
          <a:prstGeom prst="rect">
            <a:avLst/>
          </a:prstGeom>
          <a:noFill/>
          <a:ln w="9525">
            <a:noFill/>
            <a:miter lim="800000"/>
            <a:headEnd/>
            <a:tailEnd/>
          </a:ln>
        </p:spPr>
      </p:pic>
      <p:sp>
        <p:nvSpPr>
          <p:cNvPr id="10" name="Rectangle 9"/>
          <p:cNvSpPr/>
          <p:nvPr/>
        </p:nvSpPr>
        <p:spPr>
          <a:xfrm>
            <a:off x="5562600" y="2057400"/>
            <a:ext cx="3566160" cy="822960"/>
          </a:xfrm>
          <a:prstGeom prst="rect">
            <a:avLst/>
          </a:prstGeom>
        </p:spPr>
        <p:style>
          <a:lnRef idx="1">
            <a:schemeClr val="accent2"/>
          </a:lnRef>
          <a:fillRef idx="2">
            <a:schemeClr val="accent2"/>
          </a:fillRef>
          <a:effectRef idx="1">
            <a:schemeClr val="accent2"/>
          </a:effectRef>
          <a:fontRef idx="minor">
            <a:schemeClr val="dk1"/>
          </a:fontRef>
        </p:style>
        <p:txBody>
          <a:bodyPr wrap="square">
            <a:spAutoFit/>
          </a:bodyPr>
          <a:lstStyle/>
          <a:p>
            <a:r>
              <a:rPr lang="en-US" sz="1600" dirty="0" smtClean="0">
                <a:latin typeface="Gill Sans MT" pitchFamily="34" charset="0"/>
              </a:rPr>
              <a:t>No modifications on the module type 0</a:t>
            </a:r>
          </a:p>
          <a:p>
            <a:r>
              <a:rPr lang="en-US" sz="1600" dirty="0" smtClean="0">
                <a:solidFill>
                  <a:srgbClr val="FF0000"/>
                </a:solidFill>
                <a:latin typeface="Gill Sans MT" pitchFamily="34" charset="0"/>
              </a:rPr>
              <a:t>Addition of new modules - type 1 and 4</a:t>
            </a:r>
          </a:p>
          <a:p>
            <a:r>
              <a:rPr lang="en-US" sz="1600" dirty="0" smtClean="0">
                <a:latin typeface="Gill Sans MT" pitchFamily="34" charset="0"/>
              </a:rPr>
              <a:t>Increase of current from 19.2 A to 22 A</a:t>
            </a:r>
            <a:endParaRPr lang="en-US" sz="1600" dirty="0">
              <a:latin typeface="Gill Sans MT" pitchFamily="34" charset="0"/>
            </a:endParaRPr>
          </a:p>
        </p:txBody>
      </p:sp>
      <p:sp>
        <p:nvSpPr>
          <p:cNvPr id="11" name="Rectangle 70"/>
          <p:cNvSpPr>
            <a:spLocks noChangeArrowheads="1"/>
          </p:cNvSpPr>
          <p:nvPr/>
        </p:nvSpPr>
        <p:spPr bwMode="auto">
          <a:xfrm>
            <a:off x="5562600" y="4648200"/>
            <a:ext cx="3127779" cy="830997"/>
          </a:xfrm>
          <a:prstGeom prst="rect">
            <a:avLst/>
          </a:prstGeom>
          <a:ln>
            <a:headEnd/>
            <a:tailEnd/>
          </a:ln>
        </p:spPr>
        <p:style>
          <a:lnRef idx="1">
            <a:schemeClr val="accent2"/>
          </a:lnRef>
          <a:fillRef idx="2">
            <a:schemeClr val="accent2"/>
          </a:fillRef>
          <a:effectRef idx="1">
            <a:schemeClr val="accent2"/>
          </a:effectRef>
          <a:fontRef idx="minor">
            <a:schemeClr val="dk1"/>
          </a:fontRef>
        </p:style>
        <p:txBody>
          <a:bodyPr wrap="none">
            <a:spAutoFit/>
          </a:bodyPr>
          <a:lstStyle/>
          <a:p>
            <a:r>
              <a:rPr lang="en-US" sz="1600" dirty="0">
                <a:solidFill>
                  <a:srgbClr val="FF0000"/>
                </a:solidFill>
                <a:latin typeface="Gill Sans MT" pitchFamily="34" charset="0"/>
              </a:rPr>
              <a:t>Modification on the </a:t>
            </a:r>
            <a:r>
              <a:rPr lang="en-US" sz="1600" dirty="0" smtClean="0">
                <a:solidFill>
                  <a:srgbClr val="FF0000"/>
                </a:solidFill>
                <a:latin typeface="Gill Sans MT" pitchFamily="34" charset="0"/>
              </a:rPr>
              <a:t>module </a:t>
            </a:r>
            <a:r>
              <a:rPr lang="en-US" sz="1600" dirty="0">
                <a:solidFill>
                  <a:srgbClr val="FF0000"/>
                </a:solidFill>
                <a:latin typeface="Gill Sans MT" pitchFamily="34" charset="0"/>
              </a:rPr>
              <a:t>type 1 </a:t>
            </a:r>
            <a:endParaRPr lang="en-US" sz="1600" dirty="0" smtClean="0">
              <a:solidFill>
                <a:srgbClr val="FF0000"/>
              </a:solidFill>
              <a:latin typeface="Gill Sans MT" pitchFamily="34" charset="0"/>
            </a:endParaRPr>
          </a:p>
          <a:p>
            <a:r>
              <a:rPr lang="en-US" sz="1600" dirty="0" smtClean="0">
                <a:solidFill>
                  <a:srgbClr val="FF0000"/>
                </a:solidFill>
                <a:latin typeface="Gill Sans MT" pitchFamily="34" charset="0"/>
              </a:rPr>
              <a:t>(2 </a:t>
            </a:r>
            <a:r>
              <a:rPr lang="en-US" sz="1600" dirty="0">
                <a:solidFill>
                  <a:srgbClr val="FF0000"/>
                </a:solidFill>
                <a:latin typeface="Gill Sans MT" pitchFamily="34" charset="0"/>
              </a:rPr>
              <a:t>CLIC PETS)</a:t>
            </a:r>
          </a:p>
          <a:p>
            <a:r>
              <a:rPr lang="en-US" sz="1600" dirty="0">
                <a:latin typeface="Gill Sans MT" pitchFamily="34" charset="0"/>
              </a:rPr>
              <a:t>Needed klystrons and PC</a:t>
            </a:r>
          </a:p>
        </p:txBody>
      </p:sp>
      <p:sp>
        <p:nvSpPr>
          <p:cNvPr id="12" name="Title 1"/>
          <p:cNvSpPr>
            <a:spLocks noGrp="1"/>
          </p:cNvSpPr>
          <p:nvPr>
            <p:ph type="title"/>
          </p:nvPr>
        </p:nvSpPr>
        <p:spPr/>
        <p:txBody>
          <a:bodyPr>
            <a:normAutofit fontScale="90000"/>
          </a:bodyPr>
          <a:lstStyle/>
          <a:p>
            <a:r>
              <a:rPr lang="en-US" dirty="0" smtClean="0"/>
              <a:t>Prototype Module - CLEX:  Phase 4</a:t>
            </a:r>
          </a:p>
        </p:txBody>
      </p:sp>
      <p:sp>
        <p:nvSpPr>
          <p:cNvPr id="6" name="Date Placeholder 5"/>
          <p:cNvSpPr>
            <a:spLocks noGrp="1"/>
          </p:cNvSpPr>
          <p:nvPr>
            <p:ph type="dt" sz="half" idx="10"/>
          </p:nvPr>
        </p:nvSpPr>
        <p:spPr/>
        <p:txBody>
          <a:bodyPr/>
          <a:lstStyle/>
          <a:p>
            <a:r>
              <a:rPr lang="en-US" smtClean="0"/>
              <a:t>03 Feb 2011</a:t>
            </a:r>
            <a:endParaRPr lang="en-US" dirty="0"/>
          </a:p>
        </p:txBody>
      </p:sp>
      <p:sp>
        <p:nvSpPr>
          <p:cNvPr id="7" name="Slide Number Placeholder 6"/>
          <p:cNvSpPr>
            <a:spLocks noGrp="1"/>
          </p:cNvSpPr>
          <p:nvPr>
            <p:ph type="sldNum" sz="quarter" idx="11"/>
          </p:nvPr>
        </p:nvSpPr>
        <p:spPr/>
        <p:txBody>
          <a:bodyPr/>
          <a:lstStyle/>
          <a:p>
            <a:endParaRPr lang="en-US" dirty="0"/>
          </a:p>
        </p:txBody>
      </p:sp>
      <p:sp>
        <p:nvSpPr>
          <p:cNvPr id="8" name="Footer Placeholder 7"/>
          <p:cNvSpPr>
            <a:spLocks noGrp="1"/>
          </p:cNvSpPr>
          <p:nvPr>
            <p:ph type="ftr" sz="quarter" idx="12"/>
          </p:nvPr>
        </p:nvSpPr>
        <p:spPr/>
        <p:txBody>
          <a:bodyPr/>
          <a:lstStyle/>
          <a:p>
            <a:r>
              <a:rPr lang="en-US" smtClean="0"/>
              <a:t>ACE, G. Riddone</a:t>
            </a:r>
            <a:endParaRPr lang="en-US" dirty="0" smtClean="0"/>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13"/>
          <p:cNvSpPr>
            <a:spLocks noGrp="1"/>
          </p:cNvSpPr>
          <p:nvPr>
            <p:ph type="title"/>
          </p:nvPr>
        </p:nvSpPr>
        <p:spPr/>
        <p:txBody>
          <a:bodyPr>
            <a:normAutofit fontScale="90000"/>
          </a:bodyPr>
          <a:lstStyle/>
          <a:p>
            <a:r>
              <a:rPr lang="en-US" smtClean="0"/>
              <a:t>Prototype Modules - installation in CLEX</a:t>
            </a:r>
            <a:endParaRPr lang="en-US" dirty="0"/>
          </a:p>
        </p:txBody>
      </p:sp>
      <p:sp>
        <p:nvSpPr>
          <p:cNvPr id="10" name="Date Placeholder 9"/>
          <p:cNvSpPr>
            <a:spLocks noGrp="1"/>
          </p:cNvSpPr>
          <p:nvPr>
            <p:ph type="dt" sz="half" idx="10"/>
          </p:nvPr>
        </p:nvSpPr>
        <p:spPr/>
        <p:txBody>
          <a:bodyPr/>
          <a:lstStyle/>
          <a:p>
            <a:r>
              <a:rPr lang="en-US" smtClean="0"/>
              <a:t>03 Feb 2011</a:t>
            </a:r>
            <a:endParaRPr lang="en-US" dirty="0"/>
          </a:p>
        </p:txBody>
      </p:sp>
      <p:sp>
        <p:nvSpPr>
          <p:cNvPr id="11" name="Slide Number Placeholder 10"/>
          <p:cNvSpPr>
            <a:spLocks noGrp="1"/>
          </p:cNvSpPr>
          <p:nvPr>
            <p:ph type="sldNum" sz="quarter" idx="11"/>
          </p:nvPr>
        </p:nvSpPr>
        <p:spPr/>
        <p:txBody>
          <a:bodyPr/>
          <a:lstStyle/>
          <a:p>
            <a:endParaRPr lang="en-US" dirty="0"/>
          </a:p>
        </p:txBody>
      </p:sp>
      <p:sp>
        <p:nvSpPr>
          <p:cNvPr id="12" name="Footer Placeholder 11"/>
          <p:cNvSpPr>
            <a:spLocks noGrp="1"/>
          </p:cNvSpPr>
          <p:nvPr>
            <p:ph type="ftr" sz="quarter" idx="12"/>
          </p:nvPr>
        </p:nvSpPr>
        <p:spPr/>
        <p:txBody>
          <a:bodyPr/>
          <a:lstStyle/>
          <a:p>
            <a:r>
              <a:rPr lang="en-US" smtClean="0"/>
              <a:t>ACE, G. Riddone</a:t>
            </a:r>
            <a:endParaRPr lang="en-US" dirty="0" smtClean="0"/>
          </a:p>
        </p:txBody>
      </p:sp>
      <p:pic>
        <p:nvPicPr>
          <p:cNvPr id="1026" name="Picture 2"/>
          <p:cNvPicPr>
            <a:picLocks noChangeAspect="1" noChangeArrowheads="1"/>
          </p:cNvPicPr>
          <p:nvPr/>
        </p:nvPicPr>
        <p:blipFill>
          <a:blip r:embed="rId2" cstate="print"/>
          <a:srcRect/>
          <a:stretch>
            <a:fillRect/>
          </a:stretch>
        </p:blipFill>
        <p:spPr bwMode="auto">
          <a:xfrm>
            <a:off x="304800" y="990600"/>
            <a:ext cx="4572000" cy="2908590"/>
          </a:xfrm>
          <a:prstGeom prst="rect">
            <a:avLst/>
          </a:prstGeom>
          <a:noFill/>
          <a:ln w="9525">
            <a:solidFill>
              <a:srgbClr val="003368"/>
            </a:solidFill>
            <a:miter lim="800000"/>
            <a:headEnd/>
            <a:tailEnd/>
          </a:ln>
        </p:spPr>
      </p:pic>
      <p:pic>
        <p:nvPicPr>
          <p:cNvPr id="1027" name="Picture 3"/>
          <p:cNvPicPr>
            <a:picLocks noChangeAspect="1" noChangeArrowheads="1"/>
          </p:cNvPicPr>
          <p:nvPr/>
        </p:nvPicPr>
        <p:blipFill>
          <a:blip r:embed="rId3" cstate="print"/>
          <a:srcRect/>
          <a:stretch>
            <a:fillRect/>
          </a:stretch>
        </p:blipFill>
        <p:spPr bwMode="auto">
          <a:xfrm>
            <a:off x="304800" y="3878425"/>
            <a:ext cx="4572000" cy="2293775"/>
          </a:xfrm>
          <a:prstGeom prst="rect">
            <a:avLst/>
          </a:prstGeom>
          <a:noFill/>
          <a:ln w="9525">
            <a:solidFill>
              <a:srgbClr val="003368"/>
            </a:solidFill>
            <a:miter lim="800000"/>
            <a:headEnd/>
            <a:tailEnd/>
          </a:ln>
        </p:spPr>
      </p:pic>
      <p:sp>
        <p:nvSpPr>
          <p:cNvPr id="5" name="TextBox 4"/>
          <p:cNvSpPr txBox="1"/>
          <p:nvPr/>
        </p:nvSpPr>
        <p:spPr>
          <a:xfrm>
            <a:off x="2133600" y="914400"/>
            <a:ext cx="922047" cy="369332"/>
          </a:xfrm>
          <a:prstGeom prst="rect">
            <a:avLst/>
          </a:prstGeom>
          <a:noFill/>
        </p:spPr>
        <p:txBody>
          <a:bodyPr wrap="none" rtlCol="0">
            <a:spAutoFit/>
          </a:bodyPr>
          <a:lstStyle/>
          <a:p>
            <a:r>
              <a:rPr lang="en-US" b="1" dirty="0" smtClean="0">
                <a:solidFill>
                  <a:srgbClr val="FF0000"/>
                </a:solidFill>
              </a:rPr>
              <a:t>Phase 3</a:t>
            </a:r>
            <a:endParaRPr lang="en-US" b="1" dirty="0">
              <a:solidFill>
                <a:srgbClr val="FF0000"/>
              </a:solidFill>
            </a:endParaRPr>
          </a:p>
        </p:txBody>
      </p:sp>
      <p:sp>
        <p:nvSpPr>
          <p:cNvPr id="6" name="TextBox 5"/>
          <p:cNvSpPr txBox="1"/>
          <p:nvPr/>
        </p:nvSpPr>
        <p:spPr>
          <a:xfrm>
            <a:off x="2133600" y="3810000"/>
            <a:ext cx="922047" cy="369332"/>
          </a:xfrm>
          <a:prstGeom prst="rect">
            <a:avLst/>
          </a:prstGeom>
          <a:noFill/>
        </p:spPr>
        <p:txBody>
          <a:bodyPr wrap="none" rtlCol="0">
            <a:spAutoFit/>
          </a:bodyPr>
          <a:lstStyle/>
          <a:p>
            <a:r>
              <a:rPr lang="en-US" b="1" dirty="0" smtClean="0">
                <a:solidFill>
                  <a:srgbClr val="FF0000"/>
                </a:solidFill>
              </a:rPr>
              <a:t>Phase 4</a:t>
            </a:r>
            <a:endParaRPr lang="en-US" b="1" dirty="0">
              <a:solidFill>
                <a:srgbClr val="FF0000"/>
              </a:solidFill>
            </a:endParaRPr>
          </a:p>
        </p:txBody>
      </p:sp>
      <p:sp>
        <p:nvSpPr>
          <p:cNvPr id="8" name="TextBox 7"/>
          <p:cNvSpPr txBox="1"/>
          <p:nvPr/>
        </p:nvSpPr>
        <p:spPr>
          <a:xfrm>
            <a:off x="5029200" y="1413808"/>
            <a:ext cx="4038600" cy="1938992"/>
          </a:xfrm>
          <a:prstGeom prst="rect">
            <a:avLst/>
          </a:prstGeom>
          <a:noFill/>
        </p:spPr>
        <p:txBody>
          <a:bodyPr wrap="square" rtlCol="0">
            <a:spAutoFit/>
          </a:bodyPr>
          <a:lstStyle/>
          <a:p>
            <a:r>
              <a:rPr lang="en-US" sz="2400" b="1" dirty="0" smtClean="0">
                <a:solidFill>
                  <a:srgbClr val="003368"/>
                </a:solidFill>
              </a:rPr>
              <a:t>Phase 3:</a:t>
            </a:r>
          </a:p>
          <a:p>
            <a:pPr>
              <a:buFontTx/>
              <a:buChar char="-"/>
            </a:pPr>
            <a:r>
              <a:rPr lang="en-US" sz="2400" dirty="0" smtClean="0">
                <a:solidFill>
                  <a:srgbClr val="003368"/>
                </a:solidFill>
              </a:rPr>
              <a:t>Existing PETS (currently under test) will be reused</a:t>
            </a:r>
          </a:p>
          <a:p>
            <a:pPr>
              <a:buFontTx/>
              <a:buChar char="-"/>
            </a:pPr>
            <a:r>
              <a:rPr lang="en-US" sz="2400" dirty="0" smtClean="0">
                <a:solidFill>
                  <a:srgbClr val="003368"/>
                </a:solidFill>
              </a:rPr>
              <a:t> It will be moved to allow for Type 0 module installation</a:t>
            </a:r>
          </a:p>
        </p:txBody>
      </p:sp>
      <p:sp>
        <p:nvSpPr>
          <p:cNvPr id="9" name="TextBox 8"/>
          <p:cNvSpPr txBox="1"/>
          <p:nvPr/>
        </p:nvSpPr>
        <p:spPr>
          <a:xfrm>
            <a:off x="5029200" y="3886200"/>
            <a:ext cx="4038600" cy="2308324"/>
          </a:xfrm>
          <a:prstGeom prst="rect">
            <a:avLst/>
          </a:prstGeom>
          <a:noFill/>
        </p:spPr>
        <p:txBody>
          <a:bodyPr wrap="square" rtlCol="0">
            <a:spAutoFit/>
          </a:bodyPr>
          <a:lstStyle/>
          <a:p>
            <a:r>
              <a:rPr lang="en-US" sz="2400" b="1" dirty="0" smtClean="0">
                <a:solidFill>
                  <a:srgbClr val="003368"/>
                </a:solidFill>
              </a:rPr>
              <a:t>Phase 4:</a:t>
            </a:r>
          </a:p>
          <a:p>
            <a:pPr>
              <a:buFontTx/>
              <a:buChar char="-"/>
            </a:pPr>
            <a:r>
              <a:rPr lang="en-US" sz="2400" dirty="0" smtClean="0">
                <a:solidFill>
                  <a:srgbClr val="003368"/>
                </a:solidFill>
              </a:rPr>
              <a:t>Instrumentation downstream the type 0 module will be removed</a:t>
            </a:r>
          </a:p>
          <a:p>
            <a:pPr>
              <a:buFontTx/>
              <a:buChar char="-"/>
            </a:pPr>
            <a:r>
              <a:rPr lang="en-US" sz="2400" dirty="0" smtClean="0">
                <a:solidFill>
                  <a:srgbClr val="003368"/>
                </a:solidFill>
              </a:rPr>
              <a:t> Installation of type 1 and 4 without displacing type 0</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CLIC two-beam module (T1)</a:t>
            </a:r>
            <a:endParaRPr lang="en-US" dirty="0"/>
          </a:p>
        </p:txBody>
      </p:sp>
      <p:sp>
        <p:nvSpPr>
          <p:cNvPr id="9" name="Date Placeholder 8"/>
          <p:cNvSpPr>
            <a:spLocks noGrp="1"/>
          </p:cNvSpPr>
          <p:nvPr>
            <p:ph type="dt" sz="half" idx="10"/>
          </p:nvPr>
        </p:nvSpPr>
        <p:spPr/>
        <p:txBody>
          <a:bodyPr/>
          <a:lstStyle/>
          <a:p>
            <a:r>
              <a:rPr lang="en-US" smtClean="0"/>
              <a:t>03 Feb 2011</a:t>
            </a:r>
            <a:endParaRPr lang="en-US" dirty="0"/>
          </a:p>
        </p:txBody>
      </p:sp>
      <p:sp>
        <p:nvSpPr>
          <p:cNvPr id="11" name="Footer Placeholder 10"/>
          <p:cNvSpPr>
            <a:spLocks noGrp="1"/>
          </p:cNvSpPr>
          <p:nvPr>
            <p:ph type="ftr" sz="quarter" idx="12"/>
          </p:nvPr>
        </p:nvSpPr>
        <p:spPr/>
        <p:txBody>
          <a:bodyPr/>
          <a:lstStyle/>
          <a:p>
            <a:r>
              <a:rPr lang="en-US" smtClean="0"/>
              <a:t>ACE, G. Riddone</a:t>
            </a:r>
            <a:endParaRPr lang="en-US" dirty="0" smtClean="0"/>
          </a:p>
        </p:txBody>
      </p:sp>
      <p:sp>
        <p:nvSpPr>
          <p:cNvPr id="14" name="TextBox 13"/>
          <p:cNvSpPr txBox="1"/>
          <p:nvPr/>
        </p:nvSpPr>
        <p:spPr>
          <a:xfrm>
            <a:off x="6781800" y="5029200"/>
            <a:ext cx="2362200" cy="1015663"/>
          </a:xfrm>
          <a:prstGeom prst="rect">
            <a:avLst/>
          </a:prstGeom>
          <a:noFill/>
          <a:ln>
            <a:noFill/>
          </a:ln>
        </p:spPr>
        <p:style>
          <a:lnRef idx="1">
            <a:schemeClr val="accent5"/>
          </a:lnRef>
          <a:fillRef idx="2">
            <a:schemeClr val="accent5"/>
          </a:fillRef>
          <a:effectRef idx="1">
            <a:schemeClr val="accent5"/>
          </a:effectRef>
          <a:fontRef idx="minor">
            <a:schemeClr val="dk1"/>
          </a:fontRef>
        </p:style>
        <p:txBody>
          <a:bodyPr wrap="square" rtlCol="0">
            <a:spAutoFit/>
          </a:bodyPr>
          <a:lstStyle/>
          <a:p>
            <a:pPr algn="ctr"/>
            <a:r>
              <a:rPr lang="en-US" sz="2000" dirty="0" smtClean="0">
                <a:solidFill>
                  <a:srgbClr val="FF0000"/>
                </a:solidFill>
                <a:latin typeface="Cambria" pitchFamily="18" charset="0"/>
              </a:rPr>
              <a:t>Many issues appear during the integrated design</a:t>
            </a:r>
          </a:p>
        </p:txBody>
      </p:sp>
      <p:pic>
        <p:nvPicPr>
          <p:cNvPr id="1026" name="Picture 2"/>
          <p:cNvPicPr>
            <a:picLocks noChangeAspect="1" noChangeArrowheads="1"/>
          </p:cNvPicPr>
          <p:nvPr/>
        </p:nvPicPr>
        <p:blipFill>
          <a:blip r:embed="rId3" cstate="print"/>
          <a:srcRect/>
          <a:stretch>
            <a:fillRect/>
          </a:stretch>
        </p:blipFill>
        <p:spPr bwMode="auto">
          <a:xfrm>
            <a:off x="1524000" y="762000"/>
            <a:ext cx="6172200" cy="4158420"/>
          </a:xfrm>
          <a:prstGeom prst="rect">
            <a:avLst/>
          </a:prstGeom>
          <a:noFill/>
          <a:ln w="9525">
            <a:noFill/>
            <a:miter lim="800000"/>
            <a:headEnd/>
            <a:tailEnd/>
          </a:ln>
        </p:spPr>
      </p:pic>
      <p:sp>
        <p:nvSpPr>
          <p:cNvPr id="90" name="Slide Number Placeholder 89"/>
          <p:cNvSpPr>
            <a:spLocks noGrp="1"/>
          </p:cNvSpPr>
          <p:nvPr>
            <p:ph type="sldNum" sz="quarter" idx="11"/>
          </p:nvPr>
        </p:nvSpPr>
        <p:spPr/>
        <p:txBody>
          <a:bodyPr/>
          <a:lstStyle/>
          <a:p>
            <a:fld id="{AB0CC4D7-6F1A-452F-87A6-AD770925BAAB}" type="slidenum">
              <a:rPr lang="en-US" smtClean="0"/>
              <a:pPr/>
              <a:t>5</a:t>
            </a:fld>
            <a:endParaRPr lang="en-US"/>
          </a:p>
        </p:txBody>
      </p:sp>
      <p:sp>
        <p:nvSpPr>
          <p:cNvPr id="91" name="TextBox 90"/>
          <p:cNvSpPr txBox="1"/>
          <p:nvPr/>
        </p:nvSpPr>
        <p:spPr>
          <a:xfrm>
            <a:off x="7949699" y="609600"/>
            <a:ext cx="1194301" cy="307777"/>
          </a:xfrm>
          <a:prstGeom prst="rect">
            <a:avLst/>
          </a:prstGeom>
          <a:solidFill>
            <a:schemeClr val="tx2">
              <a:lumMod val="20000"/>
              <a:lumOff val="80000"/>
            </a:schemeClr>
          </a:solidFill>
        </p:spPr>
        <p:txBody>
          <a:bodyPr wrap="none" rtlCol="0">
            <a:spAutoFit/>
          </a:bodyPr>
          <a:lstStyle/>
          <a:p>
            <a:r>
              <a:rPr lang="en-US" sz="1400" b="1" dirty="0" smtClean="0"/>
              <a:t>A. Samoshkin</a:t>
            </a:r>
            <a:endParaRPr lang="en-US" sz="1400" b="1" dirty="0"/>
          </a:p>
        </p:txBody>
      </p:sp>
      <p:sp>
        <p:nvSpPr>
          <p:cNvPr id="10" name="TextBox 9"/>
          <p:cNvSpPr txBox="1"/>
          <p:nvPr/>
        </p:nvSpPr>
        <p:spPr>
          <a:xfrm>
            <a:off x="693588" y="5029200"/>
            <a:ext cx="2964012" cy="1077218"/>
          </a:xfrm>
          <a:prstGeom prst="rect">
            <a:avLst/>
          </a:prstGeom>
        </p:spPr>
        <p:style>
          <a:lnRef idx="1">
            <a:schemeClr val="accent1"/>
          </a:lnRef>
          <a:fillRef idx="2">
            <a:schemeClr val="accent1"/>
          </a:fillRef>
          <a:effectRef idx="1">
            <a:schemeClr val="accent1"/>
          </a:effectRef>
          <a:fontRef idx="minor">
            <a:schemeClr val="dk1"/>
          </a:fontRef>
        </p:style>
        <p:txBody>
          <a:bodyPr wrap="square" rtlCol="0">
            <a:spAutoFit/>
          </a:bodyPr>
          <a:lstStyle/>
          <a:p>
            <a:r>
              <a:rPr lang="en-US" sz="1600" b="1" dirty="0" smtClean="0">
                <a:solidFill>
                  <a:srgbClr val="FF0000"/>
                </a:solidFill>
              </a:rPr>
              <a:t>CLIC at 500 </a:t>
            </a:r>
            <a:r>
              <a:rPr lang="en-US" sz="1600" b="1" dirty="0" err="1" smtClean="0">
                <a:solidFill>
                  <a:srgbClr val="FF0000"/>
                </a:solidFill>
              </a:rPr>
              <a:t>GeV</a:t>
            </a:r>
            <a:r>
              <a:rPr lang="en-US" sz="1600" b="1" dirty="0" smtClean="0">
                <a:solidFill>
                  <a:srgbClr val="FF0000"/>
                </a:solidFill>
              </a:rPr>
              <a:t> (4248 modules)</a:t>
            </a:r>
          </a:p>
          <a:p>
            <a:r>
              <a:rPr lang="en-US" sz="1600" dirty="0" smtClean="0"/>
              <a:t>26312 Accelerating structures</a:t>
            </a:r>
          </a:p>
          <a:p>
            <a:r>
              <a:rPr lang="en-US" sz="1600" dirty="0" smtClean="0"/>
              <a:t>13156 PETS</a:t>
            </a:r>
          </a:p>
          <a:p>
            <a:r>
              <a:rPr lang="en-US" sz="1600" dirty="0" smtClean="0"/>
              <a:t>~ 70000 RF components</a:t>
            </a:r>
            <a:endParaRPr lang="en-US" sz="1600" dirty="0"/>
          </a:p>
        </p:txBody>
      </p:sp>
      <p:sp>
        <p:nvSpPr>
          <p:cNvPr id="12" name="TextBox 11"/>
          <p:cNvSpPr txBox="1"/>
          <p:nvPr/>
        </p:nvSpPr>
        <p:spPr>
          <a:xfrm>
            <a:off x="3733800" y="5018782"/>
            <a:ext cx="2961330" cy="1077218"/>
          </a:xfrm>
          <a:prstGeom prst="rect">
            <a:avLst/>
          </a:prstGeom>
        </p:spPr>
        <p:style>
          <a:lnRef idx="1">
            <a:schemeClr val="accent1"/>
          </a:lnRef>
          <a:fillRef idx="2">
            <a:schemeClr val="accent1"/>
          </a:fillRef>
          <a:effectRef idx="1">
            <a:schemeClr val="accent1"/>
          </a:effectRef>
          <a:fontRef idx="minor">
            <a:schemeClr val="dk1"/>
          </a:fontRef>
        </p:style>
        <p:txBody>
          <a:bodyPr wrap="square" rtlCol="0">
            <a:spAutoFit/>
          </a:bodyPr>
          <a:lstStyle/>
          <a:p>
            <a:r>
              <a:rPr lang="en-US" sz="1600" b="1" dirty="0" smtClean="0">
                <a:solidFill>
                  <a:srgbClr val="FF0000"/>
                </a:solidFill>
              </a:rPr>
              <a:t>CLIC at 3 </a:t>
            </a:r>
            <a:r>
              <a:rPr lang="en-US" sz="1600" b="1" dirty="0" err="1" smtClean="0">
                <a:solidFill>
                  <a:srgbClr val="FF0000"/>
                </a:solidFill>
              </a:rPr>
              <a:t>TeV</a:t>
            </a:r>
            <a:r>
              <a:rPr lang="en-US" sz="1600" b="1" dirty="0" smtClean="0">
                <a:solidFill>
                  <a:srgbClr val="FF0000"/>
                </a:solidFill>
              </a:rPr>
              <a:t> (20924 modules)</a:t>
            </a:r>
          </a:p>
          <a:p>
            <a:r>
              <a:rPr lang="en-US" sz="1600" dirty="0" smtClean="0"/>
              <a:t>142812 Accelerating structures</a:t>
            </a:r>
          </a:p>
          <a:p>
            <a:r>
              <a:rPr lang="en-US" sz="1600" dirty="0" smtClean="0"/>
              <a:t>71406 PETS</a:t>
            </a:r>
          </a:p>
          <a:p>
            <a:r>
              <a:rPr lang="en-US" sz="1600" dirty="0" smtClean="0"/>
              <a:t>~ 400000 RF components</a:t>
            </a:r>
            <a:endParaRPr lang="en-US" sz="1600" dirty="0"/>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 name="Slide Number Placeholder 88"/>
          <p:cNvSpPr txBox="1">
            <a:spLocks noGrp="1"/>
          </p:cNvSpPr>
          <p:nvPr/>
        </p:nvSpPr>
        <p:spPr>
          <a:xfrm>
            <a:off x="6553200" y="6356350"/>
            <a:ext cx="2133600" cy="365125"/>
          </a:xfrm>
          <a:prstGeom prst="rect">
            <a:avLst/>
          </a:prstGeom>
          <a:noFill/>
        </p:spPr>
        <p:txBody>
          <a:bodyPr anchor="ctr"/>
          <a:lstStyle/>
          <a:p>
            <a:pPr algn="r" fontAlgn="auto">
              <a:spcBef>
                <a:spcPts val="0"/>
              </a:spcBef>
              <a:spcAft>
                <a:spcPts val="0"/>
              </a:spcAft>
              <a:defRPr/>
            </a:pPr>
            <a:fld id="{B10A181C-1AE7-4CA7-8E3C-BAB8B833123A}" type="slidenum">
              <a:rPr lang="en-US" sz="1200">
                <a:solidFill>
                  <a:schemeClr val="tx1">
                    <a:tint val="75000"/>
                  </a:schemeClr>
                </a:solidFill>
                <a:latin typeface="+mn-lt"/>
              </a:rPr>
              <a:pPr algn="r" fontAlgn="auto">
                <a:spcBef>
                  <a:spcPts val="0"/>
                </a:spcBef>
                <a:spcAft>
                  <a:spcPts val="0"/>
                </a:spcAft>
                <a:defRPr/>
              </a:pPr>
              <a:t>50</a:t>
            </a:fld>
            <a:endParaRPr lang="en-US" sz="1200">
              <a:solidFill>
                <a:schemeClr val="tx1">
                  <a:tint val="75000"/>
                </a:schemeClr>
              </a:solidFill>
              <a:latin typeface="+mn-lt"/>
            </a:endParaRPr>
          </a:p>
        </p:txBody>
      </p:sp>
      <p:pic>
        <p:nvPicPr>
          <p:cNvPr id="13" name="Picture 2"/>
          <p:cNvPicPr>
            <a:picLocks noChangeAspect="1" noChangeArrowheads="1"/>
          </p:cNvPicPr>
          <p:nvPr/>
        </p:nvPicPr>
        <p:blipFill>
          <a:blip r:embed="rId3" cstate="print"/>
          <a:srcRect/>
          <a:stretch>
            <a:fillRect/>
          </a:stretch>
        </p:blipFill>
        <p:spPr bwMode="auto">
          <a:xfrm>
            <a:off x="152400" y="914400"/>
            <a:ext cx="3081792" cy="2362200"/>
          </a:xfrm>
          <a:prstGeom prst="rect">
            <a:avLst/>
          </a:prstGeom>
          <a:noFill/>
          <a:ln w="9525">
            <a:solidFill>
              <a:schemeClr val="bg2">
                <a:lumMod val="50000"/>
              </a:schemeClr>
            </a:solidFill>
            <a:miter lim="800000"/>
            <a:headEnd/>
            <a:tailEnd/>
          </a:ln>
        </p:spPr>
      </p:pic>
      <p:pic>
        <p:nvPicPr>
          <p:cNvPr id="100353" name="Picture 1"/>
          <p:cNvPicPr>
            <a:picLocks noChangeAspect="1" noChangeArrowheads="1"/>
          </p:cNvPicPr>
          <p:nvPr/>
        </p:nvPicPr>
        <p:blipFill>
          <a:blip r:embed="rId4" cstate="print"/>
          <a:srcRect/>
          <a:stretch>
            <a:fillRect/>
          </a:stretch>
        </p:blipFill>
        <p:spPr bwMode="auto">
          <a:xfrm>
            <a:off x="5410200" y="990600"/>
            <a:ext cx="3505200" cy="1069914"/>
          </a:xfrm>
          <a:prstGeom prst="rect">
            <a:avLst/>
          </a:prstGeom>
          <a:noFill/>
          <a:ln w="9525">
            <a:solidFill>
              <a:schemeClr val="bg2">
                <a:lumMod val="50000"/>
              </a:schemeClr>
            </a:solidFill>
            <a:miter lim="800000"/>
            <a:headEnd/>
            <a:tailEnd/>
          </a:ln>
        </p:spPr>
      </p:pic>
      <p:sp>
        <p:nvSpPr>
          <p:cNvPr id="23" name="TextBox 22"/>
          <p:cNvSpPr txBox="1"/>
          <p:nvPr/>
        </p:nvSpPr>
        <p:spPr>
          <a:xfrm>
            <a:off x="3276600" y="762000"/>
            <a:ext cx="2057400" cy="3539430"/>
          </a:xfrm>
          <a:prstGeom prst="rect">
            <a:avLst/>
          </a:prstGeom>
          <a:ln>
            <a:solidFill>
              <a:schemeClr val="accent1"/>
            </a:solidFill>
          </a:ln>
        </p:spPr>
        <p:style>
          <a:lnRef idx="1">
            <a:schemeClr val="accent1"/>
          </a:lnRef>
          <a:fillRef idx="2">
            <a:schemeClr val="accent1"/>
          </a:fillRef>
          <a:effectRef idx="1">
            <a:schemeClr val="accent1"/>
          </a:effectRef>
          <a:fontRef idx="minor">
            <a:schemeClr val="dk1"/>
          </a:fontRef>
        </p:style>
        <p:txBody>
          <a:bodyPr wrap="square" rtlCol="0" anchor="ctr">
            <a:spAutoFit/>
          </a:bodyPr>
          <a:lstStyle/>
          <a:p>
            <a:pPr algn="ctr">
              <a:buFont typeface="Wingdings" pitchFamily="2" charset="2"/>
              <a:buChar char="Ø"/>
            </a:pPr>
            <a:r>
              <a:rPr lang="en-US" sz="1600" b="1" dirty="0" smtClean="0"/>
              <a:t>Modal Analyses for all </a:t>
            </a:r>
            <a:r>
              <a:rPr lang="en-GB" sz="1600" b="1" dirty="0" smtClean="0"/>
              <a:t>CLIC Two-Beam Module </a:t>
            </a:r>
            <a:r>
              <a:rPr lang="en-US" sz="1600" b="1" dirty="0" smtClean="0"/>
              <a:t>Girder prototype configurations</a:t>
            </a:r>
            <a:r>
              <a:rPr lang="en-US" sz="1600" b="1" dirty="0" smtClean="0">
                <a:sym typeface="Wingdings" pitchFamily="2" charset="2"/>
              </a:rPr>
              <a:t>: </a:t>
            </a:r>
            <a:r>
              <a:rPr lang="en-US" sz="1600" b="1" u="sng" dirty="0" err="1" smtClean="0">
                <a:sym typeface="Wingdings" pitchFamily="2" charset="2"/>
              </a:rPr>
              <a:t>Eigenfrequencies</a:t>
            </a:r>
            <a:r>
              <a:rPr lang="en-US" sz="1600" b="1" u="sng" dirty="0" smtClean="0">
                <a:sym typeface="Wingdings" pitchFamily="2" charset="2"/>
              </a:rPr>
              <a:t> (f) ≥ 35 Hz</a:t>
            </a:r>
          </a:p>
          <a:p>
            <a:pPr algn="ctr">
              <a:buFont typeface="Wingdings" pitchFamily="2" charset="2"/>
              <a:buChar char="Ø"/>
            </a:pPr>
            <a:r>
              <a:rPr lang="en-US" sz="1600" b="1" dirty="0" smtClean="0">
                <a:sym typeface="Wingdings" pitchFamily="2" charset="2"/>
              </a:rPr>
              <a:t>Static Analyses of loaded </a:t>
            </a:r>
            <a:r>
              <a:rPr lang="en-GB" sz="1600" b="1" dirty="0" smtClean="0"/>
              <a:t>CLIC Two-Beam Module </a:t>
            </a:r>
            <a:r>
              <a:rPr lang="en-US" sz="1600" b="1" dirty="0" smtClean="0"/>
              <a:t>Girder prototype configurations: </a:t>
            </a:r>
            <a:r>
              <a:rPr lang="el-GR" sz="1600" b="1" u="sng" dirty="0" smtClean="0">
                <a:sym typeface="Wingdings" pitchFamily="2" charset="2"/>
              </a:rPr>
              <a:t>80 μ</a:t>
            </a:r>
            <a:r>
              <a:rPr lang="en-GB" sz="1600" b="1" u="sng" dirty="0" smtClean="0">
                <a:sym typeface="Wingdings" pitchFamily="2" charset="2"/>
              </a:rPr>
              <a:t>m </a:t>
            </a:r>
            <a:r>
              <a:rPr lang="el-GR" sz="1600" b="1" u="sng" dirty="0" smtClean="0">
                <a:sym typeface="Wingdings" pitchFamily="2" charset="2"/>
              </a:rPr>
              <a:t>≥</a:t>
            </a:r>
            <a:r>
              <a:rPr lang="en-GB" sz="1600" b="1" u="sng" dirty="0" smtClean="0">
                <a:sym typeface="Wingdings" pitchFamily="2" charset="2"/>
              </a:rPr>
              <a:t> Deformations (</a:t>
            </a:r>
            <a:r>
              <a:rPr lang="el-GR" sz="1600" b="1" u="sng" dirty="0" smtClean="0">
                <a:sym typeface="Wingdings" pitchFamily="2" charset="2"/>
              </a:rPr>
              <a:t>ε</a:t>
            </a:r>
            <a:r>
              <a:rPr lang="en-GB" sz="1600" b="1" u="sng" dirty="0" smtClean="0">
                <a:sym typeface="Wingdings" pitchFamily="2" charset="2"/>
              </a:rPr>
              <a:t>) </a:t>
            </a:r>
            <a:r>
              <a:rPr lang="el-GR" sz="1600" b="1" u="sng" dirty="0" smtClean="0">
                <a:sym typeface="Wingdings" pitchFamily="2" charset="2"/>
              </a:rPr>
              <a:t>≥</a:t>
            </a:r>
            <a:r>
              <a:rPr lang="en-GB" sz="1600" b="1" u="sng" dirty="0" smtClean="0">
                <a:sym typeface="Wingdings" pitchFamily="2" charset="2"/>
              </a:rPr>
              <a:t> 10 </a:t>
            </a:r>
            <a:r>
              <a:rPr lang="el-GR" sz="1600" b="1" u="sng" dirty="0" smtClean="0">
                <a:sym typeface="Wingdings" pitchFamily="2" charset="2"/>
              </a:rPr>
              <a:t>μ</a:t>
            </a:r>
            <a:r>
              <a:rPr lang="en-GB" sz="1600" b="1" u="sng" dirty="0" smtClean="0">
                <a:sym typeface="Wingdings" pitchFamily="2" charset="2"/>
              </a:rPr>
              <a:t>m</a:t>
            </a:r>
            <a:endParaRPr lang="en-US" sz="1600" b="1" u="sng" dirty="0" smtClean="0">
              <a:sym typeface="Wingdings" pitchFamily="2" charset="2"/>
            </a:endParaRPr>
          </a:p>
        </p:txBody>
      </p:sp>
      <p:pic>
        <p:nvPicPr>
          <p:cNvPr id="20" name="Picture 3"/>
          <p:cNvPicPr>
            <a:picLocks noChangeAspect="1" noChangeArrowheads="1"/>
          </p:cNvPicPr>
          <p:nvPr/>
        </p:nvPicPr>
        <p:blipFill>
          <a:blip r:embed="rId5" cstate="print"/>
          <a:srcRect/>
          <a:stretch>
            <a:fillRect/>
          </a:stretch>
        </p:blipFill>
        <p:spPr bwMode="auto">
          <a:xfrm>
            <a:off x="5562600" y="4419600"/>
            <a:ext cx="3200400" cy="1638142"/>
          </a:xfrm>
          <a:prstGeom prst="rect">
            <a:avLst/>
          </a:prstGeom>
          <a:noFill/>
          <a:ln w="9525">
            <a:solidFill>
              <a:schemeClr val="bg2">
                <a:lumMod val="50000"/>
              </a:schemeClr>
            </a:solidFill>
            <a:miter lim="800000"/>
            <a:headEnd/>
            <a:tailEnd/>
          </a:ln>
          <a:effectLst/>
        </p:spPr>
      </p:pic>
      <p:sp>
        <p:nvSpPr>
          <p:cNvPr id="21" name="TextBox 20"/>
          <p:cNvSpPr txBox="1"/>
          <p:nvPr/>
        </p:nvSpPr>
        <p:spPr>
          <a:xfrm>
            <a:off x="3276600" y="4419600"/>
            <a:ext cx="2133600" cy="1815882"/>
          </a:xfrm>
          <a:prstGeom prst="rect">
            <a:avLst/>
          </a:prstGeom>
          <a:ln>
            <a:solidFill>
              <a:schemeClr val="accent1"/>
            </a:solidFill>
          </a:ln>
        </p:spPr>
        <p:style>
          <a:lnRef idx="1">
            <a:schemeClr val="accent1"/>
          </a:lnRef>
          <a:fillRef idx="2">
            <a:schemeClr val="accent1"/>
          </a:fillRef>
          <a:effectRef idx="1">
            <a:schemeClr val="accent1"/>
          </a:effectRef>
          <a:fontRef idx="minor">
            <a:schemeClr val="dk1"/>
          </a:fontRef>
        </p:style>
        <p:txBody>
          <a:bodyPr wrap="square" rtlCol="0" anchor="ctr">
            <a:spAutoFit/>
          </a:bodyPr>
          <a:lstStyle/>
          <a:p>
            <a:pPr algn="ctr"/>
            <a:r>
              <a:rPr lang="en-GB" sz="1600" dirty="0" smtClean="0">
                <a:solidFill>
                  <a:srgbClr val="00B050"/>
                </a:solidFill>
                <a:sym typeface="Wingdings" pitchFamily="2" charset="2"/>
              </a:rPr>
              <a:t>Pre-stressed  girders, according to the simulated RF component loads, with precision machining after the integration of the V-shaped supports. </a:t>
            </a:r>
            <a:endParaRPr lang="en-US" sz="1600" dirty="0" smtClean="0">
              <a:solidFill>
                <a:srgbClr val="00B050"/>
              </a:solidFill>
              <a:sym typeface="Wingdings" pitchFamily="2" charset="2"/>
            </a:endParaRPr>
          </a:p>
        </p:txBody>
      </p:sp>
      <p:pic>
        <p:nvPicPr>
          <p:cNvPr id="22" name="Picture 21"/>
          <p:cNvPicPr>
            <a:picLocks noChangeAspect="1" noChangeArrowheads="1"/>
          </p:cNvPicPr>
          <p:nvPr/>
        </p:nvPicPr>
        <p:blipFill>
          <a:blip r:embed="rId6" cstate="print"/>
          <a:srcRect/>
          <a:stretch>
            <a:fillRect/>
          </a:stretch>
        </p:blipFill>
        <p:spPr bwMode="auto">
          <a:xfrm>
            <a:off x="152400" y="3352800"/>
            <a:ext cx="3067506" cy="2743200"/>
          </a:xfrm>
          <a:prstGeom prst="rect">
            <a:avLst/>
          </a:prstGeom>
          <a:noFill/>
          <a:ln w="9525">
            <a:solidFill>
              <a:schemeClr val="bg2">
                <a:lumMod val="50000"/>
              </a:schemeClr>
            </a:solidFill>
            <a:miter lim="800000"/>
            <a:headEnd/>
            <a:tailEnd/>
          </a:ln>
        </p:spPr>
      </p:pic>
      <p:pic>
        <p:nvPicPr>
          <p:cNvPr id="32" name="Picture 2"/>
          <p:cNvPicPr>
            <a:picLocks noChangeAspect="1" noChangeArrowheads="1"/>
          </p:cNvPicPr>
          <p:nvPr/>
        </p:nvPicPr>
        <p:blipFill>
          <a:blip r:embed="rId7" cstate="print"/>
          <a:srcRect/>
          <a:stretch>
            <a:fillRect/>
          </a:stretch>
        </p:blipFill>
        <p:spPr bwMode="auto">
          <a:xfrm>
            <a:off x="5410200" y="2133600"/>
            <a:ext cx="1758881" cy="937574"/>
          </a:xfrm>
          <a:prstGeom prst="rect">
            <a:avLst/>
          </a:prstGeom>
          <a:noFill/>
          <a:ln w="9525">
            <a:solidFill>
              <a:schemeClr val="bg2">
                <a:lumMod val="50000"/>
              </a:schemeClr>
            </a:solidFill>
            <a:miter lim="800000"/>
            <a:headEnd/>
            <a:tailEnd/>
          </a:ln>
        </p:spPr>
      </p:pic>
      <p:pic>
        <p:nvPicPr>
          <p:cNvPr id="33" name="Picture 3"/>
          <p:cNvPicPr>
            <a:picLocks noChangeAspect="1" noChangeArrowheads="1"/>
          </p:cNvPicPr>
          <p:nvPr/>
        </p:nvPicPr>
        <p:blipFill>
          <a:blip r:embed="rId8" cstate="print"/>
          <a:srcRect/>
          <a:stretch>
            <a:fillRect/>
          </a:stretch>
        </p:blipFill>
        <p:spPr bwMode="auto">
          <a:xfrm>
            <a:off x="7209055" y="2133600"/>
            <a:ext cx="1758881" cy="937574"/>
          </a:xfrm>
          <a:prstGeom prst="rect">
            <a:avLst/>
          </a:prstGeom>
          <a:noFill/>
          <a:ln w="9525">
            <a:solidFill>
              <a:schemeClr val="bg2">
                <a:lumMod val="50000"/>
              </a:schemeClr>
            </a:solidFill>
            <a:miter lim="800000"/>
            <a:headEnd/>
            <a:tailEnd/>
          </a:ln>
        </p:spPr>
      </p:pic>
      <p:pic>
        <p:nvPicPr>
          <p:cNvPr id="34" name="Picture 4"/>
          <p:cNvPicPr>
            <a:picLocks noChangeAspect="1" noChangeArrowheads="1"/>
          </p:cNvPicPr>
          <p:nvPr/>
        </p:nvPicPr>
        <p:blipFill>
          <a:blip r:embed="rId9" cstate="print"/>
          <a:srcRect/>
          <a:stretch>
            <a:fillRect/>
          </a:stretch>
        </p:blipFill>
        <p:spPr bwMode="auto">
          <a:xfrm>
            <a:off x="5410200" y="3124200"/>
            <a:ext cx="1764332" cy="894957"/>
          </a:xfrm>
          <a:prstGeom prst="rect">
            <a:avLst/>
          </a:prstGeom>
          <a:noFill/>
          <a:ln w="9525">
            <a:solidFill>
              <a:schemeClr val="bg2">
                <a:lumMod val="50000"/>
              </a:schemeClr>
            </a:solidFill>
            <a:miter lim="800000"/>
            <a:headEnd/>
            <a:tailEnd/>
          </a:ln>
        </p:spPr>
      </p:pic>
      <p:pic>
        <p:nvPicPr>
          <p:cNvPr id="35" name="Picture 6"/>
          <p:cNvPicPr>
            <a:picLocks noChangeAspect="1" noChangeArrowheads="1"/>
          </p:cNvPicPr>
          <p:nvPr/>
        </p:nvPicPr>
        <p:blipFill>
          <a:blip r:embed="rId10" cstate="print"/>
          <a:srcRect/>
          <a:stretch>
            <a:fillRect/>
          </a:stretch>
        </p:blipFill>
        <p:spPr bwMode="auto">
          <a:xfrm>
            <a:off x="7239000" y="3124200"/>
            <a:ext cx="1758881" cy="894957"/>
          </a:xfrm>
          <a:prstGeom prst="rect">
            <a:avLst/>
          </a:prstGeom>
          <a:noFill/>
          <a:ln w="9525">
            <a:solidFill>
              <a:schemeClr val="bg2">
                <a:lumMod val="50000"/>
              </a:schemeClr>
            </a:solidFill>
            <a:miter lim="800000"/>
            <a:headEnd/>
            <a:tailEnd/>
          </a:ln>
        </p:spPr>
      </p:pic>
      <p:sp>
        <p:nvSpPr>
          <p:cNvPr id="36" name="TextBox 35"/>
          <p:cNvSpPr txBox="1"/>
          <p:nvPr/>
        </p:nvSpPr>
        <p:spPr>
          <a:xfrm>
            <a:off x="5867400" y="4038600"/>
            <a:ext cx="2514600" cy="276999"/>
          </a:xfrm>
          <a:prstGeom prst="rect">
            <a:avLst/>
          </a:prstGeom>
          <a:solidFill>
            <a:schemeClr val="bg1">
              <a:lumMod val="95000"/>
            </a:schemeClr>
          </a:solidFill>
          <a:ln>
            <a:solidFill>
              <a:schemeClr val="tx2">
                <a:lumMod val="60000"/>
                <a:lumOff val="40000"/>
              </a:schemeClr>
            </a:solidFill>
          </a:ln>
        </p:spPr>
        <p:style>
          <a:lnRef idx="1">
            <a:schemeClr val="accent1"/>
          </a:lnRef>
          <a:fillRef idx="2">
            <a:schemeClr val="accent1"/>
          </a:fillRef>
          <a:effectRef idx="1">
            <a:schemeClr val="accent1"/>
          </a:effectRef>
          <a:fontRef idx="minor">
            <a:schemeClr val="dk1"/>
          </a:fontRef>
        </p:style>
        <p:txBody>
          <a:bodyPr wrap="square" rtlCol="0" anchor="ctr">
            <a:spAutoFit/>
          </a:bodyPr>
          <a:lstStyle/>
          <a:p>
            <a:pPr algn="ctr"/>
            <a:r>
              <a:rPr lang="en-GB" sz="1200" dirty="0" smtClean="0"/>
              <a:t>Modal Analysis</a:t>
            </a:r>
            <a:endParaRPr lang="en-US" sz="1200" b="1" dirty="0"/>
          </a:p>
        </p:txBody>
      </p:sp>
      <p:sp>
        <p:nvSpPr>
          <p:cNvPr id="38" name="TextBox 37"/>
          <p:cNvSpPr txBox="1"/>
          <p:nvPr/>
        </p:nvSpPr>
        <p:spPr>
          <a:xfrm>
            <a:off x="5867400" y="6096000"/>
            <a:ext cx="2514600" cy="276999"/>
          </a:xfrm>
          <a:prstGeom prst="rect">
            <a:avLst/>
          </a:prstGeom>
          <a:solidFill>
            <a:schemeClr val="bg1">
              <a:lumMod val="95000"/>
            </a:schemeClr>
          </a:solidFill>
          <a:ln>
            <a:solidFill>
              <a:schemeClr val="tx2">
                <a:lumMod val="60000"/>
                <a:lumOff val="40000"/>
              </a:schemeClr>
            </a:solidFill>
          </a:ln>
        </p:spPr>
        <p:style>
          <a:lnRef idx="1">
            <a:schemeClr val="accent1"/>
          </a:lnRef>
          <a:fillRef idx="2">
            <a:schemeClr val="accent1"/>
          </a:fillRef>
          <a:effectRef idx="1">
            <a:schemeClr val="accent1"/>
          </a:effectRef>
          <a:fontRef idx="minor">
            <a:schemeClr val="dk1"/>
          </a:fontRef>
        </p:style>
        <p:txBody>
          <a:bodyPr wrap="square" rtlCol="0" anchor="ctr">
            <a:spAutoFit/>
          </a:bodyPr>
          <a:lstStyle/>
          <a:p>
            <a:pPr algn="ctr"/>
            <a:r>
              <a:rPr lang="en-GB" sz="1200" dirty="0" smtClean="0"/>
              <a:t>Pre-stressed solution</a:t>
            </a:r>
            <a:endParaRPr lang="en-US" sz="1200" b="1" dirty="0"/>
          </a:p>
        </p:txBody>
      </p:sp>
      <p:sp>
        <p:nvSpPr>
          <p:cNvPr id="24" name="Rectangle 23"/>
          <p:cNvSpPr/>
          <p:nvPr/>
        </p:nvSpPr>
        <p:spPr>
          <a:xfrm>
            <a:off x="2365410" y="228600"/>
            <a:ext cx="4379725" cy="461665"/>
          </a:xfrm>
          <a:prstGeom prst="rect">
            <a:avLst/>
          </a:prstGeom>
        </p:spPr>
        <p:txBody>
          <a:bodyPr wrap="none">
            <a:spAutoFit/>
          </a:bodyPr>
          <a:lstStyle/>
          <a:p>
            <a:pPr algn="ctr"/>
            <a:r>
              <a:rPr lang="en-US" sz="2400" b="1" cap="all" dirty="0" smtClean="0">
                <a:solidFill>
                  <a:schemeClr val="bg1"/>
                </a:solidFill>
              </a:rPr>
              <a:t>Prototype girders - ANALYSIS </a:t>
            </a:r>
            <a:endParaRPr lang="en-US" sz="2400" b="1" cap="all" dirty="0">
              <a:solidFill>
                <a:schemeClr val="bg1"/>
              </a:solidFill>
            </a:endParaRPr>
          </a:p>
        </p:txBody>
      </p:sp>
      <p:sp>
        <p:nvSpPr>
          <p:cNvPr id="25" name="Footer Placeholder 12"/>
          <p:cNvSpPr txBox="1">
            <a:spLocks/>
          </p:cNvSpPr>
          <p:nvPr/>
        </p:nvSpPr>
        <p:spPr>
          <a:xfrm>
            <a:off x="228600" y="762000"/>
            <a:ext cx="1676400" cy="274320"/>
          </a:xfrm>
          <a:prstGeom prst="rect">
            <a:avLst/>
          </a:prstGeom>
          <a:solidFill>
            <a:schemeClr val="bg1"/>
          </a:solidFill>
          <a:ln>
            <a:noFill/>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400" b="1" i="1" u="none" strike="noStrike" kern="1200" cap="none" spc="0" normalizeH="0" baseline="0" noProof="0" smtClean="0">
                <a:ln>
                  <a:noFill/>
                </a:ln>
                <a:solidFill>
                  <a:srgbClr val="FF0000"/>
                </a:solidFill>
                <a:effectLst/>
                <a:uLnTx/>
                <a:uFillTx/>
                <a:latin typeface="+mn-lt"/>
                <a:ea typeface="+mn-ea"/>
                <a:cs typeface="+mn-cs"/>
              </a:rPr>
              <a:t>N. Gazis </a:t>
            </a:r>
            <a:endParaRPr kumimoji="0" lang="en-GB" sz="1400" b="1" i="1" u="none" strike="noStrike" kern="1200" cap="none" spc="0" normalizeH="0" baseline="0" noProof="0" dirty="0">
              <a:ln>
                <a:noFill/>
              </a:ln>
              <a:solidFill>
                <a:srgbClr val="FF0000"/>
              </a:solidFill>
              <a:effectLst/>
              <a:uLnTx/>
              <a:uFillTx/>
              <a:latin typeface="+mn-lt"/>
              <a:ea typeface="+mn-ea"/>
              <a:cs typeface="+mn-cs"/>
            </a:endParaRPr>
          </a:p>
        </p:txBody>
      </p:sp>
      <p:sp>
        <p:nvSpPr>
          <p:cNvPr id="26" name="Title 25"/>
          <p:cNvSpPr>
            <a:spLocks noGrp="1"/>
          </p:cNvSpPr>
          <p:nvPr>
            <p:ph type="title"/>
          </p:nvPr>
        </p:nvSpPr>
        <p:spPr/>
        <p:txBody>
          <a:bodyPr>
            <a:normAutofit fontScale="90000"/>
          </a:bodyPr>
          <a:lstStyle/>
          <a:p>
            <a:r>
              <a:rPr lang="en-US" dirty="0" smtClean="0"/>
              <a:t>Girders - structural and modal analysis</a:t>
            </a:r>
            <a:endParaRPr lang="en-US" dirty="0"/>
          </a:p>
        </p:txBody>
      </p:sp>
      <p:sp>
        <p:nvSpPr>
          <p:cNvPr id="17" name="Date Placeholder 16"/>
          <p:cNvSpPr>
            <a:spLocks noGrp="1"/>
          </p:cNvSpPr>
          <p:nvPr>
            <p:ph type="dt" sz="half" idx="10"/>
          </p:nvPr>
        </p:nvSpPr>
        <p:spPr/>
        <p:txBody>
          <a:bodyPr/>
          <a:lstStyle/>
          <a:p>
            <a:r>
              <a:rPr lang="en-US" smtClean="0"/>
              <a:t>03 Feb 2011</a:t>
            </a:r>
            <a:endParaRPr lang="en-US" dirty="0"/>
          </a:p>
        </p:txBody>
      </p:sp>
      <p:sp>
        <p:nvSpPr>
          <p:cNvPr id="19" name="Footer Placeholder 18"/>
          <p:cNvSpPr>
            <a:spLocks noGrp="1"/>
          </p:cNvSpPr>
          <p:nvPr>
            <p:ph type="ftr" sz="quarter" idx="12"/>
          </p:nvPr>
        </p:nvSpPr>
        <p:spPr/>
        <p:txBody>
          <a:bodyPr/>
          <a:lstStyle/>
          <a:p>
            <a:r>
              <a:rPr lang="en-US" smtClean="0"/>
              <a:t>ACE, G. Riddone</a:t>
            </a:r>
            <a:endParaRPr lang="en-US" dirty="0" smtClean="0"/>
          </a:p>
        </p:txBody>
      </p:sp>
      <p:sp>
        <p:nvSpPr>
          <p:cNvPr id="27" name="Slide Number Placeholder 26"/>
          <p:cNvSpPr>
            <a:spLocks noGrp="1"/>
          </p:cNvSpPr>
          <p:nvPr>
            <p:ph type="sldNum" sz="quarter" idx="11"/>
          </p:nvPr>
        </p:nvSpPr>
        <p:spPr/>
        <p:txBody>
          <a:bodyPr/>
          <a:lstStyle/>
          <a:p>
            <a:fld id="{AB0CC4D7-6F1A-452F-87A6-AD770925BAAB}" type="slidenum">
              <a:rPr lang="en-US" smtClean="0"/>
              <a:pPr/>
              <a:t>50</a:t>
            </a:fld>
            <a:endParaRPr lang="en-US"/>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3" name="Table 12"/>
          <p:cNvGraphicFramePr>
            <a:graphicFrameLocks noGrp="1"/>
          </p:cNvGraphicFramePr>
          <p:nvPr/>
        </p:nvGraphicFramePr>
        <p:xfrm>
          <a:off x="107504" y="1235697"/>
          <a:ext cx="8856984" cy="4713583"/>
        </p:xfrm>
        <a:graphic>
          <a:graphicData uri="http://schemas.openxmlformats.org/drawingml/2006/table">
            <a:tbl>
              <a:tblPr firstRow="1" bandRow="1">
                <a:tableStyleId>{5C22544A-7EE6-4342-B048-85BDC9FD1C3A}</a:tableStyleId>
              </a:tblPr>
              <a:tblGrid>
                <a:gridCol w="1152128"/>
                <a:gridCol w="1190973"/>
                <a:gridCol w="1257299"/>
                <a:gridCol w="1224137"/>
                <a:gridCol w="1368151"/>
                <a:gridCol w="1260141"/>
                <a:gridCol w="1404155"/>
              </a:tblGrid>
              <a:tr h="2664296">
                <a:tc>
                  <a:txBody>
                    <a:bodyPr/>
                    <a:lstStyle/>
                    <a:p>
                      <a:pPr algn="ctr"/>
                      <a:r>
                        <a:rPr lang="en-GB" sz="1800" b="0" i="1" u="none" dirty="0" smtClean="0">
                          <a:latin typeface="Arial" pitchFamily="34" charset="0"/>
                          <a:cs typeface="Arial" pitchFamily="34" charset="0"/>
                        </a:rPr>
                        <a:t>Design</a:t>
                      </a:r>
                      <a:endParaRPr lang="en-GB" sz="1800" b="0" i="1" u="none" dirty="0">
                        <a:latin typeface="Arial" pitchFamily="34" charset="0"/>
                        <a:cs typeface="Arial" pitchFamily="34" charset="0"/>
                      </a:endParaRPr>
                    </a:p>
                  </a:txBody>
                  <a:tcPr anchor="ctr"/>
                </a:tc>
                <a:tc gridSpan="2">
                  <a:txBody>
                    <a:bodyPr/>
                    <a:lstStyle/>
                    <a:p>
                      <a:pPr algn="ctr"/>
                      <a:endParaRPr lang="en-GB" sz="1800" dirty="0"/>
                    </a:p>
                  </a:txBody>
                  <a:tcPr anchor="ctr"/>
                </a:tc>
                <a:tc hMerge="1">
                  <a:txBody>
                    <a:bodyPr/>
                    <a:lstStyle/>
                    <a:p>
                      <a:endParaRPr lang="en-GB"/>
                    </a:p>
                  </a:txBody>
                  <a:tcPr/>
                </a:tc>
                <a:tc gridSpan="2">
                  <a:txBody>
                    <a:bodyPr/>
                    <a:lstStyle/>
                    <a:p>
                      <a:pPr algn="ctr"/>
                      <a:endParaRPr lang="en-GB" sz="1800" dirty="0"/>
                    </a:p>
                  </a:txBody>
                  <a:tcPr anchor="ctr"/>
                </a:tc>
                <a:tc hMerge="1">
                  <a:txBody>
                    <a:bodyPr/>
                    <a:lstStyle/>
                    <a:p>
                      <a:endParaRPr lang="en-GB"/>
                    </a:p>
                  </a:txBody>
                  <a:tcPr/>
                </a:tc>
                <a:tc gridSpan="2">
                  <a:txBody>
                    <a:bodyPr/>
                    <a:lstStyle/>
                    <a:p>
                      <a:pPr algn="ctr"/>
                      <a:endParaRPr lang="en-GB" sz="1800" dirty="0"/>
                    </a:p>
                  </a:txBody>
                  <a:tcPr anchor="ctr"/>
                </a:tc>
                <a:tc hMerge="1">
                  <a:txBody>
                    <a:bodyPr/>
                    <a:lstStyle/>
                    <a:p>
                      <a:endParaRPr lang="en-GB"/>
                    </a:p>
                  </a:txBody>
                  <a:tcPr/>
                </a:tc>
              </a:tr>
              <a:tr h="330424">
                <a:tc>
                  <a:txBody>
                    <a:bodyPr/>
                    <a:lstStyle/>
                    <a:p>
                      <a:pPr algn="ctr"/>
                      <a:r>
                        <a:rPr lang="en-GB" sz="1800" b="1" i="1" u="none" dirty="0" smtClean="0">
                          <a:latin typeface="Arial" pitchFamily="34" charset="0"/>
                          <a:cs typeface="Arial" pitchFamily="34" charset="0"/>
                        </a:rPr>
                        <a:t>Firm</a:t>
                      </a:r>
                      <a:endParaRPr lang="en-GB" sz="1800" b="1" i="1" u="none" dirty="0">
                        <a:latin typeface="Arial" pitchFamily="34" charset="0"/>
                        <a:cs typeface="Arial" pitchFamily="34" charset="0"/>
                      </a:endParaRPr>
                    </a:p>
                  </a:txBody>
                  <a:tcPr anchor="ctr"/>
                </a:tc>
                <a:tc gridSpan="2">
                  <a:txBody>
                    <a:bodyPr/>
                    <a:lstStyle/>
                    <a:p>
                      <a:pPr algn="ctr"/>
                      <a:r>
                        <a:rPr lang="en-GB" sz="1800" b="1" dirty="0" smtClean="0">
                          <a:latin typeface="Times New Roman" pitchFamily="18" charset="0"/>
                          <a:cs typeface="Times New Roman" pitchFamily="18" charset="0"/>
                        </a:rPr>
                        <a:t>Boostec</a:t>
                      </a:r>
                      <a:endParaRPr lang="en-GB" sz="1800" b="1" dirty="0">
                        <a:latin typeface="Times New Roman" pitchFamily="18" charset="0"/>
                        <a:cs typeface="Times New Roman" pitchFamily="18" charset="0"/>
                      </a:endParaRPr>
                    </a:p>
                  </a:txBody>
                  <a:tcPr anchor="ctr"/>
                </a:tc>
                <a:tc hMerge="1">
                  <a:txBody>
                    <a:bodyPr/>
                    <a:lstStyle/>
                    <a:p>
                      <a:pPr algn="ctr"/>
                      <a:endParaRPr lang="en-GB" sz="1200" b="1" dirty="0">
                        <a:latin typeface="Times New Roman" pitchFamily="18" charset="0"/>
                        <a:cs typeface="Times New Roman" pitchFamily="18" charset="0"/>
                      </a:endParaRPr>
                    </a:p>
                  </a:txBody>
                  <a:tcPr anchor="ctr"/>
                </a:tc>
                <a:tc gridSpan="2">
                  <a:txBody>
                    <a:bodyPr/>
                    <a:lstStyle/>
                    <a:p>
                      <a:pPr algn="ctr"/>
                      <a:r>
                        <a:rPr lang="en-GB" sz="1800" b="1" dirty="0" smtClean="0">
                          <a:latin typeface="Times New Roman" pitchFamily="18" charset="0"/>
                          <a:cs typeface="Times New Roman" pitchFamily="18" charset="0"/>
                        </a:rPr>
                        <a:t>Micro-</a:t>
                      </a:r>
                      <a:r>
                        <a:rPr lang="en-GB" sz="1800" b="1" dirty="0" err="1" smtClean="0">
                          <a:latin typeface="Times New Roman" pitchFamily="18" charset="0"/>
                          <a:cs typeface="Times New Roman" pitchFamily="18" charset="0"/>
                        </a:rPr>
                        <a:t>Controle</a:t>
                      </a:r>
                      <a:endParaRPr lang="en-GB" sz="1800" b="1" dirty="0">
                        <a:latin typeface="Times New Roman" pitchFamily="18" charset="0"/>
                        <a:cs typeface="Times New Roman" pitchFamily="18" charset="0"/>
                      </a:endParaRPr>
                    </a:p>
                  </a:txBody>
                  <a:tcPr anchor="ctr"/>
                </a:tc>
                <a:tc hMerge="1">
                  <a:txBody>
                    <a:bodyPr/>
                    <a:lstStyle/>
                    <a:p>
                      <a:pPr algn="ctr"/>
                      <a:endParaRPr lang="en-GB" sz="1200" b="1" dirty="0">
                        <a:latin typeface="Times New Roman" pitchFamily="18" charset="0"/>
                        <a:cs typeface="Times New Roman" pitchFamily="18" charset="0"/>
                      </a:endParaRPr>
                    </a:p>
                  </a:txBody>
                  <a:tcPr anchor="ctr"/>
                </a:tc>
                <a:tc gridSpan="2">
                  <a:txBody>
                    <a:bodyPr/>
                    <a:lstStyle/>
                    <a:p>
                      <a:pPr algn="ctr"/>
                      <a:r>
                        <a:rPr lang="en-GB" sz="1800" b="1" dirty="0" err="1" smtClean="0">
                          <a:latin typeface="Times New Roman" pitchFamily="18" charset="0"/>
                          <a:cs typeface="Times New Roman" pitchFamily="18" charset="0"/>
                        </a:rPr>
                        <a:t>Epucret</a:t>
                      </a:r>
                      <a:endParaRPr lang="en-GB" sz="1800" b="1" dirty="0">
                        <a:latin typeface="Times New Roman" pitchFamily="18" charset="0"/>
                        <a:cs typeface="Times New Roman" pitchFamily="18" charset="0"/>
                      </a:endParaRPr>
                    </a:p>
                  </a:txBody>
                  <a:tcPr anchor="ctr"/>
                </a:tc>
                <a:tc hMerge="1">
                  <a:txBody>
                    <a:bodyPr/>
                    <a:lstStyle/>
                    <a:p>
                      <a:pPr algn="ctr"/>
                      <a:endParaRPr lang="en-GB" sz="1200" b="1" dirty="0">
                        <a:latin typeface="Times New Roman" pitchFamily="18" charset="0"/>
                        <a:cs typeface="Times New Roman" pitchFamily="18" charset="0"/>
                      </a:endParaRPr>
                    </a:p>
                  </a:txBody>
                  <a:tcPr anchor="ctr"/>
                </a:tc>
              </a:tr>
              <a:tr h="677687">
                <a:tc>
                  <a:txBody>
                    <a:bodyPr/>
                    <a:lstStyle/>
                    <a:p>
                      <a:pPr algn="ctr"/>
                      <a:r>
                        <a:rPr lang="en-GB" sz="1200" b="0" i="1" u="none" dirty="0" smtClean="0">
                          <a:latin typeface="Arial" pitchFamily="34" charset="0"/>
                          <a:cs typeface="Arial" pitchFamily="34" charset="0"/>
                        </a:rPr>
                        <a:t>Girder</a:t>
                      </a:r>
                      <a:r>
                        <a:rPr lang="en-GB" sz="1200" b="0" i="1" u="none" baseline="0" dirty="0" smtClean="0">
                          <a:latin typeface="Arial" pitchFamily="34" charset="0"/>
                          <a:cs typeface="Arial" pitchFamily="34" charset="0"/>
                        </a:rPr>
                        <a:t> identification</a:t>
                      </a:r>
                      <a:endParaRPr lang="en-GB" sz="1200" b="0" i="1" u="none" dirty="0">
                        <a:latin typeface="Arial" pitchFamily="34" charset="0"/>
                        <a:cs typeface="Arial" pitchFamily="34" charset="0"/>
                      </a:endParaRPr>
                    </a:p>
                  </a:txBody>
                  <a:tcPr anchor="ctr"/>
                </a:tc>
                <a:tc>
                  <a:txBody>
                    <a:bodyPr/>
                    <a:lstStyle/>
                    <a:p>
                      <a:pPr algn="ctr"/>
                      <a:r>
                        <a:rPr lang="en-GB" sz="1800" dirty="0" smtClean="0"/>
                        <a:t>B3069</a:t>
                      </a:r>
                      <a:endParaRPr lang="en-GB" sz="1800" dirty="0"/>
                    </a:p>
                  </a:txBody>
                  <a:tcPr anchor="ctr"/>
                </a:tc>
                <a:tc>
                  <a:txBody>
                    <a:bodyPr/>
                    <a:lstStyle/>
                    <a:p>
                      <a:pPr algn="ctr"/>
                      <a:r>
                        <a:rPr lang="en-GB" sz="1800" dirty="0" smtClean="0"/>
                        <a:t>B3079</a:t>
                      </a:r>
                      <a:endParaRPr lang="en-GB" sz="1800" dirty="0"/>
                    </a:p>
                  </a:txBody>
                  <a:tcPr anchor="ctr"/>
                </a:tc>
                <a:tc>
                  <a:txBody>
                    <a:bodyPr/>
                    <a:lstStyle/>
                    <a:p>
                      <a:pPr algn="ctr"/>
                      <a:r>
                        <a:rPr lang="en-GB" sz="1800" dirty="0" err="1" smtClean="0"/>
                        <a:t>Poutre</a:t>
                      </a:r>
                      <a:r>
                        <a:rPr lang="en-GB" sz="1800" dirty="0" smtClean="0"/>
                        <a:t> 1</a:t>
                      </a:r>
                      <a:endParaRPr lang="en-GB" sz="1800" dirty="0"/>
                    </a:p>
                  </a:txBody>
                  <a:tcPr anchor="ctr"/>
                </a:tc>
                <a:tc>
                  <a:txBody>
                    <a:bodyPr/>
                    <a:lstStyle/>
                    <a:p>
                      <a:pPr algn="ctr"/>
                      <a:r>
                        <a:rPr lang="en-GB" sz="1800" dirty="0" err="1" smtClean="0"/>
                        <a:t>Poutre</a:t>
                      </a:r>
                      <a:r>
                        <a:rPr lang="en-GB" sz="1800" dirty="0" smtClean="0"/>
                        <a:t> 2</a:t>
                      </a:r>
                      <a:endParaRPr lang="en-GB" sz="1800" dirty="0"/>
                    </a:p>
                  </a:txBody>
                  <a:tcPr anchor="ctr"/>
                </a:tc>
                <a:tc>
                  <a:txBody>
                    <a:bodyPr/>
                    <a:lstStyle/>
                    <a:p>
                      <a:pPr algn="ctr"/>
                      <a:r>
                        <a:rPr lang="en-GB" sz="1800" dirty="0" smtClean="0"/>
                        <a:t>DB01E</a:t>
                      </a:r>
                      <a:endParaRPr lang="en-GB" sz="1800" dirty="0"/>
                    </a:p>
                  </a:txBody>
                  <a:tcPr anchor="ctr"/>
                </a:tc>
                <a:tc>
                  <a:txBody>
                    <a:bodyPr/>
                    <a:lstStyle/>
                    <a:p>
                      <a:pPr algn="ctr"/>
                      <a:r>
                        <a:rPr lang="en-GB" sz="1800" dirty="0" smtClean="0"/>
                        <a:t>DB02E</a:t>
                      </a:r>
                      <a:endParaRPr lang="en-GB" sz="1800" dirty="0"/>
                    </a:p>
                  </a:txBody>
                  <a:tcPr anchor="ctr"/>
                </a:tc>
              </a:tr>
              <a:tr h="0">
                <a:tc>
                  <a:txBody>
                    <a:bodyPr/>
                    <a:lstStyle/>
                    <a:p>
                      <a:pPr algn="ctr"/>
                      <a:r>
                        <a:rPr lang="en-GB" sz="1200" b="0" i="1" u="none" dirty="0" smtClean="0">
                          <a:latin typeface="Arial" pitchFamily="34" charset="0"/>
                          <a:cs typeface="Arial" pitchFamily="34" charset="0"/>
                        </a:rPr>
                        <a:t>Alignment Measurement</a:t>
                      </a:r>
                      <a:endParaRPr lang="en-GB" sz="1200" b="0" i="1" u="none" dirty="0">
                        <a:latin typeface="Arial" pitchFamily="34" charset="0"/>
                        <a:cs typeface="Arial" pitchFamily="34" charset="0"/>
                      </a:endParaRPr>
                    </a:p>
                  </a:txBody>
                  <a:tcPr anchor="ctr"/>
                </a:tc>
                <a:tc gridSpan="2">
                  <a:txBody>
                    <a:bodyPr/>
                    <a:lstStyle/>
                    <a:p>
                      <a:pPr algn="ctr"/>
                      <a:r>
                        <a:rPr lang="en-GB" sz="1800" dirty="0" smtClean="0"/>
                        <a:t>V-supports axis alignment</a:t>
                      </a:r>
                      <a:endParaRPr lang="en-GB" sz="1800" dirty="0"/>
                    </a:p>
                  </a:txBody>
                  <a:tcPr anchor="ctr"/>
                </a:tc>
                <a:tc hMerge="1">
                  <a:txBody>
                    <a:bodyPr/>
                    <a:lstStyle/>
                    <a:p>
                      <a:endParaRPr lang="en-GB" dirty="0"/>
                    </a:p>
                  </a:txBody>
                  <a:tcPr anchor="ctr"/>
                </a:tc>
                <a:tc gridSpan="2">
                  <a:txBody>
                    <a:bodyPr/>
                    <a:lstStyle/>
                    <a:p>
                      <a:pPr algn="ctr"/>
                      <a:r>
                        <a:rPr lang="en-GB" sz="1800" dirty="0" smtClean="0"/>
                        <a:t>V-supports axis alignment</a:t>
                      </a:r>
                      <a:endParaRPr lang="en-GB" sz="1800" dirty="0"/>
                    </a:p>
                  </a:txBody>
                  <a:tcPr anchor="ctr"/>
                </a:tc>
                <a:tc hMerge="1">
                  <a:txBody>
                    <a:bodyPr/>
                    <a:lstStyle/>
                    <a:p>
                      <a:endParaRPr lang="en-GB" dirty="0"/>
                    </a:p>
                  </a:txBody>
                  <a:tcPr anchor="ctr"/>
                </a:tc>
                <a:tc gridSpan="2">
                  <a:txBody>
                    <a:bodyPr/>
                    <a:lstStyle/>
                    <a:p>
                      <a:pPr algn="ctr"/>
                      <a:r>
                        <a:rPr lang="en-GB" sz="1800" dirty="0" smtClean="0"/>
                        <a:t>Top Reference Surface planarity</a:t>
                      </a:r>
                      <a:endParaRPr lang="en-GB" sz="1800" dirty="0"/>
                    </a:p>
                  </a:txBody>
                  <a:tcPr anchor="ctr"/>
                </a:tc>
                <a:tc hMerge="1">
                  <a:txBody>
                    <a:bodyPr/>
                    <a:lstStyle/>
                    <a:p>
                      <a:endParaRPr lang="en-GB" dirty="0"/>
                    </a:p>
                  </a:txBody>
                  <a:tcPr anchor="ctr"/>
                </a:tc>
              </a:tr>
              <a:tr h="0">
                <a:tc>
                  <a:txBody>
                    <a:bodyPr/>
                    <a:lstStyle/>
                    <a:p>
                      <a:pPr algn="ctr"/>
                      <a:r>
                        <a:rPr lang="en-GB" sz="1600" b="0" i="1" u="none" dirty="0" smtClean="0">
                          <a:latin typeface="Arial" pitchFamily="34" charset="0"/>
                          <a:cs typeface="Arial" pitchFamily="34" charset="0"/>
                        </a:rPr>
                        <a:t>Value</a:t>
                      </a:r>
                      <a:endParaRPr lang="en-GB" sz="1600" b="0" i="1" u="none" dirty="0">
                        <a:latin typeface="Arial" pitchFamily="34" charset="0"/>
                        <a:cs typeface="Arial" pitchFamily="34" charset="0"/>
                      </a:endParaRPr>
                    </a:p>
                  </a:txBody>
                  <a:tcPr anchor="ctr"/>
                </a:tc>
                <a:tc>
                  <a:txBody>
                    <a:bodyPr/>
                    <a:lstStyle/>
                    <a:p>
                      <a:pPr algn="ctr"/>
                      <a:r>
                        <a:rPr lang="en-GB" sz="1800" b="1" dirty="0" smtClean="0">
                          <a:solidFill>
                            <a:srgbClr val="FF0000"/>
                          </a:solidFill>
                        </a:rPr>
                        <a:t>15 </a:t>
                      </a:r>
                      <a:r>
                        <a:rPr lang="el-GR" sz="1800" b="1" dirty="0" smtClean="0">
                          <a:solidFill>
                            <a:srgbClr val="FF0000"/>
                          </a:solidFill>
                        </a:rPr>
                        <a:t>μ</a:t>
                      </a:r>
                      <a:r>
                        <a:rPr lang="en-GB" sz="1800" b="1" dirty="0" smtClean="0">
                          <a:solidFill>
                            <a:srgbClr val="FF0000"/>
                          </a:solidFill>
                        </a:rPr>
                        <a:t>m</a:t>
                      </a:r>
                      <a:endParaRPr lang="en-GB" sz="1800" b="1" dirty="0">
                        <a:solidFill>
                          <a:srgbClr val="FF0000"/>
                        </a:solidFill>
                      </a:endParaRPr>
                    </a:p>
                  </a:txBody>
                  <a:tcPr anchor="ctr"/>
                </a:tc>
                <a:tc>
                  <a:txBody>
                    <a:bodyPr/>
                    <a:lstStyle/>
                    <a:p>
                      <a:pPr algn="ctr"/>
                      <a:r>
                        <a:rPr lang="en-GB" sz="1800" b="1" dirty="0" smtClean="0">
                          <a:solidFill>
                            <a:srgbClr val="FF0000"/>
                          </a:solidFill>
                        </a:rPr>
                        <a:t>12 </a:t>
                      </a:r>
                      <a:r>
                        <a:rPr lang="el-GR" sz="1800" b="1" dirty="0" smtClean="0">
                          <a:solidFill>
                            <a:srgbClr val="FF0000"/>
                          </a:solidFill>
                        </a:rPr>
                        <a:t>μ</a:t>
                      </a:r>
                      <a:r>
                        <a:rPr lang="en-GB" sz="1800" b="1" dirty="0" smtClean="0">
                          <a:solidFill>
                            <a:srgbClr val="FF0000"/>
                          </a:solidFill>
                        </a:rPr>
                        <a:t>m</a:t>
                      </a:r>
                      <a:endParaRPr lang="en-GB" sz="1800" b="1" dirty="0">
                        <a:solidFill>
                          <a:srgbClr val="FF0000"/>
                        </a:solidFill>
                      </a:endParaRPr>
                    </a:p>
                  </a:txBody>
                  <a:tcPr anchor="ctr"/>
                </a:tc>
                <a:tc>
                  <a:txBody>
                    <a:bodyPr/>
                    <a:lstStyle/>
                    <a:p>
                      <a:pPr algn="ctr"/>
                      <a:r>
                        <a:rPr lang="el-GR" sz="1800" b="1" dirty="0" smtClean="0">
                          <a:solidFill>
                            <a:srgbClr val="FF0000"/>
                          </a:solidFill>
                        </a:rPr>
                        <a:t>7 μ</a:t>
                      </a:r>
                      <a:r>
                        <a:rPr lang="en-GB" sz="1800" b="1" dirty="0" smtClean="0">
                          <a:solidFill>
                            <a:srgbClr val="FF0000"/>
                          </a:solidFill>
                        </a:rPr>
                        <a:t>m</a:t>
                      </a:r>
                      <a:endParaRPr lang="en-GB" sz="1800" b="1" dirty="0">
                        <a:solidFill>
                          <a:srgbClr val="FF0000"/>
                        </a:solidFill>
                      </a:endParaRPr>
                    </a:p>
                  </a:txBody>
                  <a:tcPr anchor="ctr"/>
                </a:tc>
                <a:tc>
                  <a:txBody>
                    <a:bodyPr/>
                    <a:lstStyle/>
                    <a:p>
                      <a:pPr algn="ctr"/>
                      <a:r>
                        <a:rPr lang="en-GB" sz="1800" b="1" dirty="0" smtClean="0">
                          <a:solidFill>
                            <a:srgbClr val="FF0000"/>
                          </a:solidFill>
                        </a:rPr>
                        <a:t>9 </a:t>
                      </a:r>
                      <a:r>
                        <a:rPr lang="el-GR" sz="1800" b="1" dirty="0" smtClean="0">
                          <a:solidFill>
                            <a:srgbClr val="FF0000"/>
                          </a:solidFill>
                        </a:rPr>
                        <a:t>μ</a:t>
                      </a:r>
                      <a:r>
                        <a:rPr lang="en-GB" sz="1800" b="1" dirty="0" smtClean="0">
                          <a:solidFill>
                            <a:srgbClr val="FF0000"/>
                          </a:solidFill>
                        </a:rPr>
                        <a:t>m</a:t>
                      </a:r>
                      <a:endParaRPr lang="en-GB" sz="1800" b="1" dirty="0">
                        <a:solidFill>
                          <a:srgbClr val="FF0000"/>
                        </a:solidFill>
                      </a:endParaRPr>
                    </a:p>
                  </a:txBody>
                  <a:tcPr anchor="ctr"/>
                </a:tc>
                <a:tc>
                  <a:txBody>
                    <a:bodyPr/>
                    <a:lstStyle/>
                    <a:p>
                      <a:pPr algn="ctr"/>
                      <a:r>
                        <a:rPr lang="en-GB" sz="1800" b="1" dirty="0" smtClean="0">
                          <a:solidFill>
                            <a:srgbClr val="FF0000"/>
                          </a:solidFill>
                        </a:rPr>
                        <a:t>1</a:t>
                      </a:r>
                      <a:r>
                        <a:rPr lang="el-GR" sz="1800" b="1" dirty="0" smtClean="0">
                          <a:solidFill>
                            <a:srgbClr val="FF0000"/>
                          </a:solidFill>
                        </a:rPr>
                        <a:t>9 μ</a:t>
                      </a:r>
                      <a:r>
                        <a:rPr lang="en-GB" sz="1800" b="1" dirty="0" smtClean="0">
                          <a:solidFill>
                            <a:srgbClr val="FF0000"/>
                          </a:solidFill>
                        </a:rPr>
                        <a:t>m</a:t>
                      </a:r>
                      <a:endParaRPr lang="en-GB" sz="1800" b="1" dirty="0">
                        <a:solidFill>
                          <a:srgbClr val="FF0000"/>
                        </a:solidFill>
                      </a:endParaRPr>
                    </a:p>
                  </a:txBody>
                  <a:tcPr anchor="ctr"/>
                </a:tc>
                <a:tc>
                  <a:txBody>
                    <a:bodyPr/>
                    <a:lstStyle/>
                    <a:p>
                      <a:pPr algn="ctr"/>
                      <a:r>
                        <a:rPr lang="en-GB" sz="1800" b="1" dirty="0" smtClean="0">
                          <a:solidFill>
                            <a:srgbClr val="FF0000"/>
                          </a:solidFill>
                        </a:rPr>
                        <a:t>20 </a:t>
                      </a:r>
                      <a:r>
                        <a:rPr lang="el-GR" sz="1800" b="1" dirty="0" smtClean="0">
                          <a:solidFill>
                            <a:srgbClr val="FF0000"/>
                          </a:solidFill>
                        </a:rPr>
                        <a:t>μ</a:t>
                      </a:r>
                      <a:r>
                        <a:rPr lang="en-GB" sz="1800" b="1" dirty="0" smtClean="0">
                          <a:solidFill>
                            <a:srgbClr val="FF0000"/>
                          </a:solidFill>
                        </a:rPr>
                        <a:t>m</a:t>
                      </a:r>
                      <a:endParaRPr lang="en-GB" sz="1800" b="1" dirty="0">
                        <a:solidFill>
                          <a:srgbClr val="FF0000"/>
                        </a:solidFill>
                      </a:endParaRPr>
                    </a:p>
                  </a:txBody>
                  <a:tcPr anchor="ctr"/>
                </a:tc>
              </a:tr>
            </a:tbl>
          </a:graphicData>
        </a:graphic>
      </p:graphicFrame>
      <p:sp>
        <p:nvSpPr>
          <p:cNvPr id="20" name="Title 19"/>
          <p:cNvSpPr>
            <a:spLocks noGrp="1"/>
          </p:cNvSpPr>
          <p:nvPr>
            <p:ph type="title"/>
          </p:nvPr>
        </p:nvSpPr>
        <p:spPr/>
        <p:txBody>
          <a:bodyPr>
            <a:normAutofit fontScale="90000"/>
          </a:bodyPr>
          <a:lstStyle/>
          <a:p>
            <a:r>
              <a:rPr lang="en-US" dirty="0" smtClean="0"/>
              <a:t>Girders </a:t>
            </a:r>
            <a:endParaRPr lang="en-US" dirty="0"/>
          </a:p>
        </p:txBody>
      </p:sp>
      <p:sp>
        <p:nvSpPr>
          <p:cNvPr id="11" name="Date Placeholder 10"/>
          <p:cNvSpPr>
            <a:spLocks noGrp="1"/>
          </p:cNvSpPr>
          <p:nvPr>
            <p:ph type="dt" sz="half" idx="10"/>
          </p:nvPr>
        </p:nvSpPr>
        <p:spPr/>
        <p:txBody>
          <a:bodyPr/>
          <a:lstStyle/>
          <a:p>
            <a:r>
              <a:rPr lang="en-US" smtClean="0"/>
              <a:t>03 Feb 2011</a:t>
            </a:r>
            <a:endParaRPr lang="en-US"/>
          </a:p>
        </p:txBody>
      </p:sp>
      <p:sp>
        <p:nvSpPr>
          <p:cNvPr id="12" name="Slide Number Placeholder 11"/>
          <p:cNvSpPr>
            <a:spLocks noGrp="1"/>
          </p:cNvSpPr>
          <p:nvPr>
            <p:ph type="sldNum" sz="quarter" idx="11"/>
          </p:nvPr>
        </p:nvSpPr>
        <p:spPr/>
        <p:txBody>
          <a:bodyPr/>
          <a:lstStyle/>
          <a:p>
            <a:fld id="{A267CF3C-9853-4151-BCB8-5746DD16C76E}" type="slidenum">
              <a:rPr lang="en-US" smtClean="0"/>
              <a:pPr/>
              <a:t>51</a:t>
            </a:fld>
            <a:endParaRPr lang="en-US"/>
          </a:p>
        </p:txBody>
      </p:sp>
      <p:sp>
        <p:nvSpPr>
          <p:cNvPr id="17" name="Footer Placeholder 16"/>
          <p:cNvSpPr>
            <a:spLocks noGrp="1"/>
          </p:cNvSpPr>
          <p:nvPr>
            <p:ph type="ftr" sz="quarter" idx="12"/>
          </p:nvPr>
        </p:nvSpPr>
        <p:spPr/>
        <p:txBody>
          <a:bodyPr/>
          <a:lstStyle/>
          <a:p>
            <a:r>
              <a:rPr lang="en-US" smtClean="0"/>
              <a:t>ACE, G. Riddone</a:t>
            </a:r>
            <a:endParaRPr lang="en-US"/>
          </a:p>
        </p:txBody>
      </p:sp>
      <p:pic>
        <p:nvPicPr>
          <p:cNvPr id="1027" name="Picture 3" descr="C:\nIKOS\aSSIGNMEnts\SiC_Companies_Letter\Boostec\#FabricationPhotos\Measurements\IMG_2544.jpg"/>
          <p:cNvPicPr>
            <a:picLocks noChangeAspect="1" noChangeArrowheads="1"/>
          </p:cNvPicPr>
          <p:nvPr/>
        </p:nvPicPr>
        <p:blipFill>
          <a:blip r:embed="rId2" cstate="print"/>
          <a:srcRect/>
          <a:stretch>
            <a:fillRect/>
          </a:stretch>
        </p:blipFill>
        <p:spPr bwMode="auto">
          <a:xfrm>
            <a:off x="1331640" y="1757750"/>
            <a:ext cx="2232248" cy="1674321"/>
          </a:xfrm>
          <a:prstGeom prst="rect">
            <a:avLst/>
          </a:prstGeom>
          <a:noFill/>
          <a:ln>
            <a:solidFill>
              <a:schemeClr val="bg2">
                <a:lumMod val="50000"/>
              </a:schemeClr>
            </a:solidFill>
          </a:ln>
        </p:spPr>
      </p:pic>
      <p:pic>
        <p:nvPicPr>
          <p:cNvPr id="1028" name="Picture 4" descr="C:\nIKOS\aSSIGNMEnts\SiC_Companies_Letter\Micro-Controle\20101126_PrelimDimensControlVisit_PHOTOS\IMG_0989.JPG"/>
          <p:cNvPicPr>
            <a:picLocks noChangeAspect="1" noChangeArrowheads="1"/>
          </p:cNvPicPr>
          <p:nvPr/>
        </p:nvPicPr>
        <p:blipFill>
          <a:blip r:embed="rId3" cstate="print"/>
          <a:srcRect/>
          <a:stretch>
            <a:fillRect/>
          </a:stretch>
        </p:blipFill>
        <p:spPr bwMode="auto">
          <a:xfrm>
            <a:off x="3779912" y="1700808"/>
            <a:ext cx="2448272" cy="1836099"/>
          </a:xfrm>
          <a:prstGeom prst="rect">
            <a:avLst/>
          </a:prstGeom>
          <a:noFill/>
          <a:ln>
            <a:solidFill>
              <a:schemeClr val="bg2">
                <a:lumMod val="50000"/>
              </a:schemeClr>
            </a:solidFill>
          </a:ln>
        </p:spPr>
      </p:pic>
      <p:pic>
        <p:nvPicPr>
          <p:cNvPr id="1029" name="Picture 5" descr="C:\nIKOS\aSSIGNMEnts\AlternativeMaterialSuppliers\Epucret\#FabricationPhotos\MeasurementsVisitPhotos\IMG_0859.JPG"/>
          <p:cNvPicPr>
            <a:picLocks noChangeAspect="1" noChangeArrowheads="1"/>
          </p:cNvPicPr>
          <p:nvPr/>
        </p:nvPicPr>
        <p:blipFill>
          <a:blip r:embed="rId4" cstate="print"/>
          <a:srcRect/>
          <a:stretch>
            <a:fillRect/>
          </a:stretch>
        </p:blipFill>
        <p:spPr bwMode="auto">
          <a:xfrm>
            <a:off x="6372200" y="1628800"/>
            <a:ext cx="2496419" cy="1872208"/>
          </a:xfrm>
          <a:prstGeom prst="rect">
            <a:avLst/>
          </a:prstGeom>
          <a:noFill/>
          <a:ln>
            <a:solidFill>
              <a:schemeClr val="bg2">
                <a:lumMod val="50000"/>
              </a:schemeClr>
            </a:solidFill>
          </a:ln>
        </p:spPr>
      </p:pic>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235"/>
          <p:cNvSpPr txBox="1">
            <a:spLocks noChangeArrowheads="1"/>
          </p:cNvSpPr>
          <p:nvPr/>
        </p:nvSpPr>
        <p:spPr bwMode="auto">
          <a:xfrm>
            <a:off x="1752600" y="152400"/>
            <a:ext cx="6400800" cy="338526"/>
          </a:xfrm>
          <a:prstGeom prst="rect">
            <a:avLst/>
          </a:prstGeom>
          <a:noFill/>
          <a:ln w="9525">
            <a:solidFill>
              <a:schemeClr val="accent1"/>
            </a:solidFill>
            <a:miter lim="800000"/>
            <a:headEnd/>
            <a:tailEnd/>
          </a:ln>
        </p:spPr>
        <p:txBody>
          <a:bodyPr wrap="square" lIns="91412" tIns="45706" rIns="91412" bIns="45706">
            <a:spAutoFit/>
          </a:bodyPr>
          <a:lstStyle/>
          <a:p>
            <a:pPr algn="ctr"/>
            <a:r>
              <a:rPr lang="en-US" sz="1600" dirty="0" smtClean="0">
                <a:latin typeface="BankGothic Lt BT" pitchFamily="34" charset="0"/>
              </a:rPr>
              <a:t>Boostec Girders (Type 0)</a:t>
            </a:r>
            <a:endParaRPr lang="en-US" sz="1600" dirty="0">
              <a:latin typeface="BankGothic Lt BT" pitchFamily="34" charset="0"/>
            </a:endParaRPr>
          </a:p>
        </p:txBody>
      </p:sp>
      <p:sp>
        <p:nvSpPr>
          <p:cNvPr id="14" name="Date Placeholder 13"/>
          <p:cNvSpPr>
            <a:spLocks noGrp="1"/>
          </p:cNvSpPr>
          <p:nvPr>
            <p:ph type="dt" sz="half" idx="10"/>
          </p:nvPr>
        </p:nvSpPr>
        <p:spPr/>
        <p:txBody>
          <a:bodyPr/>
          <a:lstStyle/>
          <a:p>
            <a:r>
              <a:rPr lang="en-US" smtClean="0"/>
              <a:t>03 Feb 2011</a:t>
            </a:r>
            <a:endParaRPr lang="en-US" dirty="0"/>
          </a:p>
        </p:txBody>
      </p:sp>
      <p:sp>
        <p:nvSpPr>
          <p:cNvPr id="15" name="Slide Number Placeholder 14"/>
          <p:cNvSpPr>
            <a:spLocks noGrp="1"/>
          </p:cNvSpPr>
          <p:nvPr>
            <p:ph type="sldNum" sz="quarter" idx="12"/>
          </p:nvPr>
        </p:nvSpPr>
        <p:spPr/>
        <p:txBody>
          <a:bodyPr/>
          <a:lstStyle/>
          <a:p>
            <a:fld id="{B6F15528-21DE-4FAA-801E-634DDDAF4B2B}" type="slidenum">
              <a:rPr lang="en-US" smtClean="0"/>
              <a:pPr/>
              <a:t>52</a:t>
            </a:fld>
            <a:endParaRPr lang="en-US" dirty="0"/>
          </a:p>
        </p:txBody>
      </p:sp>
      <p:sp>
        <p:nvSpPr>
          <p:cNvPr id="25" name="Footer Placeholder 24"/>
          <p:cNvSpPr>
            <a:spLocks noGrp="1"/>
          </p:cNvSpPr>
          <p:nvPr>
            <p:ph type="ftr" sz="quarter" idx="11"/>
          </p:nvPr>
        </p:nvSpPr>
        <p:spPr/>
        <p:txBody>
          <a:bodyPr/>
          <a:lstStyle/>
          <a:p>
            <a:r>
              <a:rPr lang="en-US" smtClean="0"/>
              <a:t>ACE, G. Riddone</a:t>
            </a:r>
            <a:endParaRPr lang="en-US" dirty="0"/>
          </a:p>
        </p:txBody>
      </p:sp>
      <p:pic>
        <p:nvPicPr>
          <p:cNvPr id="28" name="Picture 4" descr="C:\nIKOS\aSSIGNMEnts\SiC_Companies_Letter\Boostec\20101130_BoostecDelivery\IMG_1043.JPG"/>
          <p:cNvPicPr>
            <a:picLocks noChangeAspect="1" noChangeArrowheads="1"/>
          </p:cNvPicPr>
          <p:nvPr/>
        </p:nvPicPr>
        <p:blipFill>
          <a:blip r:embed="rId2" cstate="print"/>
          <a:srcRect/>
          <a:stretch>
            <a:fillRect/>
          </a:stretch>
        </p:blipFill>
        <p:spPr bwMode="auto">
          <a:xfrm>
            <a:off x="3275856" y="980728"/>
            <a:ext cx="2880319" cy="2160116"/>
          </a:xfrm>
          <a:prstGeom prst="rect">
            <a:avLst/>
          </a:prstGeom>
          <a:noFill/>
          <a:ln>
            <a:solidFill>
              <a:schemeClr val="bg2">
                <a:lumMod val="50000"/>
              </a:schemeClr>
            </a:solidFill>
          </a:ln>
        </p:spPr>
      </p:pic>
      <p:pic>
        <p:nvPicPr>
          <p:cNvPr id="29" name="Picture 4" descr="C:\nIKOS\aSSIGNMEnts\SiC_Companies_Letter\Boostec\#FabricationPhotos\Measurements\IMG_2540.jpg"/>
          <p:cNvPicPr>
            <a:picLocks noChangeAspect="1" noChangeArrowheads="1"/>
          </p:cNvPicPr>
          <p:nvPr/>
        </p:nvPicPr>
        <p:blipFill>
          <a:blip r:embed="rId3" cstate="print"/>
          <a:srcRect/>
          <a:stretch>
            <a:fillRect/>
          </a:stretch>
        </p:blipFill>
        <p:spPr bwMode="auto">
          <a:xfrm>
            <a:off x="107504" y="980728"/>
            <a:ext cx="2880087" cy="2160240"/>
          </a:xfrm>
          <a:prstGeom prst="rect">
            <a:avLst/>
          </a:prstGeom>
          <a:noFill/>
          <a:ln>
            <a:solidFill>
              <a:schemeClr val="bg2">
                <a:lumMod val="50000"/>
              </a:schemeClr>
            </a:solidFill>
          </a:ln>
        </p:spPr>
      </p:pic>
      <p:pic>
        <p:nvPicPr>
          <p:cNvPr id="30" name="Picture 2" descr="C:\nIKOS\aSSIGNMEnts\SiC_Companies_Letter\Boostec\20101214_Installation@162\IMG_1255.JPG"/>
          <p:cNvPicPr>
            <a:picLocks noChangeAspect="1" noChangeArrowheads="1"/>
          </p:cNvPicPr>
          <p:nvPr/>
        </p:nvPicPr>
        <p:blipFill>
          <a:blip r:embed="rId4" cstate="print"/>
          <a:srcRect/>
          <a:stretch>
            <a:fillRect/>
          </a:stretch>
        </p:blipFill>
        <p:spPr bwMode="auto">
          <a:xfrm>
            <a:off x="6516216" y="548680"/>
            <a:ext cx="1944216" cy="2592436"/>
          </a:xfrm>
          <a:prstGeom prst="rect">
            <a:avLst/>
          </a:prstGeom>
          <a:noFill/>
          <a:ln>
            <a:solidFill>
              <a:schemeClr val="bg2">
                <a:lumMod val="50000"/>
              </a:schemeClr>
            </a:solidFill>
          </a:ln>
        </p:spPr>
      </p:pic>
      <p:pic>
        <p:nvPicPr>
          <p:cNvPr id="31" name="Picture 2" descr="C:\nIKOS\aSSIGNMEnts\SiC_Companies_Letter\Boostec\20101215_Installation@162\IMG_1285.JPG"/>
          <p:cNvPicPr>
            <a:picLocks noChangeAspect="1" noChangeArrowheads="1"/>
          </p:cNvPicPr>
          <p:nvPr/>
        </p:nvPicPr>
        <p:blipFill>
          <a:blip r:embed="rId5" cstate="print"/>
          <a:srcRect/>
          <a:stretch>
            <a:fillRect/>
          </a:stretch>
        </p:blipFill>
        <p:spPr bwMode="auto">
          <a:xfrm>
            <a:off x="6732240" y="3429000"/>
            <a:ext cx="1944216" cy="2592435"/>
          </a:xfrm>
          <a:prstGeom prst="rect">
            <a:avLst/>
          </a:prstGeom>
          <a:noFill/>
          <a:ln>
            <a:solidFill>
              <a:schemeClr val="bg2">
                <a:lumMod val="50000"/>
              </a:schemeClr>
            </a:solidFill>
          </a:ln>
        </p:spPr>
      </p:pic>
      <p:pic>
        <p:nvPicPr>
          <p:cNvPr id="32" name="Picture 4" descr="C:\nIKOS\aSSIGNMEnts\SiC_Companies_Letter\Boostec\20101216_Installation@162\IMG_1331.JPG"/>
          <p:cNvPicPr>
            <a:picLocks noChangeAspect="1" noChangeArrowheads="1"/>
          </p:cNvPicPr>
          <p:nvPr/>
        </p:nvPicPr>
        <p:blipFill>
          <a:blip r:embed="rId6" cstate="print"/>
          <a:srcRect/>
          <a:stretch>
            <a:fillRect/>
          </a:stretch>
        </p:blipFill>
        <p:spPr bwMode="auto">
          <a:xfrm>
            <a:off x="4572000" y="3429000"/>
            <a:ext cx="1944216" cy="2592436"/>
          </a:xfrm>
          <a:prstGeom prst="rect">
            <a:avLst/>
          </a:prstGeom>
          <a:noFill/>
          <a:ln>
            <a:solidFill>
              <a:schemeClr val="bg2">
                <a:lumMod val="50000"/>
              </a:schemeClr>
            </a:solidFill>
          </a:ln>
        </p:spPr>
      </p:pic>
      <p:pic>
        <p:nvPicPr>
          <p:cNvPr id="33" name="Picture 5" descr="C:\nIKOS\aSSIGNMEnts\SiC_Companies_Letter\Boostec\20101216_Installation@162\IMG_1349.JPG"/>
          <p:cNvPicPr>
            <a:picLocks noChangeAspect="1" noChangeArrowheads="1"/>
          </p:cNvPicPr>
          <p:nvPr/>
        </p:nvPicPr>
        <p:blipFill>
          <a:blip r:embed="rId7" cstate="print"/>
          <a:srcRect/>
          <a:stretch>
            <a:fillRect/>
          </a:stretch>
        </p:blipFill>
        <p:spPr bwMode="auto">
          <a:xfrm>
            <a:off x="2411760" y="3429000"/>
            <a:ext cx="1944216" cy="2592436"/>
          </a:xfrm>
          <a:prstGeom prst="rect">
            <a:avLst/>
          </a:prstGeom>
          <a:noFill/>
          <a:ln>
            <a:solidFill>
              <a:schemeClr val="bg2">
                <a:lumMod val="50000"/>
              </a:schemeClr>
            </a:solidFill>
          </a:ln>
        </p:spPr>
      </p:pic>
      <p:sp>
        <p:nvSpPr>
          <p:cNvPr id="34" name="TextBox 33"/>
          <p:cNvSpPr txBox="1"/>
          <p:nvPr/>
        </p:nvSpPr>
        <p:spPr>
          <a:xfrm>
            <a:off x="6623720" y="3068960"/>
            <a:ext cx="1728192" cy="276963"/>
          </a:xfrm>
          <a:prstGeom prst="rect">
            <a:avLst/>
          </a:prstGeom>
          <a:solidFill>
            <a:schemeClr val="bg1">
              <a:lumMod val="95000"/>
            </a:schemeClr>
          </a:solidFill>
          <a:ln>
            <a:solidFill>
              <a:srgbClr val="00B050"/>
            </a:solidFill>
          </a:ln>
        </p:spPr>
        <p:style>
          <a:lnRef idx="1">
            <a:schemeClr val="accent1"/>
          </a:lnRef>
          <a:fillRef idx="2">
            <a:schemeClr val="accent1"/>
          </a:fillRef>
          <a:effectRef idx="1">
            <a:schemeClr val="accent1"/>
          </a:effectRef>
          <a:fontRef idx="minor">
            <a:schemeClr val="dk1"/>
          </a:fontRef>
        </p:style>
        <p:txBody>
          <a:bodyPr wrap="square" lIns="91404" tIns="45702" rIns="91404" bIns="45702" rtlCol="0" anchor="ctr">
            <a:spAutoFit/>
          </a:bodyPr>
          <a:lstStyle/>
          <a:p>
            <a:pPr algn="ctr"/>
            <a:r>
              <a:rPr lang="en-GB" sz="1200" dirty="0" smtClean="0"/>
              <a:t>Base plates installation</a:t>
            </a:r>
            <a:endParaRPr lang="en-US" sz="1200" b="1" dirty="0"/>
          </a:p>
        </p:txBody>
      </p:sp>
      <p:sp>
        <p:nvSpPr>
          <p:cNvPr id="35" name="TextBox 34"/>
          <p:cNvSpPr txBox="1"/>
          <p:nvPr/>
        </p:nvSpPr>
        <p:spPr>
          <a:xfrm>
            <a:off x="2627784" y="5877272"/>
            <a:ext cx="5940152" cy="287209"/>
          </a:xfrm>
          <a:prstGeom prst="rect">
            <a:avLst/>
          </a:prstGeom>
          <a:solidFill>
            <a:schemeClr val="bg1">
              <a:lumMod val="95000"/>
            </a:schemeClr>
          </a:solidFill>
          <a:ln>
            <a:solidFill>
              <a:srgbClr val="00B050"/>
            </a:solidFill>
          </a:ln>
        </p:spPr>
        <p:style>
          <a:lnRef idx="1">
            <a:schemeClr val="accent1"/>
          </a:lnRef>
          <a:fillRef idx="2">
            <a:schemeClr val="accent1"/>
          </a:fillRef>
          <a:effectRef idx="1">
            <a:schemeClr val="accent1"/>
          </a:effectRef>
          <a:fontRef idx="minor">
            <a:schemeClr val="dk1"/>
          </a:fontRef>
        </p:style>
        <p:txBody>
          <a:bodyPr wrap="square" lIns="91404" tIns="45702" rIns="91404" bIns="45702" rtlCol="0" anchor="ctr">
            <a:spAutoFit/>
          </a:bodyPr>
          <a:lstStyle/>
          <a:p>
            <a:pPr algn="ctr"/>
            <a:r>
              <a:rPr lang="en-GB" sz="1200" dirty="0" smtClean="0"/>
              <a:t>Girder installation</a:t>
            </a:r>
            <a:endParaRPr lang="en-US" sz="1200" b="1" dirty="0"/>
          </a:p>
        </p:txBody>
      </p:sp>
      <p:sp>
        <p:nvSpPr>
          <p:cNvPr id="17" name="TextBox 16"/>
          <p:cNvSpPr txBox="1"/>
          <p:nvPr/>
        </p:nvSpPr>
        <p:spPr>
          <a:xfrm>
            <a:off x="35496" y="2708920"/>
            <a:ext cx="3024336" cy="461628"/>
          </a:xfrm>
          <a:prstGeom prst="rect">
            <a:avLst/>
          </a:prstGeom>
          <a:solidFill>
            <a:schemeClr val="bg1">
              <a:lumMod val="95000"/>
            </a:schemeClr>
          </a:solidFill>
          <a:ln>
            <a:solidFill>
              <a:srgbClr val="00B050"/>
            </a:solidFill>
          </a:ln>
        </p:spPr>
        <p:style>
          <a:lnRef idx="1">
            <a:schemeClr val="accent1"/>
          </a:lnRef>
          <a:fillRef idx="2">
            <a:schemeClr val="accent1"/>
          </a:fillRef>
          <a:effectRef idx="1">
            <a:schemeClr val="accent1"/>
          </a:effectRef>
          <a:fontRef idx="minor">
            <a:schemeClr val="dk1"/>
          </a:fontRef>
        </p:style>
        <p:txBody>
          <a:bodyPr wrap="square" lIns="91404" tIns="45702" rIns="91404" bIns="45702" rtlCol="0" anchor="ctr">
            <a:spAutoFit/>
          </a:bodyPr>
          <a:lstStyle/>
          <a:p>
            <a:pPr algn="ctr"/>
            <a:r>
              <a:rPr lang="en-GB" sz="1200" dirty="0" smtClean="0"/>
              <a:t>Visit for on site inspection and preliminary dimensional control (</a:t>
            </a:r>
            <a:r>
              <a:rPr lang="en-GB" sz="1200" dirty="0" err="1" smtClean="0"/>
              <a:t>Lazer</a:t>
            </a:r>
            <a:r>
              <a:rPr lang="en-GB" sz="1200" dirty="0" smtClean="0"/>
              <a:t> Tracker)</a:t>
            </a:r>
            <a:endParaRPr lang="en-US" sz="1200" b="1" dirty="0"/>
          </a:p>
        </p:txBody>
      </p:sp>
      <p:sp>
        <p:nvSpPr>
          <p:cNvPr id="18" name="Right Arrow 17"/>
          <p:cNvSpPr/>
          <p:nvPr/>
        </p:nvSpPr>
        <p:spPr>
          <a:xfrm>
            <a:off x="2699792" y="1268760"/>
            <a:ext cx="914400" cy="304800"/>
          </a:xfrm>
          <a:prstGeom prst="rightArrow">
            <a:avLst/>
          </a:prstGeom>
          <a:solidFill>
            <a:srgbClr val="00B0F0"/>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TextBox 18"/>
          <p:cNvSpPr txBox="1"/>
          <p:nvPr/>
        </p:nvSpPr>
        <p:spPr>
          <a:xfrm>
            <a:off x="3347864" y="2832612"/>
            <a:ext cx="2736304" cy="461628"/>
          </a:xfrm>
          <a:prstGeom prst="rect">
            <a:avLst/>
          </a:prstGeom>
          <a:solidFill>
            <a:schemeClr val="bg1">
              <a:lumMod val="95000"/>
            </a:schemeClr>
          </a:solidFill>
          <a:ln>
            <a:solidFill>
              <a:srgbClr val="00B050"/>
            </a:solidFill>
          </a:ln>
        </p:spPr>
        <p:style>
          <a:lnRef idx="1">
            <a:schemeClr val="accent1"/>
          </a:lnRef>
          <a:fillRef idx="2">
            <a:schemeClr val="accent1"/>
          </a:fillRef>
          <a:effectRef idx="1">
            <a:schemeClr val="accent1"/>
          </a:effectRef>
          <a:fontRef idx="minor">
            <a:schemeClr val="dk1"/>
          </a:fontRef>
        </p:style>
        <p:txBody>
          <a:bodyPr wrap="square" lIns="91404" tIns="45702" rIns="91404" bIns="45702" rtlCol="0" anchor="ctr">
            <a:spAutoFit/>
          </a:bodyPr>
          <a:lstStyle/>
          <a:p>
            <a:pPr algn="ctr"/>
            <a:r>
              <a:rPr lang="en-GB" sz="1200" dirty="0" smtClean="0"/>
              <a:t>Delivery and dimensional control (</a:t>
            </a:r>
            <a:r>
              <a:rPr lang="en-GB" sz="1200" dirty="0" err="1" smtClean="0"/>
              <a:t>Lazer</a:t>
            </a:r>
            <a:r>
              <a:rPr lang="en-GB" sz="1200" dirty="0" smtClean="0"/>
              <a:t> Tracker) at CERN</a:t>
            </a:r>
            <a:endParaRPr lang="en-US" sz="1200" b="1" dirty="0"/>
          </a:p>
        </p:txBody>
      </p:sp>
      <p:sp>
        <p:nvSpPr>
          <p:cNvPr id="20" name="Right Arrow 19"/>
          <p:cNvSpPr/>
          <p:nvPr/>
        </p:nvSpPr>
        <p:spPr>
          <a:xfrm>
            <a:off x="5961856" y="1268760"/>
            <a:ext cx="914400" cy="304800"/>
          </a:xfrm>
          <a:prstGeom prst="rightArrow">
            <a:avLst/>
          </a:prstGeom>
          <a:solidFill>
            <a:srgbClr val="00B0F0"/>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Right Arrow 20"/>
          <p:cNvSpPr/>
          <p:nvPr/>
        </p:nvSpPr>
        <p:spPr>
          <a:xfrm rot="5400000">
            <a:off x="7867600" y="3085728"/>
            <a:ext cx="914400" cy="304800"/>
          </a:xfrm>
          <a:prstGeom prst="rightArrow">
            <a:avLst/>
          </a:prstGeom>
          <a:solidFill>
            <a:srgbClr val="00B0F0"/>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Right Arrow 21"/>
          <p:cNvSpPr/>
          <p:nvPr/>
        </p:nvSpPr>
        <p:spPr>
          <a:xfrm rot="10800000">
            <a:off x="6156176" y="3573016"/>
            <a:ext cx="914400" cy="304800"/>
          </a:xfrm>
          <a:prstGeom prst="rightArrow">
            <a:avLst/>
          </a:prstGeom>
          <a:solidFill>
            <a:srgbClr val="00B0F0"/>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Right Arrow 22"/>
          <p:cNvSpPr/>
          <p:nvPr/>
        </p:nvSpPr>
        <p:spPr>
          <a:xfrm rot="10800000">
            <a:off x="3923929" y="3573016"/>
            <a:ext cx="914400" cy="304800"/>
          </a:xfrm>
          <a:prstGeom prst="rightArrow">
            <a:avLst/>
          </a:prstGeom>
          <a:solidFill>
            <a:srgbClr val="00B0F0"/>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TextBox 25"/>
          <p:cNvSpPr txBox="1"/>
          <p:nvPr/>
        </p:nvSpPr>
        <p:spPr>
          <a:xfrm>
            <a:off x="179512" y="3460358"/>
            <a:ext cx="1944216" cy="2492954"/>
          </a:xfrm>
          <a:prstGeom prst="rect">
            <a:avLst/>
          </a:prstGeom>
          <a:solidFill>
            <a:schemeClr val="bg1">
              <a:lumMod val="95000"/>
            </a:schemeClr>
          </a:solidFill>
          <a:ln>
            <a:solidFill>
              <a:srgbClr val="00B050"/>
            </a:solidFill>
          </a:ln>
        </p:spPr>
        <p:style>
          <a:lnRef idx="1">
            <a:schemeClr val="accent1"/>
          </a:lnRef>
          <a:fillRef idx="2">
            <a:schemeClr val="accent1"/>
          </a:fillRef>
          <a:effectRef idx="1">
            <a:schemeClr val="accent1"/>
          </a:effectRef>
          <a:fontRef idx="minor">
            <a:schemeClr val="dk1"/>
          </a:fontRef>
        </p:style>
        <p:txBody>
          <a:bodyPr wrap="square" lIns="91404" tIns="45702" rIns="91404" bIns="45702" rtlCol="0" anchor="ctr">
            <a:spAutoFit/>
          </a:bodyPr>
          <a:lstStyle/>
          <a:p>
            <a:pPr algn="ctr"/>
            <a:endParaRPr lang="en-GB" sz="1200" dirty="0" smtClean="0"/>
          </a:p>
          <a:p>
            <a:pPr algn="ctr"/>
            <a:endParaRPr lang="en-GB" sz="1200" dirty="0" smtClean="0"/>
          </a:p>
          <a:p>
            <a:pPr algn="ctr"/>
            <a:endParaRPr lang="en-GB" sz="1200" dirty="0" smtClean="0"/>
          </a:p>
          <a:p>
            <a:pPr algn="ctr"/>
            <a:endParaRPr lang="en-GB" sz="1200" dirty="0" smtClean="0"/>
          </a:p>
          <a:p>
            <a:pPr algn="ctr"/>
            <a:endParaRPr lang="en-GB" sz="1200" dirty="0" smtClean="0"/>
          </a:p>
          <a:p>
            <a:pPr algn="ctr"/>
            <a:endParaRPr lang="en-GB" sz="1200" dirty="0" smtClean="0"/>
          </a:p>
          <a:p>
            <a:pPr algn="ctr"/>
            <a:r>
              <a:rPr lang="en-GB" sz="1200" dirty="0" smtClean="0"/>
              <a:t>CMM control at CERN</a:t>
            </a:r>
          </a:p>
          <a:p>
            <a:pPr algn="ctr"/>
            <a:r>
              <a:rPr lang="en-GB" sz="1200" dirty="0" smtClean="0"/>
              <a:t>(finished on 24 Jan 2011)</a:t>
            </a:r>
          </a:p>
          <a:p>
            <a:pPr algn="ctr"/>
            <a:endParaRPr lang="en-GB" sz="1200" b="1" dirty="0" smtClean="0"/>
          </a:p>
          <a:p>
            <a:pPr algn="ctr"/>
            <a:endParaRPr lang="en-GB" sz="1200" b="1" dirty="0" smtClean="0"/>
          </a:p>
          <a:p>
            <a:pPr algn="ctr"/>
            <a:endParaRPr lang="en-GB" sz="1200" b="1" dirty="0" smtClean="0"/>
          </a:p>
          <a:p>
            <a:pPr algn="ctr"/>
            <a:endParaRPr lang="en-GB" sz="1200" b="1" dirty="0" smtClean="0"/>
          </a:p>
          <a:p>
            <a:pPr algn="ctr"/>
            <a:endParaRPr lang="en-GB" sz="1200" b="1" dirty="0" smtClean="0"/>
          </a:p>
        </p:txBody>
      </p:sp>
      <p:sp>
        <p:nvSpPr>
          <p:cNvPr id="27" name="Right Arrow 26"/>
          <p:cNvSpPr/>
          <p:nvPr/>
        </p:nvSpPr>
        <p:spPr>
          <a:xfrm rot="10800000">
            <a:off x="1763689" y="3573016"/>
            <a:ext cx="914400" cy="304800"/>
          </a:xfrm>
          <a:prstGeom prst="rightArrow">
            <a:avLst/>
          </a:prstGeom>
          <a:solidFill>
            <a:srgbClr val="00B0F0"/>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Box 29"/>
          <p:cNvSpPr txBox="1"/>
          <p:nvPr/>
        </p:nvSpPr>
        <p:spPr>
          <a:xfrm>
            <a:off x="6660232" y="3717032"/>
            <a:ext cx="1944216" cy="2492954"/>
          </a:xfrm>
          <a:prstGeom prst="rect">
            <a:avLst/>
          </a:prstGeom>
          <a:solidFill>
            <a:schemeClr val="bg1">
              <a:lumMod val="95000"/>
            </a:schemeClr>
          </a:solidFill>
          <a:ln>
            <a:solidFill>
              <a:srgbClr val="00B050"/>
            </a:solidFill>
          </a:ln>
        </p:spPr>
        <p:style>
          <a:lnRef idx="1">
            <a:schemeClr val="accent1"/>
          </a:lnRef>
          <a:fillRef idx="2">
            <a:schemeClr val="accent1"/>
          </a:fillRef>
          <a:effectRef idx="1">
            <a:schemeClr val="accent1"/>
          </a:effectRef>
          <a:fontRef idx="minor">
            <a:schemeClr val="dk1"/>
          </a:fontRef>
        </p:style>
        <p:txBody>
          <a:bodyPr wrap="square" lIns="91404" tIns="45702" rIns="91404" bIns="45702" rtlCol="0" anchor="ctr">
            <a:spAutoFit/>
          </a:bodyPr>
          <a:lstStyle/>
          <a:p>
            <a:pPr algn="ctr"/>
            <a:endParaRPr lang="en-GB" sz="1200" dirty="0" smtClean="0"/>
          </a:p>
          <a:p>
            <a:pPr algn="ctr"/>
            <a:endParaRPr lang="en-GB" sz="1200" dirty="0" smtClean="0"/>
          </a:p>
          <a:p>
            <a:pPr algn="ctr"/>
            <a:endParaRPr lang="en-GB" sz="1200" dirty="0" smtClean="0"/>
          </a:p>
          <a:p>
            <a:pPr algn="ctr"/>
            <a:endParaRPr lang="en-GB" sz="1200" dirty="0" smtClean="0"/>
          </a:p>
          <a:p>
            <a:pPr algn="ctr"/>
            <a:endParaRPr lang="en-GB" sz="1200" dirty="0" smtClean="0"/>
          </a:p>
          <a:p>
            <a:pPr algn="ctr"/>
            <a:endParaRPr lang="en-GB" sz="1200" dirty="0" smtClean="0"/>
          </a:p>
          <a:p>
            <a:pPr algn="ctr"/>
            <a:r>
              <a:rPr lang="en-GB" sz="1200" dirty="0" smtClean="0"/>
              <a:t>Installation at CERN</a:t>
            </a:r>
          </a:p>
          <a:p>
            <a:pPr algn="ctr"/>
            <a:endParaRPr lang="en-GB" sz="1200" b="1" dirty="0" smtClean="0"/>
          </a:p>
          <a:p>
            <a:pPr algn="ctr"/>
            <a:endParaRPr lang="en-GB" sz="1200" b="1" dirty="0" smtClean="0"/>
          </a:p>
          <a:p>
            <a:pPr algn="ctr"/>
            <a:endParaRPr lang="en-GB" sz="1200" b="1" dirty="0" smtClean="0"/>
          </a:p>
          <a:p>
            <a:pPr algn="ctr"/>
            <a:endParaRPr lang="en-GB" sz="1200" b="1" dirty="0" smtClean="0"/>
          </a:p>
          <a:p>
            <a:pPr algn="ctr"/>
            <a:endParaRPr lang="en-GB" sz="1200" b="1" dirty="0" smtClean="0"/>
          </a:p>
          <a:p>
            <a:pPr algn="ctr"/>
            <a:endParaRPr lang="en-GB" sz="1200" b="1" dirty="0" smtClean="0"/>
          </a:p>
        </p:txBody>
      </p:sp>
      <p:sp>
        <p:nvSpPr>
          <p:cNvPr id="10" name="TextBox 235"/>
          <p:cNvSpPr txBox="1">
            <a:spLocks noChangeArrowheads="1"/>
          </p:cNvSpPr>
          <p:nvPr/>
        </p:nvSpPr>
        <p:spPr bwMode="auto">
          <a:xfrm>
            <a:off x="1752600" y="152400"/>
            <a:ext cx="6400800" cy="338526"/>
          </a:xfrm>
          <a:prstGeom prst="rect">
            <a:avLst/>
          </a:prstGeom>
          <a:noFill/>
          <a:ln w="9525">
            <a:solidFill>
              <a:schemeClr val="accent1"/>
            </a:solidFill>
            <a:miter lim="800000"/>
            <a:headEnd/>
            <a:tailEnd/>
          </a:ln>
        </p:spPr>
        <p:txBody>
          <a:bodyPr wrap="square" lIns="91412" tIns="45706" rIns="91412" bIns="45706">
            <a:spAutoFit/>
          </a:bodyPr>
          <a:lstStyle/>
          <a:p>
            <a:pPr algn="ctr"/>
            <a:r>
              <a:rPr lang="en-US" sz="1600" dirty="0" smtClean="0">
                <a:latin typeface="BankGothic Lt BT" pitchFamily="34" charset="0"/>
              </a:rPr>
              <a:t>Epucret Girders</a:t>
            </a:r>
            <a:endParaRPr lang="en-US" sz="1600" dirty="0">
              <a:latin typeface="BankGothic Lt BT" pitchFamily="34" charset="0"/>
            </a:endParaRPr>
          </a:p>
        </p:txBody>
      </p:sp>
      <p:sp>
        <p:nvSpPr>
          <p:cNvPr id="14" name="Date Placeholder 13"/>
          <p:cNvSpPr>
            <a:spLocks noGrp="1"/>
          </p:cNvSpPr>
          <p:nvPr>
            <p:ph type="dt" sz="half" idx="10"/>
          </p:nvPr>
        </p:nvSpPr>
        <p:spPr/>
        <p:txBody>
          <a:bodyPr/>
          <a:lstStyle/>
          <a:p>
            <a:r>
              <a:rPr lang="en-US" smtClean="0"/>
              <a:t>03 Feb 2011</a:t>
            </a:r>
            <a:endParaRPr lang="en-US" dirty="0"/>
          </a:p>
        </p:txBody>
      </p:sp>
      <p:sp>
        <p:nvSpPr>
          <p:cNvPr id="15" name="Slide Number Placeholder 14"/>
          <p:cNvSpPr>
            <a:spLocks noGrp="1"/>
          </p:cNvSpPr>
          <p:nvPr>
            <p:ph type="sldNum" sz="quarter" idx="12"/>
          </p:nvPr>
        </p:nvSpPr>
        <p:spPr/>
        <p:txBody>
          <a:bodyPr/>
          <a:lstStyle/>
          <a:p>
            <a:fld id="{B6F15528-21DE-4FAA-801E-634DDDAF4B2B}" type="slidenum">
              <a:rPr lang="en-US" smtClean="0"/>
              <a:pPr/>
              <a:t>53</a:t>
            </a:fld>
            <a:endParaRPr lang="en-US" dirty="0"/>
          </a:p>
        </p:txBody>
      </p:sp>
      <p:sp>
        <p:nvSpPr>
          <p:cNvPr id="25" name="Footer Placeholder 24"/>
          <p:cNvSpPr>
            <a:spLocks noGrp="1"/>
          </p:cNvSpPr>
          <p:nvPr>
            <p:ph type="ftr" sz="quarter" idx="11"/>
          </p:nvPr>
        </p:nvSpPr>
        <p:spPr/>
        <p:txBody>
          <a:bodyPr/>
          <a:lstStyle/>
          <a:p>
            <a:r>
              <a:rPr lang="en-US" smtClean="0"/>
              <a:t>ACE, G. Riddone</a:t>
            </a:r>
            <a:endParaRPr lang="en-US" dirty="0"/>
          </a:p>
        </p:txBody>
      </p:sp>
      <p:pic>
        <p:nvPicPr>
          <p:cNvPr id="1028" name="Picture 4" descr="C:\20101025_LC_school\IMG_0865.JPG"/>
          <p:cNvPicPr>
            <a:picLocks noChangeAspect="1" noChangeArrowheads="1"/>
          </p:cNvPicPr>
          <p:nvPr/>
        </p:nvPicPr>
        <p:blipFill>
          <a:blip r:embed="rId2" cstate="print"/>
          <a:srcRect/>
          <a:stretch>
            <a:fillRect/>
          </a:stretch>
        </p:blipFill>
        <p:spPr bwMode="auto">
          <a:xfrm rot="16200000">
            <a:off x="3132995" y="907567"/>
            <a:ext cx="2870603" cy="2152830"/>
          </a:xfrm>
          <a:prstGeom prst="rect">
            <a:avLst/>
          </a:prstGeom>
          <a:noFill/>
          <a:ln>
            <a:solidFill>
              <a:schemeClr val="bg2">
                <a:lumMod val="50000"/>
              </a:schemeClr>
            </a:solidFill>
          </a:ln>
        </p:spPr>
      </p:pic>
      <p:pic>
        <p:nvPicPr>
          <p:cNvPr id="16" name="Picture 7" descr="C:\20101025_LC_school\IMG_0897.JPG"/>
          <p:cNvPicPr>
            <a:picLocks noChangeAspect="1" noChangeArrowheads="1"/>
          </p:cNvPicPr>
          <p:nvPr/>
        </p:nvPicPr>
        <p:blipFill>
          <a:blip r:embed="rId3" cstate="print"/>
          <a:srcRect/>
          <a:stretch>
            <a:fillRect/>
          </a:stretch>
        </p:blipFill>
        <p:spPr bwMode="auto">
          <a:xfrm>
            <a:off x="5940152" y="1196752"/>
            <a:ext cx="2887215" cy="2165288"/>
          </a:xfrm>
          <a:prstGeom prst="rect">
            <a:avLst/>
          </a:prstGeom>
          <a:noFill/>
          <a:ln>
            <a:solidFill>
              <a:schemeClr val="bg2">
                <a:lumMod val="50000"/>
              </a:schemeClr>
            </a:solidFill>
          </a:ln>
        </p:spPr>
      </p:pic>
      <p:pic>
        <p:nvPicPr>
          <p:cNvPr id="2050" name="Picture 2" descr="C:\nIKOS\aSSIGNMEnts\AlternativeMaterialSuppliers\Epucret\20101206_Epucret_b.169\IMG_1113.JPG"/>
          <p:cNvPicPr>
            <a:picLocks noChangeAspect="1" noChangeArrowheads="1"/>
          </p:cNvPicPr>
          <p:nvPr/>
        </p:nvPicPr>
        <p:blipFill>
          <a:blip r:embed="rId4" cstate="print"/>
          <a:srcRect/>
          <a:stretch>
            <a:fillRect/>
          </a:stretch>
        </p:blipFill>
        <p:spPr bwMode="auto">
          <a:xfrm>
            <a:off x="611560" y="3789040"/>
            <a:ext cx="2880320" cy="2160116"/>
          </a:xfrm>
          <a:prstGeom prst="rect">
            <a:avLst/>
          </a:prstGeom>
          <a:noFill/>
        </p:spPr>
      </p:pic>
      <p:pic>
        <p:nvPicPr>
          <p:cNvPr id="21" name="Picture 5" descr="C:\20101025_LC_school\IMG_0869.JPG"/>
          <p:cNvPicPr>
            <a:picLocks noChangeAspect="1" noChangeArrowheads="1"/>
          </p:cNvPicPr>
          <p:nvPr/>
        </p:nvPicPr>
        <p:blipFill>
          <a:blip r:embed="rId5" cstate="print"/>
          <a:srcRect/>
          <a:stretch>
            <a:fillRect/>
          </a:stretch>
        </p:blipFill>
        <p:spPr bwMode="auto">
          <a:xfrm>
            <a:off x="323528" y="1196752"/>
            <a:ext cx="2880320" cy="2160117"/>
          </a:xfrm>
          <a:prstGeom prst="rect">
            <a:avLst/>
          </a:prstGeom>
          <a:noFill/>
          <a:ln>
            <a:solidFill>
              <a:schemeClr val="bg2">
                <a:lumMod val="50000"/>
              </a:schemeClr>
            </a:solidFill>
          </a:ln>
        </p:spPr>
      </p:pic>
      <p:sp>
        <p:nvSpPr>
          <p:cNvPr id="23" name="TextBox 22"/>
          <p:cNvSpPr txBox="1"/>
          <p:nvPr/>
        </p:nvSpPr>
        <p:spPr>
          <a:xfrm>
            <a:off x="1187624" y="3284984"/>
            <a:ext cx="6858000" cy="276981"/>
          </a:xfrm>
          <a:prstGeom prst="rect">
            <a:avLst/>
          </a:prstGeom>
          <a:solidFill>
            <a:schemeClr val="bg1">
              <a:lumMod val="95000"/>
            </a:schemeClr>
          </a:solidFill>
          <a:ln>
            <a:solidFill>
              <a:srgbClr val="00B050"/>
            </a:solidFill>
          </a:ln>
        </p:spPr>
        <p:style>
          <a:lnRef idx="1">
            <a:schemeClr val="accent1"/>
          </a:lnRef>
          <a:fillRef idx="2">
            <a:schemeClr val="accent1"/>
          </a:fillRef>
          <a:effectRef idx="1">
            <a:schemeClr val="accent1"/>
          </a:effectRef>
          <a:fontRef idx="minor">
            <a:schemeClr val="dk1"/>
          </a:fontRef>
        </p:style>
        <p:txBody>
          <a:bodyPr wrap="square" lIns="91422" tIns="45711" rIns="91422" bIns="45711" rtlCol="0" anchor="ctr">
            <a:spAutoFit/>
          </a:bodyPr>
          <a:lstStyle/>
          <a:p>
            <a:pPr algn="ctr"/>
            <a:r>
              <a:rPr lang="en-GB" sz="1200" dirty="0" smtClean="0"/>
              <a:t>Visit for on site inspection and preliminary dimensional control (</a:t>
            </a:r>
            <a:r>
              <a:rPr lang="en-GB" sz="1200" dirty="0" err="1" smtClean="0"/>
              <a:t>Lazer</a:t>
            </a:r>
            <a:r>
              <a:rPr lang="en-GB" sz="1200" dirty="0" smtClean="0"/>
              <a:t> Tracker)</a:t>
            </a:r>
            <a:endParaRPr lang="en-US" sz="1200" b="1" dirty="0"/>
          </a:p>
        </p:txBody>
      </p:sp>
      <p:sp>
        <p:nvSpPr>
          <p:cNvPr id="24" name="TextBox 23"/>
          <p:cNvSpPr txBox="1"/>
          <p:nvPr/>
        </p:nvSpPr>
        <p:spPr>
          <a:xfrm>
            <a:off x="179512" y="5877272"/>
            <a:ext cx="3744416" cy="276963"/>
          </a:xfrm>
          <a:prstGeom prst="rect">
            <a:avLst/>
          </a:prstGeom>
          <a:solidFill>
            <a:schemeClr val="bg1">
              <a:lumMod val="95000"/>
            </a:schemeClr>
          </a:solidFill>
          <a:ln>
            <a:solidFill>
              <a:srgbClr val="00B050"/>
            </a:solidFill>
          </a:ln>
        </p:spPr>
        <p:style>
          <a:lnRef idx="1">
            <a:schemeClr val="accent1"/>
          </a:lnRef>
          <a:fillRef idx="2">
            <a:schemeClr val="accent1"/>
          </a:fillRef>
          <a:effectRef idx="1">
            <a:schemeClr val="accent1"/>
          </a:effectRef>
          <a:fontRef idx="minor">
            <a:schemeClr val="dk1"/>
          </a:fontRef>
        </p:style>
        <p:txBody>
          <a:bodyPr wrap="square" lIns="91404" tIns="45702" rIns="91404" bIns="45702" rtlCol="0" anchor="ctr">
            <a:spAutoFit/>
          </a:bodyPr>
          <a:lstStyle/>
          <a:p>
            <a:pPr algn="ctr"/>
            <a:r>
              <a:rPr lang="en-GB" sz="1200" dirty="0" smtClean="0"/>
              <a:t>Delivery and dimensional control (</a:t>
            </a:r>
            <a:r>
              <a:rPr lang="en-GB" sz="1200" dirty="0" err="1" smtClean="0"/>
              <a:t>Lazer</a:t>
            </a:r>
            <a:r>
              <a:rPr lang="en-GB" sz="1200" dirty="0" smtClean="0"/>
              <a:t> Tracker) at CERN</a:t>
            </a:r>
            <a:endParaRPr lang="en-US" sz="1200" b="1" dirty="0"/>
          </a:p>
        </p:txBody>
      </p:sp>
      <p:sp>
        <p:nvSpPr>
          <p:cNvPr id="26" name="Right Arrow 25"/>
          <p:cNvSpPr/>
          <p:nvPr/>
        </p:nvSpPr>
        <p:spPr>
          <a:xfrm rot="5400000">
            <a:off x="1602904" y="3445768"/>
            <a:ext cx="914400" cy="304800"/>
          </a:xfrm>
          <a:prstGeom prst="rightArrow">
            <a:avLst/>
          </a:prstGeom>
          <a:solidFill>
            <a:srgbClr val="00B0F0"/>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8" name="TextBox 27"/>
          <p:cNvSpPr txBox="1"/>
          <p:nvPr/>
        </p:nvSpPr>
        <p:spPr>
          <a:xfrm>
            <a:off x="4211960" y="3717032"/>
            <a:ext cx="1944216" cy="2492954"/>
          </a:xfrm>
          <a:prstGeom prst="rect">
            <a:avLst/>
          </a:prstGeom>
          <a:solidFill>
            <a:schemeClr val="bg1">
              <a:lumMod val="95000"/>
            </a:schemeClr>
          </a:solidFill>
          <a:ln>
            <a:solidFill>
              <a:srgbClr val="00B050"/>
            </a:solidFill>
          </a:ln>
        </p:spPr>
        <p:style>
          <a:lnRef idx="1">
            <a:schemeClr val="accent1"/>
          </a:lnRef>
          <a:fillRef idx="2">
            <a:schemeClr val="accent1"/>
          </a:fillRef>
          <a:effectRef idx="1">
            <a:schemeClr val="accent1"/>
          </a:effectRef>
          <a:fontRef idx="minor">
            <a:schemeClr val="dk1"/>
          </a:fontRef>
        </p:style>
        <p:txBody>
          <a:bodyPr wrap="square" lIns="91404" tIns="45702" rIns="91404" bIns="45702" rtlCol="0" anchor="ctr">
            <a:spAutoFit/>
          </a:bodyPr>
          <a:lstStyle/>
          <a:p>
            <a:pPr algn="ctr"/>
            <a:endParaRPr lang="en-GB" sz="1200" dirty="0" smtClean="0"/>
          </a:p>
          <a:p>
            <a:pPr algn="ctr"/>
            <a:endParaRPr lang="en-GB" sz="1200" dirty="0" smtClean="0"/>
          </a:p>
          <a:p>
            <a:pPr algn="ctr"/>
            <a:endParaRPr lang="en-GB" sz="1200" dirty="0" smtClean="0"/>
          </a:p>
          <a:p>
            <a:pPr algn="ctr"/>
            <a:endParaRPr lang="en-GB" sz="1200" dirty="0" smtClean="0"/>
          </a:p>
          <a:p>
            <a:pPr algn="ctr"/>
            <a:endParaRPr lang="en-GB" sz="1200" dirty="0" smtClean="0"/>
          </a:p>
          <a:p>
            <a:pPr algn="ctr"/>
            <a:endParaRPr lang="en-GB" sz="1200" dirty="0" smtClean="0"/>
          </a:p>
          <a:p>
            <a:pPr algn="ctr"/>
            <a:r>
              <a:rPr lang="en-GB" sz="1200" dirty="0" smtClean="0"/>
              <a:t>CMM control at CERN</a:t>
            </a:r>
          </a:p>
          <a:p>
            <a:pPr algn="ctr"/>
            <a:endParaRPr lang="en-GB" sz="1200" b="1" dirty="0" smtClean="0"/>
          </a:p>
          <a:p>
            <a:pPr algn="ctr"/>
            <a:endParaRPr lang="en-GB" sz="1200" b="1" dirty="0" smtClean="0"/>
          </a:p>
          <a:p>
            <a:pPr algn="ctr"/>
            <a:endParaRPr lang="en-GB" sz="1200" b="1" dirty="0" smtClean="0"/>
          </a:p>
          <a:p>
            <a:pPr algn="ctr"/>
            <a:endParaRPr lang="en-GB" sz="1200" b="1" dirty="0" smtClean="0"/>
          </a:p>
          <a:p>
            <a:pPr algn="ctr"/>
            <a:endParaRPr lang="en-GB" sz="1200" b="1" dirty="0" smtClean="0"/>
          </a:p>
          <a:p>
            <a:pPr algn="ctr"/>
            <a:endParaRPr lang="en-GB" sz="1200" b="1" dirty="0" smtClean="0"/>
          </a:p>
        </p:txBody>
      </p:sp>
      <p:sp>
        <p:nvSpPr>
          <p:cNvPr id="27" name="Right Arrow 26"/>
          <p:cNvSpPr/>
          <p:nvPr/>
        </p:nvSpPr>
        <p:spPr>
          <a:xfrm>
            <a:off x="3131840" y="4005064"/>
            <a:ext cx="1368152" cy="304800"/>
          </a:xfrm>
          <a:prstGeom prst="rightArrow">
            <a:avLst/>
          </a:prstGeom>
          <a:solidFill>
            <a:srgbClr val="00B0F0"/>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9" name="Right Arrow 28"/>
          <p:cNvSpPr/>
          <p:nvPr/>
        </p:nvSpPr>
        <p:spPr>
          <a:xfrm>
            <a:off x="5652120" y="4005064"/>
            <a:ext cx="1368152" cy="304800"/>
          </a:xfrm>
          <a:prstGeom prst="rightArrow">
            <a:avLst/>
          </a:prstGeom>
          <a:solidFill>
            <a:srgbClr val="00B0F0"/>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 name="Date Placeholder 87"/>
          <p:cNvSpPr txBox="1">
            <a:spLocks noGrp="1"/>
          </p:cNvSpPr>
          <p:nvPr/>
        </p:nvSpPr>
        <p:spPr>
          <a:xfrm>
            <a:off x="457200" y="6356350"/>
            <a:ext cx="2133600" cy="365125"/>
          </a:xfrm>
          <a:prstGeom prst="rect">
            <a:avLst/>
          </a:prstGeom>
          <a:noFill/>
        </p:spPr>
        <p:txBody>
          <a:bodyPr anchor="ctr"/>
          <a:lstStyle/>
          <a:p>
            <a:pPr fontAlgn="auto">
              <a:spcBef>
                <a:spcPts val="0"/>
              </a:spcBef>
              <a:spcAft>
                <a:spcPts val="0"/>
              </a:spcAft>
              <a:defRPr/>
            </a:pPr>
            <a:endParaRPr lang="en-US" sz="1200" dirty="0">
              <a:solidFill>
                <a:schemeClr val="tx1">
                  <a:tint val="75000"/>
                </a:schemeClr>
              </a:solidFill>
              <a:latin typeface="+mn-lt"/>
            </a:endParaRPr>
          </a:p>
        </p:txBody>
      </p:sp>
      <p:sp>
        <p:nvSpPr>
          <p:cNvPr id="89" name="Slide Number Placeholder 88"/>
          <p:cNvSpPr txBox="1">
            <a:spLocks noGrp="1"/>
          </p:cNvSpPr>
          <p:nvPr/>
        </p:nvSpPr>
        <p:spPr>
          <a:xfrm>
            <a:off x="6553200" y="6356350"/>
            <a:ext cx="2133600" cy="365125"/>
          </a:xfrm>
          <a:prstGeom prst="rect">
            <a:avLst/>
          </a:prstGeom>
          <a:noFill/>
        </p:spPr>
        <p:txBody>
          <a:bodyPr anchor="ctr"/>
          <a:lstStyle/>
          <a:p>
            <a:pPr algn="r" fontAlgn="auto">
              <a:spcBef>
                <a:spcPts val="0"/>
              </a:spcBef>
              <a:spcAft>
                <a:spcPts val="0"/>
              </a:spcAft>
              <a:defRPr/>
            </a:pPr>
            <a:fld id="{B10A181C-1AE7-4CA7-8E3C-BAB8B833123A}" type="slidenum">
              <a:rPr lang="en-US" sz="1200">
                <a:solidFill>
                  <a:schemeClr val="tx1">
                    <a:tint val="75000"/>
                  </a:schemeClr>
                </a:solidFill>
                <a:latin typeface="+mn-lt"/>
              </a:rPr>
              <a:pPr algn="r" fontAlgn="auto">
                <a:spcBef>
                  <a:spcPts val="0"/>
                </a:spcBef>
                <a:spcAft>
                  <a:spcPts val="0"/>
                </a:spcAft>
                <a:defRPr/>
              </a:pPr>
              <a:t>54</a:t>
            </a:fld>
            <a:endParaRPr lang="en-US" sz="1200">
              <a:solidFill>
                <a:schemeClr val="tx1">
                  <a:tint val="75000"/>
                </a:schemeClr>
              </a:solidFill>
              <a:latin typeface="+mn-lt"/>
            </a:endParaRPr>
          </a:p>
        </p:txBody>
      </p:sp>
      <p:sp>
        <p:nvSpPr>
          <p:cNvPr id="90" name="Footer Placeholder 89"/>
          <p:cNvSpPr txBox="1">
            <a:spLocks noGrp="1"/>
          </p:cNvSpPr>
          <p:nvPr/>
        </p:nvSpPr>
        <p:spPr>
          <a:xfrm>
            <a:off x="3124200" y="6356350"/>
            <a:ext cx="2895600" cy="365125"/>
          </a:xfrm>
          <a:prstGeom prst="rect">
            <a:avLst/>
          </a:prstGeom>
          <a:noFill/>
        </p:spPr>
        <p:txBody>
          <a:bodyPr anchor="ctr"/>
          <a:lstStyle/>
          <a:p>
            <a:pPr algn="ctr" fontAlgn="auto">
              <a:spcBef>
                <a:spcPts val="0"/>
              </a:spcBef>
              <a:spcAft>
                <a:spcPts val="0"/>
              </a:spcAft>
              <a:defRPr/>
            </a:pPr>
            <a:r>
              <a:rPr lang="en-US" sz="1200">
                <a:solidFill>
                  <a:schemeClr val="tx1">
                    <a:tint val="75000"/>
                  </a:schemeClr>
                </a:solidFill>
                <a:latin typeface="+mn-lt"/>
              </a:rPr>
              <a:t>Nick Gazis, CERN-BE/RF &amp; NTU-Athens</a:t>
            </a:r>
          </a:p>
        </p:txBody>
      </p:sp>
      <p:sp>
        <p:nvSpPr>
          <p:cNvPr id="25" name="Title 24"/>
          <p:cNvSpPr>
            <a:spLocks noGrp="1"/>
          </p:cNvSpPr>
          <p:nvPr>
            <p:ph type="title"/>
          </p:nvPr>
        </p:nvSpPr>
        <p:spPr/>
        <p:txBody>
          <a:bodyPr>
            <a:normAutofit fontScale="90000"/>
          </a:bodyPr>
          <a:lstStyle/>
          <a:p>
            <a:r>
              <a:rPr lang="en-US" dirty="0" smtClean="0"/>
              <a:t>Type 0 girders </a:t>
            </a:r>
            <a:endParaRPr lang="en-US" dirty="0"/>
          </a:p>
        </p:txBody>
      </p:sp>
      <p:sp>
        <p:nvSpPr>
          <p:cNvPr id="11" name="Date Placeholder 10"/>
          <p:cNvSpPr>
            <a:spLocks noGrp="1"/>
          </p:cNvSpPr>
          <p:nvPr>
            <p:ph type="dt" sz="half" idx="10"/>
          </p:nvPr>
        </p:nvSpPr>
        <p:spPr/>
        <p:txBody>
          <a:bodyPr/>
          <a:lstStyle/>
          <a:p>
            <a:r>
              <a:rPr lang="en-US" smtClean="0"/>
              <a:t>03 Feb 2011</a:t>
            </a:r>
            <a:endParaRPr lang="en-US" dirty="0"/>
          </a:p>
        </p:txBody>
      </p:sp>
      <p:sp>
        <p:nvSpPr>
          <p:cNvPr id="12" name="Slide Number Placeholder 11"/>
          <p:cNvSpPr>
            <a:spLocks noGrp="1"/>
          </p:cNvSpPr>
          <p:nvPr>
            <p:ph type="sldNum" sz="quarter" idx="11"/>
          </p:nvPr>
        </p:nvSpPr>
        <p:spPr/>
        <p:txBody>
          <a:bodyPr/>
          <a:lstStyle/>
          <a:p>
            <a:fld id="{B6F15528-21DE-4FAA-801E-634DDDAF4B2B}" type="slidenum">
              <a:rPr lang="en-US" smtClean="0"/>
              <a:pPr/>
              <a:t>54</a:t>
            </a:fld>
            <a:endParaRPr lang="en-US" dirty="0"/>
          </a:p>
        </p:txBody>
      </p:sp>
      <p:sp>
        <p:nvSpPr>
          <p:cNvPr id="13" name="Footer Placeholder 12"/>
          <p:cNvSpPr>
            <a:spLocks noGrp="1"/>
          </p:cNvSpPr>
          <p:nvPr>
            <p:ph type="ftr" sz="quarter" idx="12"/>
          </p:nvPr>
        </p:nvSpPr>
        <p:spPr/>
        <p:txBody>
          <a:bodyPr/>
          <a:lstStyle/>
          <a:p>
            <a:r>
              <a:rPr lang="en-US" smtClean="0"/>
              <a:t>ACE, G. Riddone</a:t>
            </a:r>
            <a:endParaRPr lang="en-US" dirty="0"/>
          </a:p>
        </p:txBody>
      </p:sp>
      <p:pic>
        <p:nvPicPr>
          <p:cNvPr id="14" name="Picture 2" descr="C:\nIKOS\aSSIGNMEnts\SiC_Companies_Letter\Boostec\20101216_Installation@162\IMG_1382.JPG"/>
          <p:cNvPicPr>
            <a:picLocks noChangeAspect="1" noChangeArrowheads="1"/>
          </p:cNvPicPr>
          <p:nvPr/>
        </p:nvPicPr>
        <p:blipFill>
          <a:blip r:embed="rId3" cstate="print"/>
          <a:srcRect/>
          <a:stretch>
            <a:fillRect/>
          </a:stretch>
        </p:blipFill>
        <p:spPr bwMode="auto">
          <a:xfrm>
            <a:off x="1210858" y="764704"/>
            <a:ext cx="6745518" cy="5058850"/>
          </a:xfrm>
          <a:prstGeom prst="rect">
            <a:avLst/>
          </a:prstGeom>
          <a:noFill/>
          <a:ln>
            <a:solidFill>
              <a:schemeClr val="bg2">
                <a:lumMod val="50000"/>
              </a:schemeClr>
            </a:solidFill>
          </a:ln>
        </p:spPr>
      </p:pic>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Module power dissipation</a:t>
            </a:r>
            <a:endParaRPr lang="en-US" dirty="0"/>
          </a:p>
        </p:txBody>
      </p:sp>
      <p:sp>
        <p:nvSpPr>
          <p:cNvPr id="3" name="Date Placeholder 2"/>
          <p:cNvSpPr>
            <a:spLocks noGrp="1"/>
          </p:cNvSpPr>
          <p:nvPr>
            <p:ph type="dt" sz="half" idx="10"/>
          </p:nvPr>
        </p:nvSpPr>
        <p:spPr/>
        <p:txBody>
          <a:bodyPr/>
          <a:lstStyle/>
          <a:p>
            <a:r>
              <a:rPr lang="en-US" smtClean="0"/>
              <a:t>03 Feb 2011</a:t>
            </a:r>
            <a:endParaRPr lang="en-US" dirty="0"/>
          </a:p>
        </p:txBody>
      </p:sp>
      <p:sp>
        <p:nvSpPr>
          <p:cNvPr id="4" name="Slide Number Placeholder 3"/>
          <p:cNvSpPr>
            <a:spLocks noGrp="1"/>
          </p:cNvSpPr>
          <p:nvPr>
            <p:ph type="sldNum" sz="quarter" idx="11"/>
          </p:nvPr>
        </p:nvSpPr>
        <p:spPr/>
        <p:txBody>
          <a:bodyPr/>
          <a:lstStyle/>
          <a:p>
            <a:fld id="{AB0CC4D7-6F1A-452F-87A6-AD770925BAAB}" type="slidenum">
              <a:rPr lang="en-US" smtClean="0"/>
              <a:pPr/>
              <a:t>55</a:t>
            </a:fld>
            <a:endParaRPr lang="en-US"/>
          </a:p>
        </p:txBody>
      </p:sp>
      <p:sp>
        <p:nvSpPr>
          <p:cNvPr id="5" name="Footer Placeholder 4"/>
          <p:cNvSpPr>
            <a:spLocks noGrp="1"/>
          </p:cNvSpPr>
          <p:nvPr>
            <p:ph type="ftr" sz="quarter" idx="12"/>
          </p:nvPr>
        </p:nvSpPr>
        <p:spPr/>
        <p:txBody>
          <a:bodyPr/>
          <a:lstStyle/>
          <a:p>
            <a:r>
              <a:rPr lang="en-US" smtClean="0"/>
              <a:t>ACE, G. Riddone</a:t>
            </a:r>
            <a:endParaRPr lang="en-US" dirty="0" smtClean="0"/>
          </a:p>
        </p:txBody>
      </p:sp>
      <p:pic>
        <p:nvPicPr>
          <p:cNvPr id="3073" name="Picture 1"/>
          <p:cNvPicPr>
            <a:picLocks noChangeAspect="1" noChangeArrowheads="1"/>
          </p:cNvPicPr>
          <p:nvPr/>
        </p:nvPicPr>
        <p:blipFill>
          <a:blip r:embed="rId2" cstate="print"/>
          <a:srcRect/>
          <a:stretch>
            <a:fillRect/>
          </a:stretch>
        </p:blipFill>
        <p:spPr bwMode="auto">
          <a:xfrm>
            <a:off x="890588" y="1328738"/>
            <a:ext cx="7361237" cy="4200525"/>
          </a:xfrm>
          <a:prstGeom prst="rect">
            <a:avLst/>
          </a:prstGeom>
          <a:noFill/>
          <a:ln w="9525">
            <a:noFill/>
            <a:miter lim="800000"/>
            <a:headEnd/>
            <a:tailEnd/>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itle 14"/>
          <p:cNvSpPr>
            <a:spLocks noGrp="1"/>
          </p:cNvSpPr>
          <p:nvPr>
            <p:ph type="title"/>
          </p:nvPr>
        </p:nvSpPr>
        <p:spPr/>
        <p:txBody>
          <a:bodyPr>
            <a:normAutofit fontScale="90000"/>
          </a:bodyPr>
          <a:lstStyle/>
          <a:p>
            <a:r>
              <a:rPr lang="en-US" dirty="0" smtClean="0"/>
              <a:t>CLIC two-beam module sub-units</a:t>
            </a:r>
            <a:endParaRPr lang="en-US" dirty="0"/>
          </a:p>
        </p:txBody>
      </p:sp>
      <p:sp>
        <p:nvSpPr>
          <p:cNvPr id="11" name="Slide Number Placeholder 10"/>
          <p:cNvSpPr>
            <a:spLocks noGrp="1"/>
          </p:cNvSpPr>
          <p:nvPr>
            <p:ph type="sldNum" sz="quarter" idx="11"/>
          </p:nvPr>
        </p:nvSpPr>
        <p:spPr>
          <a:xfrm>
            <a:off x="6705600" y="6356350"/>
            <a:ext cx="2133600" cy="365125"/>
          </a:xfrm>
        </p:spPr>
        <p:txBody>
          <a:bodyPr/>
          <a:lstStyle/>
          <a:p>
            <a:fld id="{403034ED-392B-42A2-8939-5A95FD54CEFE}" type="slidenum">
              <a:rPr lang="en-US" smtClean="0"/>
              <a:pPr/>
              <a:t>6</a:t>
            </a:fld>
            <a:endParaRPr lang="en-US" dirty="0"/>
          </a:p>
        </p:txBody>
      </p:sp>
      <p:sp>
        <p:nvSpPr>
          <p:cNvPr id="17" name="TextBox 16"/>
          <p:cNvSpPr txBox="1"/>
          <p:nvPr/>
        </p:nvSpPr>
        <p:spPr>
          <a:xfrm>
            <a:off x="6174971" y="838200"/>
            <a:ext cx="2969029" cy="923330"/>
          </a:xfrm>
          <a:prstGeom prst="rect">
            <a:avLst/>
          </a:prstGeom>
          <a:noFill/>
          <a:ln>
            <a:noFill/>
          </a:ln>
          <a:effectLst>
            <a:outerShdw blurRad="152400" dist="20000" dir="5400000" rotWithShape="0">
              <a:srgbClr val="000000">
                <a:alpha val="38000"/>
              </a:srgbClr>
            </a:outerShdw>
          </a:effectLst>
        </p:spPr>
        <p:style>
          <a:lnRef idx="1">
            <a:schemeClr val="accent5"/>
          </a:lnRef>
          <a:fillRef idx="2">
            <a:schemeClr val="accent5"/>
          </a:fillRef>
          <a:effectRef idx="1">
            <a:schemeClr val="accent5"/>
          </a:effectRef>
          <a:fontRef idx="minor">
            <a:schemeClr val="dk1"/>
          </a:fontRef>
        </p:style>
        <p:txBody>
          <a:bodyPr wrap="square" rtlCol="0">
            <a:spAutoFit/>
          </a:bodyPr>
          <a:lstStyle/>
          <a:p>
            <a:pPr algn="just"/>
            <a:r>
              <a:rPr lang="en-GB" dirty="0" smtClean="0">
                <a:solidFill>
                  <a:schemeClr val="tx1"/>
                </a:solidFill>
                <a:latin typeface="Calibri" pitchFamily="34" charset="0"/>
              </a:rPr>
              <a:t>It is impossible to separate the components and consider them as an independent</a:t>
            </a:r>
          </a:p>
        </p:txBody>
      </p:sp>
      <p:grpSp>
        <p:nvGrpSpPr>
          <p:cNvPr id="4" name="Group 50"/>
          <p:cNvGrpSpPr/>
          <p:nvPr/>
        </p:nvGrpSpPr>
        <p:grpSpPr>
          <a:xfrm>
            <a:off x="304800" y="1524000"/>
            <a:ext cx="2215376" cy="4081347"/>
            <a:chOff x="1085387" y="2297151"/>
            <a:chExt cx="2215376" cy="4081347"/>
          </a:xfrm>
        </p:grpSpPr>
        <p:grpSp>
          <p:nvGrpSpPr>
            <p:cNvPr id="5" name="Group 33"/>
            <p:cNvGrpSpPr/>
            <p:nvPr/>
          </p:nvGrpSpPr>
          <p:grpSpPr>
            <a:xfrm>
              <a:off x="1313210" y="2459413"/>
              <a:ext cx="1705750" cy="3724647"/>
              <a:chOff x="2287083" y="2466847"/>
              <a:chExt cx="1705750" cy="3724647"/>
            </a:xfrm>
            <a:solidFill>
              <a:schemeClr val="accent1"/>
            </a:solidFill>
          </p:grpSpPr>
          <p:sp>
            <p:nvSpPr>
              <p:cNvPr id="21" name="Rounded Rectangle 20"/>
              <p:cNvSpPr/>
              <p:nvPr/>
            </p:nvSpPr>
            <p:spPr>
              <a:xfrm>
                <a:off x="2287083" y="4721499"/>
                <a:ext cx="1702850" cy="254924"/>
              </a:xfrm>
              <a:prstGeom prst="roundRect">
                <a:avLst/>
              </a:prstGeom>
              <a:grpFill/>
              <a:ln>
                <a:headEnd/>
                <a:tailEnd/>
              </a:ln>
            </p:spPr>
            <p:style>
              <a:lnRef idx="2">
                <a:schemeClr val="dk1"/>
              </a:lnRef>
              <a:fillRef idx="1">
                <a:schemeClr val="lt1"/>
              </a:fillRef>
              <a:effectRef idx="0">
                <a:schemeClr val="dk1"/>
              </a:effectRef>
              <a:fontRef idx="minor">
                <a:schemeClr val="dk1"/>
              </a:fontRef>
            </p:style>
            <p:txBody>
              <a:bodyPr vert="horz" wrap="square" lIns="91440" tIns="45720" rIns="91440" bIns="45720" numCol="1" anchor="ctr" anchorCtr="0" compatLnSpc="1">
                <a:prstTxWarp prst="textNoShape">
                  <a:avLst/>
                </a:prstTxWarp>
              </a:bodyPr>
              <a:lstStyle/>
              <a:p>
                <a:pPr algn="ctr" fontAlgn="base">
                  <a:spcBef>
                    <a:spcPct val="0"/>
                  </a:spcBef>
                  <a:spcAft>
                    <a:spcPct val="0"/>
                  </a:spcAft>
                  <a:defRPr/>
                </a:pPr>
                <a:r>
                  <a:rPr lang="en-US" sz="1400" dirty="0" smtClean="0">
                    <a:solidFill>
                      <a:schemeClr val="tx1"/>
                    </a:solidFill>
                    <a:latin typeface="Calibri" pitchFamily="34" charset="0"/>
                    <a:cs typeface="Tahoma" pitchFamily="34" charset="0"/>
                  </a:rPr>
                  <a:t>COOLING</a:t>
                </a:r>
              </a:p>
            </p:txBody>
          </p:sp>
          <p:sp>
            <p:nvSpPr>
              <p:cNvPr id="22" name="Rounded Rectangle 21"/>
              <p:cNvSpPr/>
              <p:nvPr/>
            </p:nvSpPr>
            <p:spPr>
              <a:xfrm>
                <a:off x="2288548" y="2466847"/>
                <a:ext cx="1702850" cy="254924"/>
              </a:xfrm>
              <a:prstGeom prst="roundRect">
                <a:avLst/>
              </a:prstGeom>
              <a:grpFill/>
              <a:ln>
                <a:headEnd/>
                <a:tailEnd/>
              </a:ln>
            </p:spPr>
            <p:style>
              <a:lnRef idx="2">
                <a:schemeClr val="dk1"/>
              </a:lnRef>
              <a:fillRef idx="1">
                <a:schemeClr val="lt1"/>
              </a:fillRef>
              <a:effectRef idx="0">
                <a:schemeClr val="dk1"/>
              </a:effectRef>
              <a:fontRef idx="minor">
                <a:schemeClr val="dk1"/>
              </a:fontRef>
            </p:style>
            <p:txBody>
              <a:bodyPr vert="horz" wrap="square" lIns="91440" tIns="45720" rIns="91440" bIns="45720" numCol="1" anchor="ctr" anchorCtr="0" compatLnSpc="1">
                <a:prstTxWarp prst="textNoShape">
                  <a:avLst/>
                </a:prstTxWarp>
              </a:bodyPr>
              <a:lstStyle/>
              <a:p>
                <a:pPr algn="ctr" fontAlgn="base">
                  <a:spcBef>
                    <a:spcPct val="0"/>
                  </a:spcBef>
                  <a:spcAft>
                    <a:spcPct val="0"/>
                  </a:spcAft>
                  <a:defRPr/>
                </a:pPr>
                <a:r>
                  <a:rPr lang="en-US" sz="1400" dirty="0" smtClean="0">
                    <a:solidFill>
                      <a:schemeClr val="tx1"/>
                    </a:solidFill>
                    <a:latin typeface="Calibri" pitchFamily="34" charset="0"/>
                    <a:cs typeface="Tahoma" pitchFamily="34" charset="0"/>
                  </a:rPr>
                  <a:t>R F</a:t>
                </a:r>
                <a:endParaRPr lang="en-US" sz="1400" dirty="0">
                  <a:solidFill>
                    <a:schemeClr val="tx1"/>
                  </a:solidFill>
                  <a:latin typeface="Calibri" pitchFamily="34" charset="0"/>
                  <a:cs typeface="Tahoma" pitchFamily="34" charset="0"/>
                </a:endParaRPr>
              </a:p>
            </p:txBody>
          </p:sp>
          <p:sp>
            <p:nvSpPr>
              <p:cNvPr id="23" name="Rounded Rectangle 22"/>
              <p:cNvSpPr/>
              <p:nvPr/>
            </p:nvSpPr>
            <p:spPr>
              <a:xfrm>
                <a:off x="2301730" y="2838495"/>
                <a:ext cx="1689891" cy="421178"/>
              </a:xfrm>
              <a:prstGeom prst="roundRect">
                <a:avLst/>
              </a:prstGeom>
              <a:grpFill/>
              <a:ln>
                <a:headEnd/>
                <a:tailEnd/>
              </a:ln>
            </p:spPr>
            <p:style>
              <a:lnRef idx="2">
                <a:schemeClr val="dk1"/>
              </a:lnRef>
              <a:fillRef idx="1">
                <a:schemeClr val="lt1"/>
              </a:fillRef>
              <a:effectRef idx="0">
                <a:schemeClr val="dk1"/>
              </a:effectRef>
              <a:fontRef idx="minor">
                <a:schemeClr val="dk1"/>
              </a:fontRef>
            </p:style>
            <p:txBody>
              <a:bodyPr vert="horz" wrap="square" lIns="91440" tIns="45720" rIns="91440" bIns="45720" numCol="1" anchor="ctr" anchorCtr="0" compatLnSpc="1">
                <a:prstTxWarp prst="textNoShape">
                  <a:avLst/>
                </a:prstTxWarp>
              </a:bodyPr>
              <a:lstStyle/>
              <a:p>
                <a:pPr algn="ctr" fontAlgn="base">
                  <a:spcBef>
                    <a:spcPct val="0"/>
                  </a:spcBef>
                  <a:spcAft>
                    <a:spcPct val="0"/>
                  </a:spcAft>
                  <a:defRPr/>
                </a:pPr>
                <a:r>
                  <a:rPr lang="en-US" sz="1400" dirty="0" smtClean="0">
                    <a:solidFill>
                      <a:schemeClr val="tx1"/>
                    </a:solidFill>
                    <a:latin typeface="Calibri" pitchFamily="34" charset="0"/>
                    <a:cs typeface="Tahoma" pitchFamily="34" charset="0"/>
                  </a:rPr>
                  <a:t>MAGNET  &amp;  POWERING</a:t>
                </a:r>
              </a:p>
            </p:txBody>
          </p:sp>
          <p:sp>
            <p:nvSpPr>
              <p:cNvPr id="24" name="Rounded Rectangle 23"/>
              <p:cNvSpPr/>
              <p:nvPr/>
            </p:nvSpPr>
            <p:spPr>
              <a:xfrm>
                <a:off x="2297901" y="5543794"/>
                <a:ext cx="1689891" cy="647700"/>
              </a:xfrm>
              <a:prstGeom prst="roundRect">
                <a:avLst/>
              </a:prstGeom>
              <a:grpFill/>
              <a:ln>
                <a:headEnd/>
                <a:tailEnd/>
              </a:ln>
            </p:spPr>
            <p:style>
              <a:lnRef idx="2">
                <a:schemeClr val="dk1"/>
              </a:lnRef>
              <a:fillRef idx="1">
                <a:schemeClr val="lt1"/>
              </a:fillRef>
              <a:effectRef idx="0">
                <a:schemeClr val="dk1"/>
              </a:effectRef>
              <a:fontRef idx="minor">
                <a:schemeClr val="dk1"/>
              </a:fontRef>
            </p:style>
            <p:txBody>
              <a:bodyPr vert="horz" wrap="square" lIns="91440" tIns="45720" rIns="91440" bIns="45720" numCol="1" anchor="ctr" anchorCtr="0" compatLnSpc="1">
                <a:prstTxWarp prst="textNoShape">
                  <a:avLst/>
                </a:prstTxWarp>
              </a:bodyPr>
              <a:lstStyle/>
              <a:p>
                <a:pPr algn="ctr" fontAlgn="base">
                  <a:spcBef>
                    <a:spcPct val="0"/>
                  </a:spcBef>
                  <a:spcAft>
                    <a:spcPct val="0"/>
                  </a:spcAft>
                  <a:defRPr/>
                </a:pPr>
                <a:r>
                  <a:rPr lang="en-US" sz="1400" dirty="0" smtClean="0">
                    <a:solidFill>
                      <a:schemeClr val="tx1"/>
                    </a:solidFill>
                    <a:latin typeface="Calibri" pitchFamily="34" charset="0"/>
                    <a:cs typeface="Tahoma" pitchFamily="34" charset="0"/>
                  </a:rPr>
                  <a:t>ASSEMBLY,  TRANSPORT, INSTALLATION</a:t>
                </a:r>
              </a:p>
            </p:txBody>
          </p:sp>
          <p:sp>
            <p:nvSpPr>
              <p:cNvPr id="25" name="Rounded Rectangle 24"/>
              <p:cNvSpPr/>
              <p:nvPr/>
            </p:nvSpPr>
            <p:spPr>
              <a:xfrm>
                <a:off x="2287083" y="5127709"/>
                <a:ext cx="1702850" cy="254924"/>
              </a:xfrm>
              <a:prstGeom prst="roundRect">
                <a:avLst/>
              </a:prstGeom>
              <a:grpFill/>
              <a:ln>
                <a:headEnd/>
                <a:tailEnd/>
              </a:ln>
            </p:spPr>
            <p:style>
              <a:lnRef idx="2">
                <a:schemeClr val="dk1"/>
              </a:lnRef>
              <a:fillRef idx="1">
                <a:schemeClr val="lt1"/>
              </a:fillRef>
              <a:effectRef idx="0">
                <a:schemeClr val="dk1"/>
              </a:effectRef>
              <a:fontRef idx="minor">
                <a:schemeClr val="dk1"/>
              </a:fontRef>
            </p:style>
            <p:txBody>
              <a:bodyPr vert="horz" wrap="square" lIns="91440" tIns="45720" rIns="91440" bIns="45720" numCol="1" anchor="ctr" anchorCtr="0" compatLnSpc="1">
                <a:prstTxWarp prst="textNoShape">
                  <a:avLst/>
                </a:prstTxWarp>
              </a:bodyPr>
              <a:lstStyle/>
              <a:p>
                <a:pPr algn="ctr" fontAlgn="base">
                  <a:spcBef>
                    <a:spcPct val="0"/>
                  </a:spcBef>
                  <a:spcAft>
                    <a:spcPct val="0"/>
                  </a:spcAft>
                  <a:defRPr/>
                </a:pPr>
                <a:r>
                  <a:rPr lang="en-US" sz="1400" dirty="0" smtClean="0">
                    <a:solidFill>
                      <a:schemeClr val="tx1"/>
                    </a:solidFill>
                    <a:latin typeface="Calibri" pitchFamily="34" charset="0"/>
                    <a:cs typeface="Tahoma" pitchFamily="34" charset="0"/>
                  </a:rPr>
                  <a:t>SUPPORTING</a:t>
                </a:r>
              </a:p>
            </p:txBody>
          </p:sp>
          <p:sp>
            <p:nvSpPr>
              <p:cNvPr id="26" name="Rounded Rectangle 25"/>
              <p:cNvSpPr/>
              <p:nvPr/>
            </p:nvSpPr>
            <p:spPr>
              <a:xfrm>
                <a:off x="2287662" y="3380381"/>
                <a:ext cx="1705171" cy="258099"/>
              </a:xfrm>
              <a:prstGeom prst="roundRect">
                <a:avLst/>
              </a:prstGeom>
              <a:grpFill/>
              <a:ln>
                <a:headEnd/>
                <a:tailEnd/>
              </a:ln>
            </p:spPr>
            <p:style>
              <a:lnRef idx="2">
                <a:schemeClr val="dk1"/>
              </a:lnRef>
              <a:fillRef idx="1">
                <a:schemeClr val="lt1"/>
              </a:fillRef>
              <a:effectRef idx="0">
                <a:schemeClr val="dk1"/>
              </a:effectRef>
              <a:fontRef idx="minor">
                <a:schemeClr val="dk1"/>
              </a:fontRef>
            </p:style>
            <p:txBody>
              <a:bodyPr vert="horz" wrap="square" lIns="91440" tIns="45720" rIns="91440" bIns="45720" numCol="1" anchor="ctr" anchorCtr="0" compatLnSpc="1">
                <a:prstTxWarp prst="textNoShape">
                  <a:avLst/>
                </a:prstTxWarp>
              </a:bodyPr>
              <a:lstStyle/>
              <a:p>
                <a:pPr algn="ctr" fontAlgn="base">
                  <a:spcBef>
                    <a:spcPct val="0"/>
                  </a:spcBef>
                  <a:spcAft>
                    <a:spcPct val="0"/>
                  </a:spcAft>
                  <a:defRPr/>
                </a:pPr>
                <a:r>
                  <a:rPr lang="en-US" sz="1400" dirty="0" smtClean="0">
                    <a:solidFill>
                      <a:schemeClr val="tx1"/>
                    </a:solidFill>
                    <a:latin typeface="Calibri" pitchFamily="34" charset="0"/>
                    <a:cs typeface="Tahoma" pitchFamily="34" charset="0"/>
                  </a:rPr>
                  <a:t>VACUUM</a:t>
                </a:r>
              </a:p>
            </p:txBody>
          </p:sp>
          <p:sp>
            <p:nvSpPr>
              <p:cNvPr id="27" name="Rounded Rectangle 26"/>
              <p:cNvSpPr/>
              <p:nvPr/>
            </p:nvSpPr>
            <p:spPr>
              <a:xfrm>
                <a:off x="2300593" y="3763059"/>
                <a:ext cx="1689891" cy="424522"/>
              </a:xfrm>
              <a:prstGeom prst="roundRect">
                <a:avLst/>
              </a:prstGeom>
              <a:grpFill/>
              <a:ln>
                <a:headEnd/>
                <a:tailEnd/>
              </a:ln>
            </p:spPr>
            <p:style>
              <a:lnRef idx="2">
                <a:schemeClr val="dk1"/>
              </a:lnRef>
              <a:fillRef idx="1">
                <a:schemeClr val="lt1"/>
              </a:fillRef>
              <a:effectRef idx="0">
                <a:schemeClr val="dk1"/>
              </a:effectRef>
              <a:fontRef idx="minor">
                <a:schemeClr val="dk1"/>
              </a:fontRef>
            </p:style>
            <p:txBody>
              <a:bodyPr vert="horz" wrap="square" lIns="91440" tIns="45720" rIns="91440" bIns="45720" numCol="1" anchor="ctr" anchorCtr="0" compatLnSpc="1">
                <a:prstTxWarp prst="textNoShape">
                  <a:avLst/>
                </a:prstTxWarp>
              </a:bodyPr>
              <a:lstStyle/>
              <a:p>
                <a:pPr algn="ctr" fontAlgn="base">
                  <a:spcBef>
                    <a:spcPct val="0"/>
                  </a:spcBef>
                  <a:spcAft>
                    <a:spcPct val="0"/>
                  </a:spcAft>
                  <a:defRPr/>
                </a:pPr>
                <a:r>
                  <a:rPr lang="en-US" sz="1400" dirty="0" smtClean="0">
                    <a:solidFill>
                      <a:schemeClr val="tx1"/>
                    </a:solidFill>
                    <a:latin typeface="Calibri" pitchFamily="34" charset="0"/>
                    <a:cs typeface="Tahoma" pitchFamily="34" charset="0"/>
                  </a:rPr>
                  <a:t>PRE-ALIGNMENT  &amp; STABILIZATION</a:t>
                </a:r>
              </a:p>
            </p:txBody>
          </p:sp>
          <p:sp>
            <p:nvSpPr>
              <p:cNvPr id="28" name="Rounded Rectangle 27"/>
              <p:cNvSpPr/>
              <p:nvPr/>
            </p:nvSpPr>
            <p:spPr>
              <a:xfrm>
                <a:off x="2288679" y="4323991"/>
                <a:ext cx="1702850" cy="254924"/>
              </a:xfrm>
              <a:prstGeom prst="roundRect">
                <a:avLst/>
              </a:prstGeom>
              <a:grpFill/>
              <a:ln>
                <a:headEnd/>
                <a:tailEnd/>
              </a:ln>
            </p:spPr>
            <p:style>
              <a:lnRef idx="2">
                <a:schemeClr val="dk1"/>
              </a:lnRef>
              <a:fillRef idx="1">
                <a:schemeClr val="lt1"/>
              </a:fillRef>
              <a:effectRef idx="0">
                <a:schemeClr val="dk1"/>
              </a:effectRef>
              <a:fontRef idx="minor">
                <a:schemeClr val="dk1"/>
              </a:fontRef>
            </p:style>
            <p:txBody>
              <a:bodyPr vert="horz" wrap="square" lIns="91440" tIns="45720" rIns="91440" bIns="45720" numCol="1" anchor="ctr" anchorCtr="0" compatLnSpc="1">
                <a:prstTxWarp prst="textNoShape">
                  <a:avLst/>
                </a:prstTxWarp>
              </a:bodyPr>
              <a:lstStyle/>
              <a:p>
                <a:pPr algn="ctr" fontAlgn="base">
                  <a:spcBef>
                    <a:spcPct val="0"/>
                  </a:spcBef>
                  <a:spcAft>
                    <a:spcPct val="0"/>
                  </a:spcAft>
                  <a:defRPr/>
                </a:pPr>
                <a:r>
                  <a:rPr lang="en-US" sz="1400" dirty="0" smtClean="0">
                    <a:solidFill>
                      <a:schemeClr val="tx1"/>
                    </a:solidFill>
                    <a:latin typeface="Calibri" pitchFamily="34" charset="0"/>
                    <a:cs typeface="Tahoma" pitchFamily="34" charset="0"/>
                  </a:rPr>
                  <a:t>INSTRUMENTATION</a:t>
                </a:r>
              </a:p>
            </p:txBody>
          </p:sp>
        </p:grpSp>
        <p:sp>
          <p:nvSpPr>
            <p:cNvPr id="35" name="Rounded Rectangle 34"/>
            <p:cNvSpPr/>
            <p:nvPr/>
          </p:nvSpPr>
          <p:spPr>
            <a:xfrm>
              <a:off x="1085387" y="2297151"/>
              <a:ext cx="2215376" cy="4081347"/>
            </a:xfrm>
            <a:prstGeom prst="roundRect">
              <a:avLst>
                <a:gd name="adj" fmla="val 6935"/>
              </a:avLst>
            </a:prstGeom>
            <a:noFill/>
            <a:ln w="38100">
              <a:solidFill>
                <a:schemeClr val="accent1">
                  <a:lumMod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1" name="Rounded Rectangle 40"/>
          <p:cNvSpPr/>
          <p:nvPr/>
        </p:nvSpPr>
        <p:spPr>
          <a:xfrm>
            <a:off x="3505200" y="2438400"/>
            <a:ext cx="2362200" cy="1152000"/>
          </a:xfrm>
          <a:prstGeom prst="roundRect">
            <a:avLst/>
          </a:prstGeom>
          <a:solidFill>
            <a:schemeClr val="accent6">
              <a:lumMod val="75000"/>
            </a:schemeClr>
          </a:solidFill>
          <a:ln>
            <a:headEnd/>
            <a:tailEnd/>
          </a:ln>
        </p:spPr>
        <p:style>
          <a:lnRef idx="2">
            <a:schemeClr val="dk1"/>
          </a:lnRef>
          <a:fillRef idx="1">
            <a:schemeClr val="lt1"/>
          </a:fillRef>
          <a:effectRef idx="0">
            <a:schemeClr val="dk1"/>
          </a:effectRef>
          <a:fontRef idx="minor">
            <a:schemeClr val="dk1"/>
          </a:fontRef>
        </p:style>
        <p:txBody>
          <a:bodyPr vert="horz" wrap="square" lIns="91440" tIns="45720" rIns="91440" bIns="45720" numCol="1" anchor="ctr" anchorCtr="0" compatLnSpc="1">
            <a:prstTxWarp prst="textNoShape">
              <a:avLst/>
            </a:prstTxWarp>
          </a:bodyPr>
          <a:lstStyle/>
          <a:p>
            <a:pPr algn="ctr" fontAlgn="base">
              <a:spcBef>
                <a:spcPct val="0"/>
              </a:spcBef>
              <a:spcAft>
                <a:spcPct val="0"/>
              </a:spcAft>
              <a:defRPr/>
            </a:pPr>
            <a:r>
              <a:rPr lang="en-US" sz="2000" dirty="0" smtClean="0">
                <a:solidFill>
                  <a:srgbClr val="003368"/>
                </a:solidFill>
                <a:latin typeface="Calibri" pitchFamily="34" charset="0"/>
                <a:cs typeface="Tahoma" pitchFamily="34" charset="0"/>
              </a:rPr>
              <a:t>BPM – DBQ - PETS interconnection</a:t>
            </a:r>
            <a:endParaRPr lang="en-US" sz="2000" dirty="0">
              <a:solidFill>
                <a:srgbClr val="003368"/>
              </a:solidFill>
              <a:latin typeface="Calibri" pitchFamily="34" charset="0"/>
              <a:cs typeface="Tahoma" pitchFamily="34" charset="0"/>
            </a:endParaRPr>
          </a:p>
        </p:txBody>
      </p:sp>
      <p:sp>
        <p:nvSpPr>
          <p:cNvPr id="42" name="Rounded Rectangle 41"/>
          <p:cNvSpPr/>
          <p:nvPr/>
        </p:nvSpPr>
        <p:spPr>
          <a:xfrm>
            <a:off x="3505200" y="3644400"/>
            <a:ext cx="2362200" cy="1152000"/>
          </a:xfrm>
          <a:prstGeom prst="roundRect">
            <a:avLst/>
          </a:prstGeom>
          <a:solidFill>
            <a:schemeClr val="bg1">
              <a:lumMod val="85000"/>
            </a:schemeClr>
          </a:solidFill>
          <a:ln>
            <a:headEnd/>
            <a:tailEnd/>
          </a:ln>
        </p:spPr>
        <p:style>
          <a:lnRef idx="2">
            <a:schemeClr val="dk1"/>
          </a:lnRef>
          <a:fillRef idx="1">
            <a:schemeClr val="lt1"/>
          </a:fillRef>
          <a:effectRef idx="0">
            <a:schemeClr val="dk1"/>
          </a:effectRef>
          <a:fontRef idx="minor">
            <a:schemeClr val="dk1"/>
          </a:fontRef>
        </p:style>
        <p:txBody>
          <a:bodyPr vert="horz" wrap="square" lIns="91440" tIns="45720" rIns="91440" bIns="45720" numCol="1" anchor="ctr" anchorCtr="0" compatLnSpc="1">
            <a:prstTxWarp prst="textNoShape">
              <a:avLst/>
            </a:prstTxWarp>
          </a:bodyPr>
          <a:lstStyle/>
          <a:p>
            <a:pPr algn="ctr" fontAlgn="base">
              <a:spcBef>
                <a:spcPct val="0"/>
              </a:spcBef>
              <a:spcAft>
                <a:spcPct val="0"/>
              </a:spcAft>
              <a:defRPr/>
            </a:pPr>
            <a:r>
              <a:rPr lang="en-US" sz="2000" dirty="0" smtClean="0">
                <a:solidFill>
                  <a:srgbClr val="003368"/>
                </a:solidFill>
                <a:latin typeface="Calibri" pitchFamily="34" charset="0"/>
                <a:cs typeface="Tahoma" pitchFamily="34" charset="0"/>
              </a:rPr>
              <a:t>Interconnections – BPM – MBQ –Dipole Corr. - interconnections</a:t>
            </a:r>
          </a:p>
        </p:txBody>
      </p:sp>
      <p:sp>
        <p:nvSpPr>
          <p:cNvPr id="45" name="Rounded Rectangle 44"/>
          <p:cNvSpPr/>
          <p:nvPr/>
        </p:nvSpPr>
        <p:spPr>
          <a:xfrm>
            <a:off x="3505200" y="1219200"/>
            <a:ext cx="2362200" cy="1152000"/>
          </a:xfrm>
          <a:prstGeom prst="roundRect">
            <a:avLst/>
          </a:prstGeom>
          <a:solidFill>
            <a:schemeClr val="accent6">
              <a:lumMod val="75000"/>
            </a:schemeClr>
          </a:solidFill>
          <a:ln>
            <a:headEnd/>
            <a:tailEnd/>
          </a:ln>
        </p:spPr>
        <p:style>
          <a:lnRef idx="2">
            <a:schemeClr val="dk1"/>
          </a:lnRef>
          <a:fillRef idx="1">
            <a:schemeClr val="lt1"/>
          </a:fillRef>
          <a:effectRef idx="0">
            <a:schemeClr val="dk1"/>
          </a:effectRef>
          <a:fontRef idx="minor">
            <a:schemeClr val="dk1"/>
          </a:fontRef>
        </p:style>
        <p:txBody>
          <a:bodyPr vert="horz" wrap="square" lIns="91440" tIns="45720" rIns="91440" bIns="45720" numCol="1" anchor="ctr" anchorCtr="0" compatLnSpc="1">
            <a:prstTxWarp prst="textNoShape">
              <a:avLst/>
            </a:prstTxWarp>
          </a:bodyPr>
          <a:lstStyle/>
          <a:p>
            <a:pPr algn="ctr" fontAlgn="base">
              <a:spcBef>
                <a:spcPct val="0"/>
              </a:spcBef>
              <a:spcAft>
                <a:spcPct val="0"/>
              </a:spcAft>
              <a:defRPr/>
            </a:pPr>
            <a:r>
              <a:rPr lang="en-US" sz="2000" dirty="0" smtClean="0">
                <a:solidFill>
                  <a:srgbClr val="003368"/>
                </a:solidFill>
                <a:latin typeface="Calibri" pitchFamily="34" charset="0"/>
                <a:cs typeface="Tahoma" pitchFamily="34" charset="0"/>
              </a:rPr>
              <a:t>PETS – RF network – Acc. structures – Vacuum-Cooling</a:t>
            </a:r>
          </a:p>
        </p:txBody>
      </p:sp>
      <p:sp>
        <p:nvSpPr>
          <p:cNvPr id="39" name="Rounded Rectangle 38"/>
          <p:cNvSpPr/>
          <p:nvPr/>
        </p:nvSpPr>
        <p:spPr>
          <a:xfrm>
            <a:off x="3360226" y="1066800"/>
            <a:ext cx="2659574" cy="5105400"/>
          </a:xfrm>
          <a:prstGeom prst="roundRect">
            <a:avLst>
              <a:gd name="adj" fmla="val 6935"/>
            </a:avLst>
          </a:prstGeom>
          <a:noFill/>
          <a:ln w="38100">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solidFill>
                <a:srgbClr val="003368"/>
              </a:solidFill>
            </a:endParaRPr>
          </a:p>
        </p:txBody>
      </p:sp>
      <p:sp>
        <p:nvSpPr>
          <p:cNvPr id="52" name="Rounded Rectangle 51"/>
          <p:cNvSpPr/>
          <p:nvPr/>
        </p:nvSpPr>
        <p:spPr>
          <a:xfrm rot="16200000">
            <a:off x="6882168" y="3176232"/>
            <a:ext cx="2223732" cy="1205268"/>
          </a:xfrm>
          <a:prstGeom prst="roundRect">
            <a:avLst>
              <a:gd name="adj" fmla="val 7834"/>
            </a:avLst>
          </a:prstGeom>
          <a:solidFill>
            <a:srgbClr val="3399FF"/>
          </a:solidFill>
          <a:ln w="38100">
            <a:solidFill>
              <a:srgbClr val="1A1674"/>
            </a:solidFill>
            <a:headEnd/>
            <a:tailEnd/>
          </a:ln>
        </p:spPr>
        <p:style>
          <a:lnRef idx="2">
            <a:schemeClr val="dk1"/>
          </a:lnRef>
          <a:fillRef idx="1">
            <a:schemeClr val="lt1"/>
          </a:fillRef>
          <a:effectRef idx="0">
            <a:schemeClr val="dk1"/>
          </a:effectRef>
          <a:fontRef idx="minor">
            <a:schemeClr val="dk1"/>
          </a:fontRef>
        </p:style>
        <p:txBody>
          <a:bodyPr vert="horz" wrap="square" lIns="91440" tIns="45720" rIns="91440" bIns="45720" numCol="1" anchor="ctr" anchorCtr="0" compatLnSpc="1">
            <a:prstTxWarp prst="textNoShape">
              <a:avLst/>
            </a:prstTxWarp>
          </a:bodyPr>
          <a:lstStyle/>
          <a:p>
            <a:pPr algn="ctr" fontAlgn="base">
              <a:spcBef>
                <a:spcPct val="0"/>
              </a:spcBef>
              <a:spcAft>
                <a:spcPct val="0"/>
              </a:spcAft>
              <a:defRPr/>
            </a:pPr>
            <a:r>
              <a:rPr lang="en-US" b="1" dirty="0" smtClean="0">
                <a:solidFill>
                  <a:schemeClr val="tx1"/>
                </a:solidFill>
                <a:latin typeface="Calibri" pitchFamily="34" charset="0"/>
                <a:cs typeface="Tahoma" pitchFamily="34" charset="0"/>
              </a:rPr>
              <a:t>TWO-BEAM</a:t>
            </a:r>
          </a:p>
          <a:p>
            <a:pPr algn="ctr" fontAlgn="base">
              <a:spcBef>
                <a:spcPct val="0"/>
              </a:spcBef>
              <a:spcAft>
                <a:spcPct val="0"/>
              </a:spcAft>
              <a:defRPr/>
            </a:pPr>
            <a:r>
              <a:rPr lang="en-US" b="1" dirty="0" smtClean="0">
                <a:solidFill>
                  <a:schemeClr val="tx1"/>
                </a:solidFill>
                <a:latin typeface="Calibri" pitchFamily="34" charset="0"/>
                <a:cs typeface="Tahoma" pitchFamily="34" charset="0"/>
              </a:rPr>
              <a:t> </a:t>
            </a:r>
          </a:p>
          <a:p>
            <a:pPr algn="ctr" fontAlgn="base">
              <a:spcBef>
                <a:spcPct val="0"/>
              </a:spcBef>
              <a:spcAft>
                <a:spcPct val="0"/>
              </a:spcAft>
              <a:defRPr/>
            </a:pPr>
            <a:r>
              <a:rPr lang="en-US" b="1" dirty="0" smtClean="0">
                <a:solidFill>
                  <a:schemeClr val="tx1"/>
                </a:solidFill>
                <a:latin typeface="Calibri" pitchFamily="34" charset="0"/>
                <a:cs typeface="Tahoma" pitchFamily="34" charset="0"/>
              </a:rPr>
              <a:t>MODULE</a:t>
            </a:r>
            <a:endParaRPr lang="en-US" b="1" dirty="0">
              <a:solidFill>
                <a:schemeClr val="tx1"/>
              </a:solidFill>
              <a:latin typeface="Calibri" pitchFamily="34" charset="0"/>
              <a:cs typeface="Tahoma" pitchFamily="34" charset="0"/>
            </a:endParaRPr>
          </a:p>
        </p:txBody>
      </p:sp>
      <p:sp>
        <p:nvSpPr>
          <p:cNvPr id="56" name="Right Arrow 55"/>
          <p:cNvSpPr/>
          <p:nvPr/>
        </p:nvSpPr>
        <p:spPr>
          <a:xfrm>
            <a:off x="2743200" y="3200400"/>
            <a:ext cx="401444" cy="832624"/>
          </a:xfrm>
          <a:prstGeom prst="rightArrow">
            <a:avLst/>
          </a:prstGeom>
          <a:ln>
            <a:solidFill>
              <a:srgbClr val="1A167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Date Placeholder 50"/>
          <p:cNvSpPr>
            <a:spLocks noGrp="1"/>
          </p:cNvSpPr>
          <p:nvPr>
            <p:ph type="dt" sz="half" idx="10"/>
          </p:nvPr>
        </p:nvSpPr>
        <p:spPr/>
        <p:txBody>
          <a:bodyPr/>
          <a:lstStyle/>
          <a:p>
            <a:r>
              <a:rPr lang="en-US" smtClean="0"/>
              <a:t>03 Feb 2011</a:t>
            </a:r>
            <a:endParaRPr lang="en-US" dirty="0"/>
          </a:p>
        </p:txBody>
      </p:sp>
      <p:sp>
        <p:nvSpPr>
          <p:cNvPr id="60" name="Footer Placeholder 59"/>
          <p:cNvSpPr>
            <a:spLocks noGrp="1"/>
          </p:cNvSpPr>
          <p:nvPr>
            <p:ph type="ftr" sz="quarter" idx="12"/>
          </p:nvPr>
        </p:nvSpPr>
        <p:spPr/>
        <p:txBody>
          <a:bodyPr/>
          <a:lstStyle/>
          <a:p>
            <a:r>
              <a:rPr lang="en-US" smtClean="0"/>
              <a:t>ACE, G. Riddone</a:t>
            </a:r>
            <a:endParaRPr lang="en-US" dirty="0" smtClean="0"/>
          </a:p>
        </p:txBody>
      </p:sp>
      <p:sp>
        <p:nvSpPr>
          <p:cNvPr id="67" name="Rounded Rectangle 66"/>
          <p:cNvSpPr/>
          <p:nvPr/>
        </p:nvSpPr>
        <p:spPr>
          <a:xfrm>
            <a:off x="3505200" y="4876800"/>
            <a:ext cx="2362200" cy="1152000"/>
          </a:xfrm>
          <a:prstGeom prst="roundRect">
            <a:avLst/>
          </a:prstGeom>
          <a:solidFill>
            <a:schemeClr val="bg1">
              <a:lumMod val="85000"/>
            </a:schemeClr>
          </a:solidFill>
          <a:ln>
            <a:headEnd/>
            <a:tailEnd/>
          </a:ln>
        </p:spPr>
        <p:style>
          <a:lnRef idx="2">
            <a:schemeClr val="dk1"/>
          </a:lnRef>
          <a:fillRef idx="1">
            <a:schemeClr val="lt1"/>
          </a:fillRef>
          <a:effectRef idx="0">
            <a:schemeClr val="dk1"/>
          </a:effectRef>
          <a:fontRef idx="minor">
            <a:schemeClr val="dk1"/>
          </a:fontRef>
        </p:style>
        <p:txBody>
          <a:bodyPr vert="horz" wrap="square" lIns="91440" tIns="45720" rIns="91440" bIns="45720" numCol="1" anchor="ctr" anchorCtr="0" compatLnSpc="1">
            <a:prstTxWarp prst="textNoShape">
              <a:avLst/>
            </a:prstTxWarp>
          </a:bodyPr>
          <a:lstStyle/>
          <a:p>
            <a:pPr algn="ctr" fontAlgn="base">
              <a:spcBef>
                <a:spcPct val="0"/>
              </a:spcBef>
              <a:spcAft>
                <a:spcPct val="0"/>
              </a:spcAft>
              <a:defRPr/>
            </a:pPr>
            <a:r>
              <a:rPr lang="en-US" sz="2000" dirty="0" smtClean="0">
                <a:solidFill>
                  <a:srgbClr val="003368"/>
                </a:solidFill>
                <a:latin typeface="Calibri" pitchFamily="34" charset="0"/>
                <a:cs typeface="Tahoma" pitchFamily="34" charset="0"/>
              </a:rPr>
              <a:t>Girders – positioning and </a:t>
            </a:r>
            <a:r>
              <a:rPr lang="en-US" sz="2000" dirty="0" err="1" smtClean="0">
                <a:solidFill>
                  <a:srgbClr val="003368"/>
                </a:solidFill>
                <a:latin typeface="Calibri" pitchFamily="34" charset="0"/>
                <a:cs typeface="Tahoma" pitchFamily="34" charset="0"/>
              </a:rPr>
              <a:t>stabilisation</a:t>
            </a:r>
            <a:r>
              <a:rPr lang="en-US" sz="2000" dirty="0" smtClean="0">
                <a:solidFill>
                  <a:srgbClr val="003368"/>
                </a:solidFill>
                <a:latin typeface="Calibri" pitchFamily="34" charset="0"/>
                <a:cs typeface="Tahoma" pitchFamily="34" charset="0"/>
              </a:rPr>
              <a:t> components</a:t>
            </a:r>
          </a:p>
        </p:txBody>
      </p:sp>
      <p:sp>
        <p:nvSpPr>
          <p:cNvPr id="68" name="Left-Right Arrow 67"/>
          <p:cNvSpPr/>
          <p:nvPr/>
        </p:nvSpPr>
        <p:spPr>
          <a:xfrm>
            <a:off x="6096000" y="3429000"/>
            <a:ext cx="1143000" cy="838200"/>
          </a:xfrm>
          <a:prstGeom prst="lef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TextBox 68"/>
          <p:cNvSpPr txBox="1"/>
          <p:nvPr/>
        </p:nvSpPr>
        <p:spPr>
          <a:xfrm>
            <a:off x="4038600" y="685800"/>
            <a:ext cx="1230273" cy="369332"/>
          </a:xfrm>
          <a:prstGeom prst="rect">
            <a:avLst/>
          </a:prstGeom>
          <a:noFill/>
        </p:spPr>
        <p:txBody>
          <a:bodyPr wrap="none" rtlCol="0">
            <a:spAutoFit/>
          </a:bodyPr>
          <a:lstStyle/>
          <a:p>
            <a:r>
              <a:rPr lang="en-US" b="1" dirty="0" smtClean="0"/>
              <a:t>SUB-UNITS</a:t>
            </a:r>
            <a:endParaRPr lang="en-US" b="1" dirty="0"/>
          </a:p>
        </p:txBody>
      </p:sp>
    </p:spTree>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Accelerating structures (1)</a:t>
            </a:r>
            <a:endParaRPr lang="en-US" dirty="0"/>
          </a:p>
        </p:txBody>
      </p:sp>
      <p:sp>
        <p:nvSpPr>
          <p:cNvPr id="3" name="Slide Number Placeholder 2"/>
          <p:cNvSpPr>
            <a:spLocks noGrp="1"/>
          </p:cNvSpPr>
          <p:nvPr>
            <p:ph type="sldNum" sz="quarter" idx="11"/>
          </p:nvPr>
        </p:nvSpPr>
        <p:spPr/>
        <p:txBody>
          <a:bodyPr/>
          <a:lstStyle/>
          <a:p>
            <a:fld id="{403034ED-392B-42A2-8939-5A95FD54CEFE}" type="slidenum">
              <a:rPr lang="en-US" smtClean="0"/>
              <a:pPr/>
              <a:t>7</a:t>
            </a:fld>
            <a:endParaRPr lang="en-US" dirty="0"/>
          </a:p>
        </p:txBody>
      </p:sp>
      <p:grpSp>
        <p:nvGrpSpPr>
          <p:cNvPr id="4" name="Group 75"/>
          <p:cNvGrpSpPr/>
          <p:nvPr/>
        </p:nvGrpSpPr>
        <p:grpSpPr>
          <a:xfrm>
            <a:off x="1158240" y="1676400"/>
            <a:ext cx="7193280" cy="4554491"/>
            <a:chOff x="162983" y="1362308"/>
            <a:chExt cx="8415182" cy="5446287"/>
          </a:xfrm>
        </p:grpSpPr>
        <p:pic>
          <p:nvPicPr>
            <p:cNvPr id="7170" name="Picture 2"/>
            <p:cNvPicPr>
              <a:picLocks noChangeAspect="1" noChangeArrowheads="1"/>
            </p:cNvPicPr>
            <p:nvPr/>
          </p:nvPicPr>
          <p:blipFill>
            <a:blip r:embed="rId3" cstate="print"/>
            <a:srcRect/>
            <a:stretch>
              <a:fillRect/>
            </a:stretch>
          </p:blipFill>
          <p:spPr bwMode="auto">
            <a:xfrm>
              <a:off x="1030086" y="1386748"/>
              <a:ext cx="7213729" cy="4995025"/>
            </a:xfrm>
            <a:prstGeom prst="rect">
              <a:avLst/>
            </a:prstGeom>
            <a:noFill/>
            <a:ln w="9525">
              <a:noFill/>
              <a:miter lim="800000"/>
              <a:headEnd/>
              <a:tailEnd/>
            </a:ln>
          </p:spPr>
        </p:pic>
        <p:grpSp>
          <p:nvGrpSpPr>
            <p:cNvPr id="6" name="Group 60"/>
            <p:cNvGrpSpPr/>
            <p:nvPr/>
          </p:nvGrpSpPr>
          <p:grpSpPr>
            <a:xfrm>
              <a:off x="162983" y="1623457"/>
              <a:ext cx="8415182" cy="5185138"/>
              <a:chOff x="319097" y="1393003"/>
              <a:chExt cx="8415182" cy="5185138"/>
            </a:xfrm>
          </p:grpSpPr>
          <p:grpSp>
            <p:nvGrpSpPr>
              <p:cNvPr id="7" name="Group 58"/>
              <p:cNvGrpSpPr/>
              <p:nvPr/>
            </p:nvGrpSpPr>
            <p:grpSpPr>
              <a:xfrm>
                <a:off x="4661486" y="5295207"/>
                <a:ext cx="943931" cy="697895"/>
                <a:chOff x="4661486" y="5295207"/>
                <a:chExt cx="943931" cy="697895"/>
              </a:xfrm>
            </p:grpSpPr>
            <p:sp>
              <p:nvSpPr>
                <p:cNvPr id="15" name="TextBox 6"/>
                <p:cNvSpPr txBox="1">
                  <a:spLocks noChangeArrowheads="1"/>
                </p:cNvSpPr>
                <p:nvPr/>
              </p:nvSpPr>
              <p:spPr bwMode="auto">
                <a:xfrm>
                  <a:off x="4661486" y="5625061"/>
                  <a:ext cx="943931" cy="368041"/>
                </a:xfrm>
                <a:prstGeom prst="rect">
                  <a:avLst/>
                </a:prstGeom>
                <a:noFill/>
                <a:ln w="9525">
                  <a:noFill/>
                  <a:miter lim="800000"/>
                  <a:headEnd/>
                  <a:tailEnd type="stealth" w="lg" len="lg"/>
                </a:ln>
              </p:spPr>
              <p:txBody>
                <a:bodyPr wrap="square">
                  <a:spAutoFit/>
                </a:bodyPr>
                <a:lstStyle/>
                <a:p>
                  <a:r>
                    <a:rPr lang="en-US" sz="1400" b="1" dirty="0" smtClean="0">
                      <a:latin typeface="Calibri" pitchFamily="34" charset="0"/>
                      <a:cs typeface="Arial" pitchFamily="34" charset="0"/>
                    </a:rPr>
                    <a:t>WFM</a:t>
                  </a:r>
                  <a:endParaRPr lang="en-US" sz="1400" b="1" dirty="0">
                    <a:latin typeface="Calibri" pitchFamily="34" charset="0"/>
                    <a:cs typeface="Arial" pitchFamily="34" charset="0"/>
                  </a:endParaRPr>
                </a:p>
              </p:txBody>
            </p:sp>
            <p:cxnSp>
              <p:nvCxnSpPr>
                <p:cNvPr id="16" name="Straight Arrow Connector 15"/>
                <p:cNvCxnSpPr/>
                <p:nvPr/>
              </p:nvCxnSpPr>
              <p:spPr bwMode="auto">
                <a:xfrm rot="16200000" flipV="1">
                  <a:off x="4951868" y="5463979"/>
                  <a:ext cx="676968" cy="339423"/>
                </a:xfrm>
                <a:prstGeom prst="straightConnector1">
                  <a:avLst/>
                </a:prstGeom>
                <a:ln w="12700">
                  <a:solidFill>
                    <a:schemeClr val="tx1"/>
                  </a:solidFill>
                  <a:tailEnd type="stealth" w="med" len="lg"/>
                </a:ln>
              </p:spPr>
              <p:style>
                <a:lnRef idx="1">
                  <a:schemeClr val="accent1"/>
                </a:lnRef>
                <a:fillRef idx="0">
                  <a:schemeClr val="accent1"/>
                </a:fillRef>
                <a:effectRef idx="0">
                  <a:schemeClr val="accent1"/>
                </a:effectRef>
                <a:fontRef idx="minor">
                  <a:schemeClr val="tx1"/>
                </a:fontRef>
              </p:style>
            </p:cxnSp>
            <p:cxnSp>
              <p:nvCxnSpPr>
                <p:cNvPr id="17" name="Straight Arrow Connector 16"/>
                <p:cNvCxnSpPr/>
                <p:nvPr/>
              </p:nvCxnSpPr>
              <p:spPr bwMode="auto">
                <a:xfrm>
                  <a:off x="4698063" y="5972175"/>
                  <a:ext cx="762000" cy="1588"/>
                </a:xfrm>
                <a:prstGeom prst="straightConnector1">
                  <a:avLst/>
                </a:prstGeom>
                <a:ln w="12700">
                  <a:solidFill>
                    <a:schemeClr val="tx1"/>
                  </a:solidFill>
                  <a:tailEnd type="none" w="lg" len="lg"/>
                </a:ln>
              </p:spPr>
              <p:style>
                <a:lnRef idx="1">
                  <a:schemeClr val="accent1"/>
                </a:lnRef>
                <a:fillRef idx="0">
                  <a:schemeClr val="accent1"/>
                </a:fillRef>
                <a:effectRef idx="0">
                  <a:schemeClr val="accent1"/>
                </a:effectRef>
                <a:fontRef idx="minor">
                  <a:schemeClr val="tx1"/>
                </a:fontRef>
              </p:style>
            </p:cxnSp>
          </p:grpSp>
          <p:grpSp>
            <p:nvGrpSpPr>
              <p:cNvPr id="8" name="Group 25"/>
              <p:cNvGrpSpPr/>
              <p:nvPr/>
            </p:nvGrpSpPr>
            <p:grpSpPr>
              <a:xfrm>
                <a:off x="1447678" y="5254595"/>
                <a:ext cx="3631702" cy="1323546"/>
                <a:chOff x="5458029" y="4044427"/>
                <a:chExt cx="3934345" cy="2066173"/>
              </a:xfrm>
            </p:grpSpPr>
            <p:sp>
              <p:nvSpPr>
                <p:cNvPr id="19" name="TextBox 6"/>
                <p:cNvSpPr txBox="1">
                  <a:spLocks noChangeArrowheads="1"/>
                </p:cNvSpPr>
                <p:nvPr/>
              </p:nvSpPr>
              <p:spPr bwMode="auto">
                <a:xfrm>
                  <a:off x="5692059" y="5536055"/>
                  <a:ext cx="3700315" cy="574545"/>
                </a:xfrm>
                <a:prstGeom prst="rect">
                  <a:avLst/>
                </a:prstGeom>
                <a:noFill/>
                <a:ln w="9525">
                  <a:noFill/>
                  <a:miter lim="800000"/>
                  <a:headEnd/>
                  <a:tailEnd type="stealth" w="lg" len="lg"/>
                </a:ln>
              </p:spPr>
              <p:txBody>
                <a:bodyPr wrap="square">
                  <a:spAutoFit/>
                </a:bodyPr>
                <a:lstStyle/>
                <a:p>
                  <a:r>
                    <a:rPr lang="en-US" sz="1400" b="1" dirty="0" smtClean="0">
                      <a:latin typeface="Calibri" pitchFamily="34" charset="0"/>
                      <a:cs typeface="Arial" pitchFamily="34" charset="0"/>
                    </a:rPr>
                    <a:t>INTRAMODULE INTERCONNECTION</a:t>
                  </a:r>
                  <a:endParaRPr lang="en-US" sz="1400" b="1" dirty="0">
                    <a:latin typeface="Calibri" pitchFamily="34" charset="0"/>
                    <a:cs typeface="Arial" pitchFamily="34" charset="0"/>
                  </a:endParaRPr>
                </a:p>
              </p:txBody>
            </p:sp>
            <p:cxnSp>
              <p:nvCxnSpPr>
                <p:cNvPr id="20" name="Straight Arrow Connector 19"/>
                <p:cNvCxnSpPr/>
                <p:nvPr/>
              </p:nvCxnSpPr>
              <p:spPr bwMode="auto">
                <a:xfrm rot="5400000" flipH="1" flipV="1">
                  <a:off x="4914382" y="4588074"/>
                  <a:ext cx="2023398" cy="936103"/>
                </a:xfrm>
                <a:prstGeom prst="straightConnector1">
                  <a:avLst/>
                </a:prstGeom>
                <a:ln w="12700">
                  <a:solidFill>
                    <a:schemeClr val="tx1"/>
                  </a:solidFill>
                  <a:tailEnd type="stealth" w="med" len="lg"/>
                </a:ln>
              </p:spPr>
              <p:style>
                <a:lnRef idx="1">
                  <a:schemeClr val="accent1"/>
                </a:lnRef>
                <a:fillRef idx="0">
                  <a:schemeClr val="accent1"/>
                </a:fillRef>
                <a:effectRef idx="0">
                  <a:schemeClr val="accent1"/>
                </a:effectRef>
                <a:fontRef idx="minor">
                  <a:schemeClr val="tx1"/>
                </a:fontRef>
              </p:style>
            </p:cxnSp>
            <p:cxnSp>
              <p:nvCxnSpPr>
                <p:cNvPr id="21" name="Straight Arrow Connector 20"/>
                <p:cNvCxnSpPr/>
                <p:nvPr/>
              </p:nvCxnSpPr>
              <p:spPr bwMode="auto">
                <a:xfrm>
                  <a:off x="5458029" y="6067819"/>
                  <a:ext cx="3666565" cy="949"/>
                </a:xfrm>
                <a:prstGeom prst="straightConnector1">
                  <a:avLst/>
                </a:prstGeom>
                <a:ln w="12700">
                  <a:solidFill>
                    <a:schemeClr val="tx1"/>
                  </a:solidFill>
                  <a:tailEnd type="none" w="lg" len="lg"/>
                </a:ln>
              </p:spPr>
              <p:style>
                <a:lnRef idx="1">
                  <a:schemeClr val="accent1"/>
                </a:lnRef>
                <a:fillRef idx="0">
                  <a:schemeClr val="accent1"/>
                </a:fillRef>
                <a:effectRef idx="0">
                  <a:schemeClr val="accent1"/>
                </a:effectRef>
                <a:fontRef idx="minor">
                  <a:schemeClr val="tx1"/>
                </a:fontRef>
              </p:style>
            </p:cxnSp>
          </p:grpSp>
          <p:grpSp>
            <p:nvGrpSpPr>
              <p:cNvPr id="9" name="Group 30"/>
              <p:cNvGrpSpPr/>
              <p:nvPr/>
            </p:nvGrpSpPr>
            <p:grpSpPr>
              <a:xfrm>
                <a:off x="5670430" y="1393003"/>
                <a:ext cx="2655818" cy="1133031"/>
                <a:chOff x="5904307" y="5444580"/>
                <a:chExt cx="2655818" cy="1133031"/>
              </a:xfrm>
            </p:grpSpPr>
            <p:sp>
              <p:nvSpPr>
                <p:cNvPr id="23" name="TextBox 6"/>
                <p:cNvSpPr txBox="1">
                  <a:spLocks noChangeArrowheads="1"/>
                </p:cNvSpPr>
                <p:nvPr/>
              </p:nvSpPr>
              <p:spPr bwMode="auto">
                <a:xfrm>
                  <a:off x="5904307" y="5444580"/>
                  <a:ext cx="2655818" cy="368042"/>
                </a:xfrm>
                <a:prstGeom prst="rect">
                  <a:avLst/>
                </a:prstGeom>
                <a:noFill/>
                <a:ln w="9525">
                  <a:noFill/>
                  <a:miter lim="800000"/>
                  <a:headEnd/>
                  <a:tailEnd type="stealth" w="lg" len="lg"/>
                </a:ln>
              </p:spPr>
              <p:txBody>
                <a:bodyPr wrap="square">
                  <a:spAutoFit/>
                </a:bodyPr>
                <a:lstStyle/>
                <a:p>
                  <a:r>
                    <a:rPr lang="en-US" sz="1400" b="1" dirty="0" smtClean="0">
                      <a:latin typeface="Calibri" pitchFamily="34" charset="0"/>
                      <a:cs typeface="Arial" pitchFamily="34" charset="0"/>
                    </a:rPr>
                    <a:t>VACUUM MANIFOLD</a:t>
                  </a:r>
                  <a:endParaRPr lang="en-US" sz="1400" b="1" dirty="0">
                    <a:latin typeface="Calibri" pitchFamily="34" charset="0"/>
                    <a:cs typeface="Arial" pitchFamily="34" charset="0"/>
                  </a:endParaRPr>
                </a:p>
              </p:txBody>
            </p:sp>
            <p:cxnSp>
              <p:nvCxnSpPr>
                <p:cNvPr id="24" name="Straight Arrow Connector 23"/>
                <p:cNvCxnSpPr/>
                <p:nvPr/>
              </p:nvCxnSpPr>
              <p:spPr bwMode="auto">
                <a:xfrm rot="16200000" flipH="1">
                  <a:off x="5723116" y="6001547"/>
                  <a:ext cx="792088" cy="360040"/>
                </a:xfrm>
                <a:prstGeom prst="straightConnector1">
                  <a:avLst/>
                </a:prstGeom>
                <a:ln w="12700">
                  <a:solidFill>
                    <a:schemeClr val="tx1"/>
                  </a:solidFill>
                  <a:tailEnd type="stealth" w="med" len="lg"/>
                </a:ln>
              </p:spPr>
              <p:style>
                <a:lnRef idx="1">
                  <a:schemeClr val="accent1"/>
                </a:lnRef>
                <a:fillRef idx="0">
                  <a:schemeClr val="accent1"/>
                </a:fillRef>
                <a:effectRef idx="0">
                  <a:schemeClr val="accent1"/>
                </a:effectRef>
                <a:fontRef idx="minor">
                  <a:schemeClr val="tx1"/>
                </a:fontRef>
              </p:style>
            </p:cxnSp>
            <p:cxnSp>
              <p:nvCxnSpPr>
                <p:cNvPr id="25" name="Straight Arrow Connector 24"/>
                <p:cNvCxnSpPr/>
                <p:nvPr/>
              </p:nvCxnSpPr>
              <p:spPr bwMode="auto">
                <a:xfrm flipV="1">
                  <a:off x="5939140" y="5783733"/>
                  <a:ext cx="1929612" cy="1790"/>
                </a:xfrm>
                <a:prstGeom prst="straightConnector1">
                  <a:avLst/>
                </a:prstGeom>
                <a:ln w="12700">
                  <a:solidFill>
                    <a:schemeClr val="tx1"/>
                  </a:solidFill>
                  <a:tailEnd type="none" w="lg" len="lg"/>
                </a:ln>
              </p:spPr>
              <p:style>
                <a:lnRef idx="1">
                  <a:schemeClr val="accent1"/>
                </a:lnRef>
                <a:fillRef idx="0">
                  <a:schemeClr val="accent1"/>
                </a:fillRef>
                <a:effectRef idx="0">
                  <a:schemeClr val="accent1"/>
                </a:effectRef>
                <a:fontRef idx="minor">
                  <a:schemeClr val="tx1"/>
                </a:fontRef>
              </p:style>
            </p:cxnSp>
          </p:grpSp>
          <p:grpSp>
            <p:nvGrpSpPr>
              <p:cNvPr id="10" name="Group 72"/>
              <p:cNvGrpSpPr/>
              <p:nvPr/>
            </p:nvGrpSpPr>
            <p:grpSpPr>
              <a:xfrm>
                <a:off x="6384175" y="3042457"/>
                <a:ext cx="2109488" cy="2027870"/>
                <a:chOff x="2014786" y="-381285"/>
                <a:chExt cx="4900537" cy="4471625"/>
              </a:xfrm>
            </p:grpSpPr>
            <p:grpSp>
              <p:nvGrpSpPr>
                <p:cNvPr id="11" name="Group 177"/>
                <p:cNvGrpSpPr>
                  <a:grpSpLocks/>
                </p:cNvGrpSpPr>
                <p:nvPr/>
              </p:nvGrpSpPr>
              <p:grpSpPr bwMode="auto">
                <a:xfrm>
                  <a:off x="2014786" y="-381285"/>
                  <a:ext cx="4667053" cy="4427592"/>
                  <a:chOff x="3087982" y="4413963"/>
                  <a:chExt cx="1363541" cy="2756225"/>
                </a:xfrm>
              </p:grpSpPr>
              <p:cxnSp>
                <p:nvCxnSpPr>
                  <p:cNvPr id="29" name="Straight Arrow Connector 6"/>
                  <p:cNvCxnSpPr/>
                  <p:nvPr/>
                </p:nvCxnSpPr>
                <p:spPr>
                  <a:xfrm rot="16200000" flipV="1">
                    <a:off x="1978211" y="5523734"/>
                    <a:ext cx="2756225" cy="536683"/>
                  </a:xfrm>
                  <a:prstGeom prst="straightConnector1">
                    <a:avLst/>
                  </a:prstGeom>
                  <a:ln w="12700">
                    <a:solidFill>
                      <a:schemeClr val="tx1"/>
                    </a:solidFill>
                    <a:tailEnd type="stealth" w="med" len="lg"/>
                  </a:ln>
                </p:spPr>
                <p:style>
                  <a:lnRef idx="1">
                    <a:schemeClr val="accent1"/>
                  </a:lnRef>
                  <a:fillRef idx="0">
                    <a:schemeClr val="accent1"/>
                  </a:fillRef>
                  <a:effectRef idx="0">
                    <a:schemeClr val="accent1"/>
                  </a:effectRef>
                  <a:fontRef idx="minor">
                    <a:schemeClr val="tx1"/>
                  </a:fontRef>
                </p:style>
              </p:cxnSp>
              <p:cxnSp>
                <p:nvCxnSpPr>
                  <p:cNvPr id="30" name="Straight Arrow Connector 7"/>
                  <p:cNvCxnSpPr/>
                  <p:nvPr/>
                </p:nvCxnSpPr>
                <p:spPr>
                  <a:xfrm flipV="1">
                    <a:off x="3624661" y="7166657"/>
                    <a:ext cx="826862" cy="3526"/>
                  </a:xfrm>
                  <a:prstGeom prst="straightConnector1">
                    <a:avLst/>
                  </a:prstGeom>
                  <a:ln w="12700">
                    <a:solidFill>
                      <a:schemeClr val="tx1"/>
                    </a:solidFill>
                    <a:tailEnd type="none" w="med" len="lg"/>
                  </a:ln>
                </p:spPr>
                <p:style>
                  <a:lnRef idx="1">
                    <a:schemeClr val="accent1"/>
                  </a:lnRef>
                  <a:fillRef idx="0">
                    <a:schemeClr val="accent1"/>
                  </a:fillRef>
                  <a:effectRef idx="0">
                    <a:schemeClr val="accent1"/>
                  </a:effectRef>
                  <a:fontRef idx="minor">
                    <a:schemeClr val="tx1"/>
                  </a:fontRef>
                </p:style>
              </p:cxnSp>
            </p:grpSp>
            <p:sp>
              <p:nvSpPr>
                <p:cNvPr id="28" name="TextBox 13"/>
                <p:cNvSpPr txBox="1">
                  <a:spLocks noChangeArrowheads="1"/>
                </p:cNvSpPr>
                <p:nvPr/>
              </p:nvSpPr>
              <p:spPr bwMode="auto">
                <a:xfrm>
                  <a:off x="3811755" y="3278777"/>
                  <a:ext cx="3103568" cy="811563"/>
                </a:xfrm>
                <a:prstGeom prst="rect">
                  <a:avLst/>
                </a:prstGeom>
                <a:noFill/>
                <a:ln w="9525">
                  <a:noFill/>
                  <a:miter lim="800000"/>
                  <a:headEnd/>
                  <a:tailEnd/>
                </a:ln>
              </p:spPr>
              <p:txBody>
                <a:bodyPr wrap="none">
                  <a:spAutoFit/>
                </a:bodyPr>
                <a:lstStyle/>
                <a:p>
                  <a:r>
                    <a:rPr lang="en-US" sz="1400" b="1" dirty="0" smtClean="0">
                      <a:latin typeface="Calibri" pitchFamily="34" charset="0"/>
                    </a:rPr>
                    <a:t>REF.  SPHERE</a:t>
                  </a:r>
                  <a:endParaRPr lang="en-US" sz="1400" b="1" dirty="0">
                    <a:latin typeface="Calibri" pitchFamily="34" charset="0"/>
                  </a:endParaRPr>
                </a:p>
              </p:txBody>
            </p:sp>
          </p:grpSp>
          <p:grpSp>
            <p:nvGrpSpPr>
              <p:cNvPr id="12" name="Group 50"/>
              <p:cNvGrpSpPr/>
              <p:nvPr/>
            </p:nvGrpSpPr>
            <p:grpSpPr>
              <a:xfrm>
                <a:off x="319097" y="1618523"/>
                <a:ext cx="2104434" cy="1414612"/>
                <a:chOff x="4536165" y="5505430"/>
                <a:chExt cx="2002039" cy="1414612"/>
              </a:xfrm>
            </p:grpSpPr>
            <p:sp>
              <p:nvSpPr>
                <p:cNvPr id="32" name="TextBox 6"/>
                <p:cNvSpPr txBox="1">
                  <a:spLocks noChangeArrowheads="1"/>
                </p:cNvSpPr>
                <p:nvPr/>
              </p:nvSpPr>
              <p:spPr bwMode="auto">
                <a:xfrm>
                  <a:off x="4536165" y="5505430"/>
                  <a:ext cx="1575605" cy="368042"/>
                </a:xfrm>
                <a:prstGeom prst="rect">
                  <a:avLst/>
                </a:prstGeom>
                <a:noFill/>
                <a:ln w="9525">
                  <a:noFill/>
                  <a:miter lim="800000"/>
                  <a:headEnd/>
                  <a:tailEnd type="stealth" w="lg" len="lg"/>
                </a:ln>
              </p:spPr>
              <p:txBody>
                <a:bodyPr wrap="square">
                  <a:spAutoFit/>
                </a:bodyPr>
                <a:lstStyle/>
                <a:p>
                  <a:r>
                    <a:rPr lang="en-US" sz="1400" b="1" dirty="0" smtClean="0">
                      <a:latin typeface="Calibri" pitchFamily="34" charset="0"/>
                      <a:cs typeface="Arial" pitchFamily="34" charset="0"/>
                    </a:rPr>
                    <a:t>VAC. FLANGE</a:t>
                  </a:r>
                  <a:endParaRPr lang="en-US" sz="1400" b="1" dirty="0">
                    <a:latin typeface="Calibri" pitchFamily="34" charset="0"/>
                    <a:cs typeface="Arial" pitchFamily="34" charset="0"/>
                  </a:endParaRPr>
                </a:p>
              </p:txBody>
            </p:sp>
            <p:cxnSp>
              <p:nvCxnSpPr>
                <p:cNvPr id="33" name="Straight Arrow Connector 32"/>
                <p:cNvCxnSpPr/>
                <p:nvPr/>
              </p:nvCxnSpPr>
              <p:spPr bwMode="auto">
                <a:xfrm rot="16200000" flipH="1">
                  <a:off x="5596165" y="5978004"/>
                  <a:ext cx="1081573" cy="802504"/>
                </a:xfrm>
                <a:prstGeom prst="straightConnector1">
                  <a:avLst/>
                </a:prstGeom>
                <a:ln w="12700">
                  <a:solidFill>
                    <a:schemeClr val="tx1"/>
                  </a:solidFill>
                  <a:tailEnd type="stealth" w="med" len="lg"/>
                </a:ln>
              </p:spPr>
              <p:style>
                <a:lnRef idx="1">
                  <a:schemeClr val="accent1"/>
                </a:lnRef>
                <a:fillRef idx="0">
                  <a:schemeClr val="accent1"/>
                </a:fillRef>
                <a:effectRef idx="0">
                  <a:schemeClr val="accent1"/>
                </a:effectRef>
                <a:fontRef idx="minor">
                  <a:schemeClr val="tx1"/>
                </a:fontRef>
              </p:style>
            </p:cxnSp>
            <p:cxnSp>
              <p:nvCxnSpPr>
                <p:cNvPr id="34" name="Straight Arrow Connector 33"/>
                <p:cNvCxnSpPr/>
                <p:nvPr/>
              </p:nvCxnSpPr>
              <p:spPr bwMode="auto">
                <a:xfrm>
                  <a:off x="4561690" y="5837364"/>
                  <a:ext cx="1174007" cy="1107"/>
                </a:xfrm>
                <a:prstGeom prst="straightConnector1">
                  <a:avLst/>
                </a:prstGeom>
                <a:ln w="12700">
                  <a:solidFill>
                    <a:schemeClr val="tx1"/>
                  </a:solidFill>
                  <a:tailEnd type="none" w="lg" len="lg"/>
                </a:ln>
              </p:spPr>
              <p:style>
                <a:lnRef idx="1">
                  <a:schemeClr val="accent1"/>
                </a:lnRef>
                <a:fillRef idx="0">
                  <a:schemeClr val="accent1"/>
                </a:fillRef>
                <a:effectRef idx="0">
                  <a:schemeClr val="accent1"/>
                </a:effectRef>
                <a:fontRef idx="minor">
                  <a:schemeClr val="tx1"/>
                </a:fontRef>
              </p:style>
            </p:cxnSp>
          </p:grpSp>
          <p:grpSp>
            <p:nvGrpSpPr>
              <p:cNvPr id="13" name="Group 84"/>
              <p:cNvGrpSpPr/>
              <p:nvPr/>
            </p:nvGrpSpPr>
            <p:grpSpPr>
              <a:xfrm>
                <a:off x="5253643" y="3873731"/>
                <a:ext cx="3480636" cy="2366617"/>
                <a:chOff x="4405945" y="2601654"/>
                <a:chExt cx="3480636" cy="2366617"/>
              </a:xfrm>
            </p:grpSpPr>
            <p:grpSp>
              <p:nvGrpSpPr>
                <p:cNvPr id="14" name="Group 169"/>
                <p:cNvGrpSpPr>
                  <a:grpSpLocks/>
                </p:cNvGrpSpPr>
                <p:nvPr/>
              </p:nvGrpSpPr>
              <p:grpSpPr bwMode="auto">
                <a:xfrm>
                  <a:off x="4405945" y="3449553"/>
                  <a:ext cx="3480636" cy="1518718"/>
                  <a:chOff x="-967323" y="1680976"/>
                  <a:chExt cx="3480542" cy="1518712"/>
                </a:xfrm>
              </p:grpSpPr>
              <p:sp>
                <p:nvSpPr>
                  <p:cNvPr id="38" name="TextBox 53"/>
                  <p:cNvSpPr txBox="1">
                    <a:spLocks noChangeArrowheads="1"/>
                  </p:cNvSpPr>
                  <p:nvPr/>
                </p:nvSpPr>
                <p:spPr bwMode="auto">
                  <a:xfrm>
                    <a:off x="425054" y="2831648"/>
                    <a:ext cx="2088165" cy="368040"/>
                  </a:xfrm>
                  <a:prstGeom prst="rect">
                    <a:avLst/>
                  </a:prstGeom>
                  <a:noFill/>
                  <a:ln w="9525">
                    <a:noFill/>
                    <a:miter lim="800000"/>
                    <a:headEnd/>
                    <a:tailEnd/>
                  </a:ln>
                </p:spPr>
                <p:txBody>
                  <a:bodyPr wrap="square">
                    <a:spAutoFit/>
                  </a:bodyPr>
                  <a:lstStyle/>
                  <a:p>
                    <a:r>
                      <a:rPr lang="en-US" sz="1400" b="1" dirty="0" smtClean="0">
                        <a:latin typeface="Calibri" pitchFamily="34" charset="0"/>
                      </a:rPr>
                      <a:t>COOLING CIRCUITS</a:t>
                    </a:r>
                    <a:endParaRPr lang="en-US" sz="1400" b="1" dirty="0">
                      <a:latin typeface="Calibri" pitchFamily="34" charset="0"/>
                    </a:endParaRPr>
                  </a:p>
                </p:txBody>
              </p:sp>
              <p:cxnSp>
                <p:nvCxnSpPr>
                  <p:cNvPr id="39" name="Straight Arrow Connector 38"/>
                  <p:cNvCxnSpPr/>
                  <p:nvPr/>
                </p:nvCxnSpPr>
                <p:spPr>
                  <a:xfrm rot="16200000" flipV="1">
                    <a:off x="-1017258" y="1730911"/>
                    <a:ext cx="1490028" cy="1390157"/>
                  </a:xfrm>
                  <a:prstGeom prst="straightConnector1">
                    <a:avLst/>
                  </a:prstGeom>
                  <a:ln w="12700">
                    <a:solidFill>
                      <a:schemeClr val="tx1"/>
                    </a:solidFill>
                    <a:tailEnd type="stealth" w="med" len="lg"/>
                  </a:ln>
                </p:spPr>
                <p:style>
                  <a:lnRef idx="1">
                    <a:schemeClr val="accent1"/>
                  </a:lnRef>
                  <a:fillRef idx="0">
                    <a:schemeClr val="accent1"/>
                  </a:fillRef>
                  <a:effectRef idx="0">
                    <a:schemeClr val="accent1"/>
                  </a:effectRef>
                  <a:fontRef idx="minor">
                    <a:schemeClr val="tx1"/>
                  </a:fontRef>
                </p:style>
              </p:cxnSp>
              <p:cxnSp>
                <p:nvCxnSpPr>
                  <p:cNvPr id="40" name="Straight Arrow Connector 39"/>
                  <p:cNvCxnSpPr/>
                  <p:nvPr/>
                </p:nvCxnSpPr>
                <p:spPr>
                  <a:xfrm>
                    <a:off x="422829" y="3170999"/>
                    <a:ext cx="1697240" cy="3288"/>
                  </a:xfrm>
                  <a:prstGeom prst="straightConnector1">
                    <a:avLst/>
                  </a:prstGeom>
                  <a:ln w="12700">
                    <a:solidFill>
                      <a:schemeClr val="tx1"/>
                    </a:solidFill>
                    <a:tailEnd type="none" w="med" len="lg"/>
                  </a:ln>
                </p:spPr>
                <p:style>
                  <a:lnRef idx="1">
                    <a:schemeClr val="accent1"/>
                  </a:lnRef>
                  <a:fillRef idx="0">
                    <a:schemeClr val="accent1"/>
                  </a:fillRef>
                  <a:effectRef idx="0">
                    <a:schemeClr val="accent1"/>
                  </a:effectRef>
                  <a:fontRef idx="minor">
                    <a:schemeClr val="tx1"/>
                  </a:fontRef>
                </p:style>
              </p:cxnSp>
            </p:grpSp>
            <p:cxnSp>
              <p:nvCxnSpPr>
                <p:cNvPr id="37" name="Straight Arrow Connector 36"/>
                <p:cNvCxnSpPr/>
                <p:nvPr/>
              </p:nvCxnSpPr>
              <p:spPr bwMode="auto">
                <a:xfrm rot="16200000" flipV="1">
                  <a:off x="3989474" y="3134504"/>
                  <a:ext cx="2339514" cy="1273813"/>
                </a:xfrm>
                <a:prstGeom prst="straightConnector1">
                  <a:avLst/>
                </a:prstGeom>
                <a:ln w="12700">
                  <a:solidFill>
                    <a:schemeClr val="tx1"/>
                  </a:solidFill>
                  <a:tailEnd type="stealth" w="med" len="lg"/>
                </a:ln>
              </p:spPr>
              <p:style>
                <a:lnRef idx="1">
                  <a:schemeClr val="accent1"/>
                </a:lnRef>
                <a:fillRef idx="0">
                  <a:schemeClr val="accent1"/>
                </a:fillRef>
                <a:effectRef idx="0">
                  <a:schemeClr val="accent1"/>
                </a:effectRef>
                <a:fontRef idx="minor">
                  <a:schemeClr val="tx1"/>
                </a:fontRef>
              </p:style>
            </p:cxnSp>
          </p:grpSp>
        </p:grpSp>
        <p:grpSp>
          <p:nvGrpSpPr>
            <p:cNvPr id="18" name="Group 74"/>
            <p:cNvGrpSpPr/>
            <p:nvPr/>
          </p:nvGrpSpPr>
          <p:grpSpPr>
            <a:xfrm>
              <a:off x="1269164" y="1362308"/>
              <a:ext cx="6453057" cy="3765394"/>
              <a:chOff x="1269164" y="1362308"/>
              <a:chExt cx="6453057" cy="3765394"/>
            </a:xfrm>
          </p:grpSpPr>
          <p:cxnSp>
            <p:nvCxnSpPr>
              <p:cNvPr id="62" name="Straight Arrow Connector 61"/>
              <p:cNvCxnSpPr/>
              <p:nvPr/>
            </p:nvCxnSpPr>
            <p:spPr bwMode="auto">
              <a:xfrm rot="16200000" flipH="1">
                <a:off x="1040564" y="3063160"/>
                <a:ext cx="457202" cy="2"/>
              </a:xfrm>
              <a:prstGeom prst="straightConnector1">
                <a:avLst/>
              </a:prstGeom>
              <a:ln w="50800">
                <a:solidFill>
                  <a:srgbClr val="000099"/>
                </a:solidFill>
                <a:tailEnd type="triangle" w="med" len="lg"/>
              </a:ln>
            </p:spPr>
            <p:style>
              <a:lnRef idx="1">
                <a:schemeClr val="accent1"/>
              </a:lnRef>
              <a:fillRef idx="0">
                <a:schemeClr val="accent1"/>
              </a:fillRef>
              <a:effectRef idx="0">
                <a:schemeClr val="accent1"/>
              </a:effectRef>
              <a:fontRef idx="minor">
                <a:schemeClr val="tx1"/>
              </a:fontRef>
            </p:style>
          </p:cxnSp>
          <p:cxnSp>
            <p:nvCxnSpPr>
              <p:cNvPr id="64" name="Straight Arrow Connector 63"/>
              <p:cNvCxnSpPr/>
              <p:nvPr/>
            </p:nvCxnSpPr>
            <p:spPr bwMode="auto">
              <a:xfrm rot="16200000" flipH="1">
                <a:off x="2902819" y="2130176"/>
                <a:ext cx="457202" cy="2"/>
              </a:xfrm>
              <a:prstGeom prst="straightConnector1">
                <a:avLst/>
              </a:prstGeom>
              <a:ln w="50800">
                <a:solidFill>
                  <a:srgbClr val="000099"/>
                </a:solidFill>
                <a:tailEnd type="triangle" w="med" len="lg"/>
              </a:ln>
            </p:spPr>
            <p:style>
              <a:lnRef idx="1">
                <a:schemeClr val="accent1"/>
              </a:lnRef>
              <a:fillRef idx="0">
                <a:schemeClr val="accent1"/>
              </a:fillRef>
              <a:effectRef idx="0">
                <a:schemeClr val="accent1"/>
              </a:effectRef>
              <a:fontRef idx="minor">
                <a:schemeClr val="tx1"/>
              </a:fontRef>
            </p:style>
          </p:cxnSp>
          <p:cxnSp>
            <p:nvCxnSpPr>
              <p:cNvPr id="65" name="Straight Arrow Connector 64"/>
              <p:cNvCxnSpPr/>
              <p:nvPr/>
            </p:nvCxnSpPr>
            <p:spPr bwMode="auto">
              <a:xfrm rot="16200000" flipH="1">
                <a:off x="3724292" y="4713542"/>
                <a:ext cx="457202" cy="2"/>
              </a:xfrm>
              <a:prstGeom prst="straightConnector1">
                <a:avLst/>
              </a:prstGeom>
              <a:ln w="50800">
                <a:solidFill>
                  <a:srgbClr val="000099"/>
                </a:solidFill>
                <a:tailEnd type="triangle" w="med" len="lg"/>
              </a:ln>
            </p:spPr>
            <p:style>
              <a:lnRef idx="1">
                <a:schemeClr val="accent1"/>
              </a:lnRef>
              <a:fillRef idx="0">
                <a:schemeClr val="accent1"/>
              </a:fillRef>
              <a:effectRef idx="0">
                <a:schemeClr val="accent1"/>
              </a:effectRef>
              <a:fontRef idx="minor">
                <a:schemeClr val="tx1"/>
              </a:fontRef>
            </p:style>
          </p:cxnSp>
          <p:cxnSp>
            <p:nvCxnSpPr>
              <p:cNvPr id="66" name="Straight Arrow Connector 65"/>
              <p:cNvCxnSpPr/>
              <p:nvPr/>
            </p:nvCxnSpPr>
            <p:spPr bwMode="auto">
              <a:xfrm rot="16200000" flipH="1">
                <a:off x="5586546" y="3825161"/>
                <a:ext cx="457202" cy="2"/>
              </a:xfrm>
              <a:prstGeom prst="straightConnector1">
                <a:avLst/>
              </a:prstGeom>
              <a:ln w="50800">
                <a:solidFill>
                  <a:srgbClr val="000099"/>
                </a:solidFill>
                <a:tailEnd type="triangle" w="med" len="lg"/>
              </a:ln>
            </p:spPr>
            <p:style>
              <a:lnRef idx="1">
                <a:schemeClr val="accent1"/>
              </a:lnRef>
              <a:fillRef idx="0">
                <a:schemeClr val="accent1"/>
              </a:fillRef>
              <a:effectRef idx="0">
                <a:schemeClr val="accent1"/>
              </a:effectRef>
              <a:fontRef idx="minor">
                <a:schemeClr val="tx1"/>
              </a:fontRef>
            </p:style>
          </p:cxnSp>
          <p:cxnSp>
            <p:nvCxnSpPr>
              <p:cNvPr id="67" name="Straight Arrow Connector 66"/>
              <p:cNvCxnSpPr/>
              <p:nvPr/>
            </p:nvCxnSpPr>
            <p:spPr bwMode="auto">
              <a:xfrm rot="5400000" flipH="1" flipV="1">
                <a:off x="7493621" y="3527503"/>
                <a:ext cx="457199" cy="1"/>
              </a:xfrm>
              <a:prstGeom prst="straightConnector1">
                <a:avLst/>
              </a:prstGeom>
              <a:ln w="50800">
                <a:solidFill>
                  <a:srgbClr val="990000"/>
                </a:solidFill>
                <a:tailEnd type="triangle" w="med" len="lg"/>
              </a:ln>
            </p:spPr>
            <p:style>
              <a:lnRef idx="1">
                <a:schemeClr val="accent1"/>
              </a:lnRef>
              <a:fillRef idx="0">
                <a:schemeClr val="accent1"/>
              </a:fillRef>
              <a:effectRef idx="0">
                <a:schemeClr val="accent1"/>
              </a:effectRef>
              <a:fontRef idx="minor">
                <a:schemeClr val="tx1"/>
              </a:fontRef>
            </p:style>
          </p:cxnSp>
          <p:cxnSp>
            <p:nvCxnSpPr>
              <p:cNvPr id="70" name="Straight Arrow Connector 69"/>
              <p:cNvCxnSpPr/>
              <p:nvPr/>
            </p:nvCxnSpPr>
            <p:spPr bwMode="auto">
              <a:xfrm rot="5400000" flipH="1" flipV="1">
                <a:off x="6248401" y="4899102"/>
                <a:ext cx="457199" cy="1"/>
              </a:xfrm>
              <a:prstGeom prst="straightConnector1">
                <a:avLst/>
              </a:prstGeom>
              <a:ln w="50800">
                <a:solidFill>
                  <a:srgbClr val="990000"/>
                </a:solidFill>
                <a:tailEnd type="triangle" w="med" len="lg"/>
              </a:ln>
            </p:spPr>
            <p:style>
              <a:lnRef idx="1">
                <a:schemeClr val="accent1"/>
              </a:lnRef>
              <a:fillRef idx="0">
                <a:schemeClr val="accent1"/>
              </a:fillRef>
              <a:effectRef idx="0">
                <a:schemeClr val="accent1"/>
              </a:effectRef>
              <a:fontRef idx="minor">
                <a:schemeClr val="tx1"/>
              </a:fontRef>
            </p:style>
          </p:cxnSp>
          <p:cxnSp>
            <p:nvCxnSpPr>
              <p:cNvPr id="71" name="Straight Arrow Connector 70"/>
              <p:cNvCxnSpPr/>
              <p:nvPr/>
            </p:nvCxnSpPr>
            <p:spPr bwMode="auto">
              <a:xfrm rot="5400000" flipH="1" flipV="1">
                <a:off x="1984919" y="2263698"/>
                <a:ext cx="457199" cy="1"/>
              </a:xfrm>
              <a:prstGeom prst="straightConnector1">
                <a:avLst/>
              </a:prstGeom>
              <a:ln w="50800">
                <a:solidFill>
                  <a:srgbClr val="990000"/>
                </a:solidFill>
                <a:tailEnd type="triangle" w="med" len="lg"/>
              </a:ln>
            </p:spPr>
            <p:style>
              <a:lnRef idx="1">
                <a:schemeClr val="accent1"/>
              </a:lnRef>
              <a:fillRef idx="0">
                <a:schemeClr val="accent1"/>
              </a:fillRef>
              <a:effectRef idx="0">
                <a:schemeClr val="accent1"/>
              </a:effectRef>
              <a:fontRef idx="minor">
                <a:schemeClr val="tx1"/>
              </a:fontRef>
            </p:style>
          </p:cxnSp>
          <p:cxnSp>
            <p:nvCxnSpPr>
              <p:cNvPr id="72" name="Straight Arrow Connector 71"/>
              <p:cNvCxnSpPr/>
              <p:nvPr/>
            </p:nvCxnSpPr>
            <p:spPr bwMode="auto">
              <a:xfrm rot="5400000" flipH="1" flipV="1">
                <a:off x="4501377" y="1590907"/>
                <a:ext cx="457199" cy="1"/>
              </a:xfrm>
              <a:prstGeom prst="straightConnector1">
                <a:avLst/>
              </a:prstGeom>
              <a:ln w="50800">
                <a:solidFill>
                  <a:srgbClr val="990000"/>
                </a:solidFill>
                <a:tailEnd type="triangle" w="med" len="lg"/>
              </a:ln>
            </p:spPr>
            <p:style>
              <a:lnRef idx="1">
                <a:schemeClr val="accent1"/>
              </a:lnRef>
              <a:fillRef idx="0">
                <a:schemeClr val="accent1"/>
              </a:fillRef>
              <a:effectRef idx="0">
                <a:schemeClr val="accent1"/>
              </a:effectRef>
              <a:fontRef idx="minor">
                <a:schemeClr val="tx1"/>
              </a:fontRef>
            </p:style>
          </p:cxnSp>
        </p:grpSp>
      </p:grpSp>
      <p:grpSp>
        <p:nvGrpSpPr>
          <p:cNvPr id="22" name="Group 94"/>
          <p:cNvGrpSpPr/>
          <p:nvPr/>
        </p:nvGrpSpPr>
        <p:grpSpPr>
          <a:xfrm>
            <a:off x="343617" y="4616612"/>
            <a:ext cx="1362520" cy="1110799"/>
            <a:chOff x="209805" y="4869368"/>
            <a:chExt cx="1362520" cy="1110799"/>
          </a:xfrm>
        </p:grpSpPr>
        <p:grpSp>
          <p:nvGrpSpPr>
            <p:cNvPr id="26" name="Group 83"/>
            <p:cNvGrpSpPr/>
            <p:nvPr/>
          </p:nvGrpSpPr>
          <p:grpSpPr>
            <a:xfrm>
              <a:off x="209805" y="5478965"/>
              <a:ext cx="1284461" cy="501202"/>
              <a:chOff x="239541" y="4765287"/>
              <a:chExt cx="1284461" cy="501202"/>
            </a:xfrm>
          </p:grpSpPr>
          <p:cxnSp>
            <p:nvCxnSpPr>
              <p:cNvPr id="74" name="Straight Arrow Connector 73"/>
              <p:cNvCxnSpPr/>
              <p:nvPr/>
            </p:nvCxnSpPr>
            <p:spPr bwMode="auto">
              <a:xfrm rot="5400000" flipH="1" flipV="1">
                <a:off x="98252" y="4906576"/>
                <a:ext cx="429619" cy="147042"/>
              </a:xfrm>
              <a:prstGeom prst="straightConnector1">
                <a:avLst/>
              </a:prstGeom>
              <a:ln w="50800">
                <a:solidFill>
                  <a:srgbClr val="000099"/>
                </a:solidFill>
                <a:tailEnd type="triangle" w="med" len="lg"/>
              </a:ln>
            </p:spPr>
            <p:style>
              <a:lnRef idx="1">
                <a:schemeClr val="accent1"/>
              </a:lnRef>
              <a:fillRef idx="0">
                <a:schemeClr val="accent1"/>
              </a:fillRef>
              <a:effectRef idx="0">
                <a:schemeClr val="accent1"/>
              </a:effectRef>
              <a:fontRef idx="minor">
                <a:schemeClr val="tx1"/>
              </a:fontRef>
            </p:style>
          </p:cxnSp>
          <p:sp>
            <p:nvSpPr>
              <p:cNvPr id="79" name="TextBox 6"/>
              <p:cNvSpPr txBox="1">
                <a:spLocks noChangeArrowheads="1"/>
              </p:cNvSpPr>
              <p:nvPr/>
            </p:nvSpPr>
            <p:spPr bwMode="auto">
              <a:xfrm>
                <a:off x="336420" y="4927935"/>
                <a:ext cx="1187582" cy="338554"/>
              </a:xfrm>
              <a:prstGeom prst="rect">
                <a:avLst/>
              </a:prstGeom>
              <a:noFill/>
              <a:ln w="9525">
                <a:noFill/>
                <a:miter lim="800000"/>
                <a:headEnd/>
                <a:tailEnd type="stealth" w="lg" len="lg"/>
              </a:ln>
            </p:spPr>
            <p:txBody>
              <a:bodyPr wrap="square">
                <a:spAutoFit/>
              </a:bodyPr>
              <a:lstStyle/>
              <a:p>
                <a:r>
                  <a:rPr lang="en-US" sz="1600" b="1" i="1" dirty="0" smtClean="0">
                    <a:solidFill>
                      <a:srgbClr val="1A1674"/>
                    </a:solidFill>
                    <a:latin typeface="Calibri" pitchFamily="34" charset="0"/>
                    <a:cs typeface="Arial" pitchFamily="34" charset="0"/>
                  </a:rPr>
                  <a:t>FROM PETS</a:t>
                </a:r>
                <a:endParaRPr lang="en-US" sz="1600" b="1" i="1" dirty="0">
                  <a:solidFill>
                    <a:srgbClr val="1A1674"/>
                  </a:solidFill>
                  <a:latin typeface="Calibri" pitchFamily="34" charset="0"/>
                  <a:cs typeface="Arial" pitchFamily="34" charset="0"/>
                </a:endParaRPr>
              </a:p>
            </p:txBody>
          </p:sp>
        </p:grpSp>
        <p:grpSp>
          <p:nvGrpSpPr>
            <p:cNvPr id="27" name="Group 84"/>
            <p:cNvGrpSpPr/>
            <p:nvPr/>
          </p:nvGrpSpPr>
          <p:grpSpPr>
            <a:xfrm>
              <a:off x="239752" y="4869368"/>
              <a:ext cx="1332573" cy="444192"/>
              <a:chOff x="195147" y="5434363"/>
              <a:chExt cx="1332573" cy="444192"/>
            </a:xfrm>
          </p:grpSpPr>
          <p:cxnSp>
            <p:nvCxnSpPr>
              <p:cNvPr id="73" name="Straight Arrow Connector 72"/>
              <p:cNvCxnSpPr/>
              <p:nvPr/>
            </p:nvCxnSpPr>
            <p:spPr bwMode="auto">
              <a:xfrm rot="5400000" flipH="1" flipV="1">
                <a:off x="42747" y="5586763"/>
                <a:ext cx="444192" cy="139391"/>
              </a:xfrm>
              <a:prstGeom prst="straightConnector1">
                <a:avLst/>
              </a:prstGeom>
              <a:ln w="50800">
                <a:solidFill>
                  <a:srgbClr val="990000"/>
                </a:solidFill>
                <a:tailEnd type="triangle" w="med" len="lg"/>
              </a:ln>
            </p:spPr>
            <p:style>
              <a:lnRef idx="1">
                <a:schemeClr val="accent1"/>
              </a:lnRef>
              <a:fillRef idx="0">
                <a:schemeClr val="accent1"/>
              </a:fillRef>
              <a:effectRef idx="0">
                <a:schemeClr val="accent1"/>
              </a:effectRef>
              <a:fontRef idx="minor">
                <a:schemeClr val="tx1"/>
              </a:fontRef>
            </p:style>
          </p:cxnSp>
          <p:sp>
            <p:nvSpPr>
              <p:cNvPr id="83" name="TextBox 6"/>
              <p:cNvSpPr txBox="1">
                <a:spLocks noChangeArrowheads="1"/>
              </p:cNvSpPr>
              <p:nvPr/>
            </p:nvSpPr>
            <p:spPr bwMode="auto">
              <a:xfrm>
                <a:off x="340138" y="5526385"/>
                <a:ext cx="1187582" cy="338554"/>
              </a:xfrm>
              <a:prstGeom prst="rect">
                <a:avLst/>
              </a:prstGeom>
              <a:noFill/>
              <a:ln w="9525">
                <a:noFill/>
                <a:miter lim="800000"/>
                <a:headEnd/>
                <a:tailEnd type="stealth" w="lg" len="lg"/>
              </a:ln>
            </p:spPr>
            <p:txBody>
              <a:bodyPr wrap="square">
                <a:spAutoFit/>
              </a:bodyPr>
              <a:lstStyle/>
              <a:p>
                <a:r>
                  <a:rPr lang="en-US" sz="1600" b="1" i="1" dirty="0" smtClean="0">
                    <a:solidFill>
                      <a:srgbClr val="990000"/>
                    </a:solidFill>
                    <a:latin typeface="Calibri" pitchFamily="34" charset="0"/>
                    <a:cs typeface="Arial" pitchFamily="34" charset="0"/>
                  </a:rPr>
                  <a:t>TO LOADS</a:t>
                </a:r>
                <a:endParaRPr lang="en-US" sz="1600" b="1" i="1" dirty="0">
                  <a:solidFill>
                    <a:srgbClr val="990000"/>
                  </a:solidFill>
                  <a:latin typeface="Calibri" pitchFamily="34" charset="0"/>
                  <a:cs typeface="Arial" pitchFamily="34" charset="0"/>
                </a:endParaRPr>
              </a:p>
            </p:txBody>
          </p:sp>
        </p:grpSp>
      </p:grpSp>
      <p:sp>
        <p:nvSpPr>
          <p:cNvPr id="93" name="TextBox 92"/>
          <p:cNvSpPr txBox="1"/>
          <p:nvPr/>
        </p:nvSpPr>
        <p:spPr>
          <a:xfrm>
            <a:off x="377286" y="685800"/>
            <a:ext cx="8690514" cy="923330"/>
          </a:xfrm>
          <a:prstGeom prst="rect">
            <a:avLst/>
          </a:prstGeom>
          <a:noFill/>
          <a:ln>
            <a:noFill/>
          </a:ln>
        </p:spPr>
        <p:style>
          <a:lnRef idx="2">
            <a:schemeClr val="accent1"/>
          </a:lnRef>
          <a:fillRef idx="1">
            <a:schemeClr val="lt1"/>
          </a:fillRef>
          <a:effectRef idx="0">
            <a:schemeClr val="accent1"/>
          </a:effectRef>
          <a:fontRef idx="minor">
            <a:schemeClr val="dk1"/>
          </a:fontRef>
        </p:style>
        <p:txBody>
          <a:bodyPr wrap="square" rtlCol="0">
            <a:spAutoFit/>
          </a:bodyPr>
          <a:lstStyle/>
          <a:p>
            <a:pPr algn="just"/>
            <a:r>
              <a:rPr lang="en-US" dirty="0" smtClean="0">
                <a:solidFill>
                  <a:srgbClr val="003368"/>
                </a:solidFill>
                <a:latin typeface="Calibri" pitchFamily="34" charset="0"/>
                <a:cs typeface="Tahoma" pitchFamily="34" charset="0"/>
              </a:rPr>
              <a:t>- Shape accuracy ±2.5 µm - assembly accuracy is ±5 µm</a:t>
            </a:r>
          </a:p>
          <a:p>
            <a:pPr algn="just">
              <a:buFontTx/>
              <a:buChar char="-"/>
            </a:pPr>
            <a:r>
              <a:rPr lang="en-US" dirty="0" smtClean="0">
                <a:solidFill>
                  <a:srgbClr val="003368"/>
                </a:solidFill>
                <a:latin typeface="Calibri" pitchFamily="34" charset="0"/>
                <a:cs typeface="Tahoma" pitchFamily="34" charset="0"/>
              </a:rPr>
              <a:t> Integration of damping loads, WFM (</a:t>
            </a:r>
            <a:r>
              <a:rPr lang="en-US" i="1" dirty="0" smtClean="0">
                <a:solidFill>
                  <a:srgbClr val="003368"/>
                </a:solidFill>
                <a:latin typeface="Calibri" pitchFamily="34" charset="0"/>
              </a:rPr>
              <a:t>1 per Super-AS</a:t>
            </a:r>
            <a:r>
              <a:rPr lang="en-US" dirty="0" smtClean="0">
                <a:solidFill>
                  <a:srgbClr val="003368"/>
                </a:solidFill>
                <a:latin typeface="Calibri" pitchFamily="34" charset="0"/>
              </a:rPr>
              <a:t>), vacuum manifolds, cooling circuits, supports + interconnection to adjacent components and inter-beam waveguides</a:t>
            </a:r>
          </a:p>
        </p:txBody>
      </p:sp>
      <p:sp>
        <p:nvSpPr>
          <p:cNvPr id="76" name="Date Placeholder 75"/>
          <p:cNvSpPr>
            <a:spLocks noGrp="1"/>
          </p:cNvSpPr>
          <p:nvPr>
            <p:ph type="dt" sz="half" idx="10"/>
          </p:nvPr>
        </p:nvSpPr>
        <p:spPr/>
        <p:txBody>
          <a:bodyPr/>
          <a:lstStyle/>
          <a:p>
            <a:r>
              <a:rPr lang="en-US" smtClean="0"/>
              <a:t>03 Feb 2011</a:t>
            </a:r>
            <a:endParaRPr lang="en-US" dirty="0"/>
          </a:p>
        </p:txBody>
      </p:sp>
      <p:sp>
        <p:nvSpPr>
          <p:cNvPr id="77" name="Footer Placeholder 76"/>
          <p:cNvSpPr>
            <a:spLocks noGrp="1"/>
          </p:cNvSpPr>
          <p:nvPr>
            <p:ph type="ftr" sz="quarter" idx="12"/>
          </p:nvPr>
        </p:nvSpPr>
        <p:spPr/>
        <p:txBody>
          <a:bodyPr/>
          <a:lstStyle/>
          <a:p>
            <a:r>
              <a:rPr lang="en-US" smtClean="0"/>
              <a:t>ACE, G. Riddone</a:t>
            </a:r>
            <a:endParaRPr lang="en-US" dirty="0" smtClean="0"/>
          </a:p>
        </p:txBody>
      </p:sp>
      <p:sp>
        <p:nvSpPr>
          <p:cNvPr id="78" name="TextBox 77"/>
          <p:cNvSpPr txBox="1"/>
          <p:nvPr/>
        </p:nvSpPr>
        <p:spPr>
          <a:xfrm>
            <a:off x="457200" y="1676400"/>
            <a:ext cx="1938223" cy="369332"/>
          </a:xfrm>
          <a:prstGeom prst="rect">
            <a:avLst/>
          </a:prstGeom>
          <a:noFill/>
        </p:spPr>
        <p:txBody>
          <a:bodyPr wrap="none" rtlCol="0">
            <a:spAutoFit/>
          </a:bodyPr>
          <a:lstStyle/>
          <a:p>
            <a:r>
              <a:rPr lang="en-US" b="1" dirty="0" smtClean="0">
                <a:solidFill>
                  <a:srgbClr val="FF0000"/>
                </a:solidFill>
              </a:rPr>
              <a:t>SUPERSTRUCTURE</a:t>
            </a:r>
            <a:endParaRPr lang="en-US" b="1" dirty="0">
              <a:solidFill>
                <a:srgbClr val="FF0000"/>
              </a:solidFill>
            </a:endParaRPr>
          </a:p>
        </p:txBody>
      </p:sp>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5" name="Picture 2"/>
          <p:cNvPicPr>
            <a:picLocks noChangeAspect="1" noChangeArrowheads="1"/>
          </p:cNvPicPr>
          <p:nvPr/>
        </p:nvPicPr>
        <p:blipFill>
          <a:blip r:embed="rId3" cstate="print"/>
          <a:srcRect/>
          <a:stretch>
            <a:fillRect/>
          </a:stretch>
        </p:blipFill>
        <p:spPr bwMode="auto">
          <a:xfrm>
            <a:off x="3886200" y="3886200"/>
            <a:ext cx="1828800" cy="1121383"/>
          </a:xfrm>
          <a:prstGeom prst="rect">
            <a:avLst/>
          </a:prstGeom>
          <a:noFill/>
          <a:ln w="28575">
            <a:solidFill>
              <a:srgbClr val="C00000"/>
            </a:solidFill>
            <a:miter lim="800000"/>
            <a:headEnd/>
            <a:tailEnd/>
          </a:ln>
        </p:spPr>
      </p:pic>
      <p:sp>
        <p:nvSpPr>
          <p:cNvPr id="2" name="Title 1"/>
          <p:cNvSpPr>
            <a:spLocks noGrp="1"/>
          </p:cNvSpPr>
          <p:nvPr>
            <p:ph type="title"/>
          </p:nvPr>
        </p:nvSpPr>
        <p:spPr/>
        <p:txBody>
          <a:bodyPr>
            <a:normAutofit fontScale="90000"/>
          </a:bodyPr>
          <a:lstStyle/>
          <a:p>
            <a:r>
              <a:rPr lang="en-US" dirty="0" smtClean="0"/>
              <a:t>Accelerating structures (2) </a:t>
            </a:r>
            <a:endParaRPr lang="en-US" dirty="0"/>
          </a:p>
        </p:txBody>
      </p:sp>
      <p:sp>
        <p:nvSpPr>
          <p:cNvPr id="3" name="Slide Number Placeholder 2"/>
          <p:cNvSpPr>
            <a:spLocks noGrp="1"/>
          </p:cNvSpPr>
          <p:nvPr>
            <p:ph type="sldNum" sz="quarter" idx="11"/>
          </p:nvPr>
        </p:nvSpPr>
        <p:spPr/>
        <p:txBody>
          <a:bodyPr/>
          <a:lstStyle/>
          <a:p>
            <a:fld id="{403034ED-392B-42A2-8939-5A95FD54CEFE}" type="slidenum">
              <a:rPr lang="en-US" smtClean="0"/>
              <a:pPr/>
              <a:t>8</a:t>
            </a:fld>
            <a:endParaRPr lang="en-US" dirty="0"/>
          </a:p>
        </p:txBody>
      </p:sp>
      <p:pic>
        <p:nvPicPr>
          <p:cNvPr id="5" name="Picture 4"/>
          <p:cNvPicPr>
            <a:picLocks noChangeAspect="1" noChangeArrowheads="1"/>
          </p:cNvPicPr>
          <p:nvPr/>
        </p:nvPicPr>
        <p:blipFill>
          <a:blip r:embed="rId4" cstate="print"/>
          <a:srcRect/>
          <a:stretch>
            <a:fillRect/>
          </a:stretch>
        </p:blipFill>
        <p:spPr bwMode="auto">
          <a:xfrm>
            <a:off x="7024204" y="810577"/>
            <a:ext cx="2119796" cy="1460500"/>
          </a:xfrm>
          <a:prstGeom prst="rect">
            <a:avLst/>
          </a:prstGeom>
          <a:noFill/>
          <a:ln w="9525">
            <a:noFill/>
            <a:miter lim="800000"/>
            <a:headEnd/>
            <a:tailEnd/>
          </a:ln>
        </p:spPr>
      </p:pic>
      <p:grpSp>
        <p:nvGrpSpPr>
          <p:cNvPr id="7" name="Group 168"/>
          <p:cNvGrpSpPr/>
          <p:nvPr/>
        </p:nvGrpSpPr>
        <p:grpSpPr>
          <a:xfrm>
            <a:off x="3429000" y="608088"/>
            <a:ext cx="3391467" cy="3049512"/>
            <a:chOff x="0" y="1465811"/>
            <a:chExt cx="3391467" cy="3049512"/>
          </a:xfrm>
        </p:grpSpPr>
        <p:pic>
          <p:nvPicPr>
            <p:cNvPr id="4" name="Picture 3"/>
            <p:cNvPicPr>
              <a:picLocks noChangeAspect="1" noChangeArrowheads="1"/>
            </p:cNvPicPr>
            <p:nvPr/>
          </p:nvPicPr>
          <p:blipFill>
            <a:blip r:embed="rId5" cstate="print"/>
            <a:srcRect/>
            <a:stretch>
              <a:fillRect/>
            </a:stretch>
          </p:blipFill>
          <p:spPr bwMode="auto">
            <a:xfrm>
              <a:off x="0" y="1845962"/>
              <a:ext cx="3391467" cy="2669361"/>
            </a:xfrm>
            <a:prstGeom prst="rect">
              <a:avLst/>
            </a:prstGeom>
            <a:noFill/>
            <a:ln w="9525">
              <a:noFill/>
              <a:miter lim="800000"/>
              <a:headEnd/>
              <a:tailEnd/>
            </a:ln>
          </p:spPr>
        </p:pic>
        <p:grpSp>
          <p:nvGrpSpPr>
            <p:cNvPr id="9" name="Group 131"/>
            <p:cNvGrpSpPr/>
            <p:nvPr/>
          </p:nvGrpSpPr>
          <p:grpSpPr>
            <a:xfrm>
              <a:off x="122864" y="1465811"/>
              <a:ext cx="950299" cy="611177"/>
              <a:chOff x="2062689" y="1842339"/>
              <a:chExt cx="950299" cy="611177"/>
            </a:xfrm>
          </p:grpSpPr>
          <p:sp>
            <p:nvSpPr>
              <p:cNvPr id="133" name="TextBox 6"/>
              <p:cNvSpPr txBox="1">
                <a:spLocks noChangeArrowheads="1"/>
              </p:cNvSpPr>
              <p:nvPr/>
            </p:nvSpPr>
            <p:spPr bwMode="auto">
              <a:xfrm>
                <a:off x="2062689" y="1842339"/>
                <a:ext cx="950299" cy="523220"/>
              </a:xfrm>
              <a:prstGeom prst="rect">
                <a:avLst/>
              </a:prstGeom>
              <a:noFill/>
              <a:ln w="9525">
                <a:noFill/>
                <a:miter lim="800000"/>
                <a:headEnd/>
                <a:tailEnd type="stealth" w="lg" len="lg"/>
              </a:ln>
            </p:spPr>
            <p:txBody>
              <a:bodyPr wrap="square">
                <a:spAutoFit/>
              </a:bodyPr>
              <a:lstStyle/>
              <a:p>
                <a:pPr algn="ctr"/>
                <a:r>
                  <a:rPr lang="en-US" sz="1400" b="1" dirty="0" smtClean="0">
                    <a:solidFill>
                      <a:srgbClr val="1A1674"/>
                    </a:solidFill>
                    <a:latin typeface="Calibri" pitchFamily="34" charset="0"/>
                    <a:cs typeface="Arial" pitchFamily="34" charset="0"/>
                  </a:rPr>
                  <a:t>FROM</a:t>
                </a:r>
              </a:p>
              <a:p>
                <a:pPr algn="ctr"/>
                <a:r>
                  <a:rPr lang="en-US" sz="1400" b="1" dirty="0" smtClean="0">
                    <a:solidFill>
                      <a:srgbClr val="1A1674"/>
                    </a:solidFill>
                    <a:latin typeface="Calibri" pitchFamily="34" charset="0"/>
                    <a:cs typeface="Arial" pitchFamily="34" charset="0"/>
                  </a:rPr>
                  <a:t>PETS</a:t>
                </a:r>
                <a:endParaRPr lang="en-US" sz="1400" b="1" dirty="0">
                  <a:solidFill>
                    <a:srgbClr val="1A1674"/>
                  </a:solidFill>
                  <a:latin typeface="Calibri" pitchFamily="34" charset="0"/>
                  <a:cs typeface="Arial" pitchFamily="34" charset="0"/>
                </a:endParaRPr>
              </a:p>
            </p:txBody>
          </p:sp>
          <p:cxnSp>
            <p:nvCxnSpPr>
              <p:cNvPr id="134" name="Straight Arrow Connector 133"/>
              <p:cNvCxnSpPr/>
              <p:nvPr/>
            </p:nvCxnSpPr>
            <p:spPr bwMode="auto">
              <a:xfrm rot="16200000" flipH="1">
                <a:off x="1959158" y="2224914"/>
                <a:ext cx="457202" cy="2"/>
              </a:xfrm>
              <a:prstGeom prst="straightConnector1">
                <a:avLst/>
              </a:prstGeom>
              <a:ln w="50800">
                <a:solidFill>
                  <a:srgbClr val="000099"/>
                </a:solidFill>
                <a:tailEnd type="triangle" w="med" len="lg"/>
              </a:ln>
            </p:spPr>
            <p:style>
              <a:lnRef idx="1">
                <a:schemeClr val="accent1"/>
              </a:lnRef>
              <a:fillRef idx="0">
                <a:schemeClr val="accent1"/>
              </a:fillRef>
              <a:effectRef idx="0">
                <a:schemeClr val="accent1"/>
              </a:effectRef>
              <a:fontRef idx="minor">
                <a:schemeClr val="tx1"/>
              </a:fontRef>
            </p:style>
          </p:cxnSp>
        </p:grpSp>
      </p:grpSp>
      <p:grpSp>
        <p:nvGrpSpPr>
          <p:cNvPr id="10" name="Group 210"/>
          <p:cNvGrpSpPr/>
          <p:nvPr/>
        </p:nvGrpSpPr>
        <p:grpSpPr>
          <a:xfrm>
            <a:off x="6522720" y="884550"/>
            <a:ext cx="2390739" cy="1186453"/>
            <a:chOff x="6522720" y="884550"/>
            <a:chExt cx="2390739" cy="1186453"/>
          </a:xfrm>
        </p:grpSpPr>
        <p:sp>
          <p:nvSpPr>
            <p:cNvPr id="156" name="Rectangle 155"/>
            <p:cNvSpPr/>
            <p:nvPr/>
          </p:nvSpPr>
          <p:spPr>
            <a:xfrm>
              <a:off x="7968831" y="884550"/>
              <a:ext cx="944628" cy="1186453"/>
            </a:xfrm>
            <a:prstGeom prst="rect">
              <a:avLst/>
            </a:prstGeom>
            <a:no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57" name="Straight Arrow Connector 156"/>
            <p:cNvCxnSpPr/>
            <p:nvPr/>
          </p:nvCxnSpPr>
          <p:spPr bwMode="auto">
            <a:xfrm rot="10800000" flipV="1">
              <a:off x="6522720" y="1249678"/>
              <a:ext cx="1447800" cy="358142"/>
            </a:xfrm>
            <a:prstGeom prst="straightConnector1">
              <a:avLst/>
            </a:prstGeom>
            <a:ln w="25400">
              <a:solidFill>
                <a:srgbClr val="0000FF"/>
              </a:solidFill>
              <a:tailEnd type="triangle" w="med" len="lg"/>
            </a:ln>
          </p:spPr>
          <p:style>
            <a:lnRef idx="1">
              <a:schemeClr val="accent1"/>
            </a:lnRef>
            <a:fillRef idx="0">
              <a:schemeClr val="accent1"/>
            </a:fillRef>
            <a:effectRef idx="0">
              <a:schemeClr val="accent1"/>
            </a:effectRef>
            <a:fontRef idx="minor">
              <a:schemeClr val="tx1"/>
            </a:fontRef>
          </p:style>
        </p:cxnSp>
      </p:grpSp>
      <p:grpSp>
        <p:nvGrpSpPr>
          <p:cNvPr id="11" name="Group 213"/>
          <p:cNvGrpSpPr/>
          <p:nvPr/>
        </p:nvGrpSpPr>
        <p:grpSpPr>
          <a:xfrm>
            <a:off x="-79664" y="1524000"/>
            <a:ext cx="5618028" cy="4782508"/>
            <a:chOff x="-79664" y="2060252"/>
            <a:chExt cx="5618028" cy="4782508"/>
          </a:xfrm>
        </p:grpSpPr>
        <p:pic>
          <p:nvPicPr>
            <p:cNvPr id="8195" name="Picture 3"/>
            <p:cNvPicPr>
              <a:picLocks noChangeAspect="1" noChangeArrowheads="1"/>
            </p:cNvPicPr>
            <p:nvPr/>
          </p:nvPicPr>
          <p:blipFill>
            <a:blip r:embed="rId6" cstate="print"/>
            <a:srcRect/>
            <a:stretch>
              <a:fillRect/>
            </a:stretch>
          </p:blipFill>
          <p:spPr bwMode="auto">
            <a:xfrm>
              <a:off x="727210" y="2663725"/>
              <a:ext cx="2950877" cy="4179035"/>
            </a:xfrm>
            <a:prstGeom prst="rect">
              <a:avLst/>
            </a:prstGeom>
            <a:noFill/>
            <a:ln w="9525">
              <a:noFill/>
              <a:miter lim="800000"/>
              <a:headEnd/>
              <a:tailEnd/>
            </a:ln>
          </p:spPr>
        </p:pic>
        <p:grpSp>
          <p:nvGrpSpPr>
            <p:cNvPr id="15" name="Group 21"/>
            <p:cNvGrpSpPr/>
            <p:nvPr/>
          </p:nvGrpSpPr>
          <p:grpSpPr>
            <a:xfrm>
              <a:off x="542762" y="5565625"/>
              <a:ext cx="1916493" cy="739261"/>
              <a:chOff x="5328591" y="5365218"/>
              <a:chExt cx="1823242" cy="739261"/>
            </a:xfrm>
          </p:grpSpPr>
          <p:sp>
            <p:nvSpPr>
              <p:cNvPr id="12" name="TextBox 6"/>
              <p:cNvSpPr txBox="1">
                <a:spLocks noChangeArrowheads="1"/>
              </p:cNvSpPr>
              <p:nvPr/>
            </p:nvSpPr>
            <p:spPr bwMode="auto">
              <a:xfrm>
                <a:off x="5328591" y="5796702"/>
                <a:ext cx="1615433" cy="307777"/>
              </a:xfrm>
              <a:prstGeom prst="rect">
                <a:avLst/>
              </a:prstGeom>
              <a:noFill/>
              <a:ln w="9525">
                <a:noFill/>
                <a:miter lim="800000"/>
                <a:headEnd/>
                <a:tailEnd type="stealth" w="lg" len="lg"/>
              </a:ln>
            </p:spPr>
            <p:txBody>
              <a:bodyPr wrap="square">
                <a:spAutoFit/>
              </a:bodyPr>
              <a:lstStyle/>
              <a:p>
                <a:r>
                  <a:rPr lang="en-US" sz="1400" b="1" dirty="0" smtClean="0">
                    <a:latin typeface="Calibri" pitchFamily="34" charset="0"/>
                    <a:cs typeface="Arial" pitchFamily="34" charset="0"/>
                  </a:rPr>
                  <a:t>AS (BONDED DISKS)</a:t>
                </a:r>
                <a:endParaRPr lang="en-US" sz="1400" b="1" dirty="0">
                  <a:latin typeface="Calibri" pitchFamily="34" charset="0"/>
                  <a:cs typeface="Arial" pitchFamily="34" charset="0"/>
                </a:endParaRPr>
              </a:p>
            </p:txBody>
          </p:sp>
          <p:cxnSp>
            <p:nvCxnSpPr>
              <p:cNvPr id="13" name="Straight Arrow Connector 12"/>
              <p:cNvCxnSpPr/>
              <p:nvPr/>
            </p:nvCxnSpPr>
            <p:spPr bwMode="auto">
              <a:xfrm rot="5400000" flipH="1" flipV="1">
                <a:off x="6626244" y="5574235"/>
                <a:ext cx="734606" cy="316572"/>
              </a:xfrm>
              <a:prstGeom prst="straightConnector1">
                <a:avLst/>
              </a:prstGeom>
              <a:ln w="12700">
                <a:solidFill>
                  <a:schemeClr val="tx1"/>
                </a:solidFill>
                <a:tailEnd type="stealth" w="med" len="lg"/>
              </a:ln>
            </p:spPr>
            <p:style>
              <a:lnRef idx="1">
                <a:schemeClr val="accent1"/>
              </a:lnRef>
              <a:fillRef idx="0">
                <a:schemeClr val="accent1"/>
              </a:fillRef>
              <a:effectRef idx="0">
                <a:schemeClr val="accent1"/>
              </a:effectRef>
              <a:fontRef idx="minor">
                <a:schemeClr val="tx1"/>
              </a:fontRef>
            </p:style>
          </p:cxnSp>
          <p:cxnSp>
            <p:nvCxnSpPr>
              <p:cNvPr id="14" name="Straight Arrow Connector 13"/>
              <p:cNvCxnSpPr/>
              <p:nvPr/>
            </p:nvCxnSpPr>
            <p:spPr bwMode="auto">
              <a:xfrm>
                <a:off x="5385416" y="6099821"/>
                <a:ext cx="1449847" cy="1588"/>
              </a:xfrm>
              <a:prstGeom prst="straightConnector1">
                <a:avLst/>
              </a:prstGeom>
              <a:ln w="12700">
                <a:solidFill>
                  <a:schemeClr val="tx1"/>
                </a:solidFill>
                <a:tailEnd type="none" w="lg" len="lg"/>
              </a:ln>
            </p:spPr>
            <p:style>
              <a:lnRef idx="1">
                <a:schemeClr val="accent1"/>
              </a:lnRef>
              <a:fillRef idx="0">
                <a:schemeClr val="accent1"/>
              </a:fillRef>
              <a:effectRef idx="0">
                <a:schemeClr val="accent1"/>
              </a:effectRef>
              <a:fontRef idx="minor">
                <a:schemeClr val="tx1"/>
              </a:fontRef>
            </p:style>
          </p:cxnSp>
        </p:grpSp>
        <p:grpSp>
          <p:nvGrpSpPr>
            <p:cNvPr id="19" name="Group 30"/>
            <p:cNvGrpSpPr/>
            <p:nvPr/>
          </p:nvGrpSpPr>
          <p:grpSpPr>
            <a:xfrm>
              <a:off x="390898" y="4226519"/>
              <a:ext cx="2435812" cy="1287439"/>
              <a:chOff x="4952731" y="3422841"/>
              <a:chExt cx="2435812" cy="1287439"/>
            </a:xfrm>
          </p:grpSpPr>
          <p:sp>
            <p:nvSpPr>
              <p:cNvPr id="20" name="TextBox 6"/>
              <p:cNvSpPr txBox="1">
                <a:spLocks noChangeArrowheads="1"/>
              </p:cNvSpPr>
              <p:nvPr/>
            </p:nvSpPr>
            <p:spPr bwMode="auto">
              <a:xfrm>
                <a:off x="4952731" y="4402503"/>
                <a:ext cx="1827785" cy="307777"/>
              </a:xfrm>
              <a:prstGeom prst="rect">
                <a:avLst/>
              </a:prstGeom>
              <a:noFill/>
              <a:ln w="9525">
                <a:noFill/>
                <a:miter lim="800000"/>
                <a:headEnd/>
                <a:tailEnd type="stealth" w="lg" len="lg"/>
              </a:ln>
            </p:spPr>
            <p:txBody>
              <a:bodyPr wrap="square">
                <a:spAutoFit/>
              </a:bodyPr>
              <a:lstStyle/>
              <a:p>
                <a:r>
                  <a:rPr lang="en-US" sz="1400" b="1" dirty="0" smtClean="0">
                    <a:latin typeface="Calibri" pitchFamily="34" charset="0"/>
                    <a:cs typeface="Arial" pitchFamily="34" charset="0"/>
                  </a:rPr>
                  <a:t>DAMPING MATERIAL</a:t>
                </a:r>
                <a:endParaRPr lang="en-US" sz="1400" b="1" dirty="0">
                  <a:latin typeface="Calibri" pitchFamily="34" charset="0"/>
                  <a:cs typeface="Arial" pitchFamily="34" charset="0"/>
                </a:endParaRPr>
              </a:p>
            </p:txBody>
          </p:sp>
          <p:cxnSp>
            <p:nvCxnSpPr>
              <p:cNvPr id="21" name="Straight Arrow Connector 20"/>
              <p:cNvCxnSpPr/>
              <p:nvPr/>
            </p:nvCxnSpPr>
            <p:spPr bwMode="auto">
              <a:xfrm rot="5400000" flipH="1" flipV="1">
                <a:off x="6357796" y="3663186"/>
                <a:ext cx="1271092" cy="790402"/>
              </a:xfrm>
              <a:prstGeom prst="straightConnector1">
                <a:avLst/>
              </a:prstGeom>
              <a:ln w="12700">
                <a:solidFill>
                  <a:schemeClr val="tx1"/>
                </a:solidFill>
                <a:tailEnd type="stealth" w="med" len="lg"/>
              </a:ln>
            </p:spPr>
            <p:style>
              <a:lnRef idx="1">
                <a:schemeClr val="accent1"/>
              </a:lnRef>
              <a:fillRef idx="0">
                <a:schemeClr val="accent1"/>
              </a:fillRef>
              <a:effectRef idx="0">
                <a:schemeClr val="accent1"/>
              </a:effectRef>
              <a:fontRef idx="minor">
                <a:schemeClr val="tx1"/>
              </a:fontRef>
            </p:style>
          </p:cxnSp>
          <p:cxnSp>
            <p:nvCxnSpPr>
              <p:cNvPr id="22" name="Straight Arrow Connector 21"/>
              <p:cNvCxnSpPr/>
              <p:nvPr/>
            </p:nvCxnSpPr>
            <p:spPr bwMode="auto">
              <a:xfrm>
                <a:off x="5032360" y="4703483"/>
                <a:ext cx="1565277" cy="1722"/>
              </a:xfrm>
              <a:prstGeom prst="straightConnector1">
                <a:avLst/>
              </a:prstGeom>
              <a:ln w="12700">
                <a:solidFill>
                  <a:schemeClr val="tx1"/>
                </a:solidFill>
                <a:tailEnd type="none" w="lg" len="lg"/>
              </a:ln>
            </p:spPr>
            <p:style>
              <a:lnRef idx="1">
                <a:schemeClr val="accent1"/>
              </a:lnRef>
              <a:fillRef idx="0">
                <a:schemeClr val="accent1"/>
              </a:fillRef>
              <a:effectRef idx="0">
                <a:schemeClr val="accent1"/>
              </a:effectRef>
              <a:fontRef idx="minor">
                <a:schemeClr val="tx1"/>
              </a:fontRef>
            </p:style>
          </p:cxnSp>
        </p:grpSp>
        <p:grpSp>
          <p:nvGrpSpPr>
            <p:cNvPr id="23" name="Group 120"/>
            <p:cNvGrpSpPr/>
            <p:nvPr/>
          </p:nvGrpSpPr>
          <p:grpSpPr>
            <a:xfrm>
              <a:off x="-79664" y="2060252"/>
              <a:ext cx="1054715" cy="738664"/>
              <a:chOff x="1985100" y="1785931"/>
              <a:chExt cx="1054715" cy="738664"/>
            </a:xfrm>
          </p:grpSpPr>
          <p:sp>
            <p:nvSpPr>
              <p:cNvPr id="8" name="TextBox 6"/>
              <p:cNvSpPr txBox="1">
                <a:spLocks noChangeArrowheads="1"/>
              </p:cNvSpPr>
              <p:nvPr/>
            </p:nvSpPr>
            <p:spPr bwMode="auto">
              <a:xfrm>
                <a:off x="1985100" y="1785931"/>
                <a:ext cx="950299" cy="738664"/>
              </a:xfrm>
              <a:prstGeom prst="rect">
                <a:avLst/>
              </a:prstGeom>
              <a:noFill/>
              <a:ln w="9525">
                <a:noFill/>
                <a:miter lim="800000"/>
                <a:headEnd/>
                <a:tailEnd type="stealth" w="lg" len="lg"/>
              </a:ln>
            </p:spPr>
            <p:txBody>
              <a:bodyPr wrap="square">
                <a:spAutoFit/>
              </a:bodyPr>
              <a:lstStyle/>
              <a:p>
                <a:pPr algn="ctr"/>
                <a:r>
                  <a:rPr lang="en-US" sz="1400" b="1" dirty="0" smtClean="0">
                    <a:solidFill>
                      <a:srgbClr val="990000"/>
                    </a:solidFill>
                    <a:latin typeface="Calibri" pitchFamily="34" charset="0"/>
                    <a:cs typeface="Arial" pitchFamily="34" charset="0"/>
                  </a:rPr>
                  <a:t>TO </a:t>
                </a:r>
              </a:p>
              <a:p>
                <a:pPr algn="ctr"/>
                <a:r>
                  <a:rPr lang="en-US" sz="1400" b="1" dirty="0" smtClean="0">
                    <a:solidFill>
                      <a:srgbClr val="990000"/>
                    </a:solidFill>
                    <a:latin typeface="Calibri" pitchFamily="34" charset="0"/>
                    <a:cs typeface="Arial" pitchFamily="34" charset="0"/>
                  </a:rPr>
                  <a:t>COMPACT </a:t>
                </a:r>
              </a:p>
              <a:p>
                <a:pPr algn="ctr"/>
                <a:r>
                  <a:rPr lang="en-US" sz="1400" b="1" dirty="0" smtClean="0">
                    <a:solidFill>
                      <a:srgbClr val="990000"/>
                    </a:solidFill>
                    <a:latin typeface="Calibri" pitchFamily="34" charset="0"/>
                    <a:cs typeface="Arial" pitchFamily="34" charset="0"/>
                  </a:rPr>
                  <a:t>LOAD</a:t>
                </a:r>
                <a:endParaRPr lang="en-US" sz="1400" b="1" dirty="0">
                  <a:solidFill>
                    <a:srgbClr val="990000"/>
                  </a:solidFill>
                  <a:latin typeface="Calibri" pitchFamily="34" charset="0"/>
                  <a:cs typeface="Arial" pitchFamily="34" charset="0"/>
                </a:endParaRPr>
              </a:p>
            </p:txBody>
          </p:sp>
          <p:cxnSp>
            <p:nvCxnSpPr>
              <p:cNvPr id="113" name="Straight Arrow Connector 112"/>
              <p:cNvCxnSpPr/>
              <p:nvPr/>
            </p:nvCxnSpPr>
            <p:spPr bwMode="auto">
              <a:xfrm rot="5400000" flipH="1" flipV="1">
                <a:off x="2811215" y="2073774"/>
                <a:ext cx="457198" cy="2"/>
              </a:xfrm>
              <a:prstGeom prst="straightConnector1">
                <a:avLst/>
              </a:prstGeom>
              <a:ln w="50800">
                <a:solidFill>
                  <a:srgbClr val="990000"/>
                </a:solidFill>
                <a:tailEnd type="triangle" w="med" len="lg"/>
              </a:ln>
            </p:spPr>
            <p:style>
              <a:lnRef idx="1">
                <a:schemeClr val="accent1"/>
              </a:lnRef>
              <a:fillRef idx="0">
                <a:schemeClr val="accent1"/>
              </a:fillRef>
              <a:effectRef idx="0">
                <a:schemeClr val="accent1"/>
              </a:effectRef>
              <a:fontRef idx="minor">
                <a:schemeClr val="tx1"/>
              </a:fontRef>
            </p:style>
          </p:cxnSp>
        </p:grpSp>
        <p:grpSp>
          <p:nvGrpSpPr>
            <p:cNvPr id="24" name="Group 25"/>
            <p:cNvGrpSpPr/>
            <p:nvPr/>
          </p:nvGrpSpPr>
          <p:grpSpPr>
            <a:xfrm>
              <a:off x="3589020" y="5799379"/>
              <a:ext cx="1949344" cy="792482"/>
              <a:chOff x="5676294" y="4681045"/>
              <a:chExt cx="2111785" cy="1237134"/>
            </a:xfrm>
          </p:grpSpPr>
          <p:sp>
            <p:nvSpPr>
              <p:cNvPr id="16" name="TextBox 6"/>
              <p:cNvSpPr txBox="1">
                <a:spLocks noChangeArrowheads="1"/>
              </p:cNvSpPr>
              <p:nvPr/>
            </p:nvSpPr>
            <p:spPr bwMode="auto">
              <a:xfrm>
                <a:off x="6029099" y="5074746"/>
                <a:ext cx="1758980" cy="816792"/>
              </a:xfrm>
              <a:prstGeom prst="rect">
                <a:avLst/>
              </a:prstGeom>
              <a:noFill/>
              <a:ln w="9525">
                <a:noFill/>
                <a:miter lim="800000"/>
                <a:headEnd/>
                <a:tailEnd type="stealth" w="lg" len="lg"/>
              </a:ln>
            </p:spPr>
            <p:txBody>
              <a:bodyPr wrap="square">
                <a:spAutoFit/>
              </a:bodyPr>
              <a:lstStyle/>
              <a:p>
                <a:r>
                  <a:rPr lang="en-US" sz="1400" b="1" dirty="0" smtClean="0">
                    <a:latin typeface="Calibri" pitchFamily="34" charset="0"/>
                    <a:cs typeface="Arial" pitchFamily="34" charset="0"/>
                  </a:rPr>
                  <a:t>AS – AS  VACUUM</a:t>
                </a:r>
              </a:p>
              <a:p>
                <a:r>
                  <a:rPr lang="en-US" sz="1400" b="1" dirty="0" smtClean="0">
                    <a:latin typeface="Calibri" pitchFamily="34" charset="0"/>
                    <a:cs typeface="Arial" pitchFamily="34" charset="0"/>
                  </a:rPr>
                  <a:t>INTERCONNECTION</a:t>
                </a:r>
                <a:endParaRPr lang="en-US" sz="1400" b="1" dirty="0">
                  <a:latin typeface="Calibri" pitchFamily="34" charset="0"/>
                  <a:cs typeface="Arial" pitchFamily="34" charset="0"/>
                </a:endParaRPr>
              </a:p>
            </p:txBody>
          </p:sp>
          <p:cxnSp>
            <p:nvCxnSpPr>
              <p:cNvPr id="17" name="Straight Arrow Connector 16"/>
              <p:cNvCxnSpPr/>
              <p:nvPr/>
            </p:nvCxnSpPr>
            <p:spPr bwMode="auto">
              <a:xfrm rot="16200000" flipV="1">
                <a:off x="5255848" y="5101491"/>
                <a:ext cx="1237134" cy="396241"/>
              </a:xfrm>
              <a:prstGeom prst="straightConnector1">
                <a:avLst/>
              </a:prstGeom>
              <a:ln w="12700">
                <a:solidFill>
                  <a:schemeClr val="tx1"/>
                </a:solidFill>
                <a:tailEnd type="stealth" w="med" len="lg"/>
              </a:ln>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p:nvPr/>
            </p:nvCxnSpPr>
            <p:spPr bwMode="auto">
              <a:xfrm>
                <a:off x="6062785" y="5901360"/>
                <a:ext cx="1650997" cy="2479"/>
              </a:xfrm>
              <a:prstGeom prst="straightConnector1">
                <a:avLst/>
              </a:prstGeom>
              <a:ln w="12700">
                <a:solidFill>
                  <a:schemeClr val="tx1"/>
                </a:solidFill>
                <a:tailEnd type="none" w="lg" len="lg"/>
              </a:ln>
            </p:spPr>
            <p:style>
              <a:lnRef idx="1">
                <a:schemeClr val="accent1"/>
              </a:lnRef>
              <a:fillRef idx="0">
                <a:schemeClr val="accent1"/>
              </a:fillRef>
              <a:effectRef idx="0">
                <a:schemeClr val="accent1"/>
              </a:effectRef>
              <a:fontRef idx="minor">
                <a:schemeClr val="tx1"/>
              </a:fontRef>
            </p:style>
          </p:cxnSp>
        </p:grpSp>
        <p:grpSp>
          <p:nvGrpSpPr>
            <p:cNvPr id="25" name="Group 146"/>
            <p:cNvGrpSpPr/>
            <p:nvPr/>
          </p:nvGrpSpPr>
          <p:grpSpPr>
            <a:xfrm>
              <a:off x="-30480" y="3376433"/>
              <a:ext cx="1061707" cy="957400"/>
              <a:chOff x="2599801" y="1544106"/>
              <a:chExt cx="1061707" cy="957400"/>
            </a:xfrm>
          </p:grpSpPr>
          <p:sp>
            <p:nvSpPr>
              <p:cNvPr id="148" name="TextBox 6"/>
              <p:cNvSpPr txBox="1">
                <a:spLocks noChangeArrowheads="1"/>
              </p:cNvSpPr>
              <p:nvPr/>
            </p:nvSpPr>
            <p:spPr bwMode="auto">
              <a:xfrm>
                <a:off x="2599801" y="1544106"/>
                <a:ext cx="1026501" cy="738664"/>
              </a:xfrm>
              <a:prstGeom prst="rect">
                <a:avLst/>
              </a:prstGeom>
              <a:noFill/>
              <a:ln w="9525">
                <a:noFill/>
                <a:miter lim="800000"/>
                <a:headEnd/>
                <a:tailEnd type="stealth" w="lg" len="lg"/>
              </a:ln>
            </p:spPr>
            <p:txBody>
              <a:bodyPr wrap="square">
                <a:spAutoFit/>
              </a:bodyPr>
              <a:lstStyle/>
              <a:p>
                <a:pPr algn="ctr"/>
                <a:r>
                  <a:rPr lang="en-US" sz="1400" b="1" dirty="0" smtClean="0">
                    <a:solidFill>
                      <a:srgbClr val="990000"/>
                    </a:solidFill>
                    <a:latin typeface="Calibri" pitchFamily="34" charset="0"/>
                    <a:cs typeface="Arial" pitchFamily="34" charset="0"/>
                  </a:rPr>
                  <a:t>TO MAIN VACUUM RESERVOIR</a:t>
                </a:r>
                <a:endParaRPr lang="en-US" sz="1400" b="1" dirty="0">
                  <a:solidFill>
                    <a:srgbClr val="990000"/>
                  </a:solidFill>
                  <a:latin typeface="Calibri" pitchFamily="34" charset="0"/>
                  <a:cs typeface="Arial" pitchFamily="34" charset="0"/>
                </a:endParaRPr>
              </a:p>
            </p:txBody>
          </p:sp>
          <p:cxnSp>
            <p:nvCxnSpPr>
              <p:cNvPr id="149" name="Straight Arrow Connector 148"/>
              <p:cNvCxnSpPr/>
              <p:nvPr/>
            </p:nvCxnSpPr>
            <p:spPr bwMode="auto">
              <a:xfrm rot="10800000">
                <a:off x="3306324" y="2297463"/>
                <a:ext cx="355184" cy="204043"/>
              </a:xfrm>
              <a:prstGeom prst="straightConnector1">
                <a:avLst/>
              </a:prstGeom>
              <a:ln w="50800">
                <a:solidFill>
                  <a:srgbClr val="990000"/>
                </a:solidFill>
                <a:tailEnd type="triangle" w="med" len="lg"/>
              </a:ln>
            </p:spPr>
            <p:style>
              <a:lnRef idx="1">
                <a:schemeClr val="accent1"/>
              </a:lnRef>
              <a:fillRef idx="0">
                <a:schemeClr val="accent1"/>
              </a:fillRef>
              <a:effectRef idx="0">
                <a:schemeClr val="accent1"/>
              </a:effectRef>
              <a:fontRef idx="minor">
                <a:schemeClr val="tx1"/>
              </a:fontRef>
            </p:style>
          </p:cxnSp>
        </p:grpSp>
        <p:grpSp>
          <p:nvGrpSpPr>
            <p:cNvPr id="26" name="Group 212"/>
            <p:cNvGrpSpPr/>
            <p:nvPr/>
          </p:nvGrpSpPr>
          <p:grpSpPr>
            <a:xfrm>
              <a:off x="1523067" y="2857468"/>
              <a:ext cx="1754459" cy="862045"/>
              <a:chOff x="1523067" y="2857468"/>
              <a:chExt cx="1754459" cy="862045"/>
            </a:xfrm>
          </p:grpSpPr>
          <p:sp>
            <p:nvSpPr>
              <p:cNvPr id="195" name="TextBox 6"/>
              <p:cNvSpPr txBox="1">
                <a:spLocks noChangeArrowheads="1"/>
              </p:cNvSpPr>
              <p:nvPr/>
            </p:nvSpPr>
            <p:spPr bwMode="auto">
              <a:xfrm>
                <a:off x="1523067" y="2857468"/>
                <a:ext cx="1754459" cy="523220"/>
              </a:xfrm>
              <a:prstGeom prst="rect">
                <a:avLst/>
              </a:prstGeom>
              <a:noFill/>
              <a:ln w="9525">
                <a:noFill/>
                <a:miter lim="800000"/>
                <a:headEnd/>
                <a:tailEnd type="stealth" w="lg" len="lg"/>
              </a:ln>
            </p:spPr>
            <p:txBody>
              <a:bodyPr wrap="square">
                <a:spAutoFit/>
              </a:bodyPr>
              <a:lstStyle/>
              <a:p>
                <a:r>
                  <a:rPr lang="en-US" sz="1400" b="1" dirty="0" smtClean="0">
                    <a:latin typeface="Calibri" pitchFamily="34" charset="0"/>
                    <a:cs typeface="Arial" pitchFamily="34" charset="0"/>
                  </a:rPr>
                  <a:t>VACUUM MANIFOLD COVER</a:t>
                </a:r>
                <a:endParaRPr lang="en-US" sz="1400" b="1" dirty="0">
                  <a:latin typeface="Calibri" pitchFamily="34" charset="0"/>
                  <a:cs typeface="Arial" pitchFamily="34" charset="0"/>
                </a:endParaRPr>
              </a:p>
            </p:txBody>
          </p:sp>
          <p:cxnSp>
            <p:nvCxnSpPr>
              <p:cNvPr id="196" name="Straight Arrow Connector 195"/>
              <p:cNvCxnSpPr/>
              <p:nvPr/>
            </p:nvCxnSpPr>
            <p:spPr bwMode="auto">
              <a:xfrm rot="5400000">
                <a:off x="2888458" y="3407568"/>
                <a:ext cx="366713" cy="257177"/>
              </a:xfrm>
              <a:prstGeom prst="straightConnector1">
                <a:avLst/>
              </a:prstGeom>
              <a:ln w="12700">
                <a:solidFill>
                  <a:schemeClr val="tx1"/>
                </a:solidFill>
                <a:tailEnd type="stealth" w="med" len="lg"/>
              </a:ln>
            </p:spPr>
            <p:style>
              <a:lnRef idx="1">
                <a:schemeClr val="accent1"/>
              </a:lnRef>
              <a:fillRef idx="0">
                <a:schemeClr val="accent1"/>
              </a:fillRef>
              <a:effectRef idx="0">
                <a:schemeClr val="accent1"/>
              </a:effectRef>
              <a:fontRef idx="minor">
                <a:schemeClr val="tx1"/>
              </a:fontRef>
            </p:style>
          </p:cxnSp>
          <p:cxnSp>
            <p:nvCxnSpPr>
              <p:cNvPr id="197" name="Straight Arrow Connector 196"/>
              <p:cNvCxnSpPr/>
              <p:nvPr/>
            </p:nvCxnSpPr>
            <p:spPr bwMode="auto">
              <a:xfrm>
                <a:off x="1600200" y="3352800"/>
                <a:ext cx="1600200" cy="1588"/>
              </a:xfrm>
              <a:prstGeom prst="straightConnector1">
                <a:avLst/>
              </a:prstGeom>
              <a:ln w="12700">
                <a:solidFill>
                  <a:schemeClr val="tx1"/>
                </a:solidFill>
                <a:tailEnd type="none" w="lg" len="lg"/>
              </a:ln>
            </p:spPr>
            <p:style>
              <a:lnRef idx="1">
                <a:schemeClr val="accent1"/>
              </a:lnRef>
              <a:fillRef idx="0">
                <a:schemeClr val="accent1"/>
              </a:fillRef>
              <a:effectRef idx="0">
                <a:schemeClr val="accent1"/>
              </a:effectRef>
              <a:fontRef idx="minor">
                <a:schemeClr val="tx1"/>
              </a:fontRef>
            </p:style>
          </p:cxnSp>
        </p:grpSp>
      </p:grpSp>
      <p:grpSp>
        <p:nvGrpSpPr>
          <p:cNvPr id="27" name="Group 220"/>
          <p:cNvGrpSpPr/>
          <p:nvPr/>
        </p:nvGrpSpPr>
        <p:grpSpPr>
          <a:xfrm>
            <a:off x="3581399" y="1202474"/>
            <a:ext cx="5334000" cy="4848923"/>
            <a:chOff x="3581399" y="1202474"/>
            <a:chExt cx="5334000" cy="4848923"/>
          </a:xfrm>
        </p:grpSpPr>
        <p:grpSp>
          <p:nvGrpSpPr>
            <p:cNvPr id="28" name="Group 193"/>
            <p:cNvGrpSpPr/>
            <p:nvPr/>
          </p:nvGrpSpPr>
          <p:grpSpPr>
            <a:xfrm>
              <a:off x="6073700" y="3181816"/>
              <a:ext cx="2758067" cy="2869581"/>
              <a:chOff x="6177776" y="3308194"/>
              <a:chExt cx="2758067" cy="2869581"/>
            </a:xfrm>
          </p:grpSpPr>
          <p:grpSp>
            <p:nvGrpSpPr>
              <p:cNvPr id="29" name="Group 169"/>
              <p:cNvGrpSpPr/>
              <p:nvPr/>
            </p:nvGrpSpPr>
            <p:grpSpPr>
              <a:xfrm>
                <a:off x="6426936" y="3403543"/>
                <a:ext cx="2404644" cy="2731936"/>
                <a:chOff x="2900892" y="3951232"/>
                <a:chExt cx="2404644" cy="2731936"/>
              </a:xfrm>
            </p:grpSpPr>
            <p:pic>
              <p:nvPicPr>
                <p:cNvPr id="8194" name="Picture 2"/>
                <p:cNvPicPr>
                  <a:picLocks noChangeAspect="1" noChangeArrowheads="1"/>
                </p:cNvPicPr>
                <p:nvPr/>
              </p:nvPicPr>
              <p:blipFill>
                <a:blip r:embed="rId7" cstate="print"/>
                <a:srcRect/>
                <a:stretch>
                  <a:fillRect/>
                </a:stretch>
              </p:blipFill>
              <p:spPr bwMode="auto">
                <a:xfrm>
                  <a:off x="2953787" y="4455548"/>
                  <a:ext cx="2290789" cy="2227620"/>
                </a:xfrm>
                <a:prstGeom prst="rect">
                  <a:avLst/>
                </a:prstGeom>
                <a:noFill/>
                <a:ln w="9525">
                  <a:noFill/>
                  <a:miter lim="800000"/>
                  <a:headEnd/>
                  <a:tailEnd/>
                </a:ln>
              </p:spPr>
            </p:pic>
            <p:grpSp>
              <p:nvGrpSpPr>
                <p:cNvPr id="30" name="Group 46"/>
                <p:cNvGrpSpPr/>
                <p:nvPr/>
              </p:nvGrpSpPr>
              <p:grpSpPr>
                <a:xfrm>
                  <a:off x="3443856" y="6136316"/>
                  <a:ext cx="1664522" cy="430773"/>
                  <a:chOff x="4768440" y="5466577"/>
                  <a:chExt cx="2904493" cy="536576"/>
                </a:xfrm>
              </p:grpSpPr>
              <p:sp>
                <p:nvSpPr>
                  <p:cNvPr id="48" name="TextBox 6"/>
                  <p:cNvSpPr txBox="1">
                    <a:spLocks noChangeArrowheads="1"/>
                  </p:cNvSpPr>
                  <p:nvPr/>
                </p:nvSpPr>
                <p:spPr bwMode="auto">
                  <a:xfrm>
                    <a:off x="4941009" y="5619782"/>
                    <a:ext cx="2731924" cy="383371"/>
                  </a:xfrm>
                  <a:prstGeom prst="rect">
                    <a:avLst/>
                  </a:prstGeom>
                  <a:noFill/>
                  <a:ln w="9525">
                    <a:noFill/>
                    <a:miter lim="800000"/>
                    <a:headEnd/>
                    <a:tailEnd type="stealth" w="lg" len="lg"/>
                  </a:ln>
                </p:spPr>
                <p:txBody>
                  <a:bodyPr wrap="square">
                    <a:spAutoFit/>
                  </a:bodyPr>
                  <a:lstStyle/>
                  <a:p>
                    <a:r>
                      <a:rPr lang="en-US" sz="1400" b="1" dirty="0" smtClean="0">
                        <a:latin typeface="Calibri" pitchFamily="34" charset="0"/>
                        <a:cs typeface="Arial" pitchFamily="34" charset="0"/>
                      </a:rPr>
                      <a:t>WFM WAVEGUIDE </a:t>
                    </a:r>
                    <a:endParaRPr lang="en-US" sz="1400" b="1" dirty="0">
                      <a:latin typeface="Calibri" pitchFamily="34" charset="0"/>
                      <a:cs typeface="Arial" pitchFamily="34" charset="0"/>
                    </a:endParaRPr>
                  </a:p>
                </p:txBody>
              </p:sp>
              <p:cxnSp>
                <p:nvCxnSpPr>
                  <p:cNvPr id="49" name="Straight Arrow Connector 48"/>
                  <p:cNvCxnSpPr/>
                  <p:nvPr/>
                </p:nvCxnSpPr>
                <p:spPr bwMode="auto">
                  <a:xfrm rot="16200000" flipV="1">
                    <a:off x="4661762" y="5573255"/>
                    <a:ext cx="525780" cy="312424"/>
                  </a:xfrm>
                  <a:prstGeom prst="straightConnector1">
                    <a:avLst/>
                  </a:prstGeom>
                  <a:ln w="12700">
                    <a:solidFill>
                      <a:schemeClr val="tx1"/>
                    </a:solidFill>
                    <a:tailEnd type="stealth" w="med" len="lg"/>
                  </a:ln>
                </p:spPr>
                <p:style>
                  <a:lnRef idx="1">
                    <a:schemeClr val="accent1"/>
                  </a:lnRef>
                  <a:fillRef idx="0">
                    <a:schemeClr val="accent1"/>
                  </a:fillRef>
                  <a:effectRef idx="0">
                    <a:schemeClr val="accent1"/>
                  </a:effectRef>
                  <a:fontRef idx="minor">
                    <a:schemeClr val="tx1"/>
                  </a:fontRef>
                </p:style>
              </p:cxnSp>
              <p:cxnSp>
                <p:nvCxnSpPr>
                  <p:cNvPr id="50" name="Straight Arrow Connector 49"/>
                  <p:cNvCxnSpPr/>
                  <p:nvPr/>
                </p:nvCxnSpPr>
                <p:spPr bwMode="auto">
                  <a:xfrm>
                    <a:off x="5080863" y="5992357"/>
                    <a:ext cx="2351353" cy="1588"/>
                  </a:xfrm>
                  <a:prstGeom prst="straightConnector1">
                    <a:avLst/>
                  </a:prstGeom>
                  <a:ln w="12700">
                    <a:solidFill>
                      <a:schemeClr val="tx1"/>
                    </a:solidFill>
                    <a:tailEnd type="none" w="lg" len="lg"/>
                  </a:ln>
                </p:spPr>
                <p:style>
                  <a:lnRef idx="1">
                    <a:schemeClr val="accent1"/>
                  </a:lnRef>
                  <a:fillRef idx="0">
                    <a:schemeClr val="accent1"/>
                  </a:fillRef>
                  <a:effectRef idx="0">
                    <a:schemeClr val="accent1"/>
                  </a:effectRef>
                  <a:fontRef idx="minor">
                    <a:schemeClr val="tx1"/>
                  </a:fontRef>
                </p:style>
              </p:cxnSp>
            </p:grpSp>
            <p:grpSp>
              <p:nvGrpSpPr>
                <p:cNvPr id="31" name="Group 50"/>
                <p:cNvGrpSpPr/>
                <p:nvPr/>
              </p:nvGrpSpPr>
              <p:grpSpPr>
                <a:xfrm>
                  <a:off x="4083944" y="3951232"/>
                  <a:ext cx="1221592" cy="992186"/>
                  <a:chOff x="4741672" y="5016320"/>
                  <a:chExt cx="1652474" cy="1235875"/>
                </a:xfrm>
              </p:grpSpPr>
              <p:sp>
                <p:nvSpPr>
                  <p:cNvPr id="52" name="TextBox 6"/>
                  <p:cNvSpPr txBox="1">
                    <a:spLocks noChangeArrowheads="1"/>
                  </p:cNvSpPr>
                  <p:nvPr/>
                </p:nvSpPr>
                <p:spPr bwMode="auto">
                  <a:xfrm>
                    <a:off x="5093541" y="5016320"/>
                    <a:ext cx="1300605" cy="920086"/>
                  </a:xfrm>
                  <a:prstGeom prst="rect">
                    <a:avLst/>
                  </a:prstGeom>
                  <a:noFill/>
                  <a:ln w="9525">
                    <a:noFill/>
                    <a:miter lim="800000"/>
                    <a:headEnd/>
                    <a:tailEnd type="stealth" w="lg" len="lg"/>
                  </a:ln>
                </p:spPr>
                <p:txBody>
                  <a:bodyPr wrap="square">
                    <a:spAutoFit/>
                  </a:bodyPr>
                  <a:lstStyle/>
                  <a:p>
                    <a:r>
                      <a:rPr lang="en-US" sz="1400" b="1" dirty="0" smtClean="0">
                        <a:latin typeface="Calibri" pitchFamily="34" charset="0"/>
                        <a:cs typeface="Arial" pitchFamily="34" charset="0"/>
                      </a:rPr>
                      <a:t>TE-LIKE </a:t>
                    </a:r>
                  </a:p>
                  <a:p>
                    <a:r>
                      <a:rPr lang="en-US" sz="1400" b="1" dirty="0" smtClean="0">
                        <a:latin typeface="Calibri" pitchFamily="34" charset="0"/>
                        <a:cs typeface="Arial" pitchFamily="34" charset="0"/>
                      </a:rPr>
                      <a:t>MODE </a:t>
                    </a:r>
                  </a:p>
                  <a:p>
                    <a:r>
                      <a:rPr lang="en-US" sz="1400" b="1" dirty="0" smtClean="0">
                        <a:latin typeface="Calibri" pitchFamily="34" charset="0"/>
                        <a:cs typeface="Arial" pitchFamily="34" charset="0"/>
                      </a:rPr>
                      <a:t>PICK UP</a:t>
                    </a:r>
                    <a:endParaRPr lang="en-US" sz="1400" b="1" dirty="0">
                      <a:latin typeface="Calibri" pitchFamily="34" charset="0"/>
                      <a:cs typeface="Arial" pitchFamily="34" charset="0"/>
                    </a:endParaRPr>
                  </a:p>
                </p:txBody>
              </p:sp>
              <p:cxnSp>
                <p:nvCxnSpPr>
                  <p:cNvPr id="53" name="Straight Arrow Connector 52"/>
                  <p:cNvCxnSpPr/>
                  <p:nvPr/>
                </p:nvCxnSpPr>
                <p:spPr bwMode="auto">
                  <a:xfrm rot="10800000" flipV="1">
                    <a:off x="4741672" y="5947396"/>
                    <a:ext cx="449580" cy="304799"/>
                  </a:xfrm>
                  <a:prstGeom prst="straightConnector1">
                    <a:avLst/>
                  </a:prstGeom>
                  <a:ln w="12700">
                    <a:solidFill>
                      <a:schemeClr val="tx1"/>
                    </a:solidFill>
                    <a:tailEnd type="stealth" w="med" len="lg"/>
                  </a:ln>
                </p:spPr>
                <p:style>
                  <a:lnRef idx="1">
                    <a:schemeClr val="accent1"/>
                  </a:lnRef>
                  <a:fillRef idx="0">
                    <a:schemeClr val="accent1"/>
                  </a:fillRef>
                  <a:effectRef idx="0">
                    <a:schemeClr val="accent1"/>
                  </a:effectRef>
                  <a:fontRef idx="minor">
                    <a:schemeClr val="tx1"/>
                  </a:fontRef>
                </p:style>
              </p:cxnSp>
              <p:cxnSp>
                <p:nvCxnSpPr>
                  <p:cNvPr id="54" name="Straight Arrow Connector 53"/>
                  <p:cNvCxnSpPr/>
                  <p:nvPr/>
                </p:nvCxnSpPr>
                <p:spPr bwMode="auto">
                  <a:xfrm>
                    <a:off x="5191252" y="5947397"/>
                    <a:ext cx="609600" cy="1588"/>
                  </a:xfrm>
                  <a:prstGeom prst="straightConnector1">
                    <a:avLst/>
                  </a:prstGeom>
                  <a:ln w="12700">
                    <a:solidFill>
                      <a:schemeClr val="tx1"/>
                    </a:solidFill>
                    <a:tailEnd type="none" w="lg" len="lg"/>
                  </a:ln>
                </p:spPr>
                <p:style>
                  <a:lnRef idx="1">
                    <a:schemeClr val="accent1"/>
                  </a:lnRef>
                  <a:fillRef idx="0">
                    <a:schemeClr val="accent1"/>
                  </a:fillRef>
                  <a:effectRef idx="0">
                    <a:schemeClr val="accent1"/>
                  </a:effectRef>
                  <a:fontRef idx="minor">
                    <a:schemeClr val="tx1"/>
                  </a:fontRef>
                </p:style>
              </p:cxnSp>
            </p:grpSp>
            <p:grpSp>
              <p:nvGrpSpPr>
                <p:cNvPr id="32" name="Group 54"/>
                <p:cNvGrpSpPr/>
                <p:nvPr/>
              </p:nvGrpSpPr>
              <p:grpSpPr>
                <a:xfrm>
                  <a:off x="2900892" y="3978991"/>
                  <a:ext cx="941604" cy="1112120"/>
                  <a:chOff x="5834562" y="5160269"/>
                  <a:chExt cx="428952" cy="1385265"/>
                </a:xfrm>
              </p:grpSpPr>
              <p:sp>
                <p:nvSpPr>
                  <p:cNvPr id="56" name="TextBox 6"/>
                  <p:cNvSpPr txBox="1">
                    <a:spLocks noChangeArrowheads="1"/>
                  </p:cNvSpPr>
                  <p:nvPr/>
                </p:nvSpPr>
                <p:spPr bwMode="auto">
                  <a:xfrm>
                    <a:off x="5834562" y="5160269"/>
                    <a:ext cx="428952" cy="920086"/>
                  </a:xfrm>
                  <a:prstGeom prst="rect">
                    <a:avLst/>
                  </a:prstGeom>
                  <a:noFill/>
                  <a:ln w="9525">
                    <a:noFill/>
                    <a:miter lim="800000"/>
                    <a:headEnd/>
                    <a:tailEnd type="stealth" w="lg" len="lg"/>
                  </a:ln>
                </p:spPr>
                <p:txBody>
                  <a:bodyPr wrap="square">
                    <a:spAutoFit/>
                  </a:bodyPr>
                  <a:lstStyle/>
                  <a:p>
                    <a:r>
                      <a:rPr lang="en-US" sz="1400" b="1" dirty="0" smtClean="0">
                        <a:latin typeface="Calibri" pitchFamily="34" charset="0"/>
                        <a:cs typeface="Arial" pitchFamily="34" charset="0"/>
                      </a:rPr>
                      <a:t>TM-LIKE MODE PICK UP</a:t>
                    </a:r>
                    <a:endParaRPr lang="en-US" sz="1400" b="1" dirty="0">
                      <a:latin typeface="Calibri" pitchFamily="34" charset="0"/>
                      <a:cs typeface="Arial" pitchFamily="34" charset="0"/>
                    </a:endParaRPr>
                  </a:p>
                </p:txBody>
              </p:sp>
              <p:cxnSp>
                <p:nvCxnSpPr>
                  <p:cNvPr id="57" name="Straight Arrow Connector 56"/>
                  <p:cNvCxnSpPr/>
                  <p:nvPr/>
                </p:nvCxnSpPr>
                <p:spPr bwMode="auto">
                  <a:xfrm>
                    <a:off x="5857369" y="6088754"/>
                    <a:ext cx="221297" cy="456780"/>
                  </a:xfrm>
                  <a:prstGeom prst="straightConnector1">
                    <a:avLst/>
                  </a:prstGeom>
                  <a:ln w="12700">
                    <a:solidFill>
                      <a:schemeClr val="tx1"/>
                    </a:solidFill>
                    <a:tailEnd type="stealth" w="med" len="lg"/>
                  </a:ln>
                </p:spPr>
                <p:style>
                  <a:lnRef idx="1">
                    <a:schemeClr val="accent1"/>
                  </a:lnRef>
                  <a:fillRef idx="0">
                    <a:schemeClr val="accent1"/>
                  </a:fillRef>
                  <a:effectRef idx="0">
                    <a:schemeClr val="accent1"/>
                  </a:effectRef>
                  <a:fontRef idx="minor">
                    <a:schemeClr val="tx1"/>
                  </a:fontRef>
                </p:style>
              </p:cxnSp>
              <p:cxnSp>
                <p:nvCxnSpPr>
                  <p:cNvPr id="58" name="Straight Arrow Connector 57"/>
                  <p:cNvCxnSpPr/>
                  <p:nvPr/>
                </p:nvCxnSpPr>
                <p:spPr bwMode="auto">
                  <a:xfrm>
                    <a:off x="5857372" y="6088751"/>
                    <a:ext cx="312419" cy="1978"/>
                  </a:xfrm>
                  <a:prstGeom prst="straightConnector1">
                    <a:avLst/>
                  </a:prstGeom>
                  <a:ln w="12700">
                    <a:solidFill>
                      <a:schemeClr val="tx1"/>
                    </a:solidFill>
                    <a:tailEnd type="none" w="lg" len="lg"/>
                  </a:ln>
                </p:spPr>
                <p:style>
                  <a:lnRef idx="1">
                    <a:schemeClr val="accent1"/>
                  </a:lnRef>
                  <a:fillRef idx="0">
                    <a:schemeClr val="accent1"/>
                  </a:fillRef>
                  <a:effectRef idx="0">
                    <a:schemeClr val="accent1"/>
                  </a:effectRef>
                  <a:fontRef idx="minor">
                    <a:schemeClr val="tx1"/>
                  </a:fontRef>
                </p:style>
              </p:cxnSp>
            </p:grpSp>
            <p:grpSp>
              <p:nvGrpSpPr>
                <p:cNvPr id="33" name="Group 58"/>
                <p:cNvGrpSpPr/>
                <p:nvPr/>
              </p:nvGrpSpPr>
              <p:grpSpPr>
                <a:xfrm>
                  <a:off x="3798029" y="5249287"/>
                  <a:ext cx="1176663" cy="939155"/>
                  <a:chOff x="5084741" y="4872619"/>
                  <a:chExt cx="1591698" cy="1169820"/>
                </a:xfrm>
              </p:grpSpPr>
              <p:sp>
                <p:nvSpPr>
                  <p:cNvPr id="60" name="TextBox 6"/>
                  <p:cNvSpPr txBox="1">
                    <a:spLocks noChangeArrowheads="1"/>
                  </p:cNvSpPr>
                  <p:nvPr/>
                </p:nvSpPr>
                <p:spPr bwMode="auto">
                  <a:xfrm>
                    <a:off x="5084741" y="5390710"/>
                    <a:ext cx="1591698" cy="651729"/>
                  </a:xfrm>
                  <a:prstGeom prst="rect">
                    <a:avLst/>
                  </a:prstGeom>
                  <a:noFill/>
                  <a:ln w="9525">
                    <a:noFill/>
                    <a:miter lim="800000"/>
                    <a:headEnd/>
                    <a:tailEnd type="stealth" w="lg" len="lg"/>
                  </a:ln>
                </p:spPr>
                <p:txBody>
                  <a:bodyPr wrap="square">
                    <a:spAutoFit/>
                  </a:bodyPr>
                  <a:lstStyle/>
                  <a:p>
                    <a:pPr algn="ctr"/>
                    <a:r>
                      <a:rPr lang="en-US" sz="1400" b="1" dirty="0" smtClean="0">
                        <a:latin typeface="Calibri" pitchFamily="34" charset="0"/>
                        <a:cs typeface="Arial" pitchFamily="34" charset="0"/>
                      </a:rPr>
                      <a:t>HOM ABSORBER</a:t>
                    </a:r>
                    <a:endParaRPr lang="en-US" sz="1400" b="1" dirty="0">
                      <a:latin typeface="Calibri" pitchFamily="34" charset="0"/>
                      <a:cs typeface="Arial" pitchFamily="34" charset="0"/>
                    </a:endParaRPr>
                  </a:p>
                </p:txBody>
              </p:sp>
              <p:cxnSp>
                <p:nvCxnSpPr>
                  <p:cNvPr id="61" name="Straight Arrow Connector 60"/>
                  <p:cNvCxnSpPr/>
                  <p:nvPr/>
                </p:nvCxnSpPr>
                <p:spPr bwMode="auto">
                  <a:xfrm rot="16200000" flipV="1">
                    <a:off x="5841075" y="5211708"/>
                    <a:ext cx="1158240" cy="480061"/>
                  </a:xfrm>
                  <a:prstGeom prst="straightConnector1">
                    <a:avLst/>
                  </a:prstGeom>
                  <a:ln w="12700">
                    <a:solidFill>
                      <a:schemeClr val="tx1"/>
                    </a:solidFill>
                    <a:tailEnd type="stealth" w="med" len="lg"/>
                  </a:ln>
                </p:spPr>
                <p:style>
                  <a:lnRef idx="1">
                    <a:schemeClr val="accent1"/>
                  </a:lnRef>
                  <a:fillRef idx="0">
                    <a:schemeClr val="accent1"/>
                  </a:fillRef>
                  <a:effectRef idx="0">
                    <a:schemeClr val="accent1"/>
                  </a:effectRef>
                  <a:fontRef idx="minor">
                    <a:schemeClr val="tx1"/>
                  </a:fontRef>
                </p:style>
              </p:cxnSp>
              <p:cxnSp>
                <p:nvCxnSpPr>
                  <p:cNvPr id="62" name="Straight Arrow Connector 61"/>
                  <p:cNvCxnSpPr/>
                  <p:nvPr/>
                </p:nvCxnSpPr>
                <p:spPr bwMode="auto">
                  <a:xfrm flipV="1">
                    <a:off x="5272451" y="6032455"/>
                    <a:ext cx="1387774" cy="1619"/>
                  </a:xfrm>
                  <a:prstGeom prst="straightConnector1">
                    <a:avLst/>
                  </a:prstGeom>
                  <a:ln w="12700">
                    <a:solidFill>
                      <a:schemeClr val="tx1"/>
                    </a:solidFill>
                    <a:tailEnd type="none" w="lg" len="lg"/>
                  </a:ln>
                </p:spPr>
                <p:style>
                  <a:lnRef idx="1">
                    <a:schemeClr val="accent1"/>
                  </a:lnRef>
                  <a:fillRef idx="0">
                    <a:schemeClr val="accent1"/>
                  </a:fillRef>
                  <a:effectRef idx="0">
                    <a:schemeClr val="accent1"/>
                  </a:effectRef>
                  <a:fontRef idx="minor">
                    <a:schemeClr val="tx1"/>
                  </a:fontRef>
                </p:style>
              </p:cxnSp>
            </p:grpSp>
          </p:grpSp>
          <p:sp>
            <p:nvSpPr>
              <p:cNvPr id="190" name="Rectangle 189"/>
              <p:cNvSpPr/>
              <p:nvPr/>
            </p:nvSpPr>
            <p:spPr>
              <a:xfrm>
                <a:off x="6177776" y="3308194"/>
                <a:ext cx="2758067" cy="2869581"/>
              </a:xfrm>
              <a:prstGeom prst="rect">
                <a:avLst/>
              </a:prstGeom>
              <a:noFill/>
              <a:ln w="50800">
                <a:solidFill>
                  <a:srgbClr val="99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34" name="Group 214"/>
            <p:cNvGrpSpPr/>
            <p:nvPr/>
          </p:nvGrpSpPr>
          <p:grpSpPr>
            <a:xfrm>
              <a:off x="3581399" y="1202474"/>
              <a:ext cx="2462562" cy="3244418"/>
              <a:chOff x="3581399" y="1202474"/>
              <a:chExt cx="2462562" cy="3244418"/>
            </a:xfrm>
          </p:grpSpPr>
          <p:sp>
            <p:nvSpPr>
              <p:cNvPr id="189" name="Rectangle 188"/>
              <p:cNvSpPr/>
              <p:nvPr/>
            </p:nvSpPr>
            <p:spPr>
              <a:xfrm>
                <a:off x="4572000" y="1202474"/>
                <a:ext cx="698810" cy="473926"/>
              </a:xfrm>
              <a:prstGeom prst="rect">
                <a:avLst/>
              </a:prstGeom>
              <a:noFill/>
              <a:ln>
                <a:solidFill>
                  <a:srgbClr val="99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91" name="Straight Arrow Connector 190"/>
              <p:cNvCxnSpPr>
                <a:stCxn id="189" idx="2"/>
              </p:cNvCxnSpPr>
              <p:nvPr/>
            </p:nvCxnSpPr>
            <p:spPr bwMode="auto">
              <a:xfrm rot="16200000" flipH="1">
                <a:off x="4417742" y="2180062"/>
                <a:ext cx="2129882" cy="1122557"/>
              </a:xfrm>
              <a:prstGeom prst="straightConnector1">
                <a:avLst/>
              </a:prstGeom>
              <a:ln w="25400">
                <a:solidFill>
                  <a:srgbClr val="990000"/>
                </a:solidFill>
                <a:tailEnd type="triangle" w="med" len="lg"/>
              </a:ln>
            </p:spPr>
            <p:style>
              <a:lnRef idx="1">
                <a:schemeClr val="accent1"/>
              </a:lnRef>
              <a:fillRef idx="0">
                <a:schemeClr val="accent1"/>
              </a:fillRef>
              <a:effectRef idx="0">
                <a:schemeClr val="accent1"/>
              </a:effectRef>
              <a:fontRef idx="minor">
                <a:schemeClr val="tx1"/>
              </a:fontRef>
            </p:style>
          </p:cxnSp>
          <p:cxnSp>
            <p:nvCxnSpPr>
              <p:cNvPr id="66" name="Straight Arrow Connector 65"/>
              <p:cNvCxnSpPr>
                <a:endCxn id="65" idx="1"/>
              </p:cNvCxnSpPr>
              <p:nvPr/>
            </p:nvCxnSpPr>
            <p:spPr bwMode="auto">
              <a:xfrm>
                <a:off x="3581399" y="4419601"/>
                <a:ext cx="304801" cy="27291"/>
              </a:xfrm>
              <a:prstGeom prst="straightConnector1">
                <a:avLst/>
              </a:prstGeom>
              <a:ln w="25400">
                <a:solidFill>
                  <a:srgbClr val="990000"/>
                </a:solidFill>
                <a:tailEnd type="triangle" w="med" len="lg"/>
              </a:ln>
            </p:spPr>
            <p:style>
              <a:lnRef idx="1">
                <a:schemeClr val="accent1"/>
              </a:lnRef>
              <a:fillRef idx="0">
                <a:schemeClr val="accent1"/>
              </a:fillRef>
              <a:effectRef idx="0">
                <a:schemeClr val="accent1"/>
              </a:effectRef>
              <a:fontRef idx="minor">
                <a:schemeClr val="tx1"/>
              </a:fontRef>
            </p:style>
          </p:cxnSp>
        </p:grpSp>
        <p:sp>
          <p:nvSpPr>
            <p:cNvPr id="217" name="Rectangle 216"/>
            <p:cNvSpPr/>
            <p:nvPr/>
          </p:nvSpPr>
          <p:spPr>
            <a:xfrm>
              <a:off x="6781800" y="2286000"/>
              <a:ext cx="2133599" cy="830997"/>
            </a:xfrm>
            <a:prstGeom prst="rect">
              <a:avLst/>
            </a:prstGeom>
            <a:noFill/>
            <a:ln>
              <a:noFill/>
            </a:ln>
          </p:spPr>
          <p:style>
            <a:lnRef idx="1">
              <a:schemeClr val="accent5"/>
            </a:lnRef>
            <a:fillRef idx="2">
              <a:schemeClr val="accent5"/>
            </a:fillRef>
            <a:effectRef idx="1">
              <a:schemeClr val="accent5"/>
            </a:effectRef>
            <a:fontRef idx="minor">
              <a:schemeClr val="dk1"/>
            </a:fontRef>
          </p:style>
          <p:txBody>
            <a:bodyPr wrap="square" rtlCol="0">
              <a:spAutoFit/>
            </a:bodyPr>
            <a:lstStyle/>
            <a:p>
              <a:pPr algn="ctr"/>
              <a:r>
                <a:rPr lang="en-US" sz="1600" kern="0" dirty="0" smtClean="0">
                  <a:latin typeface="Calibri" pitchFamily="34" charset="0"/>
                  <a:cs typeface="Tahoma" pitchFamily="34" charset="0"/>
                </a:rPr>
                <a:t>AS with WFM </a:t>
              </a:r>
              <a:r>
                <a:rPr lang="en-US" sz="1600" kern="0" dirty="0" smtClean="0">
                  <a:latin typeface="Calibri" pitchFamily="34" charset="0"/>
                  <a:cs typeface="Tahoma" pitchFamily="34" charset="0"/>
                  <a:sym typeface="Wingdings" pitchFamily="2" charset="2"/>
                </a:rPr>
                <a:t></a:t>
              </a:r>
              <a:r>
                <a:rPr lang="en-US" sz="1600" kern="0" dirty="0" smtClean="0">
                  <a:latin typeface="Calibri" pitchFamily="34" charset="0"/>
                  <a:cs typeface="Tahoma" pitchFamily="34" charset="0"/>
                </a:rPr>
                <a:t>Validation in CLEX (2011)- CEA-</a:t>
              </a:r>
              <a:r>
                <a:rPr lang="en-US" sz="1600" kern="0" dirty="0" err="1" smtClean="0">
                  <a:latin typeface="Calibri" pitchFamily="34" charset="0"/>
                  <a:cs typeface="Tahoma" pitchFamily="34" charset="0"/>
                </a:rPr>
                <a:t>Saclay</a:t>
              </a:r>
              <a:endParaRPr lang="en-US" sz="1600" kern="0" dirty="0" smtClean="0">
                <a:latin typeface="Calibri" pitchFamily="34" charset="0"/>
                <a:cs typeface="Tahoma" pitchFamily="34" charset="0"/>
              </a:endParaRPr>
            </a:p>
          </p:txBody>
        </p:sp>
      </p:grpSp>
      <p:sp>
        <p:nvSpPr>
          <p:cNvPr id="63" name="Date Placeholder 62"/>
          <p:cNvSpPr>
            <a:spLocks noGrp="1"/>
          </p:cNvSpPr>
          <p:nvPr>
            <p:ph type="dt" sz="half" idx="10"/>
          </p:nvPr>
        </p:nvSpPr>
        <p:spPr/>
        <p:txBody>
          <a:bodyPr/>
          <a:lstStyle/>
          <a:p>
            <a:r>
              <a:rPr lang="en-US" smtClean="0"/>
              <a:t>03 Feb 2011</a:t>
            </a:r>
            <a:endParaRPr lang="en-US" dirty="0"/>
          </a:p>
        </p:txBody>
      </p:sp>
      <p:sp>
        <p:nvSpPr>
          <p:cNvPr id="64" name="Footer Placeholder 63"/>
          <p:cNvSpPr>
            <a:spLocks noGrp="1"/>
          </p:cNvSpPr>
          <p:nvPr>
            <p:ph type="ftr" sz="quarter" idx="12"/>
          </p:nvPr>
        </p:nvSpPr>
        <p:spPr/>
        <p:txBody>
          <a:bodyPr/>
          <a:lstStyle/>
          <a:p>
            <a:r>
              <a:rPr lang="en-US" smtClean="0"/>
              <a:t>ACE, G. Riddone</a:t>
            </a:r>
            <a:endParaRPr lang="en-US" dirty="0" smtClean="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2000"/>
                                        <p:tgtEl>
                                          <p:spTgt spid="11"/>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7"/>
                                        </p:tgtEl>
                                        <p:attrNameLst>
                                          <p:attrName>style.visibility</p:attrName>
                                        </p:attrNameLst>
                                      </p:cBhvr>
                                      <p:to>
                                        <p:strVal val="visible"/>
                                      </p:to>
                                    </p:set>
                                    <p:animEffect transition="in" filter="fade">
                                      <p:cBhvr>
                                        <p:cTn id="12" dur="20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Drive Beam Components (T1) </a:t>
            </a:r>
            <a:endParaRPr lang="en-US" dirty="0"/>
          </a:p>
        </p:txBody>
      </p:sp>
      <p:sp>
        <p:nvSpPr>
          <p:cNvPr id="3" name="Slide Number Placeholder 2"/>
          <p:cNvSpPr>
            <a:spLocks noGrp="1"/>
          </p:cNvSpPr>
          <p:nvPr>
            <p:ph type="sldNum" sz="quarter" idx="11"/>
          </p:nvPr>
        </p:nvSpPr>
        <p:spPr/>
        <p:txBody>
          <a:bodyPr/>
          <a:lstStyle/>
          <a:p>
            <a:fld id="{403034ED-392B-42A2-8939-5A95FD54CEFE}" type="slidenum">
              <a:rPr lang="en-US" smtClean="0"/>
              <a:pPr/>
              <a:t>9</a:t>
            </a:fld>
            <a:endParaRPr lang="en-US" dirty="0"/>
          </a:p>
        </p:txBody>
      </p:sp>
      <p:grpSp>
        <p:nvGrpSpPr>
          <p:cNvPr id="4" name="Group 8"/>
          <p:cNvGrpSpPr/>
          <p:nvPr/>
        </p:nvGrpSpPr>
        <p:grpSpPr>
          <a:xfrm>
            <a:off x="958633" y="1002322"/>
            <a:ext cx="7055376" cy="1488124"/>
            <a:chOff x="-1801834" y="2382158"/>
            <a:chExt cx="10771662" cy="2332236"/>
          </a:xfrm>
        </p:grpSpPr>
        <p:pic>
          <p:nvPicPr>
            <p:cNvPr id="9218" name="Picture 2"/>
            <p:cNvPicPr>
              <a:picLocks noChangeAspect="1" noChangeArrowheads="1"/>
            </p:cNvPicPr>
            <p:nvPr/>
          </p:nvPicPr>
          <p:blipFill>
            <a:blip r:embed="rId3" cstate="print">
              <a:lum bright="30000"/>
            </a:blip>
            <a:srcRect/>
            <a:stretch>
              <a:fillRect/>
            </a:stretch>
          </p:blipFill>
          <p:spPr bwMode="auto">
            <a:xfrm>
              <a:off x="275771" y="2382158"/>
              <a:ext cx="8694057" cy="2332236"/>
            </a:xfrm>
            <a:prstGeom prst="rect">
              <a:avLst/>
            </a:prstGeom>
            <a:noFill/>
            <a:ln w="9525">
              <a:noFill/>
              <a:miter lim="800000"/>
              <a:headEnd/>
              <a:tailEnd/>
            </a:ln>
          </p:spPr>
        </p:pic>
        <p:grpSp>
          <p:nvGrpSpPr>
            <p:cNvPr id="7" name="Group 7"/>
            <p:cNvGrpSpPr/>
            <p:nvPr/>
          </p:nvGrpSpPr>
          <p:grpSpPr>
            <a:xfrm>
              <a:off x="-1801834" y="2599535"/>
              <a:ext cx="1964107" cy="723524"/>
              <a:chOff x="-1839934" y="694535"/>
              <a:chExt cx="1964107" cy="723524"/>
            </a:xfrm>
          </p:grpSpPr>
          <p:cxnSp>
            <p:nvCxnSpPr>
              <p:cNvPr id="5" name="Straight Arrow Connector 4"/>
              <p:cNvCxnSpPr/>
              <p:nvPr/>
            </p:nvCxnSpPr>
            <p:spPr bwMode="auto">
              <a:xfrm>
                <a:off x="-795197" y="1061741"/>
                <a:ext cx="919370" cy="81546"/>
              </a:xfrm>
              <a:prstGeom prst="straightConnector1">
                <a:avLst/>
              </a:prstGeom>
              <a:ln w="50800">
                <a:solidFill>
                  <a:srgbClr val="000099"/>
                </a:solidFill>
                <a:tailEnd type="triangle" w="med" len="lg"/>
              </a:ln>
            </p:spPr>
            <p:style>
              <a:lnRef idx="1">
                <a:schemeClr val="accent1"/>
              </a:lnRef>
              <a:fillRef idx="0">
                <a:schemeClr val="accent1"/>
              </a:fillRef>
              <a:effectRef idx="0">
                <a:schemeClr val="accent1"/>
              </a:effectRef>
              <a:fontRef idx="minor">
                <a:schemeClr val="tx1"/>
              </a:fontRef>
            </p:style>
          </p:cxnSp>
          <p:sp>
            <p:nvSpPr>
              <p:cNvPr id="6" name="TextBox 158"/>
              <p:cNvSpPr txBox="1">
                <a:spLocks noChangeArrowheads="1"/>
              </p:cNvSpPr>
              <p:nvPr/>
            </p:nvSpPr>
            <p:spPr bwMode="auto">
              <a:xfrm>
                <a:off x="-1839934" y="694535"/>
                <a:ext cx="1146882" cy="723524"/>
              </a:xfrm>
              <a:prstGeom prst="rect">
                <a:avLst/>
              </a:prstGeom>
              <a:noFill/>
              <a:ln w="9525">
                <a:noFill/>
                <a:miter lim="800000"/>
                <a:headEnd/>
                <a:tailEnd/>
              </a:ln>
            </p:spPr>
            <p:txBody>
              <a:bodyPr wrap="square" lIns="91432" tIns="45716" rIns="91432" bIns="45716">
                <a:spAutoFit/>
              </a:bodyPr>
              <a:lstStyle/>
              <a:p>
                <a:pPr algn="ctr"/>
                <a:r>
                  <a:rPr lang="en-US" sz="2400" b="1" dirty="0" smtClean="0">
                    <a:solidFill>
                      <a:srgbClr val="000099"/>
                    </a:solidFill>
                    <a:latin typeface="Calibri" pitchFamily="34" charset="0"/>
                  </a:rPr>
                  <a:t>DB</a:t>
                </a:r>
                <a:endParaRPr lang="en-US" sz="2400" b="1" dirty="0">
                  <a:solidFill>
                    <a:srgbClr val="000099"/>
                  </a:solidFill>
                  <a:latin typeface="Calibri" pitchFamily="34" charset="0"/>
                </a:endParaRPr>
              </a:p>
            </p:txBody>
          </p:sp>
        </p:grpSp>
      </p:grpSp>
      <p:grpSp>
        <p:nvGrpSpPr>
          <p:cNvPr id="8" name="Group 105"/>
          <p:cNvGrpSpPr/>
          <p:nvPr/>
        </p:nvGrpSpPr>
        <p:grpSpPr>
          <a:xfrm>
            <a:off x="572197" y="1007326"/>
            <a:ext cx="7824527" cy="5233279"/>
            <a:chOff x="572197" y="1310267"/>
            <a:chExt cx="7824527" cy="5233279"/>
          </a:xfrm>
        </p:grpSpPr>
        <p:sp>
          <p:nvSpPr>
            <p:cNvPr id="64" name="Rectangle 63"/>
            <p:cNvSpPr/>
            <p:nvPr/>
          </p:nvSpPr>
          <p:spPr>
            <a:xfrm>
              <a:off x="2304583" y="1310267"/>
              <a:ext cx="2921621" cy="1278674"/>
            </a:xfrm>
            <a:prstGeom prst="rect">
              <a:avLst/>
            </a:prstGeom>
            <a:noFill/>
            <a:ln w="25400">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9" name="Group 104"/>
            <p:cNvGrpSpPr/>
            <p:nvPr/>
          </p:nvGrpSpPr>
          <p:grpSpPr>
            <a:xfrm>
              <a:off x="572197" y="2764237"/>
              <a:ext cx="7824527" cy="3779309"/>
              <a:chOff x="572197" y="2764237"/>
              <a:chExt cx="7824527" cy="3779309"/>
            </a:xfrm>
          </p:grpSpPr>
          <p:pic>
            <p:nvPicPr>
              <p:cNvPr id="9220" name="Picture 4"/>
              <p:cNvPicPr>
                <a:picLocks noChangeAspect="1" noChangeArrowheads="1"/>
              </p:cNvPicPr>
              <p:nvPr/>
            </p:nvPicPr>
            <p:blipFill>
              <a:blip r:embed="rId4" cstate="print">
                <a:lum contrast="30000"/>
              </a:blip>
              <a:srcRect/>
              <a:stretch>
                <a:fillRect/>
              </a:stretch>
            </p:blipFill>
            <p:spPr bwMode="auto">
              <a:xfrm>
                <a:off x="572197" y="3140574"/>
                <a:ext cx="7824527" cy="3299250"/>
              </a:xfrm>
              <a:prstGeom prst="rect">
                <a:avLst/>
              </a:prstGeom>
              <a:noFill/>
              <a:ln w="9525">
                <a:noFill/>
                <a:miter lim="800000"/>
                <a:headEnd/>
                <a:tailEnd/>
              </a:ln>
            </p:spPr>
          </p:pic>
          <p:grpSp>
            <p:nvGrpSpPr>
              <p:cNvPr id="10" name="Group 101"/>
              <p:cNvGrpSpPr/>
              <p:nvPr/>
            </p:nvGrpSpPr>
            <p:grpSpPr>
              <a:xfrm>
                <a:off x="817757" y="2764237"/>
                <a:ext cx="5939882" cy="3779309"/>
                <a:chOff x="817757" y="2496613"/>
                <a:chExt cx="5939882" cy="3779309"/>
              </a:xfrm>
            </p:grpSpPr>
            <p:grpSp>
              <p:nvGrpSpPr>
                <p:cNvPr id="11" name="Group 169"/>
                <p:cNvGrpSpPr>
                  <a:grpSpLocks/>
                </p:cNvGrpSpPr>
                <p:nvPr/>
              </p:nvGrpSpPr>
              <p:grpSpPr bwMode="auto">
                <a:xfrm>
                  <a:off x="2735764" y="2817826"/>
                  <a:ext cx="1988637" cy="611172"/>
                  <a:chOff x="416123" y="3168997"/>
                  <a:chExt cx="1988585" cy="611169"/>
                </a:xfrm>
              </p:grpSpPr>
              <p:sp>
                <p:nvSpPr>
                  <p:cNvPr id="28" name="TextBox 53"/>
                  <p:cNvSpPr txBox="1">
                    <a:spLocks noChangeArrowheads="1"/>
                  </p:cNvSpPr>
                  <p:nvPr/>
                </p:nvSpPr>
                <p:spPr bwMode="auto">
                  <a:xfrm>
                    <a:off x="416123" y="3168997"/>
                    <a:ext cx="1813885" cy="307775"/>
                  </a:xfrm>
                  <a:prstGeom prst="rect">
                    <a:avLst/>
                  </a:prstGeom>
                  <a:noFill/>
                  <a:ln w="9525">
                    <a:noFill/>
                    <a:miter lim="800000"/>
                    <a:headEnd/>
                    <a:tailEnd/>
                  </a:ln>
                </p:spPr>
                <p:txBody>
                  <a:bodyPr wrap="square">
                    <a:spAutoFit/>
                  </a:bodyPr>
                  <a:lstStyle/>
                  <a:p>
                    <a:r>
                      <a:rPr lang="en-US" sz="1400" b="1" dirty="0" smtClean="0">
                        <a:latin typeface="Calibri" pitchFamily="34" charset="0"/>
                      </a:rPr>
                      <a:t>ON-OFF MECHANISM</a:t>
                    </a:r>
                    <a:endParaRPr lang="en-US" sz="1400" b="1" dirty="0">
                      <a:latin typeface="Calibri" pitchFamily="34" charset="0"/>
                    </a:endParaRPr>
                  </a:p>
                </p:txBody>
              </p:sp>
              <p:cxnSp>
                <p:nvCxnSpPr>
                  <p:cNvPr id="29" name="Straight Arrow Connector 28"/>
                  <p:cNvCxnSpPr/>
                  <p:nvPr/>
                </p:nvCxnSpPr>
                <p:spPr>
                  <a:xfrm rot="16200000" flipH="1">
                    <a:off x="2099912" y="3475371"/>
                    <a:ext cx="304799" cy="304792"/>
                  </a:xfrm>
                  <a:prstGeom prst="straightConnector1">
                    <a:avLst/>
                  </a:prstGeom>
                  <a:ln w="12700">
                    <a:solidFill>
                      <a:schemeClr val="tx1"/>
                    </a:solidFill>
                    <a:tailEnd type="stealth" w="med" len="lg"/>
                  </a:ln>
                </p:spPr>
                <p:style>
                  <a:lnRef idx="1">
                    <a:schemeClr val="accent1"/>
                  </a:lnRef>
                  <a:fillRef idx="0">
                    <a:schemeClr val="accent1"/>
                  </a:fillRef>
                  <a:effectRef idx="0">
                    <a:schemeClr val="accent1"/>
                  </a:effectRef>
                  <a:fontRef idx="minor">
                    <a:schemeClr val="tx1"/>
                  </a:fontRef>
                </p:style>
              </p:cxnSp>
              <p:cxnSp>
                <p:nvCxnSpPr>
                  <p:cNvPr id="30" name="Straight Arrow Connector 29"/>
                  <p:cNvCxnSpPr/>
                  <p:nvPr/>
                </p:nvCxnSpPr>
                <p:spPr>
                  <a:xfrm>
                    <a:off x="499755" y="3475368"/>
                    <a:ext cx="1600158" cy="1588"/>
                  </a:xfrm>
                  <a:prstGeom prst="straightConnector1">
                    <a:avLst/>
                  </a:prstGeom>
                  <a:ln w="12700">
                    <a:solidFill>
                      <a:schemeClr val="tx1"/>
                    </a:solidFill>
                    <a:tailEnd type="none" w="med" len="lg"/>
                  </a:ln>
                </p:spPr>
                <p:style>
                  <a:lnRef idx="1">
                    <a:schemeClr val="accent1"/>
                  </a:lnRef>
                  <a:fillRef idx="0">
                    <a:schemeClr val="accent1"/>
                  </a:fillRef>
                  <a:effectRef idx="0">
                    <a:schemeClr val="accent1"/>
                  </a:effectRef>
                  <a:fontRef idx="minor">
                    <a:schemeClr val="tx1"/>
                  </a:fontRef>
                </p:style>
              </p:cxnSp>
            </p:grpSp>
            <p:grpSp>
              <p:nvGrpSpPr>
                <p:cNvPr id="12" name="Group 72"/>
                <p:cNvGrpSpPr/>
                <p:nvPr/>
              </p:nvGrpSpPr>
              <p:grpSpPr>
                <a:xfrm>
                  <a:off x="832696" y="2829086"/>
                  <a:ext cx="1332416" cy="1222523"/>
                  <a:chOff x="2378014" y="3274481"/>
                  <a:chExt cx="3095323" cy="2695780"/>
                </a:xfrm>
              </p:grpSpPr>
              <p:grpSp>
                <p:nvGrpSpPr>
                  <p:cNvPr id="13" name="Group 177"/>
                  <p:cNvGrpSpPr>
                    <a:grpSpLocks/>
                  </p:cNvGrpSpPr>
                  <p:nvPr/>
                </p:nvGrpSpPr>
                <p:grpSpPr bwMode="auto">
                  <a:xfrm>
                    <a:off x="2523480" y="3957456"/>
                    <a:ext cx="2676506" cy="2012805"/>
                    <a:chOff x="3236605" y="7114889"/>
                    <a:chExt cx="781977" cy="1252995"/>
                  </a:xfrm>
                </p:grpSpPr>
                <p:cxnSp>
                  <p:nvCxnSpPr>
                    <p:cNvPr id="38" name="Straight Arrow Connector 6"/>
                    <p:cNvCxnSpPr/>
                    <p:nvPr/>
                  </p:nvCxnSpPr>
                  <p:spPr>
                    <a:xfrm rot="5400000">
                      <a:off x="3176606" y="7525909"/>
                      <a:ext cx="1252993" cy="430958"/>
                    </a:xfrm>
                    <a:prstGeom prst="straightConnector1">
                      <a:avLst/>
                    </a:prstGeom>
                    <a:ln w="12700">
                      <a:solidFill>
                        <a:schemeClr val="tx1"/>
                      </a:solidFill>
                      <a:tailEnd type="stealth" w="med" len="lg"/>
                    </a:ln>
                  </p:spPr>
                  <p:style>
                    <a:lnRef idx="1">
                      <a:schemeClr val="accent1"/>
                    </a:lnRef>
                    <a:fillRef idx="0">
                      <a:schemeClr val="accent1"/>
                    </a:fillRef>
                    <a:effectRef idx="0">
                      <a:schemeClr val="accent1"/>
                    </a:effectRef>
                    <a:fontRef idx="minor">
                      <a:schemeClr val="tx1"/>
                    </a:fontRef>
                  </p:style>
                </p:cxnSp>
                <p:cxnSp>
                  <p:nvCxnSpPr>
                    <p:cNvPr id="39" name="Straight Arrow Connector 7"/>
                    <p:cNvCxnSpPr/>
                    <p:nvPr/>
                  </p:nvCxnSpPr>
                  <p:spPr>
                    <a:xfrm>
                      <a:off x="3236605" y="7114889"/>
                      <a:ext cx="781974" cy="2180"/>
                    </a:xfrm>
                    <a:prstGeom prst="straightConnector1">
                      <a:avLst/>
                    </a:prstGeom>
                    <a:ln w="12700">
                      <a:solidFill>
                        <a:schemeClr val="tx1"/>
                      </a:solidFill>
                      <a:tailEnd type="none" w="med" len="lg"/>
                    </a:ln>
                  </p:spPr>
                  <p:style>
                    <a:lnRef idx="1">
                      <a:schemeClr val="accent1"/>
                    </a:lnRef>
                    <a:fillRef idx="0">
                      <a:schemeClr val="accent1"/>
                    </a:fillRef>
                    <a:effectRef idx="0">
                      <a:schemeClr val="accent1"/>
                    </a:effectRef>
                    <a:fontRef idx="minor">
                      <a:schemeClr val="tx1"/>
                    </a:fontRef>
                  </p:style>
                </p:cxnSp>
              </p:grpSp>
              <p:sp>
                <p:nvSpPr>
                  <p:cNvPr id="37" name="TextBox 13"/>
                  <p:cNvSpPr txBox="1">
                    <a:spLocks noChangeArrowheads="1"/>
                  </p:cNvSpPr>
                  <p:nvPr/>
                </p:nvSpPr>
                <p:spPr bwMode="auto">
                  <a:xfrm>
                    <a:off x="2378014" y="3274481"/>
                    <a:ext cx="3095323" cy="678677"/>
                  </a:xfrm>
                  <a:prstGeom prst="rect">
                    <a:avLst/>
                  </a:prstGeom>
                  <a:noFill/>
                  <a:ln w="9525">
                    <a:noFill/>
                    <a:miter lim="800000"/>
                    <a:headEnd/>
                    <a:tailEnd/>
                  </a:ln>
                </p:spPr>
                <p:txBody>
                  <a:bodyPr wrap="none">
                    <a:spAutoFit/>
                  </a:bodyPr>
                  <a:lstStyle/>
                  <a:p>
                    <a:r>
                      <a:rPr lang="en-US" sz="1400" b="1" dirty="0" smtClean="0">
                        <a:latin typeface="Calibri" pitchFamily="34" charset="0"/>
                      </a:rPr>
                      <a:t>DRIFTING TUBE</a:t>
                    </a:r>
                    <a:endParaRPr lang="en-US" sz="1400" b="1" dirty="0">
                      <a:latin typeface="Calibri" pitchFamily="34" charset="0"/>
                    </a:endParaRPr>
                  </a:p>
                </p:txBody>
              </p:sp>
            </p:grpSp>
            <p:grpSp>
              <p:nvGrpSpPr>
                <p:cNvPr id="14" name="Group 83"/>
                <p:cNvGrpSpPr/>
                <p:nvPr/>
              </p:nvGrpSpPr>
              <p:grpSpPr>
                <a:xfrm>
                  <a:off x="2952551" y="4814886"/>
                  <a:ext cx="1024137" cy="1016000"/>
                  <a:chOff x="1172259" y="12489053"/>
                  <a:chExt cx="2379163" cy="2240377"/>
                </a:xfrm>
              </p:grpSpPr>
              <p:sp>
                <p:nvSpPr>
                  <p:cNvPr id="41" name="TextBox 6"/>
                  <p:cNvSpPr txBox="1">
                    <a:spLocks noChangeArrowheads="1"/>
                  </p:cNvSpPr>
                  <p:nvPr/>
                </p:nvSpPr>
                <p:spPr bwMode="auto">
                  <a:xfrm>
                    <a:off x="1172259" y="14031282"/>
                    <a:ext cx="1383428" cy="678678"/>
                  </a:xfrm>
                  <a:prstGeom prst="rect">
                    <a:avLst/>
                  </a:prstGeom>
                  <a:noFill/>
                  <a:ln w="9525">
                    <a:noFill/>
                    <a:miter lim="800000"/>
                    <a:headEnd/>
                    <a:tailEnd type="stealth" w="lg" len="lg"/>
                  </a:ln>
                </p:spPr>
                <p:txBody>
                  <a:bodyPr wrap="square">
                    <a:spAutoFit/>
                  </a:bodyPr>
                  <a:lstStyle/>
                  <a:p>
                    <a:r>
                      <a:rPr lang="en-US" sz="1400" b="1" dirty="0" smtClean="0">
                        <a:latin typeface="Calibri" pitchFamily="34" charset="0"/>
                      </a:rPr>
                      <a:t>PETS</a:t>
                    </a:r>
                    <a:endParaRPr lang="en-US" sz="1400" b="1" dirty="0">
                      <a:latin typeface="Calibri" pitchFamily="34" charset="0"/>
                    </a:endParaRPr>
                  </a:p>
                </p:txBody>
              </p:sp>
              <p:cxnSp>
                <p:nvCxnSpPr>
                  <p:cNvPr id="42" name="Straight Arrow Connector 41"/>
                  <p:cNvCxnSpPr/>
                  <p:nvPr/>
                </p:nvCxnSpPr>
                <p:spPr bwMode="auto">
                  <a:xfrm rot="5400000" flipH="1" flipV="1">
                    <a:off x="1885330" y="13059841"/>
                    <a:ext cx="2236879" cy="1095304"/>
                  </a:xfrm>
                  <a:prstGeom prst="straightConnector1">
                    <a:avLst/>
                  </a:prstGeom>
                  <a:ln w="12700">
                    <a:solidFill>
                      <a:schemeClr val="tx1"/>
                    </a:solidFill>
                    <a:tailEnd type="stealth" w="med" len="lg"/>
                  </a:ln>
                </p:spPr>
                <p:style>
                  <a:lnRef idx="1">
                    <a:schemeClr val="accent1"/>
                  </a:lnRef>
                  <a:fillRef idx="0">
                    <a:schemeClr val="accent1"/>
                  </a:fillRef>
                  <a:effectRef idx="0">
                    <a:schemeClr val="accent1"/>
                  </a:effectRef>
                  <a:fontRef idx="minor">
                    <a:schemeClr val="tx1"/>
                  </a:fontRef>
                </p:style>
              </p:cxnSp>
              <p:cxnSp>
                <p:nvCxnSpPr>
                  <p:cNvPr id="43" name="Straight Arrow Connector 42"/>
                  <p:cNvCxnSpPr/>
                  <p:nvPr/>
                </p:nvCxnSpPr>
                <p:spPr bwMode="auto">
                  <a:xfrm>
                    <a:off x="1216976" y="14725928"/>
                    <a:ext cx="1239136" cy="3502"/>
                  </a:xfrm>
                  <a:prstGeom prst="straightConnector1">
                    <a:avLst/>
                  </a:prstGeom>
                  <a:ln w="12700">
                    <a:solidFill>
                      <a:schemeClr val="tx1"/>
                    </a:solidFill>
                    <a:tailEnd type="none" w="lg" len="lg"/>
                  </a:ln>
                </p:spPr>
                <p:style>
                  <a:lnRef idx="1">
                    <a:schemeClr val="accent1"/>
                  </a:lnRef>
                  <a:fillRef idx="0">
                    <a:schemeClr val="accent1"/>
                  </a:fillRef>
                  <a:effectRef idx="0">
                    <a:schemeClr val="accent1"/>
                  </a:effectRef>
                  <a:fontRef idx="minor">
                    <a:schemeClr val="tx1"/>
                  </a:fontRef>
                </p:style>
              </p:cxnSp>
            </p:grpSp>
            <p:grpSp>
              <p:nvGrpSpPr>
                <p:cNvPr id="15" name="Group 86"/>
                <p:cNvGrpSpPr/>
                <p:nvPr/>
              </p:nvGrpSpPr>
              <p:grpSpPr>
                <a:xfrm>
                  <a:off x="5471532" y="2496613"/>
                  <a:ext cx="1286107" cy="1373639"/>
                  <a:chOff x="2277025" y="3073823"/>
                  <a:chExt cx="2987744" cy="3029001"/>
                </a:xfrm>
              </p:grpSpPr>
              <p:cxnSp>
                <p:nvCxnSpPr>
                  <p:cNvPr id="45" name="Straight Arrow Connector 44"/>
                  <p:cNvCxnSpPr/>
                  <p:nvPr/>
                </p:nvCxnSpPr>
                <p:spPr bwMode="auto">
                  <a:xfrm>
                    <a:off x="2277025" y="3736420"/>
                    <a:ext cx="2832313" cy="3502"/>
                  </a:xfrm>
                  <a:prstGeom prst="straightConnector1">
                    <a:avLst/>
                  </a:prstGeom>
                  <a:ln w="12700">
                    <a:solidFill>
                      <a:schemeClr val="tx1"/>
                    </a:solidFill>
                    <a:tailEnd type="none" w="med" len="lg"/>
                  </a:ln>
                </p:spPr>
                <p:style>
                  <a:lnRef idx="1">
                    <a:schemeClr val="accent1"/>
                  </a:lnRef>
                  <a:fillRef idx="0">
                    <a:schemeClr val="accent1"/>
                  </a:fillRef>
                  <a:effectRef idx="0">
                    <a:schemeClr val="accent1"/>
                  </a:effectRef>
                  <a:fontRef idx="minor">
                    <a:schemeClr val="tx1"/>
                  </a:fontRef>
                </p:style>
              </p:cxnSp>
              <p:cxnSp>
                <p:nvCxnSpPr>
                  <p:cNvPr id="46" name="Straight Arrow Connector 45"/>
                  <p:cNvCxnSpPr/>
                  <p:nvPr/>
                </p:nvCxnSpPr>
                <p:spPr bwMode="auto">
                  <a:xfrm rot="16200000" flipH="1">
                    <a:off x="1307729" y="4705719"/>
                    <a:ext cx="2366402" cy="427807"/>
                  </a:xfrm>
                  <a:prstGeom prst="straightConnector1">
                    <a:avLst/>
                  </a:prstGeom>
                  <a:ln w="12700">
                    <a:solidFill>
                      <a:schemeClr val="tx1"/>
                    </a:solidFill>
                    <a:tailEnd type="stealth" w="med" len="lg"/>
                  </a:ln>
                </p:spPr>
                <p:style>
                  <a:lnRef idx="1">
                    <a:schemeClr val="accent1"/>
                  </a:lnRef>
                  <a:fillRef idx="0">
                    <a:schemeClr val="accent1"/>
                  </a:fillRef>
                  <a:effectRef idx="0">
                    <a:schemeClr val="accent1"/>
                  </a:effectRef>
                  <a:fontRef idx="minor">
                    <a:schemeClr val="tx1"/>
                  </a:fontRef>
                </p:style>
              </p:cxnSp>
              <p:sp>
                <p:nvSpPr>
                  <p:cNvPr id="47" name="TextBox 13"/>
                  <p:cNvSpPr txBox="1">
                    <a:spLocks noChangeArrowheads="1"/>
                  </p:cNvSpPr>
                  <p:nvPr/>
                </p:nvSpPr>
                <p:spPr bwMode="auto">
                  <a:xfrm>
                    <a:off x="2350913" y="3073823"/>
                    <a:ext cx="2913856" cy="678677"/>
                  </a:xfrm>
                  <a:prstGeom prst="rect">
                    <a:avLst/>
                  </a:prstGeom>
                  <a:noFill/>
                  <a:ln w="9525">
                    <a:noFill/>
                    <a:miter lim="800000"/>
                    <a:headEnd/>
                    <a:tailEnd/>
                  </a:ln>
                </p:spPr>
                <p:txBody>
                  <a:bodyPr wrap="square">
                    <a:spAutoFit/>
                  </a:bodyPr>
                  <a:lstStyle/>
                  <a:p>
                    <a:r>
                      <a:rPr lang="en-US" sz="1400" b="1" dirty="0" smtClean="0">
                        <a:latin typeface="Calibri" pitchFamily="34" charset="0"/>
                      </a:rPr>
                      <a:t>REF.  SPHERES</a:t>
                    </a:r>
                    <a:endParaRPr lang="en-US" sz="1100" b="1" dirty="0">
                      <a:latin typeface="Calibri" pitchFamily="34" charset="0"/>
                    </a:endParaRPr>
                  </a:p>
                </p:txBody>
              </p:sp>
            </p:grpSp>
            <p:grpSp>
              <p:nvGrpSpPr>
                <p:cNvPr id="16" name="Group 83"/>
                <p:cNvGrpSpPr/>
                <p:nvPr/>
              </p:nvGrpSpPr>
              <p:grpSpPr>
                <a:xfrm>
                  <a:off x="817757" y="4861929"/>
                  <a:ext cx="1724722" cy="974830"/>
                  <a:chOff x="481370" y="12448334"/>
                  <a:chExt cx="4006686" cy="2149592"/>
                </a:xfrm>
              </p:grpSpPr>
              <p:sp>
                <p:nvSpPr>
                  <p:cNvPr id="49" name="TextBox 6"/>
                  <p:cNvSpPr txBox="1">
                    <a:spLocks noChangeArrowheads="1"/>
                  </p:cNvSpPr>
                  <p:nvPr/>
                </p:nvSpPr>
                <p:spPr bwMode="auto">
                  <a:xfrm>
                    <a:off x="1689039" y="13919249"/>
                    <a:ext cx="2799017" cy="678677"/>
                  </a:xfrm>
                  <a:prstGeom prst="rect">
                    <a:avLst/>
                  </a:prstGeom>
                  <a:noFill/>
                  <a:ln w="9525">
                    <a:noFill/>
                    <a:miter lim="800000"/>
                    <a:headEnd/>
                    <a:tailEnd type="stealth" w="lg" len="lg"/>
                  </a:ln>
                </p:spPr>
                <p:txBody>
                  <a:bodyPr wrap="square">
                    <a:spAutoFit/>
                  </a:bodyPr>
                  <a:lstStyle/>
                  <a:p>
                    <a:r>
                      <a:rPr lang="en-US" sz="1400" b="1" dirty="0" smtClean="0">
                        <a:latin typeface="Calibri" pitchFamily="34" charset="0"/>
                      </a:rPr>
                      <a:t>VAC.  FLANGE</a:t>
                    </a:r>
                    <a:endParaRPr lang="en-US" sz="1400" b="1" dirty="0">
                      <a:latin typeface="Calibri" pitchFamily="34" charset="0"/>
                    </a:endParaRPr>
                  </a:p>
                </p:txBody>
              </p:sp>
              <p:cxnSp>
                <p:nvCxnSpPr>
                  <p:cNvPr id="50" name="Straight Arrow Connector 49"/>
                  <p:cNvCxnSpPr/>
                  <p:nvPr/>
                </p:nvCxnSpPr>
                <p:spPr bwMode="auto">
                  <a:xfrm rot="16200000" flipV="1">
                    <a:off x="56437" y="12873267"/>
                    <a:ext cx="2110601" cy="1260736"/>
                  </a:xfrm>
                  <a:prstGeom prst="straightConnector1">
                    <a:avLst/>
                  </a:prstGeom>
                  <a:ln w="12700">
                    <a:solidFill>
                      <a:schemeClr val="tx1"/>
                    </a:solidFill>
                    <a:tailEnd type="stealth" w="med" len="lg"/>
                  </a:ln>
                </p:spPr>
                <p:style>
                  <a:lnRef idx="1">
                    <a:schemeClr val="accent1"/>
                  </a:lnRef>
                  <a:fillRef idx="0">
                    <a:schemeClr val="accent1"/>
                  </a:fillRef>
                  <a:effectRef idx="0">
                    <a:schemeClr val="accent1"/>
                  </a:effectRef>
                  <a:fontRef idx="minor">
                    <a:schemeClr val="tx1"/>
                  </a:fontRef>
                </p:style>
              </p:cxnSp>
              <p:cxnSp>
                <p:nvCxnSpPr>
                  <p:cNvPr id="51" name="Straight Arrow Connector 50"/>
                  <p:cNvCxnSpPr/>
                  <p:nvPr/>
                </p:nvCxnSpPr>
                <p:spPr bwMode="auto">
                  <a:xfrm>
                    <a:off x="1742096" y="14558938"/>
                    <a:ext cx="2655292" cy="2"/>
                  </a:xfrm>
                  <a:prstGeom prst="straightConnector1">
                    <a:avLst/>
                  </a:prstGeom>
                  <a:ln w="12700">
                    <a:solidFill>
                      <a:schemeClr val="tx1"/>
                    </a:solidFill>
                    <a:tailEnd type="none" w="lg" len="lg"/>
                  </a:ln>
                </p:spPr>
                <p:style>
                  <a:lnRef idx="1">
                    <a:schemeClr val="accent1"/>
                  </a:lnRef>
                  <a:fillRef idx="0">
                    <a:schemeClr val="accent1"/>
                  </a:fillRef>
                  <a:effectRef idx="0">
                    <a:schemeClr val="accent1"/>
                  </a:effectRef>
                  <a:fontRef idx="minor">
                    <a:schemeClr val="tx1"/>
                  </a:fontRef>
                </p:style>
              </p:cxnSp>
            </p:grpSp>
            <p:grpSp>
              <p:nvGrpSpPr>
                <p:cNvPr id="17" name="Group 169"/>
                <p:cNvGrpSpPr>
                  <a:grpSpLocks/>
                </p:cNvGrpSpPr>
                <p:nvPr/>
              </p:nvGrpSpPr>
              <p:grpSpPr bwMode="auto">
                <a:xfrm>
                  <a:off x="4463482" y="4784617"/>
                  <a:ext cx="1136846" cy="928335"/>
                  <a:chOff x="1004168" y="2544061"/>
                  <a:chExt cx="1136816" cy="928330"/>
                </a:xfrm>
              </p:grpSpPr>
              <p:sp>
                <p:nvSpPr>
                  <p:cNvPr id="58" name="TextBox 53"/>
                  <p:cNvSpPr txBox="1">
                    <a:spLocks noChangeArrowheads="1"/>
                  </p:cNvSpPr>
                  <p:nvPr/>
                </p:nvSpPr>
                <p:spPr bwMode="auto">
                  <a:xfrm>
                    <a:off x="1004168" y="3161562"/>
                    <a:ext cx="949229" cy="307775"/>
                  </a:xfrm>
                  <a:prstGeom prst="rect">
                    <a:avLst/>
                  </a:prstGeom>
                  <a:noFill/>
                  <a:ln w="9525">
                    <a:noFill/>
                    <a:miter lim="800000"/>
                    <a:headEnd/>
                    <a:tailEnd/>
                  </a:ln>
                </p:spPr>
                <p:txBody>
                  <a:bodyPr wrap="square">
                    <a:spAutoFit/>
                  </a:bodyPr>
                  <a:lstStyle/>
                  <a:p>
                    <a:r>
                      <a:rPr lang="en-US" sz="1400" b="1" dirty="0" smtClean="0">
                        <a:latin typeface="Calibri" pitchFamily="34" charset="0"/>
                      </a:rPr>
                      <a:t>BPM</a:t>
                    </a:r>
                    <a:endParaRPr lang="en-US" sz="1400" b="1" dirty="0">
                      <a:latin typeface="Calibri" pitchFamily="34" charset="0"/>
                    </a:endParaRPr>
                  </a:p>
                </p:txBody>
              </p:sp>
              <p:cxnSp>
                <p:nvCxnSpPr>
                  <p:cNvPr id="59" name="Straight Arrow Connector 58"/>
                  <p:cNvCxnSpPr/>
                  <p:nvPr/>
                </p:nvCxnSpPr>
                <p:spPr>
                  <a:xfrm rot="5400000" flipH="1" flipV="1">
                    <a:off x="1463234" y="2793057"/>
                    <a:ext cx="926745" cy="428754"/>
                  </a:xfrm>
                  <a:prstGeom prst="straightConnector1">
                    <a:avLst/>
                  </a:prstGeom>
                  <a:ln w="12700">
                    <a:solidFill>
                      <a:schemeClr val="tx1"/>
                    </a:solidFill>
                    <a:tailEnd type="stealth" w="med" len="lg"/>
                  </a:ln>
                </p:spPr>
                <p:style>
                  <a:lnRef idx="1">
                    <a:schemeClr val="accent1"/>
                  </a:lnRef>
                  <a:fillRef idx="0">
                    <a:schemeClr val="accent1"/>
                  </a:fillRef>
                  <a:effectRef idx="0">
                    <a:schemeClr val="accent1"/>
                  </a:effectRef>
                  <a:fontRef idx="minor">
                    <a:schemeClr val="tx1"/>
                  </a:fontRef>
                </p:style>
              </p:cxnSp>
              <p:cxnSp>
                <p:nvCxnSpPr>
                  <p:cNvPr id="60" name="Straight Arrow Connector 59"/>
                  <p:cNvCxnSpPr/>
                  <p:nvPr/>
                </p:nvCxnSpPr>
                <p:spPr>
                  <a:xfrm>
                    <a:off x="1006005" y="3470803"/>
                    <a:ext cx="720061" cy="1588"/>
                  </a:xfrm>
                  <a:prstGeom prst="straightConnector1">
                    <a:avLst/>
                  </a:prstGeom>
                  <a:ln w="12700">
                    <a:solidFill>
                      <a:schemeClr val="tx1"/>
                    </a:solidFill>
                    <a:tailEnd type="none" w="med" len="lg"/>
                  </a:ln>
                </p:spPr>
                <p:style>
                  <a:lnRef idx="1">
                    <a:schemeClr val="accent1"/>
                  </a:lnRef>
                  <a:fillRef idx="0">
                    <a:schemeClr val="accent1"/>
                  </a:fillRef>
                  <a:effectRef idx="0">
                    <a:schemeClr val="accent1"/>
                  </a:effectRef>
                  <a:fontRef idx="minor">
                    <a:schemeClr val="tx1"/>
                  </a:fontRef>
                </p:style>
              </p:cxnSp>
            </p:grpSp>
            <p:grpSp>
              <p:nvGrpSpPr>
                <p:cNvPr id="18" name="Group 77"/>
                <p:cNvGrpSpPr/>
                <p:nvPr/>
              </p:nvGrpSpPr>
              <p:grpSpPr>
                <a:xfrm>
                  <a:off x="4918254" y="5608320"/>
                  <a:ext cx="1200606" cy="667602"/>
                  <a:chOff x="19058334" y="25353606"/>
                  <a:chExt cx="5618877" cy="2946411"/>
                </a:xfrm>
              </p:grpSpPr>
              <p:sp>
                <p:nvSpPr>
                  <p:cNvPr id="73" name="TextBox 64"/>
                  <p:cNvSpPr txBox="1">
                    <a:spLocks noChangeArrowheads="1"/>
                  </p:cNvSpPr>
                  <p:nvPr/>
                </p:nvSpPr>
                <p:spPr bwMode="auto">
                  <a:xfrm>
                    <a:off x="19058334" y="26941667"/>
                    <a:ext cx="4635503" cy="1358350"/>
                  </a:xfrm>
                  <a:prstGeom prst="rect">
                    <a:avLst/>
                  </a:prstGeom>
                  <a:noFill/>
                  <a:ln w="9525">
                    <a:noFill/>
                    <a:miter lim="800000"/>
                    <a:headEnd/>
                    <a:tailEnd/>
                  </a:ln>
                </p:spPr>
                <p:txBody>
                  <a:bodyPr>
                    <a:spAutoFit/>
                  </a:bodyPr>
                  <a:lstStyle/>
                  <a:p>
                    <a:r>
                      <a:rPr lang="en-US" sz="1400" b="1" dirty="0" smtClean="0">
                        <a:latin typeface="Calibri" pitchFamily="34" charset="0"/>
                      </a:rPr>
                      <a:t>DB  </a:t>
                    </a:r>
                    <a:r>
                      <a:rPr lang="en-US" sz="1400" b="1" dirty="0">
                        <a:latin typeface="Calibri" pitchFamily="34" charset="0"/>
                      </a:rPr>
                      <a:t>QUAD</a:t>
                    </a:r>
                  </a:p>
                </p:txBody>
              </p:sp>
              <p:cxnSp>
                <p:nvCxnSpPr>
                  <p:cNvPr id="74" name="Straight Arrow Connector 5"/>
                  <p:cNvCxnSpPr/>
                  <p:nvPr/>
                </p:nvCxnSpPr>
                <p:spPr bwMode="auto">
                  <a:xfrm>
                    <a:off x="19187311" y="28221061"/>
                    <a:ext cx="4043998" cy="7009"/>
                  </a:xfrm>
                  <a:prstGeom prst="straightConnector1">
                    <a:avLst/>
                  </a:prstGeom>
                  <a:ln w="12700">
                    <a:solidFill>
                      <a:schemeClr val="tx1"/>
                    </a:solidFill>
                    <a:tailEnd type="none" w="med" len="lg"/>
                  </a:ln>
                </p:spPr>
                <p:style>
                  <a:lnRef idx="1">
                    <a:schemeClr val="accent1"/>
                  </a:lnRef>
                  <a:fillRef idx="0">
                    <a:schemeClr val="accent1"/>
                  </a:fillRef>
                  <a:effectRef idx="0">
                    <a:schemeClr val="accent1"/>
                  </a:effectRef>
                  <a:fontRef idx="minor">
                    <a:schemeClr val="tx1"/>
                  </a:fontRef>
                </p:style>
              </p:cxnSp>
              <p:cxnSp>
                <p:nvCxnSpPr>
                  <p:cNvPr id="75" name="Straight Arrow Connector 6"/>
                  <p:cNvCxnSpPr/>
                  <p:nvPr/>
                </p:nvCxnSpPr>
                <p:spPr bwMode="auto">
                  <a:xfrm rot="5400000" flipH="1" flipV="1">
                    <a:off x="22520531" y="26064394"/>
                    <a:ext cx="2867468" cy="1445892"/>
                  </a:xfrm>
                  <a:prstGeom prst="straightConnector1">
                    <a:avLst/>
                  </a:prstGeom>
                  <a:ln w="12700">
                    <a:solidFill>
                      <a:schemeClr val="tx1"/>
                    </a:solidFill>
                    <a:tailEnd type="stealth" w="med" len="lg"/>
                  </a:ln>
                </p:spPr>
                <p:style>
                  <a:lnRef idx="1">
                    <a:schemeClr val="accent1"/>
                  </a:lnRef>
                  <a:fillRef idx="0">
                    <a:schemeClr val="accent1"/>
                  </a:fillRef>
                  <a:effectRef idx="0">
                    <a:schemeClr val="accent1"/>
                  </a:effectRef>
                  <a:fontRef idx="minor">
                    <a:schemeClr val="tx1"/>
                  </a:fontRef>
                </p:style>
              </p:cxnSp>
            </p:grpSp>
          </p:grpSp>
        </p:grpSp>
      </p:grpSp>
      <p:sp>
        <p:nvSpPr>
          <p:cNvPr id="44" name="Date Placeholder 43"/>
          <p:cNvSpPr>
            <a:spLocks noGrp="1"/>
          </p:cNvSpPr>
          <p:nvPr>
            <p:ph type="dt" sz="half" idx="10"/>
          </p:nvPr>
        </p:nvSpPr>
        <p:spPr/>
        <p:txBody>
          <a:bodyPr/>
          <a:lstStyle/>
          <a:p>
            <a:r>
              <a:rPr lang="en-US" smtClean="0"/>
              <a:t>03 Feb 2011</a:t>
            </a:r>
            <a:endParaRPr lang="en-US" dirty="0"/>
          </a:p>
        </p:txBody>
      </p:sp>
      <p:sp>
        <p:nvSpPr>
          <p:cNvPr id="48" name="Footer Placeholder 47"/>
          <p:cNvSpPr>
            <a:spLocks noGrp="1"/>
          </p:cNvSpPr>
          <p:nvPr>
            <p:ph type="ftr" sz="quarter" idx="12"/>
          </p:nvPr>
        </p:nvSpPr>
        <p:spPr/>
        <p:txBody>
          <a:bodyPr/>
          <a:lstStyle/>
          <a:p>
            <a:r>
              <a:rPr lang="en-US" smtClean="0"/>
              <a:t>ACE, G. Riddone</a:t>
            </a:r>
            <a:endParaRPr lang="en-US" dirty="0" smtClean="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2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3411</TotalTime>
  <Words>3227</Words>
  <Application>Microsoft Office PowerPoint</Application>
  <PresentationFormat>On-screen Show (4:3)</PresentationFormat>
  <Paragraphs>725</Paragraphs>
  <Slides>55</Slides>
  <Notes>35</Notes>
  <HiddenSlides>0</HiddenSlides>
  <MMClips>0</MMClips>
  <ScaleCrop>false</ScaleCrop>
  <HeadingPairs>
    <vt:vector size="4" baseType="variant">
      <vt:variant>
        <vt:lpstr>Theme</vt:lpstr>
      </vt:variant>
      <vt:variant>
        <vt:i4>1</vt:i4>
      </vt:variant>
      <vt:variant>
        <vt:lpstr>Slide Titles</vt:lpstr>
      </vt:variant>
      <vt:variant>
        <vt:i4>55</vt:i4>
      </vt:variant>
    </vt:vector>
  </HeadingPairs>
  <TitlesOfParts>
    <vt:vector size="56" baseType="lpstr">
      <vt:lpstr>Office Theme</vt:lpstr>
      <vt:lpstr>Two-beam Module: Engineering design, System integration and R&amp;D program  G. Riddone in collaboration with N. Gazis, D. Gudkov,  A. Samoshkin and A. Solodko  Acknowledgements to all members of the CLIC Module WG  3 February 2011</vt:lpstr>
      <vt:lpstr>CLIC feasibility issues</vt:lpstr>
      <vt:lpstr>Steps towards two-beam module design</vt:lpstr>
      <vt:lpstr>Two-beam module types</vt:lpstr>
      <vt:lpstr>CLIC two-beam module (T1)</vt:lpstr>
      <vt:lpstr>CLIC two-beam module sub-units</vt:lpstr>
      <vt:lpstr>Accelerating structures (1)</vt:lpstr>
      <vt:lpstr>Accelerating structures (2) </vt:lpstr>
      <vt:lpstr>Drive Beam Components (T1) </vt:lpstr>
      <vt:lpstr>PETS</vt:lpstr>
      <vt:lpstr>RF  Network  layout</vt:lpstr>
      <vt:lpstr>Interconnection – BPM – Vacuum Chamber – Interconnection</vt:lpstr>
      <vt:lpstr>Module cooling scheme</vt:lpstr>
      <vt:lpstr>Thermal analysis</vt:lpstr>
      <vt:lpstr>Structural analysis</vt:lpstr>
      <vt:lpstr>Actions following thermo-structural analysis</vt:lpstr>
      <vt:lpstr>Two-beam module evolution</vt:lpstr>
      <vt:lpstr>Steps towards two-beam acceleration modules </vt:lpstr>
      <vt:lpstr>Prototype modules in the lab</vt:lpstr>
      <vt:lpstr>Prototype modules in the lab - Purpose</vt:lpstr>
      <vt:lpstr>Accelerating structure mock-ups</vt:lpstr>
      <vt:lpstr>PETS mock-ups</vt:lpstr>
      <vt:lpstr>DB Quad + DB BPM + Vacuum chamber</vt:lpstr>
      <vt:lpstr>Vacuum Tank Installation</vt:lpstr>
      <vt:lpstr>RF-Network Installation</vt:lpstr>
      <vt:lpstr>Vacuum Network Installation</vt:lpstr>
      <vt:lpstr>Cooling System Installation</vt:lpstr>
      <vt:lpstr>Girders – Procurement strategy </vt:lpstr>
      <vt:lpstr>Micro-Controle Girders (Type 0)</vt:lpstr>
      <vt:lpstr>Girders - Final Assembly </vt:lpstr>
      <vt:lpstr>Prototype modules in the lab - Schedule</vt:lpstr>
      <vt:lpstr>Prototype modules to be tested in CLEX</vt:lpstr>
      <vt:lpstr>Prototype modules in CLEX- Purpose</vt:lpstr>
      <vt:lpstr>Prototype module in CLEX- Schedule</vt:lpstr>
      <vt:lpstr>Main conclusions</vt:lpstr>
      <vt:lpstr>Slide 36</vt:lpstr>
      <vt:lpstr>Main requirements</vt:lpstr>
      <vt:lpstr>Alternative DB magnet</vt:lpstr>
      <vt:lpstr>MB: BPM – Vac. Chamber – Dipole corr.</vt:lpstr>
      <vt:lpstr>Girders and positioning system</vt:lpstr>
      <vt:lpstr>AS – AS  Vacuum  Interconnection</vt:lpstr>
      <vt:lpstr>Vacuum  layout</vt:lpstr>
      <vt:lpstr>Vacuum system in the module</vt:lpstr>
      <vt:lpstr>Vacuum chamber for the MB quadrupoles</vt:lpstr>
      <vt:lpstr>Slide 45</vt:lpstr>
      <vt:lpstr>CLIC module vs CLEX module</vt:lpstr>
      <vt:lpstr>Prototype Module - CLEX:  Phase 3</vt:lpstr>
      <vt:lpstr>Prototype Module - CLEX:  Phase 4</vt:lpstr>
      <vt:lpstr>Prototype Modules - installation in CLEX</vt:lpstr>
      <vt:lpstr>Girders - structural and modal analysis</vt:lpstr>
      <vt:lpstr>Girders </vt:lpstr>
      <vt:lpstr>Slide 52</vt:lpstr>
      <vt:lpstr>Slide 53</vt:lpstr>
      <vt:lpstr>Type 0 girders </vt:lpstr>
      <vt:lpstr>Module power dissipation</vt:lpstr>
    </vt:vector>
  </TitlesOfParts>
  <Company>CERN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riddone</dc:creator>
  <cp:lastModifiedBy>riddone</cp:lastModifiedBy>
  <cp:revision>627</cp:revision>
  <dcterms:created xsi:type="dcterms:W3CDTF">2010-10-12T14:09:07Z</dcterms:created>
  <dcterms:modified xsi:type="dcterms:W3CDTF">2011-02-03T07:44:58Z</dcterms:modified>
</cp:coreProperties>
</file>