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261" r:id="rId2"/>
    <p:sldId id="390" r:id="rId3"/>
    <p:sldId id="290" r:id="rId4"/>
    <p:sldId id="289" r:id="rId5"/>
    <p:sldId id="347" r:id="rId6"/>
    <p:sldId id="335" r:id="rId7"/>
    <p:sldId id="377" r:id="rId8"/>
    <p:sldId id="404" r:id="rId9"/>
    <p:sldId id="405" r:id="rId10"/>
    <p:sldId id="373" r:id="rId11"/>
    <p:sldId id="299" r:id="rId12"/>
    <p:sldId id="325" r:id="rId13"/>
    <p:sldId id="283" r:id="rId14"/>
    <p:sldId id="265" r:id="rId15"/>
    <p:sldId id="327" r:id="rId16"/>
    <p:sldId id="349" r:id="rId17"/>
    <p:sldId id="350" r:id="rId18"/>
    <p:sldId id="293" r:id="rId19"/>
    <p:sldId id="294" r:id="rId20"/>
    <p:sldId id="295" r:id="rId21"/>
    <p:sldId id="353" r:id="rId22"/>
    <p:sldId id="407" r:id="rId23"/>
    <p:sldId id="288" r:id="rId24"/>
    <p:sldId id="394" r:id="rId25"/>
    <p:sldId id="403" r:id="rId26"/>
    <p:sldId id="391" r:id="rId27"/>
    <p:sldId id="388" r:id="rId28"/>
    <p:sldId id="392" r:id="rId29"/>
    <p:sldId id="393" r:id="rId30"/>
    <p:sldId id="406" r:id="rId31"/>
    <p:sldId id="298" r:id="rId32"/>
    <p:sldId id="396" r:id="rId33"/>
    <p:sldId id="297" r:id="rId34"/>
    <p:sldId id="359" r:id="rId35"/>
    <p:sldId id="408" r:id="rId36"/>
    <p:sldId id="409" r:id="rId37"/>
    <p:sldId id="395" r:id="rId38"/>
    <p:sldId id="383" r:id="rId39"/>
    <p:sldId id="355" r:id="rId40"/>
    <p:sldId id="363" r:id="rId41"/>
    <p:sldId id="366" r:id="rId42"/>
    <p:sldId id="367" r:id="rId43"/>
    <p:sldId id="368" r:id="rId44"/>
    <p:sldId id="372" r:id="rId45"/>
    <p:sldId id="385" r:id="rId46"/>
    <p:sldId id="375" r:id="rId47"/>
    <p:sldId id="376" r:id="rId4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77207" autoAdjust="0"/>
  </p:normalViewPr>
  <p:slideViewPr>
    <p:cSldViewPr snapToGrid="0">
      <p:cViewPr>
        <p:scale>
          <a:sx n="60" d="100"/>
          <a:sy n="60" d="100"/>
        </p:scale>
        <p:origin x="-97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F0D42-8EC9-4A15-8D38-17E95FE89E6B}" type="datetimeFigureOut">
              <a:rPr lang="en-GB" smtClean="0"/>
              <a:t>01/02/2011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501D-7CC3-45D0-93D2-3B5604AC48F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 of 100 Kg similar to type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0484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79253"/>
            <a:fld id="{1A68E625-130D-486D-B04B-7351754F291C}" type="datetime1">
              <a:rPr lang="fr-FR" smtClean="0"/>
              <a:pPr defTabSz="879253"/>
              <a:t>01/02/2011</a:t>
            </a:fld>
            <a:endParaRPr lang="fr-FR" dirty="0" smtClean="0"/>
          </a:p>
        </p:txBody>
      </p:sp>
      <p:sp>
        <p:nvSpPr>
          <p:cNvPr id="20485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879253"/>
            <a:r>
              <a:rPr lang="fr-FR" dirty="0" smtClean="0"/>
              <a:t>Entrez votre nom</a:t>
            </a:r>
          </a:p>
        </p:txBody>
      </p:sp>
      <p:sp>
        <p:nvSpPr>
          <p:cNvPr id="20486" name="Espace réservé du numéro de diapositive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9253"/>
            <a:fld id="{C61567BB-DCBC-4105-94F7-8C585AF0DC58}" type="slidenum">
              <a:rPr lang="fr-FR" smtClean="0"/>
              <a:pPr defTabSz="879253"/>
              <a:t>22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D6F1A4-C651-4542-BC52-1EA4BA293C8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2F54C2D-7CC4-4FA8-9768-59DB19C17DE9}" type="datetime1">
              <a:rPr lang="en-US" smtClean="0"/>
              <a:t>2/1/2011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3366D-52EC-4669-A59D-08E40C5FB24D}" type="datetime1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1454A03-9A69-4E64-A7CF-CD8566D83FE4}" type="datetime1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13" y="0"/>
            <a:ext cx="8151812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571500"/>
            <a:ext cx="3998913" cy="605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13" y="571500"/>
            <a:ext cx="4000500" cy="2952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1213" y="3676650"/>
            <a:ext cx="4000500" cy="2952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fr-BE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1AEEC-4B87-43BF-BFD4-09CEBBF9E8CA}" type="datetime1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1152-06C7-421A-8BB1-323743B4A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983D-5C81-47FD-940B-707C5C7E8E7C}" type="datetime1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8536E-5A86-448B-B2C0-2FF52D1EA06B}" type="datetime1">
              <a:rPr lang="en-US" smtClean="0"/>
              <a:t>2/1/2011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7152C4-61B4-4B51-8746-344857D14317}" type="datetime1">
              <a:rPr lang="en-US" smtClean="0"/>
              <a:t>2/1/2011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DB4157-E1AE-4FFE-8C1D-4996BE9CFC94}" type="datetime1">
              <a:rPr lang="en-US" smtClean="0"/>
              <a:t>2/1/2011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0C1A8-95FF-49AA-A0BC-D5728051F636}" type="datetime1">
              <a:rPr lang="en-US" smtClean="0"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75A4-05EB-459D-8D88-5938BC676B6C}" type="datetime1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2BAB-6F5F-4EA5-987E-B04D8325848C}" type="datetime1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33EBD24-8D4D-4AA7-84D3-B4AE9DF3DBB5}" type="datetime1">
              <a:rPr lang="en-US" smtClean="0"/>
              <a:t>2/1/2011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396FF7-D7D8-4102-9A62-369EA5393B3E}" type="datetime1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eucard.web.cern.ch/EuCARD/index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upload.wikimedia.org/wikipedia/commons/0/0d/Hexapod0a.png" TargetMode="External"/><Relationship Id="rId7" Type="http://schemas.openxmlformats.org/officeDocument/2006/relationships/image" Target="../media/image3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lappweb.in2p3.fr/LAVISTA/" TargetMode="External"/><Relationship Id="rId3" Type="http://schemas.openxmlformats.org/officeDocument/2006/relationships/image" Target="../media/image7.gif"/><Relationship Id="rId7" Type="http://schemas.openxmlformats.org/officeDocument/2006/relationships/image" Target="../media/image9.jpeg"/><Relationship Id="rId12" Type="http://schemas.openxmlformats.org/officeDocument/2006/relationships/image" Target="../media/image6.jpeg"/><Relationship Id="rId2" Type="http://schemas.openxmlformats.org/officeDocument/2006/relationships/hyperlink" Target="http://www.ulb.ac.be/scmero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rfu.cea.fr/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8.gif"/><Relationship Id="rId10" Type="http://schemas.openxmlformats.org/officeDocument/2006/relationships/image" Target="../media/image11.jpeg"/><Relationship Id="rId4" Type="http://schemas.openxmlformats.org/officeDocument/2006/relationships/hyperlink" Target="http://www.ulb.ac.be/" TargetMode="External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8.jpeg"/><Relationship Id="rId7" Type="http://schemas.openxmlformats.org/officeDocument/2006/relationships/hyperlink" Target="http://lappweb.in2p3.fr/LAVISTA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52.png"/><Relationship Id="rId7" Type="http://schemas.openxmlformats.org/officeDocument/2006/relationships/hyperlink" Target="http://www.ulb.ac.be/scmero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4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hyperlink" Target="http://lappweb.in2p3.fr/LAVISTA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6.jpeg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69.png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5.jpeg"/><Relationship Id="rId4" Type="http://schemas.openxmlformats.org/officeDocument/2006/relationships/image" Target="../media/image7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5.jpeg"/><Relationship Id="rId4" Type="http://schemas.openxmlformats.org/officeDocument/2006/relationships/image" Target="../media/image7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4.wmf"/><Relationship Id="rId7" Type="http://schemas.openxmlformats.org/officeDocument/2006/relationships/image" Target="../media/image7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34.png"/><Relationship Id="rId7" Type="http://schemas.openxmlformats.org/officeDocument/2006/relationships/image" Target="../media/image8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wmf"/><Relationship Id="rId5" Type="http://schemas.openxmlformats.org/officeDocument/2006/relationships/image" Target="../media/image83.png"/><Relationship Id="rId10" Type="http://schemas.openxmlformats.org/officeDocument/2006/relationships/image" Target="../media/image87.jpeg"/><Relationship Id="rId4" Type="http://schemas.openxmlformats.org/officeDocument/2006/relationships/image" Target="../media/image5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066800" y="1392847"/>
            <a:ext cx="6400800" cy="1524000"/>
          </a:xfrm>
          <a:noFill/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R&amp;D on Stabilization</a:t>
            </a: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MBQ: from </a:t>
            </a:r>
            <a:r>
              <a:rPr lang="en-US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CDR to technical implementation </a:t>
            </a:r>
            <a:r>
              <a:rPr lang="en-US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phase</a:t>
            </a:r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075" y="3022020"/>
            <a:ext cx="6477000" cy="914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K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. Artoos, C. Collette</a:t>
            </a:r>
            <a:r>
              <a:rPr lang="fr-CH" sz="2000" baseline="30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**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P. Fernandez Carmona, M. Guinchard, C. Hauviller,</a:t>
            </a:r>
            <a:r>
              <a:rPr lang="fr-CH" sz="20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S. Janssens</a:t>
            </a:r>
            <a:r>
              <a:rPr lang="fr-CH" sz="2000" b="1" baseline="30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*</a:t>
            </a:r>
            <a:r>
              <a:rPr lang="fr-CH" sz="20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</a:t>
            </a:r>
            <a:r>
              <a:rPr lang="fr-CH" sz="20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A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. Kuzmin, R. Leuxe, M. Esposito.</a:t>
            </a:r>
          </a:p>
        </p:txBody>
      </p:sp>
      <p:pic>
        <p:nvPicPr>
          <p:cNvPr id="5" name="Picture 4" descr="CERNLogo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76200"/>
            <a:ext cx="5385008" cy="974430"/>
          </a:xfrm>
          <a:prstGeom prst="rect">
            <a:avLst/>
          </a:prstGeom>
        </p:spPr>
      </p:pic>
      <p:pic>
        <p:nvPicPr>
          <p:cNvPr id="6" name="Picture 2" descr="http://eucard.web.cern.ch/EuCARD/images/logoHome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69870" y="6206649"/>
            <a:ext cx="971550" cy="46058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0" y="62484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The research leading to these results has received funding from the European Commission under the FP7 Research Infrastructures project </a:t>
            </a:r>
            <a:r>
              <a:rPr lang="en-US" sz="1000" dirty="0" err="1" smtClean="0"/>
              <a:t>EuCARD</a:t>
            </a:r>
            <a:endParaRPr lang="en-GB" sz="1000" dirty="0"/>
          </a:p>
        </p:txBody>
      </p:sp>
      <p:pic>
        <p:nvPicPr>
          <p:cNvPr id="10" name="Picture 3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3252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544491" y="5300982"/>
            <a:ext cx="2599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baseline="30000" dirty="0" smtClean="0">
                <a:solidFill>
                  <a:schemeClr val="bg1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 PhD student ULB-CERN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baseline="30000" dirty="0" smtClean="0">
                <a:solidFill>
                  <a:schemeClr val="bg1"/>
                </a:solidFill>
              </a:rPr>
              <a:t>* * </a:t>
            </a:r>
            <a:r>
              <a:rPr lang="en-US" dirty="0" smtClean="0">
                <a:solidFill>
                  <a:schemeClr val="bg1"/>
                </a:solidFill>
              </a:rPr>
              <a:t>Associate ULB</a:t>
            </a:r>
            <a:endParaRPr lang="en-US" baseline="30000" dirty="0" smtClean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56593" y="5672138"/>
            <a:ext cx="5867400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1295400" y="228600"/>
            <a:ext cx="5943600" cy="990600"/>
          </a:xfrm>
        </p:spPr>
        <p:txBody>
          <a:bodyPr/>
          <a:lstStyle/>
          <a:p>
            <a:pPr eaLnBrk="1" hangingPunct="1"/>
            <a:r>
              <a:rPr lang="fr-BE" sz="3200" dirty="0" err="1" smtClean="0"/>
              <a:t>Comparison</a:t>
            </a:r>
            <a:r>
              <a:rPr lang="fr-BE" sz="3200" dirty="0" smtClean="0"/>
              <a:t> Active Isolation</a:t>
            </a:r>
            <a:endParaRPr lang="fr-FR" sz="3200" dirty="0" smtClean="0"/>
          </a:p>
        </p:txBody>
      </p:sp>
      <p:pic>
        <p:nvPicPr>
          <p:cNvPr id="26627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Line 7"/>
          <p:cNvSpPr>
            <a:spLocks noChangeShapeType="1"/>
          </p:cNvSpPr>
          <p:nvPr/>
        </p:nvSpPr>
        <p:spPr bwMode="auto">
          <a:xfrm>
            <a:off x="304800" y="2225675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12725" y="1560513"/>
            <a:ext cx="1835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 err="1">
                <a:latin typeface="+mn-lt"/>
              </a:rPr>
              <a:t>Very</a:t>
            </a:r>
            <a:r>
              <a:rPr lang="fr-BE" sz="2000" dirty="0">
                <a:latin typeface="+mn-lt"/>
              </a:rPr>
              <a:t> Soft (1 Hz)</a:t>
            </a:r>
            <a:endParaRPr lang="fr-FR" sz="2000" dirty="0">
              <a:latin typeface="+mn-lt"/>
            </a:endParaRP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6781800" y="1600200"/>
            <a:ext cx="1585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 err="1">
                <a:latin typeface="+mn-lt"/>
              </a:rPr>
              <a:t>Stiff</a:t>
            </a:r>
            <a:r>
              <a:rPr lang="fr-BE" sz="2000" dirty="0">
                <a:latin typeface="+mn-lt"/>
              </a:rPr>
              <a:t> (200 Hz)</a:t>
            </a:r>
            <a:endParaRPr lang="fr-FR" sz="2000" dirty="0">
              <a:latin typeface="+mn-lt"/>
            </a:endParaRPr>
          </a:p>
        </p:txBody>
      </p:sp>
      <p:sp>
        <p:nvSpPr>
          <p:cNvPr id="26631" name="Line 10"/>
          <p:cNvSpPr>
            <a:spLocks noChangeShapeType="1"/>
          </p:cNvSpPr>
          <p:nvPr/>
        </p:nvSpPr>
        <p:spPr bwMode="auto">
          <a:xfrm>
            <a:off x="5334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76200" y="2538413"/>
            <a:ext cx="25304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Pneumatic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actuator</a:t>
            </a:r>
            <a:endParaRPr lang="fr-BE" sz="20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Hydraulic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actuator</a:t>
            </a: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r>
              <a:rPr lang="fr-BE" sz="2000" dirty="0">
                <a:latin typeface="+mn-lt"/>
              </a:rPr>
              <a:t>+ Broadband isolation</a:t>
            </a:r>
          </a:p>
          <a:p>
            <a:pPr>
              <a:buFontTx/>
              <a:buChar char="-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Stiffness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too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low</a:t>
            </a:r>
            <a:endParaRPr lang="fr-BE" sz="2000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Noisy</a:t>
            </a:r>
            <a:endParaRPr lang="fr-FR" sz="2000" dirty="0">
              <a:latin typeface="+mn-lt"/>
            </a:endParaRPr>
          </a:p>
        </p:txBody>
      </p:sp>
      <p:sp>
        <p:nvSpPr>
          <p:cNvPr id="26633" name="Line 12"/>
          <p:cNvSpPr>
            <a:spLocks noChangeShapeType="1"/>
          </p:cNvSpPr>
          <p:nvPr/>
        </p:nvSpPr>
        <p:spPr bwMode="auto">
          <a:xfrm>
            <a:off x="38862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Line 13"/>
          <p:cNvSpPr>
            <a:spLocks noChangeShapeType="1"/>
          </p:cNvSpPr>
          <p:nvPr/>
        </p:nvSpPr>
        <p:spPr bwMode="auto">
          <a:xfrm>
            <a:off x="73152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2514600" y="2546350"/>
            <a:ext cx="3352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Electromagnetic</a:t>
            </a:r>
            <a:r>
              <a:rPr lang="fr-BE" sz="2000" dirty="0">
                <a:latin typeface="+mn-lt"/>
              </a:rPr>
              <a:t> in </a:t>
            </a:r>
            <a:r>
              <a:rPr lang="fr-BE" sz="2000" dirty="0" err="1">
                <a:latin typeface="+mn-lt"/>
              </a:rPr>
              <a:t>parallel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a </a:t>
            </a:r>
            <a:r>
              <a:rPr lang="fr-BE" sz="2000" dirty="0" err="1">
                <a:latin typeface="+mn-lt"/>
              </a:rPr>
              <a:t>spring</a:t>
            </a:r>
            <a:endParaRPr lang="fr-BE" sz="20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Piezo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actuator</a:t>
            </a:r>
            <a:r>
              <a:rPr lang="fr-BE" sz="2000" dirty="0">
                <a:latin typeface="+mn-lt"/>
              </a:rPr>
              <a:t> in </a:t>
            </a:r>
            <a:r>
              <a:rPr lang="fr-BE" sz="2000" dirty="0" err="1">
                <a:latin typeface="+mn-lt"/>
              </a:rPr>
              <a:t>series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soft </a:t>
            </a:r>
            <a:r>
              <a:rPr lang="fr-BE" sz="2000" dirty="0" err="1">
                <a:latin typeface="+mn-lt"/>
              </a:rPr>
              <a:t>element</a:t>
            </a:r>
            <a:r>
              <a:rPr lang="fr-BE" sz="2000" dirty="0">
                <a:latin typeface="+mn-lt"/>
              </a:rPr>
              <a:t> (</a:t>
            </a:r>
            <a:r>
              <a:rPr lang="fr-BE" sz="2000" dirty="0" err="1">
                <a:latin typeface="+mn-lt"/>
              </a:rPr>
              <a:t>rubber</a:t>
            </a:r>
            <a:r>
              <a:rPr lang="fr-BE" sz="2000" dirty="0">
                <a:latin typeface="+mn-lt"/>
              </a:rPr>
              <a:t>) </a:t>
            </a:r>
          </a:p>
          <a:p>
            <a:pPr algn="ctr">
              <a:defRPr/>
            </a:pPr>
            <a:endParaRPr lang="fr-BE" sz="2000" dirty="0" smtClean="0">
              <a:latin typeface="+mn-lt"/>
            </a:endParaRPr>
          </a:p>
          <a:p>
            <a:pPr algn="ctr">
              <a:defRPr/>
            </a:pPr>
            <a:endParaRPr lang="fr-BE" sz="2000" dirty="0" smtClean="0">
              <a:latin typeface="+mn-lt"/>
            </a:endParaRPr>
          </a:p>
          <a:p>
            <a:pPr algn="ctr"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r>
              <a:rPr lang="fr-BE" sz="2000" dirty="0" smtClean="0">
                <a:latin typeface="+mn-lt"/>
              </a:rPr>
              <a:t>+ </a:t>
            </a:r>
            <a:r>
              <a:rPr lang="fr-BE" sz="2000" dirty="0">
                <a:latin typeface="+mn-lt"/>
              </a:rPr>
              <a:t>Passive isolation </a:t>
            </a:r>
            <a:r>
              <a:rPr lang="fr-BE" sz="2000" dirty="0" err="1">
                <a:latin typeface="+mn-lt"/>
              </a:rPr>
              <a:t>at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high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freq</a:t>
            </a:r>
            <a:r>
              <a:rPr lang="fr-BE" sz="2000" dirty="0">
                <a:latin typeface="+mn-lt"/>
              </a:rPr>
              <a:t>.</a:t>
            </a:r>
          </a:p>
          <a:p>
            <a:pPr>
              <a:defRPr/>
            </a:pPr>
            <a:r>
              <a:rPr lang="fr-BE" sz="2000" dirty="0">
                <a:latin typeface="+mn-lt"/>
              </a:rPr>
              <a:t>+ Stable</a:t>
            </a:r>
          </a:p>
          <a:p>
            <a:pPr>
              <a:buFontTx/>
              <a:buChar char="-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Low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dynamic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stiffness</a:t>
            </a:r>
            <a:endParaRPr lang="fr-BE" sz="2000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Low</a:t>
            </a:r>
            <a:r>
              <a:rPr lang="fr-BE" sz="2000" dirty="0">
                <a:latin typeface="+mn-lt"/>
              </a:rPr>
              <a:t> compatibility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alignment</a:t>
            </a:r>
            <a:r>
              <a:rPr lang="fr-BE" sz="2000" dirty="0">
                <a:latin typeface="+mn-lt"/>
              </a:rPr>
              <a:t> and AE</a:t>
            </a: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FR" sz="2000" dirty="0">
              <a:latin typeface="+mn-lt"/>
            </a:endParaRP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3429000" y="1600200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2000" dirty="0">
                <a:latin typeface="+mn-lt"/>
              </a:rPr>
              <a:t>Soft (20 Hz)</a:t>
            </a:r>
            <a:endParaRPr lang="fr-FR" sz="2000" dirty="0">
              <a:latin typeface="+mn-lt"/>
            </a:endParaRPr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5943600" y="2530475"/>
            <a:ext cx="3048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Piezoelectric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actuator</a:t>
            </a:r>
            <a:r>
              <a:rPr lang="fr-BE" sz="2000" dirty="0">
                <a:latin typeface="+mn-lt"/>
              </a:rPr>
              <a:t> in </a:t>
            </a:r>
            <a:r>
              <a:rPr lang="fr-BE" sz="2000" dirty="0" err="1">
                <a:latin typeface="+mn-lt"/>
              </a:rPr>
              <a:t>series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stiff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element</a:t>
            </a:r>
            <a:r>
              <a:rPr lang="fr-BE" sz="2000" dirty="0">
                <a:latin typeface="+mn-lt"/>
              </a:rPr>
              <a:t> (flexible joint)</a:t>
            </a:r>
          </a:p>
          <a:p>
            <a:pPr>
              <a:buFont typeface="Arial" pitchFamily="34" charset="0"/>
              <a:buChar char="•"/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r>
              <a:rPr lang="fr-BE" sz="2000" dirty="0">
                <a:latin typeface="+mn-lt"/>
              </a:rPr>
              <a:t>+ </a:t>
            </a:r>
            <a:r>
              <a:rPr lang="fr-BE" sz="2000" dirty="0" err="1">
                <a:latin typeface="+mn-lt"/>
              </a:rPr>
              <a:t>Extremely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robust</a:t>
            </a:r>
            <a:r>
              <a:rPr lang="fr-BE" sz="2000" dirty="0">
                <a:latin typeface="+mn-lt"/>
              </a:rPr>
              <a:t> to forces</a:t>
            </a:r>
          </a:p>
          <a:p>
            <a:pPr>
              <a:defRPr/>
            </a:pPr>
            <a:r>
              <a:rPr lang="fr-BE" sz="2000" dirty="0">
                <a:latin typeface="+mn-lt"/>
              </a:rPr>
              <a:t>+ </a:t>
            </a:r>
            <a:r>
              <a:rPr lang="fr-BE" sz="2000" dirty="0" err="1">
                <a:latin typeface="+mn-lt"/>
              </a:rPr>
              <a:t>Fully</a:t>
            </a:r>
            <a:r>
              <a:rPr lang="fr-BE" sz="2000" dirty="0">
                <a:latin typeface="+mn-lt"/>
              </a:rPr>
              <a:t> compatible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AE</a:t>
            </a:r>
          </a:p>
          <a:p>
            <a:pPr>
              <a:defRPr/>
            </a:pPr>
            <a:r>
              <a:rPr lang="fr-BE" sz="2000" dirty="0">
                <a:latin typeface="+mn-lt"/>
              </a:rPr>
              <a:t>+ </a:t>
            </a:r>
            <a:r>
              <a:rPr lang="fr-BE" sz="2000" dirty="0" err="1">
                <a:latin typeface="+mn-lt"/>
              </a:rPr>
              <a:t>Comply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with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requirements</a:t>
            </a:r>
            <a:endParaRPr lang="fr-BE" sz="2000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sz="2000" dirty="0">
                <a:solidFill>
                  <a:schemeClr val="accent2"/>
                </a:solidFill>
                <a:latin typeface="+mn-lt"/>
              </a:rPr>
              <a:t> Noise transmission</a:t>
            </a:r>
          </a:p>
          <a:p>
            <a:pPr>
              <a:buFontTx/>
              <a:buChar char="-"/>
              <a:defRPr/>
            </a:pPr>
            <a:r>
              <a:rPr lang="fr-BE" sz="20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fr-BE" sz="2000" dirty="0" err="1">
                <a:solidFill>
                  <a:schemeClr val="accent2"/>
                </a:solidFill>
                <a:latin typeface="+mn-lt"/>
              </a:rPr>
              <a:t>Strong</a:t>
            </a:r>
            <a:r>
              <a:rPr lang="fr-BE" sz="20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fr-BE" sz="2000" dirty="0" err="1">
                <a:solidFill>
                  <a:schemeClr val="accent2"/>
                </a:solidFill>
                <a:latin typeface="+mn-lt"/>
              </a:rPr>
              <a:t>coupling</a:t>
            </a:r>
            <a:endParaRPr lang="fr-FR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09145" y="6492875"/>
            <a:ext cx="5421083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04800" y="4229100"/>
            <a:ext cx="845820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8" name="Rectangle 17"/>
          <p:cNvSpPr/>
          <p:nvPr/>
        </p:nvSpPr>
        <p:spPr>
          <a:xfrm>
            <a:off x="5867400" y="1600200"/>
            <a:ext cx="3124200" cy="4648200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pic>
        <p:nvPicPr>
          <p:cNvPr id="26642" name="Picture 18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0" y="6296297"/>
            <a:ext cx="184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 Collette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162300" y="4267200"/>
            <a:ext cx="280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" y="3594100"/>
            <a:ext cx="163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TNO+AIMS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k~0.01 N/µm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32100" y="38608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TMC k~1 N/µm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800" y="3873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Piezo</a:t>
            </a:r>
            <a:r>
              <a:rPr lang="en-US" dirty="0" smtClean="0">
                <a:solidFill>
                  <a:srgbClr val="FF0000"/>
                </a:solidFill>
              </a:rPr>
              <a:t> k~100-500 N/µm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718" y="212835"/>
            <a:ext cx="6324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4 steps toward </a:t>
            </a:r>
            <a:r>
              <a:rPr lang="en-GB" sz="4000" dirty="0" smtClean="0"/>
              <a:t>demonstration</a:t>
            </a:r>
            <a:br>
              <a:rPr lang="en-GB" sz="4000" dirty="0" smtClean="0"/>
            </a:br>
            <a:r>
              <a:rPr lang="en-GB" sz="4000" dirty="0" smtClean="0"/>
              <a:t>stiff stabilisation support</a:t>
            </a:r>
            <a:r>
              <a:rPr lang="en-GB" sz="4000" dirty="0" smtClean="0"/>
              <a:t> 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2971800"/>
          </a:xfrm>
        </p:spPr>
        <p:txBody>
          <a:bodyPr/>
          <a:lstStyle/>
          <a:p>
            <a:pPr lvl="1">
              <a:buNone/>
            </a:pPr>
            <a:r>
              <a:rPr lang="en-GB" u="sng" dirty="0" smtClean="0"/>
              <a:t>2010 : 4 steps toward demonstration on MBQ type 4 (+ type 1):</a:t>
            </a:r>
            <a:r>
              <a:rPr lang="en-GB" dirty="0" smtClean="0"/>
              <a:t> </a:t>
            </a:r>
            <a:endParaRPr lang="en-GB" b="1" dirty="0" smtClean="0"/>
          </a:p>
          <a:p>
            <a:pPr lvl="1"/>
            <a:r>
              <a:rPr lang="en-GB" b="1" dirty="0" smtClean="0"/>
              <a:t>1.</a:t>
            </a:r>
            <a:r>
              <a:rPr lang="en-GB" dirty="0" smtClean="0"/>
              <a:t> Stabilisation </a:t>
            </a:r>
            <a:r>
              <a:rPr lang="en-GB" b="1" dirty="0" smtClean="0">
                <a:solidFill>
                  <a:srgbClr val="FF0000"/>
                </a:solidFill>
              </a:rPr>
              <a:t>1 </a:t>
            </a:r>
            <a:r>
              <a:rPr lang="en-GB" b="1" dirty="0" err="1" smtClean="0">
                <a:solidFill>
                  <a:srgbClr val="FF0000"/>
                </a:solidFill>
              </a:rPr>
              <a:t>d.o.f</a:t>
            </a:r>
            <a:r>
              <a:rPr lang="en-GB" b="1" dirty="0" smtClean="0">
                <a:solidFill>
                  <a:srgbClr val="FF0000"/>
                </a:solidFill>
              </a:rPr>
              <a:t>. with small weight</a:t>
            </a:r>
            <a:r>
              <a:rPr lang="en-GB" dirty="0" smtClean="0"/>
              <a:t>	(“membrane”)</a:t>
            </a:r>
          </a:p>
          <a:p>
            <a:pPr lvl="1"/>
            <a:r>
              <a:rPr lang="en-GB" b="1" dirty="0" smtClean="0"/>
              <a:t>2.</a:t>
            </a:r>
            <a:r>
              <a:rPr lang="en-GB" dirty="0" smtClean="0"/>
              <a:t> Stabilisation </a:t>
            </a:r>
            <a:r>
              <a:rPr lang="en-GB" b="1" dirty="0" smtClean="0">
                <a:solidFill>
                  <a:srgbClr val="FF0000"/>
                </a:solidFill>
              </a:rPr>
              <a:t>1 </a:t>
            </a:r>
            <a:r>
              <a:rPr lang="en-GB" b="1" dirty="0" err="1" smtClean="0">
                <a:solidFill>
                  <a:srgbClr val="FF0000"/>
                </a:solidFill>
              </a:rPr>
              <a:t>d.o.f</a:t>
            </a:r>
            <a:r>
              <a:rPr lang="en-GB" b="1" dirty="0" smtClean="0">
                <a:solidFill>
                  <a:srgbClr val="FF0000"/>
                </a:solidFill>
              </a:rPr>
              <a:t>. with type 1 weight</a:t>
            </a:r>
            <a:r>
              <a:rPr lang="en-GB" dirty="0" smtClean="0"/>
              <a:t>	(“tripod”)</a:t>
            </a:r>
          </a:p>
          <a:p>
            <a:pPr lvl="1"/>
            <a:r>
              <a:rPr lang="en-GB" b="1" dirty="0" smtClean="0"/>
              <a:t>3</a:t>
            </a:r>
            <a:r>
              <a:rPr lang="en-GB" dirty="0" smtClean="0"/>
              <a:t>. Stabilisation </a:t>
            </a:r>
            <a:r>
              <a:rPr lang="en-GB" b="1" dirty="0" smtClean="0">
                <a:solidFill>
                  <a:srgbClr val="FF0000"/>
                </a:solidFill>
              </a:rPr>
              <a:t>2 </a:t>
            </a:r>
            <a:r>
              <a:rPr lang="en-GB" b="1" dirty="0" err="1" smtClean="0">
                <a:solidFill>
                  <a:srgbClr val="FF0000"/>
                </a:solidFill>
              </a:rPr>
              <a:t>d.o.f</a:t>
            </a:r>
            <a:r>
              <a:rPr lang="en-GB" b="1" dirty="0" smtClean="0">
                <a:solidFill>
                  <a:srgbClr val="FF0000"/>
                </a:solidFill>
              </a:rPr>
              <a:t>. with type 1 weight  </a:t>
            </a:r>
            <a:r>
              <a:rPr lang="en-GB" dirty="0" smtClean="0"/>
              <a:t>(“</a:t>
            </a:r>
            <a:r>
              <a:rPr lang="en-GB" dirty="0" smtClean="0"/>
              <a:t>quadruped</a:t>
            </a:r>
            <a:r>
              <a:rPr lang="en-GB" dirty="0" smtClean="0"/>
              <a:t>”)</a:t>
            </a:r>
          </a:p>
          <a:p>
            <a:pPr lvl="1"/>
            <a:r>
              <a:rPr lang="en-GB" b="1" dirty="0" smtClean="0"/>
              <a:t>4.</a:t>
            </a:r>
            <a:r>
              <a:rPr lang="en-GB" dirty="0" smtClean="0"/>
              <a:t> Stabilisation of </a:t>
            </a:r>
            <a:r>
              <a:rPr lang="en-GB" b="1" dirty="0" smtClean="0">
                <a:solidFill>
                  <a:srgbClr val="FF0000"/>
                </a:solidFill>
              </a:rPr>
              <a:t>type 4 (and type 1)CLIC MB </a:t>
            </a:r>
            <a:r>
              <a:rPr lang="en-GB" b="1" dirty="0" err="1" smtClean="0">
                <a:solidFill>
                  <a:srgbClr val="FF0000"/>
                </a:solidFill>
              </a:rPr>
              <a:t>quadrupole</a:t>
            </a:r>
            <a:r>
              <a:rPr lang="en-GB" b="1" dirty="0" smtClean="0">
                <a:solidFill>
                  <a:srgbClr val="FF0000"/>
                </a:solidFill>
              </a:rPr>
              <a:t> proto type</a:t>
            </a:r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4669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324600" cy="9906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4 steps toward </a:t>
            </a:r>
            <a:r>
              <a:rPr lang="en-GB" sz="4000" dirty="0" smtClean="0"/>
              <a:t>demonstration</a:t>
            </a:r>
            <a:br>
              <a:rPr lang="en-GB" sz="4000" dirty="0" smtClean="0"/>
            </a:br>
            <a:r>
              <a:rPr lang="en-GB" sz="4000" dirty="0" smtClean="0"/>
              <a:t> stiff stabilisation support 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495800"/>
          </a:xfrm>
        </p:spPr>
        <p:txBody>
          <a:bodyPr/>
          <a:lstStyle/>
          <a:p>
            <a:pPr lvl="1">
              <a:buNone/>
            </a:pPr>
            <a:r>
              <a:rPr lang="en-GB" u="sng" dirty="0" smtClean="0"/>
              <a:t>2010 : 4 steps toward demonstration on MBQ type 4 (+ type 1):</a:t>
            </a:r>
            <a:r>
              <a:rPr lang="en-GB" dirty="0" smtClean="0"/>
              <a:t> </a:t>
            </a:r>
            <a:endParaRPr lang="en-GB" b="1" dirty="0" smtClean="0"/>
          </a:p>
          <a:p>
            <a:pPr lvl="1"/>
            <a:r>
              <a:rPr lang="en-GB" b="1" dirty="0" smtClean="0"/>
              <a:t>1.</a:t>
            </a:r>
            <a:r>
              <a:rPr lang="en-GB" dirty="0" smtClean="0"/>
              <a:t> Stabilisation </a:t>
            </a:r>
            <a:r>
              <a:rPr lang="en-GB" b="1" dirty="0" smtClean="0">
                <a:solidFill>
                  <a:srgbClr val="FF0000"/>
                </a:solidFill>
              </a:rPr>
              <a:t>1 </a:t>
            </a:r>
            <a:r>
              <a:rPr lang="en-GB" b="1" dirty="0" err="1" smtClean="0">
                <a:solidFill>
                  <a:srgbClr val="FF0000"/>
                </a:solidFill>
              </a:rPr>
              <a:t>d.o.f</a:t>
            </a:r>
            <a:r>
              <a:rPr lang="en-GB" b="1" dirty="0" smtClean="0">
                <a:solidFill>
                  <a:srgbClr val="FF0000"/>
                </a:solidFill>
              </a:rPr>
              <a:t>. with small weight</a:t>
            </a:r>
            <a:r>
              <a:rPr lang="en-GB" dirty="0" smtClean="0"/>
              <a:t>	(“membrane”)</a:t>
            </a:r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2.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Stabilisation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1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d.o.f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. with type 1 weight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	(“tripod”)</a:t>
            </a:r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. Stabilisation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2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d.o.f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. with type 1 weight 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(“quadruped”)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4.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Stabilisation of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type 4 (and type 1)CLIC MB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quadrupole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 proto type</a:t>
            </a:r>
          </a:p>
          <a:p>
            <a:endParaRPr lang="en-GB" dirty="0" smtClean="0"/>
          </a:p>
          <a:p>
            <a:endParaRPr lang="fr-BE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68903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Step 1: One </a:t>
            </a:r>
            <a:r>
              <a:rPr lang="en-GB" sz="3200" dirty="0" err="1" smtClean="0"/>
              <a:t>d.o.f</a:t>
            </a:r>
            <a:r>
              <a:rPr lang="en-GB" sz="3200" dirty="0" smtClean="0"/>
              <a:t>. scaled set-up</a:t>
            </a:r>
            <a:endParaRPr lang="en-GB" sz="3200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7731" y="1655380"/>
            <a:ext cx="990116" cy="7016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7" descr="geophones_membrane.jpg"/>
          <p:cNvPicPr>
            <a:picLocks noChangeAspect="1"/>
          </p:cNvPicPr>
          <p:nvPr/>
        </p:nvPicPr>
        <p:blipFill>
          <a:blip r:embed="rId4" cstate="screen"/>
          <a:srcRect b="21045"/>
          <a:stretch>
            <a:fillRect/>
          </a:stretch>
        </p:blipFill>
        <p:spPr bwMode="auto">
          <a:xfrm>
            <a:off x="536015" y="1471449"/>
            <a:ext cx="3153115" cy="209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double membran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5478851" y="703860"/>
            <a:ext cx="1144959" cy="2895600"/>
          </a:xfrm>
          <a:prstGeom prst="rect">
            <a:avLst/>
          </a:prstGeom>
        </p:spPr>
      </p:pic>
      <p:pic>
        <p:nvPicPr>
          <p:cNvPr id="12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756309" y="3373819"/>
            <a:ext cx="43876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200" dirty="0" smtClean="0"/>
              <a:t> </a:t>
            </a:r>
            <a:r>
              <a:rPr lang="en-GB" sz="2200" dirty="0" smtClean="0"/>
              <a:t>System </a:t>
            </a:r>
            <a:r>
              <a:rPr lang="en-GB" sz="2200" dirty="0" smtClean="0"/>
              <a:t>(sensor) modelled </a:t>
            </a:r>
            <a:r>
              <a:rPr lang="en-GB" sz="2200" dirty="0" smtClean="0"/>
              <a:t>and fully understood</a:t>
            </a: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Controller improved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 </a:t>
            </a:r>
            <a:r>
              <a:rPr lang="en-GB" sz="2200" dirty="0" smtClean="0"/>
              <a:t>Real time behaviour improved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 </a:t>
            </a:r>
            <a:r>
              <a:rPr lang="en-GB" sz="2200" dirty="0" smtClean="0"/>
              <a:t>Improved </a:t>
            </a:r>
            <a:r>
              <a:rPr lang="en-GB" sz="2200" dirty="0" smtClean="0"/>
              <a:t>cabling and power </a:t>
            </a:r>
            <a:r>
              <a:rPr lang="en-GB" sz="2200" dirty="0" smtClean="0"/>
              <a:t>supply </a:t>
            </a:r>
            <a:endParaRPr lang="en-GB" sz="2200" dirty="0" smtClean="0"/>
          </a:p>
          <a:p>
            <a:r>
              <a:rPr lang="en-GB" sz="2200" dirty="0" smtClean="0"/>
              <a:t>have </a:t>
            </a:r>
            <a:r>
              <a:rPr lang="en-GB" sz="2200" dirty="0" smtClean="0"/>
              <a:t>decreased </a:t>
            </a:r>
            <a:r>
              <a:rPr lang="en-GB" sz="2200" dirty="0" smtClean="0"/>
              <a:t>the noise </a:t>
            </a:r>
            <a:r>
              <a:rPr lang="en-GB" sz="2200" dirty="0" smtClean="0"/>
              <a:t>level</a:t>
            </a:r>
            <a:endParaRPr lang="en-GB" sz="22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635061" y="54391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97" y="3689130"/>
            <a:ext cx="4698123" cy="301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4887311" y="5975131"/>
            <a:ext cx="3734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Noise study P. Fernandez Carmona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367048" y="2948152"/>
            <a:ext cx="158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Since last ACE 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Experimental results</a:t>
            </a:r>
            <a:endParaRPr lang="en-US" sz="4000" dirty="0"/>
          </a:p>
        </p:txBody>
      </p:sp>
      <p:pic>
        <p:nvPicPr>
          <p:cNvPr id="4" name="Picture 2" descr="C:\Christophe\ASL\Applications_2010\Micromecanique\Interview\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794845"/>
            <a:ext cx="3505200" cy="1910755"/>
          </a:xfrm>
          <a:prstGeom prst="rect">
            <a:avLst/>
          </a:prstGeom>
          <a:noFill/>
        </p:spPr>
      </p:pic>
      <p:pic>
        <p:nvPicPr>
          <p:cNvPr id="9" name="Picture 3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figur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600200"/>
            <a:ext cx="3581399" cy="2681050"/>
          </a:xfrm>
          <a:prstGeom prst="rect">
            <a:avLst/>
          </a:prstGeom>
        </p:spPr>
      </p:pic>
      <p:pic>
        <p:nvPicPr>
          <p:cNvPr id="14" name="Picture 13" descr="RMScombolag60HzISR2_1.5nm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81400" y="1600200"/>
            <a:ext cx="5562600" cy="3793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67200" y="5537537"/>
            <a:ext cx="419100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Result:  0.6 nm at 1 Hz from 2.2 nm</a:t>
            </a:r>
          </a:p>
          <a:p>
            <a:r>
              <a:rPr lang="en-GB" sz="2000" dirty="0" smtClean="0"/>
              <a:t>	day: 1.6 nm  from 6.4 nm</a:t>
            </a:r>
          </a:p>
          <a:p>
            <a:r>
              <a:rPr lang="en-GB" sz="2000" dirty="0" smtClean="0"/>
              <a:t>	        0.44 nm at 4 Hz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4267200"/>
            <a:ext cx="277911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Objectives  reached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324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4 steps toward </a:t>
            </a:r>
            <a:r>
              <a:rPr lang="en-GB" sz="4000" dirty="0" smtClean="0"/>
              <a:t>demonstration</a:t>
            </a:r>
            <a:br>
              <a:rPr lang="en-GB" sz="4000" dirty="0" smtClean="0"/>
            </a:br>
            <a:r>
              <a:rPr lang="en-GB" sz="4000" dirty="0" smtClean="0"/>
              <a:t> stiff stabilisation support 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495800"/>
          </a:xfrm>
        </p:spPr>
        <p:txBody>
          <a:bodyPr/>
          <a:lstStyle/>
          <a:p>
            <a:pPr lvl="1">
              <a:buNone/>
            </a:pPr>
            <a:r>
              <a:rPr lang="en-GB" u="sng" dirty="0" smtClean="0"/>
              <a:t>2010 : 4 steps toward demonstration on MBQ type 4 (+ type 1):</a:t>
            </a:r>
            <a:r>
              <a:rPr lang="en-GB" dirty="0" smtClean="0"/>
              <a:t> </a:t>
            </a:r>
          </a:p>
          <a:p>
            <a:pPr lvl="1">
              <a:buNone/>
            </a:pPr>
            <a:endParaRPr lang="en-GB" b="1" dirty="0" smtClean="0"/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1.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Stabilisation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1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d.o.f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. with small weight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	(“membrane”)</a:t>
            </a:r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2.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Stabilisation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1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d.o.f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. with type 1 weight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	(“tripod”)</a:t>
            </a:r>
          </a:p>
          <a:p>
            <a:pPr lvl="1"/>
            <a:r>
              <a:rPr lang="en-GB" b="1" dirty="0" smtClean="0"/>
              <a:t>3</a:t>
            </a:r>
            <a:r>
              <a:rPr lang="en-GB" dirty="0" smtClean="0"/>
              <a:t>. Stabilisation </a:t>
            </a:r>
            <a:r>
              <a:rPr lang="en-GB" b="1" dirty="0" smtClean="0">
                <a:solidFill>
                  <a:srgbClr val="FF0000"/>
                </a:solidFill>
              </a:rPr>
              <a:t>2 </a:t>
            </a:r>
            <a:r>
              <a:rPr lang="en-GB" b="1" dirty="0" err="1" smtClean="0">
                <a:solidFill>
                  <a:srgbClr val="FF0000"/>
                </a:solidFill>
              </a:rPr>
              <a:t>d.o.f</a:t>
            </a:r>
            <a:r>
              <a:rPr lang="en-GB" b="1" dirty="0" smtClean="0">
                <a:solidFill>
                  <a:srgbClr val="FF0000"/>
                </a:solidFill>
              </a:rPr>
              <a:t>. with type 1 weight  </a:t>
            </a:r>
            <a:r>
              <a:rPr lang="en-GB" dirty="0" smtClean="0"/>
              <a:t>(“Quadruped”)</a:t>
            </a:r>
          </a:p>
          <a:p>
            <a:pPr lvl="1"/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4.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Stabilisation of 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type 4 (and type 1)CLIC MB </a:t>
            </a:r>
            <a:r>
              <a:rPr lang="en-GB" b="1" dirty="0" err="1" smtClean="0">
                <a:solidFill>
                  <a:schemeClr val="bg1">
                    <a:lumMod val="75000"/>
                  </a:schemeClr>
                </a:solidFill>
              </a:rPr>
              <a:t>quadrupole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 proto type</a:t>
            </a:r>
          </a:p>
          <a:p>
            <a:endParaRPr lang="en-GB" dirty="0" smtClean="0"/>
          </a:p>
          <a:p>
            <a:endParaRPr lang="fr-BE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318248" cy="990600"/>
          </a:xfrm>
        </p:spPr>
        <p:txBody>
          <a:bodyPr/>
          <a:lstStyle/>
          <a:p>
            <a:r>
              <a:rPr lang="en-GB" dirty="0" smtClean="0"/>
              <a:t>Strategy Support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" y="1676400"/>
            <a:ext cx="36519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 Stiff structure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At least four </a:t>
            </a:r>
            <a:r>
              <a:rPr lang="en-GB" sz="2400" dirty="0" err="1" smtClean="0"/>
              <a:t>d.o.f</a:t>
            </a:r>
            <a:r>
              <a:rPr lang="en-GB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Precise motion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Repeatability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0.1 nm resolution vertically</a:t>
            </a:r>
            <a:endParaRPr lang="en-GB" sz="2400" dirty="0"/>
          </a:p>
        </p:txBody>
      </p:sp>
      <p:sp>
        <p:nvSpPr>
          <p:cNvPr id="14" name="Right Arrow 13"/>
          <p:cNvSpPr/>
          <p:nvPr/>
        </p:nvSpPr>
        <p:spPr>
          <a:xfrm>
            <a:off x="3657600" y="1524000"/>
            <a:ext cx="533400" cy="2133600"/>
          </a:xfrm>
          <a:prstGeom prst="rightArrow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419600" y="1676400"/>
            <a:ext cx="266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Parallel structure</a:t>
            </a:r>
            <a:endParaRPr lang="en-GB" sz="2800" b="1" dirty="0"/>
          </a:p>
        </p:txBody>
      </p:sp>
      <p:pic>
        <p:nvPicPr>
          <p:cNvPr id="16" name="Picture 4" descr="File:Hexapod0a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67603" y="1676400"/>
            <a:ext cx="1800197" cy="1731678"/>
          </a:xfrm>
          <a:prstGeom prst="rect">
            <a:avLst/>
          </a:prstGeom>
          <a:noFill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567922"/>
            <a:ext cx="4114076" cy="29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191000" y="2286000"/>
            <a:ext cx="3172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Stiff </a:t>
            </a:r>
            <a:r>
              <a:rPr lang="en-GB" sz="2800" b="1" dirty="0" err="1" smtClean="0"/>
              <a:t>piezo</a:t>
            </a:r>
            <a:r>
              <a:rPr lang="en-GB" sz="2800" b="1" dirty="0" smtClean="0"/>
              <a:t> actuators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19600" y="2895600"/>
            <a:ext cx="2478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Flexural hinges</a:t>
            </a:r>
            <a:endParaRPr lang="en-GB" sz="2800" b="1" dirty="0"/>
          </a:p>
        </p:txBody>
      </p:sp>
      <p:pic>
        <p:nvPicPr>
          <p:cNvPr id="19" name="Picture 18" descr="IMGP5598.JPG"/>
          <p:cNvPicPr>
            <a:picLocks noChangeAspect="1"/>
          </p:cNvPicPr>
          <p:nvPr/>
        </p:nvPicPr>
        <p:blipFill>
          <a:blip r:embed="rId6" cstate="screen"/>
          <a:srcRect r="13889"/>
          <a:stretch>
            <a:fillRect/>
          </a:stretch>
        </p:blipFill>
        <p:spPr>
          <a:xfrm>
            <a:off x="2362200" y="3810000"/>
            <a:ext cx="2362200" cy="2057400"/>
          </a:xfrm>
          <a:prstGeom prst="rect">
            <a:avLst/>
          </a:prstGeom>
        </p:spPr>
      </p:pic>
      <p:pic>
        <p:nvPicPr>
          <p:cNvPr id="20" name="Picture 19" descr="Rotrigidity.png"/>
          <p:cNvPicPr>
            <a:picLocks noChangeAspect="1"/>
          </p:cNvPicPr>
          <p:nvPr/>
        </p:nvPicPr>
        <p:blipFill>
          <a:blip r:embed="rId7" cstate="screen"/>
          <a:srcRect l="24973" r="20000" b="13512"/>
          <a:stretch>
            <a:fillRect/>
          </a:stretch>
        </p:blipFill>
        <p:spPr>
          <a:xfrm>
            <a:off x="76200" y="3810000"/>
            <a:ext cx="2080122" cy="20412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6096000"/>
            <a:ext cx="4956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Sensors : Seismometers “to get started”</a:t>
            </a:r>
            <a:endParaRPr lang="en-GB" sz="2400" dirty="0"/>
          </a:p>
        </p:txBody>
      </p:sp>
      <p:pic>
        <p:nvPicPr>
          <p:cNvPr id="22" name="Picture 7" descr="clic-logo-myfavorite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flipH="1">
            <a:off x="190684" y="1687540"/>
            <a:ext cx="132588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Structural stiffness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eft-Right Arrow 11"/>
          <p:cNvSpPr/>
          <p:nvPr/>
        </p:nvSpPr>
        <p:spPr>
          <a:xfrm>
            <a:off x="1594625" y="1787901"/>
            <a:ext cx="802887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flipH="1">
            <a:off x="2487833" y="1676400"/>
            <a:ext cx="238525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Induced stresses in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piezo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190684" y="2614962"/>
            <a:ext cx="132588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Inclination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eft-Right Arrow 14"/>
          <p:cNvSpPr/>
          <p:nvPr/>
        </p:nvSpPr>
        <p:spPr>
          <a:xfrm>
            <a:off x="1594625" y="2536904"/>
            <a:ext cx="802887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flipH="1">
            <a:off x="2487833" y="2514600"/>
            <a:ext cx="23852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Resolution, structure stiffness, forces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90683" y="3440152"/>
            <a:ext cx="132588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Number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eft-Right Arrow 17"/>
          <p:cNvSpPr/>
          <p:nvPr/>
        </p:nvSpPr>
        <p:spPr>
          <a:xfrm>
            <a:off x="1594625" y="3362095"/>
            <a:ext cx="802887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flipH="1">
            <a:off x="2487833" y="3362093"/>
            <a:ext cx="238524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# D.O.F. , COST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Resonant frequency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Solution 4 types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 descr="C:\KURT\CLIC\Mockup\Tripod\CLIC - Stabil Rotule V03 - 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0" y="1524000"/>
            <a:ext cx="1506632" cy="1723732"/>
          </a:xfrm>
          <a:prstGeom prst="rect">
            <a:avLst/>
          </a:prstGeom>
          <a:noFill/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Strategy Support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 l="2564" t="14285" r="56418"/>
          <a:stretch>
            <a:fillRect/>
          </a:stretch>
        </p:blipFill>
        <p:spPr bwMode="auto">
          <a:xfrm>
            <a:off x="228600" y="4191000"/>
            <a:ext cx="2133600" cy="235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Down Arrow 26"/>
          <p:cNvSpPr/>
          <p:nvPr/>
        </p:nvSpPr>
        <p:spPr>
          <a:xfrm>
            <a:off x="3276600" y="4419600"/>
            <a:ext cx="609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 flipH="1">
            <a:off x="2487833" y="4953000"/>
            <a:ext cx="23852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Block longitudinal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Block roll</a:t>
            </a:r>
          </a:p>
        </p:txBody>
      </p:sp>
      <p:pic>
        <p:nvPicPr>
          <p:cNvPr id="30" name="Picture 29" descr="CLIC - Alignement Stabil Magnet -detail.jpg"/>
          <p:cNvPicPr>
            <a:picLocks noChangeAspect="1"/>
          </p:cNvPicPr>
          <p:nvPr/>
        </p:nvPicPr>
        <p:blipFill>
          <a:blip r:embed="rId5" cstate="print"/>
          <a:srcRect l="10638"/>
          <a:stretch>
            <a:fillRect/>
          </a:stretch>
        </p:blipFill>
        <p:spPr>
          <a:xfrm>
            <a:off x="5334000" y="3185570"/>
            <a:ext cx="3352800" cy="336763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 flipH="1">
            <a:off x="2487833" y="5715000"/>
            <a:ext cx="238524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X-Y flexural guide</a:t>
            </a: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70648" cy="990600"/>
          </a:xfrm>
        </p:spPr>
        <p:txBody>
          <a:bodyPr>
            <a:normAutofit/>
          </a:bodyPr>
          <a:lstStyle/>
          <a:p>
            <a:r>
              <a:rPr lang="en-GB" sz="3600" smtClean="0"/>
              <a:t>Step 3: 2 d.o.f. with type 1 mass</a:t>
            </a:r>
            <a:endParaRPr lang="en-GB" sz="36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4286" r="46164"/>
          <a:stretch>
            <a:fillRect/>
          </a:stretch>
        </p:blipFill>
        <p:spPr bwMode="auto">
          <a:xfrm>
            <a:off x="304800" y="1524000"/>
            <a:ext cx="3276600" cy="275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2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6200" y="4343400"/>
            <a:ext cx="533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400" b="1" dirty="0" smtClean="0"/>
              <a:t>Objectives: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Validate the strategy and</a:t>
            </a:r>
          </a:p>
          <a:p>
            <a:r>
              <a:rPr lang="en-GB" sz="2400" dirty="0" smtClean="0"/>
              <a:t> controller in 2 </a:t>
            </a:r>
            <a:r>
              <a:rPr lang="en-GB" sz="2400" dirty="0" err="1" smtClean="0"/>
              <a:t>d.o.f</a:t>
            </a:r>
            <a:r>
              <a:rPr lang="en-GB" sz="2400" dirty="0" smtClean="0"/>
              <a:t>. Type 1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Validate flexural hinge design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Validate Mounting and assembly issues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Validate </a:t>
            </a:r>
            <a:r>
              <a:rPr lang="en-GB" sz="2400" dirty="0" err="1" smtClean="0"/>
              <a:t>nano</a:t>
            </a:r>
            <a:r>
              <a:rPr lang="en-GB" sz="2400" dirty="0" smtClean="0"/>
              <a:t> positioning in 2 </a:t>
            </a:r>
            <a:r>
              <a:rPr lang="en-GB" sz="2400" dirty="0" err="1" smtClean="0"/>
              <a:t>d.o.f</a:t>
            </a:r>
            <a:r>
              <a:rPr lang="en-GB" sz="2400" dirty="0" smtClean="0"/>
              <a:t>.</a:t>
            </a:r>
          </a:p>
        </p:txBody>
      </p:sp>
      <p:pic>
        <p:nvPicPr>
          <p:cNvPr id="16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1502734"/>
            <a:ext cx="3886200" cy="51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94448" cy="990600"/>
          </a:xfrm>
        </p:spPr>
        <p:txBody>
          <a:bodyPr/>
          <a:lstStyle/>
          <a:p>
            <a:r>
              <a:rPr lang="en-GB" smtClean="0"/>
              <a:t>Stabilization in 2 d.o.f.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509"/>
          <a:stretch>
            <a:fillRect/>
          </a:stretch>
        </p:blipFill>
        <p:spPr bwMode="auto">
          <a:xfrm>
            <a:off x="4953000" y="1676400"/>
            <a:ext cx="4191000" cy="484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82777" y="1981200"/>
            <a:ext cx="1656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Lateral </a:t>
            </a:r>
          </a:p>
          <a:p>
            <a:r>
              <a:rPr lang="en-GB" sz="2400" dirty="0" smtClean="0"/>
              <a:t>stabilization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6577" y="4110335"/>
            <a:ext cx="1656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Vertical </a:t>
            </a:r>
          </a:p>
          <a:p>
            <a:r>
              <a:rPr lang="en-GB" sz="2400" dirty="0" smtClean="0"/>
              <a:t>stabilization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1447800"/>
            <a:ext cx="1066801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Will be improved with guide</a:t>
            </a:r>
            <a:endParaRPr lang="en-GB" sz="1600" dirty="0"/>
          </a:p>
        </p:txBody>
      </p:sp>
      <p:cxnSp>
        <p:nvCxnSpPr>
          <p:cNvPr id="16" name="Straight Arrow Connector 15"/>
          <p:cNvCxnSpPr>
            <a:stCxn id="12" idx="3"/>
          </p:cNvCxnSpPr>
          <p:nvPr/>
        </p:nvCxnSpPr>
        <p:spPr>
          <a:xfrm>
            <a:off x="8077201" y="1863299"/>
            <a:ext cx="533401" cy="4170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grpSp>
        <p:nvGrpSpPr>
          <p:cNvPr id="20" name="Groupe 19"/>
          <p:cNvGrpSpPr/>
          <p:nvPr/>
        </p:nvGrpSpPr>
        <p:grpSpPr>
          <a:xfrm>
            <a:off x="-1" y="1828800"/>
            <a:ext cx="5029201" cy="3545827"/>
            <a:chOff x="-1" y="1828800"/>
            <a:chExt cx="5029201" cy="3545827"/>
          </a:xfrm>
        </p:grpSpPr>
        <p:pic>
          <p:nvPicPr>
            <p:cNvPr id="15" name="Image 14" descr="RMSdaynight_tripod_ISR_3.jpg"/>
            <p:cNvPicPr>
              <a:picLocks noChangeAspect="1"/>
            </p:cNvPicPr>
            <p:nvPr/>
          </p:nvPicPr>
          <p:blipFill>
            <a:blip r:embed="rId5" cstate="print"/>
            <a:srcRect l="3043"/>
            <a:stretch>
              <a:fillRect/>
            </a:stretch>
          </p:blipFill>
          <p:spPr>
            <a:xfrm>
              <a:off x="-1" y="1981200"/>
              <a:ext cx="5029201" cy="3393427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>
              <a:off x="0" y="182880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</a:t>
              </a:r>
              <a:endParaRPr lang="fr-FR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18977" y="5826642"/>
            <a:ext cx="218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be improved still.</a:t>
            </a:r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414669" y="5465135"/>
            <a:ext cx="1707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0.9 nm </a:t>
            </a:r>
            <a:r>
              <a:rPr lang="fr-FR" sz="2000" dirty="0" err="1" smtClean="0"/>
              <a:t>at</a:t>
            </a:r>
            <a:r>
              <a:rPr lang="fr-FR" sz="2000" dirty="0" smtClean="0"/>
              <a:t> 1 Hz</a:t>
            </a:r>
            <a:endParaRPr lang="fr-FR" sz="20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12" y="228600"/>
            <a:ext cx="8153400" cy="990600"/>
          </a:xfrm>
        </p:spPr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87400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6" name="Picture 2" descr="http://www.ulb.ac.be/scmero/images/Index_r1_c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2532062"/>
            <a:ext cx="1314450" cy="1047751"/>
          </a:xfrm>
          <a:prstGeom prst="rect">
            <a:avLst/>
          </a:prstGeom>
          <a:noFill/>
        </p:spPr>
      </p:pic>
      <p:pic>
        <p:nvPicPr>
          <p:cNvPr id="7" name="Picture 9" descr="http://www.ulb.ac.be/scmero/images/main_r1_c2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7063" y="2530610"/>
            <a:ext cx="1000125" cy="9715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0200" y="1676400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is collaborating on the stabilization of accelerator components with the following institutes: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2600" y="3644900"/>
            <a:ext cx="2755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r>
              <a:rPr lang="fr-FR" dirty="0" smtClean="0"/>
              <a:t>ctive </a:t>
            </a:r>
            <a:r>
              <a:rPr lang="fr-FR" b="1" dirty="0" smtClean="0"/>
              <a:t>S</a:t>
            </a:r>
            <a:r>
              <a:rPr lang="fr-FR" dirty="0" smtClean="0"/>
              <a:t>tructures </a:t>
            </a:r>
            <a:r>
              <a:rPr lang="fr-FR" b="1" dirty="0" err="1" smtClean="0"/>
              <a:t>L</a:t>
            </a:r>
            <a:r>
              <a:rPr lang="fr-FR" dirty="0" err="1" smtClean="0"/>
              <a:t>aboratory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Department</a:t>
            </a:r>
            <a:r>
              <a:rPr lang="fr-FR" dirty="0" smtClean="0"/>
              <a:t> of </a:t>
            </a:r>
            <a:r>
              <a:rPr lang="fr-FR" dirty="0" err="1" smtClean="0"/>
              <a:t>Mechanical</a:t>
            </a:r>
            <a:r>
              <a:rPr lang="fr-FR" dirty="0" smtClean="0"/>
              <a:t> Engineering and </a:t>
            </a:r>
            <a:r>
              <a:rPr lang="fr-FR" dirty="0" err="1" smtClean="0"/>
              <a:t>Robotics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Université Libre de Bruxelles (ULB), </a:t>
            </a:r>
            <a:r>
              <a:rPr lang="fr-FR" dirty="0" err="1" smtClean="0"/>
              <a:t>Belgium</a:t>
            </a:r>
            <a:endParaRPr lang="en-US" dirty="0"/>
          </a:p>
        </p:txBody>
      </p:sp>
      <p:pic>
        <p:nvPicPr>
          <p:cNvPr id="76802" name="Picture 2" descr="http://clic-stability.web.cern.ch/clic-stability/logo_cea_IRFU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58468" y="2586037"/>
            <a:ext cx="542925" cy="94297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378200" y="3743236"/>
            <a:ext cx="246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</a:t>
            </a:r>
            <a:r>
              <a:rPr lang="fr-FR" dirty="0" smtClean="0"/>
              <a:t>nstitut de </a:t>
            </a:r>
            <a:r>
              <a:rPr lang="fr-FR" b="1" dirty="0" smtClean="0"/>
              <a:t>R</a:t>
            </a:r>
            <a:r>
              <a:rPr lang="fr-FR" dirty="0" smtClean="0"/>
              <a:t>echerche sur les lois </a:t>
            </a:r>
            <a:r>
              <a:rPr lang="fr-FR" b="1" dirty="0" smtClean="0"/>
              <a:t>F</a:t>
            </a:r>
            <a:r>
              <a:rPr lang="fr-FR" dirty="0" smtClean="0"/>
              <a:t>ondamentales de l'</a:t>
            </a:r>
            <a:r>
              <a:rPr lang="fr-FR" b="1" dirty="0" smtClean="0"/>
              <a:t>U</a:t>
            </a:r>
            <a:r>
              <a:rPr lang="fr-FR" dirty="0" smtClean="0"/>
              <a:t>nivers</a:t>
            </a:r>
            <a:br>
              <a:rPr lang="fr-FR" dirty="0" smtClean="0"/>
            </a:br>
            <a:r>
              <a:rPr lang="fr-FR" dirty="0" smtClean="0"/>
              <a:t>CEA (Commissariat à l'</a:t>
            </a:r>
            <a:r>
              <a:rPr lang="fr-FR" dirty="0" err="1" smtClean="0"/>
              <a:t>énergy</a:t>
            </a:r>
            <a:r>
              <a:rPr lang="fr-FR" dirty="0" smtClean="0"/>
              <a:t> atomique) Saclay, France</a:t>
            </a:r>
            <a:endParaRPr lang="en-US" dirty="0"/>
          </a:p>
        </p:txBody>
      </p:sp>
      <p:pic>
        <p:nvPicPr>
          <p:cNvPr id="76804" name="Picture 4" descr="http://clic-stability.web.cern.ch/clic-stability/LAPP_LAVISTA_LOGO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3229" y="2756263"/>
            <a:ext cx="1381196" cy="937850"/>
          </a:xfrm>
          <a:prstGeom prst="rect">
            <a:avLst/>
          </a:prstGeom>
          <a:noFill/>
        </p:spPr>
      </p:pic>
      <p:pic>
        <p:nvPicPr>
          <p:cNvPr id="76806" name="Picture 6" descr="http://clic-stability.web.cern.ch/clic-stability/Symme_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58100" y="2709862"/>
            <a:ext cx="1276350" cy="971551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6362700" y="3867835"/>
            <a:ext cx="187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/>
              <a:t>L</a:t>
            </a:r>
            <a:r>
              <a:rPr lang="fr-FR" dirty="0" err="1" smtClean="0"/>
              <a:t>aboratories</a:t>
            </a:r>
            <a:r>
              <a:rPr lang="fr-FR" dirty="0" smtClean="0"/>
              <a:t> in </a:t>
            </a:r>
            <a:r>
              <a:rPr lang="fr-FR" b="1" dirty="0" smtClean="0"/>
              <a:t>A</a:t>
            </a:r>
            <a:r>
              <a:rPr lang="fr-FR" dirty="0" smtClean="0"/>
              <a:t>nnecy (France) </a:t>
            </a:r>
            <a:r>
              <a:rPr lang="fr-FR" dirty="0" err="1" smtClean="0"/>
              <a:t>working</a:t>
            </a:r>
            <a:r>
              <a:rPr lang="fr-FR" dirty="0" smtClean="0"/>
              <a:t> on </a:t>
            </a:r>
            <a:r>
              <a:rPr lang="fr-FR" b="1" dirty="0" err="1" smtClean="0"/>
              <a:t>VI</a:t>
            </a:r>
            <a:r>
              <a:rPr lang="fr-FR" dirty="0" err="1" smtClean="0"/>
              <a:t>bration</a:t>
            </a:r>
            <a:r>
              <a:rPr lang="fr-FR" dirty="0" smtClean="0"/>
              <a:t> </a:t>
            </a:r>
            <a:r>
              <a:rPr lang="fr-FR" b="1" dirty="0" err="1" smtClean="0"/>
              <a:t>STA</a:t>
            </a:r>
            <a:r>
              <a:rPr lang="fr-FR" dirty="0" err="1" smtClean="0"/>
              <a:t>bilisation</a:t>
            </a:r>
            <a:endParaRPr lang="en-US" dirty="0"/>
          </a:p>
        </p:txBody>
      </p:sp>
      <p:pic>
        <p:nvPicPr>
          <p:cNvPr id="14" name="Picture 4" descr="ClicStabLog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lic-logo-myfavorite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Stef\CLIC\Reporting\CLIC meeting\legs.jpg"/>
          <p:cNvPicPr>
            <a:picLocks noChangeAspect="1" noChangeArrowheads="1"/>
          </p:cNvPicPr>
          <p:nvPr/>
        </p:nvPicPr>
        <p:blipFill>
          <a:blip r:embed="rId2" cstate="print"/>
          <a:srcRect l="4923" r="6462"/>
          <a:stretch>
            <a:fillRect/>
          </a:stretch>
        </p:blipFill>
        <p:spPr bwMode="auto">
          <a:xfrm>
            <a:off x="1368151" y="4025900"/>
            <a:ext cx="3470549" cy="24892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50474" t="51201"/>
          <a:stretch>
            <a:fillRect/>
          </a:stretch>
        </p:blipFill>
        <p:spPr bwMode="auto">
          <a:xfrm>
            <a:off x="4737100" y="4114800"/>
            <a:ext cx="307804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861048" cy="990600"/>
          </a:xfrm>
        </p:spPr>
        <p:txBody>
          <a:bodyPr/>
          <a:lstStyle/>
          <a:p>
            <a:r>
              <a:rPr lang="en-GB" dirty="0" smtClean="0"/>
              <a:t>Positioning in 2 </a:t>
            </a:r>
            <a:r>
              <a:rPr lang="en-GB" dirty="0" err="1" smtClean="0"/>
              <a:t>d.o.f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7" name="Picture 32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962400" y="2286000"/>
            <a:ext cx="6096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1905000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000" dirty="0" smtClean="0"/>
              <a:t>Horizontal motion</a:t>
            </a:r>
            <a:endParaRPr lang="fr-BE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5562600" y="2895600"/>
            <a:ext cx="533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10200" y="2438400"/>
            <a:ext cx="1700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000" dirty="0" smtClean="0"/>
              <a:t>Vertical motion</a:t>
            </a:r>
            <a:endParaRPr lang="fr-BE" sz="2000" dirty="0"/>
          </a:p>
        </p:txBody>
      </p:sp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2108200" y="4178300"/>
            <a:ext cx="1922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Measured in legs</a:t>
            </a:r>
            <a:endParaRPr lang="en-GB" sz="2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5257800" y="3909060"/>
            <a:ext cx="2723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Measured x-y capacitive</a:t>
            </a:r>
            <a:endParaRPr lang="en-GB" sz="2000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6117266" y="45720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019800" y="419100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 nm</a:t>
            </a:r>
            <a:endParaRPr lang="fr-FR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t="1479" b="49723"/>
          <a:stretch>
            <a:fillRect/>
          </a:stretch>
        </p:blipFill>
        <p:spPr bwMode="auto">
          <a:xfrm>
            <a:off x="1524000" y="1511300"/>
            <a:ext cx="621494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706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Concept drawing</a:t>
            </a:r>
            <a:endParaRPr lang="en-GB" sz="3600" dirty="0"/>
          </a:p>
        </p:txBody>
      </p:sp>
      <p:pic>
        <p:nvPicPr>
          <p:cNvPr id="7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029200" y="1143000"/>
            <a:ext cx="1066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Type 4</a:t>
            </a:r>
            <a:endParaRPr lang="en-GB" dirty="0"/>
          </a:p>
        </p:txBody>
      </p:sp>
      <p:pic>
        <p:nvPicPr>
          <p:cNvPr id="3" name="Picture 2" descr="\\CERNHOMER.cern.ch\rleuxe\Public\CLIC-Stabilisation\Vues3D\CLIC - Alignement Stabil Magnet - 05.jpg"/>
          <p:cNvPicPr>
            <a:picLocks noChangeAspect="1" noChangeArrowheads="1"/>
          </p:cNvPicPr>
          <p:nvPr/>
        </p:nvPicPr>
        <p:blipFill>
          <a:blip r:embed="rId3" cstate="print"/>
          <a:srcRect r="1659"/>
          <a:stretch>
            <a:fillRect/>
          </a:stretch>
        </p:blipFill>
        <p:spPr bwMode="auto">
          <a:xfrm>
            <a:off x="3975538" y="1476703"/>
            <a:ext cx="5168462" cy="425278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0" y="5029200"/>
            <a:ext cx="3569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Alignment stage: H. Mainaud Durand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467600" y="2514600"/>
            <a:ext cx="94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/>
              <a:t>R. Leuxe</a:t>
            </a:r>
            <a:endParaRPr lang="fr-BE" dirty="0"/>
          </a:p>
        </p:txBody>
      </p:sp>
      <p:sp>
        <p:nvSpPr>
          <p:cNvPr id="15" name="ZoneTexte 14"/>
          <p:cNvSpPr txBox="1"/>
          <p:nvPr/>
        </p:nvSpPr>
        <p:spPr>
          <a:xfrm>
            <a:off x="194440" y="1681655"/>
            <a:ext cx="37311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 Stiff </a:t>
            </a:r>
            <a:r>
              <a:rPr lang="en-GB" sz="2400" dirty="0" smtClean="0"/>
              <a:t>intermediate girder between alignment and </a:t>
            </a:r>
            <a:r>
              <a:rPr lang="en-GB" sz="2400" dirty="0" smtClean="0"/>
              <a:t>stabilisation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Lockable in longitudinal direction (transport</a:t>
            </a:r>
            <a:r>
              <a:rPr lang="en-GB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dirty="0" smtClean="0"/>
              <a:t>Introduce x-y </a:t>
            </a:r>
            <a:r>
              <a:rPr lang="en-GB" sz="2400" dirty="0" err="1" smtClean="0"/>
              <a:t>nanometrology</a:t>
            </a:r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dirty="0" smtClean="0"/>
              <a:t>Optical encoders would allow a hardware zero position</a:t>
            </a:r>
            <a:endParaRPr lang="en-GB" sz="2400" dirty="0" smtClean="0"/>
          </a:p>
          <a:p>
            <a:pPr>
              <a:buFont typeface="Arial" pitchFamily="34" charset="0"/>
              <a:buChar char="•"/>
            </a:pPr>
            <a:endParaRPr lang="en-GB" sz="2400" dirty="0"/>
          </a:p>
        </p:txBody>
      </p:sp>
      <p:pic>
        <p:nvPicPr>
          <p:cNvPr id="16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77000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 l="34105" r="31790"/>
          <a:stretch>
            <a:fillRect/>
          </a:stretch>
        </p:blipFill>
        <p:spPr bwMode="auto">
          <a:xfrm>
            <a:off x="0" y="5657850"/>
            <a:ext cx="25922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77511" y="5420558"/>
            <a:ext cx="2019697" cy="143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096A6-E393-4097-B53B-592936D8D76E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grpSp>
        <p:nvGrpSpPr>
          <p:cNvPr id="2" name="Groupe 87"/>
          <p:cNvGrpSpPr>
            <a:grpSpLocks/>
          </p:cNvGrpSpPr>
          <p:nvPr/>
        </p:nvGrpSpPr>
        <p:grpSpPr bwMode="auto">
          <a:xfrm>
            <a:off x="5318125" y="2060848"/>
            <a:ext cx="3825875" cy="1717675"/>
            <a:chOff x="476726" y="701040"/>
            <a:chExt cx="4041962" cy="1860862"/>
          </a:xfrm>
        </p:grpSpPr>
        <p:pic>
          <p:nvPicPr>
            <p:cNvPr id="11286" name="Image 17" descr="assemblage_complet_1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7" name="ZoneTexte 7"/>
            <p:cNvSpPr txBox="1">
              <a:spLocks noChangeArrowheads="1"/>
            </p:cNvSpPr>
            <p:nvPr/>
          </p:nvSpPr>
          <p:spPr bwMode="auto">
            <a:xfrm>
              <a:off x="849627" y="782320"/>
              <a:ext cx="172143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Mid-lower magnet</a:t>
              </a:r>
            </a:p>
          </p:txBody>
        </p:sp>
        <p:cxnSp>
          <p:nvCxnSpPr>
            <p:cNvPr id="9" name="Connecteur droit 8"/>
            <p:cNvCxnSpPr>
              <a:stCxn id="11287" idx="2"/>
            </p:cNvCxnSpPr>
            <p:nvPr/>
          </p:nvCxnSpPr>
          <p:spPr>
            <a:xfrm rot="16200000" flipH="1">
              <a:off x="1853914" y="977884"/>
              <a:ext cx="454037" cy="7396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10800000" flipV="1">
              <a:off x="476726" y="701040"/>
              <a:ext cx="3637766" cy="1301916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90" name="ZoneTexte 10"/>
            <p:cNvSpPr txBox="1">
              <a:spLocks noChangeArrowheads="1"/>
            </p:cNvSpPr>
            <p:nvPr/>
          </p:nvSpPr>
          <p:spPr bwMode="auto">
            <a:xfrm>
              <a:off x="589023" y="1412240"/>
              <a:ext cx="8354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1355mm</a:t>
              </a:r>
            </a:p>
          </p:txBody>
        </p:sp>
      </p:grpSp>
      <p:pic>
        <p:nvPicPr>
          <p:cNvPr id="11270" name="Image 21" descr="P103031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813" y="4292600"/>
            <a:ext cx="2592387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e 23"/>
          <p:cNvGrpSpPr>
            <a:grpSpLocks/>
          </p:cNvGrpSpPr>
          <p:nvPr/>
        </p:nvGrpSpPr>
        <p:grpSpPr bwMode="auto">
          <a:xfrm>
            <a:off x="755650" y="704850"/>
            <a:ext cx="7729538" cy="3440113"/>
            <a:chOff x="0" y="939800"/>
            <a:chExt cx="8517478" cy="4330889"/>
          </a:xfrm>
        </p:grpSpPr>
        <p:pic>
          <p:nvPicPr>
            <p:cNvPr id="11274" name="Image 24" descr="quart_assemblage_capt_rect_diag.jpg"/>
            <p:cNvPicPr>
              <a:picLocks noChangeAspect="1"/>
            </p:cNvPicPr>
            <p:nvPr/>
          </p:nvPicPr>
          <p:blipFill>
            <a:blip r:embed="rId5" cstate="screen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Connecteur droit avec flèche 25"/>
            <p:cNvCxnSpPr>
              <a:stCxn id="11276" idx="1"/>
            </p:cNvCxnSpPr>
            <p:nvPr/>
          </p:nvCxnSpPr>
          <p:spPr>
            <a:xfrm rot="10800000" flipV="1">
              <a:off x="3631605" y="1927091"/>
              <a:ext cx="1868282" cy="8413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6" name="ZoneTexte 26"/>
            <p:cNvSpPr txBox="1">
              <a:spLocks noChangeArrowheads="1"/>
            </p:cNvSpPr>
            <p:nvPr/>
          </p:nvSpPr>
          <p:spPr bwMode="auto">
            <a:xfrm>
              <a:off x="5499100" y="1714500"/>
              <a:ext cx="3018378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Elastomeric strips for guidance</a:t>
              </a:r>
            </a:p>
          </p:txBody>
        </p:sp>
        <p:sp>
          <p:nvSpPr>
            <p:cNvPr id="11277" name="ZoneTexte 27"/>
            <p:cNvSpPr txBox="1">
              <a:spLocks noChangeArrowheads="1"/>
            </p:cNvSpPr>
            <p:nvPr/>
          </p:nvSpPr>
          <p:spPr bwMode="auto">
            <a:xfrm>
              <a:off x="2095500" y="4495801"/>
              <a:ext cx="2800473" cy="77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Piezoelectric</a:t>
              </a:r>
              <a:r>
                <a:rPr lang="en-US"/>
                <a:t> </a:t>
              </a: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actuator below its micrometric screw</a:t>
              </a:r>
            </a:p>
          </p:txBody>
        </p:sp>
        <p:cxnSp>
          <p:nvCxnSpPr>
            <p:cNvPr id="29" name="Connecteur droit avec flèche 28"/>
            <p:cNvCxnSpPr>
              <a:stCxn id="11277" idx="0"/>
            </p:cNvCxnSpPr>
            <p:nvPr/>
          </p:nvCxnSpPr>
          <p:spPr>
            <a:xfrm rot="16200000" flipV="1">
              <a:off x="2668675" y="3668765"/>
              <a:ext cx="1205135" cy="447828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9" name="ZoneTexte 29"/>
            <p:cNvSpPr txBox="1">
              <a:spLocks noChangeArrowheads="1"/>
            </p:cNvSpPr>
            <p:nvPr/>
          </p:nvSpPr>
          <p:spPr bwMode="auto">
            <a:xfrm>
              <a:off x="584200" y="952501"/>
              <a:ext cx="199390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Lower electrode of the capacitive sensor</a:t>
              </a:r>
            </a:p>
          </p:txBody>
        </p:sp>
        <p:cxnSp>
          <p:nvCxnSpPr>
            <p:cNvPr id="31" name="Connecteur droit avec flèche 30"/>
            <p:cNvCxnSpPr>
              <a:endCxn id="32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82" name="ZoneTexte 32"/>
            <p:cNvSpPr txBox="1">
              <a:spLocks noChangeArrowheads="1"/>
            </p:cNvSpPr>
            <p:nvPr/>
          </p:nvSpPr>
          <p:spPr bwMode="auto">
            <a:xfrm>
              <a:off x="0" y="3784601"/>
              <a:ext cx="296203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Fine adjustments for capacitive sensor (tilt and distance)</a:t>
              </a:r>
            </a:p>
          </p:txBody>
        </p:sp>
        <p:cxnSp>
          <p:nvCxnSpPr>
            <p:cNvPr id="34" name="Connecteur droit avec flèche 33"/>
            <p:cNvCxnSpPr>
              <a:stCxn id="11282" idx="0"/>
            </p:cNvCxnSpPr>
            <p:nvPr/>
          </p:nvCxnSpPr>
          <p:spPr>
            <a:xfrm rot="16200000" flipV="1">
              <a:off x="703330" y="3005406"/>
              <a:ext cx="1345034" cy="211669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4" name="ZoneTexte 34"/>
            <p:cNvSpPr txBox="1">
              <a:spLocks noChangeArrowheads="1"/>
            </p:cNvSpPr>
            <p:nvPr/>
          </p:nvSpPr>
          <p:spPr bwMode="auto">
            <a:xfrm>
              <a:off x="4762500" y="1142999"/>
              <a:ext cx="2545120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V-support for the magnet</a:t>
              </a:r>
            </a:p>
          </p:txBody>
        </p:sp>
        <p:cxnSp>
          <p:nvCxnSpPr>
            <p:cNvPr id="36" name="Connecteur droit avec flèche 35"/>
            <p:cNvCxnSpPr>
              <a:stCxn id="11284" idx="1"/>
            </p:cNvCxnSpPr>
            <p:nvPr/>
          </p:nvCxnSpPr>
          <p:spPr>
            <a:xfrm rot="10800000" flipV="1">
              <a:off x="3288736" y="1355501"/>
              <a:ext cx="1472934" cy="25781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 26" descr="scope_13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36096" y="4122640"/>
            <a:ext cx="3407554" cy="2735360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rot="16200000" flipH="1">
            <a:off x="3635896" y="2564904"/>
            <a:ext cx="2520280" cy="23762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rot="16200000" flipH="1">
            <a:off x="1583668" y="1808820"/>
            <a:ext cx="4248472" cy="38884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7020272" y="4509120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2mV=0.1nm</a:t>
            </a:r>
            <a:endParaRPr lang="en-CA" dirty="0"/>
          </a:p>
        </p:txBody>
      </p:sp>
      <p:sp>
        <p:nvSpPr>
          <p:cNvPr id="39" name="ZoneTexte 38"/>
          <p:cNvSpPr txBox="1"/>
          <p:nvPr/>
        </p:nvSpPr>
        <p:spPr>
          <a:xfrm>
            <a:off x="1979712" y="6396335"/>
            <a:ext cx="35044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Next step: add feedback</a:t>
            </a:r>
            <a:endParaRPr lang="en-CA" sz="2400" dirty="0">
              <a:solidFill>
                <a:srgbClr val="FF0000"/>
              </a:solidFill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3563888" y="2276872"/>
            <a:ext cx="1944216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223065" y="283319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240mm</a:t>
            </a:r>
            <a:endParaRPr lang="en-CA" sz="1400" dirty="0"/>
          </a:p>
        </p:txBody>
      </p:sp>
      <p:pic>
        <p:nvPicPr>
          <p:cNvPr id="35" name="Picture 4" descr="http://clic-stability.web.cern.ch/clic-stability/LAPP_LAVISTA_LOGO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381196" cy="93785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1576551" y="141888"/>
            <a:ext cx="7443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Lavista</a:t>
            </a:r>
            <a:r>
              <a:rPr lang="en-GB" sz="2400" dirty="0" smtClean="0"/>
              <a:t> development Status: changed to stiff support option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5943600" cy="990600"/>
          </a:xfrm>
        </p:spPr>
        <p:txBody>
          <a:bodyPr/>
          <a:lstStyle/>
          <a:p>
            <a:r>
              <a:rPr lang="fr-BE" sz="4000" dirty="0" smtClean="0"/>
              <a:t>Conclusions </a:t>
            </a:r>
            <a:r>
              <a:rPr lang="fr-BE" sz="4000" dirty="0" smtClean="0"/>
              <a:t>CDR for MBQ</a:t>
            </a:r>
            <a:endParaRPr lang="fr-BE" sz="4000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16123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"/>
          </p:nvPr>
        </p:nvSpPr>
        <p:spPr>
          <a:xfrm>
            <a:off x="516951" y="1600199"/>
            <a:ext cx="8531352" cy="46902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With STRATEGY </a:t>
            </a:r>
            <a:r>
              <a:rPr lang="en-GB" b="1" dirty="0" smtClean="0"/>
              <a:t>STIFF</a:t>
            </a:r>
            <a:r>
              <a:rPr lang="en-GB" dirty="0" smtClean="0"/>
              <a:t> stabilisation support based on </a:t>
            </a:r>
          </a:p>
          <a:p>
            <a:pPr>
              <a:buNone/>
            </a:pPr>
            <a:r>
              <a:rPr lang="en-GB" dirty="0" smtClean="0"/>
              <a:t>parallel </a:t>
            </a:r>
            <a:r>
              <a:rPr lang="en-GB" dirty="0" err="1" smtClean="0"/>
              <a:t>piezo</a:t>
            </a:r>
            <a:r>
              <a:rPr lang="en-GB" dirty="0" smtClean="0"/>
              <a:t> actuator structure:</a:t>
            </a:r>
          </a:p>
          <a:p>
            <a:pPr>
              <a:buNone/>
            </a:pPr>
            <a:endParaRPr lang="en-GB" dirty="0" smtClean="0"/>
          </a:p>
          <a:p>
            <a:pPr>
              <a:buClr>
                <a:srgbClr val="00B050"/>
              </a:buClr>
            </a:pPr>
            <a:r>
              <a:rPr lang="en-GB" dirty="0" smtClean="0"/>
              <a:t> We DEMONSTRATED in a </a:t>
            </a:r>
            <a:r>
              <a:rPr lang="en-GB" b="1" dirty="0" smtClean="0"/>
              <a:t>model</a:t>
            </a:r>
            <a:r>
              <a:rPr lang="en-GB" dirty="0" smtClean="0"/>
              <a:t> and on </a:t>
            </a:r>
            <a:r>
              <a:rPr lang="en-GB" b="1" dirty="0" smtClean="0"/>
              <a:t>test benches</a:t>
            </a:r>
          </a:p>
          <a:p>
            <a:pPr>
              <a:buClr>
                <a:srgbClr val="00B050"/>
              </a:buClr>
            </a:pPr>
            <a:r>
              <a:rPr lang="en-GB" dirty="0" smtClean="0"/>
              <a:t>     the </a:t>
            </a:r>
            <a:r>
              <a:rPr lang="en-GB" b="1" dirty="0" smtClean="0"/>
              <a:t>technical feasibility</a:t>
            </a:r>
            <a:r>
              <a:rPr lang="en-GB" dirty="0" smtClean="0"/>
              <a:t> to stabilise better than the required level at 1Hz in two </a:t>
            </a:r>
            <a:r>
              <a:rPr lang="en-GB" dirty="0" err="1" smtClean="0"/>
              <a:t>d.o.f</a:t>
            </a:r>
            <a:r>
              <a:rPr lang="en-GB" dirty="0" smtClean="0"/>
              <a:t>., from levels that were characterised in a running accelerator in a deep tunnel (LHC). This </a:t>
            </a:r>
            <a:r>
              <a:rPr lang="en-GB" b="1" dirty="0" smtClean="0"/>
              <a:t>with commercially available components</a:t>
            </a:r>
            <a:r>
              <a:rPr lang="en-GB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en-GB" dirty="0" smtClean="0"/>
              <a:t>We demonstrated </a:t>
            </a:r>
            <a:r>
              <a:rPr lang="en-GB" b="1" dirty="0" err="1" smtClean="0"/>
              <a:t>nano</a:t>
            </a:r>
            <a:r>
              <a:rPr lang="en-GB" b="1" dirty="0" smtClean="0"/>
              <a:t> positioning</a:t>
            </a:r>
            <a:r>
              <a:rPr lang="en-GB" dirty="0" smtClean="0"/>
              <a:t> in two </a:t>
            </a:r>
            <a:r>
              <a:rPr lang="en-GB" dirty="0" err="1" smtClean="0"/>
              <a:t>d.o.f</a:t>
            </a:r>
            <a:r>
              <a:rPr lang="en-GB" dirty="0" smtClean="0"/>
              <a:t>. </a:t>
            </a:r>
          </a:p>
          <a:p>
            <a:pPr>
              <a:buClr>
                <a:srgbClr val="00B050"/>
              </a:buClr>
            </a:pPr>
            <a:r>
              <a:rPr lang="en-GB" dirty="0" smtClean="0"/>
              <a:t> We have a </a:t>
            </a:r>
            <a:r>
              <a:rPr lang="en-GB" b="1" dirty="0" smtClean="0"/>
              <a:t>concept design of the stabilisation support </a:t>
            </a:r>
            <a:r>
              <a:rPr lang="en-GB" dirty="0" smtClean="0"/>
              <a:t>based on the validated actuator pair with flexural hinges.</a:t>
            </a:r>
          </a:p>
          <a:p>
            <a:pPr>
              <a:buClr>
                <a:srgbClr val="00B050"/>
              </a:buClr>
            </a:pPr>
            <a:r>
              <a:rPr lang="en-GB" dirty="0" smtClean="0"/>
              <a:t> Compatible with module requirements and alignment and robust against external forces</a:t>
            </a:r>
          </a:p>
          <a:p>
            <a:r>
              <a:rPr lang="en-GB" dirty="0" smtClean="0"/>
              <a:t> We did </a:t>
            </a:r>
            <a:r>
              <a:rPr lang="en-GB" b="1" dirty="0" smtClean="0"/>
              <a:t>not yet demonstrate </a:t>
            </a:r>
            <a:r>
              <a:rPr lang="en-GB" dirty="0" smtClean="0"/>
              <a:t>this in an accelerator environment</a:t>
            </a:r>
          </a:p>
          <a:p>
            <a:r>
              <a:rPr lang="en-GB" b="1" dirty="0" smtClean="0"/>
              <a:t> </a:t>
            </a:r>
            <a:r>
              <a:rPr lang="en-GB" dirty="0" smtClean="0"/>
              <a:t>We did </a:t>
            </a:r>
            <a:r>
              <a:rPr lang="en-GB" b="1" dirty="0" smtClean="0"/>
              <a:t>not yet demonstrate </a:t>
            </a:r>
            <a:r>
              <a:rPr lang="en-GB" dirty="0" smtClean="0"/>
              <a:t>this with a complete system (magnet, alignment,...)</a:t>
            </a:r>
            <a:endParaRPr lang="en-GB" b="1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105" y="228600"/>
            <a:ext cx="8153400" cy="990600"/>
          </a:xfrm>
        </p:spPr>
        <p:txBody>
          <a:bodyPr/>
          <a:lstStyle/>
          <a:p>
            <a:r>
              <a:rPr lang="en-GB" dirty="0" smtClean="0"/>
              <a:t>Deliverables and R&amp;D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76713" y="1489838"/>
            <a:ext cx="8153400" cy="4495800"/>
          </a:xfrm>
        </p:spPr>
        <p:txBody>
          <a:bodyPr/>
          <a:lstStyle/>
          <a:p>
            <a:r>
              <a:rPr lang="en-GB" u="sng" dirty="0" smtClean="0"/>
              <a:t>Main deliverables (</a:t>
            </a:r>
            <a:r>
              <a:rPr lang="en-GB" u="sng" dirty="0" err="1" smtClean="0"/>
              <a:t>Eucard</a:t>
            </a:r>
            <a:r>
              <a:rPr lang="en-GB" u="sng" dirty="0" smtClean="0"/>
              <a:t>)</a:t>
            </a:r>
            <a:r>
              <a:rPr lang="en-GB" dirty="0" smtClean="0"/>
              <a:t>: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u="sng" dirty="0" smtClean="0"/>
          </a:p>
          <a:p>
            <a:r>
              <a:rPr lang="en-GB" u="sng" dirty="0" smtClean="0"/>
              <a:t>Continued </a:t>
            </a:r>
            <a:r>
              <a:rPr lang="en-GB" u="sng" dirty="0" smtClean="0"/>
              <a:t>R&amp;D:</a:t>
            </a:r>
            <a:endParaRPr lang="en-GB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625095" y="1612111"/>
            <a:ext cx="2595775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Type 4 mock-up 09/2011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25063" y="2064177"/>
            <a:ext cx="275543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Type 1 and 4 Test modules/</a:t>
            </a:r>
          </a:p>
          <a:p>
            <a:r>
              <a:rPr lang="en-GB" dirty="0" smtClean="0"/>
              <a:t>CLEX 2012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67293" y="2303960"/>
            <a:ext cx="2860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Implementation CDR baseline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913297" y="2844042"/>
            <a:ext cx="5337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u="sng" dirty="0" smtClean="0"/>
              <a:t> Increased </a:t>
            </a:r>
            <a:r>
              <a:rPr lang="en-GB" b="1" u="sng" dirty="0" smtClean="0"/>
              <a:t>performance</a:t>
            </a:r>
            <a:r>
              <a:rPr lang="en-GB" dirty="0" smtClean="0"/>
              <a:t>: </a:t>
            </a:r>
            <a:r>
              <a:rPr lang="en-GB" dirty="0" smtClean="0"/>
              <a:t>I</a:t>
            </a:r>
            <a:r>
              <a:rPr lang="en-GB" dirty="0" smtClean="0"/>
              <a:t>nteraction </a:t>
            </a:r>
            <a:r>
              <a:rPr lang="en-GB" dirty="0" smtClean="0"/>
              <a:t>with </a:t>
            </a:r>
            <a:r>
              <a:rPr lang="en-GB" dirty="0" smtClean="0"/>
              <a:t>BBF, stability </a:t>
            </a:r>
            <a:r>
              <a:rPr lang="en-GB" dirty="0" smtClean="0"/>
              <a:t>and ratio increase RMS displacement, sensor </a:t>
            </a:r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902670" y="4244729"/>
            <a:ext cx="5560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u="sng" dirty="0" smtClean="0"/>
              <a:t> Compatibility </a:t>
            </a:r>
            <a:r>
              <a:rPr lang="en-GB" b="1" u="sng" dirty="0" smtClean="0"/>
              <a:t>components accelerator environment:</a:t>
            </a:r>
            <a:r>
              <a:rPr lang="en-GB" dirty="0" smtClean="0"/>
              <a:t> sensor development, research + qualification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913297" y="3689157"/>
            <a:ext cx="5337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u="sng" dirty="0" smtClean="0"/>
              <a:t> COST </a:t>
            </a:r>
            <a:r>
              <a:rPr lang="en-GB" b="1" u="sng" dirty="0" smtClean="0"/>
              <a:t>reduction</a:t>
            </a:r>
            <a:r>
              <a:rPr lang="en-GB" dirty="0" smtClean="0"/>
              <a:t>: e.g. Electronics, number of actuators</a:t>
            </a:r>
            <a:r>
              <a:rPr lang="en-GB" dirty="0" smtClean="0"/>
              <a:t>, x-y sensors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918437" y="4830251"/>
            <a:ext cx="49972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u="sng" dirty="0" smtClean="0"/>
              <a:t> Overall </a:t>
            </a:r>
            <a:r>
              <a:rPr lang="en-GB" b="1" u="sng" dirty="0" smtClean="0"/>
              <a:t>system analysis:</a:t>
            </a:r>
            <a:r>
              <a:rPr lang="en-GB" dirty="0" smtClean="0"/>
              <a:t>, sensitivity to change of requirements, again interaction with integrated luminosity </a:t>
            </a:r>
            <a:r>
              <a:rPr lang="en-GB" dirty="0" smtClean="0"/>
              <a:t>simulations, characterisation components and vibrations sources, compliance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902671" y="6012317"/>
            <a:ext cx="4997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u="sng" dirty="0" smtClean="0"/>
              <a:t> Pre-Industrialised</a:t>
            </a:r>
            <a:r>
              <a:rPr lang="en-GB" b="1" u="sng" dirty="0" smtClean="0"/>
              <a:t>, operational system: </a:t>
            </a:r>
            <a:r>
              <a:rPr lang="en-GB" dirty="0" smtClean="0"/>
              <a:t>Reliability, distributed control system,  series production</a:t>
            </a:r>
            <a:r>
              <a:rPr lang="en-GB" b="1" u="sng" dirty="0" smtClean="0"/>
              <a:t> </a:t>
            </a:r>
            <a:endParaRPr lang="en-GB" dirty="0"/>
          </a:p>
        </p:txBody>
      </p:sp>
      <p:sp>
        <p:nvSpPr>
          <p:cNvPr id="15" name="Bent-Up Arrow 14"/>
          <p:cNvSpPr/>
          <p:nvPr/>
        </p:nvSpPr>
        <p:spPr>
          <a:xfrm rot="16200000">
            <a:off x="7618231" y="2993064"/>
            <a:ext cx="1850065" cy="45720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8601740" y="4603922"/>
            <a:ext cx="223284" cy="18500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163103" y="6477668"/>
            <a:ext cx="1976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Mature technology</a:t>
            </a:r>
            <a:endParaRPr lang="en-GB" b="1" dirty="0"/>
          </a:p>
        </p:txBody>
      </p:sp>
      <p:pic>
        <p:nvPicPr>
          <p:cNvPr id="16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4497" y="4761186"/>
            <a:ext cx="2171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5 points summary</a:t>
            </a:r>
            <a:r>
              <a:rPr lang="en-GB" dirty="0" smtClean="0"/>
              <a:t>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 t="4478"/>
          <a:stretch>
            <a:fillRect/>
          </a:stretch>
        </p:blipFill>
        <p:spPr bwMode="auto">
          <a:xfrm>
            <a:off x="6583976" y="1574364"/>
            <a:ext cx="2560024" cy="140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18248" cy="990600"/>
          </a:xfrm>
        </p:spPr>
        <p:txBody>
          <a:bodyPr/>
          <a:lstStyle/>
          <a:p>
            <a:r>
              <a:rPr lang="fr-BE" dirty="0" err="1" smtClean="0"/>
              <a:t>Sensor</a:t>
            </a:r>
            <a:r>
              <a:rPr lang="fr-BE" dirty="0" smtClean="0"/>
              <a:t> R&amp;D</a:t>
            </a:r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9298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516" y="1668517"/>
            <a:ext cx="1625336" cy="277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247900" y="3813530"/>
            <a:ext cx="48895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u="sng" dirty="0" smtClean="0"/>
              <a:t> Modify Standard </a:t>
            </a:r>
            <a:r>
              <a:rPr lang="en-US" sz="2000" u="sng" dirty="0" smtClean="0"/>
              <a:t>seismometer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Use mechanics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Implemented </a:t>
            </a:r>
            <a:r>
              <a:rPr lang="en-US" sz="2000" dirty="0" smtClean="0"/>
              <a:t>other displacement sensors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GB" sz="2000" u="sng" dirty="0" smtClean="0"/>
              <a:t>Development of a new sensor</a:t>
            </a:r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8" name="Picture 2" descr="http://www.ulb.ac.be/scmero/images/Index_r1_c1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81004" y="4081587"/>
            <a:ext cx="1314450" cy="1047751"/>
          </a:xfrm>
          <a:prstGeom prst="rect">
            <a:avLst/>
          </a:prstGeom>
          <a:noFill/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65272" y="1481955"/>
            <a:ext cx="5040995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Increase performance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Increase RMS ratio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Increase resolution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Adapt to Daniel’s  “Favorite Transfer Function”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Decrease </a:t>
            </a:r>
            <a:r>
              <a:rPr lang="en-US" sz="2000" dirty="0" smtClean="0"/>
              <a:t>Costs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Make compatible with</a:t>
            </a:r>
          </a:p>
          <a:p>
            <a:r>
              <a:rPr lang="en-US" sz="2000" b="1" dirty="0" smtClean="0"/>
              <a:t>  Accelerator environment</a:t>
            </a:r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54468" y="5580991"/>
            <a:ext cx="5131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000" u="sng" dirty="0" smtClean="0"/>
              <a:t>Investigate </a:t>
            </a:r>
            <a:r>
              <a:rPr lang="en-GB" sz="2000" u="sng" dirty="0" err="1" smtClean="0"/>
              <a:t>Eentec</a:t>
            </a:r>
            <a:r>
              <a:rPr lang="en-GB" sz="2000" u="sng" dirty="0" smtClean="0"/>
              <a:t> Electro chemical seismometer</a:t>
            </a:r>
            <a:endParaRPr lang="en-GB" sz="2000" u="sng" dirty="0"/>
          </a:p>
        </p:txBody>
      </p:sp>
      <p:pic>
        <p:nvPicPr>
          <p:cNvPr id="19" name="Picture 4" descr="http://clic-stability.web.cern.ch/clic-stability/LAPP_LAVISTA_LOGO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39062" y="5625587"/>
            <a:ext cx="1381196" cy="937850"/>
          </a:xfrm>
          <a:prstGeom prst="rect">
            <a:avLst/>
          </a:prstGeom>
          <a:noFill/>
        </p:spPr>
      </p:pic>
      <p:pic>
        <p:nvPicPr>
          <p:cNvPr id="20" name="Picture 12" descr="DSCN000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0584" y="5012348"/>
            <a:ext cx="1230202" cy="164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725" y="152400"/>
            <a:ext cx="6276975" cy="1165225"/>
          </a:xfrm>
        </p:spPr>
        <p:txBody>
          <a:bodyPr>
            <a:normAutofit/>
          </a:bodyPr>
          <a:lstStyle/>
          <a:p>
            <a:r>
              <a:rPr lang="en-US" dirty="0" smtClean="0"/>
              <a:t>Interaction with BBF team</a:t>
            </a:r>
            <a:endParaRPr lang="en-US" dirty="0"/>
          </a:p>
        </p:txBody>
      </p:sp>
      <p:pic>
        <p:nvPicPr>
          <p:cNvPr id="5" name="ClipArt Placeholder 4" descr="lumi_v1_v2_V3.jpg"/>
          <p:cNvPicPr>
            <a:picLocks noGrp="1" noChangeAspect="1"/>
          </p:cNvPicPr>
          <p:nvPr>
            <p:ph type="clipArt"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49950" y="1505683"/>
            <a:ext cx="4951255" cy="4327959"/>
          </a:xfrm>
        </p:spPr>
      </p:pic>
      <p:pic>
        <p:nvPicPr>
          <p:cNvPr id="6" name="Picture 5" descr="stab_t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0207" y="1979274"/>
            <a:ext cx="3903101" cy="36113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4551" y="2291771"/>
            <a:ext cx="8275899" cy="181588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2800" b="1" baseline="0" dirty="0" smtClean="0"/>
              <a:t>Guidelines for stabilization team: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baseline="0" dirty="0" smtClean="0"/>
              <a:t> No amplification at the micro seismic peak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baseline="0" dirty="0" smtClean="0"/>
              <a:t> Amplification around 75 Hz has to be kept small</a:t>
            </a:r>
          </a:p>
          <a:p>
            <a:pPr lvl="1">
              <a:buFont typeface="Arial" pitchFamily="34" charset="0"/>
              <a:buChar char="•"/>
            </a:pPr>
            <a:endParaRPr lang="en-US" sz="2800" b="1" baseline="0" dirty="0" smtClean="0"/>
          </a:p>
        </p:txBody>
      </p:sp>
      <p:pic>
        <p:nvPicPr>
          <p:cNvPr id="8" name="Picture 32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1500" y="5981700"/>
            <a:ext cx="590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</a:t>
            </a:r>
            <a:r>
              <a:rPr lang="en-US" b="1" dirty="0" smtClean="0"/>
              <a:t>J. Pfingstner and J. Snuverink</a:t>
            </a:r>
          </a:p>
          <a:p>
            <a:r>
              <a:rPr lang="en-US" dirty="0" smtClean="0"/>
              <a:t>Beam physics meeting 12-01-2011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0299" y="1942811"/>
            <a:ext cx="5473701" cy="43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Feedforward</a:t>
            </a:r>
            <a:r>
              <a:rPr lang="en-US" dirty="0" smtClean="0"/>
              <a:t> 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2662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189" y="4216042"/>
            <a:ext cx="429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Reduced peak at low frequency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Reduced peak at high frequency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Symbol"/>
              <a:buChar char="Þ"/>
            </a:pPr>
            <a:r>
              <a:rPr lang="en-US" dirty="0" smtClean="0"/>
              <a:t>Tested by J. Snuverink and J. Pfingstner</a:t>
            </a:r>
          </a:p>
          <a:p>
            <a:pPr>
              <a:buFont typeface="Symbol"/>
              <a:buChar char="Þ"/>
            </a:pPr>
            <a:endParaRPr lang="en-US" dirty="0" smtClean="0"/>
          </a:p>
          <a:p>
            <a:r>
              <a:rPr lang="en-US" dirty="0" smtClean="0"/>
              <a:t>Request to increase stabilization to higher frequency</a:t>
            </a:r>
            <a:endParaRPr lang="en-US" dirty="0"/>
          </a:p>
        </p:txBody>
      </p:sp>
      <p:pic>
        <p:nvPicPr>
          <p:cNvPr id="4098" name="Picture 2" descr="C:\Stef\CLIC\Reporting\CLIC meeting\Backup_of_tripo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361" y="1576102"/>
            <a:ext cx="2729039" cy="2512573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14772" y="6069712"/>
            <a:ext cx="1404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S. Janssens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tef\CLIC\Measurements\Winter 2010\Analog Membrane\tfestimate+theory2.jpg"/>
          <p:cNvPicPr>
            <a:picLocks noChangeAspect="1" noChangeArrowheads="1"/>
          </p:cNvPicPr>
          <p:nvPr/>
        </p:nvPicPr>
        <p:blipFill>
          <a:blip r:embed="rId3" cstate="print"/>
          <a:srcRect t="5703"/>
          <a:stretch>
            <a:fillRect/>
          </a:stretch>
        </p:blipFill>
        <p:spPr bwMode="auto">
          <a:xfrm>
            <a:off x="4387580" y="1536700"/>
            <a:ext cx="4748529" cy="2921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18248" cy="990600"/>
          </a:xfrm>
        </p:spPr>
        <p:txBody>
          <a:bodyPr/>
          <a:lstStyle/>
          <a:p>
            <a:r>
              <a:rPr lang="fr-BE" dirty="0" err="1" smtClean="0"/>
              <a:t>Analog</a:t>
            </a:r>
            <a:r>
              <a:rPr lang="fr-BE" dirty="0" smtClean="0"/>
              <a:t> control </a:t>
            </a:r>
            <a:r>
              <a:rPr lang="fr-BE" dirty="0" err="1" smtClean="0"/>
              <a:t>research</a:t>
            </a:r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23855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analog_stab_during_day.jpg"/>
          <p:cNvPicPr>
            <a:picLocks noChangeAspect="1"/>
          </p:cNvPicPr>
          <p:nvPr/>
        </p:nvPicPr>
        <p:blipFill>
          <a:blip r:embed="rId6" cstate="print"/>
          <a:srcRect t="6659"/>
          <a:stretch>
            <a:fillRect/>
          </a:stretch>
        </p:blipFill>
        <p:spPr>
          <a:xfrm>
            <a:off x="546100" y="1540774"/>
            <a:ext cx="4184685" cy="287447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21174" y="3323817"/>
            <a:ext cx="1003009" cy="407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1,17 nm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564298" y="1894543"/>
            <a:ext cx="879784" cy="407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4,5 nm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0800000" flipV="1">
            <a:off x="1842136" y="2230843"/>
            <a:ext cx="722162" cy="252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0"/>
          </p:cNvCxnSpPr>
          <p:nvPr/>
        </p:nvCxnSpPr>
        <p:spPr>
          <a:xfrm rot="16200000" flipV="1">
            <a:off x="1680183" y="2981320"/>
            <a:ext cx="504450" cy="1805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2658" y="1572622"/>
            <a:ext cx="481442" cy="288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[m]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4329584" y="3996416"/>
            <a:ext cx="481442" cy="288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[Hz]</a:t>
            </a:r>
            <a:endParaRPr lang="en-US" sz="1600" dirty="0"/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7" cstate="print"/>
          <a:srcRect b="35269"/>
          <a:stretch>
            <a:fillRect/>
          </a:stretch>
        </p:blipFill>
        <p:spPr bwMode="auto">
          <a:xfrm>
            <a:off x="0" y="4298894"/>
            <a:ext cx="5257800" cy="255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1222210" y="4234543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RMS@ 1Hz Measurement in ISR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737607" y="4234543"/>
            <a:ext cx="2791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Transfer function 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791200" y="4502334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AA26"/>
                </a:solidFill>
              </a:rPr>
              <a:t>+ Low noise</a:t>
            </a:r>
          </a:p>
          <a:p>
            <a:r>
              <a:rPr lang="en-US" dirty="0" smtClean="0">
                <a:solidFill>
                  <a:srgbClr val="2FAA26"/>
                </a:solidFill>
              </a:rPr>
              <a:t>+ Low cost</a:t>
            </a:r>
          </a:p>
          <a:p>
            <a:r>
              <a:rPr lang="en-US" dirty="0" smtClean="0">
                <a:solidFill>
                  <a:srgbClr val="2FAA26"/>
                </a:solidFill>
              </a:rPr>
              <a:t>+ Small volume</a:t>
            </a:r>
          </a:p>
          <a:p>
            <a:r>
              <a:rPr lang="en-US" dirty="0" smtClean="0">
                <a:solidFill>
                  <a:srgbClr val="2FAA26"/>
                </a:solidFill>
              </a:rPr>
              <a:t>+ Lower phase delay</a:t>
            </a:r>
          </a:p>
          <a:p>
            <a:r>
              <a:rPr lang="en-US" dirty="0" smtClean="0">
                <a:solidFill>
                  <a:srgbClr val="2FAA26"/>
                </a:solidFill>
              </a:rPr>
              <a:t>+ Less sensitive to single events</a:t>
            </a:r>
          </a:p>
          <a:p>
            <a:r>
              <a:rPr lang="en-US" dirty="0" smtClean="0">
                <a:solidFill>
                  <a:srgbClr val="2FAA26"/>
                </a:solidFill>
              </a:rPr>
              <a:t>+ Low power consumption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- Limited flexibility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397724" y="3762102"/>
            <a:ext cx="289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 Fernandez-Carmona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751907" y="6161314"/>
            <a:ext cx="289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 Fernandez-Carmona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283200" y="16891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Membrane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18248" cy="990600"/>
          </a:xfrm>
        </p:spPr>
        <p:txBody>
          <a:bodyPr/>
          <a:lstStyle/>
          <a:p>
            <a:r>
              <a:rPr lang="fr-BE" dirty="0" err="1" smtClean="0"/>
              <a:t>Analog</a:t>
            </a:r>
            <a:r>
              <a:rPr lang="fr-BE" dirty="0" smtClean="0"/>
              <a:t> control </a:t>
            </a:r>
            <a:r>
              <a:rPr lang="fr-BE" dirty="0" err="1" smtClean="0"/>
              <a:t>research</a:t>
            </a:r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23855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circuit1.JPG"/>
          <p:cNvPicPr>
            <a:picLocks noChangeAspect="1"/>
          </p:cNvPicPr>
          <p:nvPr/>
        </p:nvPicPr>
        <p:blipFill>
          <a:blip r:embed="rId4" cstate="print"/>
          <a:srcRect t="32552" r="36523"/>
          <a:stretch>
            <a:fillRect/>
          </a:stretch>
        </p:blipFill>
        <p:spPr>
          <a:xfrm>
            <a:off x="457200" y="1676400"/>
            <a:ext cx="3442239" cy="27432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95400" y="4800600"/>
            <a:ext cx="15856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≈20mW</a:t>
            </a:r>
          </a:p>
          <a:p>
            <a:r>
              <a:rPr lang="en-US" dirty="0" smtClean="0"/>
              <a:t>Cost ≈100CHF</a:t>
            </a:r>
          </a:p>
          <a:p>
            <a:r>
              <a:rPr lang="en-US" dirty="0" smtClean="0"/>
              <a:t>Volume ≈0.15 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67400" y="4876800"/>
            <a:ext cx="17209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≈80W</a:t>
            </a:r>
          </a:p>
          <a:p>
            <a:r>
              <a:rPr lang="en-US" dirty="0" smtClean="0"/>
              <a:t>Cost ≈15000CHF</a:t>
            </a:r>
          </a:p>
          <a:p>
            <a:r>
              <a:rPr lang="en-US" dirty="0" smtClean="0"/>
              <a:t>Volume  ≈13 l</a:t>
            </a:r>
            <a:endParaRPr lang="en-US" dirty="0"/>
          </a:p>
        </p:txBody>
      </p:sp>
      <p:pic>
        <p:nvPicPr>
          <p:cNvPr id="28" name="Picture 27" descr="PXI1042.jpg"/>
          <p:cNvPicPr>
            <a:picLocks noChangeAspect="1"/>
          </p:cNvPicPr>
          <p:nvPr/>
        </p:nvPicPr>
        <p:blipFill>
          <a:blip r:embed="rId5" cstate="print"/>
          <a:srcRect t="5909"/>
          <a:stretch>
            <a:fillRect/>
          </a:stretch>
        </p:blipFill>
        <p:spPr>
          <a:xfrm>
            <a:off x="4789714" y="1632857"/>
            <a:ext cx="3962400" cy="329329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478970" y="3992879"/>
            <a:ext cx="289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P. Fernandez-Carmona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Outline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14820" y="6492875"/>
            <a:ext cx="5421083" cy="365125"/>
          </a:xfrm>
        </p:spPr>
        <p:txBody>
          <a:bodyPr/>
          <a:lstStyle/>
          <a:p>
            <a:pPr algn="ctr"/>
            <a:r>
              <a:rPr lang="en-US" dirty="0" smtClean="0"/>
              <a:t>K. Artoos, ACE 6, Geneva  2nd February 2011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Requirements (reminder)</a:t>
            </a:r>
            <a:endParaRPr lang="en-GB" dirty="0" smtClean="0"/>
          </a:p>
          <a:p>
            <a:r>
              <a:rPr lang="en-GB" dirty="0" smtClean="0"/>
              <a:t>Strategy </a:t>
            </a:r>
            <a:r>
              <a:rPr lang="en-GB" dirty="0" smtClean="0"/>
              <a:t>stabilisation MBQ</a:t>
            </a:r>
          </a:p>
          <a:p>
            <a:r>
              <a:rPr lang="en-GB" dirty="0" smtClean="0"/>
              <a:t> </a:t>
            </a:r>
            <a:r>
              <a:rPr lang="en-GB" dirty="0" smtClean="0"/>
              <a:t>Status and results for feasibility demonstration CDR</a:t>
            </a:r>
            <a:endParaRPr lang="en-GB" dirty="0" smtClean="0"/>
          </a:p>
          <a:p>
            <a:r>
              <a:rPr lang="en-GB" dirty="0" smtClean="0"/>
              <a:t> Strategy after CDR + some first results!</a:t>
            </a:r>
            <a:endParaRPr lang="en-GB" dirty="0" smtClean="0"/>
          </a:p>
          <a:p>
            <a:pPr>
              <a:buNone/>
            </a:pPr>
            <a:endParaRPr lang="fr-BE" dirty="0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5943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Conclusions technical implementation</a:t>
            </a:r>
            <a:endParaRPr lang="en-GB" sz="4000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16123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"/>
          </p:nvPr>
        </p:nvSpPr>
        <p:spPr>
          <a:xfrm>
            <a:off x="280468" y="1631731"/>
            <a:ext cx="8531352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Short term deliverables are defined in EUCARD.</a:t>
            </a:r>
          </a:p>
          <a:p>
            <a:pPr algn="ctr">
              <a:buNone/>
            </a:pPr>
            <a:r>
              <a:rPr lang="en-GB" dirty="0" smtClean="0"/>
              <a:t>Medium term R&amp;D strategy summarized in 5 points.</a:t>
            </a:r>
          </a:p>
          <a:p>
            <a:pPr algn="ctr">
              <a:buNone/>
            </a:pPr>
            <a:r>
              <a:rPr lang="en-GB" dirty="0" smtClean="0"/>
              <a:t>Technical implementation after CDR has already started with regularly new results.</a:t>
            </a:r>
          </a:p>
          <a:p>
            <a:pPr algn="ctr">
              <a:buNone/>
            </a:pPr>
            <a:r>
              <a:rPr lang="en-GB" dirty="0" smtClean="0"/>
              <a:t>Integration with BBF and Luminosity simulations is now systematic.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114800"/>
          </a:xfrm>
        </p:spPr>
        <p:txBody>
          <a:bodyPr>
            <a:noAutofit/>
          </a:bodyPr>
          <a:lstStyle/>
          <a:p>
            <a:r>
              <a:rPr lang="en-GB" sz="1400" dirty="0" smtClean="0"/>
              <a:t>COLLETTE </a:t>
            </a:r>
            <a:r>
              <a:rPr lang="en-GB" sz="1400" dirty="0" smtClean="0"/>
              <a:t>C., ARTOOS K., KUZMIN A., JANSSENS S., SYLTE M., GUINCHARD M. and HAUVILLER C., Active </a:t>
            </a:r>
            <a:r>
              <a:rPr lang="en-GB" sz="1400" dirty="0" err="1" smtClean="0"/>
              <a:t>quadrupole</a:t>
            </a:r>
            <a:r>
              <a:rPr lang="en-GB" sz="1400" dirty="0" smtClean="0"/>
              <a:t> stabilization for future linear particle colliders, </a:t>
            </a:r>
            <a:r>
              <a:rPr lang="en-GB" sz="1400" i="1" dirty="0" smtClean="0"/>
              <a:t>Nuclear instruments and methods in physics research section A,</a:t>
            </a:r>
            <a:r>
              <a:rPr lang="en-GB" sz="1400" dirty="0" smtClean="0"/>
              <a:t> vol.621 (1-3) pp.71-78 (2010). </a:t>
            </a:r>
            <a:endParaRPr lang="en-US" sz="1400" dirty="0" smtClean="0"/>
          </a:p>
          <a:p>
            <a:r>
              <a:rPr lang="en-GB" sz="1400" dirty="0" smtClean="0"/>
              <a:t>COLLETTE </a:t>
            </a:r>
            <a:r>
              <a:rPr lang="en-GB" sz="1400" dirty="0" smtClean="0"/>
              <a:t>C., ARTOOS K., GUINCHARD M. and HAUVILLER C., Seismic response of linear accelerators, </a:t>
            </a:r>
            <a:r>
              <a:rPr lang="en-GB" sz="1400" i="1" dirty="0" smtClean="0"/>
              <a:t>Physical reviews special topics – accelerators and beams </a:t>
            </a:r>
            <a:r>
              <a:rPr lang="en-GB" sz="1400" dirty="0" smtClean="0"/>
              <a:t>vol.13 pp. </a:t>
            </a:r>
            <a:r>
              <a:rPr lang="en-US" sz="1400" dirty="0" smtClean="0"/>
              <a:t>072801</a:t>
            </a:r>
            <a:r>
              <a:rPr lang="en-GB" sz="1400" dirty="0" smtClean="0"/>
              <a:t> (2010).</a:t>
            </a:r>
          </a:p>
          <a:p>
            <a:r>
              <a:rPr lang="en-US" sz="1400" dirty="0" smtClean="0"/>
              <a:t>FERNANDEZ-CARMONA </a:t>
            </a:r>
            <a:r>
              <a:rPr lang="en-US" sz="1400" dirty="0" smtClean="0"/>
              <a:t>P., COLLETTE C., JANSSENS S., ARTOOS K., GUINCHARD M., KUZMIN A., SLAATHAUG A., HAUVILLER C., Study of the electronics architecture for the mechanical stabilization of the </a:t>
            </a:r>
            <a:r>
              <a:rPr lang="en-US" sz="1400" dirty="0" err="1" smtClean="0"/>
              <a:t>quadrupoles</a:t>
            </a:r>
            <a:r>
              <a:rPr lang="en-US" sz="1400" dirty="0" smtClean="0"/>
              <a:t> of the CLIC linear accelerator, Journal of Physics : Conference series (Published 2010).</a:t>
            </a:r>
          </a:p>
          <a:p>
            <a:r>
              <a:rPr lang="en-US" sz="1400" dirty="0" smtClean="0"/>
              <a:t>ARTOOS </a:t>
            </a:r>
            <a:r>
              <a:rPr lang="en-US" sz="1400" dirty="0" smtClean="0"/>
              <a:t>K., COLLETTE C., FERNANDEZ-CARMONA P., GUINCHARD M., HAUVILLER C., JANSSENS S. KUZMIN A., LACKNER F., LEUXE R. and SLAATHAUG A., </a:t>
            </a:r>
            <a:r>
              <a:rPr lang="en-GB" sz="1400" dirty="0" smtClean="0"/>
              <a:t>Stabilization and fine positioning to the nanometre level of the CLIC Main beam </a:t>
            </a:r>
            <a:r>
              <a:rPr lang="en-GB" sz="1400" dirty="0" err="1" smtClean="0"/>
              <a:t>quadrupoles</a:t>
            </a:r>
            <a:r>
              <a:rPr lang="en-GB" sz="1400" dirty="0" smtClean="0"/>
              <a:t>, accepted in </a:t>
            </a:r>
            <a:r>
              <a:rPr lang="en-GB" sz="1400" i="1" dirty="0" smtClean="0"/>
              <a:t>Physical reviews special topics – accelerators and beams </a:t>
            </a:r>
            <a:r>
              <a:rPr lang="en-GB" sz="1400" dirty="0" smtClean="0"/>
              <a:t>(submitted in 2010).</a:t>
            </a:r>
            <a:endParaRPr lang="en-US" sz="1400" dirty="0" smtClean="0"/>
          </a:p>
          <a:p>
            <a:r>
              <a:rPr lang="en-US" sz="1400" dirty="0" smtClean="0"/>
              <a:t>In preparation: COLLETTE </a:t>
            </a:r>
            <a:r>
              <a:rPr lang="en-US" sz="1400" dirty="0" smtClean="0"/>
              <a:t>C., FERNANDEZ-CARMONA P., JANSSENS S., ARTOOS K., GUINCHARD M., HAUVILLER C., Inertial sensors for low frequency seismic vibration measurement, </a:t>
            </a:r>
            <a:r>
              <a:rPr lang="en-US" sz="1400" i="1" dirty="0" smtClean="0"/>
              <a:t>Bulletin of the Seismological Society of </a:t>
            </a:r>
            <a:r>
              <a:rPr lang="en-US" sz="1400" i="1" dirty="0" smtClean="0"/>
              <a:t>America</a:t>
            </a:r>
            <a:endParaRPr lang="en-US" sz="1400" dirty="0" smtClean="0"/>
          </a:p>
          <a:p>
            <a:r>
              <a:rPr lang="en-US" sz="1400" dirty="0" smtClean="0"/>
              <a:t>submitted </a:t>
            </a:r>
            <a:r>
              <a:rPr lang="en-US" sz="1400" dirty="0" smtClean="0"/>
              <a:t>in </a:t>
            </a:r>
            <a:r>
              <a:rPr lang="en-US" sz="1400" dirty="0" smtClean="0"/>
              <a:t>2011: COLLETTE </a:t>
            </a:r>
            <a:r>
              <a:rPr lang="en-US" sz="1400" dirty="0" smtClean="0"/>
              <a:t>C., FERNANDEZ-CARMONA P., JANSSENS S., ARTOOS K., GUINCHARD M., HAUVILLER C., </a:t>
            </a:r>
            <a:r>
              <a:rPr lang="en-US" sz="1400" dirty="0" err="1" smtClean="0"/>
              <a:t>Nano</a:t>
            </a:r>
            <a:r>
              <a:rPr lang="en-US" sz="1400" dirty="0" smtClean="0"/>
              <a:t>-Motion Control of Heavy </a:t>
            </a:r>
            <a:r>
              <a:rPr lang="en-US" sz="1400" dirty="0" err="1" smtClean="0"/>
              <a:t>Quadrupoles</a:t>
            </a:r>
            <a:r>
              <a:rPr lang="en-US" sz="1400" dirty="0" smtClean="0"/>
              <a:t> for Future Particle Colliders: An Experimental Validation, </a:t>
            </a:r>
            <a:r>
              <a:rPr lang="en-GB" sz="1400" i="1" dirty="0" smtClean="0"/>
              <a:t>Nuclear instruments and methods in physics research section </a:t>
            </a:r>
            <a:r>
              <a:rPr lang="en-GB" sz="1400" i="1" dirty="0" smtClean="0"/>
              <a:t>A</a:t>
            </a:r>
            <a:endParaRPr lang="en-US" sz="1400" dirty="0" smtClean="0"/>
          </a:p>
          <a:p>
            <a:endParaRPr lang="en-US" sz="1400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114800"/>
          </a:xfrm>
        </p:spPr>
        <p:txBody>
          <a:bodyPr>
            <a:noAutofit/>
          </a:bodyPr>
          <a:lstStyle/>
          <a:p>
            <a:pPr algn="just"/>
            <a:r>
              <a:rPr lang="en-US" sz="1600" dirty="0" smtClean="0"/>
              <a:t>ARTOOS </a:t>
            </a:r>
            <a:r>
              <a:rPr lang="en-US" sz="1600" dirty="0" smtClean="0"/>
              <a:t>K., COLLETTE C., GUINCHARD M., JANSSENS S., KUZMIN A. and HAUVILLER C., Compatibility and integration of a CLIC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</a:t>
            </a:r>
            <a:r>
              <a:rPr lang="en-US" sz="1600" dirty="0" err="1" smtClean="0"/>
              <a:t>nano</a:t>
            </a:r>
            <a:r>
              <a:rPr lang="en-US" sz="1600" dirty="0" smtClean="0"/>
              <a:t>-stabilization and positioning system in a large accelerator environment</a:t>
            </a:r>
            <a:r>
              <a:rPr lang="en-US" sz="1600" i="1" dirty="0" smtClean="0"/>
              <a:t>, IEEE International Particle Accelerator Conference IPAC10</a:t>
            </a:r>
            <a:r>
              <a:rPr lang="en-US" sz="1600" dirty="0" smtClean="0"/>
              <a:t>, 23-25 May 2010 (Kyoto, Japan).</a:t>
            </a:r>
          </a:p>
          <a:p>
            <a:pPr algn="just"/>
            <a:r>
              <a:rPr lang="en-US" sz="1600" dirty="0" smtClean="0"/>
              <a:t>ARTOOS K., COLLETTE C., GUINCHARD M., JANSSENS S., LACKNER F. and HAUVILLER C., </a:t>
            </a:r>
            <a:r>
              <a:rPr lang="en-US" sz="1600" dirty="0" err="1" smtClean="0"/>
              <a:t>Stabilisation</a:t>
            </a:r>
            <a:r>
              <a:rPr lang="en-US" sz="1600" dirty="0" smtClean="0"/>
              <a:t> and fine positioning to the nanometer level of the CLIC Main beam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, </a:t>
            </a:r>
            <a:r>
              <a:rPr lang="en-US" sz="1600" i="1" dirty="0" smtClean="0"/>
              <a:t>IEEE International Particle Accelerator Conference IPAC10</a:t>
            </a:r>
            <a:r>
              <a:rPr lang="en-US" sz="1600" dirty="0" smtClean="0"/>
              <a:t>, 23-25 May 2010 (Kyoto, Japan).</a:t>
            </a:r>
          </a:p>
          <a:p>
            <a:pPr algn="just"/>
            <a:r>
              <a:rPr lang="en-US" sz="1600" dirty="0" smtClean="0"/>
              <a:t>COLLETTE C., ARTOOS K., JANSSENS S. and HAUVILLER C., Hard mounts for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</a:t>
            </a:r>
            <a:r>
              <a:rPr lang="en-US" sz="1600" dirty="0" err="1" smtClean="0"/>
              <a:t>nano</a:t>
            </a:r>
            <a:r>
              <a:rPr lang="en-US" sz="1600" dirty="0" smtClean="0"/>
              <a:t>-positioning in a linear collider, </a:t>
            </a:r>
            <a:r>
              <a:rPr lang="en-US" sz="1600" i="1" dirty="0" smtClean="0"/>
              <a:t>12th International Conference on New Actuators ACTUATOR2010, </a:t>
            </a:r>
            <a:r>
              <a:rPr lang="en-US" sz="1600" dirty="0" smtClean="0"/>
              <a:t>14-16 May 2010 (Bremen, Germany</a:t>
            </a:r>
            <a:r>
              <a:rPr lang="en-US" sz="1600" dirty="0" smtClean="0"/>
              <a:t>)</a:t>
            </a:r>
            <a:r>
              <a:rPr lang="en-US" sz="1600" i="1" dirty="0" smtClean="0"/>
              <a:t>.</a:t>
            </a:r>
          </a:p>
          <a:p>
            <a:pPr algn="just"/>
            <a:r>
              <a:rPr lang="en-US" sz="1600" dirty="0" smtClean="0"/>
              <a:t>COLLETTE C., JANSSENS S., ARTOOS K. and HAUVILLER C., Active vibration isolation of high precision machine (</a:t>
            </a:r>
            <a:r>
              <a:rPr lang="en-GB" sz="1600" dirty="0" smtClean="0"/>
              <a:t>keynote lecture), </a:t>
            </a:r>
            <a:r>
              <a:rPr lang="en-US" sz="1600" i="1" dirty="0" smtClean="0"/>
              <a:t>6th International Conference on Mechanical Engineering Design of Synchrotron Radiation Equipment and Instrumentation (MEDSI 2010)</a:t>
            </a:r>
            <a:r>
              <a:rPr lang="en-US" sz="1600" dirty="0" smtClean="0"/>
              <a:t>, 14 July 2010  (Oxford, United Kingdom).</a:t>
            </a:r>
          </a:p>
          <a:p>
            <a:pPr algn="just"/>
            <a:r>
              <a:rPr lang="en-US" sz="1600" dirty="0" smtClean="0"/>
              <a:t>COLLETTE C., JANSSENS S., ARTOOS K., GUINCHARD M. and HAUVILLER C., CLIC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stabilization and </a:t>
            </a:r>
            <a:r>
              <a:rPr lang="en-US" sz="1600" dirty="0" err="1" smtClean="0"/>
              <a:t>nano</a:t>
            </a:r>
            <a:r>
              <a:rPr lang="en-US" sz="1600" dirty="0" smtClean="0"/>
              <a:t>-positioning,</a:t>
            </a:r>
            <a:r>
              <a:rPr lang="en-GB" sz="1600" i="1" dirty="0" smtClean="0"/>
              <a:t> International Conference on Noise and Vibration Engineering (ISMA2010)</a:t>
            </a:r>
            <a:r>
              <a:rPr lang="en-GB" sz="1600" dirty="0" smtClean="0"/>
              <a:t>, 20-22 September 2010 (Leuven, </a:t>
            </a:r>
            <a:r>
              <a:rPr lang="en-GB" sz="1600" dirty="0" err="1" smtClean="0"/>
              <a:t>Belgique</a:t>
            </a:r>
            <a:r>
              <a:rPr lang="en-GB" sz="1600" dirty="0" smtClean="0"/>
              <a:t>).</a:t>
            </a:r>
            <a:endParaRPr lang="en-US" sz="1600" dirty="0" smtClean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endParaRPr lang="en-US" sz="2600" dirty="0" smtClean="0"/>
          </a:p>
          <a:p>
            <a:pPr algn="just"/>
            <a:r>
              <a:rPr lang="en-US" sz="2000" dirty="0" smtClean="0"/>
              <a:t>COLLETTE C., JANSSENS S., ARTOOS K. and HAUVILLER C., Active vibration isolation of high precision machine (</a:t>
            </a:r>
            <a:r>
              <a:rPr lang="en-GB" sz="2000" dirty="0" smtClean="0"/>
              <a:t>keynote lecture), </a:t>
            </a:r>
            <a:r>
              <a:rPr lang="en-US" sz="2000" i="1" dirty="0" smtClean="0"/>
              <a:t>6th International Conference on Mechanical Engineering Design of Synchrotron Radiation Equipment and Instrumentation (MEDSI 2010)</a:t>
            </a:r>
            <a:r>
              <a:rPr lang="en-US" sz="2000" dirty="0" smtClean="0"/>
              <a:t>, 14 July 2010  (Oxford, United Kingdom).</a:t>
            </a:r>
          </a:p>
          <a:p>
            <a:pPr algn="just"/>
            <a:r>
              <a:rPr lang="en-US" sz="2000" dirty="0" smtClean="0"/>
              <a:t>COLLETTE C., JANSSENS S., ARTOOS K., GUINCHARD M. and HAUVILLER C., CLIC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stabilization and </a:t>
            </a:r>
            <a:r>
              <a:rPr lang="en-US" sz="2000" dirty="0" err="1" smtClean="0"/>
              <a:t>nano</a:t>
            </a:r>
            <a:r>
              <a:rPr lang="en-US" sz="2000" dirty="0" smtClean="0"/>
              <a:t>-positioning,</a:t>
            </a:r>
            <a:r>
              <a:rPr lang="en-GB" sz="2000" i="1" dirty="0" smtClean="0"/>
              <a:t> International Conference on Noise and Vibration Engineering (ISMA2010)</a:t>
            </a:r>
            <a:r>
              <a:rPr lang="en-GB" sz="2000" dirty="0" smtClean="0"/>
              <a:t>, 20-22 September 2010 (Leuven, </a:t>
            </a:r>
            <a:r>
              <a:rPr lang="en-GB" sz="2000" dirty="0" err="1" smtClean="0"/>
              <a:t>Belgique</a:t>
            </a:r>
            <a:r>
              <a:rPr lang="en-GB" sz="2000" dirty="0" smtClean="0"/>
              <a:t>).</a:t>
            </a:r>
            <a:endParaRPr lang="en-US" sz="2000" dirty="0" smtClean="0"/>
          </a:p>
          <a:p>
            <a:pPr algn="just"/>
            <a:r>
              <a:rPr lang="en-US" sz="2000" dirty="0" smtClean="0"/>
              <a:t>JANSSENS S., COLLETTE C., ARTOOS K., GUINCHARD M. and HAUVILLER C., A </a:t>
            </a:r>
            <a:r>
              <a:rPr lang="en-US" sz="2000" dirty="0" err="1" smtClean="0"/>
              <a:t>sensitiviy</a:t>
            </a:r>
            <a:r>
              <a:rPr lang="en-US" sz="2000" dirty="0" smtClean="0"/>
              <a:t> analysis for the stabilization of the CLIC main beam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, </a:t>
            </a:r>
            <a:r>
              <a:rPr lang="en-US" sz="2000" i="1" dirty="0" smtClean="0"/>
              <a:t>Conference on Uncertainty in Structural Dynamics</a:t>
            </a:r>
            <a:r>
              <a:rPr lang="en-US" sz="2000" dirty="0" smtClean="0"/>
              <a:t>, </a:t>
            </a:r>
            <a:r>
              <a:rPr lang="en-GB" sz="2000" dirty="0" smtClean="0"/>
              <a:t>20-22 September 2010 (Leuven, </a:t>
            </a:r>
            <a:r>
              <a:rPr lang="en-GB" sz="2000" dirty="0" err="1" smtClean="0"/>
              <a:t>Belgique</a:t>
            </a:r>
            <a:r>
              <a:rPr lang="en-GB" sz="2000" dirty="0" smtClean="0"/>
              <a:t>). </a:t>
            </a:r>
            <a:endParaRPr lang="en-US" sz="2000" dirty="0" smtClean="0"/>
          </a:p>
          <a:p>
            <a:pPr algn="just"/>
            <a:r>
              <a:rPr lang="en-US" sz="2000" dirty="0" smtClean="0"/>
              <a:t>FERNANDEZ-CARMONA P., COLLETTE C., JANSSENS S., ARTOOS K., GUINCHARD M., KUZMIN A., SLAATHAUG A., HAUVILLER C., Study of the electronics architecture for the mechanical stabilization of the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of the CLIC linear accelerator, Topical Workshop on Electronics for Particle Physics TWEPP 2010, 20-24 September 2010 (Aachen, Germany).</a:t>
            </a:r>
          </a:p>
          <a:p>
            <a:endParaRPr lang="fr-BE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Spares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5943600" cy="990600"/>
          </a:xfrm>
        </p:spPr>
        <p:txBody>
          <a:bodyPr/>
          <a:lstStyle/>
          <a:p>
            <a:r>
              <a:rPr lang="en-GB" sz="4000" dirty="0" smtClean="0"/>
              <a:t>Deliverables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95536" y="1597442"/>
          <a:ext cx="8280920" cy="5152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6336704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dirty="0" smtClean="0"/>
                        <a:t>2009 -2010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R&amp;D Stabilisation</a:t>
                      </a:r>
                      <a:r>
                        <a:rPr lang="en-GB" baseline="0" dirty="0" smtClean="0"/>
                        <a:t>  CLIC</a:t>
                      </a:r>
                    </a:p>
                    <a:p>
                      <a:r>
                        <a:rPr lang="en-GB" baseline="0" dirty="0" smtClean="0"/>
                        <a:t>CDR </a:t>
                      </a:r>
                    </a:p>
                    <a:p>
                      <a:r>
                        <a:rPr lang="en-GB" baseline="0" dirty="0" smtClean="0"/>
                        <a:t>Feasibility demonstration CLIC MBQ stabilisation</a:t>
                      </a:r>
                    </a:p>
                    <a:p>
                      <a:r>
                        <a:rPr lang="en-GB" baseline="0" dirty="0" smtClean="0"/>
                        <a:t>Stabilisation  Working Group</a:t>
                      </a:r>
                    </a:p>
                  </a:txBody>
                  <a:tcPr/>
                </a:tc>
              </a:tr>
              <a:tr h="2667242">
                <a:tc>
                  <a:txBody>
                    <a:bodyPr/>
                    <a:lstStyle/>
                    <a:p>
                      <a:r>
                        <a:rPr lang="en-GB" dirty="0" smtClean="0"/>
                        <a:t>APRIL 2009-2013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EUCARD </a:t>
                      </a:r>
                      <a:r>
                        <a:rPr lang="en-GB" u="sng" dirty="0" smtClean="0"/>
                        <a:t>WP 9.3.1 </a:t>
                      </a:r>
                      <a:r>
                        <a:rPr lang="en-GB" dirty="0" smtClean="0"/>
                        <a:t>and 9.3.2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dirty="0" smtClean="0"/>
                        <a:t>2009-2010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Contribution </a:t>
                      </a:r>
                      <a:r>
                        <a:rPr lang="en-GB" dirty="0" err="1" smtClean="0"/>
                        <a:t>exceptionelle</a:t>
                      </a:r>
                      <a:r>
                        <a:rPr lang="en-GB" dirty="0" smtClean="0"/>
                        <a:t> de la</a:t>
                      </a:r>
                      <a:r>
                        <a:rPr lang="en-GB" baseline="0" dirty="0" smtClean="0"/>
                        <a:t> France au CERN (EDMS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1009438)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WP 4.7 and 4.8</a:t>
                      </a:r>
                    </a:p>
                    <a:p>
                      <a:r>
                        <a:rPr lang="en-GB" dirty="0" smtClean="0"/>
                        <a:t>LAPP (</a:t>
                      </a:r>
                      <a:r>
                        <a:rPr lang="en-GB" dirty="0" err="1" smtClean="0"/>
                        <a:t>calculs</a:t>
                      </a:r>
                      <a:r>
                        <a:rPr lang="en-GB" dirty="0" smtClean="0"/>
                        <a:t> et analyse </a:t>
                      </a:r>
                      <a:r>
                        <a:rPr lang="en-GB" dirty="0" err="1" smtClean="0"/>
                        <a:t>vibratoire</a:t>
                      </a:r>
                      <a:r>
                        <a:rPr lang="en-GB" dirty="0" smtClean="0"/>
                        <a:t>)+ CEA  (</a:t>
                      </a:r>
                      <a:r>
                        <a:rPr lang="en-GB" dirty="0" err="1" smtClean="0"/>
                        <a:t>interferometre</a:t>
                      </a:r>
                      <a:r>
                        <a:rPr lang="en-GB" dirty="0" smtClean="0"/>
                        <a:t>) Evaluation performances 2011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21905" y="2112131"/>
            <a:ext cx="103425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i="1" dirty="0" smtClean="0"/>
              <a:t>~ DONE!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66805" y="3228996"/>
            <a:ext cx="283103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1.</a:t>
            </a:r>
            <a:r>
              <a:rPr lang="en-GB" dirty="0" smtClean="0"/>
              <a:t> Mock-up type 4 (9/2011)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803487" y="4094574"/>
            <a:ext cx="499162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3. </a:t>
            </a:r>
            <a:r>
              <a:rPr lang="en-GB" dirty="0" smtClean="0"/>
              <a:t>Test module Type 1(10/’11) + </a:t>
            </a:r>
            <a:r>
              <a:rPr lang="en-GB" dirty="0" smtClean="0">
                <a:solidFill>
                  <a:srgbClr val="FF6600"/>
                </a:solidFill>
              </a:rPr>
              <a:t>4.</a:t>
            </a:r>
            <a:r>
              <a:rPr lang="en-GB" dirty="0" smtClean="0"/>
              <a:t> type 4 (05/’12)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126798" y="4515989"/>
            <a:ext cx="36639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5.</a:t>
            </a:r>
            <a:r>
              <a:rPr lang="en-GB" dirty="0" smtClean="0"/>
              <a:t> CLEX: Type 1 + </a:t>
            </a:r>
            <a:r>
              <a:rPr lang="en-GB" dirty="0" smtClean="0">
                <a:solidFill>
                  <a:srgbClr val="FF6600"/>
                </a:solidFill>
              </a:rPr>
              <a:t>6.</a:t>
            </a:r>
            <a:r>
              <a:rPr lang="en-GB" dirty="0" smtClean="0"/>
              <a:t> Type 4 (12/’12)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54145" y="4969303"/>
            <a:ext cx="2813527" cy="369332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i="1" dirty="0" smtClean="0"/>
              <a:t>Experiment at CEBAF (2013)</a:t>
            </a:r>
            <a:endParaRPr lang="en-GB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030818" y="3658656"/>
            <a:ext cx="67729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2. </a:t>
            </a:r>
            <a:r>
              <a:rPr lang="en-GB" dirty="0" smtClean="0"/>
              <a:t>Characterisation of noise/vibration sources in an accelerator (03/’11)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27321" y="5092986"/>
            <a:ext cx="3113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Final EUCARD reports 03/2013</a:t>
            </a:r>
            <a:endParaRPr lang="en-GB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411972" y="2509284"/>
            <a:ext cx="3208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T1 concept drawing Module CDR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Deliverables (conditions)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9597" y="1552366"/>
            <a:ext cx="82933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7. </a:t>
            </a:r>
            <a:r>
              <a:rPr lang="en-GB" dirty="0" smtClean="0"/>
              <a:t>Further </a:t>
            </a:r>
            <a:r>
              <a:rPr lang="en-GB" b="1" dirty="0" smtClean="0"/>
              <a:t>increase performance</a:t>
            </a:r>
            <a:r>
              <a:rPr lang="en-GB" dirty="0" smtClean="0"/>
              <a:t>: stability and ratio reduction RMS displacement.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8.</a:t>
            </a:r>
            <a:r>
              <a:rPr lang="en-GB" dirty="0" smtClean="0"/>
              <a:t> Compatibility components (</a:t>
            </a:r>
            <a:r>
              <a:rPr lang="en-GB" b="1" dirty="0" smtClean="0"/>
              <a:t>sensor</a:t>
            </a:r>
            <a:r>
              <a:rPr lang="en-GB" dirty="0" smtClean="0"/>
              <a:t>/</a:t>
            </a:r>
            <a:r>
              <a:rPr lang="en-GB" b="1" dirty="0" smtClean="0"/>
              <a:t>actuator</a:t>
            </a:r>
            <a:r>
              <a:rPr lang="en-GB" dirty="0" smtClean="0"/>
              <a:t>/ </a:t>
            </a:r>
            <a:r>
              <a:rPr lang="en-GB" b="1" dirty="0" smtClean="0"/>
              <a:t>electronics</a:t>
            </a:r>
            <a:r>
              <a:rPr lang="en-GB" dirty="0" smtClean="0"/>
              <a:t>) with </a:t>
            </a:r>
            <a:r>
              <a:rPr lang="en-GB" b="1" dirty="0" smtClean="0"/>
              <a:t>accelerator environment</a:t>
            </a:r>
            <a:r>
              <a:rPr lang="en-GB" dirty="0" smtClean="0"/>
              <a:t>: research + qualification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FF6600"/>
                </a:solidFill>
              </a:rPr>
              <a:t>9.</a:t>
            </a:r>
            <a:r>
              <a:rPr lang="en-GB" dirty="0" smtClean="0"/>
              <a:t> Compatibility with </a:t>
            </a:r>
            <a:r>
              <a:rPr lang="en-GB" b="1" dirty="0" smtClean="0"/>
              <a:t>Alignment</a:t>
            </a:r>
            <a:r>
              <a:rPr lang="en-GB" dirty="0" smtClean="0"/>
              <a:t> + external forces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Calibrate + characterise sensors by comparison + </a:t>
            </a:r>
            <a:r>
              <a:rPr lang="en-GB" b="1" dirty="0" smtClean="0"/>
              <a:t>independent measurement method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Demonstrate stability with </a:t>
            </a:r>
            <a:r>
              <a:rPr lang="en-GB" b="1" dirty="0" smtClean="0"/>
              <a:t>independent method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11.</a:t>
            </a:r>
            <a:r>
              <a:rPr lang="en-GB" dirty="0" smtClean="0"/>
              <a:t> For operation in test modules and CLEX: a controller with </a:t>
            </a:r>
            <a:r>
              <a:rPr lang="en-GB" b="1" dirty="0" smtClean="0"/>
              <a:t>external communication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8966" y="3506558"/>
            <a:ext cx="90078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12.</a:t>
            </a:r>
            <a:r>
              <a:rPr lang="en-GB" dirty="0" smtClean="0"/>
              <a:t> State of the art report on sensor development and performances (updated yearly basis)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13.</a:t>
            </a:r>
            <a:r>
              <a:rPr lang="en-GB" dirty="0" smtClean="0"/>
              <a:t> State of the art report on actuator development and performances (updated yearly basis)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14.</a:t>
            </a:r>
            <a:r>
              <a:rPr lang="en-GB" dirty="0" smtClean="0"/>
              <a:t> </a:t>
            </a:r>
            <a:r>
              <a:rPr lang="en-GB" dirty="0" err="1" smtClean="0"/>
              <a:t>Overal</a:t>
            </a:r>
            <a:r>
              <a:rPr lang="en-GB" dirty="0" smtClean="0"/>
              <a:t> system analysis: stability, bandwidth, </a:t>
            </a:r>
            <a:r>
              <a:rPr lang="en-GB" b="1" dirty="0" smtClean="0"/>
              <a:t>sensitivity to change of specifications, </a:t>
            </a:r>
          </a:p>
          <a:p>
            <a:r>
              <a:rPr lang="en-GB" b="1" dirty="0" smtClean="0"/>
              <a:t>interaction with BBF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15.</a:t>
            </a:r>
            <a:r>
              <a:rPr lang="en-GB" dirty="0" smtClean="0"/>
              <a:t> </a:t>
            </a:r>
            <a:r>
              <a:rPr lang="en-GB" b="1" dirty="0" smtClean="0"/>
              <a:t>Integration</a:t>
            </a:r>
            <a:r>
              <a:rPr lang="en-GB" dirty="0" smtClean="0"/>
              <a:t> in the module design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6600"/>
                </a:solidFill>
              </a:rPr>
              <a:t>16.</a:t>
            </a:r>
            <a:r>
              <a:rPr lang="en-GB" dirty="0" smtClean="0"/>
              <a:t> Faults analysis and tolerance of technical system, machine protection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3916" y="6124346"/>
            <a:ext cx="854857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Remark: CDR is the baseline during technical implementation... but with some flexibility without dispersing our activities</a:t>
            </a:r>
            <a:endParaRPr lang="en-GB" dirty="0"/>
          </a:p>
        </p:txBody>
      </p:sp>
      <p:sp>
        <p:nvSpPr>
          <p:cNvPr id="12" name="Left Brace 11"/>
          <p:cNvSpPr/>
          <p:nvPr/>
        </p:nvSpPr>
        <p:spPr>
          <a:xfrm>
            <a:off x="287085" y="2690038"/>
            <a:ext cx="276447" cy="5103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-42532" y="2743191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10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9166" y="404949"/>
            <a:ext cx="2011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2011</a:t>
            </a:r>
            <a:endParaRPr lang="en-GB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59470" y="2371083"/>
            <a:ext cx="29027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X-y guide prototype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0736" y="2817606"/>
            <a:ext cx="80913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Seismic reference mass/ seismometer improvement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8399732" y="1743740"/>
            <a:ext cx="414669" cy="467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0121" y="1850065"/>
            <a:ext cx="1977616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232837" y="1850065"/>
            <a:ext cx="1977616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284921" y="1850065"/>
            <a:ext cx="1977616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337005" y="1850065"/>
            <a:ext cx="1977616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86244" y="3253546"/>
            <a:ext cx="24667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Construction T4 mock-up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306161" y="3253546"/>
            <a:ext cx="2466772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Testing T4 mock-up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05647" y="3678845"/>
            <a:ext cx="2977109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Construction T1 Test module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8857" y="5369492"/>
            <a:ext cx="4114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Lavista</a:t>
            </a:r>
            <a:r>
              <a:rPr lang="en-GB" dirty="0" smtClean="0"/>
              <a:t> development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371601" y="4093570"/>
            <a:ext cx="26546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T4 vibration analysis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857" y="3668194"/>
            <a:ext cx="385961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T1 &amp; T4 assembly, testing, water cooling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71601" y="4518872"/>
            <a:ext cx="26546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T1 vibration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9166" y="4944174"/>
            <a:ext cx="20839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T0 vibration analysis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874" y="5805464"/>
            <a:ext cx="84316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Characterisation vibration sources and propagation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115321" y="2371083"/>
            <a:ext cx="322168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X-y relative </a:t>
            </a:r>
            <a:r>
              <a:rPr lang="en-GB" dirty="0" err="1" smtClean="0"/>
              <a:t>displ</a:t>
            </a:r>
            <a:r>
              <a:rPr lang="en-GB" dirty="0" smtClean="0"/>
              <a:t>. measurements</a:t>
            </a:r>
            <a:endParaRPr lang="en-GB" dirty="0"/>
          </a:p>
        </p:txBody>
      </p:sp>
      <p:pic>
        <p:nvPicPr>
          <p:cNvPr id="22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Artoos, ACE 6, Geneva  2nd February 2011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7311" y="4810032"/>
            <a:ext cx="6742112" cy="96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2"/>
          <p:cNvSpPr txBox="1"/>
          <p:nvPr/>
        </p:nvSpPr>
        <p:spPr>
          <a:xfrm>
            <a:off x="394292" y="5534561"/>
            <a:ext cx="64107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Reduction in performance due to latency in feedback system</a:t>
            </a:r>
          </a:p>
          <a:p>
            <a:pPr lvl="1">
              <a:buFont typeface="Symbol"/>
              <a:buChar char="Þ"/>
            </a:pPr>
            <a:r>
              <a:rPr lang="en-GB" sz="2000" dirty="0" smtClean="0"/>
              <a:t> Long cables = latency problem =&gt; Localized control</a:t>
            </a:r>
          </a:p>
          <a:p>
            <a:pPr lvl="1"/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18248" cy="990600"/>
          </a:xfrm>
        </p:spPr>
        <p:txBody>
          <a:bodyPr/>
          <a:lstStyle/>
          <a:p>
            <a:r>
              <a:rPr lang="fr-BE" dirty="0" err="1" smtClean="0"/>
              <a:t>Latency</a:t>
            </a:r>
            <a:r>
              <a:rPr lang="fr-BE" dirty="0" smtClean="0"/>
              <a:t> </a:t>
            </a:r>
            <a:r>
              <a:rPr lang="fr-BE" dirty="0" err="1" smtClean="0"/>
              <a:t>Research</a:t>
            </a:r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584792" y="1765009"/>
            <a:ext cx="7274364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Latency research for stabilization (Digital system)</a:t>
            </a:r>
          </a:p>
          <a:p>
            <a:r>
              <a:rPr lang="en-US" sz="2400" u="sng" dirty="0" smtClean="0"/>
              <a:t>Goal: </a:t>
            </a:r>
            <a:r>
              <a:rPr lang="en-US" sz="2400" dirty="0" smtClean="0"/>
              <a:t>“Evaluate the impact of the latency on stabilization </a:t>
            </a:r>
          </a:p>
          <a:p>
            <a:r>
              <a:rPr lang="en-US" sz="2400" dirty="0" smtClean="0"/>
              <a:t>           performance”</a:t>
            </a:r>
            <a:endParaRPr lang="en-GB" sz="2400" dirty="0" smtClean="0"/>
          </a:p>
          <a:p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6875" y="4578350"/>
            <a:ext cx="24860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368" y="3721101"/>
            <a:ext cx="6243232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2"/>
          <p:cNvSpPr txBox="1"/>
          <p:nvPr/>
        </p:nvSpPr>
        <p:spPr>
          <a:xfrm>
            <a:off x="610192" y="2844509"/>
            <a:ext cx="83823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 smtClean="0"/>
              <a:t>Controller</a:t>
            </a:r>
            <a:r>
              <a:rPr lang="en-GB" sz="2000" u="sng" dirty="0" smtClean="0"/>
              <a:t>: </a:t>
            </a:r>
            <a:r>
              <a:rPr lang="en-GB" sz="2000" dirty="0" smtClean="0"/>
              <a:t>Experimental validation with NI PXI 8106 RT + M series acquisition </a:t>
            </a:r>
          </a:p>
          <a:p>
            <a:r>
              <a:rPr lang="en-GB" sz="2000" dirty="0" smtClean="0"/>
              <a:t>	      with a 2D controller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6184900" y="3374936"/>
            <a:ext cx="3175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u="sng" dirty="0" smtClean="0"/>
          </a:p>
          <a:p>
            <a:r>
              <a:rPr lang="en-US" sz="1100" u="sng" dirty="0" smtClean="0"/>
              <a:t> “</a:t>
            </a:r>
            <a:r>
              <a:rPr lang="en-US" sz="1100" i="1" u="sng" dirty="0" smtClean="0">
                <a:latin typeface="Arial" pitchFamily="34" charset="0"/>
                <a:cs typeface="Arial" pitchFamily="34" charset="0"/>
              </a:rPr>
              <a:t>Study of the electronics architecture for the mechanical </a:t>
            </a:r>
            <a:r>
              <a:rPr lang="en-US" sz="1100" i="1" u="sng" dirty="0" err="1" smtClean="0">
                <a:latin typeface="Arial" pitchFamily="34" charset="0"/>
                <a:cs typeface="Arial" pitchFamily="34" charset="0"/>
              </a:rPr>
              <a:t>stabilisation</a:t>
            </a:r>
            <a:r>
              <a:rPr lang="en-US" sz="1100" i="1" u="sng" dirty="0" smtClean="0">
                <a:latin typeface="Arial" pitchFamily="34" charset="0"/>
                <a:cs typeface="Arial" pitchFamily="34" charset="0"/>
              </a:rPr>
              <a:t> of the </a:t>
            </a:r>
            <a:r>
              <a:rPr lang="en-US" sz="1100" i="1" u="sng" dirty="0" err="1" smtClean="0">
                <a:latin typeface="Arial" pitchFamily="34" charset="0"/>
                <a:cs typeface="Arial" pitchFamily="34" charset="0"/>
              </a:rPr>
              <a:t>quadrupoles</a:t>
            </a:r>
            <a:r>
              <a:rPr lang="en-US" sz="1100" i="1" u="sng" dirty="0" smtClean="0">
                <a:latin typeface="Arial" pitchFamily="34" charset="0"/>
                <a:cs typeface="Arial" pitchFamily="34" charset="0"/>
              </a:rPr>
              <a:t> of the CLIC linear accelerator”  P. Fernandez  </a:t>
            </a:r>
            <a:r>
              <a:rPr lang="en-US" sz="1100" dirty="0" smtClean="0"/>
              <a:t>2010_JINST_5_C11014</a:t>
            </a:r>
            <a:endParaRPr lang="en-US" sz="1100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53051" y="4271554"/>
            <a:ext cx="269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 Fernandez-Carmona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600200" y="3810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Additional objectives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57200" y="1524000"/>
            <a:ext cx="845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 smtClean="0">
                <a:latin typeface="+mj-lt"/>
              </a:rPr>
              <a:t>NANOMETROLOGY and introduction REFERENCE position</a:t>
            </a:r>
            <a:endParaRPr lang="en-GB" sz="28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20574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Measurement of the x-y displacement </a:t>
            </a:r>
            <a:r>
              <a:rPr lang="en-GB" sz="2400" dirty="0" smtClean="0"/>
              <a:t>with respect to intermediate platform (</a:t>
            </a:r>
            <a:r>
              <a:rPr lang="en-GB" sz="2400" b="1" dirty="0" err="1" smtClean="0"/>
              <a:t>fiducials</a:t>
            </a:r>
            <a:r>
              <a:rPr lang="en-GB" sz="2400" dirty="0" smtClean="0"/>
              <a:t>):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1000" y="3048000"/>
            <a:ext cx="6248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 Instrumentation in actuator legs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Capacitive gauges in x-y guide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Optical linear encoders with gratings in x-y guide (Introduction hardware reference position)</a:t>
            </a:r>
            <a:endParaRPr lang="en-GB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34105" r="31790"/>
          <a:stretch>
            <a:fillRect/>
          </a:stretch>
        </p:blipFill>
        <p:spPr bwMode="auto">
          <a:xfrm>
            <a:off x="6477000" y="3657600"/>
            <a:ext cx="25922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734758"/>
            <a:ext cx="2019697" cy="143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6794863" y="2577737"/>
            <a:ext cx="190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Nanometre resolution</a:t>
            </a:r>
          </a:p>
        </p:txBody>
      </p:sp>
      <p:pic>
        <p:nvPicPr>
          <p:cNvPr id="20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 l="2564" t="14285" r="56418"/>
          <a:stretch>
            <a:fillRect/>
          </a:stretch>
        </p:blipFill>
        <p:spPr bwMode="auto">
          <a:xfrm>
            <a:off x="956929" y="4742363"/>
            <a:ext cx="1681717" cy="185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6096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Requirements</a:t>
            </a:r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76200" y="2882900"/>
            <a:ext cx="33647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Stability (magnetic axis):</a:t>
            </a:r>
            <a:endParaRPr lang="en-GB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02" name="TextBox 4"/>
          <p:cNvSpPr txBox="1">
            <a:spLocks noChangeArrowheads="1"/>
          </p:cNvSpPr>
          <p:nvPr/>
        </p:nvSpPr>
        <p:spPr bwMode="auto">
          <a:xfrm>
            <a:off x="5205556" y="2438400"/>
            <a:ext cx="2414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Nano-</a:t>
            </a:r>
            <a:r>
              <a:rPr lang="fr-CH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positioning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76200" y="1572161"/>
            <a:ext cx="4876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cs typeface="Times New Roman" pitchFamily="18" charset="0"/>
              </a:rPr>
              <a:t>3992 CLIC Main Beam </a:t>
            </a:r>
            <a:r>
              <a:rPr lang="en-GB" sz="2400" dirty="0" err="1" smtClean="0">
                <a:cs typeface="Times New Roman" pitchFamily="18" charset="0"/>
              </a:rPr>
              <a:t>Quadrupoles</a:t>
            </a:r>
            <a:r>
              <a:rPr lang="en-GB" sz="2400" dirty="0" smtClean="0">
                <a:cs typeface="Times New Roman" pitchFamily="18" charset="0"/>
              </a:rPr>
              <a:t>:</a:t>
            </a:r>
          </a:p>
          <a:p>
            <a:r>
              <a:rPr lang="en-GB" sz="2000" dirty="0" smtClean="0">
                <a:cs typeface="Times New Roman" pitchFamily="18" charset="0"/>
              </a:rPr>
              <a:t>Four types :</a:t>
            </a:r>
          </a:p>
          <a:p>
            <a:r>
              <a:rPr lang="en-GB" sz="2000" dirty="0" smtClean="0">
                <a:cs typeface="Times New Roman" pitchFamily="18" charset="0"/>
              </a:rPr>
              <a:t>Mass: ~ 100 to 400 kg</a:t>
            </a:r>
          </a:p>
          <a:p>
            <a:r>
              <a:rPr lang="en-GB" sz="2000" dirty="0" smtClean="0">
                <a:cs typeface="Times New Roman" pitchFamily="18" charset="0"/>
              </a:rPr>
              <a:t>Length: 500 to 2000 mm</a:t>
            </a:r>
            <a:endParaRPr lang="en-GB" sz="2000" dirty="0">
              <a:cs typeface="Times New Roman" pitchFamily="18" charset="0"/>
            </a:endParaRPr>
          </a:p>
        </p:txBody>
      </p:sp>
      <p:pic>
        <p:nvPicPr>
          <p:cNvPr id="5133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513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327400"/>
            <a:ext cx="2724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1524000"/>
            <a:ext cx="3581400" cy="22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0"/>
          <p:cNvSpPr txBox="1"/>
          <p:nvPr/>
        </p:nvSpPr>
        <p:spPr>
          <a:xfrm>
            <a:off x="4738251" y="3505200"/>
            <a:ext cx="194232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4: 2m, 400 kg</a:t>
            </a:r>
            <a:endParaRPr lang="fr-FR" dirty="0"/>
          </a:p>
        </p:txBody>
      </p:sp>
      <p:sp>
        <p:nvSpPr>
          <p:cNvPr id="20" name="ZoneTexte 11"/>
          <p:cNvSpPr txBox="1"/>
          <p:nvPr/>
        </p:nvSpPr>
        <p:spPr>
          <a:xfrm>
            <a:off x="6862618" y="3505200"/>
            <a:ext cx="216995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1: 0.5 m, 100 kg</a:t>
            </a:r>
            <a:endParaRPr lang="fr-FR" dirty="0"/>
          </a:p>
        </p:txBody>
      </p:sp>
      <p:sp>
        <p:nvSpPr>
          <p:cNvPr id="21" name="ZoneTexte 13"/>
          <p:cNvSpPr txBox="1"/>
          <p:nvPr/>
        </p:nvSpPr>
        <p:spPr>
          <a:xfrm>
            <a:off x="7772400" y="1676400"/>
            <a:ext cx="1163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fr-FR" sz="1400" dirty="0" err="1" smtClean="0">
                <a:solidFill>
                  <a:schemeClr val="bg1">
                    <a:lumMod val="50000"/>
                  </a:schemeClr>
                </a:solidFill>
              </a:rPr>
              <a:t>Samoshkin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4" name="Group 25"/>
          <p:cNvGraphicFramePr>
            <a:graphicFrameLocks noGrp="1"/>
          </p:cNvGraphicFramePr>
          <p:nvPr/>
        </p:nvGraphicFramePr>
        <p:xfrm>
          <a:off x="165100" y="4277423"/>
          <a:ext cx="2743200" cy="2377377"/>
        </p:xfrm>
        <a:graphic>
          <a:graphicData uri="http://schemas.openxmlformats.org/drawingml/2006/table">
            <a:tbl>
              <a:tblPr/>
              <a:tblGrid>
                <a:gridCol w="587828"/>
                <a:gridCol w="1077686"/>
                <a:gridCol w="1077686"/>
              </a:tblGrid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FF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MBQ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0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0.2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 4Hz</a:t>
                      </a:r>
                      <a:endParaRPr kumimoji="0" 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4 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1800" y="4032431"/>
            <a:ext cx="6172200" cy="25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060" y="1848083"/>
            <a:ext cx="3589338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5093" y="1858716"/>
            <a:ext cx="3690937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304800" y="5232996"/>
            <a:ext cx="8534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400" u="sng" dirty="0">
                <a:latin typeface="Tw Cen MT" pitchFamily="34" charset="0"/>
              </a:rPr>
              <a:t>Soft support :</a:t>
            </a:r>
            <a:endParaRPr lang="fr-CH" sz="2400" dirty="0">
              <a:latin typeface="Tw Cen MT" pitchFamily="34" charset="0"/>
            </a:endParaRPr>
          </a:p>
          <a:p>
            <a:r>
              <a:rPr lang="fr-CH" sz="2400" dirty="0">
                <a:latin typeface="Tw Cen MT" pitchFamily="34" charset="0"/>
              </a:rPr>
              <a:t>(i) </a:t>
            </a:r>
            <a:r>
              <a:rPr lang="fr-CH" sz="2400" dirty="0" err="1">
                <a:latin typeface="Tw Cen MT" pitchFamily="34" charset="0"/>
              </a:rPr>
              <a:t>Improves</a:t>
            </a:r>
            <a:r>
              <a:rPr lang="fr-CH" sz="2400" dirty="0">
                <a:latin typeface="Tw Cen MT" pitchFamily="34" charset="0"/>
              </a:rPr>
              <a:t> the isolation</a:t>
            </a:r>
          </a:p>
          <a:p>
            <a:r>
              <a:rPr lang="fr-CH" sz="2400" dirty="0">
                <a:latin typeface="Tw Cen MT" pitchFamily="34" charset="0"/>
              </a:rPr>
              <a:t>(ii) </a:t>
            </a:r>
            <a:r>
              <a:rPr lang="fr-CH" sz="2400" dirty="0" err="1">
                <a:latin typeface="Tw Cen MT" pitchFamily="34" charset="0"/>
              </a:rPr>
              <a:t>Make</a:t>
            </a:r>
            <a:r>
              <a:rPr lang="fr-CH" sz="2400" dirty="0">
                <a:latin typeface="Tw Cen MT" pitchFamily="34" charset="0"/>
              </a:rPr>
              <a:t> the </a:t>
            </a:r>
            <a:r>
              <a:rPr lang="fr-CH" sz="2400" dirty="0" err="1">
                <a:latin typeface="Tw Cen MT" pitchFamily="34" charset="0"/>
              </a:rPr>
              <a:t>payload</a:t>
            </a:r>
            <a:r>
              <a:rPr lang="fr-CH" sz="2400" dirty="0">
                <a:latin typeface="Tw Cen MT" pitchFamily="34" charset="0"/>
              </a:rPr>
              <a:t> more sensitive to </a:t>
            </a:r>
            <a:r>
              <a:rPr lang="fr-CH" sz="2400" dirty="0" err="1">
                <a:latin typeface="Tw Cen MT" pitchFamily="34" charset="0"/>
              </a:rPr>
              <a:t>external</a:t>
            </a:r>
            <a:r>
              <a:rPr lang="fr-CH" sz="2400" dirty="0">
                <a:latin typeface="Tw Cen MT" pitchFamily="34" charset="0"/>
              </a:rPr>
              <a:t> forces Fa</a:t>
            </a:r>
          </a:p>
        </p:txBody>
      </p:sp>
      <p:pic>
        <p:nvPicPr>
          <p:cNvPr id="16389" name="Picture 8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3475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1219200" y="406400"/>
            <a:ext cx="624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fr-CH" sz="3200" dirty="0" smtClean="0">
                <a:solidFill>
                  <a:schemeClr val="tx2"/>
                </a:solidFill>
              </a:rPr>
              <a:t>Passive Isolation </a:t>
            </a:r>
            <a:r>
              <a:rPr lang="fr-CH" sz="3200" dirty="0" err="1" smtClean="0">
                <a:solidFill>
                  <a:schemeClr val="tx2"/>
                </a:solidFill>
              </a:rPr>
              <a:t>Strategies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5" cstate="print"/>
          <a:srcRect t="3999" r="74388" b="8000"/>
          <a:stretch>
            <a:fillRect/>
          </a:stretch>
        </p:blipFill>
        <p:spPr bwMode="auto">
          <a:xfrm>
            <a:off x="152400" y="2020194"/>
            <a:ext cx="16287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Footer Placeholder 1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322637"/>
            <a:ext cx="542108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2" name="Picture 10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33153" y="1541708"/>
            <a:ext cx="853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400" u="sng" dirty="0" err="1" smtClean="0"/>
              <a:t>Effect</a:t>
            </a:r>
            <a:r>
              <a:rPr lang="fr-CH" sz="2400" u="sng" dirty="0" smtClean="0"/>
              <a:t> of support </a:t>
            </a:r>
            <a:r>
              <a:rPr lang="fr-CH" sz="2400" u="sng" dirty="0" err="1" smtClean="0"/>
              <a:t>stiffness</a:t>
            </a:r>
            <a:endParaRPr lang="en-US" sz="2400" u="sng" dirty="0">
              <a:latin typeface="Tw Cen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9051" y="1616148"/>
            <a:ext cx="786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[m/N]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pic>
        <p:nvPicPr>
          <p:cNvPr id="19461" name="Picture 61" descr="math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44561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2" descr="fb_principl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25" y="2135388"/>
            <a:ext cx="40306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63" descr="fb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676400"/>
            <a:ext cx="477202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1143000"/>
          </a:xfrm>
        </p:spPr>
        <p:txBody>
          <a:bodyPr/>
          <a:lstStyle/>
          <a:p>
            <a:pPr defTabSz="650875" eaLnBrk="1" hangingPunct="1"/>
            <a:r>
              <a:rPr lang="en-GB" sz="3200" dirty="0" smtClean="0"/>
              <a:t>Active Isolation Strategies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6667500" y="4762500"/>
            <a:ext cx="1143000" cy="4572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486400" y="5562600"/>
            <a:ext cx="31607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>
                <a:latin typeface="Tw Cen MT" pitchFamily="34" charset="0"/>
              </a:rPr>
              <a:t>Add virtual mass</a:t>
            </a:r>
          </a:p>
          <a:p>
            <a:r>
              <a:rPr lang="fr-BE" sz="2400">
                <a:latin typeface="Tw Cen MT" pitchFamily="34" charset="0"/>
              </a:rPr>
              <a:t>(e.g. space applications)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1638301" y="6057900"/>
            <a:ext cx="685800" cy="317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9" name="Picture 13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184291" y="1541708"/>
            <a:ext cx="853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400" u="sng" dirty="0" smtClean="0"/>
              <a:t>Feedback control </a:t>
            </a:r>
            <a:r>
              <a:rPr lang="fr-CH" sz="2400" u="sng" dirty="0" err="1" smtClean="0"/>
              <a:t>principle</a:t>
            </a:r>
            <a:endParaRPr lang="en-US" sz="2400" u="sng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pic>
        <p:nvPicPr>
          <p:cNvPr id="20485" name="Picture 61" descr="mat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343400"/>
            <a:ext cx="44561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2" descr="fb_princip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525" y="2007792"/>
            <a:ext cx="40306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3" descr="f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676400"/>
            <a:ext cx="477202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2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>
            <a:stCxn id="20491" idx="0"/>
          </p:cNvCxnSpPr>
          <p:nvPr/>
        </p:nvCxnSpPr>
        <p:spPr>
          <a:xfrm rot="5400000" flipH="1" flipV="1">
            <a:off x="5811838" y="4440237"/>
            <a:ext cx="2209800" cy="34925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14"/>
          <p:cNvSpPr txBox="1">
            <a:spLocks noChangeArrowheads="1"/>
          </p:cNvSpPr>
          <p:nvPr/>
        </p:nvSpPr>
        <p:spPr bwMode="auto">
          <a:xfrm>
            <a:off x="5486400" y="5562600"/>
            <a:ext cx="28241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>
                <a:latin typeface="Tw Cen MT" pitchFamily="34" charset="0"/>
              </a:rPr>
              <a:t>Sky-hook damper </a:t>
            </a:r>
          </a:p>
          <a:p>
            <a:r>
              <a:rPr lang="fr-BE" sz="2400">
                <a:latin typeface="Tw Cen MT" pitchFamily="34" charset="0"/>
              </a:rPr>
              <a:t>(D.C. Karnopp, 1969)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2932907" y="6058694"/>
            <a:ext cx="685800" cy="158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3" name="Picture 13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447800" y="152400"/>
            <a:ext cx="70104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6508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Active Isolation Strategies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84291" y="1541708"/>
            <a:ext cx="853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400" u="sng" dirty="0" smtClean="0"/>
              <a:t>Feedback control </a:t>
            </a:r>
            <a:r>
              <a:rPr lang="fr-CH" sz="2400" u="sng" dirty="0" err="1" smtClean="0"/>
              <a:t>principle</a:t>
            </a:r>
            <a:endParaRPr lang="en-US" sz="2400" u="sng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3224213" y="2414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Tw Cen MT" pitchFamily="34" charset="0"/>
            </a:endParaRPr>
          </a:p>
        </p:txBody>
      </p:sp>
      <p:pic>
        <p:nvPicPr>
          <p:cNvPr id="21509" name="Picture 61" descr="mat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343400"/>
            <a:ext cx="44561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2" descr="fb_princip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525" y="2071590"/>
            <a:ext cx="40306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3" descr="f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676400"/>
            <a:ext cx="477202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32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0" name="Straight Arrow Connector 69"/>
          <p:cNvCxnSpPr/>
          <p:nvPr/>
        </p:nvCxnSpPr>
        <p:spPr>
          <a:xfrm rot="16200000" flipV="1">
            <a:off x="4762500" y="4533900"/>
            <a:ext cx="1752600" cy="6096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5" name="TextBox 71"/>
          <p:cNvSpPr txBox="1">
            <a:spLocks noChangeArrowheads="1"/>
          </p:cNvSpPr>
          <p:nvPr/>
        </p:nvSpPr>
        <p:spPr bwMode="auto">
          <a:xfrm>
            <a:off x="4572000" y="5646738"/>
            <a:ext cx="4486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>
                <a:solidFill>
                  <a:srgbClr val="FF0000"/>
                </a:solidFill>
                <a:latin typeface="Tw Cen MT" pitchFamily="34" charset="0"/>
              </a:rPr>
              <a:t>Position feedback would be great !</a:t>
            </a:r>
          </a:p>
          <a:p>
            <a:r>
              <a:rPr lang="fr-BE" sz="2400">
                <a:solidFill>
                  <a:srgbClr val="FF0000"/>
                </a:solidFill>
                <a:latin typeface="Tw Cen MT" pitchFamily="34" charset="0"/>
                <a:sym typeface="Wingdings" pitchFamily="2" charset="2"/>
              </a:rPr>
              <a:t> </a:t>
            </a:r>
            <a:r>
              <a:rPr lang="fr-BE" sz="2400">
                <a:solidFill>
                  <a:srgbClr val="FF0000"/>
                </a:solidFill>
                <a:latin typeface="Tw Cen MT" pitchFamily="34" charset="0"/>
              </a:rPr>
              <a:t>How to measure it ?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4075907" y="6058694"/>
            <a:ext cx="685800" cy="158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7" name="Picture 14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1143000"/>
          </a:xfrm>
        </p:spPr>
        <p:txBody>
          <a:bodyPr/>
          <a:lstStyle/>
          <a:p>
            <a:pPr defTabSz="650875" eaLnBrk="1" hangingPunct="1"/>
            <a:r>
              <a:rPr lang="en-GB" sz="3200" dirty="0" smtClean="0"/>
              <a:t>Active Isolation Strategies</a:t>
            </a: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84291" y="1541708"/>
            <a:ext cx="853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400" u="sng" dirty="0" smtClean="0"/>
              <a:t>Feedback control </a:t>
            </a:r>
            <a:r>
              <a:rPr lang="fr-CH" sz="2400" u="sng" dirty="0" err="1" smtClean="0"/>
              <a:t>principle</a:t>
            </a:r>
            <a:endParaRPr lang="en-US" sz="2400" u="sng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0000" cy="990600"/>
          </a:xfrm>
        </p:spPr>
        <p:txBody>
          <a:bodyPr/>
          <a:lstStyle/>
          <a:p>
            <a:pPr eaLnBrk="1" hangingPunct="1"/>
            <a:r>
              <a:rPr lang="fr-BE" sz="3200" dirty="0" smtClean="0"/>
              <a:t>Passive vs Active vibration isolation</a:t>
            </a:r>
            <a:endParaRPr lang="fr-FR" sz="3200" dirty="0" smtClean="0"/>
          </a:p>
        </p:txBody>
      </p:sp>
      <p:pic>
        <p:nvPicPr>
          <p:cNvPr id="25603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1627188"/>
            <a:ext cx="868680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2400" b="1" u="sng" dirty="0" err="1">
                <a:latin typeface="+mn-lt"/>
              </a:rPr>
              <a:t>Only</a:t>
            </a:r>
            <a:r>
              <a:rPr lang="fr-BE" sz="2400" b="1" u="sng" dirty="0">
                <a:latin typeface="+mn-lt"/>
              </a:rPr>
              <a:t> active isolation </a:t>
            </a:r>
            <a:r>
              <a:rPr lang="fr-BE" sz="2400" b="1" u="sng" dirty="0" err="1">
                <a:latin typeface="+mn-lt"/>
              </a:rPr>
              <a:t>can</a:t>
            </a:r>
            <a:r>
              <a:rPr lang="fr-BE" sz="2400" b="1" u="sng" dirty="0">
                <a:latin typeface="+mn-lt"/>
              </a:rPr>
              <a:t> </a:t>
            </a:r>
            <a:r>
              <a:rPr lang="fr-BE" sz="2400" b="1" u="sng" dirty="0" err="1">
                <a:latin typeface="+mn-lt"/>
              </a:rPr>
              <a:t>provide</a:t>
            </a:r>
            <a:r>
              <a:rPr lang="fr-BE" sz="2400" b="1" u="sng" dirty="0">
                <a:latin typeface="+mn-lt"/>
              </a:rPr>
              <a:t> </a:t>
            </a:r>
            <a:r>
              <a:rPr lang="fr-BE" sz="2400" b="1" u="sng" dirty="0" err="1">
                <a:latin typeface="+mn-lt"/>
              </a:rPr>
              <a:t>both</a:t>
            </a:r>
            <a:r>
              <a:rPr lang="fr-BE" sz="2400" b="1" u="sng" dirty="0">
                <a:latin typeface="+mn-lt"/>
              </a:rPr>
              <a:t>: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BE" sz="2400" dirty="0">
                <a:latin typeface="+mn-lt"/>
              </a:rPr>
              <a:t> Isolation in a </a:t>
            </a:r>
            <a:r>
              <a:rPr lang="fr-BE" sz="2400" dirty="0" err="1">
                <a:latin typeface="+mn-lt"/>
              </a:rPr>
              <a:t>broad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frequency</a:t>
            </a:r>
            <a:r>
              <a:rPr lang="fr-BE" sz="2400" dirty="0">
                <a:latin typeface="+mn-lt"/>
              </a:rPr>
              <a:t> range </a:t>
            </a:r>
            <a:r>
              <a:rPr lang="fr-BE" sz="2400" dirty="0" err="1">
                <a:latin typeface="+mn-lt"/>
              </a:rPr>
              <a:t>between</a:t>
            </a:r>
            <a:r>
              <a:rPr lang="fr-BE" sz="2400" dirty="0">
                <a:latin typeface="+mn-lt"/>
              </a:rPr>
              <a:t> 1Hz and 20 Hz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Dynamic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stiffness</a:t>
            </a:r>
            <a:r>
              <a:rPr lang="fr-BE" sz="2400" dirty="0">
                <a:latin typeface="+mn-lt"/>
              </a:rPr>
              <a:t> for </a:t>
            </a:r>
            <a:r>
              <a:rPr lang="fr-BE" sz="2400" dirty="0" err="1">
                <a:latin typeface="+mn-lt"/>
              </a:rPr>
              <a:t>robustness</a:t>
            </a:r>
            <a:r>
              <a:rPr lang="fr-BE" sz="2400" dirty="0">
                <a:latin typeface="+mn-lt"/>
              </a:rPr>
              <a:t> to </a:t>
            </a:r>
            <a:r>
              <a:rPr lang="fr-BE" sz="2400" dirty="0" err="1">
                <a:latin typeface="+mn-lt"/>
              </a:rPr>
              <a:t>disturbances</a:t>
            </a:r>
            <a:r>
              <a:rPr lang="fr-BE" sz="2400" dirty="0">
                <a:latin typeface="+mn-lt"/>
              </a:rPr>
              <a:t> and compatibility </a:t>
            </a:r>
            <a:r>
              <a:rPr lang="fr-BE" sz="2400" dirty="0" err="1">
                <a:latin typeface="+mn-lt"/>
              </a:rPr>
              <a:t>with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alignment</a:t>
            </a:r>
            <a:r>
              <a:rPr lang="fr-BE" sz="2400" dirty="0">
                <a:latin typeface="+mn-lt"/>
              </a:rPr>
              <a:t> </a:t>
            </a:r>
            <a:endParaRPr lang="fr-BE" sz="2400" b="1" u="sng" dirty="0">
              <a:latin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fr-BE" sz="2400" b="1" u="sng" dirty="0">
                <a:latin typeface="+mn-lt"/>
              </a:rPr>
              <a:t>Conditions: </a:t>
            </a:r>
          </a:p>
          <a:p>
            <a:pPr>
              <a:spcBef>
                <a:spcPct val="50000"/>
              </a:spcBef>
              <a:defRPr/>
            </a:pPr>
            <a:r>
              <a:rPr lang="fr-BE" sz="2400" dirty="0">
                <a:latin typeface="+mn-lt"/>
              </a:rPr>
              <a:t>- </a:t>
            </a:r>
            <a:r>
              <a:rPr lang="fr-BE" sz="2400" dirty="0" err="1">
                <a:latin typeface="+mn-lt"/>
              </a:rPr>
              <a:t>Measure</a:t>
            </a:r>
            <a:r>
              <a:rPr lang="fr-BE" sz="2400" dirty="0">
                <a:latin typeface="+mn-lt"/>
              </a:rPr>
              <a:t> the vibrations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Process</a:t>
            </a:r>
            <a:r>
              <a:rPr lang="fr-BE" sz="2400" dirty="0">
                <a:latin typeface="+mn-lt"/>
              </a:rPr>
              <a:t> the signal in real time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Apply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small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dynamic</a:t>
            </a:r>
            <a:r>
              <a:rPr lang="fr-BE" sz="2400" dirty="0">
                <a:latin typeface="+mn-lt"/>
              </a:rPr>
              <a:t> forces</a:t>
            </a:r>
            <a:endParaRPr lang="fr-FR" sz="2400" dirty="0">
              <a:latin typeface="+mn-lt"/>
            </a:endParaRPr>
          </a:p>
        </p:txBody>
      </p:sp>
      <p:pic>
        <p:nvPicPr>
          <p:cNvPr id="25605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57550"/>
            <a:ext cx="369411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K. Artoos, ACE 6, Geneva  2nd February 2011</a:t>
            </a:r>
            <a:endParaRPr lang="en-US"/>
          </a:p>
        </p:txBody>
      </p:sp>
      <p:pic>
        <p:nvPicPr>
          <p:cNvPr id="25608" name="Picture 8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0EA1152-06C7-421A-8BB1-323743B4AE5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295400" y="228600"/>
            <a:ext cx="5791200" cy="990600"/>
          </a:xfrm>
        </p:spPr>
        <p:txBody>
          <a:bodyPr/>
          <a:lstStyle/>
          <a:p>
            <a:pPr eaLnBrk="1" hangingPunct="1"/>
            <a:r>
              <a:rPr lang="fr-BE" sz="3200" smtClean="0"/>
              <a:t>Error budgeting</a:t>
            </a:r>
            <a:endParaRPr lang="fr-FR" sz="3200" smtClean="0"/>
          </a:p>
        </p:txBody>
      </p:sp>
      <p:pic>
        <p:nvPicPr>
          <p:cNvPr id="27651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905000"/>
            <a:ext cx="2895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/>
          <p:cNvPicPr>
            <a:picLocks noChangeAspect="1" noChangeArrowheads="1"/>
          </p:cNvPicPr>
          <p:nvPr/>
        </p:nvPicPr>
        <p:blipFill>
          <a:blip r:embed="rId4" cstate="print"/>
          <a:srcRect r="40984"/>
          <a:stretch>
            <a:fillRect/>
          </a:stretch>
        </p:blipFill>
        <p:spPr bwMode="auto">
          <a:xfrm>
            <a:off x="76200" y="3505200"/>
            <a:ext cx="27432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570413"/>
            <a:ext cx="126047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9530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288925" y="5370513"/>
            <a:ext cx="2530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BE" sz="2000" dirty="0">
                <a:latin typeface="+mn-lt"/>
              </a:rPr>
              <a:t>No </a:t>
            </a:r>
            <a:r>
              <a:rPr lang="fr-BE" sz="2000" dirty="0" err="1">
                <a:latin typeface="+mn-lt"/>
              </a:rPr>
              <a:t>significant</a:t>
            </a:r>
            <a:r>
              <a:rPr lang="fr-BE" sz="2000" dirty="0">
                <a:latin typeface="+mn-lt"/>
              </a:rPr>
              <a:t> </a:t>
            </a:r>
            <a:r>
              <a:rPr lang="fr-BE" sz="2000" dirty="0" err="1">
                <a:latin typeface="+mn-lt"/>
              </a:rPr>
              <a:t>difference</a:t>
            </a:r>
            <a:r>
              <a:rPr lang="fr-BE" sz="2000" dirty="0">
                <a:latin typeface="+mn-lt"/>
              </a:rPr>
              <a:t> in the noise transmission</a:t>
            </a:r>
            <a:endParaRPr lang="fr-FR" sz="2000" dirty="0">
              <a:latin typeface="+mn-lt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27659" name="Picture 7"/>
          <p:cNvPicPr>
            <a:picLocks noChangeAspect="1" noChangeArrowheads="1"/>
          </p:cNvPicPr>
          <p:nvPr/>
        </p:nvPicPr>
        <p:blipFill>
          <a:blip r:embed="rId4" cstate="print"/>
          <a:srcRect l="59016" t="5882"/>
          <a:stretch>
            <a:fillRect/>
          </a:stretch>
        </p:blipFill>
        <p:spPr bwMode="auto">
          <a:xfrm>
            <a:off x="609600" y="4038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13" descr="C:\Christophe\Report\Journal_paper\IPAC2010_PhysRev_STAB\Er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1547813"/>
            <a:ext cx="5867400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5715000" y="5791200"/>
            <a:ext cx="762000" cy="609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0" y="6324600"/>
            <a:ext cx="16002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dirty="0">
                <a:latin typeface="+mn-lt"/>
              </a:rPr>
              <a:t>Noise </a:t>
            </a:r>
            <a:r>
              <a:rPr lang="fr-BE" dirty="0" err="1">
                <a:latin typeface="+mn-lt"/>
              </a:rPr>
              <a:t>reduction</a:t>
            </a:r>
            <a:endParaRPr lang="fr-BE" dirty="0">
              <a:latin typeface="+mn-lt"/>
            </a:endParaRPr>
          </a:p>
        </p:txBody>
      </p:sp>
      <p:pic>
        <p:nvPicPr>
          <p:cNvPr id="27663" name="Picture 15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705600" cy="990600"/>
          </a:xfrm>
        </p:spPr>
        <p:txBody>
          <a:bodyPr/>
          <a:lstStyle/>
          <a:p>
            <a:pPr eaLnBrk="1" hangingPunct="1"/>
            <a:r>
              <a:rPr lang="fr-BE" sz="3200" smtClean="0"/>
              <a:t>Strong coupling</a:t>
            </a:r>
            <a:endParaRPr lang="fr-FR" sz="32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K. Artoos, ACE 6, Geneva  2nd February 2011</a:t>
            </a:r>
            <a:endParaRPr lang="en-US"/>
          </a:p>
        </p:txBody>
      </p:sp>
      <p:pic>
        <p:nvPicPr>
          <p:cNvPr id="28677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C:\Christophe\Report\Conferences\IPAC_2010\T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960563"/>
            <a:ext cx="3648075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C:\Christophe\Report\Conferences\IPAC_2010\R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154488"/>
            <a:ext cx="3657600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676400" y="1600200"/>
            <a:ext cx="10287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 err="1">
                <a:latin typeface="+mn-lt"/>
              </a:rPr>
              <a:t>Stability</a:t>
            </a:r>
            <a:endParaRPr lang="fr-BE" sz="2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1600200"/>
            <a:ext cx="15462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>
                <a:latin typeface="+mn-lt"/>
              </a:rPr>
              <a:t>Performances</a:t>
            </a:r>
          </a:p>
        </p:txBody>
      </p:sp>
      <p:pic>
        <p:nvPicPr>
          <p:cNvPr id="2868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905000"/>
            <a:ext cx="3359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114800"/>
            <a:ext cx="3581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 rot="5400000" flipH="1" flipV="1">
            <a:off x="6019800" y="5715000"/>
            <a:ext cx="12192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5334000" y="5105400"/>
            <a:ext cx="12954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81800" y="5486400"/>
            <a:ext cx="10699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dirty="0">
                <a:latin typeface="+mn-lt"/>
              </a:rPr>
              <a:t>Objective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629400" y="5105400"/>
            <a:ext cx="533400" cy="45720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8" name="Picture 17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3800" cy="990600"/>
          </a:xfrm>
        </p:spPr>
        <p:txBody>
          <a:bodyPr/>
          <a:lstStyle/>
          <a:p>
            <a:pPr eaLnBrk="1" hangingPunct="1"/>
            <a:r>
              <a:rPr lang="fr-BE" sz="3200" smtClean="0"/>
              <a:t>Stability of slender quadrupoles </a:t>
            </a:r>
            <a:endParaRPr lang="fr-FR" sz="3200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40290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32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Line 12"/>
          <p:cNvSpPr>
            <a:spLocks noChangeShapeType="1"/>
          </p:cNvSpPr>
          <p:nvPr/>
        </p:nvSpPr>
        <p:spPr bwMode="auto">
          <a:xfrm flipV="1">
            <a:off x="1066800" y="36576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6" name="Line 13"/>
          <p:cNvSpPr>
            <a:spLocks noChangeShapeType="1"/>
          </p:cNvSpPr>
          <p:nvPr/>
        </p:nvSpPr>
        <p:spPr bwMode="auto">
          <a:xfrm flipV="1">
            <a:off x="1066800" y="27432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Line 14"/>
          <p:cNvSpPr>
            <a:spLocks noChangeShapeType="1"/>
          </p:cNvSpPr>
          <p:nvPr/>
        </p:nvSpPr>
        <p:spPr bwMode="auto">
          <a:xfrm flipV="1">
            <a:off x="1905000" y="33528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Line 15"/>
          <p:cNvSpPr>
            <a:spLocks noChangeShapeType="1"/>
          </p:cNvSpPr>
          <p:nvPr/>
        </p:nvSpPr>
        <p:spPr bwMode="auto">
          <a:xfrm flipV="1">
            <a:off x="1905000" y="24384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Line 16"/>
          <p:cNvSpPr>
            <a:spLocks noChangeShapeType="1"/>
          </p:cNvSpPr>
          <p:nvPr/>
        </p:nvSpPr>
        <p:spPr bwMode="auto">
          <a:xfrm flipV="1">
            <a:off x="2743200" y="29718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0" name="Line 17"/>
          <p:cNvSpPr>
            <a:spLocks noChangeShapeType="1"/>
          </p:cNvSpPr>
          <p:nvPr/>
        </p:nvSpPr>
        <p:spPr bwMode="auto">
          <a:xfrm flipV="1">
            <a:off x="2743200" y="2057400"/>
            <a:ext cx="0" cy="5334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9711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630363"/>
            <a:ext cx="38544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5488" y="2290763"/>
            <a:ext cx="145415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8250" y="2295525"/>
            <a:ext cx="939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37475" y="2303463"/>
            <a:ext cx="94932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5" name="Text Box 22"/>
          <p:cNvSpPr txBox="1">
            <a:spLocks noChangeArrowheads="1"/>
          </p:cNvSpPr>
          <p:nvPr/>
        </p:nvSpPr>
        <p:spPr bwMode="auto">
          <a:xfrm>
            <a:off x="4572000" y="2859088"/>
            <a:ext cx="4495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C. Collette et al, </a:t>
            </a:r>
            <a:r>
              <a:rPr lang="en-GB" i="1"/>
              <a:t>Nucl. Instr. meth. in phys. Res. A,</a:t>
            </a:r>
            <a:r>
              <a:rPr lang="en-GB"/>
              <a:t> vol.621 (1-3) pp.71-78 (2010). 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-1028700" y="6222806"/>
            <a:ext cx="5421083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29718" name="Picture 2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Stef\CLIC\Reporting\Programs\Posit_2D\Posit_2d\9DOF.jpg"/>
          <p:cNvPicPr>
            <a:picLocks noChangeAspect="1" noChangeArrowheads="1"/>
          </p:cNvPicPr>
          <p:nvPr/>
        </p:nvPicPr>
        <p:blipFill>
          <a:blip r:embed="rId10" cstate="print"/>
          <a:srcRect l="8333" t="5516" r="7632" b="4556"/>
          <a:stretch>
            <a:fillRect/>
          </a:stretch>
        </p:blipFill>
        <p:spPr bwMode="auto">
          <a:xfrm>
            <a:off x="4749800" y="3640949"/>
            <a:ext cx="4229100" cy="302655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469900" y="4673600"/>
            <a:ext cx="3441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</a:t>
            </a:r>
            <a:r>
              <a:rPr lang="en-US" dirty="0" err="1" smtClean="0"/>
              <a:t>matlab</a:t>
            </a:r>
            <a:r>
              <a:rPr lang="en-US" dirty="0" smtClean="0"/>
              <a:t> program:</a:t>
            </a:r>
          </a:p>
          <a:p>
            <a:endParaRPr lang="en-US" dirty="0" smtClean="0"/>
          </a:p>
          <a:p>
            <a:r>
              <a:rPr lang="en-US" dirty="0" smtClean="0"/>
              <a:t>- Simulate vibration isolation</a:t>
            </a:r>
          </a:p>
          <a:p>
            <a:pPr>
              <a:buFontTx/>
              <a:buChar char="-"/>
            </a:pPr>
            <a:r>
              <a:rPr lang="en-US" dirty="0" smtClean="0"/>
              <a:t> Simulate positioning</a:t>
            </a:r>
          </a:p>
          <a:p>
            <a:pPr>
              <a:buFontTx/>
              <a:buChar char="-"/>
            </a:pPr>
            <a:r>
              <a:rPr lang="en-US" dirty="0" smtClean="0"/>
              <a:t> Simulate mechanics (x-y guide)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69326" y="4284617"/>
            <a:ext cx="184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 Collette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Characterisation vibration sources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10793" y="6479628"/>
            <a:ext cx="5421083" cy="378372"/>
          </a:xfrm>
        </p:spPr>
        <p:txBody>
          <a:bodyPr/>
          <a:lstStyle/>
          <a:p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4480002" y="1524000"/>
            <a:ext cx="4625898" cy="2895600"/>
            <a:chOff x="9921437" y="12553566"/>
            <a:chExt cx="11024898" cy="6901081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21437" y="12553566"/>
              <a:ext cx="11024898" cy="690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>
              <a:off x="11296650" y="15830550"/>
              <a:ext cx="687705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10725150" y="15716250"/>
              <a:ext cx="5810250" cy="190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8" descr="paper2_fig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" y="1524000"/>
            <a:ext cx="4422452" cy="2895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4503003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Running accelerator in deep tunnel comparable to LHC: </a:t>
            </a:r>
          </a:p>
          <a:p>
            <a:r>
              <a:rPr lang="en-GB" sz="2400" b="1" dirty="0" smtClean="0"/>
              <a:t>- </a:t>
            </a:r>
            <a:r>
              <a:rPr lang="en-GB" sz="2400" b="1" dirty="0" smtClean="0"/>
              <a:t>Between 2 and 5 nm </a:t>
            </a:r>
            <a:r>
              <a:rPr lang="en-GB" sz="2400" dirty="0" smtClean="0"/>
              <a:t>ground</a:t>
            </a:r>
            <a:r>
              <a:rPr lang="en-GB" sz="2400" b="1" dirty="0" smtClean="0"/>
              <a:t> </a:t>
            </a:r>
            <a:r>
              <a:rPr lang="en-GB" sz="2400" dirty="0" smtClean="0"/>
              <a:t>vertical </a:t>
            </a:r>
            <a:r>
              <a:rPr lang="en-GB" sz="2400" dirty="0" smtClean="0"/>
              <a:t>integrated R.M.S. </a:t>
            </a:r>
            <a:r>
              <a:rPr lang="en-GB" sz="2400" dirty="0" smtClean="0"/>
              <a:t>Displacement</a:t>
            </a:r>
          </a:p>
          <a:p>
            <a:r>
              <a:rPr lang="en-GB" sz="2400" b="1" dirty="0" smtClean="0"/>
              <a:t>-</a:t>
            </a:r>
            <a:r>
              <a:rPr lang="en-GB" sz="2400" dirty="0" smtClean="0"/>
              <a:t> Amplitude to be reduced by </a:t>
            </a:r>
            <a:r>
              <a:rPr lang="en-GB" sz="2400" b="1" dirty="0" smtClean="0"/>
              <a:t>factor</a:t>
            </a:r>
            <a:r>
              <a:rPr lang="en-GB" sz="2400" dirty="0" smtClean="0"/>
              <a:t> </a:t>
            </a:r>
            <a:r>
              <a:rPr lang="en-GB" sz="2400" b="1" dirty="0" smtClean="0"/>
              <a:t>4-5</a:t>
            </a:r>
            <a:r>
              <a:rPr lang="en-GB" sz="2400" dirty="0" smtClean="0"/>
              <a:t> in frequency range </a:t>
            </a:r>
            <a:r>
              <a:rPr lang="en-GB" sz="2400" b="1" dirty="0" smtClean="0"/>
              <a:t>1-20 Hz</a:t>
            </a:r>
          </a:p>
          <a:p>
            <a:pPr>
              <a:buFontTx/>
              <a:buChar char="-"/>
            </a:pPr>
            <a:r>
              <a:rPr lang="en-GB" sz="2400" b="1" dirty="0" smtClean="0"/>
              <a:t>Above </a:t>
            </a:r>
            <a:r>
              <a:rPr lang="en-GB" sz="2400" b="1" dirty="0" smtClean="0"/>
              <a:t>20 Hz </a:t>
            </a:r>
            <a:r>
              <a:rPr lang="en-GB" sz="2400" dirty="0" smtClean="0"/>
              <a:t>contribution to integrated RMS is </a:t>
            </a:r>
            <a:r>
              <a:rPr lang="en-GB" sz="2400" b="1" dirty="0" smtClean="0"/>
              <a:t>small</a:t>
            </a:r>
          </a:p>
          <a:p>
            <a:pPr>
              <a:buFontTx/>
              <a:buChar char="-"/>
            </a:pPr>
            <a:r>
              <a:rPr lang="en-GB" sz="2400" b="1" dirty="0" smtClean="0"/>
              <a:t> </a:t>
            </a:r>
            <a:r>
              <a:rPr lang="en-GB" sz="2400" b="1" dirty="0" smtClean="0"/>
              <a:t>Environment should be part of strategy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3733800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29200" y="3733800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</a:t>
            </a:r>
            <a:endParaRPr lang="en-GB" dirty="0"/>
          </a:p>
        </p:txBody>
      </p:sp>
      <p:pic>
        <p:nvPicPr>
          <p:cNvPr id="17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318248" cy="990600"/>
          </a:xfrm>
        </p:spPr>
        <p:txBody>
          <a:bodyPr/>
          <a:lstStyle/>
          <a:p>
            <a:r>
              <a:rPr lang="en-GB" dirty="0" smtClean="0"/>
              <a:t>Other requirements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16200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22374" y="3906389"/>
            <a:ext cx="48221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Available space</a:t>
            </a:r>
          </a:p>
          <a:p>
            <a:r>
              <a:rPr lang="en-US" sz="2400" dirty="0" smtClean="0"/>
              <a:t>Integration in two beam module</a:t>
            </a:r>
          </a:p>
          <a:p>
            <a:r>
              <a:rPr lang="en-US" sz="2400" dirty="0" smtClean="0"/>
              <a:t>620 mm beam </a:t>
            </a:r>
            <a:r>
              <a:rPr lang="en-US" sz="2400" dirty="0" smtClean="0"/>
              <a:t>height, width~470 mm</a:t>
            </a:r>
            <a:endParaRPr lang="en-US" sz="2400" dirty="0" smtClean="0"/>
          </a:p>
          <a:p>
            <a:r>
              <a:rPr lang="en-US" sz="2400" u="sng" dirty="0" smtClean="0"/>
              <a:t>Accelerator environment</a:t>
            </a:r>
          </a:p>
          <a:p>
            <a:r>
              <a:rPr lang="en-US" dirty="0" smtClean="0"/>
              <a:t>- </a:t>
            </a:r>
            <a:r>
              <a:rPr lang="en-US" sz="2400" dirty="0" smtClean="0"/>
              <a:t>High radiation </a:t>
            </a:r>
          </a:p>
          <a:p>
            <a:r>
              <a:rPr lang="en-US" sz="2400" dirty="0" smtClean="0"/>
              <a:t>- Stray magnetic field</a:t>
            </a:r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G:\Departments\AB\Projects\CLIC Structures\Meetings\CTC\20100713\CLIC_Module_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3657600" cy="3289748"/>
          </a:xfrm>
          <a:prstGeom prst="rect">
            <a:avLst/>
          </a:prstGeom>
          <a:noFill/>
        </p:spPr>
      </p:pic>
      <p:sp>
        <p:nvSpPr>
          <p:cNvPr id="14" name="ZoneTexte 13"/>
          <p:cNvSpPr txBox="1"/>
          <p:nvPr/>
        </p:nvSpPr>
        <p:spPr>
          <a:xfrm>
            <a:off x="0" y="4572000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fr-FR" sz="1400" b="1" dirty="0" err="1" smtClean="0">
                <a:solidFill>
                  <a:schemeClr val="bg1">
                    <a:lumMod val="50000"/>
                  </a:schemeClr>
                </a:solidFill>
              </a:rPr>
              <a:t>Samoshkin</a:t>
            </a: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26919" y="1447800"/>
            <a:ext cx="353218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u="sng" dirty="0" smtClean="0">
                <a:solidFill>
                  <a:prstClr val="black"/>
                </a:solidFill>
              </a:rPr>
              <a:t>Stiffness-Robustness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</a:p>
          <a:p>
            <a:pPr lvl="0">
              <a:buFontTx/>
              <a:buChar char="-"/>
            </a:pPr>
            <a:r>
              <a:rPr lang="en-US" sz="2400" dirty="0" smtClean="0"/>
              <a:t> Applied forces (water cooling, vacuum pipes,…</a:t>
            </a:r>
          </a:p>
          <a:p>
            <a:pPr lvl="0">
              <a:buFontTx/>
              <a:buChar char="-"/>
            </a:pPr>
            <a:r>
              <a:rPr lang="en-US" sz="2400" dirty="0" smtClean="0"/>
              <a:t> Compatibility alignment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</a:t>
            </a:r>
            <a:r>
              <a:rPr lang="en-US" sz="24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Uncertainty </a:t>
            </a:r>
            <a:endParaRPr lang="en-US" sz="2400" dirty="0" smtClean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Transportability</a:t>
            </a:r>
            <a:endParaRPr lang="en-GB" dirty="0"/>
          </a:p>
        </p:txBody>
      </p:sp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773" y="228600"/>
            <a:ext cx="7318248" cy="990600"/>
          </a:xfrm>
        </p:spPr>
        <p:txBody>
          <a:bodyPr/>
          <a:lstStyle/>
          <a:p>
            <a:r>
              <a:rPr lang="en-GB" dirty="0" smtClean="0"/>
              <a:t>Additional </a:t>
            </a:r>
            <a:r>
              <a:rPr lang="en-GB" dirty="0" smtClean="0"/>
              <a:t>objectives MBQ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85124" y="6492875"/>
            <a:ext cx="5421083" cy="365125"/>
          </a:xfrm>
        </p:spPr>
        <p:txBody>
          <a:bodyPr/>
          <a:lstStyle/>
          <a:p>
            <a:r>
              <a:rPr lang="en-US" smtClean="0"/>
              <a:t>K. Artoos, ACE 6, Geneva  2nd February 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14935" y="1447800"/>
            <a:ext cx="5500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 smtClean="0">
                <a:latin typeface="+mj-lt"/>
              </a:rPr>
              <a:t>« </a:t>
            </a:r>
            <a:r>
              <a:rPr lang="en-GB" sz="3200" dirty="0" err="1" smtClean="0">
                <a:cs typeface="Arial" pitchFamily="34" charset="0"/>
              </a:rPr>
              <a:t>Nano</a:t>
            </a:r>
            <a:r>
              <a:rPr lang="en-GB" sz="3200" dirty="0" smtClean="0">
                <a:cs typeface="Arial" pitchFamily="34" charset="0"/>
              </a:rPr>
              <a:t>-positioning</a:t>
            </a:r>
            <a:r>
              <a:rPr lang="en-GB" sz="3200" dirty="0" smtClean="0">
                <a:latin typeface="+mj-lt"/>
              </a:rPr>
              <a:t>» proposal</a:t>
            </a:r>
            <a:endParaRPr lang="en-GB" sz="3200" dirty="0">
              <a:latin typeface="+mj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 r="7422"/>
          <a:stretch>
            <a:fillRect/>
          </a:stretch>
        </p:blipFill>
        <p:spPr bwMode="auto">
          <a:xfrm>
            <a:off x="2667000" y="2971800"/>
            <a:ext cx="3200400" cy="213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22"/>
          <p:cNvSpPr txBox="1"/>
          <p:nvPr/>
        </p:nvSpPr>
        <p:spPr>
          <a:xfrm>
            <a:off x="634523" y="2057400"/>
            <a:ext cx="6942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cs typeface="Arial" pitchFamily="34" charset="0"/>
              </a:rPr>
              <a:t>Modify position </a:t>
            </a:r>
            <a:r>
              <a:rPr lang="en-GB" sz="2400" dirty="0" err="1" smtClean="0">
                <a:cs typeface="Arial" pitchFamily="34" charset="0"/>
              </a:rPr>
              <a:t>quadrupole</a:t>
            </a:r>
            <a:r>
              <a:rPr lang="en-GB" sz="2400" dirty="0" smtClean="0">
                <a:cs typeface="Arial" pitchFamily="34" charset="0"/>
              </a:rPr>
              <a:t> in between pulses (~ 5 ms)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43249" y="2477869"/>
            <a:ext cx="7001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cs typeface="Arial" pitchFamily="34" charset="0"/>
              </a:rPr>
              <a:t>Range ± 5 </a:t>
            </a:r>
            <a:r>
              <a:rPr lang="en-GB" sz="2400" dirty="0" err="1" smtClean="0">
                <a:cs typeface="Arial" pitchFamily="34" charset="0"/>
              </a:rPr>
              <a:t>μm</a:t>
            </a:r>
            <a:r>
              <a:rPr lang="en-GB" sz="2400" dirty="0" smtClean="0">
                <a:cs typeface="Arial" pitchFamily="34" charset="0"/>
              </a:rPr>
              <a:t>, increments 10 to 50 nm, precision ± 1nm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199741" y="5105400"/>
            <a:ext cx="56028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500" dirty="0" smtClean="0"/>
              <a:t> In </a:t>
            </a:r>
            <a:r>
              <a:rPr lang="fr-FR" sz="2500" dirty="0" smtClean="0"/>
              <a:t>addition/ alternative </a:t>
            </a:r>
            <a:r>
              <a:rPr lang="fr-FR" sz="2500" dirty="0" err="1" smtClean="0"/>
              <a:t>dipole</a:t>
            </a:r>
            <a:r>
              <a:rPr lang="fr-FR" sz="2500" dirty="0" smtClean="0"/>
              <a:t> correctors</a:t>
            </a:r>
            <a:endParaRPr lang="fr-FR" sz="25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199741" y="5542746"/>
            <a:ext cx="682917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/>
              <a:t> Might increases </a:t>
            </a:r>
            <a:r>
              <a:rPr lang="en-GB" sz="2500" dirty="0" smtClean="0"/>
              <a:t>time to next realignment with cams</a:t>
            </a:r>
            <a:endParaRPr lang="en-GB" sz="2500" dirty="0"/>
          </a:p>
        </p:txBody>
      </p:sp>
      <p:pic>
        <p:nvPicPr>
          <p:cNvPr id="23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8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3475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604345" y="12256"/>
            <a:ext cx="6248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3200" dirty="0" smtClean="0">
                <a:solidFill>
                  <a:schemeClr val="tx2"/>
                </a:solidFill>
              </a:rPr>
              <a:t>Comparison existing </a:t>
            </a:r>
            <a:r>
              <a:rPr lang="en-GB" sz="3200" dirty="0" err="1" smtClean="0">
                <a:solidFill>
                  <a:schemeClr val="tx2"/>
                </a:solidFill>
              </a:rPr>
              <a:t>s.o.a</a:t>
            </a:r>
            <a:r>
              <a:rPr lang="en-GB" sz="3200" dirty="0" smtClean="0">
                <a:solidFill>
                  <a:schemeClr val="tx2"/>
                </a:solidFill>
              </a:rPr>
              <a:t>. active stabilisation strategies</a:t>
            </a:r>
            <a:endParaRPr lang="en-GB" sz="3200" dirty="0" smtClean="0">
              <a:solidFill>
                <a:schemeClr val="tx2"/>
              </a:solidFill>
            </a:endParaRPr>
          </a:p>
        </p:txBody>
      </p:sp>
      <p:pic>
        <p:nvPicPr>
          <p:cNvPr id="2" name="Picture 10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4" name="Content Placeholder 8" descr="comparison22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rcRect r="66190" b="11961"/>
          <a:stretch>
            <a:fillRect/>
          </a:stretch>
        </p:blipFill>
        <p:spPr>
          <a:xfrm>
            <a:off x="120854" y="1897924"/>
            <a:ext cx="2473325" cy="2557463"/>
          </a:xfr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36792" y="4329229"/>
            <a:ext cx="426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BE" sz="2000" b="1" u="sng" dirty="0">
                <a:latin typeface="Tw Cen MT" pitchFamily="34" charset="0"/>
              </a:rPr>
              <a:t>2009:</a:t>
            </a:r>
            <a:r>
              <a:rPr lang="fr-BE" sz="2000" b="1" dirty="0">
                <a:latin typeface="Tw Cen MT" pitchFamily="34" charset="0"/>
              </a:rPr>
              <a:t> </a:t>
            </a:r>
            <a:r>
              <a:rPr lang="fr-BE" sz="2000" dirty="0" err="1">
                <a:latin typeface="Tw Cen MT" pitchFamily="34" charset="0"/>
              </a:rPr>
              <a:t>Lithography</a:t>
            </a:r>
            <a:r>
              <a:rPr lang="fr-BE" sz="2000" dirty="0">
                <a:latin typeface="Tw Cen MT" pitchFamily="34" charset="0"/>
              </a:rPr>
              <a:t>  </a:t>
            </a:r>
            <a:endParaRPr lang="fr-BE" sz="2000" dirty="0" smtClean="0">
              <a:latin typeface="Tw Cen MT" pitchFamily="34" charset="0"/>
            </a:endParaRPr>
          </a:p>
          <a:p>
            <a:r>
              <a:rPr lang="fr-BE" sz="2000" dirty="0" smtClean="0">
                <a:latin typeface="Tw Cen MT" pitchFamily="34" charset="0"/>
              </a:rPr>
              <a:t>WO </a:t>
            </a:r>
            <a:r>
              <a:rPr lang="fr-BE" sz="2000" dirty="0">
                <a:latin typeface="Tw Cen MT" pitchFamily="34" charset="0"/>
              </a:rPr>
              <a:t>084,966 A1</a:t>
            </a:r>
          </a:p>
          <a:p>
            <a:r>
              <a:rPr lang="fr-BE" sz="2000" dirty="0">
                <a:latin typeface="Tw Cen MT" pitchFamily="34" charset="0"/>
              </a:rPr>
              <a:t>          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568" y="5068917"/>
            <a:ext cx="2078433" cy="1789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04447" y="1462145"/>
            <a:ext cx="37728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2400" u="sng" dirty="0" smtClean="0"/>
              <a:t>IR on </a:t>
            </a:r>
            <a:r>
              <a:rPr lang="fr-CH" sz="2400" u="sng" dirty="0" err="1" smtClean="0"/>
              <a:t>payload</a:t>
            </a:r>
            <a:endParaRPr lang="en-US" sz="2400" u="sng" dirty="0">
              <a:latin typeface="Tw Cen M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45866" y="3600669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k~0.01 N/µm</a:t>
            </a:r>
            <a:endParaRPr lang="en-US" dirty="0"/>
          </a:p>
        </p:txBody>
      </p:sp>
      <p:pic>
        <p:nvPicPr>
          <p:cNvPr id="20" name="Picture 8" descr="comparison22.jpg"/>
          <p:cNvPicPr>
            <a:picLocks noChangeAspect="1"/>
          </p:cNvPicPr>
          <p:nvPr/>
        </p:nvPicPr>
        <p:blipFill>
          <a:blip r:embed="rId4" cstate="print"/>
          <a:srcRect l="34375" r="30208" b="13274"/>
          <a:stretch>
            <a:fillRect/>
          </a:stretch>
        </p:blipFill>
        <p:spPr bwMode="auto">
          <a:xfrm>
            <a:off x="3084870" y="1888752"/>
            <a:ext cx="25908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00954" y="4866766"/>
            <a:ext cx="2813335" cy="194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2692458" y="4450089"/>
            <a:ext cx="3322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000" b="1" u="sng" dirty="0">
                <a:latin typeface="Tw Cen MT" pitchFamily="34" charset="0"/>
              </a:rPr>
              <a:t>2007: </a:t>
            </a:r>
            <a:r>
              <a:rPr lang="fr-BE" sz="2000" dirty="0">
                <a:latin typeface="Tw Cen MT" pitchFamily="34" charset="0"/>
              </a:rPr>
              <a:t>US 2007/003,5074 A1</a:t>
            </a: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3179839" y="1541709"/>
            <a:ext cx="22119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2400" u="sng" dirty="0" smtClean="0"/>
              <a:t>IR </a:t>
            </a:r>
            <a:r>
              <a:rPr lang="fr-CH" sz="2400" u="sng" dirty="0" smtClean="0"/>
              <a:t>on the </a:t>
            </a:r>
            <a:r>
              <a:rPr lang="fr-CH" sz="2400" u="sng" dirty="0" err="1" smtClean="0"/>
              <a:t>ground</a:t>
            </a:r>
            <a:endParaRPr lang="en-US" sz="2400" u="sng" dirty="0">
              <a:latin typeface="Tw Cen MT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1938" y="3544614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k~0.01 N/µm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068624" y="646383"/>
            <a:ext cx="1404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C. Collette</a:t>
            </a:r>
          </a:p>
          <a:p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S. Janssens</a:t>
            </a:r>
            <a:endParaRPr lang="en-GB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6" name="Picture 5" descr="comparison22.jpg"/>
          <p:cNvPicPr>
            <a:picLocks noChangeAspect="1"/>
          </p:cNvPicPr>
          <p:nvPr/>
        </p:nvPicPr>
        <p:blipFill>
          <a:blip r:embed="rId4" cstate="print"/>
          <a:srcRect l="68750" b="10651"/>
          <a:stretch>
            <a:fillRect/>
          </a:stretch>
        </p:blipFill>
        <p:spPr bwMode="auto">
          <a:xfrm>
            <a:off x="6124916" y="1935823"/>
            <a:ext cx="228600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 cstate="print"/>
          <a:srcRect l="8086" r="54517" b="50000"/>
          <a:stretch>
            <a:fillRect/>
          </a:stretch>
        </p:blipFill>
        <p:spPr bwMode="auto">
          <a:xfrm>
            <a:off x="6211614" y="4824334"/>
            <a:ext cx="2427902" cy="203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5914037" y="4375998"/>
            <a:ext cx="2914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000" b="1" u="sng" dirty="0">
                <a:latin typeface="Tw Cen MT" pitchFamily="34" charset="0"/>
              </a:rPr>
              <a:t>1994: </a:t>
            </a:r>
            <a:r>
              <a:rPr lang="fr-BE" sz="2000" dirty="0">
                <a:latin typeface="Tw Cen MT" pitchFamily="34" charset="0"/>
              </a:rPr>
              <a:t>Proc. SPIE vol. 2264</a:t>
            </a:r>
          </a:p>
        </p:txBody>
      </p: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411682" y="1576141"/>
            <a:ext cx="1549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2400" u="sng" dirty="0" err="1" smtClean="0"/>
              <a:t>Two</a:t>
            </a:r>
            <a:r>
              <a:rPr lang="fr-CH" sz="2400" u="sng" dirty="0" smtClean="0"/>
              <a:t> stages</a:t>
            </a:r>
            <a:endParaRPr lang="en-US" sz="2400" u="sng" dirty="0">
              <a:latin typeface="Tw Cen MT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21174" y="3437156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k~1 N/µm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3722917" y="6492875"/>
            <a:ext cx="542108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K. Artoos, ACE 6, Geneva  2nd February 2011</a:t>
            </a:r>
            <a:endParaRPr lang="en-US" dirty="0"/>
          </a:p>
        </p:txBody>
      </p:sp>
      <p:pic>
        <p:nvPicPr>
          <p:cNvPr id="24581" name="Picture 6" descr="comparison_al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6858" y="1456449"/>
            <a:ext cx="48006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8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747643" y="2727434"/>
            <a:ext cx="1404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C. Collette</a:t>
            </a:r>
          </a:p>
          <a:p>
            <a:r>
              <a:rPr lang="en-GB" sz="2000" b="1" dirty="0" smtClean="0"/>
              <a:t>S. Janssens</a:t>
            </a:r>
            <a:endParaRPr lang="en-GB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16111" y="3704896"/>
            <a:ext cx="218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(Without noise curves)</a:t>
            </a:r>
            <a:endParaRPr lang="en-GB" dirty="0"/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604345" y="232980"/>
            <a:ext cx="6248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3200" dirty="0" smtClean="0">
                <a:solidFill>
                  <a:schemeClr val="tx2"/>
                </a:solidFill>
              </a:rPr>
              <a:t>Comparison existing S.O.A. stabilisation strategies</a:t>
            </a:r>
            <a:endParaRPr lang="en-GB" sz="32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202986</TotalTime>
  <Words>2995</Words>
  <Application>Microsoft Office PowerPoint</Application>
  <PresentationFormat>On-screen Show (4:3)</PresentationFormat>
  <Paragraphs>532</Paragraphs>
  <Slides>47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Median</vt:lpstr>
      <vt:lpstr>R&amp;D on Stabilization  MBQ: from CDR to technical implementation phase</vt:lpstr>
      <vt:lpstr>Collaboration</vt:lpstr>
      <vt:lpstr>Outline</vt:lpstr>
      <vt:lpstr>Requirements</vt:lpstr>
      <vt:lpstr>Characterisation vibration sources</vt:lpstr>
      <vt:lpstr>Other requirements</vt:lpstr>
      <vt:lpstr>Additional objectives MBQ</vt:lpstr>
      <vt:lpstr>Slide 8</vt:lpstr>
      <vt:lpstr>Slide 9</vt:lpstr>
      <vt:lpstr>Comparison Active Isolation</vt:lpstr>
      <vt:lpstr>4 steps toward demonstration stiff stabilisation support </vt:lpstr>
      <vt:lpstr>4 steps toward demonstration  stiff stabilisation support </vt:lpstr>
      <vt:lpstr>Step 1: One d.o.f. scaled set-up</vt:lpstr>
      <vt:lpstr>Experimental results</vt:lpstr>
      <vt:lpstr>4 steps toward demonstration  stiff stabilisation support </vt:lpstr>
      <vt:lpstr>Strategy Support</vt:lpstr>
      <vt:lpstr>Slide 17</vt:lpstr>
      <vt:lpstr>Step 3: 2 d.o.f. with type 1 mass</vt:lpstr>
      <vt:lpstr>Stabilization in 2 d.o.f.</vt:lpstr>
      <vt:lpstr>Positioning in 2 d.o.f.</vt:lpstr>
      <vt:lpstr>Concept drawing</vt:lpstr>
      <vt:lpstr>Slide 22</vt:lpstr>
      <vt:lpstr>Conclusions CDR for MBQ</vt:lpstr>
      <vt:lpstr>Deliverables and R&amp;D</vt:lpstr>
      <vt:lpstr>Sensor R&amp;D</vt:lpstr>
      <vt:lpstr>Interaction with BBF team</vt:lpstr>
      <vt:lpstr>Feedforward Feedback</vt:lpstr>
      <vt:lpstr>Analog control research</vt:lpstr>
      <vt:lpstr>Analog control research</vt:lpstr>
      <vt:lpstr>Conclusions technical implementation</vt:lpstr>
      <vt:lpstr>Publications</vt:lpstr>
      <vt:lpstr>Publications</vt:lpstr>
      <vt:lpstr>Publications</vt:lpstr>
      <vt:lpstr>Spares</vt:lpstr>
      <vt:lpstr>Deliverables</vt:lpstr>
      <vt:lpstr>Deliverables (conditions)</vt:lpstr>
      <vt:lpstr>Slide 37</vt:lpstr>
      <vt:lpstr>Latency Research</vt:lpstr>
      <vt:lpstr>Slide 39</vt:lpstr>
      <vt:lpstr>Slide 40</vt:lpstr>
      <vt:lpstr>Active Isolation Strategies</vt:lpstr>
      <vt:lpstr>Slide 42</vt:lpstr>
      <vt:lpstr>Active Isolation Strategies</vt:lpstr>
      <vt:lpstr>Passive vs Active vibration isolation</vt:lpstr>
      <vt:lpstr>Error budgeting</vt:lpstr>
      <vt:lpstr>Strong coupling</vt:lpstr>
      <vt:lpstr>Stability of slender quadrupoles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Kurt</dc:creator>
  <cp:lastModifiedBy>kartoos</cp:lastModifiedBy>
  <cp:revision>719</cp:revision>
  <dcterms:created xsi:type="dcterms:W3CDTF">2006-08-16T00:00:00Z</dcterms:created>
  <dcterms:modified xsi:type="dcterms:W3CDTF">2011-02-02T13:32:16Z</dcterms:modified>
</cp:coreProperties>
</file>