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4.xml" ContentType="application/vnd.openxmlformats-officedocument.presentationml.tags+xml"/>
  <Override PartName="/ppt/tags/tag12.xml" ContentType="application/vnd.openxmlformats-officedocument.presentationml.tags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1209" r:id="rId2"/>
    <p:sldId id="1099" r:id="rId3"/>
    <p:sldId id="866" r:id="rId4"/>
    <p:sldId id="949" r:id="rId5"/>
    <p:sldId id="1193" r:id="rId6"/>
    <p:sldId id="1210" r:id="rId7"/>
    <p:sldId id="1212" r:id="rId8"/>
    <p:sldId id="1213" r:id="rId9"/>
    <p:sldId id="1216" r:id="rId10"/>
    <p:sldId id="1223" r:id="rId11"/>
    <p:sldId id="1206" r:id="rId12"/>
    <p:sldId id="1208" r:id="rId13"/>
    <p:sldId id="1149" r:id="rId14"/>
    <p:sldId id="1188" r:id="rId15"/>
    <p:sldId id="1190" r:id="rId16"/>
    <p:sldId id="1248" r:id="rId17"/>
    <p:sldId id="1288" r:id="rId18"/>
    <p:sldId id="1228" r:id="rId19"/>
    <p:sldId id="1229" r:id="rId20"/>
    <p:sldId id="1232" r:id="rId21"/>
    <p:sldId id="1289" r:id="rId22"/>
    <p:sldId id="1290" r:id="rId23"/>
    <p:sldId id="1291" r:id="rId24"/>
    <p:sldId id="1270" r:id="rId25"/>
    <p:sldId id="1281" r:id="rId26"/>
    <p:sldId id="1293" r:id="rId27"/>
    <p:sldId id="1294" r:id="rId28"/>
    <p:sldId id="1230" r:id="rId29"/>
    <p:sldId id="1231" r:id="rId30"/>
    <p:sldId id="1246" r:id="rId31"/>
    <p:sldId id="1274" r:id="rId32"/>
    <p:sldId id="1276" r:id="rId33"/>
    <p:sldId id="1278" r:id="rId34"/>
    <p:sldId id="1298" r:id="rId35"/>
    <p:sldId id="1233" r:id="rId36"/>
    <p:sldId id="1234" r:id="rId37"/>
    <p:sldId id="1266" r:id="rId38"/>
    <p:sldId id="1268" r:id="rId39"/>
    <p:sldId id="1269" r:id="rId40"/>
    <p:sldId id="1299" r:id="rId41"/>
    <p:sldId id="1235" r:id="rId42"/>
    <p:sldId id="1304" r:id="rId43"/>
    <p:sldId id="1305" r:id="rId44"/>
    <p:sldId id="1306" r:id="rId45"/>
    <p:sldId id="1307" r:id="rId46"/>
    <p:sldId id="1295" r:id="rId47"/>
    <p:sldId id="1271" r:id="rId48"/>
    <p:sldId id="1273" r:id="rId49"/>
  </p:sldIdLst>
  <p:sldSz cx="9144000" cy="6858000" type="letter"/>
  <p:notesSz cx="9867900" cy="67468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rgbClr val="114FFB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rgbClr val="114FFB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rgbClr val="114FFB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rgbClr val="114FFB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rgbClr val="114FFB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114FFB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114FFB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114FFB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114FFB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FF00FF"/>
    <a:srgbClr val="FF33CC"/>
    <a:srgbClr val="CCECFF"/>
    <a:srgbClr val="CCFFFF"/>
    <a:srgbClr val="FF3300"/>
    <a:srgbClr val="DDDDDD"/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08" autoAdjust="0"/>
    <p:restoredTop sz="94598" autoAdjust="0"/>
  </p:normalViewPr>
  <p:slideViewPr>
    <p:cSldViewPr snapToGrid="0">
      <p:cViewPr>
        <p:scale>
          <a:sx n="66" d="100"/>
          <a:sy n="66" d="100"/>
        </p:scale>
        <p:origin x="-1098" y="-840"/>
      </p:cViewPr>
      <p:guideLst>
        <p:guide orient="horz"/>
        <p:guide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624" y="-67"/>
      </p:cViewPr>
      <p:guideLst>
        <p:guide orient="horz" pos="2161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CLIC\CLIC_Project%20Office\JPD\CERN\CERN%20management\Medium%20Term%20Plan\10\CLIC%20MTP10%20(Sept%2010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CLIC\CLIC_Project%20Office\JPD\CERN\CERN%20management\Medium%20Term%20Plan\10\CLIC%20MTP10%20(Sept%2010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CLIC\CLIC_Project%20Office\JPD\CERN\CERN%20management\Medium%20Term%20Plan\10\CLIC%20MTP10%20(Sept%2010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000" b="1"/>
            </a:pPr>
            <a:r>
              <a:rPr lang="en-US" sz="2000" b="1"/>
              <a:t>CLIC MTP evolution</a:t>
            </a:r>
          </a:p>
        </c:rich>
      </c:tx>
    </c:title>
    <c:plotArea>
      <c:layout/>
      <c:scatterChart>
        <c:scatterStyle val="lineMarker"/>
        <c:ser>
          <c:idx val="0"/>
          <c:order val="0"/>
          <c:tx>
            <c:v>MTP08</c:v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'[2]Evolution CLIC resources '!$P$13:$U$13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xVal>
          <c:yVal>
            <c:numRef>
              <c:f>'[2]Evolution CLIC resources '!$P$14:$V$14</c:f>
              <c:numCache>
                <c:formatCode>General</c:formatCode>
                <c:ptCount val="7"/>
                <c:pt idx="0">
                  <c:v>22.4</c:v>
                </c:pt>
                <c:pt idx="1">
                  <c:v>22.36</c:v>
                </c:pt>
                <c:pt idx="2">
                  <c:v>18.43</c:v>
                </c:pt>
                <c:pt idx="3">
                  <c:v>55.980000000000004</c:v>
                </c:pt>
                <c:pt idx="4">
                  <c:v>84</c:v>
                </c:pt>
                <c:pt idx="5">
                  <c:v>84.64</c:v>
                </c:pt>
                <c:pt idx="6">
                  <c:v>84.64</c:v>
                </c:pt>
              </c:numCache>
            </c:numRef>
          </c:yVal>
        </c:ser>
        <c:ser>
          <c:idx val="1"/>
          <c:order val="1"/>
          <c:tx>
            <c:v>MTP09</c:v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'[2]Evolution CLIC resources '!$P$19:$V$19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xVal>
          <c:yVal>
            <c:numRef>
              <c:f>'[2]Evolution CLIC resources '!$P$20:$V$20</c:f>
              <c:numCache>
                <c:formatCode>General</c:formatCode>
                <c:ptCount val="7"/>
                <c:pt idx="0">
                  <c:v>22.4</c:v>
                </c:pt>
                <c:pt idx="1">
                  <c:v>22.36</c:v>
                </c:pt>
                <c:pt idx="2">
                  <c:v>22.36</c:v>
                </c:pt>
                <c:pt idx="3">
                  <c:v>30</c:v>
                </c:pt>
                <c:pt idx="4">
                  <c:v>50</c:v>
                </c:pt>
                <c:pt idx="5">
                  <c:v>50</c:v>
                </c:pt>
                <c:pt idx="6">
                  <c:v>60</c:v>
                </c:pt>
              </c:numCache>
            </c:numRef>
          </c:yVal>
        </c:ser>
        <c:ser>
          <c:idx val="2"/>
          <c:order val="2"/>
          <c:tx>
            <c:v>MTP10</c:v>
          </c:tx>
          <c:spPr>
            <a:ln>
              <a:solidFill>
                <a:srgbClr val="00B0F0"/>
              </a:solidFill>
            </a:ln>
          </c:spPr>
          <c:marker>
            <c:symbol val="triangle"/>
            <c:size val="10"/>
            <c:spPr>
              <a:solidFill>
                <a:srgbClr val="00B0F0"/>
              </a:solidFill>
            </c:spPr>
          </c:marker>
          <c:xVal>
            <c:numRef>
              <c:f>'MTP evolution'!$D$21:$K$21</c:f>
              <c:numCache>
                <c:formatCode>General</c:formatCode>
                <c:ptCount val="8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</c:numCache>
            </c:numRef>
          </c:xVal>
          <c:yVal>
            <c:numRef>
              <c:f>'MTP evolution'!$D$22:$K$22</c:f>
              <c:numCache>
                <c:formatCode>General</c:formatCode>
                <c:ptCount val="8"/>
                <c:pt idx="0">
                  <c:v>22.4</c:v>
                </c:pt>
                <c:pt idx="1">
                  <c:v>22.3</c:v>
                </c:pt>
                <c:pt idx="2">
                  <c:v>24.1</c:v>
                </c:pt>
                <c:pt idx="3">
                  <c:v>27.1</c:v>
                </c:pt>
                <c:pt idx="4">
                  <c:v>28.700000000000003</c:v>
                </c:pt>
                <c:pt idx="5">
                  <c:v>29.9</c:v>
                </c:pt>
                <c:pt idx="6">
                  <c:v>29.9</c:v>
                </c:pt>
                <c:pt idx="7">
                  <c:v>29.9</c:v>
                </c:pt>
              </c:numCache>
            </c:numRef>
          </c:yVal>
        </c:ser>
        <c:axId val="66674048"/>
        <c:axId val="66670976"/>
      </c:scatterChart>
      <c:valAx>
        <c:axId val="66674048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6670976"/>
        <c:crosses val="autoZero"/>
        <c:crossBetween val="midCat"/>
      </c:valAx>
      <c:valAx>
        <c:axId val="66670976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/>
                </a:pPr>
                <a:r>
                  <a:rPr lang="en-US" sz="1400" b="1"/>
                  <a:t>Total (MCHF)</a:t>
                </a:r>
              </a:p>
            </c:rich>
          </c:tx>
        </c:title>
        <c:numFmt formatCode="General" sourceLinked="1"/>
        <c:maj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6674048"/>
        <c:crosses val="autoZero"/>
        <c:crossBetween val="midCat"/>
      </c:valAx>
      <c:spPr>
        <a:solidFill>
          <a:srgbClr val="FFFFFF"/>
        </a:solidFill>
        <a:ln w="12700">
          <a:solidFill>
            <a:srgbClr val="FFFFFF"/>
          </a:solidFill>
          <a:prstDash val="solid"/>
        </a:ln>
      </c:spPr>
    </c:plotArea>
    <c:legend>
      <c:legendPos val="t"/>
      <c:layout>
        <c:manualLayout>
          <c:xMode val="edge"/>
          <c:yMode val="edge"/>
          <c:x val="0.32825348965920192"/>
          <c:y val="0.1063874665939977"/>
          <c:w val="0.33314359637775093"/>
          <c:h val="3.9288804746401236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600"/>
              <a:t>CLIC MTP10 resources</a:t>
            </a:r>
          </a:p>
          <a:p>
            <a:pPr>
              <a:defRPr sz="16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600"/>
              <a:t> integrated over Technical Design Phase </a:t>
            </a:r>
          </a:p>
        </c:rich>
      </c:tx>
      <c:layout>
        <c:manualLayout>
          <c:xMode val="edge"/>
          <c:yMode val="edge"/>
          <c:x val="0.24144509105154263"/>
          <c:y val="3.0952452921440013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456283470736051"/>
          <c:y val="0.12619076960279388"/>
          <c:w val="0.82509582296354089"/>
          <c:h val="0.75476365969973258"/>
        </c:manualLayout>
      </c:layout>
      <c:scatterChart>
        <c:scatterStyle val="smoothMarker"/>
        <c:ser>
          <c:idx val="2"/>
          <c:order val="0"/>
          <c:tx>
            <c:v>Total</c:v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'MTP10 (Sept2010) '!$Q$9:$Y$9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xVal>
          <c:yVal>
            <c:numRef>
              <c:f>'MTP10 (Sept2010) '!$Q$12:$Y$12</c:f>
              <c:numCache>
                <c:formatCode>General</c:formatCode>
                <c:ptCount val="9"/>
                <c:pt idx="0">
                  <c:v>28.700000000000003</c:v>
                </c:pt>
                <c:pt idx="1">
                  <c:v>58.6</c:v>
                </c:pt>
                <c:pt idx="2">
                  <c:v>88.5</c:v>
                </c:pt>
                <c:pt idx="3">
                  <c:v>118.4</c:v>
                </c:pt>
                <c:pt idx="4">
                  <c:v>148.30000000000001</c:v>
                </c:pt>
                <c:pt idx="5">
                  <c:v>178.20000000000002</c:v>
                </c:pt>
                <c:pt idx="6">
                  <c:v>208.10000000000002</c:v>
                </c:pt>
                <c:pt idx="7">
                  <c:v>238.00000000000003</c:v>
                </c:pt>
                <c:pt idx="8">
                  <c:v>267.90000000000003</c:v>
                </c:pt>
              </c:numCache>
            </c:numRef>
          </c:yVal>
          <c:smooth val="1"/>
        </c:ser>
        <c:ser>
          <c:idx val="1"/>
          <c:order val="1"/>
          <c:tx>
            <c:v>Material</c:v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'MTP10 (Sept2010) '!$Q$9:$Y$9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xVal>
          <c:yVal>
            <c:numRef>
              <c:f>'MTP10 (Sept2010) '!$Q$11:$Y$11</c:f>
              <c:numCache>
                <c:formatCode>General</c:formatCode>
                <c:ptCount val="9"/>
                <c:pt idx="0">
                  <c:v>16.8</c:v>
                </c:pt>
                <c:pt idx="1">
                  <c:v>35.6</c:v>
                </c:pt>
                <c:pt idx="2">
                  <c:v>54.6</c:v>
                </c:pt>
                <c:pt idx="3">
                  <c:v>73.599999999999994</c:v>
                </c:pt>
                <c:pt idx="4">
                  <c:v>92.6</c:v>
                </c:pt>
                <c:pt idx="5">
                  <c:v>111.6</c:v>
                </c:pt>
                <c:pt idx="6">
                  <c:v>130.6</c:v>
                </c:pt>
                <c:pt idx="7">
                  <c:v>149.6</c:v>
                </c:pt>
                <c:pt idx="8">
                  <c:v>168.6</c:v>
                </c:pt>
              </c:numCache>
            </c:numRef>
          </c:yVal>
          <c:smooth val="1"/>
        </c:ser>
        <c:ser>
          <c:idx val="0"/>
          <c:order val="2"/>
          <c:tx>
            <c:v>Man-Power 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'MTP10 (Sept2010) '!$Q$9:$Y$9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xVal>
          <c:yVal>
            <c:numRef>
              <c:f>'MTP10 (Sept2010) '!$Q$10:$Y$10</c:f>
              <c:numCache>
                <c:formatCode>General</c:formatCode>
                <c:ptCount val="9"/>
                <c:pt idx="0">
                  <c:v>11.9</c:v>
                </c:pt>
                <c:pt idx="1">
                  <c:v>23</c:v>
                </c:pt>
                <c:pt idx="2">
                  <c:v>33.9</c:v>
                </c:pt>
                <c:pt idx="3">
                  <c:v>44.8</c:v>
                </c:pt>
                <c:pt idx="4">
                  <c:v>55.70000000000001</c:v>
                </c:pt>
                <c:pt idx="5">
                  <c:v>66.599999999999994</c:v>
                </c:pt>
                <c:pt idx="6">
                  <c:v>77.5</c:v>
                </c:pt>
                <c:pt idx="7">
                  <c:v>88.4</c:v>
                </c:pt>
                <c:pt idx="8">
                  <c:v>99.300000000000011</c:v>
                </c:pt>
              </c:numCache>
            </c:numRef>
          </c:yVal>
          <c:smooth val="1"/>
        </c:ser>
        <c:axId val="51443584"/>
        <c:axId val="82665472"/>
      </c:scatterChart>
      <c:valAx>
        <c:axId val="51443584"/>
        <c:scaling>
          <c:orientation val="minMax"/>
          <c:max val="2020"/>
          <c:min val="2012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2665472"/>
        <c:crosses val="autoZero"/>
        <c:crossBetween val="midCat"/>
        <c:majorUnit val="1"/>
      </c:valAx>
      <c:valAx>
        <c:axId val="82665472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443584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002053283162615"/>
          <c:y val="0.24007983377077871"/>
          <c:w val="0.21863138166084534"/>
          <c:h val="0.15952418044126906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4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CLIC Budget</a:t>
            </a:r>
            <a:r>
              <a:rPr lang="en-US" baseline="0"/>
              <a:t> (M &amp; P)</a:t>
            </a:r>
          </a:p>
          <a:p>
            <a:pPr>
              <a:defRPr/>
            </a:pPr>
            <a:r>
              <a:rPr lang="en-US" sz="1200" baseline="0"/>
              <a:t>MTP 2010 revised vs MTP 2010 presented</a:t>
            </a:r>
          </a:p>
        </c:rich>
      </c:tx>
      <c:layout>
        <c:manualLayout>
          <c:xMode val="edge"/>
          <c:yMode val="edge"/>
          <c:x val="0.10783834712968568"/>
          <c:y val="1.5503875968992295E-2"/>
        </c:manualLayout>
      </c:layout>
    </c:title>
    <c:plotArea>
      <c:layout>
        <c:manualLayout>
          <c:layoutTarget val="inner"/>
          <c:xMode val="edge"/>
          <c:yMode val="edge"/>
          <c:x val="9.1218664514609846E-2"/>
          <c:y val="0.11854982971338171"/>
          <c:w val="0.37043677232653632"/>
          <c:h val="0.81357132596151427"/>
        </c:manualLayout>
      </c:layout>
      <c:lineChart>
        <c:grouping val="standard"/>
        <c:ser>
          <c:idx val="0"/>
          <c:order val="0"/>
          <c:tx>
            <c:strRef>
              <c:f>'xls_export 2  (2)'!$A$27</c:f>
              <c:strCache>
                <c:ptCount val="1"/>
                <c:pt idx="0">
                  <c:v>CLIC personnel (MTP 2010 rev)</c:v>
                </c:pt>
              </c:strCache>
            </c:strRef>
          </c:tx>
          <c:spPr>
            <a:ln>
              <a:solidFill>
                <a:srgbClr val="002060"/>
              </a:solidFill>
              <a:prstDash val="solid"/>
            </a:ln>
          </c:spPr>
          <c:marker>
            <c:symbol val="none"/>
          </c:marker>
          <c:cat>
            <c:numRef>
              <c:f>'xls_export 2  (2)'!$B$26:$G$26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'xls_export 2  (2)'!$B$27:$G$27</c:f>
              <c:numCache>
                <c:formatCode>0</c:formatCode>
                <c:ptCount val="6"/>
                <c:pt idx="0">
                  <c:v>12643</c:v>
                </c:pt>
                <c:pt idx="1">
                  <c:v>13995</c:v>
                </c:pt>
                <c:pt idx="2">
                  <c:v>11915</c:v>
                </c:pt>
                <c:pt idx="3">
                  <c:v>11074</c:v>
                </c:pt>
                <c:pt idx="4">
                  <c:v>10866</c:v>
                </c:pt>
                <c:pt idx="5">
                  <c:v>10866</c:v>
                </c:pt>
              </c:numCache>
            </c:numRef>
          </c:val>
        </c:ser>
        <c:ser>
          <c:idx val="1"/>
          <c:order val="1"/>
          <c:tx>
            <c:strRef>
              <c:f>'xls_export 2  (2)'!$A$28</c:f>
              <c:strCache>
                <c:ptCount val="1"/>
                <c:pt idx="0">
                  <c:v>CLIC personnel (MTP 2010)</c:v>
                </c:pt>
              </c:strCache>
            </c:strRef>
          </c:tx>
          <c:spPr>
            <a:ln>
              <a:solidFill>
                <a:srgbClr val="002060"/>
              </a:solidFill>
              <a:prstDash val="sysDash"/>
            </a:ln>
          </c:spPr>
          <c:marker>
            <c:symbol val="none"/>
          </c:marker>
          <c:cat>
            <c:numRef>
              <c:f>'xls_export 2  (2)'!$B$26:$G$26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'xls_export 2  (2)'!$B$28:$G$28</c:f>
              <c:numCache>
                <c:formatCode>0</c:formatCode>
                <c:ptCount val="6"/>
                <c:pt idx="0">
                  <c:v>13203</c:v>
                </c:pt>
                <c:pt idx="1">
                  <c:v>16682</c:v>
                </c:pt>
                <c:pt idx="2">
                  <c:v>25780</c:v>
                </c:pt>
                <c:pt idx="3">
                  <c:v>24285</c:v>
                </c:pt>
                <c:pt idx="4">
                  <c:v>28939</c:v>
                </c:pt>
                <c:pt idx="5">
                  <c:v>28939</c:v>
                </c:pt>
              </c:numCache>
            </c:numRef>
          </c:val>
        </c:ser>
        <c:ser>
          <c:idx val="2"/>
          <c:order val="2"/>
          <c:tx>
            <c:strRef>
              <c:f>'xls_export 2  (2)'!$A$29</c:f>
              <c:strCache>
                <c:ptCount val="1"/>
                <c:pt idx="0">
                  <c:v>CLIC material (MTP 2010 rev)</c:v>
                </c:pt>
              </c:strCache>
            </c:strRef>
          </c:tx>
          <c:spPr>
            <a:ln>
              <a:solidFill>
                <a:srgbClr val="00B0F0"/>
              </a:solidFill>
              <a:prstDash val="solid"/>
            </a:ln>
          </c:spPr>
          <c:marker>
            <c:symbol val="none"/>
          </c:marker>
          <c:cat>
            <c:numRef>
              <c:f>'xls_export 2  (2)'!$B$26:$G$26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'xls_export 2  (2)'!$B$29:$G$29</c:f>
              <c:numCache>
                <c:formatCode>0</c:formatCode>
                <c:ptCount val="6"/>
                <c:pt idx="0">
                  <c:v>11235</c:v>
                </c:pt>
                <c:pt idx="1">
                  <c:v>12876</c:v>
                </c:pt>
                <c:pt idx="2">
                  <c:v>16812</c:v>
                </c:pt>
                <c:pt idx="3">
                  <c:v>18793</c:v>
                </c:pt>
                <c:pt idx="4">
                  <c:v>19029</c:v>
                </c:pt>
                <c:pt idx="5">
                  <c:v>19029</c:v>
                </c:pt>
              </c:numCache>
            </c:numRef>
          </c:val>
        </c:ser>
        <c:ser>
          <c:idx val="3"/>
          <c:order val="3"/>
          <c:tx>
            <c:strRef>
              <c:f>'xls_export 2  (2)'!$A$30</c:f>
              <c:strCache>
                <c:ptCount val="1"/>
                <c:pt idx="0">
                  <c:v>CLIC material (MTP 2010)</c:v>
                </c:pt>
              </c:strCache>
            </c:strRef>
          </c:tx>
          <c:spPr>
            <a:ln>
              <a:solidFill>
                <a:srgbClr val="00B0F0"/>
              </a:solidFill>
              <a:prstDash val="sysDash"/>
            </a:ln>
          </c:spPr>
          <c:marker>
            <c:symbol val="none"/>
          </c:marker>
          <c:cat>
            <c:numRef>
              <c:f>'xls_export 2  (2)'!$B$26:$G$26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'xls_export 2  (2)'!$B$30:$G$30</c:f>
              <c:numCache>
                <c:formatCode>0</c:formatCode>
                <c:ptCount val="6"/>
                <c:pt idx="0">
                  <c:v>10675</c:v>
                </c:pt>
                <c:pt idx="1">
                  <c:v>13561</c:v>
                </c:pt>
                <c:pt idx="2">
                  <c:v>25463</c:v>
                </c:pt>
                <c:pt idx="3">
                  <c:v>25875</c:v>
                </c:pt>
                <c:pt idx="4">
                  <c:v>30972</c:v>
                </c:pt>
                <c:pt idx="5">
                  <c:v>30972</c:v>
                </c:pt>
              </c:numCache>
            </c:numRef>
          </c:val>
        </c:ser>
        <c:ser>
          <c:idx val="4"/>
          <c:order val="4"/>
          <c:tx>
            <c:strRef>
              <c:f>'xls_export 2  (2)'!$A$31</c:f>
              <c:strCache>
                <c:ptCount val="1"/>
                <c:pt idx="0">
                  <c:v>CLIC Total (MTP 2010 rev)</c:v>
                </c:pt>
              </c:strCache>
            </c:strRef>
          </c:tx>
          <c:spPr>
            <a:ln>
              <a:solidFill>
                <a:srgbClr val="FF0000"/>
              </a:solidFill>
              <a:prstDash val="solid"/>
            </a:ln>
          </c:spPr>
          <c:marker>
            <c:symbol val="none"/>
          </c:marker>
          <c:val>
            <c:numRef>
              <c:f>'xls_export 2  (2)'!$B$31:$G$31</c:f>
              <c:numCache>
                <c:formatCode>0</c:formatCode>
                <c:ptCount val="6"/>
                <c:pt idx="0">
                  <c:v>23878</c:v>
                </c:pt>
                <c:pt idx="1">
                  <c:v>26871</c:v>
                </c:pt>
                <c:pt idx="2">
                  <c:v>28727</c:v>
                </c:pt>
                <c:pt idx="3">
                  <c:v>29867</c:v>
                </c:pt>
                <c:pt idx="4">
                  <c:v>29895</c:v>
                </c:pt>
                <c:pt idx="5">
                  <c:v>29895</c:v>
                </c:pt>
              </c:numCache>
            </c:numRef>
          </c:val>
        </c:ser>
        <c:ser>
          <c:idx val="5"/>
          <c:order val="5"/>
          <c:tx>
            <c:strRef>
              <c:f>'xls_export 2  (2)'!$A$32</c:f>
              <c:strCache>
                <c:ptCount val="1"/>
                <c:pt idx="0">
                  <c:v>CLIC Total  (MTP 2010)</c:v>
                </c:pt>
              </c:strCache>
            </c:strRef>
          </c:tx>
          <c:spPr>
            <a:ln>
              <a:solidFill>
                <a:srgbClr val="FF0000"/>
              </a:solidFill>
              <a:prstDash val="sysDash"/>
            </a:ln>
          </c:spPr>
          <c:marker>
            <c:symbol val="none"/>
          </c:marker>
          <c:val>
            <c:numRef>
              <c:f>'xls_export 2  (2)'!$B$32:$G$32</c:f>
              <c:numCache>
                <c:formatCode>0</c:formatCode>
                <c:ptCount val="6"/>
                <c:pt idx="0">
                  <c:v>23878</c:v>
                </c:pt>
                <c:pt idx="1">
                  <c:v>30243</c:v>
                </c:pt>
                <c:pt idx="2">
                  <c:v>51243</c:v>
                </c:pt>
                <c:pt idx="3">
                  <c:v>50160</c:v>
                </c:pt>
                <c:pt idx="4">
                  <c:v>59911</c:v>
                </c:pt>
                <c:pt idx="5">
                  <c:v>59911</c:v>
                </c:pt>
              </c:numCache>
            </c:numRef>
          </c:val>
        </c:ser>
        <c:marker val="1"/>
        <c:axId val="51521792"/>
        <c:axId val="51539968"/>
      </c:lineChart>
      <c:catAx>
        <c:axId val="51521792"/>
        <c:scaling>
          <c:orientation val="minMax"/>
        </c:scaling>
        <c:axPos val="b"/>
        <c:numFmt formatCode="General" sourceLinked="1"/>
        <c:majorTickMark val="none"/>
        <c:tickLblPos val="nextTo"/>
        <c:crossAx val="51539968"/>
        <c:crosses val="autoZero"/>
        <c:auto val="1"/>
        <c:lblAlgn val="ctr"/>
        <c:lblOffset val="100"/>
      </c:catAx>
      <c:valAx>
        <c:axId val="5153996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Budget in kCHF</a:t>
                </a:r>
              </a:p>
            </c:rich>
          </c:tx>
        </c:title>
        <c:numFmt formatCode="0" sourceLinked="1"/>
        <c:majorTickMark val="none"/>
        <c:tickLblPos val="nextTo"/>
        <c:crossAx val="51521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112535612535654E-2"/>
          <c:y val="0.10468168223158185"/>
          <c:w val="0.26075498575498651"/>
          <c:h val="0.23018128547885003"/>
        </c:manualLayout>
      </c:layout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525" y="0"/>
            <a:ext cx="42322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3" tIns="0" rIns="19043" bIns="0" numCol="1" anchor="t" anchorCtr="0" compatLnSpc="1">
            <a:prstTxWarp prst="textNoShape">
              <a:avLst/>
            </a:prstTxWarp>
          </a:bodyPr>
          <a:lstStyle>
            <a:lvl1pPr algn="l" defTabSz="936625" eaLnBrk="0" hangingPunct="0"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6100" y="0"/>
            <a:ext cx="42322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3" tIns="0" rIns="19043" bIns="0" numCol="1" anchor="t" anchorCtr="0" compatLnSpc="1">
            <a:prstTxWarp prst="textNoShape">
              <a:avLst/>
            </a:prstTxWarp>
          </a:bodyPr>
          <a:lstStyle>
            <a:lvl1pPr algn="r" defTabSz="936625" eaLnBrk="0" hangingPunct="0"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9525" y="6370638"/>
            <a:ext cx="4232275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3" tIns="0" rIns="19043" bIns="0" numCol="1" anchor="b" anchorCtr="0" compatLnSpc="1">
            <a:prstTxWarp prst="textNoShape">
              <a:avLst/>
            </a:prstTxWarp>
          </a:bodyPr>
          <a:lstStyle>
            <a:lvl1pPr algn="l" defTabSz="936625" eaLnBrk="0" hangingPunct="0"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6100" y="6370638"/>
            <a:ext cx="4232275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3" tIns="0" rIns="19043" bIns="0" numCol="1" anchor="b" anchorCtr="0" compatLnSpc="1">
            <a:prstTxWarp prst="textNoShape">
              <a:avLst/>
            </a:prstTxWarp>
          </a:bodyPr>
          <a:lstStyle>
            <a:lvl1pPr algn="r" defTabSz="936625" eaLnBrk="0" hangingPunct="0">
              <a:defRPr sz="1000" i="1"/>
            </a:lvl1pPr>
          </a:lstStyle>
          <a:p>
            <a:pPr>
              <a:defRPr/>
            </a:pPr>
            <a:fld id="{3F996460-EDA0-474F-96DF-404D73545E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96838" y="65088"/>
            <a:ext cx="690562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31" tIns="46023" rIns="93631" bIns="46023" anchor="ctr">
            <a:spAutoFit/>
          </a:bodyPr>
          <a:lstStyle/>
          <a:p>
            <a:pPr defTabSz="936625" eaLnBrk="0" hangingPunct="0">
              <a:defRPr/>
            </a:pPr>
            <a:r>
              <a:rPr lang="en-US" sz="1400">
                <a:solidFill>
                  <a:schemeClr val="tx1"/>
                </a:solidFill>
                <a:latin typeface="Arial" charset="0"/>
              </a:rPr>
              <a:t>CERN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96838" y="6375400"/>
            <a:ext cx="8001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31" tIns="46023" rIns="93631" bIns="46023" anchor="ctr">
            <a:spAutoFit/>
          </a:bodyPr>
          <a:lstStyle/>
          <a:p>
            <a:pPr defTabSz="936625" eaLnBrk="0" hangingPunct="0">
              <a:defRPr/>
            </a:pPr>
            <a:fld id="{AF92DF57-E07F-43D5-8614-8BC79D2A7B1C}" type="datetime1">
              <a:rPr lang="en-US" sz="1400">
                <a:solidFill>
                  <a:schemeClr val="tx1"/>
                </a:solidFill>
                <a:latin typeface="Arial" charset="0"/>
              </a:rPr>
              <a:pPr defTabSz="936625" eaLnBrk="0" hangingPunct="0">
                <a:defRPr/>
              </a:pPr>
              <a:t>2/2/2011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9366250" y="6375400"/>
            <a:ext cx="40481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31" tIns="46023" rIns="93631" bIns="46023" anchor="ctr">
            <a:spAutoFit/>
          </a:bodyPr>
          <a:lstStyle/>
          <a:p>
            <a:pPr algn="r" defTabSz="936625" eaLnBrk="0" hangingPunct="0">
              <a:defRPr/>
            </a:pPr>
            <a:fld id="{CD009EE4-0D00-4DA2-BBEB-735A22CA9C13}" type="slidenum">
              <a:rPr lang="en-US" sz="1400">
                <a:solidFill>
                  <a:schemeClr val="tx1"/>
                </a:solidFill>
                <a:latin typeface="Arial" charset="0"/>
              </a:rPr>
              <a:pPr algn="r" defTabSz="936625" eaLnBrk="0" hangingPunct="0"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525" y="0"/>
            <a:ext cx="42322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3" tIns="0" rIns="19043" bIns="0" numCol="1" anchor="t" anchorCtr="0" compatLnSpc="1">
            <a:prstTxWarp prst="textNoShape">
              <a:avLst/>
            </a:prstTxWarp>
          </a:bodyPr>
          <a:lstStyle>
            <a:lvl1pPr algn="l" defTabSz="936625" eaLnBrk="0" hangingPunct="0">
              <a:defRPr sz="10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6100" y="0"/>
            <a:ext cx="42322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3" tIns="0" rIns="19043" bIns="0" numCol="1" anchor="t" anchorCtr="0" compatLnSpc="1">
            <a:prstTxWarp prst="textNoShape">
              <a:avLst/>
            </a:prstTxWarp>
          </a:bodyPr>
          <a:lstStyle>
            <a:lvl1pPr algn="r" defTabSz="936625" eaLnBrk="0" hangingPunct="0">
              <a:defRPr sz="10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9525" y="6370638"/>
            <a:ext cx="4232275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3" tIns="0" rIns="19043" bIns="0" numCol="1" anchor="b" anchorCtr="0" compatLnSpc="1">
            <a:prstTxWarp prst="textNoShape">
              <a:avLst/>
            </a:prstTxWarp>
          </a:bodyPr>
          <a:lstStyle>
            <a:lvl1pPr algn="l" defTabSz="936625" eaLnBrk="0" hangingPunct="0">
              <a:defRPr sz="10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6100" y="6370638"/>
            <a:ext cx="4232275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3" tIns="0" rIns="19043" bIns="0" numCol="1" anchor="b" anchorCtr="0" compatLnSpc="1">
            <a:prstTxWarp prst="textNoShape">
              <a:avLst/>
            </a:prstTxWarp>
          </a:bodyPr>
          <a:lstStyle>
            <a:lvl1pPr algn="r" defTabSz="936625" eaLnBrk="0" hangingPunct="0">
              <a:defRPr sz="10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16475DA-C5F8-4EB6-80FB-E2E5CCE2E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203575"/>
            <a:ext cx="723582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31" tIns="46023" rIns="93631" bIns="460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7111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1200" y="508000"/>
            <a:ext cx="3370263" cy="2527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96838" y="65088"/>
            <a:ext cx="690562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31" tIns="46023" rIns="93631" bIns="46023" anchor="ctr">
            <a:spAutoFit/>
          </a:bodyPr>
          <a:lstStyle/>
          <a:p>
            <a:pPr defTabSz="936625" eaLnBrk="0" hangingPunct="0">
              <a:defRPr/>
            </a:pPr>
            <a:r>
              <a:rPr lang="en-US" sz="1400">
                <a:solidFill>
                  <a:schemeClr val="tx1"/>
                </a:solidFill>
                <a:latin typeface="Arial" charset="0"/>
              </a:rPr>
              <a:t>CERN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96838" y="6375400"/>
            <a:ext cx="8001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31" tIns="46023" rIns="93631" bIns="46023" anchor="ctr">
            <a:spAutoFit/>
          </a:bodyPr>
          <a:lstStyle/>
          <a:p>
            <a:pPr defTabSz="936625" eaLnBrk="0" hangingPunct="0">
              <a:defRPr/>
            </a:pPr>
            <a:fld id="{133649A8-813A-40CB-B59D-691AE85A3DDE}" type="datetime1">
              <a:rPr lang="en-US" sz="1400">
                <a:solidFill>
                  <a:schemeClr val="tx1"/>
                </a:solidFill>
                <a:latin typeface="Arial" charset="0"/>
              </a:rPr>
              <a:pPr defTabSz="936625" eaLnBrk="0" hangingPunct="0">
                <a:defRPr/>
              </a:pPr>
              <a:t>2/2/2011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9367838" y="6376988"/>
            <a:ext cx="403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31" tIns="46023" rIns="93631" bIns="46023" anchor="ctr">
            <a:spAutoFit/>
          </a:bodyPr>
          <a:lstStyle/>
          <a:p>
            <a:pPr algn="r" defTabSz="936625" eaLnBrk="0" hangingPunct="0">
              <a:defRPr/>
            </a:pPr>
            <a:fld id="{B2488A22-0AC6-4A3A-B88B-0101316520D3}" type="slidenum">
              <a:rPr lang="en-US" sz="1400">
                <a:solidFill>
                  <a:schemeClr val="tx1"/>
                </a:solidFill>
                <a:latin typeface="Arial" charset="0"/>
              </a:rPr>
              <a:pPr algn="r" defTabSz="936625" eaLnBrk="0" hangingPunct="0"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196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2551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87475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4626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B1D3B5-A963-4C7F-B55A-9C82B843766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81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8133" name="Slide Number Placeholder 3"/>
          <p:cNvSpPr txBox="1">
            <a:spLocks noGrp="1"/>
          </p:cNvSpPr>
          <p:nvPr/>
        </p:nvSpPr>
        <p:spPr bwMode="auto">
          <a:xfrm>
            <a:off x="5589588" y="6407150"/>
            <a:ext cx="42767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11" tIns="45606" rIns="91211" bIns="45606" anchor="b"/>
          <a:lstStyle/>
          <a:p>
            <a:pPr algn="r" defTabSz="912813" eaLnBrk="0" hangingPunct="0"/>
            <a:fld id="{6157AD13-9412-4CD8-89F7-2A0E8B2E8754}" type="slidenum">
              <a:rPr lang="en-US" sz="1200">
                <a:ea typeface="ＭＳ Ｐゴシック" pitchFamily="50" charset="-128"/>
              </a:rPr>
              <a:pPr algn="r" defTabSz="912813" eaLnBrk="0" hangingPunct="0"/>
              <a:t>12</a:t>
            </a:fld>
            <a:endParaRPr lang="en-US" sz="120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EF2346-D88D-46CA-9277-1FF1A96573C5}" type="slidenum">
              <a:rPr lang="en-US"/>
              <a:pPr/>
              <a:t>31</a:t>
            </a:fld>
            <a:endParaRPr lang="en-US"/>
          </a:p>
        </p:txBody>
      </p:sp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248025" y="512763"/>
            <a:ext cx="3371850" cy="2528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87596" y="3204127"/>
            <a:ext cx="7894724" cy="303588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E94FA66-6D5B-4506-8AE1-38F1A3A3525B}" type="slidenum">
              <a:rPr lang="en-US"/>
              <a:pPr/>
              <a:t>32</a:t>
            </a:fld>
            <a:endParaRPr lang="en-US"/>
          </a:p>
        </p:txBody>
      </p:sp>
      <p:sp>
        <p:nvSpPr>
          <p:cNvPr id="10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248025" y="512763"/>
            <a:ext cx="3371850" cy="2528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87596" y="3204128"/>
            <a:ext cx="7894724" cy="297518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DA818F5-77FF-446E-8189-EBF505CB3D93}" type="slidenum">
              <a:rPr lang="en-US"/>
              <a:pPr/>
              <a:t>33</a:t>
            </a:fld>
            <a:endParaRPr lang="en-US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248025" y="512763"/>
            <a:ext cx="3371850" cy="2528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87596" y="3204128"/>
            <a:ext cx="7894724" cy="297518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89763" y="0"/>
            <a:ext cx="2154237" cy="6218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463" y="0"/>
            <a:ext cx="6311900" cy="6218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3363" y="0"/>
            <a:ext cx="5684837" cy="8715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525463" y="849313"/>
            <a:ext cx="8618537" cy="5368925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3363" y="0"/>
            <a:ext cx="5684837" cy="8715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25463" y="849313"/>
            <a:ext cx="8618537" cy="5368925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>
          <a:xfrm>
            <a:off x="6554880" y="6247376"/>
            <a:ext cx="2128320" cy="470930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/>
            </a:lvl1pPr>
          </a:lstStyle>
          <a:p>
            <a:fld id="{180AB281-40B7-4936-93C1-739AE4E1F6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5463" y="849313"/>
            <a:ext cx="4232275" cy="536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0138" y="849313"/>
            <a:ext cx="4233862" cy="536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5463" y="849313"/>
            <a:ext cx="8618537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174625" y="6357938"/>
            <a:ext cx="8775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eaLnBrk="0" hangingPunct="0">
              <a:defRPr/>
            </a:pPr>
            <a:r>
              <a:rPr lang="en-US" sz="1400" i="1" dirty="0" err="1">
                <a:solidFill>
                  <a:srgbClr val="0000FF"/>
                </a:solidFill>
                <a:latin typeface="Comic Sans MS" pitchFamily="66" charset="0"/>
              </a:rPr>
              <a:t>J</a:t>
            </a:r>
            <a:r>
              <a:rPr lang="en-US" sz="1300" i="1" dirty="0" err="1">
                <a:solidFill>
                  <a:srgbClr val="0000FF"/>
                </a:solidFill>
                <a:latin typeface="Comic Sans MS" pitchFamily="66" charset="0"/>
              </a:rPr>
              <a:t>.P.Delahaye</a:t>
            </a:r>
            <a:r>
              <a:rPr lang="en-US" sz="1300" i="1" dirty="0">
                <a:solidFill>
                  <a:srgbClr val="0000FF"/>
                </a:solidFill>
                <a:latin typeface="Comic Sans MS" pitchFamily="66" charset="0"/>
              </a:rPr>
              <a:t>                                                    CLIC @ ACE 02-02-11                                                             </a:t>
            </a:r>
            <a:fld id="{A0301D43-D5AB-487C-B059-2F621AC3E090}" type="slidenum">
              <a:rPr lang="en-US" sz="1300" i="1">
                <a:solidFill>
                  <a:srgbClr val="0000FF"/>
                </a:solidFill>
                <a:latin typeface="Comic Sans MS" pitchFamily="66" charset="0"/>
              </a:rPr>
              <a:pPr eaLnBrk="0" hangingPunct="0">
                <a:defRPr/>
              </a:pPr>
              <a:t>‹#›</a:t>
            </a:fld>
            <a:endParaRPr lang="en-US" sz="1300" i="1" dirty="0">
              <a:solidFill>
                <a:srgbClr val="0000FF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endParaRPr lang="en-US" sz="1400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762250" y="433388"/>
            <a:ext cx="5943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 eaLnBrk="0" hangingPunct="0">
              <a:defRPr/>
            </a:pPr>
            <a:r>
              <a:rPr lang="en-US" sz="3200" b="1" i="1">
                <a:solidFill>
                  <a:srgbClr val="FF3300"/>
                </a:solidFill>
              </a:rPr>
              <a:t/>
            </a:r>
            <a:br>
              <a:rPr lang="en-US" sz="3200" b="1" i="1">
                <a:solidFill>
                  <a:srgbClr val="FF3300"/>
                </a:solidFill>
              </a:rPr>
            </a:br>
            <a:endParaRPr lang="en-US" sz="3200" b="1" i="1">
              <a:solidFill>
                <a:srgbClr val="FF3300"/>
              </a:solidFill>
            </a:endParaRPr>
          </a:p>
        </p:txBody>
      </p:sp>
      <p:sp>
        <p:nvSpPr>
          <p:cNvPr id="7173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2773363" y="0"/>
            <a:ext cx="5684837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7174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9pPr>
    </p:titleStyle>
    <p:bodyStyle>
      <a:lvl1pPr marL="342900" indent="-1111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400" b="1">
          <a:solidFill>
            <a:srgbClr val="0000FF"/>
          </a:solidFill>
          <a:latin typeface="+mn-lt"/>
          <a:ea typeface="+mn-ea"/>
          <a:cs typeface="+mn-cs"/>
        </a:defRPr>
      </a:lvl1pPr>
      <a:lvl2pPr marL="463550" indent="166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2pPr>
      <a:lvl3pPr marL="79851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>
          <a:solidFill>
            <a:schemeClr val="tx1"/>
          </a:solidFill>
          <a:latin typeface="+mn-lt"/>
        </a:defRPr>
      </a:lvl3pPr>
      <a:lvl4pPr marL="1030288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4pPr>
      <a:lvl5pPr marL="12620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5pPr>
      <a:lvl6pPr marL="17192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6pPr>
      <a:lvl7pPr marL="21764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7pPr>
      <a:lvl8pPr marL="26336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8pPr>
      <a:lvl9pPr marL="30908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gif"/><Relationship Id="rId26" Type="http://schemas.openxmlformats.org/officeDocument/2006/relationships/image" Target="../media/image29.jpeg"/><Relationship Id="rId3" Type="http://schemas.openxmlformats.org/officeDocument/2006/relationships/image" Target="../media/image7.png"/><Relationship Id="rId21" Type="http://schemas.openxmlformats.org/officeDocument/2006/relationships/hyperlink" Target="http://clic-meeting.web.cern.ch/clic-meeting/CTF3_Coordination_Mtg/Table_MoU.htm" TargetMode="External"/><Relationship Id="rId7" Type="http://schemas.openxmlformats.org/officeDocument/2006/relationships/image" Target="../media/image11.png"/><Relationship Id="rId12" Type="http://schemas.openxmlformats.org/officeDocument/2006/relationships/image" Target="../media/image16.gif"/><Relationship Id="rId17" Type="http://schemas.openxmlformats.org/officeDocument/2006/relationships/image" Target="../media/image21.png"/><Relationship Id="rId25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20" Type="http://schemas.openxmlformats.org/officeDocument/2006/relationships/image" Target="../media/image24.gif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7.png"/><Relationship Id="rId5" Type="http://schemas.openxmlformats.org/officeDocument/2006/relationships/image" Target="../media/image9.png"/><Relationship Id="rId15" Type="http://schemas.openxmlformats.org/officeDocument/2006/relationships/image" Target="../media/image19.gif"/><Relationship Id="rId23" Type="http://schemas.openxmlformats.org/officeDocument/2006/relationships/image" Target="../media/image26.png"/><Relationship Id="rId28" Type="http://schemas.openxmlformats.org/officeDocument/2006/relationships/image" Target="../media/image31.jpeg"/><Relationship Id="rId10" Type="http://schemas.openxmlformats.org/officeDocument/2006/relationships/image" Target="../media/image14.png"/><Relationship Id="rId19" Type="http://schemas.openxmlformats.org/officeDocument/2006/relationships/image" Target="../media/image23.gif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gif"/><Relationship Id="rId22" Type="http://schemas.openxmlformats.org/officeDocument/2006/relationships/image" Target="../media/image25.png"/><Relationship Id="rId27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LC2010/default.aspx" TargetMode="External"/><Relationship Id="rId2" Type="http://schemas.openxmlformats.org/officeDocument/2006/relationships/hyperlink" Target="http://clic-study.web.cern.ch/CLIC-Study/CLIC_ILC_Collab_Mtg/Index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lic-study.org/structure/CLIC-organisation.htm" TargetMode="External"/><Relationship Id="rId2" Type="http://schemas.openxmlformats.org/officeDocument/2006/relationships/hyperlink" Target="https://edms.cern.ch/document/1115567/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lic-meeting.web.cern.ch/clic-meeting/clictable2007.html" TargetMode="External"/><Relationship Id="rId2" Type="http://schemas.openxmlformats.org/officeDocument/2006/relationships/hyperlink" Target="http://cdsweb.cern.ch/record/1132079?ln=fr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7" Type="http://schemas.openxmlformats.org/officeDocument/2006/relationships/image" Target="../media/image54.jpe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hyperlink" Target="http://www.cockcroft.ac.uk/events/XB10/index.html" TargetMode="External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4.png"/><Relationship Id="rId2" Type="http://schemas.openxmlformats.org/officeDocument/2006/relationships/tags" Target="../tags/tag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3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hyperlink" Target="http://www.physics.ox.ac.uk/users/resta-lopez/collimationopnew.pdf" TargetMode="External"/><Relationship Id="rId5" Type="http://schemas.openxmlformats.org/officeDocument/2006/relationships/hyperlink" Target="http://clicr.web.cern.ch/CLICr/MainBeam/BDS/CDR/TEX/BDS.pdf" TargetMode="External"/><Relationship Id="rId4" Type="http://schemas.openxmlformats.org/officeDocument/2006/relationships/oleObject" Target="../embeddings/oleObject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6" Type="http://schemas.openxmlformats.org/officeDocument/2006/relationships/image" Target="../media/image90.jpe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10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nav/CERN-0000060014/AB-003093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ferenceDisplay.py?confId=115921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08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project-clic-cdr.web.cern.ch/project-CLIC-CDR/" TargetMode="Externa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package" Target="../embeddings/Microsoft_Office_Excel_Worksheet1.xlsx"/><Relationship Id="rId2" Type="http://schemas.openxmlformats.org/officeDocument/2006/relationships/tags" Target="../tags/tag1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4.jpeg"/><Relationship Id="rId5" Type="http://schemas.openxmlformats.org/officeDocument/2006/relationships/image" Target="../media/image105.jpeg"/><Relationship Id="rId4" Type="http://schemas.openxmlformats.org/officeDocument/2006/relationships/notesSlide" Target="../notesSlides/notesSlide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82576" TargetMode="External"/><Relationship Id="rId2" Type="http://schemas.openxmlformats.org/officeDocument/2006/relationships/hyperlink" Target="http://indico.cern.ch/conferenceDisplay.py?confId=8109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Content Placeholder 2" descr="IMG_3680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 l="754" r="754"/>
          <a:stretch>
            <a:fillRect/>
          </a:stretch>
        </p:blipFill>
        <p:spPr>
          <a:xfrm>
            <a:off x="-74613" y="-76200"/>
            <a:ext cx="9218613" cy="7019925"/>
          </a:xfrm>
        </p:spPr>
      </p:pic>
      <p:pic>
        <p:nvPicPr>
          <p:cNvPr id="4" name="Picture 3" descr="clic-logo2010t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1314" y="2714174"/>
            <a:ext cx="1044000" cy="1132114"/>
          </a:xfrm>
          <a:prstGeom prst="rect">
            <a:avLst/>
          </a:prstGeom>
          <a:effectLst>
            <a:glow rad="101600">
              <a:srgbClr val="FFFF00">
                <a:alpha val="75000"/>
              </a:srgbClr>
            </a:glow>
          </a:effectLst>
        </p:spPr>
      </p:pic>
      <p:sp>
        <p:nvSpPr>
          <p:cNvPr id="8196" name="Title 1"/>
          <p:cNvSpPr txBox="1">
            <a:spLocks/>
          </p:cNvSpPr>
          <p:nvPr/>
        </p:nvSpPr>
        <p:spPr bwMode="auto">
          <a:xfrm>
            <a:off x="0" y="3863975"/>
            <a:ext cx="914400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3600" dirty="0">
                <a:solidFill>
                  <a:schemeClr val="bg1"/>
                </a:solidFill>
              </a:rPr>
              <a:t>CLIC progress and perspectives</a:t>
            </a:r>
          </a:p>
          <a:p>
            <a:pPr algn="ctr" eaLnBrk="0" hangingPunct="0"/>
            <a:r>
              <a:rPr lang="en-US" sz="3600" dirty="0">
                <a:solidFill>
                  <a:schemeClr val="bg1"/>
                </a:solidFill>
              </a:rPr>
              <a:t> Follow-up from last ACE meeting</a:t>
            </a:r>
          </a:p>
          <a:p>
            <a:pPr algn="ctr" eaLnBrk="0" hangingPunct="0"/>
            <a:endParaRPr lang="en-US" sz="1600" dirty="0">
              <a:solidFill>
                <a:schemeClr val="bg1"/>
              </a:solidFill>
            </a:endParaRPr>
          </a:p>
          <a:p>
            <a:pPr algn="ctr" eaLnBrk="0" hangingPunct="0"/>
            <a:r>
              <a:rPr lang="en-US" sz="3400" dirty="0" err="1">
                <a:solidFill>
                  <a:schemeClr val="bg1"/>
                </a:solidFill>
              </a:rPr>
              <a:t>J.P.Delahaye</a:t>
            </a:r>
            <a:r>
              <a:rPr lang="en-US" sz="3400" dirty="0">
                <a:solidFill>
                  <a:schemeClr val="bg1"/>
                </a:solidFill>
              </a:rPr>
              <a:t>/CERN</a:t>
            </a:r>
          </a:p>
          <a:p>
            <a:pPr algn="ctr" eaLnBrk="0" hangingPunct="0"/>
            <a:r>
              <a:rPr lang="en-US" sz="3400" dirty="0">
                <a:solidFill>
                  <a:schemeClr val="bg1"/>
                </a:solidFill>
              </a:rPr>
              <a:t> for the CLIC Study team and CLIC Collaboration</a:t>
            </a:r>
          </a:p>
        </p:txBody>
      </p:sp>
      <p:sp>
        <p:nvSpPr>
          <p:cNvPr id="7" name="Rectangle 81"/>
          <p:cNvSpPr>
            <a:spLocks noChangeArrowheads="1"/>
          </p:cNvSpPr>
          <p:nvPr/>
        </p:nvSpPr>
        <p:spPr bwMode="auto">
          <a:xfrm>
            <a:off x="330200" y="0"/>
            <a:ext cx="5410200" cy="13350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/>
              <a:t>Introduction to the</a:t>
            </a:r>
          </a:p>
          <a:p>
            <a:pPr algn="ctr"/>
            <a:r>
              <a:rPr lang="en-US" sz="3200" b="1"/>
              <a:t> 6</a:t>
            </a:r>
            <a:r>
              <a:rPr lang="en-US" sz="3200" b="1" baseline="30000"/>
              <a:t>th</a:t>
            </a:r>
            <a:r>
              <a:rPr lang="en-US" sz="3200" b="1"/>
              <a:t> CLIC Advisory Committee</a:t>
            </a:r>
          </a:p>
          <a:p>
            <a:pPr algn="ctr"/>
            <a:r>
              <a:rPr lang="en-US" sz="3200" b="1"/>
              <a:t> meeting (02-04/02/11)</a:t>
            </a:r>
            <a:endParaRPr lang="en-GB" sz="3200" b="1">
              <a:solidFill>
                <a:srgbClr val="0000FF"/>
              </a:solidFill>
            </a:endParaRPr>
          </a:p>
        </p:txBody>
      </p:sp>
      <p:sp>
        <p:nvSpPr>
          <p:cNvPr id="8198" name="AutoShape 2"/>
          <p:cNvSpPr>
            <a:spLocks noChangeArrowheads="1"/>
          </p:cNvSpPr>
          <p:nvPr/>
        </p:nvSpPr>
        <p:spPr bwMode="auto">
          <a:xfrm>
            <a:off x="6781800" y="0"/>
            <a:ext cx="2362200" cy="3238500"/>
          </a:xfrm>
          <a:prstGeom prst="roundRect">
            <a:avLst>
              <a:gd name="adj" fmla="val 4843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pic>
        <p:nvPicPr>
          <p:cNvPr id="81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72275" y="0"/>
            <a:ext cx="2371725" cy="3289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200" name="TextBox 8"/>
          <p:cNvSpPr txBox="1">
            <a:spLocks noChangeArrowheads="1"/>
          </p:cNvSpPr>
          <p:nvPr/>
        </p:nvSpPr>
        <p:spPr bwMode="auto">
          <a:xfrm>
            <a:off x="6946900" y="1333500"/>
            <a:ext cx="1854200" cy="954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pic>
        <p:nvPicPr>
          <p:cNvPr id="8201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35875" y="1365250"/>
            <a:ext cx="581025" cy="64611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8202" name="Rectangle 4"/>
          <p:cNvSpPr>
            <a:spLocks noChangeArrowheads="1"/>
          </p:cNvSpPr>
          <p:nvPr/>
        </p:nvSpPr>
        <p:spPr bwMode="auto">
          <a:xfrm>
            <a:off x="6858000" y="647700"/>
            <a:ext cx="228600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6213" indent="-176213" algn="ctr">
              <a:spcBef>
                <a:spcPct val="50000"/>
              </a:spcBef>
              <a:buClr>
                <a:srgbClr val="000099"/>
              </a:buClr>
              <a:buSzPct val="120000"/>
            </a:pPr>
            <a:r>
              <a:rPr lang="en-US" sz="1400" b="1" i="1" noProof="1">
                <a:solidFill>
                  <a:srgbClr val="0000FF"/>
                </a:solidFill>
              </a:rPr>
              <a:t>CLIC </a:t>
            </a:r>
            <a:r>
              <a:rPr lang="en-US" sz="1400" b="1" i="1" noProof="1">
                <a:solidFill>
                  <a:srgbClr val="FF0000"/>
                </a:solidFill>
              </a:rPr>
              <a:t>A</a:t>
            </a:r>
            <a:r>
              <a:rPr lang="en-US" sz="1400" b="1" i="1" noProof="1">
                <a:solidFill>
                  <a:srgbClr val="0000FF"/>
                </a:solidFill>
              </a:rPr>
              <a:t>dvisory </a:t>
            </a:r>
            <a:r>
              <a:rPr lang="en-US" sz="1400" b="1" i="1" noProof="1">
                <a:solidFill>
                  <a:srgbClr val="FF0000"/>
                </a:solidFill>
              </a:rPr>
              <a:t>C</a:t>
            </a:r>
            <a:r>
              <a:rPr lang="en-US" sz="1400" b="1" i="1" noProof="1">
                <a:solidFill>
                  <a:srgbClr val="0000FF"/>
                </a:solidFill>
              </a:rPr>
              <a:t>ommitte</a:t>
            </a:r>
            <a:r>
              <a:rPr lang="en-US" sz="1400" b="1" i="1" noProof="1">
                <a:solidFill>
                  <a:srgbClr val="FF0000"/>
                </a:solidFill>
              </a:rPr>
              <a:t>E</a:t>
            </a:r>
          </a:p>
          <a:p>
            <a:pPr marL="176213" indent="-176213" algn="ctr">
              <a:spcBef>
                <a:spcPct val="50000"/>
              </a:spcBef>
              <a:buClr>
                <a:srgbClr val="000099"/>
              </a:buClr>
              <a:buSzPct val="120000"/>
            </a:pPr>
            <a:r>
              <a:rPr lang="en-US" sz="1400" b="1" i="1">
                <a:solidFill>
                  <a:srgbClr val="FF0000"/>
                </a:solidFill>
              </a:rPr>
              <a:t> (ACE)</a:t>
            </a:r>
            <a:endParaRPr lang="en-US" sz="1400" i="1" noProof="1">
              <a:solidFill>
                <a:srgbClr val="FF0000"/>
              </a:solidFill>
            </a:endParaRPr>
          </a:p>
        </p:txBody>
      </p:sp>
      <p:pic>
        <p:nvPicPr>
          <p:cNvPr id="8203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7591425" y="2136775"/>
            <a:ext cx="733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737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54100" y="0"/>
            <a:ext cx="8089900" cy="871538"/>
          </a:xfrm>
        </p:spPr>
        <p:txBody>
          <a:bodyPr/>
          <a:lstStyle/>
          <a:p>
            <a:r>
              <a:rPr lang="en-US" altLang="ja-JP" sz="2800" smtClean="0">
                <a:ea typeface="ＭＳ Ｐゴシック" pitchFamily="50" charset="-128"/>
              </a:rPr>
              <a:t>ACE5 Global Recommendations for / beyond CDR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30300" y="709613"/>
            <a:ext cx="8013700" cy="536892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Highly desirable to make concentrated efforts on the CTF3-TBL demo test 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With the goal of showing the probe beam acceleration 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Before the CERN council meeting (June 2011)</a:t>
            </a:r>
          </a:p>
          <a:p>
            <a:pPr>
              <a:lnSpc>
                <a:spcPct val="9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For sake of CDR presentation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Understand the audience (Council, Community around CERN, Community in the world, Community outside HEP)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Do not be shy about the progress and accomplishment.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Yet, be open and forthcoming about remaining issues.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Be quantitative, whenever possible. 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Also, use tables to compare the specs, goals, achievements, projections, whenever possible.</a:t>
            </a:r>
          </a:p>
          <a:p>
            <a:pPr marL="0" indent="231775">
              <a:defRPr/>
            </a:pPr>
            <a:r>
              <a:rPr lang="en-US" altLang="ja-JP" dirty="0" smtClean="0">
                <a:ea typeface="ＭＳ Ｐゴシック" pitchFamily="50" charset="-128"/>
              </a:rPr>
              <a:t>The feasibility of many of the critical components for CLIC has been demonstrated in the sense of an existence proof </a:t>
            </a:r>
          </a:p>
          <a:p>
            <a:pPr lvl="2">
              <a:defRPr/>
            </a:pPr>
            <a:r>
              <a:rPr lang="en-US" altLang="ja-JP" dirty="0" smtClean="0">
                <a:ea typeface="ＭＳ Ｐゴシック" pitchFamily="50" charset="-128"/>
              </a:rPr>
              <a:t>What is less well developed is the feasibility of systems and the systems-integration</a:t>
            </a:r>
          </a:p>
          <a:p>
            <a:pPr lvl="2">
              <a:defRPr/>
            </a:pPr>
            <a:r>
              <a:rPr lang="en-US" altLang="ja-JP" dirty="0" smtClean="0">
                <a:ea typeface="ＭＳ Ｐゴシック" pitchFamily="50" charset="-128"/>
              </a:rPr>
              <a:t>These issues must be addressed in TDR-phase</a:t>
            </a:r>
          </a:p>
        </p:txBody>
      </p:sp>
      <p:sp>
        <p:nvSpPr>
          <p:cNvPr id="4" name="TextBox 3"/>
          <p:cNvSpPr txBox="1"/>
          <p:nvPr/>
        </p:nvSpPr>
        <p:spPr>
          <a:xfrm rot="-1500000">
            <a:off x="88737" y="1605540"/>
            <a:ext cx="1576523" cy="769441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S.Doebert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03/02 am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-1500000">
            <a:off x="88736" y="5631440"/>
            <a:ext cx="1576523" cy="769441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S.Stapnes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03/02 am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-1500000">
            <a:off x="74441" y="3382555"/>
            <a:ext cx="1881692" cy="769441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H.Schmickler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to authors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7" y="0"/>
            <a:ext cx="8501063" cy="762000"/>
          </a:xfrm>
        </p:spPr>
        <p:txBody>
          <a:bodyPr/>
          <a:lstStyle/>
          <a:p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ACE5 Recommendations on next phase</a:t>
            </a:r>
            <a:endParaRPr kumimoji="1" lang="en-US" altLang="ja-JP" dirty="0">
              <a:solidFill>
                <a:srgbClr val="FF0000"/>
              </a:solidFill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2700" y="762000"/>
            <a:ext cx="7861300" cy="6248400"/>
          </a:xfrm>
        </p:spPr>
        <p:txBody>
          <a:bodyPr/>
          <a:lstStyle/>
          <a:p>
            <a:pPr marL="0" indent="231775"/>
            <a:r>
              <a:rPr lang="en-US" altLang="ja-JP" dirty="0" smtClean="0">
                <a:ea typeface="ＭＳ Ｐゴシック" pitchFamily="50" charset="-128"/>
              </a:rPr>
              <a:t>Develop a plan for the TDR phase that is focused on laying the groundwork for approval of CLIC construction</a:t>
            </a:r>
          </a:p>
          <a:p>
            <a:pPr lvl="1"/>
            <a:r>
              <a:rPr lang="en-US" altLang="ja-JP" b="1" dirty="0" smtClean="0">
                <a:ea typeface="ＭＳ Ｐゴシック" pitchFamily="50" charset="-128"/>
              </a:rPr>
              <a:t>The committee supports including prototype development and testing as well as significant R&amp;D items, in particular, realistic testing of the two-beam acceleration structures with 100 Amps and 240 ns.</a:t>
            </a:r>
          </a:p>
          <a:p>
            <a:pPr lvl="1">
              <a:buNone/>
            </a:pPr>
            <a:endParaRPr lang="en-US" altLang="ja-JP" sz="1000" b="1" dirty="0" smtClean="0">
              <a:ea typeface="ＭＳ Ｐゴシック" pitchFamily="50" charset="-128"/>
            </a:endParaRPr>
          </a:p>
          <a:p>
            <a:pPr marL="0" indent="231775"/>
            <a:r>
              <a:rPr lang="en-US" altLang="ja-JP" dirty="0" smtClean="0">
                <a:ea typeface="ＭＳ Ｐゴシック" pitchFamily="50" charset="-128"/>
              </a:rPr>
              <a:t>Construction of the full drive beam </a:t>
            </a:r>
            <a:r>
              <a:rPr lang="en-US" altLang="ja-JP" dirty="0" err="1" smtClean="0">
                <a:ea typeface="ＭＳ Ｐゴシック" pitchFamily="50" charset="-128"/>
              </a:rPr>
              <a:t>linac</a:t>
            </a:r>
            <a:r>
              <a:rPr lang="en-US" altLang="ja-JP" dirty="0" smtClean="0">
                <a:ea typeface="ＭＳ Ｐゴシック" pitchFamily="50" charset="-128"/>
              </a:rPr>
              <a:t> (2 </a:t>
            </a:r>
            <a:r>
              <a:rPr lang="en-US" altLang="ja-JP" dirty="0" err="1" smtClean="0">
                <a:ea typeface="ＭＳ Ｐゴシック" pitchFamily="50" charset="-128"/>
              </a:rPr>
              <a:t>GeV</a:t>
            </a:r>
            <a:r>
              <a:rPr lang="en-US" altLang="ja-JP" dirty="0" smtClean="0">
                <a:ea typeface="ＭＳ Ｐゴシック" pitchFamily="50" charset="-128"/>
              </a:rPr>
              <a:t>) could be part of “CLIC-Zero” as a first phase of CLIC construction.</a:t>
            </a:r>
          </a:p>
          <a:p>
            <a:pPr marL="455613" lvl="2" indent="231775">
              <a:buFont typeface="Arial" pitchFamily="34" charset="0"/>
              <a:buChar char="•"/>
            </a:pPr>
            <a:r>
              <a:rPr lang="en-US" altLang="ja-JP" b="1" dirty="0" smtClean="0">
                <a:ea typeface="ＭＳ Ｐゴシック" pitchFamily="50" charset="-128"/>
              </a:rPr>
              <a:t>CLIC-Zero would be only opportunity for the many systems-level demonstration of the CLIC concept</a:t>
            </a:r>
            <a:r>
              <a:rPr lang="en-US" altLang="ja-JP" b="1" dirty="0" smtClean="0">
                <a:solidFill>
                  <a:schemeClr val="tx1"/>
                </a:solidFill>
                <a:ea typeface="ＭＳ Ｐゴシック" pitchFamily="50" charset="-128"/>
              </a:rPr>
              <a:t>. </a:t>
            </a:r>
          </a:p>
          <a:p>
            <a:pPr lvl="1"/>
            <a:r>
              <a:rPr lang="en-US" altLang="ja-JP" b="1" dirty="0" smtClean="0">
                <a:ea typeface="ＭＳ Ｐゴシック" pitchFamily="50" charset="-128"/>
              </a:rPr>
              <a:t>Important to think of a possible physics justifications for CLIC-zero. </a:t>
            </a:r>
            <a:endParaRPr lang="en-US" b="1" dirty="0" smtClean="0"/>
          </a:p>
        </p:txBody>
      </p:sp>
      <p:sp>
        <p:nvSpPr>
          <p:cNvPr id="4" name="TextBox 3"/>
          <p:cNvSpPr txBox="1"/>
          <p:nvPr/>
        </p:nvSpPr>
        <p:spPr>
          <a:xfrm rot="-1500000">
            <a:off x="88736" y="2304040"/>
            <a:ext cx="1576523" cy="769441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S.Stapnes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02/02 am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-1500000">
            <a:off x="244822" y="4232379"/>
            <a:ext cx="1576523" cy="2246769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Discussionintroduced</a:t>
            </a:r>
            <a:r>
              <a:rPr lang="en-US" sz="2400" smtClean="0">
                <a:solidFill>
                  <a:srgbClr val="0000FF"/>
                </a:solidFill>
              </a:rPr>
              <a:t>&amp; moderatedR.Corsini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03/02 pm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1998663" y="1023938"/>
            <a:ext cx="169862" cy="5191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en-US">
              <a:solidFill>
                <a:srgbClr val="0066FF"/>
              </a:solidFill>
              <a:ea typeface="ＭＳ Ｐゴシック" pitchFamily="50" charset="-128"/>
            </a:endParaRPr>
          </a:p>
        </p:txBody>
      </p:sp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5638"/>
            <a:ext cx="9144000" cy="6202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458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1773238"/>
            <a:ext cx="7620000" cy="3965575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24581" name="Rectangle 7"/>
          <p:cNvSpPr>
            <a:spLocks noChangeArrowheads="1"/>
          </p:cNvSpPr>
          <p:nvPr/>
        </p:nvSpPr>
        <p:spPr bwMode="auto">
          <a:xfrm>
            <a:off x="2278063" y="5380672"/>
            <a:ext cx="2420937" cy="147732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Helsinki Institute of Physics (Finland)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IAP (Russia)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IAP NASU (Ukraine)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IHEP (China)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INFN / LNF (Italy)</a:t>
            </a:r>
          </a:p>
          <a:p>
            <a:pPr algn="ctr" eaLnBrk="0" hangingPunct="0"/>
            <a:r>
              <a:rPr lang="pt-BR" sz="1000" b="1" dirty="0">
                <a:solidFill>
                  <a:srgbClr val="FFFD2E"/>
                </a:solidFill>
                <a:ea typeface="ＭＳ Ｐゴシック" pitchFamily="50" charset="-128"/>
              </a:rPr>
              <a:t>Instituto de Fisica Corpuscular (Spain)</a:t>
            </a:r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 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IRFU / </a:t>
            </a:r>
            <a:r>
              <a:rPr lang="en-US" sz="1000" b="1" noProof="1">
                <a:solidFill>
                  <a:srgbClr val="FFFD2E"/>
                </a:solidFill>
                <a:ea typeface="ＭＳ Ｐゴシック" pitchFamily="50" charset="-128"/>
              </a:rPr>
              <a:t>Saclay</a:t>
            </a:r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 (France)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Jefferson Lab (USA)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John Adams Institute/Oxford (UK)</a:t>
            </a:r>
          </a:p>
        </p:txBody>
      </p:sp>
      <p:pic>
        <p:nvPicPr>
          <p:cNvPr id="24582" name="Picture 8" descr="fi-flag1"/>
          <p:cNvPicPr preferRelativeResize="0"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993775"/>
            <a:ext cx="477838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9" descr="it-flag1"/>
          <p:cNvPicPr preferRelativeResize="0"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375" y="981075"/>
            <a:ext cx="4794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10" descr="jp-flag1"/>
          <p:cNvPicPr preferRelativeResize="0"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4663" y="981075"/>
            <a:ext cx="47625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1" descr="se-flag1"/>
          <p:cNvPicPr preferRelativeResize="0"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05813" y="952500"/>
            <a:ext cx="4778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2" descr="uk-flag1"/>
          <p:cNvPicPr preferRelativeResize="0"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8363" y="3430588"/>
            <a:ext cx="474662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3" descr="us-flag1"/>
          <p:cNvPicPr preferRelativeResize="0"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97888" y="4002088"/>
            <a:ext cx="477837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4" descr="fr-flag1"/>
          <p:cNvPicPr preferRelativeResize="0"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69963" y="979488"/>
            <a:ext cx="442912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9" name="Group 15"/>
          <p:cNvGrpSpPr>
            <a:grpSpLocks noChangeAspect="1"/>
          </p:cNvGrpSpPr>
          <p:nvPr/>
        </p:nvGrpSpPr>
        <p:grpSpPr bwMode="auto">
          <a:xfrm>
            <a:off x="179388" y="2781300"/>
            <a:ext cx="484187" cy="328613"/>
            <a:chOff x="360" y="1398"/>
            <a:chExt cx="1718" cy="1170"/>
          </a:xfrm>
        </p:grpSpPr>
        <p:pic>
          <p:nvPicPr>
            <p:cNvPr id="24651" name="Picture 16" descr="3dflagsdotcom_european_union_2fawm"/>
            <p:cNvPicPr preferRelativeResize="0">
              <a:picLocks noChangeAspect="1" noChangeArrowheads="1" noCrop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60" y="1398"/>
              <a:ext cx="1718" cy="1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52" name="Picture 17"/>
            <p:cNvPicPr preferRelativeResize="0"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97" y="1620"/>
              <a:ext cx="808" cy="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90" name="Rectangle 18"/>
          <p:cNvSpPr>
            <a:spLocks noChangeArrowheads="1"/>
          </p:cNvSpPr>
          <p:nvPr/>
        </p:nvSpPr>
        <p:spPr bwMode="auto">
          <a:xfrm>
            <a:off x="6588125" y="5226784"/>
            <a:ext cx="2555875" cy="1631216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 b="1" dirty="0" err="1">
                <a:solidFill>
                  <a:srgbClr val="FFFD2E"/>
                </a:solidFill>
              </a:rPr>
              <a:t>Polytech</a:t>
            </a:r>
            <a:r>
              <a:rPr lang="en-US" sz="1000" b="1" dirty="0">
                <a:solidFill>
                  <a:srgbClr val="FFFD2E"/>
                </a:solidFill>
              </a:rPr>
              <a:t>. University of Catalonia (Spain)</a:t>
            </a:r>
            <a:endParaRPr lang="en-US" sz="1000" b="1" dirty="0">
              <a:solidFill>
                <a:srgbClr val="FFFD2E"/>
              </a:solidFill>
              <a:ea typeface="ＭＳ Ｐゴシック" pitchFamily="50" charset="-128"/>
            </a:endParaRP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PSI (Switzerland)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RAL (UK)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RRCAT / Indore (India)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SLAC (USA)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Thrace University (Greece)</a:t>
            </a:r>
          </a:p>
          <a:p>
            <a:pPr algn="ctr" eaLnBrk="0" hangingPunct="0"/>
            <a:r>
              <a:rPr lang="en-US" sz="1000" b="1" dirty="0" err="1">
                <a:solidFill>
                  <a:srgbClr val="FFFD2E"/>
                </a:solidFill>
              </a:rPr>
              <a:t>Tsinghua</a:t>
            </a:r>
            <a:r>
              <a:rPr lang="en-US" sz="1000" b="1" dirty="0">
                <a:solidFill>
                  <a:srgbClr val="FFFD2E"/>
                </a:solidFill>
              </a:rPr>
              <a:t> University (China)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</a:rPr>
              <a:t>University of Oslo (Norway)</a:t>
            </a:r>
            <a:endParaRPr lang="en-US" sz="1000" b="1" dirty="0">
              <a:solidFill>
                <a:srgbClr val="FFFD2E"/>
              </a:solidFill>
              <a:ea typeface="ＭＳ Ｐゴシック" pitchFamily="50" charset="-128"/>
            </a:endParaRP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Uppsala University (Sweden)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UCSC SCIPP (USA)</a:t>
            </a:r>
          </a:p>
        </p:txBody>
      </p:sp>
      <p:pic>
        <p:nvPicPr>
          <p:cNvPr id="24591" name="Picture 19" descr="3dflagsdotcom_india_2fawm"/>
          <p:cNvPicPr preferRelativeResize="0"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59113" y="981075"/>
            <a:ext cx="4635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2" name="Rectangle 20"/>
          <p:cNvSpPr>
            <a:spLocks noChangeArrowheads="1"/>
          </p:cNvSpPr>
          <p:nvPr/>
        </p:nvSpPr>
        <p:spPr bwMode="auto">
          <a:xfrm>
            <a:off x="0" y="4919008"/>
            <a:ext cx="2528888" cy="193899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fr-CH" sz="1000" b="1" dirty="0">
                <a:solidFill>
                  <a:srgbClr val="FFFD2E"/>
                </a:solidFill>
                <a:ea typeface="ＭＳ Ｐゴシック" pitchFamily="50" charset="-128"/>
              </a:rPr>
              <a:t>ACAS (</a:t>
            </a:r>
            <a:r>
              <a:rPr lang="fr-CH" sz="1000" b="1" dirty="0" err="1">
                <a:solidFill>
                  <a:srgbClr val="FFFD2E"/>
                </a:solidFill>
                <a:ea typeface="ＭＳ Ｐゴシック" pitchFamily="50" charset="-128"/>
              </a:rPr>
              <a:t>Australia</a:t>
            </a:r>
            <a:r>
              <a:rPr lang="fr-CH" sz="1000" b="1" dirty="0">
                <a:solidFill>
                  <a:srgbClr val="FFFD2E"/>
                </a:solidFill>
                <a:ea typeface="ＭＳ Ｐゴシック" pitchFamily="50" charset="-128"/>
              </a:rPr>
              <a:t>)</a:t>
            </a:r>
          </a:p>
          <a:p>
            <a:pPr algn="ctr" eaLnBrk="0" hangingPunct="0"/>
            <a:r>
              <a:rPr lang="fr-CH" sz="1000" b="1" dirty="0">
                <a:solidFill>
                  <a:srgbClr val="FFFD2E"/>
                </a:solidFill>
                <a:ea typeface="ＭＳ Ｐゴシック" pitchFamily="50" charset="-128"/>
              </a:rPr>
              <a:t>Aarhus </a:t>
            </a:r>
            <a:r>
              <a:rPr lang="fr-CH" sz="1000" b="1" dirty="0" err="1">
                <a:solidFill>
                  <a:srgbClr val="FFFD2E"/>
                </a:solidFill>
                <a:ea typeface="ＭＳ Ｐゴシック" pitchFamily="50" charset="-128"/>
              </a:rPr>
              <a:t>University</a:t>
            </a:r>
            <a:r>
              <a:rPr lang="fr-CH" sz="1000" b="1" dirty="0">
                <a:solidFill>
                  <a:srgbClr val="FFFD2E"/>
                </a:solidFill>
                <a:ea typeface="ＭＳ Ｐゴシック" pitchFamily="50" charset="-128"/>
              </a:rPr>
              <a:t>  (</a:t>
            </a:r>
            <a:r>
              <a:rPr lang="fr-CH" sz="1000" b="1" dirty="0" err="1">
                <a:solidFill>
                  <a:srgbClr val="FFFD2E"/>
                </a:solidFill>
                <a:ea typeface="ＭＳ Ｐゴシック" pitchFamily="50" charset="-128"/>
              </a:rPr>
              <a:t>Denmark</a:t>
            </a:r>
            <a:r>
              <a:rPr lang="fr-CH" sz="1000" b="1" dirty="0">
                <a:solidFill>
                  <a:srgbClr val="FFFD2E"/>
                </a:solidFill>
                <a:ea typeface="ＭＳ Ｐゴシック" pitchFamily="50" charset="-128"/>
              </a:rPr>
              <a:t>)</a:t>
            </a:r>
            <a:endParaRPr lang="en-US" sz="1000" b="1" dirty="0">
              <a:solidFill>
                <a:srgbClr val="FFFD2E"/>
              </a:solidFill>
              <a:ea typeface="ＭＳ Ｐゴシック" pitchFamily="50" charset="-128"/>
            </a:endParaRP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Ankara University (Turkey)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Argonne National Laboratory (USA)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Athens University (Greece)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BINP (Russia)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CERN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CIEMAT (Spain)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Cockcroft Institute (UK)</a:t>
            </a:r>
          </a:p>
          <a:p>
            <a:pPr algn="ctr" eaLnBrk="0" hangingPunct="0"/>
            <a:r>
              <a:rPr lang="en-US" sz="1000" b="1" dirty="0" err="1">
                <a:solidFill>
                  <a:srgbClr val="FFFD2E"/>
                </a:solidFill>
                <a:ea typeface="ＭＳ Ｐゴシック" pitchFamily="50" charset="-128"/>
              </a:rPr>
              <a:t>ETHZurich</a:t>
            </a:r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 (Switzerland)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FNAL (USA) </a:t>
            </a:r>
          </a:p>
          <a:p>
            <a:pPr algn="ctr" eaLnBrk="0" hangingPunct="0"/>
            <a:r>
              <a:rPr lang="en-US" sz="1000" b="1" dirty="0" err="1">
                <a:solidFill>
                  <a:srgbClr val="FFFD2E"/>
                </a:solidFill>
                <a:ea typeface="ＭＳ Ｐゴシック" pitchFamily="50" charset="-128"/>
              </a:rPr>
              <a:t>Gazi</a:t>
            </a:r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 Universities (Turkey)</a:t>
            </a:r>
          </a:p>
        </p:txBody>
      </p:sp>
      <p:sp>
        <p:nvSpPr>
          <p:cNvPr id="24593" name="Rectangle 21"/>
          <p:cNvSpPr>
            <a:spLocks noChangeArrowheads="1"/>
          </p:cNvSpPr>
          <p:nvPr/>
        </p:nvSpPr>
        <p:spPr bwMode="auto">
          <a:xfrm>
            <a:off x="4438650" y="5264150"/>
            <a:ext cx="2447925" cy="178510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 b="1" dirty="0">
                <a:solidFill>
                  <a:srgbClr val="FFFD2E"/>
                </a:solidFill>
              </a:rPr>
              <a:t>John Adams Institute/RHUL (UK)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JINR (Russia)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Karlsruhe University (Germany)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KEK (Japan) 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LAL / </a:t>
            </a:r>
            <a:r>
              <a:rPr lang="en-US" sz="1000" b="1" dirty="0" err="1">
                <a:solidFill>
                  <a:srgbClr val="FFFD2E"/>
                </a:solidFill>
                <a:ea typeface="ＭＳ Ｐゴシック" pitchFamily="50" charset="-128"/>
              </a:rPr>
              <a:t>Orsay</a:t>
            </a:r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 (France) 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LAPP / ESIA (France)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NIKHEF/Amsterdam (Netherland) </a:t>
            </a:r>
          </a:p>
          <a:p>
            <a:pPr algn="ctr" eaLnBrk="0" hangingPunct="0"/>
            <a:r>
              <a:rPr lang="de-CH" sz="1000" b="1" dirty="0">
                <a:solidFill>
                  <a:srgbClr val="FFFD2E"/>
                </a:solidFill>
                <a:ea typeface="ＭＳ Ｐゴシック" pitchFamily="50" charset="-128"/>
              </a:rPr>
              <a:t>NCP (Pakistan)</a:t>
            </a:r>
          </a:p>
          <a:p>
            <a:pPr algn="ctr" eaLnBrk="0" hangingPunct="0"/>
            <a:r>
              <a:rPr lang="en-US" sz="1000" b="1" dirty="0">
                <a:solidFill>
                  <a:srgbClr val="FFFD2E"/>
                </a:solidFill>
                <a:ea typeface="ＭＳ Ｐゴシック" pitchFamily="50" charset="-128"/>
              </a:rPr>
              <a:t>North-West. Univ. Illinois (USA)</a:t>
            </a:r>
          </a:p>
          <a:p>
            <a:pPr algn="ctr" eaLnBrk="0" hangingPunct="0"/>
            <a:r>
              <a:rPr lang="en-US" sz="1000" b="1" dirty="0" err="1">
                <a:solidFill>
                  <a:srgbClr val="FFFD2E"/>
                </a:solidFill>
              </a:rPr>
              <a:t>Patras</a:t>
            </a:r>
            <a:r>
              <a:rPr lang="en-US" sz="1000" b="1" dirty="0">
                <a:solidFill>
                  <a:srgbClr val="FFFD2E"/>
                </a:solidFill>
              </a:rPr>
              <a:t> University (Greece)</a:t>
            </a:r>
          </a:p>
          <a:p>
            <a:pPr algn="ctr" eaLnBrk="0" hangingPunct="0"/>
            <a:endParaRPr lang="en-US" sz="1000" b="1" dirty="0">
              <a:solidFill>
                <a:srgbClr val="FFFD2E"/>
              </a:solidFill>
            </a:endParaRPr>
          </a:p>
        </p:txBody>
      </p:sp>
      <p:pic>
        <p:nvPicPr>
          <p:cNvPr id="24594" name="Picture 23" descr="3dflagsdotcom_turke_2fawm"/>
          <p:cNvPicPr preferRelativeResize="0"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72488" y="2138363"/>
            <a:ext cx="509587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5" name="Picture 24" descr="de-flag1"/>
          <p:cNvPicPr preferRelativeResize="0">
            <a:picLocks noChangeAspect="1" noChangeArrowheads="1" noCrop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62113" y="982663"/>
            <a:ext cx="477837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25" descr="ru-flag1"/>
          <p:cNvPicPr preferRelativeResize="0">
            <a:picLocks noChangeAspect="1" noChangeArrowheads="1" noCrop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110413" y="968375"/>
            <a:ext cx="4794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7" name="Picture 26" descr="3dflagsdotcom_spnat_2fawm"/>
          <p:cNvPicPr preferRelativeResize="0">
            <a:picLocks noChangeAspect="1" noChangeArrowheads="1" noCrop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789863" y="955675"/>
            <a:ext cx="48101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8" name="Oval 27"/>
          <p:cNvSpPr>
            <a:spLocks noChangeArrowheads="1"/>
          </p:cNvSpPr>
          <p:nvPr/>
        </p:nvSpPr>
        <p:spPr bwMode="auto">
          <a:xfrm>
            <a:off x="4725988" y="2960688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599" name="Oval 28"/>
          <p:cNvSpPr>
            <a:spLocks noChangeArrowheads="1"/>
          </p:cNvSpPr>
          <p:nvPr/>
        </p:nvSpPr>
        <p:spPr bwMode="auto">
          <a:xfrm>
            <a:off x="4305300" y="2887663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00" name="Oval 29"/>
          <p:cNvSpPr>
            <a:spLocks noChangeArrowheads="1"/>
          </p:cNvSpPr>
          <p:nvPr/>
        </p:nvSpPr>
        <p:spPr bwMode="auto">
          <a:xfrm>
            <a:off x="3978275" y="271462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01" name="Oval 30"/>
          <p:cNvSpPr>
            <a:spLocks noChangeArrowheads="1"/>
          </p:cNvSpPr>
          <p:nvPr/>
        </p:nvSpPr>
        <p:spPr bwMode="auto">
          <a:xfrm>
            <a:off x="4044950" y="2714625"/>
            <a:ext cx="82550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02" name="Oval 31"/>
          <p:cNvSpPr>
            <a:spLocks noChangeArrowheads="1"/>
          </p:cNvSpPr>
          <p:nvPr/>
        </p:nvSpPr>
        <p:spPr bwMode="auto">
          <a:xfrm>
            <a:off x="3911600" y="256857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03" name="Oval 32"/>
          <p:cNvSpPr>
            <a:spLocks noChangeArrowheads="1"/>
          </p:cNvSpPr>
          <p:nvPr/>
        </p:nvSpPr>
        <p:spPr bwMode="auto">
          <a:xfrm>
            <a:off x="4286250" y="2382838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04" name="Oval 33"/>
          <p:cNvSpPr>
            <a:spLocks noChangeArrowheads="1"/>
          </p:cNvSpPr>
          <p:nvPr/>
        </p:nvSpPr>
        <p:spPr bwMode="auto">
          <a:xfrm>
            <a:off x="857250" y="298767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05" name="Oval 34"/>
          <p:cNvSpPr>
            <a:spLocks noChangeArrowheads="1"/>
          </p:cNvSpPr>
          <p:nvPr/>
        </p:nvSpPr>
        <p:spPr bwMode="auto">
          <a:xfrm>
            <a:off x="3881438" y="2935288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06" name="Oval 36"/>
          <p:cNvSpPr>
            <a:spLocks noChangeArrowheads="1"/>
          </p:cNvSpPr>
          <p:nvPr/>
        </p:nvSpPr>
        <p:spPr bwMode="auto">
          <a:xfrm>
            <a:off x="3981450" y="2944813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07" name="Oval 37"/>
          <p:cNvSpPr>
            <a:spLocks noChangeArrowheads="1"/>
          </p:cNvSpPr>
          <p:nvPr/>
        </p:nvSpPr>
        <p:spPr bwMode="auto">
          <a:xfrm>
            <a:off x="4240213" y="2625725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08" name="Oval 38"/>
          <p:cNvSpPr>
            <a:spLocks noChangeArrowheads="1"/>
          </p:cNvSpPr>
          <p:nvPr/>
        </p:nvSpPr>
        <p:spPr bwMode="auto">
          <a:xfrm>
            <a:off x="1776413" y="2911475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09" name="Oval 39"/>
          <p:cNvSpPr>
            <a:spLocks noChangeArrowheads="1"/>
          </p:cNvSpPr>
          <p:nvPr/>
        </p:nvSpPr>
        <p:spPr bwMode="auto">
          <a:xfrm>
            <a:off x="4148138" y="2749550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10" name="Oval 40"/>
          <p:cNvSpPr>
            <a:spLocks noChangeArrowheads="1"/>
          </p:cNvSpPr>
          <p:nvPr/>
        </p:nvSpPr>
        <p:spPr bwMode="auto">
          <a:xfrm>
            <a:off x="1736725" y="2857500"/>
            <a:ext cx="82550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11" name="Oval 41"/>
          <p:cNvSpPr>
            <a:spLocks noChangeArrowheads="1"/>
          </p:cNvSpPr>
          <p:nvPr/>
        </p:nvSpPr>
        <p:spPr bwMode="auto">
          <a:xfrm>
            <a:off x="4176713" y="2357438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12" name="Oval 42"/>
          <p:cNvSpPr>
            <a:spLocks noChangeArrowheads="1"/>
          </p:cNvSpPr>
          <p:nvPr/>
        </p:nvSpPr>
        <p:spPr bwMode="auto">
          <a:xfrm>
            <a:off x="4629150" y="224472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13" name="Oval 43"/>
          <p:cNvSpPr>
            <a:spLocks noChangeArrowheads="1"/>
          </p:cNvSpPr>
          <p:nvPr/>
        </p:nvSpPr>
        <p:spPr bwMode="auto">
          <a:xfrm>
            <a:off x="6096000" y="247332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14" name="Oval 44"/>
          <p:cNvSpPr>
            <a:spLocks noChangeArrowheads="1"/>
          </p:cNvSpPr>
          <p:nvPr/>
        </p:nvSpPr>
        <p:spPr bwMode="auto">
          <a:xfrm>
            <a:off x="4972050" y="2425700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15" name="Oval 45"/>
          <p:cNvSpPr>
            <a:spLocks noChangeArrowheads="1"/>
          </p:cNvSpPr>
          <p:nvPr/>
        </p:nvSpPr>
        <p:spPr bwMode="auto">
          <a:xfrm>
            <a:off x="5067300" y="2535238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16" name="Oval 46"/>
          <p:cNvSpPr>
            <a:spLocks noChangeArrowheads="1"/>
          </p:cNvSpPr>
          <p:nvPr/>
        </p:nvSpPr>
        <p:spPr bwMode="auto">
          <a:xfrm>
            <a:off x="5848350" y="3449638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17" name="Oval 49"/>
          <p:cNvSpPr>
            <a:spLocks noChangeArrowheads="1"/>
          </p:cNvSpPr>
          <p:nvPr/>
        </p:nvSpPr>
        <p:spPr bwMode="auto">
          <a:xfrm>
            <a:off x="7545388" y="3016250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18" name="Oval 50"/>
          <p:cNvSpPr>
            <a:spLocks noChangeArrowheads="1"/>
          </p:cNvSpPr>
          <p:nvPr/>
        </p:nvSpPr>
        <p:spPr bwMode="auto">
          <a:xfrm>
            <a:off x="4191000" y="2749550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pic>
        <p:nvPicPr>
          <p:cNvPr id="24619" name="Picture 51" descr="3dflagsdotcom_switz_2fabm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486775" y="1549400"/>
            <a:ext cx="5080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20" name="Picture 52" descr="3dflagsdotcom_pakis_2fabm"/>
          <p:cNvPicPr>
            <a:picLocks noChangeAspect="1" noChangeArrowheads="1" noCrop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648325" y="987425"/>
            <a:ext cx="496888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21" name="Oval 58"/>
          <p:cNvSpPr>
            <a:spLocks noChangeArrowheads="1"/>
          </p:cNvSpPr>
          <p:nvPr/>
        </p:nvSpPr>
        <p:spPr bwMode="auto">
          <a:xfrm>
            <a:off x="4044950" y="2786063"/>
            <a:ext cx="82550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22" name="Oval 59"/>
          <p:cNvSpPr>
            <a:spLocks noChangeArrowheads="1"/>
          </p:cNvSpPr>
          <p:nvPr/>
        </p:nvSpPr>
        <p:spPr bwMode="auto">
          <a:xfrm>
            <a:off x="4767263" y="2979738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23" name="Oval 60"/>
          <p:cNvSpPr>
            <a:spLocks noChangeArrowheads="1"/>
          </p:cNvSpPr>
          <p:nvPr/>
        </p:nvSpPr>
        <p:spPr bwMode="auto">
          <a:xfrm>
            <a:off x="2014538" y="2990850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24" name="Oval 61"/>
          <p:cNvSpPr>
            <a:spLocks noChangeArrowheads="1"/>
          </p:cNvSpPr>
          <p:nvPr/>
        </p:nvSpPr>
        <p:spPr bwMode="auto">
          <a:xfrm>
            <a:off x="3954463" y="2586038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25" name="Rectangle 62"/>
          <p:cNvSpPr>
            <a:spLocks noChangeArrowheads="1"/>
          </p:cNvSpPr>
          <p:nvPr/>
        </p:nvSpPr>
        <p:spPr bwMode="auto">
          <a:xfrm>
            <a:off x="1258888" y="0"/>
            <a:ext cx="7489825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b="1" i="1">
                <a:solidFill>
                  <a:srgbClr val="FF0000"/>
                </a:solidFill>
                <a:latin typeface="Comic Sans MS" pitchFamily="66" charset="0"/>
                <a:ea typeface="ＭＳ Ｐゴシック" pitchFamily="50" charset="-128"/>
              </a:rPr>
              <a:t>World-wide CLIC&amp;CTF3 Collaboration</a:t>
            </a:r>
          </a:p>
          <a:p>
            <a:pPr algn="ctr" eaLnBrk="0" hangingPunct="0"/>
            <a:r>
              <a:rPr lang="en-US" sz="1400" b="1" i="1">
                <a:hlinkClick r:id="rId21"/>
              </a:rPr>
              <a:t>http://clic-meeting.web.cern.ch/clic-meeting/CTF3_Coordination_Mtg/Table_MoU.htm</a:t>
            </a:r>
            <a:endParaRPr lang="en-US" sz="1400" b="1" i="1"/>
          </a:p>
        </p:txBody>
      </p:sp>
      <p:pic>
        <p:nvPicPr>
          <p:cNvPr id="24626" name="Picture 64" descr="3dflags_ukr0001-000fa"/>
          <p:cNvPicPr>
            <a:picLocks noChangeAspect="1" noChangeArrowheads="1" noCrop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8524875" y="2755900"/>
            <a:ext cx="4191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27" name="Picture 65" descr="3dflags_nor0001-000fa"/>
          <p:cNvPicPr>
            <a:picLocks noChangeAspect="1" noChangeArrowheads="1" noCrop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489700" y="946150"/>
            <a:ext cx="4222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28" name="Picture 66" descr="3dflags_grc0001-000fa"/>
          <p:cNvPicPr>
            <a:picLocks noChangeAspect="1" noChangeArrowheads="1" noCrop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339975" y="981075"/>
            <a:ext cx="4905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29" name="Picture 65" descr="\\cern.ch\dfs\Users\r\rinolfi\Desktop\3dflags_dnk0001-0003a.gif"/>
          <p:cNvPicPr>
            <a:picLocks noChangeAspect="1" noChangeArrowheads="1" noCrop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19075" y="1643063"/>
            <a:ext cx="404813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30" name="Oval 59"/>
          <p:cNvSpPr>
            <a:spLocks noChangeArrowheads="1"/>
          </p:cNvSpPr>
          <p:nvPr/>
        </p:nvSpPr>
        <p:spPr bwMode="auto">
          <a:xfrm>
            <a:off x="4505325" y="2928938"/>
            <a:ext cx="85725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31" name="Oval 59"/>
          <p:cNvSpPr>
            <a:spLocks noChangeArrowheads="1"/>
          </p:cNvSpPr>
          <p:nvPr/>
        </p:nvSpPr>
        <p:spPr bwMode="auto">
          <a:xfrm>
            <a:off x="4572000" y="2928938"/>
            <a:ext cx="85725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32" name="Oval 59"/>
          <p:cNvSpPr>
            <a:spLocks noChangeArrowheads="1"/>
          </p:cNvSpPr>
          <p:nvPr/>
        </p:nvSpPr>
        <p:spPr bwMode="auto">
          <a:xfrm>
            <a:off x="4638675" y="2928938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33" name="Oval 59"/>
          <p:cNvSpPr>
            <a:spLocks noChangeArrowheads="1"/>
          </p:cNvSpPr>
          <p:nvPr/>
        </p:nvSpPr>
        <p:spPr bwMode="auto">
          <a:xfrm>
            <a:off x="4176713" y="2500313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34" name="Oval 59"/>
          <p:cNvSpPr>
            <a:spLocks noChangeArrowheads="1"/>
          </p:cNvSpPr>
          <p:nvPr/>
        </p:nvSpPr>
        <p:spPr bwMode="auto">
          <a:xfrm>
            <a:off x="3913188" y="2500313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35" name="Oval 59"/>
          <p:cNvSpPr>
            <a:spLocks noChangeArrowheads="1"/>
          </p:cNvSpPr>
          <p:nvPr/>
        </p:nvSpPr>
        <p:spPr bwMode="auto">
          <a:xfrm>
            <a:off x="4703763" y="2571750"/>
            <a:ext cx="85725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36" name="Oval 59"/>
          <p:cNvSpPr>
            <a:spLocks noChangeArrowheads="1"/>
          </p:cNvSpPr>
          <p:nvPr/>
        </p:nvSpPr>
        <p:spPr bwMode="auto">
          <a:xfrm>
            <a:off x="5692775" y="3214688"/>
            <a:ext cx="85725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37" name="Oval 59"/>
          <p:cNvSpPr>
            <a:spLocks noChangeArrowheads="1"/>
          </p:cNvSpPr>
          <p:nvPr/>
        </p:nvSpPr>
        <p:spPr bwMode="auto">
          <a:xfrm>
            <a:off x="3913188" y="2857500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38" name="Rectangle 70"/>
          <p:cNvSpPr>
            <a:spLocks noChangeArrowheads="1"/>
          </p:cNvSpPr>
          <p:nvPr/>
        </p:nvSpPr>
        <p:spPr bwMode="auto">
          <a:xfrm>
            <a:off x="2104572" y="3876674"/>
            <a:ext cx="4905602" cy="1174297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24639" name="Text Box 63"/>
          <p:cNvSpPr txBox="1">
            <a:spLocks noChangeArrowheads="1"/>
          </p:cNvSpPr>
          <p:nvPr/>
        </p:nvSpPr>
        <p:spPr bwMode="auto">
          <a:xfrm>
            <a:off x="1959428" y="3849228"/>
            <a:ext cx="5181600" cy="113877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0000"/>
                </a:solidFill>
                <a:ea typeface="ＭＳ Ｐゴシック" pitchFamily="50" charset="-128"/>
              </a:rPr>
              <a:t>CLIC multi-lateral collaboration</a:t>
            </a:r>
          </a:p>
          <a:p>
            <a:pPr algn="ctr" eaLnBrk="0" hangingPunct="0"/>
            <a:r>
              <a:rPr lang="en-US" sz="2400" b="1" dirty="0">
                <a:solidFill>
                  <a:srgbClr val="FF0000"/>
                </a:solidFill>
                <a:ea typeface="ＭＳ Ｐゴシック" pitchFamily="50" charset="-128"/>
              </a:rPr>
              <a:t>41 Institutes from 21 </a:t>
            </a:r>
            <a:r>
              <a:rPr lang="en-US" sz="2400" b="1" dirty="0" smtClean="0">
                <a:solidFill>
                  <a:srgbClr val="FF0000"/>
                </a:solidFill>
                <a:ea typeface="ＭＳ Ｐゴシック" pitchFamily="50" charset="-128"/>
              </a:rPr>
              <a:t>countries</a:t>
            </a:r>
          </a:p>
          <a:p>
            <a:pPr algn="ctr" eaLnBrk="0" hangingPunct="0"/>
            <a:r>
              <a:rPr lang="en-US" sz="2000" b="1" dirty="0" err="1" smtClean="0">
                <a:solidFill>
                  <a:srgbClr val="FF0000"/>
                </a:solidFill>
                <a:ea typeface="ＭＳ Ｐゴシック" pitchFamily="50" charset="-128"/>
              </a:rPr>
              <a:t>Chairman:K.Peach</a:t>
            </a:r>
            <a:r>
              <a:rPr lang="en-US" sz="2000" b="1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sz="2000" b="1" dirty="0" err="1" smtClean="0">
                <a:solidFill>
                  <a:srgbClr val="FF0000"/>
                </a:solidFill>
                <a:ea typeface="ＭＳ Ｐゴシック" pitchFamily="50" charset="-128"/>
              </a:rPr>
              <a:t>Spokesperson:RCorsini</a:t>
            </a:r>
            <a:endParaRPr lang="en-US" sz="2400" b="1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pic>
        <p:nvPicPr>
          <p:cNvPr id="24640" name="Picture 75" descr="MPj04008010000[1]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07950" y="2205038"/>
            <a:ext cx="4318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41" name="Oval 49"/>
          <p:cNvSpPr>
            <a:spLocks noChangeArrowheads="1"/>
          </p:cNvSpPr>
          <p:nvPr/>
        </p:nvSpPr>
        <p:spPr bwMode="auto">
          <a:xfrm>
            <a:off x="7019925" y="292417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pic>
        <p:nvPicPr>
          <p:cNvPr id="24642" name="Picture 77" descr="MPj03994060000[1]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8532813" y="4567238"/>
            <a:ext cx="43815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43" name="Oval 33"/>
          <p:cNvSpPr>
            <a:spLocks noChangeArrowheads="1"/>
          </p:cNvSpPr>
          <p:nvPr/>
        </p:nvSpPr>
        <p:spPr bwMode="auto">
          <a:xfrm>
            <a:off x="971550" y="3141663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44" name="Oval 33"/>
          <p:cNvSpPr>
            <a:spLocks noChangeArrowheads="1"/>
          </p:cNvSpPr>
          <p:nvPr/>
        </p:nvSpPr>
        <p:spPr bwMode="auto">
          <a:xfrm>
            <a:off x="4211638" y="2708275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45" name="Oval 33"/>
          <p:cNvSpPr>
            <a:spLocks noChangeArrowheads="1"/>
          </p:cNvSpPr>
          <p:nvPr/>
        </p:nvSpPr>
        <p:spPr bwMode="auto">
          <a:xfrm>
            <a:off x="6948488" y="2997200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pic>
        <p:nvPicPr>
          <p:cNvPr id="24646" name="Picture 83" descr="http://www.australian-flag.org/australian-flag-640.jpg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79388" y="3213100"/>
            <a:ext cx="4508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47" name="Picture 85" descr="Netherlands Flag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4932363" y="981075"/>
            <a:ext cx="47625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48" name="Oval 49"/>
          <p:cNvSpPr>
            <a:spLocks noChangeArrowheads="1"/>
          </p:cNvSpPr>
          <p:nvPr/>
        </p:nvSpPr>
        <p:spPr bwMode="auto">
          <a:xfrm flipV="1">
            <a:off x="7735888" y="5084763"/>
            <a:ext cx="76200" cy="7302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49" name="Oval 59"/>
          <p:cNvSpPr>
            <a:spLocks noChangeArrowheads="1"/>
          </p:cNvSpPr>
          <p:nvPr/>
        </p:nvSpPr>
        <p:spPr bwMode="auto">
          <a:xfrm flipV="1">
            <a:off x="4140200" y="2636838"/>
            <a:ext cx="71438" cy="71437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24650" name="Oval 40"/>
          <p:cNvSpPr>
            <a:spLocks noChangeArrowheads="1"/>
          </p:cNvSpPr>
          <p:nvPr/>
        </p:nvSpPr>
        <p:spPr bwMode="auto">
          <a:xfrm flipH="1" flipV="1">
            <a:off x="1835150" y="2852738"/>
            <a:ext cx="73025" cy="71437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50" charset="-128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666750" y="4972050"/>
            <a:ext cx="1133475" cy="17145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704850" y="6515100"/>
            <a:ext cx="1133475" cy="12382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552451" y="6353175"/>
            <a:ext cx="1371600" cy="1524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7248525" y="6648450"/>
            <a:ext cx="1133475" cy="20955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342900" y="4257674"/>
            <a:ext cx="1133475" cy="49530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2914650" y="5895975"/>
            <a:ext cx="1133475" cy="17145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4667250" y="6200775"/>
            <a:ext cx="1952625" cy="18097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9406" y="4257675"/>
            <a:ext cx="1225069" cy="471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New member 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from ACE5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5" name="Rectangle 84"/>
          <p:cNvSpPr/>
          <p:nvPr/>
        </p:nvSpPr>
        <p:spPr bwMode="auto">
          <a:xfrm>
            <a:off x="2514600" y="6619875"/>
            <a:ext cx="1952625" cy="23812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6763" y="152400"/>
            <a:ext cx="8377237" cy="871538"/>
          </a:xfrm>
        </p:spPr>
        <p:txBody>
          <a:bodyPr/>
          <a:lstStyle/>
          <a:p>
            <a:r>
              <a:rPr lang="en-US" sz="2800" smtClean="0"/>
              <a:t>                 Extending CLIC /ILC Collaboration</a:t>
            </a:r>
            <a:br>
              <a:rPr lang="en-US" sz="2800" smtClean="0"/>
            </a:br>
            <a:r>
              <a:rPr lang="en-US" sz="2000" smtClean="0">
                <a:hlinkClick r:id="rId2"/>
              </a:rPr>
              <a:t>http://clic-study.web.cern.ch/CLIC-Study/CLIC_ILC_Collab_Mtg/Index.htm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1950" y="1112838"/>
            <a:ext cx="8782050" cy="4632325"/>
          </a:xfrm>
        </p:spPr>
        <p:txBody>
          <a:bodyPr/>
          <a:lstStyle/>
          <a:p>
            <a:pPr marL="0" indent="231775">
              <a:lnSpc>
                <a:spcPct val="80000"/>
              </a:lnSpc>
            </a:pPr>
            <a:r>
              <a:rPr lang="en-US" smtClean="0">
                <a:solidFill>
                  <a:srgbClr val="3333FF"/>
                </a:solidFill>
              </a:rPr>
              <a:t>Common working groups on technical subjects with strong synergy between CLIC &amp; ILC (co-chaired):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smtClean="0"/>
              <a:t>Physics &amp; Detectors, Beam Delivery System (BDS) &amp; Machine Detector Interface (MDI), Civil Engineering &amp; Conventional Facilities, Positron Generation, Damping Rings, Beam Dynamics, Cost &amp; Schedule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 marL="0" indent="231775">
              <a:lnSpc>
                <a:spcPct val="80000"/>
              </a:lnSpc>
            </a:pPr>
            <a:r>
              <a:rPr lang="en-US" smtClean="0"/>
              <a:t>Joint Working Groups on Linear Collider General Issues (Accelerator &amp; Detectors)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mtClean="0"/>
              <a:t> </a:t>
            </a:r>
            <a:r>
              <a:rPr lang="en-US" sz="1800" b="1" smtClean="0"/>
              <a:t>reporting to ILCSC and CLIC Collaboration Board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b="1" smtClean="0"/>
              <a:t>Final report end 2012, preliminary report by PL to CB on 07/02/11</a:t>
            </a:r>
          </a:p>
        </p:txBody>
      </p:sp>
      <p:sp>
        <p:nvSpPr>
          <p:cNvPr id="1176580" name="Rectangle 4"/>
          <p:cNvSpPr>
            <a:spLocks noChangeArrowheads="1"/>
          </p:cNvSpPr>
          <p:nvPr/>
        </p:nvSpPr>
        <p:spPr bwMode="auto">
          <a:xfrm>
            <a:off x="952500" y="4165600"/>
            <a:ext cx="8001000" cy="2133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chemeClr val="tx1"/>
                </a:solidFill>
                <a:latin typeface="Arial" charset="0"/>
              </a:rPr>
              <a:t>IWLC2010 workshop (18-22/10/2010 @ CERN)</a:t>
            </a:r>
          </a:p>
          <a:p>
            <a:pPr algn="ctr"/>
            <a:r>
              <a:rPr lang="en-US" sz="2400" b="1">
                <a:solidFill>
                  <a:schemeClr val="tx1"/>
                </a:solidFill>
                <a:latin typeface="Arial" charset="0"/>
              </a:rPr>
              <a:t> Joint CLIC &amp; ILC (Accelerator and Detectors)</a:t>
            </a:r>
          </a:p>
          <a:p>
            <a:pPr algn="ctr"/>
            <a:r>
              <a:rPr lang="en-US" sz="2400">
                <a:solidFill>
                  <a:schemeClr val="tx1"/>
                </a:solidFill>
                <a:latin typeface="Arial" charset="0"/>
                <a:hlinkClick r:id="rId3"/>
              </a:rPr>
              <a:t>https://espace.cern.ch/LC2010/default.aspx</a:t>
            </a:r>
            <a:endParaRPr lang="en-US" sz="2400">
              <a:solidFill>
                <a:schemeClr val="tx1"/>
              </a:solidFill>
              <a:latin typeface="Arial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en-US" sz="2400">
                <a:solidFill>
                  <a:schemeClr val="tx1"/>
                </a:solidFill>
                <a:latin typeface="Arial" charset="0"/>
              </a:rPr>
              <a:t>500 participants</a:t>
            </a:r>
          </a:p>
          <a:p>
            <a:pPr algn="ctr"/>
            <a:r>
              <a:rPr lang="en-US" sz="2400">
                <a:solidFill>
                  <a:schemeClr val="tx1"/>
                </a:solidFill>
                <a:latin typeface="Arial" charset="0"/>
              </a:rPr>
              <a:t>9 Accelerator WG + 13 Physics@Detectors WG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65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design update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9238" y="849313"/>
            <a:ext cx="8894762" cy="5597525"/>
          </a:xfrm>
        </p:spPr>
        <p:txBody>
          <a:bodyPr/>
          <a:lstStyle/>
          <a:p>
            <a:pPr marL="0" indent="231775"/>
            <a:r>
              <a:rPr lang="en-US" dirty="0" smtClean="0"/>
              <a:t>Baseline review</a:t>
            </a:r>
          </a:p>
          <a:p>
            <a:pPr marL="120650" lvl="1" indent="231775"/>
            <a:r>
              <a:rPr lang="en-US" dirty="0" smtClean="0"/>
              <a:t>Proposals of WGs in December 2009</a:t>
            </a:r>
          </a:p>
          <a:p>
            <a:pPr marL="120650" lvl="1" indent="231775"/>
            <a:r>
              <a:rPr lang="en-US" dirty="0" smtClean="0"/>
              <a:t>Presented to ACE by </a:t>
            </a:r>
            <a:r>
              <a:rPr lang="en-US" dirty="0" err="1" smtClean="0"/>
              <a:t>G.Geschonke</a:t>
            </a:r>
            <a:r>
              <a:rPr lang="en-US" dirty="0" smtClean="0"/>
              <a:t> in Feb 2010</a:t>
            </a:r>
          </a:p>
          <a:p>
            <a:pPr marL="120650" lvl="1" indent="231775"/>
            <a:r>
              <a:rPr lang="en-US" dirty="0" smtClean="0"/>
              <a:t>Recommendations of dedicated  teams for critical proposals</a:t>
            </a:r>
          </a:p>
          <a:p>
            <a:pPr marL="120650" lvl="1" indent="231775"/>
            <a:r>
              <a:rPr lang="en-US" dirty="0" smtClean="0"/>
              <a:t>Approved by CASC after final review in March 2010:       </a:t>
            </a:r>
            <a:endParaRPr lang="en-US" dirty="0" smtClean="0">
              <a:solidFill>
                <a:srgbClr val="FF0000"/>
              </a:solidFill>
            </a:endParaRPr>
          </a:p>
          <a:p>
            <a:pPr marL="120650" lvl="1" indent="231775">
              <a:buNone/>
            </a:pPr>
            <a:r>
              <a:rPr lang="en-US" sz="1800" dirty="0" smtClean="0">
                <a:solidFill>
                  <a:srgbClr val="FF0000"/>
                </a:solidFill>
                <a:hlinkClick r:id="rId2"/>
              </a:rPr>
              <a:t>https://edms.cern.ch/document/1115567/1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120650" lvl="1" indent="231775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231775"/>
            <a:endParaRPr lang="en-US" dirty="0" smtClean="0"/>
          </a:p>
          <a:p>
            <a:pPr marL="0" indent="231775"/>
            <a:r>
              <a:rPr lang="en-US" dirty="0" smtClean="0"/>
              <a:t>Lots of detailed studies in preparation of CDR </a:t>
            </a:r>
          </a:p>
          <a:p>
            <a:pPr marL="120650" lvl="1" indent="231775">
              <a:buNone/>
            </a:pPr>
            <a:r>
              <a:rPr lang="en-US" dirty="0" smtClean="0"/>
              <a:t>in the framework of the various WGs reporting to oversight committees:</a:t>
            </a:r>
          </a:p>
          <a:p>
            <a:pPr marL="120650" lvl="1" indent="231775">
              <a:buNone/>
            </a:pP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http://clic-study.org/structure/CLIC-organisation.htm</a:t>
            </a:r>
            <a:endParaRPr lang="en-US" dirty="0" smtClean="0"/>
          </a:p>
          <a:p>
            <a:pPr marL="120650" lvl="1" indent="231775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804863" y="228600"/>
            <a:ext cx="8151812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r>
              <a:rPr lang="en-US" sz="3200" b="1" i="1">
                <a:solidFill>
                  <a:srgbClr val="FF3300"/>
                </a:solidFill>
              </a:rPr>
              <a:t>CLIC main parameters </a:t>
            </a:r>
            <a:br>
              <a:rPr lang="en-US" sz="3200" b="1" i="1">
                <a:solidFill>
                  <a:srgbClr val="FF3300"/>
                </a:solidFill>
              </a:rPr>
            </a:br>
            <a:r>
              <a:rPr lang="en-US" sz="1400" b="1" i="1">
                <a:solidFill>
                  <a:srgbClr val="FF3300"/>
                </a:solidFill>
                <a:hlinkClick r:id="rId2"/>
              </a:rPr>
              <a:t>http://cdsweb.cern.ch/record/1132079?ln=fr</a:t>
            </a:r>
            <a:r>
              <a:rPr lang="en-US" sz="1400" b="1" i="1">
                <a:solidFill>
                  <a:srgbClr val="FF3300"/>
                </a:solidFill>
              </a:rPr>
              <a:t>    </a:t>
            </a:r>
            <a:r>
              <a:rPr lang="en-US" sz="1400" b="1" i="1">
                <a:solidFill>
                  <a:srgbClr val="FF3300"/>
                </a:solidFill>
                <a:hlinkClick r:id="rId3"/>
              </a:rPr>
              <a:t>http://clic-meeting.web.cern.ch/clic-meeting/clictable2007.html</a:t>
            </a:r>
            <a:r>
              <a:rPr lang="en-US" sz="1400" b="1" i="1">
                <a:solidFill>
                  <a:srgbClr val="FF3300"/>
                </a:solidFill>
              </a:rPr>
              <a:t/>
            </a:r>
            <a:br>
              <a:rPr lang="en-US" sz="1400" b="1" i="1">
                <a:solidFill>
                  <a:srgbClr val="FF3300"/>
                </a:solidFill>
              </a:rPr>
            </a:br>
            <a:endParaRPr lang="en-US" sz="1400" b="1" i="1">
              <a:solidFill>
                <a:srgbClr val="FF3300"/>
              </a:solidFill>
            </a:endParaRPr>
          </a:p>
        </p:txBody>
      </p:sp>
      <p:graphicFrame>
        <p:nvGraphicFramePr>
          <p:cNvPr id="1228919" name="Group 119"/>
          <p:cNvGraphicFramePr>
            <a:graphicFrameLocks noGrp="1"/>
          </p:cNvGraphicFramePr>
          <p:nvPr/>
        </p:nvGraphicFramePr>
        <p:xfrm>
          <a:off x="266700" y="727075"/>
          <a:ext cx="8712200" cy="5667060"/>
        </p:xfrm>
        <a:graphic>
          <a:graphicData uri="http://schemas.openxmlformats.org/drawingml/2006/table">
            <a:tbl>
              <a:tblPr/>
              <a:tblGrid>
                <a:gridCol w="2978150"/>
                <a:gridCol w="1446213"/>
                <a:gridCol w="1384300"/>
                <a:gridCol w="1474787"/>
                <a:gridCol w="1428750"/>
              </a:tblGrid>
              <a:tr h="3429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Center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-of-mass energy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CLIC 500 GeV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CLIC 3 TeV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Beam parameters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Relaxed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Nominal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Relaxed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Nominal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Accelerating structure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502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Total (Peak 1%) luminosity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8.8(5.8)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Batang" pitchFamily="18" charset="-127"/>
                          <a:cs typeface="Arial" charset="0"/>
                        </a:rPr>
                        <a:t>·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2.3(1.4)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Batang" pitchFamily="18" charset="-127"/>
                          <a:cs typeface="Arial" charset="0"/>
                        </a:rPr>
                        <a:t>·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7.3(3.5)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Batang" pitchFamily="18" charset="-127"/>
                          <a:cs typeface="Arial" charset="0"/>
                        </a:rPr>
                        <a:t>·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5.9(2.0)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Batang" pitchFamily="18" charset="-127"/>
                          <a:cs typeface="Arial" charset="0"/>
                        </a:rPr>
                        <a:t>·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Repetition rate (Hz)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41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Loaded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accel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. gradient MV/m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Main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linac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 RF frequency GHz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Bunch charge10</a:t>
                      </a:r>
                      <a:r>
                        <a:rPr kumimoji="0" lang="en-GB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3.72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51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Bunch separation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Beam pulse duration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Beam power/beam MWatts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4.9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Hor./vert. norm. emitt(10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-6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/10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-9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7.5/40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4.8/25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7.5/40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0.66/20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Hor/Vert FF focusing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4/0.4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4 / 0.1            4/0.4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4 / 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Hor./vert. IP beam size (nm)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248 / 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202 / 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101/3.3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40 /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Hadronic events/crossing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0.28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Coherent pairs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2.5 10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3.8 10</a:t>
                      </a:r>
                      <a:r>
                        <a:rPr kumimoji="0" lang="en-GB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8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BDS length (km)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1.87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24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Total site length km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48.3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Wall plug to beam transfert eff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7.5%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6.8%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Total power consumption MW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Batang" pitchFamily="18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        129.4 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241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omic Sans MS" pitchFamily="66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     415 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568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omic Sans MS" pitchFamily="66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8781" name="Straight Connector 4"/>
          <p:cNvCxnSpPr>
            <a:cxnSpLocks noChangeShapeType="1"/>
          </p:cNvCxnSpPr>
          <p:nvPr/>
        </p:nvCxnSpPr>
        <p:spPr bwMode="auto">
          <a:xfrm>
            <a:off x="4584700" y="6096000"/>
            <a:ext cx="317500" cy="24130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8782" name="Straight Connector 8"/>
          <p:cNvCxnSpPr>
            <a:cxnSpLocks noChangeShapeType="1"/>
          </p:cNvCxnSpPr>
          <p:nvPr/>
        </p:nvCxnSpPr>
        <p:spPr bwMode="auto">
          <a:xfrm>
            <a:off x="7493000" y="6121400"/>
            <a:ext cx="381000" cy="27940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8783" name="Straight Connector 9"/>
          <p:cNvCxnSpPr>
            <a:cxnSpLocks noChangeShapeType="1"/>
          </p:cNvCxnSpPr>
          <p:nvPr/>
        </p:nvCxnSpPr>
        <p:spPr bwMode="auto">
          <a:xfrm rot="10800000" flipV="1">
            <a:off x="4584700" y="6096000"/>
            <a:ext cx="342900" cy="22860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8784" name="Straight Connector 14"/>
          <p:cNvCxnSpPr>
            <a:cxnSpLocks noChangeShapeType="1"/>
          </p:cNvCxnSpPr>
          <p:nvPr/>
        </p:nvCxnSpPr>
        <p:spPr bwMode="auto">
          <a:xfrm rot="10800000" flipV="1">
            <a:off x="7442200" y="6096000"/>
            <a:ext cx="304800" cy="25400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875" y="0"/>
            <a:ext cx="2085975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 smtClean="0">
                <a:solidFill>
                  <a:srgbClr val="FF0000"/>
                </a:solidFill>
              </a:rPr>
              <a:t>CLIC power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962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25" y="3752850"/>
            <a:ext cx="8534400" cy="310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7225"/>
            <a:ext cx="4000342" cy="3077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4850" y="1"/>
            <a:ext cx="4629149" cy="376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132138" y="127000"/>
            <a:ext cx="1992312" cy="712788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 err="1" smtClean="0">
                <a:solidFill>
                  <a:srgbClr val="0000FF"/>
                </a:solidFill>
              </a:rPr>
              <a:t>JB.Jeanneret</a:t>
            </a:r>
            <a:endParaRPr lang="en-GB" sz="2400" b="1" dirty="0" smtClean="0">
              <a:solidFill>
                <a:srgbClr val="0000FF"/>
              </a:solidFill>
            </a:endParaRPr>
          </a:p>
          <a:p>
            <a:pPr algn="ctr"/>
            <a:r>
              <a:rPr lang="en-GB" sz="2400" b="1" dirty="0" smtClean="0">
                <a:solidFill>
                  <a:srgbClr val="0000FF"/>
                </a:solidFill>
              </a:rPr>
              <a:t>Preliminary</a:t>
            </a:r>
            <a:endParaRPr lang="en-US" sz="1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523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67100"/>
            <a:ext cx="9144000" cy="3390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0"/>
            <a:ext cx="902969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151688" y="381000"/>
            <a:ext cx="1992312" cy="712788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 err="1" smtClean="0">
                <a:solidFill>
                  <a:srgbClr val="0000FF"/>
                </a:solidFill>
              </a:rPr>
              <a:t>JB.Jeanneret</a:t>
            </a:r>
            <a:endParaRPr lang="en-GB" sz="2400" b="1" dirty="0" smtClean="0">
              <a:solidFill>
                <a:srgbClr val="0000FF"/>
              </a:solidFill>
            </a:endParaRPr>
          </a:p>
          <a:p>
            <a:pPr algn="ctr"/>
            <a:r>
              <a:rPr lang="en-GB" sz="2400" b="1" dirty="0" smtClean="0">
                <a:solidFill>
                  <a:srgbClr val="0000FF"/>
                </a:solidFill>
              </a:rPr>
              <a:t>Preliminary</a:t>
            </a:r>
            <a:endParaRPr lang="en-US" sz="1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4"/>
          <p:cNvSpPr txBox="1">
            <a:spLocks noChangeArrowheads="1"/>
          </p:cNvSpPr>
          <p:nvPr/>
        </p:nvSpPr>
        <p:spPr bwMode="auto">
          <a:xfrm>
            <a:off x="2236788" y="233363"/>
            <a:ext cx="66405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CLIC performances and energy scan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838" y="839788"/>
            <a:ext cx="8091487" cy="55816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3"/>
          <p:cNvSpPr>
            <a:spLocks noGrp="1"/>
          </p:cNvSpPr>
          <p:nvPr>
            <p:ph type="title"/>
          </p:nvPr>
        </p:nvSpPr>
        <p:spPr>
          <a:xfrm>
            <a:off x="701675" y="0"/>
            <a:ext cx="6858000" cy="871538"/>
          </a:xfrm>
        </p:spPr>
        <p:txBody>
          <a:bodyPr/>
          <a:lstStyle/>
          <a:p>
            <a:r>
              <a:rPr lang="en-US" smtClean="0"/>
              <a:t>Energy scan strategy and performance</a:t>
            </a:r>
          </a:p>
        </p:txBody>
      </p:sp>
      <p:sp>
        <p:nvSpPr>
          <p:cNvPr id="7" name="Title 1"/>
          <p:cNvSpPr>
            <a:spLocks noGrp="1"/>
          </p:cNvSpPr>
          <p:nvPr>
            <p:ph sz="half" idx="1"/>
          </p:nvPr>
        </p:nvSpPr>
        <p:spPr>
          <a:xfrm>
            <a:off x="557213" y="690563"/>
            <a:ext cx="4232275" cy="5513387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smtClean="0">
                <a:solidFill>
                  <a:srgbClr val="0066FF"/>
                </a:solidFill>
              </a:rPr>
              <a:t>Beam collision energy (E) adjustment by accelerating gradient (G) tuning  </a:t>
            </a:r>
          </a:p>
          <a:p>
            <a:pPr lvl="1">
              <a:buFontTx/>
              <a:buNone/>
            </a:pPr>
            <a:r>
              <a:rPr lang="en-US" sz="1400" smtClean="0"/>
              <a:t>Charge per bunch N proportional to gradient G for beam stability</a:t>
            </a:r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588" y="1812925"/>
            <a:ext cx="438150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9088" y="3954463"/>
            <a:ext cx="4518025" cy="22764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019300" y="3668713"/>
            <a:ext cx="27082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FF"/>
                </a:solidFill>
              </a:rPr>
              <a:t>Luminosity reduction</a:t>
            </a:r>
          </a:p>
        </p:txBody>
      </p:sp>
      <p:sp>
        <p:nvSpPr>
          <p:cNvPr id="15" name="Right Arrow 14"/>
          <p:cNvSpPr>
            <a:spLocks noChangeArrowheads="1"/>
          </p:cNvSpPr>
          <p:nvPr/>
        </p:nvSpPr>
        <p:spPr bwMode="auto">
          <a:xfrm>
            <a:off x="1457325" y="3743325"/>
            <a:ext cx="393700" cy="201613"/>
          </a:xfrm>
          <a:prstGeom prst="rightArrow">
            <a:avLst>
              <a:gd name="adj1" fmla="val 50000"/>
              <a:gd name="adj2" fmla="val 50112"/>
            </a:avLst>
          </a:prstGeom>
          <a:solidFill>
            <a:srgbClr val="FF00FF"/>
          </a:solidFill>
          <a:ln w="0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070100" y="6148388"/>
            <a:ext cx="292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FF"/>
                </a:solidFill>
              </a:rPr>
              <a:t>       Better energy spectrum</a:t>
            </a:r>
          </a:p>
        </p:txBody>
      </p:sp>
      <p:sp>
        <p:nvSpPr>
          <p:cNvPr id="17" name="Right Arrow 16"/>
          <p:cNvSpPr>
            <a:spLocks noChangeArrowheads="1"/>
          </p:cNvSpPr>
          <p:nvPr/>
        </p:nvSpPr>
        <p:spPr bwMode="auto">
          <a:xfrm>
            <a:off x="1428750" y="6254750"/>
            <a:ext cx="393700" cy="203200"/>
          </a:xfrm>
          <a:prstGeom prst="rightArrow">
            <a:avLst>
              <a:gd name="adj1" fmla="val 50000"/>
              <a:gd name="adj2" fmla="val 49720"/>
            </a:avLst>
          </a:prstGeom>
          <a:solidFill>
            <a:srgbClr val="FF00FF"/>
          </a:solidFill>
          <a:ln w="0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sz="half" idx="2"/>
          </p:nvPr>
        </p:nvSpPr>
        <p:spPr>
          <a:xfrm>
            <a:off x="4910138" y="669925"/>
            <a:ext cx="4233862" cy="56181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smtClean="0">
                <a:solidFill>
                  <a:srgbClr val="0066FF"/>
                </a:solidFill>
              </a:rPr>
              <a:t>Luminosity recovery by longer beam pulse compatible with reduced gradient in RF structures at lower Energy</a:t>
            </a: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2975" y="1563688"/>
            <a:ext cx="4241800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 flipV="1">
            <a:off x="6921500" y="1658938"/>
            <a:ext cx="1935163" cy="1722437"/>
          </a:xfrm>
          <a:prstGeom prst="line">
            <a:avLst/>
          </a:prstGeom>
          <a:noFill/>
          <a:ln w="38100" algn="ctr">
            <a:solidFill>
              <a:srgbClr val="FF00FF"/>
            </a:solidFill>
            <a:round/>
            <a:headEnd/>
            <a:tailEnd/>
          </a:ln>
        </p:spPr>
      </p:cxnSp>
      <p:cxnSp>
        <p:nvCxnSpPr>
          <p:cNvPr id="22" name="Straight Connector 21"/>
          <p:cNvCxnSpPr>
            <a:cxnSpLocks noChangeShapeType="1"/>
          </p:cNvCxnSpPr>
          <p:nvPr/>
        </p:nvCxnSpPr>
        <p:spPr bwMode="auto">
          <a:xfrm rot="5400000" flipH="1" flipV="1">
            <a:off x="6161882" y="3461543"/>
            <a:ext cx="850900" cy="690563"/>
          </a:xfrm>
          <a:prstGeom prst="line">
            <a:avLst/>
          </a:prstGeom>
          <a:noFill/>
          <a:ln w="38100" algn="ctr">
            <a:solidFill>
              <a:srgbClr val="FF00FF"/>
            </a:solidFill>
            <a:round/>
            <a:headEnd/>
            <a:tailEnd/>
          </a:ln>
        </p:spPr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16575" y="2498725"/>
            <a:ext cx="15192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FF"/>
                </a:solidFill>
              </a:rPr>
              <a:t>specified</a:t>
            </a:r>
          </a:p>
        </p:txBody>
      </p:sp>
      <p:cxnSp>
        <p:nvCxnSpPr>
          <p:cNvPr id="25" name="Straight Arrow Connector 24"/>
          <p:cNvCxnSpPr>
            <a:cxnSpLocks noChangeShapeType="1"/>
          </p:cNvCxnSpPr>
          <p:nvPr/>
        </p:nvCxnSpPr>
        <p:spPr bwMode="auto">
          <a:xfrm>
            <a:off x="6230938" y="2849563"/>
            <a:ext cx="828675" cy="403225"/>
          </a:xfrm>
          <a:prstGeom prst="straightConnector1">
            <a:avLst/>
          </a:prstGeom>
          <a:noFill/>
          <a:ln w="38100" algn="ctr">
            <a:solidFill>
              <a:srgbClr val="FF00FF"/>
            </a:solidFill>
            <a:round/>
            <a:headEnd/>
            <a:tailEnd type="arrow" w="med" len="med"/>
          </a:ln>
        </p:spPr>
      </p:cxnSp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 rot="10800000">
            <a:off x="7275513" y="3235325"/>
            <a:ext cx="965200" cy="230188"/>
          </a:xfrm>
          <a:prstGeom prst="straightConnector1">
            <a:avLst/>
          </a:prstGeom>
          <a:noFill/>
          <a:ln w="38100" algn="ctr">
            <a:solidFill>
              <a:srgbClr val="357F71"/>
            </a:solidFill>
            <a:round/>
            <a:headEnd/>
            <a:tailEnd type="arrow" w="med" len="med"/>
          </a:ln>
        </p:spPr>
      </p:cxnSp>
      <p:cxnSp>
        <p:nvCxnSpPr>
          <p:cNvPr id="31" name="Straight Arrow Connector 30"/>
          <p:cNvCxnSpPr>
            <a:cxnSpLocks noChangeShapeType="1"/>
          </p:cNvCxnSpPr>
          <p:nvPr/>
        </p:nvCxnSpPr>
        <p:spPr bwMode="auto">
          <a:xfrm rot="10800000">
            <a:off x="7666038" y="3732213"/>
            <a:ext cx="393700" cy="319087"/>
          </a:xfrm>
          <a:prstGeom prst="straightConnector1">
            <a:avLst/>
          </a:prstGeom>
          <a:noFill/>
          <a:ln w="38100" algn="ctr">
            <a:solidFill>
              <a:srgbClr val="357F71"/>
            </a:solidFill>
            <a:round/>
            <a:headEnd/>
            <a:tailEnd type="arrow" w="med" len="med"/>
          </a:ln>
        </p:spPr>
      </p:cxn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026400" y="3105150"/>
            <a:ext cx="8937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/>
              <a:t>Longer pulse</a:t>
            </a: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51700" y="4497388"/>
            <a:ext cx="15843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7697788" y="3810000"/>
            <a:ext cx="1162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/>
              <a:t>Constant pulse</a:t>
            </a:r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7507288" y="0"/>
            <a:ext cx="1636712" cy="712788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2400" b="1">
                <a:solidFill>
                  <a:srgbClr val="0000FF"/>
                </a:solidFill>
              </a:rPr>
              <a:t>D.Schulte</a:t>
            </a:r>
            <a:endParaRPr lang="en-US" sz="1800" b="1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6" grpId="0"/>
      <p:bldP spid="17" grpId="0" animBg="1"/>
      <p:bldP spid="18" grpId="0" build="p"/>
      <p:bldP spid="24" grpId="0"/>
      <p:bldP spid="34" grpId="0"/>
      <p:bldP spid="37" grpId="0"/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Organisation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813" y="849313"/>
            <a:ext cx="8866187" cy="5368925"/>
          </a:xfrm>
        </p:spPr>
        <p:txBody>
          <a:bodyPr/>
          <a:lstStyle/>
          <a:p>
            <a:pPr marL="0" indent="231775"/>
            <a:r>
              <a:rPr lang="en-US" dirty="0" smtClean="0"/>
              <a:t>This room reserved for the Committee up to Friday pm</a:t>
            </a:r>
          </a:p>
          <a:p>
            <a:pPr marL="0" indent="231775"/>
            <a:endParaRPr lang="en-US" sz="900" dirty="0" smtClean="0"/>
          </a:p>
          <a:p>
            <a:pPr marL="0" indent="231775"/>
            <a:r>
              <a:rPr lang="en-US" dirty="0" smtClean="0"/>
              <a:t>Coffee breaks here (Committee and Speakers)</a:t>
            </a:r>
          </a:p>
          <a:p>
            <a:pPr marL="0" indent="231775"/>
            <a:endParaRPr lang="en-US" sz="900" dirty="0" smtClean="0"/>
          </a:p>
          <a:p>
            <a:pPr marL="0" indent="231775"/>
            <a:r>
              <a:rPr lang="en-US" dirty="0" smtClean="0"/>
              <a:t>Lunches in CERN Main Cafeteria (tickets provided to Committee)</a:t>
            </a:r>
          </a:p>
          <a:p>
            <a:pPr marL="0" indent="231775"/>
            <a:endParaRPr lang="en-US" sz="900" dirty="0" smtClean="0"/>
          </a:p>
          <a:p>
            <a:pPr marL="0" indent="231775"/>
            <a:r>
              <a:rPr lang="en-US" dirty="0" smtClean="0"/>
              <a:t>Dinner to-morrow in Glass Box (Main Cafeteria): (Committee and Speakers)</a:t>
            </a:r>
          </a:p>
          <a:p>
            <a:pPr marL="0" indent="231775"/>
            <a:endParaRPr lang="en-US" sz="1000" dirty="0" smtClean="0"/>
          </a:p>
          <a:p>
            <a:pPr marL="0" indent="231775"/>
            <a:r>
              <a:rPr lang="en-US" dirty="0" smtClean="0">
                <a:solidFill>
                  <a:srgbClr val="FF33CC"/>
                </a:solidFill>
              </a:rPr>
              <a:t>Report on ACE’s findings and recommendations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33CC"/>
                </a:solidFill>
              </a:rPr>
              <a:t>by ACE chairman to: </a:t>
            </a:r>
            <a:r>
              <a:rPr lang="en-US" dirty="0" smtClean="0"/>
              <a:t>CLIC team on Friday pm Feb 04</a:t>
            </a:r>
          </a:p>
          <a:p>
            <a:pPr marL="0" indent="231775"/>
            <a:endParaRPr lang="en-US" sz="800" dirty="0" smtClean="0"/>
          </a:p>
          <a:p>
            <a:pPr marL="0" indent="231775"/>
            <a:r>
              <a:rPr lang="en-US" dirty="0" smtClean="0">
                <a:solidFill>
                  <a:srgbClr val="FF33CC"/>
                </a:solidFill>
              </a:rPr>
              <a:t>Report on ACE’s findings and recommendations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33CC"/>
                </a:solidFill>
              </a:rPr>
              <a:t>by ACE chairman to: </a:t>
            </a:r>
            <a:r>
              <a:rPr lang="en-US" dirty="0" smtClean="0"/>
              <a:t>Collaboration Board on Monday am Feb 07</a:t>
            </a:r>
          </a:p>
          <a:p>
            <a:pPr marL="0" indent="231775"/>
            <a:endParaRPr lang="en-US" dirty="0" smtClean="0"/>
          </a:p>
          <a:p>
            <a:pPr marL="0" indent="231775"/>
            <a:endParaRPr lang="en-US" dirty="0" smtClean="0"/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0" y="5848350"/>
            <a:ext cx="8648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Char char="•"/>
            </a:pPr>
            <a:r>
              <a:rPr lang="en-US" sz="2400" b="1">
                <a:solidFill>
                  <a:srgbClr val="0000FF"/>
                </a:solidFill>
              </a:rPr>
              <a:t>Any</a:t>
            </a:r>
            <a:r>
              <a:rPr lang="en-US" sz="2400" b="1">
                <a:solidFill>
                  <a:schemeClr val="tx1"/>
                </a:solidFill>
              </a:rPr>
              <a:t> </a:t>
            </a:r>
            <a:r>
              <a:rPr lang="en-US" sz="2400" b="1">
                <a:solidFill>
                  <a:srgbClr val="0000FF"/>
                </a:solidFill>
              </a:rPr>
              <a:t>organisational or administrative</a:t>
            </a:r>
            <a:r>
              <a:rPr lang="en-US" sz="2400" b="1">
                <a:solidFill>
                  <a:schemeClr val="tx1"/>
                </a:solidFill>
              </a:rPr>
              <a:t> </a:t>
            </a:r>
            <a:r>
              <a:rPr lang="en-US" sz="2400" b="1">
                <a:solidFill>
                  <a:srgbClr val="0000FF"/>
                </a:solidFill>
              </a:rPr>
              <a:t>issues</a:t>
            </a:r>
            <a:r>
              <a:rPr lang="en-US" sz="2400">
                <a:solidFill>
                  <a:schemeClr val="tx1"/>
                </a:solidFill>
              </a:rPr>
              <a:t>: </a:t>
            </a:r>
            <a:r>
              <a:rPr lang="en-US" sz="2400" b="1">
                <a:solidFill>
                  <a:srgbClr val="FF00FF"/>
                </a:solidFill>
              </a:rPr>
              <a:t>Alexia (161220)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takahasi\My Documents\ILC\研究会\PosiPol2009\hybrid\kekb4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563" y="3494088"/>
            <a:ext cx="4124325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4988" y="3449638"/>
            <a:ext cx="2003425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2"/>
          <p:cNvSpPr>
            <a:spLocks noGrp="1" noChangeArrowheads="1"/>
          </p:cNvSpPr>
          <p:nvPr>
            <p:ph type="title"/>
          </p:nvPr>
        </p:nvSpPr>
        <p:spPr>
          <a:xfrm>
            <a:off x="787400" y="142875"/>
            <a:ext cx="8218488" cy="585788"/>
          </a:xfr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FF0000"/>
                </a:solidFill>
              </a:rPr>
              <a:t>Progress on Main Beam Injector Sources</a:t>
            </a:r>
          </a:p>
        </p:txBody>
      </p:sp>
      <p:pic>
        <p:nvPicPr>
          <p:cNvPr id="20807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97413" y="787400"/>
            <a:ext cx="422275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127875" y="2286000"/>
            <a:ext cx="1570038" cy="830263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Tests @ SLAC of polarised electrons</a:t>
            </a:r>
          </a:p>
        </p:txBody>
      </p:sp>
      <p:pic>
        <p:nvPicPr>
          <p:cNvPr id="20807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45038" y="3433763"/>
            <a:ext cx="2084387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919413" y="3565525"/>
            <a:ext cx="1571625" cy="1077913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Tests @ KEK of unpolarised positrons from hybrid target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730750" y="5514975"/>
            <a:ext cx="4275138" cy="830263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Tests @ KEK of </a:t>
            </a:r>
            <a:r>
              <a:rPr lang="en-GB" sz="1600" b="1">
                <a:solidFill>
                  <a:srgbClr val="1822FB"/>
                </a:solidFill>
              </a:rPr>
              <a:t>Optical cavity using Compton backscattering for ILC and CLIC polarized e</a:t>
            </a:r>
            <a:r>
              <a:rPr lang="en-GB" sz="1600" b="1" baseline="30000">
                <a:solidFill>
                  <a:srgbClr val="1822FB"/>
                </a:solidFill>
              </a:rPr>
              <a:t>+</a:t>
            </a:r>
          </a:p>
          <a:p>
            <a:r>
              <a:rPr lang="en-GB" sz="1600" b="1">
                <a:solidFill>
                  <a:srgbClr val="1822FB"/>
                </a:solidFill>
              </a:rPr>
              <a:t>(Collaboration  CERN/LAL/KEK) </a:t>
            </a:r>
          </a:p>
        </p:txBody>
      </p:sp>
      <p:pic>
        <p:nvPicPr>
          <p:cNvPr id="33802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420688" y="819150"/>
            <a:ext cx="4225925" cy="2630488"/>
          </a:xfrm>
        </p:spPr>
      </p:pic>
      <p:pic>
        <p:nvPicPr>
          <p:cNvPr id="15" name="Picture 14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5013" y="2413000"/>
            <a:ext cx="1693862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145"/>
          <p:cNvSpPr txBox="1">
            <a:spLocks noChangeArrowheads="1"/>
          </p:cNvSpPr>
          <p:nvPr/>
        </p:nvSpPr>
        <p:spPr bwMode="auto">
          <a:xfrm>
            <a:off x="3136900" y="1327150"/>
            <a:ext cx="1520825" cy="70802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0066FF"/>
                </a:solidFill>
                <a:latin typeface="Arial" charset="0"/>
              </a:rPr>
              <a:t>3 TeV</a:t>
            </a:r>
          </a:p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0066FF"/>
                </a:solidFill>
                <a:latin typeface="Arial" charset="0"/>
              </a:rPr>
              <a:t>Laser Compton ring</a:t>
            </a:r>
          </a:p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0066FF"/>
                </a:solidFill>
                <a:latin typeface="Arial" charset="0"/>
              </a:rPr>
              <a:t>Polarised positrons</a:t>
            </a:r>
          </a:p>
        </p:txBody>
      </p:sp>
      <p:sp>
        <p:nvSpPr>
          <p:cNvPr id="20" name="Rectangle 147"/>
          <p:cNvSpPr>
            <a:spLocks noChangeArrowheads="1"/>
          </p:cNvSpPr>
          <p:nvPr/>
        </p:nvSpPr>
        <p:spPr bwMode="auto">
          <a:xfrm>
            <a:off x="7096125" y="600074"/>
            <a:ext cx="1828800" cy="514351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dirty="0" err="1">
                <a:solidFill>
                  <a:srgbClr val="0000FF"/>
                </a:solidFill>
              </a:rPr>
              <a:t>L.Rinolfi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8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8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0"/>
          <p:cNvSpPr txBox="1">
            <a:spLocks/>
          </p:cNvSpPr>
          <p:nvPr/>
        </p:nvSpPr>
        <p:spPr bwMode="auto">
          <a:xfrm>
            <a:off x="228600" y="7620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391645" marR="0" lvl="0" indent="-293733" algn="l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tabLst/>
              <a:defRPr/>
            </a:pPr>
            <a:r>
              <a:rPr lang="en-US" sz="1600" kern="0" dirty="0" smtClean="0">
                <a:solidFill>
                  <a:srgbClr val="00187E"/>
                </a:solidFill>
              </a:rPr>
              <a:t>Drive beam injector design</a:t>
            </a: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384300" y="76200"/>
            <a:ext cx="6489700" cy="4445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r>
              <a:rPr lang="en-US" b="1" dirty="0" smtClean="0">
                <a:solidFill>
                  <a:srgbClr val="0000FF"/>
                </a:solidFill>
              </a:rPr>
              <a:t>Progress in Drive Beam Complex design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4419600" cy="170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10"/>
          <p:cNvSpPr txBox="1">
            <a:spLocks/>
          </p:cNvSpPr>
          <p:nvPr/>
        </p:nvSpPr>
        <p:spPr bwMode="auto">
          <a:xfrm>
            <a:off x="304800" y="4114800"/>
            <a:ext cx="571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391645" marR="0" lvl="0" indent="-293733" algn="l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tabLst/>
              <a:defRPr/>
            </a:pPr>
            <a:r>
              <a:rPr lang="en-US" sz="1600" kern="0" dirty="0" smtClean="0">
                <a:solidFill>
                  <a:srgbClr val="00187E"/>
                </a:solidFill>
              </a:rPr>
              <a:t>Drive Beam </a:t>
            </a:r>
            <a:r>
              <a:rPr lang="en-US" sz="1600" kern="0" dirty="0" err="1" smtClean="0">
                <a:solidFill>
                  <a:srgbClr val="00187E"/>
                </a:solidFill>
              </a:rPr>
              <a:t>linac</a:t>
            </a:r>
            <a:r>
              <a:rPr lang="en-US" sz="1600" kern="0" dirty="0" smtClean="0">
                <a:solidFill>
                  <a:srgbClr val="00187E"/>
                </a:solidFill>
              </a:rPr>
              <a:t> design &amp; simulations – including compressors  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187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438400"/>
            <a:ext cx="4267200" cy="15000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1" name="Content Placeholder 10"/>
          <p:cNvSpPr txBox="1">
            <a:spLocks/>
          </p:cNvSpPr>
          <p:nvPr/>
        </p:nvSpPr>
        <p:spPr bwMode="auto">
          <a:xfrm>
            <a:off x="1524000" y="2819400"/>
            <a:ext cx="29718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114300" lvl="0" indent="-17463" defTabSz="41468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defRPr/>
            </a:pPr>
            <a:r>
              <a:rPr lang="en-US" sz="1400" kern="0" dirty="0" smtClean="0"/>
              <a:t>Conceptual design, beam dynamics simulations </a:t>
            </a:r>
          </a:p>
          <a:p>
            <a:pPr marL="114300" lvl="0" indent="-17463" defTabSz="41468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defRPr/>
            </a:pPr>
            <a:r>
              <a:rPr lang="en-US" sz="1400" kern="0" dirty="0" smtClean="0"/>
              <a:t> </a:t>
            </a:r>
            <a:r>
              <a:rPr lang="en-US" sz="1400" i="1" u="sng" kern="0" dirty="0" smtClean="0">
                <a:solidFill>
                  <a:srgbClr val="C00000"/>
                </a:solidFill>
              </a:rPr>
              <a:t>Beam performances  well within specs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4419600"/>
            <a:ext cx="3581399" cy="153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495800"/>
            <a:ext cx="1866719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4267200"/>
            <a:ext cx="2030055" cy="2273326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Content Placeholder 10"/>
          <p:cNvSpPr txBox="1">
            <a:spLocks/>
          </p:cNvSpPr>
          <p:nvPr/>
        </p:nvSpPr>
        <p:spPr bwMode="auto">
          <a:xfrm>
            <a:off x="1219200" y="6019800"/>
            <a:ext cx="51816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114300" marR="0" lvl="0" indent="-17463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defRPr/>
            </a:pPr>
            <a:r>
              <a:rPr lang="en-US" sz="1400" kern="0" dirty="0" smtClean="0"/>
              <a:t>Lattice, beam dynamics, transverse and longitudinal stability studies </a:t>
            </a:r>
          </a:p>
          <a:p>
            <a:pPr marL="114300" marR="0" lvl="0" indent="-17463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defRPr/>
            </a:pPr>
            <a:r>
              <a:rPr lang="en-US" sz="1400" i="1" u="sng" kern="0" dirty="0" smtClean="0">
                <a:solidFill>
                  <a:srgbClr val="C00000"/>
                </a:solidFill>
              </a:rPr>
              <a:t>Stability ensured, tolerances defined for phase and energy errors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28600" y="3962400"/>
            <a:ext cx="8610600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52400" y="685800"/>
            <a:ext cx="8610600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Solenoid_exit_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34000" y="685800"/>
            <a:ext cx="2743200" cy="16383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Rectangle 147"/>
          <p:cNvSpPr>
            <a:spLocks noChangeArrowheads="1"/>
          </p:cNvSpPr>
          <p:nvPr/>
        </p:nvSpPr>
        <p:spPr bwMode="auto">
          <a:xfrm>
            <a:off x="190500" y="2857500"/>
            <a:ext cx="1130300" cy="54610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14300" lvl="0" indent="-17463" defTabSz="414683" eaLnBrk="0" hangingPunct="0">
              <a:lnSpc>
                <a:spcPct val="93000"/>
              </a:lnSpc>
              <a:spcAft>
                <a:spcPts val="1293"/>
              </a:spcAft>
              <a:buSzPct val="56000"/>
              <a:defRPr/>
            </a:pPr>
            <a:r>
              <a:rPr lang="en-US" sz="1600" b="1" kern="0" dirty="0" err="1" smtClean="0">
                <a:solidFill>
                  <a:srgbClr val="0000FF"/>
                </a:solidFill>
              </a:rPr>
              <a:t>A.Vivoli</a:t>
            </a:r>
            <a:endParaRPr lang="en-US" sz="1600" b="1" kern="0" dirty="0" smtClean="0">
              <a:solidFill>
                <a:srgbClr val="0000FF"/>
              </a:solidFill>
            </a:endParaRPr>
          </a:p>
          <a:p>
            <a:pPr marL="114300" lvl="0" indent="-17463" defTabSz="414683" eaLnBrk="0" hangingPunct="0">
              <a:lnSpc>
                <a:spcPct val="93000"/>
              </a:lnSpc>
              <a:spcAft>
                <a:spcPts val="1293"/>
              </a:spcAft>
              <a:buSzPct val="56000"/>
              <a:defRPr/>
            </a:pPr>
            <a:r>
              <a:rPr lang="en-US" sz="1600" b="1" kern="0" dirty="0" smtClean="0">
                <a:solidFill>
                  <a:srgbClr val="0000FF"/>
                </a:solidFill>
              </a:rPr>
              <a:t> </a:t>
            </a:r>
            <a:r>
              <a:rPr lang="en-US" sz="1600" b="1" kern="0" dirty="0" err="1" smtClean="0">
                <a:solidFill>
                  <a:srgbClr val="0000FF"/>
                </a:solidFill>
              </a:rPr>
              <a:t>S.Bettoni</a:t>
            </a:r>
            <a:endParaRPr lang="en-US" sz="1600" b="1" kern="0" dirty="0" smtClean="0">
              <a:solidFill>
                <a:srgbClr val="0000FF"/>
              </a:solidFill>
            </a:endParaRPr>
          </a:p>
        </p:txBody>
      </p:sp>
      <p:sp>
        <p:nvSpPr>
          <p:cNvPr id="24" name="Rectangle 147"/>
          <p:cNvSpPr>
            <a:spLocks noChangeArrowheads="1"/>
          </p:cNvSpPr>
          <p:nvPr/>
        </p:nvSpPr>
        <p:spPr bwMode="auto">
          <a:xfrm>
            <a:off x="161925" y="6159500"/>
            <a:ext cx="1079500" cy="39370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14300" lvl="0" indent="-17463" defTabSz="414683" eaLnBrk="0" hangingPunct="0">
              <a:lnSpc>
                <a:spcPct val="93000"/>
              </a:lnSpc>
              <a:spcAft>
                <a:spcPts val="1293"/>
              </a:spcAft>
              <a:buSzPct val="56000"/>
              <a:defRPr/>
            </a:pPr>
            <a:r>
              <a:rPr lang="en-US" sz="1600" b="1" kern="0" dirty="0" smtClean="0">
                <a:solidFill>
                  <a:srgbClr val="0000FF"/>
                </a:solidFill>
              </a:rPr>
              <a:t>A. </a:t>
            </a:r>
            <a:r>
              <a:rPr lang="en-US" sz="1600" b="1" kern="0" dirty="0" err="1" smtClean="0">
                <a:solidFill>
                  <a:srgbClr val="0000FF"/>
                </a:solidFill>
              </a:rPr>
              <a:t>Aksoy</a:t>
            </a:r>
            <a:endParaRPr lang="en-US" sz="1600" b="1" kern="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155700" y="177800"/>
            <a:ext cx="7581900" cy="4953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r>
              <a:rPr lang="en-US" b="1" dirty="0" smtClean="0">
                <a:solidFill>
                  <a:srgbClr val="0000FF"/>
                </a:solidFill>
              </a:rPr>
              <a:t>Progress in Drive Beam Complex design, cont’d</a:t>
            </a:r>
          </a:p>
        </p:txBody>
      </p:sp>
      <p:sp>
        <p:nvSpPr>
          <p:cNvPr id="6" name="Content Placeholder 10"/>
          <p:cNvSpPr txBox="1">
            <a:spLocks/>
          </p:cNvSpPr>
          <p:nvPr/>
        </p:nvSpPr>
        <p:spPr bwMode="auto">
          <a:xfrm>
            <a:off x="228600" y="6858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391645" marR="0" lvl="0" indent="-293733" algn="l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tabLst/>
              <a:defRPr/>
            </a:pPr>
            <a:r>
              <a:rPr lang="en-US" sz="1600" kern="0" dirty="0" smtClean="0">
                <a:solidFill>
                  <a:srgbClr val="00187E"/>
                </a:solidFill>
              </a:rPr>
              <a:t>Drive beam Combiner Rings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3810000"/>
            <a:ext cx="8610600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2984500" cy="2366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 txBox="1">
            <a:spLocks/>
          </p:cNvSpPr>
          <p:nvPr/>
        </p:nvSpPr>
        <p:spPr bwMode="auto">
          <a:xfrm>
            <a:off x="3429000" y="2286000"/>
            <a:ext cx="22860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114300" lvl="0" indent="-17463" defTabSz="41468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defRPr/>
            </a:pPr>
            <a:r>
              <a:rPr lang="en-US" sz="1400" kern="0" dirty="0" smtClean="0"/>
              <a:t>Layout, optics, beam dynamics simulations </a:t>
            </a:r>
          </a:p>
          <a:p>
            <a:pPr marL="114300" lvl="0" indent="-17463" defTabSz="41468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defRPr/>
            </a:pPr>
            <a:r>
              <a:rPr lang="en-US" sz="1400" i="1" u="sng" kern="0" dirty="0" smtClean="0">
                <a:solidFill>
                  <a:srgbClr val="C00000"/>
                </a:solidFill>
              </a:rPr>
              <a:t>Chromatic corrections, control of </a:t>
            </a:r>
            <a:r>
              <a:rPr lang="en-US" sz="1400" i="1" u="sng" kern="0" dirty="0" err="1" smtClean="0">
                <a:solidFill>
                  <a:srgbClr val="C00000"/>
                </a:solidFill>
              </a:rPr>
              <a:t>emittance</a:t>
            </a:r>
            <a:r>
              <a:rPr lang="en-US" sz="1400" i="1" u="sng" kern="0" dirty="0" smtClean="0">
                <a:solidFill>
                  <a:srgbClr val="C00000"/>
                </a:solidFill>
              </a:rPr>
              <a:t> growth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209800"/>
            <a:ext cx="2900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596900"/>
            <a:ext cx="3810000" cy="171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" descr="C:\Users\AlexG\Documents\Studium\CERN\First year viva\Report\feedforward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267200"/>
            <a:ext cx="3392759" cy="1817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10"/>
          <p:cNvSpPr txBox="1">
            <a:spLocks/>
          </p:cNvSpPr>
          <p:nvPr/>
        </p:nvSpPr>
        <p:spPr bwMode="auto">
          <a:xfrm>
            <a:off x="228600" y="3962400"/>
            <a:ext cx="6553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391645" marR="0" lvl="0" indent="-293733" algn="l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tabLst/>
              <a:defRPr/>
            </a:pPr>
            <a:r>
              <a:rPr lang="en-US" sz="1600" kern="0" dirty="0" smtClean="0">
                <a:solidFill>
                  <a:srgbClr val="00187E"/>
                </a:solidFill>
              </a:rPr>
              <a:t>Drive beam charge and phase jitter control, feedbacks and feed-forward</a:t>
            </a:r>
          </a:p>
        </p:txBody>
      </p:sp>
      <p:sp>
        <p:nvSpPr>
          <p:cNvPr id="16" name="Content Placeholder 10"/>
          <p:cNvSpPr txBox="1">
            <a:spLocks/>
          </p:cNvSpPr>
          <p:nvPr/>
        </p:nvSpPr>
        <p:spPr bwMode="auto">
          <a:xfrm>
            <a:off x="3657600" y="5257800"/>
            <a:ext cx="2971800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114300" lvl="0" indent="-17463" defTabSz="41468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defRPr/>
            </a:pPr>
            <a:r>
              <a:rPr lang="en-US" sz="1400" kern="0" dirty="0"/>
              <a:t>Analysis of </a:t>
            </a:r>
            <a:r>
              <a:rPr lang="en-US" sz="1400" kern="0" dirty="0" smtClean="0"/>
              <a:t>charge </a:t>
            </a:r>
            <a:r>
              <a:rPr lang="en-US" sz="1400" kern="0" dirty="0"/>
              <a:t>error </a:t>
            </a:r>
            <a:r>
              <a:rPr lang="en-US" sz="1400" kern="0" dirty="0" smtClean="0"/>
              <a:t>propagation, feedback &amp; feed-forward simulation</a:t>
            </a:r>
          </a:p>
          <a:p>
            <a:pPr marL="114300" lvl="0" indent="-17463" defTabSz="41468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defRPr/>
            </a:pPr>
            <a:r>
              <a:rPr lang="en-US" sz="1400" u="sng" kern="0" dirty="0" smtClean="0">
                <a:solidFill>
                  <a:srgbClr val="C00000"/>
                </a:solidFill>
              </a:rPr>
              <a:t>Good performance with 240ns feedback, residual errors corrected </a:t>
            </a:r>
            <a:r>
              <a:rPr lang="en-US" sz="1400" u="sng" kern="0" dirty="0">
                <a:solidFill>
                  <a:srgbClr val="C00000"/>
                </a:solidFill>
              </a:rPr>
              <a:t>with </a:t>
            </a:r>
            <a:r>
              <a:rPr lang="en-US" sz="1400" u="sng" kern="0" dirty="0" smtClean="0">
                <a:solidFill>
                  <a:srgbClr val="C00000"/>
                </a:solidFill>
              </a:rPr>
              <a:t>high-bandwidth feed-forward</a:t>
            </a:r>
            <a:endParaRPr lang="en-US" sz="1400" u="sng" kern="0" dirty="0">
              <a:solidFill>
                <a:srgbClr val="C00000"/>
              </a:solidFill>
            </a:endParaRPr>
          </a:p>
          <a:p>
            <a:pPr marL="114300" lvl="0" indent="-17463" defTabSz="41468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defRPr/>
            </a:pPr>
            <a:endParaRPr lang="en-US" sz="1400" kern="0" dirty="0" smtClean="0">
              <a:solidFill>
                <a:srgbClr val="C00000"/>
              </a:solidFill>
            </a:endParaRPr>
          </a:p>
          <a:p>
            <a:pPr marL="114300" lvl="0" indent="-17463" defTabSz="41468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defRPr/>
            </a:pPr>
            <a:endParaRPr lang="en-US" sz="1400" kern="0" dirty="0" smtClean="0">
              <a:solidFill>
                <a:srgbClr val="C00000"/>
              </a:solidFill>
            </a:endParaRPr>
          </a:p>
        </p:txBody>
      </p:sp>
      <p:sp>
        <p:nvSpPr>
          <p:cNvPr id="17" name="Content Placeholder 10"/>
          <p:cNvSpPr txBox="1">
            <a:spLocks/>
          </p:cNvSpPr>
          <p:nvPr/>
        </p:nvSpPr>
        <p:spPr bwMode="auto">
          <a:xfrm>
            <a:off x="3276600" y="46355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114300" lvl="0" indent="-17463" defTabSz="41468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defRPr/>
            </a:pPr>
            <a:r>
              <a:rPr lang="en-US" sz="1200" i="1" u="sng" kern="0" dirty="0" smtClean="0">
                <a:solidFill>
                  <a:srgbClr val="00187E"/>
                </a:solidFill>
              </a:rPr>
              <a:t>A. </a:t>
            </a:r>
            <a:r>
              <a:rPr lang="en-US" sz="1200" i="1" u="sng" kern="0" dirty="0" err="1" smtClean="0">
                <a:solidFill>
                  <a:srgbClr val="00187E"/>
                </a:solidFill>
              </a:rPr>
              <a:t>Gerbershagen</a:t>
            </a:r>
            <a:endParaRPr lang="en-US" sz="1200" i="1" u="sng" kern="0" dirty="0">
              <a:solidFill>
                <a:srgbClr val="00187E"/>
              </a:solidFill>
            </a:endParaRPr>
          </a:p>
          <a:p>
            <a:pPr marL="114300" marR="0" lvl="0" indent="-17463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SzPct val="56000"/>
              <a:tabLst/>
              <a:defRPr/>
            </a:pPr>
            <a:endParaRPr lang="en-US" sz="1200" i="1" u="sng" kern="0" dirty="0" smtClean="0">
              <a:solidFill>
                <a:srgbClr val="00187E"/>
              </a:solidFill>
            </a:endParaRPr>
          </a:p>
        </p:txBody>
      </p:sp>
      <p:pic>
        <p:nvPicPr>
          <p:cNvPr id="18" name="Picture 3" descr="H:\CERN\30min\ff-log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4953000"/>
            <a:ext cx="2057400" cy="180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H:\CERN\30min\phase_feedback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3886200"/>
            <a:ext cx="2057400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47"/>
          <p:cNvSpPr>
            <a:spLocks noChangeArrowheads="1"/>
          </p:cNvSpPr>
          <p:nvPr/>
        </p:nvSpPr>
        <p:spPr bwMode="auto">
          <a:xfrm>
            <a:off x="0" y="6273800"/>
            <a:ext cx="2514600" cy="58420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14300" lvl="0" indent="-17463" defTabSz="414683" eaLnBrk="0" hangingPunct="0">
              <a:lnSpc>
                <a:spcPct val="93000"/>
              </a:lnSpc>
              <a:spcAft>
                <a:spcPts val="1293"/>
              </a:spcAft>
              <a:buSzPct val="56000"/>
              <a:defRPr/>
            </a:pPr>
            <a:r>
              <a:rPr lang="en-US" sz="2400" b="1" kern="0" dirty="0" smtClean="0">
                <a:solidFill>
                  <a:srgbClr val="0000FF"/>
                </a:solidFill>
              </a:rPr>
              <a:t>A. </a:t>
            </a:r>
            <a:r>
              <a:rPr lang="en-US" sz="2400" b="1" kern="0" dirty="0" err="1" smtClean="0">
                <a:solidFill>
                  <a:srgbClr val="0000FF"/>
                </a:solidFill>
              </a:rPr>
              <a:t>Gerbershagen</a:t>
            </a:r>
            <a:endParaRPr lang="en-US" sz="2400" b="1" kern="0" dirty="0">
              <a:solidFill>
                <a:srgbClr val="0000FF"/>
              </a:solidFill>
            </a:endParaRPr>
          </a:p>
        </p:txBody>
      </p:sp>
      <p:sp>
        <p:nvSpPr>
          <p:cNvPr id="21" name="Rectangle 147"/>
          <p:cNvSpPr>
            <a:spLocks noChangeArrowheads="1"/>
          </p:cNvSpPr>
          <p:nvPr/>
        </p:nvSpPr>
        <p:spPr bwMode="auto">
          <a:xfrm>
            <a:off x="0" y="3302000"/>
            <a:ext cx="3556000" cy="54610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14300" lvl="0" indent="-17463" defTabSz="414683" eaLnBrk="0" hangingPunct="0">
              <a:lnSpc>
                <a:spcPct val="93000"/>
              </a:lnSpc>
              <a:spcAft>
                <a:spcPts val="1293"/>
              </a:spcAft>
              <a:buSzPct val="56000"/>
              <a:defRPr/>
            </a:pPr>
            <a:r>
              <a:rPr lang="en-US" sz="1600" b="1" kern="0" dirty="0" smtClean="0">
                <a:solidFill>
                  <a:srgbClr val="0000FF"/>
                </a:solidFill>
              </a:rPr>
              <a:t>P. Skowronski, J. </a:t>
            </a:r>
            <a:r>
              <a:rPr lang="en-US" sz="1600" b="1" kern="0" dirty="0" err="1" smtClean="0">
                <a:solidFill>
                  <a:srgbClr val="0000FF"/>
                </a:solidFill>
              </a:rPr>
              <a:t>Barranco</a:t>
            </a:r>
            <a:r>
              <a:rPr lang="en-US" sz="1600" b="1" kern="0" dirty="0" smtClean="0">
                <a:solidFill>
                  <a:srgbClr val="0000FF"/>
                </a:solidFill>
              </a:rPr>
              <a:t>, </a:t>
            </a:r>
            <a:r>
              <a:rPr lang="en-US" sz="1600" b="1" kern="0" dirty="0" err="1" smtClean="0">
                <a:solidFill>
                  <a:srgbClr val="0000FF"/>
                </a:solidFill>
              </a:rPr>
              <a:t>C.Biscari</a:t>
            </a:r>
            <a:endParaRPr lang="en-US" sz="1600" b="1" kern="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295400" y="0"/>
            <a:ext cx="5524500" cy="5842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r>
              <a:rPr lang="en-US" b="1" dirty="0" smtClean="0">
                <a:solidFill>
                  <a:srgbClr val="0000FF"/>
                </a:solidFill>
              </a:rPr>
              <a:t>Progress in CLIC RTML design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9672" y="685800"/>
            <a:ext cx="3134328" cy="2000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806700"/>
            <a:ext cx="336958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7"/>
          <p:cNvSpPr>
            <a:spLocks noChangeArrowheads="1"/>
          </p:cNvSpPr>
          <p:nvPr/>
        </p:nvSpPr>
        <p:spPr bwMode="auto">
          <a:xfrm>
            <a:off x="7683500" y="1"/>
            <a:ext cx="1460500" cy="68580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 dirty="0" err="1" smtClean="0">
                <a:solidFill>
                  <a:srgbClr val="0000FF"/>
                </a:solidFill>
              </a:rPr>
              <a:t>F.Stulle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16" name="Picture 6" descr="rtml_ske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25500"/>
            <a:ext cx="5772150" cy="1486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0" y="2347232"/>
            <a:ext cx="5950857" cy="4510768"/>
          </a:xfrm>
          <a:prstGeom prst="rect">
            <a:avLst/>
          </a:prstGeom>
        </p:spPr>
        <p:txBody>
          <a:bodyPr/>
          <a:lstStyle/>
          <a:p>
            <a:pPr marL="342900" marR="0" lvl="0" indent="-111125" algn="l" defTabSz="914400" rtl="0" eaLnBrk="0" fontAlgn="base" latinLnBrk="0" hangingPunct="0">
              <a:lnSpc>
                <a:spcPct val="83000"/>
              </a:lnSpc>
              <a:spcBef>
                <a:spcPct val="20000"/>
              </a:spcBef>
              <a:spcAft>
                <a:spcPts val="1089"/>
              </a:spcAft>
              <a:buClr>
                <a:schemeClr val="tx2"/>
              </a:buClr>
              <a:buSzPct val="90000"/>
              <a:buFont typeface="Wingdings" pitchFamily="2" charset="2"/>
              <a:buChar char="Ø"/>
              <a:tabLst>
                <a:tab pos="364326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OpenSymbol" charset="2"/>
                <a:cs typeface="Arial" charset="0"/>
              </a:rPr>
              <a:t>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OpenSymbol" charset="2"/>
                <a:cs typeface="Arial" charset="0"/>
              </a:rPr>
              <a:t>Lattices are complete including the e- spin rotator.</a:t>
            </a:r>
          </a:p>
          <a:p>
            <a:pPr marL="342900" marR="0" lvl="0" indent="-111125" algn="l" defTabSz="914400" rtl="0" eaLnBrk="0" fontAlgn="base" latinLnBrk="0" hangingPunct="0">
              <a:lnSpc>
                <a:spcPct val="83000"/>
              </a:lnSpc>
              <a:spcBef>
                <a:spcPct val="20000"/>
              </a:spcBef>
              <a:spcAft>
                <a:spcPts val="1089"/>
              </a:spcAft>
              <a:buClr>
                <a:schemeClr val="tx2"/>
              </a:buClr>
              <a:buSzPct val="90000"/>
              <a:buFont typeface="Wingdings" pitchFamily="2" charset="2"/>
              <a:buChar char="Ø"/>
              <a:tabLst>
                <a:tab pos="364326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 Good performance including incoherent synchrotron radiation, coherent synchrotron radiation and single bunch wakes.</a:t>
            </a:r>
          </a:p>
          <a:p>
            <a:pPr marL="342900" lvl="0" indent="-111125" eaLnBrk="0" hangingPunct="0">
              <a:lnSpc>
                <a:spcPct val="83000"/>
              </a:lnSpc>
              <a:spcBef>
                <a:spcPct val="20000"/>
              </a:spcBef>
              <a:spcAft>
                <a:spcPts val="1089"/>
              </a:spcAft>
              <a:buClr>
                <a:schemeClr val="tx2"/>
              </a:buClr>
              <a:buSzPct val="90000"/>
              <a:buFont typeface="Wingdings" pitchFamily="2" charset="2"/>
              <a:buChar char="Ø"/>
              <a:tabLst>
                <a:tab pos="364326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 Static misalignment </a:t>
            </a:r>
            <a:r>
              <a:rPr lang="en-US" sz="1600" b="1" kern="0" dirty="0" smtClean="0">
                <a:solidFill>
                  <a:srgbClr val="0000FF"/>
                </a:solidFill>
                <a:latin typeface="+mj-lt"/>
                <a:ea typeface="StarSymbol" charset="2"/>
                <a:cs typeface="Arial" charset="0"/>
              </a:rPr>
              <a:t>along RTML (Booster </a:t>
            </a:r>
            <a:r>
              <a:rPr lang="en-US" sz="1600" b="1" kern="0" dirty="0" err="1" smtClean="0">
                <a:solidFill>
                  <a:srgbClr val="0000FF"/>
                </a:solidFill>
                <a:latin typeface="+mj-lt"/>
                <a:ea typeface="StarSymbol" charset="2"/>
                <a:cs typeface="Arial" charset="0"/>
              </a:rPr>
              <a:t>linac</a:t>
            </a:r>
            <a:r>
              <a:rPr lang="en-US" sz="1600" b="1" kern="0" dirty="0" smtClean="0">
                <a:solidFill>
                  <a:srgbClr val="0000FF"/>
                </a:solidFill>
                <a:latin typeface="+mj-lt"/>
                <a:ea typeface="StarSymbol" charset="2"/>
                <a:cs typeface="Arial" charset="0"/>
              </a:rPr>
              <a:t>, turn around loops with specifications ~1 µm range for 1-to-1 steering and in the ~100 µm range for dispersion free steering.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StarSymbol" charset="2"/>
              <a:cs typeface="Arial" charset="0"/>
            </a:endParaRPr>
          </a:p>
          <a:p>
            <a:pPr marL="342900" marR="0" lvl="0" indent="-111125" algn="l" defTabSz="914400" rtl="0" eaLnBrk="0" fontAlgn="base" latinLnBrk="0" hangingPunct="0">
              <a:lnSpc>
                <a:spcPct val="83000"/>
              </a:lnSpc>
              <a:spcBef>
                <a:spcPct val="20000"/>
              </a:spcBef>
              <a:spcAft>
                <a:spcPts val="1089"/>
              </a:spcAft>
              <a:buClr>
                <a:schemeClr val="tx2"/>
              </a:buClr>
              <a:buSzPct val="90000"/>
              <a:buFont typeface="Wingdings" pitchFamily="2" charset="2"/>
              <a:buChar char="Ø"/>
              <a:tabLst>
                <a:tab pos="364326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Bats" charset="2"/>
                <a:cs typeface="Arial" charset="0"/>
              </a:rPr>
              <a:t>Ground motion not really be an issue. </a:t>
            </a:r>
          </a:p>
          <a:p>
            <a:pPr marL="342900" marR="0" lvl="0" indent="-111125" algn="l" defTabSz="914400" rtl="0" eaLnBrk="0" fontAlgn="base" latinLnBrk="0" hangingPunct="0">
              <a:lnSpc>
                <a:spcPct val="83000"/>
              </a:lnSpc>
              <a:spcBef>
                <a:spcPct val="20000"/>
              </a:spcBef>
              <a:spcAft>
                <a:spcPts val="1089"/>
              </a:spcAft>
              <a:buClr>
                <a:schemeClr val="tx2"/>
              </a:buClr>
              <a:buSzPct val="90000"/>
              <a:buFont typeface="Wingdings" pitchFamily="2" charset="2"/>
              <a:buChar char="Ø"/>
              <a:tabLst>
                <a:tab pos="364326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 Dynamic m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Bats" charset="2"/>
                <a:cs typeface="Arial" charset="0"/>
              </a:rPr>
              <a:t>agnetic stray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for the long transfer line with specification below 10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nT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 (~0.1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nT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 for periodic stray fields at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betatron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 wavelength).</a:t>
            </a:r>
          </a:p>
          <a:p>
            <a:pPr marL="342900" marR="0" lvl="0" indent="-111125" algn="l" defTabSz="914400" rtl="0" eaLnBrk="0" fontAlgn="base" latinLnBrk="0" hangingPunct="0">
              <a:lnSpc>
                <a:spcPct val="83000"/>
              </a:lnSpc>
              <a:spcBef>
                <a:spcPct val="20000"/>
              </a:spcBef>
              <a:spcAft>
                <a:spcPts val="1089"/>
              </a:spcAft>
              <a:buClr>
                <a:schemeClr val="tx2"/>
              </a:buClr>
              <a:buSzPct val="90000"/>
              <a:buFont typeface="Wingdings" pitchFamily="2" charset="2"/>
              <a:buChar char="Ø"/>
              <a:tabLst>
                <a:tab pos="364326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 Tolerances for incoming beam properties, RF phases and amplitudes : partially tight but not too far from what has already been shown in accelerators, e.g. 0.08 deg @ 2 GHz BC1 RF phase stability.</a:t>
            </a:r>
          </a:p>
          <a:p>
            <a:pPr marL="342900" marR="0" lvl="0" indent="-111125" algn="l" defTabSz="914400" rtl="0" eaLnBrk="0" fontAlgn="base" latinLnBrk="0" hangingPunct="0">
              <a:lnSpc>
                <a:spcPct val="83000"/>
              </a:lnSpc>
              <a:spcBef>
                <a:spcPct val="20000"/>
              </a:spcBef>
              <a:spcAft>
                <a:spcPts val="1089"/>
              </a:spcAft>
              <a:buClr>
                <a:schemeClr val="tx2"/>
              </a:buClr>
              <a:buSzPct val="90000"/>
              <a:buFont typeface="Wingdings" pitchFamily="2" charset="2"/>
              <a:buChar char="Ø"/>
              <a:tabLst>
                <a:tab pos="364326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StarSymbol" charset="2"/>
                <a:cs typeface="Arial" charset="0"/>
              </a:rPr>
              <a:t> The RTML studies are considered sufficient for the CDR.</a:t>
            </a:r>
          </a:p>
          <a:p>
            <a:pPr marL="342900" marR="0" lvl="0" indent="-1111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Tx/>
              <a:buChar char="•"/>
              <a:tabLst/>
              <a:defRPr/>
            </a:pP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75" y="0"/>
            <a:ext cx="8429625" cy="871538"/>
          </a:xfrm>
        </p:spPr>
        <p:txBody>
          <a:bodyPr/>
          <a:lstStyle/>
          <a:p>
            <a:r>
              <a:rPr lang="en-US" sz="2800" dirty="0" smtClean="0"/>
              <a:t>Increasing applications of high field X band structures</a:t>
            </a:r>
            <a:endParaRPr lang="en-US" sz="2800" dirty="0"/>
          </a:p>
        </p:txBody>
      </p:sp>
      <p:pic>
        <p:nvPicPr>
          <p:cNvPr id="1804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36335"/>
            <a:ext cx="3083442" cy="309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4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6990" y="3657601"/>
            <a:ext cx="321701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42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60551"/>
            <a:ext cx="3221665" cy="275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518838" y="627319"/>
            <a:ext cx="54225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81871" y="3554819"/>
            <a:ext cx="46783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80429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70521" y="3625702"/>
            <a:ext cx="2413591" cy="3232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179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53564" y="744279"/>
            <a:ext cx="2838892" cy="288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179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7516" y="669851"/>
            <a:ext cx="2966484" cy="3007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333943" y="839972"/>
            <a:ext cx="790601" cy="369332"/>
          </a:xfrm>
          <a:prstGeom prst="rect">
            <a:avLst/>
          </a:prstGeom>
          <a:solidFill>
            <a:srgbClr val="CCECFF"/>
          </a:solidFill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Courtesy </a:t>
            </a:r>
          </a:p>
          <a:p>
            <a:r>
              <a:rPr lang="en-US" sz="900" b="1" dirty="0" err="1" smtClean="0"/>
              <a:t>C.Adophsen</a:t>
            </a:r>
            <a:endParaRPr lang="en-US" sz="9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182691" y="1353879"/>
            <a:ext cx="607859" cy="338554"/>
          </a:xfrm>
          <a:prstGeom prst="rect">
            <a:avLst/>
          </a:prstGeom>
          <a:solidFill>
            <a:srgbClr val="CCECFF"/>
          </a:solidFill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Courtesy </a:t>
            </a:r>
          </a:p>
          <a:p>
            <a:r>
              <a:rPr lang="en-US" sz="800" b="1" dirty="0" err="1" smtClean="0"/>
              <a:t>H.Beijers</a:t>
            </a:r>
            <a:endParaRPr lang="en-US" sz="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351009" y="3643423"/>
            <a:ext cx="724877" cy="338554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Courtesy </a:t>
            </a:r>
          </a:p>
          <a:p>
            <a:r>
              <a:rPr lang="en-US" sz="800" b="1" dirty="0" err="1" smtClean="0"/>
              <a:t>C.Adophsen</a:t>
            </a:r>
            <a:endParaRPr lang="en-US" sz="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159497" y="1375144"/>
            <a:ext cx="631904" cy="338554"/>
          </a:xfrm>
          <a:prstGeom prst="rect">
            <a:avLst/>
          </a:prstGeom>
          <a:solidFill>
            <a:srgbClr val="CCECFF"/>
          </a:solidFill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Courtesy </a:t>
            </a:r>
          </a:p>
          <a:p>
            <a:r>
              <a:rPr lang="en-US" sz="800" b="1" dirty="0" err="1" smtClean="0"/>
              <a:t>G.D’auria</a:t>
            </a:r>
            <a:endParaRPr lang="en-US" sz="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144540" y="4224671"/>
            <a:ext cx="666459" cy="492443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TERA</a:t>
            </a:r>
          </a:p>
          <a:p>
            <a:r>
              <a:rPr lang="en-US" sz="800" b="1" dirty="0" smtClean="0"/>
              <a:t>Courtesy </a:t>
            </a:r>
          </a:p>
          <a:p>
            <a:r>
              <a:rPr lang="en-US" sz="800" b="1" dirty="0" err="1" smtClean="0"/>
              <a:t>U.Amaldi</a:t>
            </a:r>
            <a:endParaRPr lang="en-US" sz="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350335" y="3724941"/>
            <a:ext cx="662361" cy="338554"/>
          </a:xfrm>
          <a:prstGeom prst="rect">
            <a:avLst/>
          </a:prstGeom>
          <a:solidFill>
            <a:srgbClr val="CCECFF"/>
          </a:solidFill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Courtesy </a:t>
            </a:r>
          </a:p>
          <a:p>
            <a:r>
              <a:rPr lang="en-US" sz="800" b="1" dirty="0" err="1" smtClean="0"/>
              <a:t>G.Riddone</a:t>
            </a:r>
            <a:endParaRPr lang="en-US" sz="800" b="1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82233" y="1258538"/>
            <a:ext cx="6602819" cy="441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Rectangle 26"/>
          <p:cNvSpPr/>
          <p:nvPr/>
        </p:nvSpPr>
        <p:spPr>
          <a:xfrm>
            <a:off x="2966482" y="4917420"/>
            <a:ext cx="4688959" cy="338554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hlinkClick r:id="rId10"/>
              </a:rPr>
              <a:t>http://www.cockcroft.ac.uk/events/XB10/index.html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0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208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208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180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180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180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5"/>
          <p:cNvGrpSpPr>
            <a:grpSpLocks/>
          </p:cNvGrpSpPr>
          <p:nvPr/>
        </p:nvGrpSpPr>
        <p:grpSpPr bwMode="auto">
          <a:xfrm>
            <a:off x="6283325" y="3887788"/>
            <a:ext cx="2473325" cy="1978025"/>
            <a:chOff x="2302" y="432"/>
            <a:chExt cx="1558" cy="1246"/>
          </a:xfrm>
        </p:grpSpPr>
        <p:sp>
          <p:nvSpPr>
            <p:cNvPr id="160914" name="Text Box 146"/>
            <p:cNvSpPr txBox="1">
              <a:spLocks noChangeArrowheads="1"/>
            </p:cNvSpPr>
            <p:nvPr/>
          </p:nvSpPr>
          <p:spPr bwMode="auto">
            <a:xfrm>
              <a:off x="2680" y="1351"/>
              <a:ext cx="11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rgbClr val="FF00FF"/>
                  </a:solidFill>
                  <a:latin typeface="+mn-lt"/>
                </a:rPr>
                <a:t>PETS OFF</a:t>
              </a:r>
            </a:p>
          </p:txBody>
        </p:sp>
        <p:sp>
          <p:nvSpPr>
            <p:cNvPr id="2084" name="Rectangle 147"/>
            <p:cNvSpPr>
              <a:spLocks noChangeArrowheads="1"/>
            </p:cNvSpPr>
            <p:nvPr/>
          </p:nvSpPr>
          <p:spPr bwMode="auto">
            <a:xfrm>
              <a:off x="2302" y="864"/>
              <a:ext cx="1555" cy="28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085" name="Rectangle 148"/>
            <p:cNvSpPr>
              <a:spLocks noChangeArrowheads="1"/>
            </p:cNvSpPr>
            <p:nvPr/>
          </p:nvSpPr>
          <p:spPr bwMode="auto">
            <a:xfrm>
              <a:off x="2457" y="624"/>
              <a:ext cx="104" cy="24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086" name="Rectangle 149"/>
            <p:cNvSpPr>
              <a:spLocks noChangeArrowheads="1"/>
            </p:cNvSpPr>
            <p:nvPr/>
          </p:nvSpPr>
          <p:spPr bwMode="auto">
            <a:xfrm>
              <a:off x="2354" y="816"/>
              <a:ext cx="52" cy="3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087" name="Rectangle 150"/>
            <p:cNvSpPr>
              <a:spLocks noChangeArrowheads="1"/>
            </p:cNvSpPr>
            <p:nvPr/>
          </p:nvSpPr>
          <p:spPr bwMode="auto">
            <a:xfrm>
              <a:off x="3753" y="816"/>
              <a:ext cx="52" cy="3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088" name="Rectangle 151"/>
            <p:cNvSpPr>
              <a:spLocks noChangeArrowheads="1"/>
            </p:cNvSpPr>
            <p:nvPr/>
          </p:nvSpPr>
          <p:spPr bwMode="auto">
            <a:xfrm>
              <a:off x="2457" y="1152"/>
              <a:ext cx="104" cy="24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089" name="Rectangle 152"/>
            <p:cNvSpPr>
              <a:spLocks noChangeArrowheads="1"/>
            </p:cNvSpPr>
            <p:nvPr/>
          </p:nvSpPr>
          <p:spPr bwMode="auto">
            <a:xfrm>
              <a:off x="2406" y="576"/>
              <a:ext cx="207" cy="48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090" name="Rectangle 153"/>
            <p:cNvSpPr>
              <a:spLocks noChangeArrowheads="1"/>
            </p:cNvSpPr>
            <p:nvPr/>
          </p:nvSpPr>
          <p:spPr bwMode="auto">
            <a:xfrm>
              <a:off x="2406" y="1392"/>
              <a:ext cx="207" cy="48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091" name="Rectangle 154"/>
            <p:cNvSpPr>
              <a:spLocks noChangeArrowheads="1"/>
            </p:cNvSpPr>
            <p:nvPr/>
          </p:nvSpPr>
          <p:spPr bwMode="auto">
            <a:xfrm>
              <a:off x="2457" y="432"/>
              <a:ext cx="104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092" name="Rectangle 155"/>
            <p:cNvSpPr>
              <a:spLocks noChangeArrowheads="1"/>
            </p:cNvSpPr>
            <p:nvPr/>
          </p:nvSpPr>
          <p:spPr bwMode="auto">
            <a:xfrm>
              <a:off x="2457" y="1440"/>
              <a:ext cx="104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160924" name="AutoShape 156"/>
            <p:cNvSpPr>
              <a:spLocks noChangeArrowheads="1"/>
            </p:cNvSpPr>
            <p:nvPr/>
          </p:nvSpPr>
          <p:spPr bwMode="auto">
            <a:xfrm>
              <a:off x="2457" y="624"/>
              <a:ext cx="52" cy="336"/>
            </a:xfrm>
            <a:prstGeom prst="upArrow">
              <a:avLst>
                <a:gd name="adj1" fmla="val 50000"/>
                <a:gd name="adj2" fmla="val 161538"/>
              </a:avLst>
            </a:prstGeom>
            <a:solidFill>
              <a:schemeClr val="accent6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/>
            </a:p>
          </p:txBody>
        </p:sp>
        <p:sp>
          <p:nvSpPr>
            <p:cNvPr id="160925" name="AutoShape 157"/>
            <p:cNvSpPr>
              <a:spLocks noChangeArrowheads="1"/>
            </p:cNvSpPr>
            <p:nvPr/>
          </p:nvSpPr>
          <p:spPr bwMode="auto">
            <a:xfrm flipV="1">
              <a:off x="2457" y="1104"/>
              <a:ext cx="52" cy="336"/>
            </a:xfrm>
            <a:prstGeom prst="upArrow">
              <a:avLst>
                <a:gd name="adj1" fmla="val 50000"/>
                <a:gd name="adj2" fmla="val 161538"/>
              </a:avLst>
            </a:prstGeom>
            <a:solidFill>
              <a:srgbClr val="5B5B5B"/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>
                <a:defRPr/>
              </a:pPr>
              <a:endParaRPr lang="en-US" sz="2800"/>
            </a:p>
          </p:txBody>
        </p:sp>
        <p:grpSp>
          <p:nvGrpSpPr>
            <p:cNvPr id="3" name="Group 158"/>
            <p:cNvGrpSpPr>
              <a:grpSpLocks/>
            </p:cNvGrpSpPr>
            <p:nvPr/>
          </p:nvGrpSpPr>
          <p:grpSpPr bwMode="auto">
            <a:xfrm>
              <a:off x="2509" y="624"/>
              <a:ext cx="156" cy="336"/>
              <a:chOff x="4224" y="3120"/>
              <a:chExt cx="144" cy="336"/>
            </a:xfrm>
          </p:grpSpPr>
          <p:sp>
            <p:nvSpPr>
              <p:cNvPr id="2100" name="AutoShape 159"/>
              <p:cNvSpPr>
                <a:spLocks noChangeArrowheads="1"/>
              </p:cNvSpPr>
              <p:nvPr/>
            </p:nvSpPr>
            <p:spPr bwMode="auto">
              <a:xfrm rot="5400000">
                <a:off x="4224" y="3312"/>
                <a:ext cx="144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17694720 60000 65536"/>
                  <a:gd name="T13" fmla="*/ 11796480 60000 65536"/>
                  <a:gd name="T14" fmla="*/ 11796480 60000 65536"/>
                  <a:gd name="T15" fmla="*/ 5898240 60000 65536"/>
                  <a:gd name="T16" fmla="*/ 0 60000 65536"/>
                  <a:gd name="T17" fmla="*/ 0 60000 65536"/>
                  <a:gd name="T18" fmla="*/ 0 w 21600"/>
                  <a:gd name="T19" fmla="*/ 14400 h 21600"/>
                  <a:gd name="T20" fmla="*/ 1845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15429" y="0"/>
                    </a:moveTo>
                    <a:lnTo>
                      <a:pt x="9257" y="7200"/>
                    </a:lnTo>
                    <a:lnTo>
                      <a:pt x="12343" y="7200"/>
                    </a:lnTo>
                    <a:lnTo>
                      <a:pt x="12343" y="14400"/>
                    </a:lnTo>
                    <a:lnTo>
                      <a:pt x="0" y="14400"/>
                    </a:lnTo>
                    <a:lnTo>
                      <a:pt x="0" y="21600"/>
                    </a:lnTo>
                    <a:lnTo>
                      <a:pt x="18514" y="21600"/>
                    </a:lnTo>
                    <a:lnTo>
                      <a:pt x="18514" y="7200"/>
                    </a:lnTo>
                    <a:lnTo>
                      <a:pt x="21600" y="7200"/>
                    </a:lnTo>
                    <a:close/>
                  </a:path>
                </a:pathLst>
              </a:custGeom>
              <a:solidFill>
                <a:srgbClr val="F9AB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" name="Rectangle 160"/>
              <p:cNvSpPr>
                <a:spLocks noChangeArrowheads="1"/>
              </p:cNvSpPr>
              <p:nvPr/>
            </p:nvSpPr>
            <p:spPr bwMode="auto">
              <a:xfrm>
                <a:off x="4224" y="3120"/>
                <a:ext cx="48" cy="192"/>
              </a:xfrm>
              <a:prstGeom prst="rect">
                <a:avLst/>
              </a:prstGeom>
              <a:solidFill>
                <a:srgbClr val="F9AB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</p:grpSp>
        <p:grpSp>
          <p:nvGrpSpPr>
            <p:cNvPr id="4" name="Group 161"/>
            <p:cNvGrpSpPr>
              <a:grpSpLocks/>
            </p:cNvGrpSpPr>
            <p:nvPr/>
          </p:nvGrpSpPr>
          <p:grpSpPr bwMode="auto">
            <a:xfrm flipV="1">
              <a:off x="2509" y="1056"/>
              <a:ext cx="156" cy="336"/>
              <a:chOff x="4224" y="3120"/>
              <a:chExt cx="144" cy="336"/>
            </a:xfrm>
          </p:grpSpPr>
          <p:sp>
            <p:nvSpPr>
              <p:cNvPr id="2098" name="AutoShape 162"/>
              <p:cNvSpPr>
                <a:spLocks noChangeArrowheads="1"/>
              </p:cNvSpPr>
              <p:nvPr/>
            </p:nvSpPr>
            <p:spPr bwMode="auto">
              <a:xfrm rot="5400000">
                <a:off x="4224" y="3312"/>
                <a:ext cx="144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17694720 60000 65536"/>
                  <a:gd name="T13" fmla="*/ 11796480 60000 65536"/>
                  <a:gd name="T14" fmla="*/ 11796480 60000 65536"/>
                  <a:gd name="T15" fmla="*/ 5898240 60000 65536"/>
                  <a:gd name="T16" fmla="*/ 0 60000 65536"/>
                  <a:gd name="T17" fmla="*/ 0 60000 65536"/>
                  <a:gd name="T18" fmla="*/ 0 w 21600"/>
                  <a:gd name="T19" fmla="*/ 14400 h 21600"/>
                  <a:gd name="T20" fmla="*/ 1845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15429" y="0"/>
                    </a:moveTo>
                    <a:lnTo>
                      <a:pt x="9257" y="7200"/>
                    </a:lnTo>
                    <a:lnTo>
                      <a:pt x="12343" y="7200"/>
                    </a:lnTo>
                    <a:lnTo>
                      <a:pt x="12343" y="14400"/>
                    </a:lnTo>
                    <a:lnTo>
                      <a:pt x="0" y="14400"/>
                    </a:lnTo>
                    <a:lnTo>
                      <a:pt x="0" y="21600"/>
                    </a:lnTo>
                    <a:lnTo>
                      <a:pt x="18514" y="21600"/>
                    </a:lnTo>
                    <a:lnTo>
                      <a:pt x="18514" y="7200"/>
                    </a:lnTo>
                    <a:lnTo>
                      <a:pt x="21600" y="7200"/>
                    </a:lnTo>
                    <a:close/>
                  </a:path>
                </a:pathLst>
              </a:custGeom>
              <a:solidFill>
                <a:srgbClr val="F9AB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9" name="Rectangle 163"/>
              <p:cNvSpPr>
                <a:spLocks noChangeArrowheads="1"/>
              </p:cNvSpPr>
              <p:nvPr/>
            </p:nvSpPr>
            <p:spPr bwMode="auto">
              <a:xfrm>
                <a:off x="4224" y="3120"/>
                <a:ext cx="48" cy="192"/>
              </a:xfrm>
              <a:prstGeom prst="rect">
                <a:avLst/>
              </a:prstGeom>
              <a:solidFill>
                <a:srgbClr val="F9AB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sz="2800"/>
              </a:p>
            </p:txBody>
          </p:sp>
        </p:grpSp>
        <p:sp>
          <p:nvSpPr>
            <p:cNvPr id="2097" name="AutoShape 164"/>
            <p:cNvSpPr>
              <a:spLocks noChangeArrowheads="1"/>
            </p:cNvSpPr>
            <p:nvPr/>
          </p:nvSpPr>
          <p:spPr bwMode="auto">
            <a:xfrm>
              <a:off x="3598" y="912"/>
              <a:ext cx="155" cy="192"/>
            </a:xfrm>
            <a:prstGeom prst="curvedLeftArrow">
              <a:avLst>
                <a:gd name="adj1" fmla="val 24774"/>
                <a:gd name="adj2" fmla="val 49548"/>
                <a:gd name="adj3" fmla="val 33333"/>
              </a:avLst>
            </a:prstGeom>
            <a:solidFill>
              <a:srgbClr val="00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</p:grpSp>
      <p:grpSp>
        <p:nvGrpSpPr>
          <p:cNvPr id="5" name="Group 169"/>
          <p:cNvGrpSpPr>
            <a:grpSpLocks/>
          </p:cNvGrpSpPr>
          <p:nvPr/>
        </p:nvGrpSpPr>
        <p:grpSpPr bwMode="auto">
          <a:xfrm>
            <a:off x="152400" y="3797300"/>
            <a:ext cx="5715000" cy="2409825"/>
            <a:chOff x="0" y="2526"/>
            <a:chExt cx="3600" cy="1518"/>
          </a:xfrm>
        </p:grpSpPr>
        <p:grpSp>
          <p:nvGrpSpPr>
            <p:cNvPr id="6" name="Group 170"/>
            <p:cNvGrpSpPr>
              <a:grpSpLocks/>
            </p:cNvGrpSpPr>
            <p:nvPr/>
          </p:nvGrpSpPr>
          <p:grpSpPr bwMode="auto">
            <a:xfrm>
              <a:off x="0" y="2526"/>
              <a:ext cx="3600" cy="1518"/>
              <a:chOff x="144" y="1710"/>
              <a:chExt cx="3600" cy="1518"/>
            </a:xfrm>
          </p:grpSpPr>
          <p:graphicFrame>
            <p:nvGraphicFramePr>
              <p:cNvPr id="2051" name="Object 3"/>
              <p:cNvGraphicFramePr>
                <a:graphicFrameLocks noChangeAspect="1"/>
              </p:cNvGraphicFramePr>
              <p:nvPr/>
            </p:nvGraphicFramePr>
            <p:xfrm>
              <a:off x="144" y="1710"/>
              <a:ext cx="3600" cy="1518"/>
            </p:xfrm>
            <a:graphic>
              <a:graphicData uri="http://schemas.openxmlformats.org/presentationml/2006/ole">
                <p:oleObj spid="_x0000_s84995" name="Mathcad" r:id="rId4" imgW="5715000" imgH="2409840" progId="">
                  <p:embed/>
                </p:oleObj>
              </a:graphicData>
            </a:graphic>
          </p:graphicFrame>
          <p:sp>
            <p:nvSpPr>
              <p:cNvPr id="2068" name="Line 172"/>
              <p:cNvSpPr>
                <a:spLocks noChangeShapeType="1"/>
              </p:cNvSpPr>
              <p:nvPr/>
            </p:nvSpPr>
            <p:spPr bwMode="auto">
              <a:xfrm>
                <a:off x="576" y="2607"/>
                <a:ext cx="29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66" name="Rectangle 173"/>
            <p:cNvSpPr>
              <a:spLocks noChangeArrowheads="1"/>
            </p:cNvSpPr>
            <p:nvPr/>
          </p:nvSpPr>
          <p:spPr bwMode="auto">
            <a:xfrm>
              <a:off x="240" y="3342"/>
              <a:ext cx="2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/>
                <a:t>0.25</a:t>
              </a:r>
            </a:p>
          </p:txBody>
        </p:sp>
        <p:sp>
          <p:nvSpPr>
            <p:cNvPr id="160942" name="Rectangle 174"/>
            <p:cNvSpPr>
              <a:spLocks noChangeArrowheads="1"/>
            </p:cNvSpPr>
            <p:nvPr/>
          </p:nvSpPr>
          <p:spPr bwMode="auto">
            <a:xfrm>
              <a:off x="2047" y="2699"/>
              <a:ext cx="1217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800"/>
                <a:t>Ramped pulse for beam loading compensation.</a:t>
              </a:r>
            </a:p>
          </p:txBody>
        </p:sp>
      </p:grpSp>
      <p:grpSp>
        <p:nvGrpSpPr>
          <p:cNvPr id="7" name="Group 57"/>
          <p:cNvGrpSpPr>
            <a:grpSpLocks/>
          </p:cNvGrpSpPr>
          <p:nvPr/>
        </p:nvGrpSpPr>
        <p:grpSpPr bwMode="auto">
          <a:xfrm>
            <a:off x="195263" y="1309688"/>
            <a:ext cx="5715000" cy="2135187"/>
            <a:chOff x="3395331" y="3519377"/>
            <a:chExt cx="5715000" cy="2135298"/>
          </a:xfrm>
        </p:grpSpPr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3395331" y="3519377"/>
            <a:ext cx="5715000" cy="2057400"/>
          </p:xfrm>
          <a:graphic>
            <a:graphicData uri="http://schemas.openxmlformats.org/presentationml/2006/ole">
              <p:oleObj spid="_x0000_s84994" name="Mathcad" r:id="rId5" imgW="5715000" imgH="2409840" progId="">
                <p:embed/>
              </p:oleObj>
            </a:graphicData>
          </a:graphic>
        </p:graphicFrame>
        <p:sp>
          <p:nvSpPr>
            <p:cNvPr id="160944" name="Rectangle 176"/>
            <p:cNvSpPr>
              <a:spLocks noChangeArrowheads="1"/>
            </p:cNvSpPr>
            <p:nvPr/>
          </p:nvSpPr>
          <p:spPr bwMode="auto">
            <a:xfrm>
              <a:off x="6357606" y="3986126"/>
              <a:ext cx="776287" cy="400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rgbClr val="FF3300"/>
                  </a:solidFill>
                  <a:latin typeface="+mn-lt"/>
                </a:rPr>
                <a:t>ON</a:t>
              </a:r>
            </a:p>
          </p:txBody>
        </p:sp>
        <p:sp>
          <p:nvSpPr>
            <p:cNvPr id="160945" name="Rectangle 177"/>
            <p:cNvSpPr>
              <a:spLocks noChangeArrowheads="1"/>
            </p:cNvSpPr>
            <p:nvPr/>
          </p:nvSpPr>
          <p:spPr bwMode="auto">
            <a:xfrm>
              <a:off x="7195806" y="4735465"/>
              <a:ext cx="698500" cy="400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rgbClr val="0066FF"/>
                  </a:solidFill>
                  <a:latin typeface="+mn-lt"/>
                </a:rPr>
                <a:t>OFF</a:t>
              </a:r>
            </a:p>
          </p:txBody>
        </p:sp>
        <p:sp>
          <p:nvSpPr>
            <p:cNvPr id="2063" name="Line 179"/>
            <p:cNvSpPr>
              <a:spLocks noChangeShapeType="1"/>
            </p:cNvSpPr>
            <p:nvPr/>
          </p:nvSpPr>
          <p:spPr bwMode="auto">
            <a:xfrm>
              <a:off x="4038600" y="5562600"/>
              <a:ext cx="464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Rectangle 180"/>
            <p:cNvSpPr>
              <a:spLocks noChangeArrowheads="1"/>
            </p:cNvSpPr>
            <p:nvPr/>
          </p:nvSpPr>
          <p:spPr bwMode="auto">
            <a:xfrm>
              <a:off x="3657600" y="5410200"/>
              <a:ext cx="4064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/>
                <a:t>0.25</a:t>
              </a:r>
            </a:p>
          </p:txBody>
        </p:sp>
      </p:grpSp>
      <p:sp>
        <p:nvSpPr>
          <p:cNvPr id="2057" name="Text Box 35"/>
          <p:cNvSpPr txBox="1">
            <a:spLocks noChangeArrowheads="1"/>
          </p:cNvSpPr>
          <p:nvPr/>
        </p:nvSpPr>
        <p:spPr bwMode="auto">
          <a:xfrm rot="-5400000">
            <a:off x="-319087" y="4967287"/>
            <a:ext cx="13716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>
                <a:latin typeface="Tw Cen MT" pitchFamily="34" charset="0"/>
              </a:rPr>
              <a:t>      PETS  power</a:t>
            </a:r>
          </a:p>
        </p:txBody>
      </p:sp>
      <p:sp>
        <p:nvSpPr>
          <p:cNvPr id="2058" name="Text Box 35"/>
          <p:cNvSpPr txBox="1">
            <a:spLocks noChangeArrowheads="1"/>
          </p:cNvSpPr>
          <p:nvPr/>
        </p:nvSpPr>
        <p:spPr bwMode="auto">
          <a:xfrm rot="-5400000">
            <a:off x="-319087" y="2757487"/>
            <a:ext cx="13716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>
                <a:latin typeface="Tw Cen MT" pitchFamily="34" charset="0"/>
              </a:rPr>
              <a:t>      PETS  power</a:t>
            </a:r>
          </a:p>
        </p:txBody>
      </p:sp>
      <p:sp>
        <p:nvSpPr>
          <p:cNvPr id="2059" name="Text Box 35"/>
          <p:cNvSpPr txBox="1">
            <a:spLocks noChangeArrowheads="1"/>
          </p:cNvSpPr>
          <p:nvPr/>
        </p:nvSpPr>
        <p:spPr bwMode="auto">
          <a:xfrm>
            <a:off x="2438400" y="6324600"/>
            <a:ext cx="13716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>
                <a:latin typeface="Tw Cen MT" pitchFamily="34" charset="0"/>
              </a:rPr>
              <a:t>         Time [s]</a:t>
            </a:r>
          </a:p>
        </p:txBody>
      </p:sp>
      <p:pic>
        <p:nvPicPr>
          <p:cNvPr id="2104" name="Picture 42" descr="ON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07313" y="127000"/>
            <a:ext cx="1436687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5" name="Picture 21" descr="OFF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18413" y="3074988"/>
            <a:ext cx="1525587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 Box 132"/>
          <p:cNvSpPr txBox="1">
            <a:spLocks noChangeArrowheads="1"/>
          </p:cNvSpPr>
          <p:nvPr/>
        </p:nvSpPr>
        <p:spPr bwMode="auto">
          <a:xfrm>
            <a:off x="6654800" y="2716213"/>
            <a:ext cx="1695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FF00FF"/>
                </a:solidFill>
                <a:latin typeface="+mn-lt"/>
              </a:rPr>
              <a:t>PETS ON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2103438" y="0"/>
            <a:ext cx="56578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PETS ON/OFF CONCEPT WITH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EXTERNAL COMMUTATION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 AND INTERNAL RECIRCULATION</a:t>
            </a:r>
          </a:p>
        </p:txBody>
      </p: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6181725" y="1390650"/>
            <a:ext cx="2468563" cy="1905000"/>
            <a:chOff x="152400" y="1600200"/>
            <a:chExt cx="2468563" cy="1905000"/>
          </a:xfrm>
        </p:grpSpPr>
        <p:grpSp>
          <p:nvGrpSpPr>
            <p:cNvPr id="9" name="Group 133"/>
            <p:cNvGrpSpPr>
              <a:grpSpLocks/>
            </p:cNvGrpSpPr>
            <p:nvPr/>
          </p:nvGrpSpPr>
          <p:grpSpPr bwMode="auto">
            <a:xfrm>
              <a:off x="152400" y="1676400"/>
              <a:ext cx="2468563" cy="1828800"/>
              <a:chOff x="2256" y="3072"/>
              <a:chExt cx="1440" cy="1152"/>
            </a:xfrm>
          </p:grpSpPr>
          <p:sp>
            <p:nvSpPr>
              <p:cNvPr id="2125" name="Rectangle 134"/>
              <p:cNvSpPr>
                <a:spLocks noChangeArrowheads="1"/>
              </p:cNvSpPr>
              <p:nvPr/>
            </p:nvSpPr>
            <p:spPr bwMode="auto">
              <a:xfrm>
                <a:off x="2256" y="3504"/>
                <a:ext cx="1440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2126" name="Rectangle 135"/>
              <p:cNvSpPr>
                <a:spLocks noChangeArrowheads="1"/>
              </p:cNvSpPr>
              <p:nvPr/>
            </p:nvSpPr>
            <p:spPr bwMode="auto">
              <a:xfrm>
                <a:off x="2400" y="3264"/>
                <a:ext cx="96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2127" name="Rectangle 136"/>
              <p:cNvSpPr>
                <a:spLocks noChangeArrowheads="1"/>
              </p:cNvSpPr>
              <p:nvPr/>
            </p:nvSpPr>
            <p:spPr bwMode="auto">
              <a:xfrm>
                <a:off x="2304" y="3456"/>
                <a:ext cx="48" cy="38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2128" name="Rectangle 137"/>
              <p:cNvSpPr>
                <a:spLocks noChangeArrowheads="1"/>
              </p:cNvSpPr>
              <p:nvPr/>
            </p:nvSpPr>
            <p:spPr bwMode="auto">
              <a:xfrm>
                <a:off x="3600" y="3456"/>
                <a:ext cx="48" cy="38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2129" name="Rectangle 138"/>
              <p:cNvSpPr>
                <a:spLocks noChangeArrowheads="1"/>
              </p:cNvSpPr>
              <p:nvPr/>
            </p:nvSpPr>
            <p:spPr bwMode="auto">
              <a:xfrm>
                <a:off x="2400" y="3792"/>
                <a:ext cx="96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2130" name="Rectangle 139"/>
              <p:cNvSpPr>
                <a:spLocks noChangeArrowheads="1"/>
              </p:cNvSpPr>
              <p:nvPr/>
            </p:nvSpPr>
            <p:spPr bwMode="auto">
              <a:xfrm>
                <a:off x="2352" y="3216"/>
                <a:ext cx="192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2131" name="Rectangle 140"/>
              <p:cNvSpPr>
                <a:spLocks noChangeArrowheads="1"/>
              </p:cNvSpPr>
              <p:nvPr/>
            </p:nvSpPr>
            <p:spPr bwMode="auto">
              <a:xfrm>
                <a:off x="2352" y="4032"/>
                <a:ext cx="192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2132" name="Rectangle 141"/>
              <p:cNvSpPr>
                <a:spLocks noChangeArrowheads="1"/>
              </p:cNvSpPr>
              <p:nvPr/>
            </p:nvSpPr>
            <p:spPr bwMode="auto">
              <a:xfrm>
                <a:off x="2400" y="3072"/>
                <a:ext cx="96" cy="14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2133" name="Rectangle 142"/>
              <p:cNvSpPr>
                <a:spLocks noChangeArrowheads="1"/>
              </p:cNvSpPr>
              <p:nvPr/>
            </p:nvSpPr>
            <p:spPr bwMode="auto">
              <a:xfrm>
                <a:off x="2400" y="4080"/>
                <a:ext cx="96" cy="14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160911" name="AutoShape 143"/>
              <p:cNvSpPr>
                <a:spLocks noChangeArrowheads="1"/>
              </p:cNvSpPr>
              <p:nvPr/>
            </p:nvSpPr>
            <p:spPr bwMode="auto">
              <a:xfrm>
                <a:off x="2422" y="3120"/>
                <a:ext cx="48" cy="336"/>
              </a:xfrm>
              <a:prstGeom prst="upArrow">
                <a:avLst>
                  <a:gd name="adj1" fmla="val 50000"/>
                  <a:gd name="adj2" fmla="val 175000"/>
                </a:avLst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/>
              </a:p>
            </p:txBody>
          </p:sp>
          <p:sp>
            <p:nvSpPr>
              <p:cNvPr id="160912" name="AutoShape 144"/>
              <p:cNvSpPr>
                <a:spLocks noChangeArrowheads="1"/>
              </p:cNvSpPr>
              <p:nvPr/>
            </p:nvSpPr>
            <p:spPr bwMode="auto">
              <a:xfrm flipV="1">
                <a:off x="2422" y="3888"/>
                <a:ext cx="48" cy="336"/>
              </a:xfrm>
              <a:prstGeom prst="upArrow">
                <a:avLst>
                  <a:gd name="adj1" fmla="val 50000"/>
                  <a:gd name="adj2" fmla="val 175000"/>
                </a:avLst>
              </a:prstGeom>
              <a:solidFill>
                <a:srgbClr val="5B5B5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>
                  <a:defRPr/>
                </a:pPr>
                <a:endParaRPr lang="en-US" sz="2800"/>
              </a:p>
            </p:txBody>
          </p:sp>
        </p:grpSp>
        <p:sp>
          <p:nvSpPr>
            <p:cNvPr id="160933" name="Rectangle 165"/>
            <p:cNvSpPr>
              <a:spLocks noChangeArrowheads="1"/>
            </p:cNvSpPr>
            <p:nvPr/>
          </p:nvSpPr>
          <p:spPr bwMode="auto">
            <a:xfrm>
              <a:off x="677863" y="1600200"/>
              <a:ext cx="14128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latin typeface="+mn-lt"/>
                </a:rPr>
                <a:t>Tunable reflector</a:t>
              </a:r>
            </a:p>
          </p:txBody>
        </p:sp>
        <p:sp>
          <p:nvSpPr>
            <p:cNvPr id="2137" name="Line 166"/>
            <p:cNvSpPr>
              <a:spLocks noChangeShapeType="1"/>
            </p:cNvSpPr>
            <p:nvPr/>
          </p:nvSpPr>
          <p:spPr bwMode="auto">
            <a:xfrm flipV="1">
              <a:off x="609600" y="1828800"/>
              <a:ext cx="1524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38" name="Text Box 90"/>
          <p:cNvSpPr txBox="1">
            <a:spLocks noChangeArrowheads="1"/>
          </p:cNvSpPr>
          <p:nvPr/>
        </p:nvSpPr>
        <p:spPr bwMode="auto">
          <a:xfrm>
            <a:off x="8291513" y="5049838"/>
            <a:ext cx="184150" cy="57943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39" name="Text Box 91"/>
          <p:cNvSpPr txBox="1">
            <a:spLocks noChangeArrowheads="1"/>
          </p:cNvSpPr>
          <p:nvPr/>
        </p:nvSpPr>
        <p:spPr bwMode="auto">
          <a:xfrm>
            <a:off x="6762750" y="5041900"/>
            <a:ext cx="2381250" cy="3365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Recirculation in anti-phase</a:t>
            </a:r>
          </a:p>
        </p:txBody>
      </p:sp>
      <p:sp>
        <p:nvSpPr>
          <p:cNvPr id="2140" name="Line 92"/>
          <p:cNvSpPr>
            <a:spLocks noChangeShapeType="1"/>
          </p:cNvSpPr>
          <p:nvPr/>
        </p:nvSpPr>
        <p:spPr bwMode="auto">
          <a:xfrm flipV="1">
            <a:off x="8080375" y="5018088"/>
            <a:ext cx="488950" cy="149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9550" y="180975"/>
            <a:ext cx="8763000" cy="644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2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4" name="Picture 2"/>
          <p:cNvPicPr>
            <a:picLocks noChangeAspect="1" noChangeArrowheads="1"/>
          </p:cNvPicPr>
          <p:nvPr/>
        </p:nvPicPr>
        <p:blipFill>
          <a:blip r:embed="rId2" cstate="print"/>
          <a:srcRect l="7098" t="22160" r="46635" b="4709"/>
          <a:stretch>
            <a:fillRect/>
          </a:stretch>
        </p:blipFill>
        <p:spPr bwMode="auto">
          <a:xfrm>
            <a:off x="984739" y="1066800"/>
            <a:ext cx="234461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422031" y="295276"/>
            <a:ext cx="32357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Prototypes for TBTS PETS </a:t>
            </a: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3024554" y="990600"/>
            <a:ext cx="351692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 rot="-5400000">
            <a:off x="1033118" y="1923663"/>
            <a:ext cx="15664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“Slow” linear actuator</a:t>
            </a:r>
          </a:p>
        </p:txBody>
      </p:sp>
      <p:sp>
        <p:nvSpPr>
          <p:cNvPr id="3108" name="Line 36"/>
          <p:cNvSpPr>
            <a:spLocks noChangeShapeType="1"/>
          </p:cNvSpPr>
          <p:nvPr/>
        </p:nvSpPr>
        <p:spPr bwMode="auto">
          <a:xfrm flipH="1">
            <a:off x="1336431" y="2133600"/>
            <a:ext cx="351692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9" name="Line 37"/>
          <p:cNvSpPr>
            <a:spLocks noChangeShapeType="1"/>
          </p:cNvSpPr>
          <p:nvPr/>
        </p:nvSpPr>
        <p:spPr bwMode="auto">
          <a:xfrm>
            <a:off x="1969477" y="2057400"/>
            <a:ext cx="492369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2110154" y="4191001"/>
            <a:ext cx="11957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/>
              <a:t>Variable RF reflector</a:t>
            </a:r>
          </a:p>
        </p:txBody>
      </p:sp>
      <p:sp>
        <p:nvSpPr>
          <p:cNvPr id="3111" name="Text Box 39"/>
          <p:cNvSpPr txBox="1">
            <a:spLocks noChangeArrowheads="1"/>
          </p:cNvSpPr>
          <p:nvPr/>
        </p:nvSpPr>
        <p:spPr bwMode="auto">
          <a:xfrm>
            <a:off x="703385" y="4191001"/>
            <a:ext cx="11957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/>
              <a:t>Variable RF short circuit</a:t>
            </a: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383931" y="209550"/>
            <a:ext cx="3094892" cy="647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3743325" y="171451"/>
            <a:ext cx="56155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ON/OFF</a:t>
            </a:r>
            <a:r>
              <a:rPr lang="en-US" b="1" dirty="0">
                <a:solidFill>
                  <a:srgbClr val="FF0000"/>
                </a:solidFill>
              </a:rPr>
              <a:t> mechanism testing program </a:t>
            </a: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4994031" y="1066800"/>
            <a:ext cx="2532185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6" name="Line 44"/>
          <p:cNvSpPr>
            <a:spLocks noChangeShapeType="1"/>
          </p:cNvSpPr>
          <p:nvPr/>
        </p:nvSpPr>
        <p:spPr bwMode="auto">
          <a:xfrm>
            <a:off x="5134708" y="1600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17" name="Line 45"/>
          <p:cNvSpPr>
            <a:spLocks noChangeShapeType="1"/>
          </p:cNvSpPr>
          <p:nvPr/>
        </p:nvSpPr>
        <p:spPr bwMode="auto">
          <a:xfrm>
            <a:off x="5134708" y="2057400"/>
            <a:ext cx="2110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5345723" y="1981200"/>
            <a:ext cx="281354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auto">
          <a:xfrm>
            <a:off x="5627077" y="2057400"/>
            <a:ext cx="1758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auto">
          <a:xfrm flipV="1">
            <a:off x="7385538" y="1600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21" name="Oval 49"/>
          <p:cNvSpPr>
            <a:spLocks noChangeArrowheads="1"/>
          </p:cNvSpPr>
          <p:nvPr/>
        </p:nvSpPr>
        <p:spPr bwMode="auto">
          <a:xfrm>
            <a:off x="5978769" y="1905000"/>
            <a:ext cx="351692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2" name="Oval 50"/>
          <p:cNvSpPr>
            <a:spLocks noChangeArrowheads="1"/>
          </p:cNvSpPr>
          <p:nvPr/>
        </p:nvSpPr>
        <p:spPr bwMode="auto">
          <a:xfrm>
            <a:off x="6400800" y="1905000"/>
            <a:ext cx="351692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4" name="Line 52"/>
          <p:cNvSpPr>
            <a:spLocks noChangeShapeType="1"/>
          </p:cNvSpPr>
          <p:nvPr/>
        </p:nvSpPr>
        <p:spPr bwMode="auto">
          <a:xfrm>
            <a:off x="6189785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4994031" y="3048000"/>
            <a:ext cx="2532185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auto">
          <a:xfrm>
            <a:off x="5134708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 rot="-5400000">
            <a:off x="4982308" y="3739662"/>
            <a:ext cx="304800" cy="14067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auto">
          <a:xfrm>
            <a:off x="5908431" y="4038600"/>
            <a:ext cx="984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auto">
          <a:xfrm flipV="1">
            <a:off x="7385538" y="3581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31" name="Oval 59"/>
          <p:cNvSpPr>
            <a:spLocks noChangeArrowheads="1"/>
          </p:cNvSpPr>
          <p:nvPr/>
        </p:nvSpPr>
        <p:spPr bwMode="auto">
          <a:xfrm>
            <a:off x="5978769" y="3886200"/>
            <a:ext cx="351692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32" name="Oval 60"/>
          <p:cNvSpPr>
            <a:spLocks noChangeArrowheads="1"/>
          </p:cNvSpPr>
          <p:nvPr/>
        </p:nvSpPr>
        <p:spPr bwMode="auto">
          <a:xfrm>
            <a:off x="6400800" y="3886200"/>
            <a:ext cx="351692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34" name="Line 62"/>
          <p:cNvSpPr>
            <a:spLocks noChangeShapeType="1"/>
          </p:cNvSpPr>
          <p:nvPr/>
        </p:nvSpPr>
        <p:spPr bwMode="auto">
          <a:xfrm flipH="1">
            <a:off x="7666892" y="1371600"/>
            <a:ext cx="4923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35" name="Rectangle 63"/>
          <p:cNvSpPr>
            <a:spLocks noChangeArrowheads="1"/>
          </p:cNvSpPr>
          <p:nvPr/>
        </p:nvSpPr>
        <p:spPr bwMode="auto">
          <a:xfrm>
            <a:off x="5064369" y="4114800"/>
            <a:ext cx="140677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36" name="Rectangle 64"/>
          <p:cNvSpPr>
            <a:spLocks noChangeArrowheads="1"/>
          </p:cNvSpPr>
          <p:nvPr/>
        </p:nvSpPr>
        <p:spPr bwMode="auto">
          <a:xfrm>
            <a:off x="4853354" y="4191000"/>
            <a:ext cx="211015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37" name="Line 65"/>
          <p:cNvSpPr>
            <a:spLocks noChangeShapeType="1"/>
          </p:cNvSpPr>
          <p:nvPr/>
        </p:nvSpPr>
        <p:spPr bwMode="auto">
          <a:xfrm>
            <a:off x="5134708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68"/>
          <p:cNvGrpSpPr>
            <a:grpSpLocks/>
          </p:cNvGrpSpPr>
          <p:nvPr/>
        </p:nvGrpSpPr>
        <p:grpSpPr bwMode="auto">
          <a:xfrm flipH="1">
            <a:off x="7315200" y="3962400"/>
            <a:ext cx="351692" cy="304800"/>
            <a:chOff x="4848" y="2592"/>
            <a:chExt cx="240" cy="192"/>
          </a:xfrm>
        </p:grpSpPr>
        <p:sp>
          <p:nvSpPr>
            <p:cNvPr id="3138" name="Rectangle 66"/>
            <p:cNvSpPr>
              <a:spLocks noChangeArrowheads="1"/>
            </p:cNvSpPr>
            <p:nvPr/>
          </p:nvSpPr>
          <p:spPr bwMode="auto">
            <a:xfrm>
              <a:off x="4992" y="2592"/>
              <a:ext cx="96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9" name="Rectangle 67"/>
            <p:cNvSpPr>
              <a:spLocks noChangeArrowheads="1"/>
            </p:cNvSpPr>
            <p:nvPr/>
          </p:nvSpPr>
          <p:spPr bwMode="auto">
            <a:xfrm>
              <a:off x="4848" y="2640"/>
              <a:ext cx="144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41" name="Text Box 69"/>
          <p:cNvSpPr txBox="1">
            <a:spLocks noChangeArrowheads="1"/>
          </p:cNvSpPr>
          <p:nvPr/>
        </p:nvSpPr>
        <p:spPr bwMode="auto">
          <a:xfrm>
            <a:off x="4431324" y="685800"/>
            <a:ext cx="35253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Present layout of the PETS with external recirculation</a:t>
            </a:r>
          </a:p>
        </p:txBody>
      </p:sp>
      <p:sp>
        <p:nvSpPr>
          <p:cNvPr id="3142" name="Rectangle 70"/>
          <p:cNvSpPr>
            <a:spLocks noChangeArrowheads="1"/>
          </p:cNvSpPr>
          <p:nvPr/>
        </p:nvSpPr>
        <p:spPr bwMode="auto">
          <a:xfrm>
            <a:off x="5838092" y="1143001"/>
            <a:ext cx="10246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PETS</a:t>
            </a:r>
          </a:p>
        </p:txBody>
      </p:sp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5908431" y="3124201"/>
            <a:ext cx="10246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PETS</a:t>
            </a:r>
          </a:p>
        </p:txBody>
      </p:sp>
      <p:sp>
        <p:nvSpPr>
          <p:cNvPr id="3144" name="Text Box 72"/>
          <p:cNvSpPr txBox="1">
            <a:spLocks noChangeArrowheads="1"/>
          </p:cNvSpPr>
          <p:nvPr/>
        </p:nvSpPr>
        <p:spPr bwMode="auto">
          <a:xfrm>
            <a:off x="7666893" y="3886201"/>
            <a:ext cx="9847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/>
              <a:t>Variable RF short circuit</a:t>
            </a:r>
          </a:p>
          <a:p>
            <a:r>
              <a:rPr lang="en-US" sz="1000"/>
              <a:t>(phase shifter)</a:t>
            </a:r>
          </a:p>
        </p:txBody>
      </p:sp>
      <p:sp>
        <p:nvSpPr>
          <p:cNvPr id="3145" name="Text Box 73"/>
          <p:cNvSpPr txBox="1">
            <a:spLocks noChangeArrowheads="1"/>
          </p:cNvSpPr>
          <p:nvPr/>
        </p:nvSpPr>
        <p:spPr bwMode="auto">
          <a:xfrm>
            <a:off x="4009292" y="4114801"/>
            <a:ext cx="914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dirty="0"/>
              <a:t>Variable RF reflector</a:t>
            </a:r>
          </a:p>
          <a:p>
            <a:r>
              <a:rPr lang="en-US" sz="1000" dirty="0"/>
              <a:t>(attenuator)</a:t>
            </a:r>
          </a:p>
        </p:txBody>
      </p:sp>
      <p:sp>
        <p:nvSpPr>
          <p:cNvPr id="3146" name="Text Box 74"/>
          <p:cNvSpPr txBox="1">
            <a:spLocks noChangeArrowheads="1"/>
          </p:cNvSpPr>
          <p:nvPr/>
        </p:nvSpPr>
        <p:spPr bwMode="auto">
          <a:xfrm>
            <a:off x="4572000" y="2667000"/>
            <a:ext cx="36583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Modified  layout of the PETS with internal recirculation</a:t>
            </a:r>
          </a:p>
        </p:txBody>
      </p:sp>
      <p:sp>
        <p:nvSpPr>
          <p:cNvPr id="3147" name="Text Box 75"/>
          <p:cNvSpPr txBox="1">
            <a:spLocks noChangeArrowheads="1"/>
          </p:cNvSpPr>
          <p:nvPr/>
        </p:nvSpPr>
        <p:spPr bwMode="auto">
          <a:xfrm>
            <a:off x="7596554" y="1066801"/>
            <a:ext cx="78899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Drive beam</a:t>
            </a: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 flipH="1">
            <a:off x="7666892" y="3352800"/>
            <a:ext cx="4923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49" name="Text Box 77"/>
          <p:cNvSpPr txBox="1">
            <a:spLocks noChangeArrowheads="1"/>
          </p:cNvSpPr>
          <p:nvPr/>
        </p:nvSpPr>
        <p:spPr bwMode="auto">
          <a:xfrm>
            <a:off x="7596554" y="3048001"/>
            <a:ext cx="78899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Drive beam</a:t>
            </a:r>
          </a:p>
        </p:txBody>
      </p:sp>
      <p:sp>
        <p:nvSpPr>
          <p:cNvPr id="3150" name="AutoShape 78"/>
          <p:cNvSpPr>
            <a:spLocks noChangeArrowheads="1"/>
          </p:cNvSpPr>
          <p:nvPr/>
        </p:nvSpPr>
        <p:spPr bwMode="auto">
          <a:xfrm>
            <a:off x="4079631" y="2209800"/>
            <a:ext cx="351692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2" name="Rectangle 80"/>
          <p:cNvSpPr>
            <a:spLocks noChangeArrowheads="1"/>
          </p:cNvSpPr>
          <p:nvPr/>
        </p:nvSpPr>
        <p:spPr bwMode="auto">
          <a:xfrm>
            <a:off x="5556739" y="1676401"/>
            <a:ext cx="69312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attenuator</a:t>
            </a: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auto">
          <a:xfrm>
            <a:off x="6400801" y="1676401"/>
            <a:ext cx="83673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phase shifter</a:t>
            </a:r>
          </a:p>
        </p:txBody>
      </p:sp>
      <p:sp>
        <p:nvSpPr>
          <p:cNvPr id="3155" name="Text Box 83"/>
          <p:cNvSpPr txBox="1">
            <a:spLocks noChangeArrowheads="1"/>
          </p:cNvSpPr>
          <p:nvPr/>
        </p:nvSpPr>
        <p:spPr bwMode="auto">
          <a:xfrm>
            <a:off x="3714751" y="4810126"/>
            <a:ext cx="531495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1400" b="1" dirty="0">
                <a:solidFill>
                  <a:schemeClr val="tx1"/>
                </a:solidFill>
              </a:rPr>
              <a:t>During summer shout down 2011, the PETS external recirculation loop will be replaced by the CLIC type variable reflector and operate with internal re-circulation. To demonstrate termination of the CLIC nominal RF power production CTF3 should provide high (25 A) current.</a:t>
            </a:r>
          </a:p>
          <a:p>
            <a:pPr marL="342900" indent="-342900">
              <a:buFontTx/>
              <a:buAutoNum type="arabicPeriod"/>
            </a:pPr>
            <a:r>
              <a:rPr lang="en-US" sz="1400" b="1" dirty="0">
                <a:solidFill>
                  <a:schemeClr val="tx1"/>
                </a:solidFill>
              </a:rPr>
              <a:t>The new layout will allow operation in amplification mode (low current), similar to the operation with external re-circulation.</a:t>
            </a:r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 cstate="print"/>
          <a:srcRect l="52524" t="56509" r="8780" b="16898"/>
          <a:stretch>
            <a:fillRect/>
          </a:stretch>
        </p:blipFill>
        <p:spPr bwMode="auto">
          <a:xfrm>
            <a:off x="773723" y="4800601"/>
            <a:ext cx="260252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TextBox 49"/>
          <p:cNvSpPr txBox="1"/>
          <p:nvPr/>
        </p:nvSpPr>
        <p:spPr>
          <a:xfrm>
            <a:off x="409575" y="6158925"/>
            <a:ext cx="302895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FF"/>
                </a:solidFill>
              </a:rPr>
              <a:t>Installation on TBTS during summer for tests with beam </a:t>
            </a:r>
            <a:endParaRPr lang="en-US" sz="16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5" name="Picture 3"/>
          <p:cNvPicPr>
            <a:picLocks noChangeAspect="1" noChangeArrowheads="1"/>
          </p:cNvPicPr>
          <p:nvPr/>
        </p:nvPicPr>
        <p:blipFill>
          <a:blip r:embed="rId2" cstate="print"/>
          <a:srcRect t="17046"/>
          <a:stretch>
            <a:fillRect/>
          </a:stretch>
        </p:blipFill>
        <p:spPr bwMode="auto">
          <a:xfrm>
            <a:off x="281354" y="1219200"/>
            <a:ext cx="787644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761999" y="114300"/>
            <a:ext cx="838200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Development and validation  of the fast (20 </a:t>
            </a:r>
            <a:r>
              <a:rPr lang="en-US" sz="2400" b="1" dirty="0" err="1">
                <a:solidFill>
                  <a:srgbClr val="FF0000"/>
                </a:solidFill>
              </a:rPr>
              <a:t>msec</a:t>
            </a:r>
            <a:r>
              <a:rPr lang="en-US" sz="2400" b="1" dirty="0">
                <a:solidFill>
                  <a:srgbClr val="FF0000"/>
                </a:solidFill>
              </a:rPr>
              <a:t>) </a:t>
            </a:r>
            <a:r>
              <a:rPr lang="en-US" sz="2400" b="1" dirty="0" smtClean="0">
                <a:solidFill>
                  <a:srgbClr val="FF0000"/>
                </a:solidFill>
              </a:rPr>
              <a:t>linear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actuator (10 mm linear stroke</a:t>
            </a:r>
            <a:r>
              <a:rPr lang="en-US" sz="2400" b="1" dirty="0" smtClean="0">
                <a:solidFill>
                  <a:srgbClr val="FF0000"/>
                </a:solidFill>
              </a:rPr>
              <a:t>). Prototype </a:t>
            </a:r>
            <a:r>
              <a:rPr lang="en-US" sz="2400" b="1" dirty="0">
                <a:solidFill>
                  <a:srgbClr val="FF0000"/>
                </a:solidFill>
              </a:rPr>
              <a:t>from MMT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926513" y="-1109663"/>
            <a:ext cx="1774825" cy="650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000000"/>
                </a:solidFill>
              </a:rPr>
              <a:t>Standard tunnel </a:t>
            </a:r>
          </a:p>
          <a:p>
            <a:pPr>
              <a:defRPr/>
            </a:pPr>
            <a:r>
              <a:rPr lang="en-US" sz="1800" b="1">
                <a:solidFill>
                  <a:srgbClr val="000000"/>
                </a:solidFill>
              </a:rPr>
              <a:t>with modules</a:t>
            </a:r>
          </a:p>
        </p:txBody>
      </p:sp>
      <p:sp>
        <p:nvSpPr>
          <p:cNvPr id="19" name="Date Placeholder 18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0" name="Slide Number Placeholder 1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21BDFEB-24DB-482D-96A7-BEA69A7C505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6869" name="Title 157"/>
          <p:cNvSpPr>
            <a:spLocks/>
          </p:cNvSpPr>
          <p:nvPr/>
        </p:nvSpPr>
        <p:spPr bwMode="auto">
          <a:xfrm>
            <a:off x="850901" y="0"/>
            <a:ext cx="82931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200" b="1" i="1" dirty="0">
                <a:solidFill>
                  <a:srgbClr val="FF3300"/>
                </a:solidFill>
              </a:rPr>
              <a:t>Tunnel integration </a:t>
            </a:r>
            <a:r>
              <a:rPr lang="en-US" sz="3200" b="1" i="1" dirty="0" smtClean="0">
                <a:solidFill>
                  <a:srgbClr val="FF3300"/>
                </a:solidFill>
              </a:rPr>
              <a:t>&amp;“</a:t>
            </a:r>
            <a:r>
              <a:rPr lang="en-US" sz="3200" b="1" i="1" dirty="0">
                <a:solidFill>
                  <a:srgbClr val="FF3300"/>
                </a:solidFill>
              </a:rPr>
              <a:t>Conventional Facilities”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6225" y="4349750"/>
            <a:ext cx="1046163" cy="3667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DB dump</a:t>
            </a:r>
          </a:p>
        </p:txBody>
      </p:sp>
      <p:cxnSp>
        <p:nvCxnSpPr>
          <p:cNvPr id="11" name="Straight Arrow Connector 10"/>
          <p:cNvCxnSpPr>
            <a:stCxn id="8" idx="2"/>
          </p:cNvCxnSpPr>
          <p:nvPr/>
        </p:nvCxnSpPr>
        <p:spPr>
          <a:xfrm rot="16200000" flipH="1">
            <a:off x="477043" y="4904582"/>
            <a:ext cx="468313" cy="6350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76288" y="4027488"/>
            <a:ext cx="1639887" cy="3667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DB turn-around</a:t>
            </a:r>
          </a:p>
        </p:txBody>
      </p:sp>
      <p:cxnSp>
        <p:nvCxnSpPr>
          <p:cNvPr id="12" name="Straight Arrow Connector 11"/>
          <p:cNvCxnSpPr>
            <a:stCxn id="9" idx="2"/>
          </p:cNvCxnSpPr>
          <p:nvPr/>
        </p:nvCxnSpPr>
        <p:spPr>
          <a:xfrm rot="16200000" flipH="1">
            <a:off x="1626394" y="4455319"/>
            <a:ext cx="392112" cy="241300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30350" y="4376738"/>
            <a:ext cx="808038" cy="641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UTRA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cavern</a:t>
            </a:r>
          </a:p>
        </p:txBody>
      </p:sp>
      <p:pic>
        <p:nvPicPr>
          <p:cNvPr id="36875" name="Picture 2"/>
          <p:cNvPicPr>
            <a:picLocks noChangeAspect="1" noChangeArrowheads="1"/>
          </p:cNvPicPr>
          <p:nvPr/>
        </p:nvPicPr>
        <p:blipFill>
          <a:blip r:embed="rId3" cstate="print"/>
          <a:srcRect b="2483"/>
          <a:stretch>
            <a:fillRect/>
          </a:stretch>
        </p:blipFill>
        <p:spPr bwMode="auto">
          <a:xfrm>
            <a:off x="152400" y="754064"/>
            <a:ext cx="7264400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7454900" y="841375"/>
            <a:ext cx="1689100" cy="6016625"/>
          </a:xfrm>
          <a:prstGeom prst="rect">
            <a:avLst/>
          </a:prstGeom>
          <a:solidFill>
            <a:srgbClr val="FFC000"/>
          </a:solidFill>
        </p:spPr>
        <p:txBody>
          <a:bodyPr/>
          <a:lstStyle/>
          <a:p>
            <a:pPr defTabSz="457200" fontAlgn="auto"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Typical tunnel diameter increased</a:t>
            </a:r>
          </a:p>
          <a:p>
            <a:pPr defTabSz="457200" fontAlgn="auto"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from 4.5m to 5.6m internal diameter</a:t>
            </a:r>
          </a:p>
          <a:p>
            <a:pPr defTabSz="457200" fontAlgn="auto">
              <a:spcAft>
                <a:spcPts val="0"/>
              </a:spcAft>
              <a:defRPr/>
            </a:pPr>
            <a:endParaRPr lang="en-US" sz="8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latin typeface="+mj-lt"/>
                <a:ea typeface="+mj-ea"/>
                <a:cs typeface="+mj-cs"/>
              </a:rPr>
              <a:t>‘standard’ metro diameter in Europe</a:t>
            </a:r>
          </a:p>
          <a:p>
            <a:pPr defTabSz="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More space needed for power converters and other services = bigger tunnel</a:t>
            </a:r>
          </a:p>
          <a:p>
            <a:pPr defTabSz="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latin typeface="+mj-lt"/>
                <a:ea typeface="+mj-ea"/>
                <a:cs typeface="+mj-cs"/>
              </a:rPr>
              <a:t>CV pipes now isolated via compressible filler</a:t>
            </a:r>
          </a:p>
          <a:p>
            <a:pPr defTabSz="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Transversal ventilation adopted for CDR</a:t>
            </a:r>
            <a:endParaRPr lang="en-GB" sz="16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123825" y="6181725"/>
            <a:ext cx="2314575" cy="6762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 dirty="0" err="1">
                <a:solidFill>
                  <a:srgbClr val="3333FF"/>
                </a:solidFill>
                <a:latin typeface="Arial" charset="0"/>
              </a:rPr>
              <a:t>J.Osborne</a:t>
            </a:r>
            <a:endParaRPr lang="en-US" sz="2000" b="1" dirty="0">
              <a:solidFill>
                <a:srgbClr val="3333FF"/>
              </a:solidFill>
              <a:latin typeface="Arial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9B19AB91-F915-4496-8ABF-DAF1562699A5}" type="slidenum">
              <a:rPr lang="en-GB"/>
              <a:pPr/>
              <a:t>29</a:t>
            </a:fld>
            <a:endParaRPr lang="en-GB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533400"/>
          <a:ext cx="4865688" cy="5740400"/>
        </p:xfrm>
        <a:graphic>
          <a:graphicData uri="http://schemas.openxmlformats.org/presentationml/2006/ole">
            <p:oleObj spid="_x0000_s1026" name="Acrobat Document" r:id="rId4" imgW="23394960" imgH="12816000" progId="AcroExch.Document.7">
              <p:embed/>
            </p:oleObj>
          </a:graphicData>
        </a:graphic>
      </p:graphicFrame>
      <p:pic>
        <p:nvPicPr>
          <p:cNvPr id="1028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5225" y="180975"/>
            <a:ext cx="41687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8225" y="3257550"/>
            <a:ext cx="4295775" cy="31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extBox 8"/>
          <p:cNvSpPr txBox="1">
            <a:spLocks noChangeArrowheads="1"/>
          </p:cNvSpPr>
          <p:nvPr/>
        </p:nvSpPr>
        <p:spPr bwMode="auto">
          <a:xfrm>
            <a:off x="454025" y="0"/>
            <a:ext cx="4400550" cy="4000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Tunnel implementation (laser straight)</a:t>
            </a:r>
          </a:p>
        </p:txBody>
      </p:sp>
      <p:sp>
        <p:nvSpPr>
          <p:cNvPr id="1031" name="TextBox 9"/>
          <p:cNvSpPr txBox="1">
            <a:spLocks noChangeArrowheads="1"/>
          </p:cNvSpPr>
          <p:nvPr/>
        </p:nvSpPr>
        <p:spPr bwMode="auto">
          <a:xfrm>
            <a:off x="5657850" y="2790825"/>
            <a:ext cx="2940050" cy="4000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Central Injector complex</a:t>
            </a:r>
          </a:p>
        </p:txBody>
      </p:sp>
      <p:sp>
        <p:nvSpPr>
          <p:cNvPr id="1032" name="TextBox 10"/>
          <p:cNvSpPr txBox="1">
            <a:spLocks noChangeArrowheads="1"/>
          </p:cNvSpPr>
          <p:nvPr/>
        </p:nvSpPr>
        <p:spPr bwMode="auto">
          <a:xfrm>
            <a:off x="4987925" y="6153150"/>
            <a:ext cx="4013200" cy="4000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Central MDI &amp; Interaction Region</a:t>
            </a:r>
          </a:p>
        </p:txBody>
      </p:sp>
      <p:sp>
        <p:nvSpPr>
          <p:cNvPr id="1033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 to this ACE meeting</a:t>
            </a:r>
            <a:endParaRPr lang="en-US" sz="28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463" y="874713"/>
            <a:ext cx="8618537" cy="6008687"/>
          </a:xfrm>
        </p:spPr>
        <p:txBody>
          <a:bodyPr/>
          <a:lstStyle/>
          <a:p>
            <a:pPr marL="0" indent="231775">
              <a:buFontTx/>
              <a:buNone/>
            </a:pPr>
            <a:r>
              <a:rPr lang="en-US" sz="2000" smtClean="0"/>
              <a:t>The 6th ACE meeting will focus on: </a:t>
            </a:r>
          </a:p>
          <a:p>
            <a:pPr marL="0" indent="231775">
              <a:buFontTx/>
              <a:buNone/>
            </a:pPr>
            <a:endParaRPr lang="en-US" sz="2000" smtClean="0"/>
          </a:p>
          <a:p>
            <a:pPr marL="0" indent="231775">
              <a:buFontTx/>
              <a:buAutoNum type="arabicParenR"/>
            </a:pPr>
            <a:r>
              <a:rPr lang="en-US" sz="2000" smtClean="0"/>
              <a:t>The status and progress of the ongoing CLIC R&amp;D activities on technical subjects whose final results are expected beyond 2011. 2) The R&amp;D program and the correspondent planning for the post CDR phase of the project. </a:t>
            </a:r>
          </a:p>
          <a:p>
            <a:pPr lvl="1">
              <a:buFontTx/>
              <a:buNone/>
            </a:pPr>
            <a:r>
              <a:rPr lang="en-US" b="1" smtClean="0"/>
              <a:t>In particular, a few critical technical systems corresponding to ACE’s specific concerns (Damping Ring) and systems with major investments envisaged in the post CDR phase (Two-Beam modules, CTF3 upgrade and new drive beam facility) will be treated in detail. </a:t>
            </a:r>
          </a:p>
          <a:p>
            <a:pPr marL="0" indent="231775">
              <a:buFontTx/>
              <a:buAutoNum type="arabicParenR"/>
            </a:pPr>
            <a:endParaRPr lang="en-US" sz="2000" smtClean="0"/>
          </a:p>
          <a:p>
            <a:pPr marL="0" indent="231775">
              <a:buFontTx/>
              <a:buNone/>
            </a:pPr>
            <a:r>
              <a:rPr lang="en-US" sz="2000" smtClean="0"/>
              <a:t>The ACE is asked to provide comments on:</a:t>
            </a:r>
          </a:p>
          <a:p>
            <a:pPr marL="0" indent="231775">
              <a:buFontTx/>
              <a:buNone/>
            </a:pPr>
            <a:r>
              <a:rPr lang="en-US" sz="2000" smtClean="0"/>
              <a:t> 1) </a:t>
            </a:r>
            <a:r>
              <a:rPr lang="en-US" sz="2000" smtClean="0">
                <a:solidFill>
                  <a:schemeClr val="tx1"/>
                </a:solidFill>
              </a:rPr>
              <a:t>Relevance of the R&amp;D issues.</a:t>
            </a:r>
          </a:p>
          <a:p>
            <a:pPr marL="0" indent="231775">
              <a:buFontTx/>
              <a:buNone/>
            </a:pPr>
            <a:r>
              <a:rPr lang="en-US" sz="2000" smtClean="0">
                <a:solidFill>
                  <a:schemeClr val="tx1"/>
                </a:solidFill>
              </a:rPr>
              <a:t> 2) Validity of the program to address such issues. </a:t>
            </a:r>
            <a:endParaRPr lang="en-US" sz="18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927100" y="0"/>
            <a:ext cx="8216900" cy="871538"/>
          </a:xfrm>
        </p:spPr>
        <p:txBody>
          <a:bodyPr/>
          <a:lstStyle/>
          <a:p>
            <a:pPr algn="l"/>
            <a:r>
              <a:rPr lang="en-US" dirty="0" smtClean="0"/>
              <a:t>General Construction and installation Schedule</a:t>
            </a:r>
            <a:br>
              <a:rPr lang="en-US" dirty="0" smtClean="0"/>
            </a:br>
            <a:r>
              <a:rPr lang="en-US" dirty="0" smtClean="0"/>
              <a:t>derived from LHC experience</a:t>
            </a:r>
          </a:p>
        </p:txBody>
      </p:sp>
      <p:pic>
        <p:nvPicPr>
          <p:cNvPr id="4812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463" y="998355"/>
            <a:ext cx="8618537" cy="564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47"/>
          <p:cNvSpPr>
            <a:spLocks noChangeArrowheads="1"/>
          </p:cNvSpPr>
          <p:nvPr/>
        </p:nvSpPr>
        <p:spPr bwMode="auto">
          <a:xfrm>
            <a:off x="7058025" y="485775"/>
            <a:ext cx="1828800" cy="68580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 dirty="0" err="1" smtClean="0">
                <a:solidFill>
                  <a:srgbClr val="0000FF"/>
                </a:solidFill>
              </a:rPr>
              <a:t>K.Foraz</a:t>
            </a:r>
            <a:endParaRPr lang="en-US" sz="3200" b="1" dirty="0">
              <a:solidFill>
                <a:srgbClr val="0000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rot="5400000">
            <a:off x="-573315" y="2764970"/>
            <a:ext cx="1901371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0" y="1291771"/>
            <a:ext cx="928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2761920" y="3318109"/>
          <a:ext cx="8228160" cy="4527835"/>
        </p:xfrm>
        <a:graphic>
          <a:graphicData uri="http://schemas.openxmlformats.org/presentationml/2006/ole">
            <p:oleObj spid="_x0000_s83970" r:id="rId4" imgW="8942040" imgH="5020200" progId="Excel.Sheet.8">
              <p:embed/>
            </p:oleObj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ln/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Progress on the CLIC BDS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6620" y="1354254"/>
            <a:ext cx="8228160" cy="4526396"/>
          </a:xfrm>
          <a:ln/>
        </p:spPr>
        <p:txBody>
          <a:bodyPr/>
          <a:lstStyle/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Write-up of the CDR: </a:t>
            </a:r>
            <a:r>
              <a:rPr lang="en-US" dirty="0">
                <a:hlinkClick r:id="rId5"/>
              </a:rPr>
              <a:t>BDS CDR chapter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Consolidation of the 500 </a:t>
            </a:r>
            <a:r>
              <a:rPr lang="en-US" dirty="0" err="1"/>
              <a:t>GeV</a:t>
            </a:r>
            <a:r>
              <a:rPr lang="en-US" dirty="0"/>
              <a:t> BDS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Consolidation of the L*=6m 3 </a:t>
            </a:r>
            <a:r>
              <a:rPr lang="en-US" dirty="0" err="1"/>
              <a:t>TeV</a:t>
            </a:r>
            <a:r>
              <a:rPr lang="en-US" dirty="0"/>
              <a:t> FFS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Consolidation of the collimation system</a:t>
            </a:r>
            <a:r>
              <a:rPr lang="en-US" dirty="0" smtClean="0"/>
              <a:t>:</a:t>
            </a:r>
          </a:p>
          <a:p>
            <a:pPr marL="1768049" lvl="5" indent="-293764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000" dirty="0" smtClean="0">
                <a:hlinkClick r:id="rId6"/>
              </a:rPr>
              <a:t>CLIC </a:t>
            </a:r>
            <a:r>
              <a:rPr lang="en-US" sz="2000" dirty="0">
                <a:hlinkClick r:id="rId6"/>
              </a:rPr>
              <a:t>note on collimation</a:t>
            </a:r>
            <a:r>
              <a:rPr lang="en-US" sz="2000" dirty="0"/>
              <a:t> 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b="1" dirty="0"/>
              <a:t>Tuning of the FFS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Commissioning of ATF2 (BBA &amp; tuning)</a:t>
            </a:r>
          </a:p>
        </p:txBody>
      </p:sp>
      <p:sp>
        <p:nvSpPr>
          <p:cNvPr id="5" name="Rectangle 147"/>
          <p:cNvSpPr>
            <a:spLocks noChangeArrowheads="1"/>
          </p:cNvSpPr>
          <p:nvPr/>
        </p:nvSpPr>
        <p:spPr bwMode="auto">
          <a:xfrm>
            <a:off x="7162800" y="115888"/>
            <a:ext cx="1828800" cy="947737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 dirty="0" err="1" smtClean="0">
                <a:solidFill>
                  <a:srgbClr val="0000FF"/>
                </a:solidFill>
              </a:rPr>
              <a:t>R.Tomas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37406" y="4914900"/>
            <a:ext cx="4572719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35202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Status of tuning in 2010 with l* = 3.5m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7275" y="4486275"/>
            <a:ext cx="4276725" cy="2371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" y="5600700"/>
            <a:ext cx="5334000" cy="812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66421" rIns="81639" bIns="40820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000" b="1" dirty="0">
                <a:solidFill>
                  <a:srgbClr val="000000"/>
                </a:solidFill>
                <a:ea typeface="DejaVu Sans" charset="0"/>
                <a:cs typeface="DejaVu Sans" charset="0"/>
              </a:rPr>
              <a:t>80% probability to reach 80% of the luminosity</a:t>
            </a:r>
          </a:p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000" b="1" dirty="0">
                <a:solidFill>
                  <a:srgbClr val="000000"/>
                </a:solidFill>
                <a:ea typeface="DejaVu Sans" charset="0"/>
                <a:cs typeface="DejaVu Sans" charset="0"/>
              </a:rPr>
              <a:t>In 18000 iterations (</a:t>
            </a:r>
            <a:r>
              <a:rPr lang="en-US" sz="2000" b="1" i="1" dirty="0">
                <a:solidFill>
                  <a:srgbClr val="000000"/>
                </a:solidFill>
                <a:latin typeface="URW Palladio L" charset="0"/>
                <a:ea typeface="DejaVu Sans" charset="0"/>
                <a:cs typeface="DejaVu Sans" charset="0"/>
              </a:rPr>
              <a:t>design </a:t>
            </a:r>
            <a:r>
              <a:rPr lang="en-US" sz="2000" b="1" i="1" dirty="0" err="1">
                <a:solidFill>
                  <a:srgbClr val="000000"/>
                </a:solidFill>
                <a:latin typeface="URW Palladio L" charset="0"/>
                <a:ea typeface="DejaVu Sans" charset="0"/>
                <a:cs typeface="DejaVu Sans" charset="0"/>
              </a:rPr>
              <a:t>lumi</a:t>
            </a:r>
            <a:r>
              <a:rPr lang="en-US" sz="2000" b="1" i="1" dirty="0">
                <a:solidFill>
                  <a:srgbClr val="000000"/>
                </a:solidFill>
                <a:latin typeface="URW Palladio L" charset="0"/>
                <a:ea typeface="DejaVu Sans" charset="0"/>
                <a:cs typeface="DejaVu Sans" charset="0"/>
              </a:rPr>
              <a:t>=1.3L0</a:t>
            </a:r>
            <a:r>
              <a:rPr lang="en-US" sz="2000" b="1" dirty="0">
                <a:solidFill>
                  <a:srgbClr val="000000"/>
                </a:solidFill>
                <a:ea typeface="DejaVu Sans" charset="0"/>
                <a:cs typeface="DejaVu Sans" charset="0"/>
              </a:rP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46956" y="704850"/>
            <a:ext cx="4382219" cy="635000"/>
          </a:xfrm>
          <a:ln/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Designing knobs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194754"/>
            <a:ext cx="4826000" cy="2713671"/>
          </a:xfrm>
          <a:ln/>
        </p:spPr>
        <p:txBody>
          <a:bodyPr/>
          <a:lstStyle/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US" sz="2000" dirty="0"/>
              <a:t>Knobs are combinations of the FFS </a:t>
            </a:r>
            <a:r>
              <a:rPr lang="en-US" sz="2000" dirty="0" err="1"/>
              <a:t>sextupole</a:t>
            </a:r>
            <a:r>
              <a:rPr lang="en-US" sz="2000" dirty="0"/>
              <a:t> H&amp;V transverse displacements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US" sz="2000" dirty="0"/>
              <a:t>They are built to target relevant aberrations in an orthogonal way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US" sz="2000" dirty="0"/>
              <a:t>We have not managed to build orthogonal knobs yet but still we use them!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24898" r="49797" b="50096"/>
          <a:stretch>
            <a:fillRect/>
          </a:stretch>
        </p:blipFill>
        <p:spPr bwMode="auto">
          <a:xfrm>
            <a:off x="832060" y="3848100"/>
            <a:ext cx="3732480" cy="27628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333500" y="6492202"/>
            <a:ext cx="3086760" cy="365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584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000" b="1" dirty="0">
                <a:solidFill>
                  <a:srgbClr val="000000"/>
                </a:solidFill>
                <a:ea typeface="DejaVu Sans" charset="0"/>
                <a:cs typeface="DejaVu Sans" charset="0"/>
              </a:rPr>
              <a:t>Vertical dispersion knob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 rot="-2460000">
            <a:off x="2695580" y="3894253"/>
            <a:ext cx="1657440" cy="365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584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sz="1800" b="1" dirty="0">
                <a:solidFill>
                  <a:srgbClr val="000000"/>
                </a:solidFill>
                <a:ea typeface="DejaVu Sans" charset="0"/>
                <a:cs typeface="DejaVu Sans" charset="0"/>
              </a:rPr>
              <a:t>Vertical</a:t>
            </a:r>
            <a:r>
              <a:rPr lang="en-US" sz="2000" b="1" dirty="0">
                <a:solidFill>
                  <a:srgbClr val="000000"/>
                </a:solidFill>
                <a:ea typeface="DejaVu Sans" charset="0"/>
                <a:cs typeface="DejaVu Sans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disp</a:t>
            </a:r>
            <a:endParaRPr lang="en-US" sz="2000" b="1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 rot="2160000">
            <a:off x="1678360" y="4055019"/>
            <a:ext cx="1261440" cy="365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58420" rIns="81639" bIns="40820"/>
          <a:lstStyle/>
          <a:p>
            <a:pPr>
              <a:tabLst>
                <a:tab pos="656650" algn="l"/>
              </a:tabLst>
            </a:pPr>
            <a:r>
              <a:rPr lang="en-US" sz="1800" b="1" dirty="0">
                <a:solidFill>
                  <a:srgbClr val="FF0000"/>
                </a:solidFill>
                <a:ea typeface="DejaVu Sans" charset="0"/>
                <a:cs typeface="DejaVu Sans" charset="0"/>
              </a:rPr>
              <a:t>Coupling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0100" y="323849"/>
            <a:ext cx="4533900" cy="653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47"/>
          <p:cNvSpPr>
            <a:spLocks noChangeArrowheads="1"/>
          </p:cNvSpPr>
          <p:nvPr/>
        </p:nvSpPr>
        <p:spPr bwMode="auto">
          <a:xfrm>
            <a:off x="7315200" y="0"/>
            <a:ext cx="1828800" cy="592137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 dirty="0" err="1" smtClean="0">
                <a:solidFill>
                  <a:srgbClr val="0000FF"/>
                </a:solidFill>
              </a:rPr>
              <a:t>E.Marin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11" name="Rectangle 1"/>
          <p:cNvSpPr txBox="1">
            <a:spLocks noChangeArrowheads="1"/>
          </p:cNvSpPr>
          <p:nvPr/>
        </p:nvSpPr>
        <p:spPr bwMode="auto">
          <a:xfrm>
            <a:off x="685800" y="0"/>
            <a:ext cx="668655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35202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Progress </a:t>
            </a:r>
            <a:r>
              <a:rPr lang="en-US" sz="3200" b="1" i="1" kern="0" dirty="0" smtClean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on tuning FFS with </a:t>
            </a: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l*=3.5m</a:t>
            </a:r>
            <a:endParaRPr kumimoji="0" lang="en-US" sz="2400" b="1" i="1" u="none" strike="noStrike" kern="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856671"/>
          </a:xfrm>
          <a:ln/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The L*=6m FFS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07360" y="1487677"/>
            <a:ext cx="4354560" cy="4526395"/>
          </a:xfrm>
          <a:ln/>
        </p:spPr>
        <p:txBody>
          <a:bodyPr/>
          <a:lstStyle/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dirty="0" err="1"/>
              <a:t>Lumi</a:t>
            </a:r>
            <a:r>
              <a:rPr lang="en-US" dirty="0"/>
              <a:t>=1.1L</a:t>
            </a:r>
            <a:r>
              <a:rPr lang="en-US" sz="1800" dirty="0"/>
              <a:t>0  </a:t>
            </a:r>
            <a:r>
              <a:rPr lang="en-US" dirty="0"/>
              <a:t>(larger than design but lower than for L*=3.5m)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dirty="0"/>
              <a:t>Bandwidth is similar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dirty="0"/>
              <a:t>Tuning </a:t>
            </a:r>
            <a:r>
              <a:rPr lang="en-US" b="1" dirty="0"/>
              <a:t>8</a:t>
            </a:r>
            <a:r>
              <a:rPr lang="en-US" b="1" dirty="0">
                <a:cs typeface="Arial" pitchFamily="34" charset="0"/>
              </a:rPr>
              <a:t>μm</a:t>
            </a:r>
            <a:r>
              <a:rPr lang="en-US" dirty="0">
                <a:cs typeface="Arial" pitchFamily="34" charset="0"/>
              </a:rPr>
              <a:t> </a:t>
            </a:r>
            <a:r>
              <a:rPr lang="en-US" dirty="0" err="1">
                <a:cs typeface="Arial" pitchFamily="34" charset="0"/>
              </a:rPr>
              <a:t>prealign</a:t>
            </a:r>
            <a:r>
              <a:rPr lang="en-US" dirty="0">
                <a:cs typeface="Arial" pitchFamily="34" charset="0"/>
              </a:rPr>
              <a:t>.:</a:t>
            </a:r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</a:rPr>
              <a:t>80% prob. to reach 90% of L</a:t>
            </a:r>
            <a:r>
              <a:rPr lang="en-US" sz="1800" dirty="0">
                <a:solidFill>
                  <a:srgbClr val="FF0000"/>
                </a:solidFill>
              </a:rPr>
              <a:t>0</a:t>
            </a:r>
            <a:r>
              <a:rPr lang="en-US" sz="1800" dirty="0"/>
              <a:t>  </a:t>
            </a:r>
            <a:r>
              <a:rPr lang="en-US" dirty="0" smtClean="0"/>
              <a:t>(</a:t>
            </a:r>
            <a:r>
              <a:rPr lang="en-US" dirty="0"/>
              <a:t>without knobs!)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1920" y="1659054"/>
            <a:ext cx="4561920" cy="38273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875841" y="1244291"/>
            <a:ext cx="4266720" cy="416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61621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E bandwidths of all CLIC FFS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3975100" y="2374900"/>
            <a:ext cx="2463800" cy="914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005050" y="5177728"/>
            <a:ext cx="7879680" cy="14516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66421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900" b="1" dirty="0">
                <a:solidFill>
                  <a:schemeClr val="tx1"/>
                </a:solidFill>
                <a:ea typeface="DejaVu Sans" charset="0"/>
                <a:cs typeface="DejaVu Sans" charset="0"/>
              </a:rPr>
              <a:t>The L*=6m FFS performance is  close to the current L*=3.5m. With a bit more effort we might be able to move QD0 out of the detector! 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541281" y="1335021"/>
            <a:ext cx="164160" cy="49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7541281" y="1320619"/>
            <a:ext cx="164160" cy="49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1" name="Rectangle 147"/>
          <p:cNvSpPr>
            <a:spLocks noChangeArrowheads="1"/>
          </p:cNvSpPr>
          <p:nvPr/>
        </p:nvSpPr>
        <p:spPr bwMode="auto">
          <a:xfrm>
            <a:off x="7023100" y="0"/>
            <a:ext cx="2120900" cy="947737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 dirty="0" err="1" smtClean="0">
                <a:solidFill>
                  <a:srgbClr val="0000FF"/>
                </a:solidFill>
              </a:rPr>
              <a:t>G.Zamudio</a:t>
            </a:r>
            <a:endParaRPr lang="en-US" sz="32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4"/>
          <p:cNvPicPr>
            <a:picLocks noGrp="1" noChangeAspect="1"/>
          </p:cNvPicPr>
          <p:nvPr>
            <p:ph type="body"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06375" y="2867024"/>
            <a:ext cx="4546600" cy="3840163"/>
          </a:xfrm>
          <a:noFill/>
        </p:spPr>
      </p:pic>
      <p:sp>
        <p:nvSpPr>
          <p:cNvPr id="32774" name="Rectangle 10"/>
          <p:cNvSpPr>
            <a:spLocks noChangeArrowheads="1"/>
          </p:cNvSpPr>
          <p:nvPr/>
        </p:nvSpPr>
        <p:spPr bwMode="auto">
          <a:xfrm>
            <a:off x="114300" y="6302375"/>
            <a:ext cx="2520950" cy="342900"/>
          </a:xfrm>
          <a:prstGeom prst="rect">
            <a:avLst/>
          </a:prstGeom>
          <a:solidFill>
            <a:srgbClr val="FFCC66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CLIC Damping Ring</a:t>
            </a:r>
          </a:p>
        </p:txBody>
      </p:sp>
      <p:sp>
        <p:nvSpPr>
          <p:cNvPr id="32775" name="Line 13"/>
          <p:cNvSpPr>
            <a:spLocks noChangeShapeType="1"/>
          </p:cNvSpPr>
          <p:nvPr/>
        </p:nvSpPr>
        <p:spPr bwMode="auto">
          <a:xfrm flipV="1">
            <a:off x="130175" y="5762625"/>
            <a:ext cx="603250" cy="5969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3" name="Picture 4" descr="new_AT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66749"/>
            <a:ext cx="4525652" cy="219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DR_ARC_00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52725" y="1571625"/>
            <a:ext cx="914400" cy="599342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7125" y="1508125"/>
            <a:ext cx="762000" cy="50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89999"/>
              </a:srgbClr>
            </a:outerShdw>
          </a:effectLst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181101" y="0"/>
            <a:ext cx="7277100" cy="660400"/>
          </a:xfrm>
        </p:spPr>
        <p:txBody>
          <a:bodyPr/>
          <a:lstStyle/>
          <a:p>
            <a:r>
              <a:rPr lang="en-US" dirty="0" smtClean="0"/>
              <a:t>Fruitful collaboration with ATF/KEK</a:t>
            </a:r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391025" y="620829"/>
            <a:ext cx="4752975" cy="287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91686" lvl="0" indent="-293764" algn="ctr" eaLnBrk="0" hangingPunct="0">
              <a:spcBef>
                <a:spcPct val="20000"/>
              </a:spcBef>
              <a:buClr>
                <a:schemeClr val="tx2"/>
              </a:buClr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sz="2000" b="1" dirty="0" smtClean="0">
                <a:solidFill>
                  <a:srgbClr val="FF33CC"/>
                </a:solidFill>
              </a:rPr>
              <a:t>ATF2 commissioning - Dec 2010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FF33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ATF2 &amp; ATF2 ultra-low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β*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successes are critical for CLIC</a:t>
            </a:r>
          </a:p>
          <a:p>
            <a:pPr marL="391686" marR="0" lvl="0" indent="-293764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 contributes 2 “commissioners”: </a:t>
            </a:r>
          </a:p>
          <a:p>
            <a:pPr marL="391686" marR="0" lvl="0" indent="-293764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45000"/>
              <a:buFontTx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Marin &amp; Y.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Renier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Dec. run: 300nm were reached with   a MAPCLASS-optimized lattice</a:t>
            </a:r>
          </a:p>
          <a:p>
            <a:pPr marL="391686" indent="-293764" algn="ctr" eaLnBrk="0" hangingPunct="0">
              <a:spcBef>
                <a:spcPct val="20000"/>
              </a:spcBef>
              <a:buClr>
                <a:schemeClr val="tx2"/>
              </a:buClr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+mn-lt"/>
                <a:ea typeface="DejaVu Sans" charset="0"/>
                <a:cs typeface="DejaVu Sans" charset="0"/>
              </a:rPr>
              <a:t>Simulations set good expectations for next run </a:t>
            </a:r>
          </a:p>
          <a:p>
            <a:pPr marL="391686" marR="0" lvl="0" indent="-293764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67299" y="3365500"/>
            <a:ext cx="3820605" cy="3492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876948" y="3024515"/>
            <a:ext cx="27616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33CC"/>
                </a:solidFill>
              </a:rPr>
              <a:t>Generation of ultra</a:t>
            </a:r>
          </a:p>
          <a:p>
            <a:r>
              <a:rPr lang="en-US" sz="2000" b="1" dirty="0" smtClean="0">
                <a:solidFill>
                  <a:srgbClr val="FF33CC"/>
                </a:solidFill>
              </a:rPr>
              <a:t> low </a:t>
            </a:r>
            <a:r>
              <a:rPr lang="en-US" sz="2000" b="1" dirty="0" err="1" smtClean="0">
                <a:solidFill>
                  <a:srgbClr val="FF33CC"/>
                </a:solidFill>
              </a:rPr>
              <a:t>emittances</a:t>
            </a:r>
            <a:r>
              <a:rPr lang="en-US" sz="2000" b="1" dirty="0" smtClean="0">
                <a:solidFill>
                  <a:srgbClr val="FF33CC"/>
                </a:solidFill>
              </a:rPr>
              <a:t> at ATF</a:t>
            </a:r>
            <a:endParaRPr lang="en-US" sz="2000" b="1" dirty="0">
              <a:solidFill>
                <a:srgbClr val="FF33CC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193315" y="2964907"/>
            <a:ext cx="1912335" cy="39028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0020" rIns="81639" bIns="40820"/>
          <a:lstStyle/>
          <a:p>
            <a:pPr>
              <a:tabLst>
                <a:tab pos="656650" algn="l"/>
                <a:tab pos="1313299" algn="l"/>
                <a:tab pos="1969949" algn="l"/>
              </a:tabLst>
            </a:pPr>
            <a:r>
              <a:rPr lang="en-US" sz="18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Experimental data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7391400" y="2990850"/>
            <a:ext cx="1752600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1621" rIns="81639" bIns="40820"/>
          <a:lstStyle/>
          <a:p>
            <a:pPr>
              <a:tabLst>
                <a:tab pos="656650" algn="l"/>
                <a:tab pos="1313299" algn="l"/>
                <a:tab pos="1969949" algn="l"/>
              </a:tabLst>
            </a:pPr>
            <a:r>
              <a:rPr lang="en-US" sz="1800" dirty="0">
                <a:solidFill>
                  <a:srgbClr val="008000"/>
                </a:solidFill>
                <a:ea typeface="DejaVu Sans" charset="0"/>
                <a:cs typeface="DejaVu Sans" charset="0"/>
              </a:rPr>
              <a:t>&lt;</a:t>
            </a:r>
            <a:r>
              <a:rPr lang="en-US" sz="1800" dirty="0" err="1">
                <a:solidFill>
                  <a:srgbClr val="008000"/>
                </a:solidFill>
                <a:ea typeface="DejaVu Sans" charset="0"/>
                <a:cs typeface="DejaVu Sans" charset="0"/>
              </a:rPr>
              <a:t>xy</a:t>
            </a:r>
            <a:r>
              <a:rPr lang="en-US" sz="1800" dirty="0">
                <a:solidFill>
                  <a:srgbClr val="008000"/>
                </a:solidFill>
                <a:ea typeface="DejaVu Sans" charset="0"/>
                <a:cs typeface="DejaVu Sans" charset="0"/>
              </a:rPr>
              <a:t>&gt; coupling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5059410" y="5595653"/>
            <a:ext cx="1451520" cy="3139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sz="2000" b="1" dirty="0">
                <a:solidFill>
                  <a:srgbClr val="000000"/>
                </a:solidFill>
                <a:ea typeface="DejaVu Sans" charset="0"/>
                <a:cs typeface="DejaVu Sans" charset="0"/>
              </a:rPr>
              <a:t>Simulations</a:t>
            </a:r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 flipV="1">
            <a:off x="6122595" y="5585238"/>
            <a:ext cx="493920" cy="16705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 flipV="1">
            <a:off x="5998770" y="5191125"/>
            <a:ext cx="354405" cy="48497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23" name="Line 11"/>
          <p:cNvSpPr>
            <a:spLocks noChangeShapeType="1"/>
          </p:cNvSpPr>
          <p:nvPr/>
        </p:nvSpPr>
        <p:spPr bwMode="auto">
          <a:xfrm flipV="1">
            <a:off x="5886450" y="4829174"/>
            <a:ext cx="228600" cy="914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 flipV="1">
            <a:off x="5770170" y="4495800"/>
            <a:ext cx="97230" cy="119934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  <p:bldP spid="3277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" descr="2010-10-06_17045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4088"/>
            <a:ext cx="9144000" cy="54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Box 2"/>
          <p:cNvSpPr txBox="1">
            <a:spLocks noChangeArrowheads="1"/>
          </p:cNvSpPr>
          <p:nvPr/>
        </p:nvSpPr>
        <p:spPr bwMode="auto">
          <a:xfrm>
            <a:off x="0" y="5370287"/>
            <a:ext cx="3614057" cy="830997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400" b="1" dirty="0"/>
          </a:p>
          <a:p>
            <a:endParaRPr lang="en-US" sz="2400" b="1" dirty="0"/>
          </a:p>
        </p:txBody>
      </p:sp>
      <p:sp>
        <p:nvSpPr>
          <p:cNvPr id="38916" name="TextBox 9"/>
          <p:cNvSpPr txBox="1">
            <a:spLocks noChangeArrowheads="1"/>
          </p:cNvSpPr>
          <p:nvPr/>
        </p:nvSpPr>
        <p:spPr bwMode="auto">
          <a:xfrm>
            <a:off x="6365875" y="5783263"/>
            <a:ext cx="8826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QD0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905500" y="5314950"/>
            <a:ext cx="1200150" cy="5905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918" name="TextBox 12"/>
          <p:cNvSpPr txBox="1">
            <a:spLocks noChangeArrowheads="1"/>
          </p:cNvSpPr>
          <p:nvPr/>
        </p:nvSpPr>
        <p:spPr bwMode="auto">
          <a:xfrm>
            <a:off x="4835525" y="5800725"/>
            <a:ext cx="1160463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Kicker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16200000" flipH="1">
            <a:off x="6788944" y="4512469"/>
            <a:ext cx="1089025" cy="2492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920" name="TextBox 15"/>
          <p:cNvSpPr txBox="1">
            <a:spLocks noChangeArrowheads="1"/>
          </p:cNvSpPr>
          <p:nvPr/>
        </p:nvSpPr>
        <p:spPr bwMode="auto">
          <a:xfrm>
            <a:off x="6483350" y="3489325"/>
            <a:ext cx="942975" cy="5222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BPM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7409656" y="4633119"/>
            <a:ext cx="1387475" cy="357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922" name="TextBox 19"/>
          <p:cNvSpPr txBox="1">
            <a:spLocks noChangeArrowheads="1"/>
          </p:cNvSpPr>
          <p:nvPr/>
        </p:nvSpPr>
        <p:spPr bwMode="auto">
          <a:xfrm>
            <a:off x="7531100" y="3868738"/>
            <a:ext cx="1868488" cy="523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Spent beam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5400000">
            <a:off x="5379244" y="3594894"/>
            <a:ext cx="981075" cy="2936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924" name="TextBox 25"/>
          <p:cNvSpPr txBox="1">
            <a:spLocks noChangeArrowheads="1"/>
          </p:cNvSpPr>
          <p:nvPr/>
        </p:nvSpPr>
        <p:spPr bwMode="auto">
          <a:xfrm>
            <a:off x="5387975" y="2889250"/>
            <a:ext cx="1377950" cy="5222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Lumical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1835150" y="188913"/>
            <a:ext cx="6264275" cy="490537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200" b="1" i="1" kern="0" dirty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Machine Detector Interface</a:t>
            </a:r>
          </a:p>
        </p:txBody>
      </p:sp>
      <p:sp>
        <p:nvSpPr>
          <p:cNvPr id="38927" name="TextBox 21"/>
          <p:cNvSpPr txBox="1">
            <a:spLocks noChangeArrowheads="1"/>
          </p:cNvSpPr>
          <p:nvPr/>
        </p:nvSpPr>
        <p:spPr bwMode="auto">
          <a:xfrm>
            <a:off x="4235450" y="5232400"/>
            <a:ext cx="1436688" cy="5222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Beamcal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5543550" y="5248275"/>
            <a:ext cx="1047750" cy="2000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929" name="TextBox 30"/>
          <p:cNvSpPr txBox="1">
            <a:spLocks noChangeArrowheads="1"/>
          </p:cNvSpPr>
          <p:nvPr/>
        </p:nvSpPr>
        <p:spPr bwMode="auto">
          <a:xfrm>
            <a:off x="328386" y="5279779"/>
            <a:ext cx="3370923" cy="99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 err="1" smtClean="0">
                <a:solidFill>
                  <a:srgbClr val="0000FF"/>
                </a:solidFill>
              </a:rPr>
              <a:t>L.Gatignon</a:t>
            </a:r>
            <a:r>
              <a:rPr lang="en-US" b="1" i="1" dirty="0" smtClean="0">
                <a:solidFill>
                  <a:srgbClr val="0000FF"/>
                </a:solidFill>
              </a:rPr>
              <a:t>, </a:t>
            </a:r>
            <a:r>
              <a:rPr lang="en-US" b="1" i="1" dirty="0" err="1" smtClean="0">
                <a:solidFill>
                  <a:srgbClr val="0000FF"/>
                </a:solidFill>
              </a:rPr>
              <a:t>A.Herve</a:t>
            </a:r>
            <a:r>
              <a:rPr lang="en-US" b="1" i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b="1" i="1" dirty="0" err="1" smtClean="0">
                <a:solidFill>
                  <a:srgbClr val="0000FF"/>
                </a:solidFill>
              </a:rPr>
              <a:t>N.Siegrist</a:t>
            </a:r>
            <a:r>
              <a:rPr lang="en-US" b="1" i="1" dirty="0">
                <a:solidFill>
                  <a:srgbClr val="0000FF"/>
                </a:solidFill>
              </a:rPr>
              <a:t>, </a:t>
            </a:r>
            <a:r>
              <a:rPr lang="en-US" b="1" i="1" dirty="0" err="1">
                <a:solidFill>
                  <a:srgbClr val="0000FF"/>
                </a:solidFill>
              </a:rPr>
              <a:t>H.Gerwig</a:t>
            </a:r>
            <a:endParaRPr lang="en-US" b="1" i="1" dirty="0">
              <a:solidFill>
                <a:srgbClr val="0000FF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7248525" y="5800725"/>
            <a:ext cx="590550" cy="133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792389" y="709614"/>
            <a:ext cx="7658100" cy="127884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Improved </a:t>
            </a:r>
            <a:r>
              <a:rPr lang="en-US" sz="2400" b="1" dirty="0">
                <a:solidFill>
                  <a:schemeClr val="tx1"/>
                </a:solidFill>
              </a:rPr>
              <a:t>Final </a:t>
            </a:r>
            <a:r>
              <a:rPr lang="en-US" sz="2400" b="1" dirty="0" smtClean="0">
                <a:solidFill>
                  <a:schemeClr val="tx1"/>
                </a:solidFill>
              </a:rPr>
              <a:t>Doublet </a:t>
            </a:r>
            <a:r>
              <a:rPr lang="en-US" sz="2400" b="1" dirty="0">
                <a:solidFill>
                  <a:schemeClr val="tx1"/>
                </a:solidFill>
              </a:rPr>
              <a:t>Support (</a:t>
            </a:r>
            <a:r>
              <a:rPr lang="en-US" sz="2400" b="1" dirty="0" err="1" smtClean="0">
                <a:solidFill>
                  <a:schemeClr val="tx1"/>
                </a:solidFill>
              </a:rPr>
              <a:t>stabilisation</a:t>
            </a:r>
            <a:r>
              <a:rPr lang="en-US" sz="2400" b="1" dirty="0" smtClean="0">
                <a:solidFill>
                  <a:schemeClr val="tx1"/>
                </a:solidFill>
              </a:rPr>
              <a:t> 0.15 nm)</a:t>
            </a: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Integration into detector  (Push pull mode)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Intra-beam feedback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/>
          </p:cNvPicPr>
          <p:nvPr/>
        </p:nvPicPr>
        <p:blipFill>
          <a:blip r:embed="rId3" cstate="print"/>
          <a:srcRect r="3761"/>
          <a:stretch>
            <a:fillRect/>
          </a:stretch>
        </p:blipFill>
        <p:spPr bwMode="auto">
          <a:xfrm>
            <a:off x="0" y="647700"/>
            <a:ext cx="29972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extBox 8"/>
          <p:cNvSpPr txBox="1">
            <a:spLocks noChangeArrowheads="1"/>
          </p:cNvSpPr>
          <p:nvPr/>
        </p:nvSpPr>
        <p:spPr bwMode="auto">
          <a:xfrm>
            <a:off x="0" y="660400"/>
            <a:ext cx="2755900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/>
              <a:t>Hybrid QD0 permanent magnet </a:t>
            </a:r>
            <a:r>
              <a:rPr lang="en-US" sz="1100" b="1" dirty="0" err="1" smtClean="0"/>
              <a:t>stabilised</a:t>
            </a:r>
            <a:endParaRPr lang="en-US" sz="1100" b="1" dirty="0" smtClean="0"/>
          </a:p>
          <a:p>
            <a:r>
              <a:rPr lang="en-US" sz="1100" b="1" dirty="0" smtClean="0"/>
              <a:t> </a:t>
            </a:r>
            <a:r>
              <a:rPr lang="en-US" sz="1100" b="1" dirty="0"/>
              <a:t>with coils mounted independent of yoke                  </a:t>
            </a:r>
          </a:p>
        </p:txBody>
      </p:sp>
      <p:sp>
        <p:nvSpPr>
          <p:cNvPr id="39941" name="TextBox 10"/>
          <p:cNvSpPr txBox="1">
            <a:spLocks noChangeArrowheads="1"/>
          </p:cNvSpPr>
          <p:nvPr/>
        </p:nvSpPr>
        <p:spPr bwMode="auto">
          <a:xfrm>
            <a:off x="1663700" y="3019425"/>
            <a:ext cx="1344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 dirty="0" err="1">
                <a:solidFill>
                  <a:schemeClr val="tx1"/>
                </a:solidFill>
              </a:rPr>
              <a:t>M.Modena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39946" name="TextBox 17"/>
          <p:cNvSpPr txBox="1">
            <a:spLocks noChangeArrowheads="1"/>
          </p:cNvSpPr>
          <p:nvPr/>
        </p:nvSpPr>
        <p:spPr bwMode="auto">
          <a:xfrm>
            <a:off x="1270000" y="0"/>
            <a:ext cx="70230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FF0000"/>
                </a:solidFill>
              </a:rPr>
              <a:t>Final doublet </a:t>
            </a:r>
            <a:r>
              <a:rPr lang="en-US" sz="3200" b="1" i="1" dirty="0" smtClean="0">
                <a:solidFill>
                  <a:srgbClr val="FF0000"/>
                </a:solidFill>
              </a:rPr>
              <a:t>integration &amp;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stabilisation</a:t>
            </a:r>
            <a:endParaRPr lang="en-US" sz="3200" b="1" i="1" dirty="0">
              <a:solidFill>
                <a:srgbClr val="FF0000"/>
              </a:solidFill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6131" y="571500"/>
            <a:ext cx="3187369" cy="2815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48350" y="3543300"/>
            <a:ext cx="32956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14"/>
          <p:cNvSpPr txBox="1">
            <a:spLocks noChangeArrowheads="1"/>
          </p:cNvSpPr>
          <p:nvPr/>
        </p:nvSpPr>
        <p:spPr bwMode="auto">
          <a:xfrm>
            <a:off x="5805715" y="4998576"/>
            <a:ext cx="3541485" cy="55399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/>
                </a:solidFill>
              </a:rPr>
              <a:t>Concrete mass of ~ 80 tons mounted on calibrated springs.</a:t>
            </a:r>
          </a:p>
          <a:p>
            <a:r>
              <a:rPr lang="en-US" sz="1000" b="1" dirty="0" err="1">
                <a:solidFill>
                  <a:schemeClr val="tx1"/>
                </a:solidFill>
              </a:rPr>
              <a:t>Eigenfrequency</a:t>
            </a:r>
            <a:r>
              <a:rPr lang="en-US" sz="1000" b="1" dirty="0">
                <a:solidFill>
                  <a:schemeClr val="tx1"/>
                </a:solidFill>
              </a:rPr>
              <a:t> ~ 1 Hz.</a:t>
            </a:r>
          </a:p>
          <a:p>
            <a:r>
              <a:rPr lang="en-US" sz="1000" b="1" dirty="0">
                <a:solidFill>
                  <a:schemeClr val="tx1"/>
                </a:solidFill>
              </a:rPr>
              <a:t>Designed to reduce vibrations by a factor of ~ 30.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98801" y="3683785"/>
            <a:ext cx="2705100" cy="317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566064"/>
            <a:ext cx="2984500" cy="32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79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1" y="566057"/>
            <a:ext cx="2685142" cy="296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1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/>
          </p:cNvPicPr>
          <p:nvPr/>
        </p:nvPicPr>
        <p:blipFill>
          <a:blip r:embed="rId3" cstate="print"/>
          <a:srcRect r="3761"/>
          <a:stretch>
            <a:fillRect/>
          </a:stretch>
        </p:blipFill>
        <p:spPr bwMode="auto">
          <a:xfrm>
            <a:off x="0" y="898525"/>
            <a:ext cx="346710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Slide Number Placeholder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242F1841-3273-4E5D-8CEA-615F83DEE8C0}" type="slidenum">
              <a:rPr lang="en-US"/>
              <a:pPr/>
              <a:t>37</a:t>
            </a:fld>
            <a:endParaRPr lang="en-US"/>
          </a:p>
        </p:txBody>
      </p:sp>
      <p:sp>
        <p:nvSpPr>
          <p:cNvPr id="39940" name="TextBox 8"/>
          <p:cNvSpPr txBox="1">
            <a:spLocks noChangeArrowheads="1"/>
          </p:cNvSpPr>
          <p:nvPr/>
        </p:nvSpPr>
        <p:spPr bwMode="auto">
          <a:xfrm>
            <a:off x="0" y="838200"/>
            <a:ext cx="914400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Hybrid QD0 permanent magnet stabilised with coils mounted independent of yoke                  </a:t>
            </a:r>
          </a:p>
        </p:txBody>
      </p:sp>
      <p:sp>
        <p:nvSpPr>
          <p:cNvPr id="39941" name="TextBox 10"/>
          <p:cNvSpPr txBox="1">
            <a:spLocks noChangeArrowheads="1"/>
          </p:cNvSpPr>
          <p:nvPr/>
        </p:nvSpPr>
        <p:spPr bwMode="auto">
          <a:xfrm>
            <a:off x="2095500" y="2955925"/>
            <a:ext cx="1344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>
                <a:solidFill>
                  <a:schemeClr val="tx1"/>
                </a:solidFill>
              </a:rPr>
              <a:t>M.Modena</a:t>
            </a:r>
          </a:p>
        </p:txBody>
      </p:sp>
      <p:pic>
        <p:nvPicPr>
          <p:cNvPr id="39942" name="P 6"/>
          <p:cNvPicPr>
            <a:picLocks noGrp="1"/>
          </p:cNvPicPr>
          <p:nvPr>
            <p:ph idx="1"/>
          </p:nvPr>
        </p:nvPicPr>
        <p:blipFill>
          <a:blip r:embed="rId4" cstate="print"/>
          <a:srcRect t="-1556" b="-1556"/>
          <a:stretch>
            <a:fillRect/>
          </a:stretch>
        </p:blipFill>
        <p:spPr>
          <a:xfrm>
            <a:off x="4410075" y="1314450"/>
            <a:ext cx="4602163" cy="2335213"/>
          </a:xfrm>
        </p:spPr>
      </p:pic>
      <p:pic>
        <p:nvPicPr>
          <p:cNvPr id="12" name="Image 1" descr=":Figure-2.tif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14800"/>
            <a:ext cx="4400550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679700" y="3857625"/>
            <a:ext cx="6500813" cy="3027363"/>
            <a:chOff x="-484296" y="2632986"/>
            <a:chExt cx="10430383" cy="4251743"/>
          </a:xfrm>
        </p:grpSpPr>
        <p:pic>
          <p:nvPicPr>
            <p:cNvPr id="39957" name="Image 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16374" y="2632986"/>
              <a:ext cx="6329713" cy="4251743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9958" name="TextBox 14"/>
            <p:cNvSpPr txBox="1">
              <a:spLocks noChangeArrowheads="1"/>
            </p:cNvSpPr>
            <p:nvPr/>
          </p:nvSpPr>
          <p:spPr bwMode="auto">
            <a:xfrm>
              <a:off x="-484296" y="4988339"/>
              <a:ext cx="5202565" cy="1858846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solidFill>
                    <a:schemeClr val="tx1"/>
                  </a:solidFill>
                </a:rPr>
                <a:t>Concrete mass of ~ 80 tons mounted on calibrated springs.</a:t>
              </a:r>
            </a:p>
            <a:p>
              <a:r>
                <a:rPr lang="en-US" sz="1600" b="1">
                  <a:solidFill>
                    <a:schemeClr val="tx1"/>
                  </a:solidFill>
                </a:rPr>
                <a:t>Eigenfrequency ~ 1 Hz.</a:t>
              </a:r>
            </a:p>
            <a:p>
              <a:r>
                <a:rPr lang="en-US" sz="1600" b="1">
                  <a:solidFill>
                    <a:schemeClr val="tx1"/>
                  </a:solidFill>
                </a:rPr>
                <a:t>Designed to reduce vibrations by a factor of ~ 30.</a:t>
              </a:r>
            </a:p>
          </p:txBody>
        </p:sp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-138113" y="3398838"/>
            <a:ext cx="9420226" cy="6477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66FF"/>
                </a:solidFill>
              </a:rPr>
              <a:t>QD0 support tube and QF1 supported by cantilever from pre-isolator in tunnel</a:t>
            </a:r>
            <a:endParaRPr lang="en-US" sz="2400" dirty="0">
              <a:solidFill>
                <a:srgbClr val="0066FF"/>
              </a:solidFill>
            </a:endParaRPr>
          </a:p>
        </p:txBody>
      </p:sp>
      <p:sp>
        <p:nvSpPr>
          <p:cNvPr id="39946" name="TextBox 17"/>
          <p:cNvSpPr txBox="1">
            <a:spLocks noChangeArrowheads="1"/>
          </p:cNvSpPr>
          <p:nvPr/>
        </p:nvSpPr>
        <p:spPr bwMode="auto">
          <a:xfrm>
            <a:off x="2463800" y="0"/>
            <a:ext cx="4629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FF0000"/>
                </a:solidFill>
              </a:rPr>
              <a:t>Final doublet </a:t>
            </a:r>
            <a:r>
              <a:rPr lang="en-US" sz="3200" b="1" i="1" dirty="0" err="1">
                <a:solidFill>
                  <a:srgbClr val="FF0000"/>
                </a:solidFill>
              </a:rPr>
              <a:t>stabilisation</a:t>
            </a:r>
            <a:endParaRPr lang="en-US" sz="3200" b="1" i="1" dirty="0">
              <a:solidFill>
                <a:srgbClr val="FF0000"/>
              </a:solidFill>
            </a:endParaRPr>
          </a:p>
        </p:txBody>
      </p:sp>
      <p:pic>
        <p:nvPicPr>
          <p:cNvPr id="17" name="Picture 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300" y="476250"/>
            <a:ext cx="8902700" cy="63817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9" name="Line 34"/>
          <p:cNvSpPr>
            <a:spLocks noChangeShapeType="1"/>
          </p:cNvSpPr>
          <p:nvPr/>
        </p:nvSpPr>
        <p:spPr bwMode="auto">
          <a:xfrm flipH="1">
            <a:off x="4572000" y="952500"/>
            <a:ext cx="1371600" cy="10795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29"/>
          <p:cNvSpPr>
            <a:spLocks noChangeShapeType="1"/>
          </p:cNvSpPr>
          <p:nvPr/>
        </p:nvSpPr>
        <p:spPr bwMode="auto">
          <a:xfrm>
            <a:off x="5222875" y="2170112"/>
            <a:ext cx="9525" cy="14239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5440363" y="2390775"/>
            <a:ext cx="1438275" cy="7016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tx1"/>
                </a:solidFill>
              </a:rPr>
              <a:t>Mechanical</a:t>
            </a:r>
          </a:p>
          <a:p>
            <a:pPr algn="ctr"/>
            <a:r>
              <a:rPr lang="en-US" sz="2000">
                <a:solidFill>
                  <a:schemeClr val="tx1"/>
                </a:solidFill>
              </a:rPr>
              <a:t> feedback</a:t>
            </a:r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>
            <a:off x="4178300" y="2395538"/>
            <a:ext cx="12700" cy="9191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2484438" y="2266950"/>
            <a:ext cx="1220787" cy="7016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tx1"/>
                </a:solidFill>
              </a:rPr>
              <a:t>Beam</a:t>
            </a:r>
          </a:p>
          <a:p>
            <a:pPr algn="ctr"/>
            <a:r>
              <a:rPr lang="en-US" sz="2000">
                <a:solidFill>
                  <a:schemeClr val="tx1"/>
                </a:solidFill>
              </a:rPr>
              <a:t> feedback</a:t>
            </a:r>
          </a:p>
        </p:txBody>
      </p:sp>
      <p:sp>
        <p:nvSpPr>
          <p:cNvPr id="24" name="Line 27"/>
          <p:cNvSpPr>
            <a:spLocks noChangeShapeType="1"/>
          </p:cNvSpPr>
          <p:nvPr/>
        </p:nvSpPr>
        <p:spPr bwMode="auto">
          <a:xfrm>
            <a:off x="4186237" y="3351212"/>
            <a:ext cx="4762" cy="6111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2343150" y="3363913"/>
            <a:ext cx="1658938" cy="3968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schemeClr val="tx1"/>
                </a:solidFill>
              </a:rPr>
              <a:t>Feed forward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46050" y="4098925"/>
            <a:ext cx="1127125" cy="94615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CLIC</a:t>
            </a:r>
          </a:p>
          <a:p>
            <a:pPr algn="ctr"/>
            <a:r>
              <a:rPr lang="en-US"/>
              <a:t> target</a:t>
            </a:r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auto">
          <a:xfrm flipV="1">
            <a:off x="1219201" y="4025899"/>
            <a:ext cx="838200" cy="1444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19075"/>
            <a:ext cx="7272337" cy="490538"/>
          </a:xfrm>
        </p:spPr>
        <p:txBody>
          <a:bodyPr/>
          <a:lstStyle/>
          <a:p>
            <a:r>
              <a:rPr lang="en-US" dirty="0"/>
              <a:t>CLIC </a:t>
            </a:r>
            <a:r>
              <a:rPr lang="en-US" dirty="0" smtClean="0"/>
              <a:t>issues as discussed at ACE5</a:t>
            </a:r>
            <a:endParaRPr lang="en-US" sz="2800" dirty="0"/>
          </a:p>
        </p:txBody>
      </p:sp>
      <p:sp>
        <p:nvSpPr>
          <p:cNvPr id="1068035" name="Text Box 3"/>
          <p:cNvSpPr txBox="1">
            <a:spLocks noChangeArrowheads="1"/>
          </p:cNvSpPr>
          <p:nvPr/>
        </p:nvSpPr>
        <p:spPr bwMode="auto">
          <a:xfrm>
            <a:off x="323850" y="1139825"/>
            <a:ext cx="8820150" cy="544764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Critical issues?</a:t>
            </a:r>
          </a:p>
          <a:p>
            <a:pPr lvl="1"/>
            <a:r>
              <a:rPr lang="en-US" sz="2000" b="1" dirty="0" smtClean="0">
                <a:solidFill>
                  <a:srgbClr val="0000FF"/>
                </a:solidFill>
              </a:rPr>
              <a:t>Every parameters or system above the present state of the art</a:t>
            </a:r>
          </a:p>
          <a:p>
            <a:pPr lvl="1"/>
            <a:r>
              <a:rPr lang="en-US" sz="2000" b="1" dirty="0" smtClean="0">
                <a:solidFill>
                  <a:srgbClr val="0000FF"/>
                </a:solidFill>
              </a:rPr>
              <a:t>Overall list of critical issues (Risk Register) under:</a:t>
            </a:r>
          </a:p>
          <a:p>
            <a:pPr lvl="1"/>
            <a:r>
              <a:rPr lang="en-US" dirty="0" smtClean="0"/>
              <a:t> </a:t>
            </a:r>
            <a:r>
              <a:rPr lang="en-US" sz="2000" b="1" dirty="0" smtClean="0">
                <a:solidFill>
                  <a:schemeClr val="tx1"/>
                </a:solidFill>
                <a:hlinkClick r:id="rId2"/>
              </a:rPr>
              <a:t>https://edms.cern.ch/nav/CERN-0000060014/AB-003093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57200" indent="-457200" algn="l"/>
            <a:endParaRPr lang="en-US" sz="2000" b="1" dirty="0" smtClean="0">
              <a:solidFill>
                <a:schemeClr val="tx1"/>
              </a:solidFill>
            </a:endParaRPr>
          </a:p>
          <a:p>
            <a:pPr marL="457200" indent="-457200" algn="l"/>
            <a:r>
              <a:rPr lang="en-US" sz="2000" b="1" dirty="0" smtClean="0">
                <a:solidFill>
                  <a:schemeClr val="tx1"/>
                </a:solidFill>
              </a:rPr>
              <a:t>Critical </a:t>
            </a:r>
            <a:r>
              <a:rPr lang="en-US" sz="2000" b="1" dirty="0">
                <a:solidFill>
                  <a:schemeClr val="tx1"/>
                </a:solidFill>
              </a:rPr>
              <a:t>Issues classified in three categories:</a:t>
            </a:r>
          </a:p>
          <a:p>
            <a:pPr marL="914400" lvl="1" indent="-457200" algn="l">
              <a:buFontTx/>
              <a:buAutoNum type="arabicPeriod"/>
            </a:pPr>
            <a:r>
              <a:rPr lang="en-US" sz="2000" b="1" dirty="0">
                <a:solidFill>
                  <a:srgbClr val="3333FF"/>
                </a:solidFill>
              </a:rPr>
              <a:t>CLIC design and technology feasibility</a:t>
            </a:r>
          </a:p>
          <a:p>
            <a:pPr marL="1371600" lvl="2" indent="-457200" algn="l">
              <a:buFontTx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Not feasible or never done before</a:t>
            </a:r>
          </a:p>
          <a:p>
            <a:pPr marL="1371600" lvl="2" indent="-457200" algn="l">
              <a:buFontTx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Feasible with parameters leading to a </a:t>
            </a:r>
            <a:r>
              <a:rPr lang="en-US" sz="2000" b="1" dirty="0">
                <a:solidFill>
                  <a:srgbClr val="FF0000"/>
                </a:solidFill>
              </a:rPr>
              <a:t>dramatic</a:t>
            </a:r>
            <a:r>
              <a:rPr lang="en-US" sz="2000" b="1" dirty="0">
                <a:solidFill>
                  <a:schemeClr val="tx1"/>
                </a:solidFill>
              </a:rPr>
              <a:t> (?) consequences on performance reduction or cost increase</a:t>
            </a:r>
          </a:p>
          <a:p>
            <a:pPr marL="914400" lvl="1" indent="-457200" algn="l">
              <a:buFontTx/>
              <a:buAutoNum type="arabicPeriod"/>
            </a:pPr>
            <a:r>
              <a:rPr lang="en-US" sz="2000" b="1" dirty="0">
                <a:solidFill>
                  <a:srgbClr val="3333FF"/>
                </a:solidFill>
              </a:rPr>
              <a:t>Performance</a:t>
            </a:r>
          </a:p>
          <a:p>
            <a:pPr marL="1371600" lvl="2" indent="-457200" algn="l">
              <a:buFontTx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Feasible with  parameters leading to a </a:t>
            </a:r>
            <a:r>
              <a:rPr lang="en-US" sz="2000" b="1" dirty="0">
                <a:solidFill>
                  <a:srgbClr val="FF0000"/>
                </a:solidFill>
              </a:rPr>
              <a:t>substantial</a:t>
            </a:r>
            <a:r>
              <a:rPr lang="en-US" sz="2000" b="1" dirty="0">
                <a:solidFill>
                  <a:schemeClr val="tx1"/>
                </a:solidFill>
              </a:rPr>
              <a:t> (?) reduction of CLIC performance</a:t>
            </a:r>
            <a:r>
              <a:rPr lang="en-US" sz="2000" b="1" dirty="0"/>
              <a:t> </a:t>
            </a:r>
          </a:p>
          <a:p>
            <a:pPr marL="914400" lvl="1" indent="-457200" algn="l">
              <a:buFontTx/>
              <a:buAutoNum type="arabicPeriod"/>
            </a:pPr>
            <a:r>
              <a:rPr lang="en-US" sz="2000" b="1" dirty="0" smtClean="0">
                <a:solidFill>
                  <a:srgbClr val="3333FF"/>
                </a:solidFill>
              </a:rPr>
              <a:t>Cost &amp; Power</a:t>
            </a:r>
            <a:endParaRPr lang="en-US" sz="2000" b="1" dirty="0">
              <a:solidFill>
                <a:srgbClr val="3333FF"/>
              </a:solidFill>
            </a:endParaRPr>
          </a:p>
          <a:p>
            <a:pPr marL="1371600" lvl="2" indent="-457200" algn="l">
              <a:buFontTx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Feasible with  parameters leading to a </a:t>
            </a:r>
            <a:r>
              <a:rPr lang="en-US" sz="2000" b="1" dirty="0">
                <a:solidFill>
                  <a:srgbClr val="FF0000"/>
                </a:solidFill>
              </a:rPr>
              <a:t>substantial</a:t>
            </a:r>
            <a:r>
              <a:rPr lang="en-US" sz="2000" b="1" dirty="0">
                <a:solidFill>
                  <a:schemeClr val="tx1"/>
                </a:solidFill>
              </a:rPr>
              <a:t> (?) </a:t>
            </a:r>
            <a:r>
              <a:rPr lang="en-US" sz="2000" b="1" dirty="0" smtClean="0">
                <a:solidFill>
                  <a:schemeClr val="tx1"/>
                </a:solidFill>
              </a:rPr>
              <a:t>increase </a:t>
            </a:r>
            <a:r>
              <a:rPr lang="en-US" sz="2000" b="1" dirty="0">
                <a:solidFill>
                  <a:schemeClr val="tx1"/>
                </a:solidFill>
              </a:rPr>
              <a:t>of CLIC </a:t>
            </a:r>
            <a:r>
              <a:rPr lang="en-US" sz="2000" b="1" dirty="0" smtClean="0">
                <a:solidFill>
                  <a:schemeClr val="tx1"/>
                </a:solidFill>
              </a:rPr>
              <a:t>cost or power consumption </a:t>
            </a:r>
            <a:endParaRPr lang="en-US" sz="2000" b="1" dirty="0">
              <a:solidFill>
                <a:schemeClr val="tx1"/>
              </a:solidFill>
            </a:endParaRPr>
          </a:p>
          <a:p>
            <a:pPr marL="457200" indent="-457200" algn="ctr"/>
            <a:r>
              <a:rPr lang="en-US" sz="2000" b="1" dirty="0">
                <a:solidFill>
                  <a:srgbClr val="FF0000"/>
                </a:solidFill>
              </a:rPr>
              <a:t>Dramatic: order of magnitude </a:t>
            </a:r>
            <a:r>
              <a:rPr lang="en-US" sz="2000" b="1" dirty="0" smtClean="0">
                <a:solidFill>
                  <a:srgbClr val="FF0000"/>
                </a:solidFill>
              </a:rPr>
              <a:t>?                   Substantial</a:t>
            </a:r>
            <a:r>
              <a:rPr lang="en-US" sz="2000" b="1" dirty="0">
                <a:solidFill>
                  <a:srgbClr val="FF0000"/>
                </a:solidFill>
              </a:rPr>
              <a:t>: a few?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11388" y="0"/>
            <a:ext cx="5684837" cy="871538"/>
          </a:xfrm>
        </p:spPr>
        <p:txBody>
          <a:bodyPr/>
          <a:lstStyle/>
          <a:p>
            <a:r>
              <a:rPr lang="en-US" dirty="0"/>
              <a:t>CLIC strategy</a:t>
            </a:r>
          </a:p>
        </p:txBody>
      </p:sp>
      <p:sp>
        <p:nvSpPr>
          <p:cNvPr id="144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4377" y="850900"/>
            <a:ext cx="9133794" cy="60071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Address feasibility issues during CDR phase </a:t>
            </a:r>
            <a:r>
              <a:rPr lang="en-US" sz="2400" dirty="0" smtClean="0"/>
              <a:t>(2004-11)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1800" dirty="0"/>
              <a:t> </a:t>
            </a:r>
            <a:r>
              <a:rPr lang="en-US" b="1" dirty="0"/>
              <a:t>For each feasibility issue build and test (</a:t>
            </a:r>
            <a:r>
              <a:rPr lang="en-US" b="1" dirty="0">
                <a:solidFill>
                  <a:srgbClr val="FF0000"/>
                </a:solidFill>
              </a:rPr>
              <a:t>at least one</a:t>
            </a:r>
            <a:r>
              <a:rPr lang="en-US" b="1" dirty="0"/>
              <a:t>) equipment or system and demonstrate </a:t>
            </a:r>
            <a:r>
              <a:rPr lang="en-US" b="1" dirty="0">
                <a:solidFill>
                  <a:srgbClr val="FF0000"/>
                </a:solidFill>
              </a:rPr>
              <a:t>parameters</a:t>
            </a:r>
            <a:r>
              <a:rPr lang="en-US" b="1" dirty="0"/>
              <a:t> close enough to </a:t>
            </a:r>
            <a:r>
              <a:rPr lang="en-US" b="1" dirty="0" smtClean="0"/>
              <a:t>nominal</a:t>
            </a:r>
          </a:p>
          <a:p>
            <a:pPr lvl="1">
              <a:lnSpc>
                <a:spcPct val="80000"/>
              </a:lnSpc>
              <a:buNone/>
            </a:pPr>
            <a:r>
              <a:rPr lang="en-US" b="1" dirty="0" smtClean="0"/>
              <a:t>such </a:t>
            </a:r>
            <a:r>
              <a:rPr lang="en-US" b="1" dirty="0"/>
              <a:t>that:</a:t>
            </a:r>
          </a:p>
          <a:p>
            <a:pPr lvl="2">
              <a:lnSpc>
                <a:spcPct val="80000"/>
              </a:lnSpc>
            </a:pPr>
            <a:r>
              <a:rPr lang="en-US" sz="2000" b="1" dirty="0"/>
              <a:t> It is shown to be feasible </a:t>
            </a:r>
          </a:p>
          <a:p>
            <a:pPr lvl="2">
              <a:lnSpc>
                <a:spcPct val="80000"/>
              </a:lnSpc>
            </a:pPr>
            <a:r>
              <a:rPr lang="en-US" sz="2000" b="1" dirty="0"/>
              <a:t> The nominal performance is not reduced by a large factor</a:t>
            </a:r>
          </a:p>
          <a:p>
            <a:pPr lvl="2">
              <a:lnSpc>
                <a:spcPct val="80000"/>
              </a:lnSpc>
            </a:pPr>
            <a:r>
              <a:rPr lang="en-US" sz="2000" b="1" dirty="0"/>
              <a:t> The cost </a:t>
            </a:r>
            <a:r>
              <a:rPr lang="en-US" sz="2000" b="1" dirty="0" smtClean="0"/>
              <a:t>or power are </a:t>
            </a:r>
            <a:r>
              <a:rPr lang="en-US" sz="2000" b="1" dirty="0"/>
              <a:t>not increased by a large a large factor</a:t>
            </a:r>
          </a:p>
          <a:p>
            <a:pPr lvl="2">
              <a:lnSpc>
                <a:spcPct val="80000"/>
              </a:lnSpc>
            </a:pPr>
            <a:r>
              <a:rPr lang="en-US" sz="2000" b="1" dirty="0"/>
              <a:t> If factor is still substantial, feasibility issue classified in performance or cost </a:t>
            </a:r>
            <a:r>
              <a:rPr lang="en-US" sz="2000" b="1" dirty="0" smtClean="0"/>
              <a:t>or power issue  </a:t>
            </a:r>
            <a:endParaRPr lang="en-US" sz="2000" b="1" dirty="0"/>
          </a:p>
          <a:p>
            <a:pPr>
              <a:lnSpc>
                <a:spcPct val="80000"/>
              </a:lnSpc>
              <a:buFontTx/>
              <a:buNone/>
            </a:pPr>
            <a:endParaRPr lang="en-US" sz="900" dirty="0"/>
          </a:p>
          <a:p>
            <a:pPr>
              <a:lnSpc>
                <a:spcPct val="80000"/>
              </a:lnSpc>
            </a:pPr>
            <a:r>
              <a:rPr lang="en-US" sz="2400" dirty="0"/>
              <a:t>Address </a:t>
            </a:r>
            <a:r>
              <a:rPr lang="en-US" sz="2400" dirty="0" smtClean="0"/>
              <a:t>performance, cost &amp; power issues </a:t>
            </a:r>
            <a:r>
              <a:rPr lang="en-US" sz="2400" dirty="0"/>
              <a:t>during </a:t>
            </a:r>
            <a:r>
              <a:rPr lang="en-US" sz="2400" dirty="0" smtClean="0"/>
              <a:t>post CDR </a:t>
            </a:r>
            <a:r>
              <a:rPr lang="en-US" sz="2400" dirty="0"/>
              <a:t>phase (</a:t>
            </a:r>
            <a:r>
              <a:rPr lang="en-US" sz="2400" dirty="0" smtClean="0"/>
              <a:t>2012-2016</a:t>
            </a:r>
            <a:r>
              <a:rPr lang="en-US" sz="2400" dirty="0"/>
              <a:t>):</a:t>
            </a:r>
          </a:p>
          <a:p>
            <a:pPr lvl="1">
              <a:lnSpc>
                <a:spcPct val="80000"/>
              </a:lnSpc>
            </a:pPr>
            <a:r>
              <a:rPr lang="en-US" b="1" dirty="0"/>
              <a:t>For each performance and cost issue build and test a </a:t>
            </a:r>
            <a:r>
              <a:rPr lang="en-US" b="1" dirty="0">
                <a:solidFill>
                  <a:srgbClr val="FF0000"/>
                </a:solidFill>
              </a:rPr>
              <a:t>large enough number</a:t>
            </a:r>
            <a:r>
              <a:rPr lang="en-US" b="1" dirty="0"/>
              <a:t> of </a:t>
            </a:r>
            <a:r>
              <a:rPr lang="en-US" b="1" dirty="0" smtClean="0"/>
              <a:t>equipments </a:t>
            </a:r>
            <a:r>
              <a:rPr lang="en-US" b="1" dirty="0"/>
              <a:t>or </a:t>
            </a:r>
            <a:r>
              <a:rPr lang="en-US" b="1" dirty="0" smtClean="0"/>
              <a:t>systems </a:t>
            </a:r>
            <a:r>
              <a:rPr lang="en-US" b="1" dirty="0"/>
              <a:t>for </a:t>
            </a:r>
            <a:r>
              <a:rPr lang="en-US" b="1" dirty="0">
                <a:solidFill>
                  <a:srgbClr val="FF0000"/>
                </a:solidFill>
              </a:rPr>
              <a:t>long enough time</a:t>
            </a:r>
            <a:r>
              <a:rPr lang="en-US" b="1" dirty="0"/>
              <a:t> and demonstrate </a:t>
            </a:r>
            <a:r>
              <a:rPr lang="en-US" b="1" dirty="0">
                <a:solidFill>
                  <a:srgbClr val="FF0000"/>
                </a:solidFill>
              </a:rPr>
              <a:t>parameters</a:t>
            </a:r>
            <a:r>
              <a:rPr lang="en-US" b="1" dirty="0"/>
              <a:t> close enough to nominal and a </a:t>
            </a:r>
            <a:r>
              <a:rPr lang="en-US" b="1" dirty="0">
                <a:solidFill>
                  <a:srgbClr val="FF0000"/>
                </a:solidFill>
              </a:rPr>
              <a:t>yield</a:t>
            </a:r>
            <a:r>
              <a:rPr lang="en-US" b="1" dirty="0"/>
              <a:t> large enough such that:</a:t>
            </a:r>
          </a:p>
          <a:p>
            <a:pPr lvl="2">
              <a:lnSpc>
                <a:spcPct val="80000"/>
              </a:lnSpc>
            </a:pPr>
            <a:r>
              <a:rPr lang="en-US" sz="2000" b="1" dirty="0"/>
              <a:t> The nominal performance is not reduced (</a:t>
            </a:r>
            <a:r>
              <a:rPr lang="en-US" sz="2000" b="1" dirty="0" err="1"/>
              <a:t>negligeable</a:t>
            </a:r>
            <a:r>
              <a:rPr lang="en-US" sz="2000" b="1" dirty="0"/>
              <a:t>) </a:t>
            </a:r>
          </a:p>
          <a:p>
            <a:pPr lvl="2">
              <a:lnSpc>
                <a:spcPct val="80000"/>
              </a:lnSpc>
            </a:pPr>
            <a:r>
              <a:rPr lang="en-US" sz="2000" b="1" dirty="0"/>
              <a:t> The cost </a:t>
            </a:r>
            <a:r>
              <a:rPr lang="en-US" sz="2000" b="1" dirty="0" smtClean="0"/>
              <a:t>and the power are </a:t>
            </a:r>
            <a:r>
              <a:rPr lang="en-US" sz="2000" b="1" dirty="0"/>
              <a:t>not increased (</a:t>
            </a:r>
            <a:r>
              <a:rPr lang="en-US" sz="2000" b="1" dirty="0" err="1"/>
              <a:t>negligeable</a:t>
            </a:r>
            <a:r>
              <a:rPr lang="en-US" sz="2000" b="1" dirty="0"/>
              <a:t>)</a:t>
            </a:r>
          </a:p>
          <a:p>
            <a:pPr lvl="2">
              <a:lnSpc>
                <a:spcPct val="80000"/>
              </a:lnSpc>
            </a:pPr>
            <a:r>
              <a:rPr lang="en-US" sz="2000" b="1" dirty="0"/>
              <a:t> longevity is long enough</a:t>
            </a:r>
          </a:p>
          <a:p>
            <a:pPr lvl="1">
              <a:lnSpc>
                <a:spcPct val="80000"/>
              </a:lnSpc>
            </a:pPr>
            <a:r>
              <a:rPr lang="en-US" b="1" dirty="0"/>
              <a:t>Provide margin for </a:t>
            </a:r>
            <a:r>
              <a:rPr lang="en-US" b="1" dirty="0">
                <a:solidFill>
                  <a:srgbClr val="FF0000"/>
                </a:solidFill>
              </a:rPr>
              <a:t>solid and flexible</a:t>
            </a:r>
            <a:r>
              <a:rPr lang="en-US" b="1" dirty="0"/>
              <a:t> design</a:t>
            </a:r>
          </a:p>
          <a:p>
            <a:pPr lvl="1">
              <a:lnSpc>
                <a:spcPct val="80000"/>
              </a:lnSpc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714625" y="247650"/>
            <a:ext cx="5684838" cy="871538"/>
          </a:xfrm>
        </p:spPr>
        <p:txBody>
          <a:bodyPr/>
          <a:lstStyle/>
          <a:p>
            <a:r>
              <a:rPr lang="en-US" dirty="0" smtClean="0"/>
              <a:t>ACE6 agenda 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rgbClr val="FF33CC"/>
                </a:solidFill>
              </a:rPr>
              <a:t>(</a:t>
            </a:r>
            <a:r>
              <a:rPr lang="en-US" dirty="0" err="1" smtClean="0">
                <a:solidFill>
                  <a:srgbClr val="FF33CC"/>
                </a:solidFill>
              </a:rPr>
              <a:t>organised</a:t>
            </a:r>
            <a:r>
              <a:rPr lang="en-US" dirty="0" smtClean="0">
                <a:solidFill>
                  <a:srgbClr val="FF33CC"/>
                </a:solidFill>
              </a:rPr>
              <a:t> by </a:t>
            </a:r>
            <a:r>
              <a:rPr lang="en-US" dirty="0" err="1" smtClean="0">
                <a:solidFill>
                  <a:srgbClr val="FF33CC"/>
                </a:solidFill>
              </a:rPr>
              <a:t>R.Corsini</a:t>
            </a:r>
            <a:r>
              <a:rPr lang="en-US" dirty="0" smtClean="0">
                <a:solidFill>
                  <a:srgbClr val="FF33CC"/>
                </a:solidFill>
              </a:rPr>
              <a:t>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463" y="1489075"/>
            <a:ext cx="8618537" cy="5368925"/>
          </a:xfrm>
        </p:spPr>
        <p:txBody>
          <a:bodyPr/>
          <a:lstStyle/>
          <a:p>
            <a:pPr marL="0" indent="231775">
              <a:buFontTx/>
              <a:buNone/>
            </a:pPr>
            <a:r>
              <a:rPr lang="en-US" sz="2000" dirty="0" smtClean="0">
                <a:hlinkClick r:id="rId2"/>
              </a:rPr>
              <a:t>http://indico.cern.ch/conferenceDisplay.py?confId=115921</a:t>
            </a:r>
            <a:endParaRPr lang="en-US" sz="2000" dirty="0" smtClean="0"/>
          </a:p>
          <a:p>
            <a:pPr marL="0" indent="231775">
              <a:buFontTx/>
              <a:buNone/>
            </a:pPr>
            <a:endParaRPr lang="en-US" dirty="0" smtClean="0"/>
          </a:p>
          <a:p>
            <a:pPr marL="0" indent="231775"/>
            <a:r>
              <a:rPr lang="en-US" dirty="0" smtClean="0"/>
              <a:t>This morning: Follow-up of ACE5, specially damping ring issues (Yannis) and feasibility status towards CDR</a:t>
            </a:r>
          </a:p>
          <a:p>
            <a:pPr marL="0" indent="231775">
              <a:buNone/>
            </a:pPr>
            <a:r>
              <a:rPr lang="en-US" dirty="0" smtClean="0"/>
              <a:t> Next CLIC phase: Steinar (LC study leader)</a:t>
            </a:r>
          </a:p>
          <a:p>
            <a:pPr marL="0" indent="231775"/>
            <a:r>
              <a:rPr lang="en-US" dirty="0" smtClean="0"/>
              <a:t>This pm: Two Beam Module issues</a:t>
            </a:r>
          </a:p>
          <a:p>
            <a:pPr marL="120650" lvl="1" indent="231775">
              <a:buNone/>
            </a:pPr>
            <a:r>
              <a:rPr lang="en-US" b="1" dirty="0" smtClean="0"/>
              <a:t>Visit of two beam module test stand to-morrow lunch</a:t>
            </a:r>
          </a:p>
          <a:p>
            <a:pPr marL="0" indent="231775"/>
            <a:r>
              <a:rPr lang="en-US" dirty="0" smtClean="0"/>
              <a:t>To-morrow am: CTF3 and + </a:t>
            </a:r>
          </a:p>
          <a:p>
            <a:pPr marL="0" indent="231775"/>
            <a:r>
              <a:rPr lang="en-US" dirty="0" smtClean="0"/>
              <a:t>To-morrow pm: CLIC Drive Beam injector issues</a:t>
            </a:r>
          </a:p>
          <a:p>
            <a:pPr marL="0" indent="231775"/>
            <a:r>
              <a:rPr lang="en-US" dirty="0" smtClean="0"/>
              <a:t>Friday am: additional info on request</a:t>
            </a:r>
          </a:p>
          <a:p>
            <a:pPr marL="0" indent="231775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24115" y="0"/>
            <a:ext cx="7112000" cy="736600"/>
          </a:xfrm>
        </p:spPr>
        <p:txBody>
          <a:bodyPr/>
          <a:lstStyle/>
          <a:p>
            <a:r>
              <a:rPr lang="en-US" sz="2800" dirty="0" smtClean="0"/>
              <a:t>CLIC Accelerator Feasibility Issues @ ACE6</a:t>
            </a:r>
            <a:br>
              <a:rPr lang="en-US" sz="2800" dirty="0" smtClean="0"/>
            </a:br>
            <a:r>
              <a:rPr lang="en-US" sz="2800" dirty="0" smtClean="0"/>
              <a:t>Delay of critical studies by CTF3 fire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9256" y="1"/>
            <a:ext cx="754743" cy="861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" name="Picture 3" descr="C:\public\mdk photo\CTF3\PFN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5542" y="0"/>
            <a:ext cx="736574" cy="856343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5769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570" y="856343"/>
            <a:ext cx="8563429" cy="600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0" y="1132012"/>
            <a:ext cx="1175657" cy="584775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FF"/>
                </a:solidFill>
              </a:rPr>
              <a:t>R.Corsini</a:t>
            </a:r>
            <a:endParaRPr lang="en-US" sz="1600" dirty="0" smtClean="0">
              <a:solidFill>
                <a:srgbClr val="0000FF"/>
              </a:solidFill>
            </a:endParaRPr>
          </a:p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Exp. results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3298268"/>
            <a:ext cx="1190171" cy="338554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FF"/>
                </a:solidFill>
              </a:rPr>
              <a:t>S.Doebert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3857068"/>
            <a:ext cx="1190171" cy="338554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FF"/>
                </a:solidFill>
              </a:rPr>
              <a:t>W.Wuensch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4635399"/>
            <a:ext cx="957943" cy="338554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FF"/>
                </a:solidFill>
              </a:rPr>
              <a:t>F.Tecker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5254067"/>
            <a:ext cx="1074057" cy="348445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FF"/>
                </a:solidFill>
              </a:rPr>
              <a:t>D.Schulte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5645956"/>
            <a:ext cx="1159329" cy="338554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FF"/>
                </a:solidFill>
              </a:rPr>
              <a:t>H.Mainaud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019698"/>
            <a:ext cx="965200" cy="338554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FF"/>
                </a:solidFill>
              </a:rPr>
              <a:t>K.Artoos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63" y="419100"/>
            <a:ext cx="6815137" cy="760413"/>
          </a:xfrm>
        </p:spPr>
        <p:txBody>
          <a:bodyPr/>
          <a:lstStyle/>
          <a:p>
            <a:r>
              <a:rPr lang="en-US" sz="2800" smtClean="0"/>
              <a:t>Operation &amp; Machine Protection System</a:t>
            </a:r>
          </a:p>
        </p:txBody>
      </p:sp>
      <p:pic>
        <p:nvPicPr>
          <p:cNvPr id="193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8988" y="3465513"/>
            <a:ext cx="4545012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1625" y="1319213"/>
            <a:ext cx="8618538" cy="19018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Issues:  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Main beam: 2*14 MW @ 1.5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</a:rPr>
              <a:t>TeV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 (50Hz)</a:t>
            </a:r>
          </a:p>
          <a:p>
            <a:pPr lvl="4">
              <a:buFontTx/>
              <a:buNone/>
              <a:defRPr/>
            </a:pPr>
            <a:r>
              <a:rPr lang="en-US" b="1" dirty="0" smtClean="0">
                <a:latin typeface="+mj-lt"/>
              </a:rPr>
              <a:t> Drive Beams: 2*70 MW @ 2.4 </a:t>
            </a:r>
            <a:r>
              <a:rPr lang="en-US" b="1" dirty="0" err="1" smtClean="0">
                <a:latin typeface="+mj-lt"/>
              </a:rPr>
              <a:t>GeV</a:t>
            </a:r>
            <a:r>
              <a:rPr lang="en-US" b="1" dirty="0" smtClean="0">
                <a:latin typeface="+mj-lt"/>
              </a:rPr>
              <a:t>   (50Hz</a:t>
            </a:r>
            <a:r>
              <a:rPr lang="en-US" dirty="0" smtClean="0">
                <a:latin typeface="+mj-lt"/>
              </a:rPr>
              <a:t>)</a:t>
            </a:r>
          </a:p>
          <a:p>
            <a:pPr>
              <a:defRPr/>
            </a:pPr>
            <a:r>
              <a:rPr lang="en-US" dirty="0" smtClean="0"/>
              <a:t>Protection strategy: 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Static protection by construction (2 ms)</a:t>
            </a:r>
          </a:p>
          <a:p>
            <a:pPr lvl="1">
              <a:buFontTx/>
              <a:buNone/>
              <a:defRPr/>
            </a:pPr>
            <a:r>
              <a:rPr lang="en-US" dirty="0" smtClean="0">
                <a:latin typeface="+mj-lt"/>
              </a:rPr>
              <a:t>                                           Next cycle permit system (from LHC)</a:t>
            </a:r>
          </a:p>
          <a:p>
            <a:pPr lvl="1">
              <a:buFontTx/>
              <a:buNone/>
              <a:defRPr/>
            </a:pPr>
            <a:r>
              <a:rPr lang="en-US" dirty="0" smtClean="0">
                <a:latin typeface="+mj-lt"/>
              </a:rPr>
              <a:t>                                            Post cycle analysis</a:t>
            </a:r>
          </a:p>
          <a:p>
            <a:pPr lvl="1">
              <a:defRPr/>
            </a:pPr>
            <a:endParaRPr lang="en-US" dirty="0"/>
          </a:p>
        </p:txBody>
      </p:sp>
      <p:pic>
        <p:nvPicPr>
          <p:cNvPr id="20828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38513"/>
            <a:ext cx="4473575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27050" y="3749675"/>
            <a:ext cx="8077200" cy="1752600"/>
          </a:xfrm>
          <a:prstGeom prst="rect">
            <a:avLst/>
          </a:prstGeom>
          <a:solidFill>
            <a:srgbClr val="FF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 b="1">
                <a:solidFill>
                  <a:schemeClr val="tx1"/>
                </a:solidFill>
                <a:latin typeface="Arial" charset="0"/>
              </a:rPr>
              <a:t>Taking advantage of LHC experience !</a:t>
            </a:r>
          </a:p>
          <a:p>
            <a:r>
              <a:rPr lang="en-US" sz="2400" b="1">
                <a:solidFill>
                  <a:schemeClr val="tx1"/>
                </a:solidFill>
                <a:latin typeface="Arial" charset="0"/>
              </a:rPr>
              <a:t>Great synergy with ILC main beam (11MW @  500GeV)</a:t>
            </a:r>
          </a:p>
          <a:p>
            <a:r>
              <a:rPr lang="en-US" sz="2400" b="1">
                <a:solidFill>
                  <a:schemeClr val="tx1"/>
                </a:solidFill>
                <a:latin typeface="Arial" charset="0"/>
              </a:rPr>
              <a:t>Common reflection on reliability &amp; availability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321050" y="2116138"/>
            <a:ext cx="2527300" cy="119380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>
                <a:solidFill>
                  <a:srgbClr val="0000FF"/>
                </a:solidFill>
              </a:rPr>
              <a:t>M.Jonker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8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3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>
          <a:xfrm>
            <a:off x="444500" y="0"/>
            <a:ext cx="8699500" cy="1219200"/>
          </a:xfrm>
        </p:spPr>
        <p:txBody>
          <a:bodyPr anchor="b"/>
          <a:lstStyle/>
          <a:p>
            <a:r>
              <a:rPr lang="en-GB" dirty="0" smtClean="0">
                <a:solidFill>
                  <a:srgbClr val="FF0000"/>
                </a:solidFill>
              </a:rPr>
              <a:t>Conceptual Design Report: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New strategy towards European Strategy for HEP</a:t>
            </a:r>
            <a:endParaRPr lang="en-US" i="0" dirty="0" smtClean="0">
              <a:solidFill>
                <a:srgbClr val="FF0000"/>
              </a:solidFill>
            </a:endParaRPr>
          </a:p>
        </p:txBody>
      </p:sp>
      <p:sp>
        <p:nvSpPr>
          <p:cNvPr id="59395" name="Content Placeholder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9766300" cy="5638800"/>
          </a:xfrm>
        </p:spPr>
        <p:txBody>
          <a:bodyPr lIns="91440" tIns="45720" rIns="91440" bIns="45720">
            <a:normAutofit fontScale="92500" lnSpcReduction="20000"/>
          </a:bodyPr>
          <a:lstStyle/>
          <a:p>
            <a:pPr marL="0" indent="231775">
              <a:buFontTx/>
              <a:buNone/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3 volumes:</a:t>
            </a:r>
          </a:p>
          <a:p>
            <a:pPr lvl="1">
              <a:defRPr/>
            </a:pPr>
            <a:r>
              <a:rPr kumimoji="1" lang="en-US" sz="2200" b="1" dirty="0" err="1" smtClean="0">
                <a:solidFill>
                  <a:srgbClr val="0000FF"/>
                </a:solidFill>
              </a:rPr>
              <a:t>Vol</a:t>
            </a:r>
            <a:r>
              <a:rPr kumimoji="1" lang="en-US" sz="2200" b="1" dirty="0" smtClean="0">
                <a:solidFill>
                  <a:srgbClr val="0000FF"/>
                </a:solidFill>
              </a:rPr>
              <a:t> 1:  The CLIC accelerator and site facilities</a:t>
            </a:r>
            <a:r>
              <a:rPr kumimoji="1" lang="en-US" sz="2200" b="1" dirty="0" smtClean="0"/>
              <a:t> </a:t>
            </a:r>
            <a:r>
              <a:rPr kumimoji="1" lang="en-US" sz="2200" b="1" dirty="0" smtClean="0">
                <a:solidFill>
                  <a:srgbClr val="FF00FF"/>
                </a:solidFill>
              </a:rPr>
              <a:t>(</a:t>
            </a:r>
            <a:r>
              <a:rPr kumimoji="1" lang="en-US" sz="2200" b="1" dirty="0" err="1" smtClean="0">
                <a:solidFill>
                  <a:srgbClr val="FF00FF"/>
                </a:solidFill>
              </a:rPr>
              <a:t>H.Schmickler</a:t>
            </a:r>
            <a:r>
              <a:rPr kumimoji="1" lang="en-US" sz="2200" b="1" dirty="0" smtClean="0">
                <a:solidFill>
                  <a:srgbClr val="FF00FF"/>
                </a:solidFill>
              </a:rPr>
              <a:t>) </a:t>
            </a:r>
          </a:p>
          <a:p>
            <a:pPr lvl="2">
              <a:defRPr/>
            </a:pPr>
            <a:r>
              <a:rPr kumimoji="1" lang="en-US" sz="1900" b="1" dirty="0" smtClean="0"/>
              <a:t>CLIC concept with exploration over multi-</a:t>
            </a:r>
            <a:r>
              <a:rPr kumimoji="1" lang="en-US" sz="1900" b="1" dirty="0" err="1" smtClean="0"/>
              <a:t>TeV</a:t>
            </a:r>
            <a:r>
              <a:rPr kumimoji="1" lang="en-US" sz="1900" b="1" dirty="0" smtClean="0"/>
              <a:t> energy range up to 3 </a:t>
            </a:r>
            <a:r>
              <a:rPr kumimoji="1" lang="en-US" sz="1900" b="1" dirty="0" err="1" smtClean="0"/>
              <a:t>TeV</a:t>
            </a:r>
            <a:endParaRPr kumimoji="1" lang="en-US" sz="1900" b="1" dirty="0" smtClean="0"/>
          </a:p>
          <a:p>
            <a:pPr lvl="2">
              <a:defRPr/>
            </a:pPr>
            <a:r>
              <a:rPr kumimoji="1" lang="en-US" sz="1900" b="1" dirty="0" smtClean="0"/>
              <a:t>Feasibility study of CLIC parameters optimized at 3 </a:t>
            </a:r>
            <a:r>
              <a:rPr kumimoji="1" lang="en-US" sz="1900" b="1" dirty="0" err="1" smtClean="0"/>
              <a:t>TeV</a:t>
            </a:r>
            <a:r>
              <a:rPr kumimoji="1" lang="en-US" sz="1900" b="1" dirty="0" smtClean="0"/>
              <a:t> (most demanding)</a:t>
            </a:r>
          </a:p>
          <a:p>
            <a:pPr lvl="2">
              <a:defRPr/>
            </a:pPr>
            <a:r>
              <a:rPr kumimoji="1" lang="en-US" sz="1900" b="1" dirty="0" smtClean="0"/>
              <a:t>Application to 500 </a:t>
            </a:r>
            <a:r>
              <a:rPr kumimoji="1" lang="en-US" sz="1900" b="1" dirty="0" err="1" smtClean="0"/>
              <a:t>GeV</a:t>
            </a:r>
            <a:r>
              <a:rPr kumimoji="1" lang="en-US" sz="1900" b="1" dirty="0" smtClean="0"/>
              <a:t> as first stage and intermediate energy range </a:t>
            </a:r>
          </a:p>
          <a:p>
            <a:pPr lvl="2">
              <a:defRPr/>
            </a:pPr>
            <a:r>
              <a:rPr kumimoji="1" lang="en-US" sz="1900" b="1" dirty="0" smtClean="0"/>
              <a:t>No cost figures (peer review postponed)</a:t>
            </a:r>
          </a:p>
          <a:p>
            <a:pPr lvl="1">
              <a:defRPr/>
            </a:pPr>
            <a:r>
              <a:rPr kumimoji="1" lang="en-US" sz="2200" b="1" dirty="0" err="1" smtClean="0">
                <a:solidFill>
                  <a:srgbClr val="0000FF"/>
                </a:solidFill>
              </a:rPr>
              <a:t>Vol</a:t>
            </a:r>
            <a:r>
              <a:rPr kumimoji="1" lang="en-US" sz="2200" b="1" dirty="0" smtClean="0">
                <a:solidFill>
                  <a:srgbClr val="0000FF"/>
                </a:solidFill>
              </a:rPr>
              <a:t> 2:  The CLIC physics and detectors</a:t>
            </a:r>
            <a:r>
              <a:rPr kumimoji="1" lang="en-US" sz="2200" b="1" dirty="0" smtClean="0"/>
              <a:t>  </a:t>
            </a:r>
            <a:r>
              <a:rPr kumimoji="1" lang="en-US" sz="2200" b="1" dirty="0" smtClean="0">
                <a:solidFill>
                  <a:srgbClr val="FF00FF"/>
                </a:solidFill>
              </a:rPr>
              <a:t>(</a:t>
            </a:r>
            <a:r>
              <a:rPr kumimoji="1" lang="en-US" sz="2200" b="1" dirty="0" err="1" smtClean="0">
                <a:solidFill>
                  <a:srgbClr val="FF00FF"/>
                </a:solidFill>
              </a:rPr>
              <a:t>L.Linssen</a:t>
            </a:r>
            <a:r>
              <a:rPr kumimoji="1" lang="en-US" sz="2200" b="1" dirty="0" smtClean="0">
                <a:solidFill>
                  <a:srgbClr val="FF00FF"/>
                </a:solidFill>
              </a:rPr>
              <a:t>)</a:t>
            </a:r>
          </a:p>
          <a:p>
            <a:pPr lvl="1">
              <a:defRPr/>
            </a:pPr>
            <a:r>
              <a:rPr kumimoji="1" lang="en-US" sz="2200" b="1" dirty="0" err="1" smtClean="0">
                <a:solidFill>
                  <a:srgbClr val="0000FF"/>
                </a:solidFill>
              </a:rPr>
              <a:t>Vol</a:t>
            </a:r>
            <a:r>
              <a:rPr kumimoji="1" lang="en-US" sz="2200" b="1" dirty="0" smtClean="0">
                <a:solidFill>
                  <a:srgbClr val="0000FF"/>
                </a:solidFill>
              </a:rPr>
              <a:t> 3:  CLIC study summary</a:t>
            </a:r>
            <a:endParaRPr kumimoji="1" lang="en-US" sz="1600" b="1" dirty="0" smtClean="0">
              <a:solidFill>
                <a:srgbClr val="0000FF"/>
              </a:solidFill>
            </a:endParaRPr>
          </a:p>
          <a:p>
            <a:pPr lvl="2">
              <a:defRPr/>
            </a:pPr>
            <a:r>
              <a:rPr kumimoji="1" lang="en-US" sz="1900" b="1" dirty="0" smtClean="0"/>
              <a:t>Comprehensive summary of vol1 and 2 findings for European Strategy</a:t>
            </a:r>
          </a:p>
          <a:p>
            <a:pPr lvl="2">
              <a:defRPr/>
            </a:pPr>
            <a:r>
              <a:rPr kumimoji="1" lang="en-US" sz="1900" b="1" dirty="0" smtClean="0"/>
              <a:t>Staging scenario up to energy compatible with LHC Physics</a:t>
            </a:r>
          </a:p>
          <a:p>
            <a:pPr lvl="2">
              <a:defRPr/>
            </a:pPr>
            <a:r>
              <a:rPr kumimoji="1" lang="en-US" sz="1900" b="1" dirty="0" smtClean="0"/>
              <a:t>Including cost issues and cost drivers for R&amp;D mitigation in next phase</a:t>
            </a:r>
          </a:p>
          <a:p>
            <a:pPr lvl="2">
              <a:defRPr/>
            </a:pPr>
            <a:r>
              <a:rPr kumimoji="1" lang="en-US" sz="1900" b="1" dirty="0" smtClean="0"/>
              <a:t>Proposing objectives and work plan of post CDR phase </a:t>
            </a:r>
            <a:r>
              <a:rPr lang="en-US" sz="1900" dirty="0" smtClean="0"/>
              <a:t>	</a:t>
            </a:r>
          </a:p>
          <a:p>
            <a:pPr marL="0" indent="231775">
              <a:buFontTx/>
              <a:buNone/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Schedule: </a:t>
            </a:r>
          </a:p>
          <a:p>
            <a:pPr marL="400050" lvl="1" indent="231775">
              <a:buFontTx/>
              <a:buNone/>
              <a:defRPr/>
            </a:pPr>
            <a:r>
              <a:rPr lang="en-US" b="1" dirty="0" smtClean="0">
                <a:solidFill>
                  <a:srgbClr val="FF33CC"/>
                </a:solidFill>
              </a:rPr>
              <a:t>Mid April 2011:</a:t>
            </a:r>
            <a:r>
              <a:rPr lang="en-US" b="1" dirty="0" smtClean="0"/>
              <a:t> Vol1, Contributions by individual Authors</a:t>
            </a:r>
          </a:p>
          <a:p>
            <a:pPr marL="400050" lvl="1" indent="231775">
              <a:buFontTx/>
              <a:buNone/>
              <a:defRPr/>
            </a:pPr>
            <a:r>
              <a:rPr lang="en-US" b="1" dirty="0" smtClean="0">
                <a:solidFill>
                  <a:srgbClr val="FF33CC"/>
                </a:solidFill>
              </a:rPr>
              <a:t>mid July 2011: </a:t>
            </a:r>
            <a:r>
              <a:rPr lang="en-US" b="1" dirty="0" smtClean="0"/>
              <a:t>Vol1, Reviewed for consistency by Editorial Board </a:t>
            </a:r>
          </a:p>
          <a:p>
            <a:pPr marL="400050" lvl="1" indent="231775">
              <a:buFontTx/>
              <a:buNone/>
              <a:defRPr/>
            </a:pPr>
            <a:r>
              <a:rPr lang="en-US" b="1" dirty="0" smtClean="0">
                <a:solidFill>
                  <a:srgbClr val="FF33CC"/>
                </a:solidFill>
              </a:rPr>
              <a:t>mid Sept 2011: </a:t>
            </a:r>
            <a:r>
              <a:rPr lang="en-US" b="1" dirty="0" smtClean="0"/>
              <a:t>Vol1, Completed and Processed</a:t>
            </a:r>
          </a:p>
          <a:p>
            <a:pPr marL="400050" lvl="1" indent="231775">
              <a:buFontTx/>
              <a:buNone/>
              <a:defRPr/>
            </a:pPr>
            <a:r>
              <a:rPr lang="en-US" b="1" dirty="0" smtClean="0">
                <a:solidFill>
                  <a:srgbClr val="FF33CC"/>
                </a:solidFill>
              </a:rPr>
              <a:t>Dec 2011: </a:t>
            </a:r>
            <a:r>
              <a:rPr lang="en-US" b="1" dirty="0" err="1" smtClean="0"/>
              <a:t>Vol</a:t>
            </a:r>
            <a:r>
              <a:rPr lang="en-US" b="1" dirty="0" smtClean="0"/>
              <a:t> 1 presented @ SPC for comments</a:t>
            </a:r>
          </a:p>
          <a:p>
            <a:pPr marL="400050" lvl="1" indent="231775">
              <a:buFontTx/>
              <a:buNone/>
              <a:defRPr/>
            </a:pPr>
            <a:r>
              <a:rPr lang="en-US" b="1" dirty="0" smtClean="0">
                <a:solidFill>
                  <a:srgbClr val="FF33CC"/>
                </a:solidFill>
              </a:rPr>
              <a:t>March 2012: </a:t>
            </a:r>
            <a:r>
              <a:rPr lang="en-US" b="1" dirty="0" smtClean="0"/>
              <a:t>Final </a:t>
            </a:r>
            <a:r>
              <a:rPr lang="en-US" b="1" dirty="0" err="1" smtClean="0"/>
              <a:t>Vol</a:t>
            </a:r>
            <a:r>
              <a:rPr lang="en-US" b="1" dirty="0" smtClean="0"/>
              <a:t> 1 and 2 + Vol3 to European Strategy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508000" y="0"/>
            <a:ext cx="8280400" cy="635000"/>
          </a:xfrm>
        </p:spPr>
        <p:txBody>
          <a:bodyPr lIns="91440" tIns="45720" rIns="91440" bIns="45720" anchor="b"/>
          <a:lstStyle/>
          <a:p>
            <a:r>
              <a:rPr lang="en-GB" dirty="0"/>
              <a:t>Layout of Volume </a:t>
            </a:r>
            <a:r>
              <a:rPr lang="en-GB" dirty="0" smtClean="0"/>
              <a:t>1 on Accelerator</a:t>
            </a:r>
            <a:endParaRPr lang="en-US" dirty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81000" y="2286000"/>
            <a:ext cx="81534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 eaLnBrk="0" hangingPunct="0">
              <a:spcBef>
                <a:spcPct val="20000"/>
              </a:spcBef>
              <a:buClr>
                <a:schemeClr val="accent2"/>
              </a:buClr>
            </a:pPr>
            <a:endParaRPr lang="en-US" sz="1400">
              <a:solidFill>
                <a:srgbClr val="000000"/>
              </a:solidFill>
              <a:cs typeface="Times New Roman" pitchFamily="16" charset="0"/>
            </a:endParaRPr>
          </a:p>
        </p:txBody>
      </p:sp>
      <p:graphicFrame>
        <p:nvGraphicFramePr>
          <p:cNvPr id="4128" name="Group 32"/>
          <p:cNvGraphicFramePr>
            <a:graphicFrameLocks noGrp="1"/>
          </p:cNvGraphicFramePr>
          <p:nvPr/>
        </p:nvGraphicFramePr>
        <p:xfrm>
          <a:off x="355600" y="838200"/>
          <a:ext cx="8572500" cy="4421725"/>
        </p:xfrm>
        <a:graphic>
          <a:graphicData uri="http://schemas.openxmlformats.org/drawingml/2006/table">
            <a:tbl>
              <a:tblPr/>
              <a:tblGrid>
                <a:gridCol w="8572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1) Overview of the CLIC concept; Details on CLIC feasibility demonstration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54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2) Accelerator Physics description of the Main Beam Complex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06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3) Accelerator Physics description of the Drive Beam Complex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73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4) Preliminary design of a 500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GeV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and intermediate energy stages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5) Detailed description of the accelerator components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6) Civil Engineering and Services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7) CLIC technologies demonstrated in CTF3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8) Construction and Operational Scenarios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9) Energy Scanning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6372224" y="1664111"/>
            <a:ext cx="2771429" cy="1688689"/>
            <a:chOff x="3459" y="1743"/>
            <a:chExt cx="2333" cy="1168"/>
          </a:xfrm>
        </p:grpSpPr>
        <p:sp>
          <p:nvSpPr>
            <p:cNvPr id="4129" name="AutoShape 33"/>
            <p:cNvSpPr>
              <a:spLocks/>
            </p:cNvSpPr>
            <p:nvPr/>
          </p:nvSpPr>
          <p:spPr bwMode="auto">
            <a:xfrm>
              <a:off x="4056" y="1743"/>
              <a:ext cx="240" cy="528"/>
            </a:xfrm>
            <a:prstGeom prst="rightBrace">
              <a:avLst>
                <a:gd name="adj1" fmla="val 18333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0" name="Text Box 34"/>
            <p:cNvSpPr txBox="1">
              <a:spLocks noChangeArrowheads="1"/>
            </p:cNvSpPr>
            <p:nvPr/>
          </p:nvSpPr>
          <p:spPr bwMode="auto">
            <a:xfrm>
              <a:off x="4234" y="1776"/>
              <a:ext cx="858" cy="32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b="1" dirty="0" smtClean="0"/>
                <a:t>3TeV</a:t>
              </a:r>
              <a:endParaRPr lang="en-US" b="1" dirty="0"/>
            </a:p>
          </p:txBody>
        </p:sp>
        <p:sp>
          <p:nvSpPr>
            <p:cNvPr id="4131" name="AutoShape 35"/>
            <p:cNvSpPr>
              <a:spLocks noChangeArrowheads="1"/>
            </p:cNvSpPr>
            <p:nvPr/>
          </p:nvSpPr>
          <p:spPr bwMode="auto">
            <a:xfrm>
              <a:off x="5200" y="1813"/>
              <a:ext cx="464" cy="1098"/>
            </a:xfrm>
            <a:prstGeom prst="curvedLeftArrow">
              <a:avLst>
                <a:gd name="adj1" fmla="val 38182"/>
                <a:gd name="adj2" fmla="val 76364"/>
                <a:gd name="adj3" fmla="val 33333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2" name="Text Box 36"/>
            <p:cNvSpPr txBox="1">
              <a:spLocks noChangeArrowheads="1"/>
            </p:cNvSpPr>
            <p:nvPr/>
          </p:nvSpPr>
          <p:spPr bwMode="auto">
            <a:xfrm>
              <a:off x="3843" y="2608"/>
              <a:ext cx="1949" cy="2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000" b="1" dirty="0"/>
                <a:t>Specifications</a:t>
              </a:r>
            </a:p>
          </p:txBody>
        </p:sp>
        <p:sp>
          <p:nvSpPr>
            <p:cNvPr id="4133" name="AutoShape 37"/>
            <p:cNvSpPr>
              <a:spLocks noChangeArrowheads="1"/>
            </p:cNvSpPr>
            <p:nvPr/>
          </p:nvSpPr>
          <p:spPr bwMode="auto">
            <a:xfrm>
              <a:off x="3459" y="2630"/>
              <a:ext cx="384" cy="192"/>
            </a:xfrm>
            <a:prstGeom prst="leftRightArrow">
              <a:avLst>
                <a:gd name="adj1" fmla="val 50000"/>
                <a:gd name="adj2" fmla="val 40000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203200" y="5439726"/>
            <a:ext cx="8572500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b="1" dirty="0" smtClean="0">
                <a:solidFill>
                  <a:srgbClr val="FF33CC"/>
                </a:solidFill>
              </a:rPr>
              <a:t>CDR website with skeleton and present contributions:</a:t>
            </a:r>
          </a:p>
          <a:p>
            <a:pPr marL="342900" lvl="1" indent="-111125" algn="ctr">
              <a:lnSpc>
                <a:spcPct val="80000"/>
              </a:lnSpc>
              <a:buSzPct val="90000"/>
              <a:buNone/>
            </a:pPr>
            <a:r>
              <a:rPr lang="en-US" sz="2400" b="1" dirty="0" smtClean="0">
                <a:hlinkClick r:id="rId2"/>
              </a:rPr>
              <a:t>http://project-clic-cdr.web.cern.ch/project-CLIC-CDR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0"/>
            <a:ext cx="8115299" cy="871538"/>
          </a:xfrm>
        </p:spPr>
        <p:txBody>
          <a:bodyPr/>
          <a:lstStyle/>
          <a:p>
            <a:r>
              <a:rPr lang="en-GB" i="0" dirty="0" smtClean="0">
                <a:solidFill>
                  <a:srgbClr val="FF0000"/>
                </a:solidFill>
              </a:rPr>
              <a:t>Contribution/Authors by CLIC collaborators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914400"/>
            <a:ext cx="8432800" cy="5486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Char char="-"/>
            </a:pPr>
            <a:r>
              <a:rPr lang="en-US" sz="2200" dirty="0" smtClean="0"/>
              <a:t> International. editorial board:</a:t>
            </a:r>
          </a:p>
          <a:p>
            <a:pPr>
              <a:lnSpc>
                <a:spcPct val="80000"/>
              </a:lnSpc>
              <a:buNone/>
            </a:pPr>
            <a:endParaRPr lang="en-US" sz="800" dirty="0" smtClean="0"/>
          </a:p>
          <a:p>
            <a:pPr>
              <a:lnSpc>
                <a:spcPct val="80000"/>
              </a:lnSpc>
              <a:buNone/>
            </a:pP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N.Phinney</a:t>
            </a:r>
            <a:r>
              <a:rPr lang="en-US" sz="2200" dirty="0" smtClean="0">
                <a:solidFill>
                  <a:schemeClr val="tx1"/>
                </a:solidFill>
              </a:rPr>
              <a:t> (SLAC), </a:t>
            </a:r>
            <a:r>
              <a:rPr lang="en-US" sz="2200" dirty="0" err="1" smtClean="0">
                <a:solidFill>
                  <a:schemeClr val="tx1"/>
                </a:solidFill>
              </a:rPr>
              <a:t>N.Toge</a:t>
            </a:r>
            <a:r>
              <a:rPr lang="en-US" sz="2200" dirty="0" smtClean="0">
                <a:solidFill>
                  <a:schemeClr val="tx1"/>
                </a:solidFill>
              </a:rPr>
              <a:t> (KEK), </a:t>
            </a:r>
            <a:r>
              <a:rPr lang="en-US" sz="2200" dirty="0" err="1" smtClean="0">
                <a:solidFill>
                  <a:schemeClr val="tx1"/>
                </a:solidFill>
              </a:rPr>
              <a:t>P.Lebrun</a:t>
            </a:r>
            <a:r>
              <a:rPr lang="en-US" sz="2200" dirty="0" smtClean="0">
                <a:solidFill>
                  <a:schemeClr val="tx1"/>
                </a:solidFill>
              </a:rPr>
              <a:t>(CERN), </a:t>
            </a:r>
            <a:r>
              <a:rPr lang="en-US" sz="2200" dirty="0" err="1" smtClean="0">
                <a:solidFill>
                  <a:schemeClr val="tx1"/>
                </a:solidFill>
              </a:rPr>
              <a:t>H.Schmickler</a:t>
            </a:r>
            <a:r>
              <a:rPr lang="en-US" sz="2200" dirty="0" smtClean="0">
                <a:solidFill>
                  <a:schemeClr val="tx1"/>
                </a:solidFill>
              </a:rPr>
              <a:t>(CERN)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800" b="0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200" dirty="0" smtClean="0"/>
              <a:t> Processing (Latex):</a:t>
            </a:r>
          </a:p>
          <a:p>
            <a:pPr>
              <a:lnSpc>
                <a:spcPct val="80000"/>
              </a:lnSpc>
              <a:buNone/>
            </a:pPr>
            <a:r>
              <a:rPr lang="en-US" sz="800" dirty="0" smtClean="0"/>
              <a:t> </a:t>
            </a:r>
            <a:r>
              <a:rPr lang="en-US" sz="2200" b="0" dirty="0"/>
              <a:t/>
            </a:r>
            <a:br>
              <a:rPr lang="en-US" sz="2200" b="0" dirty="0"/>
            </a:br>
            <a:r>
              <a:rPr lang="en-US" sz="2200" dirty="0" err="1">
                <a:solidFill>
                  <a:schemeClr val="tx1"/>
                </a:solidFill>
              </a:rPr>
              <a:t>M.Draper</a:t>
            </a:r>
            <a:r>
              <a:rPr lang="en-US" sz="2200" dirty="0">
                <a:solidFill>
                  <a:schemeClr val="tx1"/>
                </a:solidFill>
              </a:rPr>
              <a:t>(CERN), </a:t>
            </a:r>
            <a:r>
              <a:rPr lang="en-US" sz="2200" dirty="0" err="1">
                <a:solidFill>
                  <a:schemeClr val="tx1"/>
                </a:solidFill>
              </a:rPr>
              <a:t>D.Manglunki</a:t>
            </a:r>
            <a:r>
              <a:rPr lang="en-US" sz="2200" dirty="0">
                <a:solidFill>
                  <a:schemeClr val="tx1"/>
                </a:solidFill>
              </a:rPr>
              <a:t> (CERN), </a:t>
            </a:r>
            <a:r>
              <a:rPr lang="en-US" sz="2200" dirty="0" err="1">
                <a:solidFill>
                  <a:schemeClr val="tx1"/>
                </a:solidFill>
              </a:rPr>
              <a:t>H.Schmickler</a:t>
            </a:r>
            <a:r>
              <a:rPr lang="en-US" sz="2200" dirty="0">
                <a:solidFill>
                  <a:schemeClr val="tx1"/>
                </a:solidFill>
              </a:rPr>
              <a:t> (CERN)</a:t>
            </a:r>
            <a:r>
              <a:rPr lang="en-US" sz="2200" b="0" dirty="0">
                <a:solidFill>
                  <a:srgbClr val="FFFF00"/>
                </a:solidFill>
              </a:rPr>
              <a:t/>
            </a:r>
            <a:br>
              <a:rPr lang="en-US" sz="2200" b="0" dirty="0">
                <a:solidFill>
                  <a:srgbClr val="FFFF00"/>
                </a:solidFill>
              </a:rPr>
            </a:br>
            <a:endParaRPr lang="en-US" sz="2200" b="0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200" dirty="0" smtClean="0"/>
              <a:t> Author-list management:</a:t>
            </a:r>
          </a:p>
          <a:p>
            <a:pPr>
              <a:lnSpc>
                <a:spcPct val="80000"/>
              </a:lnSpc>
              <a:buNone/>
            </a:pPr>
            <a:r>
              <a:rPr lang="en-US" sz="800" dirty="0" smtClean="0"/>
              <a:t>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err="1" smtClean="0">
                <a:solidFill>
                  <a:schemeClr val="tx1"/>
                </a:solidFill>
              </a:rPr>
              <a:t>A.Augier</a:t>
            </a:r>
            <a:r>
              <a:rPr lang="en-US" sz="2200" dirty="0" smtClean="0">
                <a:solidFill>
                  <a:schemeClr val="tx1"/>
                </a:solidFill>
              </a:rPr>
              <a:t>(CERN), </a:t>
            </a:r>
            <a:r>
              <a:rPr lang="en-US" sz="2200" dirty="0" err="1" smtClean="0">
                <a:solidFill>
                  <a:schemeClr val="tx1"/>
                </a:solidFill>
              </a:rPr>
              <a:t>M.Draper</a:t>
            </a:r>
            <a:r>
              <a:rPr lang="en-US" sz="2200" dirty="0" smtClean="0">
                <a:solidFill>
                  <a:schemeClr val="tx1"/>
                </a:solidFill>
              </a:rPr>
              <a:t> (CERN)</a:t>
            </a:r>
            <a:r>
              <a:rPr lang="en-US" sz="2200" b="0" dirty="0"/>
              <a:t/>
            </a:r>
            <a:br>
              <a:rPr lang="en-US" sz="2200" b="0" dirty="0"/>
            </a:br>
            <a:endParaRPr lang="en-US" sz="2200" b="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200" dirty="0" smtClean="0"/>
              <a:t>authors:</a:t>
            </a:r>
          </a:p>
          <a:p>
            <a:pPr>
              <a:lnSpc>
                <a:spcPct val="80000"/>
              </a:lnSpc>
              <a:buNone/>
            </a:pPr>
            <a:r>
              <a:rPr lang="en-US" b="1" dirty="0" smtClean="0"/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</a:t>
            </a:r>
            <a:r>
              <a:rPr lang="en-US" sz="2000" b="1" dirty="0" smtClean="0">
                <a:solidFill>
                  <a:schemeClr val="tx1"/>
                </a:solidFill>
              </a:rPr>
              <a:t>) responsible author: responsible for submission in time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ii) contributing author: active contribution to write-up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iii) supporting author: “signing-up” through a web-portal as CDR author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01000" cy="87153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CLIC Tentative Schedule</a:t>
            </a:r>
          </a:p>
        </p:txBody>
      </p:sp>
      <p:sp>
        <p:nvSpPr>
          <p:cNvPr id="1202183" name="AutoShape 7"/>
          <p:cNvSpPr>
            <a:spLocks noChangeArrowheads="1"/>
          </p:cNvSpPr>
          <p:nvPr/>
        </p:nvSpPr>
        <p:spPr bwMode="auto">
          <a:xfrm>
            <a:off x="5445125" y="25146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36D682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36D682"/>
              </a:solidFill>
            </a:endParaRPr>
          </a:p>
        </p:txBody>
      </p:sp>
      <p:sp>
        <p:nvSpPr>
          <p:cNvPr id="41989" name="Rectangle 9"/>
          <p:cNvSpPr>
            <a:spLocks noChangeArrowheads="1"/>
          </p:cNvSpPr>
          <p:nvPr/>
        </p:nvSpPr>
        <p:spPr bwMode="auto">
          <a:xfrm>
            <a:off x="3091544" y="5357813"/>
            <a:ext cx="2458358" cy="114935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2000" b="1" dirty="0">
                <a:solidFill>
                  <a:srgbClr val="3333FF"/>
                </a:solidFill>
              </a:rPr>
              <a:t>Draft Conceptual</a:t>
            </a:r>
          </a:p>
          <a:p>
            <a:r>
              <a:rPr lang="en-GB" sz="2000" b="1" dirty="0">
                <a:solidFill>
                  <a:srgbClr val="3333FF"/>
                </a:solidFill>
              </a:rPr>
              <a:t>Design </a:t>
            </a:r>
            <a:r>
              <a:rPr lang="en-GB" sz="2000" b="1" dirty="0" smtClean="0">
                <a:solidFill>
                  <a:srgbClr val="3333FF"/>
                </a:solidFill>
              </a:rPr>
              <a:t>Report(CDR)</a:t>
            </a:r>
          </a:p>
          <a:p>
            <a:r>
              <a:rPr lang="en-GB" sz="2000" b="1" dirty="0" smtClean="0">
                <a:solidFill>
                  <a:srgbClr val="3333FF"/>
                </a:solidFill>
              </a:rPr>
              <a:t>(</a:t>
            </a:r>
            <a:r>
              <a:rPr lang="en-GB" sz="2000" b="1" dirty="0" err="1" smtClean="0">
                <a:solidFill>
                  <a:srgbClr val="3333FF"/>
                </a:solidFill>
              </a:rPr>
              <a:t>Acc.&amp;Det</a:t>
            </a:r>
            <a:r>
              <a:rPr lang="en-GB" sz="2000" b="1" dirty="0" smtClean="0">
                <a:solidFill>
                  <a:srgbClr val="3333FF"/>
                </a:solidFill>
              </a:rPr>
              <a:t>.) to SPC</a:t>
            </a:r>
            <a:endParaRPr lang="en-GB" sz="2000" b="1" dirty="0">
              <a:solidFill>
                <a:srgbClr val="3333FF"/>
              </a:solidFill>
            </a:endParaRPr>
          </a:p>
        </p:txBody>
      </p:sp>
      <p:sp>
        <p:nvSpPr>
          <p:cNvPr id="1224846" name="Rectangle 2190"/>
          <p:cNvSpPr>
            <a:spLocks noChangeArrowheads="1"/>
          </p:cNvSpPr>
          <p:nvPr/>
        </p:nvSpPr>
        <p:spPr bwMode="auto">
          <a:xfrm>
            <a:off x="3170238" y="1671638"/>
            <a:ext cx="2441575" cy="83820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000" b="1" dirty="0" smtClean="0">
                <a:solidFill>
                  <a:srgbClr val="3333FF"/>
                </a:solidFill>
              </a:rPr>
              <a:t>Final CLIC </a:t>
            </a:r>
            <a:r>
              <a:rPr lang="en-GB" sz="2000" b="1" dirty="0">
                <a:solidFill>
                  <a:srgbClr val="3333FF"/>
                </a:solidFill>
              </a:rPr>
              <a:t>CDR and</a:t>
            </a:r>
          </a:p>
          <a:p>
            <a:pPr algn="ctr"/>
            <a:r>
              <a:rPr lang="en-GB" sz="2000" b="1" dirty="0">
                <a:solidFill>
                  <a:srgbClr val="3333FF"/>
                </a:solidFill>
              </a:rPr>
              <a:t>proposal  next phase</a:t>
            </a:r>
          </a:p>
          <a:p>
            <a:pPr algn="ctr"/>
            <a:r>
              <a:rPr lang="en-GB" sz="2000" b="1" dirty="0">
                <a:solidFill>
                  <a:srgbClr val="3333FF"/>
                </a:solidFill>
              </a:rPr>
              <a:t> @ </a:t>
            </a:r>
            <a:r>
              <a:rPr lang="en-GB" sz="2000" b="1" dirty="0" smtClean="0">
                <a:solidFill>
                  <a:srgbClr val="3333FF"/>
                </a:solidFill>
              </a:rPr>
              <a:t>European Strategy</a:t>
            </a:r>
            <a:endParaRPr lang="en-GB" sz="2000" b="1" dirty="0">
              <a:solidFill>
                <a:srgbClr val="3333FF"/>
              </a:solidFill>
            </a:endParaRPr>
          </a:p>
        </p:txBody>
      </p:sp>
      <p:sp>
        <p:nvSpPr>
          <p:cNvPr id="1224850" name="AutoShape 2194"/>
          <p:cNvSpPr>
            <a:spLocks noChangeArrowheads="1"/>
          </p:cNvSpPr>
          <p:nvPr/>
        </p:nvSpPr>
        <p:spPr bwMode="auto">
          <a:xfrm>
            <a:off x="5641975" y="2511425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36D682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36D682"/>
              </a:solidFill>
            </a:endParaRPr>
          </a:p>
        </p:txBody>
      </p:sp>
      <p:sp>
        <p:nvSpPr>
          <p:cNvPr id="1225608" name="Rectangle 2952"/>
          <p:cNvSpPr>
            <a:spLocks noChangeArrowheads="1"/>
          </p:cNvSpPr>
          <p:nvPr/>
        </p:nvSpPr>
        <p:spPr bwMode="auto">
          <a:xfrm>
            <a:off x="5691188" y="1663700"/>
            <a:ext cx="2473325" cy="83820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000" b="1">
                <a:solidFill>
                  <a:srgbClr val="3333FF"/>
                </a:solidFill>
              </a:rPr>
              <a:t>European Strategy</a:t>
            </a:r>
          </a:p>
          <a:p>
            <a:pPr algn="ctr"/>
            <a:r>
              <a:rPr lang="en-GB" sz="2000" b="1">
                <a:solidFill>
                  <a:srgbClr val="3333FF"/>
                </a:solidFill>
              </a:rPr>
              <a:t>for Particle Physics</a:t>
            </a:r>
          </a:p>
          <a:p>
            <a:pPr algn="ctr"/>
            <a:r>
              <a:rPr lang="en-GB" sz="2000" b="1">
                <a:solidFill>
                  <a:srgbClr val="3333FF"/>
                </a:solidFill>
              </a:rPr>
              <a:t> @ CERN Council </a:t>
            </a:r>
          </a:p>
        </p:txBody>
      </p:sp>
      <p:sp>
        <p:nvSpPr>
          <p:cNvPr id="12" name="Rectangle 2197"/>
          <p:cNvSpPr>
            <a:spLocks noChangeArrowheads="1"/>
          </p:cNvSpPr>
          <p:nvPr/>
        </p:nvSpPr>
        <p:spPr bwMode="auto">
          <a:xfrm>
            <a:off x="5932488" y="5492750"/>
            <a:ext cx="2595562" cy="822325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rgbClr val="0000FF"/>
                </a:solidFill>
              </a:rPr>
              <a:t>Project Implementation </a:t>
            </a:r>
          </a:p>
          <a:p>
            <a:r>
              <a:rPr lang="en-US" sz="2000" b="1">
                <a:solidFill>
                  <a:srgbClr val="0000FF"/>
                </a:solidFill>
              </a:rPr>
              <a:t>Plan (PIP) and</a:t>
            </a:r>
          </a:p>
          <a:p>
            <a:r>
              <a:rPr lang="en-US" sz="2000" b="1">
                <a:solidFill>
                  <a:srgbClr val="0000FF"/>
                </a:solidFill>
              </a:rPr>
              <a:t>proposal for next phase</a:t>
            </a:r>
          </a:p>
        </p:txBody>
      </p:sp>
      <p:sp>
        <p:nvSpPr>
          <p:cNvPr id="13" name="AutoShape 2188"/>
          <p:cNvSpPr>
            <a:spLocks noChangeArrowheads="1"/>
          </p:cNvSpPr>
          <p:nvPr/>
        </p:nvSpPr>
        <p:spPr bwMode="auto">
          <a:xfrm flipV="1">
            <a:off x="7708900" y="5029200"/>
            <a:ext cx="223838" cy="495300"/>
          </a:xfrm>
          <a:prstGeom prst="downArrow">
            <a:avLst>
              <a:gd name="adj1" fmla="val 50000"/>
              <a:gd name="adj2" fmla="val 32710"/>
            </a:avLst>
          </a:prstGeom>
          <a:solidFill>
            <a:srgbClr val="36D682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en-US">
              <a:solidFill>
                <a:srgbClr val="36D682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09800" y="649288"/>
            <a:ext cx="693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/>
              <a:t>Delay </a:t>
            </a:r>
            <a:r>
              <a:rPr lang="en-US" sz="2000" b="1" dirty="0"/>
              <a:t>of CDR (fire  in CTF3 Klystron gallery</a:t>
            </a:r>
            <a:r>
              <a:rPr lang="en-US" sz="2000" b="1" dirty="0" smtClean="0"/>
              <a:t>)</a:t>
            </a:r>
          </a:p>
          <a:p>
            <a:r>
              <a:rPr lang="en-US" sz="2000" b="1" dirty="0" smtClean="0"/>
              <a:t> Post </a:t>
            </a:r>
            <a:r>
              <a:rPr lang="en-US" sz="2000" b="1" dirty="0"/>
              <a:t>CDR phase </a:t>
            </a:r>
            <a:r>
              <a:rPr lang="en-US" sz="2000" b="1" dirty="0" smtClean="0"/>
              <a:t>reviewed following Medium Term Plan</a:t>
            </a:r>
            <a:endParaRPr lang="en-US" sz="2000" b="1" dirty="0"/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flipV="1">
            <a:off x="5345113" y="5041900"/>
            <a:ext cx="242887" cy="317500"/>
          </a:xfrm>
          <a:prstGeom prst="downArrow">
            <a:avLst>
              <a:gd name="adj1" fmla="val 50000"/>
              <a:gd name="adj2" fmla="val 32680"/>
            </a:avLst>
          </a:prstGeom>
          <a:solidFill>
            <a:srgbClr val="36D682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en-US">
              <a:solidFill>
                <a:srgbClr val="36D682"/>
              </a:solidFill>
            </a:endParaRPr>
          </a:p>
        </p:txBody>
      </p:sp>
      <p:pic>
        <p:nvPicPr>
          <p:cNvPr id="16" name="Picture 3" descr="C:\public\mdk photo\CTF3\PFN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77900"/>
            <a:ext cx="1020763" cy="119062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3625" y="977900"/>
            <a:ext cx="10033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0" y="2200275"/>
            <a:ext cx="21050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 dirty="0"/>
              <a:t>CTF3 Modulator (before-after fire)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30200" y="2822575"/>
          <a:ext cx="8462963" cy="2217738"/>
        </p:xfrm>
        <a:graphic>
          <a:graphicData uri="http://schemas.openxmlformats.org/presentationml/2006/ole">
            <p:oleObj spid="_x0000_s152578" name="Worksheet" r:id="rId7" imgW="7924599" imgH="1447850" progId="Excel.Sheet.12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2183" grpId="0" animBg="1"/>
      <p:bldP spid="41989" grpId="0" animBg="1"/>
      <p:bldP spid="1224846" grpId="0" animBg="1"/>
      <p:bldP spid="1224850" grpId="0" animBg="1"/>
      <p:bldP spid="1225608" grpId="0" animBg="1"/>
      <p:bldP spid="12" grpId="0" animBg="1"/>
      <p:bldP spid="13" grpId="0" animBg="1"/>
      <p:bldP spid="15" grpId="0" animBg="1"/>
      <p:bldP spid="1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219075" y="760413"/>
            <a:ext cx="8924925" cy="5368925"/>
          </a:xfrm>
        </p:spPr>
        <p:txBody>
          <a:bodyPr/>
          <a:lstStyle/>
          <a:p>
            <a:r>
              <a:rPr lang="en-US" dirty="0" smtClean="0"/>
              <a:t> 2011 critical and transition year!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 CLIC concept and Feasibility studies described in CDR towards European Strategy by the end of 2011 …and early 2012.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 </a:t>
            </a:r>
            <a:r>
              <a:rPr lang="en-US" dirty="0" smtClean="0"/>
              <a:t>Exploration of multi-</a:t>
            </a:r>
            <a:r>
              <a:rPr lang="en-US" dirty="0" err="1" smtClean="0"/>
              <a:t>TeV</a:t>
            </a:r>
            <a:r>
              <a:rPr lang="en-US" dirty="0" smtClean="0"/>
              <a:t> energy range up to 3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 Design optimized at 3 </a:t>
            </a:r>
            <a:r>
              <a:rPr lang="en-US" dirty="0" err="1" smtClean="0"/>
              <a:t>TeV</a:t>
            </a:r>
            <a:r>
              <a:rPr lang="en-US" dirty="0" smtClean="0"/>
              <a:t> (most demanding) and R&amp;D focused on corresponding feasibility issues</a:t>
            </a:r>
          </a:p>
          <a:p>
            <a:pPr lvl="1"/>
            <a:r>
              <a:rPr lang="en-US" dirty="0" smtClean="0"/>
              <a:t> Findings on performances and limitations by technology risks, power and cost</a:t>
            </a:r>
          </a:p>
          <a:p>
            <a:pPr lvl="1"/>
            <a:r>
              <a:rPr lang="en-US" dirty="0" smtClean="0"/>
              <a:t>Staging scenario with parameters range compatible with LHC Physics and affordable power</a:t>
            </a:r>
          </a:p>
          <a:p>
            <a:r>
              <a:rPr lang="en-US" dirty="0" smtClean="0"/>
              <a:t> Strong R&amp;D on risk, performance, power and cost issues required during post CDR phase  </a:t>
            </a:r>
          </a:p>
          <a:p>
            <a:r>
              <a:rPr lang="en-US" dirty="0" smtClean="0"/>
              <a:t> Linear Colliders (including CLIC) in excellent hands (Steinar and CLIC team) for the future.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304800" y="533400"/>
          <a:ext cx="85344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4978400" y="457200"/>
          <a:ext cx="41656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0" y="0"/>
          <a:ext cx="8915400" cy="655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5th ACE meeting (02-04/02/10)</a:t>
            </a:r>
            <a:endParaRPr lang="en-US" sz="28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463" y="874713"/>
            <a:ext cx="8618537" cy="6008687"/>
          </a:xfrm>
        </p:spPr>
        <p:txBody>
          <a:bodyPr/>
          <a:lstStyle/>
          <a:p>
            <a:pPr marL="0" indent="231775">
              <a:buFontTx/>
              <a:buNone/>
            </a:pPr>
            <a:r>
              <a:rPr lang="en-US" sz="2000" dirty="0" smtClean="0"/>
              <a:t>The 5th ACE meeting will focus on the technical progress towards the CDR design and the status of the R&amp;D program needed to demonstrate CLIC feasibility in support of the CDR.</a:t>
            </a:r>
          </a:p>
          <a:p>
            <a:pPr marL="0" indent="231775">
              <a:buFontTx/>
              <a:buNone/>
            </a:pPr>
            <a:r>
              <a:rPr lang="en-US" sz="2000" dirty="0" smtClean="0"/>
              <a:t>The ACE is asked to comment on:</a:t>
            </a:r>
          </a:p>
          <a:p>
            <a:pPr marL="0" indent="231775">
              <a:buFontTx/>
              <a:buNone/>
            </a:pPr>
            <a:r>
              <a:rPr lang="en-US" sz="2000" dirty="0" err="1" smtClean="0"/>
              <a:t>i</a:t>
            </a:r>
            <a:r>
              <a:rPr lang="en-US" sz="2000" dirty="0" smtClean="0"/>
              <a:t>)	the layout and schedule for the CDR </a:t>
            </a:r>
          </a:p>
          <a:p>
            <a:pPr marL="0" indent="231775">
              <a:buFontTx/>
              <a:buNone/>
            </a:pPr>
            <a:r>
              <a:rPr lang="en-US" sz="2000" dirty="0" smtClean="0"/>
              <a:t>ii)	the schedule of the CLIC feasibility demonstrations and timing of the CDR</a:t>
            </a:r>
          </a:p>
          <a:p>
            <a:pPr marL="0" indent="231775">
              <a:buFontTx/>
              <a:buAutoNum type="romanLcParenR" startAt="3"/>
            </a:pPr>
            <a:r>
              <a:rPr lang="en-US" dirty="0" smtClean="0"/>
              <a:t> the technical and/or design status of the following subjects drawn from the “list of CLIC critical issues”:</a:t>
            </a:r>
          </a:p>
          <a:p>
            <a:pPr marL="0" indent="231775">
              <a:buFontTx/>
              <a:buNone/>
            </a:pPr>
            <a:endParaRPr lang="en-US" sz="2000" dirty="0" smtClean="0"/>
          </a:p>
          <a:p>
            <a:pPr marL="0" indent="231775">
              <a:lnSpc>
                <a:spcPct val="90000"/>
              </a:lnSpc>
            </a:pPr>
            <a:r>
              <a:rPr lang="en-US" dirty="0" smtClean="0"/>
              <a:t>ACE report</a:t>
            </a:r>
            <a:r>
              <a:rPr lang="en-US" sz="2000" dirty="0" smtClean="0"/>
              <a:t>: Recommendations to CLIC team</a:t>
            </a:r>
            <a:r>
              <a:rPr lang="en-US" sz="1800" dirty="0" smtClean="0"/>
              <a:t>:</a:t>
            </a:r>
          </a:p>
          <a:p>
            <a:pPr marL="0" indent="231775" algn="ctr">
              <a:lnSpc>
                <a:spcPct val="90000"/>
              </a:lnSpc>
              <a:buFontTx/>
              <a:buNone/>
            </a:pPr>
            <a:r>
              <a:rPr lang="en-US" sz="2000" dirty="0" smtClean="0">
                <a:hlinkClick r:id="rId2"/>
              </a:rPr>
              <a:t>http://indico.cern.ch/conferenceDisplay.py?confId=81094</a:t>
            </a:r>
            <a:endParaRPr lang="en-US" sz="2000" dirty="0" smtClean="0"/>
          </a:p>
          <a:p>
            <a:pPr marL="0" indent="231775" algn="ctr">
              <a:lnSpc>
                <a:spcPct val="90000"/>
              </a:lnSpc>
              <a:buFontTx/>
              <a:buNone/>
            </a:pPr>
            <a:endParaRPr lang="en-US" sz="1400" dirty="0" smtClean="0"/>
          </a:p>
          <a:p>
            <a:pPr marL="0" indent="231775">
              <a:lnSpc>
                <a:spcPct val="90000"/>
              </a:lnSpc>
            </a:pPr>
            <a:r>
              <a:rPr lang="en-US" dirty="0" smtClean="0"/>
              <a:t>Presentation Tor to CLIC/CTF3 collaboration Board: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dirty="0" smtClean="0">
                <a:hlinkClick r:id="rId3"/>
              </a:rPr>
              <a:t>http://indico.cern.ch/conferenceDisplay.py?confId=82576</a:t>
            </a:r>
            <a:endParaRPr lang="en-US" b="1" dirty="0" smtClean="0"/>
          </a:p>
          <a:p>
            <a:pPr marL="0" indent="231775">
              <a:lnSpc>
                <a:spcPct val="90000"/>
              </a:lnSpc>
            </a:pPr>
            <a:endParaRPr lang="en-US" sz="1800" dirty="0" smtClean="0"/>
          </a:p>
          <a:p>
            <a:pPr marL="0" indent="231775">
              <a:buFontTx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0"/>
            <a:ext cx="7353300" cy="871538"/>
          </a:xfrm>
        </p:spPr>
        <p:txBody>
          <a:bodyPr/>
          <a:lstStyle/>
          <a:p>
            <a:r>
              <a:rPr lang="en-US" sz="2800" smtClean="0"/>
              <a:t>ACE5 recommendations on Feasibility issues </a:t>
            </a:r>
            <a:endParaRPr lang="ja-JP" altLang="en-US" sz="2800" smtClean="0">
              <a:ea typeface="ＭＳ Ｐゴシック" pitchFamily="50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041400"/>
            <a:ext cx="7366000" cy="5362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b="1" dirty="0" smtClean="0">
                <a:solidFill>
                  <a:srgbClr val="0000FF"/>
                </a:solidFill>
                <a:ea typeface="ＭＳ Ｐゴシック" pitchFamily="50" charset="-128"/>
              </a:rPr>
              <a:t>Clarify the context of “technical feasibility of CLIC concept” </a:t>
            </a:r>
            <a:r>
              <a:rPr lang="en-US" altLang="ja-JP" b="1" i="1" dirty="0" smtClean="0">
                <a:solidFill>
                  <a:srgbClr val="0000FF"/>
                </a:solidFill>
                <a:ea typeface="ＭＳ Ｐゴシック" pitchFamily="50" charset="-128"/>
              </a:rPr>
              <a:t>upfront</a:t>
            </a:r>
            <a:r>
              <a:rPr lang="en-US" altLang="ja-JP" b="1" dirty="0" smtClean="0">
                <a:solidFill>
                  <a:srgbClr val="0000FF"/>
                </a:solidFill>
                <a:ea typeface="ＭＳ Ｐゴシック" pitchFamily="50" charset="-128"/>
              </a:rPr>
              <a:t>, in CDR i.e. what it is, and what it is not.</a:t>
            </a:r>
            <a:endParaRPr lang="en-US" altLang="ja-JP" sz="1000" b="1" dirty="0" smtClean="0">
              <a:solidFill>
                <a:srgbClr val="0000FF"/>
              </a:solidFill>
              <a:ea typeface="ＭＳ Ｐゴシック" pitchFamily="50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ja-JP" sz="1000" b="1" dirty="0" smtClean="0">
                <a:solidFill>
                  <a:srgbClr val="0000FF"/>
                </a:solidFill>
                <a:ea typeface="ＭＳ Ｐゴシック" pitchFamily="50" charset="-128"/>
              </a:rPr>
              <a:t> </a:t>
            </a:r>
            <a:endParaRPr lang="en-US" altLang="ja-JP" sz="1000" b="1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</a:pPr>
            <a:r>
              <a:rPr lang="en-US" altLang="ja-JP" b="1" dirty="0" smtClean="0">
                <a:ea typeface="ＭＳ Ｐゴシック" pitchFamily="50" charset="-128"/>
              </a:rPr>
              <a:t>CLIC group should quantify and qualify -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What has been demonstrated </a:t>
            </a:r>
            <a:r>
              <a:rPr lang="en-US" altLang="ja-JP" sz="2000" b="1" dirty="0" err="1" smtClean="0">
                <a:ea typeface="ＭＳ Ｐゴシック" pitchFamily="50" charset="-128"/>
              </a:rPr>
              <a:t>wrt</a:t>
            </a:r>
            <a:r>
              <a:rPr lang="en-US" altLang="ja-JP" sz="2000" b="1" dirty="0" smtClean="0">
                <a:ea typeface="ＭＳ Ｐゴシック" pitchFamily="50" charset="-128"/>
              </a:rPr>
              <a:t> what is needed at CLIC.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What is planned to do at the TDR stage with goals, deliverable, milestones and budget for all significant parts of it.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(How the outcome from activities during the TD stage would relate to the launch of the project. )</a:t>
            </a:r>
          </a:p>
          <a:p>
            <a:pPr lvl="2">
              <a:lnSpc>
                <a:spcPct val="80000"/>
              </a:lnSpc>
              <a:buNone/>
            </a:pPr>
            <a:endParaRPr lang="en-US" altLang="ja-JP" sz="1000" b="1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</a:pPr>
            <a:r>
              <a:rPr lang="en-US" altLang="ja-JP" b="1" dirty="0" smtClean="0">
                <a:ea typeface="ＭＳ Ｐゴシック" pitchFamily="50" charset="-128"/>
              </a:rPr>
              <a:t>CLIC group should offer the explanations in reasonable details for the above sub-bullets in the CDR, besides the design description of CLIC which is already planned in the outline for CDR.</a:t>
            </a:r>
          </a:p>
          <a:p>
            <a:pPr lvl="1">
              <a:lnSpc>
                <a:spcPct val="80000"/>
              </a:lnSpc>
            </a:pPr>
            <a:endParaRPr lang="ja-JP" altLang="en-US" sz="100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</a:pPr>
            <a:endParaRPr lang="ja-JP" altLang="en-US" sz="2000" smtClean="0">
              <a:ea typeface="ＭＳ Ｐゴシック" pitchFamily="50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 rot="-1500000">
            <a:off x="101743" y="1591352"/>
            <a:ext cx="1576523" cy="1077218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JPD</a:t>
            </a: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This presentation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-1500000">
            <a:off x="254143" y="3662942"/>
            <a:ext cx="1576523" cy="769441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S.Stapnes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02/02 am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smtClean="0"/>
              <a:t>ACE5 recommendations on </a:t>
            </a:r>
            <a:r>
              <a:rPr lang="en-US" altLang="ja-JP" sz="2800" smtClean="0">
                <a:ea typeface="ＭＳ Ｐゴシック" pitchFamily="50" charset="-128"/>
              </a:rPr>
              <a:t>Main Beam Accelerator Structures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28700" y="1193800"/>
            <a:ext cx="8115300" cy="53387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b="1" dirty="0" smtClean="0">
                <a:solidFill>
                  <a:srgbClr val="0000FF"/>
                </a:solidFill>
                <a:ea typeface="ＭＳ Ｐゴシック" pitchFamily="50" charset="-128"/>
              </a:rPr>
              <a:t>Should go full steam ahead with RF testing of the acc structures in pipeline, with emphasis on TD24.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Take advantage of any chances for further schedule optimization. 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Try to make some statement on the </a:t>
            </a:r>
            <a:r>
              <a:rPr lang="en-US" altLang="ja-JP" sz="2000" b="1" dirty="0" err="1" smtClean="0">
                <a:ea typeface="ＭＳ Ｐゴシック" pitchFamily="50" charset="-128"/>
              </a:rPr>
              <a:t>struc</a:t>
            </a:r>
            <a:r>
              <a:rPr lang="en-US" altLang="ja-JP" sz="2000" b="1" dirty="0" smtClean="0">
                <a:ea typeface="ＭＳ Ｐゴシック" pitchFamily="50" charset="-128"/>
              </a:rPr>
              <a:t> life time on the basis of available data.</a:t>
            </a:r>
          </a:p>
          <a:p>
            <a:pPr lvl="2">
              <a:lnSpc>
                <a:spcPct val="80000"/>
              </a:lnSpc>
              <a:buNone/>
            </a:pPr>
            <a:endParaRPr lang="en-US" altLang="ja-JP" sz="1000" b="1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</a:pPr>
            <a:r>
              <a:rPr lang="en-US" altLang="ja-JP" b="1" dirty="0" smtClean="0">
                <a:solidFill>
                  <a:srgbClr val="0000FF"/>
                </a:solidFill>
                <a:ea typeface="ＭＳ Ｐゴシック" pitchFamily="50" charset="-128"/>
              </a:rPr>
              <a:t>Besides the ongoing work toward CDR,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Testing of more accelerator structures highly recommended in the future to enhance confidence in the statistical and technical sense.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Clarify implications of difference in the current testing environment (i.e. absence of beam, beam-loading) </a:t>
            </a:r>
            <a:r>
              <a:rPr lang="en-US" altLang="ja-JP" sz="2000" b="1" dirty="0" err="1" smtClean="0">
                <a:ea typeface="ＭＳ Ｐゴシック" pitchFamily="50" charset="-128"/>
              </a:rPr>
              <a:t>wrt</a:t>
            </a:r>
            <a:r>
              <a:rPr lang="en-US" altLang="ja-JP" sz="2000" b="1" dirty="0" smtClean="0">
                <a:ea typeface="ＭＳ Ｐゴシック" pitchFamily="50" charset="-128"/>
              </a:rPr>
              <a:t> actual CLIC operational conditions, to pre-avoid confusion in the community.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Address lifetime issues.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Validated HOM damping performance.</a:t>
            </a:r>
          </a:p>
          <a:p>
            <a:pPr lvl="2">
              <a:lnSpc>
                <a:spcPct val="80000"/>
              </a:lnSpc>
              <a:buNone/>
            </a:pPr>
            <a:endParaRPr lang="en-US" altLang="ja-JP" sz="1000" b="1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</a:pPr>
            <a:r>
              <a:rPr lang="en-US" altLang="ja-JP" b="1" dirty="0" smtClean="0">
                <a:solidFill>
                  <a:srgbClr val="0000FF"/>
                </a:solidFill>
                <a:ea typeface="ＭＳ Ｐゴシック" pitchFamily="50" charset="-128"/>
              </a:rPr>
              <a:t>CERN efforts on its own infrastructure (</a:t>
            </a:r>
            <a:r>
              <a:rPr lang="en-US" altLang="ja-JP" b="1" dirty="0" err="1" smtClean="0">
                <a:solidFill>
                  <a:srgbClr val="0000FF"/>
                </a:solidFill>
                <a:ea typeface="ＭＳ Ｐゴシック" pitchFamily="50" charset="-128"/>
              </a:rPr>
              <a:t>fab</a:t>
            </a:r>
            <a:r>
              <a:rPr lang="en-US" altLang="ja-JP" b="1" dirty="0" smtClean="0">
                <a:solidFill>
                  <a:srgbClr val="0000FF"/>
                </a:solidFill>
                <a:ea typeface="ＭＳ Ｐゴシック" pitchFamily="50" charset="-128"/>
              </a:rPr>
              <a:t> + testing) strongly encouraged.</a:t>
            </a:r>
          </a:p>
          <a:p>
            <a:pPr lvl="1">
              <a:lnSpc>
                <a:spcPct val="80000"/>
              </a:lnSpc>
            </a:pPr>
            <a:endParaRPr lang="en-US" altLang="ja-JP" sz="1600" dirty="0" smtClean="0">
              <a:ea typeface="ＭＳ Ｐゴシック" pitchFamily="50" charset="-128"/>
            </a:endParaRPr>
          </a:p>
          <a:p>
            <a:pPr lvl="1">
              <a:lnSpc>
                <a:spcPct val="80000"/>
              </a:lnSpc>
            </a:pPr>
            <a:endParaRPr lang="en-US" altLang="ja-JP" sz="1600" dirty="0" smtClean="0">
              <a:ea typeface="ＭＳ Ｐゴシック" pitchFamily="50" charset="-128"/>
            </a:endParaRPr>
          </a:p>
          <a:p>
            <a:pPr lvl="1">
              <a:lnSpc>
                <a:spcPct val="80000"/>
              </a:lnSpc>
            </a:pPr>
            <a:endParaRPr lang="en-US" altLang="ja-JP" sz="1600" dirty="0" smtClean="0">
              <a:ea typeface="ＭＳ Ｐゴシック" pitchFamily="50" charset="-128"/>
            </a:endParaRPr>
          </a:p>
          <a:p>
            <a:pPr lvl="1">
              <a:lnSpc>
                <a:spcPct val="80000"/>
              </a:lnSpc>
            </a:pPr>
            <a:endParaRPr lang="en-US" altLang="ja-JP" sz="1600" dirty="0" smtClean="0">
              <a:ea typeface="ＭＳ Ｐゴシック" pitchFamily="50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 rot="-1500000">
            <a:off x="101743" y="2278641"/>
            <a:ext cx="1576523" cy="769441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R.Corsini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02/02 am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-1500000">
            <a:off x="87387" y="4258587"/>
            <a:ext cx="1882966" cy="769441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W.Wuensch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02/02 pm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46201" y="0"/>
            <a:ext cx="7112000" cy="871538"/>
          </a:xfrm>
        </p:spPr>
        <p:txBody>
          <a:bodyPr/>
          <a:lstStyle/>
          <a:p>
            <a:r>
              <a:rPr lang="en-US" dirty="0" smtClean="0"/>
              <a:t>ACE5 recommendations on </a:t>
            </a:r>
            <a:r>
              <a:rPr lang="en-US" altLang="ja-JP" dirty="0" smtClean="0">
                <a:ea typeface="ＭＳ Ｐゴシック" pitchFamily="50" charset="-128"/>
              </a:rPr>
              <a:t>Drive Beam Decelerator Structure</a:t>
            </a:r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849313"/>
            <a:ext cx="8445500" cy="536892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ja-JP" sz="1600" u="sng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</a:pPr>
            <a:r>
              <a:rPr lang="en-US" altLang="ja-JP" b="1" dirty="0" smtClean="0">
                <a:ea typeface="ＭＳ Ｐゴシック" pitchFamily="50" charset="-128"/>
              </a:rPr>
              <a:t>Toward completion of CDR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ON/OFF operation has to be demonstrated (with the new scheme; integrated reflector)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HOM will not be immediately measured and remains to be an outstanding concern.</a:t>
            </a:r>
          </a:p>
          <a:p>
            <a:pPr lvl="2">
              <a:lnSpc>
                <a:spcPct val="80000"/>
              </a:lnSpc>
            </a:pPr>
            <a:r>
              <a:rPr lang="en-US" altLang="ja-JP" sz="2000" b="1" dirty="0" smtClean="0">
                <a:ea typeface="ＭＳ Ｐゴシック" pitchFamily="50" charset="-128"/>
              </a:rPr>
              <a:t>Ditto for damage and lifetime aspects in a </a:t>
            </a:r>
            <a:r>
              <a:rPr lang="en-US" altLang="ja-JP" sz="2000" b="1" dirty="0" err="1" smtClean="0">
                <a:ea typeface="ＭＳ Ｐゴシック" pitchFamily="50" charset="-128"/>
              </a:rPr>
              <a:t>recirculator</a:t>
            </a:r>
            <a:r>
              <a:rPr lang="en-US" altLang="ja-JP" sz="2000" b="1" dirty="0" smtClean="0">
                <a:ea typeface="ＭＳ Ｐゴシック" pitchFamily="50" charset="-128"/>
              </a:rPr>
              <a:t>-aided setting.</a:t>
            </a:r>
          </a:p>
          <a:p>
            <a:pPr lvl="2">
              <a:lnSpc>
                <a:spcPct val="80000"/>
              </a:lnSpc>
              <a:buNone/>
            </a:pPr>
            <a:r>
              <a:rPr lang="en-US" altLang="ja-JP" sz="2000" b="1" dirty="0" smtClean="0">
                <a:ea typeface="ＭＳ Ｐゴシック" pitchFamily="50" charset="-128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altLang="ja-JP" b="1" dirty="0" smtClean="0">
                <a:ea typeface="ＭＳ Ｐゴシック" pitchFamily="50" charset="-128"/>
              </a:rPr>
              <a:t>Ultimate goal has to be remembered:</a:t>
            </a:r>
          </a:p>
          <a:p>
            <a:pPr lvl="1">
              <a:lnSpc>
                <a:spcPct val="80000"/>
              </a:lnSpc>
              <a:buNone/>
            </a:pPr>
            <a:r>
              <a:rPr lang="en-US" altLang="ja-JP" b="1" dirty="0" smtClean="0">
                <a:ea typeface="ＭＳ Ｐゴシック" pitchFamily="50" charset="-128"/>
              </a:rPr>
              <a:t> DB-driven test all features with a 100 A beam .</a:t>
            </a:r>
            <a:endParaRPr lang="ja-JP" altLang="en-US" b="1" smtClean="0">
              <a:ea typeface="ＭＳ Ｐゴシック" pitchFamily="50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 rot="-1500000">
            <a:off x="90911" y="2199001"/>
            <a:ext cx="1807762" cy="830997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JPD for </a:t>
            </a:r>
            <a:r>
              <a:rPr lang="en-US" sz="2400" dirty="0" err="1" smtClean="0">
                <a:solidFill>
                  <a:srgbClr val="0000FF"/>
                </a:solidFill>
              </a:rPr>
              <a:t>I.Syratchev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-1500000">
            <a:off x="244822" y="4255634"/>
            <a:ext cx="1576523" cy="1508105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R.Corsini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E.Jensen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S.Doebert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03/02 am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43101" y="0"/>
            <a:ext cx="6515100" cy="871538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ACE5 concerns on Damping Ring</a:t>
            </a:r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0300" y="787400"/>
            <a:ext cx="7372350" cy="5513388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altLang="ja-JP" b="1" dirty="0" smtClean="0">
                <a:ea typeface="ＭＳ Ｐゴシック" pitchFamily="50" charset="-128"/>
              </a:rPr>
              <a:t>Space charge tune shift (0.2) very large, </a:t>
            </a:r>
          </a:p>
          <a:p>
            <a:pPr lvl="1">
              <a:lnSpc>
                <a:spcPct val="90000"/>
              </a:lnSpc>
            </a:pPr>
            <a:r>
              <a:rPr lang="en-US" altLang="ja-JP" b="1" dirty="0" smtClean="0">
                <a:ea typeface="ＭＳ Ｐゴシック" pitchFamily="50" charset="-128"/>
              </a:rPr>
              <a:t>2GHz RF system seems very hard. No detailed calc or </a:t>
            </a:r>
            <a:r>
              <a:rPr lang="en-US" altLang="ja-JP" b="1" dirty="0" err="1" smtClean="0">
                <a:ea typeface="ＭＳ Ｐゴシック" pitchFamily="50" charset="-128"/>
              </a:rPr>
              <a:t>sim</a:t>
            </a:r>
            <a:r>
              <a:rPr lang="en-US" altLang="ja-JP" b="1" dirty="0" smtClean="0">
                <a:ea typeface="ＭＳ Ｐゴシック" pitchFamily="50" charset="-128"/>
              </a:rPr>
              <a:t> seem available.</a:t>
            </a:r>
          </a:p>
          <a:p>
            <a:pPr lvl="1">
              <a:lnSpc>
                <a:spcPct val="90000"/>
              </a:lnSpc>
            </a:pPr>
            <a:r>
              <a:rPr lang="en-US" altLang="ja-JP" b="1" dirty="0" smtClean="0">
                <a:ea typeface="ＭＳ Ｐゴシック" pitchFamily="50" charset="-128"/>
              </a:rPr>
              <a:t>Beam pipe diameter very small (10mm).</a:t>
            </a:r>
          </a:p>
          <a:p>
            <a:pPr lvl="1">
              <a:lnSpc>
                <a:spcPct val="90000"/>
              </a:lnSpc>
            </a:pPr>
            <a:r>
              <a:rPr lang="en-US" altLang="ja-JP" b="1" dirty="0" smtClean="0">
                <a:ea typeface="ＭＳ Ｐゴシック" pitchFamily="50" charset="-128"/>
              </a:rPr>
              <a:t>Bunch length very short (1mm).</a:t>
            </a:r>
          </a:p>
          <a:p>
            <a:pPr lvl="1">
              <a:lnSpc>
                <a:spcPct val="90000"/>
              </a:lnSpc>
            </a:pPr>
            <a:r>
              <a:rPr lang="en-US" altLang="ja-JP" b="1" dirty="0" smtClean="0">
                <a:ea typeface="ＭＳ Ｐゴシック" pitchFamily="50" charset="-128"/>
              </a:rPr>
              <a:t>HOM power studies not available.</a:t>
            </a:r>
          </a:p>
          <a:p>
            <a:pPr lvl="1">
              <a:lnSpc>
                <a:spcPct val="90000"/>
              </a:lnSpc>
            </a:pPr>
            <a:r>
              <a:rPr lang="en-US" altLang="ja-JP" sz="1800" b="1" dirty="0" smtClean="0">
                <a:ea typeface="ＭＳ Ｐゴシック" pitchFamily="50" charset="-128"/>
              </a:rPr>
              <a:t>Large gap in the ring might cause a lot of difficulties for the RF system and RF and beam stability requirements.</a:t>
            </a:r>
          </a:p>
          <a:p>
            <a:pPr lvl="1">
              <a:lnSpc>
                <a:spcPct val="90000"/>
              </a:lnSpc>
            </a:pPr>
            <a:r>
              <a:rPr lang="en-US" altLang="ja-JP" sz="1800" b="1" dirty="0" smtClean="0">
                <a:ea typeface="ＭＳ Ｐゴシック" pitchFamily="50" charset="-128"/>
              </a:rPr>
              <a:t>Synchronous phase spread due to the gap transient is missing.</a:t>
            </a:r>
          </a:p>
          <a:p>
            <a:pPr lvl="1">
              <a:lnSpc>
                <a:spcPct val="90000"/>
              </a:lnSpc>
            </a:pPr>
            <a:r>
              <a:rPr lang="en-US" altLang="ja-JP" sz="1800" b="1" dirty="0" smtClean="0">
                <a:ea typeface="ＭＳ Ｐゴシック" pitchFamily="50" charset="-128"/>
              </a:rPr>
              <a:t>No studies made on single and multi bunch instabilities.</a:t>
            </a:r>
          </a:p>
          <a:p>
            <a:pPr lvl="1">
              <a:lnSpc>
                <a:spcPct val="90000"/>
              </a:lnSpc>
            </a:pPr>
            <a:r>
              <a:rPr lang="en-US" altLang="ja-JP" sz="1800" b="1" dirty="0" smtClean="0">
                <a:ea typeface="ＭＳ Ｐゴシック" pitchFamily="50" charset="-128"/>
              </a:rPr>
              <a:t>Feedback requirements missing.</a:t>
            </a:r>
          </a:p>
          <a:p>
            <a:pPr lvl="1">
              <a:lnSpc>
                <a:spcPct val="90000"/>
              </a:lnSpc>
            </a:pPr>
            <a:r>
              <a:rPr lang="en-US" altLang="ja-JP" sz="1800" b="1" dirty="0" smtClean="0">
                <a:ea typeface="ＭＳ Ｐゴシック" pitchFamily="50" charset="-128"/>
              </a:rPr>
              <a:t>Longitudinal dynamics (with RF cavities) has to be checked.</a:t>
            </a:r>
          </a:p>
          <a:p>
            <a:pPr lvl="1">
              <a:lnSpc>
                <a:spcPct val="90000"/>
              </a:lnSpc>
              <a:buNone/>
            </a:pPr>
            <a:endParaRPr lang="en-US" altLang="ja-JP" sz="1800" b="1" dirty="0" smtClean="0">
              <a:ea typeface="ＭＳ Ｐゴシック" pitchFamily="50" charset="-128"/>
            </a:endParaRP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ea typeface="ＭＳ Ｐゴシック" pitchFamily="50" charset="-128"/>
              </a:rPr>
              <a:t>Committee feels that not enough data presented to judge the DR feasibility.</a:t>
            </a:r>
          </a:p>
          <a:p>
            <a:pPr lvl="1">
              <a:lnSpc>
                <a:spcPct val="90000"/>
              </a:lnSpc>
            </a:pPr>
            <a:r>
              <a:rPr lang="en-US" altLang="ja-JP" sz="1800" b="1" dirty="0" smtClean="0">
                <a:ea typeface="ＭＳ Ｐゴシック" pitchFamily="50" charset="-128"/>
              </a:rPr>
              <a:t>DR  is one of the major performance drivers for any LCs.</a:t>
            </a:r>
          </a:p>
          <a:p>
            <a:pPr lvl="1">
              <a:lnSpc>
                <a:spcPct val="90000"/>
              </a:lnSpc>
            </a:pPr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 rot="-1500000">
            <a:off x="40473" y="2975341"/>
            <a:ext cx="2606768" cy="769441"/>
          </a:xfrm>
          <a:prstGeom prst="rect">
            <a:avLst/>
          </a:prstGeom>
          <a:solidFill>
            <a:srgbClr val="CC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00FF"/>
                </a:solidFill>
              </a:rPr>
              <a:t>Y.Papaphilippou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02/02 am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|12.1|10|2.9|3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|12.1|10|2.9|3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12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10.1|6.8|27.2|9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4|13.1|3.5|9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10.7|17|18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1|7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8|7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7"/>
</p:tagLst>
</file>

<file path=ppt/theme/theme1.xml><?xml version="1.0" encoding="utf-8"?>
<a:theme xmlns:a="http://schemas.openxmlformats.org/drawingml/2006/main" name="Dbllinec">
  <a:themeElements>
    <a:clrScheme name="Dbllinec 4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Dbllinec">
      <a:majorFont>
        <a:latin typeface="Times New Roman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114FFB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114FFB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z:\programs\powerpnt\template\clrovrhd\dbllinec.ppt</Template>
  <TotalTime>2078</TotalTime>
  <Pages>36</Pages>
  <Words>3697</Words>
  <Application>Microsoft Office PowerPoint</Application>
  <PresentationFormat>Letter Paper (8.5x11 in)</PresentationFormat>
  <Paragraphs>622</Paragraphs>
  <Slides>48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48</vt:i4>
      </vt:variant>
    </vt:vector>
  </HeadingPairs>
  <TitlesOfParts>
    <vt:vector size="53" baseType="lpstr">
      <vt:lpstr>Dbllinec</vt:lpstr>
      <vt:lpstr>Mathcad</vt:lpstr>
      <vt:lpstr>Acrobat Document</vt:lpstr>
      <vt:lpstr>Microsoft Office Excel 97-2003 Worksheet</vt:lpstr>
      <vt:lpstr>Worksheet</vt:lpstr>
      <vt:lpstr>Slide 1</vt:lpstr>
      <vt:lpstr>Organisation</vt:lpstr>
      <vt:lpstr>Specific to this ACE meeting</vt:lpstr>
      <vt:lpstr>ACE6 agenda    (organised by R.Corsini)</vt:lpstr>
      <vt:lpstr>5th ACE meeting (02-04/02/10)</vt:lpstr>
      <vt:lpstr>ACE5 recommendations on Feasibility issues </vt:lpstr>
      <vt:lpstr>ACE5 recommendations on Main Beam Accelerator Structures</vt:lpstr>
      <vt:lpstr>ACE5 recommendations on Drive Beam Decelerator Structure</vt:lpstr>
      <vt:lpstr>ACE5 concerns on Damping Ring</vt:lpstr>
      <vt:lpstr>ACE5 Global Recommendations for / beyond CDR</vt:lpstr>
      <vt:lpstr>ACE5 Recommendations on next phase</vt:lpstr>
      <vt:lpstr>Slide 12</vt:lpstr>
      <vt:lpstr>                 Extending CLIC /ILC Collaboration http://clic-study.web.cern.ch/CLIC-Study/CLIC_ILC_Collab_Mtg/Index.htm</vt:lpstr>
      <vt:lpstr>CLIC design update</vt:lpstr>
      <vt:lpstr>Slide 15</vt:lpstr>
      <vt:lpstr>CLIC power</vt:lpstr>
      <vt:lpstr>Slide 17</vt:lpstr>
      <vt:lpstr>Slide 18</vt:lpstr>
      <vt:lpstr>Energy scan strategy and performance</vt:lpstr>
      <vt:lpstr>Progress on Main Beam Injector Sources</vt:lpstr>
      <vt:lpstr>Slide 21</vt:lpstr>
      <vt:lpstr>Slide 22</vt:lpstr>
      <vt:lpstr>Slide 23</vt:lpstr>
      <vt:lpstr>Increasing applications of high field X band structures</vt:lpstr>
      <vt:lpstr>Slide 25</vt:lpstr>
      <vt:lpstr>Slide 26</vt:lpstr>
      <vt:lpstr>Slide 27</vt:lpstr>
      <vt:lpstr>Slide 28</vt:lpstr>
      <vt:lpstr>Slide 29</vt:lpstr>
      <vt:lpstr>General Construction and installation Schedule derived from LHC experience</vt:lpstr>
      <vt:lpstr>Progress on the CLIC BDS</vt:lpstr>
      <vt:lpstr>Designing knobs</vt:lpstr>
      <vt:lpstr>The L*=6m FFS</vt:lpstr>
      <vt:lpstr>Fruitful collaboration with ATF/KEK</vt:lpstr>
      <vt:lpstr>Slide 35</vt:lpstr>
      <vt:lpstr>Slide 36</vt:lpstr>
      <vt:lpstr>QD0 support tube and QF1 supported by cantilever from pre-isolator in tunnel</vt:lpstr>
      <vt:lpstr>CLIC issues as discussed at ACE5</vt:lpstr>
      <vt:lpstr>CLIC strategy</vt:lpstr>
      <vt:lpstr>CLIC Accelerator Feasibility Issues @ ACE6 Delay of critical studies by CTF3 fire </vt:lpstr>
      <vt:lpstr>Operation &amp; Machine Protection System</vt:lpstr>
      <vt:lpstr>Conceptual Design Report:  New strategy towards European Strategy for HEP</vt:lpstr>
      <vt:lpstr>Layout of Volume 1 on Accelerator</vt:lpstr>
      <vt:lpstr>Contribution/Authors by CLIC collaborators</vt:lpstr>
      <vt:lpstr>CLIC Tentative Schedule</vt:lpstr>
      <vt:lpstr>Conclusion</vt:lpstr>
      <vt:lpstr>Slide 47</vt:lpstr>
      <vt:lpstr>Slide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CLIC study</dc:title>
  <dc:subject>General presentation</dc:subject>
  <dc:creator>J.P.Delahaye</dc:creator>
  <cp:keywords/>
  <dc:description/>
  <cp:lastModifiedBy>delahaye</cp:lastModifiedBy>
  <cp:revision>875</cp:revision>
  <cp:lastPrinted>2001-01-27T15:31:40Z</cp:lastPrinted>
  <dcterms:created xsi:type="dcterms:W3CDTF">1996-04-29T15:07:12Z</dcterms:created>
  <dcterms:modified xsi:type="dcterms:W3CDTF">2011-02-02T07:02:13Z</dcterms:modified>
</cp:coreProperties>
</file>