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Default Extension="pdf" ContentType="application/pdf"/>
  <Default Extension="gif" ContentType="image/gi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2" r:id="rId3"/>
    <p:sldId id="289" r:id="rId4"/>
    <p:sldId id="264" r:id="rId5"/>
    <p:sldId id="268" r:id="rId6"/>
    <p:sldId id="263" r:id="rId7"/>
    <p:sldId id="291" r:id="rId8"/>
    <p:sldId id="287" r:id="rId9"/>
    <p:sldId id="270" r:id="rId10"/>
    <p:sldId id="257" r:id="rId11"/>
    <p:sldId id="288" r:id="rId12"/>
    <p:sldId id="275" r:id="rId13"/>
    <p:sldId id="277" r:id="rId14"/>
    <p:sldId id="281" r:id="rId15"/>
    <p:sldId id="282" r:id="rId16"/>
    <p:sldId id="283" r:id="rId17"/>
    <p:sldId id="290" r:id="rId18"/>
    <p:sldId id="292" r:id="rId19"/>
    <p:sldId id="286" r:id="rId20"/>
    <p:sldId id="293" r:id="rId21"/>
    <p:sldId id="295" r:id="rId22"/>
    <p:sldId id="284" r:id="rId23"/>
    <p:sldId id="296" r:id="rId24"/>
    <p:sldId id="271" r:id="rId25"/>
    <p:sldId id="294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50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1/30/11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1/30/11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6043F-2FEB-7A45-9D50-D3673C1021A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CLIC-ACE, February 2nd, 2011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df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df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df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df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df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d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df"/><Relationship Id="rId5" Type="http://schemas.openxmlformats.org/officeDocument/2006/relationships/image" Target="../media/image33.png"/><Relationship Id="rId6" Type="http://schemas.openxmlformats.org/officeDocument/2006/relationships/image" Target="../media/image34.pdf"/><Relationship Id="rId7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df"/><Relationship Id="rId3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df"/><Relationship Id="rId3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df"/><Relationship Id="rId3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!OLE_LINK2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df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d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df"/><Relationship Id="rId4" Type="http://schemas.openxmlformats.org/officeDocument/2006/relationships/image" Target="../media/image7.png"/><Relationship Id="rId5" Type="http://schemas.openxmlformats.org/officeDocument/2006/relationships/image" Target="../media/image8.pdf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df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810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Luminosity</a:t>
            </a:r>
            <a:r>
              <a:rPr lang="en-US" dirty="0" smtClean="0"/>
              <a:t> </a:t>
            </a:r>
            <a:r>
              <a:rPr lang="en-US" dirty="0" smtClean="0"/>
              <a:t>Stability and </a:t>
            </a:r>
            <a:r>
              <a:rPr lang="en-US" dirty="0" err="1" smtClean="0"/>
              <a:t>Stabilisation</a:t>
            </a:r>
            <a:r>
              <a:rPr lang="en-US" dirty="0" smtClean="0"/>
              <a:t> Hardware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D. Schulte for the CLIC team</a:t>
            </a:r>
          </a:p>
          <a:p>
            <a:r>
              <a:rPr lang="en-US" sz="2400" dirty="0" smtClean="0"/>
              <a:t>Special thanks to J. </a:t>
            </a:r>
            <a:r>
              <a:rPr lang="en-US" sz="2400" dirty="0" err="1" smtClean="0"/>
              <a:t>Pfingstner</a:t>
            </a:r>
            <a:r>
              <a:rPr lang="en-US" sz="2400" dirty="0" smtClean="0"/>
              <a:t> and J. </a:t>
            </a:r>
            <a:r>
              <a:rPr lang="en-US" sz="2400" dirty="0" err="1" smtClean="0"/>
              <a:t>Snuverink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45311"/>
          </a:xfrm>
        </p:spPr>
        <p:txBody>
          <a:bodyPr>
            <a:noAutofit/>
          </a:bodyPr>
          <a:lstStyle/>
          <a:p>
            <a:r>
              <a:rPr lang="en-US" sz="3200" dirty="0" smtClean="0"/>
              <a:t>Required BPM Resolution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15105" y="717446"/>
            <a:ext cx="8781149" cy="194617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Let the feedback run at full speed</a:t>
            </a:r>
          </a:p>
          <a:p>
            <a:pPr lvl="1"/>
            <a:r>
              <a:rPr lang="en-US" dirty="0" smtClean="0"/>
              <a:t>No ground motion, only BPM errors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8000"/>
                </a:solidFill>
              </a:rPr>
              <a:t>Baseline BPM resolution of 50 nm leads to less than ΔL/L&lt;&lt;1%</a:t>
            </a:r>
          </a:p>
          <a:p>
            <a:pPr lvl="1"/>
            <a:r>
              <a:rPr lang="en-US" dirty="0" smtClean="0"/>
              <a:t>Value chosen to resolve 0.1σ beam jitter in the main </a:t>
            </a:r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Significantly improved result due to noise-robust beam based feedback</a:t>
            </a:r>
          </a:p>
          <a:p>
            <a:pPr lvl="2"/>
            <a:r>
              <a:rPr lang="en-US" dirty="0" smtClean="0"/>
              <a:t>Previous requirement had been 20nm for ΔL/L=1%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pic>
        <p:nvPicPr>
          <p:cNvPr id="16" name="Picture 15" descr="BPM_resoluti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2386" y="3154837"/>
            <a:ext cx="3545504" cy="2922189"/>
          </a:xfrm>
          <a:prstGeom prst="rect">
            <a:avLst/>
          </a:prstGeom>
        </p:spPr>
      </p:pic>
      <p:pic>
        <p:nvPicPr>
          <p:cNvPr id="17" name="Picture 16" descr="BPMplo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 rot="5400000">
            <a:off x="590662" y="1781958"/>
            <a:ext cx="4000275" cy="51768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Results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5937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Luminosity with Beam-based Feedback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" y="1011494"/>
            <a:ext cx="3522132" cy="534485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No </a:t>
            </a:r>
            <a:r>
              <a:rPr lang="en-US" dirty="0" err="1" smtClean="0"/>
              <a:t>stabilisation</a:t>
            </a:r>
            <a:r>
              <a:rPr lang="en-US" dirty="0" smtClean="0"/>
              <a:t> </a:t>
            </a:r>
            <a:r>
              <a:rPr lang="en-US" dirty="0" smtClean="0"/>
              <a:t>used, vertical plane only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Results:</a:t>
            </a:r>
          </a:p>
          <a:p>
            <a:r>
              <a:rPr lang="en-US" dirty="0" smtClean="0"/>
              <a:t>M</a:t>
            </a:r>
            <a:r>
              <a:rPr lang="en-US" dirty="0" smtClean="0"/>
              <a:t>odel A</a:t>
            </a:r>
          </a:p>
          <a:p>
            <a:pPr lvl="1"/>
            <a:r>
              <a:rPr lang="en-US" dirty="0" smtClean="0"/>
              <a:t>ΔL/L=3.2%</a:t>
            </a:r>
          </a:p>
          <a:p>
            <a:pPr lvl="1"/>
            <a:r>
              <a:rPr lang="en-US" dirty="0" smtClean="0"/>
              <a:t> does not need any </a:t>
            </a:r>
            <a:r>
              <a:rPr lang="en-US" dirty="0" err="1" smtClean="0"/>
              <a:t>stabilisation</a:t>
            </a:r>
            <a:r>
              <a:rPr lang="en-US" dirty="0" smtClean="0"/>
              <a:t> hardware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For model B</a:t>
            </a:r>
          </a:p>
          <a:p>
            <a:pPr lvl="1"/>
            <a:r>
              <a:rPr lang="en-US" dirty="0" smtClean="0"/>
              <a:t>ΔL/L=18.5%</a:t>
            </a:r>
          </a:p>
          <a:p>
            <a:endParaRPr lang="en-US" dirty="0" smtClean="0"/>
          </a:p>
          <a:p>
            <a:r>
              <a:rPr lang="en-US" dirty="0" smtClean="0"/>
              <a:t>With final doublet </a:t>
            </a:r>
            <a:r>
              <a:rPr lang="en-US" dirty="0" err="1" smtClean="0"/>
              <a:t>stabilisation</a:t>
            </a:r>
            <a:endParaRPr lang="en-US" dirty="0" smtClean="0"/>
          </a:p>
          <a:p>
            <a:pPr lvl="1"/>
            <a:r>
              <a:rPr lang="en-US" dirty="0" smtClean="0"/>
              <a:t>ΔL/L=7.9%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B10 and C are not </a:t>
            </a:r>
            <a:r>
              <a:rPr lang="en-US" dirty="0" smtClean="0"/>
              <a:t>acceptable</a:t>
            </a:r>
            <a:endParaRPr lang="en-US" dirty="0" smtClean="0"/>
          </a:p>
        </p:txBody>
      </p:sp>
      <p:pic>
        <p:nvPicPr>
          <p:cNvPr id="10" name="Picture 9" descr="nostabav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5400000">
            <a:off x="4147115" y="611151"/>
            <a:ext cx="4249882" cy="5499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5937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Adding Magnet </a:t>
            </a:r>
            <a:r>
              <a:rPr lang="en-US" sz="3200" dirty="0" err="1" smtClean="0"/>
              <a:t>Stabilisation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8344"/>
            <a:ext cx="3311529" cy="552800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Use the main </a:t>
            </a:r>
            <a:r>
              <a:rPr lang="en-US" dirty="0" err="1" smtClean="0"/>
              <a:t>linac</a:t>
            </a:r>
            <a:r>
              <a:rPr lang="en-US" dirty="0" smtClean="0"/>
              <a:t> transfer function for all magnets, except final </a:t>
            </a:r>
            <a:r>
              <a:rPr lang="en-US" dirty="0" smtClean="0"/>
              <a:t>doublet</a:t>
            </a:r>
          </a:p>
          <a:p>
            <a:pPr lvl="1"/>
            <a:r>
              <a:rPr lang="en-US" dirty="0" smtClean="0"/>
              <a:t>Conservative approach, might be able to do better in BDS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Model A is worse</a:t>
            </a:r>
          </a:p>
          <a:p>
            <a:pPr lvl="1"/>
            <a:r>
              <a:rPr lang="en-US" dirty="0" smtClean="0"/>
              <a:t>ΔL/L=8%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Model B is slightly worse than with pre-isolator alone</a:t>
            </a:r>
          </a:p>
          <a:p>
            <a:pPr lvl="1"/>
            <a:r>
              <a:rPr lang="en-US" dirty="0" smtClean="0"/>
              <a:t>ΔL/</a:t>
            </a:r>
            <a:r>
              <a:rPr lang="en-US" dirty="0" smtClean="0"/>
              <a:t>L</a:t>
            </a:r>
            <a:r>
              <a:rPr lang="en-US" dirty="0" smtClean="0"/>
              <a:t>=11%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</a:t>
            </a:r>
            <a:r>
              <a:rPr lang="en-US" dirty="0" smtClean="0"/>
              <a:t>odel B10 </a:t>
            </a:r>
            <a:r>
              <a:rPr lang="en-US" dirty="0" smtClean="0"/>
              <a:t>now</a:t>
            </a:r>
            <a:r>
              <a:rPr lang="en-US" dirty="0" smtClean="0"/>
              <a:t> </a:t>
            </a:r>
            <a:r>
              <a:rPr lang="en-US" dirty="0" smtClean="0"/>
              <a:t>about</a:t>
            </a:r>
            <a:r>
              <a:rPr lang="en-US" dirty="0" smtClean="0"/>
              <a:t> acceptable</a:t>
            </a:r>
          </a:p>
          <a:p>
            <a:pPr lvl="1"/>
            <a:r>
              <a:rPr lang="en-US" dirty="0" smtClean="0"/>
              <a:t>ΔL/L=15%</a:t>
            </a:r>
          </a:p>
          <a:p>
            <a:pPr lvl="1"/>
            <a:r>
              <a:rPr lang="en-US" dirty="0" smtClean="0"/>
              <a:t>Are still </a:t>
            </a:r>
            <a:r>
              <a:rPr lang="en-US" dirty="0" err="1" smtClean="0"/>
              <a:t>optimising</a:t>
            </a:r>
            <a:r>
              <a:rPr lang="en-US" dirty="0" smtClean="0"/>
              <a:t> controller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pic>
        <p:nvPicPr>
          <p:cNvPr id="8" name="Picture 7" descr="allav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5400000">
            <a:off x="4269135" y="594218"/>
            <a:ext cx="4249882" cy="54998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42057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Note: Simplified </a:t>
            </a:r>
            <a:r>
              <a:rPr lang="en-US" sz="3200" dirty="0" smtClean="0"/>
              <a:t>Calculation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6404"/>
            <a:ext cx="2667000" cy="534485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Simplified calculation allows to determine impact of each ground motion mode as function of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avelength</a:t>
            </a:r>
          </a:p>
          <a:p>
            <a:pPr lvl="1"/>
            <a:r>
              <a:rPr lang="en-US" dirty="0" smtClean="0"/>
              <a:t>Frequency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Tolerance shown</a:t>
            </a:r>
          </a:p>
          <a:p>
            <a:pPr lvl="1"/>
            <a:r>
              <a:rPr lang="en-US" dirty="0" smtClean="0"/>
              <a:t>ΔL/L=10%</a:t>
            </a:r>
          </a:p>
          <a:p>
            <a:pPr lvl="1"/>
            <a:r>
              <a:rPr lang="en-US" dirty="0" smtClean="0"/>
              <a:t>sinus/</a:t>
            </a:r>
            <a:r>
              <a:rPr lang="en-US" dirty="0" err="1" smtClean="0"/>
              <a:t>cosinus</a:t>
            </a:r>
            <a:r>
              <a:rPr lang="en-US" dirty="0" smtClean="0"/>
              <a:t> with respect to </a:t>
            </a:r>
            <a:r>
              <a:rPr lang="en-US" dirty="0" smtClean="0"/>
              <a:t>IP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Upper plot has no </a:t>
            </a:r>
            <a:r>
              <a:rPr lang="en-US" dirty="0" err="1" smtClean="0"/>
              <a:t>stabilisation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Lower plot has air hook final doublet </a:t>
            </a:r>
            <a:r>
              <a:rPr lang="en-US" dirty="0" err="1" smtClean="0"/>
              <a:t>stabilisation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pic>
        <p:nvPicPr>
          <p:cNvPr id="7" name="Picture 6" descr="sens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960166" y="574429"/>
            <a:ext cx="4572000" cy="3200400"/>
          </a:xfrm>
          <a:prstGeom prst="rect">
            <a:avLst/>
          </a:prstGeom>
        </p:spPr>
      </p:pic>
      <p:pic>
        <p:nvPicPr>
          <p:cNvPr id="8" name="Picture 7" descr="sens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960166" y="3657600"/>
            <a:ext cx="45720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5937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Consequences for</a:t>
            </a:r>
            <a:r>
              <a:rPr lang="en-US" sz="3200" dirty="0" smtClean="0"/>
              <a:t> </a:t>
            </a:r>
            <a:r>
              <a:rPr lang="en-US" sz="3200" dirty="0" err="1" smtClean="0"/>
              <a:t>Stabilisation</a:t>
            </a:r>
            <a:r>
              <a:rPr lang="en-US" sz="3200" dirty="0" smtClean="0"/>
              <a:t> Equipment</a:t>
            </a:r>
            <a:endParaRPr lang="en-US" sz="3200" dirty="0"/>
          </a:p>
        </p:txBody>
      </p:sp>
      <p:pic>
        <p:nvPicPr>
          <p:cNvPr id="7" name="Content Placeholder 6" descr="ace1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5659" b="-5659"/>
              <a:stretch>
                <a:fillRect/>
              </a:stretch>
            </p:blipFill>
          </mc:Choice>
          <mc:Fallback>
            <p:blipFill>
              <a:blip r:embed="rId3"/>
              <a:srcRect t="-5659" b="-5659"/>
              <a:stretch>
                <a:fillRect/>
              </a:stretch>
            </p:blipFill>
          </mc:Fallback>
        </mc:AlternateContent>
        <p:spPr>
          <a:xfrm>
            <a:off x="4267200" y="897373"/>
            <a:ext cx="4855474" cy="301766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pic>
        <p:nvPicPr>
          <p:cNvPr id="8" name="Picture 7" descr="ace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67200" y="3803650"/>
            <a:ext cx="4572000" cy="2552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1" y="1339157"/>
            <a:ext cx="38100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Estiamate</a:t>
            </a:r>
            <a:r>
              <a:rPr lang="en-US" dirty="0" smtClean="0"/>
              <a:t> luminosity loss for each ground motion mode (B10)</a:t>
            </a:r>
          </a:p>
          <a:p>
            <a:endParaRPr lang="en-US" dirty="0" smtClean="0"/>
          </a:p>
          <a:p>
            <a:r>
              <a:rPr lang="en-US" dirty="0" smtClean="0"/>
              <a:t>Estimated luminosity loss is 15%</a:t>
            </a:r>
          </a:p>
          <a:p>
            <a:pPr>
              <a:buFont typeface="Arial"/>
              <a:buChar char="•"/>
            </a:pPr>
            <a:r>
              <a:rPr lang="en-US" dirty="0" smtClean="0"/>
              <a:t> final doublet is assumed perfectly stable</a:t>
            </a:r>
          </a:p>
          <a:p>
            <a:pPr>
              <a:buFont typeface="Arial"/>
              <a:buChar char="•"/>
            </a:pPr>
            <a:r>
              <a:rPr lang="en-US" dirty="0" smtClean="0"/>
              <a:t> reasonable agreement with simulations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Luminosity loss is due to</a:t>
            </a:r>
          </a:p>
          <a:p>
            <a:pPr>
              <a:buFont typeface="Arial"/>
              <a:buChar char="•"/>
            </a:pPr>
            <a:r>
              <a:rPr lang="en-US" dirty="0" smtClean="0"/>
              <a:t> amplification close to micro-seismic peak</a:t>
            </a:r>
          </a:p>
          <a:p>
            <a:pPr>
              <a:buFont typeface="Arial"/>
              <a:buChar char="•"/>
            </a:pPr>
            <a:r>
              <a:rPr lang="en-US" dirty="0" smtClean="0"/>
              <a:t> amplification below 100Hz</a:t>
            </a:r>
          </a:p>
          <a:p>
            <a:pPr>
              <a:buFont typeface="Arial"/>
              <a:buChar char="•"/>
            </a:pPr>
            <a:r>
              <a:rPr lang="en-US" dirty="0" smtClean="0"/>
              <a:t> residual effects between 10 and 50Hz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Should tailor hardware transfer function to these findings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Improved Transfer Function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960768"/>
            <a:ext cx="34773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Modify baseline transfer function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 to shift resonance away from micro-seismic peak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 avoid second resonance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>
                <a:solidFill>
                  <a:srgbClr val="008000"/>
                </a:solidFill>
              </a:rPr>
              <a:t>Significant improvement in the two resonances expected</a:t>
            </a:r>
          </a:p>
        </p:txBody>
      </p:sp>
      <p:pic>
        <p:nvPicPr>
          <p:cNvPr id="12" name="Picture 11" descr="ace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114799" y="960768"/>
            <a:ext cx="4868061" cy="2718001"/>
          </a:xfrm>
          <a:prstGeom prst="rect">
            <a:avLst/>
          </a:prstGeom>
        </p:spPr>
      </p:pic>
      <p:pic>
        <p:nvPicPr>
          <p:cNvPr id="13" name="Picture 12" descr="ace1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678769"/>
            <a:ext cx="4572000" cy="2552700"/>
          </a:xfrm>
          <a:prstGeom prst="rect">
            <a:avLst/>
          </a:prstGeom>
        </p:spPr>
      </p:pic>
      <p:pic>
        <p:nvPicPr>
          <p:cNvPr id="15" name="Picture 14" descr="ace2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572000" y="3678769"/>
            <a:ext cx="4572000" cy="255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Result for </a:t>
            </a:r>
            <a:r>
              <a:rPr lang="en-US" sz="3200" dirty="0" err="1" smtClean="0"/>
              <a:t>O</a:t>
            </a:r>
            <a:r>
              <a:rPr lang="en-US" sz="3200" dirty="0" err="1" smtClean="0"/>
              <a:t>ptimised</a:t>
            </a:r>
            <a:r>
              <a:rPr lang="en-US" sz="3200" dirty="0" smtClean="0"/>
              <a:t> System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1286933"/>
            <a:ext cx="3121367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Full simulation of vertical only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8000"/>
                </a:solidFill>
              </a:rPr>
              <a:t>Performance would be satisfactory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ΔL/L=4.2%</a:t>
            </a:r>
          </a:p>
          <a:p>
            <a:pPr lvl="1">
              <a:buFont typeface="Arial"/>
              <a:buChar char="•"/>
            </a:pPr>
            <a:endParaRPr lang="en-US" dirty="0" smtClean="0">
              <a:solidFill>
                <a:srgbClr val="008000"/>
              </a:solidFill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 Residual loss should be largely due to final doublet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 currently simulations with PID are running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Concept for hardware exists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But hardware needs to be developed</a:t>
            </a:r>
          </a:p>
          <a:p>
            <a:endParaRPr lang="en-US" dirty="0"/>
          </a:p>
        </p:txBody>
      </p:sp>
      <p:pic>
        <p:nvPicPr>
          <p:cNvPr id="9" name="Picture 8" descr="v2x2av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5400000">
            <a:off x="4211020" y="383547"/>
            <a:ext cx="4300682" cy="5565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Impact of RF Jitter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902" y="800732"/>
            <a:ext cx="3788390" cy="555561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RF jitter leads to luminosity loss</a:t>
            </a:r>
          </a:p>
          <a:p>
            <a:pPr lvl="1"/>
            <a:r>
              <a:rPr lang="en-US" dirty="0" smtClean="0"/>
              <a:t>Limited BDS bandwidth</a:t>
            </a:r>
          </a:p>
          <a:p>
            <a:pPr lvl="1"/>
            <a:r>
              <a:rPr lang="en-US" dirty="0" smtClean="0"/>
              <a:t>Residual dispersion</a:t>
            </a:r>
          </a:p>
          <a:p>
            <a:r>
              <a:rPr lang="en-US" dirty="0" smtClean="0"/>
              <a:t>Can interact with orbit feedback</a:t>
            </a:r>
          </a:p>
          <a:p>
            <a:pPr lvl="1"/>
            <a:r>
              <a:rPr lang="en-US" dirty="0" smtClean="0"/>
              <a:t>Non-zero</a:t>
            </a:r>
            <a:r>
              <a:rPr lang="en-US" dirty="0" smtClean="0"/>
              <a:t> horizontal target </a:t>
            </a:r>
            <a:r>
              <a:rPr lang="en-US" dirty="0" smtClean="0"/>
              <a:t>dispersion in </a:t>
            </a:r>
            <a:r>
              <a:rPr lang="en-US" dirty="0" smtClean="0"/>
              <a:t>BDS fakes orbit jitter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Performed simulation </a:t>
            </a:r>
            <a:r>
              <a:rPr lang="en-US" dirty="0" smtClean="0"/>
              <a:t>of baseline </a:t>
            </a:r>
            <a:r>
              <a:rPr lang="en-US" dirty="0" smtClean="0"/>
              <a:t>machine with RF jitter and running feedback</a:t>
            </a:r>
          </a:p>
          <a:p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8000"/>
                </a:solidFill>
              </a:rPr>
              <a:t>Not a problem in the vertical plane</a:t>
            </a:r>
          </a:p>
          <a:p>
            <a:pPr>
              <a:buFont typeface="Wingdings" charset="2"/>
              <a:buChar char="ü"/>
            </a:pP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8000"/>
                </a:solidFill>
              </a:rPr>
              <a:t>Filtering the dispersion signal and reducing horizontal gain reduces additional effect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RF jitter 2.6% loss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RF jitter and feedback 3.8%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Impact on orbit feedback is negligible Δ(ΔL/L)=O(0.1%)</a:t>
            </a:r>
          </a:p>
          <a:p>
            <a:pPr lvl="1">
              <a:buFont typeface="Arial"/>
              <a:buChar char="•"/>
            </a:pP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Further </a:t>
            </a:r>
            <a:r>
              <a:rPr lang="en-US" dirty="0" err="1" smtClean="0">
                <a:solidFill>
                  <a:srgbClr val="0000FF"/>
                </a:solidFill>
              </a:rPr>
              <a:t>optimisation</a:t>
            </a:r>
            <a:r>
              <a:rPr lang="en-US" dirty="0" smtClean="0">
                <a:solidFill>
                  <a:srgbClr val="0000FF"/>
                </a:solidFill>
              </a:rPr>
              <a:t> should be possible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pic>
        <p:nvPicPr>
          <p:cNvPr id="8" name="Picture 7" descr="rf_jitter_performanc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078292" y="1338713"/>
            <a:ext cx="5065708" cy="37472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19600" y="5418667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Need to re-run final simulations with dispersion filter</a:t>
            </a:r>
            <a:endParaRPr lang="en-US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5937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Horizontal </a:t>
            </a:r>
            <a:r>
              <a:rPr lang="en-US" sz="3200" dirty="0" smtClean="0"/>
              <a:t>Motion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1494"/>
            <a:ext cx="3104456" cy="534485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Would expect more margin in horizontal plane</a:t>
            </a:r>
          </a:p>
          <a:p>
            <a:pPr lvl="1"/>
            <a:r>
              <a:rPr lang="en-US" dirty="0" smtClean="0"/>
              <a:t>Larger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But some additional complications</a:t>
            </a:r>
          </a:p>
          <a:p>
            <a:pPr lvl="1"/>
            <a:r>
              <a:rPr lang="en-US" dirty="0" smtClean="0"/>
              <a:t>Transfer function is different in </a:t>
            </a:r>
            <a:r>
              <a:rPr lang="en-US" dirty="0" err="1" smtClean="0"/>
              <a:t>x</a:t>
            </a:r>
            <a:endParaRPr lang="en-US" dirty="0" smtClean="0"/>
          </a:p>
          <a:p>
            <a:pPr lvl="1"/>
            <a:r>
              <a:rPr lang="en-US" dirty="0" smtClean="0"/>
              <a:t>Have to use lower gain because of horizontal dispersion</a:t>
            </a:r>
          </a:p>
          <a:p>
            <a:pPr lvl="1"/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8000"/>
                </a:solidFill>
              </a:rPr>
              <a:t>The additional luminosity loss is 1.4%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pic>
        <p:nvPicPr>
          <p:cNvPr id="7" name="Picture 6" descr="xy_av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5400000">
            <a:off x="4126646" y="368243"/>
            <a:ext cx="4374104" cy="56606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98133" y="5875867"/>
            <a:ext cx="6263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Need to repeat some simulations with horizontal feedback</a:t>
            </a:r>
            <a:endParaRPr lang="en-US" sz="20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Strategy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Show that luminosity is stable with the baseline solution</a:t>
            </a:r>
          </a:p>
          <a:p>
            <a:pPr lvl="1"/>
            <a:r>
              <a:rPr lang="en-US" dirty="0" smtClean="0"/>
              <a:t>Developing a model of the imperfections</a:t>
            </a:r>
          </a:p>
          <a:p>
            <a:pPr lvl="2"/>
            <a:r>
              <a:rPr lang="en-US" dirty="0" smtClean="0"/>
              <a:t>Ground motion, element jitter, mechanical </a:t>
            </a:r>
            <a:r>
              <a:rPr lang="en-US" dirty="0" err="1" smtClean="0"/>
              <a:t>stabilisation</a:t>
            </a:r>
            <a:r>
              <a:rPr lang="en-US" dirty="0" smtClean="0"/>
              <a:t>, …</a:t>
            </a:r>
          </a:p>
          <a:p>
            <a:pPr lvl="1"/>
            <a:r>
              <a:rPr lang="en-US" dirty="0" smtClean="0"/>
              <a:t>Develop mitigation methods</a:t>
            </a:r>
          </a:p>
          <a:p>
            <a:pPr lvl="2"/>
            <a:r>
              <a:rPr lang="en-US" dirty="0" smtClean="0"/>
              <a:t>Feedback, system design, …</a:t>
            </a:r>
          </a:p>
          <a:p>
            <a:pPr lvl="1"/>
            <a:r>
              <a:rPr lang="en-US" dirty="0" smtClean="0"/>
              <a:t>Integrate into code and perform fully integrated simulations with PLACET and GUINEA-PIG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This proves that a given solution is valid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Understand the luminosity performance</a:t>
            </a:r>
          </a:p>
          <a:p>
            <a:pPr lvl="1"/>
            <a:r>
              <a:rPr lang="en-US" dirty="0" smtClean="0"/>
              <a:t>Find simplified models to understand the effects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Ensure that full simulation results are understood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Point toward improvements for performance or cost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53558"/>
          </a:xfrm>
        </p:spPr>
        <p:txBody>
          <a:bodyPr>
            <a:noAutofit/>
          </a:bodyPr>
          <a:lstStyle/>
          <a:p>
            <a:r>
              <a:rPr lang="en-US" sz="3200" dirty="0" smtClean="0"/>
              <a:t>Long Term Luminosity Stability</a:t>
            </a:r>
            <a:endParaRPr lang="en-US" sz="3200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676213"/>
            <a:ext cx="8686800" cy="221831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Beam-based orbit feedback can only maintain luminosity for limited time</a:t>
            </a:r>
          </a:p>
          <a:p>
            <a:r>
              <a:rPr lang="en-US" dirty="0" smtClean="0"/>
              <a:t>Simulation of long term ground motion</a:t>
            </a:r>
          </a:p>
          <a:p>
            <a:pPr lvl="1"/>
            <a:r>
              <a:rPr lang="en-US" dirty="0" smtClean="0"/>
              <a:t>Apply long term motion using model B/B10</a:t>
            </a:r>
          </a:p>
          <a:p>
            <a:pPr lvl="2"/>
            <a:r>
              <a:rPr lang="en-US" dirty="0" smtClean="0"/>
              <a:t>Feedback is not active during this period</a:t>
            </a:r>
          </a:p>
          <a:p>
            <a:pPr lvl="1"/>
            <a:r>
              <a:rPr lang="en-US" dirty="0" smtClean="0"/>
              <a:t>Run the feedback until it converges</a:t>
            </a:r>
          </a:p>
          <a:p>
            <a:pPr lvl="2"/>
            <a:r>
              <a:rPr lang="en-US" dirty="0" smtClean="0"/>
              <a:t>Running during the ground motion could yield better </a:t>
            </a:r>
            <a:r>
              <a:rPr lang="en-US" dirty="0" smtClean="0"/>
              <a:t>results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pic>
        <p:nvPicPr>
          <p:cNvPr id="14" name="Picture 13" descr="ATL_recovery_log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420533" y="3070331"/>
            <a:ext cx="5050232" cy="29961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200" y="3285067"/>
            <a:ext cx="2133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Can </a:t>
            </a:r>
            <a:r>
              <a:rPr lang="en-US" dirty="0" smtClean="0"/>
              <a:t>probably be improved by optimizing beam-based </a:t>
            </a:r>
            <a:r>
              <a:rPr lang="en-US" dirty="0" smtClean="0"/>
              <a:t>feedback</a:t>
            </a:r>
          </a:p>
          <a:p>
            <a:pPr>
              <a:buFont typeface="Arial"/>
              <a:buChar char="•"/>
            </a:pPr>
            <a:r>
              <a:rPr lang="en-US" dirty="0" smtClean="0"/>
              <a:t> Can use tuning knobs to further improve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Future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3" y="616022"/>
            <a:ext cx="8686799" cy="574032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Finish studies for CDR</a:t>
            </a:r>
          </a:p>
          <a:p>
            <a:endParaRPr lang="en-US" dirty="0" smtClean="0"/>
          </a:p>
          <a:p>
            <a:r>
              <a:rPr lang="en-US" dirty="0" smtClean="0"/>
              <a:t>Improve the  controller</a:t>
            </a:r>
          </a:p>
          <a:p>
            <a:pPr lvl="1"/>
            <a:r>
              <a:rPr lang="en-US" dirty="0" smtClean="0"/>
              <a:t>Better algorithms</a:t>
            </a:r>
          </a:p>
          <a:p>
            <a:pPr lvl="1"/>
            <a:r>
              <a:rPr lang="en-US" dirty="0" smtClean="0"/>
              <a:t>Better layout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Guide improvement of hardware</a:t>
            </a:r>
          </a:p>
          <a:p>
            <a:pPr lvl="1"/>
            <a:r>
              <a:rPr lang="en-US" dirty="0" smtClean="0"/>
              <a:t>Interaction with beam-based feedback</a:t>
            </a:r>
          </a:p>
          <a:p>
            <a:pPr lvl="1"/>
            <a:r>
              <a:rPr lang="en-US" dirty="0" smtClean="0"/>
              <a:t>Cross talk between different systems</a:t>
            </a:r>
          </a:p>
          <a:p>
            <a:pPr lvl="1"/>
            <a:r>
              <a:rPr lang="en-US" dirty="0" smtClean="0"/>
              <a:t>Ground motion sensor based feed-forward on the beam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Further improvement of </a:t>
            </a:r>
            <a:r>
              <a:rPr lang="en-US" dirty="0" err="1" smtClean="0"/>
              <a:t>modelling</a:t>
            </a:r>
            <a:endParaRPr lang="en-US" dirty="0" smtClean="0"/>
          </a:p>
          <a:p>
            <a:pPr lvl="1"/>
            <a:r>
              <a:rPr lang="en-US" dirty="0" smtClean="0"/>
              <a:t>Technical noise, ground motion, RF jitter, stray fields</a:t>
            </a:r>
          </a:p>
          <a:p>
            <a:endParaRPr lang="en-US" dirty="0" smtClean="0"/>
          </a:p>
          <a:p>
            <a:r>
              <a:rPr lang="en-US" dirty="0" smtClean="0"/>
              <a:t>Cost reduction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Integrated tests</a:t>
            </a:r>
          </a:p>
          <a:p>
            <a:pPr lvl="1"/>
            <a:r>
              <a:rPr lang="en-US" dirty="0" smtClean="0"/>
              <a:t>E.g. pulse-to-pulse beam vs. ground motion in ATF2/ATF3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Improved Controller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1494"/>
            <a:ext cx="2645390" cy="256143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Non-linear controller at IP </a:t>
            </a:r>
            <a:r>
              <a:rPr lang="en-US" dirty="0" smtClean="0"/>
              <a:t>is being tested in Annecy (B. Caron)</a:t>
            </a:r>
          </a:p>
          <a:p>
            <a:pPr lvl="1"/>
            <a:r>
              <a:rPr lang="en-US" dirty="0" smtClean="0"/>
              <a:t>Will be integrated when tests are successful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3159077" y="1011494"/>
          <a:ext cx="5721445" cy="4766987"/>
        </p:xfrm>
        <a:graphic>
          <a:graphicData uri="http://schemas.openxmlformats.org/presentationml/2006/ole">
            <p:oleObj spid="_x0000_s40963" name="Document" r:id="rId3" imgW="6845300" imgH="53340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Intra-pulse Interaction-point Feedback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99" y="943010"/>
            <a:ext cx="3581401" cy="262992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Intra-pulse feedback is  being </a:t>
            </a:r>
          </a:p>
          <a:p>
            <a:pPr>
              <a:buNone/>
            </a:pPr>
            <a:r>
              <a:rPr lang="en-US" dirty="0" smtClean="0"/>
              <a:t>developed at Oxford</a:t>
            </a:r>
          </a:p>
          <a:p>
            <a:pPr lvl="1"/>
            <a:r>
              <a:rPr lang="en-US" dirty="0" smtClean="0"/>
              <a:t>Is currently kept as a reserve</a:t>
            </a:r>
          </a:p>
          <a:p>
            <a:pPr lvl="1"/>
            <a:r>
              <a:rPr lang="en-US" dirty="0" smtClean="0"/>
              <a:t>Can yield up to factor 4 reduction of luminosity loss</a:t>
            </a:r>
          </a:p>
          <a:p>
            <a:pPr lvl="1"/>
            <a:r>
              <a:rPr lang="en-US" dirty="0" smtClean="0"/>
              <a:t>i.e. factor 2 in tolerances</a:t>
            </a:r>
          </a:p>
          <a:p>
            <a:pPr lvl="1"/>
            <a:r>
              <a:rPr lang="en-US" dirty="0" smtClean="0"/>
              <a:t>Can have secondary beneficial effects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pic>
        <p:nvPicPr>
          <p:cNvPr id="8" name="Picture 7" descr="javier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724455"/>
            <a:ext cx="6019799" cy="3614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Experiments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5692"/>
            <a:ext cx="8229600" cy="220165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Good opportunity could be ATF2/ATF3</a:t>
            </a:r>
            <a:endParaRPr lang="en-US" dirty="0" smtClean="0"/>
          </a:p>
          <a:p>
            <a:r>
              <a:rPr lang="en-US" dirty="0" smtClean="0"/>
              <a:t>Ground </a:t>
            </a:r>
            <a:r>
              <a:rPr lang="en-US" dirty="0" smtClean="0"/>
              <a:t>motion-based feed-</a:t>
            </a:r>
            <a:r>
              <a:rPr lang="en-US" dirty="0" smtClean="0"/>
              <a:t>forward</a:t>
            </a:r>
          </a:p>
          <a:p>
            <a:pPr lvl="1"/>
            <a:r>
              <a:rPr lang="en-US" dirty="0" smtClean="0"/>
              <a:t>Measure the motion of </a:t>
            </a:r>
            <a:r>
              <a:rPr lang="en-US" dirty="0" err="1" smtClean="0"/>
              <a:t>quadrupole</a:t>
            </a:r>
            <a:r>
              <a:rPr lang="en-US" dirty="0" smtClean="0"/>
              <a:t> pulse-to-pulse</a:t>
            </a:r>
          </a:p>
          <a:p>
            <a:pPr lvl="1"/>
            <a:r>
              <a:rPr lang="en-US" dirty="0" smtClean="0"/>
              <a:t>Predict the beam motion in </a:t>
            </a:r>
            <a:r>
              <a:rPr lang="en-US" dirty="0" err="1" smtClean="0"/>
              <a:t>BPMs</a:t>
            </a:r>
            <a:r>
              <a:rPr lang="en-US" dirty="0" smtClean="0"/>
              <a:t> for each pulse</a:t>
            </a:r>
          </a:p>
          <a:p>
            <a:pPr lvl="1"/>
            <a:r>
              <a:rPr lang="en-US" dirty="0" smtClean="0"/>
              <a:t>Compare to measured beam motion pulse to pulse</a:t>
            </a:r>
          </a:p>
          <a:p>
            <a:r>
              <a:rPr lang="en-US" dirty="0" smtClean="0"/>
              <a:t>Simulation seem promising</a:t>
            </a:r>
          </a:p>
          <a:p>
            <a:pPr lvl="1"/>
            <a:r>
              <a:rPr lang="en-US" dirty="0" smtClean="0"/>
              <a:t>ATF2 ground motion</a:t>
            </a:r>
          </a:p>
          <a:p>
            <a:pPr lvl="1"/>
            <a:r>
              <a:rPr lang="en-US" dirty="0" smtClean="0"/>
              <a:t>Sensor sensitivity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pic>
        <p:nvPicPr>
          <p:cNvPr id="7" name="Picture 6" descr="ratio_AFT2_6H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7350"/>
            <a:ext cx="9144000" cy="3429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67399" y="2523443"/>
            <a:ext cx="2071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to Y. </a:t>
            </a:r>
            <a:r>
              <a:rPr lang="en-US" dirty="0" err="1" smtClean="0"/>
              <a:t>Renier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Note: Main </a:t>
            </a:r>
            <a:r>
              <a:rPr lang="en-US" sz="3200" dirty="0" err="1" smtClean="0"/>
              <a:t>Linac</a:t>
            </a:r>
            <a:r>
              <a:rPr lang="en-US" sz="3200" dirty="0" smtClean="0"/>
              <a:t> Estimate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616022"/>
            <a:ext cx="3319983" cy="5740328"/>
          </a:xfrm>
        </p:spPr>
        <p:txBody>
          <a:bodyPr>
            <a:noAutofit/>
          </a:bodyPr>
          <a:lstStyle/>
          <a:p>
            <a:r>
              <a:rPr lang="en-US" sz="1600" dirty="0"/>
              <a:t>G</a:t>
            </a:r>
            <a:r>
              <a:rPr lang="en-US" sz="1600" dirty="0" smtClean="0"/>
              <a:t>round motion only</a:t>
            </a:r>
            <a:endParaRPr lang="en-US" sz="1600" dirty="0" smtClean="0"/>
          </a:p>
          <a:p>
            <a:pPr lvl="1"/>
            <a:r>
              <a:rPr lang="en-US" sz="1600" dirty="0" smtClean="0"/>
              <a:t>Multi</a:t>
            </a:r>
            <a:r>
              <a:rPr lang="en-US" sz="1600" dirty="0" smtClean="0"/>
              <a:t>-pulse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used</a:t>
            </a:r>
          </a:p>
          <a:p>
            <a:pPr lvl="1"/>
            <a:r>
              <a:rPr lang="en-US" sz="1600" dirty="0" err="1" smtClean="0"/>
              <a:t>Δε</a:t>
            </a:r>
            <a:r>
              <a:rPr lang="en-US" sz="1600" baseline="-25000" dirty="0" err="1" smtClean="0"/>
              <a:t>y</a:t>
            </a:r>
            <a:r>
              <a:rPr lang="en-US" sz="1600" dirty="0" smtClean="0"/>
              <a:t>= 0.4nm  </a:t>
            </a:r>
            <a:r>
              <a:rPr lang="en-US" sz="1600" dirty="0" smtClean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1600" dirty="0" smtClean="0"/>
              <a:t>  ΔL/L=1%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Model B yields</a:t>
            </a:r>
          </a:p>
          <a:p>
            <a:pPr lvl="1"/>
            <a:r>
              <a:rPr lang="en-US" sz="1600" dirty="0" smtClean="0"/>
              <a:t>No stab.: ΔL/L=0.15-0.3%</a:t>
            </a:r>
          </a:p>
          <a:p>
            <a:pPr lvl="1"/>
            <a:r>
              <a:rPr lang="en-US" sz="1600" dirty="0" smtClean="0"/>
              <a:t>Stab.: ΔL/L=0.03-0.06%</a:t>
            </a:r>
          </a:p>
          <a:p>
            <a:pPr lvl="1"/>
            <a:r>
              <a:rPr lang="en-US" sz="1600" dirty="0" err="1" smtClean="0"/>
              <a:t>Stabilisation</a:t>
            </a:r>
            <a:r>
              <a:rPr lang="en-US" sz="1600" dirty="0" smtClean="0"/>
              <a:t> not </a:t>
            </a:r>
            <a:r>
              <a:rPr lang="en-US" sz="1600" dirty="0" smtClean="0"/>
              <a:t>required for ground motion only</a:t>
            </a:r>
          </a:p>
          <a:p>
            <a:endParaRPr lang="en-US" sz="1600" dirty="0" smtClean="0"/>
          </a:p>
          <a:p>
            <a:r>
              <a:rPr lang="en-US" sz="1600" dirty="0" smtClean="0"/>
              <a:t>Model B10</a:t>
            </a:r>
          </a:p>
          <a:p>
            <a:pPr lvl="1"/>
            <a:r>
              <a:rPr lang="en-US" sz="1600" dirty="0" smtClean="0"/>
              <a:t>No stab.: ΔL/L=1.5-3%</a:t>
            </a:r>
          </a:p>
          <a:p>
            <a:pPr lvl="1"/>
            <a:r>
              <a:rPr lang="en-US" sz="1600" dirty="0" smtClean="0"/>
              <a:t>Stab.: ΔL/L=0.3-0.6%</a:t>
            </a:r>
          </a:p>
          <a:p>
            <a:pPr lvl="1"/>
            <a:r>
              <a:rPr lang="en-US" sz="1600" dirty="0" err="1" smtClean="0"/>
              <a:t>Stabilisation</a:t>
            </a:r>
            <a:r>
              <a:rPr lang="en-US" sz="1600" dirty="0" smtClean="0"/>
              <a:t> marginally required</a:t>
            </a:r>
          </a:p>
          <a:p>
            <a:pPr lvl="1"/>
            <a:endParaRPr lang="en-US" sz="1600" dirty="0" smtClean="0"/>
          </a:p>
          <a:p>
            <a:r>
              <a:rPr lang="en-US" sz="1600" dirty="0" smtClean="0"/>
              <a:t>Model C does not work</a:t>
            </a:r>
          </a:p>
          <a:p>
            <a:pPr lvl="1"/>
            <a:r>
              <a:rPr lang="en-US" sz="1600" dirty="0" smtClean="0"/>
              <a:t>Also with </a:t>
            </a:r>
            <a:r>
              <a:rPr lang="en-US" sz="1600" dirty="0" err="1" smtClean="0"/>
              <a:t>stabilisation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7" descr="ml_ace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114800" y="781494"/>
            <a:ext cx="4250643" cy="2975450"/>
          </a:xfrm>
          <a:prstGeom prst="rect">
            <a:avLst/>
          </a:prstGeom>
        </p:spPr>
      </p:pic>
      <p:pic>
        <p:nvPicPr>
          <p:cNvPr id="9" name="Picture 8" descr="ml_ace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074512" y="3616586"/>
            <a:ext cx="4290931" cy="30036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15200" y="616022"/>
            <a:ext cx="1633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stabilisation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95694" y="3387612"/>
            <a:ext cx="2648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</a:t>
            </a:r>
            <a:r>
              <a:rPr lang="en-US" dirty="0" smtClean="0"/>
              <a:t> baseline </a:t>
            </a:r>
            <a:r>
              <a:rPr lang="en-US" dirty="0" err="1" smtClean="0"/>
              <a:t>stabilisation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3" y="1011494"/>
            <a:ext cx="8686799" cy="534485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current model for the </a:t>
            </a:r>
            <a:r>
              <a:rPr lang="en-US" dirty="0" err="1" smtClean="0"/>
              <a:t>stabilisation</a:t>
            </a:r>
            <a:r>
              <a:rPr lang="en-US" dirty="0" smtClean="0"/>
              <a:t> hardware is implemented in our simulations</a:t>
            </a:r>
          </a:p>
          <a:p>
            <a:pPr lvl="1"/>
            <a:r>
              <a:rPr lang="en-US" dirty="0" smtClean="0"/>
              <a:t>The noise induced by the </a:t>
            </a:r>
            <a:r>
              <a:rPr lang="en-US" dirty="0" smtClean="0"/>
              <a:t>hardware</a:t>
            </a:r>
            <a:r>
              <a:rPr lang="en-US" dirty="0" smtClean="0"/>
              <a:t> is not yet included, but appears acceptable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 have chosen ground motion model B10 as our benchmark point</a:t>
            </a:r>
          </a:p>
          <a:p>
            <a:pPr lvl="1"/>
            <a:r>
              <a:rPr lang="en-US" dirty="0" smtClean="0"/>
              <a:t>But will adapt to real motion once known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Horizontal ground motion and interaction with RF jitter seems OK </a:t>
            </a:r>
          </a:p>
          <a:p>
            <a:endParaRPr lang="en-US" dirty="0" smtClean="0"/>
          </a:p>
          <a:p>
            <a:r>
              <a:rPr lang="en-US" dirty="0" smtClean="0"/>
              <a:t>Luminosity loss with current baseline hardware would be 16% for B10</a:t>
            </a:r>
          </a:p>
          <a:p>
            <a:pPr lvl="1"/>
            <a:r>
              <a:rPr lang="en-US" dirty="0" smtClean="0"/>
              <a:t>But further hardware development will improve this; 4.2% </a:t>
            </a:r>
            <a:r>
              <a:rPr lang="en-US" dirty="0" smtClean="0"/>
              <a:t>(</a:t>
            </a:r>
            <a:r>
              <a:rPr lang="en-US" dirty="0" smtClean="0"/>
              <a:t>no noise, </a:t>
            </a:r>
            <a:r>
              <a:rPr lang="en-US" dirty="0" err="1" smtClean="0"/>
              <a:t>y</a:t>
            </a:r>
            <a:r>
              <a:rPr lang="en-US" dirty="0" smtClean="0"/>
              <a:t> only)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Further </a:t>
            </a:r>
            <a:r>
              <a:rPr lang="en-US" dirty="0" err="1" smtClean="0"/>
              <a:t>optimisation</a:t>
            </a:r>
            <a:r>
              <a:rPr lang="en-US" dirty="0" smtClean="0"/>
              <a:t> of the beam-based controller and feedback is ongoing</a:t>
            </a:r>
          </a:p>
          <a:p>
            <a:endParaRPr lang="en-US" dirty="0" smtClean="0"/>
          </a:p>
          <a:p>
            <a:r>
              <a:rPr lang="en-US" dirty="0" smtClean="0"/>
              <a:t>The use of </a:t>
            </a:r>
            <a:r>
              <a:rPr lang="en-US" dirty="0" smtClean="0"/>
              <a:t>tuning knobs to reduce the long-term luminosity loss is under investigation</a:t>
            </a:r>
          </a:p>
          <a:p>
            <a:endParaRPr lang="en-US" dirty="0" smtClean="0"/>
          </a:p>
          <a:p>
            <a:r>
              <a:rPr lang="en-US" dirty="0" smtClean="0"/>
              <a:t>We plan to gain </a:t>
            </a:r>
            <a:r>
              <a:rPr lang="en-US" dirty="0" smtClean="0"/>
              <a:t>experience in ATF2/ATF3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Model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61804"/>
          </a:xfrm>
        </p:spPr>
        <p:txBody>
          <a:bodyPr>
            <a:noAutofit/>
          </a:bodyPr>
          <a:lstStyle/>
          <a:p>
            <a:r>
              <a:rPr lang="en-US" sz="3200" dirty="0" smtClean="0"/>
              <a:t>Ground Motion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525" y="890624"/>
            <a:ext cx="4356819" cy="5270584"/>
          </a:xfrm>
        </p:spPr>
        <p:txBody>
          <a:bodyPr>
            <a:normAutofit fontScale="55000" lnSpcReduction="20000"/>
          </a:bodyPr>
          <a:lstStyle/>
          <a:p>
            <a:r>
              <a:rPr lang="en-US" sz="3273" dirty="0" smtClean="0"/>
              <a:t>Important source of luminosity loss</a:t>
            </a:r>
          </a:p>
          <a:p>
            <a:pPr lvl="1"/>
            <a:r>
              <a:rPr lang="en-US" sz="3273" dirty="0" smtClean="0"/>
              <a:t>Level of ground motion at final site is not known</a:t>
            </a:r>
          </a:p>
          <a:p>
            <a:pPr lvl="1"/>
            <a:r>
              <a:rPr lang="en-US" sz="3273" dirty="0" smtClean="0"/>
              <a:t>Technical noise transmitted via the ground is not known</a:t>
            </a:r>
          </a:p>
          <a:p>
            <a:pPr lvl="1"/>
            <a:endParaRPr lang="en-US" sz="3273" dirty="0" smtClean="0"/>
          </a:p>
          <a:p>
            <a:r>
              <a:rPr lang="en-US" sz="3273" dirty="0" smtClean="0"/>
              <a:t>Use two models</a:t>
            </a:r>
          </a:p>
          <a:p>
            <a:pPr lvl="1"/>
            <a:r>
              <a:rPr lang="en-US" sz="3273" dirty="0"/>
              <a:t>Short time scales (&lt; </a:t>
            </a:r>
            <a:r>
              <a:rPr lang="en-US" sz="3273" dirty="0" smtClean="0"/>
              <a:t>100 </a:t>
            </a:r>
            <a:r>
              <a:rPr lang="en-US" sz="3273" dirty="0" err="1"/>
              <a:t>s</a:t>
            </a:r>
            <a:r>
              <a:rPr lang="en-US" sz="3273" dirty="0"/>
              <a:t>)</a:t>
            </a:r>
          </a:p>
          <a:p>
            <a:pPr lvl="2"/>
            <a:r>
              <a:rPr lang="en-US" sz="3273" dirty="0"/>
              <a:t>A. </a:t>
            </a:r>
            <a:r>
              <a:rPr lang="en-US" sz="3273" dirty="0" err="1"/>
              <a:t>Seryi</a:t>
            </a:r>
            <a:r>
              <a:rPr lang="en-US" sz="3273" dirty="0"/>
              <a:t> </a:t>
            </a:r>
            <a:r>
              <a:rPr lang="en-US" sz="3273" dirty="0" smtClean="0"/>
              <a:t>models: </a:t>
            </a:r>
            <a:r>
              <a:rPr lang="en-US" sz="3273" dirty="0" err="1" smtClean="0"/>
              <a:t>P(ω,k</a:t>
            </a:r>
            <a:r>
              <a:rPr lang="en-US" sz="3273" dirty="0" smtClean="0"/>
              <a:t>)</a:t>
            </a:r>
          </a:p>
          <a:p>
            <a:pPr lvl="1"/>
            <a:r>
              <a:rPr lang="en-US" sz="3273" dirty="0" smtClean="0"/>
              <a:t>Long </a:t>
            </a:r>
            <a:r>
              <a:rPr lang="en-US" sz="3273" dirty="0"/>
              <a:t>time scales</a:t>
            </a:r>
          </a:p>
          <a:p>
            <a:pPr lvl="2"/>
            <a:r>
              <a:rPr lang="en-US" sz="3273" dirty="0"/>
              <a:t>ATL law</a:t>
            </a:r>
            <a:r>
              <a:rPr lang="en-US" sz="3273" dirty="0" smtClean="0"/>
              <a:t>:</a:t>
            </a:r>
            <a:r>
              <a:rPr lang="en-US" sz="3273" dirty="0"/>
              <a:t> </a:t>
            </a:r>
            <a:r>
              <a:rPr lang="en-US" sz="3273" dirty="0" smtClean="0"/>
              <a:t>&lt;(Δy)</a:t>
            </a:r>
            <a:r>
              <a:rPr lang="en-US" sz="3273" baseline="30000" dirty="0" smtClean="0"/>
              <a:t>2</a:t>
            </a:r>
            <a:r>
              <a:rPr lang="en-US" sz="3273" dirty="0" smtClean="0"/>
              <a:t>&gt; = </a:t>
            </a:r>
            <a:r>
              <a:rPr lang="en-US" sz="3273" dirty="0"/>
              <a:t>A*</a:t>
            </a:r>
            <a:r>
              <a:rPr lang="en-US" sz="3273" dirty="0" err="1"/>
              <a:t>t</a:t>
            </a:r>
            <a:r>
              <a:rPr lang="en-US" sz="3273" dirty="0"/>
              <a:t>*</a:t>
            </a:r>
            <a:r>
              <a:rPr lang="en-US" sz="3273" dirty="0" smtClean="0"/>
              <a:t>L</a:t>
            </a:r>
          </a:p>
          <a:p>
            <a:pPr lvl="2"/>
            <a:endParaRPr lang="en-US" sz="3273" dirty="0" smtClean="0"/>
          </a:p>
          <a:p>
            <a:r>
              <a:rPr lang="en-US" sz="3273" dirty="0"/>
              <a:t>Model</a:t>
            </a:r>
            <a:r>
              <a:rPr lang="en-US" sz="3273" dirty="0" smtClean="0"/>
              <a:t> A corresponds to LEP tunnel with no technical noise</a:t>
            </a:r>
          </a:p>
          <a:p>
            <a:r>
              <a:rPr lang="en-US" sz="3273" dirty="0" smtClean="0"/>
              <a:t>Model B10 is made to fit measurements at Annecy and the CMS hall</a:t>
            </a:r>
          </a:p>
          <a:p>
            <a:pPr lvl="1"/>
            <a:r>
              <a:rPr lang="en-US" sz="3273" dirty="0" smtClean="0"/>
              <a:t>Ad hoc correlation based on model B</a:t>
            </a:r>
          </a:p>
          <a:p>
            <a:r>
              <a:rPr lang="en-US" sz="3273" dirty="0" smtClean="0"/>
              <a:t>For ATL model we use A= 0.5 nm</a:t>
            </a:r>
            <a:r>
              <a:rPr lang="en-US" sz="3273" baseline="30000" dirty="0" smtClean="0"/>
              <a:t>2</a:t>
            </a:r>
            <a:r>
              <a:rPr lang="en-US" sz="3273" dirty="0" smtClean="0"/>
              <a:t>/(ms)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9357" y="2186107"/>
            <a:ext cx="4097867" cy="39751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6296290" y="2025028"/>
            <a:ext cx="811633" cy="7829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296290" y="1615506"/>
            <a:ext cx="1954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Micro-seismic peak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Main </a:t>
            </a:r>
            <a:r>
              <a:rPr lang="en-US" sz="3200" dirty="0" err="1" smtClean="0"/>
              <a:t>Linac</a:t>
            </a:r>
            <a:r>
              <a:rPr lang="en-US" sz="3200" dirty="0" smtClean="0"/>
              <a:t> </a:t>
            </a:r>
            <a:r>
              <a:rPr lang="en-US" sz="3200" dirty="0" err="1" smtClean="0"/>
              <a:t>Quadrupole</a:t>
            </a:r>
            <a:r>
              <a:rPr lang="en-US" sz="3200" dirty="0" smtClean="0"/>
              <a:t> </a:t>
            </a:r>
            <a:r>
              <a:rPr lang="en-US" sz="3200" dirty="0" err="1" smtClean="0"/>
              <a:t>Stabilisation</a:t>
            </a:r>
            <a:endParaRPr lang="en-US" sz="32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5261293" y="997827"/>
            <a:ext cx="3834962" cy="488929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System reduces quad movements </a:t>
            </a:r>
            <a:r>
              <a:rPr lang="en-US" dirty="0" smtClean="0">
                <a:solidFill>
                  <a:srgbClr val="0000FF"/>
                </a:solidFill>
              </a:rPr>
              <a:t>above </a:t>
            </a:r>
            <a:r>
              <a:rPr lang="en-US" dirty="0" smtClean="0"/>
              <a:t>1 Hz</a:t>
            </a:r>
            <a:r>
              <a:rPr lang="en-US" dirty="0"/>
              <a:t> </a:t>
            </a:r>
            <a:r>
              <a:rPr lang="en-US" dirty="0" smtClean="0"/>
              <a:t>(int. RMS 1 nm)</a:t>
            </a:r>
          </a:p>
          <a:p>
            <a:r>
              <a:rPr lang="en-US" dirty="0" smtClean="0">
                <a:solidFill>
                  <a:srgbClr val="00B100"/>
                </a:solidFill>
              </a:rPr>
              <a:t>Reduces emittance growth and beam jitter for high frequencies</a:t>
            </a:r>
          </a:p>
          <a:p>
            <a:endParaRPr lang="en-US" dirty="0" smtClean="0">
              <a:solidFill>
                <a:srgbClr val="00B1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Implemented transfer function into beam dynamics code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For the moment all elements are moved with transfer function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But magnets completely dominate the luminosity loss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Picture 11" descr="quadsta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585" y="1455602"/>
            <a:ext cx="4436888" cy="15190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261293" y="5887123"/>
            <a:ext cx="36634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Taken from CERN </a:t>
            </a:r>
            <a:r>
              <a:rPr lang="en-US" sz="2000" dirty="0" err="1" smtClean="0"/>
              <a:t>stabilisation</a:t>
            </a:r>
            <a:r>
              <a:rPr lang="en-US" sz="2000" dirty="0" smtClean="0"/>
              <a:t> </a:t>
            </a:r>
            <a:r>
              <a:rPr lang="en-US" sz="2000" dirty="0" smtClean="0"/>
              <a:t>group</a:t>
            </a:r>
            <a:endParaRPr lang="en-US" sz="2000" dirty="0"/>
          </a:p>
        </p:txBody>
      </p:sp>
      <p:pic>
        <p:nvPicPr>
          <p:cNvPr id="7" name="ClipArt Placeholder 4" descr="stab_tf_wi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5585" y="3176844"/>
            <a:ext cx="4890783" cy="3188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Pre-Isolator Transfer Function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0896"/>
            <a:ext cx="2915874" cy="218353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Transfer function is </a:t>
            </a:r>
            <a:r>
              <a:rPr lang="en-US" dirty="0" smtClean="0"/>
              <a:t>complex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Modified ground motion generator to correctly model </a:t>
            </a:r>
            <a:r>
              <a:rPr lang="en-US" dirty="0" smtClean="0"/>
              <a:t>this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reality will have also active </a:t>
            </a:r>
            <a:r>
              <a:rPr lang="en-US" dirty="0" err="1" smtClean="0"/>
              <a:t>stabilisation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preisolator2_Gadd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958" y="770896"/>
            <a:ext cx="4888483" cy="2593911"/>
          </a:xfrm>
          <a:prstGeom prst="rect">
            <a:avLst/>
          </a:prstGeom>
        </p:spPr>
      </p:pic>
      <p:sp>
        <p:nvSpPr>
          <p:cNvPr id="8" name="Up Arrow 7"/>
          <p:cNvSpPr/>
          <p:nvPr/>
        </p:nvSpPr>
        <p:spPr>
          <a:xfrm>
            <a:off x="6668659" y="3232630"/>
            <a:ext cx="230919" cy="832897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7360388" y="3232630"/>
            <a:ext cx="230919" cy="832897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Up Arrow 10"/>
          <p:cNvSpPr/>
          <p:nvPr/>
        </p:nvSpPr>
        <p:spPr>
          <a:xfrm flipV="1">
            <a:off x="5611997" y="1344020"/>
            <a:ext cx="230919" cy="626895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 flipV="1">
            <a:off x="7772744" y="1344020"/>
            <a:ext cx="230919" cy="626895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pre-i4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989939" y="4184506"/>
            <a:ext cx="3819277" cy="267349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604342" y="4054025"/>
            <a:ext cx="295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296071" y="4065527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pic>
        <p:nvPicPr>
          <p:cNvPr id="17" name="Picture 16" descr="pre-i5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3364807"/>
            <a:ext cx="4356891" cy="304982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989939" y="3845952"/>
            <a:ext cx="1490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Transfer to QD0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7772744" y="3364807"/>
            <a:ext cx="1498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Gaddi</a:t>
            </a:r>
            <a:r>
              <a:rPr lang="en-US" dirty="0" smtClean="0"/>
              <a:t> et al.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90103" y="3180141"/>
            <a:ext cx="2583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Transfer for coherent motion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Hardware Noise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770896"/>
            <a:ext cx="3235489" cy="558545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Active </a:t>
            </a:r>
            <a:r>
              <a:rPr lang="en-US" dirty="0" err="1" smtClean="0"/>
              <a:t>stabilisation</a:t>
            </a:r>
            <a:r>
              <a:rPr lang="en-US" dirty="0" smtClean="0"/>
              <a:t> will</a:t>
            </a:r>
          </a:p>
          <a:p>
            <a:pPr>
              <a:buNone/>
            </a:pPr>
            <a:r>
              <a:rPr lang="en-US" dirty="0" smtClean="0"/>
              <a:t>induce noise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Received a spectrum </a:t>
            </a:r>
          </a:p>
          <a:p>
            <a:pPr>
              <a:buNone/>
            </a:pPr>
            <a:r>
              <a:rPr lang="en-US" dirty="0" smtClean="0"/>
              <a:t>last Friday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Simple model weights </a:t>
            </a:r>
          </a:p>
          <a:p>
            <a:pPr>
              <a:buNone/>
            </a:pPr>
            <a:r>
              <a:rPr lang="en-US" dirty="0" smtClean="0"/>
              <a:t>noise with feedback </a:t>
            </a:r>
          </a:p>
          <a:p>
            <a:pPr>
              <a:buNone/>
            </a:pPr>
            <a:r>
              <a:rPr lang="en-US" dirty="0" smtClean="0"/>
              <a:t>transfer function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8000"/>
                </a:solidFill>
              </a:rPr>
              <a:t>About 0.1nm effective jitter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8000"/>
                </a:solidFill>
              </a:rPr>
              <a:t>&lt;</a:t>
            </a:r>
            <a:r>
              <a:rPr lang="en-US" dirty="0" smtClean="0">
                <a:solidFill>
                  <a:srgbClr val="008000"/>
                </a:solidFill>
              </a:rPr>
              <a:t>0.1% luminosity loss</a:t>
            </a:r>
          </a:p>
          <a:p>
            <a:pPr>
              <a:buFont typeface="Wingdings" charset="2"/>
              <a:buChar char="ü"/>
            </a:pPr>
            <a:endParaRPr lang="en-US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6600"/>
                </a:solidFill>
              </a:rPr>
              <a:t>Consider not to implement </a:t>
            </a:r>
          </a:p>
          <a:p>
            <a:pPr>
              <a:buNone/>
            </a:pPr>
            <a:r>
              <a:rPr lang="en-US" dirty="0" smtClean="0">
                <a:solidFill>
                  <a:srgbClr val="FF6600"/>
                </a:solidFill>
              </a:rPr>
              <a:t>t</a:t>
            </a:r>
            <a:r>
              <a:rPr lang="en-US" dirty="0" smtClean="0">
                <a:solidFill>
                  <a:srgbClr val="FF6600"/>
                </a:solidFill>
              </a:rPr>
              <a:t>his for final CDR results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Will be considered later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" name="Picture 19" descr="IRMS_corr_noise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960937" y="616022"/>
            <a:ext cx="5183063" cy="3586725"/>
          </a:xfrm>
          <a:prstGeom prst="rect">
            <a:avLst/>
          </a:prstGeom>
        </p:spPr>
      </p:pic>
      <p:pic>
        <p:nvPicPr>
          <p:cNvPr id="21" name="Picture 20" descr="corr_jitter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418667" y="4266927"/>
            <a:ext cx="3268133" cy="2454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Feedback Design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Feedback</a:t>
            </a:r>
            <a:r>
              <a:rPr lang="en-US" sz="3200" dirty="0" smtClean="0"/>
              <a:t> </a:t>
            </a:r>
            <a:r>
              <a:rPr lang="en-US" sz="3200" dirty="0" smtClean="0"/>
              <a:t>Design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11494"/>
            <a:ext cx="4431959" cy="511467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Every magnet is equipped with a BPM</a:t>
            </a:r>
          </a:p>
          <a:p>
            <a:pPr lvl="1"/>
            <a:r>
              <a:rPr lang="en-US" dirty="0" smtClean="0"/>
              <a:t>We use information from all </a:t>
            </a:r>
            <a:r>
              <a:rPr lang="en-US" dirty="0" err="1" smtClean="0"/>
              <a:t>BPMs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Each </a:t>
            </a:r>
            <a:r>
              <a:rPr lang="en-US" dirty="0" err="1" smtClean="0">
                <a:solidFill>
                  <a:srgbClr val="0000FF"/>
                </a:solidFill>
              </a:rPr>
              <a:t>quadrupole</a:t>
            </a:r>
            <a:r>
              <a:rPr lang="en-US" dirty="0" smtClean="0">
                <a:solidFill>
                  <a:srgbClr val="0000FF"/>
                </a:solidFill>
              </a:rPr>
              <a:t> is equipped with a corrector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ipole magnet and mover from </a:t>
            </a:r>
            <a:r>
              <a:rPr lang="en-US" dirty="0" err="1" smtClean="0"/>
              <a:t>stabilisation</a:t>
            </a:r>
            <a:r>
              <a:rPr lang="en-US" dirty="0" smtClean="0"/>
              <a:t> system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Correct the orbit globally</a:t>
            </a:r>
          </a:p>
          <a:p>
            <a:pPr lvl="1"/>
            <a:r>
              <a:rPr lang="en-US" dirty="0" smtClean="0"/>
              <a:t>In matrix inversion only the most important singular values are used</a:t>
            </a:r>
          </a:p>
          <a:p>
            <a:pPr lvl="1"/>
            <a:r>
              <a:rPr lang="en-US" dirty="0" smtClean="0"/>
              <a:t>Currently 16 singular values are used at full gain</a:t>
            </a:r>
          </a:p>
          <a:p>
            <a:pPr lvl="1"/>
            <a:r>
              <a:rPr lang="en-US" dirty="0" smtClean="0"/>
              <a:t>300 singular values are used at gain of </a:t>
            </a:r>
            <a:r>
              <a:rPr lang="en-US" dirty="0" smtClean="0"/>
              <a:t>0.05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6600"/>
                </a:solidFill>
              </a:rPr>
              <a:t>Some singular values are important for luminosity but not yet well measured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Room for improvement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CLIC-ACE, February 2nd, 2011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SVD_weight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9159" y="1011494"/>
            <a:ext cx="4254841" cy="3067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01733" y="5249332"/>
            <a:ext cx="2963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Orbit feedback and IP feedback are independent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9538</TotalTime>
  <Words>1753</Words>
  <Application>Microsoft Macintosh PowerPoint</Application>
  <PresentationFormat>On-screen Show (4:3)</PresentationFormat>
  <Paragraphs>351</Paragraphs>
  <Slides>26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!OLE_LINK2</vt:lpstr>
      <vt:lpstr>Luminosity Stability and Stabilisation Hardware</vt:lpstr>
      <vt:lpstr>Strategy</vt:lpstr>
      <vt:lpstr>Model</vt:lpstr>
      <vt:lpstr>Ground Motion</vt:lpstr>
      <vt:lpstr>Main Linac Quadrupole Stabilisation</vt:lpstr>
      <vt:lpstr>Pre-Isolator Transfer Function</vt:lpstr>
      <vt:lpstr>Hardware Noise</vt:lpstr>
      <vt:lpstr>Feedback Design</vt:lpstr>
      <vt:lpstr>Feedback Design</vt:lpstr>
      <vt:lpstr>Required BPM Resolution</vt:lpstr>
      <vt:lpstr>Results</vt:lpstr>
      <vt:lpstr>Luminosity with Beam-based Feedback</vt:lpstr>
      <vt:lpstr>Adding Magnet Stabilisation</vt:lpstr>
      <vt:lpstr>Note: Simplified Calculation</vt:lpstr>
      <vt:lpstr>Consequences for Stabilisation Equipment</vt:lpstr>
      <vt:lpstr>Improved Transfer Function</vt:lpstr>
      <vt:lpstr>Result for Optimised System</vt:lpstr>
      <vt:lpstr>Impact of RF Jitter</vt:lpstr>
      <vt:lpstr>Horizontal Motion</vt:lpstr>
      <vt:lpstr>Long Term Luminosity Stability</vt:lpstr>
      <vt:lpstr>Future</vt:lpstr>
      <vt:lpstr>Improved Controller</vt:lpstr>
      <vt:lpstr>Intra-pulse Interaction-point Feedback</vt:lpstr>
      <vt:lpstr>Experiments</vt:lpstr>
      <vt:lpstr>Note: Main Linac Estimate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77</cp:revision>
  <cp:lastPrinted>2011-02-02T13:20:28Z</cp:lastPrinted>
  <dcterms:created xsi:type="dcterms:W3CDTF">2011-01-30T09:13:58Z</dcterms:created>
  <dcterms:modified xsi:type="dcterms:W3CDTF">2011-02-02T14:12:55Z</dcterms:modified>
</cp:coreProperties>
</file>