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50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Layouts/slideLayout102.xml" ContentType="application/vnd.openxmlformats-officedocument.presentationml.slideLayout+xml"/>
  <Override PartName="/ppt/notesSlides/notesSlide41.xml" ContentType="application/vnd.openxmlformats-officedocument.presentationml.notesSlide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03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s/slide55.xml" ContentType="application/vnd.openxmlformats-officedocument.presentationml.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notesSlides/notesSlide57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Default Extension="emf" ContentType="image/x-emf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notesSlides/notesSlide18.xml" ContentType="application/vnd.openxmlformats-officedocument.presentationml.notesSlide+xml"/>
  <Override PartName="/ppt/slides/slide41.xml" ContentType="application/vnd.openxmlformats-officedocument.presentationml.slide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30.xml" ContentType="application/vnd.openxmlformats-officedocument.presentationml.slide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notesSlides/notesSlide32.xml" ContentType="application/vnd.openxmlformats-officedocument.presentationml.notesSlide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theme/theme23.xml" ContentType="application/vnd.openxmlformats-officedocument.them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7.xml" ContentType="application/vnd.openxmlformats-officedocument.presentationml.slide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46.xml" ContentType="application/vnd.openxmlformats-officedocument.presentationml.slide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notesSlides/notesSlide48.xml" ContentType="application/vnd.openxmlformats-officedocument.presentationml.notesSlide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notesSlides/notesSlide51.xml" ContentType="application/vnd.openxmlformats-officedocument.presentationml.notesSlide+xml"/>
  <Override PartName="/ppt/slideMasters/slideMaster21.xml" ContentType="application/vnd.openxmlformats-officedocument.presentationml.slideMaster+xml"/>
  <Default Extension="tiff" ContentType="image/tiff"/>
  <Override PartName="/ppt/slideLayouts/slideLayout224.xml" ContentType="application/vnd.openxmlformats-officedocument.presentationml.slideLayout+xml"/>
  <Override PartName="/ppt/notesSlides/notesSlide40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20.xml" ContentType="application/vnd.openxmlformats-officedocument.theme+xml"/>
  <Override PartName="/ppt/charts/chart2.xml" ContentType="application/vnd.openxmlformats-officedocument.drawingml.char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notesSlides/notesSlide34.xml" ContentType="application/vnd.openxmlformats-officedocument.presentationml.notesSlide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notesSlides/notesSlide23.xml" ContentType="application/vnd.openxmlformats-officedocument.presentationml.notesSlide+xml"/>
  <Override PartName="/ppt/theme/theme14.xml" ContentType="application/vnd.openxmlformats-officedocument.theme+xml"/>
  <Override PartName="/ppt/notesSlides/notesSlide12.xml" ContentType="application/vnd.openxmlformats-officedocument.presentationml.notesSlide+xml"/>
  <Override PartName="/ppt/slideLayouts/slideLayout232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s/slide48.xml" ContentType="application/vnd.openxmlformats-officedocument.presentationml.slide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notesSlides/notesSlide42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2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notesSlides/notesSlide14.xml" ContentType="application/vnd.openxmlformats-officedocument.presentationml.notesSlide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notesSlides/notesSlide50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53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notesSlides/notesSlide55.xml" ContentType="application/vnd.openxmlformats-officedocument.presentationml.notes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notesSlides/notesSlide44.xml" ContentType="application/vnd.openxmlformats-officedocument.presentationml.notesSlide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206.xml" ContentType="application/vnd.openxmlformats-officedocument.presentationml.slideLayout+xml"/>
  <Override PartName="/ppt/theme/theme24.xml" ContentType="application/vnd.openxmlformats-officedocument.theme+xml"/>
  <Override PartName="/ppt/notesSlides/notesSlide11.xml" ContentType="application/vnd.openxmlformats-officedocument.presentationml.notesSlid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s/slide58.xml" ContentType="application/vnd.openxmlformats-officedocument.presentationml.slid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notesSlides/notesSlide49.xml" ContentType="application/vnd.openxmlformats-officedocument.presentationml.notesSlide+xml"/>
  <Override PartName="/ppt/slideMasters/slideMaster19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notesSlides/notesSlide27.xml" ContentType="application/vnd.openxmlformats-officedocument.presentationml.notes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236.xml" ContentType="application/vnd.openxmlformats-officedocument.presentationml.slideLayout+xml"/>
  <Override PartName="/ppt/notesSlides/notesSlide52.xml" ContentType="application/vnd.openxmlformats-officedocument.presentationml.notesSlide+xml"/>
  <Override PartName="/ppt/slideMasters/slideMaster22.xml" ContentType="application/vnd.openxmlformats-officedocument.presentationml.slideMaster+xml"/>
  <Override PartName="/ppt/notesSlides/notesSlide30.xml" ContentType="application/vnd.openxmlformats-officedocument.presentationml.notesSlide+xml"/>
  <Override PartName="/ppt/slideLayouts/slideLayout198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7" r:id="rId5"/>
    <p:sldMasterId id="2147483709" r:id="rId6"/>
    <p:sldMasterId id="2147483721" r:id="rId7"/>
    <p:sldMasterId id="2147483733" r:id="rId8"/>
    <p:sldMasterId id="2147483746" r:id="rId9"/>
    <p:sldMasterId id="2147483758" r:id="rId10"/>
    <p:sldMasterId id="2147483771" r:id="rId11"/>
    <p:sldMasterId id="2147483783" r:id="rId12"/>
    <p:sldMasterId id="2147483795" r:id="rId13"/>
    <p:sldMasterId id="2147483807" r:id="rId14"/>
    <p:sldMasterId id="2147483819" r:id="rId15"/>
    <p:sldMasterId id="2147483823" r:id="rId16"/>
    <p:sldMasterId id="2147483835" r:id="rId17"/>
    <p:sldMasterId id="2147483847" r:id="rId18"/>
    <p:sldMasterId id="2147483860" r:id="rId19"/>
    <p:sldMasterId id="2147483873" r:id="rId20"/>
    <p:sldMasterId id="2147483886" r:id="rId21"/>
    <p:sldMasterId id="2147483898" r:id="rId22"/>
  </p:sldMasterIdLst>
  <p:notesMasterIdLst>
    <p:notesMasterId r:id="rId82"/>
  </p:notesMasterIdLst>
  <p:handoutMasterIdLst>
    <p:handoutMasterId r:id="rId83"/>
  </p:handoutMasterIdLst>
  <p:sldIdLst>
    <p:sldId id="263" r:id="rId23"/>
    <p:sldId id="264" r:id="rId24"/>
    <p:sldId id="268" r:id="rId25"/>
    <p:sldId id="262" r:id="rId26"/>
    <p:sldId id="256" r:id="rId27"/>
    <p:sldId id="295" r:id="rId28"/>
    <p:sldId id="274" r:id="rId29"/>
    <p:sldId id="273" r:id="rId30"/>
    <p:sldId id="317" r:id="rId31"/>
    <p:sldId id="316" r:id="rId32"/>
    <p:sldId id="259" r:id="rId33"/>
    <p:sldId id="257" r:id="rId34"/>
    <p:sldId id="269" r:id="rId35"/>
    <p:sldId id="265" r:id="rId36"/>
    <p:sldId id="270" r:id="rId37"/>
    <p:sldId id="266" r:id="rId38"/>
    <p:sldId id="302" r:id="rId39"/>
    <p:sldId id="303" r:id="rId40"/>
    <p:sldId id="277" r:id="rId41"/>
    <p:sldId id="297" r:id="rId42"/>
    <p:sldId id="298" r:id="rId43"/>
    <p:sldId id="275" r:id="rId44"/>
    <p:sldId id="312" r:id="rId45"/>
    <p:sldId id="313" r:id="rId46"/>
    <p:sldId id="314" r:id="rId47"/>
    <p:sldId id="315" r:id="rId48"/>
    <p:sldId id="311" r:id="rId49"/>
    <p:sldId id="300" r:id="rId50"/>
    <p:sldId id="301" r:id="rId51"/>
    <p:sldId id="307" r:id="rId52"/>
    <p:sldId id="308" r:id="rId53"/>
    <p:sldId id="309" r:id="rId54"/>
    <p:sldId id="310" r:id="rId55"/>
    <p:sldId id="258" r:id="rId56"/>
    <p:sldId id="278" r:id="rId57"/>
    <p:sldId id="279" r:id="rId58"/>
    <p:sldId id="280" r:id="rId59"/>
    <p:sldId id="281" r:id="rId60"/>
    <p:sldId id="282" r:id="rId61"/>
    <p:sldId id="299" r:id="rId62"/>
    <p:sldId id="267" r:id="rId63"/>
    <p:sldId id="261" r:id="rId64"/>
    <p:sldId id="276" r:id="rId65"/>
    <p:sldId id="286" r:id="rId66"/>
    <p:sldId id="287" r:id="rId67"/>
    <p:sldId id="288" r:id="rId68"/>
    <p:sldId id="283" r:id="rId69"/>
    <p:sldId id="284" r:id="rId70"/>
    <p:sldId id="285" r:id="rId71"/>
    <p:sldId id="289" r:id="rId72"/>
    <p:sldId id="290" r:id="rId73"/>
    <p:sldId id="291" r:id="rId74"/>
    <p:sldId id="304" r:id="rId75"/>
    <p:sldId id="305" r:id="rId76"/>
    <p:sldId id="292" r:id="rId77"/>
    <p:sldId id="293" r:id="rId78"/>
    <p:sldId id="294" r:id="rId79"/>
    <p:sldId id="296" r:id="rId80"/>
    <p:sldId id="306" r:id="rId81"/>
  </p:sldIdLst>
  <p:sldSz cx="9144000" cy="6858000" type="screen4x3"/>
  <p:notesSz cx="9906000" cy="66627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4.xml"/><Relationship Id="rId39" Type="http://schemas.openxmlformats.org/officeDocument/2006/relationships/slide" Target="slides/slide17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2.xml"/><Relationship Id="rId42" Type="http://schemas.openxmlformats.org/officeDocument/2006/relationships/slide" Target="slides/slide20.xml"/><Relationship Id="rId47" Type="http://schemas.openxmlformats.org/officeDocument/2006/relationships/slide" Target="slides/slide25.xml"/><Relationship Id="rId50" Type="http://schemas.openxmlformats.org/officeDocument/2006/relationships/slide" Target="slides/slide28.xml"/><Relationship Id="rId55" Type="http://schemas.openxmlformats.org/officeDocument/2006/relationships/slide" Target="slides/slide33.xml"/><Relationship Id="rId63" Type="http://schemas.openxmlformats.org/officeDocument/2006/relationships/slide" Target="slides/slide41.xml"/><Relationship Id="rId68" Type="http://schemas.openxmlformats.org/officeDocument/2006/relationships/slide" Target="slides/slide46.xml"/><Relationship Id="rId76" Type="http://schemas.openxmlformats.org/officeDocument/2006/relationships/slide" Target="slides/slide54.xml"/><Relationship Id="rId8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49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7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2.xml"/><Relationship Id="rId32" Type="http://schemas.openxmlformats.org/officeDocument/2006/relationships/slide" Target="slides/slide10.xml"/><Relationship Id="rId37" Type="http://schemas.openxmlformats.org/officeDocument/2006/relationships/slide" Target="slides/slide15.xml"/><Relationship Id="rId40" Type="http://schemas.openxmlformats.org/officeDocument/2006/relationships/slide" Target="slides/slide18.xml"/><Relationship Id="rId45" Type="http://schemas.openxmlformats.org/officeDocument/2006/relationships/slide" Target="slides/slide23.xml"/><Relationship Id="rId53" Type="http://schemas.openxmlformats.org/officeDocument/2006/relationships/slide" Target="slides/slide31.xml"/><Relationship Id="rId58" Type="http://schemas.openxmlformats.org/officeDocument/2006/relationships/slide" Target="slides/slide36.xml"/><Relationship Id="rId66" Type="http://schemas.openxmlformats.org/officeDocument/2006/relationships/slide" Target="slides/slide44.xml"/><Relationship Id="rId74" Type="http://schemas.openxmlformats.org/officeDocument/2006/relationships/slide" Target="slides/slide52.xml"/><Relationship Id="rId79" Type="http://schemas.openxmlformats.org/officeDocument/2006/relationships/slide" Target="slides/slide57.xml"/><Relationship Id="rId8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39.xml"/><Relationship Id="rId82" Type="http://schemas.openxmlformats.org/officeDocument/2006/relationships/notesMaster" Target="notesMasters/notesMaster1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5.xml"/><Relationship Id="rId30" Type="http://schemas.openxmlformats.org/officeDocument/2006/relationships/slide" Target="slides/slide8.xml"/><Relationship Id="rId35" Type="http://schemas.openxmlformats.org/officeDocument/2006/relationships/slide" Target="slides/slide13.xml"/><Relationship Id="rId43" Type="http://schemas.openxmlformats.org/officeDocument/2006/relationships/slide" Target="slides/slide21.xml"/><Relationship Id="rId48" Type="http://schemas.openxmlformats.org/officeDocument/2006/relationships/slide" Target="slides/slide26.xml"/><Relationship Id="rId56" Type="http://schemas.openxmlformats.org/officeDocument/2006/relationships/slide" Target="slides/slide34.xml"/><Relationship Id="rId64" Type="http://schemas.openxmlformats.org/officeDocument/2006/relationships/slide" Target="slides/slide42.xml"/><Relationship Id="rId69" Type="http://schemas.openxmlformats.org/officeDocument/2006/relationships/slide" Target="slides/slide47.xml"/><Relationship Id="rId77" Type="http://schemas.openxmlformats.org/officeDocument/2006/relationships/slide" Target="slides/slide55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9.xml"/><Relationship Id="rId72" Type="http://schemas.openxmlformats.org/officeDocument/2006/relationships/slide" Target="slides/slide50.xml"/><Relationship Id="rId80" Type="http://schemas.openxmlformats.org/officeDocument/2006/relationships/slide" Target="slides/slide58.xml"/><Relationship Id="rId85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3.xml"/><Relationship Id="rId33" Type="http://schemas.openxmlformats.org/officeDocument/2006/relationships/slide" Target="slides/slide11.xml"/><Relationship Id="rId38" Type="http://schemas.openxmlformats.org/officeDocument/2006/relationships/slide" Target="slides/slide16.xml"/><Relationship Id="rId46" Type="http://schemas.openxmlformats.org/officeDocument/2006/relationships/slide" Target="slides/slide24.xml"/><Relationship Id="rId59" Type="http://schemas.openxmlformats.org/officeDocument/2006/relationships/slide" Target="slides/slide37.xml"/><Relationship Id="rId67" Type="http://schemas.openxmlformats.org/officeDocument/2006/relationships/slide" Target="slides/slide45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9.xml"/><Relationship Id="rId54" Type="http://schemas.openxmlformats.org/officeDocument/2006/relationships/slide" Target="slides/slide32.xml"/><Relationship Id="rId62" Type="http://schemas.openxmlformats.org/officeDocument/2006/relationships/slide" Target="slides/slide40.xml"/><Relationship Id="rId70" Type="http://schemas.openxmlformats.org/officeDocument/2006/relationships/slide" Target="slides/slide48.xml"/><Relationship Id="rId75" Type="http://schemas.openxmlformats.org/officeDocument/2006/relationships/slide" Target="slides/slide53.xml"/><Relationship Id="rId83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1.xml"/><Relationship Id="rId28" Type="http://schemas.openxmlformats.org/officeDocument/2006/relationships/slide" Target="slides/slide6.xml"/><Relationship Id="rId36" Type="http://schemas.openxmlformats.org/officeDocument/2006/relationships/slide" Target="slides/slide14.xml"/><Relationship Id="rId49" Type="http://schemas.openxmlformats.org/officeDocument/2006/relationships/slide" Target="slides/slide27.xml"/><Relationship Id="rId57" Type="http://schemas.openxmlformats.org/officeDocument/2006/relationships/slide" Target="slides/slide35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9.xml"/><Relationship Id="rId44" Type="http://schemas.openxmlformats.org/officeDocument/2006/relationships/slide" Target="slides/slide22.xml"/><Relationship Id="rId52" Type="http://schemas.openxmlformats.org/officeDocument/2006/relationships/slide" Target="slides/slide30.xml"/><Relationship Id="rId60" Type="http://schemas.openxmlformats.org/officeDocument/2006/relationships/slide" Target="slides/slide38.xml"/><Relationship Id="rId65" Type="http://schemas.openxmlformats.org/officeDocument/2006/relationships/slide" Target="slides/slide43.xml"/><Relationship Id="rId73" Type="http://schemas.openxmlformats.org/officeDocument/2006/relationships/slide" Target="slides/slide51.xml"/><Relationship Id="rId78" Type="http://schemas.openxmlformats.org/officeDocument/2006/relationships/slide" Target="slides/slide56.xml"/><Relationship Id="rId81" Type="http://schemas.openxmlformats.org/officeDocument/2006/relationships/slide" Target="slides/slide59.xml"/><Relationship Id="rId86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w\wuenschw\Documents\MyDocs\Calculations%20and%20experiments\gradient%20summary\gradient%20summary%20data%202011-5-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w\wuenschw\Documents\MyDocs\Calculations%20and%20experiments\gradient%20summary\gradient%20summary%20data%202011-5-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val>
            <c:numRef>
              <c:f>Sheet1!$N$2:$N$10</c:f>
              <c:numCache>
                <c:formatCode>General</c:formatCode>
                <c:ptCount val="9"/>
                <c:pt idx="0">
                  <c:v>-2</c:v>
                </c:pt>
                <c:pt idx="1">
                  <c:v>-6.1073908879932866</c:v>
                </c:pt>
                <c:pt idx="2">
                  <c:v>-4.4086011299228165</c:v>
                </c:pt>
                <c:pt idx="3">
                  <c:v>-5.8339171238085621</c:v>
                </c:pt>
                <c:pt idx="4">
                  <c:v>-4.6514630622906434</c:v>
                </c:pt>
                <c:pt idx="5">
                  <c:v>-5.0913660760050155</c:v>
                </c:pt>
                <c:pt idx="6">
                  <c:v>-5.8461737989874791</c:v>
                </c:pt>
                <c:pt idx="7">
                  <c:v>-7.0769551724948574</c:v>
                </c:pt>
                <c:pt idx="8">
                  <c:v>-6.9443461298216134</c:v>
                </c:pt>
              </c:numCache>
            </c:numRef>
          </c:val>
        </c:ser>
        <c:axId val="82617856"/>
        <c:axId val="82836096"/>
      </c:barChart>
      <c:catAx>
        <c:axId val="82617856"/>
        <c:scaling>
          <c:orientation val="minMax"/>
        </c:scaling>
        <c:axPos val="b"/>
        <c:title>
          <c:layout/>
        </c:title>
        <c:tickLblPos val="none"/>
        <c:crossAx val="82836096"/>
        <c:crosses val="autoZero"/>
        <c:auto val="1"/>
        <c:lblAlgn val="ctr"/>
        <c:lblOffset val="100"/>
      </c:catAx>
      <c:valAx>
        <c:axId val="82836096"/>
        <c:scaling>
          <c:orientation val="minMax"/>
        </c:scaling>
        <c:axPos val="l"/>
        <c:majorGridlines/>
        <c:numFmt formatCode="General" sourceLinked="1"/>
        <c:tickLblPos val="nextTo"/>
        <c:crossAx val="82617856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bar"/>
        <c:grouping val="clustered"/>
        <c:ser>
          <c:idx val="0"/>
          <c:order val="0"/>
          <c:val>
            <c:numRef>
              <c:f>Sheet1!$M$3:$M$10</c:f>
              <c:numCache>
                <c:formatCode>0</c:formatCode>
                <c:ptCount val="8"/>
                <c:pt idx="0">
                  <c:v>97.53067917088201</c:v>
                </c:pt>
                <c:pt idx="1">
                  <c:v>85.268828320809789</c:v>
                </c:pt>
                <c:pt idx="2">
                  <c:v>87.050548372720527</c:v>
                </c:pt>
                <c:pt idx="3">
                  <c:v>83.239349788816597</c:v>
                </c:pt>
                <c:pt idx="4">
                  <c:v>90.018944047743133</c:v>
                </c:pt>
                <c:pt idx="5">
                  <c:v>95.578842500452055</c:v>
                </c:pt>
                <c:pt idx="6">
                  <c:v>105.33543660326301</c:v>
                </c:pt>
                <c:pt idx="7">
                  <c:v>104.28690484843951</c:v>
                </c:pt>
              </c:numCache>
            </c:numRef>
          </c:val>
        </c:ser>
        <c:axId val="83079552"/>
        <c:axId val="83081088"/>
      </c:barChart>
      <c:catAx>
        <c:axId val="83079552"/>
        <c:scaling>
          <c:orientation val="minMax"/>
        </c:scaling>
        <c:delete val="1"/>
        <c:axPos val="l"/>
        <c:tickLblPos val="none"/>
        <c:crossAx val="83081088"/>
        <c:crosses val="autoZero"/>
        <c:auto val="1"/>
        <c:lblAlgn val="ctr"/>
        <c:lblOffset val="100"/>
      </c:catAx>
      <c:valAx>
        <c:axId val="83081088"/>
        <c:scaling>
          <c:orientation val="minMax"/>
          <c:max val="110"/>
          <c:min val="60"/>
        </c:scaling>
        <c:axPos val="b"/>
        <c:majorGridlines/>
        <c:numFmt formatCode="0" sourceLinked="1"/>
        <c:tickLblPos val="nextTo"/>
        <c:crossAx val="83079552"/>
        <c:crosses val="autoZero"/>
        <c:crossBetween val="between"/>
        <c:majorUnit val="10"/>
      </c:valAx>
      <c:spPr>
        <a:ln>
          <a:solidFill>
            <a:schemeClr val="tx1"/>
          </a:solidFill>
        </a:ln>
      </c:spPr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93308" cy="3331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10332" y="0"/>
            <a:ext cx="4293307" cy="3331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6C75B-C7B6-4139-A57B-F1CEC55E2356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328534"/>
            <a:ext cx="4293308" cy="333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10332" y="6328534"/>
            <a:ext cx="4293307" cy="333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9F2F0-C7FD-489A-911D-BD9B61F07D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92601" cy="3331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11107" y="0"/>
            <a:ext cx="4292601" cy="3331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F62EA-913B-4E18-9C4F-A379798F0B61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87713" y="500063"/>
            <a:ext cx="3330575" cy="2498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0601" y="3164801"/>
            <a:ext cx="7924799" cy="299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328445"/>
            <a:ext cx="4292601" cy="333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11107" y="6328445"/>
            <a:ext cx="4292601" cy="333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5EE2B2-09D2-4711-8EE7-850720349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DD747-0844-4AFB-A56B-0D3CF2E2B8F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B88314-6E0D-43F7-9D0D-1039FACA0649}" type="slidenum">
              <a:rPr lang="en-US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6300" y="639763"/>
            <a:ext cx="3074988" cy="2306637"/>
          </a:xfrm>
          <a:solidFill>
            <a:srgbClr val="FFFFFF"/>
          </a:solidFill>
          <a:ln/>
        </p:spPr>
      </p:sp>
      <p:sp>
        <p:nvSpPr>
          <p:cNvPr id="3277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1534056" y="3169428"/>
            <a:ext cx="6847064" cy="2560990"/>
          </a:xfrm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C80F7-57D9-483C-8FB4-9D0A05283960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C3E21D-AEEB-4DE7-9A98-8C13F8D8FDFA}" type="slidenum">
              <a:rPr lang="en-US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8170B3-13E2-4640-AE50-7790D2F2F9FA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8170B3-13E2-4640-AE50-7790D2F2F9FA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8170B3-13E2-4640-AE50-7790D2F2F9FA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54654A-4E97-4E8B-A94B-12930F8E8B37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78AE5-B3AE-4A82-A60C-A25B20C0144E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78AE5-B3AE-4A82-A60C-A25B20C0144E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E4DD5-1BCA-417A-A021-99F141A5EC1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C80F7-57D9-483C-8FB4-9D0A05283960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C80F7-57D9-483C-8FB4-9D0A05283960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C80F7-57D9-483C-8FB4-9D0A05283960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38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39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78AE5-B3AE-4A82-A60C-A25B20C0144E}" type="slidenum">
              <a:rPr lang="en-US" smtClean="0">
                <a:solidFill>
                  <a:prstClr val="black"/>
                </a:solidFill>
              </a:rPr>
              <a:pPr/>
              <a:t>40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CAAC5-EBA8-43CA-B538-A4E136069B3D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3EA48D-BBCA-47C3-BD14-BED6D0DBBBD0}" type="slidenum">
              <a:rPr lang="en-US" smtClean="0">
                <a:solidFill>
                  <a:prstClr val="black"/>
                </a:solidFill>
              </a:rPr>
              <a:pPr/>
              <a:t>44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45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651000" y="499705"/>
            <a:ext cx="6604000" cy="249852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46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9989E4-0239-458E-9CAD-7EBCFAB21BC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05C2D-8E84-4E1D-B98B-CA4CCD4CAA69}" type="slidenum">
              <a:rPr lang="en-US" smtClean="0">
                <a:solidFill>
                  <a:prstClr val="black"/>
                </a:solidFill>
              </a:rPr>
              <a:pPr/>
              <a:t>48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05C2D-8E84-4E1D-B98B-CA4CCD4CAA69}" type="slidenum">
              <a:rPr lang="en-US" smtClean="0">
                <a:solidFill>
                  <a:prstClr val="black"/>
                </a:solidFill>
              </a:rPr>
              <a:pPr/>
              <a:t>49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B3C7D-D77A-D14E-93E0-2BF33F4F868F}" type="slidenum">
              <a:rPr lang="en-US" smtClean="0">
                <a:solidFill>
                  <a:prstClr val="black"/>
                </a:solidFill>
              </a:rPr>
              <a:pPr/>
              <a:t>50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20176" y="500134"/>
            <a:ext cx="7265648" cy="249852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A5F973-9BFF-4084-A35E-A4A298AFF593}" type="slidenum">
              <a:rPr lang="en-US" smtClean="0">
                <a:solidFill>
                  <a:prstClr val="black"/>
                </a:solidFill>
              </a:rPr>
              <a:pPr/>
              <a:t>51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20176" y="500134"/>
            <a:ext cx="7265648" cy="249852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EE9A4-C442-4716-A083-F07AA1EE1D07}" type="slidenum">
              <a:rPr lang="en-US">
                <a:solidFill>
                  <a:prstClr val="black"/>
                </a:solidFill>
              </a:rPr>
              <a:pPr/>
              <a:t>52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C57B1-860F-471C-BB6A-6B492978C570}" type="slidenum">
              <a:rPr lang="en-US" smtClean="0">
                <a:solidFill>
                  <a:prstClr val="black"/>
                </a:solidFill>
              </a:rPr>
              <a:pPr/>
              <a:t>53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C57B1-860F-471C-BB6A-6B492978C570}" type="slidenum">
              <a:rPr lang="en-US" smtClean="0">
                <a:solidFill>
                  <a:prstClr val="black"/>
                </a:solidFill>
              </a:rPr>
              <a:pPr/>
              <a:t>54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C80F7-57D9-483C-8FB4-9D0A05283960}" type="slidenum">
              <a:rPr lang="en-US" smtClean="0">
                <a:solidFill>
                  <a:prstClr val="black"/>
                </a:solidFill>
              </a:rPr>
              <a:pPr/>
              <a:t>58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C80F7-57D9-483C-8FB4-9D0A05283960}" type="slidenum">
              <a:rPr lang="en-US" smtClean="0">
                <a:solidFill>
                  <a:prstClr val="black"/>
                </a:solidFill>
              </a:rPr>
              <a:pPr/>
              <a:t>59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87713" y="500063"/>
            <a:ext cx="3330575" cy="24987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A5F973-9BFF-4084-A35E-A4A298AFF59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142758-B544-40C2-9C6D-FCFAD4A223D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F7A00-E034-4B04-8107-7C64D8B16696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6378F8-6FC4-4A4C-96A6-0D2527989131}" type="slidenum">
              <a:rPr lang="en-US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3.jpe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0169-95B5-40AD-8B59-7CFD7663AA4A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476-8FD3-49B7-9FCA-F689DA026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0169-95B5-40AD-8B59-7CFD7663AA4A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476-8FD3-49B7-9FCA-F689DA026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0169-95B5-40AD-8B59-7CFD7663AA4A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476-8FD3-49B7-9FCA-F689DA026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5252"/>
            <a:ext cx="2057400" cy="6030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252"/>
            <a:ext cx="6019800" cy="60309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1" y="95250"/>
            <a:ext cx="5548313" cy="469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3D67A-1C67-407D-9F29-4FE21791FD63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C913D-CE54-40FD-A021-C0C24EFFD59F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DF32E-C010-47A8-9D5F-BC76812C7634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3007E-47E9-4D19-8872-2CE3713C1E41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43074-E7E3-4C46-9AD5-7CFE7F04A610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AEFF6-32B6-47D8-A67E-C8C9D3ECBA50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0C061-22BC-49C8-9EF3-8DB496477618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59A64-9BD4-4F8F-BA64-760F2C993638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65022-92AB-4268-95E4-6E38EE720B62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06D4A-A16B-4919-82DF-6E5309736F55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83E8D-D2D7-4108-B523-16084199AE57}" type="slidenum">
              <a:rPr 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KM </a:t>
            </a:r>
            <a:r>
              <a:rPr lang="en-US" err="1">
                <a:solidFill>
                  <a:srgbClr val="000000"/>
                </a:solidFill>
              </a:rPr>
              <a:t>Schirm</a:t>
            </a:r>
            <a:r>
              <a:rPr lang="en-US">
                <a:solidFill>
                  <a:srgbClr val="000000"/>
                </a:solidFill>
              </a:rPr>
              <a:t> BE-RF</a:t>
            </a:r>
            <a:fld id="{989B8E3E-8632-4566-8058-50E88B28E08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52F03-3FC6-43FE-9170-C26C83D91FD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A6CD0-571D-4135-A323-818F4C622B8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2CA353-AD1C-449F-BE6C-56CBC65F8DA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8F119-6336-4E39-8C6A-0FE0E2BEB00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C8C27-1206-45F0-8F41-8F04FC19C2E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14947-899F-478D-8E6A-111F02E7177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3C8B5-6F51-4E5F-9F63-12D091122C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30904-7ECA-4CA3-ADAB-B6E6AD464BE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4EF19-0E9C-4C51-A5D2-4F2D49733C4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24A93-C69C-4FFF-8FD8-980E060C03E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A8F68D-F222-4255-BE34-A239C0A37A3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B597-5EED-4462-A532-D83F6207445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FDFB4-2467-43F7-91A7-2C8C3318EB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B597-5EED-4462-A532-D83F6207445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FDFB4-2467-43F7-91A7-2C8C3318EB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B597-5EED-4462-A532-D83F6207445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FDFB4-2467-43F7-91A7-2C8C3318EB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B597-5EED-4462-A532-D83F6207445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FDFB4-2467-43F7-91A7-2C8C3318EB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B597-5EED-4462-A532-D83F6207445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FDFB4-2467-43F7-91A7-2C8C3318EB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B597-5EED-4462-A532-D83F6207445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FDFB4-2467-43F7-91A7-2C8C3318EB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B597-5EED-4462-A532-D83F6207445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FDFB4-2467-43F7-91A7-2C8C3318EB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B597-5EED-4462-A532-D83F6207445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FDFB4-2467-43F7-91A7-2C8C3318EB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G:\Departments\EN\Groups\MME\MM\Metallurgy\MEB-Sigma\MAichele\TD18 KEK-SLAC postmortem inspection\Slice B\TD18_KEK-SLAC_B-DS-42.tif"/>
          <p:cNvPicPr>
            <a:picLocks noChangeAspect="1" noChangeArrowheads="1"/>
          </p:cNvPicPr>
          <p:nvPr userDrawn="1"/>
        </p:nvPicPr>
        <p:blipFill>
          <a:blip r:embed="rId2" cstate="print">
            <a:lum bright="50000" contrast="-75000"/>
          </a:blip>
          <a:srcRect l="18756" b="19078"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 userDrawn="1"/>
        </p:nvSpPr>
        <p:spPr>
          <a:xfrm>
            <a:off x="6" y="6488668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XB-10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491886" y="6488668"/>
            <a:ext cx="17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Walter Wuensch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162432" y="6488668"/>
            <a:ext cx="1981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30 November 2010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B597-5EED-4462-A532-D83F6207445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FDFB4-2467-43F7-91A7-2C8C3318EB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B597-5EED-4462-A532-D83F6207445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FDFB4-2467-43F7-91A7-2C8C3318EB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B597-5EED-4462-A532-D83F6207445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FDFB4-2467-43F7-91A7-2C8C3318EB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0169-95B5-40AD-8B59-7CFD7663AA4A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476-8FD3-49B7-9FCA-F689DA026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Sergio Calatroni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E7061-7457-44BE-B019-2E73660432BA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31738"/>
            <a:ext cx="8429684" cy="439742"/>
          </a:xfrm>
        </p:spPr>
        <p:txBody>
          <a:bodyPr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Sergio Calatroni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E3041-6E91-4F7C-B7E6-1E28AC44E925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Sergio Calatroni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E3938-8AB3-43EB-8689-205FB8123D91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31738"/>
            <a:ext cx="8429684" cy="439742"/>
          </a:xfrm>
        </p:spPr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GB" sz="3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Sergio Calatroni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1F20D-92D0-4C51-9D6D-EE1E271BF167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GB" sz="3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Sergio Calatroni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910C-B688-4933-9605-CA18B04A1010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31738"/>
            <a:ext cx="8429684" cy="43974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Sergio Calatroni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81653-EFE2-406B-B11D-71B4B3A836F1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Sergio Calatroni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7F731-7BA0-493D-9269-AFD3D1238675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Sergio Calatroni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F3481-F0A1-4F6E-AA95-137EEEEEC0B5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Sergio Calatroni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1ADBE-DD4A-4A7E-9F97-2B4AE417766B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Sergio Calatroni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779B2-7C24-49BF-A227-7DE3DA4217C3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Sergio Calatroni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C62A3-CCE3-4726-93BE-0643E14E2B4E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932F9-B1A8-4559-9F1B-12E93A3F03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9F81D-4563-4023-B7AE-9526CC910FE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CF490-736F-40C8-8502-DF9E0E6B7E9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A4C49-270C-44A9-BE5C-DBF69E4564E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4B0F5-0C4F-4AF5-98AA-61A5B2C5EE5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EA6E0-1F93-41CB-B35B-1F50DAEF1B1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1D138-BBF1-44F7-BA81-881EB9ECF64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5CF8D-C144-4C8D-A10C-D6147864B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8F5A2-0300-450B-92ED-CBE624030ED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D3D78-C416-4B4A-848E-26E87A0CD4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089B5-30A7-4EE2-A797-EBAAA449768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G:\Departments\EN\Groups\MME\MM\Metallurgy\MEB-Sigma\MAichele\TD18 KEK-SLAC postmortem inspection\Slice B\TD18_KEK-SLAC_B-DS-42.tif"/>
          <p:cNvPicPr>
            <a:picLocks noChangeAspect="1" noChangeArrowheads="1"/>
          </p:cNvPicPr>
          <p:nvPr userDrawn="1"/>
        </p:nvPicPr>
        <p:blipFill>
          <a:blip r:embed="rId2" cstate="print">
            <a:lum bright="50000" contrast="-75000"/>
          </a:blip>
          <a:srcRect l="18756" b="19078"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 userDrawn="1"/>
        </p:nvSpPr>
        <p:spPr>
          <a:xfrm>
            <a:off x="6" y="6488668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XB-10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491886" y="6488668"/>
            <a:ext cx="17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Walter Wuensch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162432" y="6488668"/>
            <a:ext cx="1981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30 November 2010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0169-95B5-40AD-8B59-7CFD7663AA4A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476-8FD3-49B7-9FCA-F689DA026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I_logo_smal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1300" y="6400800"/>
            <a:ext cx="80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9" descr="TUOM_4COL_cropped_300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3200" y="6311900"/>
            <a:ext cx="6350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I_logo_smal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1300" y="6400800"/>
            <a:ext cx="80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9" descr="TUOM_4COL_cropped_300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3200" y="6311900"/>
            <a:ext cx="6350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I_logo_smal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1300" y="6400800"/>
            <a:ext cx="80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9" descr="TUOM_4COL_cropped_300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3200" y="6311900"/>
            <a:ext cx="6350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0700" y="1524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3100" y="1524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CI_logo_smal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1300" y="6400800"/>
            <a:ext cx="80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9" descr="TUOM_4COL_cropped_300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3200" y="6311900"/>
            <a:ext cx="6350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CI_logo_smal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1300" y="6400800"/>
            <a:ext cx="80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9" descr="TUOM_4COL_cropped_300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3200" y="6311900"/>
            <a:ext cx="6350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0169-95B5-40AD-8B59-7CFD7663AA4A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476-8FD3-49B7-9FCA-F689DA026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I_logo_smal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1300" y="6400800"/>
            <a:ext cx="80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9" descr="TUOM_4COL_cropped_300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3200" y="6311900"/>
            <a:ext cx="6350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I_logo_smal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1300" y="6400800"/>
            <a:ext cx="80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9" descr="TUOM_4COL_cropped_300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3200" y="6311900"/>
            <a:ext cx="6350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I_logo_smal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1300" y="6400800"/>
            <a:ext cx="80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9" descr="TUOM_4COL_cropped_300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3200" y="6311900"/>
            <a:ext cx="6350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I_logo_smal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1300" y="6400800"/>
            <a:ext cx="80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9" descr="TUOM_4COL_cropped_300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3200" y="6311900"/>
            <a:ext cx="6350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I_logo_smal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1300" y="6400800"/>
            <a:ext cx="80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9" descr="TUOM_4COL_cropped_300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3200" y="6311900"/>
            <a:ext cx="6350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3825" y="609600"/>
            <a:ext cx="1984375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0700" y="609600"/>
            <a:ext cx="5800725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CI_logo_smal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1300" y="6400800"/>
            <a:ext cx="80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9" descr="TUOM_4COL_cropped_300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3200" y="6311900"/>
            <a:ext cx="6350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20700" y="609600"/>
            <a:ext cx="79375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28725" y="2219325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28725" y="3457574"/>
            <a:ext cx="6858000" cy="733425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969110E-DF43-431E-840C-9BA9E4098D25}" type="datetime4">
              <a:rPr lang="en-US" smtClean="0">
                <a:solidFill>
                  <a:srgbClr val="464653"/>
                </a:solidFill>
              </a:rPr>
              <a:pPr/>
              <a:t>February 1, 2011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600200" y="6355080"/>
            <a:ext cx="6781800" cy="365760"/>
          </a:xfrm>
        </p:spPr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Jiaru Shi, XB10 Workshop, Cockcroft Institute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14400" y="19812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23925" y="3381374"/>
            <a:ext cx="7315200" cy="885825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14400" y="19812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23925" y="3381374"/>
            <a:ext cx="228600" cy="885825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251BC-EBFE-4D7D-97A5-8D3478C80D0A}" type="datetime4">
              <a:rPr lang="en-US" smtClean="0">
                <a:solidFill>
                  <a:srgbClr val="464653"/>
                </a:solidFill>
              </a:rPr>
              <a:pPr/>
              <a:t>February 1, 2011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Jiaru Shi, XB10 Workshop, Cockcroft Institute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B6B67D1-4042-4A1F-B323-0F4FE5E392D2}" type="datetime4">
              <a:rPr lang="en-US" smtClean="0">
                <a:solidFill>
                  <a:srgbClr val="DDE9EC"/>
                </a:solidFill>
              </a:rPr>
              <a:pPr/>
              <a:t>February 1, 2011</a:t>
            </a:fld>
            <a:endParaRPr lang="en-US" dirty="0">
              <a:solidFill>
                <a:srgbClr val="DDE9E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>
                <a:solidFill>
                  <a:srgbClr val="DDE9EC"/>
                </a:solidFill>
              </a:rPr>
              <a:t>Jiaru Shi, XB10 Workshop, Cockcroft Institute</a:t>
            </a:r>
            <a:endParaRPr lang="en-US" dirty="0">
              <a:solidFill>
                <a:srgbClr val="DDE9E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A7C8D44-3667-46F6-9772-CC52308E2A7F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 dirty="0">
              <a:solidFill>
                <a:srgbClr val="DDE9E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8428-CA09-433F-BC6A-D125658517F5}" type="datetime4">
              <a:rPr lang="en-US" smtClean="0">
                <a:solidFill>
                  <a:srgbClr val="464653"/>
                </a:solidFill>
              </a:rPr>
              <a:pPr/>
              <a:t>February 1, 2011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Jiaru Shi, XB10 Workshop, Cockcroft Institute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0169-95B5-40AD-8B59-7CFD7663AA4A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476-8FD3-49B7-9FCA-F689DA026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B7195-488A-4B9A-AEBF-4A4BE22171B8}" type="datetime4">
              <a:rPr lang="en-US" smtClean="0">
                <a:solidFill>
                  <a:srgbClr val="464653"/>
                </a:solidFill>
              </a:rPr>
              <a:pPr/>
              <a:t>February 1, 2011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Jiaru Shi, XB10 Workshop, Cockcroft Institute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74FAE-ABEB-4058-B752-6639CCE744B1}" type="datetime4">
              <a:rPr lang="en-US" smtClean="0">
                <a:solidFill>
                  <a:srgbClr val="464653"/>
                </a:solidFill>
              </a:rPr>
              <a:pPr/>
              <a:t>February 1, 2011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Jiaru Shi, XB10 Workshop, Cockcroft Institute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FEDA4-39D7-4D3D-8A47-E7E6A9351B65}" type="datetime4">
              <a:rPr lang="en-US" smtClean="0">
                <a:solidFill>
                  <a:srgbClr val="464653"/>
                </a:solidFill>
              </a:rPr>
              <a:pPr/>
              <a:t>February 1, 2011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Jiaru Shi, XB10 Workshop, Cockcroft Institute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2F9DE-C07A-4779-BD0A-CAC64BEA8499}" type="datetime4">
              <a:rPr lang="en-US" smtClean="0">
                <a:solidFill>
                  <a:srgbClr val="464653"/>
                </a:solidFill>
              </a:rPr>
              <a:pPr/>
              <a:t>February 1, 2011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Jiaru Shi, XB10 Workshop, Cockcroft Institute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E23D-5B79-4D12-A941-C095AB36A03C}" type="datetime4">
              <a:rPr lang="en-US" smtClean="0">
                <a:solidFill>
                  <a:srgbClr val="DDE9EC"/>
                </a:solidFill>
              </a:rPr>
              <a:pPr/>
              <a:t>February 1, 2011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DE9EC"/>
                </a:solidFill>
              </a:rPr>
              <a:t>Jiaru Shi, XB10 Workshop, Cockcroft Institute</a:t>
            </a:r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B1BE5-C849-4A85-B162-5A153493C83D}" type="datetime4">
              <a:rPr lang="en-US" smtClean="0">
                <a:solidFill>
                  <a:srgbClr val="464653"/>
                </a:solidFill>
              </a:rPr>
              <a:pPr/>
              <a:t>February 1, 2011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Jiaru Shi, XB10 Workshop, Cockcroft Institute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19D1F-A418-40BE-A5B8-FC1BED3A3E51}" type="datetime4">
              <a:rPr lang="en-US" smtClean="0">
                <a:solidFill>
                  <a:srgbClr val="464653"/>
                </a:solidFill>
              </a:rPr>
              <a:pPr/>
              <a:t>February 1, 2011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Jiaru Shi, XB10 Workshop, Cockcroft Institute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alphaModFix amt="5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517775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3368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b="1" dirty="0" smtClean="0">
              <a:solidFill>
                <a:srgbClr val="003368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 userDrawn="1"/>
        </p:nvSpPr>
        <p:spPr bwMode="auto">
          <a:xfrm>
            <a:off x="228600" y="6242050"/>
            <a:ext cx="8686800" cy="35814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8458200" algn="r"/>
              </a:tabLst>
              <a:defRPr/>
            </a:pPr>
            <a:r>
              <a:rPr lang="en-US" sz="14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21-Oct-2010 	</a:t>
            </a:r>
            <a:r>
              <a:rPr lang="en-US" sz="16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WG 4  “Main linac and normal conducting RF”</a:t>
            </a:r>
            <a:endParaRPr lang="en-US" sz="1600" dirty="0">
              <a:solidFill>
                <a:prstClr val="white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0169-95B5-40AD-8B59-7CFD7663AA4A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476-8FD3-49B7-9FCA-F689DA026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663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4040188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3663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52600"/>
            <a:ext cx="4041775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066800"/>
            <a:ext cx="8534400" cy="49530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3368"/>
                </a:solidFill>
              </a:defRPr>
            </a:lvl1pPr>
            <a:lvl2pPr>
              <a:defRPr sz="2400">
                <a:solidFill>
                  <a:srgbClr val="003368"/>
                </a:solidFill>
              </a:defRPr>
            </a:lvl2pPr>
            <a:lvl3pPr>
              <a:defRPr sz="2000">
                <a:solidFill>
                  <a:srgbClr val="003368"/>
                </a:solidFill>
              </a:defRPr>
            </a:lvl3pPr>
            <a:lvl4pPr>
              <a:defRPr sz="1800">
                <a:solidFill>
                  <a:srgbClr val="003368"/>
                </a:solidFill>
              </a:defRPr>
            </a:lvl4pPr>
            <a:lvl5pPr>
              <a:defRPr sz="1800">
                <a:solidFill>
                  <a:srgbClr val="003368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100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0169-95B5-40AD-8B59-7CFD7663AA4A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476-8FD3-49B7-9FCA-F689DA026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G:\Departments\EN\Groups\MME\MM\Metallurgy\MEB-Sigma\MAichele\TD18 KEK-SLAC postmortem inspection\Slice B\TD18_KEK-SLAC_B-DS-42.tif"/>
          <p:cNvPicPr>
            <a:picLocks noChangeAspect="1" noChangeArrowheads="1"/>
          </p:cNvPicPr>
          <p:nvPr userDrawn="1"/>
        </p:nvPicPr>
        <p:blipFill>
          <a:blip r:embed="rId2" cstate="print">
            <a:lum bright="50000" contrast="-75000"/>
          </a:blip>
          <a:srcRect l="18756" b="19078"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 userDrawn="1"/>
        </p:nvSpPr>
        <p:spPr>
          <a:xfrm>
            <a:off x="6" y="6488668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XB-10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491886" y="6488668"/>
            <a:ext cx="17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Walter Wuensch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162432" y="6488668"/>
            <a:ext cx="1981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30 November 2010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A4D0-4396-F540-9F29-867FCA611A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7E18-D7F6-CB41-868B-63223F86E6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0169-95B5-40AD-8B59-7CFD7663AA4A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476-8FD3-49B7-9FCA-F689DA026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A4D0-4396-F540-9F29-867FCA611A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7E18-D7F6-CB41-868B-63223F86E6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A4D0-4396-F540-9F29-867FCA611A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7E18-D7F6-CB41-868B-63223F86E6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A4D0-4396-F540-9F29-867FCA611A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7E18-D7F6-CB41-868B-63223F86E6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A4D0-4396-F540-9F29-867FCA611A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7E18-D7F6-CB41-868B-63223F86E6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A4D0-4396-F540-9F29-867FCA611A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7E18-D7F6-CB41-868B-63223F86E6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A4D0-4396-F540-9F29-867FCA611A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7E18-D7F6-CB41-868B-63223F86E6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A4D0-4396-F540-9F29-867FCA611A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7E18-D7F6-CB41-868B-63223F86E6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A4D0-4396-F540-9F29-867FCA611A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7E18-D7F6-CB41-868B-63223F86E6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A4D0-4396-F540-9F29-867FCA611A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7E18-D7F6-CB41-868B-63223F86E6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EA4D0-4396-F540-9F29-867FCA611A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7E18-D7F6-CB41-868B-63223F86E6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0169-95B5-40AD-8B59-7CFD7663AA4A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476-8FD3-49B7-9FCA-F689DA026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5" y="714375"/>
            <a:ext cx="8169275" cy="681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874713" y="1582738"/>
            <a:ext cx="3630612" cy="45434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7725" y="1582738"/>
            <a:ext cx="3632200" cy="4543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03.xml"/><Relationship Id="rId16" Type="http://schemas.openxmlformats.org/officeDocument/2006/relationships/image" Target="../media/image12.wmf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image" Target="../media/image11.wmf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5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Relationship Id="rId14" Type="http://schemas.openxmlformats.org/officeDocument/2006/relationships/image" Target="../media/image14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8.xml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0.xml"/><Relationship Id="rId2" Type="http://schemas.openxmlformats.org/officeDocument/2006/relationships/slideLayout" Target="../slideLayouts/slideLayout159.xml"/><Relationship Id="rId1" Type="http://schemas.openxmlformats.org/officeDocument/2006/relationships/slideLayout" Target="../slideLayouts/slideLayout158.xml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8.xml"/><Relationship Id="rId3" Type="http://schemas.openxmlformats.org/officeDocument/2006/relationships/slideLayout" Target="../slideLayouts/slideLayout163.xml"/><Relationship Id="rId7" Type="http://schemas.openxmlformats.org/officeDocument/2006/relationships/slideLayout" Target="../slideLayouts/slideLayout167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2.xml"/><Relationship Id="rId1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6.xml"/><Relationship Id="rId11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9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9.xml"/><Relationship Id="rId3" Type="http://schemas.openxmlformats.org/officeDocument/2006/relationships/slideLayout" Target="../slideLayouts/slideLayout174.xml"/><Relationship Id="rId7" Type="http://schemas.openxmlformats.org/officeDocument/2006/relationships/slideLayout" Target="../slideLayouts/slideLayout178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3.xml"/><Relationship Id="rId1" Type="http://schemas.openxmlformats.org/officeDocument/2006/relationships/slideLayout" Target="../slideLayouts/slideLayout172.xml"/><Relationship Id="rId6" Type="http://schemas.openxmlformats.org/officeDocument/2006/relationships/slideLayout" Target="../slideLayouts/slideLayout177.xml"/><Relationship Id="rId11" Type="http://schemas.openxmlformats.org/officeDocument/2006/relationships/slideLayout" Target="../slideLayouts/slideLayout182.xml"/><Relationship Id="rId5" Type="http://schemas.openxmlformats.org/officeDocument/2006/relationships/slideLayout" Target="../slideLayouts/slideLayout176.xml"/><Relationship Id="rId10" Type="http://schemas.openxmlformats.org/officeDocument/2006/relationships/slideLayout" Target="../slideLayouts/slideLayout181.xml"/><Relationship Id="rId4" Type="http://schemas.openxmlformats.org/officeDocument/2006/relationships/slideLayout" Target="../slideLayouts/slideLayout175.xml"/><Relationship Id="rId9" Type="http://schemas.openxmlformats.org/officeDocument/2006/relationships/slideLayout" Target="../slideLayouts/slideLayout180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theme" Target="../theme/theme18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2.xml"/><Relationship Id="rId13" Type="http://schemas.openxmlformats.org/officeDocument/2006/relationships/theme" Target="../theme/theme19.xml"/><Relationship Id="rId3" Type="http://schemas.openxmlformats.org/officeDocument/2006/relationships/slideLayout" Target="../slideLayouts/slideLayout197.xml"/><Relationship Id="rId7" Type="http://schemas.openxmlformats.org/officeDocument/2006/relationships/slideLayout" Target="../slideLayouts/slideLayout201.xml"/><Relationship Id="rId12" Type="http://schemas.openxmlformats.org/officeDocument/2006/relationships/slideLayout" Target="../slideLayouts/slideLayout206.xml"/><Relationship Id="rId2" Type="http://schemas.openxmlformats.org/officeDocument/2006/relationships/slideLayout" Target="../slideLayouts/slideLayout196.xml"/><Relationship Id="rId1" Type="http://schemas.openxmlformats.org/officeDocument/2006/relationships/slideLayout" Target="../slideLayouts/slideLayout195.xml"/><Relationship Id="rId6" Type="http://schemas.openxmlformats.org/officeDocument/2006/relationships/slideLayout" Target="../slideLayouts/slideLayout200.xml"/><Relationship Id="rId11" Type="http://schemas.openxmlformats.org/officeDocument/2006/relationships/slideLayout" Target="../slideLayouts/slideLayout205.xml"/><Relationship Id="rId5" Type="http://schemas.openxmlformats.org/officeDocument/2006/relationships/slideLayout" Target="../slideLayouts/slideLayout199.xml"/><Relationship Id="rId10" Type="http://schemas.openxmlformats.org/officeDocument/2006/relationships/slideLayout" Target="../slideLayouts/slideLayout204.xml"/><Relationship Id="rId4" Type="http://schemas.openxmlformats.org/officeDocument/2006/relationships/slideLayout" Target="../slideLayouts/slideLayout198.xml"/><Relationship Id="rId9" Type="http://schemas.openxmlformats.org/officeDocument/2006/relationships/slideLayout" Target="../slideLayouts/slideLayout20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4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09.xml"/><Relationship Id="rId7" Type="http://schemas.openxmlformats.org/officeDocument/2006/relationships/slideLayout" Target="../slideLayouts/slideLayout213.xml"/><Relationship Id="rId12" Type="http://schemas.openxmlformats.org/officeDocument/2006/relationships/slideLayout" Target="../slideLayouts/slideLayout218.xml"/><Relationship Id="rId2" Type="http://schemas.openxmlformats.org/officeDocument/2006/relationships/slideLayout" Target="../slideLayouts/slideLayout208.xml"/><Relationship Id="rId1" Type="http://schemas.openxmlformats.org/officeDocument/2006/relationships/slideLayout" Target="../slideLayouts/slideLayout207.xml"/><Relationship Id="rId6" Type="http://schemas.openxmlformats.org/officeDocument/2006/relationships/slideLayout" Target="../slideLayouts/slideLayout212.xml"/><Relationship Id="rId11" Type="http://schemas.openxmlformats.org/officeDocument/2006/relationships/slideLayout" Target="../slideLayouts/slideLayout217.xml"/><Relationship Id="rId5" Type="http://schemas.openxmlformats.org/officeDocument/2006/relationships/slideLayout" Target="../slideLayouts/slideLayout211.xml"/><Relationship Id="rId10" Type="http://schemas.openxmlformats.org/officeDocument/2006/relationships/slideLayout" Target="../slideLayouts/slideLayout216.xml"/><Relationship Id="rId4" Type="http://schemas.openxmlformats.org/officeDocument/2006/relationships/slideLayout" Target="../slideLayouts/slideLayout210.xml"/><Relationship Id="rId9" Type="http://schemas.openxmlformats.org/officeDocument/2006/relationships/slideLayout" Target="../slideLayouts/slideLayout21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6.xml"/><Relationship Id="rId3" Type="http://schemas.openxmlformats.org/officeDocument/2006/relationships/slideLayout" Target="../slideLayouts/slideLayout221.xml"/><Relationship Id="rId7" Type="http://schemas.openxmlformats.org/officeDocument/2006/relationships/slideLayout" Target="../slideLayouts/slideLayout225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0.xml"/><Relationship Id="rId1" Type="http://schemas.openxmlformats.org/officeDocument/2006/relationships/slideLayout" Target="../slideLayouts/slideLayout219.xml"/><Relationship Id="rId6" Type="http://schemas.openxmlformats.org/officeDocument/2006/relationships/slideLayout" Target="../slideLayouts/slideLayout224.xml"/><Relationship Id="rId11" Type="http://schemas.openxmlformats.org/officeDocument/2006/relationships/slideLayout" Target="../slideLayouts/slideLayout229.xml"/><Relationship Id="rId5" Type="http://schemas.openxmlformats.org/officeDocument/2006/relationships/slideLayout" Target="../slideLayouts/slideLayout223.xml"/><Relationship Id="rId10" Type="http://schemas.openxmlformats.org/officeDocument/2006/relationships/slideLayout" Target="../slideLayouts/slideLayout228.xml"/><Relationship Id="rId4" Type="http://schemas.openxmlformats.org/officeDocument/2006/relationships/slideLayout" Target="../slideLayouts/slideLayout222.xml"/><Relationship Id="rId9" Type="http://schemas.openxmlformats.org/officeDocument/2006/relationships/slideLayout" Target="../slideLayouts/slideLayout227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7.xml"/><Relationship Id="rId3" Type="http://schemas.openxmlformats.org/officeDocument/2006/relationships/slideLayout" Target="../slideLayouts/slideLayout232.xml"/><Relationship Id="rId7" Type="http://schemas.openxmlformats.org/officeDocument/2006/relationships/slideLayout" Target="../slideLayouts/slideLayout236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1.xml"/><Relationship Id="rId1" Type="http://schemas.openxmlformats.org/officeDocument/2006/relationships/slideLayout" Target="../slideLayouts/slideLayout230.xml"/><Relationship Id="rId6" Type="http://schemas.openxmlformats.org/officeDocument/2006/relationships/slideLayout" Target="../slideLayouts/slideLayout235.xml"/><Relationship Id="rId11" Type="http://schemas.openxmlformats.org/officeDocument/2006/relationships/slideLayout" Target="../slideLayouts/slideLayout240.xml"/><Relationship Id="rId5" Type="http://schemas.openxmlformats.org/officeDocument/2006/relationships/slideLayout" Target="../slideLayouts/slideLayout234.xml"/><Relationship Id="rId10" Type="http://schemas.openxmlformats.org/officeDocument/2006/relationships/slideLayout" Target="../slideLayouts/slideLayout239.xml"/><Relationship Id="rId4" Type="http://schemas.openxmlformats.org/officeDocument/2006/relationships/slideLayout" Target="../slideLayouts/slideLayout233.xml"/><Relationship Id="rId9" Type="http://schemas.openxmlformats.org/officeDocument/2006/relationships/slideLayout" Target="../slideLayouts/slideLayout23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4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70169-95B5-40AD-8B59-7CFD7663AA4A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4C476-8FD3-49B7-9FCA-F689DA026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0488" y="84139"/>
            <a:ext cx="84296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971801" y="95250"/>
            <a:ext cx="55483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351713" y="6577408"/>
            <a:ext cx="1792287" cy="24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srgbClr val="000000"/>
                </a:solidFill>
              </a:rPr>
              <a:t>        30 January 2004</a:t>
            </a:r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5" name="Picture 11"/>
          <p:cNvPicPr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593138" y="1397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flipV="1">
            <a:off x="90488" y="6477002"/>
            <a:ext cx="895985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6612333"/>
            <a:ext cx="6127750" cy="24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srgbClr val="000000"/>
                </a:solidFill>
              </a:rPr>
              <a:t>Alexej Grudiev,  GdfidL for TDS wakefield calculations</a:t>
            </a:r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indent="23177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Char char="•"/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463550" indent="1666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2pPr>
      <a:lvl3pPr marL="79851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>
          <a:solidFill>
            <a:schemeClr val="tx1"/>
          </a:solidFill>
          <a:latin typeface="+mn-lt"/>
        </a:defRPr>
      </a:lvl3pPr>
      <a:lvl4pPr marL="1030288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4pPr>
      <a:lvl5pPr marL="12620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5pPr>
      <a:lvl6pPr marL="17192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6pPr>
      <a:lvl7pPr marL="21764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7pPr>
      <a:lvl8pPr marL="26336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8pPr>
      <a:lvl9pPr marL="30908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13"/>
          <p:cNvSpPr>
            <a:spLocks noChangeShapeType="1"/>
          </p:cNvSpPr>
          <p:nvPr/>
        </p:nvSpPr>
        <p:spPr bwMode="auto">
          <a:xfrm>
            <a:off x="819150" y="523875"/>
            <a:ext cx="7372350" cy="0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027" name="Line 26"/>
          <p:cNvSpPr>
            <a:spLocks noChangeShapeType="1"/>
          </p:cNvSpPr>
          <p:nvPr/>
        </p:nvSpPr>
        <p:spPr bwMode="auto">
          <a:xfrm>
            <a:off x="250825" y="6381750"/>
            <a:ext cx="8713788" cy="0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381750"/>
            <a:ext cx="15224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E7D76D-32DE-419C-BF77-7D10A0E093A1}" type="slidenum">
              <a:rPr lang="fr-F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>
              <a:solidFill>
                <a:srgbClr val="000000"/>
              </a:solidFill>
            </a:endParaRPr>
          </a:p>
        </p:txBody>
      </p:sp>
      <p:pic>
        <p:nvPicPr>
          <p:cNvPr id="1029" name="Image 7" descr="Sigle-Irfu-V_dp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4625" y="79375"/>
            <a:ext cx="4921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Image 2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02613" y="46038"/>
            <a:ext cx="944562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7"/>
          <p:cNvSpPr txBox="1">
            <a:spLocks noChangeArrowheads="1"/>
          </p:cNvSpPr>
          <p:nvPr userDrawn="1"/>
        </p:nvSpPr>
        <p:spPr bwMode="auto">
          <a:xfrm>
            <a:off x="250825" y="6407150"/>
            <a:ext cx="15224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fr-F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fr-FR" dirty="0" smtClean="0">
                <a:solidFill>
                  <a:srgbClr val="000000"/>
                </a:solidFill>
              </a:rPr>
              <a:t>XB10</a:t>
            </a:r>
            <a:endParaRPr lang="fr-FR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43400" y="6400800"/>
            <a:ext cx="426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K.M. SCHIRM  for BE-RF</a:t>
            </a:r>
          </a:p>
          <a:p>
            <a:pPr>
              <a:defRPr/>
            </a:pPr>
            <a:fld id="{463EA505-7CC9-40C8-AEC0-8A5E7DD8455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381000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7924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1" name="Picture 8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381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logoss.g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381000"/>
            <a:ext cx="2286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defRPr sz="2400" b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8C64DB3-EA46-44D2-8394-BAB6B22FD50C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BB597-5EED-4462-A532-D83F6207445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FDFB4-2467-43F7-91A7-2C8C3318EB4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  <p:sldLayoutId id="2147483859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99">
                <a:alpha val="70000"/>
              </a:srgbClr>
            </a:gs>
            <a:gs pos="50000">
              <a:srgbClr val="FFFFCC">
                <a:alpha val="70000"/>
              </a:srgbClr>
            </a:gs>
            <a:gs pos="100000">
              <a:srgbClr val="FFFF99">
                <a:alpha val="70000"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357188" y="131763"/>
            <a:ext cx="8429625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57188" y="642938"/>
            <a:ext cx="84296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65900"/>
            <a:ext cx="21336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65900"/>
            <a:ext cx="28956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</a:rPr>
              <a:t>Sergio Calatroni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65900"/>
            <a:ext cx="21336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6BC2F3-B397-4AC7-9F34-48E0DE45B6C1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A7368D-5E10-4542-A63D-67FA73E8DA5A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92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28676" name="Picture 9" descr="CI_logo_small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055688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R.M. Jones, International Workshop on Linear Colliders, 18 – 22  Oct. 2010, CERN, Geneva</a:t>
            </a:r>
          </a:p>
        </p:txBody>
      </p:sp>
      <p:pic>
        <p:nvPicPr>
          <p:cNvPr id="28678" name="Picture 15" descr="UOMHQ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939088" y="0"/>
            <a:ext cx="1204912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28F768F-7712-4BA5-9926-FE77F870158C}" type="datetime4">
              <a:rPr lang="en-US" smtClean="0">
                <a:solidFill>
                  <a:srgbClr val="464653"/>
                </a:solidFill>
              </a:rPr>
              <a:pPr/>
              <a:t>February 1, 2011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676400" y="6356350"/>
            <a:ext cx="4727448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>
                <a:solidFill>
                  <a:srgbClr val="464653"/>
                </a:solidFill>
              </a:rPr>
              <a:t>Jiaru Shi, XB10 Workshop, Cockcroft Institute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7C8D44-3667-46F6-9772-CC52308E2A7F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219200"/>
            <a:ext cx="85344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fld id="{1BBB7C6F-5490-4877-BFFE-1448B8BECC4A}" type="slidenum">
              <a:rPr lang="en-US" smtClean="0"/>
              <a:pPr lvl="4"/>
              <a:t>‹#›</a:t>
            </a:fld>
            <a:endParaRPr lang="en-US" dirty="0"/>
          </a:p>
        </p:txBody>
      </p:sp>
      <p:grpSp>
        <p:nvGrpSpPr>
          <p:cNvPr id="2" name="Group 6"/>
          <p:cNvGrpSpPr/>
          <p:nvPr/>
        </p:nvGrpSpPr>
        <p:grpSpPr>
          <a:xfrm>
            <a:off x="165735" y="7620"/>
            <a:ext cx="8734425" cy="953675"/>
            <a:chOff x="165735" y="7620"/>
            <a:chExt cx="8734425" cy="953675"/>
          </a:xfrm>
        </p:grpSpPr>
        <p:sp>
          <p:nvSpPr>
            <p:cNvPr id="8" name="Title 1"/>
            <p:cNvSpPr txBox="1">
              <a:spLocks/>
            </p:cNvSpPr>
            <p:nvPr userDrawn="1"/>
          </p:nvSpPr>
          <p:spPr bwMode="auto">
            <a:xfrm>
              <a:off x="220980" y="205740"/>
              <a:ext cx="8679180" cy="533400"/>
            </a:xfrm>
            <a:prstGeom prst="rect">
              <a:avLst/>
            </a:prstGeom>
            <a:solidFill>
              <a:srgbClr val="00336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7"/>
            <p:cNvSpPr txBox="1">
              <a:spLocks noChangeArrowheads="1"/>
            </p:cNvSpPr>
            <p:nvPr userDrawn="1"/>
          </p:nvSpPr>
          <p:spPr bwMode="auto">
            <a:xfrm>
              <a:off x="165735" y="745851"/>
              <a:ext cx="134203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germana.riddone@cern.ch</a:t>
              </a:r>
              <a:endParaRPr lang="en-US" sz="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1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/>
        </p:nvSpPr>
        <p:spPr bwMode="auto">
          <a:xfrm>
            <a:off x="228600" y="6324600"/>
            <a:ext cx="8686800" cy="35814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229100" algn="dec"/>
                <a:tab pos="8458200" algn="r"/>
              </a:tabLst>
              <a:defRPr/>
            </a:pPr>
            <a:r>
              <a:rPr lang="en-US" sz="14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21-Oct-2010 	</a:t>
            </a:r>
            <a:fld id="{5A1904B9-47FE-494D-A1E2-F4922F67C8F5}" type="slidenum">
              <a:rPr lang="en-US" sz="140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4229100" algn="dec"/>
                  <a:tab pos="8458200" algn="r"/>
                </a:tabLst>
                <a:defRPr/>
              </a:pPr>
              <a:t>‹#›</a:t>
            </a:fld>
            <a:r>
              <a:rPr lang="en-US" sz="14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n-US" sz="16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WG 4 “Main linac and NC RF”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0BEA4D0-4396-F540-9F29-867FCA611A1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8F97E18-D7F6-CB41-868B-63223F86E6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C9BB0-E64B-4DB2-8245-6461B9D96DA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9302D-81C6-4C98-B5AC-C5896F2903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7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3.xml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992778/2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20.xml"/><Relationship Id="rId5" Type="http://schemas.openxmlformats.org/officeDocument/2006/relationships/hyperlink" Target="https://edms.cern.ch/document/1095288/1" TargetMode="External"/><Relationship Id="rId4" Type="http://schemas.openxmlformats.org/officeDocument/2006/relationships/hyperlink" Target="https://edms.cern.ch/document/1109052/1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20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5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00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00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75.emf"/><Relationship Id="rId4" Type="http://schemas.openxmlformats.org/officeDocument/2006/relationships/image" Target="../media/image74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9.emf"/><Relationship Id="rId5" Type="http://schemas.openxmlformats.org/officeDocument/2006/relationships/image" Target="../media/image78.png"/><Relationship Id="rId4" Type="http://schemas.openxmlformats.org/officeDocument/2006/relationships/image" Target="../media/image7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1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jpeg"/><Relationship Id="rId4" Type="http://schemas.openxmlformats.org/officeDocument/2006/relationships/image" Target="../media/image2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5.jpe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6.xml"/><Relationship Id="rId6" Type="http://schemas.openxmlformats.org/officeDocument/2006/relationships/image" Target="../media/image88.jpe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7" Type="http://schemas.openxmlformats.org/officeDocument/2006/relationships/image" Target="../media/image95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98.png"/><Relationship Id="rId5" Type="http://schemas.openxmlformats.org/officeDocument/2006/relationships/image" Target="../media/image97.jpeg"/><Relationship Id="rId4" Type="http://schemas.openxmlformats.org/officeDocument/2006/relationships/image" Target="../media/image41.jpe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00.jpeg"/><Relationship Id="rId7" Type="http://schemas.openxmlformats.org/officeDocument/2006/relationships/image" Target="../media/image104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03.jpeg"/><Relationship Id="rId5" Type="http://schemas.openxmlformats.org/officeDocument/2006/relationships/image" Target="../media/image102.jpeg"/><Relationship Id="rId10" Type="http://schemas.openxmlformats.org/officeDocument/2006/relationships/image" Target="../media/image107.png"/><Relationship Id="rId4" Type="http://schemas.openxmlformats.org/officeDocument/2006/relationships/image" Target="../media/image101.png"/><Relationship Id="rId9" Type="http://schemas.openxmlformats.org/officeDocument/2006/relationships/image" Target="../media/image106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14.png"/><Relationship Id="rId5" Type="http://schemas.openxmlformats.org/officeDocument/2006/relationships/image" Target="../media/image113.emf"/><Relationship Id="rId4" Type="http://schemas.openxmlformats.org/officeDocument/2006/relationships/image" Target="../media/image1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97.xml"/><Relationship Id="rId6" Type="http://schemas.openxmlformats.org/officeDocument/2006/relationships/image" Target="../media/image119.png"/><Relationship Id="rId5" Type="http://schemas.openxmlformats.org/officeDocument/2006/relationships/image" Target="../media/image118.png"/><Relationship Id="rId4" Type="http://schemas.openxmlformats.org/officeDocument/2006/relationships/image" Target="../media/image117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0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7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17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3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7" Type="http://schemas.openxmlformats.org/officeDocument/2006/relationships/image" Target="../media/image128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0.xml"/><Relationship Id="rId6" Type="http://schemas.openxmlformats.org/officeDocument/2006/relationships/image" Target="../media/image127.emf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0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0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3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8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1268760"/>
            <a:ext cx="7200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Module related RF structures R&amp;D (high gradient next steps and RF aspects of TBA module) </a:t>
            </a:r>
          </a:p>
          <a:p>
            <a:pPr algn="ctr"/>
            <a:r>
              <a:rPr lang="en-US" sz="2000" dirty="0" smtClean="0"/>
              <a:t>+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</a:tabLst>
            </a:pPr>
            <a:r>
              <a:rPr lang="en-US" sz="2000" i="1" dirty="0" smtClean="0">
                <a:solidFill>
                  <a:srgbClr val="000000"/>
                </a:solidFill>
                <a:latin typeface="Calibri" pitchFamily="34" charset="0"/>
                <a:ea typeface="Cambria" pitchFamily="18" charset="0"/>
                <a:cs typeface="Arial" pitchFamily="34" charset="0"/>
              </a:rPr>
              <a:t>Presentations should follow, whenever possible, the following scheme:</a:t>
            </a:r>
            <a:endParaRPr lang="en-US" sz="2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  <a:tab pos="3657600" algn="l"/>
              </a:tabLst>
            </a:pPr>
            <a:r>
              <a:rPr lang="en-US" sz="2000" i="1" dirty="0" smtClean="0">
                <a:solidFill>
                  <a:srgbClr val="000000"/>
                </a:solidFill>
                <a:latin typeface="Calibri" pitchFamily="34" charset="0"/>
                <a:ea typeface="Cambria" pitchFamily="18" charset="0"/>
                <a:cs typeface="Arial" pitchFamily="34" charset="0"/>
              </a:rPr>
              <a:t>Status of activity, compared to required CLIC performances.</a:t>
            </a:r>
            <a:endParaRPr lang="en-US" sz="2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  <a:tab pos="3657600" algn="l"/>
              </a:tabLst>
            </a:pPr>
            <a:r>
              <a:rPr lang="en-US" sz="2000" i="1" dirty="0" smtClean="0">
                <a:solidFill>
                  <a:srgbClr val="000000"/>
                </a:solidFill>
                <a:latin typeface="Calibri" pitchFamily="34" charset="0"/>
                <a:ea typeface="Cambria" pitchFamily="18" charset="0"/>
                <a:cs typeface="Arial" pitchFamily="34" charset="0"/>
              </a:rPr>
              <a:t>Short term program, expected results by end 2012.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  <a:tab pos="3657600" algn="l"/>
              </a:tabLst>
            </a:pPr>
            <a:r>
              <a:rPr lang="en-US" sz="2000" i="1" dirty="0" smtClean="0">
                <a:solidFill>
                  <a:srgbClr val="000000"/>
                </a:solidFill>
                <a:latin typeface="Calibri" pitchFamily="34" charset="0"/>
                <a:ea typeface="Cambria" pitchFamily="18" charset="0"/>
                <a:cs typeface="Arial" pitchFamily="34" charset="0"/>
              </a:rPr>
              <a:t>R&amp;D planning for the next phase (2011-2016).</a:t>
            </a:r>
            <a:r>
              <a:rPr lang="en-US" sz="2000" dirty="0" smtClean="0">
                <a:latin typeface="Arial" pitchFamily="34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</a:tabLst>
            </a:pPr>
            <a:r>
              <a:rPr lang="en-US" sz="2000" dirty="0" smtClean="0">
                <a:latin typeface="Arial" pitchFamily="34" charset="0"/>
              </a:rPr>
              <a:t>+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3657600" algn="l"/>
              </a:tabLst>
            </a:pPr>
            <a:r>
              <a:rPr lang="en-US" sz="2000" dirty="0" smtClean="0"/>
              <a:t>20+10 min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7308304" y="5589240"/>
            <a:ext cx="13441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W. Wuensch</a:t>
            </a:r>
          </a:p>
          <a:p>
            <a:pPr algn="r"/>
            <a:r>
              <a:rPr lang="en-US" dirty="0" smtClean="0"/>
              <a:t>CLIC ACE</a:t>
            </a:r>
          </a:p>
          <a:p>
            <a:pPr algn="r"/>
            <a:r>
              <a:rPr lang="en-US" dirty="0" smtClean="0"/>
              <a:t>2-2-2011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ASTA: Test of T18 in Resonant Ring Status (31 January 2011)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070" y="166237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Structure processed with ~100 ns input pulse (no flat part) up to ~60 MW peak power at the input of the structure (106 MV/m). </a:t>
            </a:r>
          </a:p>
          <a:p>
            <a:r>
              <a:rPr lang="en-US" sz="2800" dirty="0" smtClean="0"/>
              <a:t>Pulse shape changed to ~100 ns charging time and ~100 ns flat part. The structure run at ~52 MW at the input of the structure (~100 MV/m). </a:t>
            </a:r>
            <a:r>
              <a:rPr lang="en-US" sz="2800" dirty="0" smtClean="0">
                <a:solidFill>
                  <a:srgbClr val="FF0000"/>
                </a:solidFill>
              </a:rPr>
              <a:t>System limited not by rf breakdowns in the structure but  by </a:t>
            </a:r>
            <a:r>
              <a:rPr lang="en-US" sz="2800" dirty="0" err="1" smtClean="0">
                <a:solidFill>
                  <a:srgbClr val="FF0000"/>
                </a:solidFill>
              </a:rPr>
              <a:t>outgassing</a:t>
            </a:r>
            <a:r>
              <a:rPr lang="en-US" sz="2800" dirty="0" smtClean="0">
                <a:solidFill>
                  <a:srgbClr val="FF0000"/>
                </a:solidFill>
              </a:rPr>
              <a:t> in transport line (</a:t>
            </a:r>
            <a:r>
              <a:rPr lang="en-US" sz="2800" dirty="0" smtClean="0"/>
              <a:t>A waveguide section will be replaced soon</a:t>
            </a:r>
            <a:r>
              <a:rPr lang="en-US" sz="2800" dirty="0" smtClean="0">
                <a:solidFill>
                  <a:srgbClr val="FF0000"/>
                </a:solidFill>
              </a:rPr>
              <a:t>).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7343" y="6500863"/>
            <a:ext cx="1508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V. Dolgashev et. al</a:t>
            </a:r>
            <a:endParaRPr lang="en-US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Higo\2010\X-band\Nextef\TD18_#2\101018 Summary (14)\Evolution of BDR at 100MVm and 250nse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620688"/>
            <a:ext cx="6048672" cy="45678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35696" y="260648"/>
            <a:ext cx="5416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Steady reduction of breakdown rate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5229200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This data is from a TD18. In seven structures the breakdown rate decreased similarly during extended running while one T18 developed a hot cell and breakdown rate went up. Structure performance statistics is a priority for future tests.</a:t>
            </a:r>
            <a:endParaRPr lang="en-US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76672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Crucial dependencies: </a:t>
            </a:r>
            <a:r>
              <a:rPr lang="en-US" sz="2800" i="1" dirty="0" smtClean="0"/>
              <a:t>E</a:t>
            </a:r>
            <a:r>
              <a:rPr lang="en-US" sz="2800" baseline="30000" dirty="0" smtClean="0"/>
              <a:t>29</a:t>
            </a:r>
            <a:r>
              <a:rPr lang="en-US" sz="2800" i="1" dirty="0" smtClean="0">
                <a:sym typeface="Symbol"/>
              </a:rPr>
              <a:t></a:t>
            </a:r>
            <a:r>
              <a:rPr lang="en-US" sz="2800" baseline="30000" dirty="0" smtClean="0">
                <a:sym typeface="Symbol"/>
              </a:rPr>
              <a:t>5</a:t>
            </a:r>
            <a:r>
              <a:rPr lang="en-US" sz="2800" i="1" dirty="0" smtClean="0"/>
              <a:t>/BDR</a:t>
            </a:r>
            <a:r>
              <a:rPr lang="en-US" sz="2800" baseline="30000" dirty="0" smtClean="0">
                <a:sym typeface="Symbol"/>
              </a:rPr>
              <a:t> </a:t>
            </a:r>
            <a:r>
              <a:rPr lang="en-US" sz="2800" dirty="0" smtClean="0"/>
              <a:t>=const</a:t>
            </a:r>
            <a:endParaRPr lang="en-US" sz="2800" dirty="0"/>
          </a:p>
        </p:txBody>
      </p:sp>
      <p:pic>
        <p:nvPicPr>
          <p:cNvPr id="3" name="Picture 2" descr="C:\Higo\2010\Reports_Papers_Conferences_Talks\101011-15 IWLC10 CERN\Higo presentation\101017 BDR vs Eacc aselected point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72816"/>
            <a:ext cx="4104456" cy="3579567"/>
          </a:xfrm>
          <a:prstGeom prst="rect">
            <a:avLst/>
          </a:prstGeom>
          <a:noFill/>
        </p:spPr>
      </p:pic>
      <p:pic>
        <p:nvPicPr>
          <p:cNvPr id="4" name="Picture 3" descr="C:\Higo\2010\X-band\Nextef\TD18_#2\101016 Summary (14)\101017 BDR vs Width 100 at 2800hr and 90 at 3500h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62145" y="1700808"/>
            <a:ext cx="4581855" cy="37444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99792" y="5589240"/>
            <a:ext cx="3494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Data taken at KEK on TD18</a:t>
            </a: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G:\Departments\EN\Groups\MME\MM\Metallurgy\MEB-Sigma\MAichele\EDMS--1096980--TD18_post-mortem_SEM_observation\TD18 KEK-SLAC SliceC\TD18-SliceC-DS-64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0728"/>
            <a:ext cx="5280587" cy="3960440"/>
          </a:xfrm>
          <a:prstGeom prst="rect">
            <a:avLst/>
          </a:prstGeom>
          <a:noFill/>
        </p:spPr>
      </p:pic>
      <p:pic>
        <p:nvPicPr>
          <p:cNvPr id="4" name="Picture 2" descr="G:\Departments\EN\Groups\MME\MM\Metallurgy\MEB-Sigma\MAichele\EDMS--1096980--TD18_post-mortem_SEM_observation\TD18 KEK-SLAC SliceC\TD18-SliceC-DS-65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996952"/>
            <a:ext cx="4608512" cy="3456384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2915816" y="3212976"/>
            <a:ext cx="1296144" cy="5760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99592" y="116632"/>
            <a:ext cx="73457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Difference between T and TD18 explained?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1087576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Points of enhanced breakdown rate in TD18 tested at SLAC probably identified.</a:t>
            </a:r>
          </a:p>
          <a:p>
            <a:r>
              <a:rPr lang="en-US" dirty="0" smtClean="0"/>
              <a:t>Location is point of maximum surface current.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987824" y="1124744"/>
            <a:ext cx="2088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Damping waveguide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7624" y="3933056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Inner cell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013176"/>
            <a:ext cx="3240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Origin of problem thought to be current carrying capacity of bond joint.</a:t>
            </a:r>
          </a:p>
          <a:p>
            <a:r>
              <a:rPr lang="en-US" dirty="0" smtClean="0"/>
              <a:t>TD24 has lower surface current and joint is receiving renewed scrutiny.</a:t>
            </a:r>
            <a:endParaRPr lang="en-US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41687" y="4523184"/>
            <a:ext cx="306681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Arrow Connector 16"/>
          <p:cNvCxnSpPr/>
          <p:nvPr/>
        </p:nvCxnSpPr>
        <p:spPr>
          <a:xfrm>
            <a:off x="5580112" y="4437112"/>
            <a:ext cx="1656184" cy="7920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Higo\2010\X-band\Nextef\TD18_#2\101026 Final Studies Summary (15)\run 100\#BD after INTLK histrogra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0505" y="1196752"/>
            <a:ext cx="43719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82241"/>
            <a:ext cx="49434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051720" y="332656"/>
            <a:ext cx="4639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Breakdown sequence statistics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411760" y="5517232"/>
            <a:ext cx="643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SLAC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65243" y="5517232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KEK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23728" y="1052736"/>
            <a:ext cx="4789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Both sets of measurements were made on TD18s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6093296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kind of data is essential for determining rf hardware – on/off/ramp? – and establishing credible operational scenarios.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92696"/>
            <a:ext cx="3635896" cy="3397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635896" y="1772816"/>
            <a:ext cx="801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T18</a:t>
            </a:r>
            <a:endParaRPr lang="en-US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908720"/>
            <a:ext cx="3672408" cy="2366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156176" y="3356992"/>
            <a:ext cx="794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SLAC</a:t>
            </a:r>
            <a:endParaRPr lang="en-US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0040" y="3796993"/>
            <a:ext cx="3563888" cy="306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56294" y="3645024"/>
            <a:ext cx="416417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779912" y="4869160"/>
            <a:ext cx="10550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TD18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188640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18 series breakdown rate distributions</a:t>
            </a:r>
            <a:endParaRPr 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higo\デスクトップ\T24#3\Run9\BD loc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16016" cy="3530707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281839"/>
            <a:ext cx="3995936" cy="357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908720"/>
            <a:ext cx="3617218" cy="4808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572000" y="188640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T24 breakdown location distributions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372200" y="5661248"/>
            <a:ext cx="643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SLAC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60648"/>
            <a:ext cx="7344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Experiments to determine effect of beam on BDR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124744"/>
            <a:ext cx="820891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CTF2 </a:t>
            </a:r>
            <a:r>
              <a:rPr lang="en-US" sz="2000" dirty="0" smtClean="0"/>
              <a:t>– Intentional beam loss in PETS did not directly induce breakdown.</a:t>
            </a:r>
          </a:p>
          <a:p>
            <a:endParaRPr lang="en-US" sz="2000" dirty="0" smtClean="0"/>
          </a:p>
          <a:p>
            <a:r>
              <a:rPr lang="en-US" sz="2000" b="1" dirty="0" smtClean="0"/>
              <a:t>TBTS</a:t>
            </a:r>
            <a:r>
              <a:rPr lang="en-US" sz="2000" dirty="0" smtClean="0"/>
              <a:t> – Two-beam configuration is correct for measuring beam-loaded breakdown rate but limited sensitivity due to low, order of one Hz, repetition rate and low, &lt; 0.5 A, main beam current.</a:t>
            </a:r>
          </a:p>
          <a:p>
            <a:endParaRPr lang="en-US" sz="2000" dirty="0" smtClean="0"/>
          </a:p>
          <a:p>
            <a:r>
              <a:rPr lang="en-US" sz="2000" b="1" dirty="0" smtClean="0"/>
              <a:t>Accelerating structure in drive-beam linac “30 GHz dog-leg” fed by klystron </a:t>
            </a:r>
            <a:r>
              <a:rPr lang="en-US" sz="2000" dirty="0" smtClean="0"/>
              <a:t>– </a:t>
            </a:r>
            <a:r>
              <a:rPr lang="en-US" sz="2000" dirty="0" smtClean="0">
                <a:solidFill>
                  <a:srgbClr val="FF0000"/>
                </a:solidFill>
              </a:rPr>
              <a:t>New idea, has only been discussed among a very small group of people, so not received full scrutiny yet. But sufficiently exciting to present here</a:t>
            </a:r>
            <a:r>
              <a:rPr lang="en-US" sz="2000" dirty="0" smtClean="0"/>
              <a:t>. 1-2 A trivial for drive beam linac, transport easier than 1.5 m long 30 GHz PETS, and 25 Hz accessible. All magnets, beam instrumentation, dump etc. in place. Over-</a:t>
            </a:r>
            <a:r>
              <a:rPr lang="en-US" sz="2000" dirty="0" err="1" smtClean="0"/>
              <a:t>moded</a:t>
            </a:r>
            <a:r>
              <a:rPr lang="en-US" sz="2000" dirty="0" smtClean="0"/>
              <a:t> power line from CTF2 to CTF3 drive beam linac in place too. Only needs replacement of mode converters and new bend. With around 4 A (and we used to run 30 GHz at around 5 A) we generate full accelerating structure power so could use recirculation for more testing capacity or install a T18 or, even better a PSI/Trieste H75 based structure, backwards and feed the CTF2 test area…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" y="3175"/>
            <a:ext cx="8775700" cy="6858000"/>
          </a:xfrm>
          <a:prstGeom prst="rect">
            <a:avLst/>
          </a:prstGeom>
          <a:noFill/>
        </p:spPr>
      </p:pic>
      <p:sp>
        <p:nvSpPr>
          <p:cNvPr id="31747" name="Line 3"/>
          <p:cNvSpPr>
            <a:spLocks noChangeShapeType="1"/>
          </p:cNvSpPr>
          <p:nvPr/>
        </p:nvSpPr>
        <p:spPr bwMode="auto">
          <a:xfrm>
            <a:off x="8159750" y="2443163"/>
            <a:ext cx="196850" cy="1976437"/>
          </a:xfrm>
          <a:prstGeom prst="line">
            <a:avLst/>
          </a:prstGeom>
          <a:noFill/>
          <a:ln w="36000">
            <a:solidFill>
              <a:srgbClr val="FFFF00"/>
            </a:solidFill>
            <a:round/>
            <a:headEnd type="triangle" w="med" len="med"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8097838" y="4489450"/>
            <a:ext cx="6921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28675" fontAlgn="base" hangingPunct="0">
              <a:lnSpc>
                <a:spcPct val="11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</a:tabLst>
            </a:pPr>
            <a:r>
              <a:rPr lang="en-GB" sz="2200" smtClean="0">
                <a:solidFill>
                  <a:srgbClr val="000000"/>
                </a:solidFill>
                <a:latin typeface="Comic Sans MS" pitchFamily="66" charset="0"/>
              </a:rPr>
              <a:t>CTF3</a:t>
            </a:r>
          </a:p>
          <a:p>
            <a:pPr defTabSz="828675" fontAlgn="base" hangingPunct="0">
              <a:lnSpc>
                <a:spcPct val="11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</a:tabLst>
            </a:pPr>
            <a:r>
              <a:rPr lang="en-GB" sz="2200" smtClean="0">
                <a:solidFill>
                  <a:srgbClr val="000000"/>
                </a:solidFill>
                <a:latin typeface="Comic Sans MS" pitchFamily="66" charset="0"/>
              </a:rPr>
              <a:t>linac</a:t>
            </a:r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>
            <a:off x="4357688" y="4810125"/>
            <a:ext cx="12700" cy="1147763"/>
          </a:xfrm>
          <a:prstGeom prst="line">
            <a:avLst/>
          </a:prstGeom>
          <a:noFill/>
          <a:ln w="36000">
            <a:solidFill>
              <a:srgbClr val="FFFF00"/>
            </a:solidFill>
            <a:round/>
            <a:headEnd type="triangle" w="med" len="med"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3776663" y="6215063"/>
            <a:ext cx="16097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28675" fontAlgn="base" hangingPunct="0">
              <a:lnSpc>
                <a:spcPct val="11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</a:tabLst>
            </a:pPr>
            <a:r>
              <a:rPr lang="en-GB" sz="2200" smtClean="0">
                <a:solidFill>
                  <a:srgbClr val="000000"/>
                </a:solidFill>
                <a:latin typeface="Comic Sans MS" pitchFamily="66" charset="0"/>
              </a:rPr>
              <a:t>PETs branch</a:t>
            </a:r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 flipH="1" flipV="1">
            <a:off x="2282825" y="765175"/>
            <a:ext cx="903288" cy="417513"/>
          </a:xfrm>
          <a:prstGeom prst="line">
            <a:avLst/>
          </a:prstGeom>
          <a:noFill/>
          <a:ln w="36000">
            <a:solidFill>
              <a:srgbClr val="FFFF00"/>
            </a:solidFill>
            <a:round/>
            <a:headEnd type="triangle" w="med" len="med"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222250" y="217488"/>
            <a:ext cx="323215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28675" fontAlgn="base" hangingPunct="0">
              <a:lnSpc>
                <a:spcPct val="11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</a:tabLst>
            </a:pPr>
            <a:r>
              <a:rPr lang="en-GB" sz="2200" dirty="0" smtClean="0">
                <a:solidFill>
                  <a:srgbClr val="000000"/>
                </a:solidFill>
                <a:latin typeface="Comic Sans MS" pitchFamily="66" charset="0"/>
              </a:rPr>
              <a:t>High-gradient test </a:t>
            </a:r>
          </a:p>
          <a:p>
            <a:pPr defTabSz="828675" fontAlgn="base" hangingPunct="0">
              <a:lnSpc>
                <a:spcPct val="11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</a:tabLst>
            </a:pPr>
            <a:r>
              <a:rPr lang="en-GB" sz="2200" dirty="0" smtClean="0">
                <a:solidFill>
                  <a:srgbClr val="000000"/>
                </a:solidFill>
                <a:latin typeface="Comic Sans MS" pitchFamily="66" charset="0"/>
              </a:rPr>
              <a:t>stand, CTF2</a:t>
            </a:r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 flipH="1" flipV="1">
            <a:off x="5168900" y="2257425"/>
            <a:ext cx="1533525" cy="163513"/>
          </a:xfrm>
          <a:prstGeom prst="line">
            <a:avLst/>
          </a:prstGeom>
          <a:noFill/>
          <a:ln w="36000">
            <a:solidFill>
              <a:srgbClr val="FFFF00"/>
            </a:solidFill>
            <a:round/>
            <a:headEnd type="triangle" w="med" len="med"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3355975" y="1773238"/>
            <a:ext cx="165258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28675" fontAlgn="base" hangingPunct="0">
              <a:lnSpc>
                <a:spcPct val="11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</a:tabLst>
            </a:pPr>
            <a:r>
              <a:rPr lang="en-GB" sz="2200" smtClean="0">
                <a:solidFill>
                  <a:srgbClr val="000000"/>
                </a:solidFill>
                <a:latin typeface="Comic Sans MS" pitchFamily="66" charset="0"/>
              </a:rPr>
              <a:t>High-power </a:t>
            </a:r>
          </a:p>
          <a:p>
            <a:pPr defTabSz="828675" fontAlgn="base" hangingPunct="0">
              <a:lnSpc>
                <a:spcPct val="11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</a:tabLst>
            </a:pPr>
            <a:r>
              <a:rPr lang="en-GB" sz="2200" smtClean="0">
                <a:solidFill>
                  <a:srgbClr val="000000"/>
                </a:solidFill>
                <a:latin typeface="Comic Sans MS" pitchFamily="66" charset="0"/>
              </a:rPr>
              <a:t>transfer line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4849813" y="88900"/>
            <a:ext cx="39497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28675" fontAlgn="base" hangingPunct="0">
              <a:lnSpc>
                <a:spcPct val="11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</a:tabLst>
            </a:pPr>
            <a:r>
              <a:rPr lang="en-GB" sz="2500" smtClean="0">
                <a:solidFill>
                  <a:srgbClr val="FFFF00"/>
                </a:solidFill>
                <a:latin typeface="Comic Sans MS" pitchFamily="66" charset="0"/>
              </a:rPr>
              <a:t>Two-beam 30 GHz power </a:t>
            </a:r>
          </a:p>
          <a:p>
            <a:pPr defTabSz="828675" fontAlgn="base" hangingPunct="0">
              <a:lnSpc>
                <a:spcPct val="11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</a:tabLst>
            </a:pPr>
            <a:r>
              <a:rPr lang="en-GB" sz="2500" smtClean="0">
                <a:solidFill>
                  <a:srgbClr val="FFFF00"/>
                </a:solidFill>
                <a:latin typeface="Comic Sans MS" pitchFamily="66" charset="0"/>
              </a:rPr>
              <a:t>production in CTF3</a:t>
            </a:r>
          </a:p>
        </p:txBody>
      </p:sp>
      <p:pic>
        <p:nvPicPr>
          <p:cNvPr id="12" name="Picture 11" descr="Picture1.jpg"/>
          <p:cNvPicPr>
            <a:picLocks noChangeAspect="1"/>
          </p:cNvPicPr>
          <p:nvPr/>
        </p:nvPicPr>
        <p:blipFill>
          <a:blip r:embed="rId4" cstate="print"/>
          <a:srcRect l="9323" t="10497" r="9100" b="12526"/>
          <a:stretch>
            <a:fillRect/>
          </a:stretch>
        </p:blipFill>
        <p:spPr>
          <a:xfrm rot="20722469">
            <a:off x="2945178" y="4407385"/>
            <a:ext cx="1605090" cy="1008914"/>
          </a:xfrm>
          <a:prstGeom prst="rect">
            <a:avLst/>
          </a:prstGeom>
        </p:spPr>
      </p:pic>
      <p:pic>
        <p:nvPicPr>
          <p:cNvPr id="13" name="Picture 2" descr="\\CERN\dfs\Workspaces\w\Wuensch\Talks, papers and notes from others\2010\LC plenary\IMG_269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-600575" y="1112742"/>
            <a:ext cx="3072341" cy="1080120"/>
          </a:xfrm>
          <a:prstGeom prst="rect">
            <a:avLst/>
          </a:prstGeom>
          <a:noFill/>
        </p:spPr>
      </p:pic>
      <p:pic>
        <p:nvPicPr>
          <p:cNvPr id="14" name="Picture 3"/>
          <p:cNvPicPr>
            <a:picLocks noGrp="1"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1772816"/>
            <a:ext cx="2088232" cy="1088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9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1640" y="1196752"/>
            <a:ext cx="1248091" cy="666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 6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15816" y="116632"/>
            <a:ext cx="929942" cy="988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 6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43808" y="3573016"/>
            <a:ext cx="929942" cy="988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Higo\2010\Reports_Papers_Conferences_Talks\100707 for Yoshida KEK大学院勧誘ポスター\Cover page Nextef inside shie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980728"/>
            <a:ext cx="4788024" cy="2233915"/>
          </a:xfrm>
          <a:prstGeom prst="rect">
            <a:avLst/>
          </a:prstGeom>
          <a:noFill/>
        </p:spPr>
      </p:pic>
      <p:pic>
        <p:nvPicPr>
          <p:cNvPr id="3" name="Picture 4" descr="C:\Higo\2010\Reports_Papers_Conferences_Talks\100913-17_LINAC10\Higo\Oral Presentation\NLCTA Accelerator Structure setu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908720"/>
            <a:ext cx="3142571" cy="252028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75656" y="188640"/>
            <a:ext cx="63853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Prototype accelerating structure test areas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3028890"/>
            <a:ext cx="1678536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NLCTA at SLAC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2780928"/>
            <a:ext cx="1587999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FF00"/>
                </a:solidFill>
              </a:rPr>
              <a:t>Nextef</a:t>
            </a:r>
            <a:r>
              <a:rPr lang="en-US" sz="2000" dirty="0" smtClean="0">
                <a:solidFill>
                  <a:srgbClr val="FFFF00"/>
                </a:solidFill>
              </a:rPr>
              <a:t> at KEK</a:t>
            </a:r>
            <a:endParaRPr lang="en-US" sz="2000" dirty="0">
              <a:solidFill>
                <a:srgbClr val="FFFF00"/>
              </a:solidFill>
            </a:endParaRPr>
          </a:p>
        </p:txBody>
      </p:sp>
      <p:pic>
        <p:nvPicPr>
          <p:cNvPr id="7" name="Picture 2" descr="\\CERN\dfs\Workspaces\w\Wuensch\Talks, papers and notes from others\2010\LC plenary\IMG_269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-204530" y="3885051"/>
            <a:ext cx="3072341" cy="230425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9513" y="6021288"/>
            <a:ext cx="2435090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New klystron at CERN</a:t>
            </a:r>
            <a:endParaRPr lang="en-US" sz="2000" dirty="0">
              <a:solidFill>
                <a:srgbClr val="FFFF00"/>
              </a:solidFill>
            </a:endParaRPr>
          </a:p>
        </p:txBody>
      </p:sp>
      <p:pic>
        <p:nvPicPr>
          <p:cNvPr id="10" name="Picture 11" descr="1006091_06-A4-at-144-dp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3429000"/>
            <a:ext cx="3921369" cy="282892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364088" y="5805264"/>
            <a:ext cx="3259290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Two-beam test stand at CERN</a:t>
            </a:r>
            <a:endParaRPr lang="en-US" sz="2000" dirty="0">
              <a:solidFill>
                <a:srgbClr val="FFFF00"/>
              </a:solidFill>
            </a:endParaRPr>
          </a:p>
        </p:txBody>
      </p:sp>
      <p:pic>
        <p:nvPicPr>
          <p:cNvPr id="12" name="Picture 3"/>
          <p:cNvPicPr preferRelativeResize="0"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3284984"/>
            <a:ext cx="197533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965472" y="3316922"/>
            <a:ext cx="1537216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ASTA at SLAC</a:t>
            </a:r>
            <a:endParaRPr lang="en-US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60648"/>
            <a:ext cx="864096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Recent test and hardware results: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Results from recent PETS high-power test in ASTA (Roberto)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 High-power accelerating structure tests and analysis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Two-beam tests in TBTS (Roberto)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Micron precision machining and assembly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rf components</a:t>
            </a:r>
          </a:p>
          <a:p>
            <a:endParaRPr lang="en-US" dirty="0" smtClean="0"/>
          </a:p>
          <a:p>
            <a:r>
              <a:rPr lang="en-US" b="1" dirty="0" smtClean="0"/>
              <a:t>Design, simulations, developments and next steps: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Fully featured accelerating structures – compact couplers and integrating loads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Accelerating structure design directions – evolution and alternatives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On/off/ramp system progress and definition of operational scenarios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Wakefield validation and coupled drive-to-main linac wakes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Wakefield monitors and accelerating structure alignment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BDR with beam – calculation and measurement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Dynamic vacuum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Cooling system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High-power rf phenomena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Alternative designs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Cost and many, many more subjects</a:t>
            </a:r>
          </a:p>
          <a:p>
            <a:endParaRPr lang="en-US" dirty="0" smtClean="0"/>
          </a:p>
          <a:p>
            <a:r>
              <a:rPr lang="en-US" b="1" dirty="0" smtClean="0"/>
              <a:t>Testing infrastructure: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Status of high-power testing capability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-27384"/>
            <a:ext cx="8064287" cy="6521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5157192"/>
            <a:ext cx="2016224" cy="95544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83568" y="1340768"/>
            <a:ext cx="122413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11560" y="2348880"/>
            <a:ext cx="122413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300192" y="1196752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TD24s now under bonding/heat treatment</a:t>
            </a:r>
            <a:endParaRPr lang="en-US" sz="1600" dirty="0"/>
          </a:p>
        </p:txBody>
      </p:sp>
      <p:sp>
        <p:nvSpPr>
          <p:cNvPr id="11" name="Oval 10"/>
          <p:cNvSpPr/>
          <p:nvPr/>
        </p:nvSpPr>
        <p:spPr>
          <a:xfrm>
            <a:off x="611560" y="4725144"/>
            <a:ext cx="1224136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Testing schedule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simplified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533400" y="1219200"/>
          <a:ext cx="7848606" cy="5257791"/>
        </p:xfrm>
        <a:graphic>
          <a:graphicData uri="http://schemas.openxmlformats.org/drawingml/2006/table">
            <a:tbl>
              <a:tblPr/>
              <a:tblGrid>
                <a:gridCol w="1094621"/>
                <a:gridCol w="1455661"/>
                <a:gridCol w="441527"/>
                <a:gridCol w="441527"/>
                <a:gridCol w="441527"/>
                <a:gridCol w="441527"/>
                <a:gridCol w="441527"/>
                <a:gridCol w="441527"/>
                <a:gridCol w="441527"/>
                <a:gridCol w="441527"/>
                <a:gridCol w="441527"/>
                <a:gridCol w="441527"/>
                <a:gridCol w="441527"/>
                <a:gridCol w="441527"/>
              </a:tblGrid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 dirty="0">
                          <a:latin typeface="Comic Sans MS"/>
                        </a:rPr>
                        <a:t>21.1.2010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latin typeface="Comic Sans MS"/>
                        </a:rPr>
                        <a:t>2010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Jan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Feb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Mar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Apr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May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Jun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Jul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Aug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Sept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Oct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Nov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Dez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Facility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Structure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SLAC Station 1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6600"/>
                          </a:solidFill>
                          <a:latin typeface="Comic Sans MS"/>
                        </a:rPr>
                        <a:t>TD18_vg2.4_disk[3]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11.4 GHz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6600"/>
                          </a:solidFill>
                          <a:latin typeface="Comic Sans MS"/>
                        </a:rPr>
                        <a:t>T24vg1.7_disk [3]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6600"/>
                          </a:solidFill>
                          <a:latin typeface="Comic Sans MS"/>
                        </a:rPr>
                        <a:t>TD24vg1.7_disk [3]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6600"/>
                          </a:solidFill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SLAC Station 2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6600"/>
                          </a:solidFill>
                          <a:latin typeface="Comic Sans MS"/>
                        </a:rPr>
                        <a:t>T18_vg2.4_disk[3]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6600"/>
                          </a:solidFill>
                          <a:latin typeface="Comic Sans MS"/>
                        </a:rPr>
                        <a:t>T18_vg2.4_disk[6]_CERN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 dirty="0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6600"/>
                          </a:solidFill>
                          <a:latin typeface="Comic Sans MS"/>
                        </a:rPr>
                        <a:t>CERN structure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6600"/>
                          </a:solidFill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SLAC ASTA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6600"/>
                          </a:solidFill>
                          <a:latin typeface="Comic Sans MS"/>
                        </a:rPr>
                        <a:t>PETS 11.4 GHz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6600"/>
                          </a:solidFill>
                          <a:latin typeface="Comic Sans MS"/>
                        </a:rPr>
                        <a:t>C10vg0.7[1]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6600"/>
                          </a:solidFill>
                          <a:latin typeface="Comic Sans MS"/>
                        </a:rPr>
                        <a:t>PETS 11.4 GHz_ SiC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6600"/>
                          </a:solidFill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KEK NEXTEF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B050"/>
                          </a:solidFill>
                          <a:latin typeface="Comic Sans MS"/>
                        </a:rPr>
                        <a:t>TD18_vg2.4_disk[2]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B050"/>
                          </a:solidFill>
                          <a:latin typeface="Comic Sans MS"/>
                        </a:rPr>
                        <a:t>T24vg1.7_disk [4]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B050"/>
                          </a:solidFill>
                          <a:latin typeface="Comic Sans MS"/>
                        </a:rPr>
                        <a:t>TD24vg1.7_disk [4]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B050"/>
                          </a:solidFill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CERN Test Stand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99CCFF"/>
                          </a:solidFill>
                          <a:latin typeface="Comic Sans MS"/>
                        </a:rPr>
                        <a:t>T24_vg1.7_disk [2]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12 GHz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99CCFF"/>
                          </a:solidFill>
                          <a:latin typeface="Comic Sans MS"/>
                        </a:rPr>
                        <a:t>TD24_vg1.7_disk [2]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339966"/>
                          </a:solidFill>
                          <a:latin typeface="Comic Sans MS"/>
                        </a:rPr>
                        <a:t> 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CLEX 12 GHz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99CCFF"/>
                          </a:solidFill>
                          <a:latin typeface="Comic Sans MS"/>
                        </a:rPr>
                        <a:t>Pets 12 GHz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 dirty="0" smtClean="0">
                          <a:solidFill>
                            <a:srgbClr val="99CCFF"/>
                          </a:solidFill>
                          <a:latin typeface="Comic Sans MS"/>
                        </a:rPr>
                        <a:t>TD24_vg1.7_disk </a:t>
                      </a:r>
                      <a:r>
                        <a:rPr lang="en-US" sz="700" b="1" i="0" u="none" strike="noStrike" dirty="0">
                          <a:solidFill>
                            <a:srgbClr val="99CCFF"/>
                          </a:solidFill>
                          <a:latin typeface="Comic Sans MS"/>
                        </a:rPr>
                        <a:t>[1]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3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Comic Sans MS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 dirty="0" smtClean="0">
                          <a:solidFill>
                            <a:srgbClr val="99CCFF"/>
                          </a:solidFill>
                          <a:latin typeface="Comic Sans MS"/>
                        </a:rPr>
                        <a:t>PETS</a:t>
                      </a:r>
                      <a:r>
                        <a:rPr lang="en-US" sz="700" b="1" i="0" u="none" strike="noStrike" baseline="0" dirty="0" smtClean="0">
                          <a:solidFill>
                            <a:srgbClr val="99CCFF"/>
                          </a:solidFill>
                          <a:latin typeface="Comic Sans MS"/>
                        </a:rPr>
                        <a:t> ON/OFF</a:t>
                      </a:r>
                      <a:endParaRPr lang="en-US" sz="700" b="1" i="0" u="none" strike="noStrike" dirty="0">
                        <a:solidFill>
                          <a:srgbClr val="99CCFF"/>
                        </a:solidFill>
                        <a:latin typeface="Comic Sans MS"/>
                      </a:endParaRP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1520" y="116632"/>
            <a:ext cx="2464136" cy="523220"/>
          </a:xfrm>
          <a:prstGeom prst="rect">
            <a:avLst/>
          </a:prstGeom>
          <a:solidFill>
            <a:srgbClr val="FFFF00"/>
          </a:solidFill>
          <a:ln w="28575">
            <a:solidFill>
              <a:schemeClr val="accent1"/>
            </a:solidFill>
          </a:ln>
        </p:spPr>
        <p:txBody>
          <a:bodyPr wrap="none" rtlCol="0" anchor="ctr" anchorCtr="0">
            <a:spAutoFit/>
          </a:bodyPr>
          <a:lstStyle/>
          <a:p>
            <a:r>
              <a:rPr lang="en-US" sz="2800" i="1" dirty="0" smtClean="0">
                <a:solidFill>
                  <a:srgbClr val="FF0000"/>
                </a:solidFill>
              </a:rPr>
              <a:t>ACE 2-2-2010</a:t>
            </a:r>
            <a:endParaRPr lang="en-US" sz="2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778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Current effective testing capability for CLIC-related structures</a:t>
            </a:r>
            <a:endParaRPr lang="en-US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331640" y="1556792"/>
          <a:ext cx="60960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Facility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Available testing slots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Nextef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NLCTA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ASTA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CERN klystron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TBTS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unique</a:t>
                      </a:r>
                      <a:r>
                        <a:rPr lang="en-US" baseline="0" dirty="0" smtClean="0"/>
                        <a:t> capabilities – will not be used for low BDR tests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&lt;2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5157192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Personal view – highlighting availability is not a criticism but an attempt to honestly evaluate our situation.  </a:t>
            </a:r>
            <a:endParaRPr lang="en-US" sz="2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dynamic vacuum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Main beam </a:t>
            </a:r>
            <a:r>
              <a:rPr lang="en-GB" sz="2400" dirty="0" err="1" smtClean="0"/>
              <a:t>linac</a:t>
            </a:r>
            <a:r>
              <a:rPr lang="en-GB" sz="2400" dirty="0" smtClean="0"/>
              <a:t> requirements : total p</a:t>
            </a:r>
            <a:r>
              <a:rPr lang="en-GB" sz="2400" dirty="0" smtClean="0">
                <a:sym typeface="Symbol"/>
              </a:rPr>
              <a:t>10</a:t>
            </a:r>
            <a:r>
              <a:rPr lang="en-GB" sz="2400" baseline="30000" dirty="0" smtClean="0">
                <a:sym typeface="Symbol"/>
              </a:rPr>
              <a:t>-9</a:t>
            </a:r>
            <a:r>
              <a:rPr lang="en-GB" sz="2400" dirty="0" smtClean="0">
                <a:sym typeface="Symbol"/>
              </a:rPr>
              <a:t> </a:t>
            </a:r>
            <a:r>
              <a:rPr lang="en-GB" sz="2400" dirty="0" err="1" smtClean="0">
                <a:sym typeface="Symbol"/>
              </a:rPr>
              <a:t>Torr</a:t>
            </a:r>
            <a:r>
              <a:rPr lang="en-GB" sz="2400" dirty="0" smtClean="0">
                <a:sym typeface="Symbol"/>
              </a:rPr>
              <a:t> (from G. Rumolo </a:t>
            </a:r>
            <a:r>
              <a:rPr lang="en-GB" sz="2400" dirty="0" smtClean="0">
                <a:sym typeface="Symbol"/>
                <a:hlinkClick r:id="rId3"/>
              </a:rPr>
              <a:t>https://edms.cern.ch/document/992778/2</a:t>
            </a:r>
            <a:r>
              <a:rPr lang="en-GB" sz="2400" dirty="0" smtClean="0">
                <a:sym typeface="Symbol"/>
              </a:rPr>
              <a:t>), assuming CO, N</a:t>
            </a:r>
            <a:r>
              <a:rPr lang="en-GB" sz="2400" baseline="-25000" dirty="0" smtClean="0">
                <a:sym typeface="Symbol"/>
              </a:rPr>
              <a:t>2</a:t>
            </a:r>
            <a:r>
              <a:rPr lang="en-GB" sz="2400" dirty="0" smtClean="0">
                <a:sym typeface="Symbol"/>
              </a:rPr>
              <a:t> and/or H</a:t>
            </a:r>
            <a:r>
              <a:rPr lang="en-GB" sz="2400" baseline="-25000" dirty="0" smtClean="0">
                <a:sym typeface="Symbol"/>
              </a:rPr>
              <a:t>2</a:t>
            </a:r>
            <a:r>
              <a:rPr lang="en-GB" sz="2400" dirty="0" smtClean="0">
                <a:sym typeface="Symbol"/>
              </a:rPr>
              <a:t>O. H2 is not harmful.</a:t>
            </a:r>
          </a:p>
          <a:p>
            <a:endParaRPr lang="en-GB" sz="2400" dirty="0" smtClean="0">
              <a:sym typeface="Symbol"/>
            </a:endParaRPr>
          </a:p>
          <a:p>
            <a:r>
              <a:rPr lang="en-GB" sz="2400" dirty="0" smtClean="0">
                <a:sym typeface="Symbol"/>
              </a:rPr>
              <a:t>Three separate issues:</a:t>
            </a:r>
          </a:p>
          <a:p>
            <a:pPr lvl="1"/>
            <a:r>
              <a:rPr lang="en-GB" sz="2000" dirty="0" smtClean="0">
                <a:sym typeface="Symbol"/>
              </a:rPr>
              <a:t>Static vacuum</a:t>
            </a:r>
          </a:p>
          <a:p>
            <a:pPr lvl="1"/>
            <a:r>
              <a:rPr lang="en-GB" sz="2000" dirty="0" smtClean="0">
                <a:sym typeface="Symbol"/>
              </a:rPr>
              <a:t>Dynamic vacuum due to breakdowns</a:t>
            </a:r>
          </a:p>
          <a:p>
            <a:pPr lvl="1"/>
            <a:r>
              <a:rPr lang="en-GB" sz="2000" dirty="0" smtClean="0">
                <a:sym typeface="Symbol"/>
              </a:rPr>
              <a:t>Dynamic vacuum due to field emission / dark currents</a:t>
            </a:r>
            <a:endParaRPr lang="en-US" sz="2000" dirty="0" smtClean="0">
              <a:sym typeface="Symbol"/>
            </a:endParaRPr>
          </a:p>
          <a:p>
            <a:endParaRPr lang="en-GB" dirty="0" smtClean="0">
              <a:sym typeface="Symbol"/>
            </a:endParaRPr>
          </a:p>
          <a:p>
            <a:r>
              <a:rPr lang="en-GB" sz="2400" dirty="0" smtClean="0">
                <a:sym typeface="Symbol"/>
              </a:rPr>
              <a:t>Static vacuum and dynamic vacuum due to breakdowns are not covered here. </a:t>
            </a:r>
            <a:r>
              <a:rPr lang="en-US" sz="2400" dirty="0" smtClean="0">
                <a:sym typeface="Symbol"/>
              </a:rPr>
              <a:t>However for the design repetition rate they are not a limiting issue and can be simulated on the basis of known data</a:t>
            </a:r>
            <a:r>
              <a:rPr lang="en-GB" sz="2400" dirty="0" smtClean="0">
                <a:sym typeface="Symbol"/>
              </a:rPr>
              <a:t>. See C. Garion </a:t>
            </a:r>
            <a:r>
              <a:rPr lang="en-GB" sz="2400" dirty="0" smtClean="0">
                <a:sym typeface="Symbol"/>
                <a:hlinkClick r:id="rId4"/>
              </a:rPr>
              <a:t>https://edms.cern.ch/document/1109052/1</a:t>
            </a:r>
            <a:r>
              <a:rPr lang="en-GB" sz="2400" dirty="0" smtClean="0">
                <a:sym typeface="Symbol"/>
              </a:rPr>
              <a:t> and </a:t>
            </a:r>
            <a:r>
              <a:rPr lang="en-GB" sz="2400" dirty="0" smtClean="0">
                <a:sym typeface="Symbol"/>
                <a:hlinkClick r:id="rId5"/>
              </a:rPr>
              <a:t>https://edms.cern.ch/document/1095288/1</a:t>
            </a:r>
            <a:endParaRPr lang="en-GB" sz="2400" dirty="0" smtClean="0">
              <a:sym typeface="Symbol"/>
            </a:endParaRPr>
          </a:p>
          <a:p>
            <a:endParaRPr lang="en-GB" sz="2400" dirty="0" smtClean="0">
              <a:sym typeface="Symbol"/>
            </a:endParaRPr>
          </a:p>
          <a:p>
            <a:endParaRPr lang="en-GB" dirty="0" smtClean="0">
              <a:sym typeface="Symbol"/>
            </a:endParaRPr>
          </a:p>
          <a:p>
            <a:pPr>
              <a:buNone/>
            </a:pPr>
            <a:endParaRPr lang="en-GB" dirty="0" smtClean="0">
              <a:sym typeface="Symbo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Sergio Calatroni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BF4D0-5BE3-4447-A99E-046A9198BD8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currents induced dynamic vacuum I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 smtClean="0"/>
              <a:t>Progress since last year's ACE </a:t>
            </a:r>
          </a:p>
          <a:p>
            <a:pPr lvl="1">
              <a:buNone/>
            </a:pPr>
            <a:endParaRPr lang="en-GB" sz="2000" dirty="0" smtClean="0">
              <a:sym typeface="Symbol"/>
            </a:endParaRPr>
          </a:p>
          <a:p>
            <a:pPr lvl="1">
              <a:buFont typeface="Wingdings" pitchFamily="2" charset="2"/>
              <a:buChar char="v"/>
            </a:pPr>
            <a:r>
              <a:rPr lang="en-GB" sz="2000" dirty="0" smtClean="0">
                <a:sym typeface="Symbol"/>
              </a:rPr>
              <a:t>Necessary information: Electron Stimulated Desorption (ESD) coefficients of unbaked copper, processed according to manufacturing sequence of RF structures, at high energy</a:t>
            </a:r>
          </a:p>
          <a:p>
            <a:pPr lvl="1">
              <a:buFont typeface="Symbol" pitchFamily="18" charset="2"/>
              <a:buChar char=""/>
            </a:pPr>
            <a:r>
              <a:rPr lang="en-GB" sz="2000" dirty="0" smtClean="0">
                <a:sym typeface="Symbol"/>
              </a:rPr>
              <a:t>A new laboratory test system has been prepared and is operational, for testing copper samples up to e</a:t>
            </a:r>
            <a:r>
              <a:rPr lang="en-GB" sz="2000" baseline="30000" dirty="0" smtClean="0">
                <a:sym typeface="Symbol"/>
              </a:rPr>
              <a:t>-</a:t>
            </a:r>
            <a:r>
              <a:rPr lang="en-GB" sz="2000" dirty="0" smtClean="0">
                <a:sym typeface="Symbol"/>
              </a:rPr>
              <a:t> energy of 35 </a:t>
            </a:r>
            <a:r>
              <a:rPr lang="en-GB" sz="2000" dirty="0" err="1" smtClean="0">
                <a:sym typeface="Symbol"/>
              </a:rPr>
              <a:t>keV</a:t>
            </a:r>
            <a:r>
              <a:rPr lang="en-GB" sz="2000" dirty="0" smtClean="0">
                <a:sym typeface="Symbol"/>
              </a:rPr>
              <a:t> (safe limit for lab equipment). Test of samples from a large matrix of [surface treatments][thermal treatments] has started (Chiara Pasquino thesis)</a:t>
            </a:r>
          </a:p>
          <a:p>
            <a:pPr lvl="1"/>
            <a:endParaRPr lang="en-GB" sz="2000" dirty="0" smtClean="0">
              <a:sym typeface="Symbol"/>
            </a:endParaRPr>
          </a:p>
          <a:p>
            <a:pPr lvl="1">
              <a:buFont typeface="Wingdings" pitchFamily="2" charset="2"/>
              <a:buChar char="v"/>
            </a:pPr>
            <a:r>
              <a:rPr lang="en-GB" sz="2000" dirty="0" smtClean="0">
                <a:sym typeface="Symbol"/>
              </a:rPr>
              <a:t>Necessary information: accurate dark current simulations, calibrated with actual dark currents measured in faraday cups, in order to obtain the # of molecules degassed at each pulse.</a:t>
            </a:r>
          </a:p>
          <a:p>
            <a:pPr lvl="1">
              <a:buFont typeface="Symbol" pitchFamily="18" charset="2"/>
              <a:buChar char="Þ"/>
            </a:pPr>
            <a:r>
              <a:rPr lang="en-GB" sz="2000" dirty="0" smtClean="0">
                <a:sym typeface="Symbol"/>
              </a:rPr>
              <a:t>Collaboration with SLAC  / ACD on using ACE3D for the purpose has started. </a:t>
            </a:r>
            <a:r>
              <a:rPr lang="en-GB" sz="2000" dirty="0" err="1" smtClean="0">
                <a:sym typeface="Symbol"/>
              </a:rPr>
              <a:t>Kyrre</a:t>
            </a:r>
            <a:r>
              <a:rPr lang="en-GB" sz="2000" dirty="0" smtClean="0">
                <a:sym typeface="Symbol"/>
              </a:rPr>
              <a:t> N. </a:t>
            </a:r>
            <a:r>
              <a:rPr lang="en-GB" sz="2000" dirty="0" err="1" smtClean="0">
                <a:sym typeface="Symbol"/>
              </a:rPr>
              <a:t>Sjøbæk</a:t>
            </a:r>
            <a:r>
              <a:rPr lang="en-GB" sz="2000" dirty="0" smtClean="0">
                <a:sym typeface="Symbol"/>
              </a:rPr>
              <a:t>  from CERN/Oslo U. Is working on this.</a:t>
            </a:r>
          </a:p>
          <a:p>
            <a:pPr lvl="1"/>
            <a:endParaRPr lang="en-GB" sz="2000" dirty="0" smtClean="0">
              <a:sym typeface="Symbol"/>
            </a:endParaRPr>
          </a:p>
          <a:p>
            <a:pPr lvl="1">
              <a:buFont typeface="Wingdings" pitchFamily="2" charset="2"/>
              <a:buChar char="v"/>
            </a:pPr>
            <a:r>
              <a:rPr lang="en-GB" sz="2000" dirty="0" smtClean="0">
                <a:sym typeface="Symbol"/>
              </a:rPr>
              <a:t>The two elements above will be combined to produce dynamic pressure profiles (simulation tools are available)</a:t>
            </a:r>
            <a:endParaRPr lang="en-GB" dirty="0" smtClean="0">
              <a:sym typeface="Symbo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Sergio Calatroni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BF4D0-5BE3-4447-A99E-046A9198BD8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currents induced dynamic vacuum II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Progress since last year's ACE</a:t>
            </a:r>
          </a:p>
          <a:p>
            <a:pPr lvl="1"/>
            <a:endParaRPr lang="en-GB" sz="2000" dirty="0" smtClean="0">
              <a:sym typeface="Symbol"/>
            </a:endParaRPr>
          </a:p>
          <a:p>
            <a:pPr lvl="1">
              <a:buFont typeface="Wingdings" pitchFamily="2" charset="2"/>
              <a:buChar char="v"/>
            </a:pPr>
            <a:r>
              <a:rPr lang="en-GB" sz="2000" dirty="0" smtClean="0">
                <a:sym typeface="Symbol"/>
              </a:rPr>
              <a:t>Necessary information: Real experimental data for dynamic vacuum.</a:t>
            </a:r>
          </a:p>
          <a:p>
            <a:pPr lvl="1">
              <a:buFont typeface="Symbol" pitchFamily="18" charset="2"/>
              <a:buChar char="Þ"/>
            </a:pPr>
            <a:r>
              <a:rPr lang="en-GB" sz="2000" dirty="0" smtClean="0">
                <a:sym typeface="Symbol"/>
              </a:rPr>
              <a:t>Several efforts started:</a:t>
            </a:r>
          </a:p>
          <a:p>
            <a:pPr lvl="2">
              <a:buFont typeface="Wingdings" pitchFamily="2" charset="2"/>
              <a:buChar char="§"/>
            </a:pPr>
            <a:r>
              <a:rPr lang="en-GB" sz="1800" dirty="0" smtClean="0">
                <a:sym typeface="Symbol"/>
              </a:rPr>
              <a:t>Collaboration with Helsinki U. / HIP for direct measurement with a </a:t>
            </a:r>
            <a:r>
              <a:rPr lang="en-GB" sz="1800" dirty="0" err="1" smtClean="0">
                <a:sym typeface="Symbol"/>
              </a:rPr>
              <a:t>multipass</a:t>
            </a:r>
            <a:r>
              <a:rPr lang="en-GB" sz="1800" dirty="0" smtClean="0">
                <a:sym typeface="Symbol"/>
              </a:rPr>
              <a:t> laser system. PhD work is starting (CERN will provide test structure to implement the measuring hardware)</a:t>
            </a:r>
          </a:p>
          <a:p>
            <a:pPr lvl="2">
              <a:buFont typeface="Wingdings" pitchFamily="2" charset="2"/>
              <a:buChar char="§"/>
            </a:pPr>
            <a:r>
              <a:rPr lang="en-GB" sz="1800" dirty="0" smtClean="0">
                <a:sym typeface="Symbol"/>
              </a:rPr>
              <a:t>Stand alone 12 GHz CERN test stand: is being instrumented .</a:t>
            </a:r>
          </a:p>
          <a:p>
            <a:pPr lvl="2">
              <a:buFont typeface="Wingdings" pitchFamily="2" charset="2"/>
              <a:buChar char="§"/>
            </a:pPr>
            <a:r>
              <a:rPr lang="en-GB" sz="1800" dirty="0" smtClean="0">
                <a:sym typeface="Symbol"/>
              </a:rPr>
              <a:t>KEK 11 GHz test stand: data is collected and correlated with dark current. Vacuum improvements of the test stand are foreseen (now limited by baseline vacuum)</a:t>
            </a:r>
          </a:p>
          <a:p>
            <a:pPr lvl="2">
              <a:buFont typeface="Wingdings" pitchFamily="2" charset="2"/>
              <a:buChar char="§"/>
            </a:pPr>
            <a:r>
              <a:rPr lang="en-GB" sz="1800" dirty="0" smtClean="0">
                <a:sym typeface="Symbol"/>
              </a:rPr>
              <a:t> SLAC 11 GHz test stand. Old data will be revaluated and analysed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Sergio Calatroni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BF4D0-5BE3-4447-A99E-046A9198BD8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4128" y="2276872"/>
            <a:ext cx="3171234" cy="439742"/>
          </a:xfrm>
        </p:spPr>
        <p:txBody>
          <a:bodyPr/>
          <a:lstStyle/>
          <a:p>
            <a:r>
              <a:rPr lang="en-GB" dirty="0" smtClean="0"/>
              <a:t>ESD @ 10 </a:t>
            </a:r>
            <a:r>
              <a:rPr lang="en-GB" dirty="0" err="1" smtClean="0"/>
              <a:t>keV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Sergio Calatroni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E3041-6E91-4F7C-B7E6-1E28AC44E92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 descr="\\cern.ch\dfs\Users\c\cpasquin\Public\ESD\Pic Thesis\P1190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491891" cy="4320480"/>
          </a:xfrm>
          <a:prstGeom prst="rect">
            <a:avLst/>
          </a:prstGeom>
          <a:noFill/>
        </p:spPr>
      </p:pic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3779912" y="2969568"/>
          <a:ext cx="5566522" cy="3888432"/>
        </p:xfrm>
        <a:graphic>
          <a:graphicData uri="http://schemas.openxmlformats.org/presentationml/2006/ole">
            <p:oleObj spid="_x0000_s345090" name="Graph" r:id="rId5" imgW="4154400" imgH="2901600" progId="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260648"/>
            <a:ext cx="4367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Prototype development overview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980728"/>
            <a:ext cx="85689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Test structures include all feasibility-level features/issues: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Correct iris aperture range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Damping waveguides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b="1" dirty="0" smtClean="0"/>
              <a:t>Completeness, cost and performance features/issues are next: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Compact </a:t>
            </a:r>
            <a:r>
              <a:rPr lang="en-US" dirty="0" smtClean="0"/>
              <a:t>coupler. We now use a “mode-launcher” coupler which works fine but is too long. There are many options for compact couplers, and at least a few should work, but it could take a number of high-power tests to work it all out.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SiC</a:t>
            </a:r>
            <a:r>
              <a:rPr lang="en-US" dirty="0" smtClean="0"/>
              <a:t> loads. Loads can be pulled back to arbitrarily low fields, although this would result in a more expensive structure. Field emitted electron bombardment, and resulting dynamic vacuum issue are the main known unknown. However the CTF3 drive beam accelerator has thousands of loads, PETS with </a:t>
            </a:r>
            <a:r>
              <a:rPr lang="en-US" dirty="0" err="1" smtClean="0"/>
              <a:t>SiC</a:t>
            </a:r>
            <a:r>
              <a:rPr lang="en-US" dirty="0" smtClean="0"/>
              <a:t> in ASTA worked fine and there are lots of high-power C-band loads with </a:t>
            </a:r>
            <a:r>
              <a:rPr lang="en-US" dirty="0" err="1" smtClean="0"/>
              <a:t>SiC</a:t>
            </a:r>
            <a:r>
              <a:rPr lang="en-US" dirty="0" smtClean="0"/>
              <a:t> in them.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We now have the basic high gradient data, better understanding of breakdown and (soon) a cost model to make a significantly better optimization.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New structures for different energy machines e.g. 500 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GeV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685800"/>
            <a:ext cx="3962400" cy="3973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Design of the HOM Damping Load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4648200"/>
            <a:ext cx="4038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Tip size 1x1 mm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Tip length 20 mm or 30 mm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Base size 5.6 x 5 or 5.5 mm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Base length 10 mm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Waveguide width  </a:t>
            </a:r>
          </a:p>
          <a:p>
            <a:r>
              <a:rPr lang="en-US" dirty="0" err="1" smtClean="0">
                <a:solidFill>
                  <a:prstClr val="black"/>
                </a:solidFill>
              </a:rPr>
              <a:t>awd</a:t>
            </a:r>
            <a:r>
              <a:rPr lang="en-US" dirty="0" smtClean="0">
                <a:solidFill>
                  <a:prstClr val="black"/>
                </a:solidFill>
              </a:rPr>
              <a:t> = 10.1 mm or 11 mm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304800" y="1828800"/>
            <a:ext cx="4038600" cy="4572000"/>
            <a:chOff x="0" y="1295400"/>
            <a:chExt cx="4391025" cy="5038725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1295400"/>
              <a:ext cx="4391025" cy="503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Box 7"/>
            <p:cNvSpPr txBox="1"/>
            <p:nvPr/>
          </p:nvSpPr>
          <p:spPr>
            <a:xfrm>
              <a:off x="1523999" y="4724400"/>
              <a:ext cx="2867025" cy="71231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thick line: </a:t>
              </a:r>
              <a:r>
                <a:rPr lang="en-US" dirty="0" err="1" smtClean="0">
                  <a:solidFill>
                    <a:prstClr val="black"/>
                  </a:solidFill>
                </a:rPr>
                <a:t>awg</a:t>
              </a:r>
              <a:r>
                <a:rPr lang="en-US" dirty="0" smtClean="0">
                  <a:solidFill>
                    <a:prstClr val="black"/>
                  </a:solidFill>
                </a:rPr>
                <a:t> = 11mm, </a:t>
              </a:r>
            </a:p>
            <a:p>
              <a:r>
                <a:rPr lang="en-US" dirty="0" smtClean="0">
                  <a:solidFill>
                    <a:prstClr val="black"/>
                  </a:solidFill>
                </a:rPr>
                <a:t>thin line:   </a:t>
              </a:r>
              <a:r>
                <a:rPr lang="en-US" dirty="0" err="1" smtClean="0">
                  <a:solidFill>
                    <a:prstClr val="black"/>
                  </a:solidFill>
                </a:rPr>
                <a:t>awg</a:t>
              </a:r>
              <a:r>
                <a:rPr lang="en-US" dirty="0" smtClean="0">
                  <a:solidFill>
                    <a:prstClr val="black"/>
                  </a:solidFill>
                </a:rPr>
                <a:t> = 10.1 mm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rot="5400000">
              <a:off x="2058194" y="1980406"/>
              <a:ext cx="7620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762000" y="2171700"/>
              <a:ext cx="36195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2629694" y="2628106"/>
              <a:ext cx="7620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905000" y="2324100"/>
              <a:ext cx="24765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52400" y="533400"/>
            <a:ext cx="426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Will be used for CLIC module prototype and for a structure prototype for high power testing with damping load inside (TD24_vg1.8_R05_SiC)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34200" y="762000"/>
            <a:ext cx="1828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prstClr val="black"/>
                </a:solidFill>
              </a:rPr>
              <a:t>SiC</a:t>
            </a:r>
            <a:r>
              <a:rPr lang="en-US" dirty="0" smtClean="0">
                <a:solidFill>
                  <a:prstClr val="black"/>
                </a:solidFill>
              </a:rPr>
              <a:t> properties from </a:t>
            </a:r>
            <a:r>
              <a:rPr lang="en-US" dirty="0" err="1" smtClean="0">
                <a:solidFill>
                  <a:prstClr val="black"/>
                </a:solidFill>
              </a:rPr>
              <a:t>M.Luong</a:t>
            </a:r>
            <a:r>
              <a:rPr lang="en-US" dirty="0" smtClean="0">
                <a:solidFill>
                  <a:prstClr val="black"/>
                </a:solidFill>
              </a:rPr>
              <a:t>, 1999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3BB98BFF-1BC5-44F1-A4B2-A77A963503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81600" y="83820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Will be used for CLIC module prototype and for a structure prototype for high power testing with damped compact coupler (TD26_vg1.8_R05_CC)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Autofit/>
          </a:bodyPr>
          <a:lstStyle/>
          <a:p>
            <a:r>
              <a:rPr lang="en-US" sz="3200" dirty="0" smtClean="0"/>
              <a:t>Design of the damped  compact coupler</a:t>
            </a:r>
            <a:endParaRPr 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17085" r="21608"/>
          <a:stretch>
            <a:fillRect/>
          </a:stretch>
        </p:blipFill>
        <p:spPr bwMode="auto">
          <a:xfrm>
            <a:off x="381000" y="914400"/>
            <a:ext cx="46482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590800"/>
            <a:ext cx="7443787" cy="3534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11718541">
            <a:off x="3322752" y="4919360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 rot="960542">
            <a:off x="8400478" y="4045582"/>
            <a:ext cx="634619" cy="22324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 rot="811736">
            <a:off x="1420675" y="4474096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3BB98BFF-1BC5-44F1-A4B2-A77A963503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723" y="990600"/>
            <a:ext cx="5855677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3" name="Line 5"/>
          <p:cNvSpPr>
            <a:spLocks noChangeShapeType="1"/>
          </p:cNvSpPr>
          <p:nvPr/>
        </p:nvSpPr>
        <p:spPr bwMode="auto">
          <a:xfrm flipH="1" flipV="1">
            <a:off x="1688123" y="2514600"/>
            <a:ext cx="773723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 flipH="1">
            <a:off x="844061" y="4343400"/>
            <a:ext cx="161778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773723" y="4038600"/>
            <a:ext cx="151520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/>
              <a:t>ON/OFF mechanism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9108" y="4343400"/>
            <a:ext cx="287508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1691680" y="0"/>
            <a:ext cx="398974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/>
              <a:t>CLIC </a:t>
            </a:r>
            <a:r>
              <a:rPr lang="en-US" sz="2800" dirty="0" smtClean="0"/>
              <a:t>main linac rf </a:t>
            </a:r>
            <a:r>
              <a:rPr lang="en-US" sz="2800" dirty="0"/>
              <a:t>network</a:t>
            </a:r>
          </a:p>
        </p:txBody>
      </p:sp>
      <p:pic>
        <p:nvPicPr>
          <p:cNvPr id="205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3723" y="4495800"/>
            <a:ext cx="156356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5"/>
          <p:cNvPicPr>
            <a:picLocks noChangeAspect="1" noChangeArrowheads="1"/>
          </p:cNvPicPr>
          <p:nvPr/>
        </p:nvPicPr>
        <p:blipFill>
          <a:blip r:embed="rId6" cstate="print"/>
          <a:srcRect l="3404" t="3810" r="4681" b="4762"/>
          <a:stretch>
            <a:fillRect/>
          </a:stretch>
        </p:blipFill>
        <p:spPr bwMode="auto">
          <a:xfrm>
            <a:off x="5978769" y="457200"/>
            <a:ext cx="1477108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476672"/>
            <a:ext cx="15476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PETS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high-power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as short as possible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low longitudinal and transverse impedance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411760" y="4869160"/>
            <a:ext cx="12961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On/ramp/off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necessary (?) to react to breakdown and/or failure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588224" y="2132856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Choke mode flange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independent alignment of main and drive beam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95936" y="4797152"/>
            <a:ext cx="20882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Accelerating structure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high-gradient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as long as possible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micron precision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transverse wakefield suppression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476672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Waveguide network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high power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precise phase length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016" y="139932"/>
            <a:ext cx="8892480" cy="6457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0"/>
            <a:ext cx="3923928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itchFamily="18" charset="0"/>
              </a:rPr>
              <a:t>TD24 R05 SiC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Group 6"/>
          <p:cNvGrpSpPr/>
          <p:nvPr/>
        </p:nvGrpSpPr>
        <p:grpSpPr>
          <a:xfrm>
            <a:off x="19495991" y="13980295"/>
            <a:ext cx="9680000" cy="7920000"/>
            <a:chOff x="19495991" y="13837159"/>
            <a:chExt cx="9680000" cy="7920000"/>
          </a:xfrm>
        </p:grpSpPr>
        <p:pic>
          <p:nvPicPr>
            <p:cNvPr id="8" name="Picture 1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495991" y="13837159"/>
              <a:ext cx="9680000" cy="79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26871735" y="14614006"/>
              <a:ext cx="17572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COOLING TUBE</a:t>
              </a:r>
              <a:endParaRPr lang="en-GB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6943743" y="14902038"/>
              <a:ext cx="158417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26646309" y="15193688"/>
              <a:ext cx="597550" cy="0"/>
            </a:xfrm>
            <a:prstGeom prst="line">
              <a:avLst/>
            </a:prstGeom>
            <a:ln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5287560" y="20308288"/>
              <a:ext cx="18722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ACCELERATING</a:t>
              </a:r>
            </a:p>
            <a:p>
              <a:pPr algn="r"/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STRUCTURE</a:t>
              </a:r>
              <a:endParaRPr lang="en-GB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5287559" y="20596320"/>
              <a:ext cx="187220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endCxn id="12" idx="1"/>
            </p:cNvCxnSpPr>
            <p:nvPr/>
          </p:nvCxnSpPr>
          <p:spPr>
            <a:xfrm rot="5400000">
              <a:off x="23639940" y="18953056"/>
              <a:ext cx="3295240" cy="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1687159" y="14772383"/>
              <a:ext cx="12666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MANIFOLD</a:t>
              </a:r>
              <a:endParaRPr lang="en-GB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21759167" y="15060415"/>
              <a:ext cx="136815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 flipV="1">
              <a:off x="22659267" y="15528467"/>
              <a:ext cx="936104" cy="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0679047" y="20821056"/>
              <a:ext cx="11849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COUPLER</a:t>
              </a:r>
              <a:endParaRPr lang="en-GB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20751055" y="21109088"/>
              <a:ext cx="122413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21325733" y="20462402"/>
              <a:ext cx="1298917" cy="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1255111" y="14124311"/>
              <a:ext cx="23413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VACUUM INTERFACE </a:t>
              </a:r>
            </a:p>
            <a:p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FLANGE</a:t>
              </a:r>
              <a:endParaRPr lang="en-GB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 rot="5400000" flipH="1" flipV="1">
              <a:off x="20608126" y="15096419"/>
              <a:ext cx="1368152" cy="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1292202" y="14412343"/>
              <a:ext cx="216024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0679047" y="21375631"/>
              <a:ext cx="3112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RF INTERFACE FLANGE</a:t>
              </a:r>
              <a:endParaRPr lang="en-GB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20767230" y="21663663"/>
              <a:ext cx="25202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22738367" y="21098343"/>
              <a:ext cx="1130640" cy="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6550068" y="14248062"/>
              <a:ext cx="19079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 flipH="1" flipV="1">
              <a:off x="25394175" y="15395497"/>
              <a:ext cx="2304000" cy="0"/>
            </a:xfrm>
            <a:prstGeom prst="line">
              <a:avLst/>
            </a:prstGeom>
            <a:ln>
              <a:head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6920265" y="13945575"/>
              <a:ext cx="15840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TUNING STUD</a:t>
              </a:r>
              <a:endParaRPr lang="en-GB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196752"/>
            <a:ext cx="4176464" cy="3417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611560" y="4797152"/>
            <a:ext cx="82089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latin typeface="Cambria" pitchFamily="18" charset="0"/>
              </a:rPr>
              <a:t>New features: (from TD24 R05)  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prstClr val="black"/>
                </a:solidFill>
                <a:latin typeface="Cambria" pitchFamily="18" charset="0"/>
              </a:rPr>
              <a:t> damping loads (numerical simulation performed) 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prstClr val="black"/>
                </a:solidFill>
                <a:latin typeface="Cambria" pitchFamily="18" charset="0"/>
              </a:rPr>
              <a:t> brazing of vacuum manifolds (test under way to validate assembly procedure) </a:t>
            </a:r>
            <a:r>
              <a:rPr lang="en-US" sz="2000" dirty="0" smtClean="0">
                <a:solidFill>
                  <a:prstClr val="black"/>
                </a:solidFill>
                <a:latin typeface="Cambria" pitchFamily="18" charset="0"/>
                <a:sym typeface="Wingdings" pitchFamily="2" charset="2"/>
              </a:rPr>
              <a:t> preservation of alignment!</a:t>
            </a:r>
            <a:endParaRPr lang="en-US" sz="2000" dirty="0" smtClean="0">
              <a:solidFill>
                <a:prstClr val="black"/>
              </a:solidFill>
              <a:latin typeface="Cambria" pitchFamily="18" charset="0"/>
            </a:endParaRPr>
          </a:p>
          <a:p>
            <a:pPr>
              <a:buFontTx/>
              <a:buChar char="-"/>
            </a:pPr>
            <a:r>
              <a:rPr lang="en-US" sz="2000" dirty="0" smtClean="0">
                <a:solidFill>
                  <a:prstClr val="black"/>
                </a:solidFill>
                <a:latin typeface="Cambria" pitchFamily="18" charset="0"/>
              </a:rPr>
              <a:t> optimization of cooling circuit design</a:t>
            </a:r>
            <a:endParaRPr lang="en-US" sz="20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2663973"/>
            <a:ext cx="2281444" cy="1917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6" name="Straight Arrow Connector 35"/>
          <p:cNvCxnSpPr/>
          <p:nvPr/>
        </p:nvCxnSpPr>
        <p:spPr>
          <a:xfrm rot="5400000" flipH="1" flipV="1">
            <a:off x="6156176" y="4077072"/>
            <a:ext cx="1368152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0721" y="1196752"/>
            <a:ext cx="1704975" cy="1228725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" pitchFamily="18" charset="0"/>
              </a:rPr>
              <a:t>TD26 Compact coupler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Group 6"/>
          <p:cNvGrpSpPr/>
          <p:nvPr/>
        </p:nvGrpSpPr>
        <p:grpSpPr>
          <a:xfrm>
            <a:off x="19495991" y="13980295"/>
            <a:ext cx="9680000" cy="7920000"/>
            <a:chOff x="19495991" y="13837159"/>
            <a:chExt cx="9680000" cy="7920000"/>
          </a:xfrm>
        </p:grpSpPr>
        <p:pic>
          <p:nvPicPr>
            <p:cNvPr id="8" name="Picture 1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495991" y="13837159"/>
              <a:ext cx="9680000" cy="79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26871735" y="14614006"/>
              <a:ext cx="17572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COOLING TUBE</a:t>
              </a:r>
              <a:endParaRPr lang="en-GB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6943743" y="14902038"/>
              <a:ext cx="158417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26646309" y="15193688"/>
              <a:ext cx="597550" cy="0"/>
            </a:xfrm>
            <a:prstGeom prst="line">
              <a:avLst/>
            </a:prstGeom>
            <a:ln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5287560" y="20308288"/>
              <a:ext cx="18722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ACCELERATING</a:t>
              </a:r>
            </a:p>
            <a:p>
              <a:pPr algn="r"/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STRUCTURE</a:t>
              </a:r>
              <a:endParaRPr lang="en-GB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5287559" y="20596320"/>
              <a:ext cx="187220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endCxn id="12" idx="1"/>
            </p:cNvCxnSpPr>
            <p:nvPr/>
          </p:nvCxnSpPr>
          <p:spPr>
            <a:xfrm rot="5400000">
              <a:off x="23639940" y="18953056"/>
              <a:ext cx="3295240" cy="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1687159" y="14772383"/>
              <a:ext cx="12666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MANIFOLD</a:t>
              </a:r>
              <a:endParaRPr lang="en-GB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21759167" y="15060415"/>
              <a:ext cx="136815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 flipV="1">
              <a:off x="22659267" y="15528467"/>
              <a:ext cx="936104" cy="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0679047" y="20821056"/>
              <a:ext cx="11849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COUPLER</a:t>
              </a:r>
              <a:endParaRPr lang="en-GB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20751055" y="21109088"/>
              <a:ext cx="122413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21325733" y="20462402"/>
              <a:ext cx="1298917" cy="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1255111" y="14124311"/>
              <a:ext cx="23413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VACUUM INTERFACE </a:t>
              </a:r>
            </a:p>
            <a:p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FLANGE</a:t>
              </a:r>
              <a:endParaRPr lang="en-GB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 rot="5400000" flipH="1" flipV="1">
              <a:off x="20608126" y="15096419"/>
              <a:ext cx="1368152" cy="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1292202" y="14412343"/>
              <a:ext cx="216024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0679047" y="21375631"/>
              <a:ext cx="3112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RF INTERFACE FLANGE</a:t>
              </a:r>
              <a:endParaRPr lang="en-GB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20767230" y="21663663"/>
              <a:ext cx="25202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22738367" y="21098343"/>
              <a:ext cx="1130640" cy="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6550068" y="14248062"/>
              <a:ext cx="19079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 flipH="1" flipV="1">
              <a:off x="25394175" y="15395497"/>
              <a:ext cx="2304000" cy="0"/>
            </a:xfrm>
            <a:prstGeom prst="line">
              <a:avLst/>
            </a:prstGeom>
            <a:ln>
              <a:head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6920265" y="13945575"/>
              <a:ext cx="15840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TUNING STUD</a:t>
              </a:r>
              <a:endParaRPr lang="en-GB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11560" y="4797152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latin typeface="Cambria" pitchFamily="18" charset="0"/>
              </a:rPr>
              <a:t>New features (from TD24 R05)</a:t>
            </a:r>
            <a:r>
              <a:rPr lang="en-US" sz="2000" dirty="0" smtClean="0">
                <a:solidFill>
                  <a:prstClr val="black"/>
                </a:solidFill>
                <a:latin typeface="Cambria" pitchFamily="18" charset="0"/>
              </a:rPr>
              <a:t>:  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prstClr val="black"/>
                </a:solidFill>
                <a:latin typeface="Cambria" pitchFamily="18" charset="0"/>
              </a:rPr>
              <a:t> compact coupler 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prstClr val="black"/>
                </a:solidFill>
                <a:latin typeface="Cambria" pitchFamily="18" charset="0"/>
              </a:rPr>
              <a:t> new design of waveguides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prstClr val="black"/>
                </a:solidFill>
                <a:latin typeface="Cambria" pitchFamily="18" charset="0"/>
              </a:rPr>
              <a:t> additional brazing steps (procedure validated)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124744"/>
            <a:ext cx="5089233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980728"/>
            <a:ext cx="1684198" cy="1207393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6776" y="980728"/>
            <a:ext cx="2197224" cy="2308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9" name="Straight Arrow Connector 38"/>
          <p:cNvCxnSpPr/>
          <p:nvPr/>
        </p:nvCxnSpPr>
        <p:spPr>
          <a:xfrm flipV="1">
            <a:off x="5724128" y="2204864"/>
            <a:ext cx="1584176" cy="7200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5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TD26 CC SiC (towards CLIC structures)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2890E-92B3-4F3D-9EFA-28169994697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52120" y="4653136"/>
            <a:ext cx="3491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Cambria" pitchFamily="18" charset="0"/>
              </a:rPr>
              <a:t>- Many brazing/bonding/EBW steps  (validation on mock-ups from March 2011) </a:t>
            </a:r>
          </a:p>
          <a:p>
            <a:r>
              <a:rPr lang="en-US" sz="1600" b="1" dirty="0" smtClean="0">
                <a:solidFill>
                  <a:prstClr val="black"/>
                </a:solidFill>
                <a:latin typeface="Cambria" pitchFamily="18" charset="0"/>
              </a:rPr>
              <a:t>- Compactness and tolerance preservation are the main issues</a:t>
            </a:r>
            <a:endParaRPr lang="en-US" sz="1600" dirty="0" smtClean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980728"/>
            <a:ext cx="7261870" cy="3500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251520" y="4319225"/>
            <a:ext cx="48965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Cambria" pitchFamily="18" charset="0"/>
              </a:rPr>
              <a:t>All features integrated</a:t>
            </a:r>
            <a:r>
              <a:rPr lang="en-US" sz="1600" dirty="0" smtClean="0">
                <a:solidFill>
                  <a:prstClr val="black"/>
                </a:solidFill>
                <a:latin typeface="Cambria" pitchFamily="18" charset="0"/>
              </a:rPr>
              <a:t>:  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prstClr val="black"/>
                </a:solidFill>
                <a:latin typeface="Cambria" pitchFamily="18" charset="0"/>
              </a:rPr>
              <a:t> compact coupler (as TD26 CC)</a:t>
            </a:r>
          </a:p>
          <a:p>
            <a:pPr lvl="1">
              <a:buFontTx/>
              <a:buChar char="-"/>
            </a:pPr>
            <a:r>
              <a:rPr lang="en-US" sz="1600" dirty="0" smtClean="0">
                <a:solidFill>
                  <a:prstClr val="black"/>
                </a:solidFill>
                <a:latin typeface="Cambria" pitchFamily="18" charset="0"/>
              </a:rPr>
              <a:t> new design of waveguides</a:t>
            </a:r>
          </a:p>
          <a:p>
            <a:pPr lvl="1">
              <a:buFontTx/>
              <a:buChar char="-"/>
            </a:pPr>
            <a:r>
              <a:rPr lang="en-US" sz="1600" dirty="0" smtClean="0">
                <a:solidFill>
                  <a:prstClr val="black"/>
                </a:solidFill>
                <a:latin typeface="Cambria" pitchFamily="18" charset="0"/>
              </a:rPr>
              <a:t> additional brazing steps (procedure validated)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prstClr val="black"/>
                </a:solidFill>
                <a:latin typeface="Cambria" pitchFamily="18" charset="0"/>
              </a:rPr>
              <a:t> damping material and vacuum manifolds (as TD24 R05) 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prstClr val="black"/>
                </a:solidFill>
                <a:latin typeface="Cambria" pitchFamily="18" charset="0"/>
              </a:rPr>
              <a:t> WFM (as TD24 WFM from CEA)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prstClr val="black"/>
                </a:solidFill>
                <a:latin typeface="Cambria" pitchFamily="18" charset="0"/>
              </a:rPr>
              <a:t> interconnection to adjacent structures/modules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16632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70C0"/>
                </a:solidFill>
              </a:rPr>
              <a:t>Summary of a few key points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892899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Fundamental performance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PETS in very good shape.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Scaling laws for high-gradient, P/</a:t>
            </a:r>
            <a:r>
              <a:rPr lang="en-US" sz="2000" dirty="0" smtClean="0">
                <a:sym typeface="Symbol"/>
              </a:rPr>
              <a:t>C and S</a:t>
            </a:r>
            <a:r>
              <a:rPr lang="en-US" sz="2000" baseline="-25000" dirty="0" smtClean="0">
                <a:sym typeface="Symbol"/>
              </a:rPr>
              <a:t>c</a:t>
            </a:r>
            <a:r>
              <a:rPr lang="en-US" sz="2000" dirty="0" smtClean="0">
                <a:sym typeface="Symbol"/>
              </a:rPr>
              <a:t>, and understanding of breakdown have produced PETS and 100 MV/m-range accelerating structures.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All CLIC-series accelerating structures made using the baseline fabrication technique, 1050 °C bond in hydrogen, have reached above 100 MV/m.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T18’s meet specification (unloaded). T24 tests are going well.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Reduced gradient from T18 to TD18 observed</a:t>
            </a:r>
            <a:r>
              <a:rPr lang="en-US" sz="2000" dirty="0" smtClean="0"/>
              <a:t>. Weakness identified in disk-to-disk joint at highest surface-current point. </a:t>
            </a:r>
            <a:r>
              <a:rPr lang="en-US" sz="2000" dirty="0" smtClean="0">
                <a:solidFill>
                  <a:srgbClr val="00B050"/>
                </a:solidFill>
              </a:rPr>
              <a:t>TD24s scheduled to be tested from March</a:t>
            </a:r>
            <a:r>
              <a:rPr lang="en-US" sz="20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We need to start getting statistics not just results on individual structures.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 Testing capability is a weak point.</a:t>
            </a:r>
          </a:p>
          <a:p>
            <a:endParaRPr lang="en-US" sz="2000" dirty="0" smtClean="0"/>
          </a:p>
          <a:p>
            <a:r>
              <a:rPr lang="en-US" sz="2000" b="1" dirty="0" smtClean="0"/>
              <a:t>Two-beam units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Getting back on line with two-beam acceleration, now at X-band, and going well. Full program ahead.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r>
              <a:rPr lang="en-US" sz="2000" b="1" dirty="0" smtClean="0"/>
              <a:t>Engineering and integration in module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Advancing well.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2348880"/>
            <a:ext cx="25192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Extra slides</a:t>
            </a:r>
            <a:endParaRPr lang="en-US" sz="40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16632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Cell features</a:t>
            </a:r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908720"/>
            <a:ext cx="270147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 descr="DSC037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908720"/>
            <a:ext cx="2808312" cy="2833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4511585"/>
            <a:ext cx="1666441" cy="150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94788" y="4516331"/>
            <a:ext cx="1666442" cy="150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09300" y="4516343"/>
            <a:ext cx="1666442" cy="150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194860" y="3944839"/>
            <a:ext cx="819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H</a:t>
            </a:r>
            <a:r>
              <a:rPr lang="en-US" sz="2400" baseline="-25000" dirty="0">
                <a:solidFill>
                  <a:prstClr val="black"/>
                </a:solidFill>
              </a:rPr>
              <a:t>s</a:t>
            </a:r>
            <a:r>
              <a:rPr lang="en-US" sz="2400" dirty="0">
                <a:solidFill>
                  <a:prstClr val="black"/>
                </a:solidFill>
              </a:rPr>
              <a:t>/E</a:t>
            </a:r>
            <a:r>
              <a:rPr lang="en-US" sz="2400" baseline="-25000" dirty="0">
                <a:solidFill>
                  <a:prstClr val="black"/>
                </a:solidFill>
              </a:rPr>
              <a:t>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08910" y="3944839"/>
            <a:ext cx="77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E</a:t>
            </a:r>
            <a:r>
              <a:rPr lang="en-US" sz="2400" baseline="-25000" dirty="0">
                <a:solidFill>
                  <a:prstClr val="black"/>
                </a:solidFill>
              </a:rPr>
              <a:t>s</a:t>
            </a:r>
            <a:r>
              <a:rPr lang="en-US" sz="2400" dirty="0">
                <a:solidFill>
                  <a:prstClr val="black"/>
                </a:solidFill>
              </a:rPr>
              <a:t>/E</a:t>
            </a:r>
            <a:r>
              <a:rPr lang="en-US" sz="2400" baseline="-25000" dirty="0">
                <a:solidFill>
                  <a:prstClr val="black"/>
                </a:solidFill>
              </a:rPr>
              <a:t>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37928" y="3944839"/>
            <a:ext cx="878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S</a:t>
            </a:r>
            <a:r>
              <a:rPr lang="en-US" sz="2400" baseline="-25000" dirty="0">
                <a:solidFill>
                  <a:prstClr val="black"/>
                </a:solidFill>
              </a:rPr>
              <a:t>c</a:t>
            </a:r>
            <a:r>
              <a:rPr lang="en-US" sz="2400" dirty="0">
                <a:solidFill>
                  <a:prstClr val="black"/>
                </a:solidFill>
              </a:rPr>
              <a:t>/E</a:t>
            </a:r>
            <a:r>
              <a:rPr lang="en-US" sz="2400" baseline="-25000" dirty="0">
                <a:solidFill>
                  <a:prstClr val="black"/>
                </a:solidFill>
              </a:rPr>
              <a:t>a</a:t>
            </a:r>
            <a:r>
              <a:rPr lang="en-US" sz="2400" baseline="30000" dirty="0">
                <a:solidFill>
                  <a:prstClr val="black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268760"/>
            <a:ext cx="4036127" cy="1919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4" cstate="print"/>
          <a:srcRect l="4454" b="2684"/>
          <a:stretch>
            <a:fillRect/>
          </a:stretch>
        </p:blipFill>
        <p:spPr bwMode="auto">
          <a:xfrm>
            <a:off x="4572000" y="3573016"/>
            <a:ext cx="3809777" cy="26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23728" y="4077072"/>
            <a:ext cx="1768433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FF"/>
                </a:solidFill>
              </a:rPr>
              <a:t>S</a:t>
            </a:r>
            <a:r>
              <a:rPr lang="en-US" sz="1600" baseline="-25000" dirty="0" smtClean="0">
                <a:solidFill>
                  <a:srgbClr val="FF00FF"/>
                </a:solidFill>
              </a:rPr>
              <a:t>c</a:t>
            </a:r>
            <a:r>
              <a:rPr lang="en-US" sz="1600" baseline="30000" dirty="0" smtClean="0">
                <a:solidFill>
                  <a:srgbClr val="FF00FF"/>
                </a:solidFill>
              </a:rPr>
              <a:t>½</a:t>
            </a:r>
            <a:r>
              <a:rPr lang="en-US" sz="1600" dirty="0" smtClean="0">
                <a:solidFill>
                  <a:srgbClr val="FF00FF"/>
                </a:solidFill>
              </a:rPr>
              <a:t>  [MW/mm</a:t>
            </a:r>
            <a:r>
              <a:rPr lang="en-US" sz="1600" baseline="30000" dirty="0" smtClean="0">
                <a:solidFill>
                  <a:srgbClr val="FF00FF"/>
                </a:solidFill>
              </a:rPr>
              <a:t>2</a:t>
            </a:r>
            <a:r>
              <a:rPr lang="en-US" sz="1600" dirty="0" smtClean="0">
                <a:solidFill>
                  <a:srgbClr val="FF00FF"/>
                </a:solidFill>
              </a:rPr>
              <a:t>]</a:t>
            </a:r>
          </a:p>
          <a:p>
            <a:r>
              <a:rPr lang="en-US" sz="1600" dirty="0" smtClean="0">
                <a:solidFill>
                  <a:srgbClr val="92D050"/>
                </a:solidFill>
              </a:rPr>
              <a:t>E</a:t>
            </a:r>
            <a:r>
              <a:rPr lang="en-US" sz="1600" baseline="-25000" dirty="0" smtClean="0">
                <a:solidFill>
                  <a:srgbClr val="92D050"/>
                </a:solidFill>
              </a:rPr>
              <a:t>s</a:t>
            </a:r>
            <a:r>
              <a:rPr lang="en-US" sz="1600" dirty="0" smtClean="0">
                <a:solidFill>
                  <a:srgbClr val="92D050"/>
                </a:solidFill>
              </a:rPr>
              <a:t> max [MV/m] </a:t>
            </a:r>
          </a:p>
          <a:p>
            <a:r>
              <a:rPr lang="en-US" sz="1600" dirty="0" err="1" smtClean="0">
                <a:solidFill>
                  <a:srgbClr val="FF0000"/>
                </a:solidFill>
              </a:rPr>
              <a:t>E</a:t>
            </a:r>
            <a:r>
              <a:rPr lang="en-US" sz="1600" baseline="-25000" dirty="0" err="1" smtClean="0">
                <a:solidFill>
                  <a:srgbClr val="FF0000"/>
                </a:solidFill>
              </a:rPr>
              <a:t>acc</a:t>
            </a:r>
            <a:r>
              <a:rPr lang="en-US" sz="1600" dirty="0" smtClean="0">
                <a:solidFill>
                  <a:srgbClr val="FF0000"/>
                </a:solidFill>
              </a:rPr>
              <a:t> [MV/m]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ΔT [°C]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dashed – unloaded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solid – loaded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16632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Pulse and whole structure features</a:t>
            </a:r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5" cstate="print"/>
          <a:srcRect l="6090" r="7692"/>
          <a:stretch>
            <a:fillRect/>
          </a:stretch>
        </p:blipFill>
        <p:spPr bwMode="auto">
          <a:xfrm>
            <a:off x="179512" y="1196752"/>
            <a:ext cx="421773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5536" y="4293096"/>
            <a:ext cx="121219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CLIC_G</a:t>
            </a:r>
          </a:p>
          <a:p>
            <a:r>
              <a:rPr lang="en-US" sz="2800" dirty="0" smtClean="0">
                <a:solidFill>
                  <a:prstClr val="black"/>
                </a:solidFill>
              </a:rPr>
              <a:t>(TD24)</a:t>
            </a:r>
            <a:endParaRPr lang="en-US" sz="28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51720" y="1052736"/>
            <a:ext cx="4896544" cy="52565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051720" y="1052736"/>
          <a:ext cx="4896544" cy="5256587"/>
        </p:xfrm>
        <a:graphic>
          <a:graphicData uri="http://schemas.openxmlformats.org/drawingml/2006/table">
            <a:tbl>
              <a:tblPr/>
              <a:tblGrid>
                <a:gridCol w="3295751"/>
                <a:gridCol w="1600793"/>
              </a:tblGrid>
              <a:tr h="26943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Average loaded accelerating gradient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100 MV/m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8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Frequency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12 GHz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8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RF phase advance per cell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2π/3 rad.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92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Average iris radius to wavelength ratio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0.11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8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Input, Output iris radii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3.15, 2.35 mm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8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Input, Output iris thickness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1.67, 1.00 mm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8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Input, Output group velocity 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1.65, 0.83 % of </a:t>
                      </a:r>
                      <a:r>
                        <a:rPr lang="en-GB" sz="1400" i="1" kern="8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8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First and last cell </a:t>
                      </a:r>
                      <a:r>
                        <a:rPr lang="en-GB" sz="1400" i="1" kern="8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-factor (Cu)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5536, 5738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62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First and last cell shunt impedance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81, 103 MΩ/m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8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latin typeface="Times New Roman"/>
                          <a:ea typeface="Times New Roman"/>
                          <a:cs typeface="Times New Roman"/>
                        </a:rPr>
                        <a:t>Number of regular cells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8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Structure length including couplers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230 mm (active)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8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Bunch spacing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0.5 ns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8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Bunch population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3.7×10</a:t>
                      </a:r>
                      <a:r>
                        <a:rPr lang="en-GB" sz="1400" kern="800" baseline="300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8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Number of bunches in the train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312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8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Filling time, rise time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66.7 ns, 21 ns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8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Total pulse length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latin typeface="Times New Roman"/>
                          <a:ea typeface="Times New Roman"/>
                          <a:cs typeface="Times New Roman"/>
                        </a:rPr>
                        <a:t>243.7 ns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8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Peak input power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61.3 MW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8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RF-to-beam efficiency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27.7 %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48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Maximum surface electric field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230 MV/m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973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Maximum pulsed surface heating temperature rise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latin typeface="Times New Roman"/>
                          <a:ea typeface="Times New Roman"/>
                          <a:cs typeface="Times New Roman"/>
                        </a:rPr>
                        <a:t>47 K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99592" y="116632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CLIC_G Parameters</a:t>
            </a:r>
            <a:endParaRPr lang="en-US" sz="28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79512" y="1124744"/>
            <a:ext cx="4320480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89040"/>
            <a:ext cx="413926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789040"/>
            <a:ext cx="413926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99592" y="116632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Higher-order mode damping</a:t>
            </a:r>
            <a:endParaRPr lang="en-US" sz="2800" dirty="0">
              <a:solidFill>
                <a:prstClr val="black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9512" y="1124744"/>
          <a:ext cx="4320480" cy="1512168"/>
        </p:xfrm>
        <a:graphic>
          <a:graphicData uri="http://schemas.openxmlformats.org/drawingml/2006/table">
            <a:tbl>
              <a:tblPr/>
              <a:tblGrid>
                <a:gridCol w="2195017"/>
                <a:gridCol w="689217"/>
                <a:gridCol w="692830"/>
                <a:gridCol w="743416"/>
              </a:tblGrid>
              <a:tr h="44259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kern="800" dirty="0">
                          <a:latin typeface="Times New Roman"/>
                          <a:ea typeface="Times New Roman"/>
                          <a:cs typeface="Times New Roman"/>
                        </a:rPr>
                        <a:t>Cell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kern="800">
                          <a:latin typeface="Times New Roman"/>
                          <a:ea typeface="Times New Roman"/>
                          <a:cs typeface="Times New Roman"/>
                        </a:rPr>
                        <a:t>First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kern="800">
                          <a:latin typeface="Times New Roman"/>
                          <a:ea typeface="Times New Roman"/>
                          <a:cs typeface="Times New Roman"/>
                        </a:rPr>
                        <a:t>Middle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kern="800">
                          <a:latin typeface="Times New Roman"/>
                          <a:ea typeface="Times New Roman"/>
                          <a:cs typeface="Times New Roman"/>
                        </a:rPr>
                        <a:t>Last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013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i="1" kern="8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-factor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11.1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latin typeface="Times New Roman"/>
                          <a:ea typeface="Times New Roman"/>
                          <a:cs typeface="Times New Roman"/>
                        </a:rPr>
                        <a:t>8.7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7.1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282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Amplitude [V/pC/mm/m]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125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156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182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282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Frequency [GHz]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16.91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>
                          <a:latin typeface="Times New Roman"/>
                          <a:ea typeface="Times New Roman"/>
                          <a:cs typeface="Times New Roman"/>
                        </a:rPr>
                        <a:t>17.35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>
                          <a:latin typeface="Times New Roman"/>
                          <a:ea typeface="Times New Roman"/>
                          <a:cs typeface="Times New Roman"/>
                        </a:rPr>
                        <a:t>17.80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5" cstate="print"/>
          <a:srcRect l="5174" t="28117" r="5730" b="28990"/>
          <a:stretch>
            <a:fillRect/>
          </a:stretch>
        </p:blipFill>
        <p:spPr bwMode="auto">
          <a:xfrm>
            <a:off x="5508104" y="692696"/>
            <a:ext cx="28765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2060848"/>
            <a:ext cx="29241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Chart 34"/>
          <p:cNvGraphicFramePr/>
          <p:nvPr/>
        </p:nvGraphicFramePr>
        <p:xfrm>
          <a:off x="395536" y="1052736"/>
          <a:ext cx="8352927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-345986" y="3234417"/>
            <a:ext cx="127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log(BDR/m)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0"/>
            <a:ext cx="7990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Breakdown rate at 100 MV/m (unloaded) accelerating gradient</a:t>
            </a:r>
          </a:p>
          <a:p>
            <a:pPr algn="ctr"/>
            <a:r>
              <a:rPr lang="en-US" sz="2400" dirty="0" smtClean="0"/>
              <a:t> and scaled to 180 ns pulse length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7161511" y="2064168"/>
            <a:ext cx="1959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T18 – strong tapering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6297415" y="2064168"/>
            <a:ext cx="1959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T18 – strong tapering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5433319" y="2064168"/>
            <a:ext cx="1959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T18 – strong tapering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4255838" y="2326845"/>
            <a:ext cx="2585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T18 (CERN) – strong tapering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3435122" y="2339727"/>
            <a:ext cx="24804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TD18 – waveguide damping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2564930" y="2339727"/>
            <a:ext cx="24804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TD18 – waveguide damping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1900857" y="2139704"/>
            <a:ext cx="2080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T24 – Higher efficiency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1036761" y="2139704"/>
            <a:ext cx="2080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T24 – Higher efficiency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819475" y="1611399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TD24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755576" y="4941168"/>
            <a:ext cx="7848872" cy="0"/>
          </a:xfrm>
          <a:prstGeom prst="line">
            <a:avLst/>
          </a:prstGeom>
          <a:ln w="15875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" descr="DSC037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8409" y="5445224"/>
            <a:ext cx="1293631" cy="130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TextBox 41"/>
          <p:cNvSpPr txBox="1"/>
          <p:nvPr/>
        </p:nvSpPr>
        <p:spPr>
          <a:xfrm>
            <a:off x="611560" y="5805264"/>
            <a:ext cx="2808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TD24 – CLIC nominal being tested with beam in CTF3 two-beam test stand. </a:t>
            </a:r>
            <a:r>
              <a:rPr lang="en-US" sz="1600" u="sng" dirty="0" smtClean="0">
                <a:solidFill>
                  <a:srgbClr val="FF0000"/>
                </a:solidFill>
              </a:rPr>
              <a:t>Processing just started.</a:t>
            </a:r>
            <a:endParaRPr lang="en-US" sz="1600" u="sng" dirty="0">
              <a:solidFill>
                <a:srgbClr val="FF0000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rot="5400000" flipH="1" flipV="1">
            <a:off x="900386" y="5516438"/>
            <a:ext cx="432048" cy="158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2" descr="IMGP547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9866" y="5445224"/>
            <a:ext cx="156847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extBox 46"/>
          <p:cNvSpPr txBox="1"/>
          <p:nvPr/>
        </p:nvSpPr>
        <p:spPr>
          <a:xfrm>
            <a:off x="3563888" y="4581128"/>
            <a:ext cx="2264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CLIC BDR specification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899592" y="980728"/>
            <a:ext cx="4896544" cy="1588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xplosion 1 28"/>
          <p:cNvSpPr/>
          <p:nvPr/>
        </p:nvSpPr>
        <p:spPr>
          <a:xfrm>
            <a:off x="2771800" y="764704"/>
            <a:ext cx="1224136" cy="72008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New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Down Arrow 35"/>
          <p:cNvSpPr/>
          <p:nvPr/>
        </p:nvSpPr>
        <p:spPr>
          <a:xfrm>
            <a:off x="971600" y="2636912"/>
            <a:ext cx="360040" cy="288032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Down Arrow 36"/>
          <p:cNvSpPr/>
          <p:nvPr/>
        </p:nvSpPr>
        <p:spPr>
          <a:xfrm>
            <a:off x="1835696" y="5085184"/>
            <a:ext cx="360040" cy="288032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Down Arrow 38"/>
          <p:cNvSpPr/>
          <p:nvPr/>
        </p:nvSpPr>
        <p:spPr>
          <a:xfrm>
            <a:off x="2771800" y="4149080"/>
            <a:ext cx="360040" cy="288032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Down Arrow 39"/>
          <p:cNvSpPr/>
          <p:nvPr/>
        </p:nvSpPr>
        <p:spPr>
          <a:xfrm>
            <a:off x="6228184" y="4869160"/>
            <a:ext cx="360040" cy="288032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Geometry difference between 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00199"/>
            <a:ext cx="4160472" cy="340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66800" y="1066800"/>
            <a:ext cx="336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prstClr val="black"/>
                </a:solidFill>
              </a:rPr>
              <a:t>TD24_vg1.8_disk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76800" y="1066800"/>
            <a:ext cx="3466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prstClr val="black"/>
                </a:solidFill>
              </a:rPr>
              <a:t>TD24_vg1.8_R05</a:t>
            </a:r>
            <a:endParaRPr lang="en-US" sz="3200" dirty="0">
              <a:solidFill>
                <a:prstClr val="black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199" y="1676400"/>
            <a:ext cx="4438941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3BB98BFF-1BC5-44F1-A4B2-A77A963503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4969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Now I will spend a few moments on some analysis of some important high gradient experiments which illustrate the status of our understanding of high-power behavior.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Why is this not just an academic exercise?</a:t>
            </a:r>
          </a:p>
          <a:p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We now almost have the minimum set of high-gradient data to necessary to further optimize the 3 </a:t>
            </a:r>
            <a:r>
              <a:rPr lang="en-US" sz="2400" dirty="0" err="1" smtClean="0"/>
              <a:t>TeV</a:t>
            </a:r>
            <a:r>
              <a:rPr lang="en-US" sz="2400" dirty="0" smtClean="0"/>
              <a:t> baseline structure. We’re talking about 5-10% effects at least. This means also incorporating updated cost models.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Machines at energies other than 3 </a:t>
            </a:r>
            <a:r>
              <a:rPr lang="en-US" sz="2400" dirty="0" err="1" smtClean="0"/>
              <a:t>TeV</a:t>
            </a:r>
            <a:r>
              <a:rPr lang="en-US" sz="2400" dirty="0" smtClean="0"/>
              <a:t> are being discussed. We will soon be making optimizations at new energies and coming up with new structures.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/>
            <a:r>
              <a:rPr lang="en-US" sz="2400" dirty="0" smtClean="0"/>
              <a:t>Our ideas will directly influence these designs and optimizations.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Higo\2010\X-band\Nextef\TD18_#2\101026 Final Studies Summary (15)\run 98\Run98_1025_021703-yama3-Fpow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5085184"/>
            <a:ext cx="2202604" cy="1649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Higo\2010\Reports_Papers_Conferences_Talks\101011-15 IWLC10 CERN\Higo presentation\101017 BDR vs Eacc aselected point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00512" y="764704"/>
            <a:ext cx="50800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円/楕円 8"/>
          <p:cNvSpPr/>
          <p:nvPr/>
        </p:nvSpPr>
        <p:spPr>
          <a:xfrm>
            <a:off x="6084168" y="4005064"/>
            <a:ext cx="215900" cy="2159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9" name="円/楕円 11"/>
          <p:cNvSpPr/>
          <p:nvPr/>
        </p:nvSpPr>
        <p:spPr>
          <a:xfrm>
            <a:off x="6732240" y="3212976"/>
            <a:ext cx="215900" cy="2159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10" name="円/楕円 12"/>
          <p:cNvSpPr/>
          <p:nvPr/>
        </p:nvSpPr>
        <p:spPr>
          <a:xfrm>
            <a:off x="7236296" y="2492896"/>
            <a:ext cx="215900" cy="2159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7544" y="260648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Investigation of the statistical nature of breakdown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251520" y="1124744"/>
            <a:ext cx="39604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Same breakdown rate for interleaved (solid dots) and not indicates random trigger, rather than evolving surface. Test on TD18 at KEK.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Steady increase of </a:t>
            </a:r>
            <a:r>
              <a:rPr lang="en-US" dirty="0" smtClean="0">
                <a:sym typeface="Symbol"/>
              </a:rPr>
              <a:t> indicates evolving surface in dc spark system, rather than random trigger.</a:t>
            </a:r>
            <a:endParaRPr lang="en-US" dirty="0"/>
          </a:p>
        </p:txBody>
      </p:sp>
      <p:sp>
        <p:nvSpPr>
          <p:cNvPr id="18" name="テキスト ボックス 8"/>
          <p:cNvSpPr txBox="1">
            <a:spLocks noChangeArrowheads="1"/>
          </p:cNvSpPr>
          <p:nvPr/>
        </p:nvSpPr>
        <p:spPr bwMode="auto">
          <a:xfrm>
            <a:off x="6156176" y="6550223"/>
            <a:ext cx="13228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/>
              <a:t>RF pulse counts</a:t>
            </a:r>
            <a:endParaRPr lang="ja-JP" altLang="en-US" sz="1400"/>
          </a:p>
        </p:txBody>
      </p:sp>
      <p:sp>
        <p:nvSpPr>
          <p:cNvPr id="19" name="テキスト ボックス 9"/>
          <p:cNvSpPr txBox="1">
            <a:spLocks noChangeArrowheads="1"/>
          </p:cNvSpPr>
          <p:nvPr/>
        </p:nvSpPr>
        <p:spPr bwMode="auto">
          <a:xfrm rot="16200000">
            <a:off x="4889538" y="5775758"/>
            <a:ext cx="15449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/>
              <a:t>Input power (MW)</a:t>
            </a:r>
            <a:endParaRPr lang="ja-JP" altLang="en-US" sz="1400"/>
          </a:p>
        </p:txBody>
      </p:sp>
      <p:pic>
        <p:nvPicPr>
          <p:cNvPr id="26" name="Picture 13" descr="Beta-BDRcurves_Cu_z22y11_run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80173"/>
            <a:ext cx="5333322" cy="2977827"/>
          </a:xfrm>
          <a:prstGeom prst="rect">
            <a:avLst/>
          </a:prstGeom>
          <a:noFill/>
        </p:spPr>
      </p:pic>
      <p:sp>
        <p:nvSpPr>
          <p:cNvPr id="29" name="Line 10"/>
          <p:cNvSpPr>
            <a:spLocks noChangeShapeType="1"/>
          </p:cNvSpPr>
          <p:nvPr/>
        </p:nvSpPr>
        <p:spPr bwMode="auto">
          <a:xfrm flipH="1">
            <a:off x="611560" y="5445224"/>
            <a:ext cx="4176464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smtClean="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30" name="Group 16"/>
          <p:cNvGrpSpPr>
            <a:grpSpLocks/>
          </p:cNvGrpSpPr>
          <p:nvPr/>
        </p:nvGrpSpPr>
        <p:grpSpPr bwMode="auto">
          <a:xfrm>
            <a:off x="2843808" y="4437112"/>
            <a:ext cx="1709737" cy="973138"/>
            <a:chOff x="3609" y="1246"/>
            <a:chExt cx="1077" cy="613"/>
          </a:xfrm>
        </p:grpSpPr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3609" y="1246"/>
              <a:ext cx="1073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600" smtClean="0">
                  <a:solidFill>
                    <a:srgbClr val="000000"/>
                  </a:solidFill>
                  <a:latin typeface="Symbol" pitchFamily="18" charset="2"/>
                  <a:cs typeface="Arial" charset="0"/>
                </a:rPr>
                <a:t>b</a:t>
              </a:r>
              <a:r>
                <a:rPr lang="fr-CH" sz="1600" smtClean="0">
                  <a:solidFill>
                    <a:srgbClr val="000000"/>
                  </a:solidFill>
                  <a:cs typeface="Arial" charset="0"/>
                </a:rPr>
                <a:t>·E = 10.8 GV/m</a:t>
              </a:r>
              <a:endParaRPr lang="en-US" sz="1600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2" name="Line 12"/>
            <p:cNvSpPr>
              <a:spLocks noChangeShapeType="1"/>
            </p:cNvSpPr>
            <p:nvPr/>
          </p:nvSpPr>
          <p:spPr bwMode="auto">
            <a:xfrm>
              <a:off x="4582" y="1461"/>
              <a:ext cx="104" cy="3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000" smtClean="0">
                <a:solidFill>
                  <a:srgbClr val="000000"/>
                </a:solidFill>
                <a:cs typeface="Arial" charset="0"/>
              </a:endParaRPr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>
            <a:off x="2987824" y="2276872"/>
            <a:ext cx="1296144" cy="14401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6200000" flipH="1">
            <a:off x="2411760" y="3645024"/>
            <a:ext cx="360040" cy="7200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SatFieldBars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441673"/>
            <a:ext cx="7161212" cy="4219575"/>
          </a:xfrm>
          <a:prstGeom prst="rect">
            <a:avLst/>
          </a:prstGeom>
          <a:noFill/>
        </p:spPr>
      </p:pic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235200" y="1584548"/>
            <a:ext cx="5211763" cy="2705100"/>
            <a:chOff x="1408" y="708"/>
            <a:chExt cx="3283" cy="1704"/>
          </a:xfrm>
        </p:grpSpPr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 rot="-5400000">
              <a:off x="4461" y="765"/>
              <a:ext cx="28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200" b="1" smtClean="0">
                  <a:solidFill>
                    <a:srgbClr val="FF0000"/>
                  </a:solidFill>
                  <a:cs typeface="Arial" charset="0"/>
                </a:rPr>
                <a:t>hcp</a:t>
              </a:r>
              <a:endParaRPr lang="en-US" sz="1200" b="1" smtClean="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 rot="-5400000">
              <a:off x="3984" y="1107"/>
              <a:ext cx="287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200" b="1" smtClean="0">
                  <a:solidFill>
                    <a:srgbClr val="FF0000"/>
                  </a:solidFill>
                  <a:cs typeface="Arial" charset="0"/>
                </a:rPr>
                <a:t>hcp</a:t>
              </a:r>
              <a:endParaRPr lang="en-US" sz="1200" b="1" smtClean="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 rot="-5400000">
              <a:off x="4223" y="1028"/>
              <a:ext cx="281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200" b="1" smtClean="0">
                  <a:solidFill>
                    <a:srgbClr val="008000"/>
                  </a:solidFill>
                  <a:cs typeface="Arial" charset="0"/>
                </a:rPr>
                <a:t>bcc</a:t>
              </a:r>
              <a:endParaRPr lang="en-US" sz="1200" b="1" smtClean="0">
                <a:solidFill>
                  <a:srgbClr val="008000"/>
                </a:solidFill>
                <a:cs typeface="Arial" charset="0"/>
              </a:endParaRP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 rot="-5400000">
              <a:off x="3768" y="1451"/>
              <a:ext cx="281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200" b="1" smtClean="0">
                  <a:solidFill>
                    <a:srgbClr val="008000"/>
                  </a:solidFill>
                  <a:cs typeface="Arial" charset="0"/>
                </a:rPr>
                <a:t>bcc</a:t>
              </a:r>
              <a:endParaRPr lang="en-US" sz="1200" b="1" smtClean="0">
                <a:solidFill>
                  <a:srgbClr val="008000"/>
                </a:solidFill>
                <a:cs typeface="Arial" charset="0"/>
              </a:endParaRP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 rot="-5400000">
              <a:off x="3546" y="1543"/>
              <a:ext cx="281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200" b="1" smtClean="0">
                  <a:solidFill>
                    <a:srgbClr val="008000"/>
                  </a:solidFill>
                  <a:cs typeface="Arial" charset="0"/>
                </a:rPr>
                <a:t>bcc</a:t>
              </a:r>
              <a:endParaRPr lang="en-US" sz="1200" b="1" smtClean="0">
                <a:solidFill>
                  <a:srgbClr val="008000"/>
                </a:solidFill>
                <a:cs typeface="Arial" charset="0"/>
              </a:endParaRP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 rot="-5400000">
              <a:off x="3318" y="1603"/>
              <a:ext cx="281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200" b="1" smtClean="0">
                  <a:solidFill>
                    <a:srgbClr val="008000"/>
                  </a:solidFill>
                  <a:cs typeface="Arial" charset="0"/>
                </a:rPr>
                <a:t>bcc</a:t>
              </a:r>
              <a:endParaRPr lang="en-US" sz="1200" b="1" smtClean="0">
                <a:solidFill>
                  <a:srgbClr val="008000"/>
                </a:solidFill>
                <a:cs typeface="Arial" charset="0"/>
              </a:endParaRPr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 rot="-5400000">
              <a:off x="2854" y="1787"/>
              <a:ext cx="281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200" b="1" smtClean="0">
                  <a:solidFill>
                    <a:srgbClr val="008000"/>
                  </a:solidFill>
                  <a:cs typeface="Arial" charset="0"/>
                </a:rPr>
                <a:t>bcc</a:t>
              </a:r>
              <a:endParaRPr lang="en-US" sz="1200" b="1" smtClean="0">
                <a:solidFill>
                  <a:srgbClr val="008000"/>
                </a:solidFill>
                <a:cs typeface="Arial" charset="0"/>
              </a:endParaRP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 rot="-5400000">
              <a:off x="2615" y="1803"/>
              <a:ext cx="281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200" b="1" smtClean="0">
                  <a:solidFill>
                    <a:srgbClr val="008000"/>
                  </a:solidFill>
                  <a:cs typeface="Arial" charset="0"/>
                </a:rPr>
                <a:t>bcc</a:t>
              </a:r>
              <a:endParaRPr lang="en-US" sz="1200" b="1" smtClean="0">
                <a:solidFill>
                  <a:srgbClr val="008000"/>
                </a:solidFill>
                <a:cs typeface="Arial" charset="0"/>
              </a:endParaRP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 rot="-5400000">
              <a:off x="2184" y="2167"/>
              <a:ext cx="25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200" b="1" smtClean="0">
                  <a:solidFill>
                    <a:srgbClr val="000000"/>
                  </a:solidFill>
                  <a:cs typeface="Arial" charset="0"/>
                </a:rPr>
                <a:t>fcc</a:t>
              </a:r>
              <a:endParaRPr lang="en-US" sz="1200" b="1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 rot="-5400000">
              <a:off x="1957" y="2198"/>
              <a:ext cx="25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200" b="1" smtClean="0">
                  <a:solidFill>
                    <a:srgbClr val="000000"/>
                  </a:solidFill>
                  <a:cs typeface="Arial" charset="0"/>
                </a:rPr>
                <a:t>fcc</a:t>
              </a:r>
              <a:endParaRPr lang="en-US" sz="1200" b="1" smtClea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1408" y="875"/>
              <a:ext cx="1595" cy="4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200" b="1" dirty="0" err="1" smtClean="0">
                  <a:solidFill>
                    <a:srgbClr val="000000"/>
                  </a:solidFill>
                  <a:cs typeface="Arial" charset="0"/>
                </a:rPr>
                <a:t>fcc</a:t>
              </a:r>
              <a:r>
                <a:rPr lang="fr-CH" sz="1200" b="1" dirty="0" smtClean="0">
                  <a:solidFill>
                    <a:srgbClr val="000000"/>
                  </a:solidFill>
                  <a:cs typeface="Arial" charset="0"/>
                </a:rPr>
                <a:t> : face-</a:t>
              </a:r>
              <a:r>
                <a:rPr lang="fr-CH" sz="1200" b="1" dirty="0" err="1" smtClean="0">
                  <a:solidFill>
                    <a:srgbClr val="000000"/>
                  </a:solidFill>
                  <a:cs typeface="Arial" charset="0"/>
                </a:rPr>
                <a:t>centered</a:t>
              </a:r>
              <a:r>
                <a:rPr lang="fr-CH" sz="1200" b="1" dirty="0" smtClean="0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fr-CH" sz="1200" b="1" dirty="0" err="1" smtClean="0">
                  <a:solidFill>
                    <a:srgbClr val="000000"/>
                  </a:solidFill>
                  <a:cs typeface="Arial" charset="0"/>
                </a:rPr>
                <a:t>cubic</a:t>
              </a:r>
              <a:endParaRPr lang="fr-CH" sz="1200" b="1" dirty="0" smtClean="0">
                <a:solidFill>
                  <a:srgbClr val="000000"/>
                </a:solidFill>
                <a:cs typeface="Arial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200" b="1" dirty="0" err="1" smtClean="0">
                  <a:solidFill>
                    <a:srgbClr val="008000"/>
                  </a:solidFill>
                  <a:cs typeface="Arial" charset="0"/>
                </a:rPr>
                <a:t>bcc</a:t>
              </a:r>
              <a:r>
                <a:rPr lang="fr-CH" sz="1200" b="1" dirty="0" smtClean="0">
                  <a:solidFill>
                    <a:srgbClr val="008000"/>
                  </a:solidFill>
                  <a:cs typeface="Arial" charset="0"/>
                </a:rPr>
                <a:t> : body-</a:t>
              </a:r>
              <a:r>
                <a:rPr lang="fr-CH" sz="1200" b="1" dirty="0" err="1" smtClean="0">
                  <a:solidFill>
                    <a:srgbClr val="008000"/>
                  </a:solidFill>
                  <a:cs typeface="Arial" charset="0"/>
                </a:rPr>
                <a:t>centered</a:t>
              </a:r>
              <a:r>
                <a:rPr lang="fr-CH" sz="1200" b="1" dirty="0" smtClean="0">
                  <a:solidFill>
                    <a:srgbClr val="008000"/>
                  </a:solidFill>
                  <a:cs typeface="Arial" charset="0"/>
                </a:rPr>
                <a:t> </a:t>
              </a:r>
              <a:r>
                <a:rPr lang="fr-CH" sz="1200" b="1" dirty="0" err="1" smtClean="0">
                  <a:solidFill>
                    <a:srgbClr val="008000"/>
                  </a:solidFill>
                  <a:cs typeface="Arial" charset="0"/>
                </a:rPr>
                <a:t>cubic</a:t>
              </a:r>
              <a:endParaRPr lang="fr-CH" sz="1200" b="1" dirty="0" smtClean="0">
                <a:solidFill>
                  <a:srgbClr val="008000"/>
                </a:solidFill>
                <a:cs typeface="Arial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CH" sz="1200" b="1" dirty="0" err="1" smtClean="0">
                  <a:solidFill>
                    <a:srgbClr val="FF0000"/>
                  </a:solidFill>
                  <a:cs typeface="Arial" charset="0"/>
                </a:rPr>
                <a:t>hcp</a:t>
              </a:r>
              <a:r>
                <a:rPr lang="fr-CH" sz="1200" b="1" dirty="0" smtClean="0">
                  <a:solidFill>
                    <a:srgbClr val="FF0000"/>
                  </a:solidFill>
                  <a:cs typeface="Arial" charset="0"/>
                </a:rPr>
                <a:t> : hexagonal </a:t>
              </a:r>
              <a:r>
                <a:rPr lang="fr-CH" sz="1200" b="1" dirty="0" err="1" smtClean="0">
                  <a:solidFill>
                    <a:srgbClr val="FF0000"/>
                  </a:solidFill>
                  <a:cs typeface="Arial" charset="0"/>
                </a:rPr>
                <a:t>closest</a:t>
              </a:r>
              <a:r>
                <a:rPr lang="fr-CH" sz="1200" b="1" dirty="0" smtClean="0">
                  <a:solidFill>
                    <a:srgbClr val="FF0000"/>
                  </a:solidFill>
                  <a:cs typeface="Arial" charset="0"/>
                </a:rPr>
                <a:t> </a:t>
              </a:r>
              <a:r>
                <a:rPr lang="fr-CH" sz="1200" b="1" dirty="0" err="1" smtClean="0">
                  <a:solidFill>
                    <a:srgbClr val="FF0000"/>
                  </a:solidFill>
                  <a:cs typeface="Arial" charset="0"/>
                </a:rPr>
                <a:t>packing</a:t>
              </a:r>
              <a:endParaRPr lang="en-US" sz="1200" b="1" dirty="0" smtClean="0">
                <a:solidFill>
                  <a:srgbClr val="FF0000"/>
                </a:solidFill>
                <a:cs typeface="Arial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835696" y="404664"/>
            <a:ext cx="5110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Hints for origin of breakdown rate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539552" y="5949280"/>
            <a:ext cx="8353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High gradient behavior of various materials measured in CERN dc spark system</a:t>
            </a:r>
            <a:endParaRPr lang="en-US" sz="20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381000" y="228600"/>
            <a:ext cx="8229600" cy="411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defRPr/>
            </a:pPr>
            <a:r>
              <a:rPr lang="en-US" sz="2400" b="1" cap="all" dirty="0" smtClean="0">
                <a:solidFill>
                  <a:prstClr val="white"/>
                </a:solidFill>
              </a:rPr>
              <a:t> detuned </a:t>
            </a:r>
            <a:r>
              <a:rPr lang="en-US" sz="2400" b="1" cap="all" dirty="0" err="1" smtClean="0">
                <a:solidFill>
                  <a:prstClr val="white"/>
                </a:solidFill>
              </a:rPr>
              <a:t>DAMped</a:t>
            </a:r>
            <a:r>
              <a:rPr lang="en-US" sz="2400" b="1" cap="all" dirty="0" smtClean="0">
                <a:solidFill>
                  <a:prstClr val="white"/>
                </a:solidFill>
              </a:rPr>
              <a:t> disk from VDL (TD24)</a:t>
            </a:r>
            <a:endParaRPr lang="en-US" sz="2400" b="1" cap="all" dirty="0">
              <a:solidFill>
                <a:prstClr val="white"/>
              </a:solidFill>
            </a:endParaRPr>
          </a:p>
        </p:txBody>
      </p:sp>
      <p:pic>
        <p:nvPicPr>
          <p:cNvPr id="21" name="Picture 20" descr="cell 8-2a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4419600"/>
            <a:ext cx="2438400" cy="1828800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990600"/>
            <a:ext cx="4572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3505200"/>
            <a:ext cx="4572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cell 9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67000" y="762000"/>
            <a:ext cx="2417629" cy="2207400"/>
          </a:xfrm>
          <a:prstGeom prst="rect">
            <a:avLst/>
          </a:prstGeom>
        </p:spPr>
      </p:pic>
      <p:grpSp>
        <p:nvGrpSpPr>
          <p:cNvPr id="2" name="Group 22"/>
          <p:cNvGrpSpPr/>
          <p:nvPr/>
        </p:nvGrpSpPr>
        <p:grpSpPr>
          <a:xfrm>
            <a:off x="5783766" y="838200"/>
            <a:ext cx="3055434" cy="3386306"/>
            <a:chOff x="3345366" y="1066800"/>
            <a:chExt cx="3665034" cy="407210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352800" y="1066800"/>
              <a:ext cx="3657600" cy="3340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345366" y="4343400"/>
              <a:ext cx="3657600" cy="795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" name="Rectangle 26"/>
          <p:cNvSpPr/>
          <p:nvPr/>
        </p:nvSpPr>
        <p:spPr>
          <a:xfrm>
            <a:off x="304801" y="3733800"/>
            <a:ext cx="259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prstClr val="black"/>
                </a:solidFill>
              </a:rPr>
              <a:t>Zeiss</a:t>
            </a:r>
            <a:r>
              <a:rPr lang="en-US" dirty="0" smtClean="0">
                <a:solidFill>
                  <a:prstClr val="black"/>
                </a:solidFill>
              </a:rPr>
              <a:t> CMM, free state measurement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TextBox 8"/>
          <p:cNvSpPr txBox="1">
            <a:spLocks noChangeArrowheads="1"/>
          </p:cNvSpPr>
          <p:nvPr/>
        </p:nvSpPr>
        <p:spPr bwMode="auto">
          <a:xfrm>
            <a:off x="5410200" y="4800600"/>
            <a:ext cx="2438400" cy="110799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</a:rPr>
              <a:t> </a:t>
            </a:r>
            <a:r>
              <a:rPr lang="en-GB" b="1" dirty="0">
                <a:solidFill>
                  <a:prstClr val="black"/>
                </a:solidFill>
              </a:rPr>
              <a:t>Shape accuracy  </a:t>
            </a:r>
            <a:r>
              <a:rPr lang="en-GB" b="1" dirty="0" smtClean="0">
                <a:solidFill>
                  <a:prstClr val="black"/>
                </a:solidFill>
              </a:rPr>
              <a:t>5 µm </a:t>
            </a:r>
            <a:endParaRPr lang="en-GB" b="1" dirty="0">
              <a:solidFill>
                <a:prstClr val="black"/>
              </a:solidFill>
            </a:endParaRPr>
          </a:p>
          <a:p>
            <a:r>
              <a:rPr lang="en-GB" sz="1400" b="1" dirty="0" smtClean="0">
                <a:solidFill>
                  <a:srgbClr val="1F497D"/>
                </a:solidFill>
              </a:rPr>
              <a:t>2.6 </a:t>
            </a:r>
            <a:r>
              <a:rPr lang="en-GB" sz="1400" b="1" dirty="0">
                <a:solidFill>
                  <a:srgbClr val="1F497D"/>
                </a:solidFill>
              </a:rPr>
              <a:t>µm </a:t>
            </a:r>
            <a:r>
              <a:rPr lang="en-GB" sz="1400" b="1" dirty="0" smtClean="0">
                <a:solidFill>
                  <a:srgbClr val="1F497D"/>
                </a:solidFill>
              </a:rPr>
              <a:t>achieved</a:t>
            </a:r>
            <a:endParaRPr lang="en-GB" sz="1400" b="1" dirty="0">
              <a:solidFill>
                <a:srgbClr val="1F497D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>
                <a:solidFill>
                  <a:prstClr val="black"/>
                </a:solidFill>
              </a:rPr>
              <a:t> Roughness  Ra </a:t>
            </a:r>
            <a:r>
              <a:rPr lang="en-GB" b="1" dirty="0" smtClean="0">
                <a:solidFill>
                  <a:prstClr val="black"/>
                </a:solidFill>
              </a:rPr>
              <a:t>0.025</a:t>
            </a:r>
            <a:endParaRPr lang="en-GB" b="1" dirty="0">
              <a:solidFill>
                <a:prstClr val="black"/>
              </a:solidFill>
            </a:endParaRPr>
          </a:p>
          <a:p>
            <a:r>
              <a:rPr lang="en-GB" sz="1400" b="1" dirty="0" smtClean="0">
                <a:solidFill>
                  <a:srgbClr val="1F497D"/>
                </a:solidFill>
              </a:rPr>
              <a:t>Iris region achieved Ra 0.016</a:t>
            </a:r>
            <a:endParaRPr lang="en-GB" sz="1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8864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</a:rPr>
              <a:t>A new level of care for CERN-built structures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3581400"/>
            <a:ext cx="358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Operation done under laminar flow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914400"/>
            <a:ext cx="358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Individual inspection </a:t>
            </a:r>
          </a:p>
        </p:txBody>
      </p:sp>
      <p:pic>
        <p:nvPicPr>
          <p:cNvPr id="5" name="Picture 4" descr="DSC008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295400"/>
            <a:ext cx="2976000" cy="2232000"/>
          </a:xfrm>
          <a:prstGeom prst="rect">
            <a:avLst/>
          </a:prstGeom>
        </p:spPr>
      </p:pic>
      <p:pic>
        <p:nvPicPr>
          <p:cNvPr id="6" name="Picture 5" descr="DSC008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3962400"/>
            <a:ext cx="2976000" cy="22320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283968" y="980728"/>
            <a:ext cx="4038600" cy="2971800"/>
            <a:chOff x="-3733800" y="2971800"/>
            <a:chExt cx="4038600" cy="2971800"/>
          </a:xfrm>
        </p:grpSpPr>
        <p:pic>
          <p:nvPicPr>
            <p:cNvPr id="8" name="Image 28" descr="DSC04150.JPG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3733800" y="2971800"/>
              <a:ext cx="3002286" cy="225188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-3733800" y="5193268"/>
              <a:ext cx="19447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Boxes under N2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pic>
          <p:nvPicPr>
            <p:cNvPr id="10" name="Picture 9" descr="DSC03873.JP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>
            <a:xfrm>
              <a:off x="-1447800" y="4267200"/>
              <a:ext cx="1676400" cy="1614573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-1447800" y="5297269"/>
              <a:ext cx="1752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Sealed bag under N2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2" name="Image 18" descr="DSC04048.JP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292080" y="4149080"/>
            <a:ext cx="2901571" cy="218364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995936" y="378904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RF measurement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16632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Accelerating structures – manufacture</a:t>
            </a:r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7" name="Picture 6" descr="TD18#2 before installation to Nextef IMG_03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3789040"/>
            <a:ext cx="3396455" cy="1945202"/>
          </a:xfrm>
          <a:prstGeom prst="rect">
            <a:avLst/>
          </a:prstGeom>
        </p:spPr>
      </p:pic>
      <p:pic>
        <p:nvPicPr>
          <p:cNvPr id="9" name="Picture 8" descr="Picture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1484784"/>
            <a:ext cx="3089439" cy="20579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01634" y="1741568"/>
            <a:ext cx="1989834" cy="381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  <a:latin typeface="Arial" charset="0"/>
              </a:rPr>
              <a:t>TD18#3 at SLAC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15816" y="3801194"/>
            <a:ext cx="1849019" cy="381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  <a:latin typeface="Arial" charset="0"/>
              </a:rPr>
              <a:t>TD18#2 at KEK</a:t>
            </a:r>
          </a:p>
        </p:txBody>
      </p:sp>
      <p:pic>
        <p:nvPicPr>
          <p:cNvPr id="12" name="Picture 11" descr="DSC04287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79512" y="1772816"/>
            <a:ext cx="1568319" cy="3690163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872108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79712" y="3573016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79512" y="5733256"/>
            <a:ext cx="1470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Stacking disks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63688" y="6237312"/>
            <a:ext cx="4024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Temperature treatment for high-gradient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8184" y="6021288"/>
            <a:ext cx="2457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Structures ready for test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 descr="C:\Documents and Settings\adelia\doc\CLIC_DDS_A_Drawings\3D-cut_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61913"/>
            <a:ext cx="9144000" cy="6943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35650" y="3949700"/>
            <a:ext cx="1435100" cy="1974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9459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782050" y="6577013"/>
            <a:ext cx="361950" cy="2809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35E644DD-B49C-4E6E-AC94-A4DDD4D79952}" type="slidenum">
              <a:rPr lang="en-US" sz="800">
                <a:solidFill>
                  <a:srgbClr val="3333CC"/>
                </a:solidFill>
                <a:cs typeface="Times New Roman" pitchFamily="18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47</a:t>
            </a:fld>
            <a:endParaRPr lang="en-US" sz="80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1295400"/>
            <a:ext cx="5600700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/>
            </a:r>
            <a:br>
              <a:rPr lang="en-GB" sz="3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</a:br>
            <a:r>
              <a:rPr lang="en-GB" sz="3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Status and Prospects </a:t>
            </a:r>
            <a:br>
              <a:rPr lang="en-GB" sz="3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</a:br>
            <a:r>
              <a:rPr lang="en-GB" sz="3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for the CLIC DDS</a:t>
            </a:r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-368300" y="5245100"/>
            <a:ext cx="8851900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GB" sz="2400" u="sng">
                <a:solidFill>
                  <a:srgbClr val="000000"/>
                </a:solidFill>
                <a:cs typeface="Times New Roman" pitchFamily="18" charset="0"/>
              </a:rPr>
              <a:t>Roger M. Jones</a:t>
            </a:r>
            <a:br>
              <a:rPr lang="en-GB" sz="2400" u="sng">
                <a:solidFill>
                  <a:srgbClr val="000000"/>
                </a:solidFill>
                <a:cs typeface="Times New Roman" pitchFamily="18" charset="0"/>
              </a:rPr>
            </a:br>
            <a:r>
              <a:rPr lang="en-GB" sz="2400">
                <a:solidFill>
                  <a:srgbClr val="000000"/>
                </a:solidFill>
                <a:cs typeface="Times New Roman" pitchFamily="18" charset="0"/>
              </a:rPr>
              <a:t>Cockcroft Institute and</a:t>
            </a:r>
            <a:br>
              <a:rPr lang="en-GB" sz="2400">
                <a:solidFill>
                  <a:srgbClr val="000000"/>
                </a:solidFill>
                <a:cs typeface="Times New Roman" pitchFamily="18" charset="0"/>
              </a:rPr>
            </a:br>
            <a:r>
              <a:rPr lang="en-GB" sz="2400">
                <a:solidFill>
                  <a:srgbClr val="000000"/>
                </a:solidFill>
                <a:cs typeface="Times New Roman" pitchFamily="18" charset="0"/>
              </a:rPr>
              <a:t>The University of Manchester</a:t>
            </a:r>
          </a:p>
        </p:txBody>
      </p:sp>
      <p:pic>
        <p:nvPicPr>
          <p:cNvPr id="19462" name="Picture 8" descr="CI_logo_sma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6600" y="0"/>
            <a:ext cx="2182813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0" descr="From old to new, Manchester as a modern university with a blueprint for the future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04100" y="3505200"/>
            <a:ext cx="14478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1" descr="DL0508202_50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16800" y="5219700"/>
            <a:ext cx="1435100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9" descr="TUOM_4COL_cropped_30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1728788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93" descr="C:\Users\vasim\Documents\Downloads\lhc-pho-1999-08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57713" y="0"/>
            <a:ext cx="1462087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4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23013" y="0"/>
            <a:ext cx="23812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International  Workshop on Linear Colliders (IWLC), 18-22 Oct 2010, CERN,  Geneva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Design of CD-10-Choke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4495800"/>
            <a:ext cx="8229600" cy="166116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CD10-Choke for demonstration</a:t>
            </a:r>
          </a:p>
          <a:p>
            <a:pPr lvl="1"/>
            <a:r>
              <a:rPr lang="en-US" sz="1400" dirty="0" smtClean="0"/>
              <a:t>RF Design for Gap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1mm, 1.5mm, 2mm</a:t>
            </a:r>
          </a:p>
          <a:p>
            <a:pPr lvl="1"/>
            <a:r>
              <a:rPr lang="en-US" sz="1400" dirty="0" smtClean="0"/>
              <a:t>Mechanical Design finished for 1mm-gap</a:t>
            </a:r>
          </a:p>
          <a:p>
            <a:pPr lvl="1"/>
            <a:r>
              <a:rPr lang="en-US" sz="1400" dirty="0" smtClean="0"/>
              <a:t>Qualification disks and bonding test</a:t>
            </a:r>
          </a:p>
          <a:p>
            <a:r>
              <a:rPr lang="en-US" sz="1800" dirty="0" smtClean="0"/>
              <a:t>To the production pipeline and High Power testing</a:t>
            </a:r>
          </a:p>
          <a:p>
            <a:endParaRPr lang="en-US" sz="18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72200" y="3276600"/>
            <a:ext cx="2286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7400" y="1295400"/>
            <a:ext cx="2819400" cy="189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19200" y="1219200"/>
            <a:ext cx="391848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781800" y="5181600"/>
            <a:ext cx="1284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120 Degree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28A18-F3E8-46BA-AAC2-0627F8C131EF}" type="datetime4">
              <a:rPr lang="en-US" smtClean="0">
                <a:solidFill>
                  <a:srgbClr val="464653"/>
                </a:solidFill>
              </a:rPr>
              <a:pPr/>
              <a:t>February 1, 2011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Jiaru Shi, XB10 Workshop, Cockcroft Institute</a:t>
            </a:r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464653"/>
                </a:solidFill>
              </a:rPr>
              <a:t>Jiaru</a:t>
            </a:r>
            <a:r>
              <a:rPr lang="en-US" dirty="0" smtClean="0">
                <a:solidFill>
                  <a:srgbClr val="464653"/>
                </a:solidFill>
              </a:rPr>
              <a:t> Shi, XB10 Workshop, Cockcroft Institute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Damping simulation with </a:t>
            </a:r>
            <a:r>
              <a:rPr lang="en-US" sz="3200" dirty="0" err="1" smtClean="0"/>
              <a:t>Gdfidl</a:t>
            </a:r>
            <a:r>
              <a:rPr lang="en-US" sz="3200" dirty="0" smtClean="0"/>
              <a:t>/HFSS</a:t>
            </a:r>
            <a:endParaRPr lang="en-US" sz="32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/>
          <a:srcRect l="54167" t="23177" r="11458" b="7813"/>
          <a:stretch>
            <a:fillRect/>
          </a:stretch>
        </p:blipFill>
        <p:spPr bwMode="auto">
          <a:xfrm rot="948829">
            <a:off x="106195" y="1284299"/>
            <a:ext cx="1507187" cy="2420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66800" y="5562600"/>
            <a:ext cx="1197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(Model in HFSS)</a:t>
            </a:r>
            <a:endParaRPr lang="en-US" sz="12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733800"/>
            <a:ext cx="64770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0" y="1556792"/>
            <a:ext cx="6477000" cy="2358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Content Placeholder 9" descr="gap2mm.bmp"/>
          <p:cNvPicPr>
            <a:picLocks noGrp="1" noChangeAspect="1"/>
          </p:cNvPicPr>
          <p:nvPr>
            <p:ph sz="quarter" idx="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1979712" y="1052736"/>
            <a:ext cx="828111" cy="2808312"/>
          </a:xfrm>
        </p:spPr>
      </p:pic>
      <p:sp>
        <p:nvSpPr>
          <p:cNvPr id="11" name="TextBox 10"/>
          <p:cNvSpPr txBox="1"/>
          <p:nvPr/>
        </p:nvSpPr>
        <p:spPr>
          <a:xfrm>
            <a:off x="683568" y="1340768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Gap 1mm    2mm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Straight Arrow Connector 14"/>
          <p:cNvCxnSpPr>
            <a:stCxn id="16" idx="2"/>
          </p:cNvCxnSpPr>
          <p:nvPr/>
        </p:nvCxnSpPr>
        <p:spPr>
          <a:xfrm rot="16200000" flipH="1">
            <a:off x="3842903" y="2123834"/>
            <a:ext cx="988945" cy="3720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63888" y="1124744"/>
            <a:ext cx="1509772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Good damping for</a:t>
            </a:r>
          </a:p>
          <a:p>
            <a:r>
              <a:rPr lang="en-US" sz="1400" dirty="0" smtClean="0">
                <a:solidFill>
                  <a:prstClr val="black"/>
                </a:solidFill>
              </a:rPr>
              <a:t>first dipole</a:t>
            </a:r>
            <a:endParaRPr lang="en-US" sz="1400" dirty="0">
              <a:solidFill>
                <a:prstClr val="black"/>
              </a:solidFill>
            </a:endParaRPr>
          </a:p>
        </p:txBody>
      </p:sp>
      <p:cxnSp>
        <p:nvCxnSpPr>
          <p:cNvPr id="18" name="Straight Arrow Connector 17"/>
          <p:cNvCxnSpPr>
            <a:stCxn id="19" idx="2"/>
          </p:cNvCxnSpPr>
          <p:nvPr/>
        </p:nvCxnSpPr>
        <p:spPr>
          <a:xfrm rot="5400000">
            <a:off x="5625704" y="1170336"/>
            <a:ext cx="196861" cy="11521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220072" y="1124744"/>
            <a:ext cx="216024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Mode reflected by the choke, to be studied…</a:t>
            </a:r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4293096"/>
            <a:ext cx="2532793" cy="1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395536" y="3861048"/>
            <a:ext cx="2389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E field, fundamental mode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3528" y="5949280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E field of a dipole mode that is reflected by the choke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38600" y="3276600"/>
            <a:ext cx="417646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Impedance and </a:t>
            </a:r>
            <a:r>
              <a:rPr lang="en-US" sz="1600" dirty="0" err="1" smtClean="0">
                <a:solidFill>
                  <a:prstClr val="black"/>
                </a:solidFill>
              </a:rPr>
              <a:t>wakefield</a:t>
            </a:r>
            <a:r>
              <a:rPr lang="en-US" sz="1600" dirty="0" smtClean="0">
                <a:solidFill>
                  <a:prstClr val="black"/>
                </a:solidFill>
              </a:rPr>
              <a:t> simulated in </a:t>
            </a:r>
            <a:r>
              <a:rPr lang="en-US" sz="1600" dirty="0" err="1" smtClean="0">
                <a:solidFill>
                  <a:prstClr val="black"/>
                </a:solidFill>
              </a:rPr>
              <a:t>Gdfidl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EB5A-8CC4-4EF3-8697-0FA19ED109D8}" type="datetime4">
              <a:rPr lang="en-US" smtClean="0">
                <a:solidFill>
                  <a:srgbClr val="464653"/>
                </a:solidFill>
              </a:rPr>
              <a:pPr/>
              <a:t>February 1, 2011</a:t>
            </a:fld>
            <a:endParaRPr lang="en-US" dirty="0">
              <a:solidFill>
                <a:srgbClr val="46465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Chart 30"/>
          <p:cNvGraphicFramePr/>
          <p:nvPr/>
        </p:nvGraphicFramePr>
        <p:xfrm>
          <a:off x="-1015" y="836712"/>
          <a:ext cx="9037511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1560" y="188640"/>
            <a:ext cx="7881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Unloaded gradient at CLIC 4*10</a:t>
            </a:r>
            <a:r>
              <a:rPr lang="en-US" sz="2400" baseline="30000" dirty="0" smtClean="0"/>
              <a:t>-7</a:t>
            </a:r>
            <a:r>
              <a:rPr lang="en-US" sz="2400" dirty="0" smtClean="0"/>
              <a:t> BDR and 180 ns pulse length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115452"/>
            <a:ext cx="2184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T18 – strong tapering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691516"/>
            <a:ext cx="2184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T18 – strong tapering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2267580"/>
            <a:ext cx="5268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T18 – strong tapering (continuation with recirculation)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2843644"/>
            <a:ext cx="3420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T18 – strong tapering (CERN built)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3429000"/>
            <a:ext cx="2777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TD18 – waveguide damping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4643844"/>
            <a:ext cx="2105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T24 – high efficiency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4005064"/>
            <a:ext cx="2777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TD18 – waveguide damping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5219908"/>
            <a:ext cx="2105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T24 – high efficiency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39952" y="5805264"/>
            <a:ext cx="775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MV/m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172400" y="105273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1400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72400" y="169151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3900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72400" y="277163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550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72400" y="33477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1300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72400" y="399577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3200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172400" y="226758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280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172400" y="457183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600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172400" y="521990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650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96336" y="6093296"/>
            <a:ext cx="1268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conditioning </a:t>
            </a:r>
          </a:p>
          <a:p>
            <a:r>
              <a:rPr lang="en-US" sz="1600" dirty="0" smtClean="0"/>
              <a:t>time [hr]</a:t>
            </a:r>
            <a:endParaRPr lang="en-US" sz="1600" dirty="0"/>
          </a:p>
        </p:txBody>
      </p:sp>
      <p:sp>
        <p:nvSpPr>
          <p:cNvPr id="32" name="Down Arrow 31"/>
          <p:cNvSpPr/>
          <p:nvPr/>
        </p:nvSpPr>
        <p:spPr>
          <a:xfrm rot="16200000">
            <a:off x="6696236" y="2312876"/>
            <a:ext cx="360040" cy="288032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wn Arrow 32"/>
          <p:cNvSpPr/>
          <p:nvPr/>
        </p:nvSpPr>
        <p:spPr>
          <a:xfrm rot="16200000">
            <a:off x="5040052" y="4689140"/>
            <a:ext cx="360040" cy="288032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 rot="16200000">
            <a:off x="7128284" y="5265204"/>
            <a:ext cx="360040" cy="288032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Letter of Intent for Experiments at FACET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R. Jones, D. Schulte, R. Tomas, W. </a:t>
            </a:r>
            <a:r>
              <a:rPr lang="en-US" dirty="0" err="1" smtClean="0"/>
              <a:t>Wuensch</a:t>
            </a:r>
            <a:r>
              <a:rPr lang="en-US" dirty="0" smtClean="0"/>
              <a:t> for the </a:t>
            </a:r>
            <a:r>
              <a:rPr lang="en-US" smtClean="0"/>
              <a:t>CLIC team</a:t>
            </a:r>
          </a:p>
          <a:p>
            <a:r>
              <a:rPr lang="en-US" dirty="0" smtClean="0"/>
              <a:t>Thanks to</a:t>
            </a:r>
          </a:p>
          <a:p>
            <a:r>
              <a:rPr lang="en-US" dirty="0" err="1" smtClean="0"/>
              <a:t>Juergen</a:t>
            </a:r>
            <a:r>
              <a:rPr lang="en-US" dirty="0" smtClean="0"/>
              <a:t> </a:t>
            </a:r>
            <a:r>
              <a:rPr lang="en-US" dirty="0" err="1" smtClean="0"/>
              <a:t>Pfingster</a:t>
            </a:r>
            <a:r>
              <a:rPr lang="en-US" dirty="0" smtClean="0"/>
              <a:t>, </a:t>
            </a:r>
            <a:r>
              <a:rPr lang="en-US" dirty="0" err="1" smtClean="0"/>
              <a:t>Alexej</a:t>
            </a:r>
            <a:r>
              <a:rPr lang="en-US" dirty="0" smtClean="0"/>
              <a:t> </a:t>
            </a:r>
            <a:r>
              <a:rPr lang="en-US" dirty="0" err="1" smtClean="0"/>
              <a:t>Grudiev</a:t>
            </a:r>
            <a:r>
              <a:rPr lang="en-US" dirty="0" smtClean="0"/>
              <a:t>, A. Latina, G. </a:t>
            </a:r>
            <a:r>
              <a:rPr lang="en-US" dirty="0" err="1" smtClean="0"/>
              <a:t>Sterbini</a:t>
            </a:r>
            <a:r>
              <a:rPr lang="en-US" dirty="0" smtClean="0"/>
              <a:t>, D </a:t>
            </a:r>
            <a:r>
              <a:rPr lang="en-US" dirty="0" err="1" smtClean="0"/>
              <a:t>Angal</a:t>
            </a:r>
            <a:r>
              <a:rPr lang="en-US" dirty="0" smtClean="0"/>
              <a:t>-Kalinin, J. </a:t>
            </a:r>
            <a:r>
              <a:rPr lang="en-US" dirty="0" err="1" smtClean="0"/>
              <a:t>Barranco</a:t>
            </a:r>
            <a:r>
              <a:rPr lang="en-US" dirty="0" smtClean="0"/>
              <a:t>, L. Fernandez, C. Hast, R. Jones, S. Jamison, J. </a:t>
            </a:r>
            <a:r>
              <a:rPr lang="en-US" dirty="0" err="1" smtClean="0"/>
              <a:t>Resta</a:t>
            </a:r>
            <a:r>
              <a:rPr lang="en-US" dirty="0" smtClean="0"/>
              <a:t>, G. </a:t>
            </a:r>
            <a:r>
              <a:rPr lang="en-US" dirty="0" err="1" smtClean="0"/>
              <a:t>Rumolo</a:t>
            </a:r>
            <a:r>
              <a:rPr lang="en-US" dirty="0" smtClean="0"/>
              <a:t>, A. </a:t>
            </a:r>
            <a:r>
              <a:rPr lang="en-US" dirty="0" err="1" smtClean="0"/>
              <a:t>Seryi</a:t>
            </a:r>
            <a:r>
              <a:rPr lang="en-US" dirty="0" smtClean="0"/>
              <a:t>, N. Watson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IMG00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0"/>
            <a:ext cx="4267200" cy="3886200"/>
          </a:xfrm>
          <a:prstGeom prst="rect">
            <a:avLst/>
          </a:prstGeom>
          <a:noFill/>
        </p:spPr>
      </p:pic>
      <p:pic>
        <p:nvPicPr>
          <p:cNvPr id="7" name="Picture 6" descr="CIMG1980_DiskDampCell-CupSid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3" y="3643290"/>
            <a:ext cx="4288856" cy="321471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0"/>
            <a:ext cx="4876801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143248"/>
            <a:ext cx="4786314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6357958"/>
            <a:ext cx="5560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latin typeface="Arial" charset="0"/>
              </a:rPr>
              <a:t>An Asset Test of the CLIC Accelerating Structure, PAC2000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714480" y="2571746"/>
            <a:ext cx="4267200" cy="1384995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>
                <a:shade val="95000"/>
                <a:satMod val="105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</a:rPr>
              <a:t>Higher-order mode damping demonstration in ASSET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86446" y="-24"/>
            <a:ext cx="2999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150 cells/structure, 15 GHz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8" y="6150114"/>
            <a:ext cx="31486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24 cells/structure, 12 GHz</a:t>
            </a:r>
          </a:p>
          <a:p>
            <a:r>
              <a:rPr lang="en-US" sz="2000" dirty="0">
                <a:solidFill>
                  <a:prstClr val="black"/>
                </a:solidFill>
              </a:rPr>
              <a:t>(loads not implemented yet)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45209" y="3214686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Then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58215" y="3786190"/>
            <a:ext cx="619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Now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57555" y="4143382"/>
            <a:ext cx="1571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FF"/>
                </a:solidFill>
              </a:rPr>
              <a:t>Double band circuit model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3178959" y="4964917"/>
            <a:ext cx="428628" cy="214314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Full length TDS results comparison</a:t>
            </a:r>
          </a:p>
        </p:txBody>
      </p:sp>
      <p:pic>
        <p:nvPicPr>
          <p:cNvPr id="350211" name="Picture 3" descr="\\cern.ch\dfs\Users\a\agrudiev\PowerPoint\TDS_wak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6451" y="781050"/>
            <a:ext cx="7527925" cy="5670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t="-4759"/>
          <a:stretch>
            <a:fillRect/>
          </a:stretch>
        </p:blipFill>
        <p:spPr bwMode="auto">
          <a:xfrm>
            <a:off x="495300" y="304800"/>
            <a:ext cx="3380362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162300" y="3848100"/>
            <a:ext cx="52197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Option two: </a:t>
            </a:r>
            <a:r>
              <a:rPr lang="en-US" dirty="0" err="1" smtClean="0"/>
              <a:t>HOMagic</a:t>
            </a:r>
            <a:r>
              <a:rPr lang="en-US" dirty="0" smtClean="0"/>
              <a:t>-T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286500" y="3848100"/>
            <a:ext cx="2095500" cy="381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load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1981200" y="1371600"/>
            <a:ext cx="978408" cy="2667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rot="16200000">
            <a:off x="1244346" y="1270254"/>
            <a:ext cx="978408" cy="266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2171700" y="1714500"/>
            <a:ext cx="483108" cy="266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 rot="16200000">
            <a:off x="4673346" y="3175254"/>
            <a:ext cx="978408" cy="266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5334000" y="3505200"/>
            <a:ext cx="483108" cy="266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2819400" y="2438400"/>
            <a:ext cx="978408" cy="2667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2100" y="2819400"/>
            <a:ext cx="1480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Vertical offset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3314700"/>
            <a:ext cx="1740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Horizontal offset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71800" y="876300"/>
            <a:ext cx="404957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First arm of </a:t>
            </a:r>
            <a:r>
              <a:rPr lang="en-US" dirty="0" err="1" smtClean="0">
                <a:solidFill>
                  <a:prstClr val="black"/>
                </a:solidFill>
              </a:rPr>
              <a:t>HOMagic</a:t>
            </a:r>
            <a:r>
              <a:rPr lang="en-US" dirty="0" smtClean="0">
                <a:solidFill>
                  <a:prstClr val="black"/>
                </a:solidFill>
              </a:rPr>
              <a:t>-T is for main power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2667000" y="1638300"/>
            <a:ext cx="1181100" cy="419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810000" y="1485900"/>
            <a:ext cx="5181600" cy="120032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Second arm of </a:t>
            </a:r>
            <a:r>
              <a:rPr lang="en-US" dirty="0" err="1" smtClean="0">
                <a:solidFill>
                  <a:prstClr val="black"/>
                </a:solidFill>
              </a:rPr>
              <a:t>HOMagic</a:t>
            </a:r>
            <a:r>
              <a:rPr lang="en-US" dirty="0" smtClean="0">
                <a:solidFill>
                  <a:prstClr val="black"/>
                </a:solidFill>
              </a:rPr>
              <a:t>-T is for wake field damping. 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 From the symmetry main power will not couple.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Moreover, dimensions are close to that of the call damping waveguides so it is below cutoff for 12 GHz.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3657600" y="2933700"/>
            <a:ext cx="1104900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267200" y="4991100"/>
            <a:ext cx="4114800" cy="14773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Signals are coupled out in symmetrical way using directional couplers into a waveguides which are above cutoff for the relevant frequency in order to avoid cross talk between the polarizations.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16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Impedance of the dipole modes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23900"/>
            <a:ext cx="71437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95300" y="3733800"/>
          <a:ext cx="3876040" cy="1600200"/>
        </p:xfrm>
        <a:graphic>
          <a:graphicData uri="http://schemas.openxmlformats.org/presentationml/2006/ole">
            <p:oleObj spid="_x0000_s2050" name="Equation" r:id="rId5" imgW="2768400" imgH="11430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76600" y="5410200"/>
            <a:ext cx="2276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5</a:t>
            </a:r>
            <a:r>
              <a:rPr lang="el-GR" dirty="0" smtClean="0">
                <a:solidFill>
                  <a:prstClr val="black"/>
                </a:solidFill>
              </a:rPr>
              <a:t>μ</a:t>
            </a:r>
            <a:r>
              <a:rPr lang="en-US" dirty="0" smtClean="0">
                <a:solidFill>
                  <a:prstClr val="black"/>
                </a:solidFill>
              </a:rPr>
              <a:t>m offset =&gt; 125</a:t>
            </a:r>
            <a:r>
              <a:rPr lang="el-GR" dirty="0" smtClean="0">
                <a:solidFill>
                  <a:prstClr val="black"/>
                </a:solidFill>
              </a:rPr>
              <a:t> μ</a:t>
            </a:r>
            <a:r>
              <a:rPr lang="en-US" dirty="0" smtClean="0">
                <a:solidFill>
                  <a:prstClr val="black"/>
                </a:solidFill>
              </a:rPr>
              <a:t>W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33900" y="5791200"/>
            <a:ext cx="3951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-10 : -20 dB coupling =&gt; 12.5 -- 1.25</a:t>
            </a:r>
            <a:r>
              <a:rPr lang="el-GR" dirty="0" smtClean="0">
                <a:solidFill>
                  <a:prstClr val="black"/>
                </a:solidFill>
              </a:rPr>
              <a:t> μ</a:t>
            </a:r>
            <a:r>
              <a:rPr lang="en-US" dirty="0" smtClean="0">
                <a:solidFill>
                  <a:prstClr val="black"/>
                </a:solidFill>
              </a:rPr>
              <a:t>W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1943100" y="2362200"/>
            <a:ext cx="2819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7227888" y="6353175"/>
            <a:ext cx="1522412" cy="339725"/>
          </a:xfrm>
        </p:spPr>
        <p:txBody>
          <a:bodyPr/>
          <a:lstStyle/>
          <a:p>
            <a:pPr>
              <a:defRPr/>
            </a:pPr>
            <a:fld id="{92E5131F-DF6B-496A-937C-30FF3AB9E124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55</a:t>
            </a:fld>
            <a:endParaRPr lang="fr-FR" dirty="0">
              <a:solidFill>
                <a:srgbClr val="000000"/>
              </a:solidFill>
            </a:endParaRPr>
          </a:p>
        </p:txBody>
      </p:sp>
      <p:grpSp>
        <p:nvGrpSpPr>
          <p:cNvPr id="3" name="Groupe 7"/>
          <p:cNvGrpSpPr>
            <a:grpSpLocks/>
          </p:cNvGrpSpPr>
          <p:nvPr/>
        </p:nvGrpSpPr>
        <p:grpSpPr bwMode="auto">
          <a:xfrm>
            <a:off x="850900" y="744538"/>
            <a:ext cx="776288" cy="546100"/>
            <a:chOff x="18502014" y="20768102"/>
            <a:chExt cx="1733550" cy="1035050"/>
          </a:xfrm>
        </p:grpSpPr>
        <p:pic>
          <p:nvPicPr>
            <p:cNvPr id="24605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502014" y="20768102"/>
              <a:ext cx="1733550" cy="103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upe 133"/>
            <p:cNvGrpSpPr>
              <a:grpSpLocks/>
            </p:cNvGrpSpPr>
            <p:nvPr/>
          </p:nvGrpSpPr>
          <p:grpSpPr bwMode="auto">
            <a:xfrm rot="5400000">
              <a:off x="19127489" y="20660152"/>
              <a:ext cx="611187" cy="1277938"/>
              <a:chOff x="2901958" y="5435865"/>
              <a:chExt cx="912824" cy="834997"/>
            </a:xfrm>
          </p:grpSpPr>
          <p:cxnSp>
            <p:nvCxnSpPr>
              <p:cNvPr id="13" name="Connecteur droit avec flèche 12"/>
              <p:cNvCxnSpPr/>
              <p:nvPr/>
            </p:nvCxnSpPr>
            <p:spPr>
              <a:xfrm rot="5400000" flipH="1" flipV="1">
                <a:off x="2951572" y="5849184"/>
                <a:ext cx="836199" cy="8988"/>
              </a:xfrm>
              <a:prstGeom prst="straightConnector1">
                <a:avLst/>
              </a:prstGeom>
              <a:ln w="12700">
                <a:solidFill>
                  <a:schemeClr val="bg2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avec flèche 13"/>
              <p:cNvCxnSpPr/>
              <p:nvPr/>
            </p:nvCxnSpPr>
            <p:spPr>
              <a:xfrm rot="5400000" flipH="1" flipV="1">
                <a:off x="3263264" y="5922149"/>
                <a:ext cx="653208" cy="8988"/>
              </a:xfrm>
              <a:prstGeom prst="straightConnector1">
                <a:avLst/>
              </a:prstGeom>
              <a:ln w="12700">
                <a:solidFill>
                  <a:schemeClr val="bg2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avec flèche 14"/>
              <p:cNvCxnSpPr/>
              <p:nvPr/>
            </p:nvCxnSpPr>
            <p:spPr>
              <a:xfrm rot="5400000" flipH="1" flipV="1">
                <a:off x="2827365" y="5922149"/>
                <a:ext cx="653208" cy="8988"/>
              </a:xfrm>
              <a:prstGeom prst="straightConnector1">
                <a:avLst/>
              </a:prstGeom>
              <a:ln w="12700">
                <a:solidFill>
                  <a:schemeClr val="bg2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avec flèche 15"/>
              <p:cNvCxnSpPr/>
              <p:nvPr/>
            </p:nvCxnSpPr>
            <p:spPr>
              <a:xfrm rot="5400000" flipH="1" flipV="1">
                <a:off x="3618968" y="6076185"/>
                <a:ext cx="382197" cy="8988"/>
              </a:xfrm>
              <a:prstGeom prst="straightConnector1">
                <a:avLst/>
              </a:prstGeom>
              <a:ln w="12700">
                <a:solidFill>
                  <a:schemeClr val="bg2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avec flèche 16"/>
              <p:cNvCxnSpPr/>
              <p:nvPr/>
            </p:nvCxnSpPr>
            <p:spPr>
              <a:xfrm rot="5400000" flipH="1" flipV="1">
                <a:off x="2715709" y="6076185"/>
                <a:ext cx="382197" cy="8988"/>
              </a:xfrm>
              <a:prstGeom prst="straightConnector1">
                <a:avLst/>
              </a:prstGeom>
              <a:ln w="12700">
                <a:solidFill>
                  <a:schemeClr val="bg2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4580" name="Picture 1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25" y="1104900"/>
            <a:ext cx="5770563" cy="289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2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7800" y="1554163"/>
            <a:ext cx="2185988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3" name="Forme 18"/>
          <p:cNvCxnSpPr>
            <a:stCxn id="0" idx="0"/>
          </p:cNvCxnSpPr>
          <p:nvPr/>
        </p:nvCxnSpPr>
        <p:spPr>
          <a:xfrm rot="16200000" flipH="1">
            <a:off x="1703388" y="1120775"/>
            <a:ext cx="869950" cy="1736725"/>
          </a:xfrm>
          <a:prstGeom prst="bentConnector4">
            <a:avLst>
              <a:gd name="adj1" fmla="val -26238"/>
              <a:gd name="adj2" fmla="val 81479"/>
            </a:avLst>
          </a:prstGeom>
          <a:ln w="12700">
            <a:solidFill>
              <a:schemeClr val="bg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en angle 43"/>
          <p:cNvCxnSpPr>
            <a:stCxn id="0" idx="3"/>
          </p:cNvCxnSpPr>
          <p:nvPr/>
        </p:nvCxnSpPr>
        <p:spPr>
          <a:xfrm>
            <a:off x="2363788" y="2686050"/>
            <a:ext cx="642937" cy="219075"/>
          </a:xfrm>
          <a:prstGeom prst="bentConnector3">
            <a:avLst>
              <a:gd name="adj1" fmla="val 50000"/>
            </a:avLst>
          </a:prstGeom>
          <a:ln w="12700">
            <a:solidFill>
              <a:schemeClr val="bg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4" name="Text Box 28"/>
          <p:cNvSpPr txBox="1">
            <a:spLocks noChangeArrowheads="1"/>
          </p:cNvSpPr>
          <p:nvPr/>
        </p:nvSpPr>
        <p:spPr bwMode="auto">
          <a:xfrm>
            <a:off x="1966913" y="2543175"/>
            <a:ext cx="5016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fr-FR" sz="1200" b="1" smtClean="0">
                <a:solidFill>
                  <a:srgbClr val="000000"/>
                </a:solidFill>
                <a:latin typeface="Tahoma" pitchFamily="34" charset="0"/>
              </a:rPr>
              <a:t>X</a:t>
            </a:r>
            <a:r>
              <a:rPr lang="fr-FR" sz="1200" b="1" baseline="-25000" smtClean="0">
                <a:solidFill>
                  <a:srgbClr val="000000"/>
                </a:solidFill>
                <a:latin typeface="Tahoma" pitchFamily="34" charset="0"/>
              </a:rPr>
              <a:t>+</a:t>
            </a:r>
          </a:p>
        </p:txBody>
      </p:sp>
      <p:sp>
        <p:nvSpPr>
          <p:cNvPr id="24585" name="Text Box 29"/>
          <p:cNvSpPr txBox="1">
            <a:spLocks noChangeArrowheads="1"/>
          </p:cNvSpPr>
          <p:nvPr/>
        </p:nvSpPr>
        <p:spPr bwMode="auto">
          <a:xfrm>
            <a:off x="982663" y="1577975"/>
            <a:ext cx="5143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fr-FR" sz="1200" b="1" smtClean="0">
                <a:solidFill>
                  <a:srgbClr val="000000"/>
                </a:solidFill>
                <a:latin typeface="Tahoma" pitchFamily="34" charset="0"/>
              </a:rPr>
              <a:t>Y</a:t>
            </a:r>
            <a:r>
              <a:rPr lang="fr-FR" sz="1200" b="1" baseline="-25000" smtClean="0">
                <a:solidFill>
                  <a:srgbClr val="000000"/>
                </a:solidFill>
                <a:latin typeface="Tahoma" pitchFamily="34" charset="0"/>
              </a:rPr>
              <a:t>+</a:t>
            </a:r>
          </a:p>
        </p:txBody>
      </p:sp>
      <p:sp>
        <p:nvSpPr>
          <p:cNvPr id="24586" name="Text Box 30"/>
          <p:cNvSpPr txBox="1">
            <a:spLocks noChangeArrowheads="1"/>
          </p:cNvSpPr>
          <p:nvPr/>
        </p:nvSpPr>
        <p:spPr bwMode="auto">
          <a:xfrm>
            <a:off x="90488" y="2535238"/>
            <a:ext cx="4746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fr-FR" sz="1200" b="1" smtClean="0">
                <a:solidFill>
                  <a:srgbClr val="000000"/>
                </a:solidFill>
                <a:latin typeface="Tahoma" pitchFamily="34" charset="0"/>
              </a:rPr>
              <a:t>X</a:t>
            </a:r>
            <a:r>
              <a:rPr lang="fr-FR" sz="1200" b="1" baseline="-25000" smtClean="0">
                <a:solidFill>
                  <a:srgbClr val="000000"/>
                </a:solidFill>
                <a:latin typeface="Tahoma" pitchFamily="34" charset="0"/>
              </a:rPr>
              <a:t>-</a:t>
            </a:r>
            <a:endParaRPr lang="fr-FR" sz="1200" b="1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587" name="Text Box 31"/>
          <p:cNvSpPr txBox="1">
            <a:spLocks noChangeArrowheads="1"/>
          </p:cNvSpPr>
          <p:nvPr/>
        </p:nvSpPr>
        <p:spPr bwMode="auto">
          <a:xfrm>
            <a:off x="1044575" y="3538538"/>
            <a:ext cx="53498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fr-FR" sz="1200" b="1" smtClean="0">
                <a:solidFill>
                  <a:srgbClr val="000000"/>
                </a:solidFill>
                <a:latin typeface="Tahoma" pitchFamily="34" charset="0"/>
              </a:rPr>
              <a:t>Y</a:t>
            </a:r>
            <a:r>
              <a:rPr lang="fr-FR" sz="1200" b="1" baseline="-25000" smtClean="0">
                <a:solidFill>
                  <a:srgbClr val="000000"/>
                </a:solidFill>
                <a:latin typeface="Tahoma" pitchFamily="34" charset="0"/>
              </a:rPr>
              <a:t>-</a:t>
            </a:r>
            <a:endParaRPr lang="fr-FR" sz="1200" b="1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588" name="Text Box 29"/>
          <p:cNvSpPr txBox="1">
            <a:spLocks noChangeArrowheads="1"/>
          </p:cNvSpPr>
          <p:nvPr/>
        </p:nvSpPr>
        <p:spPr bwMode="auto">
          <a:xfrm>
            <a:off x="2916238" y="2279650"/>
            <a:ext cx="5143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fr-FR" sz="1200" b="1" smtClean="0">
                <a:solidFill>
                  <a:srgbClr val="00FFFF"/>
                </a:solidFill>
                <a:latin typeface="Tahoma" pitchFamily="34" charset="0"/>
              </a:rPr>
              <a:t>Y</a:t>
            </a:r>
            <a:r>
              <a:rPr lang="fr-FR" sz="1200" b="1" baseline="-25000" smtClean="0">
                <a:solidFill>
                  <a:srgbClr val="00FFFF"/>
                </a:solidFill>
                <a:latin typeface="Tahoma" pitchFamily="34" charset="0"/>
              </a:rPr>
              <a:t>+</a:t>
            </a:r>
          </a:p>
        </p:txBody>
      </p:sp>
      <p:sp>
        <p:nvSpPr>
          <p:cNvPr id="24589" name="Text Box 28"/>
          <p:cNvSpPr txBox="1">
            <a:spLocks noChangeArrowheads="1"/>
          </p:cNvSpPr>
          <p:nvPr/>
        </p:nvSpPr>
        <p:spPr bwMode="auto">
          <a:xfrm>
            <a:off x="2949575" y="2767013"/>
            <a:ext cx="50165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fr-FR" sz="1200" b="1" smtClean="0">
                <a:solidFill>
                  <a:srgbClr val="FF33CC"/>
                </a:solidFill>
                <a:latin typeface="Tahoma" pitchFamily="34" charset="0"/>
              </a:rPr>
              <a:t>X</a:t>
            </a:r>
            <a:r>
              <a:rPr lang="fr-FR" sz="1200" b="1" baseline="-25000" smtClean="0">
                <a:solidFill>
                  <a:srgbClr val="FF33CC"/>
                </a:solidFill>
                <a:latin typeface="Tahoma" pitchFamily="34" charset="0"/>
              </a:rPr>
              <a:t>+</a:t>
            </a:r>
          </a:p>
        </p:txBody>
      </p:sp>
      <p:sp>
        <p:nvSpPr>
          <p:cNvPr id="24590" name="Text Box 29"/>
          <p:cNvSpPr txBox="1">
            <a:spLocks noChangeArrowheads="1"/>
          </p:cNvSpPr>
          <p:nvPr/>
        </p:nvSpPr>
        <p:spPr bwMode="auto">
          <a:xfrm>
            <a:off x="6727825" y="1435100"/>
            <a:ext cx="5143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fr-FR" sz="1200" b="1" smtClean="0">
                <a:solidFill>
                  <a:srgbClr val="00FFFF"/>
                </a:solidFill>
                <a:latin typeface="Tahoma" pitchFamily="34" charset="0"/>
              </a:rPr>
              <a:t>Y</a:t>
            </a:r>
            <a:r>
              <a:rPr lang="fr-FR" sz="1200" b="1" baseline="-25000" smtClean="0">
                <a:solidFill>
                  <a:srgbClr val="00FFFF"/>
                </a:solidFill>
                <a:latin typeface="Tahoma" pitchFamily="34" charset="0"/>
              </a:rPr>
              <a:t>+</a:t>
            </a:r>
          </a:p>
        </p:txBody>
      </p:sp>
      <p:sp>
        <p:nvSpPr>
          <p:cNvPr id="24591" name="Text Box 28"/>
          <p:cNvSpPr txBox="1">
            <a:spLocks noChangeArrowheads="1"/>
          </p:cNvSpPr>
          <p:nvPr/>
        </p:nvSpPr>
        <p:spPr bwMode="auto">
          <a:xfrm>
            <a:off x="6746875" y="1704975"/>
            <a:ext cx="5016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fr-FR" sz="1200" b="1" smtClean="0">
                <a:solidFill>
                  <a:srgbClr val="FF33CC"/>
                </a:solidFill>
                <a:latin typeface="Tahoma" pitchFamily="34" charset="0"/>
              </a:rPr>
              <a:t>X</a:t>
            </a:r>
            <a:r>
              <a:rPr lang="fr-FR" sz="1200" b="1" baseline="-25000" smtClean="0">
                <a:solidFill>
                  <a:srgbClr val="FF33CC"/>
                </a:solidFill>
                <a:latin typeface="Tahoma" pitchFamily="34" charset="0"/>
              </a:rPr>
              <a:t>+</a:t>
            </a:r>
          </a:p>
        </p:txBody>
      </p:sp>
      <p:cxnSp>
        <p:nvCxnSpPr>
          <p:cNvPr id="24592" name="Connecteur droit 159"/>
          <p:cNvCxnSpPr>
            <a:cxnSpLocks noChangeShapeType="1"/>
          </p:cNvCxnSpPr>
          <p:nvPr/>
        </p:nvCxnSpPr>
        <p:spPr bwMode="auto">
          <a:xfrm>
            <a:off x="6577013" y="1612900"/>
            <a:ext cx="184150" cy="0"/>
          </a:xfrm>
          <a:prstGeom prst="line">
            <a:avLst/>
          </a:prstGeom>
          <a:noFill/>
          <a:ln w="22225" algn="ctr">
            <a:solidFill>
              <a:srgbClr val="00FFFF"/>
            </a:solidFill>
            <a:round/>
            <a:headEnd/>
            <a:tailEnd/>
          </a:ln>
          <a:effectLst/>
        </p:spPr>
      </p:cxnSp>
      <p:cxnSp>
        <p:nvCxnSpPr>
          <p:cNvPr id="24593" name="Connecteur droit 160"/>
          <p:cNvCxnSpPr>
            <a:cxnSpLocks noChangeShapeType="1"/>
          </p:cNvCxnSpPr>
          <p:nvPr/>
        </p:nvCxnSpPr>
        <p:spPr bwMode="auto">
          <a:xfrm>
            <a:off x="6577013" y="1838325"/>
            <a:ext cx="184150" cy="0"/>
          </a:xfrm>
          <a:prstGeom prst="line">
            <a:avLst/>
          </a:prstGeom>
          <a:noFill/>
          <a:ln w="22225" algn="ctr">
            <a:solidFill>
              <a:srgbClr val="FF33CC"/>
            </a:solidFill>
            <a:round/>
            <a:headEnd/>
            <a:tailEnd/>
          </a:ln>
          <a:effectLst/>
        </p:spPr>
      </p:cxnSp>
      <p:sp>
        <p:nvSpPr>
          <p:cNvPr id="60" name="ZoneTexte 59"/>
          <p:cNvSpPr txBox="1"/>
          <p:nvPr/>
        </p:nvSpPr>
        <p:spPr>
          <a:xfrm>
            <a:off x="1746250" y="887413"/>
            <a:ext cx="1131888" cy="260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2</a:t>
            </a:r>
            <a:r>
              <a:rPr lang="fr-FR" sz="11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nd</a:t>
            </a:r>
            <a:r>
              <a:rPr lang="fr-FR" sz="1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port mode</a:t>
            </a:r>
          </a:p>
        </p:txBody>
      </p:sp>
      <p:sp>
        <p:nvSpPr>
          <p:cNvPr id="62" name="ZoneTexte 61"/>
          <p:cNvSpPr txBox="1"/>
          <p:nvPr/>
        </p:nvSpPr>
        <p:spPr>
          <a:xfrm>
            <a:off x="65667" y="4350879"/>
            <a:ext cx="3458583" cy="1077218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618"/>
                </a:solidFill>
              </a:rPr>
              <a:t>Highest amplitude at 24 GHz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618"/>
                </a:solidFill>
              </a:rPr>
              <a:t>Intrinsic resolution ~ 5 µm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618"/>
                </a:solidFill>
              </a:rPr>
              <a:t>Linearity OK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618"/>
                </a:solidFill>
              </a:rPr>
              <a:t>Peak power from 1 µW to 100 W</a:t>
            </a:r>
          </a:p>
        </p:txBody>
      </p:sp>
      <p:sp>
        <p:nvSpPr>
          <p:cNvPr id="24598" name="Text Box 13"/>
          <p:cNvSpPr txBox="1">
            <a:spLocks noChangeArrowheads="1"/>
          </p:cNvSpPr>
          <p:nvPr/>
        </p:nvSpPr>
        <p:spPr bwMode="auto">
          <a:xfrm>
            <a:off x="7439025" y="1554163"/>
            <a:ext cx="996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fr-FR" sz="1200" b="1" smtClean="0">
                <a:solidFill>
                  <a:srgbClr val="000000"/>
                </a:solidFill>
              </a:rPr>
              <a:t>24 GHz</a:t>
            </a:r>
          </a:p>
        </p:txBody>
      </p:sp>
      <p:cxnSp>
        <p:nvCxnSpPr>
          <p:cNvPr id="24599" name="Connecteur droit avec flèche 176"/>
          <p:cNvCxnSpPr>
            <a:cxnSpLocks noChangeShapeType="1"/>
          </p:cNvCxnSpPr>
          <p:nvPr/>
        </p:nvCxnSpPr>
        <p:spPr bwMode="auto">
          <a:xfrm>
            <a:off x="7861300" y="1844675"/>
            <a:ext cx="381000" cy="2905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</p:spPr>
      </p:cxnSp>
      <p:sp>
        <p:nvSpPr>
          <p:cNvPr id="66" name="ZoneTexte 65"/>
          <p:cNvSpPr txBox="1"/>
          <p:nvPr/>
        </p:nvSpPr>
        <p:spPr>
          <a:xfrm>
            <a:off x="3860800" y="742950"/>
            <a:ext cx="286702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 err="1">
                <a:solidFill>
                  <a:srgbClr val="000000"/>
                </a:solidFill>
              </a:rPr>
              <a:t>GdfidL</a:t>
            </a:r>
            <a:r>
              <a:rPr lang="fr-FR" sz="1200" dirty="0">
                <a:solidFill>
                  <a:srgbClr val="000000"/>
                </a:solidFill>
              </a:rPr>
              <a:t> </a:t>
            </a:r>
            <a:r>
              <a:rPr lang="fr-FR" sz="1200" dirty="0" err="1">
                <a:solidFill>
                  <a:srgbClr val="000000"/>
                </a:solidFill>
              </a:rPr>
              <a:t>results</a:t>
            </a:r>
            <a:r>
              <a:rPr lang="fr-FR" sz="1200" dirty="0">
                <a:solidFill>
                  <a:srgbClr val="000000"/>
                </a:solidFill>
              </a:rPr>
              <a:t>, </a:t>
            </a:r>
            <a:r>
              <a:rPr lang="fr-FR" sz="1200" dirty="0" err="1">
                <a:solidFill>
                  <a:srgbClr val="000000"/>
                </a:solidFill>
              </a:rPr>
              <a:t>beam</a:t>
            </a:r>
            <a:r>
              <a:rPr lang="fr-FR" sz="1200" dirty="0">
                <a:solidFill>
                  <a:srgbClr val="000000"/>
                </a:solidFill>
              </a:rPr>
              <a:t> offset </a:t>
            </a:r>
            <a:r>
              <a:rPr lang="fr-FR" sz="1200" dirty="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fr-FR" sz="1200" dirty="0">
                <a:solidFill>
                  <a:srgbClr val="000000"/>
                </a:solidFill>
                <a:latin typeface="Tahoma" pitchFamily="34" charset="0"/>
              </a:rPr>
              <a:t>x = 1 mm</a:t>
            </a:r>
          </a:p>
        </p:txBody>
      </p:sp>
      <p:pic>
        <p:nvPicPr>
          <p:cNvPr id="24601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75" y="4143375"/>
            <a:ext cx="2944813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02" name="Rectangle 5"/>
          <p:cNvSpPr>
            <a:spLocks noChangeArrowheads="1"/>
          </p:cNvSpPr>
          <p:nvPr/>
        </p:nvSpPr>
        <p:spPr bwMode="auto">
          <a:xfrm>
            <a:off x="1644650" y="19050"/>
            <a:ext cx="64579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TE-like modes in single bunch</a:t>
            </a:r>
          </a:p>
        </p:txBody>
      </p:sp>
      <p:pic>
        <p:nvPicPr>
          <p:cNvPr id="24603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38563" y="4257675"/>
            <a:ext cx="2270125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Étoile à 5 branches 32"/>
          <p:cNvSpPr/>
          <p:nvPr/>
        </p:nvSpPr>
        <p:spPr>
          <a:xfrm>
            <a:off x="1266825" y="2628900"/>
            <a:ext cx="190500" cy="142875"/>
          </a:xfrm>
          <a:prstGeom prst="star5">
            <a:avLst/>
          </a:prstGeom>
          <a:solidFill>
            <a:srgbClr val="FFC0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AF89CC-A451-4C45-863C-07BCAC9CB38D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56</a:t>
            </a:fld>
            <a:endParaRPr lang="fr-FR">
              <a:solidFill>
                <a:srgbClr val="000000"/>
              </a:solidFill>
            </a:endParaRP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 cstate="print"/>
          <a:srcRect b="4822"/>
          <a:stretch>
            <a:fillRect/>
          </a:stretch>
        </p:blipFill>
        <p:spPr bwMode="auto">
          <a:xfrm>
            <a:off x="833438" y="938213"/>
            <a:ext cx="7818437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5"/>
          <p:cNvCxnSpPr>
            <a:stCxn id="25611" idx="2"/>
          </p:cNvCxnSpPr>
          <p:nvPr/>
        </p:nvCxnSpPr>
        <p:spPr>
          <a:xfrm>
            <a:off x="3432175" y="1574800"/>
            <a:ext cx="0" cy="239713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oval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" name="Straight Arrow Connector 6"/>
          <p:cNvCxnSpPr/>
          <p:nvPr/>
        </p:nvCxnSpPr>
        <p:spPr>
          <a:xfrm>
            <a:off x="2405063" y="2208213"/>
            <a:ext cx="214312" cy="587375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oval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10"/>
          <p:cNvCxnSpPr/>
          <p:nvPr/>
        </p:nvCxnSpPr>
        <p:spPr>
          <a:xfrm flipH="1">
            <a:off x="5081588" y="1924050"/>
            <a:ext cx="609600" cy="347663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oval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Straight Arrow Connector 16"/>
          <p:cNvCxnSpPr>
            <a:stCxn id="25614" idx="1"/>
          </p:cNvCxnSpPr>
          <p:nvPr/>
        </p:nvCxnSpPr>
        <p:spPr>
          <a:xfrm flipH="1" flipV="1">
            <a:off x="1762125" y="5438775"/>
            <a:ext cx="214313" cy="263525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oval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608" name="Rectangle 5"/>
          <p:cNvSpPr>
            <a:spLocks noChangeArrowheads="1"/>
          </p:cNvSpPr>
          <p:nvPr/>
        </p:nvSpPr>
        <p:spPr bwMode="auto">
          <a:xfrm>
            <a:off x="533400" y="19050"/>
            <a:ext cx="79994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Accelerating structure with WFM: Mechanical design </a:t>
            </a:r>
          </a:p>
        </p:txBody>
      </p:sp>
      <p:sp>
        <p:nvSpPr>
          <p:cNvPr id="25609" name="ZoneTexte 17"/>
          <p:cNvSpPr txBox="1">
            <a:spLocks noChangeArrowheads="1"/>
          </p:cNvSpPr>
          <p:nvPr/>
        </p:nvSpPr>
        <p:spPr bwMode="auto">
          <a:xfrm>
            <a:off x="5081588" y="938213"/>
            <a:ext cx="1057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smtClean="0">
                <a:solidFill>
                  <a:srgbClr val="FFFFFF"/>
                </a:solidFill>
                <a:latin typeface="Tahoma" pitchFamily="34" charset="0"/>
              </a:rPr>
              <a:t>Coaxial pick-up</a:t>
            </a:r>
          </a:p>
        </p:txBody>
      </p:sp>
      <p:cxnSp>
        <p:nvCxnSpPr>
          <p:cNvPr id="21" name="Straight Arrow Connector 5"/>
          <p:cNvCxnSpPr/>
          <p:nvPr/>
        </p:nvCxnSpPr>
        <p:spPr>
          <a:xfrm flipH="1">
            <a:off x="4548188" y="1200150"/>
            <a:ext cx="533400" cy="261938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oval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611" name="ZoneTexte 25"/>
          <p:cNvSpPr txBox="1">
            <a:spLocks noChangeArrowheads="1"/>
          </p:cNvSpPr>
          <p:nvPr/>
        </p:nvSpPr>
        <p:spPr bwMode="auto">
          <a:xfrm>
            <a:off x="2974975" y="1050925"/>
            <a:ext cx="914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smtClean="0">
                <a:solidFill>
                  <a:srgbClr val="FFFFFF"/>
                </a:solidFill>
                <a:latin typeface="Tahoma" pitchFamily="34" charset="0"/>
              </a:rPr>
              <a:t>SiC RF load</a:t>
            </a:r>
          </a:p>
        </p:txBody>
      </p:sp>
      <p:sp>
        <p:nvSpPr>
          <p:cNvPr id="25612" name="ZoneTexte 28"/>
          <p:cNvSpPr txBox="1">
            <a:spLocks noChangeArrowheads="1"/>
          </p:cNvSpPr>
          <p:nvPr/>
        </p:nvSpPr>
        <p:spPr bwMode="auto">
          <a:xfrm>
            <a:off x="5667375" y="1574800"/>
            <a:ext cx="14001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smtClean="0">
                <a:solidFill>
                  <a:srgbClr val="FFFFFF"/>
                </a:solidFill>
                <a:latin typeface="Tahoma" pitchFamily="34" charset="0"/>
              </a:rPr>
              <a:t>90° waveguide bend</a:t>
            </a:r>
          </a:p>
        </p:txBody>
      </p:sp>
      <p:sp>
        <p:nvSpPr>
          <p:cNvPr id="25613" name="ZoneTexte 31"/>
          <p:cNvSpPr txBox="1">
            <a:spLocks noChangeArrowheads="1"/>
          </p:cNvSpPr>
          <p:nvPr/>
        </p:nvSpPr>
        <p:spPr bwMode="auto">
          <a:xfrm>
            <a:off x="1936750" y="1684338"/>
            <a:ext cx="914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smtClean="0">
                <a:solidFill>
                  <a:srgbClr val="FFFFFF"/>
                </a:solidFill>
                <a:latin typeface="Tahoma" pitchFamily="34" charset="0"/>
              </a:rPr>
              <a:t>Cooling blocks</a:t>
            </a:r>
          </a:p>
        </p:txBody>
      </p:sp>
      <p:sp>
        <p:nvSpPr>
          <p:cNvPr id="25614" name="ZoneTexte 33"/>
          <p:cNvSpPr txBox="1">
            <a:spLocks noChangeArrowheads="1"/>
          </p:cNvSpPr>
          <p:nvPr/>
        </p:nvSpPr>
        <p:spPr bwMode="auto">
          <a:xfrm>
            <a:off x="1976438" y="5548313"/>
            <a:ext cx="914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smtClean="0">
                <a:solidFill>
                  <a:srgbClr val="FFFFFF"/>
                </a:solidFill>
                <a:latin typeface="Tahoma" pitchFamily="34" charset="0"/>
              </a:rPr>
              <a:t>Support</a:t>
            </a:r>
          </a:p>
        </p:txBody>
      </p:sp>
      <p:sp>
        <p:nvSpPr>
          <p:cNvPr id="25615" name="ZoneTexte 34"/>
          <p:cNvSpPr txBox="1">
            <a:spLocks noChangeArrowheads="1"/>
          </p:cNvSpPr>
          <p:nvPr/>
        </p:nvSpPr>
        <p:spPr bwMode="auto">
          <a:xfrm>
            <a:off x="5453063" y="5286375"/>
            <a:ext cx="914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smtClean="0">
                <a:solidFill>
                  <a:srgbClr val="FFFFFF"/>
                </a:solidFill>
                <a:latin typeface="Tahoma" pitchFamily="34" charset="0"/>
              </a:rPr>
              <a:t>RF cable</a:t>
            </a:r>
          </a:p>
        </p:txBody>
      </p:sp>
      <p:cxnSp>
        <p:nvCxnSpPr>
          <p:cNvPr id="36" name="Straight Arrow Connector 16"/>
          <p:cNvCxnSpPr/>
          <p:nvPr/>
        </p:nvCxnSpPr>
        <p:spPr>
          <a:xfrm flipH="1">
            <a:off x="5081588" y="5548313"/>
            <a:ext cx="400050" cy="42862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oval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1" name="Straight Arrow Connector 10"/>
          <p:cNvCxnSpPr/>
          <p:nvPr/>
        </p:nvCxnSpPr>
        <p:spPr>
          <a:xfrm>
            <a:off x="1762125" y="2501900"/>
            <a:ext cx="427038" cy="66040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oval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618" name="ZoneTexte 41"/>
          <p:cNvSpPr txBox="1">
            <a:spLocks noChangeArrowheads="1"/>
          </p:cNvSpPr>
          <p:nvPr/>
        </p:nvSpPr>
        <p:spPr bwMode="auto">
          <a:xfrm>
            <a:off x="819150" y="2101850"/>
            <a:ext cx="1400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smtClean="0">
                <a:solidFill>
                  <a:srgbClr val="FFFFFF"/>
                </a:solidFill>
                <a:latin typeface="Tahoma" pitchFamily="34" charset="0"/>
              </a:rPr>
              <a:t>Accelerating Structure</a:t>
            </a:r>
          </a:p>
        </p:txBody>
      </p:sp>
      <p:cxnSp>
        <p:nvCxnSpPr>
          <p:cNvPr id="50" name="Straight Arrow Connector 16"/>
          <p:cNvCxnSpPr>
            <a:stCxn id="25620" idx="0"/>
          </p:cNvCxnSpPr>
          <p:nvPr/>
        </p:nvCxnSpPr>
        <p:spPr>
          <a:xfrm flipH="1" flipV="1">
            <a:off x="1081088" y="4010025"/>
            <a:ext cx="263525" cy="633413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oval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620" name="ZoneTexte 50"/>
          <p:cNvSpPr txBox="1">
            <a:spLocks noChangeArrowheads="1"/>
          </p:cNvSpPr>
          <p:nvPr/>
        </p:nvSpPr>
        <p:spPr bwMode="auto">
          <a:xfrm>
            <a:off x="819150" y="4643438"/>
            <a:ext cx="10493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smtClean="0">
                <a:solidFill>
                  <a:srgbClr val="FFFFFF"/>
                </a:solidFill>
                <a:latin typeface="Tahoma" pitchFamily="34" charset="0"/>
              </a:rPr>
              <a:t>Beam pipe</a:t>
            </a:r>
          </a:p>
        </p:txBody>
      </p:sp>
      <p:sp>
        <p:nvSpPr>
          <p:cNvPr id="25621" name="ZoneTexte 55"/>
          <p:cNvSpPr txBox="1">
            <a:spLocks noChangeArrowheads="1"/>
          </p:cNvSpPr>
          <p:nvPr/>
        </p:nvSpPr>
        <p:spPr bwMode="auto">
          <a:xfrm>
            <a:off x="833438" y="941388"/>
            <a:ext cx="17526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200" smtClean="0">
                <a:solidFill>
                  <a:srgbClr val="FFFFFF"/>
                </a:solidFill>
                <a:latin typeface="Tahoma" pitchFamily="34" charset="0"/>
              </a:rPr>
              <a:t>Longitudinal cut</a:t>
            </a:r>
          </a:p>
        </p:txBody>
      </p:sp>
      <p:sp>
        <p:nvSpPr>
          <p:cNvPr id="22" name="ZoneTexte 10"/>
          <p:cNvSpPr txBox="1">
            <a:spLocks noChangeArrowheads="1"/>
          </p:cNvSpPr>
          <p:nvPr/>
        </p:nvSpPr>
        <p:spPr bwMode="auto">
          <a:xfrm>
            <a:off x="7313613" y="6000750"/>
            <a:ext cx="14462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50" dirty="0" smtClean="0">
                <a:solidFill>
                  <a:srgbClr val="000000"/>
                </a:solidFill>
              </a:rPr>
              <a:t>A. Solodko 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86576F-B763-4169-A95B-2F5DF5A0992B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57</a:t>
            </a:fld>
            <a:endParaRPr lang="fr-FR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277938"/>
            <a:ext cx="8234363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628" name="Rectangle 5"/>
          <p:cNvSpPr>
            <a:spLocks noChangeArrowheads="1"/>
          </p:cNvSpPr>
          <p:nvPr/>
        </p:nvSpPr>
        <p:spPr bwMode="auto">
          <a:xfrm>
            <a:off x="962025" y="19050"/>
            <a:ext cx="7248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Integration in the two beam test stand vacuum tank</a:t>
            </a:r>
          </a:p>
        </p:txBody>
      </p:sp>
      <p:cxnSp>
        <p:nvCxnSpPr>
          <p:cNvPr id="5" name="Straight Arrow Connector 10"/>
          <p:cNvCxnSpPr/>
          <p:nvPr/>
        </p:nvCxnSpPr>
        <p:spPr>
          <a:xfrm>
            <a:off x="2514600" y="2952750"/>
            <a:ext cx="771525" cy="428625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oval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1352550" y="2428875"/>
            <a:ext cx="14001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Tahoma" pitchFamily="34" charset="0"/>
              </a:rPr>
              <a:t>Accelerating</a:t>
            </a:r>
            <a:r>
              <a:rPr lang="fr-FR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Tahoma" pitchFamily="34" charset="0"/>
              </a:rPr>
              <a:t> Structure n°2</a:t>
            </a:r>
          </a:p>
        </p:txBody>
      </p:sp>
      <p:cxnSp>
        <p:nvCxnSpPr>
          <p:cNvPr id="10" name="Straight Arrow Connector 10"/>
          <p:cNvCxnSpPr/>
          <p:nvPr/>
        </p:nvCxnSpPr>
        <p:spPr>
          <a:xfrm>
            <a:off x="5367338" y="1831975"/>
            <a:ext cx="104775" cy="1335088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oval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4667250" y="1308100"/>
            <a:ext cx="14001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Tahoma" pitchFamily="34" charset="0"/>
              </a:rPr>
              <a:t>Accelerating</a:t>
            </a:r>
            <a:r>
              <a:rPr lang="fr-FR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Tahoma" pitchFamily="34" charset="0"/>
              </a:rPr>
              <a:t> Structure n°1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6867525" y="5522913"/>
            <a:ext cx="1752600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000" dirty="0">
                <a:solidFill>
                  <a:srgbClr val="000000">
                    <a:lumMod val="65000"/>
                    <a:lumOff val="35000"/>
                  </a:srgbClr>
                </a:solidFill>
                <a:latin typeface="Tahoma" pitchFamily="34" charset="0"/>
              </a:rPr>
              <a:t>Vacuum tank not </a:t>
            </a:r>
            <a:r>
              <a:rPr lang="fr-FR" sz="100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Tahoma" pitchFamily="34" charset="0"/>
              </a:rPr>
              <a:t>shown</a:t>
            </a:r>
            <a:endParaRPr lang="fr-FR" sz="1000" dirty="0">
              <a:solidFill>
                <a:srgbClr val="000000">
                  <a:lumMod val="65000"/>
                  <a:lumOff val="35000"/>
                </a:srgbClr>
              </a:solidFill>
              <a:latin typeface="Tahoma" pitchFamily="34" charset="0"/>
            </a:endParaRPr>
          </a:p>
        </p:txBody>
      </p:sp>
      <p:cxnSp>
        <p:nvCxnSpPr>
          <p:cNvPr id="16" name="Straight Arrow Connector 10"/>
          <p:cNvCxnSpPr/>
          <p:nvPr/>
        </p:nvCxnSpPr>
        <p:spPr>
          <a:xfrm flipV="1">
            <a:off x="7229475" y="3525838"/>
            <a:ext cx="109538" cy="960437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oval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6457950" y="4489450"/>
            <a:ext cx="162877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Tahoma" pitchFamily="34" charset="0"/>
              </a:rPr>
              <a:t>Input RF power</a:t>
            </a:r>
          </a:p>
        </p:txBody>
      </p:sp>
      <p:cxnSp>
        <p:nvCxnSpPr>
          <p:cNvPr id="20" name="Straight Arrow Connector 10"/>
          <p:cNvCxnSpPr/>
          <p:nvPr/>
        </p:nvCxnSpPr>
        <p:spPr>
          <a:xfrm>
            <a:off x="3286125" y="1570038"/>
            <a:ext cx="361950" cy="134937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oval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1266825" y="1281113"/>
            <a:ext cx="2185988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Tahoma" pitchFamily="34" charset="0"/>
              </a:rPr>
              <a:t>Vacuum RF </a:t>
            </a:r>
            <a:r>
              <a:rPr lang="fr-FR" sz="140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Tahoma" pitchFamily="34" charset="0"/>
              </a:rPr>
              <a:t>feedthroughs</a:t>
            </a:r>
            <a:r>
              <a:rPr lang="fr-FR" sz="1400" dirty="0">
                <a:solidFill>
                  <a:srgbClr val="000000">
                    <a:lumMod val="65000"/>
                    <a:lumOff val="35000"/>
                  </a:srgbClr>
                </a:solidFill>
                <a:latin typeface="Tahoma" pitchFamily="34" charset="0"/>
              </a:rPr>
              <a:t> on CF </a:t>
            </a:r>
            <a:r>
              <a:rPr lang="fr-FR" sz="140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Tahoma" pitchFamily="34" charset="0"/>
              </a:rPr>
              <a:t>flange</a:t>
            </a:r>
            <a:endParaRPr lang="fr-FR" sz="1400" dirty="0">
              <a:solidFill>
                <a:srgbClr val="000000">
                  <a:lumMod val="65000"/>
                  <a:lumOff val="35000"/>
                </a:srgbClr>
              </a:solidFill>
              <a:latin typeface="Tahoma" pitchFamily="34" charset="0"/>
            </a:endParaRPr>
          </a:p>
        </p:txBody>
      </p:sp>
      <p:cxnSp>
        <p:nvCxnSpPr>
          <p:cNvPr id="27" name="Connecteur droit avec flèche 26"/>
          <p:cNvCxnSpPr/>
          <p:nvPr/>
        </p:nvCxnSpPr>
        <p:spPr>
          <a:xfrm flipH="1">
            <a:off x="457200" y="3937000"/>
            <a:ext cx="923925" cy="138113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9" name="ZoneTexte 27"/>
          <p:cNvSpPr txBox="1">
            <a:spLocks noChangeArrowheads="1"/>
          </p:cNvSpPr>
          <p:nvPr/>
        </p:nvSpPr>
        <p:spPr bwMode="auto">
          <a:xfrm>
            <a:off x="457200" y="3414713"/>
            <a:ext cx="15859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smtClean="0">
                <a:solidFill>
                  <a:srgbClr val="FF0000"/>
                </a:solidFill>
                <a:latin typeface="Tahoma" pitchFamily="34" charset="0"/>
              </a:rPr>
              <a:t>Beam Trajectory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Cost estimate of RF structures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sz="3800" b="1" dirty="0" smtClean="0"/>
              <a:t>CERN estimate </a:t>
            </a:r>
          </a:p>
          <a:p>
            <a:r>
              <a:rPr lang="en-US" dirty="0" smtClean="0"/>
              <a:t>Identification of the manufacturing steps</a:t>
            </a:r>
          </a:p>
          <a:p>
            <a:r>
              <a:rPr lang="en-US" dirty="0" smtClean="0"/>
              <a:t>Prototype cost available</a:t>
            </a:r>
          </a:p>
          <a:p>
            <a:r>
              <a:rPr lang="en-US" dirty="0" smtClean="0"/>
              <a:t>For each manufacturing step, application of the learning curve and sum of each contribution</a:t>
            </a:r>
          </a:p>
          <a:p>
            <a:endParaRPr lang="en-US" sz="3800" b="1" dirty="0" smtClean="0"/>
          </a:p>
          <a:p>
            <a:pPr>
              <a:buNone/>
            </a:pPr>
            <a:r>
              <a:rPr lang="en-US" sz="3800" b="1" dirty="0" smtClean="0"/>
              <a:t>Cost studies with industries</a:t>
            </a:r>
          </a:p>
          <a:p>
            <a:r>
              <a:rPr lang="en-US" dirty="0" smtClean="0"/>
              <a:t>3 studies were launched with industries/institutes in Q4/2009</a:t>
            </a:r>
          </a:p>
          <a:p>
            <a:pPr lvl="1"/>
            <a:r>
              <a:rPr lang="en-US" dirty="0" smtClean="0"/>
              <a:t>VDL, NL (manufacturing of several RF structures, experience with milling and turning,  experience with series production)</a:t>
            </a:r>
          </a:p>
          <a:p>
            <a:pPr lvl="1"/>
            <a:r>
              <a:rPr lang="en-US" dirty="0" smtClean="0"/>
              <a:t>KERN, DE (manufacturing of TBL PETS, machine constructors, mainly experience with milling, experience with series production)</a:t>
            </a:r>
          </a:p>
          <a:p>
            <a:pPr lvl="1"/>
            <a:r>
              <a:rPr lang="en-US" dirty="0" smtClean="0"/>
              <a:t>VTT(HIP) FI (research organization, manufacturing of qualification pieces, contact with several Finnish companies,  mainly experience in milling)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cost estimate study incorporated the whole fabrication process (including machining, quality control, assembly and RF checks): conventional machining and H2 diffusion bonding according to the baseline</a:t>
            </a:r>
          </a:p>
          <a:p>
            <a:r>
              <a:rPr lang="en-US" dirty="0" smtClean="0"/>
              <a:t>3 production lines </a:t>
            </a:r>
          </a:p>
          <a:p>
            <a:r>
              <a:rPr lang="en-US" dirty="0" smtClean="0"/>
              <a:t>total production over 5 years</a:t>
            </a:r>
          </a:p>
          <a:p>
            <a:r>
              <a:rPr lang="en-US" dirty="0" smtClean="0"/>
              <a:t>P</a:t>
            </a:r>
            <a:r>
              <a:rPr lang="en-US" smtClean="0"/>
              <a:t>arametric </a:t>
            </a:r>
            <a:r>
              <a:rPr lang="en-US" dirty="0" smtClean="0"/>
              <a:t>study launched with VDL and KERN to understand how shape accuracy and roughness affects the machining cost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G. Riddone 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system cost breakdown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G. Riddone, 02.02.2011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8F7F0-7D95-42CF-BF1E-FC72DC1A55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377264"/>
            <a:ext cx="4262246" cy="44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-27384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G. Riddone 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5" y="171370"/>
            <a:ext cx="600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Accelerating structure development core program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1" y="428606"/>
            <a:ext cx="2000264" cy="646331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Adopt NLC/JLC technology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285861"/>
            <a:ext cx="2928958" cy="92333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Structure for 100 MV/m using high-power scaling laws – T18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71670" y="2500307"/>
            <a:ext cx="2928958" cy="646331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Add damping features – TD18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0364" y="3500438"/>
            <a:ext cx="3714776" cy="923330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CLIC nominal structure with better rf design for higher efficiency  – TD24 (and T24 to be systematic)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4811" y="4711497"/>
            <a:ext cx="4071966" cy="646331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Verification of features such as </a:t>
            </a:r>
            <a:r>
              <a:rPr lang="en-US" dirty="0" err="1" smtClean="0">
                <a:solidFill>
                  <a:prstClr val="black"/>
                </a:solidFill>
              </a:rPr>
              <a:t>SiC</a:t>
            </a:r>
            <a:r>
              <a:rPr lang="en-US" dirty="0" smtClean="0">
                <a:solidFill>
                  <a:prstClr val="black"/>
                </a:solidFill>
              </a:rPr>
              <a:t> loads, compact coupler, wakefield monitor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2066" y="5711627"/>
            <a:ext cx="3714776" cy="923330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Fine tuning of design, optimization of process, medium series production and testing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3439" y="1071548"/>
            <a:ext cx="4071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Two successful tests, third underway, have shown that </a:t>
            </a:r>
            <a:r>
              <a:rPr lang="en-US" sz="1600" b="1" dirty="0" smtClean="0">
                <a:solidFill>
                  <a:srgbClr val="00B050"/>
                </a:solidFill>
              </a:rPr>
              <a:t>100 MV/m, 240 ns, 10</a:t>
            </a:r>
            <a:r>
              <a:rPr lang="en-US" sz="1600" b="1" baseline="30000" dirty="0" smtClean="0">
                <a:solidFill>
                  <a:srgbClr val="00B050"/>
                </a:solidFill>
              </a:rPr>
              <a:t>-6</a:t>
            </a:r>
            <a:r>
              <a:rPr lang="en-US" sz="1600" b="1" dirty="0" smtClean="0">
                <a:solidFill>
                  <a:srgbClr val="00B050"/>
                </a:solidFill>
              </a:rPr>
              <a:t> to 10</a:t>
            </a:r>
            <a:r>
              <a:rPr lang="en-US" sz="1600" b="1" baseline="30000" dirty="0" smtClean="0">
                <a:solidFill>
                  <a:srgbClr val="00B050"/>
                </a:solidFill>
              </a:rPr>
              <a:t>-7 </a:t>
            </a:r>
            <a:r>
              <a:rPr lang="en-US" sz="1600" b="1" dirty="0" smtClean="0">
                <a:solidFill>
                  <a:srgbClr val="00B050"/>
                </a:solidFill>
              </a:rPr>
              <a:t>range is feasible.</a:t>
            </a:r>
            <a:endParaRPr lang="en-US" sz="1600" b="1" dirty="0">
              <a:solidFill>
                <a:srgbClr val="00B050"/>
              </a:solidFill>
            </a:endParaRPr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rot="10800000" flipV="1">
            <a:off x="4143375" y="1487046"/>
            <a:ext cx="500065" cy="84565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500694" y="2071678"/>
            <a:ext cx="36433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Successful start of one test already shows damping features do not significantly affect performance. </a:t>
            </a:r>
            <a:r>
              <a:rPr lang="en-US" sz="1600" b="1" dirty="0" smtClean="0">
                <a:solidFill>
                  <a:srgbClr val="00B050"/>
                </a:solidFill>
              </a:rPr>
              <a:t>Damped structures at 100 MV/m are feasible.</a:t>
            </a:r>
            <a:endParaRPr lang="en-US" sz="1600" b="1" dirty="0">
              <a:solidFill>
                <a:srgbClr val="00B050"/>
              </a:solidFill>
            </a:endParaRPr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rot="10800000" flipV="1">
            <a:off x="5143504" y="2610288"/>
            <a:ext cx="357190" cy="104333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0" y="3780542"/>
            <a:ext cx="25717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Predicted equivalent performance from high-power limits but more efficient. Needs verification, tests in spring.</a:t>
            </a: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2357422" y="4143386"/>
            <a:ext cx="571504" cy="14287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42845" y="1928802"/>
            <a:ext cx="1643074" cy="15716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6200000" flipH="1">
            <a:off x="3857620" y="5643578"/>
            <a:ext cx="857256" cy="8572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428728" y="5214950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Mechanical design underway (tricky).</a:t>
            </a: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3214678" y="5072074"/>
            <a:ext cx="785818" cy="35719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83568" y="6021288"/>
            <a:ext cx="2155334" cy="523220"/>
          </a:xfrm>
          <a:prstGeom prst="rect">
            <a:avLst/>
          </a:prstGeom>
          <a:solidFill>
            <a:srgbClr val="FFFF00"/>
          </a:solidFill>
          <a:ln w="28575">
            <a:solidFill>
              <a:schemeClr val="accent1"/>
            </a:solidFill>
          </a:ln>
        </p:spPr>
        <p:txBody>
          <a:bodyPr wrap="none" rtlCol="0" anchor="ctr" anchorCtr="0">
            <a:spAutoFit/>
          </a:bodyPr>
          <a:lstStyle/>
          <a:p>
            <a:r>
              <a:rPr lang="en-US" sz="2800" i="1" dirty="0" smtClean="0">
                <a:solidFill>
                  <a:srgbClr val="FF0000"/>
                </a:solidFill>
              </a:rPr>
              <a:t>ACE 2-2-2010</a:t>
            </a:r>
            <a:endParaRPr lang="en-US" sz="2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152400"/>
            <a:ext cx="67989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66FF"/>
                </a:solidFill>
              </a:rPr>
              <a:t>RF Process Results T24_SLAC_Disk1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8382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Started at Sept/21/2010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8382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1e-3(1/pulse/m) = 51.8/hour at 60 Hz for 0.24 m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6172200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50"/>
                </a:solidFill>
              </a:rPr>
              <a:t>Currently BDR at 98 MV/m@230ns is 7.4e-5/pulse/m (~3.8BKD/hr)</a:t>
            </a:r>
            <a:endParaRPr lang="en-US" sz="2400" dirty="0">
              <a:solidFill>
                <a:srgbClr val="00B05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143000"/>
            <a:ext cx="8839200" cy="502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Higo\2011\X-band\Nextef\T24_Disk_#3\110126 during run 17 Summary (3)\T24#3 History Eacc and Width vs RF-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" y="704850"/>
            <a:ext cx="7800975" cy="5448300"/>
          </a:xfrm>
          <a:prstGeom prst="rect">
            <a:avLst/>
          </a:prstGeom>
          <a:noFill/>
        </p:spPr>
      </p:pic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2011/1/26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12688-FE33-4133-B8D1-F6C33B139EE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635896" y="260648"/>
            <a:ext cx="1723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T24 at KEK</a:t>
            </a:r>
            <a:endParaRPr lang="en-US" sz="2800" dirty="0"/>
          </a:p>
        </p:txBody>
      </p:sp>
      <p:cxnSp>
        <p:nvCxnSpPr>
          <p:cNvPr id="9" name="Straight Arrow Connector 8"/>
          <p:cNvCxnSpPr/>
          <p:nvPr/>
        </p:nvCxnSpPr>
        <p:spPr>
          <a:xfrm rot="16200000" flipV="1">
            <a:off x="2519772" y="5481228"/>
            <a:ext cx="100811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75856" y="6309320"/>
            <a:ext cx="2679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slope is typically a few 10</a:t>
            </a:r>
            <a:r>
              <a:rPr lang="en-US" baseline="30000" dirty="0" smtClean="0"/>
              <a:t>-5</a:t>
            </a:r>
            <a:endParaRPr lang="en-US" baseline="30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09600"/>
            <a:ext cx="8153400" cy="608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304800" y="228600"/>
            <a:ext cx="883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smtClean="0">
                <a:solidFill>
                  <a:srgbClr val="3333FF"/>
                </a:solidFill>
              </a:rPr>
              <a:t>Pushing structure to longer pulse width with constant gradient (110 MV/m)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67744" y="6237312"/>
            <a:ext cx="47564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T18 which is now in resonant ring</a:t>
            </a:r>
            <a:endParaRPr lang="en-US" sz="2400" dirty="0"/>
          </a:p>
        </p:txBody>
      </p:sp>
    </p:spTree>
  </p:cSld>
  <p:clrMapOvr>
    <a:masterClrMapping/>
  </p:clrMapOvr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Dbllinec">
  <a:themeElements>
    <a:clrScheme name="Dbllinec 4">
      <a:dk1>
        <a:srgbClr val="000000"/>
      </a:dk1>
      <a:lt1>
        <a:srgbClr val="FFFFFF"/>
      </a:lt1>
      <a:dk2>
        <a:srgbClr val="000000"/>
      </a:dk2>
      <a:lt2>
        <a:srgbClr val="393939"/>
      </a:lt2>
      <a:accent1>
        <a:srgbClr val="CBCBCB"/>
      </a:accent1>
      <a:accent2>
        <a:srgbClr val="868686"/>
      </a:accent2>
      <a:accent3>
        <a:srgbClr val="FFFFFF"/>
      </a:accent3>
      <a:accent4>
        <a:srgbClr val="000000"/>
      </a:accent4>
      <a:accent5>
        <a:srgbClr val="E2E2E2"/>
      </a:accent5>
      <a:accent6>
        <a:srgbClr val="797979"/>
      </a:accent6>
      <a:hlink>
        <a:srgbClr val="4D4D4D"/>
      </a:hlink>
      <a:folHlink>
        <a:srgbClr val="EAEAEA"/>
      </a:folHlink>
    </a:clrScheme>
    <a:fontScheme name="Dbllinec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3300"/>
          </a:buClr>
          <a:buSzPct val="90000"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3300"/>
          </a:buClr>
          <a:buSzPct val="90000"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bllinec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c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bg2"/>
          </a:solidFill>
          <a:headEnd type="none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CC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E2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imes New Roman" pitchFamily="18" charset="0"/>
          </a:defRPr>
        </a:defPPr>
      </a:lstStyle>
    </a:spDef>
    <a:lnDef>
      <a:spPr bwMode="auto"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2742</TotalTime>
  <Words>3587</Words>
  <Application>Microsoft Office PowerPoint</Application>
  <PresentationFormat>On-screen Show (4:3)</PresentationFormat>
  <Paragraphs>965</Paragraphs>
  <Slides>59</Slides>
  <Notes>59</Notes>
  <HiddenSlides>0</HiddenSlides>
  <MMClips>0</MMClips>
  <ScaleCrop>false</ScaleCrop>
  <HeadingPairs>
    <vt:vector size="6" baseType="variant">
      <vt:variant>
        <vt:lpstr>Theme</vt:lpstr>
      </vt:variant>
      <vt:variant>
        <vt:i4>22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59</vt:i4>
      </vt:variant>
    </vt:vector>
  </HeadingPairs>
  <TitlesOfParts>
    <vt:vector size="83" baseType="lpstr">
      <vt:lpstr>Office Theme</vt:lpstr>
      <vt:lpstr>1_Office Theme</vt:lpstr>
      <vt:lpstr>2_Office Theme</vt:lpstr>
      <vt:lpstr>Default Design</vt:lpstr>
      <vt:lpstr>1_Origin</vt:lpstr>
      <vt:lpstr>3_Office Theme</vt:lpstr>
      <vt:lpstr>4_Office Theme</vt:lpstr>
      <vt:lpstr>5_Office Theme</vt:lpstr>
      <vt:lpstr>6_Office Theme</vt:lpstr>
      <vt:lpstr>Dbllinec</vt:lpstr>
      <vt:lpstr>Modèle par défaut</vt:lpstr>
      <vt:lpstr>7_Office Theme</vt:lpstr>
      <vt:lpstr>8_Office Theme</vt:lpstr>
      <vt:lpstr>9_Office Theme</vt:lpstr>
      <vt:lpstr>Paper Presentation 1</vt:lpstr>
      <vt:lpstr>1_Default Design</vt:lpstr>
      <vt:lpstr>10_Office Theme</vt:lpstr>
      <vt:lpstr>11_Office Theme</vt:lpstr>
      <vt:lpstr>12_Office Theme</vt:lpstr>
      <vt:lpstr>13_Office Theme</vt:lpstr>
      <vt:lpstr>14_Office Theme</vt:lpstr>
      <vt:lpstr>2_Default Design</vt:lpstr>
      <vt:lpstr>Graph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ASTA: Test of T18 in Resonant Ring Status (31 January 2011)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Testing schedule simplified</vt:lpstr>
      <vt:lpstr>Slide 22</vt:lpstr>
      <vt:lpstr>Introduction to dynamic vacuum</vt:lpstr>
      <vt:lpstr>Dark currents induced dynamic vacuum I </vt:lpstr>
      <vt:lpstr>Dark currents induced dynamic vacuum II </vt:lpstr>
      <vt:lpstr>ESD @ 10 keV</vt:lpstr>
      <vt:lpstr>Slide 27</vt:lpstr>
      <vt:lpstr>Design of the HOM Damping Load</vt:lpstr>
      <vt:lpstr>Design of the damped  compact coupler</vt:lpstr>
      <vt:lpstr>Slide 30</vt:lpstr>
      <vt:lpstr>TD24 R05 SiC</vt:lpstr>
      <vt:lpstr>TD26 Compact coupler</vt:lpstr>
      <vt:lpstr>TD26 CC SiC (towards CLIC structures) </vt:lpstr>
      <vt:lpstr>Slide 34</vt:lpstr>
      <vt:lpstr>Slide 35</vt:lpstr>
      <vt:lpstr>Slide 36</vt:lpstr>
      <vt:lpstr>Slide 37</vt:lpstr>
      <vt:lpstr>Slide 38</vt:lpstr>
      <vt:lpstr>Slide 39</vt:lpstr>
      <vt:lpstr>Geometry difference between 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Design of CD-10-Choke</vt:lpstr>
      <vt:lpstr>Damping simulation with Gdfidl/HFSS</vt:lpstr>
      <vt:lpstr>Letter of Intent for Experiments at FACET</vt:lpstr>
      <vt:lpstr>Slide 51</vt:lpstr>
      <vt:lpstr>Full length TDS results comparison</vt:lpstr>
      <vt:lpstr>Option two: HOMagic-T</vt:lpstr>
      <vt:lpstr>Impedance of the dipole modes</vt:lpstr>
      <vt:lpstr>Slide 55</vt:lpstr>
      <vt:lpstr>Slide 56</vt:lpstr>
      <vt:lpstr>Slide 57</vt:lpstr>
      <vt:lpstr>Cost estimate of RF structures</vt:lpstr>
      <vt:lpstr>RF system cost breakdown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wuenschw</dc:creator>
  <cp:lastModifiedBy>wuenschw</cp:lastModifiedBy>
  <cp:revision>224</cp:revision>
  <dcterms:created xsi:type="dcterms:W3CDTF">2011-01-13T14:51:32Z</dcterms:created>
  <dcterms:modified xsi:type="dcterms:W3CDTF">2011-02-01T15:50:46Z</dcterms:modified>
</cp:coreProperties>
</file>