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439" r:id="rId2"/>
    <p:sldId id="442" r:id="rId3"/>
    <p:sldId id="423" r:id="rId4"/>
    <p:sldId id="404" r:id="rId5"/>
    <p:sldId id="445" r:id="rId6"/>
    <p:sldId id="436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448" r:id="rId17"/>
    <p:sldId id="271" r:id="rId18"/>
    <p:sldId id="443" r:id="rId19"/>
    <p:sldId id="258" r:id="rId20"/>
    <p:sldId id="259" r:id="rId21"/>
    <p:sldId id="272" r:id="rId22"/>
    <p:sldId id="273" r:id="rId23"/>
    <p:sldId id="441" r:id="rId24"/>
    <p:sldId id="446" r:id="rId25"/>
    <p:sldId id="257" r:id="rId26"/>
    <p:sldId id="265" r:id="rId27"/>
    <p:sldId id="447" r:id="rId28"/>
    <p:sldId id="440" r:id="rId2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3D85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78" autoAdjust="0"/>
  </p:normalViewPr>
  <p:slideViewPr>
    <p:cSldViewPr snapToGrid="0">
      <p:cViewPr varScale="1">
        <p:scale>
          <a:sx n="113" d="100"/>
          <a:sy n="113" d="100"/>
        </p:scale>
        <p:origin x="4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66B23B-457A-4E6D-AD73-9ED66742BAA1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6E057258-2705-485D-9EE1-051D69609AC2}">
      <dgm:prSet phldrT="[Text]" custT="1"/>
      <dgm:spPr/>
      <dgm:t>
        <a:bodyPr/>
        <a:lstStyle/>
        <a:p>
          <a:r>
            <a:rPr kumimoji="1" lang="en-US" altLang="ja-JP" sz="1800" dirty="0"/>
            <a:t>Test beam 2016</a:t>
          </a:r>
          <a:endParaRPr kumimoji="1" lang="ja-JP" altLang="en-US" sz="1800" dirty="0"/>
        </a:p>
      </dgm:t>
    </dgm:pt>
    <dgm:pt modelId="{38B80773-41B2-4132-ADDC-5F98A8E576CF}" type="parTrans" cxnId="{B019177A-6DD1-428B-98FD-7941E224EEE4}">
      <dgm:prSet/>
      <dgm:spPr/>
      <dgm:t>
        <a:bodyPr/>
        <a:lstStyle/>
        <a:p>
          <a:endParaRPr kumimoji="1" lang="ja-JP" altLang="en-US" sz="2000"/>
        </a:p>
      </dgm:t>
    </dgm:pt>
    <dgm:pt modelId="{2F1C44F8-C8AE-4850-B254-B723E7564C09}" type="sibTrans" cxnId="{B019177A-6DD1-428B-98FD-7941E224EEE4}">
      <dgm:prSet custT="1"/>
      <dgm:spPr/>
      <dgm:t>
        <a:bodyPr/>
        <a:lstStyle/>
        <a:p>
          <a:endParaRPr kumimoji="1" lang="ja-JP" altLang="en-US" sz="3600"/>
        </a:p>
      </dgm:t>
    </dgm:pt>
    <dgm:pt modelId="{B2DFD87B-6EC8-43B5-AE29-E130EE81A510}">
      <dgm:prSet phldrT="[Text]" custT="1"/>
      <dgm:spPr/>
      <dgm:t>
        <a:bodyPr/>
        <a:lstStyle/>
        <a:p>
          <a:r>
            <a:rPr kumimoji="1" lang="en-US" altLang="ja-JP" sz="1800" dirty="0"/>
            <a:t>Test beam 2017</a:t>
          </a:r>
          <a:endParaRPr kumimoji="1" lang="ja-JP" altLang="en-US" sz="1800" dirty="0"/>
        </a:p>
      </dgm:t>
    </dgm:pt>
    <dgm:pt modelId="{2FA028CE-F30C-43D6-B288-790E0FCE5082}" type="parTrans" cxnId="{9294A315-0A2E-48ED-BA81-C4248DC22584}">
      <dgm:prSet/>
      <dgm:spPr/>
      <dgm:t>
        <a:bodyPr/>
        <a:lstStyle/>
        <a:p>
          <a:endParaRPr kumimoji="1" lang="ja-JP" altLang="en-US" sz="2000"/>
        </a:p>
      </dgm:t>
    </dgm:pt>
    <dgm:pt modelId="{9F206D5B-7BF1-4D04-9105-DCF15B58FBCB}" type="sibTrans" cxnId="{9294A315-0A2E-48ED-BA81-C4248DC22584}">
      <dgm:prSet custT="1"/>
      <dgm:spPr/>
      <dgm:t>
        <a:bodyPr/>
        <a:lstStyle/>
        <a:p>
          <a:endParaRPr kumimoji="1" lang="ja-JP" altLang="en-US" sz="3600"/>
        </a:p>
      </dgm:t>
    </dgm:pt>
    <dgm:pt modelId="{3E4B84DD-8834-437C-B75D-3CD03A1B3DBD}">
      <dgm:prSet phldrT="[Text]" custT="1"/>
      <dgm:spPr/>
      <dgm:t>
        <a:bodyPr/>
        <a:lstStyle/>
        <a:p>
          <a:r>
            <a:rPr kumimoji="1" lang="en-US" altLang="ja-JP" sz="1400" dirty="0"/>
            <a:t>Test of detector structure</a:t>
          </a:r>
          <a:endParaRPr kumimoji="1" lang="ja-JP" altLang="en-US" sz="1400" dirty="0"/>
        </a:p>
      </dgm:t>
    </dgm:pt>
    <dgm:pt modelId="{46173996-FA10-4B9D-8FA8-B65672EADCC6}" type="parTrans" cxnId="{95C55BF6-646C-412B-A4C8-A76D27F0AED0}">
      <dgm:prSet/>
      <dgm:spPr/>
      <dgm:t>
        <a:bodyPr/>
        <a:lstStyle/>
        <a:p>
          <a:endParaRPr kumimoji="1" lang="ja-JP" altLang="en-US" sz="2000"/>
        </a:p>
      </dgm:t>
    </dgm:pt>
    <dgm:pt modelId="{C36FC100-049B-44CC-81DB-88A59D18F61B}" type="sibTrans" cxnId="{95C55BF6-646C-412B-A4C8-A76D27F0AED0}">
      <dgm:prSet/>
      <dgm:spPr/>
      <dgm:t>
        <a:bodyPr/>
        <a:lstStyle/>
        <a:p>
          <a:endParaRPr kumimoji="1" lang="ja-JP" altLang="en-US" sz="2000"/>
        </a:p>
      </dgm:t>
    </dgm:pt>
    <dgm:pt modelId="{E581D516-1A51-4C1C-8578-776199B5418A}">
      <dgm:prSet phldrT="[Text]" custT="1"/>
      <dgm:spPr/>
      <dgm:t>
        <a:bodyPr/>
        <a:lstStyle/>
        <a:p>
          <a:r>
            <a:rPr kumimoji="1" lang="en-US" altLang="ja-JP" sz="1400" dirty="0"/>
            <a:t>Improved detector structure</a:t>
          </a:r>
          <a:endParaRPr kumimoji="1" lang="ja-JP" altLang="en-US" sz="1400" dirty="0"/>
        </a:p>
      </dgm:t>
    </dgm:pt>
    <dgm:pt modelId="{B059804D-1908-40D2-8F08-5860E438805D}" type="parTrans" cxnId="{F7A82207-7195-4E95-B9D6-68F1C662C1CB}">
      <dgm:prSet/>
      <dgm:spPr/>
      <dgm:t>
        <a:bodyPr/>
        <a:lstStyle/>
        <a:p>
          <a:endParaRPr kumimoji="1" lang="ja-JP" altLang="en-US" sz="2000"/>
        </a:p>
      </dgm:t>
    </dgm:pt>
    <dgm:pt modelId="{FA444335-A4FC-4117-8FE9-FC7E0EFF014E}" type="sibTrans" cxnId="{F7A82207-7195-4E95-B9D6-68F1C662C1CB}">
      <dgm:prSet/>
      <dgm:spPr/>
      <dgm:t>
        <a:bodyPr/>
        <a:lstStyle/>
        <a:p>
          <a:endParaRPr kumimoji="1" lang="ja-JP" altLang="en-US" sz="2000"/>
        </a:p>
      </dgm:t>
    </dgm:pt>
    <dgm:pt modelId="{A6352F05-46DB-4752-8A1C-35C995777DBC}">
      <dgm:prSet phldrT="[Text]" custT="1"/>
      <dgm:spPr/>
      <dgm:t>
        <a:bodyPr/>
        <a:lstStyle/>
        <a:p>
          <a:r>
            <a:rPr kumimoji="1" lang="en-US" altLang="ja-JP" sz="1400" dirty="0"/>
            <a:t>Refine exposure scheme</a:t>
          </a:r>
          <a:endParaRPr kumimoji="1" lang="ja-JP" altLang="en-US" sz="1400" dirty="0"/>
        </a:p>
      </dgm:t>
    </dgm:pt>
    <dgm:pt modelId="{6D2A97AE-1C30-4092-A7F5-845BC91BE683}" type="parTrans" cxnId="{36F0CB34-F561-4131-9122-CB522BB232C2}">
      <dgm:prSet/>
      <dgm:spPr/>
      <dgm:t>
        <a:bodyPr/>
        <a:lstStyle/>
        <a:p>
          <a:endParaRPr kumimoji="1" lang="ja-JP" altLang="en-US" sz="2000"/>
        </a:p>
      </dgm:t>
    </dgm:pt>
    <dgm:pt modelId="{ED3F7A32-6325-47F4-9730-AC1B6C0E860F}" type="sibTrans" cxnId="{36F0CB34-F561-4131-9122-CB522BB232C2}">
      <dgm:prSet/>
      <dgm:spPr/>
      <dgm:t>
        <a:bodyPr/>
        <a:lstStyle/>
        <a:p>
          <a:endParaRPr kumimoji="1" lang="ja-JP" altLang="en-US" sz="2000"/>
        </a:p>
      </dgm:t>
    </dgm:pt>
    <dgm:pt modelId="{50FA79A8-4158-4E84-8317-635FCE6BE7F4}">
      <dgm:prSet phldrT="[Text]" custT="1"/>
      <dgm:spPr/>
      <dgm:t>
        <a:bodyPr/>
        <a:lstStyle/>
        <a:p>
          <a:r>
            <a:rPr kumimoji="1" lang="en-US" altLang="ja-JP" sz="1800" dirty="0"/>
            <a:t>Pilot run 2018</a:t>
          </a:r>
          <a:endParaRPr kumimoji="1" lang="ja-JP" altLang="en-US" sz="1800" dirty="0"/>
        </a:p>
      </dgm:t>
    </dgm:pt>
    <dgm:pt modelId="{A8B1BFAB-88ED-409E-98F8-90C639013E4F}" type="parTrans" cxnId="{8040BEC7-3F76-4473-9139-947475874312}">
      <dgm:prSet/>
      <dgm:spPr/>
      <dgm:t>
        <a:bodyPr/>
        <a:lstStyle/>
        <a:p>
          <a:endParaRPr kumimoji="1" lang="ja-JP" altLang="en-US" sz="2000"/>
        </a:p>
      </dgm:t>
    </dgm:pt>
    <dgm:pt modelId="{2A8CD42B-419E-47FC-B24F-657B4642A434}" type="sibTrans" cxnId="{8040BEC7-3F76-4473-9139-947475874312}">
      <dgm:prSet custT="1"/>
      <dgm:spPr/>
      <dgm:t>
        <a:bodyPr/>
        <a:lstStyle/>
        <a:p>
          <a:endParaRPr kumimoji="1" lang="ja-JP" altLang="en-US" sz="3600"/>
        </a:p>
      </dgm:t>
    </dgm:pt>
    <dgm:pt modelId="{7B7432F6-58F9-4E89-8972-21663A4D8F70}">
      <dgm:prSet phldrT="[Text]" custT="1"/>
      <dgm:spPr/>
      <dgm:t>
        <a:bodyPr/>
        <a:lstStyle/>
        <a:p>
          <a:r>
            <a:rPr kumimoji="1" lang="en-US" altLang="ja-JP" sz="1400" dirty="0"/>
            <a:t>1/10 of the </a:t>
          </a:r>
          <a:r>
            <a:rPr kumimoji="1" lang="en-US" altLang="ja-JP" sz="1400" u="none" dirty="0"/>
            <a:t>full-scale </a:t>
          </a:r>
          <a:r>
            <a:rPr kumimoji="1" lang="en-US" altLang="ja-JP" sz="1400" dirty="0"/>
            <a:t>experiment with tungsten target </a:t>
          </a:r>
          <a:endParaRPr kumimoji="1" lang="ja-JP" altLang="en-US" sz="1400" dirty="0"/>
        </a:p>
      </dgm:t>
    </dgm:pt>
    <dgm:pt modelId="{FEBD1F4C-9998-4E27-8626-03B3E27AC5C0}" type="parTrans" cxnId="{89C7AA9D-A6FE-4005-ABFC-E8CA5AD004F4}">
      <dgm:prSet/>
      <dgm:spPr/>
      <dgm:t>
        <a:bodyPr/>
        <a:lstStyle/>
        <a:p>
          <a:endParaRPr kumimoji="1" lang="ja-JP" altLang="en-US" sz="2000"/>
        </a:p>
      </dgm:t>
    </dgm:pt>
    <dgm:pt modelId="{1BBC7715-F52F-46C6-8971-4408F7139CA8}" type="sibTrans" cxnId="{89C7AA9D-A6FE-4005-ABFC-E8CA5AD004F4}">
      <dgm:prSet/>
      <dgm:spPr/>
      <dgm:t>
        <a:bodyPr/>
        <a:lstStyle/>
        <a:p>
          <a:endParaRPr kumimoji="1" lang="ja-JP" altLang="en-US" sz="2000"/>
        </a:p>
      </dgm:t>
    </dgm:pt>
    <dgm:pt modelId="{40D2F848-8BFB-418E-B1F7-8D7F14C939AA}">
      <dgm:prSet phldrT="[Text]" custT="1"/>
      <dgm:spPr/>
      <dgm:t>
        <a:bodyPr/>
        <a:lstStyle/>
        <a:p>
          <a:r>
            <a:rPr kumimoji="1" lang="en-US" altLang="ja-JP" sz="1800" dirty="0"/>
            <a:t>Physics run 2021-2022 (2023)</a:t>
          </a:r>
          <a:endParaRPr kumimoji="1" lang="ja-JP" altLang="en-US" sz="1800" dirty="0"/>
        </a:p>
      </dgm:t>
    </dgm:pt>
    <dgm:pt modelId="{30084036-3F71-477E-A75A-B2C3BBF3B1C4}" type="parTrans" cxnId="{D0F7BC4B-6E1D-459D-8BD4-0D75B5AA1E44}">
      <dgm:prSet/>
      <dgm:spPr/>
      <dgm:t>
        <a:bodyPr/>
        <a:lstStyle/>
        <a:p>
          <a:endParaRPr kumimoji="1" lang="ja-JP" altLang="en-US" sz="2000"/>
        </a:p>
      </dgm:t>
    </dgm:pt>
    <dgm:pt modelId="{FFCB5418-18D7-499B-9B87-68FB334C575A}" type="sibTrans" cxnId="{D0F7BC4B-6E1D-459D-8BD4-0D75B5AA1E44}">
      <dgm:prSet/>
      <dgm:spPr/>
      <dgm:t>
        <a:bodyPr/>
        <a:lstStyle/>
        <a:p>
          <a:endParaRPr kumimoji="1" lang="ja-JP" altLang="en-US" sz="2000"/>
        </a:p>
      </dgm:t>
    </dgm:pt>
    <dgm:pt modelId="{4FB60EB4-4D38-48A3-B226-C990E6835FFF}">
      <dgm:prSet phldrT="[Text]" custT="1"/>
      <dgm:spPr/>
      <dgm:t>
        <a:bodyPr/>
        <a:lstStyle/>
        <a:p>
          <a:r>
            <a:rPr kumimoji="1" lang="en-US" altLang="ja-JP" sz="1400" dirty="0"/>
            <a:t>Full scale experiment with tungsten and molybdenum targets</a:t>
          </a:r>
          <a:endParaRPr kumimoji="1" lang="ja-JP" altLang="en-US" sz="1400" dirty="0"/>
        </a:p>
      </dgm:t>
    </dgm:pt>
    <dgm:pt modelId="{C487E73F-18FE-4070-AA64-7DCDA39B8976}" type="parTrans" cxnId="{91A56B28-55F9-4B5A-AD6B-77074F482156}">
      <dgm:prSet/>
      <dgm:spPr/>
      <dgm:t>
        <a:bodyPr/>
        <a:lstStyle/>
        <a:p>
          <a:endParaRPr kumimoji="1" lang="ja-JP" altLang="en-US" sz="2000"/>
        </a:p>
      </dgm:t>
    </dgm:pt>
    <dgm:pt modelId="{80E88006-B0FD-4B3D-828E-AD14B8663584}" type="sibTrans" cxnId="{91A56B28-55F9-4B5A-AD6B-77074F482156}">
      <dgm:prSet/>
      <dgm:spPr/>
      <dgm:t>
        <a:bodyPr/>
        <a:lstStyle/>
        <a:p>
          <a:endParaRPr kumimoji="1" lang="ja-JP" altLang="en-US" sz="2000"/>
        </a:p>
      </dgm:t>
    </dgm:pt>
    <mc:AlternateContent xmlns:mc="http://schemas.openxmlformats.org/markup-compatibility/2006" xmlns:a14="http://schemas.microsoft.com/office/drawing/2010/main">
      <mc:Choice Requires="a14">
        <dgm:pt modelId="{F05E1F24-83A1-4B46-91A8-B5853521BCD2}">
          <dgm:prSet phldrT="[Text]" custT="1"/>
          <dgm:spPr/>
          <dgm:t>
            <a:bodyPr/>
            <a:lstStyle/>
            <a:p>
              <a:r>
                <a:rPr kumimoji="1" lang="en-US" altLang="ja-JP" sz="1400" dirty="0"/>
                <a:t>Aiming at 1000 </a:t>
              </a:r>
              <a14:m>
                <m:oMath xmlns:m="http://schemas.openxmlformats.org/officeDocument/2006/math">
                  <m:sSub>
                    <m:sSubPr>
                      <m:ctrlP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</m:e>
                    <m:sub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𝑠</m:t>
                      </m:r>
                    </m:sub>
                  </m:sSub>
                  <m:r>
                    <a:rPr kumimoji="1" lang="en-US" altLang="ja-JP" sz="1400" b="0" i="1" smtClean="0">
                      <a:latin typeface="Cambria Math" panose="02040503050406030204" pitchFamily="18" charset="0"/>
                    </a:rPr>
                    <m:t>→</m:t>
                  </m:r>
                  <m:r>
                    <a:rPr kumimoji="1" lang="en-US" altLang="ja-JP" sz="1400" b="0" i="1" smtClean="0">
                      <a:latin typeface="Cambria Math" panose="02040503050406030204" pitchFamily="18" charset="0"/>
                    </a:rPr>
                    <m:t>𝜏</m:t>
                  </m:r>
                  <m:r>
                    <a:rPr kumimoji="1" lang="en-US" altLang="ja-JP" sz="1400" b="0" i="1" smtClean="0">
                      <a:latin typeface="Cambria Math" panose="02040503050406030204" pitchFamily="18" charset="0"/>
                    </a:rPr>
                    <m:t>→</m:t>
                  </m:r>
                  <m:r>
                    <a:rPr kumimoji="1" lang="en-US" altLang="ja-JP" sz="1400" b="0" i="1" smtClean="0">
                      <a:latin typeface="Cambria Math" panose="02040503050406030204" pitchFamily="18" charset="0"/>
                    </a:rPr>
                    <m:t>𝑋</m:t>
                  </m:r>
                </m:oMath>
              </a14:m>
              <a:r>
                <a:rPr kumimoji="1" lang="ja-JP" altLang="en-US" sz="1400" dirty="0"/>
                <a:t> </a:t>
              </a:r>
              <a:r>
                <a:rPr kumimoji="1" lang="en-US" altLang="ja-JP" sz="1400" dirty="0"/>
                <a:t>events</a:t>
              </a:r>
              <a:endParaRPr kumimoji="1" lang="ja-JP" altLang="en-US" sz="1400" dirty="0"/>
            </a:p>
          </dgm:t>
        </dgm:pt>
      </mc:Choice>
      <mc:Fallback xmlns="">
        <dgm:pt modelId="{F05E1F24-83A1-4B46-91A8-B5853521BCD2}">
          <dgm:prSet phldrT="[Text]" custT="1"/>
          <dgm:spPr/>
          <dgm:t>
            <a:bodyPr/>
            <a:lstStyle/>
            <a:p>
              <a:r>
                <a:rPr kumimoji="1" lang="en-US" altLang="ja-JP" sz="1400" dirty="0"/>
                <a:t>Aiming at </a:t>
              </a:r>
              <a:r>
                <a:rPr kumimoji="1" lang="en-US" altLang="ja-JP" sz="1400" dirty="0" smtClean="0"/>
                <a:t>1000 </a:t>
              </a:r>
              <a:r>
                <a:rPr kumimoji="1" lang="en-US" altLang="ja-JP" sz="1400" b="0" i="0" smtClean="0">
                  <a:latin typeface="Cambria Math" panose="02040503050406030204" pitchFamily="18" charset="0"/>
                </a:rPr>
                <a:t>𝐷_𝑠→𝜏→𝑋</a:t>
              </a:r>
              <a:r>
                <a:rPr kumimoji="1" lang="ja-JP" altLang="en-US" sz="1400" dirty="0"/>
                <a:t> </a:t>
              </a:r>
              <a:r>
                <a:rPr kumimoji="1" lang="en-US" altLang="ja-JP" sz="1400" dirty="0"/>
                <a:t>events</a:t>
              </a:r>
              <a:endParaRPr kumimoji="1" lang="ja-JP" altLang="en-US" sz="1400" dirty="0"/>
            </a:p>
          </dgm:t>
        </dgm:pt>
      </mc:Fallback>
    </mc:AlternateContent>
    <dgm:pt modelId="{39D59544-A245-401A-B072-7D5E76C64D57}" type="parTrans" cxnId="{1D5890D6-9080-4BD3-9309-7F0E538A48DC}">
      <dgm:prSet/>
      <dgm:spPr/>
      <dgm:t>
        <a:bodyPr/>
        <a:lstStyle/>
        <a:p>
          <a:endParaRPr kumimoji="1" lang="ja-JP" altLang="en-US" sz="2000"/>
        </a:p>
      </dgm:t>
    </dgm:pt>
    <dgm:pt modelId="{D7D325A7-3295-442C-BF8D-C8AFECB5CCE0}" type="sibTrans" cxnId="{1D5890D6-9080-4BD3-9309-7F0E538A48DC}">
      <dgm:prSet/>
      <dgm:spPr/>
      <dgm:t>
        <a:bodyPr/>
        <a:lstStyle/>
        <a:p>
          <a:endParaRPr kumimoji="1" lang="ja-JP" altLang="en-US" sz="2000"/>
        </a:p>
      </dgm:t>
    </dgm:pt>
    <mc:AlternateContent xmlns:mc="http://schemas.openxmlformats.org/markup-compatibility/2006" xmlns:a14="http://schemas.microsoft.com/office/drawing/2010/main">
      <mc:Choice Requires="a14">
        <dgm:pt modelId="{C6A47BD6-E1C3-43FF-B78C-22B8FEC3E06D}">
          <dgm:prSet phldrT="[Text]" custT="1"/>
          <dgm:spPr/>
          <dgm:t>
            <a:bodyPr/>
            <a:lstStyle/>
            <a:p>
              <a:r>
                <a:rPr kumimoji="1" lang="en-US" altLang="ja-JP" sz="1400" dirty="0"/>
                <a:t>10 % uncertainty on </a:t>
              </a:r>
              <a14:m>
                <m:oMath xmlns:m="http://schemas.openxmlformats.org/officeDocument/2006/math">
                  <m:sSub>
                    <m:sSubPr>
                      <m:ctrlP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𝜈</m:t>
                      </m:r>
                    </m:e>
                    <m:sub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𝜏</m:t>
                      </m:r>
                    </m:sub>
                  </m:sSub>
                </m:oMath>
              </a14:m>
              <a:r>
                <a:rPr kumimoji="1" lang="ja-JP" altLang="en-US" sz="1400" dirty="0"/>
                <a:t> </a:t>
              </a:r>
              <a:r>
                <a:rPr kumimoji="1" lang="en-US" altLang="ja-JP" sz="1400" dirty="0"/>
                <a:t>flux</a:t>
              </a:r>
              <a:endParaRPr kumimoji="1" lang="ja-JP" altLang="en-US" sz="1400" dirty="0"/>
            </a:p>
          </dgm:t>
        </dgm:pt>
      </mc:Choice>
      <mc:Fallback xmlns="">
        <dgm:pt modelId="{C6A47BD6-E1C3-43FF-B78C-22B8FEC3E06D}">
          <dgm:prSet phldrT="[Text]" custT="1"/>
          <dgm:spPr/>
          <dgm:t>
            <a:bodyPr/>
            <a:lstStyle/>
            <a:p>
              <a:r>
                <a:rPr kumimoji="1" lang="en-US" altLang="ja-JP" sz="1400" dirty="0"/>
                <a:t>10 % uncertainty on </a:t>
              </a:r>
              <a:r>
                <a:rPr kumimoji="1" lang="en-US" altLang="ja-JP" sz="1400" b="0" i="0">
                  <a:latin typeface="Cambria Math" panose="02040503050406030204" pitchFamily="18" charset="0"/>
                </a:rPr>
                <a:t>𝜈_𝜏</a:t>
              </a:r>
              <a:r>
                <a:rPr kumimoji="1" lang="ja-JP" altLang="en-US" sz="1400" dirty="0"/>
                <a:t> </a:t>
              </a:r>
              <a:r>
                <a:rPr kumimoji="1" lang="en-US" altLang="ja-JP" sz="1400" dirty="0"/>
                <a:t>flux</a:t>
              </a:r>
              <a:endParaRPr kumimoji="1" lang="ja-JP" altLang="en-US" sz="1400" dirty="0"/>
            </a:p>
          </dgm:t>
        </dgm:pt>
      </mc:Fallback>
    </mc:AlternateContent>
    <dgm:pt modelId="{B13D6131-904B-4A2E-95C4-4C4724584533}" type="parTrans" cxnId="{3BEB2E29-D4DB-4D3F-8C2C-1744F5C54046}">
      <dgm:prSet/>
      <dgm:spPr/>
      <dgm:t>
        <a:bodyPr/>
        <a:lstStyle/>
        <a:p>
          <a:endParaRPr kumimoji="1" lang="ja-JP" altLang="en-US" sz="2000"/>
        </a:p>
      </dgm:t>
    </dgm:pt>
    <dgm:pt modelId="{183A8208-5C79-4CB3-B5E6-12F6EC6E684E}" type="sibTrans" cxnId="{3BEB2E29-D4DB-4D3F-8C2C-1744F5C54046}">
      <dgm:prSet/>
      <dgm:spPr/>
      <dgm:t>
        <a:bodyPr/>
        <a:lstStyle/>
        <a:p>
          <a:endParaRPr kumimoji="1" lang="ja-JP" altLang="en-US" sz="2000"/>
        </a:p>
      </dgm:t>
    </dgm:pt>
    <dgm:pt modelId="{08E4F3E9-1ED9-4E4F-A4EC-437DAAA511E4}">
      <dgm:prSet phldrT="[Text]" custT="1"/>
      <dgm:spPr/>
      <dgm:t>
        <a:bodyPr/>
        <a:lstStyle/>
        <a:p>
          <a:r>
            <a:rPr kumimoji="1" lang="en-US" altLang="ja-JP" sz="1400" dirty="0"/>
            <a:t>30 modules, 50 m</a:t>
          </a:r>
          <a:r>
            <a:rPr kumimoji="1" lang="en-US" altLang="ja-JP" sz="1400" baseline="30000" dirty="0"/>
            <a:t>2</a:t>
          </a:r>
          <a:endParaRPr kumimoji="1" lang="ja-JP" altLang="en-US" sz="1400" baseline="30000" dirty="0"/>
        </a:p>
      </dgm:t>
    </dgm:pt>
    <dgm:pt modelId="{F7A2627E-1160-42CD-AD50-173E4C90C18F}" type="parTrans" cxnId="{6A36B318-9196-498B-A9FE-EA89B44ECF19}">
      <dgm:prSet/>
      <dgm:spPr/>
      <dgm:t>
        <a:bodyPr/>
        <a:lstStyle/>
        <a:p>
          <a:endParaRPr kumimoji="1" lang="ja-JP" altLang="en-US"/>
        </a:p>
      </dgm:t>
    </dgm:pt>
    <dgm:pt modelId="{3D33F359-74F6-4DD7-AF80-871D0552F540}" type="sibTrans" cxnId="{6A36B318-9196-498B-A9FE-EA89B44ECF19}">
      <dgm:prSet/>
      <dgm:spPr/>
      <dgm:t>
        <a:bodyPr/>
        <a:lstStyle/>
        <a:p>
          <a:endParaRPr kumimoji="1" lang="ja-JP" altLang="en-US"/>
        </a:p>
      </dgm:t>
    </dgm:pt>
    <dgm:pt modelId="{C74DA322-97E9-4DF3-B6F5-6068A64C430E}" type="pres">
      <dgm:prSet presAssocID="{8366B23B-457A-4E6D-AD73-9ED66742BAA1}" presName="outerComposite" presStyleCnt="0">
        <dgm:presLayoutVars>
          <dgm:chMax val="5"/>
          <dgm:dir/>
          <dgm:resizeHandles val="exact"/>
        </dgm:presLayoutVars>
      </dgm:prSet>
      <dgm:spPr/>
    </dgm:pt>
    <dgm:pt modelId="{9F5D54A4-7ABE-4130-BAE0-0D4B1DF101D2}" type="pres">
      <dgm:prSet presAssocID="{8366B23B-457A-4E6D-AD73-9ED66742BAA1}" presName="dummyMaxCanvas" presStyleCnt="0">
        <dgm:presLayoutVars/>
      </dgm:prSet>
      <dgm:spPr/>
    </dgm:pt>
    <dgm:pt modelId="{23388048-7592-4E7C-97F2-52B165B56E6A}" type="pres">
      <dgm:prSet presAssocID="{8366B23B-457A-4E6D-AD73-9ED66742BAA1}" presName="FourNodes_1" presStyleLbl="node1" presStyleIdx="0" presStyleCnt="4" custScaleY="76979">
        <dgm:presLayoutVars>
          <dgm:bulletEnabled val="1"/>
        </dgm:presLayoutVars>
      </dgm:prSet>
      <dgm:spPr/>
    </dgm:pt>
    <dgm:pt modelId="{31393A83-AFA4-4794-AA26-A3BF8C9C7D72}" type="pres">
      <dgm:prSet presAssocID="{8366B23B-457A-4E6D-AD73-9ED66742BAA1}" presName="FourNodes_2" presStyleLbl="node1" presStyleIdx="1" presStyleCnt="4" custScaleY="79820" custLinFactNeighborX="-771" custLinFactNeighborY="-28920">
        <dgm:presLayoutVars>
          <dgm:bulletEnabled val="1"/>
        </dgm:presLayoutVars>
      </dgm:prSet>
      <dgm:spPr/>
    </dgm:pt>
    <dgm:pt modelId="{30280AF4-5D85-403F-9E23-892B257FBC76}" type="pres">
      <dgm:prSet presAssocID="{8366B23B-457A-4E6D-AD73-9ED66742BAA1}" presName="FourNodes_3" presStyleLbl="node1" presStyleIdx="2" presStyleCnt="4" custScaleX="101749" custScaleY="92442" custLinFactNeighborX="-835" custLinFactNeighborY="-50549">
        <dgm:presLayoutVars>
          <dgm:bulletEnabled val="1"/>
        </dgm:presLayoutVars>
      </dgm:prSet>
      <dgm:spPr/>
    </dgm:pt>
    <dgm:pt modelId="{1CF6057C-3D40-456E-80C2-2E2E1983336C}" type="pres">
      <dgm:prSet presAssocID="{8366B23B-457A-4E6D-AD73-9ED66742BAA1}" presName="FourNodes_4" presStyleLbl="node1" presStyleIdx="3" presStyleCnt="4" custScaleX="103004" custScaleY="160761" custLinFactNeighborX="-654" custLinFactNeighborY="-23545">
        <dgm:presLayoutVars>
          <dgm:bulletEnabled val="1"/>
        </dgm:presLayoutVars>
      </dgm:prSet>
      <dgm:spPr/>
    </dgm:pt>
    <dgm:pt modelId="{3B3C5749-3A05-4BC2-BEFA-D433680E2CC7}" type="pres">
      <dgm:prSet presAssocID="{8366B23B-457A-4E6D-AD73-9ED66742BAA1}" presName="FourConn_1-2" presStyleLbl="fgAccFollowNode1" presStyleIdx="0" presStyleCnt="3">
        <dgm:presLayoutVars>
          <dgm:bulletEnabled val="1"/>
        </dgm:presLayoutVars>
      </dgm:prSet>
      <dgm:spPr/>
    </dgm:pt>
    <dgm:pt modelId="{7108BEB8-2204-4905-8E8A-E64BCBE9AD26}" type="pres">
      <dgm:prSet presAssocID="{8366B23B-457A-4E6D-AD73-9ED66742BAA1}" presName="FourConn_2-3" presStyleLbl="fgAccFollowNode1" presStyleIdx="1" presStyleCnt="3" custLinFactNeighborX="-14115" custLinFactNeighborY="-47382">
        <dgm:presLayoutVars>
          <dgm:bulletEnabled val="1"/>
        </dgm:presLayoutVars>
      </dgm:prSet>
      <dgm:spPr/>
    </dgm:pt>
    <dgm:pt modelId="{C3E2D3C8-370B-460B-BD3B-1956F6B089C9}" type="pres">
      <dgm:prSet presAssocID="{8366B23B-457A-4E6D-AD73-9ED66742BAA1}" presName="FourConn_3-4" presStyleLbl="fgAccFollowNode1" presStyleIdx="2" presStyleCnt="3" custLinFactNeighborX="-23285" custLinFactNeighborY="-70687">
        <dgm:presLayoutVars>
          <dgm:bulletEnabled val="1"/>
        </dgm:presLayoutVars>
      </dgm:prSet>
      <dgm:spPr/>
    </dgm:pt>
    <dgm:pt modelId="{D6D30F19-0B4C-4293-9891-8319A443C6AE}" type="pres">
      <dgm:prSet presAssocID="{8366B23B-457A-4E6D-AD73-9ED66742BAA1}" presName="FourNodes_1_text" presStyleLbl="node1" presStyleIdx="3" presStyleCnt="4">
        <dgm:presLayoutVars>
          <dgm:bulletEnabled val="1"/>
        </dgm:presLayoutVars>
      </dgm:prSet>
      <dgm:spPr/>
    </dgm:pt>
    <dgm:pt modelId="{C83B3B26-4676-4BE7-930D-D1A9C4B2730F}" type="pres">
      <dgm:prSet presAssocID="{8366B23B-457A-4E6D-AD73-9ED66742BAA1}" presName="FourNodes_2_text" presStyleLbl="node1" presStyleIdx="3" presStyleCnt="4">
        <dgm:presLayoutVars>
          <dgm:bulletEnabled val="1"/>
        </dgm:presLayoutVars>
      </dgm:prSet>
      <dgm:spPr/>
    </dgm:pt>
    <dgm:pt modelId="{94968B49-79E4-4349-8D82-671BAADCAC59}" type="pres">
      <dgm:prSet presAssocID="{8366B23B-457A-4E6D-AD73-9ED66742BAA1}" presName="FourNodes_3_text" presStyleLbl="node1" presStyleIdx="3" presStyleCnt="4">
        <dgm:presLayoutVars>
          <dgm:bulletEnabled val="1"/>
        </dgm:presLayoutVars>
      </dgm:prSet>
      <dgm:spPr/>
    </dgm:pt>
    <dgm:pt modelId="{D5504F48-F373-4AD1-85BC-A11EE37C40DE}" type="pres">
      <dgm:prSet presAssocID="{8366B23B-457A-4E6D-AD73-9ED66742BAA1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F7A82207-7195-4E95-B9D6-68F1C662C1CB}" srcId="{B2DFD87B-6EC8-43B5-AE29-E130EE81A510}" destId="{E581D516-1A51-4C1C-8578-776199B5418A}" srcOrd="0" destOrd="0" parTransId="{B059804D-1908-40D2-8F08-5860E438805D}" sibTransId="{FA444335-A4FC-4117-8FE9-FC7E0EFF014E}"/>
    <dgm:cxn modelId="{9294A315-0A2E-48ED-BA81-C4248DC22584}" srcId="{8366B23B-457A-4E6D-AD73-9ED66742BAA1}" destId="{B2DFD87B-6EC8-43B5-AE29-E130EE81A510}" srcOrd="1" destOrd="0" parTransId="{2FA028CE-F30C-43D6-B288-790E0FCE5082}" sibTransId="{9F206D5B-7BF1-4D04-9105-DCF15B58FBCB}"/>
    <dgm:cxn modelId="{6A36B318-9196-498B-A9FE-EA89B44ECF19}" srcId="{50FA79A8-4158-4E84-8317-635FCE6BE7F4}" destId="{08E4F3E9-1ED9-4E4F-A4EC-437DAAA511E4}" srcOrd="1" destOrd="0" parTransId="{F7A2627E-1160-42CD-AD50-173E4C90C18F}" sibTransId="{3D33F359-74F6-4DD7-AF80-871D0552F540}"/>
    <dgm:cxn modelId="{7AD03922-6CC4-4EBE-80E8-58A3CDA6489D}" type="presOf" srcId="{08E4F3E9-1ED9-4E4F-A4EC-437DAAA511E4}" destId="{94968B49-79E4-4349-8D82-671BAADCAC59}" srcOrd="1" destOrd="2" presId="urn:microsoft.com/office/officeart/2005/8/layout/vProcess5"/>
    <dgm:cxn modelId="{91A56B28-55F9-4B5A-AD6B-77074F482156}" srcId="{40D2F848-8BFB-418E-B1F7-8D7F14C939AA}" destId="{4FB60EB4-4D38-48A3-B226-C990E6835FFF}" srcOrd="0" destOrd="0" parTransId="{C487E73F-18FE-4070-AA64-7DCDA39B8976}" sibTransId="{80E88006-B0FD-4B3D-828E-AD14B8663584}"/>
    <dgm:cxn modelId="{3BEB2E29-D4DB-4D3F-8C2C-1744F5C54046}" srcId="{40D2F848-8BFB-418E-B1F7-8D7F14C939AA}" destId="{C6A47BD6-E1C3-43FF-B78C-22B8FEC3E06D}" srcOrd="2" destOrd="0" parTransId="{B13D6131-904B-4A2E-95C4-4C4724584533}" sibTransId="{183A8208-5C79-4CB3-B5E6-12F6EC6E684E}"/>
    <dgm:cxn modelId="{36F0CB34-F561-4131-9122-CB522BB232C2}" srcId="{B2DFD87B-6EC8-43B5-AE29-E130EE81A510}" destId="{A6352F05-46DB-4752-8A1C-35C995777DBC}" srcOrd="1" destOrd="0" parTransId="{6D2A97AE-1C30-4092-A7F5-845BC91BE683}" sibTransId="{ED3F7A32-6325-47F4-9730-AC1B6C0E860F}"/>
    <dgm:cxn modelId="{393A363A-DB4A-4FC4-B31C-B9369C2075F3}" type="presOf" srcId="{2F1C44F8-C8AE-4850-B254-B723E7564C09}" destId="{3B3C5749-3A05-4BC2-BEFA-D433680E2CC7}" srcOrd="0" destOrd="0" presId="urn:microsoft.com/office/officeart/2005/8/layout/vProcess5"/>
    <dgm:cxn modelId="{088BAD5E-B02E-492D-8B4B-CD6FCD2192ED}" type="presOf" srcId="{9F206D5B-7BF1-4D04-9105-DCF15B58FBCB}" destId="{7108BEB8-2204-4905-8E8A-E64BCBE9AD26}" srcOrd="0" destOrd="0" presId="urn:microsoft.com/office/officeart/2005/8/layout/vProcess5"/>
    <dgm:cxn modelId="{95CA0664-7F6F-4B2D-8FF5-1B477DD9853F}" type="presOf" srcId="{F05E1F24-83A1-4B46-91A8-B5853521BCD2}" destId="{1CF6057C-3D40-456E-80C2-2E2E1983336C}" srcOrd="0" destOrd="2" presId="urn:microsoft.com/office/officeart/2005/8/layout/vProcess5"/>
    <dgm:cxn modelId="{0AE23E47-9208-4286-991A-303FF814819F}" type="presOf" srcId="{F05E1F24-83A1-4B46-91A8-B5853521BCD2}" destId="{D5504F48-F373-4AD1-85BC-A11EE37C40DE}" srcOrd="1" destOrd="2" presId="urn:microsoft.com/office/officeart/2005/8/layout/vProcess5"/>
    <dgm:cxn modelId="{C689F947-CD1E-4C09-9687-AF770F00EDC9}" type="presOf" srcId="{40D2F848-8BFB-418E-B1F7-8D7F14C939AA}" destId="{1CF6057C-3D40-456E-80C2-2E2E1983336C}" srcOrd="0" destOrd="0" presId="urn:microsoft.com/office/officeart/2005/8/layout/vProcess5"/>
    <dgm:cxn modelId="{EAF3046A-3D8E-4608-AD2E-C89D16E45EF8}" type="presOf" srcId="{7B7432F6-58F9-4E89-8972-21663A4D8F70}" destId="{30280AF4-5D85-403F-9E23-892B257FBC76}" srcOrd="0" destOrd="1" presId="urn:microsoft.com/office/officeart/2005/8/layout/vProcess5"/>
    <dgm:cxn modelId="{D0F7BC4B-6E1D-459D-8BD4-0D75B5AA1E44}" srcId="{8366B23B-457A-4E6D-AD73-9ED66742BAA1}" destId="{40D2F848-8BFB-418E-B1F7-8D7F14C939AA}" srcOrd="3" destOrd="0" parTransId="{30084036-3F71-477E-A75A-B2C3BBF3B1C4}" sibTransId="{FFCB5418-18D7-499B-9B87-68FB334C575A}"/>
    <dgm:cxn modelId="{FC01714C-F295-4E8C-984E-3E3EA1B5B148}" type="presOf" srcId="{40D2F848-8BFB-418E-B1F7-8D7F14C939AA}" destId="{D5504F48-F373-4AD1-85BC-A11EE37C40DE}" srcOrd="1" destOrd="0" presId="urn:microsoft.com/office/officeart/2005/8/layout/vProcess5"/>
    <dgm:cxn modelId="{42D30475-14CB-4015-B895-5A0909A9C9F7}" type="presOf" srcId="{E581D516-1A51-4C1C-8578-776199B5418A}" destId="{C83B3B26-4676-4BE7-930D-D1A9C4B2730F}" srcOrd="1" destOrd="1" presId="urn:microsoft.com/office/officeart/2005/8/layout/vProcess5"/>
    <dgm:cxn modelId="{EBB26776-5393-4057-8CF8-89944E9074B7}" type="presOf" srcId="{C6A47BD6-E1C3-43FF-B78C-22B8FEC3E06D}" destId="{D5504F48-F373-4AD1-85BC-A11EE37C40DE}" srcOrd="1" destOrd="3" presId="urn:microsoft.com/office/officeart/2005/8/layout/vProcess5"/>
    <dgm:cxn modelId="{B019177A-6DD1-428B-98FD-7941E224EEE4}" srcId="{8366B23B-457A-4E6D-AD73-9ED66742BAA1}" destId="{6E057258-2705-485D-9EE1-051D69609AC2}" srcOrd="0" destOrd="0" parTransId="{38B80773-41B2-4132-ADDC-5F98A8E576CF}" sibTransId="{2F1C44F8-C8AE-4850-B254-B723E7564C09}"/>
    <dgm:cxn modelId="{4F6E947C-9726-442E-9042-40397FC0587D}" type="presOf" srcId="{8366B23B-457A-4E6D-AD73-9ED66742BAA1}" destId="{C74DA322-97E9-4DF3-B6F5-6068A64C430E}" srcOrd="0" destOrd="0" presId="urn:microsoft.com/office/officeart/2005/8/layout/vProcess5"/>
    <dgm:cxn modelId="{89C7AA9D-A6FE-4005-ABFC-E8CA5AD004F4}" srcId="{50FA79A8-4158-4E84-8317-635FCE6BE7F4}" destId="{7B7432F6-58F9-4E89-8972-21663A4D8F70}" srcOrd="0" destOrd="0" parTransId="{FEBD1F4C-9998-4E27-8626-03B3E27AC5C0}" sibTransId="{1BBC7715-F52F-46C6-8971-4408F7139CA8}"/>
    <dgm:cxn modelId="{6E3E939E-D54B-4DE3-B9E8-48412E0446DD}" type="presOf" srcId="{08E4F3E9-1ED9-4E4F-A4EC-437DAAA511E4}" destId="{30280AF4-5D85-403F-9E23-892B257FBC76}" srcOrd="0" destOrd="2" presId="urn:microsoft.com/office/officeart/2005/8/layout/vProcess5"/>
    <dgm:cxn modelId="{6A240DB0-4D18-4C62-9DB8-38BED13BF321}" type="presOf" srcId="{50FA79A8-4158-4E84-8317-635FCE6BE7F4}" destId="{30280AF4-5D85-403F-9E23-892B257FBC76}" srcOrd="0" destOrd="0" presId="urn:microsoft.com/office/officeart/2005/8/layout/vProcess5"/>
    <dgm:cxn modelId="{FED952B3-7882-449D-ABA1-275043F7D731}" type="presOf" srcId="{50FA79A8-4158-4E84-8317-635FCE6BE7F4}" destId="{94968B49-79E4-4349-8D82-671BAADCAC59}" srcOrd="1" destOrd="0" presId="urn:microsoft.com/office/officeart/2005/8/layout/vProcess5"/>
    <dgm:cxn modelId="{573B68B6-47B3-4C3E-9AC9-E84882E55225}" type="presOf" srcId="{A6352F05-46DB-4752-8A1C-35C995777DBC}" destId="{C83B3B26-4676-4BE7-930D-D1A9C4B2730F}" srcOrd="1" destOrd="2" presId="urn:microsoft.com/office/officeart/2005/8/layout/vProcess5"/>
    <dgm:cxn modelId="{CE4196BA-EF61-416D-8942-A12F8D5C0F95}" type="presOf" srcId="{3E4B84DD-8834-437C-B75D-3CD03A1B3DBD}" destId="{D6D30F19-0B4C-4293-9891-8319A443C6AE}" srcOrd="1" destOrd="1" presId="urn:microsoft.com/office/officeart/2005/8/layout/vProcess5"/>
    <dgm:cxn modelId="{FB4025C3-53C6-42D6-A921-F6BBD361C910}" type="presOf" srcId="{6E057258-2705-485D-9EE1-051D69609AC2}" destId="{D6D30F19-0B4C-4293-9891-8319A443C6AE}" srcOrd="1" destOrd="0" presId="urn:microsoft.com/office/officeart/2005/8/layout/vProcess5"/>
    <dgm:cxn modelId="{8040BEC7-3F76-4473-9139-947475874312}" srcId="{8366B23B-457A-4E6D-AD73-9ED66742BAA1}" destId="{50FA79A8-4158-4E84-8317-635FCE6BE7F4}" srcOrd="2" destOrd="0" parTransId="{A8B1BFAB-88ED-409E-98F8-90C639013E4F}" sibTransId="{2A8CD42B-419E-47FC-B24F-657B4642A434}"/>
    <dgm:cxn modelId="{5DB4F1CC-F826-40B7-8276-A52FFAB1B153}" type="presOf" srcId="{B2DFD87B-6EC8-43B5-AE29-E130EE81A510}" destId="{C83B3B26-4676-4BE7-930D-D1A9C4B2730F}" srcOrd="1" destOrd="0" presId="urn:microsoft.com/office/officeart/2005/8/layout/vProcess5"/>
    <dgm:cxn modelId="{1FECEFCD-94D8-424F-AE4F-8F95D56BB651}" type="presOf" srcId="{2A8CD42B-419E-47FC-B24F-657B4642A434}" destId="{C3E2D3C8-370B-460B-BD3B-1956F6B089C9}" srcOrd="0" destOrd="0" presId="urn:microsoft.com/office/officeart/2005/8/layout/vProcess5"/>
    <dgm:cxn modelId="{C25179D5-7360-4EDA-96E1-B21CDAB5E405}" type="presOf" srcId="{4FB60EB4-4D38-48A3-B226-C990E6835FFF}" destId="{1CF6057C-3D40-456E-80C2-2E2E1983336C}" srcOrd="0" destOrd="1" presId="urn:microsoft.com/office/officeart/2005/8/layout/vProcess5"/>
    <dgm:cxn modelId="{1D5890D6-9080-4BD3-9309-7F0E538A48DC}" srcId="{40D2F848-8BFB-418E-B1F7-8D7F14C939AA}" destId="{F05E1F24-83A1-4B46-91A8-B5853521BCD2}" srcOrd="1" destOrd="0" parTransId="{39D59544-A245-401A-B072-7D5E76C64D57}" sibTransId="{D7D325A7-3295-442C-BF8D-C8AFECB5CCE0}"/>
    <dgm:cxn modelId="{4DCDACD8-2FC6-4F13-AA91-DDB7E5D05081}" type="presOf" srcId="{A6352F05-46DB-4752-8A1C-35C995777DBC}" destId="{31393A83-AFA4-4794-AA26-A3BF8C9C7D72}" srcOrd="0" destOrd="2" presId="urn:microsoft.com/office/officeart/2005/8/layout/vProcess5"/>
    <dgm:cxn modelId="{BBA0B9DA-7AAA-4B88-8BCD-11AD5E8E7D2B}" type="presOf" srcId="{E581D516-1A51-4C1C-8578-776199B5418A}" destId="{31393A83-AFA4-4794-AA26-A3BF8C9C7D72}" srcOrd="0" destOrd="1" presId="urn:microsoft.com/office/officeart/2005/8/layout/vProcess5"/>
    <dgm:cxn modelId="{8CD4CBDB-99AA-4634-BF31-1CF7641BA850}" type="presOf" srcId="{6E057258-2705-485D-9EE1-051D69609AC2}" destId="{23388048-7592-4E7C-97F2-52B165B56E6A}" srcOrd="0" destOrd="0" presId="urn:microsoft.com/office/officeart/2005/8/layout/vProcess5"/>
    <dgm:cxn modelId="{63BF82DC-B6DE-44B0-BC47-0C33E2683620}" type="presOf" srcId="{C6A47BD6-E1C3-43FF-B78C-22B8FEC3E06D}" destId="{1CF6057C-3D40-456E-80C2-2E2E1983336C}" srcOrd="0" destOrd="3" presId="urn:microsoft.com/office/officeart/2005/8/layout/vProcess5"/>
    <dgm:cxn modelId="{991C67E0-E66B-4F9F-997A-624CAFEFB682}" type="presOf" srcId="{4FB60EB4-4D38-48A3-B226-C990E6835FFF}" destId="{D5504F48-F373-4AD1-85BC-A11EE37C40DE}" srcOrd="1" destOrd="1" presId="urn:microsoft.com/office/officeart/2005/8/layout/vProcess5"/>
    <dgm:cxn modelId="{9712B8E4-75C8-4958-84A4-7EB79EC4A64E}" type="presOf" srcId="{7B7432F6-58F9-4E89-8972-21663A4D8F70}" destId="{94968B49-79E4-4349-8D82-671BAADCAC59}" srcOrd="1" destOrd="1" presId="urn:microsoft.com/office/officeart/2005/8/layout/vProcess5"/>
    <dgm:cxn modelId="{B52872EB-CFDA-42D2-A5C0-A1ADDA182F07}" type="presOf" srcId="{3E4B84DD-8834-437C-B75D-3CD03A1B3DBD}" destId="{23388048-7592-4E7C-97F2-52B165B56E6A}" srcOrd="0" destOrd="1" presId="urn:microsoft.com/office/officeart/2005/8/layout/vProcess5"/>
    <dgm:cxn modelId="{95C55BF6-646C-412B-A4C8-A76D27F0AED0}" srcId="{6E057258-2705-485D-9EE1-051D69609AC2}" destId="{3E4B84DD-8834-437C-B75D-3CD03A1B3DBD}" srcOrd="0" destOrd="0" parTransId="{46173996-FA10-4B9D-8FA8-B65672EADCC6}" sibTransId="{C36FC100-049B-44CC-81DB-88A59D18F61B}"/>
    <dgm:cxn modelId="{34AE1BFA-51D2-4830-894C-9A6C9B281BEC}" type="presOf" srcId="{B2DFD87B-6EC8-43B5-AE29-E130EE81A510}" destId="{31393A83-AFA4-4794-AA26-A3BF8C9C7D72}" srcOrd="0" destOrd="0" presId="urn:microsoft.com/office/officeart/2005/8/layout/vProcess5"/>
    <dgm:cxn modelId="{454B1478-033C-4891-9114-82EC42F35264}" type="presParOf" srcId="{C74DA322-97E9-4DF3-B6F5-6068A64C430E}" destId="{9F5D54A4-7ABE-4130-BAE0-0D4B1DF101D2}" srcOrd="0" destOrd="0" presId="urn:microsoft.com/office/officeart/2005/8/layout/vProcess5"/>
    <dgm:cxn modelId="{145138F8-927B-4D0F-875B-5B82FCCABB6C}" type="presParOf" srcId="{C74DA322-97E9-4DF3-B6F5-6068A64C430E}" destId="{23388048-7592-4E7C-97F2-52B165B56E6A}" srcOrd="1" destOrd="0" presId="urn:microsoft.com/office/officeart/2005/8/layout/vProcess5"/>
    <dgm:cxn modelId="{0A68B135-FCE8-43ED-9AD4-6BABB20A9A3A}" type="presParOf" srcId="{C74DA322-97E9-4DF3-B6F5-6068A64C430E}" destId="{31393A83-AFA4-4794-AA26-A3BF8C9C7D72}" srcOrd="2" destOrd="0" presId="urn:microsoft.com/office/officeart/2005/8/layout/vProcess5"/>
    <dgm:cxn modelId="{977EC69F-347D-43CC-87C0-0C34AF244600}" type="presParOf" srcId="{C74DA322-97E9-4DF3-B6F5-6068A64C430E}" destId="{30280AF4-5D85-403F-9E23-892B257FBC76}" srcOrd="3" destOrd="0" presId="urn:microsoft.com/office/officeart/2005/8/layout/vProcess5"/>
    <dgm:cxn modelId="{27052299-1AFE-4148-AF7E-CF54E5E8154A}" type="presParOf" srcId="{C74DA322-97E9-4DF3-B6F5-6068A64C430E}" destId="{1CF6057C-3D40-456E-80C2-2E2E1983336C}" srcOrd="4" destOrd="0" presId="urn:microsoft.com/office/officeart/2005/8/layout/vProcess5"/>
    <dgm:cxn modelId="{74660E20-A0D8-4F3B-A479-2C1CB3DF5E6C}" type="presParOf" srcId="{C74DA322-97E9-4DF3-B6F5-6068A64C430E}" destId="{3B3C5749-3A05-4BC2-BEFA-D433680E2CC7}" srcOrd="5" destOrd="0" presId="urn:microsoft.com/office/officeart/2005/8/layout/vProcess5"/>
    <dgm:cxn modelId="{FB9AEE43-E729-46CE-B721-37A9D271D675}" type="presParOf" srcId="{C74DA322-97E9-4DF3-B6F5-6068A64C430E}" destId="{7108BEB8-2204-4905-8E8A-E64BCBE9AD26}" srcOrd="6" destOrd="0" presId="urn:microsoft.com/office/officeart/2005/8/layout/vProcess5"/>
    <dgm:cxn modelId="{81DC2B7E-C009-4B74-BA68-626741CE0C25}" type="presParOf" srcId="{C74DA322-97E9-4DF3-B6F5-6068A64C430E}" destId="{C3E2D3C8-370B-460B-BD3B-1956F6B089C9}" srcOrd="7" destOrd="0" presId="urn:microsoft.com/office/officeart/2005/8/layout/vProcess5"/>
    <dgm:cxn modelId="{FA38330B-3E73-4CF5-93DB-BE1D110D9CD8}" type="presParOf" srcId="{C74DA322-97E9-4DF3-B6F5-6068A64C430E}" destId="{D6D30F19-0B4C-4293-9891-8319A443C6AE}" srcOrd="8" destOrd="0" presId="urn:microsoft.com/office/officeart/2005/8/layout/vProcess5"/>
    <dgm:cxn modelId="{1471BEC1-FDBF-449D-BE56-EE48D3B49C5B}" type="presParOf" srcId="{C74DA322-97E9-4DF3-B6F5-6068A64C430E}" destId="{C83B3B26-4676-4BE7-930D-D1A9C4B2730F}" srcOrd="9" destOrd="0" presId="urn:microsoft.com/office/officeart/2005/8/layout/vProcess5"/>
    <dgm:cxn modelId="{AA608263-83B3-4AE4-B398-3A7D1491E0A5}" type="presParOf" srcId="{C74DA322-97E9-4DF3-B6F5-6068A64C430E}" destId="{94968B49-79E4-4349-8D82-671BAADCAC59}" srcOrd="10" destOrd="0" presId="urn:microsoft.com/office/officeart/2005/8/layout/vProcess5"/>
    <dgm:cxn modelId="{4964FC3B-09F3-4344-A68F-24F2370D4E82}" type="presParOf" srcId="{C74DA322-97E9-4DF3-B6F5-6068A64C430E}" destId="{D5504F48-F373-4AD1-85BC-A11EE37C40D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6B23B-457A-4E6D-AD73-9ED66742BAA1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6E057258-2705-485D-9EE1-051D69609AC2}">
      <dgm:prSet phldrT="[Text]" custT="1"/>
      <dgm:spPr/>
      <dgm:t>
        <a:bodyPr/>
        <a:lstStyle/>
        <a:p>
          <a:r>
            <a:rPr kumimoji="1" lang="en-US" altLang="ja-JP" sz="1800" dirty="0"/>
            <a:t>Test beam 2016</a:t>
          </a:r>
          <a:endParaRPr kumimoji="1" lang="ja-JP" altLang="en-US" sz="1800" dirty="0"/>
        </a:p>
      </dgm:t>
    </dgm:pt>
    <dgm:pt modelId="{38B80773-41B2-4132-ADDC-5F98A8E576CF}" type="parTrans" cxnId="{B019177A-6DD1-428B-98FD-7941E224EEE4}">
      <dgm:prSet/>
      <dgm:spPr/>
      <dgm:t>
        <a:bodyPr/>
        <a:lstStyle/>
        <a:p>
          <a:endParaRPr kumimoji="1" lang="ja-JP" altLang="en-US" sz="2000"/>
        </a:p>
      </dgm:t>
    </dgm:pt>
    <dgm:pt modelId="{2F1C44F8-C8AE-4850-B254-B723E7564C09}" type="sibTrans" cxnId="{B019177A-6DD1-428B-98FD-7941E224EEE4}">
      <dgm:prSet custT="1"/>
      <dgm:spPr/>
      <dgm:t>
        <a:bodyPr/>
        <a:lstStyle/>
        <a:p>
          <a:endParaRPr kumimoji="1" lang="ja-JP" altLang="en-US" sz="3600"/>
        </a:p>
      </dgm:t>
    </dgm:pt>
    <dgm:pt modelId="{B2DFD87B-6EC8-43B5-AE29-E130EE81A510}">
      <dgm:prSet phldrT="[Text]" custT="1"/>
      <dgm:spPr/>
      <dgm:t>
        <a:bodyPr/>
        <a:lstStyle/>
        <a:p>
          <a:r>
            <a:rPr kumimoji="1" lang="en-US" altLang="ja-JP" sz="1800" dirty="0"/>
            <a:t>Test beam 2017</a:t>
          </a:r>
          <a:endParaRPr kumimoji="1" lang="ja-JP" altLang="en-US" sz="1800" dirty="0"/>
        </a:p>
      </dgm:t>
    </dgm:pt>
    <dgm:pt modelId="{2FA028CE-F30C-43D6-B288-790E0FCE5082}" type="parTrans" cxnId="{9294A315-0A2E-48ED-BA81-C4248DC22584}">
      <dgm:prSet/>
      <dgm:spPr/>
      <dgm:t>
        <a:bodyPr/>
        <a:lstStyle/>
        <a:p>
          <a:endParaRPr kumimoji="1" lang="ja-JP" altLang="en-US" sz="2000"/>
        </a:p>
      </dgm:t>
    </dgm:pt>
    <dgm:pt modelId="{9F206D5B-7BF1-4D04-9105-DCF15B58FBCB}" type="sibTrans" cxnId="{9294A315-0A2E-48ED-BA81-C4248DC22584}">
      <dgm:prSet custT="1"/>
      <dgm:spPr/>
      <dgm:t>
        <a:bodyPr/>
        <a:lstStyle/>
        <a:p>
          <a:endParaRPr kumimoji="1" lang="ja-JP" altLang="en-US" sz="3600"/>
        </a:p>
      </dgm:t>
    </dgm:pt>
    <dgm:pt modelId="{3E4B84DD-8834-437C-B75D-3CD03A1B3DBD}">
      <dgm:prSet phldrT="[Text]" custT="1"/>
      <dgm:spPr/>
      <dgm:t>
        <a:bodyPr/>
        <a:lstStyle/>
        <a:p>
          <a:r>
            <a:rPr kumimoji="1" lang="en-US" altLang="ja-JP" sz="1400" dirty="0"/>
            <a:t>Test of detector structure</a:t>
          </a:r>
          <a:endParaRPr kumimoji="1" lang="ja-JP" altLang="en-US" sz="1400" dirty="0"/>
        </a:p>
      </dgm:t>
    </dgm:pt>
    <dgm:pt modelId="{46173996-FA10-4B9D-8FA8-B65672EADCC6}" type="parTrans" cxnId="{95C55BF6-646C-412B-A4C8-A76D27F0AED0}">
      <dgm:prSet/>
      <dgm:spPr/>
      <dgm:t>
        <a:bodyPr/>
        <a:lstStyle/>
        <a:p>
          <a:endParaRPr kumimoji="1" lang="ja-JP" altLang="en-US" sz="2000"/>
        </a:p>
      </dgm:t>
    </dgm:pt>
    <dgm:pt modelId="{C36FC100-049B-44CC-81DB-88A59D18F61B}" type="sibTrans" cxnId="{95C55BF6-646C-412B-A4C8-A76D27F0AED0}">
      <dgm:prSet/>
      <dgm:spPr/>
      <dgm:t>
        <a:bodyPr/>
        <a:lstStyle/>
        <a:p>
          <a:endParaRPr kumimoji="1" lang="ja-JP" altLang="en-US" sz="2000"/>
        </a:p>
      </dgm:t>
    </dgm:pt>
    <dgm:pt modelId="{E581D516-1A51-4C1C-8578-776199B5418A}">
      <dgm:prSet phldrT="[Text]" custT="1"/>
      <dgm:spPr/>
      <dgm:t>
        <a:bodyPr/>
        <a:lstStyle/>
        <a:p>
          <a:r>
            <a:rPr kumimoji="1" lang="en-US" altLang="ja-JP" sz="1400" dirty="0"/>
            <a:t>Improved detector structure</a:t>
          </a:r>
          <a:endParaRPr kumimoji="1" lang="ja-JP" altLang="en-US" sz="1400" dirty="0"/>
        </a:p>
      </dgm:t>
    </dgm:pt>
    <dgm:pt modelId="{B059804D-1908-40D2-8F08-5860E438805D}" type="parTrans" cxnId="{F7A82207-7195-4E95-B9D6-68F1C662C1CB}">
      <dgm:prSet/>
      <dgm:spPr/>
      <dgm:t>
        <a:bodyPr/>
        <a:lstStyle/>
        <a:p>
          <a:endParaRPr kumimoji="1" lang="ja-JP" altLang="en-US" sz="2000"/>
        </a:p>
      </dgm:t>
    </dgm:pt>
    <dgm:pt modelId="{FA444335-A4FC-4117-8FE9-FC7E0EFF014E}" type="sibTrans" cxnId="{F7A82207-7195-4E95-B9D6-68F1C662C1CB}">
      <dgm:prSet/>
      <dgm:spPr/>
      <dgm:t>
        <a:bodyPr/>
        <a:lstStyle/>
        <a:p>
          <a:endParaRPr kumimoji="1" lang="ja-JP" altLang="en-US" sz="2000"/>
        </a:p>
      </dgm:t>
    </dgm:pt>
    <dgm:pt modelId="{A6352F05-46DB-4752-8A1C-35C995777DBC}">
      <dgm:prSet phldrT="[Text]" custT="1"/>
      <dgm:spPr/>
      <dgm:t>
        <a:bodyPr/>
        <a:lstStyle/>
        <a:p>
          <a:r>
            <a:rPr kumimoji="1" lang="en-US" altLang="ja-JP" sz="1400" dirty="0"/>
            <a:t>Refine exposure scheme</a:t>
          </a:r>
          <a:endParaRPr kumimoji="1" lang="ja-JP" altLang="en-US" sz="1400" dirty="0"/>
        </a:p>
      </dgm:t>
    </dgm:pt>
    <dgm:pt modelId="{6D2A97AE-1C30-4092-A7F5-845BC91BE683}" type="parTrans" cxnId="{36F0CB34-F561-4131-9122-CB522BB232C2}">
      <dgm:prSet/>
      <dgm:spPr/>
      <dgm:t>
        <a:bodyPr/>
        <a:lstStyle/>
        <a:p>
          <a:endParaRPr kumimoji="1" lang="ja-JP" altLang="en-US" sz="2000"/>
        </a:p>
      </dgm:t>
    </dgm:pt>
    <dgm:pt modelId="{ED3F7A32-6325-47F4-9730-AC1B6C0E860F}" type="sibTrans" cxnId="{36F0CB34-F561-4131-9122-CB522BB232C2}">
      <dgm:prSet/>
      <dgm:spPr/>
      <dgm:t>
        <a:bodyPr/>
        <a:lstStyle/>
        <a:p>
          <a:endParaRPr kumimoji="1" lang="ja-JP" altLang="en-US" sz="2000"/>
        </a:p>
      </dgm:t>
    </dgm:pt>
    <dgm:pt modelId="{50FA79A8-4158-4E84-8317-635FCE6BE7F4}">
      <dgm:prSet phldrT="[Text]" custT="1"/>
      <dgm:spPr/>
      <dgm:t>
        <a:bodyPr/>
        <a:lstStyle/>
        <a:p>
          <a:r>
            <a:rPr kumimoji="1" lang="en-US" altLang="ja-JP" sz="1800" dirty="0"/>
            <a:t>Pilot run 2018</a:t>
          </a:r>
          <a:endParaRPr kumimoji="1" lang="ja-JP" altLang="en-US" sz="1800" dirty="0"/>
        </a:p>
      </dgm:t>
    </dgm:pt>
    <dgm:pt modelId="{A8B1BFAB-88ED-409E-98F8-90C639013E4F}" type="parTrans" cxnId="{8040BEC7-3F76-4473-9139-947475874312}">
      <dgm:prSet/>
      <dgm:spPr/>
      <dgm:t>
        <a:bodyPr/>
        <a:lstStyle/>
        <a:p>
          <a:endParaRPr kumimoji="1" lang="ja-JP" altLang="en-US" sz="2000"/>
        </a:p>
      </dgm:t>
    </dgm:pt>
    <dgm:pt modelId="{2A8CD42B-419E-47FC-B24F-657B4642A434}" type="sibTrans" cxnId="{8040BEC7-3F76-4473-9139-947475874312}">
      <dgm:prSet custT="1"/>
      <dgm:spPr/>
      <dgm:t>
        <a:bodyPr/>
        <a:lstStyle/>
        <a:p>
          <a:endParaRPr kumimoji="1" lang="ja-JP" altLang="en-US" sz="3600"/>
        </a:p>
      </dgm:t>
    </dgm:pt>
    <dgm:pt modelId="{7B7432F6-58F9-4E89-8972-21663A4D8F70}">
      <dgm:prSet phldrT="[Text]" custT="1"/>
      <dgm:spPr/>
      <dgm:t>
        <a:bodyPr/>
        <a:lstStyle/>
        <a:p>
          <a:r>
            <a:rPr kumimoji="1" lang="en-US" altLang="ja-JP" sz="1400" dirty="0"/>
            <a:t>1/10 of the </a:t>
          </a:r>
          <a:r>
            <a:rPr kumimoji="1" lang="en-US" altLang="ja-JP" sz="1400" u="none" dirty="0"/>
            <a:t>full-scale </a:t>
          </a:r>
          <a:r>
            <a:rPr kumimoji="1" lang="en-US" altLang="ja-JP" sz="1400" dirty="0"/>
            <a:t>experiment with tungsten target </a:t>
          </a:r>
          <a:endParaRPr kumimoji="1" lang="ja-JP" altLang="en-US" sz="1400" dirty="0"/>
        </a:p>
      </dgm:t>
    </dgm:pt>
    <dgm:pt modelId="{FEBD1F4C-9998-4E27-8626-03B3E27AC5C0}" type="parTrans" cxnId="{89C7AA9D-A6FE-4005-ABFC-E8CA5AD004F4}">
      <dgm:prSet/>
      <dgm:spPr/>
      <dgm:t>
        <a:bodyPr/>
        <a:lstStyle/>
        <a:p>
          <a:endParaRPr kumimoji="1" lang="ja-JP" altLang="en-US" sz="2000"/>
        </a:p>
      </dgm:t>
    </dgm:pt>
    <dgm:pt modelId="{1BBC7715-F52F-46C6-8971-4408F7139CA8}" type="sibTrans" cxnId="{89C7AA9D-A6FE-4005-ABFC-E8CA5AD004F4}">
      <dgm:prSet/>
      <dgm:spPr/>
      <dgm:t>
        <a:bodyPr/>
        <a:lstStyle/>
        <a:p>
          <a:endParaRPr kumimoji="1" lang="ja-JP" altLang="en-US" sz="2000"/>
        </a:p>
      </dgm:t>
    </dgm:pt>
    <dgm:pt modelId="{40D2F848-8BFB-418E-B1F7-8D7F14C939AA}">
      <dgm:prSet phldrT="[Text]" custT="1"/>
      <dgm:spPr>
        <a:blipFill>
          <a:blip xmlns:r="http://schemas.openxmlformats.org/officeDocument/2006/relationships" r:embed="rId1"/>
          <a:stretch>
            <a:fillRect l="-442"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30084036-3F71-477E-A75A-B2C3BBF3B1C4}" type="parTrans" cxnId="{D0F7BC4B-6E1D-459D-8BD4-0D75B5AA1E44}">
      <dgm:prSet/>
      <dgm:spPr/>
      <dgm:t>
        <a:bodyPr/>
        <a:lstStyle/>
        <a:p>
          <a:endParaRPr kumimoji="1" lang="ja-JP" altLang="en-US" sz="2000"/>
        </a:p>
      </dgm:t>
    </dgm:pt>
    <dgm:pt modelId="{FFCB5418-18D7-499B-9B87-68FB334C575A}" type="sibTrans" cxnId="{D0F7BC4B-6E1D-459D-8BD4-0D75B5AA1E44}">
      <dgm:prSet/>
      <dgm:spPr/>
      <dgm:t>
        <a:bodyPr/>
        <a:lstStyle/>
        <a:p>
          <a:endParaRPr kumimoji="1" lang="ja-JP" altLang="en-US" sz="2000"/>
        </a:p>
      </dgm:t>
    </dgm:pt>
    <dgm:pt modelId="{4FB60EB4-4D38-48A3-B226-C990E6835FFF}">
      <dgm:prSet phldrT="[Text]" custT="1"/>
      <dgm:spPr/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C487E73F-18FE-4070-AA64-7DCDA39B8976}" type="parTrans" cxnId="{91A56B28-55F9-4B5A-AD6B-77074F482156}">
      <dgm:prSet/>
      <dgm:spPr/>
      <dgm:t>
        <a:bodyPr/>
        <a:lstStyle/>
        <a:p>
          <a:endParaRPr kumimoji="1" lang="ja-JP" altLang="en-US" sz="2000"/>
        </a:p>
      </dgm:t>
    </dgm:pt>
    <dgm:pt modelId="{80E88006-B0FD-4B3D-828E-AD14B8663584}" type="sibTrans" cxnId="{91A56B28-55F9-4B5A-AD6B-77074F482156}">
      <dgm:prSet/>
      <dgm:spPr/>
      <dgm:t>
        <a:bodyPr/>
        <a:lstStyle/>
        <a:p>
          <a:endParaRPr kumimoji="1" lang="ja-JP" altLang="en-US" sz="2000"/>
        </a:p>
      </dgm:t>
    </dgm:pt>
    <dgm:pt modelId="{F05E1F24-83A1-4B46-91A8-B5853521BCD2}">
      <dgm:prSet phldrT="[Text]" custT="1"/>
      <dgm:spPr/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39D59544-A245-401A-B072-7D5E76C64D57}" type="parTrans" cxnId="{1D5890D6-9080-4BD3-9309-7F0E538A48DC}">
      <dgm:prSet/>
      <dgm:spPr/>
      <dgm:t>
        <a:bodyPr/>
        <a:lstStyle/>
        <a:p>
          <a:endParaRPr kumimoji="1" lang="ja-JP" altLang="en-US" sz="2000"/>
        </a:p>
      </dgm:t>
    </dgm:pt>
    <dgm:pt modelId="{D7D325A7-3295-442C-BF8D-C8AFECB5CCE0}" type="sibTrans" cxnId="{1D5890D6-9080-4BD3-9309-7F0E538A48DC}">
      <dgm:prSet/>
      <dgm:spPr/>
      <dgm:t>
        <a:bodyPr/>
        <a:lstStyle/>
        <a:p>
          <a:endParaRPr kumimoji="1" lang="ja-JP" altLang="en-US" sz="2000"/>
        </a:p>
      </dgm:t>
    </dgm:pt>
    <dgm:pt modelId="{C6A47BD6-E1C3-43FF-B78C-22B8FEC3E06D}">
      <dgm:prSet phldrT="[Text]" custT="1"/>
      <dgm:spPr/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B13D6131-904B-4A2E-95C4-4C4724584533}" type="parTrans" cxnId="{3BEB2E29-D4DB-4D3F-8C2C-1744F5C54046}">
      <dgm:prSet/>
      <dgm:spPr/>
      <dgm:t>
        <a:bodyPr/>
        <a:lstStyle/>
        <a:p>
          <a:endParaRPr kumimoji="1" lang="ja-JP" altLang="en-US" sz="2000"/>
        </a:p>
      </dgm:t>
    </dgm:pt>
    <dgm:pt modelId="{183A8208-5C79-4CB3-B5E6-12F6EC6E684E}" type="sibTrans" cxnId="{3BEB2E29-D4DB-4D3F-8C2C-1744F5C54046}">
      <dgm:prSet/>
      <dgm:spPr/>
      <dgm:t>
        <a:bodyPr/>
        <a:lstStyle/>
        <a:p>
          <a:endParaRPr kumimoji="1" lang="ja-JP" altLang="en-US" sz="2000"/>
        </a:p>
      </dgm:t>
    </dgm:pt>
    <dgm:pt modelId="{08E4F3E9-1ED9-4E4F-A4EC-437DAAA511E4}">
      <dgm:prSet phldrT="[Text]" custT="1"/>
      <dgm:spPr/>
      <dgm:t>
        <a:bodyPr/>
        <a:lstStyle/>
        <a:p>
          <a:r>
            <a:rPr kumimoji="1" lang="en-US" altLang="ja-JP" sz="1400" dirty="0"/>
            <a:t>30 modules, 50 m</a:t>
          </a:r>
          <a:r>
            <a:rPr kumimoji="1" lang="en-US" altLang="ja-JP" sz="1400" baseline="30000" dirty="0"/>
            <a:t>2</a:t>
          </a:r>
          <a:endParaRPr kumimoji="1" lang="ja-JP" altLang="en-US" sz="1400" baseline="30000" dirty="0"/>
        </a:p>
      </dgm:t>
    </dgm:pt>
    <dgm:pt modelId="{F7A2627E-1160-42CD-AD50-173E4C90C18F}" type="parTrans" cxnId="{6A36B318-9196-498B-A9FE-EA89B44ECF19}">
      <dgm:prSet/>
      <dgm:spPr/>
      <dgm:t>
        <a:bodyPr/>
        <a:lstStyle/>
        <a:p>
          <a:endParaRPr kumimoji="1" lang="ja-JP" altLang="en-US"/>
        </a:p>
      </dgm:t>
    </dgm:pt>
    <dgm:pt modelId="{3D33F359-74F6-4DD7-AF80-871D0552F540}" type="sibTrans" cxnId="{6A36B318-9196-498B-A9FE-EA89B44ECF19}">
      <dgm:prSet/>
      <dgm:spPr/>
      <dgm:t>
        <a:bodyPr/>
        <a:lstStyle/>
        <a:p>
          <a:endParaRPr kumimoji="1" lang="ja-JP" altLang="en-US"/>
        </a:p>
      </dgm:t>
    </dgm:pt>
    <dgm:pt modelId="{C74DA322-97E9-4DF3-B6F5-6068A64C430E}" type="pres">
      <dgm:prSet presAssocID="{8366B23B-457A-4E6D-AD73-9ED66742BAA1}" presName="outerComposite" presStyleCnt="0">
        <dgm:presLayoutVars>
          <dgm:chMax val="5"/>
          <dgm:dir/>
          <dgm:resizeHandles val="exact"/>
        </dgm:presLayoutVars>
      </dgm:prSet>
      <dgm:spPr/>
    </dgm:pt>
    <dgm:pt modelId="{9F5D54A4-7ABE-4130-BAE0-0D4B1DF101D2}" type="pres">
      <dgm:prSet presAssocID="{8366B23B-457A-4E6D-AD73-9ED66742BAA1}" presName="dummyMaxCanvas" presStyleCnt="0">
        <dgm:presLayoutVars/>
      </dgm:prSet>
      <dgm:spPr/>
    </dgm:pt>
    <dgm:pt modelId="{23388048-7592-4E7C-97F2-52B165B56E6A}" type="pres">
      <dgm:prSet presAssocID="{8366B23B-457A-4E6D-AD73-9ED66742BAA1}" presName="FourNodes_1" presStyleLbl="node1" presStyleIdx="0" presStyleCnt="4" custScaleY="76979">
        <dgm:presLayoutVars>
          <dgm:bulletEnabled val="1"/>
        </dgm:presLayoutVars>
      </dgm:prSet>
      <dgm:spPr/>
    </dgm:pt>
    <dgm:pt modelId="{31393A83-AFA4-4794-AA26-A3BF8C9C7D72}" type="pres">
      <dgm:prSet presAssocID="{8366B23B-457A-4E6D-AD73-9ED66742BAA1}" presName="FourNodes_2" presStyleLbl="node1" presStyleIdx="1" presStyleCnt="4" custScaleY="79820" custLinFactNeighborX="-771" custLinFactNeighborY="-28920">
        <dgm:presLayoutVars>
          <dgm:bulletEnabled val="1"/>
        </dgm:presLayoutVars>
      </dgm:prSet>
      <dgm:spPr/>
    </dgm:pt>
    <dgm:pt modelId="{30280AF4-5D85-403F-9E23-892B257FBC76}" type="pres">
      <dgm:prSet presAssocID="{8366B23B-457A-4E6D-AD73-9ED66742BAA1}" presName="FourNodes_3" presStyleLbl="node1" presStyleIdx="2" presStyleCnt="4" custScaleX="101749" custScaleY="92442" custLinFactNeighborX="-835" custLinFactNeighborY="-50549">
        <dgm:presLayoutVars>
          <dgm:bulletEnabled val="1"/>
        </dgm:presLayoutVars>
      </dgm:prSet>
      <dgm:spPr/>
    </dgm:pt>
    <dgm:pt modelId="{1CF6057C-3D40-456E-80C2-2E2E1983336C}" type="pres">
      <dgm:prSet presAssocID="{8366B23B-457A-4E6D-AD73-9ED66742BAA1}" presName="FourNodes_4" presStyleLbl="node1" presStyleIdx="3" presStyleCnt="4" custScaleX="103004" custScaleY="160761" custLinFactNeighborX="-654" custLinFactNeighborY="-23545">
        <dgm:presLayoutVars>
          <dgm:bulletEnabled val="1"/>
        </dgm:presLayoutVars>
      </dgm:prSet>
      <dgm:spPr/>
    </dgm:pt>
    <dgm:pt modelId="{3B3C5749-3A05-4BC2-BEFA-D433680E2CC7}" type="pres">
      <dgm:prSet presAssocID="{8366B23B-457A-4E6D-AD73-9ED66742BAA1}" presName="FourConn_1-2" presStyleLbl="fgAccFollowNode1" presStyleIdx="0" presStyleCnt="3">
        <dgm:presLayoutVars>
          <dgm:bulletEnabled val="1"/>
        </dgm:presLayoutVars>
      </dgm:prSet>
      <dgm:spPr/>
    </dgm:pt>
    <dgm:pt modelId="{7108BEB8-2204-4905-8E8A-E64BCBE9AD26}" type="pres">
      <dgm:prSet presAssocID="{8366B23B-457A-4E6D-AD73-9ED66742BAA1}" presName="FourConn_2-3" presStyleLbl="fgAccFollowNode1" presStyleIdx="1" presStyleCnt="3" custLinFactNeighborX="-14115" custLinFactNeighborY="-47382">
        <dgm:presLayoutVars>
          <dgm:bulletEnabled val="1"/>
        </dgm:presLayoutVars>
      </dgm:prSet>
      <dgm:spPr/>
    </dgm:pt>
    <dgm:pt modelId="{C3E2D3C8-370B-460B-BD3B-1956F6B089C9}" type="pres">
      <dgm:prSet presAssocID="{8366B23B-457A-4E6D-AD73-9ED66742BAA1}" presName="FourConn_3-4" presStyleLbl="fgAccFollowNode1" presStyleIdx="2" presStyleCnt="3" custLinFactNeighborX="-23285" custLinFactNeighborY="-70687">
        <dgm:presLayoutVars>
          <dgm:bulletEnabled val="1"/>
        </dgm:presLayoutVars>
      </dgm:prSet>
      <dgm:spPr/>
    </dgm:pt>
    <dgm:pt modelId="{D6D30F19-0B4C-4293-9891-8319A443C6AE}" type="pres">
      <dgm:prSet presAssocID="{8366B23B-457A-4E6D-AD73-9ED66742BAA1}" presName="FourNodes_1_text" presStyleLbl="node1" presStyleIdx="3" presStyleCnt="4">
        <dgm:presLayoutVars>
          <dgm:bulletEnabled val="1"/>
        </dgm:presLayoutVars>
      </dgm:prSet>
      <dgm:spPr/>
    </dgm:pt>
    <dgm:pt modelId="{C83B3B26-4676-4BE7-930D-D1A9C4B2730F}" type="pres">
      <dgm:prSet presAssocID="{8366B23B-457A-4E6D-AD73-9ED66742BAA1}" presName="FourNodes_2_text" presStyleLbl="node1" presStyleIdx="3" presStyleCnt="4">
        <dgm:presLayoutVars>
          <dgm:bulletEnabled val="1"/>
        </dgm:presLayoutVars>
      </dgm:prSet>
      <dgm:spPr/>
    </dgm:pt>
    <dgm:pt modelId="{94968B49-79E4-4349-8D82-671BAADCAC59}" type="pres">
      <dgm:prSet presAssocID="{8366B23B-457A-4E6D-AD73-9ED66742BAA1}" presName="FourNodes_3_text" presStyleLbl="node1" presStyleIdx="3" presStyleCnt="4">
        <dgm:presLayoutVars>
          <dgm:bulletEnabled val="1"/>
        </dgm:presLayoutVars>
      </dgm:prSet>
      <dgm:spPr/>
    </dgm:pt>
    <dgm:pt modelId="{D5504F48-F373-4AD1-85BC-A11EE37C40DE}" type="pres">
      <dgm:prSet presAssocID="{8366B23B-457A-4E6D-AD73-9ED66742BAA1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F7A82207-7195-4E95-B9D6-68F1C662C1CB}" srcId="{B2DFD87B-6EC8-43B5-AE29-E130EE81A510}" destId="{E581D516-1A51-4C1C-8578-776199B5418A}" srcOrd="0" destOrd="0" parTransId="{B059804D-1908-40D2-8F08-5860E438805D}" sibTransId="{FA444335-A4FC-4117-8FE9-FC7E0EFF014E}"/>
    <dgm:cxn modelId="{9294A315-0A2E-48ED-BA81-C4248DC22584}" srcId="{8366B23B-457A-4E6D-AD73-9ED66742BAA1}" destId="{B2DFD87B-6EC8-43B5-AE29-E130EE81A510}" srcOrd="1" destOrd="0" parTransId="{2FA028CE-F30C-43D6-B288-790E0FCE5082}" sibTransId="{9F206D5B-7BF1-4D04-9105-DCF15B58FBCB}"/>
    <dgm:cxn modelId="{6A36B318-9196-498B-A9FE-EA89B44ECF19}" srcId="{50FA79A8-4158-4E84-8317-635FCE6BE7F4}" destId="{08E4F3E9-1ED9-4E4F-A4EC-437DAAA511E4}" srcOrd="1" destOrd="0" parTransId="{F7A2627E-1160-42CD-AD50-173E4C90C18F}" sibTransId="{3D33F359-74F6-4DD7-AF80-871D0552F540}"/>
    <dgm:cxn modelId="{7AD03922-6CC4-4EBE-80E8-58A3CDA6489D}" type="presOf" srcId="{08E4F3E9-1ED9-4E4F-A4EC-437DAAA511E4}" destId="{94968B49-79E4-4349-8D82-671BAADCAC59}" srcOrd="1" destOrd="2" presId="urn:microsoft.com/office/officeart/2005/8/layout/vProcess5"/>
    <dgm:cxn modelId="{91A56B28-55F9-4B5A-AD6B-77074F482156}" srcId="{40D2F848-8BFB-418E-B1F7-8D7F14C939AA}" destId="{4FB60EB4-4D38-48A3-B226-C990E6835FFF}" srcOrd="0" destOrd="0" parTransId="{C487E73F-18FE-4070-AA64-7DCDA39B8976}" sibTransId="{80E88006-B0FD-4B3D-828E-AD14B8663584}"/>
    <dgm:cxn modelId="{3BEB2E29-D4DB-4D3F-8C2C-1744F5C54046}" srcId="{40D2F848-8BFB-418E-B1F7-8D7F14C939AA}" destId="{C6A47BD6-E1C3-43FF-B78C-22B8FEC3E06D}" srcOrd="2" destOrd="0" parTransId="{B13D6131-904B-4A2E-95C4-4C4724584533}" sibTransId="{183A8208-5C79-4CB3-B5E6-12F6EC6E684E}"/>
    <dgm:cxn modelId="{36F0CB34-F561-4131-9122-CB522BB232C2}" srcId="{B2DFD87B-6EC8-43B5-AE29-E130EE81A510}" destId="{A6352F05-46DB-4752-8A1C-35C995777DBC}" srcOrd="1" destOrd="0" parTransId="{6D2A97AE-1C30-4092-A7F5-845BC91BE683}" sibTransId="{ED3F7A32-6325-47F4-9730-AC1B6C0E860F}"/>
    <dgm:cxn modelId="{393A363A-DB4A-4FC4-B31C-B9369C2075F3}" type="presOf" srcId="{2F1C44F8-C8AE-4850-B254-B723E7564C09}" destId="{3B3C5749-3A05-4BC2-BEFA-D433680E2CC7}" srcOrd="0" destOrd="0" presId="urn:microsoft.com/office/officeart/2005/8/layout/vProcess5"/>
    <dgm:cxn modelId="{088BAD5E-B02E-492D-8B4B-CD6FCD2192ED}" type="presOf" srcId="{9F206D5B-7BF1-4D04-9105-DCF15B58FBCB}" destId="{7108BEB8-2204-4905-8E8A-E64BCBE9AD26}" srcOrd="0" destOrd="0" presId="urn:microsoft.com/office/officeart/2005/8/layout/vProcess5"/>
    <dgm:cxn modelId="{95CA0664-7F6F-4B2D-8FF5-1B477DD9853F}" type="presOf" srcId="{F05E1F24-83A1-4B46-91A8-B5853521BCD2}" destId="{1CF6057C-3D40-456E-80C2-2E2E1983336C}" srcOrd="0" destOrd="2" presId="urn:microsoft.com/office/officeart/2005/8/layout/vProcess5"/>
    <dgm:cxn modelId="{0AE23E47-9208-4286-991A-303FF814819F}" type="presOf" srcId="{F05E1F24-83A1-4B46-91A8-B5853521BCD2}" destId="{D5504F48-F373-4AD1-85BC-A11EE37C40DE}" srcOrd="1" destOrd="2" presId="urn:microsoft.com/office/officeart/2005/8/layout/vProcess5"/>
    <dgm:cxn modelId="{C689F947-CD1E-4C09-9687-AF770F00EDC9}" type="presOf" srcId="{40D2F848-8BFB-418E-B1F7-8D7F14C939AA}" destId="{1CF6057C-3D40-456E-80C2-2E2E1983336C}" srcOrd="0" destOrd="0" presId="urn:microsoft.com/office/officeart/2005/8/layout/vProcess5"/>
    <dgm:cxn modelId="{EAF3046A-3D8E-4608-AD2E-C89D16E45EF8}" type="presOf" srcId="{7B7432F6-58F9-4E89-8972-21663A4D8F70}" destId="{30280AF4-5D85-403F-9E23-892B257FBC76}" srcOrd="0" destOrd="1" presId="urn:microsoft.com/office/officeart/2005/8/layout/vProcess5"/>
    <dgm:cxn modelId="{D0F7BC4B-6E1D-459D-8BD4-0D75B5AA1E44}" srcId="{8366B23B-457A-4E6D-AD73-9ED66742BAA1}" destId="{40D2F848-8BFB-418E-B1F7-8D7F14C939AA}" srcOrd="3" destOrd="0" parTransId="{30084036-3F71-477E-A75A-B2C3BBF3B1C4}" sibTransId="{FFCB5418-18D7-499B-9B87-68FB334C575A}"/>
    <dgm:cxn modelId="{FC01714C-F295-4E8C-984E-3E3EA1B5B148}" type="presOf" srcId="{40D2F848-8BFB-418E-B1F7-8D7F14C939AA}" destId="{D5504F48-F373-4AD1-85BC-A11EE37C40DE}" srcOrd="1" destOrd="0" presId="urn:microsoft.com/office/officeart/2005/8/layout/vProcess5"/>
    <dgm:cxn modelId="{42D30475-14CB-4015-B895-5A0909A9C9F7}" type="presOf" srcId="{E581D516-1A51-4C1C-8578-776199B5418A}" destId="{C83B3B26-4676-4BE7-930D-D1A9C4B2730F}" srcOrd="1" destOrd="1" presId="urn:microsoft.com/office/officeart/2005/8/layout/vProcess5"/>
    <dgm:cxn modelId="{EBB26776-5393-4057-8CF8-89944E9074B7}" type="presOf" srcId="{C6A47BD6-E1C3-43FF-B78C-22B8FEC3E06D}" destId="{D5504F48-F373-4AD1-85BC-A11EE37C40DE}" srcOrd="1" destOrd="3" presId="urn:microsoft.com/office/officeart/2005/8/layout/vProcess5"/>
    <dgm:cxn modelId="{B019177A-6DD1-428B-98FD-7941E224EEE4}" srcId="{8366B23B-457A-4E6D-AD73-9ED66742BAA1}" destId="{6E057258-2705-485D-9EE1-051D69609AC2}" srcOrd="0" destOrd="0" parTransId="{38B80773-41B2-4132-ADDC-5F98A8E576CF}" sibTransId="{2F1C44F8-C8AE-4850-B254-B723E7564C09}"/>
    <dgm:cxn modelId="{4F6E947C-9726-442E-9042-40397FC0587D}" type="presOf" srcId="{8366B23B-457A-4E6D-AD73-9ED66742BAA1}" destId="{C74DA322-97E9-4DF3-B6F5-6068A64C430E}" srcOrd="0" destOrd="0" presId="urn:microsoft.com/office/officeart/2005/8/layout/vProcess5"/>
    <dgm:cxn modelId="{89C7AA9D-A6FE-4005-ABFC-E8CA5AD004F4}" srcId="{50FA79A8-4158-4E84-8317-635FCE6BE7F4}" destId="{7B7432F6-58F9-4E89-8972-21663A4D8F70}" srcOrd="0" destOrd="0" parTransId="{FEBD1F4C-9998-4E27-8626-03B3E27AC5C0}" sibTransId="{1BBC7715-F52F-46C6-8971-4408F7139CA8}"/>
    <dgm:cxn modelId="{6E3E939E-D54B-4DE3-B9E8-48412E0446DD}" type="presOf" srcId="{08E4F3E9-1ED9-4E4F-A4EC-437DAAA511E4}" destId="{30280AF4-5D85-403F-9E23-892B257FBC76}" srcOrd="0" destOrd="2" presId="urn:microsoft.com/office/officeart/2005/8/layout/vProcess5"/>
    <dgm:cxn modelId="{6A240DB0-4D18-4C62-9DB8-38BED13BF321}" type="presOf" srcId="{50FA79A8-4158-4E84-8317-635FCE6BE7F4}" destId="{30280AF4-5D85-403F-9E23-892B257FBC76}" srcOrd="0" destOrd="0" presId="urn:microsoft.com/office/officeart/2005/8/layout/vProcess5"/>
    <dgm:cxn modelId="{FED952B3-7882-449D-ABA1-275043F7D731}" type="presOf" srcId="{50FA79A8-4158-4E84-8317-635FCE6BE7F4}" destId="{94968B49-79E4-4349-8D82-671BAADCAC59}" srcOrd="1" destOrd="0" presId="urn:microsoft.com/office/officeart/2005/8/layout/vProcess5"/>
    <dgm:cxn modelId="{573B68B6-47B3-4C3E-9AC9-E84882E55225}" type="presOf" srcId="{A6352F05-46DB-4752-8A1C-35C995777DBC}" destId="{C83B3B26-4676-4BE7-930D-D1A9C4B2730F}" srcOrd="1" destOrd="2" presId="urn:microsoft.com/office/officeart/2005/8/layout/vProcess5"/>
    <dgm:cxn modelId="{CE4196BA-EF61-416D-8942-A12F8D5C0F95}" type="presOf" srcId="{3E4B84DD-8834-437C-B75D-3CD03A1B3DBD}" destId="{D6D30F19-0B4C-4293-9891-8319A443C6AE}" srcOrd="1" destOrd="1" presId="urn:microsoft.com/office/officeart/2005/8/layout/vProcess5"/>
    <dgm:cxn modelId="{FB4025C3-53C6-42D6-A921-F6BBD361C910}" type="presOf" srcId="{6E057258-2705-485D-9EE1-051D69609AC2}" destId="{D6D30F19-0B4C-4293-9891-8319A443C6AE}" srcOrd="1" destOrd="0" presId="urn:microsoft.com/office/officeart/2005/8/layout/vProcess5"/>
    <dgm:cxn modelId="{8040BEC7-3F76-4473-9139-947475874312}" srcId="{8366B23B-457A-4E6D-AD73-9ED66742BAA1}" destId="{50FA79A8-4158-4E84-8317-635FCE6BE7F4}" srcOrd="2" destOrd="0" parTransId="{A8B1BFAB-88ED-409E-98F8-90C639013E4F}" sibTransId="{2A8CD42B-419E-47FC-B24F-657B4642A434}"/>
    <dgm:cxn modelId="{5DB4F1CC-F826-40B7-8276-A52FFAB1B153}" type="presOf" srcId="{B2DFD87B-6EC8-43B5-AE29-E130EE81A510}" destId="{C83B3B26-4676-4BE7-930D-D1A9C4B2730F}" srcOrd="1" destOrd="0" presId="urn:microsoft.com/office/officeart/2005/8/layout/vProcess5"/>
    <dgm:cxn modelId="{1FECEFCD-94D8-424F-AE4F-8F95D56BB651}" type="presOf" srcId="{2A8CD42B-419E-47FC-B24F-657B4642A434}" destId="{C3E2D3C8-370B-460B-BD3B-1956F6B089C9}" srcOrd="0" destOrd="0" presId="urn:microsoft.com/office/officeart/2005/8/layout/vProcess5"/>
    <dgm:cxn modelId="{C25179D5-7360-4EDA-96E1-B21CDAB5E405}" type="presOf" srcId="{4FB60EB4-4D38-48A3-B226-C990E6835FFF}" destId="{1CF6057C-3D40-456E-80C2-2E2E1983336C}" srcOrd="0" destOrd="1" presId="urn:microsoft.com/office/officeart/2005/8/layout/vProcess5"/>
    <dgm:cxn modelId="{1D5890D6-9080-4BD3-9309-7F0E538A48DC}" srcId="{40D2F848-8BFB-418E-B1F7-8D7F14C939AA}" destId="{F05E1F24-83A1-4B46-91A8-B5853521BCD2}" srcOrd="1" destOrd="0" parTransId="{39D59544-A245-401A-B072-7D5E76C64D57}" sibTransId="{D7D325A7-3295-442C-BF8D-C8AFECB5CCE0}"/>
    <dgm:cxn modelId="{4DCDACD8-2FC6-4F13-AA91-DDB7E5D05081}" type="presOf" srcId="{A6352F05-46DB-4752-8A1C-35C995777DBC}" destId="{31393A83-AFA4-4794-AA26-A3BF8C9C7D72}" srcOrd="0" destOrd="2" presId="urn:microsoft.com/office/officeart/2005/8/layout/vProcess5"/>
    <dgm:cxn modelId="{BBA0B9DA-7AAA-4B88-8BCD-11AD5E8E7D2B}" type="presOf" srcId="{E581D516-1A51-4C1C-8578-776199B5418A}" destId="{31393A83-AFA4-4794-AA26-A3BF8C9C7D72}" srcOrd="0" destOrd="1" presId="urn:microsoft.com/office/officeart/2005/8/layout/vProcess5"/>
    <dgm:cxn modelId="{8CD4CBDB-99AA-4634-BF31-1CF7641BA850}" type="presOf" srcId="{6E057258-2705-485D-9EE1-051D69609AC2}" destId="{23388048-7592-4E7C-97F2-52B165B56E6A}" srcOrd="0" destOrd="0" presId="urn:microsoft.com/office/officeart/2005/8/layout/vProcess5"/>
    <dgm:cxn modelId="{63BF82DC-B6DE-44B0-BC47-0C33E2683620}" type="presOf" srcId="{C6A47BD6-E1C3-43FF-B78C-22B8FEC3E06D}" destId="{1CF6057C-3D40-456E-80C2-2E2E1983336C}" srcOrd="0" destOrd="3" presId="urn:microsoft.com/office/officeart/2005/8/layout/vProcess5"/>
    <dgm:cxn modelId="{991C67E0-E66B-4F9F-997A-624CAFEFB682}" type="presOf" srcId="{4FB60EB4-4D38-48A3-B226-C990E6835FFF}" destId="{D5504F48-F373-4AD1-85BC-A11EE37C40DE}" srcOrd="1" destOrd="1" presId="urn:microsoft.com/office/officeart/2005/8/layout/vProcess5"/>
    <dgm:cxn modelId="{9712B8E4-75C8-4958-84A4-7EB79EC4A64E}" type="presOf" srcId="{7B7432F6-58F9-4E89-8972-21663A4D8F70}" destId="{94968B49-79E4-4349-8D82-671BAADCAC59}" srcOrd="1" destOrd="1" presId="urn:microsoft.com/office/officeart/2005/8/layout/vProcess5"/>
    <dgm:cxn modelId="{B52872EB-CFDA-42D2-A5C0-A1ADDA182F07}" type="presOf" srcId="{3E4B84DD-8834-437C-B75D-3CD03A1B3DBD}" destId="{23388048-7592-4E7C-97F2-52B165B56E6A}" srcOrd="0" destOrd="1" presId="urn:microsoft.com/office/officeart/2005/8/layout/vProcess5"/>
    <dgm:cxn modelId="{95C55BF6-646C-412B-A4C8-A76D27F0AED0}" srcId="{6E057258-2705-485D-9EE1-051D69609AC2}" destId="{3E4B84DD-8834-437C-B75D-3CD03A1B3DBD}" srcOrd="0" destOrd="0" parTransId="{46173996-FA10-4B9D-8FA8-B65672EADCC6}" sibTransId="{C36FC100-049B-44CC-81DB-88A59D18F61B}"/>
    <dgm:cxn modelId="{34AE1BFA-51D2-4830-894C-9A6C9B281BEC}" type="presOf" srcId="{B2DFD87B-6EC8-43B5-AE29-E130EE81A510}" destId="{31393A83-AFA4-4794-AA26-A3BF8C9C7D72}" srcOrd="0" destOrd="0" presId="urn:microsoft.com/office/officeart/2005/8/layout/vProcess5"/>
    <dgm:cxn modelId="{454B1478-033C-4891-9114-82EC42F35264}" type="presParOf" srcId="{C74DA322-97E9-4DF3-B6F5-6068A64C430E}" destId="{9F5D54A4-7ABE-4130-BAE0-0D4B1DF101D2}" srcOrd="0" destOrd="0" presId="urn:microsoft.com/office/officeart/2005/8/layout/vProcess5"/>
    <dgm:cxn modelId="{145138F8-927B-4D0F-875B-5B82FCCABB6C}" type="presParOf" srcId="{C74DA322-97E9-4DF3-B6F5-6068A64C430E}" destId="{23388048-7592-4E7C-97F2-52B165B56E6A}" srcOrd="1" destOrd="0" presId="urn:microsoft.com/office/officeart/2005/8/layout/vProcess5"/>
    <dgm:cxn modelId="{0A68B135-FCE8-43ED-9AD4-6BABB20A9A3A}" type="presParOf" srcId="{C74DA322-97E9-4DF3-B6F5-6068A64C430E}" destId="{31393A83-AFA4-4794-AA26-A3BF8C9C7D72}" srcOrd="2" destOrd="0" presId="urn:microsoft.com/office/officeart/2005/8/layout/vProcess5"/>
    <dgm:cxn modelId="{977EC69F-347D-43CC-87C0-0C34AF244600}" type="presParOf" srcId="{C74DA322-97E9-4DF3-B6F5-6068A64C430E}" destId="{30280AF4-5D85-403F-9E23-892B257FBC76}" srcOrd="3" destOrd="0" presId="urn:microsoft.com/office/officeart/2005/8/layout/vProcess5"/>
    <dgm:cxn modelId="{27052299-1AFE-4148-AF7E-CF54E5E8154A}" type="presParOf" srcId="{C74DA322-97E9-4DF3-B6F5-6068A64C430E}" destId="{1CF6057C-3D40-456E-80C2-2E2E1983336C}" srcOrd="4" destOrd="0" presId="urn:microsoft.com/office/officeart/2005/8/layout/vProcess5"/>
    <dgm:cxn modelId="{74660E20-A0D8-4F3B-A479-2C1CB3DF5E6C}" type="presParOf" srcId="{C74DA322-97E9-4DF3-B6F5-6068A64C430E}" destId="{3B3C5749-3A05-4BC2-BEFA-D433680E2CC7}" srcOrd="5" destOrd="0" presId="urn:microsoft.com/office/officeart/2005/8/layout/vProcess5"/>
    <dgm:cxn modelId="{FB9AEE43-E729-46CE-B721-37A9D271D675}" type="presParOf" srcId="{C74DA322-97E9-4DF3-B6F5-6068A64C430E}" destId="{7108BEB8-2204-4905-8E8A-E64BCBE9AD26}" srcOrd="6" destOrd="0" presId="urn:microsoft.com/office/officeart/2005/8/layout/vProcess5"/>
    <dgm:cxn modelId="{81DC2B7E-C009-4B74-BA68-626741CE0C25}" type="presParOf" srcId="{C74DA322-97E9-4DF3-B6F5-6068A64C430E}" destId="{C3E2D3C8-370B-460B-BD3B-1956F6B089C9}" srcOrd="7" destOrd="0" presId="urn:microsoft.com/office/officeart/2005/8/layout/vProcess5"/>
    <dgm:cxn modelId="{FA38330B-3E73-4CF5-93DB-BE1D110D9CD8}" type="presParOf" srcId="{C74DA322-97E9-4DF3-B6F5-6068A64C430E}" destId="{D6D30F19-0B4C-4293-9891-8319A443C6AE}" srcOrd="8" destOrd="0" presId="urn:microsoft.com/office/officeart/2005/8/layout/vProcess5"/>
    <dgm:cxn modelId="{1471BEC1-FDBF-449D-BE56-EE48D3B49C5B}" type="presParOf" srcId="{C74DA322-97E9-4DF3-B6F5-6068A64C430E}" destId="{C83B3B26-4676-4BE7-930D-D1A9C4B2730F}" srcOrd="9" destOrd="0" presId="urn:microsoft.com/office/officeart/2005/8/layout/vProcess5"/>
    <dgm:cxn modelId="{AA608263-83B3-4AE4-B398-3A7D1491E0A5}" type="presParOf" srcId="{C74DA322-97E9-4DF3-B6F5-6068A64C430E}" destId="{94968B49-79E4-4349-8D82-671BAADCAC59}" srcOrd="10" destOrd="0" presId="urn:microsoft.com/office/officeart/2005/8/layout/vProcess5"/>
    <dgm:cxn modelId="{4964FC3B-09F3-4344-A68F-24F2370D4E82}" type="presParOf" srcId="{C74DA322-97E9-4DF3-B6F5-6068A64C430E}" destId="{D5504F48-F373-4AD1-85BC-A11EE37C40D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88048-7592-4E7C-97F2-52B165B56E6A}">
      <dsp:nvSpPr>
        <dsp:cNvPr id="0" name=""/>
        <dsp:cNvSpPr/>
      </dsp:nvSpPr>
      <dsp:spPr>
        <a:xfrm>
          <a:off x="-30113" y="-42022"/>
          <a:ext cx="4009839" cy="8790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Test beam 2016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Test of detector structure</a:t>
          </a:r>
          <a:endParaRPr kumimoji="1" lang="ja-JP" altLang="en-US" sz="1400" kern="1200" dirty="0"/>
        </a:p>
      </dsp:txBody>
      <dsp:txXfrm>
        <a:off x="-4365" y="-16274"/>
        <a:ext cx="2696441" cy="827598"/>
      </dsp:txXfrm>
    </dsp:sp>
    <dsp:sp modelId="{31393A83-AFA4-4794-AA26-A3BF8C9C7D72}">
      <dsp:nvSpPr>
        <dsp:cNvPr id="0" name=""/>
        <dsp:cNvSpPr/>
      </dsp:nvSpPr>
      <dsp:spPr>
        <a:xfrm>
          <a:off x="274794" y="961118"/>
          <a:ext cx="4009839" cy="911538"/>
        </a:xfrm>
        <a:prstGeom prst="roundRect">
          <a:avLst>
            <a:gd name="adj" fmla="val 10000"/>
          </a:avLst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Test beam 2017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Improved detector structure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Refine exposure scheme</a:t>
          </a:r>
          <a:endParaRPr kumimoji="1" lang="ja-JP" altLang="en-US" sz="1400" kern="1200" dirty="0"/>
        </a:p>
      </dsp:txBody>
      <dsp:txXfrm>
        <a:off x="301492" y="987816"/>
        <a:ext cx="2878324" cy="858142"/>
      </dsp:txXfrm>
    </dsp:sp>
    <dsp:sp modelId="{30280AF4-5D85-403F-9E23-892B257FBC76}">
      <dsp:nvSpPr>
        <dsp:cNvPr id="0" name=""/>
        <dsp:cNvSpPr/>
      </dsp:nvSpPr>
      <dsp:spPr>
        <a:xfrm>
          <a:off x="567973" y="1991673"/>
          <a:ext cx="4079971" cy="1055680"/>
        </a:xfrm>
        <a:prstGeom prst="roundRect">
          <a:avLst>
            <a:gd name="adj" fmla="val 10000"/>
          </a:avLst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Pilot run 2018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1/10 of the </a:t>
          </a:r>
          <a:r>
            <a:rPr kumimoji="1" lang="en-US" altLang="ja-JP" sz="1400" u="none" kern="1200" dirty="0"/>
            <a:t>full-scale </a:t>
          </a:r>
          <a:r>
            <a:rPr kumimoji="1" lang="en-US" altLang="ja-JP" sz="1400" kern="1200" dirty="0"/>
            <a:t>experiment with tungsten target 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30 modules, 50 m</a:t>
          </a:r>
          <a:r>
            <a:rPr kumimoji="1" lang="en-US" altLang="ja-JP" sz="1400" kern="1200" baseline="30000" dirty="0"/>
            <a:t>2</a:t>
          </a:r>
          <a:endParaRPr kumimoji="1" lang="ja-JP" altLang="en-US" sz="1400" kern="1200" baseline="30000" dirty="0"/>
        </a:p>
      </dsp:txBody>
      <dsp:txXfrm>
        <a:off x="598893" y="2022593"/>
        <a:ext cx="2926255" cy="993840"/>
      </dsp:txXfrm>
    </dsp:sp>
    <dsp:sp modelId="{1CF6057C-3D40-456E-80C2-2E2E1983336C}">
      <dsp:nvSpPr>
        <dsp:cNvPr id="0" name=""/>
        <dsp:cNvSpPr/>
      </dsp:nvSpPr>
      <dsp:spPr>
        <a:xfrm>
          <a:off x="885893" y="3259585"/>
          <a:ext cx="4130294" cy="1835878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Physics run 2021-2022 (2023)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Full scale experiment with tungsten and molybdenum targets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Aiming at 1000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kumimoji="1" lang="en-US" altLang="ja-JP" sz="1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kumimoji="1" lang="en-US" altLang="ja-JP" sz="1400" b="0" i="1" kern="1200" smtClean="0">
                      <a:latin typeface="Cambria Math" panose="02040503050406030204" pitchFamily="18" charset="0"/>
                    </a:rPr>
                    <m:t>𝐷</m:t>
                  </m:r>
                </m:e>
                <m:sub>
                  <m:r>
                    <a:rPr kumimoji="1" lang="en-US" altLang="ja-JP" sz="1400" b="0" i="1" kern="1200" smtClean="0">
                      <a:latin typeface="Cambria Math" panose="02040503050406030204" pitchFamily="18" charset="0"/>
                    </a:rPr>
                    <m:t>𝑠</m:t>
                  </m:r>
                </m:sub>
              </m:sSub>
              <m:r>
                <a:rPr kumimoji="1" lang="en-US" altLang="ja-JP" sz="1400" b="0" i="1" kern="1200" smtClean="0">
                  <a:latin typeface="Cambria Math" panose="02040503050406030204" pitchFamily="18" charset="0"/>
                </a:rPr>
                <m:t>→</m:t>
              </m:r>
              <m:r>
                <a:rPr kumimoji="1" lang="en-US" altLang="ja-JP" sz="1400" b="0" i="1" kern="1200" smtClean="0">
                  <a:latin typeface="Cambria Math" panose="02040503050406030204" pitchFamily="18" charset="0"/>
                </a:rPr>
                <m:t>𝜏</m:t>
              </m:r>
              <m:r>
                <a:rPr kumimoji="1" lang="en-US" altLang="ja-JP" sz="1400" b="0" i="1" kern="1200" smtClean="0">
                  <a:latin typeface="Cambria Math" panose="02040503050406030204" pitchFamily="18" charset="0"/>
                </a:rPr>
                <m:t>→</m:t>
              </m:r>
              <m:r>
                <a:rPr kumimoji="1" lang="en-US" altLang="ja-JP" sz="1400" b="0" i="1" kern="1200" smtClean="0">
                  <a:latin typeface="Cambria Math" panose="02040503050406030204" pitchFamily="18" charset="0"/>
                </a:rPr>
                <m:t>𝑋</m:t>
              </m:r>
            </m:oMath>
          </a14:m>
          <a:r>
            <a:rPr kumimoji="1" lang="ja-JP" altLang="en-US" sz="1400" kern="1200" dirty="0"/>
            <a:t> </a:t>
          </a:r>
          <a:r>
            <a:rPr kumimoji="1" lang="en-US" altLang="ja-JP" sz="1400" kern="1200" dirty="0"/>
            <a:t>events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400" kern="1200" dirty="0"/>
            <a:t>10 % uncertainty on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kumimoji="1" lang="en-US" altLang="ja-JP" sz="1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kumimoji="1" lang="en-US" altLang="ja-JP" sz="1400" b="0" i="1" kern="1200" smtClean="0">
                      <a:latin typeface="Cambria Math" panose="02040503050406030204" pitchFamily="18" charset="0"/>
                    </a:rPr>
                    <m:t>𝜈</m:t>
                  </m:r>
                </m:e>
                <m:sub>
                  <m:r>
                    <a:rPr kumimoji="1" lang="en-US" altLang="ja-JP" sz="1400" b="0" i="1" kern="1200" smtClean="0">
                      <a:latin typeface="Cambria Math" panose="02040503050406030204" pitchFamily="18" charset="0"/>
                    </a:rPr>
                    <m:t>𝜏</m:t>
                  </m:r>
                </m:sub>
              </m:sSub>
            </m:oMath>
          </a14:m>
          <a:r>
            <a:rPr kumimoji="1" lang="ja-JP" altLang="en-US" sz="1400" kern="1200" dirty="0"/>
            <a:t> </a:t>
          </a:r>
          <a:r>
            <a:rPr kumimoji="1" lang="en-US" altLang="ja-JP" sz="1400" kern="1200" dirty="0"/>
            <a:t>flux</a:t>
          </a:r>
          <a:endParaRPr kumimoji="1" lang="ja-JP" altLang="en-US" sz="1400" kern="1200" dirty="0"/>
        </a:p>
      </dsp:txBody>
      <dsp:txXfrm>
        <a:off x="939664" y="3313356"/>
        <a:ext cx="2912247" cy="1728336"/>
      </dsp:txXfrm>
    </dsp:sp>
    <dsp:sp modelId="{3B3C5749-3A05-4BC2-BEFA-D433680E2CC7}">
      <dsp:nvSpPr>
        <dsp:cNvPr id="0" name=""/>
        <dsp:cNvSpPr/>
      </dsp:nvSpPr>
      <dsp:spPr>
        <a:xfrm>
          <a:off x="3237430" y="701190"/>
          <a:ext cx="742294" cy="7422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3404446" y="701190"/>
        <a:ext cx="408262" cy="558576"/>
      </dsp:txXfrm>
    </dsp:sp>
    <dsp:sp modelId="{7108BEB8-2204-4905-8E8A-E64BCBE9AD26}">
      <dsp:nvSpPr>
        <dsp:cNvPr id="0" name=""/>
        <dsp:cNvSpPr/>
      </dsp:nvSpPr>
      <dsp:spPr>
        <a:xfrm>
          <a:off x="3468479" y="1699103"/>
          <a:ext cx="742294" cy="7422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3635495" y="1699103"/>
        <a:ext cx="408262" cy="558576"/>
      </dsp:txXfrm>
    </dsp:sp>
    <dsp:sp modelId="{C3E2D3C8-370B-460B-BD3B-1956F6B089C9}">
      <dsp:nvSpPr>
        <dsp:cNvPr id="0" name=""/>
        <dsp:cNvSpPr/>
      </dsp:nvSpPr>
      <dsp:spPr>
        <a:xfrm>
          <a:off x="3731222" y="2875739"/>
          <a:ext cx="742294" cy="7422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600" kern="1200"/>
        </a:p>
      </dsp:txBody>
      <dsp:txXfrm>
        <a:off x="3898238" y="2875739"/>
        <a:ext cx="408262" cy="558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B1E55-DB86-4337-B9A0-B8D07C9E68C4}" type="datetimeFigureOut">
              <a:rPr kumimoji="1"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AF06D-13A7-4E4B-A76D-253FEDCA78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575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ノートを消したものを</a:t>
            </a:r>
            <a:r>
              <a:rPr kumimoji="1" lang="en-US" altLang="ja-JP" dirty="0"/>
              <a:t>upload</a:t>
            </a:r>
            <a:r>
              <a:rPr kumimoji="1" lang="ja-JP" altLang="en-US" dirty="0"/>
              <a:t>する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F51024-DA53-4E40-AF67-0BDA7047AD8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2600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9AF06D-13A7-4E4B-A76D-253FEDCA78B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588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4" name="Google Shape;38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8715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185c8ec6ed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1185c8ec6ed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1 mrad = 0.057 deg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531231-11AB-41C3-A64B-5D2117A5F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F51024-DA53-4E40-AF67-0BDA7047AD8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125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C7538-8469-4604-A383-B0B236A8BA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1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770DF-A200-49B9-9FDE-054B7B6F26B3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22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3EB9-09D5-47E0-A039-2E867ECD4D16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16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4E6E-73A4-4183-8F3D-3FCC5148CAAC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30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200177"/>
            <a:ext cx="12192000" cy="775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5674156-3125-48CE-B7AD-16F5FF6CA05A}"/>
              </a:ext>
            </a:extLst>
          </p:cNvPr>
          <p:cNvSpPr/>
          <p:nvPr userDrawn="1"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BEA53C6E-B822-48C1-AE43-123E9E431F6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1005383"/>
            <a:ext cx="12192000" cy="419379"/>
          </a:xfrm>
          <a:prstGeom prst="rect">
            <a:avLst/>
          </a:prstGeom>
        </p:spPr>
        <p:txBody>
          <a:bodyPr anchor="ctr"/>
          <a:lstStyle>
            <a:lvl1pPr marL="0" marR="0" indent="0" algn="ctr" defTabSz="685800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80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7EF0F-0316-40CA-926D-D5F6665F6BF6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35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4970-A1D0-446C-961D-4E24CD63FFAD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86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D916F-A311-4DBD-808E-F1FCAD0E07C9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02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1C5B-F60D-4C25-878A-33004D5FF35C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070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548B-DA15-4761-9EBE-CCCD91F04A7E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41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65ED-CE97-4568-AF91-2D3554DCCE66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680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43FB-8078-4B30-9049-B49E562AF949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89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444A-36A8-4DCF-91F2-3C33D2829D7C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09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16B66-F617-4F89-B2DC-ABA22341F66A}" type="datetime1">
              <a:rPr lang="en-GB" altLang="ja-JP" smtClean="0"/>
              <a:t>09/06/2022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C6CC2-E6BC-4D5D-B2EF-B1B9AC8E7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42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a65.web.cern.ch/" TargetMode="External"/><Relationship Id="rId5" Type="http://schemas.openxmlformats.org/officeDocument/2006/relationships/hyperlink" Target="https://link.springer.com/article/10.1007/JHEP01(2020)03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105.08270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image" Target="../media/image85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5.gif"/><Relationship Id="rId5" Type="http://schemas.openxmlformats.org/officeDocument/2006/relationships/image" Target="../media/image12.png"/><Relationship Id="rId15" Type="http://schemas.openxmlformats.org/officeDocument/2006/relationships/image" Target="../media/image160.png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openxmlformats.org/officeDocument/2006/relationships/image" Target="../media/image19.png"/><Relationship Id="rId14" Type="http://schemas.openxmlformats.org/officeDocument/2006/relationships/image" Target="../media/image15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921" y="2223922"/>
            <a:ext cx="7029590" cy="4497725"/>
          </a:xfrm>
          <a:prstGeom prst="rect">
            <a:avLst/>
          </a:prstGeom>
        </p:spPr>
      </p:pic>
      <p:sp>
        <p:nvSpPr>
          <p:cNvPr id="9" name="タイトル 8">
            <a:extLst>
              <a:ext uri="{FF2B5EF4-FFF2-40B4-BE49-F238E27FC236}">
                <a16:creationId xmlns:a16="http://schemas.microsoft.com/office/drawing/2014/main" id="{168EBA4F-FBFA-4BAC-89B9-13568AA2B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996" y="899333"/>
            <a:ext cx="8142571" cy="1249901"/>
          </a:xfrm>
        </p:spPr>
        <p:txBody>
          <a:bodyPr>
            <a:noAutofit/>
          </a:bodyPr>
          <a:lstStyle/>
          <a:p>
            <a:pPr algn="l"/>
            <a:r>
              <a:rPr lang="en-US" altLang="ja-JP" sz="4000" b="1" dirty="0">
                <a:solidFill>
                  <a:srgbClr val="92D050"/>
                </a:solidFill>
              </a:rPr>
              <a:t>NA65</a:t>
            </a:r>
            <a:r>
              <a:rPr lang="en-US" altLang="ja-JP" sz="4000" dirty="0">
                <a:solidFill>
                  <a:schemeClr val="bg1">
                    <a:lumMod val="85000"/>
                  </a:schemeClr>
                </a:solidFill>
              </a:rPr>
              <a:t>/</a:t>
            </a:r>
            <a:r>
              <a:rPr lang="en-US" altLang="ja-JP" sz="4000" b="1" dirty="0">
                <a:solidFill>
                  <a:srgbClr val="00B0F0"/>
                </a:solidFill>
              </a:rPr>
              <a:t>DsTau</a:t>
            </a:r>
            <a:r>
              <a:rPr lang="en-GB" altLang="ja-JP" sz="32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altLang="ja-JP" sz="4000" dirty="0">
                <a:solidFill>
                  <a:schemeClr val="bg1">
                    <a:lumMod val="85000"/>
                  </a:schemeClr>
                </a:solidFill>
              </a:rPr>
              <a:t>experiment, </a:t>
            </a:r>
            <a:br>
              <a:rPr lang="en-GB" altLang="ja-JP" sz="40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altLang="ja-JP" sz="4000" dirty="0">
                <a:solidFill>
                  <a:schemeClr val="bg1">
                    <a:lumMod val="85000"/>
                  </a:schemeClr>
                </a:solidFill>
              </a:rPr>
              <a:t>status and plans </a:t>
            </a:r>
            <a:endParaRPr kumimoji="1" lang="ja-JP" altLang="en-US" sz="4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187165F-6DDB-4DFF-A19D-0200865126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996" y="2427453"/>
            <a:ext cx="4994072" cy="1598526"/>
          </a:xfrm>
        </p:spPr>
        <p:txBody>
          <a:bodyPr>
            <a:normAutofit/>
          </a:bodyPr>
          <a:lstStyle/>
          <a:p>
            <a:r>
              <a:rPr kumimoji="1" lang="en-US" altLang="ja-JP" dirty="0">
                <a:solidFill>
                  <a:schemeClr val="bg1">
                    <a:lumMod val="85000"/>
                  </a:schemeClr>
                </a:solidFill>
              </a:rPr>
              <a:t>Akitaka Ariga </a:t>
            </a:r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(Spokesperson)</a:t>
            </a:r>
            <a:endParaRPr kumimoji="1" lang="en-US" altLang="ja-JP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kumimoji="1" lang="en-US" altLang="ja-JP" dirty="0">
                <a:solidFill>
                  <a:schemeClr val="bg1">
                    <a:lumMod val="85000"/>
                  </a:schemeClr>
                </a:solidFill>
              </a:rPr>
              <a:t>University of Bern / Chiba University</a:t>
            </a:r>
          </a:p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On behalf of t</a:t>
            </a:r>
            <a:r>
              <a:rPr kumimoji="1" lang="en-US" altLang="ja-JP" dirty="0">
                <a:solidFill>
                  <a:schemeClr val="bg1">
                    <a:lumMod val="85000"/>
                  </a:schemeClr>
                </a:solidFill>
              </a:rPr>
              <a:t>he DsTau Collaboration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93853E2-2F34-4EDF-8F4C-1FCDBBC3D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13099-EDF5-428F-B47D-F89C88F71B1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371" y="4186049"/>
            <a:ext cx="413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SPSC Open session June 2022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146" name="Picture 2" descr="The DsTau proj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785" y="565010"/>
            <a:ext cx="2230723" cy="84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6649" y="5454116"/>
            <a:ext cx="3583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DsTau paper: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10.1007/JHEP01(2020)033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DsTau web site: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  <a:hlinkClick r:id="rId6"/>
              </a:rPr>
              <a:t>https://na65.web.cern.ch/</a:t>
            </a:r>
            <a:endParaRPr kumimoji="0" lang="en-GB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10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"/>
          <p:cNvSpPr txBox="1">
            <a:spLocks noGrp="1"/>
          </p:cNvSpPr>
          <p:nvPr>
            <p:ph type="title"/>
          </p:nvPr>
        </p:nvSpPr>
        <p:spPr>
          <a:xfrm>
            <a:off x="120007" y="273351"/>
            <a:ext cx="9692640" cy="785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Exposure process</a:t>
            </a:r>
            <a:endParaRPr/>
          </a:p>
        </p:txBody>
      </p:sp>
      <p:grpSp>
        <p:nvGrpSpPr>
          <p:cNvPr id="256" name="Google Shape;256;p9"/>
          <p:cNvGrpSpPr/>
          <p:nvPr/>
        </p:nvGrpSpPr>
        <p:grpSpPr>
          <a:xfrm>
            <a:off x="991034" y="1371600"/>
            <a:ext cx="10176500" cy="1218289"/>
            <a:chOff x="8898" y="326657"/>
            <a:chExt cx="10107024" cy="1595845"/>
          </a:xfrm>
        </p:grpSpPr>
        <p:sp>
          <p:nvSpPr>
            <p:cNvPr id="257" name="Google Shape;257;p9"/>
            <p:cNvSpPr/>
            <p:nvPr/>
          </p:nvSpPr>
          <p:spPr>
            <a:xfrm>
              <a:off x="8898" y="326657"/>
              <a:ext cx="2659743" cy="1595845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9"/>
            <p:cNvSpPr txBox="1"/>
            <p:nvPr/>
          </p:nvSpPr>
          <p:spPr>
            <a:xfrm>
              <a:off x="55639" y="373398"/>
              <a:ext cx="2566261" cy="15023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lang="en-US"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Set a module on the target mover</a:t>
              </a: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9"/>
            <p:cNvSpPr/>
            <p:nvPr/>
          </p:nvSpPr>
          <p:spPr>
            <a:xfrm>
              <a:off x="2934616" y="794772"/>
              <a:ext cx="563865" cy="6596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9"/>
            <p:cNvSpPr txBox="1"/>
            <p:nvPr/>
          </p:nvSpPr>
          <p:spPr>
            <a:xfrm>
              <a:off x="2934616" y="926695"/>
              <a:ext cx="394706" cy="3957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9"/>
            <p:cNvSpPr/>
            <p:nvPr/>
          </p:nvSpPr>
          <p:spPr>
            <a:xfrm>
              <a:off x="3732539" y="326657"/>
              <a:ext cx="2659743" cy="1595845"/>
            </a:xfrm>
            <a:prstGeom prst="roundRect">
              <a:avLst>
                <a:gd name="adj" fmla="val 10000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9"/>
            <p:cNvSpPr txBox="1"/>
            <p:nvPr/>
          </p:nvSpPr>
          <p:spPr>
            <a:xfrm>
              <a:off x="3779280" y="373398"/>
              <a:ext cx="2566261" cy="15023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Exposure</a:t>
              </a:r>
              <a:endPara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9"/>
            <p:cNvSpPr/>
            <p:nvPr/>
          </p:nvSpPr>
          <p:spPr>
            <a:xfrm>
              <a:off x="6658256" y="794772"/>
              <a:ext cx="563865" cy="6596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9"/>
            <p:cNvSpPr txBox="1"/>
            <p:nvPr/>
          </p:nvSpPr>
          <p:spPr>
            <a:xfrm>
              <a:off x="6658256" y="926695"/>
              <a:ext cx="394706" cy="3957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Arial"/>
                <a:buNone/>
              </a:pPr>
              <a:endParaRPr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9"/>
            <p:cNvSpPr/>
            <p:nvPr/>
          </p:nvSpPr>
          <p:spPr>
            <a:xfrm>
              <a:off x="7456179" y="326657"/>
              <a:ext cx="2659743" cy="1595845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9"/>
            <p:cNvSpPr txBox="1"/>
            <p:nvPr/>
          </p:nvSpPr>
          <p:spPr>
            <a:xfrm>
              <a:off x="7502920" y="373398"/>
              <a:ext cx="2566261" cy="15023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Remove the exposed module</a:t>
              </a:r>
              <a:endPara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9"/>
          <p:cNvSpPr txBox="1"/>
          <p:nvPr/>
        </p:nvSpPr>
        <p:spPr>
          <a:xfrm>
            <a:off x="993402" y="2493352"/>
            <a:ext cx="221661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 min</a:t>
            </a: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9"/>
          <p:cNvSpPr txBox="1"/>
          <p:nvPr/>
        </p:nvSpPr>
        <p:spPr>
          <a:xfrm>
            <a:off x="8383547" y="2554907"/>
            <a:ext cx="221661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 min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9"/>
          <p:cNvSpPr txBox="1"/>
          <p:nvPr/>
        </p:nvSpPr>
        <p:spPr>
          <a:xfrm>
            <a:off x="4616263" y="2554907"/>
            <a:ext cx="259943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hour ~ 4 hours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44123" y="3616375"/>
            <a:ext cx="2007359" cy="2823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20251" y="3853460"/>
            <a:ext cx="3527231" cy="25533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98349612-4849-0A82-37DC-228B53AB0826}"/>
              </a:ext>
            </a:extLst>
          </p:cNvPr>
          <p:cNvCxnSpPr/>
          <p:nvPr/>
        </p:nvCxnSpPr>
        <p:spPr>
          <a:xfrm flipV="1">
            <a:off x="4787334" y="2937933"/>
            <a:ext cx="0" cy="253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E36C0D-7C8A-DCF9-5E2D-2A1AF17C5A06}"/>
              </a:ext>
            </a:extLst>
          </p:cNvPr>
          <p:cNvSpPr txBox="1"/>
          <p:nvPr/>
        </p:nvSpPr>
        <p:spPr>
          <a:xfrm>
            <a:off x="4443697" y="3101462"/>
            <a:ext cx="118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Nighttime</a:t>
            </a:r>
          </a:p>
          <a:p>
            <a:r>
              <a:rPr kumimoji="1" lang="en-US" altLang="ja-JP" sz="1600" dirty="0"/>
              <a:t>2 spills/SC</a:t>
            </a:r>
            <a:endParaRPr kumimoji="1" lang="ja-JP" altLang="en-US" sz="1600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10AE61C2-D525-99C9-A2DB-A11A667CAA8A}"/>
              </a:ext>
            </a:extLst>
          </p:cNvPr>
          <p:cNvCxnSpPr/>
          <p:nvPr/>
        </p:nvCxnSpPr>
        <p:spPr>
          <a:xfrm flipV="1">
            <a:off x="6001516" y="2937933"/>
            <a:ext cx="0" cy="253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4DDE50F-A6E6-4A19-C4E4-0F2E27B8E9BA}"/>
              </a:ext>
            </a:extLst>
          </p:cNvPr>
          <p:cNvSpPr txBox="1"/>
          <p:nvPr/>
        </p:nvSpPr>
        <p:spPr>
          <a:xfrm>
            <a:off x="5718786" y="3101463"/>
            <a:ext cx="118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Daytime</a:t>
            </a:r>
          </a:p>
          <a:p>
            <a:r>
              <a:rPr kumimoji="1" lang="en-US" altLang="ja-JP" sz="1600" dirty="0"/>
              <a:t>1 spills/SC</a:t>
            </a:r>
            <a:endParaRPr kumimoji="1" lang="ja-JP" altLang="en-US" sz="16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462902E-0B93-25FC-3E12-55DF78661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476" y="3841429"/>
            <a:ext cx="2752450" cy="26855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11"/>
          <p:cNvPicPr preferRelativeResize="0"/>
          <p:nvPr/>
        </p:nvPicPr>
        <p:blipFill rotWithShape="1">
          <a:blip r:embed="rId3">
            <a:alphaModFix/>
          </a:blip>
          <a:srcRect l="22306" t="21811" r="20061" b="26006"/>
          <a:stretch/>
        </p:blipFill>
        <p:spPr>
          <a:xfrm>
            <a:off x="4532054" y="3144788"/>
            <a:ext cx="3326524" cy="2232873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Film labeling</a:t>
            </a:r>
            <a:endParaRPr/>
          </a:p>
        </p:txBody>
      </p:sp>
      <p:pic>
        <p:nvPicPr>
          <p:cNvPr id="288" name="Google Shape;288;p11" descr="テキスト&#10;&#10;自動的に生成された説明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8363009" y="2999154"/>
            <a:ext cx="3273552" cy="23042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9" name="Google Shape;289;p11"/>
          <p:cNvCxnSpPr/>
          <p:nvPr/>
        </p:nvCxnSpPr>
        <p:spPr>
          <a:xfrm rot="10800000" flipH="1">
            <a:off x="2432912" y="4768499"/>
            <a:ext cx="1255363" cy="54244"/>
          </a:xfrm>
          <a:prstGeom prst="straightConnector1">
            <a:avLst/>
          </a:prstGeom>
          <a:noFill/>
          <a:ln w="9525" cap="flat" cmpd="sng">
            <a:solidFill>
              <a:srgbClr val="FFD966"/>
            </a:solidFill>
            <a:prstDash val="solid"/>
            <a:miter lim="800000"/>
            <a:headEnd type="stealth" w="med" len="med"/>
            <a:tailEnd type="stealth" w="med" len="med"/>
          </a:ln>
        </p:spPr>
      </p:cxnSp>
      <p:pic>
        <p:nvPicPr>
          <p:cNvPr id="290" name="Google Shape;290;p11" descr="キッチンで作業をしている男性&#10;&#10;中程度の精度で自動的に生成された説明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8200" y="3065192"/>
            <a:ext cx="3189423" cy="2392067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11"/>
          <p:cNvSpPr txBox="1"/>
          <p:nvPr/>
        </p:nvSpPr>
        <p:spPr>
          <a:xfrm>
            <a:off x="726887" y="1673591"/>
            <a:ext cx="91440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Emulsion films are labeled by an optical label printer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Raspberry pi -&gt; LED dot matrix -&gt; lens -&gt; emulsion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A trouble during operation (a fraction of films doesn’t have a readable pattern), but recoverable.</a:t>
            </a:r>
            <a:endParaRPr dirty="0"/>
          </a:p>
        </p:txBody>
      </p:sp>
      <p:sp>
        <p:nvSpPr>
          <p:cNvPr id="292" name="Google Shape;292;p11"/>
          <p:cNvSpPr txBox="1"/>
          <p:nvPr/>
        </p:nvSpPr>
        <p:spPr>
          <a:xfrm>
            <a:off x="4594925" y="2775455"/>
            <a:ext cx="37680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Light pattern on emulsion film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1"/>
          <p:cNvSpPr txBox="1"/>
          <p:nvPr/>
        </p:nvSpPr>
        <p:spPr>
          <a:xfrm>
            <a:off x="8363009" y="2585349"/>
            <a:ext cx="37680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Labels after development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11"/>
          <p:cNvCxnSpPr/>
          <p:nvPr/>
        </p:nvCxnSpPr>
        <p:spPr>
          <a:xfrm>
            <a:off x="5751095" y="4640622"/>
            <a:ext cx="886326" cy="0"/>
          </a:xfrm>
          <a:prstGeom prst="straightConnector1">
            <a:avLst/>
          </a:prstGeom>
          <a:noFill/>
          <a:ln w="9525" cap="flat" cmpd="sng">
            <a:solidFill>
              <a:srgbClr val="FFD966"/>
            </a:solidFill>
            <a:prstDash val="solid"/>
            <a:miter lim="800000"/>
            <a:headEnd type="stealth" w="med" len="med"/>
            <a:tailEnd type="stealth" w="med" len="med"/>
          </a:ln>
        </p:spPr>
      </p:cxnSp>
      <p:sp>
        <p:nvSpPr>
          <p:cNvPr id="295" name="Google Shape;295;p11"/>
          <p:cNvSpPr txBox="1"/>
          <p:nvPr/>
        </p:nvSpPr>
        <p:spPr>
          <a:xfrm>
            <a:off x="5751095" y="4640622"/>
            <a:ext cx="15320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 mm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1095" y="832020"/>
            <a:ext cx="2612063" cy="3271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2989" y="1147335"/>
            <a:ext cx="3234332" cy="328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638" y="734883"/>
            <a:ext cx="1995816" cy="4105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6655060" y="1351926"/>
            <a:ext cx="1869381" cy="2492508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12"/>
          <p:cNvSpPr/>
          <p:nvPr/>
        </p:nvSpPr>
        <p:spPr>
          <a:xfrm>
            <a:off x="4285585" y="173419"/>
            <a:ext cx="3407988" cy="394139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12700" cap="flat" cmpd="sng">
            <a:solidFill>
              <a:srgbClr val="78787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1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Development</a:t>
            </a:r>
            <a:endParaRPr/>
          </a:p>
        </p:txBody>
      </p:sp>
      <p:sp>
        <p:nvSpPr>
          <p:cNvPr id="305" name="Google Shape;305;p12"/>
          <p:cNvSpPr/>
          <p:nvPr/>
        </p:nvSpPr>
        <p:spPr>
          <a:xfrm>
            <a:off x="389241" y="4840563"/>
            <a:ext cx="2258425" cy="5847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man with the clocks - didn't miss a second</a:t>
            </a:r>
            <a:endParaRPr/>
          </a:p>
        </p:txBody>
      </p:sp>
      <p:sp>
        <p:nvSpPr>
          <p:cNvPr id="306" name="Google Shape;306;p12"/>
          <p:cNvSpPr/>
          <p:nvPr/>
        </p:nvSpPr>
        <p:spPr>
          <a:xfrm>
            <a:off x="3217089" y="4258832"/>
            <a:ext cx="2242609" cy="33855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preparation of  fixer</a:t>
            </a:r>
            <a:endParaRPr/>
          </a:p>
        </p:txBody>
      </p:sp>
      <p:sp>
        <p:nvSpPr>
          <p:cNvPr id="307" name="Google Shape;307;p12"/>
          <p:cNvSpPr/>
          <p:nvPr/>
        </p:nvSpPr>
        <p:spPr>
          <a:xfrm>
            <a:off x="6699485" y="3892046"/>
            <a:ext cx="1954880" cy="33855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putting clips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12"/>
          <p:cNvSpPr/>
          <p:nvPr/>
        </p:nvSpPr>
        <p:spPr>
          <a:xfrm>
            <a:off x="9319686" y="4089555"/>
            <a:ext cx="1954880" cy="33855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development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9" name="Google Shape;30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310" name="Google Shape;310;p12"/>
          <p:cNvPicPr preferRelativeResize="0"/>
          <p:nvPr/>
        </p:nvPicPr>
        <p:blipFill rotWithShape="1">
          <a:blip r:embed="rId7">
            <a:alphaModFix/>
          </a:blip>
          <a:srcRect t="16669"/>
          <a:stretch/>
        </p:blipFill>
        <p:spPr>
          <a:xfrm>
            <a:off x="6064405" y="4672452"/>
            <a:ext cx="5495950" cy="2226297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12"/>
          <p:cNvSpPr/>
          <p:nvPr/>
        </p:nvSpPr>
        <p:spPr>
          <a:xfrm>
            <a:off x="4109525" y="5154365"/>
            <a:ext cx="1954880" cy="33855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Drying films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1EC3F4-BD9F-11F2-86DF-3E162C79031B}"/>
              </a:ext>
            </a:extLst>
          </p:cNvPr>
          <p:cNvSpPr txBox="1"/>
          <p:nvPr/>
        </p:nvSpPr>
        <p:spPr>
          <a:xfrm>
            <a:off x="254000" y="5672667"/>
            <a:ext cx="45042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This was the first large scale development after CHORUS in 90s!</a:t>
            </a:r>
          </a:p>
          <a:p>
            <a:r>
              <a:rPr kumimoji="1" lang="en-US" altLang="ja-JP" sz="2000" dirty="0"/>
              <a:t>~2200 films were developed in 3 weeks</a:t>
            </a:r>
            <a:endParaRPr kumimoji="1" lang="ja-JP" alt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3"/>
          <p:cNvSpPr txBox="1">
            <a:spLocks noGrp="1"/>
          </p:cNvSpPr>
          <p:nvPr>
            <p:ph type="title"/>
          </p:nvPr>
        </p:nvSpPr>
        <p:spPr>
          <a:xfrm>
            <a:off x="838200" y="14387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Comparing beam size with 2018 and 2021</a:t>
            </a:r>
            <a:endParaRPr/>
          </a:p>
        </p:txBody>
      </p:sp>
      <p:pic>
        <p:nvPicPr>
          <p:cNvPr id="317" name="Google Shape;3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2809" y="1488182"/>
            <a:ext cx="3248478" cy="2391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91288" y="1488182"/>
            <a:ext cx="3248478" cy="2545337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13"/>
          <p:cNvSpPr/>
          <p:nvPr/>
        </p:nvSpPr>
        <p:spPr>
          <a:xfrm>
            <a:off x="3544238" y="1947593"/>
            <a:ext cx="650450" cy="575035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3"/>
          <p:cNvSpPr/>
          <p:nvPr/>
        </p:nvSpPr>
        <p:spPr>
          <a:xfrm>
            <a:off x="6364749" y="2459784"/>
            <a:ext cx="1673252" cy="1562502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1" name="Google Shape;321;p13"/>
          <p:cNvCxnSpPr/>
          <p:nvPr/>
        </p:nvCxnSpPr>
        <p:spPr>
          <a:xfrm rot="10800000" flipH="1">
            <a:off x="2582639" y="3437691"/>
            <a:ext cx="2991055" cy="17659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stealth" w="med" len="med"/>
            <a:tailEnd type="stealth" w="med" len="med"/>
          </a:ln>
        </p:spPr>
      </p:cxnSp>
      <p:sp>
        <p:nvSpPr>
          <p:cNvPr id="322" name="Google Shape;322;p13"/>
          <p:cNvSpPr txBox="1"/>
          <p:nvPr/>
        </p:nvSpPr>
        <p:spPr>
          <a:xfrm>
            <a:off x="3385029" y="2980702"/>
            <a:ext cx="178515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12.5 cm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3" name="Google Shape;323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8495" y="4178438"/>
            <a:ext cx="3248478" cy="2459829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13"/>
          <p:cNvSpPr txBox="1"/>
          <p:nvPr/>
        </p:nvSpPr>
        <p:spPr>
          <a:xfrm>
            <a:off x="2700232" y="4707640"/>
            <a:ext cx="149445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Bad example from the 2018 run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5" name="Google Shape;325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6135257" y="3690694"/>
            <a:ext cx="2580741" cy="3638221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13"/>
          <p:cNvSpPr txBox="1"/>
          <p:nvPr/>
        </p:nvSpPr>
        <p:spPr>
          <a:xfrm>
            <a:off x="5866988" y="4890956"/>
            <a:ext cx="33460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2021 run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3"/>
          <p:cNvSpPr txBox="1"/>
          <p:nvPr/>
        </p:nvSpPr>
        <p:spPr>
          <a:xfrm>
            <a:off x="280795" y="2215772"/>
            <a:ext cx="216201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Single spot irradiation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3"/>
          <p:cNvSpPr txBox="1"/>
          <p:nvPr/>
        </p:nvSpPr>
        <p:spPr>
          <a:xfrm>
            <a:off x="433195" y="5169305"/>
            <a:ext cx="216201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Irradiation with scanning by target mover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13"/>
          <p:cNvSpPr txBox="1"/>
          <p:nvPr/>
        </p:nvSpPr>
        <p:spPr>
          <a:xfrm>
            <a:off x="3417528" y="1284771"/>
            <a:ext cx="60947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2018                                           2021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86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Evaluation of track density uniformity</a:t>
            </a:r>
            <a:endParaRPr/>
          </a:p>
        </p:txBody>
      </p:sp>
      <p:grpSp>
        <p:nvGrpSpPr>
          <p:cNvPr id="335" name="Google Shape;335;p14"/>
          <p:cNvGrpSpPr/>
          <p:nvPr/>
        </p:nvGrpSpPr>
        <p:grpSpPr>
          <a:xfrm>
            <a:off x="6454218" y="1890939"/>
            <a:ext cx="5840474" cy="3993966"/>
            <a:chOff x="27335441" y="14506611"/>
            <a:chExt cx="11439736" cy="7968872"/>
          </a:xfrm>
        </p:grpSpPr>
        <p:grpSp>
          <p:nvGrpSpPr>
            <p:cNvPr id="336" name="Google Shape;336;p14"/>
            <p:cNvGrpSpPr/>
            <p:nvPr/>
          </p:nvGrpSpPr>
          <p:grpSpPr>
            <a:xfrm>
              <a:off x="27335441" y="14506611"/>
              <a:ext cx="11439736" cy="7968872"/>
              <a:chOff x="26731535" y="15757334"/>
              <a:chExt cx="9291872" cy="6736559"/>
            </a:xfrm>
          </p:grpSpPr>
          <p:grpSp>
            <p:nvGrpSpPr>
              <p:cNvPr id="337" name="Google Shape;337;p14"/>
              <p:cNvGrpSpPr/>
              <p:nvPr/>
            </p:nvGrpSpPr>
            <p:grpSpPr>
              <a:xfrm>
                <a:off x="26731535" y="16255182"/>
                <a:ext cx="8359512" cy="6238711"/>
                <a:chOff x="35399818" y="16870481"/>
                <a:chExt cx="6639935" cy="4333050"/>
              </a:xfrm>
            </p:grpSpPr>
            <p:pic>
              <p:nvPicPr>
                <p:cNvPr id="338" name="Google Shape;338;p14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35408744" y="16870481"/>
                  <a:ext cx="6631009" cy="43330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39" name="Google Shape;339;p14"/>
                <p:cNvSpPr txBox="1"/>
                <p:nvPr/>
              </p:nvSpPr>
              <p:spPr>
                <a:xfrm rot="-5400000">
                  <a:off x="34260798" y="18194063"/>
                  <a:ext cx="2589185" cy="3111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Entries</a:t>
                  </a:r>
                  <a:endParaRPr sz="10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40" name="Google Shape;340;p14"/>
              <p:cNvSpPr txBox="1"/>
              <p:nvPr/>
            </p:nvSpPr>
            <p:spPr>
              <a:xfrm>
                <a:off x="27675134" y="15757334"/>
                <a:ext cx="8348273" cy="7151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Distribution of density, fitted by Gauss function</a:t>
                </a:r>
                <a:endParaRPr/>
              </a:p>
            </p:txBody>
          </p:sp>
        </p:grpSp>
        <p:sp>
          <p:nvSpPr>
            <p:cNvPr id="341" name="Google Shape;341;p14"/>
            <p:cNvSpPr txBox="1"/>
            <p:nvPr/>
          </p:nvSpPr>
          <p:spPr>
            <a:xfrm>
              <a:off x="33080094" y="15379389"/>
              <a:ext cx="4729444" cy="228778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  <p:sp>
        <p:nvSpPr>
          <p:cNvPr id="342" name="Google Shape;342;p14"/>
          <p:cNvSpPr txBox="1"/>
          <p:nvPr/>
        </p:nvSpPr>
        <p:spPr>
          <a:xfrm>
            <a:off x="7309573" y="6042776"/>
            <a:ext cx="4722869" cy="584775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l="-643" b="-1368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grpSp>
        <p:nvGrpSpPr>
          <p:cNvPr id="343" name="Google Shape;343;p14"/>
          <p:cNvGrpSpPr/>
          <p:nvPr/>
        </p:nvGrpSpPr>
        <p:grpSpPr>
          <a:xfrm>
            <a:off x="900170" y="2343650"/>
            <a:ext cx="5161975" cy="3531041"/>
            <a:chOff x="4026053" y="1928414"/>
            <a:chExt cx="6904414" cy="3939775"/>
          </a:xfrm>
        </p:grpSpPr>
        <p:pic>
          <p:nvPicPr>
            <p:cNvPr id="344" name="Google Shape;344;p14"/>
            <p:cNvPicPr preferRelativeResize="0"/>
            <p:nvPr/>
          </p:nvPicPr>
          <p:blipFill rotWithShape="1">
            <a:blip r:embed="rId6">
              <a:alphaModFix/>
            </a:blip>
            <a:srcRect l="43281" r="51879" b="54919"/>
            <a:stretch/>
          </p:blipFill>
          <p:spPr>
            <a:xfrm>
              <a:off x="10238113" y="1942270"/>
              <a:ext cx="692354" cy="389513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45" name="Google Shape;345;p14"/>
            <p:cNvGrpSpPr/>
            <p:nvPr/>
          </p:nvGrpSpPr>
          <p:grpSpPr>
            <a:xfrm>
              <a:off x="4026053" y="1928414"/>
              <a:ext cx="6246798" cy="3939775"/>
              <a:chOff x="216053" y="1496614"/>
              <a:chExt cx="6246798" cy="3939775"/>
            </a:xfrm>
          </p:grpSpPr>
          <p:grpSp>
            <p:nvGrpSpPr>
              <p:cNvPr id="346" name="Google Shape;346;p14"/>
              <p:cNvGrpSpPr/>
              <p:nvPr/>
            </p:nvGrpSpPr>
            <p:grpSpPr>
              <a:xfrm>
                <a:off x="216053" y="1496614"/>
                <a:ext cx="6212060" cy="3939775"/>
                <a:chOff x="289078" y="1531539"/>
                <a:chExt cx="6212060" cy="3939775"/>
              </a:xfrm>
            </p:grpSpPr>
            <p:grpSp>
              <p:nvGrpSpPr>
                <p:cNvPr id="347" name="Google Shape;347;p14"/>
                <p:cNvGrpSpPr/>
                <p:nvPr/>
              </p:nvGrpSpPr>
              <p:grpSpPr>
                <a:xfrm>
                  <a:off x="289078" y="1570040"/>
                  <a:ext cx="6176992" cy="3901274"/>
                  <a:chOff x="289078" y="1570040"/>
                  <a:chExt cx="6176992" cy="3901274"/>
                </a:xfrm>
              </p:grpSpPr>
              <p:grpSp>
                <p:nvGrpSpPr>
                  <p:cNvPr id="348" name="Google Shape;348;p14"/>
                  <p:cNvGrpSpPr/>
                  <p:nvPr/>
                </p:nvGrpSpPr>
                <p:grpSpPr>
                  <a:xfrm>
                    <a:off x="289078" y="1570040"/>
                    <a:ext cx="3051211" cy="3901274"/>
                    <a:chOff x="-731200" y="-105878"/>
                    <a:chExt cx="3051210" cy="3901274"/>
                  </a:xfrm>
                </p:grpSpPr>
                <p:pic>
                  <p:nvPicPr>
                    <p:cNvPr id="349" name="Google Shape;349;p14"/>
                    <p:cNvPicPr preferRelativeResize="0"/>
                    <p:nvPr/>
                  </p:nvPicPr>
                  <p:blipFill rotWithShape="1">
                    <a:blip r:embed="rId6">
                      <a:alphaModFix/>
                    </a:blip>
                    <a:srcRect l="6204" t="6209" r="60253" b="56476"/>
                    <a:stretch/>
                  </p:blipFill>
                  <p:spPr>
                    <a:xfrm>
                      <a:off x="-731200" y="-105878"/>
                      <a:ext cx="3051210" cy="205018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pic>
                  <p:nvPicPr>
                    <p:cNvPr id="350" name="Google Shape;350;p14"/>
                    <p:cNvPicPr preferRelativeResize="0"/>
                    <p:nvPr/>
                  </p:nvPicPr>
                  <p:blipFill rotWithShape="1">
                    <a:blip r:embed="rId6">
                      <a:alphaModFix/>
                    </a:blip>
                    <a:srcRect l="6610" t="58775" r="59846" b="6131"/>
                    <a:stretch/>
                  </p:blipFill>
                  <p:spPr>
                    <a:xfrm>
                      <a:off x="-731200" y="1867301"/>
                      <a:ext cx="3051210" cy="192809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</p:grpSp>
              <p:pic>
                <p:nvPicPr>
                  <p:cNvPr id="351" name="Google Shape;351;p14"/>
                  <p:cNvPicPr preferRelativeResize="0"/>
                  <p:nvPr/>
                </p:nvPicPr>
                <p:blipFill rotWithShape="1">
                  <a:blip r:embed="rId6">
                    <a:alphaModFix/>
                  </a:blip>
                  <a:srcRect l="56804" t="58380" r="8065" b="6526"/>
                  <a:stretch/>
                </p:blipFill>
                <p:spPr>
                  <a:xfrm>
                    <a:off x="3270482" y="3520677"/>
                    <a:ext cx="3195588" cy="192809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pic>
              <p:nvPicPr>
                <p:cNvPr id="352" name="Google Shape;352;p14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l="56761" t="5409" r="8488" b="57275"/>
                <a:stretch/>
              </p:blipFill>
              <p:spPr>
                <a:xfrm>
                  <a:off x="3340288" y="1531539"/>
                  <a:ext cx="3160850" cy="205018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353" name="Google Shape;353;p14"/>
              <p:cNvSpPr/>
              <p:nvPr/>
            </p:nvSpPr>
            <p:spPr>
              <a:xfrm>
                <a:off x="216053" y="5046133"/>
                <a:ext cx="6246798" cy="220134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solidFill>
                <a:srgbClr val="FF0000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14"/>
              <p:cNvSpPr/>
              <p:nvPr/>
            </p:nvSpPr>
            <p:spPr>
              <a:xfrm>
                <a:off x="440267" y="1535115"/>
                <a:ext cx="228600" cy="3901274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357" name="Google Shape;357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796884" y="1130696"/>
            <a:ext cx="2281189" cy="1081802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14"/>
          <p:cNvSpPr txBox="1"/>
          <p:nvPr/>
        </p:nvSpPr>
        <p:spPr>
          <a:xfrm>
            <a:off x="612516" y="1414753"/>
            <a:ext cx="14082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2016 TB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14"/>
          <p:cNvSpPr txBox="1"/>
          <p:nvPr/>
        </p:nvSpPr>
        <p:spPr>
          <a:xfrm>
            <a:off x="553172" y="2057702"/>
            <a:ext cx="14082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2021 run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8ACA32-33EF-F68F-5879-4057739B1B12}"/>
              </a:ext>
            </a:extLst>
          </p:cNvPr>
          <p:cNvSpPr txBox="1"/>
          <p:nvPr/>
        </p:nvSpPr>
        <p:spPr>
          <a:xfrm>
            <a:off x="2450969" y="5854488"/>
            <a:ext cx="228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25cm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C284D00-AAB7-A7E9-1D89-D35EE92CBCEB}"/>
              </a:ext>
            </a:extLst>
          </p:cNvPr>
          <p:cNvSpPr txBox="1"/>
          <p:nvPr/>
        </p:nvSpPr>
        <p:spPr>
          <a:xfrm rot="5400000">
            <a:off x="-478580" y="4430927"/>
            <a:ext cx="228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20cm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5"/>
          <p:cNvSpPr txBox="1">
            <a:spLocks noGrp="1"/>
          </p:cNvSpPr>
          <p:nvPr>
            <p:ph type="title"/>
          </p:nvPr>
        </p:nvSpPr>
        <p:spPr>
          <a:xfrm>
            <a:off x="532817" y="365125"/>
            <a:ext cx="751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dirty="0"/>
              <a:t>Summary the DsTau 2021 run</a:t>
            </a:r>
            <a:endParaRPr dirty="0"/>
          </a:p>
        </p:txBody>
      </p:sp>
      <p:sp>
        <p:nvSpPr>
          <p:cNvPr id="365" name="Google Shape;365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17 modules were exposed 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12 tungsten and 5 molybdenum targets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about 30% of total (incl. 2018 run)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All films were developed within 3 weeks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Currently 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Silver removal is being done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Swelling and scanning is ongoing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52EB85E-9828-1578-A792-2A1F8FE7E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9984" y="4056582"/>
            <a:ext cx="3688701" cy="280141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81739D6-9E37-DB07-2EE6-51C45A23AC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9984" y="864090"/>
            <a:ext cx="3531416" cy="3125023"/>
          </a:xfrm>
          <a:prstGeom prst="rect">
            <a:avLst/>
          </a:prstGeom>
        </p:spPr>
      </p:pic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A653C3B-997E-0634-8328-78517C292DE4}"/>
              </a:ext>
            </a:extLst>
          </p:cNvPr>
          <p:cNvSpPr/>
          <p:nvPr/>
        </p:nvSpPr>
        <p:spPr>
          <a:xfrm>
            <a:off x="5435600" y="3708400"/>
            <a:ext cx="2370667" cy="567267"/>
          </a:xfrm>
          <a:custGeom>
            <a:avLst/>
            <a:gdLst>
              <a:gd name="connsiteX0" fmla="*/ 0 w 2370667"/>
              <a:gd name="connsiteY0" fmla="*/ 567267 h 567267"/>
              <a:gd name="connsiteX1" fmla="*/ 1481667 w 2370667"/>
              <a:gd name="connsiteY1" fmla="*/ 397933 h 567267"/>
              <a:gd name="connsiteX2" fmla="*/ 2370667 w 2370667"/>
              <a:gd name="connsiteY2" fmla="*/ 0 h 56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0667" h="567267">
                <a:moveTo>
                  <a:pt x="0" y="567267"/>
                </a:moveTo>
                <a:cubicBezTo>
                  <a:pt x="543278" y="529872"/>
                  <a:pt x="1086556" y="492477"/>
                  <a:pt x="1481667" y="397933"/>
                </a:cubicBezTo>
                <a:cubicBezTo>
                  <a:pt x="1876778" y="303389"/>
                  <a:pt x="2123722" y="151694"/>
                  <a:pt x="2370667" y="0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E5EAD3-056B-F6F0-F235-1A388C25F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Emulsion facility at </a:t>
            </a:r>
            <a:r>
              <a:rPr kumimoji="1" lang="en-US" altLang="ja-JP" dirty="0" err="1"/>
              <a:t>Meyrin</a:t>
            </a:r>
            <a:r>
              <a:rPr kumimoji="1" lang="en-US" altLang="ja-JP" dirty="0"/>
              <a:t> (B169)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DC9928D-181E-550C-B92F-72BEF2F932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DsTau, FASER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, SND@LHC + </a:t>
                </a:r>
                <a:r>
                  <a:rPr kumimoji="1" lang="en-US" altLang="ja-JP" dirty="0" err="1"/>
                  <a:t>SHiP</a:t>
                </a:r>
                <a:r>
                  <a:rPr kumimoji="1" lang="en-US" altLang="ja-JP" dirty="0"/>
                  <a:t>-charm need to share the same emulsion facility, </a:t>
                </a:r>
                <a:r>
                  <a:rPr kumimoji="1" lang="en-US" altLang="ja-JP" dirty="0">
                    <a:solidFill>
                      <a:srgbClr val="C00000"/>
                    </a:solidFill>
                  </a:rPr>
                  <a:t>but it was very old</a:t>
                </a:r>
                <a:endParaRPr lang="en-US" altLang="ja-JP" dirty="0">
                  <a:solidFill>
                    <a:srgbClr val="C00000"/>
                  </a:solidFill>
                </a:endParaRPr>
              </a:p>
              <a:p>
                <a:r>
                  <a:rPr lang="en-US" altLang="ja-JP" dirty="0"/>
                  <a:t>These experiments jointly requested a renovation </a:t>
                </a:r>
                <a:r>
                  <a:rPr lang="en-US" altLang="ja-JP" dirty="0">
                    <a:sym typeface="Wingdings" panose="05000000000000000000" pitchFamily="2" charset="2"/>
                  </a:rPr>
                  <a:t> Accepted</a:t>
                </a:r>
              </a:p>
              <a:p>
                <a:r>
                  <a:rPr lang="en-US" altLang="ja-JP" dirty="0">
                    <a:sym typeface="Wingdings" panose="05000000000000000000" pitchFamily="2" charset="2"/>
                  </a:rPr>
                  <a:t>Renovation work is ongoing since 2021</a:t>
                </a:r>
              </a:p>
              <a:p>
                <a:r>
                  <a:rPr lang="en-US" altLang="ja-JP" dirty="0"/>
                  <a:t>4 bodies made an “Emulsion facility task force” to organize activities and schedule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DC9928D-181E-550C-B92F-72BEF2F932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9462DD-542D-AC24-E268-0387740D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16</a:t>
            </a:fld>
            <a:endParaRPr lang="en-GB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032ED7A-43D6-1EBF-2A95-72B541862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616" y="4159683"/>
            <a:ext cx="3144160" cy="233319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A641758-9E0F-AD1E-7608-858F41160A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6761" y="4157221"/>
            <a:ext cx="3114205" cy="2335654"/>
          </a:xfrm>
          <a:prstGeom prst="rect">
            <a:avLst/>
          </a:prstGeom>
        </p:spPr>
      </p:pic>
      <p:sp>
        <p:nvSpPr>
          <p:cNvPr id="9" name="矢印: 右 8">
            <a:extLst>
              <a:ext uri="{FF2B5EF4-FFF2-40B4-BE49-F238E27FC236}">
                <a16:creationId xmlns:a16="http://schemas.microsoft.com/office/drawing/2014/main" id="{D1BF5DAD-437D-F811-84D0-1F1A2AE036E2}"/>
              </a:ext>
            </a:extLst>
          </p:cNvPr>
          <p:cNvSpPr/>
          <p:nvPr/>
        </p:nvSpPr>
        <p:spPr>
          <a:xfrm>
            <a:off x="8327796" y="4927115"/>
            <a:ext cx="565608" cy="5572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750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6"/>
          <p:cNvSpPr txBox="1">
            <a:spLocks noGrp="1"/>
          </p:cNvSpPr>
          <p:nvPr>
            <p:ph type="title"/>
          </p:nvPr>
        </p:nvSpPr>
        <p:spPr>
          <a:xfrm>
            <a:off x="654523" y="229658"/>
            <a:ext cx="10515600" cy="110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dirty="0"/>
              <a:t>Plan for 2022, 2023 runs</a:t>
            </a:r>
            <a:endParaRPr dirty="0"/>
          </a:p>
        </p:txBody>
      </p:sp>
      <p:sp>
        <p:nvSpPr>
          <p:cNvPr id="371" name="Google Shape;371;p16"/>
          <p:cNvSpPr txBox="1">
            <a:spLocks noGrp="1"/>
          </p:cNvSpPr>
          <p:nvPr>
            <p:ph type="body" idx="1"/>
          </p:nvPr>
        </p:nvSpPr>
        <p:spPr>
          <a:xfrm>
            <a:off x="509783" y="1256241"/>
            <a:ext cx="927768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Still, no foreign shifters can contribute to emulsion film production in Japan </a:t>
            </a:r>
            <a:r>
              <a:rPr lang="en-US" sz="2400" dirty="0"/>
              <a:t>due to Covid.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dirty="0"/>
              <a:t>    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Limited amount of emulsion, ~100 m2</a:t>
            </a:r>
          </a:p>
          <a:p>
            <a:pPr lvl="1">
              <a:buClr>
                <a:schemeClr val="dk1"/>
              </a:buClr>
              <a:buSzPts val="2400"/>
            </a:pPr>
            <a:r>
              <a:rPr lang="en-US" altLang="ja-JP" dirty="0"/>
              <a:t>Shortened beam time (1 week) was requested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Need an additional data taking in 2023</a:t>
            </a:r>
            <a:endParaRPr dirty="0">
              <a:solidFill>
                <a:srgbClr val="C0000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/>
              <a:t>2022 run is scheduled 28 Sep – 5 Oct, for now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Crash with other LHC experiments (FASER, SND@LHC) in the use of emulsion facility. Hoping to delay the beam time ~2 weeks later.</a:t>
            </a:r>
            <a:endParaRPr dirty="0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/>
          </a:p>
        </p:txBody>
      </p:sp>
      <p:pic>
        <p:nvPicPr>
          <p:cNvPr id="372" name="Google Shape;37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96200" y="1734260"/>
            <a:ext cx="4495800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71513" y="4345517"/>
            <a:ext cx="8681620" cy="25124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楕円 1">
            <a:extLst>
              <a:ext uri="{FF2B5EF4-FFF2-40B4-BE49-F238E27FC236}">
                <a16:creationId xmlns:a16="http://schemas.microsoft.com/office/drawing/2014/main" id="{07045DFB-9D84-D3EE-0C05-161016D4D067}"/>
              </a:ext>
            </a:extLst>
          </p:cNvPr>
          <p:cNvSpPr/>
          <p:nvPr/>
        </p:nvSpPr>
        <p:spPr>
          <a:xfrm rot="1705188">
            <a:off x="7542593" y="5331877"/>
            <a:ext cx="626533" cy="124987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2" name="Straight Connector 541">
            <a:extLst>
              <a:ext uri="{FF2B5EF4-FFF2-40B4-BE49-F238E27FC236}">
                <a16:creationId xmlns:a16="http://schemas.microsoft.com/office/drawing/2014/main" id="{22095D49-F740-4A05-AE92-BE185B37FC9A}"/>
              </a:ext>
            </a:extLst>
          </p:cNvPr>
          <p:cNvCxnSpPr>
            <a:cxnSpLocks/>
          </p:cNvCxnSpPr>
          <p:nvPr/>
        </p:nvCxnSpPr>
        <p:spPr>
          <a:xfrm flipH="1">
            <a:off x="6749143" y="3524587"/>
            <a:ext cx="336307" cy="142938"/>
          </a:xfrm>
          <a:prstGeom prst="line">
            <a:avLst/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3" name="Group 542">
            <a:extLst>
              <a:ext uri="{FF2B5EF4-FFF2-40B4-BE49-F238E27FC236}">
                <a16:creationId xmlns:a16="http://schemas.microsoft.com/office/drawing/2014/main" id="{06514385-F3DF-4A53-AE4C-4DD664329E71}"/>
              </a:ext>
            </a:extLst>
          </p:cNvPr>
          <p:cNvGrpSpPr/>
          <p:nvPr/>
        </p:nvGrpSpPr>
        <p:grpSpPr>
          <a:xfrm>
            <a:off x="5508116" y="2901157"/>
            <a:ext cx="1094246" cy="1949307"/>
            <a:chOff x="5537539" y="2335977"/>
            <a:chExt cx="1157120" cy="2061311"/>
          </a:xfrm>
          <a:solidFill>
            <a:srgbClr val="B2B2B2"/>
          </a:solidFill>
        </p:grpSpPr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160856CE-5B35-46AE-A75A-7DA58BAB1FAD}"/>
                </a:ext>
              </a:extLst>
            </p:cNvPr>
            <p:cNvSpPr/>
            <p:nvPr/>
          </p:nvSpPr>
          <p:spPr>
            <a:xfrm>
              <a:off x="5537852" y="2496480"/>
              <a:ext cx="1156465" cy="606268"/>
            </a:xfrm>
            <a:custGeom>
              <a:avLst/>
              <a:gdLst>
                <a:gd name="connsiteX0" fmla="*/ 701 w 1156465"/>
                <a:gd name="connsiteY0" fmla="*/ 0 h 606268"/>
                <a:gd name="connsiteX1" fmla="*/ 143682 w 1156465"/>
                <a:gd name="connsiteY1" fmla="*/ 60977 h 606268"/>
                <a:gd name="connsiteX2" fmla="*/ 393899 w 1156465"/>
                <a:gd name="connsiteY2" fmla="*/ 96723 h 606268"/>
                <a:gd name="connsiteX3" fmla="*/ 619935 w 1156465"/>
                <a:gd name="connsiteY3" fmla="*/ 103381 h 606268"/>
                <a:gd name="connsiteX4" fmla="*/ 1035562 w 1156465"/>
                <a:gd name="connsiteY4" fmla="*/ 55721 h 606268"/>
                <a:gd name="connsiteX5" fmla="*/ 1157867 w 1156465"/>
                <a:gd name="connsiteY5" fmla="*/ 350 h 606268"/>
                <a:gd name="connsiteX6" fmla="*/ 1157867 w 1156465"/>
                <a:gd name="connsiteY6" fmla="*/ 15069 h 606268"/>
                <a:gd name="connsiteX7" fmla="*/ 1158217 w 1156465"/>
                <a:gd name="connsiteY7" fmla="*/ 477305 h 606268"/>
                <a:gd name="connsiteX8" fmla="*/ 1136490 w 1156465"/>
                <a:gd name="connsiteY8" fmla="*/ 519007 h 606268"/>
                <a:gd name="connsiteX9" fmla="*/ 1049229 w 1156465"/>
                <a:gd name="connsiteY9" fmla="*/ 557206 h 606268"/>
                <a:gd name="connsiteX10" fmla="*/ 819338 w 1156465"/>
                <a:gd name="connsiteY10" fmla="*/ 598558 h 606268"/>
                <a:gd name="connsiteX11" fmla="*/ 524264 w 1156465"/>
                <a:gd name="connsiteY11" fmla="*/ 609072 h 606268"/>
                <a:gd name="connsiteX12" fmla="*/ 129314 w 1156465"/>
                <a:gd name="connsiteY12" fmla="*/ 562112 h 606268"/>
                <a:gd name="connsiteX13" fmla="*/ 31890 w 1156465"/>
                <a:gd name="connsiteY13" fmla="*/ 524264 h 606268"/>
                <a:gd name="connsiteX14" fmla="*/ 0 w 1156465"/>
                <a:gd name="connsiteY14" fmla="*/ 469945 h 606268"/>
                <a:gd name="connsiteX15" fmla="*/ 701 w 1156465"/>
                <a:gd name="connsiteY15" fmla="*/ 15420 h 606268"/>
                <a:gd name="connsiteX16" fmla="*/ 701 w 1156465"/>
                <a:gd name="connsiteY16" fmla="*/ 0 h 60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6465" h="606268">
                  <a:moveTo>
                    <a:pt x="701" y="0"/>
                  </a:moveTo>
                  <a:cubicBezTo>
                    <a:pt x="43805" y="34344"/>
                    <a:pt x="93568" y="48712"/>
                    <a:pt x="143682" y="60977"/>
                  </a:cubicBezTo>
                  <a:cubicBezTo>
                    <a:pt x="226036" y="80953"/>
                    <a:pt x="309442" y="92517"/>
                    <a:pt x="393899" y="96723"/>
                  </a:cubicBezTo>
                  <a:cubicBezTo>
                    <a:pt x="469244" y="100577"/>
                    <a:pt x="544590" y="104432"/>
                    <a:pt x="619935" y="103381"/>
                  </a:cubicBezTo>
                  <a:cubicBezTo>
                    <a:pt x="759762" y="101278"/>
                    <a:pt x="899239" y="91466"/>
                    <a:pt x="1035562" y="55721"/>
                  </a:cubicBezTo>
                  <a:cubicBezTo>
                    <a:pt x="1078667" y="44506"/>
                    <a:pt x="1120369" y="30138"/>
                    <a:pt x="1157867" y="350"/>
                  </a:cubicBezTo>
                  <a:cubicBezTo>
                    <a:pt x="1157867" y="6308"/>
                    <a:pt x="1157867" y="10864"/>
                    <a:pt x="1157867" y="15069"/>
                  </a:cubicBezTo>
                  <a:cubicBezTo>
                    <a:pt x="1157867" y="169264"/>
                    <a:pt x="1157516" y="323109"/>
                    <a:pt x="1158217" y="477305"/>
                  </a:cubicBezTo>
                  <a:cubicBezTo>
                    <a:pt x="1158217" y="496579"/>
                    <a:pt x="1150858" y="508845"/>
                    <a:pt x="1136490" y="519007"/>
                  </a:cubicBezTo>
                  <a:cubicBezTo>
                    <a:pt x="1109856" y="537581"/>
                    <a:pt x="1079718" y="548094"/>
                    <a:pt x="1049229" y="557206"/>
                  </a:cubicBezTo>
                  <a:cubicBezTo>
                    <a:pt x="974234" y="579284"/>
                    <a:pt x="897137" y="590148"/>
                    <a:pt x="819338" y="598558"/>
                  </a:cubicBezTo>
                  <a:cubicBezTo>
                    <a:pt x="721214" y="609072"/>
                    <a:pt x="622739" y="610824"/>
                    <a:pt x="524264" y="609072"/>
                  </a:cubicBezTo>
                  <a:cubicBezTo>
                    <a:pt x="391095" y="606618"/>
                    <a:pt x="258628" y="596806"/>
                    <a:pt x="129314" y="562112"/>
                  </a:cubicBezTo>
                  <a:cubicBezTo>
                    <a:pt x="96022" y="553001"/>
                    <a:pt x="63781" y="538632"/>
                    <a:pt x="31890" y="524264"/>
                  </a:cubicBezTo>
                  <a:cubicBezTo>
                    <a:pt x="9462" y="514452"/>
                    <a:pt x="0" y="496579"/>
                    <a:pt x="0" y="469945"/>
                  </a:cubicBezTo>
                  <a:cubicBezTo>
                    <a:pt x="1051" y="318554"/>
                    <a:pt x="701" y="166811"/>
                    <a:pt x="701" y="15420"/>
                  </a:cubicBezTo>
                  <a:cubicBezTo>
                    <a:pt x="701" y="11214"/>
                    <a:pt x="701" y="6658"/>
                    <a:pt x="701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AEB27E77-7C35-4BC5-B723-DE0880B7A7E0}"/>
                </a:ext>
              </a:extLst>
            </p:cNvPr>
            <p:cNvSpPr/>
            <p:nvPr/>
          </p:nvSpPr>
          <p:spPr>
            <a:xfrm>
              <a:off x="5538194" y="3144451"/>
              <a:ext cx="1156465" cy="606268"/>
            </a:xfrm>
            <a:custGeom>
              <a:avLst/>
              <a:gdLst>
                <a:gd name="connsiteX0" fmla="*/ 1157875 w 1156465"/>
                <a:gd name="connsiteY0" fmla="*/ 3154 h 606268"/>
                <a:gd name="connsiteX1" fmla="*/ 1157875 w 1156465"/>
                <a:gd name="connsiteY1" fmla="*/ 12616 h 606268"/>
                <a:gd name="connsiteX2" fmla="*/ 1158226 w 1156465"/>
                <a:gd name="connsiteY2" fmla="*/ 478706 h 606268"/>
                <a:gd name="connsiteX3" fmla="*/ 1141404 w 1156465"/>
                <a:gd name="connsiteY3" fmla="*/ 513751 h 606268"/>
                <a:gd name="connsiteX4" fmla="*/ 1043981 w 1156465"/>
                <a:gd name="connsiteY4" fmla="*/ 557556 h 606268"/>
                <a:gd name="connsiteX5" fmla="*/ 802525 w 1156465"/>
                <a:gd name="connsiteY5" fmla="*/ 598909 h 606268"/>
                <a:gd name="connsiteX6" fmla="*/ 525324 w 1156465"/>
                <a:gd name="connsiteY6" fmla="*/ 608371 h 606268"/>
                <a:gd name="connsiteX7" fmla="*/ 132827 w 1156465"/>
                <a:gd name="connsiteY7" fmla="*/ 562112 h 606268"/>
                <a:gd name="connsiteX8" fmla="*/ 34001 w 1156465"/>
                <a:gd name="connsiteY8" fmla="*/ 524615 h 606268"/>
                <a:gd name="connsiteX9" fmla="*/ 8 w 1156465"/>
                <a:gd name="connsiteY9" fmla="*/ 467843 h 606268"/>
                <a:gd name="connsiteX10" fmla="*/ 709 w 1156465"/>
                <a:gd name="connsiteY10" fmla="*/ 14368 h 606268"/>
                <a:gd name="connsiteX11" fmla="*/ 709 w 1156465"/>
                <a:gd name="connsiteY11" fmla="*/ 0 h 606268"/>
                <a:gd name="connsiteX12" fmla="*/ 225694 w 1156465"/>
                <a:gd name="connsiteY12" fmla="*/ 76046 h 606268"/>
                <a:gd name="connsiteX13" fmla="*/ 659193 w 1156465"/>
                <a:gd name="connsiteY13" fmla="*/ 101278 h 606268"/>
                <a:gd name="connsiteX14" fmla="*/ 1020151 w 1156465"/>
                <a:gd name="connsiteY14" fmla="*/ 58174 h 606268"/>
                <a:gd name="connsiteX15" fmla="*/ 1082530 w 1156465"/>
                <a:gd name="connsiteY15" fmla="*/ 39250 h 606268"/>
                <a:gd name="connsiteX16" fmla="*/ 1157875 w 1156465"/>
                <a:gd name="connsiteY16" fmla="*/ 3154 h 60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6465" h="606268">
                  <a:moveTo>
                    <a:pt x="1157875" y="3154"/>
                  </a:moveTo>
                  <a:cubicBezTo>
                    <a:pt x="1157875" y="4906"/>
                    <a:pt x="1157875" y="8761"/>
                    <a:pt x="1157875" y="12616"/>
                  </a:cubicBezTo>
                  <a:cubicBezTo>
                    <a:pt x="1157875" y="167863"/>
                    <a:pt x="1157875" y="323460"/>
                    <a:pt x="1158226" y="478706"/>
                  </a:cubicBezTo>
                  <a:cubicBezTo>
                    <a:pt x="1158226" y="493776"/>
                    <a:pt x="1152619" y="504990"/>
                    <a:pt x="1141404" y="513751"/>
                  </a:cubicBezTo>
                  <a:cubicBezTo>
                    <a:pt x="1112668" y="536530"/>
                    <a:pt x="1078675" y="547393"/>
                    <a:pt x="1043981" y="557556"/>
                  </a:cubicBezTo>
                  <a:cubicBezTo>
                    <a:pt x="965131" y="580335"/>
                    <a:pt x="884178" y="591199"/>
                    <a:pt x="802525" y="598909"/>
                  </a:cubicBezTo>
                  <a:cubicBezTo>
                    <a:pt x="710358" y="607670"/>
                    <a:pt x="617841" y="610473"/>
                    <a:pt x="525324" y="608371"/>
                  </a:cubicBezTo>
                  <a:cubicBezTo>
                    <a:pt x="393206" y="605217"/>
                    <a:pt x="261089" y="596105"/>
                    <a:pt x="132827" y="562112"/>
                  </a:cubicBezTo>
                  <a:cubicBezTo>
                    <a:pt x="98833" y="553351"/>
                    <a:pt x="66242" y="538632"/>
                    <a:pt x="34001" y="524615"/>
                  </a:cubicBezTo>
                  <a:cubicBezTo>
                    <a:pt x="10522" y="514101"/>
                    <a:pt x="-342" y="495878"/>
                    <a:pt x="8" y="467843"/>
                  </a:cubicBezTo>
                  <a:cubicBezTo>
                    <a:pt x="1410" y="316801"/>
                    <a:pt x="709" y="165760"/>
                    <a:pt x="709" y="14368"/>
                  </a:cubicBezTo>
                  <a:cubicBezTo>
                    <a:pt x="709" y="9812"/>
                    <a:pt x="709" y="5257"/>
                    <a:pt x="709" y="0"/>
                  </a:cubicBezTo>
                  <a:cubicBezTo>
                    <a:pt x="69046" y="48712"/>
                    <a:pt x="147545" y="62729"/>
                    <a:pt x="225694" y="76046"/>
                  </a:cubicBezTo>
                  <a:cubicBezTo>
                    <a:pt x="369026" y="100928"/>
                    <a:pt x="514110" y="105484"/>
                    <a:pt x="659193" y="101278"/>
                  </a:cubicBezTo>
                  <a:cubicBezTo>
                    <a:pt x="780797" y="97774"/>
                    <a:pt x="901700" y="87261"/>
                    <a:pt x="1020151" y="58174"/>
                  </a:cubicBezTo>
                  <a:cubicBezTo>
                    <a:pt x="1041177" y="52917"/>
                    <a:pt x="1062554" y="47660"/>
                    <a:pt x="1082530" y="39250"/>
                  </a:cubicBezTo>
                  <a:cubicBezTo>
                    <a:pt x="1107762" y="29087"/>
                    <a:pt x="1132293" y="15770"/>
                    <a:pt x="1157875" y="3154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03E8BBE8-5983-4CD3-A73E-AF61D0F85C1F}"/>
                </a:ext>
              </a:extLst>
            </p:cNvPr>
            <p:cNvSpPr/>
            <p:nvPr/>
          </p:nvSpPr>
          <p:spPr>
            <a:xfrm>
              <a:off x="5538187" y="3791020"/>
              <a:ext cx="1156465" cy="606268"/>
            </a:xfrm>
            <a:custGeom>
              <a:avLst/>
              <a:gdLst>
                <a:gd name="connsiteX0" fmla="*/ 365 w 1156465"/>
                <a:gd name="connsiteY0" fmla="*/ 0 h 606268"/>
                <a:gd name="connsiteX1" fmla="*/ 188554 w 1156465"/>
                <a:gd name="connsiteY1" fmla="*/ 69738 h 606268"/>
                <a:gd name="connsiteX2" fmla="*/ 443677 w 1156465"/>
                <a:gd name="connsiteY2" fmla="*/ 98825 h 606268"/>
                <a:gd name="connsiteX3" fmla="*/ 609787 w 1156465"/>
                <a:gd name="connsiteY3" fmla="*/ 102680 h 606268"/>
                <a:gd name="connsiteX4" fmla="*/ 1014199 w 1156465"/>
                <a:gd name="connsiteY4" fmla="*/ 59575 h 606268"/>
                <a:gd name="connsiteX5" fmla="*/ 1118982 w 1156465"/>
                <a:gd name="connsiteY5" fmla="*/ 23480 h 606268"/>
                <a:gd name="connsiteX6" fmla="*/ 1155779 w 1156465"/>
                <a:gd name="connsiteY6" fmla="*/ 1402 h 606268"/>
                <a:gd name="connsiteX7" fmla="*/ 1156480 w 1156465"/>
                <a:gd name="connsiteY7" fmla="*/ 14719 h 606268"/>
                <a:gd name="connsiteX8" fmla="*/ 1156830 w 1156465"/>
                <a:gd name="connsiteY8" fmla="*/ 479407 h 606268"/>
                <a:gd name="connsiteX9" fmla="*/ 1140359 w 1156465"/>
                <a:gd name="connsiteY9" fmla="*/ 513400 h 606268"/>
                <a:gd name="connsiteX10" fmla="*/ 1071322 w 1156465"/>
                <a:gd name="connsiteY10" fmla="*/ 548445 h 606268"/>
                <a:gd name="connsiteX11" fmla="*/ 864210 w 1156465"/>
                <a:gd name="connsiteY11" fmla="*/ 592601 h 606268"/>
                <a:gd name="connsiteX12" fmla="*/ 523227 w 1156465"/>
                <a:gd name="connsiteY12" fmla="*/ 608371 h 606268"/>
                <a:gd name="connsiteX13" fmla="*/ 147902 w 1156465"/>
                <a:gd name="connsiteY13" fmla="*/ 566668 h 606268"/>
                <a:gd name="connsiteX14" fmla="*/ 43119 w 1156465"/>
                <a:gd name="connsiteY14" fmla="*/ 530923 h 606268"/>
                <a:gd name="connsiteX15" fmla="*/ 18238 w 1156465"/>
                <a:gd name="connsiteY15" fmla="*/ 515503 h 606268"/>
                <a:gd name="connsiteX16" fmla="*/ 15 w 1156465"/>
                <a:gd name="connsiteY16" fmla="*/ 478356 h 606268"/>
                <a:gd name="connsiteX17" fmla="*/ 365 w 1156465"/>
                <a:gd name="connsiteY17" fmla="*/ 16120 h 606268"/>
                <a:gd name="connsiteX18" fmla="*/ 365 w 1156465"/>
                <a:gd name="connsiteY18" fmla="*/ 0 h 60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56465" h="606268">
                  <a:moveTo>
                    <a:pt x="365" y="0"/>
                  </a:moveTo>
                  <a:cubicBezTo>
                    <a:pt x="57838" y="42404"/>
                    <a:pt x="123020" y="56421"/>
                    <a:pt x="188554" y="69738"/>
                  </a:cubicBezTo>
                  <a:cubicBezTo>
                    <a:pt x="272660" y="86560"/>
                    <a:pt x="357818" y="95671"/>
                    <a:pt x="443677" y="98825"/>
                  </a:cubicBezTo>
                  <a:cubicBezTo>
                    <a:pt x="499047" y="100928"/>
                    <a:pt x="554417" y="103381"/>
                    <a:pt x="609787" y="102680"/>
                  </a:cubicBezTo>
                  <a:cubicBezTo>
                    <a:pt x="745759" y="100227"/>
                    <a:pt x="881381" y="92167"/>
                    <a:pt x="1014199" y="59575"/>
                  </a:cubicBezTo>
                  <a:cubicBezTo>
                    <a:pt x="1049945" y="50814"/>
                    <a:pt x="1084639" y="36797"/>
                    <a:pt x="1118982" y="23480"/>
                  </a:cubicBezTo>
                  <a:cubicBezTo>
                    <a:pt x="1131949" y="18573"/>
                    <a:pt x="1142813" y="9462"/>
                    <a:pt x="1155779" y="1402"/>
                  </a:cubicBezTo>
                  <a:cubicBezTo>
                    <a:pt x="1156129" y="5957"/>
                    <a:pt x="1156480" y="10163"/>
                    <a:pt x="1156480" y="14719"/>
                  </a:cubicBezTo>
                  <a:cubicBezTo>
                    <a:pt x="1156480" y="169615"/>
                    <a:pt x="1156480" y="324511"/>
                    <a:pt x="1156830" y="479407"/>
                  </a:cubicBezTo>
                  <a:cubicBezTo>
                    <a:pt x="1156830" y="494126"/>
                    <a:pt x="1152625" y="506392"/>
                    <a:pt x="1140359" y="513400"/>
                  </a:cubicBezTo>
                  <a:cubicBezTo>
                    <a:pt x="1117931" y="526367"/>
                    <a:pt x="1095503" y="539684"/>
                    <a:pt x="1071322" y="548445"/>
                  </a:cubicBezTo>
                  <a:cubicBezTo>
                    <a:pt x="1004387" y="572625"/>
                    <a:pt x="934649" y="583489"/>
                    <a:pt x="864210" y="592601"/>
                  </a:cubicBezTo>
                  <a:cubicBezTo>
                    <a:pt x="751016" y="606969"/>
                    <a:pt x="637472" y="610473"/>
                    <a:pt x="523227" y="608371"/>
                  </a:cubicBezTo>
                  <a:cubicBezTo>
                    <a:pt x="396717" y="606268"/>
                    <a:pt x="271258" y="596806"/>
                    <a:pt x="147902" y="566668"/>
                  </a:cubicBezTo>
                  <a:cubicBezTo>
                    <a:pt x="112157" y="557907"/>
                    <a:pt x="77813" y="543539"/>
                    <a:pt x="43119" y="530923"/>
                  </a:cubicBezTo>
                  <a:cubicBezTo>
                    <a:pt x="34008" y="527769"/>
                    <a:pt x="25948" y="521461"/>
                    <a:pt x="18238" y="515503"/>
                  </a:cubicBezTo>
                  <a:cubicBezTo>
                    <a:pt x="5622" y="506392"/>
                    <a:pt x="-336" y="494827"/>
                    <a:pt x="15" y="478356"/>
                  </a:cubicBezTo>
                  <a:cubicBezTo>
                    <a:pt x="365" y="324161"/>
                    <a:pt x="365" y="170316"/>
                    <a:pt x="365" y="16120"/>
                  </a:cubicBezTo>
                  <a:cubicBezTo>
                    <a:pt x="365" y="11565"/>
                    <a:pt x="365" y="7009"/>
                    <a:pt x="365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7FE07867-3CFC-4C49-88F5-ACE699D7F1DD}"/>
                </a:ext>
              </a:extLst>
            </p:cNvPr>
            <p:cNvSpPr/>
            <p:nvPr/>
          </p:nvSpPr>
          <p:spPr>
            <a:xfrm>
              <a:off x="5537539" y="2335977"/>
              <a:ext cx="1156465" cy="245311"/>
            </a:xfrm>
            <a:custGeom>
              <a:avLst/>
              <a:gdLst>
                <a:gd name="connsiteX0" fmla="*/ 576442 w 1156465"/>
                <a:gd name="connsiteY0" fmla="*/ 3504 h 245310"/>
                <a:gd name="connsiteX1" fmla="*/ 913920 w 1156465"/>
                <a:gd name="connsiteY1" fmla="*/ 26984 h 245310"/>
                <a:gd name="connsiteX2" fmla="*/ 1101758 w 1156465"/>
                <a:gd name="connsiteY2" fmla="*/ 75696 h 245310"/>
                <a:gd name="connsiteX3" fmla="*/ 1147666 w 1156465"/>
                <a:gd name="connsiteY3" fmla="*/ 105133 h 245310"/>
                <a:gd name="connsiteX4" fmla="*/ 1147666 w 1156465"/>
                <a:gd name="connsiteY4" fmla="*/ 147186 h 245310"/>
                <a:gd name="connsiteX5" fmla="*/ 1100706 w 1156465"/>
                <a:gd name="connsiteY5" fmla="*/ 176974 h 245310"/>
                <a:gd name="connsiteX6" fmla="*/ 926536 w 1156465"/>
                <a:gd name="connsiteY6" fmla="*/ 223233 h 245310"/>
                <a:gd name="connsiteX7" fmla="*/ 650386 w 1156465"/>
                <a:gd name="connsiteY7" fmla="*/ 247413 h 245310"/>
                <a:gd name="connsiteX8" fmla="*/ 230904 w 1156465"/>
                <a:gd name="connsiteY8" fmla="*/ 223233 h 245310"/>
                <a:gd name="connsiteX9" fmla="*/ 70401 w 1156465"/>
                <a:gd name="connsiteY9" fmla="*/ 182231 h 245310"/>
                <a:gd name="connsiteX10" fmla="*/ 19937 w 1156465"/>
                <a:gd name="connsiteY10" fmla="*/ 155247 h 245310"/>
                <a:gd name="connsiteX11" fmla="*/ 19236 w 1156465"/>
                <a:gd name="connsiteY11" fmla="*/ 98124 h 245310"/>
                <a:gd name="connsiteX12" fmla="*/ 98437 w 1156465"/>
                <a:gd name="connsiteY12" fmla="*/ 60276 h 245310"/>
                <a:gd name="connsiteX13" fmla="*/ 319917 w 1156465"/>
                <a:gd name="connsiteY13" fmla="*/ 17172 h 245310"/>
                <a:gd name="connsiteX14" fmla="*/ 576092 w 1156465"/>
                <a:gd name="connsiteY14" fmla="*/ 0 h 245310"/>
                <a:gd name="connsiteX15" fmla="*/ 576442 w 1156465"/>
                <a:gd name="connsiteY15" fmla="*/ 3504 h 24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56465" h="245310">
                  <a:moveTo>
                    <a:pt x="576442" y="3504"/>
                  </a:moveTo>
                  <a:cubicBezTo>
                    <a:pt x="689636" y="3855"/>
                    <a:pt x="802128" y="9812"/>
                    <a:pt x="913920" y="26984"/>
                  </a:cubicBezTo>
                  <a:cubicBezTo>
                    <a:pt x="978401" y="36797"/>
                    <a:pt x="1042182" y="49062"/>
                    <a:pt x="1101758" y="75696"/>
                  </a:cubicBezTo>
                  <a:cubicBezTo>
                    <a:pt x="1118228" y="83055"/>
                    <a:pt x="1133648" y="93569"/>
                    <a:pt x="1147666" y="105133"/>
                  </a:cubicBezTo>
                  <a:cubicBezTo>
                    <a:pt x="1162735" y="117749"/>
                    <a:pt x="1162735" y="134570"/>
                    <a:pt x="1147666" y="147186"/>
                  </a:cubicBezTo>
                  <a:cubicBezTo>
                    <a:pt x="1133648" y="159102"/>
                    <a:pt x="1117528" y="169615"/>
                    <a:pt x="1100706" y="176974"/>
                  </a:cubicBezTo>
                  <a:cubicBezTo>
                    <a:pt x="1044986" y="201856"/>
                    <a:pt x="986111" y="213771"/>
                    <a:pt x="926536" y="223233"/>
                  </a:cubicBezTo>
                  <a:cubicBezTo>
                    <a:pt x="835070" y="237951"/>
                    <a:pt x="742903" y="244960"/>
                    <a:pt x="650386" y="247413"/>
                  </a:cubicBezTo>
                  <a:cubicBezTo>
                    <a:pt x="509858" y="251268"/>
                    <a:pt x="370031" y="244960"/>
                    <a:pt x="230904" y="223233"/>
                  </a:cubicBezTo>
                  <a:cubicBezTo>
                    <a:pt x="176585" y="214472"/>
                    <a:pt x="122267" y="203257"/>
                    <a:pt x="70401" y="182231"/>
                  </a:cubicBezTo>
                  <a:cubicBezTo>
                    <a:pt x="52879" y="175222"/>
                    <a:pt x="35357" y="166110"/>
                    <a:pt x="19937" y="155247"/>
                  </a:cubicBezTo>
                  <a:cubicBezTo>
                    <a:pt x="-5996" y="137024"/>
                    <a:pt x="-7047" y="114946"/>
                    <a:pt x="19236" y="98124"/>
                  </a:cubicBezTo>
                  <a:cubicBezTo>
                    <a:pt x="43767" y="82354"/>
                    <a:pt x="70751" y="69738"/>
                    <a:pt x="98437" y="60276"/>
                  </a:cubicBezTo>
                  <a:cubicBezTo>
                    <a:pt x="170278" y="35745"/>
                    <a:pt x="244922" y="24181"/>
                    <a:pt x="319917" y="17172"/>
                  </a:cubicBezTo>
                  <a:cubicBezTo>
                    <a:pt x="405075" y="9462"/>
                    <a:pt x="490934" y="5607"/>
                    <a:pt x="576092" y="0"/>
                  </a:cubicBezTo>
                  <a:cubicBezTo>
                    <a:pt x="576442" y="1051"/>
                    <a:pt x="576442" y="2103"/>
                    <a:pt x="576442" y="3504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36C7DC75-4916-4A31-9AE4-1EBF15DE61D1}"/>
                </a:ext>
              </a:extLst>
            </p:cNvPr>
            <p:cNvSpPr/>
            <p:nvPr/>
          </p:nvSpPr>
          <p:spPr>
            <a:xfrm>
              <a:off x="5537671" y="3699734"/>
              <a:ext cx="1156465" cy="175222"/>
            </a:xfrm>
            <a:custGeom>
              <a:avLst/>
              <a:gdLst>
                <a:gd name="connsiteX0" fmla="*/ 574909 w 1156465"/>
                <a:gd name="connsiteY0" fmla="*/ 177146 h 175221"/>
                <a:gd name="connsiteX1" fmla="*/ 204490 w 1156465"/>
                <a:gd name="connsiteY1" fmla="*/ 148409 h 175221"/>
                <a:gd name="connsiteX2" fmla="*/ 57303 w 1156465"/>
                <a:gd name="connsiteY2" fmla="*/ 106706 h 175221"/>
                <a:gd name="connsiteX3" fmla="*/ 13147 w 1156465"/>
                <a:gd name="connsiteY3" fmla="*/ 79372 h 175221"/>
                <a:gd name="connsiteX4" fmla="*/ 12096 w 1156465"/>
                <a:gd name="connsiteY4" fmla="*/ 33463 h 175221"/>
                <a:gd name="connsiteX5" fmla="*/ 52747 w 1156465"/>
                <a:gd name="connsiteY5" fmla="*/ 7180 h 175221"/>
                <a:gd name="connsiteX6" fmla="*/ 63261 w 1156465"/>
                <a:gd name="connsiteY6" fmla="*/ 7180 h 175221"/>
                <a:gd name="connsiteX7" fmla="*/ 314529 w 1156465"/>
                <a:gd name="connsiteY7" fmla="*/ 56593 h 175221"/>
                <a:gd name="connsiteX8" fmla="*/ 601893 w 1156465"/>
                <a:gd name="connsiteY8" fmla="*/ 68858 h 175221"/>
                <a:gd name="connsiteX9" fmla="*/ 981424 w 1156465"/>
                <a:gd name="connsiteY9" fmla="*/ 30309 h 175221"/>
                <a:gd name="connsiteX10" fmla="*/ 1079548 w 1156465"/>
                <a:gd name="connsiteY10" fmla="*/ 1924 h 175221"/>
                <a:gd name="connsiteX11" fmla="*/ 1090412 w 1156465"/>
                <a:gd name="connsiteY11" fmla="*/ 522 h 175221"/>
                <a:gd name="connsiteX12" fmla="*/ 1146833 w 1156465"/>
                <a:gd name="connsiteY12" fmla="*/ 34515 h 175221"/>
                <a:gd name="connsiteX13" fmla="*/ 1147184 w 1156465"/>
                <a:gd name="connsiteY13" fmla="*/ 76568 h 175221"/>
                <a:gd name="connsiteX14" fmla="*/ 1100224 w 1156465"/>
                <a:gd name="connsiteY14" fmla="*/ 106356 h 175221"/>
                <a:gd name="connsiteX15" fmla="*/ 922900 w 1156465"/>
                <a:gd name="connsiteY15" fmla="*/ 152965 h 175221"/>
                <a:gd name="connsiteX16" fmla="*/ 644297 w 1156465"/>
                <a:gd name="connsiteY16" fmla="*/ 176445 h 175221"/>
                <a:gd name="connsiteX17" fmla="*/ 574909 w 1156465"/>
                <a:gd name="connsiteY17" fmla="*/ 177146 h 17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6465" h="175221">
                  <a:moveTo>
                    <a:pt x="574909" y="177146"/>
                  </a:moveTo>
                  <a:cubicBezTo>
                    <a:pt x="450852" y="178197"/>
                    <a:pt x="327145" y="170837"/>
                    <a:pt x="204490" y="148409"/>
                  </a:cubicBezTo>
                  <a:cubicBezTo>
                    <a:pt x="154026" y="139297"/>
                    <a:pt x="104263" y="128083"/>
                    <a:pt x="57303" y="106706"/>
                  </a:cubicBezTo>
                  <a:cubicBezTo>
                    <a:pt x="41533" y="99697"/>
                    <a:pt x="26464" y="90235"/>
                    <a:pt x="13147" y="79372"/>
                  </a:cubicBezTo>
                  <a:cubicBezTo>
                    <a:pt x="-4025" y="65354"/>
                    <a:pt x="-4375" y="47832"/>
                    <a:pt x="12096" y="33463"/>
                  </a:cubicBezTo>
                  <a:cubicBezTo>
                    <a:pt x="24011" y="22950"/>
                    <a:pt x="38730" y="15591"/>
                    <a:pt x="52747" y="7180"/>
                  </a:cubicBezTo>
                  <a:cubicBezTo>
                    <a:pt x="55551" y="5428"/>
                    <a:pt x="60107" y="6129"/>
                    <a:pt x="63261" y="7180"/>
                  </a:cubicBezTo>
                  <a:cubicBezTo>
                    <a:pt x="144914" y="34515"/>
                    <a:pt x="229371" y="47481"/>
                    <a:pt x="314529" y="56593"/>
                  </a:cubicBezTo>
                  <a:cubicBezTo>
                    <a:pt x="410200" y="66756"/>
                    <a:pt x="505871" y="70610"/>
                    <a:pt x="601893" y="68858"/>
                  </a:cubicBezTo>
                  <a:cubicBezTo>
                    <a:pt x="729455" y="66405"/>
                    <a:pt x="856315" y="58345"/>
                    <a:pt x="981424" y="30309"/>
                  </a:cubicBezTo>
                  <a:cubicBezTo>
                    <a:pt x="1014716" y="22950"/>
                    <a:pt x="1046957" y="11385"/>
                    <a:pt x="1079548" y="1924"/>
                  </a:cubicBezTo>
                  <a:cubicBezTo>
                    <a:pt x="1083053" y="872"/>
                    <a:pt x="1087959" y="-880"/>
                    <a:pt x="1090412" y="522"/>
                  </a:cubicBezTo>
                  <a:cubicBezTo>
                    <a:pt x="1109686" y="11385"/>
                    <a:pt x="1129662" y="21198"/>
                    <a:pt x="1146833" y="34515"/>
                  </a:cubicBezTo>
                  <a:cubicBezTo>
                    <a:pt x="1162253" y="46430"/>
                    <a:pt x="1161903" y="63952"/>
                    <a:pt x="1147184" y="76568"/>
                  </a:cubicBezTo>
                  <a:cubicBezTo>
                    <a:pt x="1133166" y="88483"/>
                    <a:pt x="1117046" y="98996"/>
                    <a:pt x="1100224" y="106356"/>
                  </a:cubicBezTo>
                  <a:cubicBezTo>
                    <a:pt x="1043803" y="131588"/>
                    <a:pt x="983526" y="143152"/>
                    <a:pt x="922900" y="152965"/>
                  </a:cubicBezTo>
                  <a:cubicBezTo>
                    <a:pt x="830733" y="167683"/>
                    <a:pt x="737515" y="175393"/>
                    <a:pt x="644297" y="176445"/>
                  </a:cubicBezTo>
                  <a:cubicBezTo>
                    <a:pt x="621168" y="177146"/>
                    <a:pt x="598038" y="177146"/>
                    <a:pt x="574909" y="177146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64CB2599-3439-440B-BF4A-E35D84B3B95D}"/>
                </a:ext>
              </a:extLst>
            </p:cNvPr>
            <p:cNvSpPr/>
            <p:nvPr/>
          </p:nvSpPr>
          <p:spPr>
            <a:xfrm>
              <a:off x="5537669" y="3055216"/>
              <a:ext cx="1156465" cy="175222"/>
            </a:xfrm>
            <a:custGeom>
              <a:avLst/>
              <a:gdLst>
                <a:gd name="connsiteX0" fmla="*/ 587526 w 1156465"/>
                <a:gd name="connsiteY0" fmla="*/ 175794 h 175221"/>
                <a:gd name="connsiteX1" fmla="*/ 226919 w 1156465"/>
                <a:gd name="connsiteY1" fmla="*/ 149862 h 175221"/>
                <a:gd name="connsiteX2" fmla="*/ 42235 w 1156465"/>
                <a:gd name="connsiteY2" fmla="*/ 96944 h 175221"/>
                <a:gd name="connsiteX3" fmla="*/ 10345 w 1156465"/>
                <a:gd name="connsiteY3" fmla="*/ 73815 h 175221"/>
                <a:gd name="connsiteX4" fmla="*/ 9644 w 1156465"/>
                <a:gd name="connsiteY4" fmla="*/ 34566 h 175221"/>
                <a:gd name="connsiteX5" fmla="*/ 54851 w 1156465"/>
                <a:gd name="connsiteY5" fmla="*/ 4427 h 175221"/>
                <a:gd name="connsiteX6" fmla="*/ 65715 w 1156465"/>
                <a:gd name="connsiteY6" fmla="*/ 5128 h 175221"/>
                <a:gd name="connsiteX7" fmla="*/ 304368 w 1156465"/>
                <a:gd name="connsiteY7" fmla="*/ 53489 h 175221"/>
                <a:gd name="connsiteX8" fmla="*/ 608202 w 1156465"/>
                <a:gd name="connsiteY8" fmla="*/ 67157 h 175221"/>
                <a:gd name="connsiteX9" fmla="*/ 1000349 w 1156465"/>
                <a:gd name="connsiteY9" fmla="*/ 25103 h 175221"/>
                <a:gd name="connsiteX10" fmla="*/ 1079900 w 1156465"/>
                <a:gd name="connsiteY10" fmla="*/ 1273 h 175221"/>
                <a:gd name="connsiteX11" fmla="*/ 1096371 w 1156465"/>
                <a:gd name="connsiteY11" fmla="*/ 1624 h 175221"/>
                <a:gd name="connsiteX12" fmla="*/ 1141578 w 1156465"/>
                <a:gd name="connsiteY12" fmla="*/ 27557 h 175221"/>
                <a:gd name="connsiteX13" fmla="*/ 1141578 w 1156465"/>
                <a:gd name="connsiteY13" fmla="*/ 81525 h 175221"/>
                <a:gd name="connsiteX14" fmla="*/ 1045556 w 1156465"/>
                <a:gd name="connsiteY14" fmla="*/ 125330 h 175221"/>
                <a:gd name="connsiteX15" fmla="*/ 842299 w 1156465"/>
                <a:gd name="connsiteY15" fmla="*/ 163178 h 175221"/>
                <a:gd name="connsiteX16" fmla="*/ 587526 w 1156465"/>
                <a:gd name="connsiteY16" fmla="*/ 175794 h 17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6465" h="175221">
                  <a:moveTo>
                    <a:pt x="587526" y="175794"/>
                  </a:moveTo>
                  <a:cubicBezTo>
                    <a:pt x="461366" y="176495"/>
                    <a:pt x="343617" y="169486"/>
                    <a:pt x="226919" y="149862"/>
                  </a:cubicBezTo>
                  <a:cubicBezTo>
                    <a:pt x="163489" y="139348"/>
                    <a:pt x="100059" y="126732"/>
                    <a:pt x="42235" y="96944"/>
                  </a:cubicBezTo>
                  <a:cubicBezTo>
                    <a:pt x="30671" y="90987"/>
                    <a:pt x="19807" y="82927"/>
                    <a:pt x="10345" y="73815"/>
                  </a:cubicBezTo>
                  <a:cubicBezTo>
                    <a:pt x="-2972" y="61199"/>
                    <a:pt x="-3673" y="46831"/>
                    <a:pt x="9644" y="34566"/>
                  </a:cubicBezTo>
                  <a:cubicBezTo>
                    <a:pt x="22961" y="22650"/>
                    <a:pt x="39432" y="13889"/>
                    <a:pt x="54851" y="4427"/>
                  </a:cubicBezTo>
                  <a:cubicBezTo>
                    <a:pt x="57305" y="3026"/>
                    <a:pt x="62211" y="3726"/>
                    <a:pt x="65715" y="5128"/>
                  </a:cubicBezTo>
                  <a:cubicBezTo>
                    <a:pt x="143163" y="32112"/>
                    <a:pt x="223415" y="44378"/>
                    <a:pt x="304368" y="53489"/>
                  </a:cubicBezTo>
                  <a:cubicBezTo>
                    <a:pt x="405295" y="65054"/>
                    <a:pt x="506924" y="68909"/>
                    <a:pt x="608202" y="67157"/>
                  </a:cubicBezTo>
                  <a:cubicBezTo>
                    <a:pt x="739969" y="65054"/>
                    <a:pt x="871386" y="55592"/>
                    <a:pt x="1000349" y="25103"/>
                  </a:cubicBezTo>
                  <a:cubicBezTo>
                    <a:pt x="1027333" y="18796"/>
                    <a:pt x="1053266" y="8983"/>
                    <a:pt x="1079900" y="1273"/>
                  </a:cubicBezTo>
                  <a:cubicBezTo>
                    <a:pt x="1085157" y="-128"/>
                    <a:pt x="1091815" y="-829"/>
                    <a:pt x="1096371" y="1624"/>
                  </a:cubicBezTo>
                  <a:cubicBezTo>
                    <a:pt x="1111791" y="9334"/>
                    <a:pt x="1127911" y="17043"/>
                    <a:pt x="1141578" y="27557"/>
                  </a:cubicBezTo>
                  <a:cubicBezTo>
                    <a:pt x="1164007" y="44378"/>
                    <a:pt x="1163656" y="63652"/>
                    <a:pt x="1141578" y="81525"/>
                  </a:cubicBezTo>
                  <a:cubicBezTo>
                    <a:pt x="1113192" y="104304"/>
                    <a:pt x="1079550" y="115168"/>
                    <a:pt x="1045556" y="125330"/>
                  </a:cubicBezTo>
                  <a:cubicBezTo>
                    <a:pt x="978972" y="144955"/>
                    <a:pt x="910986" y="155469"/>
                    <a:pt x="842299" y="163178"/>
                  </a:cubicBezTo>
                  <a:cubicBezTo>
                    <a:pt x="755389" y="171940"/>
                    <a:pt x="667778" y="176846"/>
                    <a:pt x="587526" y="175794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44" name="Group 543">
            <a:extLst>
              <a:ext uri="{FF2B5EF4-FFF2-40B4-BE49-F238E27FC236}">
                <a16:creationId xmlns:a16="http://schemas.microsoft.com/office/drawing/2014/main" id="{64FC1461-5C02-4657-B301-910B3D468F48}"/>
              </a:ext>
            </a:extLst>
          </p:cNvPr>
          <p:cNvGrpSpPr/>
          <p:nvPr/>
        </p:nvGrpSpPr>
        <p:grpSpPr>
          <a:xfrm>
            <a:off x="4296455" y="2809083"/>
            <a:ext cx="547164" cy="810795"/>
            <a:chOff x="4256258" y="4198390"/>
            <a:chExt cx="578603" cy="857382"/>
          </a:xfrm>
          <a:solidFill>
            <a:schemeClr val="accent4"/>
          </a:solidFill>
        </p:grpSpPr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49DF7C10-A37B-458D-862F-4419CE25BF6F}"/>
                </a:ext>
              </a:extLst>
            </p:cNvPr>
            <p:cNvSpPr/>
            <p:nvPr/>
          </p:nvSpPr>
          <p:spPr>
            <a:xfrm>
              <a:off x="4256541" y="4269376"/>
              <a:ext cx="578233" cy="241806"/>
            </a:xfrm>
            <a:custGeom>
              <a:avLst/>
              <a:gdLst>
                <a:gd name="connsiteX0" fmla="*/ 1489 w 578232"/>
                <a:gd name="connsiteY0" fmla="*/ 0 h 241806"/>
                <a:gd name="connsiteX1" fmla="*/ 147625 w 578232"/>
                <a:gd name="connsiteY1" fmla="*/ 31890 h 241806"/>
                <a:gd name="connsiteX2" fmla="*/ 370156 w 578232"/>
                <a:gd name="connsiteY2" fmla="*/ 36446 h 241806"/>
                <a:gd name="connsiteX3" fmla="*/ 536968 w 578232"/>
                <a:gd name="connsiteY3" fmla="*/ 14719 h 241806"/>
                <a:gd name="connsiteX4" fmla="*/ 577619 w 578232"/>
                <a:gd name="connsiteY4" fmla="*/ 1051 h 241806"/>
                <a:gd name="connsiteX5" fmla="*/ 578320 w 578232"/>
                <a:gd name="connsiteY5" fmla="*/ 10864 h 241806"/>
                <a:gd name="connsiteX6" fmla="*/ 578671 w 578232"/>
                <a:gd name="connsiteY6" fmla="*/ 186436 h 241806"/>
                <a:gd name="connsiteX7" fmla="*/ 565354 w 578232"/>
                <a:gd name="connsiteY7" fmla="*/ 206762 h 241806"/>
                <a:gd name="connsiteX8" fmla="*/ 479145 w 578232"/>
                <a:gd name="connsiteY8" fmla="*/ 229190 h 241806"/>
                <a:gd name="connsiteX9" fmla="*/ 245749 w 578232"/>
                <a:gd name="connsiteY9" fmla="*/ 241806 h 241806"/>
                <a:gd name="connsiteX10" fmla="*/ 48098 w 578232"/>
                <a:gd name="connsiteY10" fmla="*/ 219027 h 241806"/>
                <a:gd name="connsiteX11" fmla="*/ 8849 w 578232"/>
                <a:gd name="connsiteY11" fmla="*/ 203958 h 241806"/>
                <a:gd name="connsiteX12" fmla="*/ 438 w 578232"/>
                <a:gd name="connsiteY12" fmla="*/ 190291 h 241806"/>
                <a:gd name="connsiteX13" fmla="*/ 88 w 578232"/>
                <a:gd name="connsiteY13" fmla="*/ 3504 h 241806"/>
                <a:gd name="connsiteX14" fmla="*/ 1489 w 578232"/>
                <a:gd name="connsiteY14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8232" h="241806">
                  <a:moveTo>
                    <a:pt x="1489" y="0"/>
                  </a:moveTo>
                  <a:cubicBezTo>
                    <a:pt x="48449" y="21728"/>
                    <a:pt x="98212" y="29087"/>
                    <a:pt x="147625" y="31890"/>
                  </a:cubicBezTo>
                  <a:cubicBezTo>
                    <a:pt x="221568" y="36096"/>
                    <a:pt x="295862" y="37498"/>
                    <a:pt x="370156" y="36446"/>
                  </a:cubicBezTo>
                  <a:cubicBezTo>
                    <a:pt x="426227" y="35745"/>
                    <a:pt x="482298" y="29087"/>
                    <a:pt x="536968" y="14719"/>
                  </a:cubicBezTo>
                  <a:cubicBezTo>
                    <a:pt x="550285" y="11214"/>
                    <a:pt x="563601" y="5958"/>
                    <a:pt x="577619" y="1051"/>
                  </a:cubicBezTo>
                  <a:cubicBezTo>
                    <a:pt x="577970" y="3855"/>
                    <a:pt x="578320" y="7359"/>
                    <a:pt x="578320" y="10864"/>
                  </a:cubicBezTo>
                  <a:cubicBezTo>
                    <a:pt x="578320" y="69388"/>
                    <a:pt x="577970" y="127912"/>
                    <a:pt x="578671" y="186436"/>
                  </a:cubicBezTo>
                  <a:cubicBezTo>
                    <a:pt x="578671" y="197300"/>
                    <a:pt x="574816" y="203958"/>
                    <a:pt x="565354" y="206762"/>
                  </a:cubicBezTo>
                  <a:cubicBezTo>
                    <a:pt x="536617" y="214822"/>
                    <a:pt x="508231" y="224284"/>
                    <a:pt x="479145" y="229190"/>
                  </a:cubicBezTo>
                  <a:cubicBezTo>
                    <a:pt x="402047" y="242157"/>
                    <a:pt x="323898" y="244259"/>
                    <a:pt x="245749" y="241806"/>
                  </a:cubicBezTo>
                  <a:cubicBezTo>
                    <a:pt x="179164" y="239704"/>
                    <a:pt x="112931" y="235849"/>
                    <a:pt x="48098" y="219027"/>
                  </a:cubicBezTo>
                  <a:cubicBezTo>
                    <a:pt x="34782" y="215523"/>
                    <a:pt x="21465" y="209916"/>
                    <a:pt x="8849" y="203958"/>
                  </a:cubicBezTo>
                  <a:cubicBezTo>
                    <a:pt x="4643" y="201856"/>
                    <a:pt x="438" y="194847"/>
                    <a:pt x="438" y="190291"/>
                  </a:cubicBezTo>
                  <a:cubicBezTo>
                    <a:pt x="-263" y="127912"/>
                    <a:pt x="88" y="65533"/>
                    <a:pt x="88" y="3504"/>
                  </a:cubicBezTo>
                  <a:cubicBezTo>
                    <a:pt x="438" y="2103"/>
                    <a:pt x="1139" y="1402"/>
                    <a:pt x="1489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13DF09FC-464A-4CB7-9D6C-87DF364011DF}"/>
                </a:ext>
              </a:extLst>
            </p:cNvPr>
            <p:cNvSpPr/>
            <p:nvPr/>
          </p:nvSpPr>
          <p:spPr>
            <a:xfrm>
              <a:off x="4256258" y="4813966"/>
              <a:ext cx="578233" cy="241806"/>
            </a:xfrm>
            <a:custGeom>
              <a:avLst/>
              <a:gdLst>
                <a:gd name="connsiteX0" fmla="*/ 721 w 578232"/>
                <a:gd name="connsiteY0" fmla="*/ 0 h 241806"/>
                <a:gd name="connsiteX1" fmla="*/ 153865 w 578232"/>
                <a:gd name="connsiteY1" fmla="*/ 32942 h 241806"/>
                <a:gd name="connsiteX2" fmla="*/ 354319 w 578232"/>
                <a:gd name="connsiteY2" fmla="*/ 37498 h 241806"/>
                <a:gd name="connsiteX3" fmla="*/ 543909 w 578232"/>
                <a:gd name="connsiteY3" fmla="*/ 12966 h 241806"/>
                <a:gd name="connsiteX4" fmla="*/ 578603 w 578232"/>
                <a:gd name="connsiteY4" fmla="*/ 701 h 241806"/>
                <a:gd name="connsiteX5" fmla="*/ 578603 w 578232"/>
                <a:gd name="connsiteY5" fmla="*/ 30138 h 241806"/>
                <a:gd name="connsiteX6" fmla="*/ 578954 w 578232"/>
                <a:gd name="connsiteY6" fmla="*/ 185035 h 241806"/>
                <a:gd name="connsiteX7" fmla="*/ 563884 w 578232"/>
                <a:gd name="connsiteY7" fmla="*/ 208164 h 241806"/>
                <a:gd name="connsiteX8" fmla="*/ 474872 w 578232"/>
                <a:gd name="connsiteY8" fmla="*/ 229891 h 241806"/>
                <a:gd name="connsiteX9" fmla="*/ 316822 w 578232"/>
                <a:gd name="connsiteY9" fmla="*/ 241456 h 241806"/>
                <a:gd name="connsiteX10" fmla="*/ 73613 w 578232"/>
                <a:gd name="connsiteY10" fmla="*/ 224985 h 241806"/>
                <a:gd name="connsiteX11" fmla="*/ 13687 w 578232"/>
                <a:gd name="connsiteY11" fmla="*/ 207463 h 241806"/>
                <a:gd name="connsiteX12" fmla="*/ 20 w 578232"/>
                <a:gd name="connsiteY12" fmla="*/ 186086 h 241806"/>
                <a:gd name="connsiteX13" fmla="*/ 721 w 578232"/>
                <a:gd name="connsiteY13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241806">
                  <a:moveTo>
                    <a:pt x="721" y="0"/>
                  </a:moveTo>
                  <a:cubicBezTo>
                    <a:pt x="50484" y="22779"/>
                    <a:pt x="102350" y="30138"/>
                    <a:pt x="153865" y="32942"/>
                  </a:cubicBezTo>
                  <a:cubicBezTo>
                    <a:pt x="220449" y="36797"/>
                    <a:pt x="287735" y="38549"/>
                    <a:pt x="354319" y="37498"/>
                  </a:cubicBezTo>
                  <a:cubicBezTo>
                    <a:pt x="418100" y="36446"/>
                    <a:pt x="481881" y="30839"/>
                    <a:pt x="543909" y="12966"/>
                  </a:cubicBezTo>
                  <a:cubicBezTo>
                    <a:pt x="555123" y="9813"/>
                    <a:pt x="566338" y="4906"/>
                    <a:pt x="578603" y="701"/>
                  </a:cubicBezTo>
                  <a:cubicBezTo>
                    <a:pt x="578603" y="10864"/>
                    <a:pt x="578603" y="20326"/>
                    <a:pt x="578603" y="30138"/>
                  </a:cubicBezTo>
                  <a:cubicBezTo>
                    <a:pt x="578603" y="81654"/>
                    <a:pt x="578253" y="133519"/>
                    <a:pt x="578954" y="185035"/>
                  </a:cubicBezTo>
                  <a:cubicBezTo>
                    <a:pt x="579304" y="197650"/>
                    <a:pt x="574748" y="205010"/>
                    <a:pt x="563884" y="208164"/>
                  </a:cubicBezTo>
                  <a:cubicBezTo>
                    <a:pt x="534447" y="216224"/>
                    <a:pt x="505010" y="226387"/>
                    <a:pt x="474872" y="229891"/>
                  </a:cubicBezTo>
                  <a:cubicBezTo>
                    <a:pt x="422656" y="236199"/>
                    <a:pt x="369739" y="239003"/>
                    <a:pt x="316822" y="241456"/>
                  </a:cubicBezTo>
                  <a:cubicBezTo>
                    <a:pt x="235168" y="244960"/>
                    <a:pt x="154216" y="240054"/>
                    <a:pt x="73613" y="224985"/>
                  </a:cubicBezTo>
                  <a:cubicBezTo>
                    <a:pt x="53288" y="221130"/>
                    <a:pt x="33663" y="213771"/>
                    <a:pt x="13687" y="207463"/>
                  </a:cubicBezTo>
                  <a:cubicBezTo>
                    <a:pt x="3875" y="204309"/>
                    <a:pt x="-330" y="197300"/>
                    <a:pt x="20" y="186086"/>
                  </a:cubicBezTo>
                  <a:cubicBezTo>
                    <a:pt x="1071" y="124408"/>
                    <a:pt x="721" y="63080"/>
                    <a:pt x="721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3D7A9C3B-24C4-43BC-BB80-0BAF7005A634}"/>
                </a:ext>
              </a:extLst>
            </p:cNvPr>
            <p:cNvSpPr/>
            <p:nvPr/>
          </p:nvSpPr>
          <p:spPr>
            <a:xfrm>
              <a:off x="4256628" y="4547278"/>
              <a:ext cx="578233" cy="241806"/>
            </a:xfrm>
            <a:custGeom>
              <a:avLst/>
              <a:gdLst>
                <a:gd name="connsiteX0" fmla="*/ 350 w 578232"/>
                <a:gd name="connsiteY0" fmla="*/ 701 h 241806"/>
                <a:gd name="connsiteX1" fmla="*/ 256875 w 578232"/>
                <a:gd name="connsiteY1" fmla="*/ 38549 h 241806"/>
                <a:gd name="connsiteX2" fmla="*/ 463637 w 578232"/>
                <a:gd name="connsiteY2" fmla="*/ 28736 h 241806"/>
                <a:gd name="connsiteX3" fmla="*/ 578233 w 578232"/>
                <a:gd name="connsiteY3" fmla="*/ 0 h 241806"/>
                <a:gd name="connsiteX4" fmla="*/ 578933 w 578232"/>
                <a:gd name="connsiteY4" fmla="*/ 14368 h 241806"/>
                <a:gd name="connsiteX5" fmla="*/ 579284 w 578232"/>
                <a:gd name="connsiteY5" fmla="*/ 184684 h 241806"/>
                <a:gd name="connsiteX6" fmla="*/ 564215 w 578232"/>
                <a:gd name="connsiteY6" fmla="*/ 207813 h 241806"/>
                <a:gd name="connsiteX7" fmla="*/ 471347 w 578232"/>
                <a:gd name="connsiteY7" fmla="*/ 230242 h 241806"/>
                <a:gd name="connsiteX8" fmla="*/ 316100 w 578232"/>
                <a:gd name="connsiteY8" fmla="*/ 241105 h 241806"/>
                <a:gd name="connsiteX9" fmla="*/ 65533 w 578232"/>
                <a:gd name="connsiteY9" fmla="*/ 222882 h 241806"/>
                <a:gd name="connsiteX10" fmla="*/ 15420 w 578232"/>
                <a:gd name="connsiteY10" fmla="*/ 207813 h 241806"/>
                <a:gd name="connsiteX11" fmla="*/ 0 w 578232"/>
                <a:gd name="connsiteY11" fmla="*/ 184684 h 241806"/>
                <a:gd name="connsiteX12" fmla="*/ 350 w 578232"/>
                <a:gd name="connsiteY12" fmla="*/ 701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8232" h="241806">
                  <a:moveTo>
                    <a:pt x="350" y="701"/>
                  </a:moveTo>
                  <a:cubicBezTo>
                    <a:pt x="84107" y="32591"/>
                    <a:pt x="170316" y="36096"/>
                    <a:pt x="256875" y="38549"/>
                  </a:cubicBezTo>
                  <a:cubicBezTo>
                    <a:pt x="325913" y="40651"/>
                    <a:pt x="394950" y="37848"/>
                    <a:pt x="463637" y="28736"/>
                  </a:cubicBezTo>
                  <a:cubicBezTo>
                    <a:pt x="502537" y="23480"/>
                    <a:pt x="541085" y="17522"/>
                    <a:pt x="578233" y="0"/>
                  </a:cubicBezTo>
                  <a:cubicBezTo>
                    <a:pt x="578583" y="5607"/>
                    <a:pt x="578933" y="9812"/>
                    <a:pt x="578933" y="14368"/>
                  </a:cubicBezTo>
                  <a:cubicBezTo>
                    <a:pt x="578933" y="71140"/>
                    <a:pt x="578583" y="127912"/>
                    <a:pt x="579284" y="184684"/>
                  </a:cubicBezTo>
                  <a:cubicBezTo>
                    <a:pt x="579284" y="196950"/>
                    <a:pt x="575429" y="205010"/>
                    <a:pt x="564215" y="207813"/>
                  </a:cubicBezTo>
                  <a:cubicBezTo>
                    <a:pt x="533376" y="215873"/>
                    <a:pt x="502887" y="226387"/>
                    <a:pt x="471347" y="230242"/>
                  </a:cubicBezTo>
                  <a:cubicBezTo>
                    <a:pt x="419832" y="236550"/>
                    <a:pt x="367966" y="239353"/>
                    <a:pt x="316100" y="241105"/>
                  </a:cubicBezTo>
                  <a:cubicBezTo>
                    <a:pt x="231994" y="244259"/>
                    <a:pt x="148238" y="240054"/>
                    <a:pt x="65533" y="222882"/>
                  </a:cubicBezTo>
                  <a:cubicBezTo>
                    <a:pt x="48712" y="219378"/>
                    <a:pt x="32241" y="213070"/>
                    <a:pt x="15420" y="207813"/>
                  </a:cubicBezTo>
                  <a:cubicBezTo>
                    <a:pt x="4556" y="204309"/>
                    <a:pt x="0" y="197300"/>
                    <a:pt x="0" y="184684"/>
                  </a:cubicBezTo>
                  <a:cubicBezTo>
                    <a:pt x="701" y="123707"/>
                    <a:pt x="350" y="62730"/>
                    <a:pt x="350" y="701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2EFCB687-6EE9-4D4D-A9FB-224A3C329511}"/>
                </a:ext>
              </a:extLst>
            </p:cNvPr>
            <p:cNvSpPr/>
            <p:nvPr/>
          </p:nvSpPr>
          <p:spPr>
            <a:xfrm>
              <a:off x="4256628" y="4198390"/>
              <a:ext cx="578233" cy="91115"/>
            </a:xfrm>
            <a:custGeom>
              <a:avLst/>
              <a:gdLst>
                <a:gd name="connsiteX0" fmla="*/ 0 w 578232"/>
                <a:gd name="connsiteY0" fmla="*/ 44703 h 91115"/>
                <a:gd name="connsiteX1" fmla="*/ 23830 w 578232"/>
                <a:gd name="connsiteY1" fmla="*/ 31737 h 91115"/>
                <a:gd name="connsiteX2" fmla="*/ 133519 w 578232"/>
                <a:gd name="connsiteY2" fmla="*/ 8958 h 91115"/>
                <a:gd name="connsiteX3" fmla="*/ 350444 w 578232"/>
                <a:gd name="connsiteY3" fmla="*/ 1599 h 91115"/>
                <a:gd name="connsiteX4" fmla="*/ 541436 w 578232"/>
                <a:gd name="connsiteY4" fmla="*/ 26480 h 91115"/>
                <a:gd name="connsiteX5" fmla="*/ 566317 w 578232"/>
                <a:gd name="connsiteY5" fmla="*/ 35942 h 91115"/>
                <a:gd name="connsiteX6" fmla="*/ 578933 w 578232"/>
                <a:gd name="connsiteY6" fmla="*/ 47507 h 91115"/>
                <a:gd name="connsiteX7" fmla="*/ 567018 w 578232"/>
                <a:gd name="connsiteY7" fmla="*/ 58020 h 91115"/>
                <a:gd name="connsiteX8" fmla="*/ 514802 w 578232"/>
                <a:gd name="connsiteY8" fmla="*/ 74491 h 91115"/>
                <a:gd name="connsiteX9" fmla="*/ 340982 w 578232"/>
                <a:gd name="connsiteY9" fmla="*/ 93064 h 91115"/>
                <a:gd name="connsiteX10" fmla="*/ 127912 w 578232"/>
                <a:gd name="connsiteY10" fmla="*/ 84654 h 91115"/>
                <a:gd name="connsiteX11" fmla="*/ 28036 w 578232"/>
                <a:gd name="connsiteY11" fmla="*/ 64328 h 91115"/>
                <a:gd name="connsiteX12" fmla="*/ 0 w 578232"/>
                <a:gd name="connsiteY12" fmla="*/ 50661 h 91115"/>
                <a:gd name="connsiteX13" fmla="*/ 0 w 578232"/>
                <a:gd name="connsiteY13" fmla="*/ 44703 h 9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91115">
                  <a:moveTo>
                    <a:pt x="0" y="44703"/>
                  </a:moveTo>
                  <a:cubicBezTo>
                    <a:pt x="8060" y="40147"/>
                    <a:pt x="15420" y="33839"/>
                    <a:pt x="23830" y="31737"/>
                  </a:cubicBezTo>
                  <a:cubicBezTo>
                    <a:pt x="60276" y="23326"/>
                    <a:pt x="96723" y="14214"/>
                    <a:pt x="133519" y="8958"/>
                  </a:cubicBezTo>
                  <a:cubicBezTo>
                    <a:pt x="205360" y="-1205"/>
                    <a:pt x="278253" y="-1205"/>
                    <a:pt x="350444" y="1599"/>
                  </a:cubicBezTo>
                  <a:cubicBezTo>
                    <a:pt x="414575" y="4051"/>
                    <a:pt x="479057" y="8607"/>
                    <a:pt x="541436" y="26480"/>
                  </a:cubicBezTo>
                  <a:cubicBezTo>
                    <a:pt x="549847" y="28933"/>
                    <a:pt x="558608" y="32087"/>
                    <a:pt x="566317" y="35942"/>
                  </a:cubicBezTo>
                  <a:cubicBezTo>
                    <a:pt x="571224" y="38395"/>
                    <a:pt x="574728" y="43652"/>
                    <a:pt x="578933" y="47507"/>
                  </a:cubicBezTo>
                  <a:cubicBezTo>
                    <a:pt x="575079" y="51011"/>
                    <a:pt x="571574" y="56268"/>
                    <a:pt x="567018" y="58020"/>
                  </a:cubicBezTo>
                  <a:cubicBezTo>
                    <a:pt x="549847" y="64328"/>
                    <a:pt x="532675" y="70636"/>
                    <a:pt x="514802" y="74491"/>
                  </a:cubicBezTo>
                  <a:cubicBezTo>
                    <a:pt x="457680" y="87107"/>
                    <a:pt x="399506" y="90962"/>
                    <a:pt x="340982" y="93064"/>
                  </a:cubicBezTo>
                  <a:cubicBezTo>
                    <a:pt x="269842" y="95517"/>
                    <a:pt x="198702" y="94116"/>
                    <a:pt x="127912" y="84654"/>
                  </a:cubicBezTo>
                  <a:cubicBezTo>
                    <a:pt x="94269" y="80098"/>
                    <a:pt x="60977" y="72038"/>
                    <a:pt x="28036" y="64328"/>
                  </a:cubicBezTo>
                  <a:cubicBezTo>
                    <a:pt x="18223" y="61875"/>
                    <a:pt x="9462" y="55567"/>
                    <a:pt x="0" y="50661"/>
                  </a:cubicBezTo>
                  <a:cubicBezTo>
                    <a:pt x="0" y="48908"/>
                    <a:pt x="0" y="46806"/>
                    <a:pt x="0" y="44703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3B3F5C4A-22B2-4523-9692-EE72C9A09505}"/>
                </a:ext>
              </a:extLst>
            </p:cNvPr>
            <p:cNvSpPr/>
            <p:nvPr/>
          </p:nvSpPr>
          <p:spPr>
            <a:xfrm>
              <a:off x="4256278" y="4503692"/>
              <a:ext cx="578233" cy="63080"/>
            </a:xfrm>
            <a:custGeom>
              <a:avLst/>
              <a:gdLst>
                <a:gd name="connsiteX0" fmla="*/ 0 w 578232"/>
                <a:gd name="connsiteY0" fmla="*/ 19055 h 63079"/>
                <a:gd name="connsiteX1" fmla="*/ 50113 w 578232"/>
                <a:gd name="connsiteY1" fmla="*/ 1183 h 63079"/>
                <a:gd name="connsiteX2" fmla="*/ 234097 w 578232"/>
                <a:gd name="connsiteY2" fmla="*/ 22560 h 63079"/>
                <a:gd name="connsiteX3" fmla="*/ 442260 w 578232"/>
                <a:gd name="connsiteY3" fmla="*/ 15901 h 63079"/>
                <a:gd name="connsiteX4" fmla="*/ 530572 w 578232"/>
                <a:gd name="connsiteY4" fmla="*/ 1183 h 63079"/>
                <a:gd name="connsiteX5" fmla="*/ 576480 w 578232"/>
                <a:gd name="connsiteY5" fmla="*/ 15201 h 63079"/>
                <a:gd name="connsiteX6" fmla="*/ 574378 w 578232"/>
                <a:gd name="connsiteY6" fmla="*/ 27116 h 63079"/>
                <a:gd name="connsiteX7" fmla="*/ 542838 w 578232"/>
                <a:gd name="connsiteY7" fmla="*/ 40783 h 63079"/>
                <a:gd name="connsiteX8" fmla="*/ 419481 w 578232"/>
                <a:gd name="connsiteY8" fmla="*/ 61109 h 63079"/>
                <a:gd name="connsiteX9" fmla="*/ 240755 w 578232"/>
                <a:gd name="connsiteY9" fmla="*/ 66015 h 63079"/>
                <a:gd name="connsiteX10" fmla="*/ 39600 w 578232"/>
                <a:gd name="connsiteY10" fmla="*/ 41133 h 63079"/>
                <a:gd name="connsiteX11" fmla="*/ 0 w 578232"/>
                <a:gd name="connsiteY11" fmla="*/ 19055 h 6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8232" h="63079">
                  <a:moveTo>
                    <a:pt x="0" y="19055"/>
                  </a:moveTo>
                  <a:cubicBezTo>
                    <a:pt x="15420" y="7491"/>
                    <a:pt x="30138" y="-3723"/>
                    <a:pt x="50113" y="1183"/>
                  </a:cubicBezTo>
                  <a:cubicBezTo>
                    <a:pt x="110740" y="15201"/>
                    <a:pt x="172068" y="20107"/>
                    <a:pt x="234097" y="22560"/>
                  </a:cubicBezTo>
                  <a:cubicBezTo>
                    <a:pt x="303484" y="25363"/>
                    <a:pt x="373223" y="23611"/>
                    <a:pt x="442260" y="15901"/>
                  </a:cubicBezTo>
                  <a:cubicBezTo>
                    <a:pt x="471698" y="12397"/>
                    <a:pt x="501135" y="7140"/>
                    <a:pt x="530572" y="1183"/>
                  </a:cubicBezTo>
                  <a:cubicBezTo>
                    <a:pt x="548795" y="-2322"/>
                    <a:pt x="562813" y="6439"/>
                    <a:pt x="576480" y="15201"/>
                  </a:cubicBezTo>
                  <a:cubicBezTo>
                    <a:pt x="582788" y="19406"/>
                    <a:pt x="579634" y="24662"/>
                    <a:pt x="574378" y="27116"/>
                  </a:cubicBezTo>
                  <a:cubicBezTo>
                    <a:pt x="564215" y="32372"/>
                    <a:pt x="553701" y="38680"/>
                    <a:pt x="542838" y="40783"/>
                  </a:cubicBezTo>
                  <a:cubicBezTo>
                    <a:pt x="501836" y="48493"/>
                    <a:pt x="460834" y="57955"/>
                    <a:pt x="419481" y="61109"/>
                  </a:cubicBezTo>
                  <a:cubicBezTo>
                    <a:pt x="359906" y="65664"/>
                    <a:pt x="300330" y="67066"/>
                    <a:pt x="240755" y="66015"/>
                  </a:cubicBezTo>
                  <a:cubicBezTo>
                    <a:pt x="173119" y="64963"/>
                    <a:pt x="105484" y="59707"/>
                    <a:pt x="39600" y="41133"/>
                  </a:cubicBezTo>
                  <a:cubicBezTo>
                    <a:pt x="25232" y="37279"/>
                    <a:pt x="10513" y="33774"/>
                    <a:pt x="0" y="19055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AEB75D1C-0682-4DAE-91FF-70F4124ABB8B}"/>
                </a:ext>
              </a:extLst>
            </p:cNvPr>
            <p:cNvSpPr/>
            <p:nvPr/>
          </p:nvSpPr>
          <p:spPr>
            <a:xfrm>
              <a:off x="4258073" y="4776681"/>
              <a:ext cx="574728" cy="56071"/>
            </a:xfrm>
            <a:custGeom>
              <a:avLst/>
              <a:gdLst>
                <a:gd name="connsiteX0" fmla="*/ 288723 w 574728"/>
                <a:gd name="connsiteY0" fmla="*/ 58312 h 56071"/>
                <a:gd name="connsiteX1" fmla="*/ 54977 w 574728"/>
                <a:gd name="connsiteY1" fmla="*/ 39738 h 56071"/>
                <a:gd name="connsiteX2" fmla="*/ 7316 w 574728"/>
                <a:gd name="connsiteY2" fmla="*/ 22216 h 56071"/>
                <a:gd name="connsiteX3" fmla="*/ 6615 w 574728"/>
                <a:gd name="connsiteY3" fmla="*/ 6446 h 56071"/>
                <a:gd name="connsiteX4" fmla="*/ 32548 w 574728"/>
                <a:gd name="connsiteY4" fmla="*/ 1540 h 56071"/>
                <a:gd name="connsiteX5" fmla="*/ 186393 w 574728"/>
                <a:gd name="connsiteY5" fmla="*/ 25019 h 56071"/>
                <a:gd name="connsiteX6" fmla="*/ 470953 w 574728"/>
                <a:gd name="connsiteY6" fmla="*/ 16959 h 56071"/>
                <a:gd name="connsiteX7" fmla="*/ 548402 w 574728"/>
                <a:gd name="connsiteY7" fmla="*/ 839 h 56071"/>
                <a:gd name="connsiteX8" fmla="*/ 575386 w 574728"/>
                <a:gd name="connsiteY8" fmla="*/ 10301 h 56071"/>
                <a:gd name="connsiteX9" fmla="*/ 572232 w 574728"/>
                <a:gd name="connsiteY9" fmla="*/ 20814 h 56071"/>
                <a:gd name="connsiteX10" fmla="*/ 540692 w 574728"/>
                <a:gd name="connsiteY10" fmla="*/ 34481 h 56071"/>
                <a:gd name="connsiteX11" fmla="*/ 380539 w 574728"/>
                <a:gd name="connsiteY11" fmla="*/ 57611 h 56071"/>
                <a:gd name="connsiteX12" fmla="*/ 288723 w 574728"/>
                <a:gd name="connsiteY12" fmla="*/ 58312 h 56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4728" h="56071">
                  <a:moveTo>
                    <a:pt x="288723" y="58312"/>
                  </a:moveTo>
                  <a:cubicBezTo>
                    <a:pt x="210223" y="60765"/>
                    <a:pt x="132074" y="57260"/>
                    <a:pt x="54977" y="39738"/>
                  </a:cubicBezTo>
                  <a:cubicBezTo>
                    <a:pt x="38506" y="35883"/>
                    <a:pt x="22736" y="29225"/>
                    <a:pt x="7316" y="22216"/>
                  </a:cubicBezTo>
                  <a:cubicBezTo>
                    <a:pt x="-2496" y="17660"/>
                    <a:pt x="-2146" y="12404"/>
                    <a:pt x="6615" y="6446"/>
                  </a:cubicBezTo>
                  <a:cubicBezTo>
                    <a:pt x="14675" y="1189"/>
                    <a:pt x="22385" y="-1614"/>
                    <a:pt x="32548" y="1540"/>
                  </a:cubicBezTo>
                  <a:cubicBezTo>
                    <a:pt x="82662" y="16609"/>
                    <a:pt x="134177" y="21866"/>
                    <a:pt x="186393" y="25019"/>
                  </a:cubicBezTo>
                  <a:cubicBezTo>
                    <a:pt x="281363" y="30627"/>
                    <a:pt x="376334" y="30276"/>
                    <a:pt x="470953" y="16959"/>
                  </a:cubicBezTo>
                  <a:cubicBezTo>
                    <a:pt x="496886" y="13104"/>
                    <a:pt x="522819" y="7497"/>
                    <a:pt x="548402" y="839"/>
                  </a:cubicBezTo>
                  <a:cubicBezTo>
                    <a:pt x="560667" y="-2315"/>
                    <a:pt x="568027" y="3993"/>
                    <a:pt x="575386" y="10301"/>
                  </a:cubicBezTo>
                  <a:cubicBezTo>
                    <a:pt x="576788" y="11352"/>
                    <a:pt x="574685" y="19763"/>
                    <a:pt x="572232" y="20814"/>
                  </a:cubicBezTo>
                  <a:cubicBezTo>
                    <a:pt x="562069" y="26071"/>
                    <a:pt x="551906" y="31328"/>
                    <a:pt x="540692" y="34481"/>
                  </a:cubicBezTo>
                  <a:cubicBezTo>
                    <a:pt x="488476" y="49901"/>
                    <a:pt x="434507" y="55158"/>
                    <a:pt x="380539" y="57611"/>
                  </a:cubicBezTo>
                  <a:cubicBezTo>
                    <a:pt x="350050" y="59363"/>
                    <a:pt x="319562" y="58312"/>
                    <a:pt x="288723" y="58312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45" name="Group 544">
            <a:extLst>
              <a:ext uri="{FF2B5EF4-FFF2-40B4-BE49-F238E27FC236}">
                <a16:creationId xmlns:a16="http://schemas.microsoft.com/office/drawing/2014/main" id="{8B56B8D2-6451-42FC-AF36-4D09BB82C389}"/>
              </a:ext>
            </a:extLst>
          </p:cNvPr>
          <p:cNvGrpSpPr/>
          <p:nvPr/>
        </p:nvGrpSpPr>
        <p:grpSpPr>
          <a:xfrm>
            <a:off x="7253245" y="2809709"/>
            <a:ext cx="548057" cy="810169"/>
            <a:chOff x="7382939" y="4199052"/>
            <a:chExt cx="579547" cy="856720"/>
          </a:xfrm>
        </p:grpSpPr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7CC97395-A1E8-409E-A92B-3F0667E3DBD6}"/>
                </a:ext>
              </a:extLst>
            </p:cNvPr>
            <p:cNvSpPr/>
            <p:nvPr/>
          </p:nvSpPr>
          <p:spPr>
            <a:xfrm>
              <a:off x="7383990" y="4269727"/>
              <a:ext cx="578233" cy="238302"/>
            </a:xfrm>
            <a:custGeom>
              <a:avLst/>
              <a:gdLst>
                <a:gd name="connsiteX0" fmla="*/ 0 w 578232"/>
                <a:gd name="connsiteY0" fmla="*/ 0 h 238301"/>
                <a:gd name="connsiteX1" fmla="*/ 245661 w 578232"/>
                <a:gd name="connsiteY1" fmla="*/ 37498 h 238301"/>
                <a:gd name="connsiteX2" fmla="*/ 452423 w 578232"/>
                <a:gd name="connsiteY2" fmla="*/ 29437 h 238301"/>
                <a:gd name="connsiteX3" fmla="*/ 516554 w 578232"/>
                <a:gd name="connsiteY3" fmla="*/ 18924 h 238301"/>
                <a:gd name="connsiteX4" fmla="*/ 578583 w 578232"/>
                <a:gd name="connsiteY4" fmla="*/ 1051 h 238301"/>
                <a:gd name="connsiteX5" fmla="*/ 578583 w 578232"/>
                <a:gd name="connsiteY5" fmla="*/ 11915 h 238301"/>
                <a:gd name="connsiteX6" fmla="*/ 578933 w 578232"/>
                <a:gd name="connsiteY6" fmla="*/ 182231 h 238301"/>
                <a:gd name="connsiteX7" fmla="*/ 561762 w 578232"/>
                <a:gd name="connsiteY7" fmla="*/ 207813 h 238301"/>
                <a:gd name="connsiteX8" fmla="*/ 462586 w 578232"/>
                <a:gd name="connsiteY8" fmla="*/ 230592 h 238301"/>
                <a:gd name="connsiteX9" fmla="*/ 247063 w 578232"/>
                <a:gd name="connsiteY9" fmla="*/ 240755 h 238301"/>
                <a:gd name="connsiteX10" fmla="*/ 40651 w 578232"/>
                <a:gd name="connsiteY10" fmla="*/ 215874 h 238301"/>
                <a:gd name="connsiteX11" fmla="*/ 0 w 578232"/>
                <a:gd name="connsiteY11" fmla="*/ 163307 h 238301"/>
                <a:gd name="connsiteX12" fmla="*/ 0 w 578232"/>
                <a:gd name="connsiteY12" fmla="*/ 12266 h 238301"/>
                <a:gd name="connsiteX13" fmla="*/ 0 w 578232"/>
                <a:gd name="connsiteY13" fmla="*/ 0 h 238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238301">
                  <a:moveTo>
                    <a:pt x="0" y="0"/>
                  </a:moveTo>
                  <a:cubicBezTo>
                    <a:pt x="79551" y="31540"/>
                    <a:pt x="162606" y="35395"/>
                    <a:pt x="245661" y="37498"/>
                  </a:cubicBezTo>
                  <a:cubicBezTo>
                    <a:pt x="314699" y="39250"/>
                    <a:pt x="383736" y="38899"/>
                    <a:pt x="452423" y="29437"/>
                  </a:cubicBezTo>
                  <a:cubicBezTo>
                    <a:pt x="473800" y="26634"/>
                    <a:pt x="495528" y="23480"/>
                    <a:pt x="516554" y="18924"/>
                  </a:cubicBezTo>
                  <a:cubicBezTo>
                    <a:pt x="537231" y="14368"/>
                    <a:pt x="557206" y="7359"/>
                    <a:pt x="578583" y="1051"/>
                  </a:cubicBezTo>
                  <a:cubicBezTo>
                    <a:pt x="578583" y="3855"/>
                    <a:pt x="578583" y="8060"/>
                    <a:pt x="578583" y="11915"/>
                  </a:cubicBezTo>
                  <a:cubicBezTo>
                    <a:pt x="578583" y="68687"/>
                    <a:pt x="578233" y="125459"/>
                    <a:pt x="578933" y="182231"/>
                  </a:cubicBezTo>
                  <a:cubicBezTo>
                    <a:pt x="579284" y="196249"/>
                    <a:pt x="574027" y="204659"/>
                    <a:pt x="561762" y="207813"/>
                  </a:cubicBezTo>
                  <a:cubicBezTo>
                    <a:pt x="528820" y="216224"/>
                    <a:pt x="495878" y="225686"/>
                    <a:pt x="462586" y="230592"/>
                  </a:cubicBezTo>
                  <a:cubicBezTo>
                    <a:pt x="391095" y="241105"/>
                    <a:pt x="318904" y="243208"/>
                    <a:pt x="247063" y="240755"/>
                  </a:cubicBezTo>
                  <a:cubicBezTo>
                    <a:pt x="177675" y="238302"/>
                    <a:pt x="108287" y="234797"/>
                    <a:pt x="40651" y="215874"/>
                  </a:cubicBezTo>
                  <a:cubicBezTo>
                    <a:pt x="350" y="204659"/>
                    <a:pt x="0" y="203958"/>
                    <a:pt x="0" y="163307"/>
                  </a:cubicBezTo>
                  <a:cubicBezTo>
                    <a:pt x="0" y="112843"/>
                    <a:pt x="0" y="62379"/>
                    <a:pt x="0" y="12266"/>
                  </a:cubicBezTo>
                  <a:cubicBezTo>
                    <a:pt x="0" y="8411"/>
                    <a:pt x="0" y="420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1943D952-6E99-40B2-845C-DC9199CD9C5C}"/>
                </a:ext>
              </a:extLst>
            </p:cNvPr>
            <p:cNvSpPr/>
            <p:nvPr/>
          </p:nvSpPr>
          <p:spPr>
            <a:xfrm>
              <a:off x="7384253" y="4813966"/>
              <a:ext cx="578233" cy="241806"/>
            </a:xfrm>
            <a:custGeom>
              <a:avLst/>
              <a:gdLst>
                <a:gd name="connsiteX0" fmla="*/ 88 w 578232"/>
                <a:gd name="connsiteY0" fmla="*/ 0 h 241806"/>
                <a:gd name="connsiteX1" fmla="*/ 152180 w 578232"/>
                <a:gd name="connsiteY1" fmla="*/ 32942 h 241806"/>
                <a:gd name="connsiteX2" fmla="*/ 356489 w 578232"/>
                <a:gd name="connsiteY2" fmla="*/ 37848 h 241806"/>
                <a:gd name="connsiteX3" fmla="*/ 553439 w 578232"/>
                <a:gd name="connsiteY3" fmla="*/ 10513 h 241806"/>
                <a:gd name="connsiteX4" fmla="*/ 579021 w 578232"/>
                <a:gd name="connsiteY4" fmla="*/ 701 h 241806"/>
                <a:gd name="connsiteX5" fmla="*/ 578320 w 578232"/>
                <a:gd name="connsiteY5" fmla="*/ 192394 h 241806"/>
                <a:gd name="connsiteX6" fmla="*/ 565704 w 578232"/>
                <a:gd name="connsiteY6" fmla="*/ 207463 h 241806"/>
                <a:gd name="connsiteX7" fmla="*/ 491059 w 578232"/>
                <a:gd name="connsiteY7" fmla="*/ 227789 h 241806"/>
                <a:gd name="connsiteX8" fmla="*/ 325650 w 578232"/>
                <a:gd name="connsiteY8" fmla="*/ 241806 h 241806"/>
                <a:gd name="connsiteX9" fmla="*/ 61065 w 578232"/>
                <a:gd name="connsiteY9" fmla="*/ 222882 h 241806"/>
                <a:gd name="connsiteX10" fmla="*/ 11652 w 578232"/>
                <a:gd name="connsiteY10" fmla="*/ 206412 h 241806"/>
                <a:gd name="connsiteX11" fmla="*/ 438 w 578232"/>
                <a:gd name="connsiteY11" fmla="*/ 191343 h 241806"/>
                <a:gd name="connsiteX12" fmla="*/ 88 w 578232"/>
                <a:gd name="connsiteY12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8232" h="241806">
                  <a:moveTo>
                    <a:pt x="88" y="0"/>
                  </a:moveTo>
                  <a:cubicBezTo>
                    <a:pt x="49500" y="22428"/>
                    <a:pt x="100665" y="29788"/>
                    <a:pt x="152180" y="32942"/>
                  </a:cubicBezTo>
                  <a:cubicBezTo>
                    <a:pt x="220167" y="37147"/>
                    <a:pt x="288503" y="38899"/>
                    <a:pt x="356489" y="37848"/>
                  </a:cubicBezTo>
                  <a:cubicBezTo>
                    <a:pt x="423073" y="36797"/>
                    <a:pt x="489307" y="30839"/>
                    <a:pt x="553439" y="10513"/>
                  </a:cubicBezTo>
                  <a:cubicBezTo>
                    <a:pt x="561849" y="7710"/>
                    <a:pt x="569909" y="4205"/>
                    <a:pt x="579021" y="701"/>
                  </a:cubicBezTo>
                  <a:cubicBezTo>
                    <a:pt x="579021" y="65183"/>
                    <a:pt x="579372" y="128613"/>
                    <a:pt x="578320" y="192394"/>
                  </a:cubicBezTo>
                  <a:cubicBezTo>
                    <a:pt x="578320" y="197650"/>
                    <a:pt x="571311" y="205711"/>
                    <a:pt x="565704" y="207463"/>
                  </a:cubicBezTo>
                  <a:cubicBezTo>
                    <a:pt x="541173" y="215523"/>
                    <a:pt x="516292" y="224985"/>
                    <a:pt x="491059" y="227789"/>
                  </a:cubicBezTo>
                  <a:cubicBezTo>
                    <a:pt x="436040" y="234447"/>
                    <a:pt x="381020" y="239353"/>
                    <a:pt x="325650" y="241806"/>
                  </a:cubicBezTo>
                  <a:cubicBezTo>
                    <a:pt x="236988" y="246012"/>
                    <a:pt x="148326" y="241106"/>
                    <a:pt x="61065" y="222882"/>
                  </a:cubicBezTo>
                  <a:cubicBezTo>
                    <a:pt x="44244" y="219378"/>
                    <a:pt x="27773" y="213070"/>
                    <a:pt x="11652" y="206412"/>
                  </a:cubicBezTo>
                  <a:cubicBezTo>
                    <a:pt x="6746" y="204309"/>
                    <a:pt x="788" y="196599"/>
                    <a:pt x="438" y="191343"/>
                  </a:cubicBezTo>
                  <a:cubicBezTo>
                    <a:pt x="-263" y="127912"/>
                    <a:pt x="88" y="64832"/>
                    <a:pt x="88" y="0"/>
                  </a:cubicBezTo>
                  <a:close/>
                </a:path>
              </a:pathLst>
            </a:custGeom>
            <a:solidFill>
              <a:schemeClr val="accent3"/>
            </a:solidFill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BA07091-F33F-44C8-B1D2-BE93AC2BE508}"/>
                </a:ext>
              </a:extLst>
            </p:cNvPr>
            <p:cNvSpPr/>
            <p:nvPr/>
          </p:nvSpPr>
          <p:spPr>
            <a:xfrm>
              <a:off x="7383640" y="4548680"/>
              <a:ext cx="578233" cy="238302"/>
            </a:xfrm>
            <a:custGeom>
              <a:avLst/>
              <a:gdLst>
                <a:gd name="connsiteX0" fmla="*/ 579634 w 578232"/>
                <a:gd name="connsiteY0" fmla="*/ 1752 h 238301"/>
                <a:gd name="connsiteX1" fmla="*/ 578933 w 578232"/>
                <a:gd name="connsiteY1" fmla="*/ 189590 h 238301"/>
                <a:gd name="connsiteX2" fmla="*/ 565967 w 578232"/>
                <a:gd name="connsiteY2" fmla="*/ 205710 h 238301"/>
                <a:gd name="connsiteX3" fmla="*/ 488519 w 578232"/>
                <a:gd name="connsiteY3" fmla="*/ 226387 h 238301"/>
                <a:gd name="connsiteX4" fmla="*/ 325562 w 578232"/>
                <a:gd name="connsiteY4" fmla="*/ 240054 h 238301"/>
                <a:gd name="connsiteX5" fmla="*/ 76046 w 578232"/>
                <a:gd name="connsiteY5" fmla="*/ 224284 h 238301"/>
                <a:gd name="connsiteX6" fmla="*/ 14718 w 578232"/>
                <a:gd name="connsiteY6" fmla="*/ 206411 h 238301"/>
                <a:gd name="connsiteX7" fmla="*/ 0 w 578232"/>
                <a:gd name="connsiteY7" fmla="*/ 183983 h 238301"/>
                <a:gd name="connsiteX8" fmla="*/ 350 w 578232"/>
                <a:gd name="connsiteY8" fmla="*/ 0 h 238301"/>
                <a:gd name="connsiteX9" fmla="*/ 304536 w 578232"/>
                <a:gd name="connsiteY9" fmla="*/ 37848 h 238301"/>
                <a:gd name="connsiteX10" fmla="*/ 496579 w 578232"/>
                <a:gd name="connsiteY10" fmla="*/ 22428 h 238301"/>
                <a:gd name="connsiteX11" fmla="*/ 579634 w 578232"/>
                <a:gd name="connsiteY11" fmla="*/ 1752 h 238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8232" h="238301">
                  <a:moveTo>
                    <a:pt x="579634" y="1752"/>
                  </a:moveTo>
                  <a:cubicBezTo>
                    <a:pt x="579634" y="63430"/>
                    <a:pt x="579985" y="126510"/>
                    <a:pt x="578933" y="189590"/>
                  </a:cubicBezTo>
                  <a:cubicBezTo>
                    <a:pt x="578933" y="195197"/>
                    <a:pt x="571574" y="203608"/>
                    <a:pt x="565967" y="205710"/>
                  </a:cubicBezTo>
                  <a:cubicBezTo>
                    <a:pt x="540384" y="213771"/>
                    <a:pt x="514802" y="223233"/>
                    <a:pt x="488519" y="226387"/>
                  </a:cubicBezTo>
                  <a:cubicBezTo>
                    <a:pt x="434551" y="233045"/>
                    <a:pt x="380232" y="237250"/>
                    <a:pt x="325562" y="240054"/>
                  </a:cubicBezTo>
                  <a:cubicBezTo>
                    <a:pt x="241806" y="244259"/>
                    <a:pt x="158751" y="239353"/>
                    <a:pt x="76046" y="224284"/>
                  </a:cubicBezTo>
                  <a:cubicBezTo>
                    <a:pt x="55370" y="220429"/>
                    <a:pt x="35044" y="213070"/>
                    <a:pt x="14718" y="206411"/>
                  </a:cubicBezTo>
                  <a:cubicBezTo>
                    <a:pt x="4556" y="203257"/>
                    <a:pt x="0" y="195898"/>
                    <a:pt x="0" y="183983"/>
                  </a:cubicBezTo>
                  <a:cubicBezTo>
                    <a:pt x="701" y="122655"/>
                    <a:pt x="350" y="61328"/>
                    <a:pt x="350" y="0"/>
                  </a:cubicBezTo>
                  <a:cubicBezTo>
                    <a:pt x="99176" y="36096"/>
                    <a:pt x="201856" y="37497"/>
                    <a:pt x="304536" y="37848"/>
                  </a:cubicBezTo>
                  <a:cubicBezTo>
                    <a:pt x="369017" y="37848"/>
                    <a:pt x="433149" y="34343"/>
                    <a:pt x="496579" y="22428"/>
                  </a:cubicBezTo>
                  <a:cubicBezTo>
                    <a:pt x="524614" y="16821"/>
                    <a:pt x="551248" y="8761"/>
                    <a:pt x="579634" y="1752"/>
                  </a:cubicBezTo>
                  <a:close/>
                </a:path>
              </a:pathLst>
            </a:custGeom>
            <a:solidFill>
              <a:schemeClr val="accent3"/>
            </a:solidFill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8D87ADE0-B18B-4A17-BA77-5215C8C45DBB}"/>
                </a:ext>
              </a:extLst>
            </p:cNvPr>
            <p:cNvSpPr/>
            <p:nvPr/>
          </p:nvSpPr>
          <p:spPr>
            <a:xfrm>
              <a:off x="7382939" y="4199052"/>
              <a:ext cx="578233" cy="91115"/>
            </a:xfrm>
            <a:custGeom>
              <a:avLst/>
              <a:gdLst>
                <a:gd name="connsiteX0" fmla="*/ 581386 w 578232"/>
                <a:gd name="connsiteY0" fmla="*/ 49999 h 91115"/>
                <a:gd name="connsiteX1" fmla="*/ 545291 w 578232"/>
                <a:gd name="connsiteY1" fmla="*/ 66119 h 91115"/>
                <a:gd name="connsiteX2" fmla="*/ 405464 w 578232"/>
                <a:gd name="connsiteY2" fmla="*/ 88898 h 91115"/>
                <a:gd name="connsiteX3" fmla="*/ 274047 w 578232"/>
                <a:gd name="connsiteY3" fmla="*/ 93454 h 91115"/>
                <a:gd name="connsiteX4" fmla="*/ 43455 w 578232"/>
                <a:gd name="connsiteY4" fmla="*/ 68923 h 91115"/>
                <a:gd name="connsiteX5" fmla="*/ 0 w 578232"/>
                <a:gd name="connsiteY5" fmla="*/ 44041 h 91115"/>
                <a:gd name="connsiteX6" fmla="*/ 30138 w 578232"/>
                <a:gd name="connsiteY6" fmla="*/ 29323 h 91115"/>
                <a:gd name="connsiteX7" fmla="*/ 135271 w 578232"/>
                <a:gd name="connsiteY7" fmla="*/ 8646 h 91115"/>
                <a:gd name="connsiteX8" fmla="*/ 348341 w 578232"/>
                <a:gd name="connsiteY8" fmla="*/ 1287 h 91115"/>
                <a:gd name="connsiteX9" fmla="*/ 533025 w 578232"/>
                <a:gd name="connsiteY9" fmla="*/ 23716 h 91115"/>
                <a:gd name="connsiteX10" fmla="*/ 564215 w 578232"/>
                <a:gd name="connsiteY10" fmla="*/ 34579 h 91115"/>
                <a:gd name="connsiteX11" fmla="*/ 580686 w 578232"/>
                <a:gd name="connsiteY11" fmla="*/ 45443 h 91115"/>
                <a:gd name="connsiteX12" fmla="*/ 581386 w 578232"/>
                <a:gd name="connsiteY12" fmla="*/ 49999 h 9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8232" h="91115">
                  <a:moveTo>
                    <a:pt x="581386" y="49999"/>
                  </a:moveTo>
                  <a:cubicBezTo>
                    <a:pt x="569471" y="55606"/>
                    <a:pt x="557907" y="63666"/>
                    <a:pt x="545291" y="66119"/>
                  </a:cubicBezTo>
                  <a:cubicBezTo>
                    <a:pt x="499032" y="74880"/>
                    <a:pt x="452423" y="83992"/>
                    <a:pt x="405464" y="88898"/>
                  </a:cubicBezTo>
                  <a:cubicBezTo>
                    <a:pt x="362009" y="93454"/>
                    <a:pt x="317853" y="94155"/>
                    <a:pt x="274047" y="93454"/>
                  </a:cubicBezTo>
                  <a:cubicBezTo>
                    <a:pt x="196599" y="92402"/>
                    <a:pt x="118800" y="88898"/>
                    <a:pt x="43455" y="68923"/>
                  </a:cubicBezTo>
                  <a:cubicBezTo>
                    <a:pt x="18223" y="62264"/>
                    <a:pt x="9111" y="57008"/>
                    <a:pt x="0" y="44041"/>
                  </a:cubicBezTo>
                  <a:cubicBezTo>
                    <a:pt x="10163" y="38785"/>
                    <a:pt x="19625" y="31425"/>
                    <a:pt x="30138" y="29323"/>
                  </a:cubicBezTo>
                  <a:cubicBezTo>
                    <a:pt x="64832" y="21262"/>
                    <a:pt x="99877" y="13202"/>
                    <a:pt x="135271" y="8646"/>
                  </a:cubicBezTo>
                  <a:cubicBezTo>
                    <a:pt x="206061" y="-816"/>
                    <a:pt x="277201" y="-1166"/>
                    <a:pt x="348341" y="1287"/>
                  </a:cubicBezTo>
                  <a:cubicBezTo>
                    <a:pt x="410370" y="3390"/>
                    <a:pt x="472398" y="7946"/>
                    <a:pt x="533025" y="23716"/>
                  </a:cubicBezTo>
                  <a:cubicBezTo>
                    <a:pt x="543539" y="26519"/>
                    <a:pt x="554402" y="30024"/>
                    <a:pt x="564215" y="34579"/>
                  </a:cubicBezTo>
                  <a:cubicBezTo>
                    <a:pt x="570172" y="37032"/>
                    <a:pt x="575079" y="41588"/>
                    <a:pt x="580686" y="45443"/>
                  </a:cubicBezTo>
                  <a:cubicBezTo>
                    <a:pt x="581036" y="46845"/>
                    <a:pt x="581386" y="48597"/>
                    <a:pt x="581386" y="49999"/>
                  </a:cubicBezTo>
                  <a:close/>
                </a:path>
              </a:pathLst>
            </a:custGeom>
            <a:solidFill>
              <a:schemeClr val="accent3"/>
            </a:solidFill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33C5DCBF-4E9A-42F4-85E8-2678B082889F}"/>
                </a:ext>
              </a:extLst>
            </p:cNvPr>
            <p:cNvSpPr/>
            <p:nvPr/>
          </p:nvSpPr>
          <p:spPr>
            <a:xfrm>
              <a:off x="7383990" y="4504507"/>
              <a:ext cx="578233" cy="63080"/>
            </a:xfrm>
            <a:custGeom>
              <a:avLst/>
              <a:gdLst>
                <a:gd name="connsiteX0" fmla="*/ 1051 w 578232"/>
                <a:gd name="connsiteY0" fmla="*/ 17188 h 63079"/>
                <a:gd name="connsiteX1" fmla="*/ 53968 w 578232"/>
                <a:gd name="connsiteY1" fmla="*/ 1068 h 63079"/>
                <a:gd name="connsiteX2" fmla="*/ 205711 w 578232"/>
                <a:gd name="connsiteY2" fmla="*/ 19992 h 63079"/>
                <a:gd name="connsiteX3" fmla="*/ 384437 w 578232"/>
                <a:gd name="connsiteY3" fmla="*/ 19642 h 63079"/>
                <a:gd name="connsiteX4" fmla="*/ 528470 w 578232"/>
                <a:gd name="connsiteY4" fmla="*/ 718 h 63079"/>
                <a:gd name="connsiteX5" fmla="*/ 575780 w 578232"/>
                <a:gd name="connsiteY5" fmla="*/ 14735 h 63079"/>
                <a:gd name="connsiteX6" fmla="*/ 572976 w 578232"/>
                <a:gd name="connsiteY6" fmla="*/ 27351 h 63079"/>
                <a:gd name="connsiteX7" fmla="*/ 532675 w 578232"/>
                <a:gd name="connsiteY7" fmla="*/ 43121 h 63079"/>
                <a:gd name="connsiteX8" fmla="*/ 365864 w 578232"/>
                <a:gd name="connsiteY8" fmla="*/ 64148 h 63079"/>
                <a:gd name="connsiteX9" fmla="*/ 157700 w 578232"/>
                <a:gd name="connsiteY9" fmla="*/ 59943 h 63079"/>
                <a:gd name="connsiteX10" fmla="*/ 29788 w 578232"/>
                <a:gd name="connsiteY10" fmla="*/ 37164 h 63079"/>
                <a:gd name="connsiteX11" fmla="*/ 0 w 578232"/>
                <a:gd name="connsiteY11" fmla="*/ 22445 h 63079"/>
                <a:gd name="connsiteX12" fmla="*/ 1051 w 578232"/>
                <a:gd name="connsiteY12" fmla="*/ 17188 h 6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8232" h="63079">
                  <a:moveTo>
                    <a:pt x="1051" y="17188"/>
                  </a:moveTo>
                  <a:cubicBezTo>
                    <a:pt x="16821" y="5974"/>
                    <a:pt x="31890" y="-2787"/>
                    <a:pt x="53968" y="1068"/>
                  </a:cubicBezTo>
                  <a:cubicBezTo>
                    <a:pt x="104432" y="9128"/>
                    <a:pt x="154896" y="17188"/>
                    <a:pt x="205711" y="19992"/>
                  </a:cubicBezTo>
                  <a:cubicBezTo>
                    <a:pt x="265286" y="23146"/>
                    <a:pt x="325212" y="22795"/>
                    <a:pt x="384437" y="19642"/>
                  </a:cubicBezTo>
                  <a:cubicBezTo>
                    <a:pt x="432798" y="16838"/>
                    <a:pt x="480809" y="8077"/>
                    <a:pt x="528470" y="718"/>
                  </a:cubicBezTo>
                  <a:cubicBezTo>
                    <a:pt x="547393" y="-2437"/>
                    <a:pt x="561411" y="5273"/>
                    <a:pt x="575780" y="14735"/>
                  </a:cubicBezTo>
                  <a:cubicBezTo>
                    <a:pt x="583139" y="19642"/>
                    <a:pt x="577882" y="24898"/>
                    <a:pt x="572976" y="27351"/>
                  </a:cubicBezTo>
                  <a:cubicBezTo>
                    <a:pt x="559659" y="33309"/>
                    <a:pt x="546693" y="39617"/>
                    <a:pt x="532675" y="43121"/>
                  </a:cubicBezTo>
                  <a:cubicBezTo>
                    <a:pt x="478006" y="57490"/>
                    <a:pt x="421935" y="63797"/>
                    <a:pt x="365864" y="64148"/>
                  </a:cubicBezTo>
                  <a:cubicBezTo>
                    <a:pt x="296476" y="64849"/>
                    <a:pt x="227088" y="64498"/>
                    <a:pt x="157700" y="59943"/>
                  </a:cubicBezTo>
                  <a:cubicBezTo>
                    <a:pt x="114595" y="57139"/>
                    <a:pt x="72191" y="45925"/>
                    <a:pt x="29788" y="37164"/>
                  </a:cubicBezTo>
                  <a:cubicBezTo>
                    <a:pt x="19274" y="35061"/>
                    <a:pt x="9812" y="27702"/>
                    <a:pt x="0" y="22445"/>
                  </a:cubicBezTo>
                  <a:cubicBezTo>
                    <a:pt x="350" y="20693"/>
                    <a:pt x="701" y="18941"/>
                    <a:pt x="1051" y="17188"/>
                  </a:cubicBezTo>
                  <a:close/>
                </a:path>
              </a:pathLst>
            </a:custGeom>
            <a:solidFill>
              <a:schemeClr val="accent3"/>
            </a:solidFill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30588517-A752-4E5A-8E0E-3AF1A142F935}"/>
                </a:ext>
              </a:extLst>
            </p:cNvPr>
            <p:cNvSpPr/>
            <p:nvPr/>
          </p:nvSpPr>
          <p:spPr>
            <a:xfrm>
              <a:off x="7383640" y="4776200"/>
              <a:ext cx="578233" cy="59575"/>
            </a:xfrm>
            <a:custGeom>
              <a:avLst/>
              <a:gdLst>
                <a:gd name="connsiteX0" fmla="*/ 0 w 578232"/>
                <a:gd name="connsiteY0" fmla="*/ 17440 h 59575"/>
                <a:gd name="connsiteX1" fmla="*/ 34343 w 578232"/>
                <a:gd name="connsiteY1" fmla="*/ 2371 h 59575"/>
                <a:gd name="connsiteX2" fmla="*/ 192043 w 578232"/>
                <a:gd name="connsiteY2" fmla="*/ 25851 h 59575"/>
                <a:gd name="connsiteX3" fmla="*/ 457680 w 578232"/>
                <a:gd name="connsiteY3" fmla="*/ 19543 h 59575"/>
                <a:gd name="connsiteX4" fmla="*/ 547744 w 578232"/>
                <a:gd name="connsiteY4" fmla="*/ 2021 h 59575"/>
                <a:gd name="connsiteX5" fmla="*/ 561061 w 578232"/>
                <a:gd name="connsiteY5" fmla="*/ 619 h 59575"/>
                <a:gd name="connsiteX6" fmla="*/ 579985 w 578232"/>
                <a:gd name="connsiteY6" fmla="*/ 14637 h 59575"/>
                <a:gd name="connsiteX7" fmla="*/ 563514 w 578232"/>
                <a:gd name="connsiteY7" fmla="*/ 27603 h 59575"/>
                <a:gd name="connsiteX8" fmla="*/ 450320 w 578232"/>
                <a:gd name="connsiteY8" fmla="*/ 52835 h 59575"/>
                <a:gd name="connsiteX9" fmla="*/ 216574 w 578232"/>
                <a:gd name="connsiteY9" fmla="*/ 59844 h 59575"/>
                <a:gd name="connsiteX10" fmla="*/ 30138 w 578232"/>
                <a:gd name="connsiteY10" fmla="*/ 32509 h 59575"/>
                <a:gd name="connsiteX11" fmla="*/ 0 w 578232"/>
                <a:gd name="connsiteY11" fmla="*/ 17440 h 5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8232" h="59575">
                  <a:moveTo>
                    <a:pt x="0" y="17440"/>
                  </a:moveTo>
                  <a:cubicBezTo>
                    <a:pt x="11565" y="1670"/>
                    <a:pt x="20326" y="-1834"/>
                    <a:pt x="34343" y="2371"/>
                  </a:cubicBezTo>
                  <a:cubicBezTo>
                    <a:pt x="85859" y="17090"/>
                    <a:pt x="138776" y="22697"/>
                    <a:pt x="192043" y="25851"/>
                  </a:cubicBezTo>
                  <a:cubicBezTo>
                    <a:pt x="280706" y="31108"/>
                    <a:pt x="369368" y="30757"/>
                    <a:pt x="457680" y="19543"/>
                  </a:cubicBezTo>
                  <a:cubicBezTo>
                    <a:pt x="488168" y="15688"/>
                    <a:pt x="517956" y="7978"/>
                    <a:pt x="547744" y="2021"/>
                  </a:cubicBezTo>
                  <a:cubicBezTo>
                    <a:pt x="552300" y="1320"/>
                    <a:pt x="557907" y="-1133"/>
                    <a:pt x="561061" y="619"/>
                  </a:cubicBezTo>
                  <a:cubicBezTo>
                    <a:pt x="568070" y="4123"/>
                    <a:pt x="573677" y="9730"/>
                    <a:pt x="579985" y="14637"/>
                  </a:cubicBezTo>
                  <a:cubicBezTo>
                    <a:pt x="574728" y="19192"/>
                    <a:pt x="569822" y="24800"/>
                    <a:pt x="563514" y="27603"/>
                  </a:cubicBezTo>
                  <a:cubicBezTo>
                    <a:pt x="527418" y="43373"/>
                    <a:pt x="488869" y="48279"/>
                    <a:pt x="450320" y="52835"/>
                  </a:cubicBezTo>
                  <a:cubicBezTo>
                    <a:pt x="372522" y="62297"/>
                    <a:pt x="294723" y="63348"/>
                    <a:pt x="216574" y="59844"/>
                  </a:cubicBezTo>
                  <a:cubicBezTo>
                    <a:pt x="153494" y="57040"/>
                    <a:pt x="90415" y="52485"/>
                    <a:pt x="30138" y="32509"/>
                  </a:cubicBezTo>
                  <a:cubicBezTo>
                    <a:pt x="19975" y="29005"/>
                    <a:pt x="10513" y="22697"/>
                    <a:pt x="0" y="17440"/>
                  </a:cubicBezTo>
                  <a:close/>
                </a:path>
              </a:pathLst>
            </a:custGeom>
            <a:solidFill>
              <a:schemeClr val="accent3"/>
            </a:solidFill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97" name="Donut 15">
            <a:extLst>
              <a:ext uri="{FF2B5EF4-FFF2-40B4-BE49-F238E27FC236}">
                <a16:creationId xmlns:a16="http://schemas.microsoft.com/office/drawing/2014/main" id="{0CE2C9D1-4E34-4002-85F2-7764094EF450}"/>
              </a:ext>
            </a:extLst>
          </p:cNvPr>
          <p:cNvSpPr/>
          <p:nvPr/>
        </p:nvSpPr>
        <p:spPr>
          <a:xfrm>
            <a:off x="2957498" y="2256795"/>
            <a:ext cx="270112" cy="26823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ko-KR" altLang="en-US" sz="2026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2095D49-F740-4A05-AE92-BE185B37FC9A}"/>
              </a:ext>
            </a:extLst>
          </p:cNvPr>
          <p:cNvCxnSpPr>
            <a:cxnSpLocks/>
          </p:cNvCxnSpPr>
          <p:nvPr/>
        </p:nvCxnSpPr>
        <p:spPr>
          <a:xfrm flipH="1" flipV="1">
            <a:off x="6747509" y="4069517"/>
            <a:ext cx="336042" cy="144018"/>
          </a:xfrm>
          <a:prstGeom prst="line">
            <a:avLst/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2095D49-F740-4A05-AE92-BE185B37FC9A}"/>
              </a:ext>
            </a:extLst>
          </p:cNvPr>
          <p:cNvCxnSpPr>
            <a:cxnSpLocks/>
          </p:cNvCxnSpPr>
          <p:nvPr/>
        </p:nvCxnSpPr>
        <p:spPr>
          <a:xfrm>
            <a:off x="5007618" y="3524587"/>
            <a:ext cx="336042" cy="144018"/>
          </a:xfrm>
          <a:prstGeom prst="line">
            <a:avLst/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2095D49-F740-4A05-AE92-BE185B37FC9A}"/>
              </a:ext>
            </a:extLst>
          </p:cNvPr>
          <p:cNvCxnSpPr>
            <a:cxnSpLocks/>
          </p:cNvCxnSpPr>
          <p:nvPr/>
        </p:nvCxnSpPr>
        <p:spPr>
          <a:xfrm flipV="1">
            <a:off x="5001453" y="4061944"/>
            <a:ext cx="336042" cy="144018"/>
          </a:xfrm>
          <a:prstGeom prst="line">
            <a:avLst/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560892" y="3600485"/>
            <a:ext cx="9913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altLang="en-US" sz="2100" b="1" dirty="0">
                <a:solidFill>
                  <a:srgbClr val="000000"/>
                </a:solidFill>
                <a:latin typeface="Arial"/>
                <a:cs typeface="Aparajita" panose="020B0604020202020204" pitchFamily="34" charset="0"/>
              </a:rPr>
              <a:t>CERN</a:t>
            </a:r>
          </a:p>
          <a:p>
            <a:pPr algn="ctr" defTabSz="685800"/>
            <a:r>
              <a:rPr lang="en-US" sz="2100" b="1" dirty="0">
                <a:solidFill>
                  <a:srgbClr val="000000"/>
                </a:solidFill>
                <a:latin typeface="Arial"/>
                <a:cs typeface="Aparajita" panose="020B0604020202020204" pitchFamily="34" charset="0"/>
              </a:rPr>
              <a:t>EOS</a:t>
            </a:r>
            <a:endParaRPr lang="en-US" sz="2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610686" y="2484696"/>
            <a:ext cx="274443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Japan (Nagoya/Kyushu):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2 processing servers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CPU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GPU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256 GB of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RAM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Storage capacity: ~150 TB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(+2 in Chiba in near future)</a:t>
            </a: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1615745" y="4032319"/>
            <a:ext cx="2667867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Russia (JINR):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2 processing servers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CPU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GPU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256 GB of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RAM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Storage capacity : ~150 TB</a:t>
            </a: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7620045" y="3915887"/>
            <a:ext cx="2667867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Romania (ISS):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1 processing server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CPU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GPU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128 GB of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RAM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Storage capacity : ~40 TB</a:t>
            </a:r>
          </a:p>
        </p:txBody>
      </p:sp>
      <p:sp>
        <p:nvSpPr>
          <p:cNvPr id="69" name="Rectangle 68"/>
          <p:cNvSpPr>
            <a:spLocks noChangeArrowheads="1"/>
          </p:cNvSpPr>
          <p:nvPr/>
        </p:nvSpPr>
        <p:spPr bwMode="auto">
          <a:xfrm>
            <a:off x="7579045" y="2635455"/>
            <a:ext cx="2864648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Turkey (METU):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TRUBA computing center resources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CPU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GPU</a:t>
            </a: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 128 GB of </a:t>
            </a:r>
            <a:r>
              <a:rPr lang="en-US" altLang="en-US" sz="1400" b="1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RAM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4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Storage capacity: 100+ TB</a:t>
            </a: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5567091" y="4384494"/>
            <a:ext cx="98511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None/>
            </a:pPr>
            <a:r>
              <a:rPr lang="en-US" altLang="en-US" sz="135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400 TB (data)</a:t>
            </a:r>
          </a:p>
          <a:p>
            <a:pPr algn="ctr" defTabSz="685800">
              <a:spcBef>
                <a:spcPct val="0"/>
              </a:spcBef>
              <a:buNone/>
            </a:pPr>
            <a:r>
              <a:rPr lang="en-US" altLang="en-US" sz="135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20 TB (MC)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4FC1461-5C02-4657-B301-910B3D468F48}"/>
              </a:ext>
            </a:extLst>
          </p:cNvPr>
          <p:cNvGrpSpPr/>
          <p:nvPr/>
        </p:nvGrpSpPr>
        <p:grpSpPr>
          <a:xfrm>
            <a:off x="4322239" y="4120192"/>
            <a:ext cx="547164" cy="810795"/>
            <a:chOff x="4256258" y="4198390"/>
            <a:chExt cx="578603" cy="857382"/>
          </a:xfrm>
          <a:solidFill>
            <a:srgbClr val="FF0000"/>
          </a:solidFill>
        </p:grpSpPr>
        <p:sp>
          <p:nvSpPr>
            <p:cNvPr id="49" name="Freeform: Shape 565">
              <a:extLst>
                <a:ext uri="{FF2B5EF4-FFF2-40B4-BE49-F238E27FC236}">
                  <a16:creationId xmlns:a16="http://schemas.microsoft.com/office/drawing/2014/main" id="{49DF7C10-A37B-458D-862F-4419CE25BF6F}"/>
                </a:ext>
              </a:extLst>
            </p:cNvPr>
            <p:cNvSpPr/>
            <p:nvPr/>
          </p:nvSpPr>
          <p:spPr>
            <a:xfrm>
              <a:off x="4256541" y="4269376"/>
              <a:ext cx="578233" cy="241806"/>
            </a:xfrm>
            <a:custGeom>
              <a:avLst/>
              <a:gdLst>
                <a:gd name="connsiteX0" fmla="*/ 1489 w 578232"/>
                <a:gd name="connsiteY0" fmla="*/ 0 h 241806"/>
                <a:gd name="connsiteX1" fmla="*/ 147625 w 578232"/>
                <a:gd name="connsiteY1" fmla="*/ 31890 h 241806"/>
                <a:gd name="connsiteX2" fmla="*/ 370156 w 578232"/>
                <a:gd name="connsiteY2" fmla="*/ 36446 h 241806"/>
                <a:gd name="connsiteX3" fmla="*/ 536968 w 578232"/>
                <a:gd name="connsiteY3" fmla="*/ 14719 h 241806"/>
                <a:gd name="connsiteX4" fmla="*/ 577619 w 578232"/>
                <a:gd name="connsiteY4" fmla="*/ 1051 h 241806"/>
                <a:gd name="connsiteX5" fmla="*/ 578320 w 578232"/>
                <a:gd name="connsiteY5" fmla="*/ 10864 h 241806"/>
                <a:gd name="connsiteX6" fmla="*/ 578671 w 578232"/>
                <a:gd name="connsiteY6" fmla="*/ 186436 h 241806"/>
                <a:gd name="connsiteX7" fmla="*/ 565354 w 578232"/>
                <a:gd name="connsiteY7" fmla="*/ 206762 h 241806"/>
                <a:gd name="connsiteX8" fmla="*/ 479145 w 578232"/>
                <a:gd name="connsiteY8" fmla="*/ 229190 h 241806"/>
                <a:gd name="connsiteX9" fmla="*/ 245749 w 578232"/>
                <a:gd name="connsiteY9" fmla="*/ 241806 h 241806"/>
                <a:gd name="connsiteX10" fmla="*/ 48098 w 578232"/>
                <a:gd name="connsiteY10" fmla="*/ 219027 h 241806"/>
                <a:gd name="connsiteX11" fmla="*/ 8849 w 578232"/>
                <a:gd name="connsiteY11" fmla="*/ 203958 h 241806"/>
                <a:gd name="connsiteX12" fmla="*/ 438 w 578232"/>
                <a:gd name="connsiteY12" fmla="*/ 190291 h 241806"/>
                <a:gd name="connsiteX13" fmla="*/ 88 w 578232"/>
                <a:gd name="connsiteY13" fmla="*/ 3504 h 241806"/>
                <a:gd name="connsiteX14" fmla="*/ 1489 w 578232"/>
                <a:gd name="connsiteY14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8232" h="241806">
                  <a:moveTo>
                    <a:pt x="1489" y="0"/>
                  </a:moveTo>
                  <a:cubicBezTo>
                    <a:pt x="48449" y="21728"/>
                    <a:pt x="98212" y="29087"/>
                    <a:pt x="147625" y="31890"/>
                  </a:cubicBezTo>
                  <a:cubicBezTo>
                    <a:pt x="221568" y="36096"/>
                    <a:pt x="295862" y="37498"/>
                    <a:pt x="370156" y="36446"/>
                  </a:cubicBezTo>
                  <a:cubicBezTo>
                    <a:pt x="426227" y="35745"/>
                    <a:pt x="482298" y="29087"/>
                    <a:pt x="536968" y="14719"/>
                  </a:cubicBezTo>
                  <a:cubicBezTo>
                    <a:pt x="550285" y="11214"/>
                    <a:pt x="563601" y="5958"/>
                    <a:pt x="577619" y="1051"/>
                  </a:cubicBezTo>
                  <a:cubicBezTo>
                    <a:pt x="577970" y="3855"/>
                    <a:pt x="578320" y="7359"/>
                    <a:pt x="578320" y="10864"/>
                  </a:cubicBezTo>
                  <a:cubicBezTo>
                    <a:pt x="578320" y="69388"/>
                    <a:pt x="577970" y="127912"/>
                    <a:pt x="578671" y="186436"/>
                  </a:cubicBezTo>
                  <a:cubicBezTo>
                    <a:pt x="578671" y="197300"/>
                    <a:pt x="574816" y="203958"/>
                    <a:pt x="565354" y="206762"/>
                  </a:cubicBezTo>
                  <a:cubicBezTo>
                    <a:pt x="536617" y="214822"/>
                    <a:pt x="508231" y="224284"/>
                    <a:pt x="479145" y="229190"/>
                  </a:cubicBezTo>
                  <a:cubicBezTo>
                    <a:pt x="402047" y="242157"/>
                    <a:pt x="323898" y="244259"/>
                    <a:pt x="245749" y="241806"/>
                  </a:cubicBezTo>
                  <a:cubicBezTo>
                    <a:pt x="179164" y="239704"/>
                    <a:pt x="112931" y="235849"/>
                    <a:pt x="48098" y="219027"/>
                  </a:cubicBezTo>
                  <a:cubicBezTo>
                    <a:pt x="34782" y="215523"/>
                    <a:pt x="21465" y="209916"/>
                    <a:pt x="8849" y="203958"/>
                  </a:cubicBezTo>
                  <a:cubicBezTo>
                    <a:pt x="4643" y="201856"/>
                    <a:pt x="438" y="194847"/>
                    <a:pt x="438" y="190291"/>
                  </a:cubicBezTo>
                  <a:cubicBezTo>
                    <a:pt x="-263" y="127912"/>
                    <a:pt x="88" y="65533"/>
                    <a:pt x="88" y="3504"/>
                  </a:cubicBezTo>
                  <a:cubicBezTo>
                    <a:pt x="438" y="2103"/>
                    <a:pt x="1139" y="1402"/>
                    <a:pt x="1489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Freeform: Shape 566">
              <a:extLst>
                <a:ext uri="{FF2B5EF4-FFF2-40B4-BE49-F238E27FC236}">
                  <a16:creationId xmlns:a16="http://schemas.microsoft.com/office/drawing/2014/main" id="{13DF09FC-464A-4CB7-9D6C-87DF364011DF}"/>
                </a:ext>
              </a:extLst>
            </p:cNvPr>
            <p:cNvSpPr/>
            <p:nvPr/>
          </p:nvSpPr>
          <p:spPr>
            <a:xfrm>
              <a:off x="4256258" y="4813966"/>
              <a:ext cx="578233" cy="241806"/>
            </a:xfrm>
            <a:custGeom>
              <a:avLst/>
              <a:gdLst>
                <a:gd name="connsiteX0" fmla="*/ 721 w 578232"/>
                <a:gd name="connsiteY0" fmla="*/ 0 h 241806"/>
                <a:gd name="connsiteX1" fmla="*/ 153865 w 578232"/>
                <a:gd name="connsiteY1" fmla="*/ 32942 h 241806"/>
                <a:gd name="connsiteX2" fmla="*/ 354319 w 578232"/>
                <a:gd name="connsiteY2" fmla="*/ 37498 h 241806"/>
                <a:gd name="connsiteX3" fmla="*/ 543909 w 578232"/>
                <a:gd name="connsiteY3" fmla="*/ 12966 h 241806"/>
                <a:gd name="connsiteX4" fmla="*/ 578603 w 578232"/>
                <a:gd name="connsiteY4" fmla="*/ 701 h 241806"/>
                <a:gd name="connsiteX5" fmla="*/ 578603 w 578232"/>
                <a:gd name="connsiteY5" fmla="*/ 30138 h 241806"/>
                <a:gd name="connsiteX6" fmla="*/ 578954 w 578232"/>
                <a:gd name="connsiteY6" fmla="*/ 185035 h 241806"/>
                <a:gd name="connsiteX7" fmla="*/ 563884 w 578232"/>
                <a:gd name="connsiteY7" fmla="*/ 208164 h 241806"/>
                <a:gd name="connsiteX8" fmla="*/ 474872 w 578232"/>
                <a:gd name="connsiteY8" fmla="*/ 229891 h 241806"/>
                <a:gd name="connsiteX9" fmla="*/ 316822 w 578232"/>
                <a:gd name="connsiteY9" fmla="*/ 241456 h 241806"/>
                <a:gd name="connsiteX10" fmla="*/ 73613 w 578232"/>
                <a:gd name="connsiteY10" fmla="*/ 224985 h 241806"/>
                <a:gd name="connsiteX11" fmla="*/ 13687 w 578232"/>
                <a:gd name="connsiteY11" fmla="*/ 207463 h 241806"/>
                <a:gd name="connsiteX12" fmla="*/ 20 w 578232"/>
                <a:gd name="connsiteY12" fmla="*/ 186086 h 241806"/>
                <a:gd name="connsiteX13" fmla="*/ 721 w 578232"/>
                <a:gd name="connsiteY13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241806">
                  <a:moveTo>
                    <a:pt x="721" y="0"/>
                  </a:moveTo>
                  <a:cubicBezTo>
                    <a:pt x="50484" y="22779"/>
                    <a:pt x="102350" y="30138"/>
                    <a:pt x="153865" y="32942"/>
                  </a:cubicBezTo>
                  <a:cubicBezTo>
                    <a:pt x="220449" y="36797"/>
                    <a:pt x="287735" y="38549"/>
                    <a:pt x="354319" y="37498"/>
                  </a:cubicBezTo>
                  <a:cubicBezTo>
                    <a:pt x="418100" y="36446"/>
                    <a:pt x="481881" y="30839"/>
                    <a:pt x="543909" y="12966"/>
                  </a:cubicBezTo>
                  <a:cubicBezTo>
                    <a:pt x="555123" y="9813"/>
                    <a:pt x="566338" y="4906"/>
                    <a:pt x="578603" y="701"/>
                  </a:cubicBezTo>
                  <a:cubicBezTo>
                    <a:pt x="578603" y="10864"/>
                    <a:pt x="578603" y="20326"/>
                    <a:pt x="578603" y="30138"/>
                  </a:cubicBezTo>
                  <a:cubicBezTo>
                    <a:pt x="578603" y="81654"/>
                    <a:pt x="578253" y="133519"/>
                    <a:pt x="578954" y="185035"/>
                  </a:cubicBezTo>
                  <a:cubicBezTo>
                    <a:pt x="579304" y="197650"/>
                    <a:pt x="574748" y="205010"/>
                    <a:pt x="563884" y="208164"/>
                  </a:cubicBezTo>
                  <a:cubicBezTo>
                    <a:pt x="534447" y="216224"/>
                    <a:pt x="505010" y="226387"/>
                    <a:pt x="474872" y="229891"/>
                  </a:cubicBezTo>
                  <a:cubicBezTo>
                    <a:pt x="422656" y="236199"/>
                    <a:pt x="369739" y="239003"/>
                    <a:pt x="316822" y="241456"/>
                  </a:cubicBezTo>
                  <a:cubicBezTo>
                    <a:pt x="235168" y="244960"/>
                    <a:pt x="154216" y="240054"/>
                    <a:pt x="73613" y="224985"/>
                  </a:cubicBezTo>
                  <a:cubicBezTo>
                    <a:pt x="53288" y="221130"/>
                    <a:pt x="33663" y="213771"/>
                    <a:pt x="13687" y="207463"/>
                  </a:cubicBezTo>
                  <a:cubicBezTo>
                    <a:pt x="3875" y="204309"/>
                    <a:pt x="-330" y="197300"/>
                    <a:pt x="20" y="186086"/>
                  </a:cubicBezTo>
                  <a:cubicBezTo>
                    <a:pt x="1071" y="124408"/>
                    <a:pt x="721" y="63080"/>
                    <a:pt x="721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Freeform: Shape 567">
              <a:extLst>
                <a:ext uri="{FF2B5EF4-FFF2-40B4-BE49-F238E27FC236}">
                  <a16:creationId xmlns:a16="http://schemas.microsoft.com/office/drawing/2014/main" id="{3D7A9C3B-24C4-43BC-BB80-0BAF7005A634}"/>
                </a:ext>
              </a:extLst>
            </p:cNvPr>
            <p:cNvSpPr/>
            <p:nvPr/>
          </p:nvSpPr>
          <p:spPr>
            <a:xfrm>
              <a:off x="4256628" y="4547278"/>
              <a:ext cx="578233" cy="241806"/>
            </a:xfrm>
            <a:custGeom>
              <a:avLst/>
              <a:gdLst>
                <a:gd name="connsiteX0" fmla="*/ 350 w 578232"/>
                <a:gd name="connsiteY0" fmla="*/ 701 h 241806"/>
                <a:gd name="connsiteX1" fmla="*/ 256875 w 578232"/>
                <a:gd name="connsiteY1" fmla="*/ 38549 h 241806"/>
                <a:gd name="connsiteX2" fmla="*/ 463637 w 578232"/>
                <a:gd name="connsiteY2" fmla="*/ 28736 h 241806"/>
                <a:gd name="connsiteX3" fmla="*/ 578233 w 578232"/>
                <a:gd name="connsiteY3" fmla="*/ 0 h 241806"/>
                <a:gd name="connsiteX4" fmla="*/ 578933 w 578232"/>
                <a:gd name="connsiteY4" fmla="*/ 14368 h 241806"/>
                <a:gd name="connsiteX5" fmla="*/ 579284 w 578232"/>
                <a:gd name="connsiteY5" fmla="*/ 184684 h 241806"/>
                <a:gd name="connsiteX6" fmla="*/ 564215 w 578232"/>
                <a:gd name="connsiteY6" fmla="*/ 207813 h 241806"/>
                <a:gd name="connsiteX7" fmla="*/ 471347 w 578232"/>
                <a:gd name="connsiteY7" fmla="*/ 230242 h 241806"/>
                <a:gd name="connsiteX8" fmla="*/ 316100 w 578232"/>
                <a:gd name="connsiteY8" fmla="*/ 241105 h 241806"/>
                <a:gd name="connsiteX9" fmla="*/ 65533 w 578232"/>
                <a:gd name="connsiteY9" fmla="*/ 222882 h 241806"/>
                <a:gd name="connsiteX10" fmla="*/ 15420 w 578232"/>
                <a:gd name="connsiteY10" fmla="*/ 207813 h 241806"/>
                <a:gd name="connsiteX11" fmla="*/ 0 w 578232"/>
                <a:gd name="connsiteY11" fmla="*/ 184684 h 241806"/>
                <a:gd name="connsiteX12" fmla="*/ 350 w 578232"/>
                <a:gd name="connsiteY12" fmla="*/ 701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8232" h="241806">
                  <a:moveTo>
                    <a:pt x="350" y="701"/>
                  </a:moveTo>
                  <a:cubicBezTo>
                    <a:pt x="84107" y="32591"/>
                    <a:pt x="170316" y="36096"/>
                    <a:pt x="256875" y="38549"/>
                  </a:cubicBezTo>
                  <a:cubicBezTo>
                    <a:pt x="325913" y="40651"/>
                    <a:pt x="394950" y="37848"/>
                    <a:pt x="463637" y="28736"/>
                  </a:cubicBezTo>
                  <a:cubicBezTo>
                    <a:pt x="502537" y="23480"/>
                    <a:pt x="541085" y="17522"/>
                    <a:pt x="578233" y="0"/>
                  </a:cubicBezTo>
                  <a:cubicBezTo>
                    <a:pt x="578583" y="5607"/>
                    <a:pt x="578933" y="9812"/>
                    <a:pt x="578933" y="14368"/>
                  </a:cubicBezTo>
                  <a:cubicBezTo>
                    <a:pt x="578933" y="71140"/>
                    <a:pt x="578583" y="127912"/>
                    <a:pt x="579284" y="184684"/>
                  </a:cubicBezTo>
                  <a:cubicBezTo>
                    <a:pt x="579284" y="196950"/>
                    <a:pt x="575429" y="205010"/>
                    <a:pt x="564215" y="207813"/>
                  </a:cubicBezTo>
                  <a:cubicBezTo>
                    <a:pt x="533376" y="215873"/>
                    <a:pt x="502887" y="226387"/>
                    <a:pt x="471347" y="230242"/>
                  </a:cubicBezTo>
                  <a:cubicBezTo>
                    <a:pt x="419832" y="236550"/>
                    <a:pt x="367966" y="239353"/>
                    <a:pt x="316100" y="241105"/>
                  </a:cubicBezTo>
                  <a:cubicBezTo>
                    <a:pt x="231994" y="244259"/>
                    <a:pt x="148238" y="240054"/>
                    <a:pt x="65533" y="222882"/>
                  </a:cubicBezTo>
                  <a:cubicBezTo>
                    <a:pt x="48712" y="219378"/>
                    <a:pt x="32241" y="213070"/>
                    <a:pt x="15420" y="207813"/>
                  </a:cubicBezTo>
                  <a:cubicBezTo>
                    <a:pt x="4556" y="204309"/>
                    <a:pt x="0" y="197300"/>
                    <a:pt x="0" y="184684"/>
                  </a:cubicBezTo>
                  <a:cubicBezTo>
                    <a:pt x="701" y="123707"/>
                    <a:pt x="350" y="62730"/>
                    <a:pt x="350" y="701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Freeform: Shape 568">
              <a:extLst>
                <a:ext uri="{FF2B5EF4-FFF2-40B4-BE49-F238E27FC236}">
                  <a16:creationId xmlns:a16="http://schemas.microsoft.com/office/drawing/2014/main" id="{2EFCB687-6EE9-4D4D-A9FB-224A3C329511}"/>
                </a:ext>
              </a:extLst>
            </p:cNvPr>
            <p:cNvSpPr/>
            <p:nvPr/>
          </p:nvSpPr>
          <p:spPr>
            <a:xfrm>
              <a:off x="4256628" y="4198390"/>
              <a:ext cx="578233" cy="91115"/>
            </a:xfrm>
            <a:custGeom>
              <a:avLst/>
              <a:gdLst>
                <a:gd name="connsiteX0" fmla="*/ 0 w 578232"/>
                <a:gd name="connsiteY0" fmla="*/ 44703 h 91115"/>
                <a:gd name="connsiteX1" fmla="*/ 23830 w 578232"/>
                <a:gd name="connsiteY1" fmla="*/ 31737 h 91115"/>
                <a:gd name="connsiteX2" fmla="*/ 133519 w 578232"/>
                <a:gd name="connsiteY2" fmla="*/ 8958 h 91115"/>
                <a:gd name="connsiteX3" fmla="*/ 350444 w 578232"/>
                <a:gd name="connsiteY3" fmla="*/ 1599 h 91115"/>
                <a:gd name="connsiteX4" fmla="*/ 541436 w 578232"/>
                <a:gd name="connsiteY4" fmla="*/ 26480 h 91115"/>
                <a:gd name="connsiteX5" fmla="*/ 566317 w 578232"/>
                <a:gd name="connsiteY5" fmla="*/ 35942 h 91115"/>
                <a:gd name="connsiteX6" fmla="*/ 578933 w 578232"/>
                <a:gd name="connsiteY6" fmla="*/ 47507 h 91115"/>
                <a:gd name="connsiteX7" fmla="*/ 567018 w 578232"/>
                <a:gd name="connsiteY7" fmla="*/ 58020 h 91115"/>
                <a:gd name="connsiteX8" fmla="*/ 514802 w 578232"/>
                <a:gd name="connsiteY8" fmla="*/ 74491 h 91115"/>
                <a:gd name="connsiteX9" fmla="*/ 340982 w 578232"/>
                <a:gd name="connsiteY9" fmla="*/ 93064 h 91115"/>
                <a:gd name="connsiteX10" fmla="*/ 127912 w 578232"/>
                <a:gd name="connsiteY10" fmla="*/ 84654 h 91115"/>
                <a:gd name="connsiteX11" fmla="*/ 28036 w 578232"/>
                <a:gd name="connsiteY11" fmla="*/ 64328 h 91115"/>
                <a:gd name="connsiteX12" fmla="*/ 0 w 578232"/>
                <a:gd name="connsiteY12" fmla="*/ 50661 h 91115"/>
                <a:gd name="connsiteX13" fmla="*/ 0 w 578232"/>
                <a:gd name="connsiteY13" fmla="*/ 44703 h 9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91115">
                  <a:moveTo>
                    <a:pt x="0" y="44703"/>
                  </a:moveTo>
                  <a:cubicBezTo>
                    <a:pt x="8060" y="40147"/>
                    <a:pt x="15420" y="33839"/>
                    <a:pt x="23830" y="31737"/>
                  </a:cubicBezTo>
                  <a:cubicBezTo>
                    <a:pt x="60276" y="23326"/>
                    <a:pt x="96723" y="14214"/>
                    <a:pt x="133519" y="8958"/>
                  </a:cubicBezTo>
                  <a:cubicBezTo>
                    <a:pt x="205360" y="-1205"/>
                    <a:pt x="278253" y="-1205"/>
                    <a:pt x="350444" y="1599"/>
                  </a:cubicBezTo>
                  <a:cubicBezTo>
                    <a:pt x="414575" y="4051"/>
                    <a:pt x="479057" y="8607"/>
                    <a:pt x="541436" y="26480"/>
                  </a:cubicBezTo>
                  <a:cubicBezTo>
                    <a:pt x="549847" y="28933"/>
                    <a:pt x="558608" y="32087"/>
                    <a:pt x="566317" y="35942"/>
                  </a:cubicBezTo>
                  <a:cubicBezTo>
                    <a:pt x="571224" y="38395"/>
                    <a:pt x="574728" y="43652"/>
                    <a:pt x="578933" y="47507"/>
                  </a:cubicBezTo>
                  <a:cubicBezTo>
                    <a:pt x="575079" y="51011"/>
                    <a:pt x="571574" y="56268"/>
                    <a:pt x="567018" y="58020"/>
                  </a:cubicBezTo>
                  <a:cubicBezTo>
                    <a:pt x="549847" y="64328"/>
                    <a:pt x="532675" y="70636"/>
                    <a:pt x="514802" y="74491"/>
                  </a:cubicBezTo>
                  <a:cubicBezTo>
                    <a:pt x="457680" y="87107"/>
                    <a:pt x="399506" y="90962"/>
                    <a:pt x="340982" y="93064"/>
                  </a:cubicBezTo>
                  <a:cubicBezTo>
                    <a:pt x="269842" y="95517"/>
                    <a:pt x="198702" y="94116"/>
                    <a:pt x="127912" y="84654"/>
                  </a:cubicBezTo>
                  <a:cubicBezTo>
                    <a:pt x="94269" y="80098"/>
                    <a:pt x="60977" y="72038"/>
                    <a:pt x="28036" y="64328"/>
                  </a:cubicBezTo>
                  <a:cubicBezTo>
                    <a:pt x="18223" y="61875"/>
                    <a:pt x="9462" y="55567"/>
                    <a:pt x="0" y="50661"/>
                  </a:cubicBezTo>
                  <a:cubicBezTo>
                    <a:pt x="0" y="48908"/>
                    <a:pt x="0" y="46806"/>
                    <a:pt x="0" y="44703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" name="Freeform: Shape 569">
              <a:extLst>
                <a:ext uri="{FF2B5EF4-FFF2-40B4-BE49-F238E27FC236}">
                  <a16:creationId xmlns:a16="http://schemas.microsoft.com/office/drawing/2014/main" id="{3B3F5C4A-22B2-4523-9692-EE72C9A09505}"/>
                </a:ext>
              </a:extLst>
            </p:cNvPr>
            <p:cNvSpPr/>
            <p:nvPr/>
          </p:nvSpPr>
          <p:spPr>
            <a:xfrm>
              <a:off x="4256278" y="4503692"/>
              <a:ext cx="578233" cy="63080"/>
            </a:xfrm>
            <a:custGeom>
              <a:avLst/>
              <a:gdLst>
                <a:gd name="connsiteX0" fmla="*/ 0 w 578232"/>
                <a:gd name="connsiteY0" fmla="*/ 19055 h 63079"/>
                <a:gd name="connsiteX1" fmla="*/ 50113 w 578232"/>
                <a:gd name="connsiteY1" fmla="*/ 1183 h 63079"/>
                <a:gd name="connsiteX2" fmla="*/ 234097 w 578232"/>
                <a:gd name="connsiteY2" fmla="*/ 22560 h 63079"/>
                <a:gd name="connsiteX3" fmla="*/ 442260 w 578232"/>
                <a:gd name="connsiteY3" fmla="*/ 15901 h 63079"/>
                <a:gd name="connsiteX4" fmla="*/ 530572 w 578232"/>
                <a:gd name="connsiteY4" fmla="*/ 1183 h 63079"/>
                <a:gd name="connsiteX5" fmla="*/ 576480 w 578232"/>
                <a:gd name="connsiteY5" fmla="*/ 15201 h 63079"/>
                <a:gd name="connsiteX6" fmla="*/ 574378 w 578232"/>
                <a:gd name="connsiteY6" fmla="*/ 27116 h 63079"/>
                <a:gd name="connsiteX7" fmla="*/ 542838 w 578232"/>
                <a:gd name="connsiteY7" fmla="*/ 40783 h 63079"/>
                <a:gd name="connsiteX8" fmla="*/ 419481 w 578232"/>
                <a:gd name="connsiteY8" fmla="*/ 61109 h 63079"/>
                <a:gd name="connsiteX9" fmla="*/ 240755 w 578232"/>
                <a:gd name="connsiteY9" fmla="*/ 66015 h 63079"/>
                <a:gd name="connsiteX10" fmla="*/ 39600 w 578232"/>
                <a:gd name="connsiteY10" fmla="*/ 41133 h 63079"/>
                <a:gd name="connsiteX11" fmla="*/ 0 w 578232"/>
                <a:gd name="connsiteY11" fmla="*/ 19055 h 6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8232" h="63079">
                  <a:moveTo>
                    <a:pt x="0" y="19055"/>
                  </a:moveTo>
                  <a:cubicBezTo>
                    <a:pt x="15420" y="7491"/>
                    <a:pt x="30138" y="-3723"/>
                    <a:pt x="50113" y="1183"/>
                  </a:cubicBezTo>
                  <a:cubicBezTo>
                    <a:pt x="110740" y="15201"/>
                    <a:pt x="172068" y="20107"/>
                    <a:pt x="234097" y="22560"/>
                  </a:cubicBezTo>
                  <a:cubicBezTo>
                    <a:pt x="303484" y="25363"/>
                    <a:pt x="373223" y="23611"/>
                    <a:pt x="442260" y="15901"/>
                  </a:cubicBezTo>
                  <a:cubicBezTo>
                    <a:pt x="471698" y="12397"/>
                    <a:pt x="501135" y="7140"/>
                    <a:pt x="530572" y="1183"/>
                  </a:cubicBezTo>
                  <a:cubicBezTo>
                    <a:pt x="548795" y="-2322"/>
                    <a:pt x="562813" y="6439"/>
                    <a:pt x="576480" y="15201"/>
                  </a:cubicBezTo>
                  <a:cubicBezTo>
                    <a:pt x="582788" y="19406"/>
                    <a:pt x="579634" y="24662"/>
                    <a:pt x="574378" y="27116"/>
                  </a:cubicBezTo>
                  <a:cubicBezTo>
                    <a:pt x="564215" y="32372"/>
                    <a:pt x="553701" y="38680"/>
                    <a:pt x="542838" y="40783"/>
                  </a:cubicBezTo>
                  <a:cubicBezTo>
                    <a:pt x="501836" y="48493"/>
                    <a:pt x="460834" y="57955"/>
                    <a:pt x="419481" y="61109"/>
                  </a:cubicBezTo>
                  <a:cubicBezTo>
                    <a:pt x="359906" y="65664"/>
                    <a:pt x="300330" y="67066"/>
                    <a:pt x="240755" y="66015"/>
                  </a:cubicBezTo>
                  <a:cubicBezTo>
                    <a:pt x="173119" y="64963"/>
                    <a:pt x="105484" y="59707"/>
                    <a:pt x="39600" y="41133"/>
                  </a:cubicBezTo>
                  <a:cubicBezTo>
                    <a:pt x="25232" y="37279"/>
                    <a:pt x="10513" y="33774"/>
                    <a:pt x="0" y="19055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" name="Freeform: Shape 570">
              <a:extLst>
                <a:ext uri="{FF2B5EF4-FFF2-40B4-BE49-F238E27FC236}">
                  <a16:creationId xmlns:a16="http://schemas.microsoft.com/office/drawing/2014/main" id="{AEB75D1C-0682-4DAE-91FF-70F4124ABB8B}"/>
                </a:ext>
              </a:extLst>
            </p:cNvPr>
            <p:cNvSpPr/>
            <p:nvPr/>
          </p:nvSpPr>
          <p:spPr>
            <a:xfrm>
              <a:off x="4258073" y="4776681"/>
              <a:ext cx="574728" cy="56071"/>
            </a:xfrm>
            <a:custGeom>
              <a:avLst/>
              <a:gdLst>
                <a:gd name="connsiteX0" fmla="*/ 288723 w 574728"/>
                <a:gd name="connsiteY0" fmla="*/ 58312 h 56071"/>
                <a:gd name="connsiteX1" fmla="*/ 54977 w 574728"/>
                <a:gd name="connsiteY1" fmla="*/ 39738 h 56071"/>
                <a:gd name="connsiteX2" fmla="*/ 7316 w 574728"/>
                <a:gd name="connsiteY2" fmla="*/ 22216 h 56071"/>
                <a:gd name="connsiteX3" fmla="*/ 6615 w 574728"/>
                <a:gd name="connsiteY3" fmla="*/ 6446 h 56071"/>
                <a:gd name="connsiteX4" fmla="*/ 32548 w 574728"/>
                <a:gd name="connsiteY4" fmla="*/ 1540 h 56071"/>
                <a:gd name="connsiteX5" fmla="*/ 186393 w 574728"/>
                <a:gd name="connsiteY5" fmla="*/ 25019 h 56071"/>
                <a:gd name="connsiteX6" fmla="*/ 470953 w 574728"/>
                <a:gd name="connsiteY6" fmla="*/ 16959 h 56071"/>
                <a:gd name="connsiteX7" fmla="*/ 548402 w 574728"/>
                <a:gd name="connsiteY7" fmla="*/ 839 h 56071"/>
                <a:gd name="connsiteX8" fmla="*/ 575386 w 574728"/>
                <a:gd name="connsiteY8" fmla="*/ 10301 h 56071"/>
                <a:gd name="connsiteX9" fmla="*/ 572232 w 574728"/>
                <a:gd name="connsiteY9" fmla="*/ 20814 h 56071"/>
                <a:gd name="connsiteX10" fmla="*/ 540692 w 574728"/>
                <a:gd name="connsiteY10" fmla="*/ 34481 h 56071"/>
                <a:gd name="connsiteX11" fmla="*/ 380539 w 574728"/>
                <a:gd name="connsiteY11" fmla="*/ 57611 h 56071"/>
                <a:gd name="connsiteX12" fmla="*/ 288723 w 574728"/>
                <a:gd name="connsiteY12" fmla="*/ 58312 h 56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4728" h="56071">
                  <a:moveTo>
                    <a:pt x="288723" y="58312"/>
                  </a:moveTo>
                  <a:cubicBezTo>
                    <a:pt x="210223" y="60765"/>
                    <a:pt x="132074" y="57260"/>
                    <a:pt x="54977" y="39738"/>
                  </a:cubicBezTo>
                  <a:cubicBezTo>
                    <a:pt x="38506" y="35883"/>
                    <a:pt x="22736" y="29225"/>
                    <a:pt x="7316" y="22216"/>
                  </a:cubicBezTo>
                  <a:cubicBezTo>
                    <a:pt x="-2496" y="17660"/>
                    <a:pt x="-2146" y="12404"/>
                    <a:pt x="6615" y="6446"/>
                  </a:cubicBezTo>
                  <a:cubicBezTo>
                    <a:pt x="14675" y="1189"/>
                    <a:pt x="22385" y="-1614"/>
                    <a:pt x="32548" y="1540"/>
                  </a:cubicBezTo>
                  <a:cubicBezTo>
                    <a:pt x="82662" y="16609"/>
                    <a:pt x="134177" y="21866"/>
                    <a:pt x="186393" y="25019"/>
                  </a:cubicBezTo>
                  <a:cubicBezTo>
                    <a:pt x="281363" y="30627"/>
                    <a:pt x="376334" y="30276"/>
                    <a:pt x="470953" y="16959"/>
                  </a:cubicBezTo>
                  <a:cubicBezTo>
                    <a:pt x="496886" y="13104"/>
                    <a:pt x="522819" y="7497"/>
                    <a:pt x="548402" y="839"/>
                  </a:cubicBezTo>
                  <a:cubicBezTo>
                    <a:pt x="560667" y="-2315"/>
                    <a:pt x="568027" y="3993"/>
                    <a:pt x="575386" y="10301"/>
                  </a:cubicBezTo>
                  <a:cubicBezTo>
                    <a:pt x="576788" y="11352"/>
                    <a:pt x="574685" y="19763"/>
                    <a:pt x="572232" y="20814"/>
                  </a:cubicBezTo>
                  <a:cubicBezTo>
                    <a:pt x="562069" y="26071"/>
                    <a:pt x="551906" y="31328"/>
                    <a:pt x="540692" y="34481"/>
                  </a:cubicBezTo>
                  <a:cubicBezTo>
                    <a:pt x="488476" y="49901"/>
                    <a:pt x="434507" y="55158"/>
                    <a:pt x="380539" y="57611"/>
                  </a:cubicBezTo>
                  <a:cubicBezTo>
                    <a:pt x="350050" y="59363"/>
                    <a:pt x="319562" y="58312"/>
                    <a:pt x="288723" y="58312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FC1461-5C02-4657-B301-910B3D468F48}"/>
              </a:ext>
            </a:extLst>
          </p:cNvPr>
          <p:cNvGrpSpPr/>
          <p:nvPr/>
        </p:nvGrpSpPr>
        <p:grpSpPr>
          <a:xfrm>
            <a:off x="7259622" y="4131918"/>
            <a:ext cx="547164" cy="810795"/>
            <a:chOff x="4256258" y="4198390"/>
            <a:chExt cx="578603" cy="857382"/>
          </a:xfrm>
          <a:solidFill>
            <a:srgbClr val="0000CC"/>
          </a:solidFill>
        </p:grpSpPr>
        <p:sp>
          <p:nvSpPr>
            <p:cNvPr id="56" name="Freeform: Shape 565">
              <a:extLst>
                <a:ext uri="{FF2B5EF4-FFF2-40B4-BE49-F238E27FC236}">
                  <a16:creationId xmlns:a16="http://schemas.microsoft.com/office/drawing/2014/main" id="{49DF7C10-A37B-458D-862F-4419CE25BF6F}"/>
                </a:ext>
              </a:extLst>
            </p:cNvPr>
            <p:cNvSpPr/>
            <p:nvPr/>
          </p:nvSpPr>
          <p:spPr>
            <a:xfrm>
              <a:off x="4256541" y="4269376"/>
              <a:ext cx="578233" cy="241806"/>
            </a:xfrm>
            <a:custGeom>
              <a:avLst/>
              <a:gdLst>
                <a:gd name="connsiteX0" fmla="*/ 1489 w 578232"/>
                <a:gd name="connsiteY0" fmla="*/ 0 h 241806"/>
                <a:gd name="connsiteX1" fmla="*/ 147625 w 578232"/>
                <a:gd name="connsiteY1" fmla="*/ 31890 h 241806"/>
                <a:gd name="connsiteX2" fmla="*/ 370156 w 578232"/>
                <a:gd name="connsiteY2" fmla="*/ 36446 h 241806"/>
                <a:gd name="connsiteX3" fmla="*/ 536968 w 578232"/>
                <a:gd name="connsiteY3" fmla="*/ 14719 h 241806"/>
                <a:gd name="connsiteX4" fmla="*/ 577619 w 578232"/>
                <a:gd name="connsiteY4" fmla="*/ 1051 h 241806"/>
                <a:gd name="connsiteX5" fmla="*/ 578320 w 578232"/>
                <a:gd name="connsiteY5" fmla="*/ 10864 h 241806"/>
                <a:gd name="connsiteX6" fmla="*/ 578671 w 578232"/>
                <a:gd name="connsiteY6" fmla="*/ 186436 h 241806"/>
                <a:gd name="connsiteX7" fmla="*/ 565354 w 578232"/>
                <a:gd name="connsiteY7" fmla="*/ 206762 h 241806"/>
                <a:gd name="connsiteX8" fmla="*/ 479145 w 578232"/>
                <a:gd name="connsiteY8" fmla="*/ 229190 h 241806"/>
                <a:gd name="connsiteX9" fmla="*/ 245749 w 578232"/>
                <a:gd name="connsiteY9" fmla="*/ 241806 h 241806"/>
                <a:gd name="connsiteX10" fmla="*/ 48098 w 578232"/>
                <a:gd name="connsiteY10" fmla="*/ 219027 h 241806"/>
                <a:gd name="connsiteX11" fmla="*/ 8849 w 578232"/>
                <a:gd name="connsiteY11" fmla="*/ 203958 h 241806"/>
                <a:gd name="connsiteX12" fmla="*/ 438 w 578232"/>
                <a:gd name="connsiteY12" fmla="*/ 190291 h 241806"/>
                <a:gd name="connsiteX13" fmla="*/ 88 w 578232"/>
                <a:gd name="connsiteY13" fmla="*/ 3504 h 241806"/>
                <a:gd name="connsiteX14" fmla="*/ 1489 w 578232"/>
                <a:gd name="connsiteY14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8232" h="241806">
                  <a:moveTo>
                    <a:pt x="1489" y="0"/>
                  </a:moveTo>
                  <a:cubicBezTo>
                    <a:pt x="48449" y="21728"/>
                    <a:pt x="98212" y="29087"/>
                    <a:pt x="147625" y="31890"/>
                  </a:cubicBezTo>
                  <a:cubicBezTo>
                    <a:pt x="221568" y="36096"/>
                    <a:pt x="295862" y="37498"/>
                    <a:pt x="370156" y="36446"/>
                  </a:cubicBezTo>
                  <a:cubicBezTo>
                    <a:pt x="426227" y="35745"/>
                    <a:pt x="482298" y="29087"/>
                    <a:pt x="536968" y="14719"/>
                  </a:cubicBezTo>
                  <a:cubicBezTo>
                    <a:pt x="550285" y="11214"/>
                    <a:pt x="563601" y="5958"/>
                    <a:pt x="577619" y="1051"/>
                  </a:cubicBezTo>
                  <a:cubicBezTo>
                    <a:pt x="577970" y="3855"/>
                    <a:pt x="578320" y="7359"/>
                    <a:pt x="578320" y="10864"/>
                  </a:cubicBezTo>
                  <a:cubicBezTo>
                    <a:pt x="578320" y="69388"/>
                    <a:pt x="577970" y="127912"/>
                    <a:pt x="578671" y="186436"/>
                  </a:cubicBezTo>
                  <a:cubicBezTo>
                    <a:pt x="578671" y="197300"/>
                    <a:pt x="574816" y="203958"/>
                    <a:pt x="565354" y="206762"/>
                  </a:cubicBezTo>
                  <a:cubicBezTo>
                    <a:pt x="536617" y="214822"/>
                    <a:pt x="508231" y="224284"/>
                    <a:pt x="479145" y="229190"/>
                  </a:cubicBezTo>
                  <a:cubicBezTo>
                    <a:pt x="402047" y="242157"/>
                    <a:pt x="323898" y="244259"/>
                    <a:pt x="245749" y="241806"/>
                  </a:cubicBezTo>
                  <a:cubicBezTo>
                    <a:pt x="179164" y="239704"/>
                    <a:pt x="112931" y="235849"/>
                    <a:pt x="48098" y="219027"/>
                  </a:cubicBezTo>
                  <a:cubicBezTo>
                    <a:pt x="34782" y="215523"/>
                    <a:pt x="21465" y="209916"/>
                    <a:pt x="8849" y="203958"/>
                  </a:cubicBezTo>
                  <a:cubicBezTo>
                    <a:pt x="4643" y="201856"/>
                    <a:pt x="438" y="194847"/>
                    <a:pt x="438" y="190291"/>
                  </a:cubicBezTo>
                  <a:cubicBezTo>
                    <a:pt x="-263" y="127912"/>
                    <a:pt x="88" y="65533"/>
                    <a:pt x="88" y="3504"/>
                  </a:cubicBezTo>
                  <a:cubicBezTo>
                    <a:pt x="438" y="2103"/>
                    <a:pt x="1139" y="1402"/>
                    <a:pt x="1489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" name="Freeform: Shape 566">
              <a:extLst>
                <a:ext uri="{FF2B5EF4-FFF2-40B4-BE49-F238E27FC236}">
                  <a16:creationId xmlns:a16="http://schemas.microsoft.com/office/drawing/2014/main" id="{13DF09FC-464A-4CB7-9D6C-87DF364011DF}"/>
                </a:ext>
              </a:extLst>
            </p:cNvPr>
            <p:cNvSpPr/>
            <p:nvPr/>
          </p:nvSpPr>
          <p:spPr>
            <a:xfrm>
              <a:off x="4256258" y="4813966"/>
              <a:ext cx="578233" cy="241806"/>
            </a:xfrm>
            <a:custGeom>
              <a:avLst/>
              <a:gdLst>
                <a:gd name="connsiteX0" fmla="*/ 721 w 578232"/>
                <a:gd name="connsiteY0" fmla="*/ 0 h 241806"/>
                <a:gd name="connsiteX1" fmla="*/ 153865 w 578232"/>
                <a:gd name="connsiteY1" fmla="*/ 32942 h 241806"/>
                <a:gd name="connsiteX2" fmla="*/ 354319 w 578232"/>
                <a:gd name="connsiteY2" fmla="*/ 37498 h 241806"/>
                <a:gd name="connsiteX3" fmla="*/ 543909 w 578232"/>
                <a:gd name="connsiteY3" fmla="*/ 12966 h 241806"/>
                <a:gd name="connsiteX4" fmla="*/ 578603 w 578232"/>
                <a:gd name="connsiteY4" fmla="*/ 701 h 241806"/>
                <a:gd name="connsiteX5" fmla="*/ 578603 w 578232"/>
                <a:gd name="connsiteY5" fmla="*/ 30138 h 241806"/>
                <a:gd name="connsiteX6" fmla="*/ 578954 w 578232"/>
                <a:gd name="connsiteY6" fmla="*/ 185035 h 241806"/>
                <a:gd name="connsiteX7" fmla="*/ 563884 w 578232"/>
                <a:gd name="connsiteY7" fmla="*/ 208164 h 241806"/>
                <a:gd name="connsiteX8" fmla="*/ 474872 w 578232"/>
                <a:gd name="connsiteY8" fmla="*/ 229891 h 241806"/>
                <a:gd name="connsiteX9" fmla="*/ 316822 w 578232"/>
                <a:gd name="connsiteY9" fmla="*/ 241456 h 241806"/>
                <a:gd name="connsiteX10" fmla="*/ 73613 w 578232"/>
                <a:gd name="connsiteY10" fmla="*/ 224985 h 241806"/>
                <a:gd name="connsiteX11" fmla="*/ 13687 w 578232"/>
                <a:gd name="connsiteY11" fmla="*/ 207463 h 241806"/>
                <a:gd name="connsiteX12" fmla="*/ 20 w 578232"/>
                <a:gd name="connsiteY12" fmla="*/ 186086 h 241806"/>
                <a:gd name="connsiteX13" fmla="*/ 721 w 578232"/>
                <a:gd name="connsiteY13" fmla="*/ 0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241806">
                  <a:moveTo>
                    <a:pt x="721" y="0"/>
                  </a:moveTo>
                  <a:cubicBezTo>
                    <a:pt x="50484" y="22779"/>
                    <a:pt x="102350" y="30138"/>
                    <a:pt x="153865" y="32942"/>
                  </a:cubicBezTo>
                  <a:cubicBezTo>
                    <a:pt x="220449" y="36797"/>
                    <a:pt x="287735" y="38549"/>
                    <a:pt x="354319" y="37498"/>
                  </a:cubicBezTo>
                  <a:cubicBezTo>
                    <a:pt x="418100" y="36446"/>
                    <a:pt x="481881" y="30839"/>
                    <a:pt x="543909" y="12966"/>
                  </a:cubicBezTo>
                  <a:cubicBezTo>
                    <a:pt x="555123" y="9813"/>
                    <a:pt x="566338" y="4906"/>
                    <a:pt x="578603" y="701"/>
                  </a:cubicBezTo>
                  <a:cubicBezTo>
                    <a:pt x="578603" y="10864"/>
                    <a:pt x="578603" y="20326"/>
                    <a:pt x="578603" y="30138"/>
                  </a:cubicBezTo>
                  <a:cubicBezTo>
                    <a:pt x="578603" y="81654"/>
                    <a:pt x="578253" y="133519"/>
                    <a:pt x="578954" y="185035"/>
                  </a:cubicBezTo>
                  <a:cubicBezTo>
                    <a:pt x="579304" y="197650"/>
                    <a:pt x="574748" y="205010"/>
                    <a:pt x="563884" y="208164"/>
                  </a:cubicBezTo>
                  <a:cubicBezTo>
                    <a:pt x="534447" y="216224"/>
                    <a:pt x="505010" y="226387"/>
                    <a:pt x="474872" y="229891"/>
                  </a:cubicBezTo>
                  <a:cubicBezTo>
                    <a:pt x="422656" y="236199"/>
                    <a:pt x="369739" y="239003"/>
                    <a:pt x="316822" y="241456"/>
                  </a:cubicBezTo>
                  <a:cubicBezTo>
                    <a:pt x="235168" y="244960"/>
                    <a:pt x="154216" y="240054"/>
                    <a:pt x="73613" y="224985"/>
                  </a:cubicBezTo>
                  <a:cubicBezTo>
                    <a:pt x="53288" y="221130"/>
                    <a:pt x="33663" y="213771"/>
                    <a:pt x="13687" y="207463"/>
                  </a:cubicBezTo>
                  <a:cubicBezTo>
                    <a:pt x="3875" y="204309"/>
                    <a:pt x="-330" y="197300"/>
                    <a:pt x="20" y="186086"/>
                  </a:cubicBezTo>
                  <a:cubicBezTo>
                    <a:pt x="1071" y="124408"/>
                    <a:pt x="721" y="63080"/>
                    <a:pt x="721" y="0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" name="Freeform: Shape 567">
              <a:extLst>
                <a:ext uri="{FF2B5EF4-FFF2-40B4-BE49-F238E27FC236}">
                  <a16:creationId xmlns:a16="http://schemas.microsoft.com/office/drawing/2014/main" id="{3D7A9C3B-24C4-43BC-BB80-0BAF7005A634}"/>
                </a:ext>
              </a:extLst>
            </p:cNvPr>
            <p:cNvSpPr/>
            <p:nvPr/>
          </p:nvSpPr>
          <p:spPr>
            <a:xfrm>
              <a:off x="4256628" y="4547278"/>
              <a:ext cx="578233" cy="241806"/>
            </a:xfrm>
            <a:custGeom>
              <a:avLst/>
              <a:gdLst>
                <a:gd name="connsiteX0" fmla="*/ 350 w 578232"/>
                <a:gd name="connsiteY0" fmla="*/ 701 h 241806"/>
                <a:gd name="connsiteX1" fmla="*/ 256875 w 578232"/>
                <a:gd name="connsiteY1" fmla="*/ 38549 h 241806"/>
                <a:gd name="connsiteX2" fmla="*/ 463637 w 578232"/>
                <a:gd name="connsiteY2" fmla="*/ 28736 h 241806"/>
                <a:gd name="connsiteX3" fmla="*/ 578233 w 578232"/>
                <a:gd name="connsiteY3" fmla="*/ 0 h 241806"/>
                <a:gd name="connsiteX4" fmla="*/ 578933 w 578232"/>
                <a:gd name="connsiteY4" fmla="*/ 14368 h 241806"/>
                <a:gd name="connsiteX5" fmla="*/ 579284 w 578232"/>
                <a:gd name="connsiteY5" fmla="*/ 184684 h 241806"/>
                <a:gd name="connsiteX6" fmla="*/ 564215 w 578232"/>
                <a:gd name="connsiteY6" fmla="*/ 207813 h 241806"/>
                <a:gd name="connsiteX7" fmla="*/ 471347 w 578232"/>
                <a:gd name="connsiteY7" fmla="*/ 230242 h 241806"/>
                <a:gd name="connsiteX8" fmla="*/ 316100 w 578232"/>
                <a:gd name="connsiteY8" fmla="*/ 241105 h 241806"/>
                <a:gd name="connsiteX9" fmla="*/ 65533 w 578232"/>
                <a:gd name="connsiteY9" fmla="*/ 222882 h 241806"/>
                <a:gd name="connsiteX10" fmla="*/ 15420 w 578232"/>
                <a:gd name="connsiteY10" fmla="*/ 207813 h 241806"/>
                <a:gd name="connsiteX11" fmla="*/ 0 w 578232"/>
                <a:gd name="connsiteY11" fmla="*/ 184684 h 241806"/>
                <a:gd name="connsiteX12" fmla="*/ 350 w 578232"/>
                <a:gd name="connsiteY12" fmla="*/ 701 h 24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8232" h="241806">
                  <a:moveTo>
                    <a:pt x="350" y="701"/>
                  </a:moveTo>
                  <a:cubicBezTo>
                    <a:pt x="84107" y="32591"/>
                    <a:pt x="170316" y="36096"/>
                    <a:pt x="256875" y="38549"/>
                  </a:cubicBezTo>
                  <a:cubicBezTo>
                    <a:pt x="325913" y="40651"/>
                    <a:pt x="394950" y="37848"/>
                    <a:pt x="463637" y="28736"/>
                  </a:cubicBezTo>
                  <a:cubicBezTo>
                    <a:pt x="502537" y="23480"/>
                    <a:pt x="541085" y="17522"/>
                    <a:pt x="578233" y="0"/>
                  </a:cubicBezTo>
                  <a:cubicBezTo>
                    <a:pt x="578583" y="5607"/>
                    <a:pt x="578933" y="9812"/>
                    <a:pt x="578933" y="14368"/>
                  </a:cubicBezTo>
                  <a:cubicBezTo>
                    <a:pt x="578933" y="71140"/>
                    <a:pt x="578583" y="127912"/>
                    <a:pt x="579284" y="184684"/>
                  </a:cubicBezTo>
                  <a:cubicBezTo>
                    <a:pt x="579284" y="196950"/>
                    <a:pt x="575429" y="205010"/>
                    <a:pt x="564215" y="207813"/>
                  </a:cubicBezTo>
                  <a:cubicBezTo>
                    <a:pt x="533376" y="215873"/>
                    <a:pt x="502887" y="226387"/>
                    <a:pt x="471347" y="230242"/>
                  </a:cubicBezTo>
                  <a:cubicBezTo>
                    <a:pt x="419832" y="236550"/>
                    <a:pt x="367966" y="239353"/>
                    <a:pt x="316100" y="241105"/>
                  </a:cubicBezTo>
                  <a:cubicBezTo>
                    <a:pt x="231994" y="244259"/>
                    <a:pt x="148238" y="240054"/>
                    <a:pt x="65533" y="222882"/>
                  </a:cubicBezTo>
                  <a:cubicBezTo>
                    <a:pt x="48712" y="219378"/>
                    <a:pt x="32241" y="213070"/>
                    <a:pt x="15420" y="207813"/>
                  </a:cubicBezTo>
                  <a:cubicBezTo>
                    <a:pt x="4556" y="204309"/>
                    <a:pt x="0" y="197300"/>
                    <a:pt x="0" y="184684"/>
                  </a:cubicBezTo>
                  <a:cubicBezTo>
                    <a:pt x="701" y="123707"/>
                    <a:pt x="350" y="62730"/>
                    <a:pt x="350" y="701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" name="Freeform: Shape 568">
              <a:extLst>
                <a:ext uri="{FF2B5EF4-FFF2-40B4-BE49-F238E27FC236}">
                  <a16:creationId xmlns:a16="http://schemas.microsoft.com/office/drawing/2014/main" id="{2EFCB687-6EE9-4D4D-A9FB-224A3C329511}"/>
                </a:ext>
              </a:extLst>
            </p:cNvPr>
            <p:cNvSpPr/>
            <p:nvPr/>
          </p:nvSpPr>
          <p:spPr>
            <a:xfrm>
              <a:off x="4256628" y="4198390"/>
              <a:ext cx="578233" cy="91115"/>
            </a:xfrm>
            <a:custGeom>
              <a:avLst/>
              <a:gdLst>
                <a:gd name="connsiteX0" fmla="*/ 0 w 578232"/>
                <a:gd name="connsiteY0" fmla="*/ 44703 h 91115"/>
                <a:gd name="connsiteX1" fmla="*/ 23830 w 578232"/>
                <a:gd name="connsiteY1" fmla="*/ 31737 h 91115"/>
                <a:gd name="connsiteX2" fmla="*/ 133519 w 578232"/>
                <a:gd name="connsiteY2" fmla="*/ 8958 h 91115"/>
                <a:gd name="connsiteX3" fmla="*/ 350444 w 578232"/>
                <a:gd name="connsiteY3" fmla="*/ 1599 h 91115"/>
                <a:gd name="connsiteX4" fmla="*/ 541436 w 578232"/>
                <a:gd name="connsiteY4" fmla="*/ 26480 h 91115"/>
                <a:gd name="connsiteX5" fmla="*/ 566317 w 578232"/>
                <a:gd name="connsiteY5" fmla="*/ 35942 h 91115"/>
                <a:gd name="connsiteX6" fmla="*/ 578933 w 578232"/>
                <a:gd name="connsiteY6" fmla="*/ 47507 h 91115"/>
                <a:gd name="connsiteX7" fmla="*/ 567018 w 578232"/>
                <a:gd name="connsiteY7" fmla="*/ 58020 h 91115"/>
                <a:gd name="connsiteX8" fmla="*/ 514802 w 578232"/>
                <a:gd name="connsiteY8" fmla="*/ 74491 h 91115"/>
                <a:gd name="connsiteX9" fmla="*/ 340982 w 578232"/>
                <a:gd name="connsiteY9" fmla="*/ 93064 h 91115"/>
                <a:gd name="connsiteX10" fmla="*/ 127912 w 578232"/>
                <a:gd name="connsiteY10" fmla="*/ 84654 h 91115"/>
                <a:gd name="connsiteX11" fmla="*/ 28036 w 578232"/>
                <a:gd name="connsiteY11" fmla="*/ 64328 h 91115"/>
                <a:gd name="connsiteX12" fmla="*/ 0 w 578232"/>
                <a:gd name="connsiteY12" fmla="*/ 50661 h 91115"/>
                <a:gd name="connsiteX13" fmla="*/ 0 w 578232"/>
                <a:gd name="connsiteY13" fmla="*/ 44703 h 9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8232" h="91115">
                  <a:moveTo>
                    <a:pt x="0" y="44703"/>
                  </a:moveTo>
                  <a:cubicBezTo>
                    <a:pt x="8060" y="40147"/>
                    <a:pt x="15420" y="33839"/>
                    <a:pt x="23830" y="31737"/>
                  </a:cubicBezTo>
                  <a:cubicBezTo>
                    <a:pt x="60276" y="23326"/>
                    <a:pt x="96723" y="14214"/>
                    <a:pt x="133519" y="8958"/>
                  </a:cubicBezTo>
                  <a:cubicBezTo>
                    <a:pt x="205360" y="-1205"/>
                    <a:pt x="278253" y="-1205"/>
                    <a:pt x="350444" y="1599"/>
                  </a:cubicBezTo>
                  <a:cubicBezTo>
                    <a:pt x="414575" y="4051"/>
                    <a:pt x="479057" y="8607"/>
                    <a:pt x="541436" y="26480"/>
                  </a:cubicBezTo>
                  <a:cubicBezTo>
                    <a:pt x="549847" y="28933"/>
                    <a:pt x="558608" y="32087"/>
                    <a:pt x="566317" y="35942"/>
                  </a:cubicBezTo>
                  <a:cubicBezTo>
                    <a:pt x="571224" y="38395"/>
                    <a:pt x="574728" y="43652"/>
                    <a:pt x="578933" y="47507"/>
                  </a:cubicBezTo>
                  <a:cubicBezTo>
                    <a:pt x="575079" y="51011"/>
                    <a:pt x="571574" y="56268"/>
                    <a:pt x="567018" y="58020"/>
                  </a:cubicBezTo>
                  <a:cubicBezTo>
                    <a:pt x="549847" y="64328"/>
                    <a:pt x="532675" y="70636"/>
                    <a:pt x="514802" y="74491"/>
                  </a:cubicBezTo>
                  <a:cubicBezTo>
                    <a:pt x="457680" y="87107"/>
                    <a:pt x="399506" y="90962"/>
                    <a:pt x="340982" y="93064"/>
                  </a:cubicBezTo>
                  <a:cubicBezTo>
                    <a:pt x="269842" y="95517"/>
                    <a:pt x="198702" y="94116"/>
                    <a:pt x="127912" y="84654"/>
                  </a:cubicBezTo>
                  <a:cubicBezTo>
                    <a:pt x="94269" y="80098"/>
                    <a:pt x="60977" y="72038"/>
                    <a:pt x="28036" y="64328"/>
                  </a:cubicBezTo>
                  <a:cubicBezTo>
                    <a:pt x="18223" y="61875"/>
                    <a:pt x="9462" y="55567"/>
                    <a:pt x="0" y="50661"/>
                  </a:cubicBezTo>
                  <a:cubicBezTo>
                    <a:pt x="0" y="48908"/>
                    <a:pt x="0" y="46806"/>
                    <a:pt x="0" y="44703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Freeform: Shape 569">
              <a:extLst>
                <a:ext uri="{FF2B5EF4-FFF2-40B4-BE49-F238E27FC236}">
                  <a16:creationId xmlns:a16="http://schemas.microsoft.com/office/drawing/2014/main" id="{3B3F5C4A-22B2-4523-9692-EE72C9A09505}"/>
                </a:ext>
              </a:extLst>
            </p:cNvPr>
            <p:cNvSpPr/>
            <p:nvPr/>
          </p:nvSpPr>
          <p:spPr>
            <a:xfrm>
              <a:off x="4256278" y="4503692"/>
              <a:ext cx="578233" cy="63080"/>
            </a:xfrm>
            <a:custGeom>
              <a:avLst/>
              <a:gdLst>
                <a:gd name="connsiteX0" fmla="*/ 0 w 578232"/>
                <a:gd name="connsiteY0" fmla="*/ 19055 h 63079"/>
                <a:gd name="connsiteX1" fmla="*/ 50113 w 578232"/>
                <a:gd name="connsiteY1" fmla="*/ 1183 h 63079"/>
                <a:gd name="connsiteX2" fmla="*/ 234097 w 578232"/>
                <a:gd name="connsiteY2" fmla="*/ 22560 h 63079"/>
                <a:gd name="connsiteX3" fmla="*/ 442260 w 578232"/>
                <a:gd name="connsiteY3" fmla="*/ 15901 h 63079"/>
                <a:gd name="connsiteX4" fmla="*/ 530572 w 578232"/>
                <a:gd name="connsiteY4" fmla="*/ 1183 h 63079"/>
                <a:gd name="connsiteX5" fmla="*/ 576480 w 578232"/>
                <a:gd name="connsiteY5" fmla="*/ 15201 h 63079"/>
                <a:gd name="connsiteX6" fmla="*/ 574378 w 578232"/>
                <a:gd name="connsiteY6" fmla="*/ 27116 h 63079"/>
                <a:gd name="connsiteX7" fmla="*/ 542838 w 578232"/>
                <a:gd name="connsiteY7" fmla="*/ 40783 h 63079"/>
                <a:gd name="connsiteX8" fmla="*/ 419481 w 578232"/>
                <a:gd name="connsiteY8" fmla="*/ 61109 h 63079"/>
                <a:gd name="connsiteX9" fmla="*/ 240755 w 578232"/>
                <a:gd name="connsiteY9" fmla="*/ 66015 h 63079"/>
                <a:gd name="connsiteX10" fmla="*/ 39600 w 578232"/>
                <a:gd name="connsiteY10" fmla="*/ 41133 h 63079"/>
                <a:gd name="connsiteX11" fmla="*/ 0 w 578232"/>
                <a:gd name="connsiteY11" fmla="*/ 19055 h 6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8232" h="63079">
                  <a:moveTo>
                    <a:pt x="0" y="19055"/>
                  </a:moveTo>
                  <a:cubicBezTo>
                    <a:pt x="15420" y="7491"/>
                    <a:pt x="30138" y="-3723"/>
                    <a:pt x="50113" y="1183"/>
                  </a:cubicBezTo>
                  <a:cubicBezTo>
                    <a:pt x="110740" y="15201"/>
                    <a:pt x="172068" y="20107"/>
                    <a:pt x="234097" y="22560"/>
                  </a:cubicBezTo>
                  <a:cubicBezTo>
                    <a:pt x="303484" y="25363"/>
                    <a:pt x="373223" y="23611"/>
                    <a:pt x="442260" y="15901"/>
                  </a:cubicBezTo>
                  <a:cubicBezTo>
                    <a:pt x="471698" y="12397"/>
                    <a:pt x="501135" y="7140"/>
                    <a:pt x="530572" y="1183"/>
                  </a:cubicBezTo>
                  <a:cubicBezTo>
                    <a:pt x="548795" y="-2322"/>
                    <a:pt x="562813" y="6439"/>
                    <a:pt x="576480" y="15201"/>
                  </a:cubicBezTo>
                  <a:cubicBezTo>
                    <a:pt x="582788" y="19406"/>
                    <a:pt x="579634" y="24662"/>
                    <a:pt x="574378" y="27116"/>
                  </a:cubicBezTo>
                  <a:cubicBezTo>
                    <a:pt x="564215" y="32372"/>
                    <a:pt x="553701" y="38680"/>
                    <a:pt x="542838" y="40783"/>
                  </a:cubicBezTo>
                  <a:cubicBezTo>
                    <a:pt x="501836" y="48493"/>
                    <a:pt x="460834" y="57955"/>
                    <a:pt x="419481" y="61109"/>
                  </a:cubicBezTo>
                  <a:cubicBezTo>
                    <a:pt x="359906" y="65664"/>
                    <a:pt x="300330" y="67066"/>
                    <a:pt x="240755" y="66015"/>
                  </a:cubicBezTo>
                  <a:cubicBezTo>
                    <a:pt x="173119" y="64963"/>
                    <a:pt x="105484" y="59707"/>
                    <a:pt x="39600" y="41133"/>
                  </a:cubicBezTo>
                  <a:cubicBezTo>
                    <a:pt x="25232" y="37279"/>
                    <a:pt x="10513" y="33774"/>
                    <a:pt x="0" y="19055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" name="Freeform: Shape 570">
              <a:extLst>
                <a:ext uri="{FF2B5EF4-FFF2-40B4-BE49-F238E27FC236}">
                  <a16:creationId xmlns:a16="http://schemas.microsoft.com/office/drawing/2014/main" id="{AEB75D1C-0682-4DAE-91FF-70F4124ABB8B}"/>
                </a:ext>
              </a:extLst>
            </p:cNvPr>
            <p:cNvSpPr/>
            <p:nvPr/>
          </p:nvSpPr>
          <p:spPr>
            <a:xfrm>
              <a:off x="4258073" y="4776681"/>
              <a:ext cx="574728" cy="56071"/>
            </a:xfrm>
            <a:custGeom>
              <a:avLst/>
              <a:gdLst>
                <a:gd name="connsiteX0" fmla="*/ 288723 w 574728"/>
                <a:gd name="connsiteY0" fmla="*/ 58312 h 56071"/>
                <a:gd name="connsiteX1" fmla="*/ 54977 w 574728"/>
                <a:gd name="connsiteY1" fmla="*/ 39738 h 56071"/>
                <a:gd name="connsiteX2" fmla="*/ 7316 w 574728"/>
                <a:gd name="connsiteY2" fmla="*/ 22216 h 56071"/>
                <a:gd name="connsiteX3" fmla="*/ 6615 w 574728"/>
                <a:gd name="connsiteY3" fmla="*/ 6446 h 56071"/>
                <a:gd name="connsiteX4" fmla="*/ 32548 w 574728"/>
                <a:gd name="connsiteY4" fmla="*/ 1540 h 56071"/>
                <a:gd name="connsiteX5" fmla="*/ 186393 w 574728"/>
                <a:gd name="connsiteY5" fmla="*/ 25019 h 56071"/>
                <a:gd name="connsiteX6" fmla="*/ 470953 w 574728"/>
                <a:gd name="connsiteY6" fmla="*/ 16959 h 56071"/>
                <a:gd name="connsiteX7" fmla="*/ 548402 w 574728"/>
                <a:gd name="connsiteY7" fmla="*/ 839 h 56071"/>
                <a:gd name="connsiteX8" fmla="*/ 575386 w 574728"/>
                <a:gd name="connsiteY8" fmla="*/ 10301 h 56071"/>
                <a:gd name="connsiteX9" fmla="*/ 572232 w 574728"/>
                <a:gd name="connsiteY9" fmla="*/ 20814 h 56071"/>
                <a:gd name="connsiteX10" fmla="*/ 540692 w 574728"/>
                <a:gd name="connsiteY10" fmla="*/ 34481 h 56071"/>
                <a:gd name="connsiteX11" fmla="*/ 380539 w 574728"/>
                <a:gd name="connsiteY11" fmla="*/ 57611 h 56071"/>
                <a:gd name="connsiteX12" fmla="*/ 288723 w 574728"/>
                <a:gd name="connsiteY12" fmla="*/ 58312 h 56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4728" h="56071">
                  <a:moveTo>
                    <a:pt x="288723" y="58312"/>
                  </a:moveTo>
                  <a:cubicBezTo>
                    <a:pt x="210223" y="60765"/>
                    <a:pt x="132074" y="57260"/>
                    <a:pt x="54977" y="39738"/>
                  </a:cubicBezTo>
                  <a:cubicBezTo>
                    <a:pt x="38506" y="35883"/>
                    <a:pt x="22736" y="29225"/>
                    <a:pt x="7316" y="22216"/>
                  </a:cubicBezTo>
                  <a:cubicBezTo>
                    <a:pt x="-2496" y="17660"/>
                    <a:pt x="-2146" y="12404"/>
                    <a:pt x="6615" y="6446"/>
                  </a:cubicBezTo>
                  <a:cubicBezTo>
                    <a:pt x="14675" y="1189"/>
                    <a:pt x="22385" y="-1614"/>
                    <a:pt x="32548" y="1540"/>
                  </a:cubicBezTo>
                  <a:cubicBezTo>
                    <a:pt x="82662" y="16609"/>
                    <a:pt x="134177" y="21866"/>
                    <a:pt x="186393" y="25019"/>
                  </a:cubicBezTo>
                  <a:cubicBezTo>
                    <a:pt x="281363" y="30627"/>
                    <a:pt x="376334" y="30276"/>
                    <a:pt x="470953" y="16959"/>
                  </a:cubicBezTo>
                  <a:cubicBezTo>
                    <a:pt x="496886" y="13104"/>
                    <a:pt x="522819" y="7497"/>
                    <a:pt x="548402" y="839"/>
                  </a:cubicBezTo>
                  <a:cubicBezTo>
                    <a:pt x="560667" y="-2315"/>
                    <a:pt x="568027" y="3993"/>
                    <a:pt x="575386" y="10301"/>
                  </a:cubicBezTo>
                  <a:cubicBezTo>
                    <a:pt x="576788" y="11352"/>
                    <a:pt x="574685" y="19763"/>
                    <a:pt x="572232" y="20814"/>
                  </a:cubicBezTo>
                  <a:cubicBezTo>
                    <a:pt x="562069" y="26071"/>
                    <a:pt x="551906" y="31328"/>
                    <a:pt x="540692" y="34481"/>
                  </a:cubicBezTo>
                  <a:cubicBezTo>
                    <a:pt x="488476" y="49901"/>
                    <a:pt x="434507" y="55158"/>
                    <a:pt x="380539" y="57611"/>
                  </a:cubicBezTo>
                  <a:cubicBezTo>
                    <a:pt x="350050" y="59363"/>
                    <a:pt x="319562" y="58312"/>
                    <a:pt x="288723" y="58312"/>
                  </a:cubicBezTo>
                  <a:close/>
                </a:path>
              </a:pathLst>
            </a:custGeom>
            <a:grpFill/>
            <a:ln w="350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685800"/>
              <a:endParaRPr lang="en-US" sz="135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1402887" y="1096995"/>
            <a:ext cx="966219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spcBef>
                <a:spcPct val="0"/>
              </a:spcBef>
              <a:buNone/>
            </a:pPr>
            <a:r>
              <a:rPr lang="en-US" altLang="en-US" sz="20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• Film to film alignment and track reconstruction procedures require powerful processing servers with CPU/GPU and high memory (~128-256~GB of RAM) and disk space (~10~TB for each data module) resources.</a:t>
            </a:r>
          </a:p>
          <a:p>
            <a:pPr defTabSz="685800">
              <a:spcBef>
                <a:spcPct val="0"/>
              </a:spcBef>
              <a:buNone/>
            </a:pPr>
            <a:r>
              <a:rPr lang="en-US" altLang="en-US" sz="20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• Distributed data processing is being done gradually. Up to now, 25 out of 30 modules in 2018 run have been fully processed (track reconstruction).</a:t>
            </a: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1528722" y="5472580"/>
            <a:ext cx="91392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spcBef>
                <a:spcPct val="0"/>
              </a:spcBef>
              <a:buNone/>
            </a:pPr>
            <a:r>
              <a:rPr lang="en-US" altLang="en-US" sz="2000" dirty="0">
                <a:solidFill>
                  <a:srgbClr val="00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 Batch system of the CERN computing center is also going to be used to process the 2021 physics run data.</a:t>
            </a:r>
            <a:endParaRPr lang="en-US" altLang="en-US" sz="2000" b="1" dirty="0">
              <a:solidFill>
                <a:srgbClr val="006600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AA0C242-0199-195F-28E9-D4B18AD3C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5572"/>
          </a:xfrm>
        </p:spPr>
        <p:txBody>
          <a:bodyPr/>
          <a:lstStyle/>
          <a:p>
            <a:r>
              <a:rPr lang="en-US" altLang="en-US" sz="4400" b="1" dirty="0">
                <a:solidFill>
                  <a:srgbClr val="333399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Data processing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1458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22E8A6-C754-5045-929D-E23AF7FFD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7075"/>
            <a:ext cx="9263270" cy="83257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Study of Proton interaction with tungsten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E7183-7D96-431F-6758-7F15EE911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5086" y="839652"/>
            <a:ext cx="8823463" cy="1612067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Proton interaction vertices location by fine alinement on the material boundaries.</a:t>
            </a:r>
          </a:p>
          <a:p>
            <a:r>
              <a:rPr lang="en-US" altLang="ja-JP" dirty="0"/>
              <a:t>Secondary tracks multiplicity distribution by each detector components.</a:t>
            </a:r>
          </a:p>
          <a:p>
            <a:r>
              <a:rPr lang="en-US" altLang="ja-JP" dirty="0"/>
              <a:t>The results will be summarized into a paper soon. 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120ACFFB-1B56-3F72-CB49-33A49B4F67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972344"/>
              </p:ext>
            </p:extLst>
          </p:nvPr>
        </p:nvGraphicFramePr>
        <p:xfrm>
          <a:off x="1570881" y="2092205"/>
          <a:ext cx="5484340" cy="2950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400276" imgH="2904752" progId="Acrobat.Document.DC">
                  <p:embed/>
                </p:oleObj>
              </mc:Choice>
              <mc:Fallback>
                <p:oleObj name="Acrobat Document" r:id="rId2" imgW="5400276" imgH="2904752" progId="Acrobat.Document.DC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120ACFFB-1B56-3F72-CB49-33A49B4F67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70881" y="2092205"/>
                        <a:ext cx="5484340" cy="2950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19F79930-0FCE-B586-2748-5C5B0685C0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67326" y="5083798"/>
          <a:ext cx="5400675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400276" imgH="1695234" progId="Acrobat.Document.DC">
                  <p:embed/>
                </p:oleObj>
              </mc:Choice>
              <mc:Fallback>
                <p:oleObj name="Acrobat Document" r:id="rId4" imgW="5400276" imgH="1695234" progId="Acrobat.Document.DC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19F79930-0FCE-B586-2748-5C5B0685C0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67326" y="5083798"/>
                        <a:ext cx="5400675" cy="169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3">
            <a:extLst>
              <a:ext uri="{FF2B5EF4-FFF2-40B4-BE49-F238E27FC236}">
                <a16:creationId xmlns:a16="http://schemas.microsoft.com/office/drawing/2014/main" id="{9EC1FFFD-E852-21C4-C651-13B10672CC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8950" y="2614491"/>
            <a:ext cx="3067311" cy="230653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5509D0-3278-8E07-9305-A983CD475B24}"/>
              </a:ext>
            </a:extLst>
          </p:cNvPr>
          <p:cNvSpPr txBox="1"/>
          <p:nvPr/>
        </p:nvSpPr>
        <p:spPr>
          <a:xfrm>
            <a:off x="8164312" y="2213519"/>
            <a:ext cx="2622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Old reconstruction</a:t>
            </a:r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EF7F7C0-042B-9C9C-9931-9C000D8B13EC}"/>
              </a:ext>
            </a:extLst>
          </p:cNvPr>
          <p:cNvSpPr/>
          <p:nvPr/>
        </p:nvSpPr>
        <p:spPr>
          <a:xfrm>
            <a:off x="7793371" y="2213517"/>
            <a:ext cx="3152889" cy="27075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343C46-65D1-D6B3-4DFD-B9D8831B49C5}"/>
              </a:ext>
            </a:extLst>
          </p:cNvPr>
          <p:cNvSpPr txBox="1"/>
          <p:nvPr/>
        </p:nvSpPr>
        <p:spPr>
          <a:xfrm>
            <a:off x="5904741" y="3767758"/>
            <a:ext cx="197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Sharper vertex </a:t>
            </a:r>
            <a:r>
              <a:rPr kumimoji="1" lang="en-US" altLang="ja-JP"/>
              <a:t>Z reconstruction</a:t>
            </a:r>
            <a:endParaRPr kumimoji="1" lang="ja-JP" altLang="en-US" dirty="0"/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0FA54AD6-2031-10A5-070A-6C4722FF97B9}"/>
              </a:ext>
            </a:extLst>
          </p:cNvPr>
          <p:cNvSpPr/>
          <p:nvPr/>
        </p:nvSpPr>
        <p:spPr>
          <a:xfrm rot="10800000">
            <a:off x="7247012" y="3286222"/>
            <a:ext cx="503570" cy="3386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224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250F39-45CC-F57B-DD01-45FC1FD1A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Motivation to tau neutrinos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DF024A5-F2F6-9A82-58DE-8614D63C4D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93262"/>
                <a:ext cx="10515600" cy="4351338"/>
              </a:xfrm>
            </p:spPr>
            <p:txBody>
              <a:bodyPr/>
              <a:lstStyle/>
              <a:p>
                <a:r>
                  <a:rPr lang="en-US" altLang="ja-JP" sz="2400" dirty="0"/>
                  <a:t>Tau neutrino is one of the least studied particles</a:t>
                </a:r>
              </a:p>
              <a:p>
                <a:pPr lvl="1"/>
                <a:r>
                  <a:rPr lang="en-US" altLang="ja-JP" sz="2000" dirty="0"/>
                  <a:t>Only a few measurements    </a:t>
                </a:r>
                <a:r>
                  <a:rPr lang="en-US" altLang="ja-JP" sz="1800" dirty="0"/>
                  <a:t>Direct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8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18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1800" dirty="0"/>
                  <a:t> beam: </a:t>
                </a:r>
                <a:r>
                  <a:rPr lang="en-US" altLang="ja-JP" sz="1800" b="1" dirty="0"/>
                  <a:t>DONUT</a:t>
                </a:r>
                <a:r>
                  <a:rPr lang="en-US" altLang="ja-JP" sz="1800" dirty="0"/>
                  <a:t> (DIS)</a:t>
                </a:r>
              </a:p>
              <a:p>
                <a:pPr marL="457200" lvl="1" indent="0">
                  <a:buNone/>
                </a:pPr>
                <a:r>
                  <a:rPr lang="en-US" altLang="ja-JP" sz="1800" dirty="0"/>
                  <a:t>                                               Oscillated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8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18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1800" dirty="0"/>
                  <a:t>: </a:t>
                </a:r>
                <a:r>
                  <a:rPr lang="en-US" altLang="ja-JP" sz="1800" b="1" dirty="0"/>
                  <a:t>OPERA</a:t>
                </a:r>
                <a:r>
                  <a:rPr lang="en-US" altLang="ja-JP" sz="1800" dirty="0"/>
                  <a:t> (DIS), </a:t>
                </a:r>
                <a:r>
                  <a:rPr lang="en-US" altLang="ja-JP" sz="1800" b="1" dirty="0"/>
                  <a:t>Super-K</a:t>
                </a:r>
                <a:r>
                  <a:rPr lang="en-US" altLang="ja-JP" sz="1800" dirty="0"/>
                  <a:t> (QE), </a:t>
                </a:r>
                <a:r>
                  <a:rPr lang="en-US" altLang="ja-JP" sz="1800" b="1" dirty="0"/>
                  <a:t>IceCube</a:t>
                </a:r>
                <a:r>
                  <a:rPr lang="en-US" altLang="ja-JP" sz="1800" dirty="0"/>
                  <a:t> (DIS).</a:t>
                </a:r>
              </a:p>
              <a:p>
                <a:pPr lvl="1"/>
                <a:r>
                  <a:rPr lang="en-US" altLang="ja-JP" sz="2000" dirty="0"/>
                  <a:t>DONUT’s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2000" dirty="0"/>
                  <a:t> cross section error &gt;50% (DIS) </a:t>
                </a:r>
                <a:r>
                  <a:rPr lang="en-US" altLang="ja-JP" sz="2000" dirty="0">
                    <a:solidFill>
                      <a:srgbClr val="C00000"/>
                    </a:solidFill>
                  </a:rPr>
                  <a:t>due to systematic uncertainty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rgbClr val="C00000"/>
                    </a:solidFill>
                  </a:rPr>
                  <a:t> production</a:t>
                </a:r>
              </a:p>
              <a:p>
                <a:r>
                  <a:rPr lang="en-US" altLang="ja-JP" sz="2400" dirty="0">
                    <a:solidFill>
                      <a:srgbClr val="0070C0"/>
                    </a:solidFill>
                  </a:rPr>
                  <a:t>Lepton Universality</a:t>
                </a:r>
                <a:r>
                  <a:rPr lang="en-US" altLang="ja-JP" sz="2400" dirty="0"/>
                  <a:t> test in neutrino scattering</a:t>
                </a:r>
              </a:p>
              <a:p>
                <a:pPr lvl="1"/>
                <a:r>
                  <a:rPr lang="en-US" altLang="ja-JP" sz="2000" dirty="0"/>
                  <a:t>Hints of </a:t>
                </a:r>
                <a:r>
                  <a:rPr lang="en-US" altLang="ja-JP" sz="2000" dirty="0">
                    <a:solidFill>
                      <a:srgbClr val="C00000"/>
                    </a:solidFill>
                  </a:rPr>
                  <a:t>LU violation from B decays,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ja-JP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𝜏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(∗)</m:t>
                        </m:r>
                      </m:sup>
                    </m:sSup>
                  </m:oMath>
                </a14:m>
                <a:r>
                  <a:rPr lang="en-US" altLang="ja-JP" sz="2000" dirty="0"/>
                  <a:t>. New physics in tau sector?</a:t>
                </a:r>
              </a:p>
              <a:p>
                <a:pPr lvl="1"/>
                <a:r>
                  <a:rPr lang="en-US" altLang="ja-JP" sz="2000" dirty="0">
                    <a:solidFill>
                      <a:schemeClr val="accent5">
                        <a:lumMod val="75000"/>
                      </a:schemeClr>
                    </a:solidFill>
                  </a:rPr>
                  <a:t>A precise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chemeClr val="accent5">
                        <a:lumMod val="75000"/>
                      </a:schemeClr>
                    </a:solidFill>
                  </a:rPr>
                  <a:t> cross-section would provide a complementary information</a:t>
                </a:r>
              </a:p>
              <a:p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DF024A5-F2F6-9A82-58DE-8614D63C4D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93262"/>
                <a:ext cx="10515600" cy="4351338"/>
              </a:xfrm>
              <a:blipFill>
                <a:blip r:embed="rId2"/>
                <a:stretch>
                  <a:fillRect l="-812" t="-19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43FC87-3C42-F265-41FB-A2FDB8821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4CBAB500-794C-2042-2431-16D85D1D0E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127"/>
          <a:stretch/>
        </p:blipFill>
        <p:spPr>
          <a:xfrm>
            <a:off x="1731076" y="4021027"/>
            <a:ext cx="2990850" cy="2846141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3CD940EF-B62C-486C-60A8-36ED80D9B3F8}"/>
              </a:ext>
            </a:extLst>
          </p:cNvPr>
          <p:cNvSpPr txBox="1"/>
          <p:nvPr/>
        </p:nvSpPr>
        <p:spPr>
          <a:xfrm>
            <a:off x="5406058" y="4037467"/>
            <a:ext cx="499299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Tau neutrino cross-section uncertainties</a:t>
            </a:r>
            <a:r>
              <a:rPr kumimoji="1" lang="ja-JP" altLang="en-US" dirty="0"/>
              <a:t> </a:t>
            </a:r>
            <a:r>
              <a:rPr kumimoji="1" lang="en-US" altLang="ja-JP" dirty="0"/>
              <a:t>in</a:t>
            </a:r>
            <a:r>
              <a:rPr kumimoji="1" lang="ja-JP" altLang="en-US" dirty="0"/>
              <a:t> </a:t>
            </a:r>
            <a:r>
              <a:rPr kumimoji="1" lang="en-US" altLang="ja-JP" dirty="0"/>
              <a:t>DONUT</a:t>
            </a:r>
          </a:p>
        </p:txBody>
      </p:sp>
      <p:sp>
        <p:nvSpPr>
          <p:cNvPr id="7" name="Rectangle: Rounded Corners 8">
            <a:extLst>
              <a:ext uri="{FF2B5EF4-FFF2-40B4-BE49-F238E27FC236}">
                <a16:creationId xmlns:a16="http://schemas.microsoft.com/office/drawing/2014/main" id="{044FA696-288A-F1B3-2663-9EF25DBE82C0}"/>
              </a:ext>
            </a:extLst>
          </p:cNvPr>
          <p:cNvSpPr/>
          <p:nvPr/>
        </p:nvSpPr>
        <p:spPr>
          <a:xfrm>
            <a:off x="5426394" y="4486338"/>
            <a:ext cx="2539191" cy="58301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600" dirty="0"/>
              <a:t>Tau neutrino </a:t>
            </a:r>
            <a:r>
              <a:rPr kumimoji="1" lang="en-US" altLang="ja-JP" sz="1600" b="1" dirty="0"/>
              <a:t>detection</a:t>
            </a:r>
            <a:r>
              <a:rPr kumimoji="1" lang="en-US" altLang="ja-JP" sz="1600" dirty="0"/>
              <a:t> statistics of 9 events, </a:t>
            </a:r>
            <a:r>
              <a:rPr kumimoji="1" lang="en-US" altLang="ja-JP" sz="1600" b="1" dirty="0"/>
              <a:t>33%</a:t>
            </a:r>
            <a:endParaRPr kumimoji="1" lang="ja-JP" altLang="en-US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: Rounded Corners 10">
                <a:extLst>
                  <a:ext uri="{FF2B5EF4-FFF2-40B4-BE49-F238E27FC236}">
                    <a16:creationId xmlns:a16="http://schemas.microsoft.com/office/drawing/2014/main" id="{467DEE55-2E18-5F1C-B60E-23010E65DA85}"/>
                  </a:ext>
                </a:extLst>
              </p:cNvPr>
              <p:cNvSpPr/>
              <p:nvPr/>
            </p:nvSpPr>
            <p:spPr>
              <a:xfrm>
                <a:off x="5426394" y="5127810"/>
                <a:ext cx="3850957" cy="581025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kumimoji="1" lang="en-US" altLang="ja-JP" sz="1600" dirty="0"/>
                  <a:t>Tau neutrino </a:t>
                </a:r>
                <a:r>
                  <a:rPr kumimoji="1" lang="en-US" altLang="ja-JP" sz="1600" b="1" dirty="0"/>
                  <a:t>production</a:t>
                </a:r>
                <a:r>
                  <a:rPr kumimoji="1" lang="en-US" altLang="ja-JP" sz="1600" dirty="0"/>
                  <a:t>: Lack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ja-JP" sz="1600" dirty="0"/>
                  <a:t> differential prod cross section data, </a:t>
                </a:r>
                <a:r>
                  <a:rPr kumimoji="1" lang="en-US" altLang="ja-JP" sz="1600" b="1" dirty="0"/>
                  <a:t>&gt;50%</a:t>
                </a:r>
                <a:endParaRPr kumimoji="1" lang="ja-JP" altLang="en-US" sz="1600" b="1" dirty="0"/>
              </a:p>
            </p:txBody>
          </p:sp>
        </mc:Choice>
        <mc:Fallback>
          <p:sp>
            <p:nvSpPr>
              <p:cNvPr id="8" name="Rectangle: Rounded Corners 10">
                <a:extLst>
                  <a:ext uri="{FF2B5EF4-FFF2-40B4-BE49-F238E27FC236}">
                    <a16:creationId xmlns:a16="http://schemas.microsoft.com/office/drawing/2014/main" id="{467DEE55-2E18-5F1C-B60E-23010E65DA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394" y="5127810"/>
                <a:ext cx="3850957" cy="581025"/>
              </a:xfrm>
              <a:prstGeom prst="roundRect">
                <a:avLst/>
              </a:prstGeom>
              <a:blipFill>
                <a:blip r:embed="rId4"/>
                <a:stretch>
                  <a:fillRect l="-158" t="-3125" b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11">
            <a:extLst>
              <a:ext uri="{FF2B5EF4-FFF2-40B4-BE49-F238E27FC236}">
                <a16:creationId xmlns:a16="http://schemas.microsoft.com/office/drawing/2014/main" id="{802A1BDF-70CE-0A59-612E-AECEC3076AF9}"/>
              </a:ext>
            </a:extLst>
          </p:cNvPr>
          <p:cNvSpPr/>
          <p:nvPr/>
        </p:nvSpPr>
        <p:spPr>
          <a:xfrm>
            <a:off x="5435920" y="5727885"/>
            <a:ext cx="2530621" cy="5810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600" dirty="0"/>
              <a:t>Tau neutrino </a:t>
            </a:r>
            <a:r>
              <a:rPr kumimoji="1" lang="en-US" altLang="ja-JP" sz="1600" b="1" dirty="0"/>
              <a:t>production</a:t>
            </a:r>
            <a:r>
              <a:rPr kumimoji="1" lang="en-US" altLang="ja-JP" sz="1600" dirty="0"/>
              <a:t> : Others, </a:t>
            </a:r>
            <a:r>
              <a:rPr kumimoji="1" lang="en-US" altLang="ja-JP" sz="1600" b="1" dirty="0"/>
              <a:t>33%</a:t>
            </a:r>
            <a:endParaRPr kumimoji="1" lang="ja-JP" altLang="en-US" sz="1600" b="1" dirty="0"/>
          </a:p>
        </p:txBody>
      </p:sp>
      <p:sp>
        <p:nvSpPr>
          <p:cNvPr id="10" name="Right Brace 12">
            <a:extLst>
              <a:ext uri="{FF2B5EF4-FFF2-40B4-BE49-F238E27FC236}">
                <a16:creationId xmlns:a16="http://schemas.microsoft.com/office/drawing/2014/main" id="{B8A70F6E-18AA-3779-5F47-16A7615DCE4A}"/>
              </a:ext>
            </a:extLst>
          </p:cNvPr>
          <p:cNvSpPr/>
          <p:nvPr/>
        </p:nvSpPr>
        <p:spPr>
          <a:xfrm>
            <a:off x="9334500" y="5127809"/>
            <a:ext cx="267376" cy="11811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F7EB24CE-CC4A-5547-DCDB-AEBD5F0BE7C4}"/>
              </a:ext>
            </a:extLst>
          </p:cNvPr>
          <p:cNvSpPr txBox="1"/>
          <p:nvPr/>
        </p:nvSpPr>
        <p:spPr>
          <a:xfrm>
            <a:off x="9630452" y="5473885"/>
            <a:ext cx="1475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DsTau</a:t>
            </a:r>
            <a:endParaRPr kumimoji="1" lang="ja-JP" altLang="en-US" sz="2400" dirty="0"/>
          </a:p>
        </p:txBody>
      </p:sp>
      <p:sp>
        <p:nvSpPr>
          <p:cNvPr id="12" name="Right Brace 14">
            <a:extLst>
              <a:ext uri="{FF2B5EF4-FFF2-40B4-BE49-F238E27FC236}">
                <a16:creationId xmlns:a16="http://schemas.microsoft.com/office/drawing/2014/main" id="{6C48D9D2-A959-F370-8F60-D5BDA96BEF2B}"/>
              </a:ext>
            </a:extLst>
          </p:cNvPr>
          <p:cNvSpPr/>
          <p:nvPr/>
        </p:nvSpPr>
        <p:spPr>
          <a:xfrm>
            <a:off x="9277350" y="4486338"/>
            <a:ext cx="324526" cy="5810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5">
                <a:extLst>
                  <a:ext uri="{FF2B5EF4-FFF2-40B4-BE49-F238E27FC236}">
                    <a16:creationId xmlns:a16="http://schemas.microsoft.com/office/drawing/2014/main" id="{ED158C32-60D4-FD9D-613B-2A35C536C8F5}"/>
                  </a:ext>
                </a:extLst>
              </p:cNvPr>
              <p:cNvSpPr txBox="1"/>
              <p:nvPr/>
            </p:nvSpPr>
            <p:spPr>
              <a:xfrm>
                <a:off x="9630452" y="4619526"/>
                <a:ext cx="18816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SHiP, 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 </a:t>
                </a:r>
                <a:r>
                  <a:rPr kumimoji="1" lang="en-US" altLang="ja-JP" dirty="0" err="1"/>
                  <a:t>etc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13" name="TextBox 15">
                <a:extLst>
                  <a:ext uri="{FF2B5EF4-FFF2-40B4-BE49-F238E27FC236}">
                    <a16:creationId xmlns:a16="http://schemas.microsoft.com/office/drawing/2014/main" id="{ED158C32-60D4-FD9D-613B-2A35C536C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452" y="4619526"/>
                <a:ext cx="1881610" cy="369332"/>
              </a:xfrm>
              <a:prstGeom prst="rect">
                <a:avLst/>
              </a:prstGeom>
              <a:blipFill>
                <a:blip r:embed="rId5"/>
                <a:stretch>
                  <a:fillRect l="-2922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6">
                <a:extLst>
                  <a:ext uri="{FF2B5EF4-FFF2-40B4-BE49-F238E27FC236}">
                    <a16:creationId xmlns:a16="http://schemas.microsoft.com/office/drawing/2014/main" id="{F2D69F68-5B33-FED8-0DA2-4B6ECF647F38}"/>
                  </a:ext>
                </a:extLst>
              </p:cNvPr>
              <p:cNvSpPr txBox="1"/>
              <p:nvPr/>
            </p:nvSpPr>
            <p:spPr>
              <a:xfrm>
                <a:off x="5191125" y="6419850"/>
                <a:ext cx="51793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Need to improve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statistics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production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14" name="TextBox 16">
                <a:extLst>
                  <a:ext uri="{FF2B5EF4-FFF2-40B4-BE49-F238E27FC236}">
                    <a16:creationId xmlns:a16="http://schemas.microsoft.com/office/drawing/2014/main" id="{F2D69F68-5B33-FED8-0DA2-4B6ECF647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125" y="6419850"/>
                <a:ext cx="5179352" cy="369332"/>
              </a:xfrm>
              <a:prstGeom prst="rect">
                <a:avLst/>
              </a:prstGeom>
              <a:blipFill>
                <a:blip r:embed="rId6"/>
                <a:stretch>
                  <a:fillRect l="-1060"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1470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3240AFB-E786-CDE8-2093-AE9D7D994E50}"/>
              </a:ext>
            </a:extLst>
          </p:cNvPr>
          <p:cNvGrpSpPr/>
          <p:nvPr/>
        </p:nvGrpSpPr>
        <p:grpSpPr>
          <a:xfrm>
            <a:off x="2773799" y="4105993"/>
            <a:ext cx="6047839" cy="1761789"/>
            <a:chOff x="2773799" y="4105993"/>
            <a:chExt cx="6047839" cy="1761789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FB44034F-8FB7-B2DF-B510-77066FDAF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 l="9031" t="5870" r="72796" b="8319"/>
            <a:stretch/>
          </p:blipFill>
          <p:spPr>
            <a:xfrm>
              <a:off x="6116145" y="4306628"/>
              <a:ext cx="2705493" cy="1561154"/>
            </a:xfrm>
            <a:prstGeom prst="rect">
              <a:avLst/>
            </a:prstGeom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4D5CC650-D8B4-E16A-BCDC-E04E6BC248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 l="9031" t="5870" r="72796" b="8319"/>
            <a:stretch/>
          </p:blipFill>
          <p:spPr>
            <a:xfrm>
              <a:off x="4444972" y="4223305"/>
              <a:ext cx="2705493" cy="1561154"/>
            </a:xfrm>
            <a:prstGeom prst="rect">
              <a:avLst/>
            </a:prstGeom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BFA6170D-FAB8-B185-9BCB-767CA734F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9031" t="5870" r="72796" b="8319"/>
            <a:stretch/>
          </p:blipFill>
          <p:spPr>
            <a:xfrm>
              <a:off x="2773799" y="4105993"/>
              <a:ext cx="2705493" cy="1561154"/>
            </a:xfrm>
            <a:prstGeom prst="rect">
              <a:avLst/>
            </a:prstGeom>
          </p:spPr>
        </p:pic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456296D-64B1-82CA-8243-DCAAEA84A425}"/>
                </a:ext>
              </a:extLst>
            </p:cNvPr>
            <p:cNvSpPr/>
            <p:nvPr/>
          </p:nvSpPr>
          <p:spPr>
            <a:xfrm>
              <a:off x="3767667" y="4402090"/>
              <a:ext cx="4140200" cy="152977"/>
            </a:xfrm>
            <a:custGeom>
              <a:avLst/>
              <a:gdLst>
                <a:gd name="connsiteX0" fmla="*/ 0 w 4140200"/>
                <a:gd name="connsiteY0" fmla="*/ 152977 h 152977"/>
                <a:gd name="connsiteX1" fmla="*/ 1032933 w 4140200"/>
                <a:gd name="connsiteY1" fmla="*/ 17510 h 152977"/>
                <a:gd name="connsiteX2" fmla="*/ 2328333 w 4140200"/>
                <a:gd name="connsiteY2" fmla="*/ 9043 h 152977"/>
                <a:gd name="connsiteX3" fmla="*/ 3378200 w 4140200"/>
                <a:gd name="connsiteY3" fmla="*/ 85243 h 152977"/>
                <a:gd name="connsiteX4" fmla="*/ 4140200 w 4140200"/>
                <a:gd name="connsiteY4" fmla="*/ 127577 h 152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0200" h="152977">
                  <a:moveTo>
                    <a:pt x="0" y="152977"/>
                  </a:moveTo>
                  <a:cubicBezTo>
                    <a:pt x="322439" y="97238"/>
                    <a:pt x="644878" y="41499"/>
                    <a:pt x="1032933" y="17510"/>
                  </a:cubicBezTo>
                  <a:cubicBezTo>
                    <a:pt x="1420988" y="-6479"/>
                    <a:pt x="1937455" y="-2246"/>
                    <a:pt x="2328333" y="9043"/>
                  </a:cubicBezTo>
                  <a:cubicBezTo>
                    <a:pt x="2719211" y="20332"/>
                    <a:pt x="3378200" y="85243"/>
                    <a:pt x="3378200" y="85243"/>
                  </a:cubicBezTo>
                  <a:lnTo>
                    <a:pt x="4140200" y="127577"/>
                  </a:ln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0885F44-F86A-24DB-78D4-A61B414AB11E}"/>
                </a:ext>
              </a:extLst>
            </p:cNvPr>
            <p:cNvSpPr/>
            <p:nvPr/>
          </p:nvSpPr>
          <p:spPr>
            <a:xfrm>
              <a:off x="3852333" y="5356101"/>
              <a:ext cx="3801534" cy="452032"/>
            </a:xfrm>
            <a:custGeom>
              <a:avLst/>
              <a:gdLst>
                <a:gd name="connsiteX0" fmla="*/ 0 w 3801534"/>
                <a:gd name="connsiteY0" fmla="*/ 164166 h 452032"/>
                <a:gd name="connsiteX1" fmla="*/ 42334 w 3801534"/>
                <a:gd name="connsiteY1" fmla="*/ 189566 h 452032"/>
                <a:gd name="connsiteX2" fmla="*/ 93134 w 3801534"/>
                <a:gd name="connsiteY2" fmla="*/ 206499 h 452032"/>
                <a:gd name="connsiteX3" fmla="*/ 118534 w 3801534"/>
                <a:gd name="connsiteY3" fmla="*/ 214966 h 452032"/>
                <a:gd name="connsiteX4" fmla="*/ 448734 w 3801534"/>
                <a:gd name="connsiteY4" fmla="*/ 231899 h 452032"/>
                <a:gd name="connsiteX5" fmla="*/ 601134 w 3801534"/>
                <a:gd name="connsiteY5" fmla="*/ 240366 h 452032"/>
                <a:gd name="connsiteX6" fmla="*/ 778934 w 3801534"/>
                <a:gd name="connsiteY6" fmla="*/ 223432 h 452032"/>
                <a:gd name="connsiteX7" fmla="*/ 897467 w 3801534"/>
                <a:gd name="connsiteY7" fmla="*/ 198032 h 452032"/>
                <a:gd name="connsiteX8" fmla="*/ 939800 w 3801534"/>
                <a:gd name="connsiteY8" fmla="*/ 189566 h 452032"/>
                <a:gd name="connsiteX9" fmla="*/ 990600 w 3801534"/>
                <a:gd name="connsiteY9" fmla="*/ 172632 h 452032"/>
                <a:gd name="connsiteX10" fmla="*/ 1024467 w 3801534"/>
                <a:gd name="connsiteY10" fmla="*/ 164166 h 452032"/>
                <a:gd name="connsiteX11" fmla="*/ 1066800 w 3801534"/>
                <a:gd name="connsiteY11" fmla="*/ 155699 h 452032"/>
                <a:gd name="connsiteX12" fmla="*/ 1092200 w 3801534"/>
                <a:gd name="connsiteY12" fmla="*/ 147232 h 452032"/>
                <a:gd name="connsiteX13" fmla="*/ 1202267 w 3801534"/>
                <a:gd name="connsiteY13" fmla="*/ 172632 h 452032"/>
                <a:gd name="connsiteX14" fmla="*/ 1227667 w 3801534"/>
                <a:gd name="connsiteY14" fmla="*/ 189566 h 452032"/>
                <a:gd name="connsiteX15" fmla="*/ 1270000 w 3801534"/>
                <a:gd name="connsiteY15" fmla="*/ 206499 h 452032"/>
                <a:gd name="connsiteX16" fmla="*/ 1295400 w 3801534"/>
                <a:gd name="connsiteY16" fmla="*/ 223432 h 452032"/>
                <a:gd name="connsiteX17" fmla="*/ 1413934 w 3801534"/>
                <a:gd name="connsiteY17" fmla="*/ 240366 h 452032"/>
                <a:gd name="connsiteX18" fmla="*/ 1456267 w 3801534"/>
                <a:gd name="connsiteY18" fmla="*/ 265766 h 452032"/>
                <a:gd name="connsiteX19" fmla="*/ 1490134 w 3801534"/>
                <a:gd name="connsiteY19" fmla="*/ 291166 h 452032"/>
                <a:gd name="connsiteX20" fmla="*/ 1566334 w 3801534"/>
                <a:gd name="connsiteY20" fmla="*/ 316566 h 452032"/>
                <a:gd name="connsiteX21" fmla="*/ 1659467 w 3801534"/>
                <a:gd name="connsiteY21" fmla="*/ 350432 h 452032"/>
                <a:gd name="connsiteX22" fmla="*/ 1727200 w 3801534"/>
                <a:gd name="connsiteY22" fmla="*/ 341966 h 452032"/>
                <a:gd name="connsiteX23" fmla="*/ 1913467 w 3801534"/>
                <a:gd name="connsiteY23" fmla="*/ 333499 h 452032"/>
                <a:gd name="connsiteX24" fmla="*/ 2015067 w 3801534"/>
                <a:gd name="connsiteY24" fmla="*/ 299632 h 452032"/>
                <a:gd name="connsiteX25" fmla="*/ 2116667 w 3801534"/>
                <a:gd name="connsiteY25" fmla="*/ 189566 h 452032"/>
                <a:gd name="connsiteX26" fmla="*/ 2150534 w 3801534"/>
                <a:gd name="connsiteY26" fmla="*/ 172632 h 452032"/>
                <a:gd name="connsiteX27" fmla="*/ 2192867 w 3801534"/>
                <a:gd name="connsiteY27" fmla="*/ 155699 h 452032"/>
                <a:gd name="connsiteX28" fmla="*/ 2252134 w 3801534"/>
                <a:gd name="connsiteY28" fmla="*/ 147232 h 452032"/>
                <a:gd name="connsiteX29" fmla="*/ 2277534 w 3801534"/>
                <a:gd name="connsiteY29" fmla="*/ 138766 h 452032"/>
                <a:gd name="connsiteX30" fmla="*/ 2328334 w 3801534"/>
                <a:gd name="connsiteY30" fmla="*/ 113366 h 452032"/>
                <a:gd name="connsiteX31" fmla="*/ 2413000 w 3801534"/>
                <a:gd name="connsiteY31" fmla="*/ 96432 h 452032"/>
                <a:gd name="connsiteX32" fmla="*/ 2455334 w 3801534"/>
                <a:gd name="connsiteY32" fmla="*/ 79499 h 452032"/>
                <a:gd name="connsiteX33" fmla="*/ 2506134 w 3801534"/>
                <a:gd name="connsiteY33" fmla="*/ 71032 h 452032"/>
                <a:gd name="connsiteX34" fmla="*/ 2540000 w 3801534"/>
                <a:gd name="connsiteY34" fmla="*/ 62566 h 452032"/>
                <a:gd name="connsiteX35" fmla="*/ 2556934 w 3801534"/>
                <a:gd name="connsiteY35" fmla="*/ 45632 h 452032"/>
                <a:gd name="connsiteX36" fmla="*/ 2633134 w 3801534"/>
                <a:gd name="connsiteY36" fmla="*/ 20232 h 452032"/>
                <a:gd name="connsiteX37" fmla="*/ 2667000 w 3801534"/>
                <a:gd name="connsiteY37" fmla="*/ 3299 h 452032"/>
                <a:gd name="connsiteX38" fmla="*/ 2810934 w 3801534"/>
                <a:gd name="connsiteY38" fmla="*/ 20232 h 452032"/>
                <a:gd name="connsiteX39" fmla="*/ 2853267 w 3801534"/>
                <a:gd name="connsiteY39" fmla="*/ 28699 h 452032"/>
                <a:gd name="connsiteX40" fmla="*/ 2895600 w 3801534"/>
                <a:gd name="connsiteY40" fmla="*/ 45632 h 452032"/>
                <a:gd name="connsiteX41" fmla="*/ 2971800 w 3801534"/>
                <a:gd name="connsiteY41" fmla="*/ 62566 h 452032"/>
                <a:gd name="connsiteX42" fmla="*/ 3005667 w 3801534"/>
                <a:gd name="connsiteY42" fmla="*/ 71032 h 452032"/>
                <a:gd name="connsiteX43" fmla="*/ 3225800 w 3801534"/>
                <a:gd name="connsiteY43" fmla="*/ 104899 h 452032"/>
                <a:gd name="connsiteX44" fmla="*/ 3276600 w 3801534"/>
                <a:gd name="connsiteY44" fmla="*/ 121832 h 452032"/>
                <a:gd name="connsiteX45" fmla="*/ 3420534 w 3801534"/>
                <a:gd name="connsiteY45" fmla="*/ 172632 h 452032"/>
                <a:gd name="connsiteX46" fmla="*/ 3496734 w 3801534"/>
                <a:gd name="connsiteY46" fmla="*/ 198032 h 452032"/>
                <a:gd name="connsiteX47" fmla="*/ 3522134 w 3801534"/>
                <a:gd name="connsiteY47" fmla="*/ 206499 h 452032"/>
                <a:gd name="connsiteX48" fmla="*/ 3556000 w 3801534"/>
                <a:gd name="connsiteY48" fmla="*/ 214966 h 452032"/>
                <a:gd name="connsiteX49" fmla="*/ 3581400 w 3801534"/>
                <a:gd name="connsiteY49" fmla="*/ 257299 h 452032"/>
                <a:gd name="connsiteX50" fmla="*/ 3598334 w 3801534"/>
                <a:gd name="connsiteY50" fmla="*/ 299632 h 452032"/>
                <a:gd name="connsiteX51" fmla="*/ 3666067 w 3801534"/>
                <a:gd name="connsiteY51" fmla="*/ 367366 h 452032"/>
                <a:gd name="connsiteX52" fmla="*/ 3759200 w 3801534"/>
                <a:gd name="connsiteY52" fmla="*/ 426632 h 452032"/>
                <a:gd name="connsiteX53" fmla="*/ 3776134 w 3801534"/>
                <a:gd name="connsiteY53" fmla="*/ 443566 h 452032"/>
                <a:gd name="connsiteX54" fmla="*/ 3801534 w 3801534"/>
                <a:gd name="connsiteY54" fmla="*/ 452032 h 45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801534" h="452032">
                  <a:moveTo>
                    <a:pt x="0" y="164166"/>
                  </a:moveTo>
                  <a:cubicBezTo>
                    <a:pt x="14111" y="172633"/>
                    <a:pt x="27353" y="182756"/>
                    <a:pt x="42334" y="189566"/>
                  </a:cubicBezTo>
                  <a:cubicBezTo>
                    <a:pt x="58583" y="196952"/>
                    <a:pt x="76201" y="200855"/>
                    <a:pt x="93134" y="206499"/>
                  </a:cubicBezTo>
                  <a:cubicBezTo>
                    <a:pt x="101601" y="209321"/>
                    <a:pt x="109731" y="213499"/>
                    <a:pt x="118534" y="214966"/>
                  </a:cubicBezTo>
                  <a:cubicBezTo>
                    <a:pt x="261243" y="238749"/>
                    <a:pt x="152175" y="222912"/>
                    <a:pt x="448734" y="231899"/>
                  </a:cubicBezTo>
                  <a:cubicBezTo>
                    <a:pt x="548405" y="256816"/>
                    <a:pt x="487921" y="249800"/>
                    <a:pt x="601134" y="240366"/>
                  </a:cubicBezTo>
                  <a:cubicBezTo>
                    <a:pt x="686723" y="233234"/>
                    <a:pt x="707079" y="236112"/>
                    <a:pt x="778934" y="223432"/>
                  </a:cubicBezTo>
                  <a:cubicBezTo>
                    <a:pt x="918435" y="198814"/>
                    <a:pt x="818121" y="215664"/>
                    <a:pt x="897467" y="198032"/>
                  </a:cubicBezTo>
                  <a:cubicBezTo>
                    <a:pt x="911515" y="194910"/>
                    <a:pt x="925917" y="193352"/>
                    <a:pt x="939800" y="189566"/>
                  </a:cubicBezTo>
                  <a:cubicBezTo>
                    <a:pt x="957020" y="184870"/>
                    <a:pt x="973283" y="176961"/>
                    <a:pt x="990600" y="172632"/>
                  </a:cubicBezTo>
                  <a:cubicBezTo>
                    <a:pt x="1001889" y="169810"/>
                    <a:pt x="1013108" y="166690"/>
                    <a:pt x="1024467" y="164166"/>
                  </a:cubicBezTo>
                  <a:cubicBezTo>
                    <a:pt x="1038515" y="161044"/>
                    <a:pt x="1052839" y="159189"/>
                    <a:pt x="1066800" y="155699"/>
                  </a:cubicBezTo>
                  <a:cubicBezTo>
                    <a:pt x="1075458" y="153534"/>
                    <a:pt x="1083733" y="150054"/>
                    <a:pt x="1092200" y="147232"/>
                  </a:cubicBezTo>
                  <a:cubicBezTo>
                    <a:pt x="1149676" y="154417"/>
                    <a:pt x="1155732" y="149364"/>
                    <a:pt x="1202267" y="172632"/>
                  </a:cubicBezTo>
                  <a:cubicBezTo>
                    <a:pt x="1211368" y="177183"/>
                    <a:pt x="1218566" y="185015"/>
                    <a:pt x="1227667" y="189566"/>
                  </a:cubicBezTo>
                  <a:cubicBezTo>
                    <a:pt x="1241260" y="196363"/>
                    <a:pt x="1256406" y="199702"/>
                    <a:pt x="1270000" y="206499"/>
                  </a:cubicBezTo>
                  <a:cubicBezTo>
                    <a:pt x="1279101" y="211050"/>
                    <a:pt x="1285495" y="221101"/>
                    <a:pt x="1295400" y="223432"/>
                  </a:cubicBezTo>
                  <a:cubicBezTo>
                    <a:pt x="1334252" y="232574"/>
                    <a:pt x="1374423" y="234721"/>
                    <a:pt x="1413934" y="240366"/>
                  </a:cubicBezTo>
                  <a:cubicBezTo>
                    <a:pt x="1428045" y="248833"/>
                    <a:pt x="1442575" y="256638"/>
                    <a:pt x="1456267" y="265766"/>
                  </a:cubicBezTo>
                  <a:cubicBezTo>
                    <a:pt x="1468008" y="273593"/>
                    <a:pt x="1477513" y="284855"/>
                    <a:pt x="1490134" y="291166"/>
                  </a:cubicBezTo>
                  <a:cubicBezTo>
                    <a:pt x="1494357" y="293277"/>
                    <a:pt x="1551523" y="311276"/>
                    <a:pt x="1566334" y="316566"/>
                  </a:cubicBezTo>
                  <a:lnTo>
                    <a:pt x="1659467" y="350432"/>
                  </a:lnTo>
                  <a:cubicBezTo>
                    <a:pt x="1682045" y="347610"/>
                    <a:pt x="1704497" y="343480"/>
                    <a:pt x="1727200" y="341966"/>
                  </a:cubicBezTo>
                  <a:cubicBezTo>
                    <a:pt x="1789215" y="337832"/>
                    <a:pt x="1851644" y="339894"/>
                    <a:pt x="1913467" y="333499"/>
                  </a:cubicBezTo>
                  <a:cubicBezTo>
                    <a:pt x="1941944" y="330553"/>
                    <a:pt x="1987243" y="310762"/>
                    <a:pt x="2015067" y="299632"/>
                  </a:cubicBezTo>
                  <a:cubicBezTo>
                    <a:pt x="2042430" y="258587"/>
                    <a:pt x="2070733" y="212534"/>
                    <a:pt x="2116667" y="189566"/>
                  </a:cubicBezTo>
                  <a:cubicBezTo>
                    <a:pt x="2127956" y="183921"/>
                    <a:pt x="2139000" y="177758"/>
                    <a:pt x="2150534" y="172632"/>
                  </a:cubicBezTo>
                  <a:cubicBezTo>
                    <a:pt x="2164422" y="166459"/>
                    <a:pt x="2178123" y="159385"/>
                    <a:pt x="2192867" y="155699"/>
                  </a:cubicBezTo>
                  <a:cubicBezTo>
                    <a:pt x="2212227" y="150859"/>
                    <a:pt x="2232378" y="150054"/>
                    <a:pt x="2252134" y="147232"/>
                  </a:cubicBezTo>
                  <a:cubicBezTo>
                    <a:pt x="2260601" y="144410"/>
                    <a:pt x="2269552" y="142757"/>
                    <a:pt x="2277534" y="138766"/>
                  </a:cubicBezTo>
                  <a:cubicBezTo>
                    <a:pt x="2314074" y="120496"/>
                    <a:pt x="2290023" y="121879"/>
                    <a:pt x="2328334" y="113366"/>
                  </a:cubicBezTo>
                  <a:cubicBezTo>
                    <a:pt x="2365856" y="105028"/>
                    <a:pt x="2379260" y="107679"/>
                    <a:pt x="2413000" y="96432"/>
                  </a:cubicBezTo>
                  <a:cubicBezTo>
                    <a:pt x="2427418" y="91626"/>
                    <a:pt x="2440671" y="83498"/>
                    <a:pt x="2455334" y="79499"/>
                  </a:cubicBezTo>
                  <a:cubicBezTo>
                    <a:pt x="2471896" y="74982"/>
                    <a:pt x="2489300" y="74399"/>
                    <a:pt x="2506134" y="71032"/>
                  </a:cubicBezTo>
                  <a:cubicBezTo>
                    <a:pt x="2517544" y="68750"/>
                    <a:pt x="2528711" y="65388"/>
                    <a:pt x="2540000" y="62566"/>
                  </a:cubicBezTo>
                  <a:cubicBezTo>
                    <a:pt x="2545645" y="56921"/>
                    <a:pt x="2550292" y="50060"/>
                    <a:pt x="2556934" y="45632"/>
                  </a:cubicBezTo>
                  <a:cubicBezTo>
                    <a:pt x="2586979" y="25602"/>
                    <a:pt x="2597457" y="27368"/>
                    <a:pt x="2633134" y="20232"/>
                  </a:cubicBezTo>
                  <a:cubicBezTo>
                    <a:pt x="2644423" y="14588"/>
                    <a:pt x="2654398" y="3999"/>
                    <a:pt x="2667000" y="3299"/>
                  </a:cubicBezTo>
                  <a:cubicBezTo>
                    <a:pt x="2817694" y="-5072"/>
                    <a:pt x="2742715" y="3177"/>
                    <a:pt x="2810934" y="20232"/>
                  </a:cubicBezTo>
                  <a:cubicBezTo>
                    <a:pt x="2824895" y="23722"/>
                    <a:pt x="2839483" y="24564"/>
                    <a:pt x="2853267" y="28699"/>
                  </a:cubicBezTo>
                  <a:cubicBezTo>
                    <a:pt x="2867824" y="33066"/>
                    <a:pt x="2880987" y="41457"/>
                    <a:pt x="2895600" y="45632"/>
                  </a:cubicBezTo>
                  <a:cubicBezTo>
                    <a:pt x="2920618" y="52780"/>
                    <a:pt x="2946447" y="56715"/>
                    <a:pt x="2971800" y="62566"/>
                  </a:cubicBezTo>
                  <a:cubicBezTo>
                    <a:pt x="2983138" y="65183"/>
                    <a:pt x="2994173" y="69217"/>
                    <a:pt x="3005667" y="71032"/>
                  </a:cubicBezTo>
                  <a:cubicBezTo>
                    <a:pt x="3087769" y="83995"/>
                    <a:pt x="3146927" y="86341"/>
                    <a:pt x="3225800" y="104899"/>
                  </a:cubicBezTo>
                  <a:cubicBezTo>
                    <a:pt x="3243175" y="108987"/>
                    <a:pt x="3259741" y="115968"/>
                    <a:pt x="3276600" y="121832"/>
                  </a:cubicBezTo>
                  <a:lnTo>
                    <a:pt x="3420534" y="172632"/>
                  </a:lnTo>
                  <a:cubicBezTo>
                    <a:pt x="3445835" y="181390"/>
                    <a:pt x="3471334" y="189565"/>
                    <a:pt x="3496734" y="198032"/>
                  </a:cubicBezTo>
                  <a:cubicBezTo>
                    <a:pt x="3505201" y="200854"/>
                    <a:pt x="3513476" y="204334"/>
                    <a:pt x="3522134" y="206499"/>
                  </a:cubicBezTo>
                  <a:lnTo>
                    <a:pt x="3556000" y="214966"/>
                  </a:lnTo>
                  <a:cubicBezTo>
                    <a:pt x="3564467" y="229077"/>
                    <a:pt x="3574040" y="242580"/>
                    <a:pt x="3581400" y="257299"/>
                  </a:cubicBezTo>
                  <a:cubicBezTo>
                    <a:pt x="3588197" y="270893"/>
                    <a:pt x="3589068" y="287586"/>
                    <a:pt x="3598334" y="299632"/>
                  </a:cubicBezTo>
                  <a:cubicBezTo>
                    <a:pt x="3617802" y="324940"/>
                    <a:pt x="3641006" y="347581"/>
                    <a:pt x="3666067" y="367366"/>
                  </a:cubicBezTo>
                  <a:cubicBezTo>
                    <a:pt x="3694948" y="390167"/>
                    <a:pt x="3733181" y="400613"/>
                    <a:pt x="3759200" y="426632"/>
                  </a:cubicBezTo>
                  <a:cubicBezTo>
                    <a:pt x="3764845" y="432277"/>
                    <a:pt x="3769289" y="439459"/>
                    <a:pt x="3776134" y="443566"/>
                  </a:cubicBezTo>
                  <a:cubicBezTo>
                    <a:pt x="3783787" y="448158"/>
                    <a:pt x="3801534" y="452032"/>
                    <a:pt x="3801534" y="452032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3C7D93B-8884-4389-BCF9-054BC8B2A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Momentum reconstruction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1B4277-7E23-4617-BA11-2CCCDA81A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596"/>
            <a:ext cx="10515600" cy="3079396"/>
          </a:xfrm>
        </p:spPr>
        <p:txBody>
          <a:bodyPr>
            <a:normAutofit/>
          </a:bodyPr>
          <a:lstStyle/>
          <a:p>
            <a:r>
              <a:rPr lang="en-US" altLang="ja-JP" dirty="0"/>
              <a:t>Charm decay? or Coulomb scattering?</a:t>
            </a:r>
          </a:p>
          <a:p>
            <a:pPr lvl="1"/>
            <a:r>
              <a:rPr lang="en-US" altLang="ja-JP" dirty="0"/>
              <a:t>Kinematical information (= momentum, decay Pt) is important to discriminate charm decays from BG</a:t>
            </a:r>
          </a:p>
          <a:p>
            <a:r>
              <a:rPr lang="en-US" altLang="ja-JP" dirty="0"/>
              <a:t>Algorithm has been implemented and tested</a:t>
            </a:r>
          </a:p>
          <a:p>
            <a:r>
              <a:rPr lang="en-US" altLang="ja-JP" dirty="0"/>
              <a:t>Systematic application still needs a reorganization of data access over different data sets and alignment between them </a:t>
            </a:r>
            <a:r>
              <a:rPr lang="en-US" altLang="ja-JP" dirty="0">
                <a:sym typeface="Wingdings" panose="05000000000000000000" pitchFamily="2" charset="2"/>
              </a:rPr>
              <a:t> Work in progress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08BED18-B28D-D620-9C8D-A953E7E5A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8927" y="3964150"/>
            <a:ext cx="4537503" cy="2384474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15B0C32-834E-4EA9-F217-0944C3EC4B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31" t="6068" r="72796" b="8120"/>
          <a:stretch/>
        </p:blipFill>
        <p:spPr>
          <a:xfrm>
            <a:off x="1104037" y="4200350"/>
            <a:ext cx="2705493" cy="1561154"/>
          </a:xfrm>
          <a:prstGeom prst="rect">
            <a:avLst/>
          </a:prstGeom>
        </p:spPr>
      </p:pic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903A0BE-9075-7E67-6076-38CC19A073F7}"/>
              </a:ext>
            </a:extLst>
          </p:cNvPr>
          <p:cNvSpPr/>
          <p:nvPr/>
        </p:nvSpPr>
        <p:spPr>
          <a:xfrm>
            <a:off x="1622511" y="4556795"/>
            <a:ext cx="2149312" cy="223583"/>
          </a:xfrm>
          <a:custGeom>
            <a:avLst/>
            <a:gdLst>
              <a:gd name="connsiteX0" fmla="*/ 0 w 2149312"/>
              <a:gd name="connsiteY0" fmla="*/ 292231 h 414780"/>
              <a:gd name="connsiteX1" fmla="*/ 575035 w 2149312"/>
              <a:gd name="connsiteY1" fmla="*/ 188537 h 414780"/>
              <a:gd name="connsiteX2" fmla="*/ 1187778 w 2149312"/>
              <a:gd name="connsiteY2" fmla="*/ 414780 h 414780"/>
              <a:gd name="connsiteX3" fmla="*/ 2149312 w 2149312"/>
              <a:gd name="connsiteY3" fmla="*/ 0 h 4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9312" h="414780">
                <a:moveTo>
                  <a:pt x="0" y="292231"/>
                </a:moveTo>
                <a:lnTo>
                  <a:pt x="575035" y="188537"/>
                </a:lnTo>
                <a:lnTo>
                  <a:pt x="1187778" y="414780"/>
                </a:lnTo>
                <a:lnTo>
                  <a:pt x="2149312" y="0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4D871F3-EA86-8EFF-B08A-72B58F808577}"/>
              </a:ext>
            </a:extLst>
          </p:cNvPr>
          <p:cNvSpPr/>
          <p:nvPr/>
        </p:nvSpPr>
        <p:spPr>
          <a:xfrm>
            <a:off x="1622511" y="5210714"/>
            <a:ext cx="2239860" cy="289661"/>
          </a:xfrm>
          <a:custGeom>
            <a:avLst/>
            <a:gdLst>
              <a:gd name="connsiteX0" fmla="*/ 0 w 2239860"/>
              <a:gd name="connsiteY0" fmla="*/ 251669 h 369133"/>
              <a:gd name="connsiteX1" fmla="*/ 75500 w 2239860"/>
              <a:gd name="connsiteY1" fmla="*/ 243280 h 369133"/>
              <a:gd name="connsiteX2" fmla="*/ 117445 w 2239860"/>
              <a:gd name="connsiteY2" fmla="*/ 218113 h 369133"/>
              <a:gd name="connsiteX3" fmla="*/ 192946 w 2239860"/>
              <a:gd name="connsiteY3" fmla="*/ 184557 h 369133"/>
              <a:gd name="connsiteX4" fmla="*/ 260058 w 2239860"/>
              <a:gd name="connsiteY4" fmla="*/ 167779 h 369133"/>
              <a:gd name="connsiteX5" fmla="*/ 385893 w 2239860"/>
              <a:gd name="connsiteY5" fmla="*/ 142613 h 369133"/>
              <a:gd name="connsiteX6" fmla="*/ 444616 w 2239860"/>
              <a:gd name="connsiteY6" fmla="*/ 151001 h 369133"/>
              <a:gd name="connsiteX7" fmla="*/ 520117 w 2239860"/>
              <a:gd name="connsiteY7" fmla="*/ 159390 h 369133"/>
              <a:gd name="connsiteX8" fmla="*/ 545284 w 2239860"/>
              <a:gd name="connsiteY8" fmla="*/ 167779 h 369133"/>
              <a:gd name="connsiteX9" fmla="*/ 612396 w 2239860"/>
              <a:gd name="connsiteY9" fmla="*/ 184557 h 369133"/>
              <a:gd name="connsiteX10" fmla="*/ 746620 w 2239860"/>
              <a:gd name="connsiteY10" fmla="*/ 201335 h 369133"/>
              <a:gd name="connsiteX11" fmla="*/ 830510 w 2239860"/>
              <a:gd name="connsiteY11" fmla="*/ 218113 h 369133"/>
              <a:gd name="connsiteX12" fmla="*/ 864066 w 2239860"/>
              <a:gd name="connsiteY12" fmla="*/ 226502 h 369133"/>
              <a:gd name="connsiteX13" fmla="*/ 897622 w 2239860"/>
              <a:gd name="connsiteY13" fmla="*/ 201335 h 369133"/>
              <a:gd name="connsiteX14" fmla="*/ 922789 w 2239860"/>
              <a:gd name="connsiteY14" fmla="*/ 192946 h 369133"/>
              <a:gd name="connsiteX15" fmla="*/ 989900 w 2239860"/>
              <a:gd name="connsiteY15" fmla="*/ 176168 h 369133"/>
              <a:gd name="connsiteX16" fmla="*/ 1031845 w 2239860"/>
              <a:gd name="connsiteY16" fmla="*/ 167779 h 369133"/>
              <a:gd name="connsiteX17" fmla="*/ 1174458 w 2239860"/>
              <a:gd name="connsiteY17" fmla="*/ 134224 h 369133"/>
              <a:gd name="connsiteX18" fmla="*/ 1308682 w 2239860"/>
              <a:gd name="connsiteY18" fmla="*/ 125835 h 369133"/>
              <a:gd name="connsiteX19" fmla="*/ 1375794 w 2239860"/>
              <a:gd name="connsiteY19" fmla="*/ 92279 h 369133"/>
              <a:gd name="connsiteX20" fmla="*/ 1409350 w 2239860"/>
              <a:gd name="connsiteY20" fmla="*/ 67112 h 369133"/>
              <a:gd name="connsiteX21" fmla="*/ 1442906 w 2239860"/>
              <a:gd name="connsiteY21" fmla="*/ 58723 h 369133"/>
              <a:gd name="connsiteX22" fmla="*/ 1535185 w 2239860"/>
              <a:gd name="connsiteY22" fmla="*/ 41945 h 369133"/>
              <a:gd name="connsiteX23" fmla="*/ 1568741 w 2239860"/>
              <a:gd name="connsiteY23" fmla="*/ 33556 h 369133"/>
              <a:gd name="connsiteX24" fmla="*/ 1635853 w 2239860"/>
              <a:gd name="connsiteY24" fmla="*/ 8389 h 369133"/>
              <a:gd name="connsiteX25" fmla="*/ 1686187 w 2239860"/>
              <a:gd name="connsiteY25" fmla="*/ 0 h 369133"/>
              <a:gd name="connsiteX26" fmla="*/ 1711354 w 2239860"/>
              <a:gd name="connsiteY26" fmla="*/ 58723 h 369133"/>
              <a:gd name="connsiteX27" fmla="*/ 1736521 w 2239860"/>
              <a:gd name="connsiteY27" fmla="*/ 83890 h 369133"/>
              <a:gd name="connsiteX28" fmla="*/ 1770077 w 2239860"/>
              <a:gd name="connsiteY28" fmla="*/ 134224 h 369133"/>
              <a:gd name="connsiteX29" fmla="*/ 1803633 w 2239860"/>
              <a:gd name="connsiteY29" fmla="*/ 142613 h 369133"/>
              <a:gd name="connsiteX30" fmla="*/ 1862356 w 2239860"/>
              <a:gd name="connsiteY30" fmla="*/ 167779 h 369133"/>
              <a:gd name="connsiteX31" fmla="*/ 1904300 w 2239860"/>
              <a:gd name="connsiteY31" fmla="*/ 192946 h 369133"/>
              <a:gd name="connsiteX32" fmla="*/ 1954634 w 2239860"/>
              <a:gd name="connsiteY32" fmla="*/ 209724 h 369133"/>
              <a:gd name="connsiteX33" fmla="*/ 2013357 w 2239860"/>
              <a:gd name="connsiteY33" fmla="*/ 243280 h 369133"/>
              <a:gd name="connsiteX34" fmla="*/ 2046913 w 2239860"/>
              <a:gd name="connsiteY34" fmla="*/ 268447 h 369133"/>
              <a:gd name="connsiteX35" fmla="*/ 2072080 w 2239860"/>
              <a:gd name="connsiteY35" fmla="*/ 276836 h 369133"/>
              <a:gd name="connsiteX36" fmla="*/ 2097247 w 2239860"/>
              <a:gd name="connsiteY36" fmla="*/ 293614 h 369133"/>
              <a:gd name="connsiteX37" fmla="*/ 2139192 w 2239860"/>
              <a:gd name="connsiteY37" fmla="*/ 310392 h 369133"/>
              <a:gd name="connsiteX38" fmla="*/ 2172748 w 2239860"/>
              <a:gd name="connsiteY38" fmla="*/ 335559 h 369133"/>
              <a:gd name="connsiteX39" fmla="*/ 2197915 w 2239860"/>
              <a:gd name="connsiteY39" fmla="*/ 352337 h 369133"/>
              <a:gd name="connsiteX40" fmla="*/ 2239860 w 2239860"/>
              <a:gd name="connsiteY40" fmla="*/ 369115 h 36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39860" h="369133">
                <a:moveTo>
                  <a:pt x="0" y="251669"/>
                </a:moveTo>
                <a:cubicBezTo>
                  <a:pt x="25167" y="248873"/>
                  <a:pt x="51153" y="250236"/>
                  <a:pt x="75500" y="243280"/>
                </a:cubicBezTo>
                <a:cubicBezTo>
                  <a:pt x="91178" y="238801"/>
                  <a:pt x="103192" y="226032"/>
                  <a:pt x="117445" y="218113"/>
                </a:cubicBezTo>
                <a:cubicBezTo>
                  <a:pt x="143843" y="203448"/>
                  <a:pt x="164229" y="195326"/>
                  <a:pt x="192946" y="184557"/>
                </a:cubicBezTo>
                <a:cubicBezTo>
                  <a:pt x="227158" y="171727"/>
                  <a:pt x="216668" y="177792"/>
                  <a:pt x="260058" y="167779"/>
                </a:cubicBezTo>
                <a:cubicBezTo>
                  <a:pt x="365226" y="143509"/>
                  <a:pt x="288159" y="156573"/>
                  <a:pt x="385893" y="142613"/>
                </a:cubicBezTo>
                <a:lnTo>
                  <a:pt x="444616" y="151001"/>
                </a:lnTo>
                <a:cubicBezTo>
                  <a:pt x="469742" y="154142"/>
                  <a:pt x="495140" y="155227"/>
                  <a:pt x="520117" y="159390"/>
                </a:cubicBezTo>
                <a:cubicBezTo>
                  <a:pt x="528839" y="160844"/>
                  <a:pt x="536753" y="165452"/>
                  <a:pt x="545284" y="167779"/>
                </a:cubicBezTo>
                <a:cubicBezTo>
                  <a:pt x="567531" y="173846"/>
                  <a:pt x="589569" y="181296"/>
                  <a:pt x="612396" y="184557"/>
                </a:cubicBezTo>
                <a:cubicBezTo>
                  <a:pt x="696186" y="196527"/>
                  <a:pt x="651467" y="190762"/>
                  <a:pt x="746620" y="201335"/>
                </a:cubicBezTo>
                <a:cubicBezTo>
                  <a:pt x="798305" y="218563"/>
                  <a:pt x="745682" y="202690"/>
                  <a:pt x="830510" y="218113"/>
                </a:cubicBezTo>
                <a:cubicBezTo>
                  <a:pt x="841854" y="220175"/>
                  <a:pt x="852881" y="223706"/>
                  <a:pt x="864066" y="226502"/>
                </a:cubicBezTo>
                <a:cubicBezTo>
                  <a:pt x="875251" y="218113"/>
                  <a:pt x="885483" y="208272"/>
                  <a:pt x="897622" y="201335"/>
                </a:cubicBezTo>
                <a:cubicBezTo>
                  <a:pt x="905300" y="196948"/>
                  <a:pt x="914258" y="195273"/>
                  <a:pt x="922789" y="192946"/>
                </a:cubicBezTo>
                <a:cubicBezTo>
                  <a:pt x="945035" y="186879"/>
                  <a:pt x="967432" y="181353"/>
                  <a:pt x="989900" y="176168"/>
                </a:cubicBezTo>
                <a:cubicBezTo>
                  <a:pt x="1003793" y="172962"/>
                  <a:pt x="1018012" y="171237"/>
                  <a:pt x="1031845" y="167779"/>
                </a:cubicBezTo>
                <a:cubicBezTo>
                  <a:pt x="1080033" y="155732"/>
                  <a:pt x="1123773" y="137392"/>
                  <a:pt x="1174458" y="134224"/>
                </a:cubicBezTo>
                <a:lnTo>
                  <a:pt x="1308682" y="125835"/>
                </a:lnTo>
                <a:cubicBezTo>
                  <a:pt x="1331053" y="114650"/>
                  <a:pt x="1355785" y="107286"/>
                  <a:pt x="1375794" y="92279"/>
                </a:cubicBezTo>
                <a:cubicBezTo>
                  <a:pt x="1386979" y="83890"/>
                  <a:pt x="1396844" y="73365"/>
                  <a:pt x="1409350" y="67112"/>
                </a:cubicBezTo>
                <a:cubicBezTo>
                  <a:pt x="1419662" y="61956"/>
                  <a:pt x="1431820" y="61890"/>
                  <a:pt x="1442906" y="58723"/>
                </a:cubicBezTo>
                <a:cubicBezTo>
                  <a:pt x="1518501" y="37125"/>
                  <a:pt x="1385261" y="66932"/>
                  <a:pt x="1535185" y="41945"/>
                </a:cubicBezTo>
                <a:cubicBezTo>
                  <a:pt x="1546558" y="40050"/>
                  <a:pt x="1557803" y="37202"/>
                  <a:pt x="1568741" y="33556"/>
                </a:cubicBezTo>
                <a:cubicBezTo>
                  <a:pt x="1581804" y="29202"/>
                  <a:pt x="1618182" y="12316"/>
                  <a:pt x="1635853" y="8389"/>
                </a:cubicBezTo>
                <a:cubicBezTo>
                  <a:pt x="1652457" y="4699"/>
                  <a:pt x="1669409" y="2796"/>
                  <a:pt x="1686187" y="0"/>
                </a:cubicBezTo>
                <a:cubicBezTo>
                  <a:pt x="1693033" y="20538"/>
                  <a:pt x="1698396" y="40582"/>
                  <a:pt x="1711354" y="58723"/>
                </a:cubicBezTo>
                <a:cubicBezTo>
                  <a:pt x="1718250" y="68377"/>
                  <a:pt x="1728132" y="75501"/>
                  <a:pt x="1736521" y="83890"/>
                </a:cubicBezTo>
                <a:cubicBezTo>
                  <a:pt x="1744529" y="107914"/>
                  <a:pt x="1744202" y="119438"/>
                  <a:pt x="1770077" y="134224"/>
                </a:cubicBezTo>
                <a:cubicBezTo>
                  <a:pt x="1780087" y="139944"/>
                  <a:pt x="1792547" y="139446"/>
                  <a:pt x="1803633" y="142613"/>
                </a:cubicBezTo>
                <a:cubicBezTo>
                  <a:pt x="1828096" y="149602"/>
                  <a:pt x="1838665" y="154617"/>
                  <a:pt x="1862356" y="167779"/>
                </a:cubicBezTo>
                <a:cubicBezTo>
                  <a:pt x="1876609" y="175697"/>
                  <a:pt x="1889457" y="186199"/>
                  <a:pt x="1904300" y="192946"/>
                </a:cubicBezTo>
                <a:cubicBezTo>
                  <a:pt x="1920400" y="200264"/>
                  <a:pt x="1954634" y="209724"/>
                  <a:pt x="1954634" y="209724"/>
                </a:cubicBezTo>
                <a:cubicBezTo>
                  <a:pt x="2011140" y="266230"/>
                  <a:pt x="1945759" y="209481"/>
                  <a:pt x="2013357" y="243280"/>
                </a:cubicBezTo>
                <a:cubicBezTo>
                  <a:pt x="2025863" y="249533"/>
                  <a:pt x="2034774" y="261510"/>
                  <a:pt x="2046913" y="268447"/>
                </a:cubicBezTo>
                <a:cubicBezTo>
                  <a:pt x="2054591" y="272834"/>
                  <a:pt x="2064171" y="272881"/>
                  <a:pt x="2072080" y="276836"/>
                </a:cubicBezTo>
                <a:cubicBezTo>
                  <a:pt x="2081098" y="281345"/>
                  <a:pt x="2088229" y="289105"/>
                  <a:pt x="2097247" y="293614"/>
                </a:cubicBezTo>
                <a:cubicBezTo>
                  <a:pt x="2110716" y="300348"/>
                  <a:pt x="2126028" y="303079"/>
                  <a:pt x="2139192" y="310392"/>
                </a:cubicBezTo>
                <a:cubicBezTo>
                  <a:pt x="2151414" y="317182"/>
                  <a:pt x="2161371" y="327432"/>
                  <a:pt x="2172748" y="335559"/>
                </a:cubicBezTo>
                <a:cubicBezTo>
                  <a:pt x="2180952" y="341419"/>
                  <a:pt x="2189161" y="347335"/>
                  <a:pt x="2197915" y="352337"/>
                </a:cubicBezTo>
                <a:cubicBezTo>
                  <a:pt x="2229465" y="370366"/>
                  <a:pt x="2219973" y="369115"/>
                  <a:pt x="2239860" y="369115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8A2323AB-8EE6-076C-73B3-73BBCB8AADC3}"/>
                  </a:ext>
                </a:extLst>
              </p:cNvPr>
              <p:cNvSpPr txBox="1"/>
              <p:nvPr/>
            </p:nvSpPr>
            <p:spPr>
              <a:xfrm>
                <a:off x="87152" y="4643187"/>
                <a:ext cx="2033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Signal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8A2323AB-8EE6-076C-73B3-73BBCB8AA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52" y="4643187"/>
                <a:ext cx="2033769" cy="369332"/>
              </a:xfrm>
              <a:prstGeom prst="rect">
                <a:avLst/>
              </a:prstGeom>
              <a:blipFill>
                <a:blip r:embed="rId5"/>
                <a:stretch>
                  <a:fillRect l="-2395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57F5DC-6329-B9AC-F9A0-D3EB7E7B9503}"/>
              </a:ext>
            </a:extLst>
          </p:cNvPr>
          <p:cNvSpPr txBox="1"/>
          <p:nvPr/>
        </p:nvSpPr>
        <p:spPr>
          <a:xfrm>
            <a:off x="141998" y="5115173"/>
            <a:ext cx="2436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BG</a:t>
            </a:r>
            <a:endParaRPr lang="en-US" altLang="ja-JP" dirty="0"/>
          </a:p>
          <a:p>
            <a:r>
              <a:rPr lang="en-US" altLang="ja-JP" dirty="0"/>
              <a:t>MCS of low P particle</a:t>
            </a:r>
            <a:endParaRPr kumimoji="1" lang="en-US" altLang="ja-JP" dirty="0"/>
          </a:p>
        </p:txBody>
      </p:sp>
      <p:sp>
        <p:nvSpPr>
          <p:cNvPr id="21" name="右中かっこ 20">
            <a:extLst>
              <a:ext uri="{FF2B5EF4-FFF2-40B4-BE49-F238E27FC236}">
                <a16:creationId xmlns:a16="http://schemas.microsoft.com/office/drawing/2014/main" id="{B7C9E29C-2EDC-DE54-74A4-7354D649A5E9}"/>
              </a:ext>
            </a:extLst>
          </p:cNvPr>
          <p:cNvSpPr/>
          <p:nvPr/>
        </p:nvSpPr>
        <p:spPr>
          <a:xfrm rot="5400000">
            <a:off x="2345362" y="4727678"/>
            <a:ext cx="222840" cy="27054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945093C-25A4-BDBE-7179-F5E88D61161F}"/>
              </a:ext>
            </a:extLst>
          </p:cNvPr>
          <p:cNvSpPr txBox="1"/>
          <p:nvPr/>
        </p:nvSpPr>
        <p:spPr>
          <a:xfrm>
            <a:off x="1152594" y="6156022"/>
            <a:ext cx="3051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Alignment and tracking are closed in a data set of 30 films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767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MC studies with different generators</a:t>
            </a:r>
            <a:endParaRPr/>
          </a:p>
        </p:txBody>
      </p:sp>
      <p:sp>
        <p:nvSpPr>
          <p:cNvPr id="379" name="Google Shape;379;p17"/>
          <p:cNvSpPr txBox="1">
            <a:spLocks noGrp="1"/>
          </p:cNvSpPr>
          <p:nvPr>
            <p:ph type="body" idx="1"/>
          </p:nvPr>
        </p:nvSpPr>
        <p:spPr>
          <a:xfrm>
            <a:off x="810072" y="159145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Now FLUKA/G4 frameworks are available</a:t>
            </a:r>
            <a:endParaRPr sz="2400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Different hadron interaction generators (G4, Pythia, EPOS) can be tested.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Pythia8 as an external </a:t>
            </a:r>
            <a:r>
              <a:rPr lang="en-US" sz="2400" dirty="0" err="1"/>
              <a:t>decayer</a:t>
            </a:r>
            <a:r>
              <a:rPr lang="en-US" sz="2400" dirty="0"/>
              <a:t> for charm.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Comprehensive study is still to be done.</a:t>
            </a:r>
            <a:endParaRPr sz="2400" dirty="0"/>
          </a:p>
        </p:txBody>
      </p:sp>
      <p:pic>
        <p:nvPicPr>
          <p:cNvPr id="380" name="Google Shape;38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3520" y="4285286"/>
            <a:ext cx="6413000" cy="1962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56055" y="2939013"/>
            <a:ext cx="3269617" cy="20405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矢印: 右 1">
            <a:extLst>
              <a:ext uri="{FF2B5EF4-FFF2-40B4-BE49-F238E27FC236}">
                <a16:creationId xmlns:a16="http://schemas.microsoft.com/office/drawing/2014/main" id="{0153AC64-78A0-B29C-D88F-13A97DF82AE7}"/>
              </a:ext>
            </a:extLst>
          </p:cNvPr>
          <p:cNvSpPr/>
          <p:nvPr/>
        </p:nvSpPr>
        <p:spPr>
          <a:xfrm rot="4634790">
            <a:off x="1948489" y="4297975"/>
            <a:ext cx="457200" cy="374282"/>
          </a:xfrm>
          <a:prstGeom prst="rightArrow">
            <a:avLst/>
          </a:prstGeom>
          <a:solidFill>
            <a:srgbClr val="3D85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963952-4B1A-6466-0CFD-F8D5185EC400}"/>
              </a:ext>
            </a:extLst>
          </p:cNvPr>
          <p:cNvSpPr txBox="1"/>
          <p:nvPr/>
        </p:nvSpPr>
        <p:spPr>
          <a:xfrm>
            <a:off x="1944099" y="3617329"/>
            <a:ext cx="824512" cy="738664"/>
          </a:xfrm>
          <a:prstGeom prst="rect">
            <a:avLst/>
          </a:prstGeom>
          <a:solidFill>
            <a:srgbClr val="EEEEEE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Pythia8 as external </a:t>
            </a:r>
            <a:r>
              <a:rPr kumimoji="1" lang="en-US" altLang="ja-JP" sz="1050" dirty="0" err="1"/>
              <a:t>decayer</a:t>
            </a:r>
            <a:r>
              <a:rPr kumimoji="1" lang="en-US" altLang="ja-JP" sz="1050" dirty="0"/>
              <a:t> for charm</a:t>
            </a:r>
            <a:endParaRPr kumimoji="1" lang="ja-JP" altLang="en-US" sz="105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A798D59-27C4-80AB-7B3C-0A42586F0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3011" y="5047007"/>
            <a:ext cx="4153377" cy="160711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8"/>
          <p:cNvSpPr txBox="1">
            <a:spLocks noGrp="1"/>
          </p:cNvSpPr>
          <p:nvPr>
            <p:ph type="title"/>
          </p:nvPr>
        </p:nvSpPr>
        <p:spPr>
          <a:blipFill rotWithShape="1">
            <a:blip r:embed="rId3">
              <a:alphaModFix/>
            </a:blip>
            <a:stretch>
              <a:fillRect l="-927"/>
            </a:stretch>
          </a:blipFill>
        </p:spPr>
        <p:txBody>
          <a:bodyPr/>
          <a:lstStyle/>
          <a:p>
            <a:pPr lvl="0"/>
            <a:r>
              <a:rPr lang="en-US"/>
              <a:t> </a:t>
            </a:r>
          </a:p>
        </p:txBody>
      </p:sp>
      <p:sp>
        <p:nvSpPr>
          <p:cNvPr id="388" name="Google Shape;388;p18"/>
          <p:cNvSpPr txBox="1"/>
          <p:nvPr/>
        </p:nvSpPr>
        <p:spPr>
          <a:xfrm>
            <a:off x="9991078" y="2083682"/>
            <a:ext cx="2018566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Original plan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Standard readout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(high speed)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High-precision readout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8"/>
          <p:cNvSpPr/>
          <p:nvPr/>
        </p:nvSpPr>
        <p:spPr>
          <a:xfrm>
            <a:off x="10519532" y="3252881"/>
            <a:ext cx="293914" cy="38351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18"/>
          <p:cNvSpPr txBox="1"/>
          <p:nvPr/>
        </p:nvSpPr>
        <p:spPr>
          <a:xfrm>
            <a:off x="990595" y="2298837"/>
            <a:ext cx="3678300" cy="3078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l="-496" t="-3998" r="-3812" b="-1999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392" name="Google Shape;392;p18"/>
          <p:cNvSpPr txBox="1"/>
          <p:nvPr/>
        </p:nvSpPr>
        <p:spPr>
          <a:xfrm>
            <a:off x="709800" y="4913651"/>
            <a:ext cx="11028600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●"/>
            </a:pPr>
            <a:r>
              <a:rPr lang="en-US" sz="2000" dirty="0">
                <a:solidFill>
                  <a:schemeClr val="dk1"/>
                </a:solidFill>
              </a:rPr>
              <a:t>Efficiencies are floating due to</a:t>
            </a:r>
          </a:p>
          <a:p>
            <a:pPr marL="914400" lvl="1" indent="-457200">
              <a:buClr>
                <a:schemeClr val="dk1"/>
              </a:buClr>
              <a:buSzPts val="1400"/>
              <a:buFont typeface="+mj-lt"/>
              <a:buAutoNum type="arabicPeriod"/>
            </a:pPr>
            <a:r>
              <a:rPr lang="en-US" sz="2000" dirty="0">
                <a:solidFill>
                  <a:schemeClr val="dk1"/>
                </a:solidFill>
              </a:rPr>
              <a:t>Difference in generator: Since G4’s charm flight length distributions are shorter than Pythia, efficiencies will be higher for events from the other simulations. (Can be fitted with DsTau data).</a:t>
            </a:r>
          </a:p>
          <a:p>
            <a:pPr marL="914400" lvl="1" indent="-457200">
              <a:buClr>
                <a:schemeClr val="dk1"/>
              </a:buClr>
              <a:buSzPts val="1400"/>
              <a:buFont typeface="+mj-lt"/>
              <a:buAutoNum type="arabicPeriod"/>
            </a:pP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Analysis strategy: Efficiency will be increased by applying the high-precision readout.</a:t>
            </a:r>
            <a:endParaRPr sz="2000" dirty="0"/>
          </a:p>
          <a:p>
            <a:pPr marL="914400" lvl="1" indent="-457200">
              <a:buClr>
                <a:schemeClr val="dk1"/>
              </a:buClr>
              <a:buSzPts val="1400"/>
              <a:buFont typeface="+mj-lt"/>
              <a:buAutoNum type="arabicPeriod"/>
            </a:pP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Reconstruction effects: </a:t>
            </a:r>
            <a:r>
              <a:rPr lang="en-US" sz="2000" dirty="0">
                <a:solidFill>
                  <a:schemeClr val="dk1"/>
                </a:solidFill>
              </a:rPr>
              <a:t>Position resolutions implemented in the simulations seem larger than that of the data. MC reconstruction might be revised.</a:t>
            </a:r>
            <a:endParaRPr sz="20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393" name="Google Shape;39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27250" y="1843088"/>
            <a:ext cx="4111428" cy="298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90600" y="2692699"/>
            <a:ext cx="4523720" cy="13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8E86F6-3E6E-A75B-BA55-D91F1A16E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198278-58C8-A346-98D1-83F74E371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DsTau 2021 data taking campaign was successfully finished</a:t>
            </a:r>
          </a:p>
          <a:p>
            <a:pPr lvl="1"/>
            <a:r>
              <a:rPr lang="en-US" altLang="ja-JP" dirty="0"/>
              <a:t>30% of planned exposure was done</a:t>
            </a:r>
            <a:endParaRPr kumimoji="1" lang="en-US" altLang="ja-JP" dirty="0"/>
          </a:p>
          <a:p>
            <a:r>
              <a:rPr lang="en-US" altLang="ja-JP" dirty="0"/>
              <a:t>We are progressing in data readout, reconstruction and analysis</a:t>
            </a:r>
          </a:p>
          <a:p>
            <a:r>
              <a:rPr lang="en-US" altLang="ja-JP" dirty="0"/>
              <a:t>MC studies are under revisited</a:t>
            </a:r>
          </a:p>
          <a:p>
            <a:r>
              <a:rPr kumimoji="1" lang="en-US" altLang="ja-JP" dirty="0"/>
              <a:t>2022 run will be again rescaled due to COVID19 </a:t>
            </a:r>
          </a:p>
          <a:p>
            <a:pPr lvl="1"/>
            <a:r>
              <a:rPr lang="en-US" altLang="ja-JP" dirty="0"/>
              <a:t>Consequently we need 2023 run</a:t>
            </a:r>
          </a:p>
          <a:p>
            <a:pPr lvl="1"/>
            <a:r>
              <a:rPr kumimoji="1" lang="en-US" altLang="ja-JP" dirty="0"/>
              <a:t>Hoping to optimize the beam time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081A96-9BFD-307F-FDD4-F51860617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977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55C9D6-A4B1-F911-7290-42F7C88F4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474137F-C7C8-F86A-6BEB-9625E98D4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0589" y="1825625"/>
            <a:ext cx="3990822" cy="4351338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6B2BB59-F8B2-CF9A-76BB-CEFB920E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636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C656B2-E4B8-CBE9-03D3-424BBCCA1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572" y="18256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Tracking improvement 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857FC3-23B2-78F4-2E05-5AC5165A5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5572" y="1159703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Miss reconstruction study</a:t>
            </a:r>
          </a:p>
          <a:p>
            <a:pPr marL="0" indent="0">
              <a:buNone/>
            </a:pPr>
            <a:r>
              <a:rPr lang="en-US" altLang="ja-JP" dirty="0"/>
              <a:t>Since the track density is bit high than other emulsion experiment application, sometimes tracks are connected to different track at track-reconstruction process.</a:t>
            </a:r>
          </a:p>
          <a:p>
            <a:pPr marL="0" indent="0">
              <a:buNone/>
            </a:pPr>
            <a:r>
              <a:rPr lang="en-US" altLang="ja-JP" dirty="0"/>
              <a:t>The track miss-reconstruction spoil decay hunting efficiency and MCS momentum measurement accuracy  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kumimoji="1" lang="en-US" altLang="ja-JP" dirty="0"/>
              <a:t>MC study</a:t>
            </a:r>
          </a:p>
          <a:p>
            <a:pPr marL="0" indent="0">
              <a:buNone/>
            </a:pPr>
            <a:r>
              <a:rPr lang="en-US" altLang="ja-JP" dirty="0"/>
              <a:t>A set of MC data were used to estimate wrongly connecting miss-reconstruction rate ~4%.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1852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0"/>
          <p:cNvSpPr txBox="1">
            <a:spLocks noGrp="1"/>
          </p:cNvSpPr>
          <p:nvPr>
            <p:ph type="title"/>
          </p:nvPr>
        </p:nvSpPr>
        <p:spPr>
          <a:xfrm>
            <a:off x="164592" y="225376"/>
            <a:ext cx="9692640" cy="904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Estimated exposure time</a:t>
            </a:r>
            <a:endParaRPr/>
          </a:p>
        </p:txBody>
      </p:sp>
      <p:sp>
        <p:nvSpPr>
          <p:cNvPr id="278" name="Google Shape;278;p10"/>
          <p:cNvSpPr txBox="1">
            <a:spLocks noGrp="1"/>
          </p:cNvSpPr>
          <p:nvPr>
            <p:ph type="body" idx="1"/>
          </p:nvPr>
        </p:nvSpPr>
        <p:spPr>
          <a:xfrm>
            <a:off x="164592" y="1621411"/>
            <a:ext cx="10063489" cy="1734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Usually (intensity: 5.0e05, daytime of weekday) it takes about 3 ~ 4 hours to finish exposing 1 module.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On weekends or night (maybe after 7:00 p.m.) it takes shorter (about 1 ~ 2 hours).</a:t>
            </a:r>
            <a:endParaRPr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</p:txBody>
      </p:sp>
      <p:pic>
        <p:nvPicPr>
          <p:cNvPr id="279" name="Google Shape;27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396" y="3429000"/>
            <a:ext cx="3357126" cy="2401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80322" y="3429000"/>
            <a:ext cx="3161529" cy="2401278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0"/>
          <p:cNvSpPr txBox="1"/>
          <p:nvPr/>
        </p:nvSpPr>
        <p:spPr>
          <a:xfrm>
            <a:off x="405353" y="6033155"/>
            <a:ext cx="1026578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↑ CERN Visters SPS Page1, weekday night (left) and daytime (right).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6918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0" name="Google Shape;320;p25"/>
          <p:cNvCxnSpPr/>
          <p:nvPr/>
        </p:nvCxnSpPr>
        <p:spPr>
          <a:xfrm>
            <a:off x="533400" y="698500"/>
            <a:ext cx="11252400" cy="0"/>
          </a:xfrm>
          <a:prstGeom prst="straightConnector1">
            <a:avLst/>
          </a:prstGeom>
          <a:noFill/>
          <a:ln w="38100" cap="flat" cmpd="sng">
            <a:solidFill>
              <a:srgbClr val="F18F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1" name="Google Shape;32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6804" y="881434"/>
            <a:ext cx="8517201" cy="567673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5"/>
          <p:cNvSpPr txBox="1">
            <a:spLocks noGrp="1"/>
          </p:cNvSpPr>
          <p:nvPr>
            <p:ph type="ctrTitle"/>
          </p:nvPr>
        </p:nvSpPr>
        <p:spPr>
          <a:xfrm>
            <a:off x="199700" y="0"/>
            <a:ext cx="11852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de" sz="3333" b="1" dirty="0">
                <a:solidFill>
                  <a:srgbClr val="009FDF"/>
                </a:solidFill>
                <a:latin typeface="Gill Sans"/>
                <a:ea typeface="Gill Sans"/>
                <a:cs typeface="Gill Sans"/>
                <a:sym typeface="Gill Sans"/>
              </a:rPr>
              <a:t>QCD with accelerators</a:t>
            </a:r>
            <a:endParaRPr sz="3333" b="1" dirty="0">
              <a:solidFill>
                <a:srgbClr val="F18F1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3" name="Google Shape;323;p2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de"/>
              <a:pPr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A1AA4A-3450-8D12-8BBC-F9431FAA3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E62AD3-1715-9F19-72DA-CCC7427D1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49E13B-47D5-12F5-47D1-DF39E49D8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288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391" y="234131"/>
            <a:ext cx="11026845" cy="916787"/>
          </a:xfrm>
        </p:spPr>
        <p:txBody>
          <a:bodyPr>
            <a:normAutofit/>
          </a:bodyPr>
          <a:lstStyle/>
          <a:p>
            <a:r>
              <a:rPr lang="en-GB" dirty="0"/>
              <a:t>Forward charm 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CDA5D54-C3D5-44FC-92D3-E468D8D665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9703" y="1016500"/>
                <a:ext cx="9155256" cy="2972406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sz="2400" dirty="0"/>
                  <a:t>Large </a:t>
                </a:r>
                <a:r>
                  <a:rPr lang="en-US" altLang="ja-JP" sz="2400" dirty="0"/>
                  <a:t>theoretical uncertainty for forward charm production. </a:t>
                </a:r>
              </a:p>
              <a:p>
                <a:pPr lvl="1"/>
                <a:r>
                  <a:rPr kumimoji="1" lang="en-US" altLang="ja-JP" sz="2000" dirty="0"/>
                  <a:t>ex) </a:t>
                </a:r>
                <a:r>
                  <a:rPr kumimoji="1" lang="en-US" altLang="ja-JP" sz="2000" dirty="0">
                    <a:solidFill>
                      <a:schemeClr val="accent2">
                        <a:lumMod val="75000"/>
                      </a:schemeClr>
                    </a:solidFill>
                  </a:rPr>
                  <a:t>“intrinsic charm” </a:t>
                </a:r>
                <a:r>
                  <a:rPr kumimoji="1" lang="en-US" altLang="ja-JP" sz="2000" dirty="0"/>
                  <a:t>content of proton can affect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1" lang="en-US" altLang="ja-JP" sz="2000" dirty="0"/>
                  <a:t> flux drastically, by enhancing charm meson </a:t>
                </a:r>
                <a:r>
                  <a:rPr kumimoji="1" lang="en-US" altLang="ja-JP" sz="2000" dirty="0">
                    <a:solidFill>
                      <a:schemeClr val="accent2">
                        <a:lumMod val="75000"/>
                      </a:schemeClr>
                    </a:solidFill>
                  </a:rPr>
                  <a:t>production in forward </a:t>
                </a:r>
                <a:r>
                  <a:rPr kumimoji="1" lang="en-US" altLang="ja-JP" sz="2000" dirty="0"/>
                  <a:t>direction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4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flux may change by a factor of 10</a:t>
                </a:r>
              </a:p>
              <a:p>
                <a:r>
                  <a:rPr kumimoji="1" lang="en-US" altLang="ja-JP" sz="2400" dirty="0"/>
                  <a:t>Neutrino experiments needs </a:t>
                </a:r>
                <a:r>
                  <a:rPr lang="en-US" altLang="ja-JP" sz="2400" dirty="0"/>
                  <a:t>data on forward charm production!</a:t>
                </a:r>
                <a:endParaRPr kumimoji="1" lang="en-US" altLang="ja-JP" sz="24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CDA5D54-C3D5-44FC-92D3-E468D8D665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9703" y="1016500"/>
                <a:ext cx="9155256" cy="2972406"/>
              </a:xfrm>
              <a:blipFill>
                <a:blip r:embed="rId2"/>
                <a:stretch>
                  <a:fillRect l="-866" t="-28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21636C-D1AF-4A0F-85C9-BCCB2B8D3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91" y="3389219"/>
            <a:ext cx="4182894" cy="27357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9A48EB-6F89-4DA9-A5E4-8CB668C2B4AD}"/>
              </a:ext>
            </a:extLst>
          </p:cNvPr>
          <p:cNvSpPr txBox="1"/>
          <p:nvPr/>
        </p:nvSpPr>
        <p:spPr>
          <a:xfrm>
            <a:off x="1026024" y="3137140"/>
            <a:ext cx="4354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SHiP case (400 GeV p-N) interaction</a:t>
            </a:r>
            <a:endParaRPr kumimoji="1" lang="ja-JP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C31134-FD81-4BAC-8E09-E04EB96AD693}"/>
              </a:ext>
            </a:extLst>
          </p:cNvPr>
          <p:cNvSpPr txBox="1"/>
          <p:nvPr/>
        </p:nvSpPr>
        <p:spPr>
          <a:xfrm>
            <a:off x="5673984" y="3125155"/>
            <a:ext cx="243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FASER case (7-7 TeV)</a:t>
            </a:r>
            <a:endParaRPr kumimoji="1" lang="ja-JP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6687B6-7126-4630-9385-311A54FE594A}"/>
              </a:ext>
            </a:extLst>
          </p:cNvPr>
          <p:cNvSpPr/>
          <p:nvPr/>
        </p:nvSpPr>
        <p:spPr>
          <a:xfrm>
            <a:off x="3586245" y="6008551"/>
            <a:ext cx="14670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JHEP02(2019)077</a:t>
            </a:r>
            <a:endParaRPr lang="ja-JP" altLang="en-US" sz="14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79989BEA-0A2C-4A68-A41E-54F935E888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664"/>
          <a:stretch/>
        </p:blipFill>
        <p:spPr>
          <a:xfrm>
            <a:off x="5230402" y="3429000"/>
            <a:ext cx="3857923" cy="2791800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25D0B30B-7E38-47C5-91A1-FAB2D8BBA8D5}"/>
              </a:ext>
            </a:extLst>
          </p:cNvPr>
          <p:cNvSpPr/>
          <p:nvPr/>
        </p:nvSpPr>
        <p:spPr>
          <a:xfrm>
            <a:off x="7730292" y="3137140"/>
            <a:ext cx="1524438" cy="279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5B6850-9406-4B81-893D-6AC730502D6D}"/>
              </a:ext>
            </a:extLst>
          </p:cNvPr>
          <p:cNvSpPr txBox="1"/>
          <p:nvPr/>
        </p:nvSpPr>
        <p:spPr>
          <a:xfrm>
            <a:off x="9176405" y="3180317"/>
            <a:ext cx="29067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Due to large uncertainties of forward charm production among different hadron generators</a:t>
            </a:r>
          </a:p>
          <a:p>
            <a:r>
              <a:rPr kumimoji="1" lang="en-US" altLang="ja-JP" sz="1600" dirty="0"/>
              <a:t>(Pythia, </a:t>
            </a:r>
            <a:r>
              <a:rPr kumimoji="1" lang="en-US" altLang="ja-JP" sz="1600" dirty="0" err="1"/>
              <a:t>Sibyll</a:t>
            </a:r>
            <a:r>
              <a:rPr kumimoji="1" lang="en-US" altLang="ja-JP" sz="1600" dirty="0"/>
              <a:t>, </a:t>
            </a:r>
            <a:r>
              <a:rPr kumimoji="1" lang="en-US" altLang="ja-JP" sz="1600" dirty="0" err="1"/>
              <a:t>DPMJet</a:t>
            </a:r>
            <a:r>
              <a:rPr kumimoji="1" lang="en-US" altLang="ja-JP" sz="1600" dirty="0"/>
              <a:t>) </a:t>
            </a:r>
            <a:endParaRPr kumimoji="1" lang="ja-JP" altLang="en-US" sz="16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247B484-296E-490A-A7D2-125821FB1AE4}"/>
              </a:ext>
            </a:extLst>
          </p:cNvPr>
          <p:cNvSpPr/>
          <p:nvPr/>
        </p:nvSpPr>
        <p:spPr>
          <a:xfrm>
            <a:off x="9484897" y="4635337"/>
            <a:ext cx="1643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hlinkClick r:id="rId5"/>
              </a:rPr>
              <a:t>arXiv:2105.08270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0363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E6399BCD-6D7F-4CDE-BA89-6C09FE5B6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0" y="80521"/>
            <a:ext cx="10356984" cy="1037615"/>
          </a:xfrm>
        </p:spPr>
        <p:txBody>
          <a:bodyPr>
            <a:normAutofit/>
          </a:bodyPr>
          <a:lstStyle/>
          <a:p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altLang="ja-JP" b="1" dirty="0">
                <a:solidFill>
                  <a:srgbClr val="00B050"/>
                </a:solidFill>
              </a:rPr>
              <a:t>NA65</a:t>
            </a:r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/DsTau experiment at the CERN SPS</a:t>
            </a:r>
            <a:endParaRPr lang="ja-JP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DC4A4C-210D-48C7-A167-15AD0017D9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8148" y="901322"/>
                <a:ext cx="10404236" cy="6049485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>
                    <a:solidFill>
                      <a:srgbClr val="0070C0"/>
                    </a:solidFill>
                  </a:rPr>
                  <a:t>Study of </a:t>
                </a:r>
                <a:r>
                  <a:rPr lang="el-GR" altLang="ja-JP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l-GR" altLang="ja-JP" sz="24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US" altLang="ja-JP" sz="2400" dirty="0">
                    <a:solidFill>
                      <a:srgbClr val="0070C0"/>
                    </a:solidFill>
                  </a:rPr>
                  <a:t> production for future tau neutrino experiments.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chemeClr val="accent6">
                        <a:lumMod val="75000"/>
                      </a:schemeClr>
                    </a:solidFill>
                  </a:rPr>
                  <a:t> double differential production cross section </a:t>
                </a:r>
                <a:r>
                  <a:rPr lang="en-US" altLang="ja-JP" sz="2000" dirty="0"/>
                  <a:t>measurements</a:t>
                </a:r>
              </a:p>
              <a:p>
                <a:pPr lvl="1"/>
                <a:r>
                  <a:rPr lang="en-US" altLang="ja-JP" sz="2000" dirty="0"/>
                  <a:t>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2000" dirty="0"/>
                  <a:t> flux uncertainty from &gt;50% to </a:t>
                </a:r>
                <a:r>
                  <a:rPr lang="en-US" altLang="ja-JP" sz="2000" dirty="0">
                    <a:sym typeface="Wingdings" panose="05000000000000000000" pitchFamily="2" charset="2"/>
                  </a:rPr>
                  <a:t>10%  </a:t>
                </a:r>
                <a:r>
                  <a:rPr lang="en-US" altLang="ja-JP" sz="2000" dirty="0">
                    <a:solidFill>
                      <a:srgbClr val="0070C0"/>
                    </a:solidFill>
                  </a:rPr>
                  <a:t>Fundamental input for future </a:t>
                </a:r>
                <a:r>
                  <a:rPr lang="el-GR" altLang="ja-JP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l-GR" altLang="ja-JP" sz="20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US" altLang="ja-JP" sz="2000" dirty="0">
                    <a:solidFill>
                      <a:srgbClr val="0070C0"/>
                    </a:solidFill>
                  </a:rPr>
                  <a:t> experiment</a:t>
                </a:r>
                <a:r>
                  <a:rPr lang="en-US" altLang="ja-JP" sz="2000" dirty="0"/>
                  <a:t>: SHiP, and indirectly FASER</a:t>
                </a:r>
              </a:p>
              <a:p>
                <a:r>
                  <a:rPr lang="en-US" altLang="ja-JP" sz="2400" dirty="0"/>
                  <a:t>Forward charm physics, charm/gluon PDF</a:t>
                </a:r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pPr marL="0" indent="0">
                  <a:buNone/>
                </a:pPr>
                <a:endParaRPr lang="en-US" altLang="ja-JP" sz="2400" b="1" dirty="0"/>
              </a:p>
              <a:p>
                <a:endParaRPr lang="en-US" altLang="ja-JP" sz="2400" b="1" dirty="0"/>
              </a:p>
              <a:p>
                <a:r>
                  <a:rPr lang="en-US" altLang="ja-JP" sz="2400" dirty="0"/>
                  <a:t>Principle of the experiment</a:t>
                </a:r>
              </a:p>
              <a:p>
                <a:pPr lvl="1"/>
                <a:r>
                  <a:rPr lang="en-US" altLang="ja-JP" sz="2000" dirty="0"/>
                  <a:t>Detection of “</a:t>
                </a:r>
                <a:r>
                  <a:rPr lang="en-US" altLang="ja-JP" sz="2000" b="1" dirty="0"/>
                  <a:t>double-kink + charm decay</a:t>
                </a:r>
                <a:r>
                  <a:rPr lang="en-US" altLang="ja-JP" sz="2000" dirty="0"/>
                  <a:t>” topology within 10 mm.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 panose="02040503050406030204" pitchFamily="18" charset="0"/>
                      </a:rPr>
                      <m:t>4.6×</m:t>
                    </m:r>
                    <m:sSup>
                      <m:sSupPr>
                        <m:ctrlPr>
                          <a:rPr lang="en-US" altLang="ja-JP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dirty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ja-JP" sz="2000" dirty="0"/>
                  <a:t> protons,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ja-JP" sz="2000" dirty="0"/>
                  <a:t> proton interactions in target,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ja-JP" sz="2000" dirty="0"/>
                  <a:t> charm pairs,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1000 </m:t>
                    </m:r>
                    <m:sSub>
                      <m:sSubPr>
                        <m:ctrlP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altLang="ja-JP" sz="2000" dirty="0">
                    <a:solidFill>
                      <a:schemeClr val="accent1">
                        <a:lumMod val="75000"/>
                      </a:schemeClr>
                    </a:solidFill>
                  </a:rPr>
                  <a:t> detected events</a:t>
                </a:r>
                <a:r>
                  <a:rPr lang="en-US" altLang="ja-JP" sz="2000" dirty="0"/>
                  <a:t>.</a:t>
                </a:r>
              </a:p>
              <a:p>
                <a:pPr lvl="1"/>
                <a:endParaRPr lang="en-US" altLang="ja-JP" sz="22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DC4A4C-210D-48C7-A167-15AD0017D9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148" y="901322"/>
                <a:ext cx="10404236" cy="6049485"/>
              </a:xfrm>
              <a:blipFill>
                <a:blip r:embed="rId3"/>
                <a:stretch>
                  <a:fillRect l="-820" t="-1512" b="-6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686F3DC-254B-4D24-8674-5FE35C2D3792}"/>
              </a:ext>
            </a:extLst>
          </p:cNvPr>
          <p:cNvGrpSpPr>
            <a:grpSpLocks noChangeAspect="1"/>
          </p:cNvGrpSpPr>
          <p:nvPr/>
        </p:nvGrpSpPr>
        <p:grpSpPr>
          <a:xfrm>
            <a:off x="7968637" y="3025905"/>
            <a:ext cx="3763720" cy="2316743"/>
            <a:chOff x="790016" y="4110400"/>
            <a:chExt cx="4419566" cy="2720447"/>
          </a:xfrm>
        </p:grpSpPr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45E03F6A-FE78-4C8E-9474-7B5106F7CDBA}"/>
                </a:ext>
              </a:extLst>
            </p:cNvPr>
            <p:cNvSpPr/>
            <p:nvPr/>
          </p:nvSpPr>
          <p:spPr>
            <a:xfrm>
              <a:off x="790016" y="4110400"/>
              <a:ext cx="4317424" cy="26215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D6F9D4B-5B26-4B6A-944E-6A71AE9C7D4F}"/>
                </a:ext>
              </a:extLst>
            </p:cNvPr>
            <p:cNvGrpSpPr/>
            <p:nvPr/>
          </p:nvGrpSpPr>
          <p:grpSpPr>
            <a:xfrm>
              <a:off x="826972" y="4357954"/>
              <a:ext cx="4382610" cy="2472893"/>
              <a:chOff x="572533" y="1656834"/>
              <a:chExt cx="4382610" cy="2472893"/>
            </a:xfrm>
          </p:grpSpPr>
          <p:sp>
            <p:nvSpPr>
              <p:cNvPr id="96" name="TextBox 34">
                <a:extLst>
                  <a:ext uri="{FF2B5EF4-FFF2-40B4-BE49-F238E27FC236}">
                    <a16:creationId xmlns:a16="http://schemas.microsoft.com/office/drawing/2014/main" id="{231565D7-0B27-4DD6-B820-17F53E8BE723}"/>
                  </a:ext>
                </a:extLst>
              </p:cNvPr>
              <p:cNvSpPr txBox="1"/>
              <p:nvPr/>
            </p:nvSpPr>
            <p:spPr>
              <a:xfrm>
                <a:off x="2184663" y="2880452"/>
                <a:ext cx="784971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kumimoji="0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+</a:t>
                </a:r>
                <a:endParaRPr kumimoji="0" lang="en-GB" sz="16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7" name="Straight Connector 26">
                <a:extLst>
                  <a:ext uri="{FF2B5EF4-FFF2-40B4-BE49-F238E27FC236}">
                    <a16:creationId xmlns:a16="http://schemas.microsoft.com/office/drawing/2014/main" id="{434AD77B-B142-403E-9885-0C48BC7901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6349" y="2731706"/>
                <a:ext cx="1617075" cy="328840"/>
              </a:xfrm>
              <a:prstGeom prst="line">
                <a:avLst/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39">
                <a:extLst>
                  <a:ext uri="{FF2B5EF4-FFF2-40B4-BE49-F238E27FC236}">
                    <a16:creationId xmlns:a16="http://schemas.microsoft.com/office/drawing/2014/main" id="{80C44821-B821-4D24-8062-7E5D36792F8E}"/>
                  </a:ext>
                </a:extLst>
              </p:cNvPr>
              <p:cNvCxnSpPr/>
              <p:nvPr/>
            </p:nvCxnSpPr>
            <p:spPr>
              <a:xfrm flipV="1">
                <a:off x="1327211" y="2668714"/>
                <a:ext cx="1161455" cy="62992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99" name="テキスト ボックス 29">
                <a:extLst>
                  <a:ext uri="{FF2B5EF4-FFF2-40B4-BE49-F238E27FC236}">
                    <a16:creationId xmlns:a16="http://schemas.microsoft.com/office/drawing/2014/main" id="{9A9E1B09-A34B-4CF3-8668-5CDD992E0A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5216" y="2280309"/>
                <a:ext cx="464475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D</a:t>
                </a:r>
                <a:r>
                  <a:rPr kumimoji="0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テキスト ボックス 30">
                <a:extLst>
                  <a:ext uri="{FF2B5EF4-FFF2-40B4-BE49-F238E27FC236}">
                    <a16:creationId xmlns:a16="http://schemas.microsoft.com/office/drawing/2014/main" id="{E05774CA-1351-45FF-AD0C-BFA2D2DCCB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6409" y="2466297"/>
                <a:ext cx="335343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  <a:sym typeface="Symbol"/>
                  </a:rPr>
                  <a:t>τ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テキスト ボックス 50">
                <a:extLst>
                  <a:ext uri="{FF2B5EF4-FFF2-40B4-BE49-F238E27FC236}">
                    <a16:creationId xmlns:a16="http://schemas.microsoft.com/office/drawing/2014/main" id="{12737DC3-EEDC-4A0C-B8B0-0E44610250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47537" y="2839435"/>
                <a:ext cx="612054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ν</a:t>
                </a:r>
                <a:r>
                  <a:rPr kumimoji="0" lang="el-GR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テキスト ボックス 58">
                <a:extLst>
                  <a:ext uri="{FF2B5EF4-FFF2-40B4-BE49-F238E27FC236}">
                    <a16:creationId xmlns:a16="http://schemas.microsoft.com/office/drawing/2014/main" id="{A6482756-77B1-4ED6-B606-8E7EC1BB6F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2533" y="1994685"/>
                <a:ext cx="1200796" cy="736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400 GeV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proton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テキスト ボックス 50">
                <a:extLst>
                  <a:ext uri="{FF2B5EF4-FFF2-40B4-BE49-F238E27FC236}">
                    <a16:creationId xmlns:a16="http://schemas.microsoft.com/office/drawing/2014/main" id="{52EC9C1F-D960-4BC2-944E-960A9B2A4B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08723" y="2149323"/>
                <a:ext cx="612054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ν</a:t>
                </a:r>
                <a:r>
                  <a:rPr kumimoji="0" lang="el-GR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B99B0EA7-5013-4C97-9A77-749645FF9EAC}"/>
                  </a:ext>
                </a:extLst>
              </p:cNvPr>
              <p:cNvCxnSpPr/>
              <p:nvPr/>
            </p:nvCxnSpPr>
            <p:spPr>
              <a:xfrm rot="216980" flipV="1">
                <a:off x="2513480" y="2440303"/>
                <a:ext cx="901430" cy="25018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35">
                <a:extLst>
                  <a:ext uri="{FF2B5EF4-FFF2-40B4-BE49-F238E27FC236}">
                    <a16:creationId xmlns:a16="http://schemas.microsoft.com/office/drawing/2014/main" id="{D2CDA5B9-4888-4487-B92A-35CA898147F7}"/>
                  </a:ext>
                </a:extLst>
              </p:cNvPr>
              <p:cNvCxnSpPr/>
              <p:nvPr/>
            </p:nvCxnSpPr>
            <p:spPr>
              <a:xfrm flipV="1">
                <a:off x="1332084" y="2416845"/>
                <a:ext cx="373350" cy="3134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43">
                <a:extLst>
                  <a:ext uri="{FF2B5EF4-FFF2-40B4-BE49-F238E27FC236}">
                    <a16:creationId xmlns:a16="http://schemas.microsoft.com/office/drawing/2014/main" id="{A78E4F95-2186-44FE-8D77-5384899FC3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8007" y="2737377"/>
                <a:ext cx="590298" cy="3922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41">
                <a:extLst>
                  <a:ext uri="{FF2B5EF4-FFF2-40B4-BE49-F238E27FC236}">
                    <a16:creationId xmlns:a16="http://schemas.microsoft.com/office/drawing/2014/main" id="{67ECF66B-68E5-45F3-9B13-31D251A1EF45}"/>
                  </a:ext>
                </a:extLst>
              </p:cNvPr>
              <p:cNvCxnSpPr/>
              <p:nvPr/>
            </p:nvCxnSpPr>
            <p:spPr>
              <a:xfrm rot="13797530" flipH="1">
                <a:off x="2602856" y="2410312"/>
                <a:ext cx="888151" cy="726669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47">
                <a:extLst>
                  <a:ext uri="{FF2B5EF4-FFF2-40B4-BE49-F238E27FC236}">
                    <a16:creationId xmlns:a16="http://schemas.microsoft.com/office/drawing/2014/main" id="{7E66AF44-F8F8-4E12-B7E8-24C8F78E3119}"/>
                  </a:ext>
                </a:extLst>
              </p:cNvPr>
              <p:cNvCxnSpPr/>
              <p:nvPr/>
            </p:nvCxnSpPr>
            <p:spPr>
              <a:xfrm rot="216980" flipV="1">
                <a:off x="3623727" y="2469895"/>
                <a:ext cx="844651" cy="437054"/>
              </a:xfrm>
              <a:prstGeom prst="line">
                <a:avLst/>
              </a:prstGeom>
              <a:ln w="38100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52">
                <a:extLst>
                  <a:ext uri="{FF2B5EF4-FFF2-40B4-BE49-F238E27FC236}">
                    <a16:creationId xmlns:a16="http://schemas.microsoft.com/office/drawing/2014/main" id="{35BC8D60-E786-4389-810A-8E764AF3B5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7640" y="2733048"/>
                <a:ext cx="700680" cy="2285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3">
                <a:extLst>
                  <a:ext uri="{FF2B5EF4-FFF2-40B4-BE49-F238E27FC236}">
                    <a16:creationId xmlns:a16="http://schemas.microsoft.com/office/drawing/2014/main" id="{1C2AA543-2BAD-4014-BC9A-E77F39BAD829}"/>
                  </a:ext>
                </a:extLst>
              </p:cNvPr>
              <p:cNvCxnSpPr/>
              <p:nvPr/>
            </p:nvCxnSpPr>
            <p:spPr>
              <a:xfrm rot="216980">
                <a:off x="3586521" y="2903348"/>
                <a:ext cx="868244" cy="44588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52">
                <a:extLst>
                  <a:ext uri="{FF2B5EF4-FFF2-40B4-BE49-F238E27FC236}">
                    <a16:creationId xmlns:a16="http://schemas.microsoft.com/office/drawing/2014/main" id="{9CC0A832-75EF-4EB2-BBFF-9E922888E868}"/>
                  </a:ext>
                </a:extLst>
              </p:cNvPr>
              <p:cNvCxnSpPr/>
              <p:nvPr/>
            </p:nvCxnSpPr>
            <p:spPr>
              <a:xfrm rot="13797530" flipH="1">
                <a:off x="1323083" y="2745808"/>
                <a:ext cx="726669" cy="3229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4">
                <a:extLst>
                  <a:ext uri="{FF2B5EF4-FFF2-40B4-BE49-F238E27FC236}">
                    <a16:creationId xmlns:a16="http://schemas.microsoft.com/office/drawing/2014/main" id="{BA5B9FC9-BAB5-45CD-B310-6D1E23B0B015}"/>
                  </a:ext>
                </a:extLst>
              </p:cNvPr>
              <p:cNvCxnSpPr/>
              <p:nvPr/>
            </p:nvCxnSpPr>
            <p:spPr>
              <a:xfrm>
                <a:off x="988695" y="2728365"/>
                <a:ext cx="23466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27">
                <a:extLst>
                  <a:ext uri="{FF2B5EF4-FFF2-40B4-BE49-F238E27FC236}">
                    <a16:creationId xmlns:a16="http://schemas.microsoft.com/office/drawing/2014/main" id="{2C8A4231-2100-436E-87E2-F55821A153AC}"/>
                  </a:ext>
                </a:extLst>
              </p:cNvPr>
              <p:cNvCxnSpPr/>
              <p:nvPr/>
            </p:nvCxnSpPr>
            <p:spPr>
              <a:xfrm>
                <a:off x="2933896" y="3060546"/>
                <a:ext cx="1517468" cy="816910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35">
                <a:extLst>
                  <a:ext uri="{FF2B5EF4-FFF2-40B4-BE49-F238E27FC236}">
                    <a16:creationId xmlns:a16="http://schemas.microsoft.com/office/drawing/2014/main" id="{4DE33107-CF75-497F-B29E-6CB2B8F177C6}"/>
                  </a:ext>
                </a:extLst>
              </p:cNvPr>
              <p:cNvSpPr txBox="1"/>
              <p:nvPr/>
            </p:nvSpPr>
            <p:spPr>
              <a:xfrm>
                <a:off x="3858693" y="2314385"/>
                <a:ext cx="640079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X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TextBox 35">
                <a:extLst>
                  <a:ext uri="{FF2B5EF4-FFF2-40B4-BE49-F238E27FC236}">
                    <a16:creationId xmlns:a16="http://schemas.microsoft.com/office/drawing/2014/main" id="{AC069597-9109-4AA3-A49B-B0F5CD04ACEA}"/>
                  </a:ext>
                </a:extLst>
              </p:cNvPr>
              <p:cNvSpPr txBox="1"/>
              <p:nvPr/>
            </p:nvSpPr>
            <p:spPr>
              <a:xfrm>
                <a:off x="3216071" y="3331149"/>
                <a:ext cx="640080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X'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テキスト ボックス 6">
                <a:extLst>
                  <a:ext uri="{FF2B5EF4-FFF2-40B4-BE49-F238E27FC236}">
                    <a16:creationId xmlns:a16="http://schemas.microsoft.com/office/drawing/2014/main" id="{EB014A0F-365C-4284-B687-60A708D7A277}"/>
                  </a:ext>
                </a:extLst>
              </p:cNvPr>
              <p:cNvSpPr txBox="1"/>
              <p:nvPr/>
            </p:nvSpPr>
            <p:spPr>
              <a:xfrm>
                <a:off x="1869347" y="3703589"/>
                <a:ext cx="1064549" cy="426138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~5 mm</a:t>
                </a:r>
                <a:endPara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7" name="直線矢印コネクタ 116">
                <a:extLst>
                  <a:ext uri="{FF2B5EF4-FFF2-40B4-BE49-F238E27FC236}">
                    <a16:creationId xmlns:a16="http://schemas.microsoft.com/office/drawing/2014/main" id="{AEFA74B0-BEE4-463E-AEC9-FA96EDE8B4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5922" y="3694516"/>
                <a:ext cx="2007010" cy="0"/>
              </a:xfrm>
              <a:prstGeom prst="straightConnector1">
                <a:avLst/>
              </a:prstGeom>
              <a:ln>
                <a:headEnd type="arrow" w="sm" len="sm"/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テキスト ボックス 6">
                <a:extLst>
                  <a:ext uri="{FF2B5EF4-FFF2-40B4-BE49-F238E27FC236}">
                    <a16:creationId xmlns:a16="http://schemas.microsoft.com/office/drawing/2014/main" id="{DDE41C95-8E94-4E73-931D-77BA73FAD951}"/>
                  </a:ext>
                </a:extLst>
              </p:cNvPr>
              <p:cNvSpPr txBox="1"/>
              <p:nvPr/>
            </p:nvSpPr>
            <p:spPr>
              <a:xfrm>
                <a:off x="2474057" y="1656834"/>
                <a:ext cx="2481086" cy="3975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Small kink at D</a:t>
                </a:r>
                <a:r>
                  <a:rPr kumimoji="0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 </a:t>
                </a: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→ </a:t>
                </a:r>
                <a:r>
                  <a:rPr kumimoji="0" lang="el-GR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9" name="直線矢印コネクタ 118">
                <a:extLst>
                  <a:ext uri="{FF2B5EF4-FFF2-40B4-BE49-F238E27FC236}">
                    <a16:creationId xmlns:a16="http://schemas.microsoft.com/office/drawing/2014/main" id="{DE33C7B5-8D5A-42E6-BE29-1678F2EFD6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406" y="2153214"/>
                <a:ext cx="184518" cy="426138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2DD50306-2856-41EF-BA53-E57CAE4252AD}"/>
                </a:ext>
              </a:extLst>
            </p:cNvPr>
            <p:cNvSpPr/>
            <p:nvPr/>
          </p:nvSpPr>
          <p:spPr>
            <a:xfrm>
              <a:off x="2520616" y="4134662"/>
              <a:ext cx="2539362" cy="808350"/>
            </a:xfrm>
            <a:prstGeom prst="ellipse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11947A64-5D22-43B8-97D7-8646838A166E}"/>
              </a:ext>
            </a:extLst>
          </p:cNvPr>
          <p:cNvSpPr/>
          <p:nvPr/>
        </p:nvSpPr>
        <p:spPr>
          <a:xfrm>
            <a:off x="1171568" y="3750011"/>
            <a:ext cx="1317408" cy="6600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ounded Rectangle 9">
            <a:extLst>
              <a:ext uri="{FF2B5EF4-FFF2-40B4-BE49-F238E27FC236}">
                <a16:creationId xmlns:a16="http://schemas.microsoft.com/office/drawing/2014/main" id="{4C75DE66-760C-4BF5-B1AA-3FDBC46EE910}"/>
              </a:ext>
            </a:extLst>
          </p:cNvPr>
          <p:cNvSpPr/>
          <p:nvPr/>
        </p:nvSpPr>
        <p:spPr>
          <a:xfrm>
            <a:off x="1243961" y="3050495"/>
            <a:ext cx="1481382" cy="4090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DONuT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5" name="Picture 245" descr="https://www-donut.fnal.gov/web_pages/donutpicts/chocolate_sprinkle">
            <a:extLst>
              <a:ext uri="{FF2B5EF4-FFF2-40B4-BE49-F238E27FC236}">
                <a16:creationId xmlns:a16="http://schemas.microsoft.com/office/drawing/2014/main" id="{76EAF6EE-2758-4CCB-82DD-E6E89B661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46" y="3093763"/>
            <a:ext cx="384548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47" descr="https://ship.web.cern.ch/ship/Admin/SHIP_Logo/SHIP-Full_Black_146x195.png">
            <a:extLst>
              <a:ext uri="{FF2B5EF4-FFF2-40B4-BE49-F238E27FC236}">
                <a16:creationId xmlns:a16="http://schemas.microsoft.com/office/drawing/2014/main" id="{6D94212C-D10E-48B7-B9F4-BB7DA1FA9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742" y="3585793"/>
            <a:ext cx="932655" cy="110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20EB956-BC9D-49CC-B5E0-47B156AEFB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9941" y="4680880"/>
            <a:ext cx="1673280" cy="577294"/>
          </a:xfrm>
          <a:prstGeom prst="rect">
            <a:avLst/>
          </a:prstGeom>
        </p:spPr>
      </p:pic>
      <p:sp>
        <p:nvSpPr>
          <p:cNvPr id="68" name="Freeform 10">
            <a:extLst>
              <a:ext uri="{FF2B5EF4-FFF2-40B4-BE49-F238E27FC236}">
                <a16:creationId xmlns:a16="http://schemas.microsoft.com/office/drawing/2014/main" id="{3228AC1D-2415-4EB3-AD2A-E4D52F4F33ED}"/>
              </a:ext>
            </a:extLst>
          </p:cNvPr>
          <p:cNvSpPr/>
          <p:nvPr/>
        </p:nvSpPr>
        <p:spPr>
          <a:xfrm flipV="1">
            <a:off x="2718316" y="3300952"/>
            <a:ext cx="750584" cy="179278"/>
          </a:xfrm>
          <a:custGeom>
            <a:avLst/>
            <a:gdLst>
              <a:gd name="connsiteX0" fmla="*/ 0 w 3421626"/>
              <a:gd name="connsiteY0" fmla="*/ 1238864 h 1238864"/>
              <a:gd name="connsiteX1" fmla="*/ 1504336 w 3421626"/>
              <a:gd name="connsiteY1" fmla="*/ 235974 h 1238864"/>
              <a:gd name="connsiteX2" fmla="*/ 3421626 w 3421626"/>
              <a:gd name="connsiteY2" fmla="*/ 0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1626" h="1238864">
                <a:moveTo>
                  <a:pt x="0" y="1238864"/>
                </a:moveTo>
                <a:cubicBezTo>
                  <a:pt x="467032" y="840657"/>
                  <a:pt x="934065" y="442451"/>
                  <a:pt x="1504336" y="235974"/>
                </a:cubicBezTo>
                <a:cubicBezTo>
                  <a:pt x="2074607" y="29497"/>
                  <a:pt x="2748116" y="14748"/>
                  <a:pt x="3421626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1F2F2D3-5BD3-4367-AF7E-747C25A1C03A}"/>
                  </a:ext>
                </a:extLst>
              </p:cNvPr>
              <p:cNvSpPr txBox="1"/>
              <p:nvPr/>
            </p:nvSpPr>
            <p:spPr>
              <a:xfrm>
                <a:off x="2497632" y="3855631"/>
                <a:ext cx="16571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flux estimation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1F2F2D3-5BD3-4367-AF7E-747C25A1C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7632" y="3855631"/>
                <a:ext cx="1657119" cy="261610"/>
              </a:xfrm>
              <a:prstGeom prst="rect">
                <a:avLst/>
              </a:prstGeom>
              <a:blipFill>
                <a:blip r:embed="rId7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2EB9A6-079E-4452-9E21-CE14FEC0C494}"/>
                  </a:ext>
                </a:extLst>
              </p:cNvPr>
              <p:cNvSpPr txBox="1"/>
              <p:nvPr/>
            </p:nvSpPr>
            <p:spPr>
              <a:xfrm rot="448884">
                <a:off x="3008308" y="3072374"/>
                <a:ext cx="16571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Re-evaluation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cross-section (2020)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2EB9A6-079E-4452-9E21-CE14FEC0C4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48884">
                <a:off x="3008308" y="3072374"/>
                <a:ext cx="1657119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eeform 13">
            <a:extLst>
              <a:ext uri="{FF2B5EF4-FFF2-40B4-BE49-F238E27FC236}">
                <a16:creationId xmlns:a16="http://schemas.microsoft.com/office/drawing/2014/main" id="{2C006379-4531-484B-8B85-A3D36899DF79}"/>
              </a:ext>
            </a:extLst>
          </p:cNvPr>
          <p:cNvSpPr/>
          <p:nvPr/>
        </p:nvSpPr>
        <p:spPr>
          <a:xfrm>
            <a:off x="2496663" y="4152373"/>
            <a:ext cx="1154106" cy="104338"/>
          </a:xfrm>
          <a:custGeom>
            <a:avLst/>
            <a:gdLst>
              <a:gd name="connsiteX0" fmla="*/ 0 w 3716594"/>
              <a:gd name="connsiteY0" fmla="*/ 88491 h 296295"/>
              <a:gd name="connsiteX1" fmla="*/ 1858297 w 3716594"/>
              <a:gd name="connsiteY1" fmla="*/ 294968 h 296295"/>
              <a:gd name="connsiteX2" fmla="*/ 3716594 w 3716594"/>
              <a:gd name="connsiteY2" fmla="*/ 0 h 296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6594" h="296295">
                <a:moveTo>
                  <a:pt x="0" y="88491"/>
                </a:moveTo>
                <a:cubicBezTo>
                  <a:pt x="619432" y="199103"/>
                  <a:pt x="1238865" y="309716"/>
                  <a:pt x="1858297" y="294968"/>
                </a:cubicBezTo>
                <a:cubicBezTo>
                  <a:pt x="2477729" y="280220"/>
                  <a:pt x="3097161" y="140110"/>
                  <a:pt x="371659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 14">
            <a:extLst>
              <a:ext uri="{FF2B5EF4-FFF2-40B4-BE49-F238E27FC236}">
                <a16:creationId xmlns:a16="http://schemas.microsoft.com/office/drawing/2014/main" id="{412E3E70-D25E-45C1-9708-6F7AD9EAE7C1}"/>
              </a:ext>
            </a:extLst>
          </p:cNvPr>
          <p:cNvSpPr/>
          <p:nvPr/>
        </p:nvSpPr>
        <p:spPr>
          <a:xfrm>
            <a:off x="2496663" y="4394484"/>
            <a:ext cx="1361603" cy="473024"/>
          </a:xfrm>
          <a:custGeom>
            <a:avLst/>
            <a:gdLst>
              <a:gd name="connsiteX0" fmla="*/ 0 w 5043948"/>
              <a:gd name="connsiteY0" fmla="*/ 0 h 1343271"/>
              <a:gd name="connsiteX1" fmla="*/ 2536723 w 5043948"/>
              <a:gd name="connsiteY1" fmla="*/ 324465 h 1343271"/>
              <a:gd name="connsiteX2" fmla="*/ 2566219 w 5043948"/>
              <a:gd name="connsiteY2" fmla="*/ 1061884 h 1343271"/>
              <a:gd name="connsiteX3" fmla="*/ 1946787 w 5043948"/>
              <a:gd name="connsiteY3" fmla="*/ 973394 h 1343271"/>
              <a:gd name="connsiteX4" fmla="*/ 1946787 w 5043948"/>
              <a:gd name="connsiteY4" fmla="*/ 619433 h 1343271"/>
              <a:gd name="connsiteX5" fmla="*/ 2507226 w 5043948"/>
              <a:gd name="connsiteY5" fmla="*/ 501446 h 1343271"/>
              <a:gd name="connsiteX6" fmla="*/ 3421626 w 5043948"/>
              <a:gd name="connsiteY6" fmla="*/ 825910 h 1343271"/>
              <a:gd name="connsiteX7" fmla="*/ 4336026 w 5043948"/>
              <a:gd name="connsiteY7" fmla="*/ 1297858 h 1343271"/>
              <a:gd name="connsiteX8" fmla="*/ 5043948 w 5043948"/>
              <a:gd name="connsiteY8" fmla="*/ 1297858 h 134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3948" h="1343271">
                <a:moveTo>
                  <a:pt x="0" y="0"/>
                </a:moveTo>
                <a:cubicBezTo>
                  <a:pt x="1054510" y="73742"/>
                  <a:pt x="2109020" y="147484"/>
                  <a:pt x="2536723" y="324465"/>
                </a:cubicBezTo>
                <a:cubicBezTo>
                  <a:pt x="2964426" y="501446"/>
                  <a:pt x="2664542" y="953729"/>
                  <a:pt x="2566219" y="1061884"/>
                </a:cubicBezTo>
                <a:cubicBezTo>
                  <a:pt x="2467896" y="1170039"/>
                  <a:pt x="2050026" y="1047136"/>
                  <a:pt x="1946787" y="973394"/>
                </a:cubicBezTo>
                <a:cubicBezTo>
                  <a:pt x="1843548" y="899652"/>
                  <a:pt x="1853380" y="698091"/>
                  <a:pt x="1946787" y="619433"/>
                </a:cubicBezTo>
                <a:cubicBezTo>
                  <a:pt x="2040194" y="540775"/>
                  <a:pt x="2261420" y="467033"/>
                  <a:pt x="2507226" y="501446"/>
                </a:cubicBezTo>
                <a:cubicBezTo>
                  <a:pt x="2753032" y="535859"/>
                  <a:pt x="3116826" y="693175"/>
                  <a:pt x="3421626" y="825910"/>
                </a:cubicBezTo>
                <a:cubicBezTo>
                  <a:pt x="3726426" y="958645"/>
                  <a:pt x="4065639" y="1219200"/>
                  <a:pt x="4336026" y="1297858"/>
                </a:cubicBezTo>
                <a:cubicBezTo>
                  <a:pt x="4606413" y="1376516"/>
                  <a:pt x="4825180" y="1337187"/>
                  <a:pt x="5043948" y="1297858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ounded Rectangle 15">
                <a:extLst>
                  <a:ext uri="{FF2B5EF4-FFF2-40B4-BE49-F238E27FC236}">
                    <a16:creationId xmlns:a16="http://schemas.microsoft.com/office/drawing/2014/main" id="{ADC66034-C080-459A-933A-2F32A41DA476}"/>
                  </a:ext>
                </a:extLst>
              </p:cNvPr>
              <p:cNvSpPr/>
              <p:nvPr/>
            </p:nvSpPr>
            <p:spPr>
              <a:xfrm>
                <a:off x="5061901" y="3892760"/>
                <a:ext cx="2067420" cy="59816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Precise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𝝂</m:t>
                        </m:r>
                      </m:e>
                      <m:sub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𝝉</m:t>
                        </m:r>
                      </m:sub>
                    </m:sSub>
                  </m:oMath>
                </a14:m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cross section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New physics searches in neutrino scattering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4" name="Rounded Rectangle 15">
                <a:extLst>
                  <a:ext uri="{FF2B5EF4-FFF2-40B4-BE49-F238E27FC236}">
                    <a16:creationId xmlns:a16="http://schemas.microsoft.com/office/drawing/2014/main" id="{ADC66034-C080-459A-933A-2F32A41DA4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1901" y="3892760"/>
                <a:ext cx="2067420" cy="598166"/>
              </a:xfrm>
              <a:prstGeom prst="roundRect">
                <a:avLst/>
              </a:prstGeom>
              <a:blipFill>
                <a:blip r:embed="rId9"/>
                <a:stretch>
                  <a:fillRect t="-13131" b="-202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ACD1DAF-F391-40E2-A080-3B5287EF1BAE}"/>
              </a:ext>
            </a:extLst>
          </p:cNvPr>
          <p:cNvCxnSpPr/>
          <p:nvPr/>
        </p:nvCxnSpPr>
        <p:spPr>
          <a:xfrm>
            <a:off x="4645166" y="4085187"/>
            <a:ext cx="441737" cy="6109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49721FB-8E52-499E-8D55-CDA9372605AF}"/>
              </a:ext>
            </a:extLst>
          </p:cNvPr>
          <p:cNvCxnSpPr/>
          <p:nvPr/>
        </p:nvCxnSpPr>
        <p:spPr>
          <a:xfrm flipV="1">
            <a:off x="4939165" y="4440166"/>
            <a:ext cx="331525" cy="2598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7" name="Picture 266" descr="ãhyper-kãã®ç»åæ¤ç´¢çµæ">
            <a:extLst>
              <a:ext uri="{FF2B5EF4-FFF2-40B4-BE49-F238E27FC236}">
                <a16:creationId xmlns:a16="http://schemas.microsoft.com/office/drawing/2014/main" id="{9F266A27-5563-4911-8243-68F7DFE2F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033" y="3067482"/>
            <a:ext cx="438797" cy="38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68" descr="ãsuper-k neutrinoãã®ç»åæ¤ç´¢çµæ">
            <a:extLst>
              <a:ext uri="{FF2B5EF4-FFF2-40B4-BE49-F238E27FC236}">
                <a16:creationId xmlns:a16="http://schemas.microsoft.com/office/drawing/2014/main" id="{633FB4E1-028E-4497-9072-D759BD401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230" y="3114836"/>
            <a:ext cx="465631" cy="30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70" descr="ãdune neutrinoãã®ç»åæ¤ç´¢çµæ">
            <a:extLst>
              <a:ext uri="{FF2B5EF4-FFF2-40B4-BE49-F238E27FC236}">
                <a16:creationId xmlns:a16="http://schemas.microsoft.com/office/drawing/2014/main" id="{2E551258-C916-40B9-ABFD-8DAC19D0D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48" y="3418691"/>
            <a:ext cx="961860" cy="34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BBD0CBF-A952-484F-A880-94042FAE0A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42877" y="4696382"/>
            <a:ext cx="1090941" cy="199080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6971292-E81E-4E19-9A36-9812504309DA}"/>
              </a:ext>
            </a:extLst>
          </p:cNvPr>
          <p:cNvCxnSpPr/>
          <p:nvPr/>
        </p:nvCxnSpPr>
        <p:spPr>
          <a:xfrm flipV="1">
            <a:off x="5701654" y="3682400"/>
            <a:ext cx="189002" cy="21472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C4C4085-2F41-47CC-858D-5E30E18A09BA}"/>
                  </a:ext>
                </a:extLst>
              </p:cNvPr>
              <p:cNvSpPr txBox="1"/>
              <p:nvPr/>
            </p:nvSpPr>
            <p:spPr>
              <a:xfrm>
                <a:off x="5482293" y="2909613"/>
                <a:ext cx="174146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𝜈</m:t>
                    </m:r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oscillation experiments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C4C4085-2F41-47CC-858D-5E30E18A0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293" y="2909613"/>
                <a:ext cx="1741464" cy="261610"/>
              </a:xfrm>
              <a:prstGeom prst="rect">
                <a:avLst/>
              </a:prstGeom>
              <a:blipFill>
                <a:blip r:embed="rId14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57A1843-2425-48F8-9A66-8068074EE96D}"/>
              </a:ext>
            </a:extLst>
          </p:cNvPr>
          <p:cNvCxnSpPr/>
          <p:nvPr/>
        </p:nvCxnSpPr>
        <p:spPr>
          <a:xfrm>
            <a:off x="5778169" y="4448338"/>
            <a:ext cx="230061" cy="2135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D36A09C-C30D-49F2-B38F-3DA83379923E}"/>
                  </a:ext>
                </a:extLst>
              </p:cNvPr>
              <p:cNvSpPr txBox="1"/>
              <p:nvPr/>
            </p:nvSpPr>
            <p:spPr>
              <a:xfrm>
                <a:off x="5780444" y="4867420"/>
                <a:ext cx="110907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Astrophysical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observations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D36A09C-C30D-49F2-B38F-3DA833799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0444" y="4867420"/>
                <a:ext cx="1109071" cy="430887"/>
              </a:xfrm>
              <a:prstGeom prst="rect">
                <a:avLst/>
              </a:prstGeom>
              <a:blipFill>
                <a:blip r:embed="rId15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Freeform 72">
            <a:extLst>
              <a:ext uri="{FF2B5EF4-FFF2-40B4-BE49-F238E27FC236}">
                <a16:creationId xmlns:a16="http://schemas.microsoft.com/office/drawing/2014/main" id="{3A78790C-5E97-46C2-B97F-954529812A24}"/>
              </a:ext>
            </a:extLst>
          </p:cNvPr>
          <p:cNvSpPr/>
          <p:nvPr/>
        </p:nvSpPr>
        <p:spPr>
          <a:xfrm>
            <a:off x="2439198" y="3527771"/>
            <a:ext cx="2759909" cy="358531"/>
          </a:xfrm>
          <a:custGeom>
            <a:avLst/>
            <a:gdLst>
              <a:gd name="connsiteX0" fmla="*/ 0 w 6972300"/>
              <a:gd name="connsiteY0" fmla="*/ 1018139 h 1018139"/>
              <a:gd name="connsiteX1" fmla="*/ 1104900 w 6972300"/>
              <a:gd name="connsiteY1" fmla="*/ 351389 h 1018139"/>
              <a:gd name="connsiteX2" fmla="*/ 2419350 w 6972300"/>
              <a:gd name="connsiteY2" fmla="*/ 65639 h 1018139"/>
              <a:gd name="connsiteX3" fmla="*/ 3867150 w 6972300"/>
              <a:gd name="connsiteY3" fmla="*/ 8489 h 1018139"/>
              <a:gd name="connsiteX4" fmla="*/ 5314950 w 6972300"/>
              <a:gd name="connsiteY4" fmla="*/ 198989 h 1018139"/>
              <a:gd name="connsiteX5" fmla="*/ 6972300 w 6972300"/>
              <a:gd name="connsiteY5" fmla="*/ 960989 h 101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2300" h="1018139">
                <a:moveTo>
                  <a:pt x="0" y="1018139"/>
                </a:moveTo>
                <a:cubicBezTo>
                  <a:pt x="350837" y="764139"/>
                  <a:pt x="701675" y="510139"/>
                  <a:pt x="1104900" y="351389"/>
                </a:cubicBezTo>
                <a:cubicBezTo>
                  <a:pt x="1508125" y="192639"/>
                  <a:pt x="1958975" y="122789"/>
                  <a:pt x="2419350" y="65639"/>
                </a:cubicBezTo>
                <a:cubicBezTo>
                  <a:pt x="2879725" y="8489"/>
                  <a:pt x="3384550" y="-13736"/>
                  <a:pt x="3867150" y="8489"/>
                </a:cubicBezTo>
                <a:cubicBezTo>
                  <a:pt x="4349750" y="30714"/>
                  <a:pt x="4797425" y="40239"/>
                  <a:pt x="5314950" y="198989"/>
                </a:cubicBezTo>
                <a:cubicBezTo>
                  <a:pt x="5832475" y="357739"/>
                  <a:pt x="6402387" y="659364"/>
                  <a:pt x="6972300" y="96098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2B369EE-FF79-4CAF-B1E9-D067CD108C99}"/>
              </a:ext>
            </a:extLst>
          </p:cNvPr>
          <p:cNvSpPr txBox="1"/>
          <p:nvPr/>
        </p:nvSpPr>
        <p:spPr>
          <a:xfrm>
            <a:off x="1789658" y="3269877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-2008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C859E4B-53FE-4D41-8161-9B3E2E84EA25}"/>
              </a:ext>
            </a:extLst>
          </p:cNvPr>
          <p:cNvSpPr txBox="1"/>
          <p:nvPr/>
        </p:nvSpPr>
        <p:spPr>
          <a:xfrm>
            <a:off x="4446689" y="4337918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202x?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D701934-BB00-47AC-AA00-5E41938EA4C5}"/>
              </a:ext>
            </a:extLst>
          </p:cNvPr>
          <p:cNvSpPr txBox="1"/>
          <p:nvPr/>
        </p:nvSpPr>
        <p:spPr>
          <a:xfrm>
            <a:off x="5115940" y="5011571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2022-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AutoShape 3">
            <a:extLst>
              <a:ext uri="{FF2B5EF4-FFF2-40B4-BE49-F238E27FC236}">
                <a16:creationId xmlns:a16="http://schemas.microsoft.com/office/drawing/2014/main" id="{5E6AB01D-432E-4B18-9F62-556E80EA067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941375" y="3648729"/>
            <a:ext cx="1755106" cy="93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0" name="Line 5">
            <a:extLst>
              <a:ext uri="{FF2B5EF4-FFF2-40B4-BE49-F238E27FC236}">
                <a16:creationId xmlns:a16="http://schemas.microsoft.com/office/drawing/2014/main" id="{C4A50E6D-35DC-4688-B4F7-891C0F6590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9724" y="4083093"/>
            <a:ext cx="531621" cy="202368"/>
          </a:xfrm>
          <a:prstGeom prst="line">
            <a:avLst/>
          </a:prstGeom>
          <a:noFill/>
          <a:ln w="57150">
            <a:solidFill>
              <a:srgbClr val="AFABA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3" name="Line 6">
            <a:extLst>
              <a:ext uri="{FF2B5EF4-FFF2-40B4-BE49-F238E27FC236}">
                <a16:creationId xmlns:a16="http://schemas.microsoft.com/office/drawing/2014/main" id="{A02E176A-519D-4762-899D-A978F37C3F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4316" y="4207198"/>
            <a:ext cx="586921" cy="78264"/>
          </a:xfrm>
          <a:prstGeom prst="line">
            <a:avLst/>
          </a:prstGeom>
          <a:noFill/>
          <a:ln w="57150">
            <a:solidFill>
              <a:srgbClr val="3366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1" name="Line 7">
            <a:extLst>
              <a:ext uri="{FF2B5EF4-FFF2-40B4-BE49-F238E27FC236}">
                <a16:creationId xmlns:a16="http://schemas.microsoft.com/office/drawing/2014/main" id="{CF4DF955-58CD-43F9-8DD3-F3BBE025F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6155" y="4207198"/>
            <a:ext cx="328022" cy="78264"/>
          </a:xfrm>
          <a:prstGeom prst="line">
            <a:avLst/>
          </a:prstGeom>
          <a:noFill/>
          <a:ln w="57150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3" name="Rectangle 8">
            <a:extLst>
              <a:ext uri="{FF2B5EF4-FFF2-40B4-BE49-F238E27FC236}">
                <a16:creationId xmlns:a16="http://schemas.microsoft.com/office/drawing/2014/main" id="{D75DA39C-A613-449C-9E4E-6C0A6845A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3632" y="3727056"/>
            <a:ext cx="51616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+mn-cs"/>
              </a:rPr>
              <a:t>Ds</a:t>
            </a:r>
            <a:endParaRPr kumimoji="0" lang="ja-JP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4" name="Rectangle 9">
            <a:extLst>
              <a:ext uri="{FF2B5EF4-FFF2-40B4-BE49-F238E27FC236}">
                <a16:creationId xmlns:a16="http://schemas.microsoft.com/office/drawing/2014/main" id="{6F023900-4EA8-45AD-A13C-66C6BA1AE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618" y="3727056"/>
            <a:ext cx="72455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+mn-cs"/>
              </a:rPr>
              <a:t>Tau</a:t>
            </a:r>
            <a:endParaRPr kumimoji="0" lang="ja-JP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2C16064-F665-4674-A633-F40FC8CD42A9}"/>
              </a:ext>
            </a:extLst>
          </p:cNvPr>
          <p:cNvSpPr/>
          <p:nvPr/>
        </p:nvSpPr>
        <p:spPr>
          <a:xfrm>
            <a:off x="2312894" y="4421393"/>
            <a:ext cx="3474720" cy="906330"/>
          </a:xfrm>
          <a:custGeom>
            <a:avLst/>
            <a:gdLst>
              <a:gd name="connsiteX0" fmla="*/ 0 w 3474720"/>
              <a:gd name="connsiteY0" fmla="*/ 0 h 906330"/>
              <a:gd name="connsiteX1" fmla="*/ 613186 w 3474720"/>
              <a:gd name="connsiteY1" fmla="*/ 193638 h 906330"/>
              <a:gd name="connsiteX2" fmla="*/ 1054250 w 3474720"/>
              <a:gd name="connsiteY2" fmla="*/ 419548 h 906330"/>
              <a:gd name="connsiteX3" fmla="*/ 1624405 w 3474720"/>
              <a:gd name="connsiteY3" fmla="*/ 828339 h 906330"/>
              <a:gd name="connsiteX4" fmla="*/ 2926080 w 3474720"/>
              <a:gd name="connsiteY4" fmla="*/ 903642 h 906330"/>
              <a:gd name="connsiteX5" fmla="*/ 3474720 w 3474720"/>
              <a:gd name="connsiteY5" fmla="*/ 785308 h 90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4720" h="906330">
                <a:moveTo>
                  <a:pt x="0" y="0"/>
                </a:moveTo>
                <a:cubicBezTo>
                  <a:pt x="218739" y="61856"/>
                  <a:pt x="437478" y="123713"/>
                  <a:pt x="613186" y="193638"/>
                </a:cubicBezTo>
                <a:cubicBezTo>
                  <a:pt x="788894" y="263563"/>
                  <a:pt x="885714" y="313765"/>
                  <a:pt x="1054250" y="419548"/>
                </a:cubicBezTo>
                <a:cubicBezTo>
                  <a:pt x="1222786" y="525331"/>
                  <a:pt x="1312433" y="747657"/>
                  <a:pt x="1624405" y="828339"/>
                </a:cubicBezTo>
                <a:cubicBezTo>
                  <a:pt x="1936377" y="909021"/>
                  <a:pt x="2617694" y="910814"/>
                  <a:pt x="2926080" y="903642"/>
                </a:cubicBezTo>
                <a:cubicBezTo>
                  <a:pt x="3234466" y="896470"/>
                  <a:pt x="3354593" y="840889"/>
                  <a:pt x="3474720" y="785308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986B09-744C-4312-A7C0-4971DED7BE76}"/>
                  </a:ext>
                </a:extLst>
              </p:cNvPr>
              <p:cNvSpPr txBox="1"/>
              <p:nvPr/>
            </p:nvSpPr>
            <p:spPr>
              <a:xfrm rot="628980">
                <a:off x="1881054" y="4779651"/>
                <a:ext cx="236881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flux constraint through the study of charm production</a:t>
                </a: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986B09-744C-4312-A7C0-4971DED7B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28980">
                <a:off x="1881054" y="4779651"/>
                <a:ext cx="2368810" cy="43088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F5AEE8A-E80E-486C-8E00-3B3E0A47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"/>
          <p:cNvSpPr txBox="1">
            <a:spLocks noGrp="1"/>
          </p:cNvSpPr>
          <p:nvPr>
            <p:ph type="title"/>
          </p:nvPr>
        </p:nvSpPr>
        <p:spPr>
          <a:xfrm>
            <a:off x="565469" y="61047"/>
            <a:ext cx="11007406" cy="88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/>
              <a:t>Change of structure for momentum measurement</a:t>
            </a:r>
            <a:endParaRPr sz="4000"/>
          </a:p>
        </p:txBody>
      </p:sp>
      <p:sp>
        <p:nvSpPr>
          <p:cNvPr id="174" name="Google Shape;174;p4"/>
          <p:cNvSpPr txBox="1">
            <a:spLocks noGrp="1"/>
          </p:cNvSpPr>
          <p:nvPr>
            <p:ph type="body" idx="1"/>
          </p:nvPr>
        </p:nvSpPr>
        <p:spPr>
          <a:xfrm>
            <a:off x="-31573" y="1723241"/>
            <a:ext cx="3066877" cy="308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Original structure had more material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too high track density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 dirty="0"/>
              <a:t>Dedicated scanning is required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Reduce material, but sufficient performance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Making data taking procedure simple</a:t>
            </a:r>
            <a:endParaRPr dirty="0"/>
          </a:p>
        </p:txBody>
      </p:sp>
      <p:grpSp>
        <p:nvGrpSpPr>
          <p:cNvPr id="175" name="Google Shape;175;p4"/>
          <p:cNvGrpSpPr/>
          <p:nvPr/>
        </p:nvGrpSpPr>
        <p:grpSpPr>
          <a:xfrm>
            <a:off x="2938056" y="1142640"/>
            <a:ext cx="9087496" cy="1786846"/>
            <a:chOff x="-141622" y="1690689"/>
            <a:chExt cx="9087496" cy="1786846"/>
          </a:xfrm>
        </p:grpSpPr>
        <p:pic>
          <p:nvPicPr>
            <p:cNvPr id="176" name="Google Shape;176;p4"/>
            <p:cNvPicPr preferRelativeResize="0"/>
            <p:nvPr/>
          </p:nvPicPr>
          <p:blipFill rotWithShape="1">
            <a:blip r:embed="rId3">
              <a:alphaModFix/>
            </a:blip>
            <a:srcRect l="6189"/>
            <a:stretch/>
          </p:blipFill>
          <p:spPr>
            <a:xfrm>
              <a:off x="502981" y="2539707"/>
              <a:ext cx="8442893" cy="9378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7" name="Google Shape;177;p4"/>
            <p:cNvSpPr txBox="1"/>
            <p:nvPr/>
          </p:nvSpPr>
          <p:spPr>
            <a:xfrm>
              <a:off x="1581568" y="1830507"/>
              <a:ext cx="31475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 units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(total 100 emulsion films)</a:t>
              </a:r>
              <a:endParaRPr/>
            </a:p>
          </p:txBody>
        </p:sp>
        <p:sp>
          <p:nvSpPr>
            <p:cNvPr id="178" name="Google Shape;178;p4"/>
            <p:cNvSpPr/>
            <p:nvPr/>
          </p:nvSpPr>
          <p:spPr>
            <a:xfrm rot="-5400000">
              <a:off x="3031969" y="-46121"/>
              <a:ext cx="94820" cy="5091217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 rot="-5400000">
              <a:off x="7226120" y="886584"/>
              <a:ext cx="105620" cy="3236610"/>
            </a:xfrm>
            <a:prstGeom prst="rightBrace">
              <a:avLst>
                <a:gd name="adj1" fmla="val 8333"/>
                <a:gd name="adj2" fmla="val 49734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5742619" y="1690689"/>
              <a:ext cx="3147509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ECC for momentum measurement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(26 emulsion films interleaved with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 mm thick lead plates)</a:t>
              </a:r>
              <a:endParaRPr/>
            </a:p>
          </p:txBody>
        </p:sp>
        <p:pic>
          <p:nvPicPr>
            <p:cNvPr id="181" name="Google Shape;181;p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9835" y="2603619"/>
              <a:ext cx="142298" cy="792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2" name="Google Shape;182;p4"/>
            <p:cNvCxnSpPr/>
            <p:nvPr/>
          </p:nvCxnSpPr>
          <p:spPr>
            <a:xfrm>
              <a:off x="78772" y="3032683"/>
              <a:ext cx="252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sp>
          <p:nvSpPr>
            <p:cNvPr id="183" name="Google Shape;183;p4"/>
            <p:cNvSpPr txBox="1"/>
            <p:nvPr/>
          </p:nvSpPr>
          <p:spPr>
            <a:xfrm>
              <a:off x="-141622" y="2689255"/>
              <a:ext cx="774618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Proton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4" name="Google Shape;184;p4"/>
          <p:cNvGrpSpPr/>
          <p:nvPr/>
        </p:nvGrpSpPr>
        <p:grpSpPr>
          <a:xfrm>
            <a:off x="2957106" y="2819781"/>
            <a:ext cx="9338173" cy="1832575"/>
            <a:chOff x="-194173" y="4569505"/>
            <a:chExt cx="9338173" cy="1832575"/>
          </a:xfrm>
        </p:grpSpPr>
        <p:pic>
          <p:nvPicPr>
            <p:cNvPr id="185" name="Google Shape;185;p4"/>
            <p:cNvPicPr preferRelativeResize="0"/>
            <p:nvPr/>
          </p:nvPicPr>
          <p:blipFill rotWithShape="1">
            <a:blip r:embed="rId3">
              <a:alphaModFix/>
            </a:blip>
            <a:srcRect l="6189"/>
            <a:stretch/>
          </p:blipFill>
          <p:spPr>
            <a:xfrm>
              <a:off x="450430" y="5418523"/>
              <a:ext cx="8442893" cy="9378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6" name="Google Shape;186;p4"/>
            <p:cNvSpPr txBox="1"/>
            <p:nvPr/>
          </p:nvSpPr>
          <p:spPr>
            <a:xfrm>
              <a:off x="2274580" y="4709323"/>
              <a:ext cx="2401946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10 units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(total 100 emulsion films)</a:t>
              </a:r>
              <a:endParaRPr/>
            </a:p>
          </p:txBody>
        </p:sp>
        <p:sp>
          <p:nvSpPr>
            <p:cNvPr id="187" name="Google Shape;187;p4"/>
            <p:cNvSpPr/>
            <p:nvPr/>
          </p:nvSpPr>
          <p:spPr>
            <a:xfrm rot="-5400000">
              <a:off x="2979418" y="2832695"/>
              <a:ext cx="94820" cy="5091217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 rot="-5400000">
              <a:off x="6208364" y="4730605"/>
              <a:ext cx="94819" cy="1295400"/>
            </a:xfrm>
            <a:prstGeom prst="rightBrace">
              <a:avLst>
                <a:gd name="adj1" fmla="val 8333"/>
                <a:gd name="adj2" fmla="val 49734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4"/>
            <p:cNvSpPr txBox="1"/>
            <p:nvPr/>
          </p:nvSpPr>
          <p:spPr>
            <a:xfrm>
              <a:off x="5690068" y="4569505"/>
              <a:ext cx="3453932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400"/>
                <a:buFont typeface="Calibri"/>
                <a:buNone/>
              </a:pPr>
              <a:r>
                <a:rPr lang="en-US" sz="14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Momentum analyzer </a:t>
              </a:r>
              <a:r>
                <a:rPr lang="en-US" sz="1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for </a:t>
              </a:r>
              <a:r>
                <a:rPr lang="en-US" sz="1400" b="1" u="sng">
                  <a:solidFill>
                    <a:schemeClr val="accent2"/>
                  </a:solidFill>
                  <a:latin typeface="Calibri"/>
                  <a:ea typeface="Calibri"/>
                  <a:cs typeface="Calibri"/>
                  <a:sym typeface="Calibri"/>
                </a:rPr>
                <a:t>events at downmost tungsten plates</a:t>
              </a:r>
              <a:r>
                <a:rPr lang="en-US" sz="1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: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</a:pPr>
              <a:r>
                <a:rPr lang="en-US" sz="1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3 tungsten plates and 25 emulsion plates </a:t>
              </a: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0" name="Google Shape;190;p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27284" y="5482435"/>
              <a:ext cx="142298" cy="792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91" name="Google Shape;191;p4"/>
            <p:cNvCxnSpPr/>
            <p:nvPr/>
          </p:nvCxnSpPr>
          <p:spPr>
            <a:xfrm>
              <a:off x="26221" y="5911499"/>
              <a:ext cx="252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sp>
          <p:nvSpPr>
            <p:cNvPr id="192" name="Google Shape;192;p4"/>
            <p:cNvSpPr txBox="1"/>
            <p:nvPr/>
          </p:nvSpPr>
          <p:spPr>
            <a:xfrm>
              <a:off x="-194173" y="5568071"/>
              <a:ext cx="774618" cy="338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Proton</a:t>
              </a: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3" name="Google Shape;193;p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08074" y="5459105"/>
              <a:ext cx="1295400" cy="942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Google Shape;194;p4"/>
            <p:cNvSpPr/>
            <p:nvPr/>
          </p:nvSpPr>
          <p:spPr>
            <a:xfrm>
              <a:off x="6903474" y="5448442"/>
              <a:ext cx="2112995" cy="91857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5608074" y="5492945"/>
              <a:ext cx="1314552" cy="7920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6" name="Google Shape;196;p4"/>
            <p:cNvCxnSpPr/>
            <p:nvPr/>
          </p:nvCxnSpPr>
          <p:spPr>
            <a:xfrm rot="10800000" flipH="1">
              <a:off x="5074528" y="5644055"/>
              <a:ext cx="1867150" cy="234380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7" name="Google Shape;197;p4"/>
            <p:cNvCxnSpPr/>
            <p:nvPr/>
          </p:nvCxnSpPr>
          <p:spPr>
            <a:xfrm>
              <a:off x="5064902" y="5879650"/>
              <a:ext cx="1867150" cy="55706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8" name="Google Shape;198;p4"/>
            <p:cNvCxnSpPr/>
            <p:nvPr/>
          </p:nvCxnSpPr>
          <p:spPr>
            <a:xfrm>
              <a:off x="5074478" y="5878435"/>
              <a:ext cx="1847998" cy="351870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199" name="Google Shape;199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61271" y="4755304"/>
            <a:ext cx="5227878" cy="2099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6385" y="5294936"/>
            <a:ext cx="6424366" cy="127708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202" name="Google Shape;202;p4"/>
          <p:cNvSpPr txBox="1"/>
          <p:nvPr/>
        </p:nvSpPr>
        <p:spPr>
          <a:xfrm>
            <a:off x="310882" y="797108"/>
            <a:ext cx="11165746" cy="369332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l="-489" t="-8330" b="-2833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 </a:t>
            </a:r>
            <a:endParaRPr dirty="0"/>
          </a:p>
        </p:txBody>
      </p:sp>
      <p:sp>
        <p:nvSpPr>
          <p:cNvPr id="203" name="Google Shape;203;p4"/>
          <p:cNvSpPr txBox="1"/>
          <p:nvPr/>
        </p:nvSpPr>
        <p:spPr>
          <a:xfrm>
            <a:off x="2965214" y="1355432"/>
            <a:ext cx="1013542" cy="369291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-2018</a:t>
            </a:r>
            <a:endParaRPr sz="1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4"/>
          <p:cNvSpPr txBox="1"/>
          <p:nvPr/>
        </p:nvSpPr>
        <p:spPr>
          <a:xfrm>
            <a:off x="2971791" y="3126734"/>
            <a:ext cx="1303875" cy="369332"/>
          </a:xfrm>
          <a:prstGeom prst="rect">
            <a:avLst/>
          </a:prstGeom>
          <a:gradFill>
            <a:gsLst>
              <a:gs pos="0">
                <a:srgbClr val="F08B54"/>
              </a:gs>
              <a:gs pos="50000">
                <a:srgbClr val="F67A26"/>
              </a:gs>
              <a:gs pos="100000">
                <a:srgbClr val="E36A18"/>
              </a:gs>
            </a:gsLst>
            <a:lin ang="5400000" scaled="0"/>
          </a:gradFill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2021-</a:t>
            </a:r>
            <a:endParaRPr sz="1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4"/>
          <p:cNvSpPr txBox="1"/>
          <p:nvPr/>
        </p:nvSpPr>
        <p:spPr>
          <a:xfrm>
            <a:off x="10189533" y="5110270"/>
            <a:ext cx="732934" cy="276999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Original</a:t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4"/>
          <p:cNvSpPr txBox="1"/>
          <p:nvPr/>
        </p:nvSpPr>
        <p:spPr>
          <a:xfrm>
            <a:off x="9814120" y="5504302"/>
            <a:ext cx="581931" cy="276999"/>
          </a:xfrm>
          <a:prstGeom prst="rect">
            <a:avLst/>
          </a:prstGeom>
          <a:gradFill>
            <a:gsLst>
              <a:gs pos="0">
                <a:srgbClr val="F08B54"/>
              </a:gs>
              <a:gs pos="50000">
                <a:srgbClr val="F67A26"/>
              </a:gs>
              <a:gs pos="100000">
                <a:srgbClr val="E36A18"/>
              </a:gs>
            </a:gsLst>
            <a:lin ang="5400000" scaled="0"/>
          </a:gradFill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</a:t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A4693-01DE-49EB-BF2C-25EAF1A8E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233" y="95995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DsTau milestones</a:t>
            </a:r>
            <a:endParaRPr kumimoji="1"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3F294-7291-4A3E-9124-9EC297B1C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C6CC2-E6BC-4D5D-B2EF-B1B9AC8E74E5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A24C1BB0-EF46-4697-ACE6-3B54FB88114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16738799"/>
                  </p:ext>
                </p:extLst>
              </p:nvPr>
            </p:nvGraphicFramePr>
            <p:xfrm>
              <a:off x="1715328" y="1397000"/>
              <a:ext cx="5012299" cy="519087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A24C1BB0-EF46-4697-ACE6-3B54FB88114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16738799"/>
                  </p:ext>
                </p:extLst>
              </p:nvPr>
            </p:nvGraphicFramePr>
            <p:xfrm>
              <a:off x="1715328" y="1397000"/>
              <a:ext cx="5012299" cy="519087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  <p:sp>
        <p:nvSpPr>
          <p:cNvPr id="15" name="Rounded Rectangle 14"/>
          <p:cNvSpPr/>
          <p:nvPr/>
        </p:nvSpPr>
        <p:spPr>
          <a:xfrm>
            <a:off x="405780" y="1628747"/>
            <a:ext cx="887486" cy="523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LOI in 2016</a:t>
            </a:r>
            <a:endParaRPr lang="en-GB" dirty="0"/>
          </a:p>
        </p:txBody>
      </p:sp>
      <p:sp>
        <p:nvSpPr>
          <p:cNvPr id="21" name="Rounded Rectangle 20"/>
          <p:cNvSpPr/>
          <p:nvPr/>
        </p:nvSpPr>
        <p:spPr>
          <a:xfrm>
            <a:off x="348037" y="2768740"/>
            <a:ext cx="1123817" cy="5021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 in 2017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405780" y="4197445"/>
            <a:ext cx="1746869" cy="731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Approved as NA65 in June 2019</a:t>
            </a:r>
            <a:endParaRPr lang="en-GB" dirty="0"/>
          </a:p>
        </p:txBody>
      </p:sp>
      <p:pic>
        <p:nvPicPr>
          <p:cNvPr id="17" name="Picture 17">
            <a:extLst>
              <a:ext uri="{FF2B5EF4-FFF2-40B4-BE49-F238E27FC236}">
                <a16:creationId xmlns:a16="http://schemas.microsoft.com/office/drawing/2014/main" id="{1E156E8A-6561-4226-A354-972163D5C7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1998" y="1163069"/>
            <a:ext cx="3094769" cy="2244962"/>
          </a:xfrm>
          <a:prstGeom prst="rect">
            <a:avLst/>
          </a:prstGeom>
        </p:spPr>
      </p:pic>
      <p:pic>
        <p:nvPicPr>
          <p:cNvPr id="18" name="Picture 2" descr="DICヘルメット] ABSヘルメットGS-55LK / 相談できる通販ジャンブレ">
            <a:extLst>
              <a:ext uri="{FF2B5EF4-FFF2-40B4-BE49-F238E27FC236}">
                <a16:creationId xmlns:a16="http://schemas.microsoft.com/office/drawing/2014/main" id="{871FA5C2-5B53-4F6A-BF16-24309B6F2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794">
            <a:off x="9851633" y="1337459"/>
            <a:ext cx="760046" cy="6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矢印: 右 2">
            <a:extLst>
              <a:ext uri="{FF2B5EF4-FFF2-40B4-BE49-F238E27FC236}">
                <a16:creationId xmlns:a16="http://schemas.microsoft.com/office/drawing/2014/main" id="{325C9C63-3AFB-4AD8-B682-D801EB70D4ED}"/>
              </a:ext>
            </a:extLst>
          </p:cNvPr>
          <p:cNvSpPr/>
          <p:nvPr/>
        </p:nvSpPr>
        <p:spPr>
          <a:xfrm rot="19996191">
            <a:off x="6658569" y="2994404"/>
            <a:ext cx="1019175" cy="365125"/>
          </a:xfrm>
          <a:prstGeom prst="rightArrow">
            <a:avLst/>
          </a:prstGeom>
          <a:solidFill>
            <a:srgbClr val="49BF6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8">
            <a:extLst>
              <a:ext uri="{FF2B5EF4-FFF2-40B4-BE49-F238E27FC236}">
                <a16:creationId xmlns:a16="http://schemas.microsoft.com/office/drawing/2014/main" id="{A25FFF69-06A8-4E35-8368-41629042B4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83335" y="3975021"/>
            <a:ext cx="3070465" cy="2416799"/>
          </a:xfrm>
          <a:prstGeom prst="rect">
            <a:avLst/>
          </a:prstGeom>
        </p:spPr>
      </p:pic>
      <p:sp>
        <p:nvSpPr>
          <p:cNvPr id="30" name="矢印: 右 29">
            <a:extLst>
              <a:ext uri="{FF2B5EF4-FFF2-40B4-BE49-F238E27FC236}">
                <a16:creationId xmlns:a16="http://schemas.microsoft.com/office/drawing/2014/main" id="{0438E758-7ABE-4B3B-8EE6-64917418FEDA}"/>
              </a:ext>
            </a:extLst>
          </p:cNvPr>
          <p:cNvSpPr/>
          <p:nvPr/>
        </p:nvSpPr>
        <p:spPr>
          <a:xfrm rot="1522889">
            <a:off x="6882528" y="4175831"/>
            <a:ext cx="1019175" cy="365125"/>
          </a:xfrm>
          <a:prstGeom prst="rightArrow">
            <a:avLst/>
          </a:prstGeom>
          <a:solidFill>
            <a:srgbClr val="49BF6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464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dirty="0"/>
              <a:t>DsTau 2021 run</a:t>
            </a:r>
            <a:endParaRPr dirty="0"/>
          </a:p>
        </p:txBody>
      </p:sp>
      <p:sp>
        <p:nvSpPr>
          <p:cNvPr id="218" name="Google Shape;218;p6"/>
          <p:cNvSpPr txBox="1">
            <a:spLocks noGrp="1"/>
          </p:cNvSpPr>
          <p:nvPr>
            <p:ph type="body" idx="1"/>
          </p:nvPr>
        </p:nvSpPr>
        <p:spPr>
          <a:xfrm>
            <a:off x="652220" y="131418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Originally, we planned to use a total area of emulsion films of </a:t>
            </a:r>
            <a:r>
              <a:rPr lang="en-US" dirty="0">
                <a:solidFill>
                  <a:srgbClr val="0070C0"/>
                </a:solidFill>
              </a:rPr>
              <a:t>&gt;200 </a:t>
            </a:r>
            <a:r>
              <a:rPr lang="en-US" dirty="0"/>
              <a:t>m^2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reduced to </a:t>
            </a:r>
            <a:r>
              <a:rPr lang="en-US" dirty="0">
                <a:solidFill>
                  <a:srgbClr val="C00000"/>
                </a:solidFill>
              </a:rPr>
              <a:t>110 m2 due to COVID19</a:t>
            </a:r>
            <a:endParaRPr lang="en-US" dirty="0"/>
          </a:p>
          <a:p>
            <a:pPr>
              <a:buClr>
                <a:schemeClr val="dk1"/>
              </a:buClr>
              <a:buSzPts val="2800"/>
            </a:pPr>
            <a:r>
              <a:rPr lang="en-US" dirty="0"/>
              <a:t>Several new: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Film size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Target mover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Development facility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219" name="Google Shape;219;p6"/>
          <p:cNvPicPr preferRelativeResize="0"/>
          <p:nvPr/>
        </p:nvPicPr>
        <p:blipFill rotWithShape="1">
          <a:blip r:embed="rId3">
            <a:alphaModFix/>
          </a:blip>
          <a:srcRect t="50708"/>
          <a:stretch/>
        </p:blipFill>
        <p:spPr>
          <a:xfrm>
            <a:off x="1244600" y="4444999"/>
            <a:ext cx="4374898" cy="2047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0" name="Google Shape;220;p6"/>
          <p:cNvGrpSpPr/>
          <p:nvPr/>
        </p:nvGrpSpPr>
        <p:grpSpPr>
          <a:xfrm>
            <a:off x="6287537" y="2909581"/>
            <a:ext cx="4515727" cy="3169615"/>
            <a:chOff x="7425716" y="3690937"/>
            <a:chExt cx="4105633" cy="2917768"/>
          </a:xfrm>
        </p:grpSpPr>
        <p:pic>
          <p:nvPicPr>
            <p:cNvPr id="221" name="Google Shape;221;p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425716" y="3690937"/>
              <a:ext cx="4105633" cy="2917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" name="Google Shape;222;p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590528" y="4009973"/>
              <a:ext cx="788739" cy="88034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2021 run: Module assembling</a:t>
            </a:r>
            <a:endParaRPr/>
          </a:p>
        </p:txBody>
      </p:sp>
      <p:sp>
        <p:nvSpPr>
          <p:cNvPr id="228" name="Google Shape;228;p7"/>
          <p:cNvSpPr txBox="1">
            <a:spLocks noGrp="1"/>
          </p:cNvSpPr>
          <p:nvPr>
            <p:ph type="body" idx="1"/>
          </p:nvPr>
        </p:nvSpPr>
        <p:spPr>
          <a:xfrm>
            <a:off x="643182" y="15283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New assembling table</a:t>
            </a:r>
          </a:p>
          <a:p>
            <a:pPr lvl="1"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sz="2000" dirty="0"/>
              <a:t>Films size from 12.5 cm x 10 cm </a:t>
            </a:r>
            <a:r>
              <a:rPr lang="en-US" sz="2000" dirty="0">
                <a:sym typeface="Wingdings" panose="05000000000000000000" pitchFamily="2" charset="2"/>
              </a:rPr>
              <a:t> 25 cm x 20 cm</a:t>
            </a:r>
            <a:endParaRPr sz="2000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dirty="0"/>
              <a:t>A total of 259 components/module</a:t>
            </a:r>
            <a:endParaRPr sz="2000" dirty="0"/>
          </a:p>
        </p:txBody>
      </p:sp>
      <p:pic>
        <p:nvPicPr>
          <p:cNvPr id="230" name="Google Shape;23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1415" y="3318235"/>
            <a:ext cx="4563778" cy="3387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58DEB96-ABDA-9835-FCCA-29A86BA3AF54}"/>
              </a:ext>
            </a:extLst>
          </p:cNvPr>
          <p:cNvGrpSpPr/>
          <p:nvPr/>
        </p:nvGrpSpPr>
        <p:grpSpPr>
          <a:xfrm>
            <a:off x="1948525" y="2569290"/>
            <a:ext cx="3587321" cy="532409"/>
            <a:chOff x="3478563" y="3668799"/>
            <a:chExt cx="6545295" cy="978410"/>
          </a:xfrm>
        </p:grpSpPr>
        <p:pic>
          <p:nvPicPr>
            <p:cNvPr id="10" name="Google Shape;185;p4">
              <a:extLst>
                <a:ext uri="{FF2B5EF4-FFF2-40B4-BE49-F238E27FC236}">
                  <a16:creationId xmlns:a16="http://schemas.microsoft.com/office/drawing/2014/main" id="{7BD16D5F-3A71-75FC-C5C1-BA2FF41B3549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6189" r="24059"/>
            <a:stretch/>
          </p:blipFill>
          <p:spPr>
            <a:xfrm>
              <a:off x="3601710" y="3668799"/>
              <a:ext cx="6277582" cy="937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93;p4">
              <a:extLst>
                <a:ext uri="{FF2B5EF4-FFF2-40B4-BE49-F238E27FC236}">
                  <a16:creationId xmlns:a16="http://schemas.microsoft.com/office/drawing/2014/main" id="{4A41A9F8-6B1E-3054-4227-15BD3495466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728458" y="3704234"/>
              <a:ext cx="1295400" cy="942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90;p4">
              <a:extLst>
                <a:ext uri="{FF2B5EF4-FFF2-40B4-BE49-F238E27FC236}">
                  <a16:creationId xmlns:a16="http://schemas.microsoft.com/office/drawing/2014/main" id="{9EDA45B1-DADC-DA69-8B30-B3AF835193FF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478563" y="3732711"/>
              <a:ext cx="142298" cy="792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EF12106-DEA0-8A75-ED42-7E05BC92558E}"/>
              </a:ext>
            </a:extLst>
          </p:cNvPr>
          <p:cNvSpPr txBox="1"/>
          <p:nvPr/>
        </p:nvSpPr>
        <p:spPr>
          <a:xfrm>
            <a:off x="7407779" y="1468037"/>
            <a:ext cx="444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Vacuum packed to keep sub-micron alignment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80AA52-87E3-1530-41C5-BCD8C2C596AA}"/>
              </a:ext>
            </a:extLst>
          </p:cNvPr>
          <p:cNvSpPr txBox="1"/>
          <p:nvPr/>
        </p:nvSpPr>
        <p:spPr>
          <a:xfrm>
            <a:off x="7112000" y="5879689"/>
            <a:ext cx="5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 total of </a:t>
            </a:r>
            <a:r>
              <a:rPr kumimoji="1" lang="en-US" altLang="ja-JP" sz="2400" b="1" dirty="0"/>
              <a:t>17 modules </a:t>
            </a:r>
            <a:r>
              <a:rPr kumimoji="1" lang="en-US" altLang="ja-JP" sz="2400" dirty="0"/>
              <a:t>were produced</a:t>
            </a:r>
            <a:endParaRPr kumimoji="1" lang="ja-JP" altLang="en-US" sz="2400" dirty="0"/>
          </a:p>
        </p:txBody>
      </p:sp>
      <p:pic>
        <p:nvPicPr>
          <p:cNvPr id="18" name="Google Shape;239;p8">
            <a:extLst>
              <a:ext uri="{FF2B5EF4-FFF2-40B4-BE49-F238E27FC236}">
                <a16:creationId xmlns:a16="http://schemas.microsoft.com/office/drawing/2014/main" id="{E71146EC-BDC9-AC52-9081-28DBC89F1AD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332821" y="2569290"/>
            <a:ext cx="4172960" cy="31229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240;p8">
            <a:extLst>
              <a:ext uri="{FF2B5EF4-FFF2-40B4-BE49-F238E27FC236}">
                <a16:creationId xmlns:a16="http://schemas.microsoft.com/office/drawing/2014/main" id="{FD4B7A27-7FEA-FD47-C796-7F7442B2A351}"/>
              </a:ext>
            </a:extLst>
          </p:cNvPr>
          <p:cNvCxnSpPr/>
          <p:nvPr/>
        </p:nvCxnSpPr>
        <p:spPr>
          <a:xfrm rot="10800000" flipH="1">
            <a:off x="9633861" y="4188026"/>
            <a:ext cx="1421028" cy="112446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stealth" w="med" len="med"/>
            <a:tailEnd type="stealth" w="med" len="med"/>
          </a:ln>
        </p:spPr>
      </p:cxnSp>
      <p:sp>
        <p:nvSpPr>
          <p:cNvPr id="20" name="Google Shape;241;p8">
            <a:extLst>
              <a:ext uri="{FF2B5EF4-FFF2-40B4-BE49-F238E27FC236}">
                <a16:creationId xmlns:a16="http://schemas.microsoft.com/office/drawing/2014/main" id="{453E255D-6D74-0790-9634-B05B6ADE17E2}"/>
              </a:ext>
            </a:extLst>
          </p:cNvPr>
          <p:cNvSpPr txBox="1"/>
          <p:nvPr/>
        </p:nvSpPr>
        <p:spPr>
          <a:xfrm>
            <a:off x="10226986" y="4744080"/>
            <a:ext cx="11244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 cm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" name="Google Shape;243;p8">
            <a:extLst>
              <a:ext uri="{FF2B5EF4-FFF2-40B4-BE49-F238E27FC236}">
                <a16:creationId xmlns:a16="http://schemas.microsoft.com/office/drawing/2014/main" id="{EBCDECDF-BF64-89E0-2050-09CD9E0A96BC}"/>
              </a:ext>
            </a:extLst>
          </p:cNvPr>
          <p:cNvCxnSpPr/>
          <p:nvPr/>
        </p:nvCxnSpPr>
        <p:spPr>
          <a:xfrm>
            <a:off x="7967262" y="4021804"/>
            <a:ext cx="906540" cy="103893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stealth" w="med" len="med"/>
            <a:tailEnd type="stealth" w="med" len="med"/>
          </a:ln>
        </p:spPr>
      </p:cxnSp>
      <p:sp>
        <p:nvSpPr>
          <p:cNvPr id="22" name="Google Shape;244;p8">
            <a:extLst>
              <a:ext uri="{FF2B5EF4-FFF2-40B4-BE49-F238E27FC236}">
                <a16:creationId xmlns:a16="http://schemas.microsoft.com/office/drawing/2014/main" id="{C713E0C9-7064-3461-108C-D6423F81842D}"/>
              </a:ext>
            </a:extLst>
          </p:cNvPr>
          <p:cNvSpPr txBox="1"/>
          <p:nvPr/>
        </p:nvSpPr>
        <p:spPr>
          <a:xfrm>
            <a:off x="7685952" y="4559414"/>
            <a:ext cx="11244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 cm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"/>
          <p:cNvSpPr txBox="1">
            <a:spLocks noGrp="1"/>
          </p:cNvSpPr>
          <p:nvPr>
            <p:ph type="title"/>
          </p:nvPr>
        </p:nvSpPr>
        <p:spPr>
          <a:xfrm>
            <a:off x="7868036" y="365125"/>
            <a:ext cx="348576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/>
              <a:t>Setup in H2</a:t>
            </a:r>
            <a:endParaRPr/>
          </a:p>
        </p:txBody>
      </p:sp>
      <p:pic>
        <p:nvPicPr>
          <p:cNvPr id="238" name="Google Shape;238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570" y="484187"/>
            <a:ext cx="7477125" cy="5772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8"/>
          <p:cNvSpPr/>
          <p:nvPr/>
        </p:nvSpPr>
        <p:spPr>
          <a:xfrm>
            <a:off x="3101546" y="1027906"/>
            <a:ext cx="358346" cy="3807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8"/>
          <p:cNvSpPr txBox="1"/>
          <p:nvPr/>
        </p:nvSpPr>
        <p:spPr>
          <a:xfrm>
            <a:off x="2817341" y="629166"/>
            <a:ext cx="24219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XWDC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8"/>
          <p:cNvSpPr txBox="1"/>
          <p:nvPr/>
        </p:nvSpPr>
        <p:spPr>
          <a:xfrm>
            <a:off x="3546978" y="2010489"/>
            <a:ext cx="24219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mover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8"/>
          <p:cNvSpPr txBox="1"/>
          <p:nvPr/>
        </p:nvSpPr>
        <p:spPr>
          <a:xfrm>
            <a:off x="3101546" y="4060032"/>
            <a:ext cx="24219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PMT</a:t>
            </a:r>
            <a:endParaRPr sz="1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8"/>
          <p:cNvSpPr txBox="1"/>
          <p:nvPr/>
        </p:nvSpPr>
        <p:spPr>
          <a:xfrm>
            <a:off x="8051800" y="4244698"/>
            <a:ext cx="41402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target mover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XDWC for beam profile monitor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Scintillator(s) to feedback beam intensity in real-time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0F069D2-6447-6ED8-53B7-13C7FD944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614" y="1360768"/>
            <a:ext cx="3881964" cy="25130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奥行</Template>
  <TotalTime>258</TotalTime>
  <Words>1766</Words>
  <Application>Microsoft Office PowerPoint</Application>
  <PresentationFormat>ワイド画面</PresentationFormat>
  <Paragraphs>298</Paragraphs>
  <Slides>28</Slides>
  <Notes>19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9" baseType="lpstr">
      <vt:lpstr>Noto Sans Symbols</vt:lpstr>
      <vt:lpstr>游ゴシック</vt:lpstr>
      <vt:lpstr>Aparajita</vt:lpstr>
      <vt:lpstr>Arial</vt:lpstr>
      <vt:lpstr>Calibri</vt:lpstr>
      <vt:lpstr>Calibri Light</vt:lpstr>
      <vt:lpstr>Cambria Math</vt:lpstr>
      <vt:lpstr>Gill Sans</vt:lpstr>
      <vt:lpstr>Times New Roman</vt:lpstr>
      <vt:lpstr>Office Theme</vt:lpstr>
      <vt:lpstr>Acrobat Document</vt:lpstr>
      <vt:lpstr>NA65/DsTau experiment,  status and plans </vt:lpstr>
      <vt:lpstr>Motivation to tau neutrinos</vt:lpstr>
      <vt:lpstr>Forward charm production</vt:lpstr>
      <vt:lpstr>The NA65/DsTau experiment at the CERN SPS</vt:lpstr>
      <vt:lpstr>Change of structure for momentum measurement</vt:lpstr>
      <vt:lpstr>DsTau milestones</vt:lpstr>
      <vt:lpstr>DsTau 2021 run</vt:lpstr>
      <vt:lpstr>2021 run: Module assembling</vt:lpstr>
      <vt:lpstr>Setup in H2</vt:lpstr>
      <vt:lpstr>Exposure process</vt:lpstr>
      <vt:lpstr>Film labeling</vt:lpstr>
      <vt:lpstr>PowerPoint プレゼンテーション</vt:lpstr>
      <vt:lpstr>Comparing beam size with 2018 and 2021</vt:lpstr>
      <vt:lpstr>Evaluation of track density uniformity</vt:lpstr>
      <vt:lpstr>Summary the DsTau 2021 run</vt:lpstr>
      <vt:lpstr>Emulsion facility at Meyrin (B169)</vt:lpstr>
      <vt:lpstr>Plan for 2022, 2023 runs</vt:lpstr>
      <vt:lpstr>Data processing</vt:lpstr>
      <vt:lpstr>Study of Proton interaction with tungsten </vt:lpstr>
      <vt:lpstr>Momentum reconstruction</vt:lpstr>
      <vt:lpstr>MC studies with different generators</vt:lpstr>
      <vt:lpstr> </vt:lpstr>
      <vt:lpstr>Summary</vt:lpstr>
      <vt:lpstr>PowerPoint プレゼンテーション</vt:lpstr>
      <vt:lpstr>Tracking improvement  </vt:lpstr>
      <vt:lpstr>Estimated exposure time</vt:lpstr>
      <vt:lpstr>QCD with accelerators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NA65/DsTau experiment,  status and plans </dc:title>
  <dc:creator>有賀 昭貴</dc:creator>
  <cp:lastModifiedBy>有賀 昭貴</cp:lastModifiedBy>
  <cp:revision>13</cp:revision>
  <dcterms:created xsi:type="dcterms:W3CDTF">2022-06-09T03:02:00Z</dcterms:created>
  <dcterms:modified xsi:type="dcterms:W3CDTF">2022-06-09T07:20:54Z</dcterms:modified>
</cp:coreProperties>
</file>