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howSpecialPlsOnTitleSld="0" strictFirstAndLastChars="0" saveSubsetFonts="1">
  <p:sldMasterIdLst>
    <p:sldMasterId id="2147483649" r:id="rId1"/>
    <p:sldMasterId id="2147484096" r:id="rId2"/>
    <p:sldMasterId id="2147484101" r:id="rId3"/>
    <p:sldMasterId id="2147484141" r:id="rId4"/>
  </p:sldMasterIdLst>
  <p:notesMasterIdLst>
    <p:notesMasterId r:id="rId29"/>
  </p:notesMasterIdLst>
  <p:handoutMasterIdLst>
    <p:handoutMasterId r:id="rId30"/>
  </p:handoutMasterIdLst>
  <p:sldIdLst>
    <p:sldId id="261" r:id="rId5"/>
    <p:sldId id="335" r:id="rId6"/>
    <p:sldId id="541" r:id="rId7"/>
    <p:sldId id="530" r:id="rId8"/>
    <p:sldId id="538" r:id="rId9"/>
    <p:sldId id="519" r:id="rId10"/>
    <p:sldId id="540" r:id="rId11"/>
    <p:sldId id="520" r:id="rId12"/>
    <p:sldId id="524" r:id="rId13"/>
    <p:sldId id="525" r:id="rId14"/>
    <p:sldId id="526" r:id="rId15"/>
    <p:sldId id="527" r:id="rId16"/>
    <p:sldId id="542" r:id="rId17"/>
    <p:sldId id="513" r:id="rId18"/>
    <p:sldId id="543" r:id="rId19"/>
    <p:sldId id="545" r:id="rId20"/>
    <p:sldId id="547" r:id="rId21"/>
    <p:sldId id="546" r:id="rId22"/>
    <p:sldId id="528" r:id="rId23"/>
    <p:sldId id="544" r:id="rId24"/>
    <p:sldId id="537" r:id="rId25"/>
    <p:sldId id="466" r:id="rId26"/>
    <p:sldId id="467" r:id="rId27"/>
    <p:sldId id="446" r:id="rId28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5pPr>
    <a:lvl6pPr marL="2286000" algn="l" defTabSz="914400" rtl="0" eaLnBrk="1" latinLnBrk="0" hangingPunct="1"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6pPr>
    <a:lvl7pPr marL="2743200" algn="l" defTabSz="914400" rtl="0" eaLnBrk="1" latinLnBrk="0" hangingPunct="1"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7pPr>
    <a:lvl8pPr marL="3200400" algn="l" defTabSz="914400" rtl="0" eaLnBrk="1" latinLnBrk="0" hangingPunct="1"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8pPr>
    <a:lvl9pPr marL="3657600" algn="l" defTabSz="914400" rtl="0" eaLnBrk="1" latinLnBrk="0" hangingPunct="1">
      <a:defRPr sz="14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rtius" initials="C" lastIdx="1" clrIdx="0">
    <p:extLst>
      <p:ext uri="{19B8F6BF-5375-455C-9EA6-DF929625EA0E}">
        <p15:presenceInfo xmlns:p15="http://schemas.microsoft.com/office/powerpoint/2012/main" userId="Curti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8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96" autoAdjust="0"/>
    <p:restoredTop sz="90252" autoAdjust="0"/>
  </p:normalViewPr>
  <p:slideViewPr>
    <p:cSldViewPr>
      <p:cViewPr varScale="1">
        <p:scale>
          <a:sx n="109" d="100"/>
          <a:sy n="109" d="100"/>
        </p:scale>
        <p:origin x="129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2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1">
              <a:defRPr sz="1300"/>
            </a:lvl1pPr>
          </a:lstStyle>
          <a:p>
            <a:pPr>
              <a:defRPr/>
            </a:pPr>
            <a:fld id="{351AF12C-EC4E-47E0-A570-F51532330E5A}" type="datetimeFigureOut">
              <a:rPr lang="de-DE"/>
              <a:pPr>
                <a:defRPr/>
              </a:pPr>
              <a:t>08.06.2022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1">
              <a:defRPr sz="1300"/>
            </a:lvl1pPr>
          </a:lstStyle>
          <a:p>
            <a:pPr>
              <a:defRPr/>
            </a:pPr>
            <a:r>
              <a:rPr lang="de-DE"/>
              <a:t>hblhgvfkgcgkh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1">
              <a:defRPr sz="1300"/>
            </a:lvl1pPr>
          </a:lstStyle>
          <a:p>
            <a:pPr>
              <a:defRPr/>
            </a:pPr>
            <a:fld id="{FFBC01B7-C672-49D8-BA54-734A434E3F4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4151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>
                <a:sym typeface="Avenir Roman" charset="0"/>
              </a:rPr>
              <a:t>Click to edit Master text styles</a:t>
            </a:r>
          </a:p>
          <a:p>
            <a:pPr lvl="1"/>
            <a:r>
              <a:rPr lang="de-DE" altLang="de-DE" noProof="0" smtClean="0">
                <a:sym typeface="Avenir Roman" charset="0"/>
              </a:rPr>
              <a:t>Second level</a:t>
            </a:r>
          </a:p>
          <a:p>
            <a:pPr lvl="2"/>
            <a:r>
              <a:rPr lang="de-DE" altLang="de-DE" noProof="0" smtClean="0">
                <a:sym typeface="Avenir Roman" charset="0"/>
              </a:rPr>
              <a:t>Third level</a:t>
            </a:r>
          </a:p>
          <a:p>
            <a:pPr lvl="3"/>
            <a:r>
              <a:rPr lang="de-DE" altLang="de-DE" noProof="0" smtClean="0">
                <a:sym typeface="Avenir Roman" charset="0"/>
              </a:rPr>
              <a:t>Fourth level</a:t>
            </a:r>
          </a:p>
          <a:p>
            <a:pPr lvl="4"/>
            <a:r>
              <a:rPr lang="de-DE" altLang="de-DE" noProof="0" smtClean="0">
                <a:sym typeface="Avenir Roman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414071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1pPr>
    <a:lvl2pPr indent="2286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2pPr>
    <a:lvl3pPr indent="4572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3pPr>
    <a:lvl4pPr indent="6858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4pPr>
    <a:lvl5pPr indent="9144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Recent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atmosphere</a:t>
            </a:r>
            <a:r>
              <a:rPr lang="de-DE" dirty="0" smtClean="0"/>
              <a:t> </a:t>
            </a:r>
            <a:r>
              <a:rPr lang="de-DE" dirty="0" err="1" smtClean="0"/>
              <a:t>highlight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aerosol</a:t>
            </a:r>
            <a:r>
              <a:rPr lang="de-DE" dirty="0" smtClean="0"/>
              <a:t> </a:t>
            </a:r>
            <a:r>
              <a:rPr lang="de-DE" dirty="0" err="1" smtClean="0"/>
              <a:t>formation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tropical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troposphere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region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condensation</a:t>
            </a:r>
            <a:r>
              <a:rPr lang="de-DE" dirty="0" smtClean="0"/>
              <a:t> </a:t>
            </a:r>
            <a:r>
              <a:rPr lang="de-DE" dirty="0" err="1" smtClean="0"/>
              <a:t>nuclei</a:t>
            </a:r>
            <a:r>
              <a:rPr lang="de-DE" dirty="0" smtClean="0"/>
              <a:t> (CCN) </a:t>
            </a:r>
          </a:p>
          <a:p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formation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clouds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tropics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This </a:t>
            </a:r>
            <a:r>
              <a:rPr lang="de-DE" dirty="0" err="1" smtClean="0"/>
              <a:t>aerosol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mechanism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source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CCN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entire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tropics</a:t>
            </a:r>
            <a:r>
              <a:rPr lang="de-DE" baseline="0" dirty="0" smtClean="0"/>
              <a:t>. </a:t>
            </a:r>
          </a:p>
          <a:p>
            <a:endParaRPr lang="de-DE" baseline="0" dirty="0" smtClean="0"/>
          </a:p>
          <a:p>
            <a:r>
              <a:rPr lang="de-DE" baseline="0" dirty="0" smtClean="0"/>
              <a:t>CLOUD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recreating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particle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events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CLOUD experimental </a:t>
            </a:r>
            <a:r>
              <a:rPr lang="de-DE" baseline="0" dirty="0" err="1" smtClean="0"/>
              <a:t>chamber</a:t>
            </a:r>
            <a:r>
              <a:rPr lang="de-DE" baseline="0" dirty="0" smtClean="0"/>
              <a:t> at CERN (</a:t>
            </a:r>
            <a:r>
              <a:rPr lang="de-DE" baseline="0" dirty="0" err="1" smtClean="0"/>
              <a:t>air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trace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gases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temperature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humidity</a:t>
            </a:r>
            <a:r>
              <a:rPr lang="de-DE" baseline="0" dirty="0" smtClean="0"/>
              <a:t>, GCRs, etc.). </a:t>
            </a:r>
          </a:p>
          <a:p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study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processes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occur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atmosphere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</a:t>
            </a:r>
            <a:r>
              <a:rPr lang="de-DE" baseline="0" dirty="0" smtClean="0"/>
              <a:t> well-</a:t>
            </a:r>
            <a:r>
              <a:rPr lang="de-DE" baseline="0" dirty="0" err="1" smtClean="0"/>
              <a:t>controlled</a:t>
            </a:r>
            <a:r>
              <a:rPr lang="de-DE" baseline="0" dirty="0" smtClean="0"/>
              <a:t> lab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. </a:t>
            </a:r>
          </a:p>
          <a:p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chemical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relevance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nucleation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growth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quantified</a:t>
            </a:r>
            <a:r>
              <a:rPr lang="de-DE" baseline="0" dirty="0" smtClean="0"/>
              <a:t>. </a:t>
            </a:r>
          </a:p>
          <a:p>
            <a:endParaRPr lang="de-DE" baseline="0" dirty="0" smtClean="0"/>
          </a:p>
          <a:p>
            <a:r>
              <a:rPr lang="de-DE" baseline="0" dirty="0" smtClean="0"/>
              <a:t>  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552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Recent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atmosphere</a:t>
            </a:r>
            <a:r>
              <a:rPr lang="de-DE" dirty="0" smtClean="0"/>
              <a:t> </a:t>
            </a:r>
            <a:r>
              <a:rPr lang="de-DE" dirty="0" err="1" smtClean="0"/>
              <a:t>highlight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aerosol</a:t>
            </a:r>
            <a:r>
              <a:rPr lang="de-DE" dirty="0" smtClean="0"/>
              <a:t> </a:t>
            </a:r>
            <a:r>
              <a:rPr lang="de-DE" dirty="0" err="1" smtClean="0"/>
              <a:t>formation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tropical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troposphere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region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condensation</a:t>
            </a:r>
            <a:r>
              <a:rPr lang="de-DE" dirty="0" smtClean="0"/>
              <a:t> </a:t>
            </a:r>
            <a:r>
              <a:rPr lang="de-DE" dirty="0" err="1" smtClean="0"/>
              <a:t>nuclei</a:t>
            </a:r>
            <a:r>
              <a:rPr lang="de-DE" dirty="0" smtClean="0"/>
              <a:t> (CCN) </a:t>
            </a:r>
          </a:p>
          <a:p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formation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clouds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tropics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This </a:t>
            </a:r>
            <a:r>
              <a:rPr lang="de-DE" dirty="0" err="1" smtClean="0"/>
              <a:t>aerosol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mechanism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source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CCN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entire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tropics</a:t>
            </a:r>
            <a:r>
              <a:rPr lang="de-DE" baseline="0" dirty="0" smtClean="0"/>
              <a:t>. </a:t>
            </a:r>
          </a:p>
          <a:p>
            <a:endParaRPr lang="de-DE" baseline="0" dirty="0" smtClean="0"/>
          </a:p>
          <a:p>
            <a:r>
              <a:rPr lang="de-DE" baseline="0" dirty="0" smtClean="0"/>
              <a:t>CLOUD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recreating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particle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events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CLOUD experimental </a:t>
            </a:r>
            <a:r>
              <a:rPr lang="de-DE" baseline="0" dirty="0" err="1" smtClean="0"/>
              <a:t>chamber</a:t>
            </a:r>
            <a:r>
              <a:rPr lang="de-DE" baseline="0" dirty="0" smtClean="0"/>
              <a:t> at CERN (</a:t>
            </a:r>
            <a:r>
              <a:rPr lang="de-DE" baseline="0" dirty="0" err="1" smtClean="0"/>
              <a:t>air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trace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gases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temperature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humidity</a:t>
            </a:r>
            <a:r>
              <a:rPr lang="de-DE" baseline="0" dirty="0" smtClean="0"/>
              <a:t>, GCRs, etc.). </a:t>
            </a:r>
          </a:p>
          <a:p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study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processes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occur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atmosphere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</a:t>
            </a:r>
            <a:r>
              <a:rPr lang="de-DE" baseline="0" dirty="0" smtClean="0"/>
              <a:t> well-</a:t>
            </a:r>
            <a:r>
              <a:rPr lang="de-DE" baseline="0" dirty="0" err="1" smtClean="0"/>
              <a:t>controlled</a:t>
            </a:r>
            <a:r>
              <a:rPr lang="de-DE" baseline="0" dirty="0" smtClean="0"/>
              <a:t> lab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. </a:t>
            </a:r>
          </a:p>
          <a:p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chemical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relevance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nucleation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growth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quantified</a:t>
            </a:r>
            <a:r>
              <a:rPr lang="de-DE" baseline="0" dirty="0" smtClean="0"/>
              <a:t>. </a:t>
            </a:r>
          </a:p>
          <a:p>
            <a:endParaRPr lang="de-DE" baseline="0" dirty="0" smtClean="0"/>
          </a:p>
          <a:p>
            <a:r>
              <a:rPr lang="de-DE" baseline="0" dirty="0" smtClean="0"/>
              <a:t>  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062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467544" y="1611432"/>
            <a:ext cx="8280920" cy="2897687"/>
          </a:xfrm>
          <a:prstGeom prst="rect">
            <a:avLst/>
          </a:prstGeom>
        </p:spPr>
        <p:txBody>
          <a:bodyPr anchor="t" anchorCtr="0"/>
          <a:lstStyle>
            <a:lvl1pPr algn="l">
              <a:defRPr sz="4400">
                <a:solidFill>
                  <a:srgbClr val="004F8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467544" y="4725144"/>
            <a:ext cx="8280920" cy="172819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</a:p>
          <a:p>
            <a:r>
              <a:rPr lang="de-DE" dirty="0" smtClean="0"/>
              <a:t>Kurs</a:t>
            </a:r>
          </a:p>
          <a:p>
            <a:r>
              <a:rPr lang="de-DE" dirty="0" smtClean="0"/>
              <a:t>Semester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7544" y="404665"/>
            <a:ext cx="8280920" cy="1206768"/>
          </a:xfrm>
          <a:prstGeom prst="rect">
            <a:avLst/>
          </a:prstGeom>
        </p:spPr>
        <p:txBody>
          <a:bodyPr anchor="b" anchorCtr="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94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44625"/>
            <a:ext cx="6607646" cy="864096"/>
          </a:xfrm>
          <a:prstGeom prst="rect">
            <a:avLst/>
          </a:prstGeo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628650" y="1484784"/>
            <a:ext cx="3727326" cy="469217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 Narrow" panose="020B0606020202030204" pitchFamily="34" charset="0"/>
              </a:defRPr>
            </a:lvl1pPr>
            <a:lvl2pPr marL="417513" indent="-236538">
              <a:buClrTx/>
              <a:buSzPct val="100000"/>
              <a:buFont typeface="Arial" panose="020B0604020202020204" pitchFamily="34" charset="0"/>
              <a:buChar char="•"/>
              <a:defRPr sz="1800">
                <a:latin typeface="Arial Narrow" panose="020B060602020203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2"/>
          </p:nvPr>
        </p:nvSpPr>
        <p:spPr>
          <a:xfrm>
            <a:off x="4716463" y="1484313"/>
            <a:ext cx="4032250" cy="4681537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>
              <a:sym typeface="Arial" panose="020B0604020202020204" pitchFamily="34" charset="0"/>
            </a:endParaRPr>
          </a:p>
        </p:txBody>
      </p:sp>
      <p:sp>
        <p:nvSpPr>
          <p:cNvPr id="5" name="Rectangle 1"/>
          <p:cNvSpPr>
            <a:spLocks noGrp="1"/>
          </p:cNvSpPr>
          <p:nvPr>
            <p:ph type="sldNum" sz="quarter" idx="13"/>
          </p:nvPr>
        </p:nvSpPr>
        <p:spPr>
          <a:xfrm>
            <a:off x="8821738" y="6669088"/>
            <a:ext cx="1270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45923-5FA1-42FE-B522-EC6666615E8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33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44625"/>
            <a:ext cx="6607646" cy="864096"/>
          </a:xfrm>
          <a:prstGeom prst="rect">
            <a:avLst/>
          </a:prstGeo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628650" y="1628799"/>
            <a:ext cx="7886700" cy="3168353"/>
          </a:xfrm>
          <a:prstGeom prst="rect">
            <a:avLst/>
          </a:prstGeom>
        </p:spPr>
        <p:txBody>
          <a:bodyPr anchor="ctr" anchorCtr="0"/>
          <a:lstStyle>
            <a:lvl1pPr algn="ctr">
              <a:defRPr sz="240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17513" indent="-236538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 sz="1800">
                <a:latin typeface="Arial Narrow" panose="020B060602020203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411662" y="4868863"/>
            <a:ext cx="4103688" cy="576262"/>
          </a:xfrm>
          <a:prstGeom prst="rect">
            <a:avLst/>
          </a:prstGeom>
        </p:spPr>
        <p:txBody>
          <a:bodyPr/>
          <a:lstStyle>
            <a:lvl1pPr algn="r">
              <a:defRPr b="1" i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Rectangle 1"/>
          <p:cNvSpPr>
            <a:spLocks noGrp="1"/>
          </p:cNvSpPr>
          <p:nvPr>
            <p:ph type="sldNum" sz="quarter" idx="13"/>
          </p:nvPr>
        </p:nvSpPr>
        <p:spPr>
          <a:xfrm>
            <a:off x="8821738" y="6669088"/>
            <a:ext cx="1270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4CB9A-82B0-4D98-A3E6-B473DF49A97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732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8650" y="44625"/>
            <a:ext cx="6607646" cy="864096"/>
          </a:xfrm>
          <a:prstGeom prst="rect">
            <a:avLst/>
          </a:prstGeo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"/>
          <p:cNvSpPr>
            <a:spLocks noGrp="1"/>
          </p:cNvSpPr>
          <p:nvPr>
            <p:ph type="sldNum" sz="quarter" idx="10"/>
          </p:nvPr>
        </p:nvSpPr>
        <p:spPr>
          <a:xfrm>
            <a:off x="8821738" y="6669088"/>
            <a:ext cx="1270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73274-615D-4F35-A7E8-D58CF58833A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613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">
          <a:xfrm>
            <a:off x="1588" y="0"/>
            <a:ext cx="9140825" cy="6572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>
              <a:defRPr/>
            </a:pPr>
            <a:endParaRPr lang="de-DE" sz="1600" b="1" smtClean="0">
              <a:solidFill>
                <a:srgbClr val="FFFFFF"/>
              </a:solidFill>
              <a:ea typeface="Gulim" pitchFamily="34" charset="-127"/>
            </a:endParaRPr>
          </a:p>
        </p:txBody>
      </p:sp>
      <p:sp>
        <p:nvSpPr>
          <p:cNvPr id="34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89ABC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de-DE" sz="2800">
              <a:solidFill>
                <a:srgbClr val="000000"/>
              </a:solidFill>
              <a:latin typeface="Arial Black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 userDrawn="1"/>
        </p:nvSpPr>
        <p:spPr bwMode="auto">
          <a:xfrm>
            <a:off x="430213" y="6605588"/>
            <a:ext cx="1908175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46800" rIns="0" bIns="46800"/>
          <a:lstStyle/>
          <a:p>
            <a:pPr eaLnBrk="1" hangingPunct="1">
              <a:defRPr/>
            </a:pPr>
            <a:fld id="{5E684549-E54C-4F3B-AF67-CB237B06149F}" type="datetime1">
              <a:rPr lang="de-DE" sz="80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pPr eaLnBrk="1" hangingPunct="1">
                <a:defRPr/>
              </a:pPr>
              <a:t>08.06.2022</a:t>
            </a:fld>
            <a:endParaRPr lang="de-DE" sz="800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pic>
        <p:nvPicPr>
          <p:cNvPr id="36" name="Grafik 35" descr="Goethe-Logo 080508.wm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3" y="246063"/>
            <a:ext cx="11525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200">
                <a:solidFill>
                  <a:schemeClr val="accent1"/>
                </a:solidFill>
                <a:latin typeface="Arial" pitchFamily="-65" charset="0"/>
                <a:cs typeface="Arial" pitchFamily="-65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219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2000">
                <a:solidFill>
                  <a:schemeClr val="tx1"/>
                </a:solidFill>
                <a:latin typeface="Arial" pitchFamily="-65" charset="0"/>
                <a:cs typeface="Arial" pitchFamily="-65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12165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ormal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 bwMode="gray">
          <a:xfrm>
            <a:off x="1588" y="0"/>
            <a:ext cx="9140825" cy="6572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>
              <a:defRPr/>
            </a:pPr>
            <a:endParaRPr lang="de-DE" sz="1600" b="1" smtClean="0">
              <a:solidFill>
                <a:srgbClr val="FFFFFF"/>
              </a:solidFill>
              <a:ea typeface="Gulim" pitchFamily="34" charset="-127"/>
            </a:endParaRPr>
          </a:p>
        </p:txBody>
      </p:sp>
      <p:sp>
        <p:nvSpPr>
          <p:cNvPr id="34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89ABC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de-DE" sz="2800">
              <a:solidFill>
                <a:srgbClr val="000000"/>
              </a:solidFill>
              <a:latin typeface="Arial Black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 userDrawn="1"/>
        </p:nvSpPr>
        <p:spPr bwMode="auto">
          <a:xfrm>
            <a:off x="8264525" y="6605588"/>
            <a:ext cx="457200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46800" rIns="0" bIns="0"/>
          <a:lstStyle/>
          <a:p>
            <a:pPr algn="r" eaLnBrk="1" hangingPunct="1">
              <a:defRPr/>
            </a:pPr>
            <a:fld id="{2D27D852-2F1A-4FFA-ABD6-1EE72FDB9C41}" type="slidenum">
              <a:rPr lang="de-DE" sz="80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pPr algn="r" eaLnBrk="1" hangingPunct="1">
                <a:defRPr/>
              </a:pPr>
              <a:t>‹Nr.›</a:t>
            </a:fld>
            <a:endParaRPr lang="de-DE" sz="800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 userDrawn="1"/>
        </p:nvSpPr>
        <p:spPr bwMode="auto">
          <a:xfrm>
            <a:off x="430213" y="6605588"/>
            <a:ext cx="1908175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46800" rIns="0" bIns="46800"/>
          <a:lstStyle/>
          <a:p>
            <a:pPr eaLnBrk="1" hangingPunct="1">
              <a:defRPr/>
            </a:pPr>
            <a:fld id="{5E684549-E54C-4F3B-AF67-CB237B06149F}" type="datetime1">
              <a:rPr lang="de-DE" sz="80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pPr eaLnBrk="1" hangingPunct="1">
                <a:defRPr/>
              </a:pPr>
              <a:t>08.06.2022</a:t>
            </a:fld>
            <a:endParaRPr lang="de-DE" sz="800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7" name="Line 115"/>
          <p:cNvSpPr>
            <a:spLocks noChangeShapeType="1"/>
          </p:cNvSpPr>
          <p:nvPr/>
        </p:nvSpPr>
        <p:spPr bwMode="auto">
          <a:xfrm flipH="1">
            <a:off x="0" y="998538"/>
            <a:ext cx="9144000" cy="0"/>
          </a:xfrm>
          <a:prstGeom prst="line">
            <a:avLst/>
          </a:prstGeom>
          <a:noFill/>
          <a:ln w="12700" cap="flat" cmpd="sng" algn="ctr">
            <a:solidFill>
              <a:srgbClr val="89ABC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de-DE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38" name="Grafik 37" descr="Goethe-Logo 080508.wm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3" y="246063"/>
            <a:ext cx="11525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marL="1524000" indent="-269875"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9" name="Rectangle 50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876550" y="6605588"/>
            <a:ext cx="3384550" cy="2301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64800" numCol="1" anchor="b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262626"/>
                </a:solidFill>
                <a:latin typeface="Arial" pitchFamily="-65" charset="0"/>
                <a:ea typeface="Arial" pitchFamily="-65" charset="0"/>
                <a:cs typeface="Arial" pitchFamily="-65" charset="0"/>
              </a:defRPr>
            </a:lvl1pPr>
          </a:lstStyle>
          <a:p>
            <a:pPr eaLnBrk="1" hangingPunct="1">
              <a:defRPr/>
            </a:pPr>
            <a:r>
              <a:rPr lang="de-DE"/>
              <a:t>Text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9426951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7ADCF4-6BFB-4BFE-87DC-441D116EC1C7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826A1-024F-4E64-BE3D-4097989D6149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78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ED7AC8-FB96-44EA-9561-9BF3C4D8AC97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38818-4513-40AC-976A-D3BBC36AA9E7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11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5E176D-1B5C-4DE6-A345-9FC0F3E35B0D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648A-7A86-4063-B61D-BB835053CBA8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608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1E6AA9-5359-4BB0-B662-F3CF688265B5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CB101-01FB-45F8-A403-084EB66C14D5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13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72B180-7459-4DF4-938D-3F1204581B2A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57EC1-8BB6-4C87-9AAC-0711FF2F39D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7442" y="116632"/>
            <a:ext cx="6598854" cy="792088"/>
          </a:xfrm>
          <a:prstGeom prst="rect">
            <a:avLst/>
          </a:prstGeom>
        </p:spPr>
        <p:txBody>
          <a:bodyPr anchor="b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484784"/>
            <a:ext cx="8119814" cy="469217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 Narrow" panose="020B0606020202030204" pitchFamily="34" charset="0"/>
              </a:defRPr>
            </a:lvl1pPr>
            <a:lvl2pPr marL="417513" indent="-236538">
              <a:buClrTx/>
              <a:buSzPct val="100000"/>
              <a:buFont typeface="Arial" panose="020B0604020202020204" pitchFamily="34" charset="0"/>
              <a:buChar char="•"/>
              <a:defRPr sz="1800">
                <a:latin typeface="Arial Narrow" panose="020B060602020203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890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8ECCBC-B05F-4BAE-8999-9371EC558FB0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6A432-009C-4537-8604-354FE98876C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046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A3F2B4-DB24-4E02-84A9-0EEE900BFEF9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A8577-25B3-4C3A-9D46-534D50081D3C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27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D1512-0F0C-440E-9C73-7265C8C887CF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AAEB9-24D7-4E7A-844A-1939B98901D2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1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F602EC-3EAE-4A94-88D5-7FD4D635E4AB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31B1A-19FE-4EEB-BA2C-849B49FD4990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52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04BE19-D972-47FC-8EFB-CA3C736A9CC2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85612-669D-449F-88AD-C7A582BD9126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683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78963B-8629-43D0-B40F-8454AD2C1F57}" type="datetime1">
              <a:rPr lang="de-DE">
                <a:solidFill>
                  <a:srgbClr val="000000"/>
                </a:solidFill>
              </a:rPr>
              <a:pPr/>
              <a:t>08.06.2022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DED28-9BC2-4214-B1D1-1883F65DEC6B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380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2"/>
          <p:cNvSpPr txBox="1">
            <a:spLocks noChangeArrowheads="1"/>
          </p:cNvSpPr>
          <p:nvPr userDrawn="1"/>
        </p:nvSpPr>
        <p:spPr bwMode="auto">
          <a:xfrm>
            <a:off x="430213" y="6605588"/>
            <a:ext cx="1908175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46800" rIns="0" bIns="46800"/>
          <a:lstStyle/>
          <a:p>
            <a:pPr eaLnBrk="1" hangingPunct="1">
              <a:defRPr/>
            </a:pPr>
            <a:endParaRPr lang="de-DE" sz="800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8264525" y="6605588"/>
            <a:ext cx="457200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46800" rIns="0" bIns="0"/>
          <a:lstStyle/>
          <a:p>
            <a:pPr algn="r" eaLnBrk="1" hangingPunct="1">
              <a:defRPr/>
            </a:pPr>
            <a:fld id="{8AC214FF-DDCC-4871-9F4E-CCB80E223FDD}" type="slidenum">
              <a:rPr lang="de-DE" sz="800">
                <a:solidFill>
                  <a:srgbClr val="000000"/>
                </a:solidFill>
                <a:latin typeface="Arial" pitchFamily="-65" charset="0"/>
                <a:ea typeface="Arial" pitchFamily="-65" charset="0"/>
                <a:cs typeface="Arial" pitchFamily="-65" charset="0"/>
              </a:rPr>
              <a:pPr algn="r" eaLnBrk="1" hangingPunct="1">
                <a:defRPr/>
              </a:pPr>
              <a:t>‹Nr.›</a:t>
            </a:fld>
            <a:endParaRPr lang="de-DE" sz="800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92298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5219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969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0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7442" y="116632"/>
            <a:ext cx="6598854" cy="792088"/>
          </a:xfrm>
          <a:prstGeom prst="rect">
            <a:avLst/>
          </a:prstGeom>
        </p:spPr>
        <p:txBody>
          <a:bodyPr anchor="b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484784"/>
            <a:ext cx="3727326" cy="469217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 Narrow" panose="020B0606020202030204" pitchFamily="34" charset="0"/>
              </a:defRPr>
            </a:lvl1pPr>
            <a:lvl2pPr marL="417513" indent="-236538">
              <a:buClrTx/>
              <a:buSzPct val="100000"/>
              <a:buFont typeface="Arial" panose="020B0604020202020204" pitchFamily="34" charset="0"/>
              <a:buChar char="•"/>
              <a:defRPr sz="1800">
                <a:latin typeface="Arial Narrow" panose="020B060602020203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4716463" y="1484313"/>
            <a:ext cx="4032250" cy="4681537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>
              <a:sym typeface="Arial" panose="020B0604020202020204" pitchFamily="34" charset="0"/>
            </a:endParaRP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9423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945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05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951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186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2792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8298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386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08.06.2022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2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7442" y="116632"/>
            <a:ext cx="6598854" cy="792088"/>
          </a:xfrm>
          <a:prstGeom prst="rect">
            <a:avLst/>
          </a:prstGeom>
        </p:spPr>
        <p:txBody>
          <a:bodyPr anchor="b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628799"/>
            <a:ext cx="7886700" cy="3168353"/>
          </a:xfrm>
          <a:prstGeom prst="rect">
            <a:avLst/>
          </a:prstGeom>
        </p:spPr>
        <p:txBody>
          <a:bodyPr anchor="ctr" anchorCtr="0"/>
          <a:lstStyle>
            <a:lvl1pPr algn="ctr">
              <a:defRPr sz="240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17513" indent="-236538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 sz="1800">
                <a:latin typeface="Arial Narrow" panose="020B060602020203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411662" y="4868863"/>
            <a:ext cx="4103688" cy="576262"/>
          </a:xfrm>
          <a:prstGeom prst="rect">
            <a:avLst/>
          </a:prstGeom>
        </p:spPr>
        <p:txBody>
          <a:bodyPr/>
          <a:lstStyle>
            <a:lvl1pPr algn="r">
              <a:defRPr b="1" i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904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37442" y="116632"/>
            <a:ext cx="6598854" cy="792088"/>
          </a:xfrm>
          <a:prstGeom prst="rect">
            <a:avLst/>
          </a:prstGeom>
        </p:spPr>
        <p:txBody>
          <a:bodyPr anchor="b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716016" y="1484784"/>
            <a:ext cx="3727326" cy="469217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 Narrow" panose="020B0606020202030204" pitchFamily="34" charset="0"/>
              </a:defRPr>
            </a:lvl1pPr>
            <a:lvl2pPr marL="417513" indent="-236538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 lang="de-DE" sz="18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1"/>
          </p:nvPr>
        </p:nvSpPr>
        <p:spPr>
          <a:xfrm>
            <a:off x="628650" y="1484784"/>
            <a:ext cx="3727326" cy="469217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 Narrow" panose="020B0606020202030204" pitchFamily="34" charset="0"/>
              </a:defRPr>
            </a:lvl1pPr>
            <a:lvl2pPr marL="417513" indent="-236538">
              <a:buClrTx/>
              <a:buSzPct val="10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>
              <a:defRPr sz="1800">
                <a:latin typeface="Arial Narrow" panose="020B0606020202030204" pitchFamily="34" charset="0"/>
              </a:defRPr>
            </a:lvl3pPr>
            <a:lvl4pPr>
              <a:defRPr sz="1800">
                <a:latin typeface="Arial Narrow" panose="020B0606020202030204" pitchFamily="34" charset="0"/>
              </a:defRPr>
            </a:lvl4pPr>
            <a:lvl5pPr>
              <a:defRPr sz="18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577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37442" y="116632"/>
            <a:ext cx="6598854" cy="792088"/>
          </a:xfrm>
          <a:prstGeom prst="rect">
            <a:avLst/>
          </a:prstGeom>
        </p:spPr>
        <p:txBody>
          <a:bodyPr anchor="b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8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116013" y="6615113"/>
            <a:ext cx="7056437" cy="198437"/>
          </a:xfr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423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90820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417513" indent="-236538">
              <a:buClrTx/>
              <a:buSzPct val="100000"/>
              <a:buFont typeface="Arial" panose="020B0604020202020204" pitchFamily="34" charset="0"/>
              <a:buChar char="•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"/>
          <p:cNvSpPr>
            <a:spLocks noGrp="1"/>
          </p:cNvSpPr>
          <p:nvPr>
            <p:ph type="sldNum" sz="quarter" idx="10"/>
          </p:nvPr>
        </p:nvSpPr>
        <p:spPr>
          <a:xfrm>
            <a:off x="8821738" y="6669088"/>
            <a:ext cx="1270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18C97-944F-4C24-BAA4-1BCF01C8168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70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467544" y="1611432"/>
            <a:ext cx="8280920" cy="2897687"/>
          </a:xfrm>
          <a:prstGeom prst="rect">
            <a:avLst/>
          </a:prstGeom>
        </p:spPr>
        <p:txBody>
          <a:bodyPr anchor="t" anchorCtr="0"/>
          <a:lstStyle>
            <a:lvl1pPr algn="l">
              <a:defRPr sz="44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"/>
          </p:nvPr>
        </p:nvSpPr>
        <p:spPr>
          <a:xfrm>
            <a:off x="467544" y="4725144"/>
            <a:ext cx="8280920" cy="172819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</a:p>
          <a:p>
            <a:r>
              <a:rPr lang="de-DE" dirty="0" smtClean="0"/>
              <a:t>Kurs</a:t>
            </a:r>
          </a:p>
          <a:p>
            <a:r>
              <a:rPr lang="de-DE" dirty="0" smtClean="0"/>
              <a:t>Semester</a:t>
            </a:r>
            <a:endParaRPr lang="de-DE" dirty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7544" y="404665"/>
            <a:ext cx="8280920" cy="1206768"/>
          </a:xfrm>
          <a:prstGeom prst="rect">
            <a:avLst/>
          </a:prstGeom>
        </p:spPr>
        <p:txBody>
          <a:bodyPr anchor="b" anchorCtr="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"/>
          <p:cNvSpPr>
            <a:spLocks noGrp="1"/>
          </p:cNvSpPr>
          <p:nvPr>
            <p:ph type="sldNum" sz="quarter" idx="13"/>
          </p:nvPr>
        </p:nvSpPr>
        <p:spPr>
          <a:xfrm>
            <a:off x="8821738" y="6669088"/>
            <a:ext cx="1270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61E3C-7F36-4155-AC87-E69F7B996E6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14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sldNum" sz="quarter" idx="4"/>
          </p:nvPr>
        </p:nvSpPr>
        <p:spPr bwMode="auto">
          <a:xfrm>
            <a:off x="8767763" y="6669088"/>
            <a:ext cx="182562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defRPr sz="1000">
                <a:latin typeface="+mj-lt"/>
                <a:cs typeface="+mn-cs"/>
                <a:sym typeface="Arial" panose="020B0604020202020204" pitchFamily="34" charset="0"/>
              </a:defRPr>
            </a:lvl1pPr>
          </a:lstStyle>
          <a:p>
            <a:pPr>
              <a:defRPr/>
            </a:pPr>
            <a:fld id="{E42BEB3F-08D9-49EF-B61F-64B0AC4A9AB9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4" name="Rectangle 1"/>
          <p:cNvSpPr>
            <a:spLocks/>
          </p:cNvSpPr>
          <p:nvPr userDrawn="1"/>
        </p:nvSpPr>
        <p:spPr bwMode="auto">
          <a:xfrm>
            <a:off x="152400" y="6654800"/>
            <a:ext cx="758825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1pPr>
            <a:lvl2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4572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9144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13716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18288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 eaLnBrk="1">
              <a:defRPr/>
            </a:pPr>
            <a:fld id="{B1653117-B3F9-4AC9-9C1A-504184EEB33D}" type="datetime4">
              <a:rPr lang="de-DE" altLang="de-DE" sz="1000" smtClean="0">
                <a:latin typeface="+mj-lt"/>
              </a:rPr>
              <a:pPr eaLnBrk="1">
                <a:defRPr/>
              </a:pPr>
              <a:t>8. Juni 2022</a:t>
            </a:fld>
            <a:endParaRPr lang="de-DE" altLang="de-DE" sz="10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1116013" y="6615113"/>
            <a:ext cx="7056437" cy="207962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ern="1200">
          <a:solidFill>
            <a:srgbClr val="004F8F"/>
          </a:solidFill>
          <a:latin typeface="+mj-lt"/>
          <a:ea typeface="+mj-ea"/>
          <a:cs typeface="+mj-cs"/>
          <a:sym typeface="Arial Narrow" panose="020B0606020202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ts val="300"/>
        </a:spcBef>
        <a:spcAft>
          <a:spcPct val="0"/>
        </a:spcAft>
        <a:defRPr sz="1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417513" indent="-236538" algn="l" rtl="0" eaLnBrk="0" fontAlgn="base" hangingPunct="0">
        <a:spcBef>
          <a:spcPts val="300"/>
        </a:spcBef>
        <a:spcAft>
          <a:spcPct val="0"/>
        </a:spcAft>
        <a:buSzPct val="10000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687388" indent="-2413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955675" indent="-2413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1227138" indent="-238125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0213" y="150813"/>
            <a:ext cx="73453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3" rIns="0" bIns="4571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Slide title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213" y="1449388"/>
            <a:ext cx="82804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Body text</a:t>
            </a:r>
          </a:p>
          <a:p>
            <a:pPr lvl="1"/>
            <a:r>
              <a:rPr lang="de-DE" altLang="de-DE" smtClean="0"/>
              <a:t>First level</a:t>
            </a:r>
          </a:p>
          <a:p>
            <a:pPr lvl="2"/>
            <a:r>
              <a:rPr lang="de-DE" altLang="de-DE" smtClean="0"/>
              <a:t>Second level</a:t>
            </a:r>
          </a:p>
          <a:p>
            <a:pPr lvl="3"/>
            <a:r>
              <a:rPr lang="de-DE" altLang="de-DE" smtClean="0"/>
              <a:t>Third level</a:t>
            </a:r>
          </a:p>
          <a:p>
            <a:pPr lvl="4"/>
            <a:r>
              <a:rPr lang="de-DE" altLang="de-DE" smtClean="0"/>
              <a:t>Forth level</a:t>
            </a:r>
          </a:p>
          <a:p>
            <a:pPr lvl="4"/>
            <a:r>
              <a:rPr lang="de-DE" altLang="de-DE" smtClean="0"/>
              <a:t>Fifth level</a:t>
            </a:r>
          </a:p>
          <a:p>
            <a:pPr lvl="4"/>
            <a:r>
              <a:rPr lang="de-DE" altLang="de-DE" smtClean="0"/>
              <a:t>Sixth level</a:t>
            </a:r>
          </a:p>
          <a:p>
            <a:pPr lvl="4"/>
            <a:r>
              <a:rPr lang="de-DE" altLang="de-DE" smtClean="0"/>
              <a:t>Seventh level</a:t>
            </a:r>
          </a:p>
          <a:p>
            <a:pPr lvl="4"/>
            <a:r>
              <a:rPr lang="de-DE" altLang="de-DE" smtClean="0"/>
              <a:t>Eigth level</a:t>
            </a:r>
          </a:p>
          <a:p>
            <a:pPr lvl="4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09832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 (Headings)"/>
          <a:ea typeface=" (Headings)"/>
          <a:cs typeface=" (Headings)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 (Headings)"/>
          <a:ea typeface=" (Headings)"/>
          <a:cs typeface=" (Headings)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 (Headings)"/>
          <a:ea typeface=" (Headings)"/>
          <a:cs typeface=" (Headings)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 (Headings)"/>
          <a:ea typeface=" (Headings)"/>
          <a:cs typeface=" (Headings)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 (Headings)"/>
          <a:ea typeface=" (Headings)"/>
          <a:cs typeface=" (Headings)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447675" indent="-2667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717550" indent="-2714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985838" indent="-2714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4pPr>
      <a:lvl5pPr marL="1257300" indent="-2682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1524000" indent="-2698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 baseline="0">
          <a:solidFill>
            <a:srgbClr val="000000"/>
          </a:solidFill>
          <a:latin typeface="+mn-lt"/>
          <a:cs typeface="+mn-cs"/>
        </a:defRPr>
      </a:lvl6pPr>
      <a:lvl7pPr marL="1793875" indent="-2698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 baseline="0">
          <a:solidFill>
            <a:srgbClr val="000000"/>
          </a:solidFill>
          <a:latin typeface="+mn-lt"/>
          <a:cs typeface="+mn-cs"/>
        </a:defRPr>
      </a:lvl7pPr>
      <a:lvl8pPr marL="2063750" indent="-2698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 baseline="0">
          <a:solidFill>
            <a:schemeClr val="tx1"/>
          </a:solidFill>
          <a:latin typeface="+mn-lt"/>
          <a:cs typeface="+mn-cs"/>
        </a:defRPr>
      </a:lvl8pPr>
      <a:lvl9pPr marL="2330450" indent="-2667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 baseline="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fld id="{2C61CC22-E236-4FD6-8936-216E828CACA6}" type="datetime1">
              <a:rPr lang="de-DE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eaLnBrk="1" hangingPunct="1"/>
              <a:t>08.06.2022</a:t>
            </a:fld>
            <a:endParaRPr lang="de-DE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de-DE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1C389190-308B-44EE-9B86-AF72D1A943AF}" type="slidenum">
              <a:rPr lang="de-DE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eaLnBrk="1" hangingPunct="1"/>
              <a:t>‹Nr.›</a:t>
            </a:fld>
            <a:endParaRPr lang="de-DE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259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  <p:sldLayoutId id="214748411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A90DF45-2242-48BF-B8B0-7E3F7CC08361}" type="datetimeFigureOut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08.06.2022</a:t>
            </a:fld>
            <a:endParaRPr lang="de-CH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BF9CF53-60D9-4988-8B4D-0B49657BAC0E}" type="slidenum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CH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362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0.JPEG"/><Relationship Id="rId4" Type="http://schemas.openxmlformats.org/officeDocument/2006/relationships/image" Target="../media/image25.png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jpeg"/><Relationship Id="rId5" Type="http://schemas.openxmlformats.org/officeDocument/2006/relationships/image" Target="../media/image9.w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ctrTitle"/>
          </p:nvPr>
        </p:nvSpPr>
        <p:spPr bwMode="auto">
          <a:xfrm>
            <a:off x="468313" y="1852184"/>
            <a:ext cx="8280400" cy="2897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altLang="de-DE" sz="4000" dirty="0" smtClean="0"/>
              <a:t/>
            </a:r>
            <a:br>
              <a:rPr lang="en-US" altLang="de-DE" sz="4000" dirty="0" smtClean="0"/>
            </a:br>
            <a:r>
              <a:rPr lang="en-US" altLang="de-DE" sz="4000" dirty="0" smtClean="0"/>
              <a:t>Status and plans of the CLOUD experiment </a:t>
            </a:r>
            <a:r>
              <a:rPr lang="en-US" altLang="de-DE" sz="4000" dirty="0"/>
              <a:t/>
            </a:r>
            <a:br>
              <a:rPr lang="en-US" altLang="de-DE" sz="4000" dirty="0"/>
            </a:br>
            <a:endParaRPr lang="de-DE" altLang="de-DE" sz="3200" dirty="0" smtClean="0"/>
          </a:p>
        </p:txBody>
      </p:sp>
      <p:sp>
        <p:nvSpPr>
          <p:cNvPr id="16387" name="Untertitel 2"/>
          <p:cNvSpPr>
            <a:spLocks noGrp="1"/>
          </p:cNvSpPr>
          <p:nvPr>
            <p:ph type="subTitle" idx="1"/>
          </p:nvPr>
        </p:nvSpPr>
        <p:spPr bwMode="auto">
          <a:xfrm>
            <a:off x="468313" y="4724400"/>
            <a:ext cx="8280400" cy="1728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Joachim Curtius</a:t>
            </a:r>
          </a:p>
          <a:p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de-DE" altLang="de-DE" dirty="0" smtClean="0"/>
              <a:t>Institute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Atmospheric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Environmental </a:t>
            </a:r>
            <a:r>
              <a:rPr lang="de-DE" altLang="de-DE" dirty="0" err="1" smtClean="0"/>
              <a:t>Sciences</a:t>
            </a:r>
            <a:endParaRPr lang="de-DE" altLang="de-DE" dirty="0" smtClean="0"/>
          </a:p>
          <a:p>
            <a:r>
              <a:rPr lang="de-DE" altLang="de-DE" dirty="0" smtClean="0"/>
              <a:t>Goethe University Frankfurt</a:t>
            </a:r>
          </a:p>
        </p:txBody>
      </p:sp>
      <p:sp>
        <p:nvSpPr>
          <p:cNvPr id="16388" name="Textplatzhalter 3"/>
          <p:cNvSpPr>
            <a:spLocks noGrp="1"/>
          </p:cNvSpPr>
          <p:nvPr>
            <p:ph type="body" sz="quarter" idx="12"/>
          </p:nvPr>
        </p:nvSpPr>
        <p:spPr bwMode="auto">
          <a:xfrm>
            <a:off x="468313" y="0"/>
            <a:ext cx="8280400" cy="1206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marL="0" indent="0"/>
            <a:r>
              <a:rPr lang="de-DE" altLang="de-DE" dirty="0" smtClean="0"/>
              <a:t>09 June 2022</a:t>
            </a:r>
          </a:p>
        </p:txBody>
      </p:sp>
    </p:spTree>
    <p:extLst>
      <p:ext uri="{BB962C8B-B14F-4D97-AF65-F5344CB8AC3E}">
        <p14:creationId xmlns:p14="http://schemas.microsoft.com/office/powerpoint/2010/main" val="189955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9512" y="548680"/>
            <a:ext cx="3583032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2000" b="1" dirty="0" smtClean="0">
                <a:solidFill>
                  <a:srgbClr val="004F8F"/>
                </a:solidFill>
              </a:rPr>
              <a:t>CLOUD 2022</a:t>
            </a:r>
          </a:p>
          <a:p>
            <a:endParaRPr lang="de-CH" sz="1800" b="1" dirty="0">
              <a:solidFill>
                <a:srgbClr val="004F8F"/>
              </a:solidFill>
            </a:endParaRPr>
          </a:p>
          <a:p>
            <a:r>
              <a:rPr lang="de-CH" sz="1800" dirty="0" smtClean="0">
                <a:solidFill>
                  <a:srgbClr val="004F8F"/>
                </a:solidFill>
              </a:rPr>
              <a:t>New experimental </a:t>
            </a:r>
            <a:r>
              <a:rPr lang="de-CH" sz="1800" dirty="0" err="1" smtClean="0">
                <a:solidFill>
                  <a:srgbClr val="004F8F"/>
                </a:solidFill>
              </a:rPr>
              <a:t>facility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</a:p>
          <a:p>
            <a:r>
              <a:rPr lang="de-CH" sz="1800" b="1" dirty="0" smtClean="0">
                <a:solidFill>
                  <a:srgbClr val="004F8F"/>
                </a:solidFill>
              </a:rPr>
              <a:t>FLOTUS </a:t>
            </a:r>
            <a:r>
              <a:rPr lang="de-CH" sz="1800" dirty="0" smtClean="0">
                <a:solidFill>
                  <a:srgbClr val="004F8F"/>
                </a:solidFill>
              </a:rPr>
              <a:t>(</a:t>
            </a:r>
            <a:r>
              <a:rPr lang="de-CH" sz="1800" dirty="0" err="1" smtClean="0">
                <a:solidFill>
                  <a:srgbClr val="004F8F"/>
                </a:solidFill>
              </a:rPr>
              <a:t>FLOw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TUbe</a:t>
            </a:r>
            <a:r>
              <a:rPr lang="de-CH" sz="1800" dirty="0" smtClean="0">
                <a:solidFill>
                  <a:srgbClr val="004F8F"/>
                </a:solidFill>
              </a:rPr>
              <a:t> System) </a:t>
            </a:r>
          </a:p>
          <a:p>
            <a:r>
              <a:rPr lang="de-CH" sz="1800" dirty="0" err="1">
                <a:solidFill>
                  <a:srgbClr val="004F8F"/>
                </a:solidFill>
              </a:rPr>
              <a:t>s</a:t>
            </a:r>
            <a:r>
              <a:rPr lang="de-CH" sz="1800" dirty="0" err="1" smtClean="0">
                <a:solidFill>
                  <a:srgbClr val="004F8F"/>
                </a:solidFill>
              </a:rPr>
              <a:t>et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up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for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preparation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</a:p>
          <a:p>
            <a:r>
              <a:rPr lang="de-CH" sz="1800" dirty="0" err="1" smtClean="0">
                <a:solidFill>
                  <a:srgbClr val="004F8F"/>
                </a:solidFill>
              </a:rPr>
              <a:t>of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pre-aged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aerosol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particles</a:t>
            </a:r>
            <a:endParaRPr lang="de-CH" sz="1800" dirty="0" smtClean="0">
              <a:solidFill>
                <a:srgbClr val="004F8F"/>
              </a:solidFill>
            </a:endParaRPr>
          </a:p>
          <a:p>
            <a:endParaRPr lang="de-CH" sz="1800" dirty="0" smtClean="0">
              <a:solidFill>
                <a:srgbClr val="004F8F"/>
              </a:solidFill>
            </a:endParaRPr>
          </a:p>
          <a:p>
            <a:r>
              <a:rPr lang="de-CH" sz="1800" dirty="0" err="1" smtClean="0">
                <a:solidFill>
                  <a:srgbClr val="004F8F"/>
                </a:solidFill>
              </a:rPr>
              <a:t>Intense</a:t>
            </a:r>
            <a:r>
              <a:rPr lang="de-CH" sz="1800" dirty="0" smtClean="0">
                <a:solidFill>
                  <a:srgbClr val="004F8F"/>
                </a:solidFill>
              </a:rPr>
              <a:t> UV </a:t>
            </a:r>
            <a:r>
              <a:rPr lang="de-CH" sz="1800" dirty="0" err="1" smtClean="0">
                <a:solidFill>
                  <a:srgbClr val="004F8F"/>
                </a:solidFill>
              </a:rPr>
              <a:t>exposure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to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simulate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</a:p>
          <a:p>
            <a:r>
              <a:rPr lang="de-CH" sz="1800" dirty="0" err="1" smtClean="0">
                <a:solidFill>
                  <a:srgbClr val="004F8F"/>
                </a:solidFill>
              </a:rPr>
              <a:t>Several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days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of</a:t>
            </a:r>
            <a:r>
              <a:rPr lang="de-CH" sz="1800" dirty="0" smtClean="0">
                <a:solidFill>
                  <a:srgbClr val="004F8F"/>
                </a:solidFill>
              </a:rPr>
              <a:t> oxidative </a:t>
            </a:r>
          </a:p>
          <a:p>
            <a:r>
              <a:rPr lang="de-CH" sz="1800" dirty="0" err="1" smtClean="0">
                <a:solidFill>
                  <a:srgbClr val="004F8F"/>
                </a:solidFill>
              </a:rPr>
              <a:t>exposure</a:t>
            </a:r>
            <a:r>
              <a:rPr lang="de-CH" sz="1800" dirty="0" smtClean="0">
                <a:solidFill>
                  <a:srgbClr val="004F8F"/>
                </a:solidFill>
              </a:rPr>
              <a:t>. </a:t>
            </a:r>
          </a:p>
          <a:p>
            <a:endParaRPr lang="de-CH" sz="1800" dirty="0">
              <a:solidFill>
                <a:srgbClr val="004F8F"/>
              </a:solidFill>
            </a:endParaRPr>
          </a:p>
          <a:p>
            <a:r>
              <a:rPr lang="de-CH" sz="1800" dirty="0" err="1" smtClean="0">
                <a:solidFill>
                  <a:srgbClr val="004F8F"/>
                </a:solidFill>
              </a:rPr>
              <a:t>Greatly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extends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science</a:t>
            </a:r>
            <a:endParaRPr lang="de-CH" sz="1800" dirty="0" smtClean="0">
              <a:solidFill>
                <a:srgbClr val="004F8F"/>
              </a:solidFill>
            </a:endParaRPr>
          </a:p>
          <a:p>
            <a:r>
              <a:rPr lang="de-CH" sz="1800" dirty="0" err="1" smtClean="0">
                <a:solidFill>
                  <a:srgbClr val="004F8F"/>
                </a:solidFill>
              </a:rPr>
              <a:t>reach</a:t>
            </a:r>
            <a:r>
              <a:rPr lang="de-CH" sz="1800" dirty="0" smtClean="0">
                <a:solidFill>
                  <a:srgbClr val="004F8F"/>
                </a:solidFill>
              </a:rPr>
              <a:t> </a:t>
            </a:r>
            <a:r>
              <a:rPr lang="de-CH" sz="1800" dirty="0" err="1" smtClean="0">
                <a:solidFill>
                  <a:srgbClr val="004F8F"/>
                </a:solidFill>
              </a:rPr>
              <a:t>of</a:t>
            </a:r>
            <a:r>
              <a:rPr lang="de-CH" sz="1800" dirty="0" smtClean="0">
                <a:solidFill>
                  <a:srgbClr val="004F8F"/>
                </a:solidFill>
              </a:rPr>
              <a:t> CLOUD.</a:t>
            </a:r>
          </a:p>
          <a:p>
            <a:endParaRPr lang="de-CH" sz="1800" dirty="0" smtClean="0">
              <a:solidFill>
                <a:srgbClr val="004F8F"/>
              </a:solidFill>
            </a:endParaRPr>
          </a:p>
          <a:p>
            <a:endParaRPr lang="de-CH" sz="1800" dirty="0">
              <a:solidFill>
                <a:srgbClr val="333399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741649"/>
            <a:ext cx="5082176" cy="584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27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7544" y="476672"/>
            <a:ext cx="7648248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800" dirty="0" smtClean="0">
                <a:solidFill>
                  <a:srgbClr val="333399"/>
                </a:solidFill>
              </a:rPr>
              <a:t>Extension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experimental </a:t>
            </a:r>
            <a:r>
              <a:rPr lang="de-CH" sz="1800" dirty="0" err="1" smtClean="0">
                <a:solidFill>
                  <a:srgbClr val="333399"/>
                </a:solidFill>
              </a:rPr>
              <a:t>capabilities</a:t>
            </a:r>
            <a:endParaRPr lang="de-CH" sz="1800" dirty="0">
              <a:solidFill>
                <a:srgbClr val="333399"/>
              </a:solidFill>
            </a:endParaRPr>
          </a:p>
          <a:p>
            <a:r>
              <a:rPr lang="de-CH" sz="1800" dirty="0" err="1">
                <a:solidFill>
                  <a:srgbClr val="333399"/>
                </a:solidFill>
              </a:rPr>
              <a:t>t</a:t>
            </a:r>
            <a:r>
              <a:rPr lang="de-CH" sz="1800" dirty="0" err="1" smtClean="0">
                <a:solidFill>
                  <a:srgbClr val="333399"/>
                </a:solidFill>
              </a:rPr>
              <a:t>hrough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b="1" dirty="0" smtClean="0">
                <a:solidFill>
                  <a:srgbClr val="333399"/>
                </a:solidFill>
              </a:rPr>
              <a:t>HORUS </a:t>
            </a:r>
            <a:r>
              <a:rPr lang="de-CH" sz="1800" b="1" dirty="0" err="1" smtClean="0">
                <a:solidFill>
                  <a:srgbClr val="333399"/>
                </a:solidFill>
              </a:rPr>
              <a:t>instrument</a:t>
            </a:r>
            <a:r>
              <a:rPr lang="de-CH" sz="1800" b="1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from</a:t>
            </a:r>
            <a:r>
              <a:rPr lang="de-CH" sz="1800" dirty="0" smtClean="0">
                <a:solidFill>
                  <a:srgbClr val="333399"/>
                </a:solidFill>
              </a:rPr>
              <a:t> MPI-Chemistry: </a:t>
            </a:r>
          </a:p>
          <a:p>
            <a:endParaRPr lang="de-CH" sz="1000" dirty="0" smtClean="0">
              <a:solidFill>
                <a:srgbClr val="3333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1800" dirty="0" err="1" smtClean="0">
                <a:solidFill>
                  <a:srgbClr val="333399"/>
                </a:solidFill>
              </a:rPr>
              <a:t>Allows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direct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measurement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OH </a:t>
            </a:r>
            <a:r>
              <a:rPr lang="de-CH" sz="1800" dirty="0" err="1" smtClean="0">
                <a:solidFill>
                  <a:srgbClr val="333399"/>
                </a:solidFill>
              </a:rPr>
              <a:t>and</a:t>
            </a:r>
            <a:r>
              <a:rPr lang="de-CH" sz="1800" dirty="0" smtClean="0">
                <a:solidFill>
                  <a:srgbClr val="333399"/>
                </a:solidFill>
              </a:rPr>
              <a:t> HO</a:t>
            </a:r>
            <a:r>
              <a:rPr lang="de-CH" sz="1800" baseline="-25000" dirty="0" smtClean="0">
                <a:solidFill>
                  <a:srgbClr val="333399"/>
                </a:solidFill>
              </a:rPr>
              <a:t>2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radicals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endParaRPr lang="de-CH" sz="1800" dirty="0" smtClean="0">
              <a:solidFill>
                <a:srgbClr val="3333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de-CH" sz="1800" dirty="0">
              <a:solidFill>
                <a:srgbClr val="3333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333399"/>
                </a:solidFill>
              </a:rPr>
              <a:t>OH is the most important reactive chemical in the </a:t>
            </a:r>
            <a:r>
              <a:rPr lang="en-US" sz="1800" dirty="0" smtClean="0">
                <a:solidFill>
                  <a:srgbClr val="333399"/>
                </a:solidFill>
              </a:rPr>
              <a:t>troposphere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solidFill>
                <a:srgbClr val="3333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333399"/>
                </a:solidFill>
              </a:rPr>
              <a:t>Highly challenging measurement: OH concentrations around 0.1 pptv </a:t>
            </a:r>
            <a:r>
              <a:rPr lang="en-US" sz="1800" dirty="0" smtClean="0">
                <a:solidFill>
                  <a:srgbClr val="333399"/>
                </a:solidFill>
              </a:rPr>
              <a:t/>
            </a:r>
            <a:br>
              <a:rPr lang="en-US" sz="1800" dirty="0" smtClean="0">
                <a:solidFill>
                  <a:srgbClr val="333399"/>
                </a:solidFill>
              </a:rPr>
            </a:br>
            <a:r>
              <a:rPr lang="en-US" sz="1800" dirty="0" smtClean="0">
                <a:solidFill>
                  <a:srgbClr val="333399"/>
                </a:solidFill>
              </a:rPr>
              <a:t>and </a:t>
            </a:r>
            <a:r>
              <a:rPr lang="en-US" sz="1800" dirty="0">
                <a:solidFill>
                  <a:srgbClr val="333399"/>
                </a:solidFill>
              </a:rPr>
              <a:t>OH lifetime below 1 s</a:t>
            </a:r>
          </a:p>
          <a:p>
            <a:endParaRPr lang="en-US" sz="1800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 </a:t>
            </a:r>
            <a:endParaRPr lang="de-CH" sz="1800" dirty="0" smtClean="0">
              <a:solidFill>
                <a:srgbClr val="333399"/>
              </a:solidFill>
            </a:endParaRPr>
          </a:p>
          <a:p>
            <a:endParaRPr lang="en-GB" sz="1800" dirty="0">
              <a:solidFill>
                <a:srgbClr val="333399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2976"/>
            <a:ext cx="9124629" cy="294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3973" y="232350"/>
            <a:ext cx="902041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800" b="1" dirty="0" err="1" smtClean="0">
                <a:solidFill>
                  <a:srgbClr val="333399"/>
                </a:solidFill>
              </a:rPr>
              <a:t>Results</a:t>
            </a:r>
            <a:endParaRPr lang="de-CH" sz="1800" b="1" dirty="0" smtClean="0">
              <a:solidFill>
                <a:srgbClr val="333399"/>
              </a:solidFill>
            </a:endParaRPr>
          </a:p>
          <a:p>
            <a:endParaRPr lang="de-CH" sz="1800" b="1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Study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for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iodic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acid</a:t>
            </a:r>
            <a:r>
              <a:rPr lang="de-CH" sz="1800" dirty="0" smtClean="0">
                <a:solidFill>
                  <a:srgbClr val="333399"/>
                </a:solidFill>
              </a:rPr>
              <a:t> HIO</a:t>
            </a:r>
            <a:r>
              <a:rPr lang="de-CH" sz="1800" baseline="-25000" dirty="0" smtClean="0">
                <a:solidFill>
                  <a:srgbClr val="333399"/>
                </a:solidFill>
              </a:rPr>
              <a:t>3</a:t>
            </a:r>
            <a:r>
              <a:rPr lang="de-CH" sz="1800" dirty="0" smtClean="0">
                <a:solidFill>
                  <a:srgbClr val="333399"/>
                </a:solidFill>
              </a:rPr>
              <a:t>: </a:t>
            </a:r>
          </a:p>
          <a:p>
            <a:r>
              <a:rPr lang="de-CH" sz="1800" dirty="0" err="1" smtClean="0">
                <a:solidFill>
                  <a:srgbClr val="333399"/>
                </a:solidFill>
              </a:rPr>
              <a:t>Detailed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mechanism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for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charged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and</a:t>
            </a:r>
            <a:r>
              <a:rPr lang="de-CH" sz="1800" dirty="0" smtClean="0">
                <a:solidFill>
                  <a:srgbClr val="333399"/>
                </a:solidFill>
              </a:rPr>
              <a:t> neutral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identified</a:t>
            </a:r>
            <a:r>
              <a:rPr lang="de-CH" sz="1800" dirty="0" smtClean="0">
                <a:solidFill>
                  <a:srgbClr val="333399"/>
                </a:solidFill>
              </a:rPr>
              <a:t>: </a:t>
            </a:r>
          </a:p>
          <a:p>
            <a:endParaRPr lang="de-CH" sz="1800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He et al., Science, 2021: </a:t>
            </a:r>
            <a:r>
              <a:rPr lang="de-CH" sz="1800" dirty="0" err="1" smtClean="0">
                <a:solidFill>
                  <a:srgbClr val="333399"/>
                </a:solidFill>
              </a:rPr>
              <a:t>Importance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for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Arctic</a:t>
            </a:r>
            <a:r>
              <a:rPr lang="de-CH" sz="1800" dirty="0" smtClean="0">
                <a:solidFill>
                  <a:srgbClr val="333399"/>
                </a:solidFill>
              </a:rPr>
              <a:t> marine </a:t>
            </a:r>
            <a:r>
              <a:rPr lang="de-CH" sz="1800" dirty="0" err="1" smtClean="0">
                <a:solidFill>
                  <a:srgbClr val="333399"/>
                </a:solidFill>
              </a:rPr>
              <a:t>and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coastal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. </a:t>
            </a:r>
          </a:p>
          <a:p>
            <a:r>
              <a:rPr lang="de-CH" sz="1800" dirty="0">
                <a:solidFill>
                  <a:srgbClr val="333399"/>
                </a:solidFill>
              </a:rPr>
              <a:t>	</a:t>
            </a:r>
            <a:r>
              <a:rPr lang="de-CH" sz="1800" dirty="0" smtClean="0">
                <a:solidFill>
                  <a:srgbClr val="333399"/>
                </a:solidFill>
              </a:rPr>
              <a:t>			    3-fold </a:t>
            </a:r>
            <a:r>
              <a:rPr lang="de-CH" sz="1800" dirty="0" err="1" smtClean="0">
                <a:solidFill>
                  <a:srgbClr val="333399"/>
                </a:solidFill>
              </a:rPr>
              <a:t>increase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atmospheric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iodine</a:t>
            </a:r>
            <a:r>
              <a:rPr lang="de-CH" sz="1800" dirty="0" smtClean="0">
                <a:solidFill>
                  <a:srgbClr val="333399"/>
                </a:solidFill>
              </a:rPr>
              <a:t> due </a:t>
            </a:r>
            <a:r>
              <a:rPr lang="de-CH" sz="1800" dirty="0" err="1" smtClean="0">
                <a:solidFill>
                  <a:srgbClr val="333399"/>
                </a:solidFill>
              </a:rPr>
              <a:t>to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sea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ice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thinning</a:t>
            </a:r>
            <a:r>
              <a:rPr lang="de-CH" sz="1800" dirty="0" smtClean="0">
                <a:solidFill>
                  <a:srgbClr val="333399"/>
                </a:solidFill>
              </a:rPr>
              <a:t>  </a:t>
            </a:r>
            <a:endParaRPr lang="en-GB" sz="1800" dirty="0">
              <a:solidFill>
                <a:srgbClr val="333399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388140"/>
            <a:ext cx="8214451" cy="45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4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3973" y="232350"/>
            <a:ext cx="87062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800" b="1" dirty="0" err="1" smtClean="0">
                <a:solidFill>
                  <a:srgbClr val="333399"/>
                </a:solidFill>
              </a:rPr>
              <a:t>Results</a:t>
            </a:r>
            <a:endParaRPr lang="de-CH" sz="1800" b="1" dirty="0" smtClean="0">
              <a:solidFill>
                <a:srgbClr val="333399"/>
              </a:solidFill>
            </a:endParaRPr>
          </a:p>
          <a:p>
            <a:endParaRPr lang="de-CH" sz="1800" b="1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Study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for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iodic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acid</a:t>
            </a:r>
            <a:r>
              <a:rPr lang="de-CH" sz="1800" dirty="0" smtClean="0">
                <a:solidFill>
                  <a:srgbClr val="333399"/>
                </a:solidFill>
              </a:rPr>
              <a:t> HIO</a:t>
            </a:r>
            <a:r>
              <a:rPr lang="de-CH" sz="1800" baseline="-25000" dirty="0" smtClean="0">
                <a:solidFill>
                  <a:srgbClr val="333399"/>
                </a:solidFill>
              </a:rPr>
              <a:t>3</a:t>
            </a:r>
            <a:r>
              <a:rPr lang="de-CH" sz="1800" dirty="0" smtClean="0">
                <a:solidFill>
                  <a:srgbClr val="333399"/>
                </a:solidFill>
              </a:rPr>
              <a:t>: </a:t>
            </a:r>
          </a:p>
          <a:p>
            <a:r>
              <a:rPr lang="de-CH" sz="1800" dirty="0" smtClean="0">
                <a:solidFill>
                  <a:srgbClr val="333399"/>
                </a:solidFill>
              </a:rPr>
              <a:t>Determination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rates</a:t>
            </a:r>
            <a:r>
              <a:rPr lang="de-CH" sz="1800" dirty="0" smtClean="0">
                <a:solidFill>
                  <a:srgbClr val="333399"/>
                </a:solidFill>
              </a:rPr>
              <a:t> (A) </a:t>
            </a:r>
            <a:r>
              <a:rPr lang="de-CH" sz="1800" dirty="0" err="1" smtClean="0">
                <a:solidFill>
                  <a:srgbClr val="333399"/>
                </a:solidFill>
              </a:rPr>
              <a:t>and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growth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rates</a:t>
            </a:r>
            <a:r>
              <a:rPr lang="de-CH" sz="1800" dirty="0" smtClean="0">
                <a:solidFill>
                  <a:srgbClr val="333399"/>
                </a:solidFill>
              </a:rPr>
              <a:t> (B); </a:t>
            </a:r>
          </a:p>
          <a:p>
            <a:r>
              <a:rPr lang="de-CH" sz="1800" dirty="0" smtClean="0">
                <a:solidFill>
                  <a:srgbClr val="333399"/>
                </a:solidFill>
              </a:rPr>
              <a:t>HIO</a:t>
            </a:r>
            <a:r>
              <a:rPr lang="de-CH" sz="1800" baseline="-25000" dirty="0" smtClean="0">
                <a:solidFill>
                  <a:srgbClr val="333399"/>
                </a:solidFill>
              </a:rPr>
              <a:t>3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identified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as</a:t>
            </a:r>
            <a:r>
              <a:rPr lang="de-CH" sz="1800" dirty="0" smtClean="0">
                <a:solidFill>
                  <a:srgbClr val="333399"/>
                </a:solidFill>
              </a:rPr>
              <a:t> potent nucleator </a:t>
            </a:r>
            <a:endParaRPr lang="de-CH" sz="1800" dirty="0" smtClean="0">
              <a:solidFill>
                <a:srgbClr val="333399"/>
              </a:solidFill>
            </a:endParaRPr>
          </a:p>
          <a:p>
            <a:r>
              <a:rPr lang="en-US" sz="1800" dirty="0">
                <a:solidFill>
                  <a:srgbClr val="333399"/>
                </a:solidFill>
              </a:rPr>
              <a:t>Strong enhancement of particle formation rate at +10C from GCR ions (up to x100) </a:t>
            </a:r>
          </a:p>
          <a:p>
            <a:endParaRPr lang="de-CH" sz="1800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He et al., Science, 2021  </a:t>
            </a:r>
            <a:endParaRPr lang="en-GB" sz="1800" dirty="0">
              <a:solidFill>
                <a:srgbClr val="33339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58" y="2494331"/>
            <a:ext cx="8934032" cy="420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0"/>
          <a:stretch/>
        </p:blipFill>
        <p:spPr>
          <a:xfrm>
            <a:off x="107504" y="3340504"/>
            <a:ext cx="1783085" cy="2143125"/>
          </a:xfrm>
          <a:prstGeom prst="rect">
            <a:avLst/>
          </a:prstGeom>
        </p:spPr>
      </p:pic>
      <p:pic>
        <p:nvPicPr>
          <p:cNvPr id="6" name="Picture 4" descr="C:\Users\lehtipalo_k\AppData\Local\Microsoft\Windows\Temporary Internet Files\Content.IE5\BDZSYDRT\pollutioncomplaint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07" y="2736638"/>
            <a:ext cx="1030956" cy="95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lehtipalo_k\AppData\Local\Microsoft\Windows\Temporary Internet Files\Content.IE5\WDLKBKVA\happy-cow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080" y="4951964"/>
            <a:ext cx="956309" cy="92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lehtipalo_k\AppData\Local\Microsoft\Windows\Temporary Internet Files\Content.IE5\C2GDMG50\sonne-gelb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366" y="689580"/>
            <a:ext cx="1166698" cy="116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539" y="726713"/>
            <a:ext cx="1080120" cy="101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lehtipalo_k\AppData\Local\Microsoft\Windows\Temporary Internet Files\Content.IE5\BDZSYDRT\thermometre-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136" y="674828"/>
            <a:ext cx="581522" cy="119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n 11"/>
          <p:cNvSpPr/>
          <p:nvPr/>
        </p:nvSpPr>
        <p:spPr>
          <a:xfrm>
            <a:off x="3592632" y="2547829"/>
            <a:ext cx="2497097" cy="3598464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 sz="180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1262" y="4271294"/>
            <a:ext cx="2248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NO</a:t>
            </a:r>
            <a:r>
              <a:rPr lang="de-CH" sz="18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 OH </a:t>
            </a: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HNO</a:t>
            </a:r>
            <a:r>
              <a:rPr lang="de-CH" sz="18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  <a:sym typeface="Wingdings" panose="05000000000000000000" pitchFamily="2" charset="2"/>
              </a:rPr>
              <a:t>3</a:t>
            </a: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7782" y="5150308"/>
            <a:ext cx="73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NH</a:t>
            </a:r>
            <a:r>
              <a:rPr lang="de-CH" sz="18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25515" y="3388254"/>
            <a:ext cx="87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de-CH" sz="18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</a:t>
            </a:r>
            <a:r>
              <a:rPr lang="de-CH" sz="18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endParaRPr lang="de-CH" sz="1800" baseline="-25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4798" y="1878308"/>
            <a:ext cx="73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UV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8072" y="1878308"/>
            <a:ext cx="73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07076" y="1763524"/>
            <a:ext cx="1289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Ionization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325785" y="3624512"/>
            <a:ext cx="736585" cy="2642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342290" y="4471788"/>
            <a:ext cx="720080" cy="142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175170" y="5088323"/>
            <a:ext cx="887200" cy="210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264193" y="3454806"/>
            <a:ext cx="1281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2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2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CLOUD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24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chamber</a:t>
            </a:r>
            <a:endParaRPr lang="de-CH" sz="2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52659" y="2132856"/>
            <a:ext cx="2448272" cy="36352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Instrumentation:</a:t>
            </a:r>
            <a:endParaRPr lang="de-CH" sz="1800" kern="1000" spc="30" dirty="0">
              <a:solidFill>
                <a:prstClr val="black"/>
              </a:solidFill>
              <a:latin typeface="Calibri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err="1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particle</a:t>
            </a: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 </a:t>
            </a:r>
            <a:r>
              <a:rPr lang="de-CH" sz="1800" kern="1000" spc="30" dirty="0" err="1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counters</a:t>
            </a:r>
            <a:endParaRPr lang="de-CH" sz="1800" kern="1000" spc="30" dirty="0">
              <a:solidFill>
                <a:prstClr val="black"/>
              </a:solidFill>
              <a:latin typeface="Calibri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err="1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size</a:t>
            </a: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 </a:t>
            </a:r>
            <a:r>
              <a:rPr lang="de-CH" sz="1800" kern="1000" spc="30" dirty="0" err="1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spectrometers</a:t>
            </a:r>
            <a:endParaRPr lang="de-CH" sz="1800" kern="1000" spc="30" dirty="0" smtClean="0">
              <a:solidFill>
                <a:prstClr val="black"/>
              </a:solidFill>
              <a:latin typeface="Calibri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mass </a:t>
            </a:r>
            <a:r>
              <a:rPr lang="de-CH" sz="1800" kern="1000" spc="30" dirty="0" err="1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spectrometers</a:t>
            </a:r>
            <a:endParaRPr lang="de-CH" sz="1800" kern="1000" spc="30" dirty="0" smtClean="0">
              <a:solidFill>
                <a:prstClr val="black"/>
              </a:solidFill>
              <a:latin typeface="Calibri"/>
              <a:ea typeface="+mn-ea"/>
              <a:cs typeface="Franklin Gothic Book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g</a:t>
            </a: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as </a:t>
            </a:r>
            <a:r>
              <a:rPr lang="de-CH" sz="1800" kern="1000" spc="30" dirty="0" err="1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monitors</a:t>
            </a: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 etc.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8224" y="732605"/>
            <a:ext cx="1296144" cy="10806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Neutral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GCR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800" kern="1000" spc="30" dirty="0" smtClean="0">
                <a:solidFill>
                  <a:prstClr val="black"/>
                </a:solidFill>
                <a:latin typeface="Calibri"/>
                <a:ea typeface="+mn-ea"/>
                <a:cs typeface="Franklin Gothic Book"/>
              </a:rPr>
              <a:t>Beam</a:t>
            </a:r>
          </a:p>
        </p:txBody>
      </p:sp>
      <p:pic>
        <p:nvPicPr>
          <p:cNvPr id="28" name="Picture 3" descr="C:\Users\lehtipalo_k\Documents\Katrianne\Kuvia ja logoja\cern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05" y="4976143"/>
            <a:ext cx="727741" cy="80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44440" y="239918"/>
            <a:ext cx="300114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CLOUD Experiments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replicate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atmospheric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convective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lifting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precursors</a:t>
            </a: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East Asian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onsoon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?    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13"/>
          <a:stretch/>
        </p:blipFill>
        <p:spPr>
          <a:xfrm>
            <a:off x="6513338" y="3717032"/>
            <a:ext cx="2421069" cy="324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6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3973" y="232350"/>
            <a:ext cx="899925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800" b="1" dirty="0" err="1" smtClean="0">
                <a:solidFill>
                  <a:srgbClr val="333399"/>
                </a:solidFill>
              </a:rPr>
              <a:t>Results</a:t>
            </a:r>
            <a:endParaRPr lang="de-CH" sz="1800" b="1" dirty="0" smtClean="0">
              <a:solidFill>
                <a:srgbClr val="333399"/>
              </a:solidFill>
            </a:endParaRPr>
          </a:p>
          <a:p>
            <a:endParaRPr lang="de-CH" sz="1800" b="1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Study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for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nitric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acid</a:t>
            </a:r>
            <a:r>
              <a:rPr lang="de-CH" sz="1800" dirty="0" smtClean="0">
                <a:solidFill>
                  <a:srgbClr val="333399"/>
                </a:solidFill>
              </a:rPr>
              <a:t> - </a:t>
            </a:r>
            <a:r>
              <a:rPr lang="de-CH" sz="1800" dirty="0" err="1" smtClean="0">
                <a:solidFill>
                  <a:srgbClr val="333399"/>
                </a:solidFill>
              </a:rPr>
              <a:t>ammonia</a:t>
            </a:r>
            <a:r>
              <a:rPr lang="de-CH" sz="1800" dirty="0" smtClean="0">
                <a:solidFill>
                  <a:srgbClr val="333399"/>
                </a:solidFill>
              </a:rPr>
              <a:t> - </a:t>
            </a:r>
            <a:r>
              <a:rPr lang="de-CH" sz="1800" dirty="0" err="1" smtClean="0">
                <a:solidFill>
                  <a:srgbClr val="333399"/>
                </a:solidFill>
              </a:rPr>
              <a:t>sulfuric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acid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system</a:t>
            </a:r>
            <a:r>
              <a:rPr lang="de-CH" sz="1800" dirty="0" smtClean="0">
                <a:solidFill>
                  <a:srgbClr val="333399"/>
                </a:solidFill>
              </a:rPr>
              <a:t>: </a:t>
            </a:r>
          </a:p>
          <a:p>
            <a:r>
              <a:rPr lang="de-CH" sz="1800" dirty="0" smtClean="0">
                <a:solidFill>
                  <a:srgbClr val="333399"/>
                </a:solidFill>
              </a:rPr>
              <a:t>Determination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rates</a:t>
            </a:r>
            <a:r>
              <a:rPr lang="de-CH" sz="1800" dirty="0" smtClean="0">
                <a:solidFill>
                  <a:srgbClr val="333399"/>
                </a:solidFill>
              </a:rPr>
              <a:t> at </a:t>
            </a:r>
            <a:r>
              <a:rPr lang="de-CH" sz="1800" dirty="0" err="1" smtClean="0">
                <a:solidFill>
                  <a:srgbClr val="333399"/>
                </a:solidFill>
              </a:rPr>
              <a:t>upper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troposphere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conditions</a:t>
            </a:r>
            <a:r>
              <a:rPr lang="de-CH" sz="1800" dirty="0" smtClean="0">
                <a:solidFill>
                  <a:srgbClr val="333399"/>
                </a:solidFill>
              </a:rPr>
              <a:t>  </a:t>
            </a:r>
          </a:p>
          <a:p>
            <a:endParaRPr lang="de-CH" sz="1800" dirty="0">
              <a:solidFill>
                <a:srgbClr val="333399"/>
              </a:solidFill>
            </a:endParaRPr>
          </a:p>
          <a:p>
            <a:r>
              <a:rPr lang="de-CH" sz="1800" dirty="0" smtClean="0">
                <a:solidFill>
                  <a:srgbClr val="333399"/>
                </a:solidFill>
              </a:rPr>
              <a:t>Wang et al., Nature, 2022: 	</a:t>
            </a:r>
            <a:r>
              <a:rPr lang="de-CH" sz="1800" dirty="0" err="1" smtClean="0">
                <a:solidFill>
                  <a:srgbClr val="333399"/>
                </a:solidFill>
              </a:rPr>
              <a:t>highly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efficient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aerosol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nucleation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br>
              <a:rPr lang="de-CH" sz="1800" dirty="0" smtClean="0">
                <a:solidFill>
                  <a:srgbClr val="333399"/>
                </a:solidFill>
              </a:rPr>
            </a:br>
            <a:r>
              <a:rPr lang="de-CH" sz="1800" dirty="0" smtClean="0">
                <a:solidFill>
                  <a:srgbClr val="333399"/>
                </a:solidFill>
              </a:rPr>
              <a:t>				in </a:t>
            </a:r>
            <a:r>
              <a:rPr lang="de-CH" sz="1800" dirty="0" err="1" smtClean="0">
                <a:solidFill>
                  <a:srgbClr val="333399"/>
                </a:solidFill>
              </a:rPr>
              <a:t>the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outflow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of</a:t>
            </a:r>
            <a:r>
              <a:rPr lang="de-CH" sz="1800" dirty="0" smtClean="0">
                <a:solidFill>
                  <a:srgbClr val="333399"/>
                </a:solidFill>
              </a:rPr>
              <a:t> East Asian </a:t>
            </a:r>
            <a:r>
              <a:rPr lang="de-CH" sz="1800" dirty="0" err="1" smtClean="0">
                <a:solidFill>
                  <a:srgbClr val="333399"/>
                </a:solidFill>
              </a:rPr>
              <a:t>monsoon</a:t>
            </a:r>
            <a:r>
              <a:rPr lang="de-CH" sz="1800" dirty="0" smtClean="0">
                <a:solidFill>
                  <a:srgbClr val="333399"/>
                </a:solidFill>
              </a:rPr>
              <a:t>.</a:t>
            </a:r>
          </a:p>
          <a:p>
            <a:r>
              <a:rPr lang="de-CH" sz="1800" dirty="0">
                <a:solidFill>
                  <a:srgbClr val="333399"/>
                </a:solidFill>
              </a:rPr>
              <a:t>	</a:t>
            </a:r>
            <a:r>
              <a:rPr lang="de-CH" sz="1800" dirty="0" smtClean="0">
                <a:solidFill>
                  <a:srgbClr val="333399"/>
                </a:solidFill>
              </a:rPr>
              <a:t>				Ammonium </a:t>
            </a:r>
            <a:r>
              <a:rPr lang="de-CH" sz="1800" dirty="0" err="1" smtClean="0">
                <a:solidFill>
                  <a:srgbClr val="333399"/>
                </a:solidFill>
              </a:rPr>
              <a:t>nitrate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particles</a:t>
            </a:r>
            <a:r>
              <a:rPr lang="de-CH" sz="1800" dirty="0" smtClean="0">
                <a:solidFill>
                  <a:srgbClr val="333399"/>
                </a:solidFill>
              </a:rPr>
              <a:t> also </a:t>
            </a:r>
            <a:r>
              <a:rPr lang="de-CH" sz="1800" dirty="0" err="1" smtClean="0">
                <a:solidFill>
                  <a:srgbClr val="333399"/>
                </a:solidFill>
              </a:rPr>
              <a:t>efficient</a:t>
            </a:r>
            <a:r>
              <a:rPr lang="de-CH" sz="1800" dirty="0" smtClean="0">
                <a:solidFill>
                  <a:srgbClr val="333399"/>
                </a:solidFill>
              </a:rPr>
              <a:t> INP </a:t>
            </a:r>
            <a:r>
              <a:rPr lang="de-CH" sz="1800" dirty="0" err="1" smtClean="0">
                <a:solidFill>
                  <a:srgbClr val="333399"/>
                </a:solidFill>
              </a:rPr>
              <a:t>for</a:t>
            </a:r>
            <a:r>
              <a:rPr lang="de-CH" sz="1800" dirty="0" smtClean="0">
                <a:solidFill>
                  <a:srgbClr val="333399"/>
                </a:solidFill>
              </a:rPr>
              <a:t> </a:t>
            </a:r>
            <a:r>
              <a:rPr lang="de-CH" sz="1800" dirty="0" err="1" smtClean="0">
                <a:solidFill>
                  <a:srgbClr val="333399"/>
                </a:solidFill>
              </a:rPr>
              <a:t>cirrus</a:t>
            </a:r>
            <a:r>
              <a:rPr lang="de-CH" sz="1800" dirty="0" smtClean="0">
                <a:solidFill>
                  <a:srgbClr val="333399"/>
                </a:solidFill>
              </a:rPr>
              <a:t>   </a:t>
            </a:r>
            <a:endParaRPr lang="en-GB" sz="1800" dirty="0">
              <a:solidFill>
                <a:srgbClr val="333399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825092"/>
            <a:ext cx="3429563" cy="351589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r="2118"/>
          <a:stretch/>
        </p:blipFill>
        <p:spPr>
          <a:xfrm>
            <a:off x="3419872" y="2963147"/>
            <a:ext cx="5688632" cy="364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9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83568" y="516397"/>
            <a:ext cx="8605315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2400" b="1" dirty="0" smtClean="0">
                <a:solidFill>
                  <a:srgbClr val="333399"/>
                </a:solidFill>
                <a:latin typeface="+mj-lt"/>
              </a:rPr>
              <a:t>CLOUD-DOC</a:t>
            </a:r>
          </a:p>
          <a:p>
            <a:endParaRPr lang="de-CH" sz="1800" b="1" dirty="0">
              <a:solidFill>
                <a:srgbClr val="333399"/>
              </a:solidFill>
              <a:latin typeface="+mj-lt"/>
            </a:endParaRPr>
          </a:p>
          <a:p>
            <a:r>
              <a:rPr lang="de-DE" sz="1800" dirty="0" smtClean="0">
                <a:latin typeface="+mj-lt"/>
              </a:rPr>
              <a:t>EU </a:t>
            </a:r>
            <a:r>
              <a:rPr lang="de-DE" sz="1800" dirty="0">
                <a:latin typeface="+mj-lt"/>
              </a:rPr>
              <a:t>Marie Skłodowska Curie Action - </a:t>
            </a:r>
            <a:r>
              <a:rPr lang="de-DE" sz="1800" dirty="0" err="1">
                <a:latin typeface="+mj-lt"/>
              </a:rPr>
              <a:t>Doctoral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smtClean="0">
                <a:latin typeface="+mj-lt"/>
              </a:rPr>
              <a:t>Network “CLOUD-DOC“ </a:t>
            </a:r>
            <a:r>
              <a:rPr lang="de-DE" sz="1800" dirty="0" err="1" smtClean="0">
                <a:latin typeface="+mj-lt"/>
              </a:rPr>
              <a:t>awarded</a:t>
            </a:r>
            <a:r>
              <a:rPr lang="de-DE" sz="1800" dirty="0" smtClean="0">
                <a:latin typeface="+mj-lt"/>
              </a:rPr>
              <a:t>:</a:t>
            </a:r>
          </a:p>
          <a:p>
            <a:r>
              <a:rPr lang="de-DE" sz="1800" dirty="0" smtClean="0">
                <a:latin typeface="+mj-lt"/>
              </a:rPr>
              <a:t>Sep </a:t>
            </a:r>
            <a:r>
              <a:rPr lang="de-DE" sz="1800" dirty="0">
                <a:latin typeface="+mj-lt"/>
              </a:rPr>
              <a:t>2022 – Aug </a:t>
            </a:r>
            <a:r>
              <a:rPr lang="de-DE" sz="1800" dirty="0" smtClean="0">
                <a:latin typeface="+mj-lt"/>
              </a:rPr>
              <a:t>2026, 12 </a:t>
            </a:r>
            <a:r>
              <a:rPr lang="de-DE" sz="1800" dirty="0" err="1">
                <a:latin typeface="+mj-lt"/>
              </a:rPr>
              <a:t>PhD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students</a:t>
            </a:r>
            <a:r>
              <a:rPr lang="de-DE" sz="1800" dirty="0">
                <a:latin typeface="+mj-lt"/>
              </a:rPr>
              <a:t>, </a:t>
            </a:r>
            <a:r>
              <a:rPr lang="de-DE" sz="1800" dirty="0" smtClean="0">
                <a:latin typeface="+mj-lt"/>
              </a:rPr>
              <a:t>2.7 </a:t>
            </a:r>
            <a:r>
              <a:rPr lang="de-DE" sz="1800" dirty="0" err="1" smtClean="0">
                <a:latin typeface="+mj-lt"/>
              </a:rPr>
              <a:t>Mio</a:t>
            </a:r>
            <a:r>
              <a:rPr lang="de-DE" sz="1800" dirty="0" smtClean="0">
                <a:latin typeface="+mj-lt"/>
              </a:rPr>
              <a:t> Euro </a:t>
            </a: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r>
              <a:rPr lang="de-DE" sz="1800" b="1" dirty="0" smtClean="0">
                <a:latin typeface="+mj-lt"/>
              </a:rPr>
              <a:t>Research plan: Focus on </a:t>
            </a:r>
            <a:r>
              <a:rPr lang="de-DE" sz="1800" b="1" dirty="0" err="1" smtClean="0">
                <a:latin typeface="+mj-lt"/>
              </a:rPr>
              <a:t>four</a:t>
            </a:r>
            <a:r>
              <a:rPr lang="de-DE" sz="1800" b="1" dirty="0" smtClean="0">
                <a:latin typeface="+mj-lt"/>
              </a:rPr>
              <a:t> </a:t>
            </a:r>
            <a:r>
              <a:rPr lang="de-DE" sz="1800" b="1" dirty="0" err="1" smtClean="0">
                <a:latin typeface="+mj-lt"/>
              </a:rPr>
              <a:t>scientific</a:t>
            </a:r>
            <a:r>
              <a:rPr lang="de-DE" sz="1800" b="1" dirty="0" smtClean="0">
                <a:latin typeface="+mj-lt"/>
              </a:rPr>
              <a:t> </a:t>
            </a:r>
            <a:r>
              <a:rPr lang="de-DE" sz="1800" b="1" dirty="0" err="1" smtClean="0">
                <a:latin typeface="+mj-lt"/>
              </a:rPr>
              <a:t>areas</a:t>
            </a:r>
            <a:r>
              <a:rPr lang="de-DE" sz="1800" b="1" dirty="0" smtClean="0">
                <a:latin typeface="+mj-lt"/>
              </a:rPr>
              <a:t> </a:t>
            </a:r>
          </a:p>
          <a:p>
            <a:endParaRPr lang="de-DE" sz="18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1" i="1" dirty="0">
                <a:latin typeface="+mj-lt"/>
              </a:rPr>
              <a:t>Arctic </a:t>
            </a:r>
            <a:endParaRPr lang="en-GB" sz="1800" b="1" i="1" dirty="0" smtClean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b="1" i="1" dirty="0" smtClean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1" i="1" dirty="0">
                <a:latin typeface="+mj-lt"/>
              </a:rPr>
              <a:t>Upper Troposphere in the monsoon outflow over </a:t>
            </a:r>
            <a:r>
              <a:rPr lang="en-GB" sz="1800" b="1" i="1" dirty="0" smtClean="0">
                <a:latin typeface="+mj-lt"/>
              </a:rPr>
              <a:t/>
            </a:r>
            <a:br>
              <a:rPr lang="en-GB" sz="1800" b="1" i="1" dirty="0" smtClean="0">
                <a:latin typeface="+mj-lt"/>
              </a:rPr>
            </a:br>
            <a:r>
              <a:rPr lang="en-GB" sz="1800" b="1" i="1" dirty="0" smtClean="0">
                <a:latin typeface="+mj-lt"/>
              </a:rPr>
              <a:t>Asian </a:t>
            </a:r>
            <a:r>
              <a:rPr lang="en-GB" sz="1800" b="1" i="1" dirty="0">
                <a:latin typeface="+mj-lt"/>
              </a:rPr>
              <a:t>megacities and agricultural regions 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b="1" i="1" dirty="0" smtClean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i="1" dirty="0">
                <a:latin typeface="+mj-lt"/>
              </a:rPr>
              <a:t>Upper troposphere above pristine tropical rain </a:t>
            </a:r>
            <a:r>
              <a:rPr lang="en-US" sz="1800" b="1" i="1" dirty="0" smtClean="0">
                <a:latin typeface="+mj-lt"/>
              </a:rPr>
              <a:t>forests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b="1" i="1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i="1" dirty="0" smtClean="0">
                <a:latin typeface="+mj-lt"/>
              </a:rPr>
              <a:t>Southern </a:t>
            </a:r>
            <a:r>
              <a:rPr lang="en-US" sz="1800" b="1" i="1" dirty="0" smtClean="0">
                <a:latin typeface="+mj-lt"/>
              </a:rPr>
              <a:t>Ocean/Antarctic </a:t>
            </a:r>
            <a:endParaRPr lang="en-US" sz="1800" b="1" i="1" dirty="0" smtClean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1800" b="1" i="1" u="sng" dirty="0">
              <a:latin typeface="+mj-lt"/>
            </a:endParaRPr>
          </a:p>
          <a:p>
            <a:endParaRPr lang="de-CH" sz="2000" b="1" dirty="0">
              <a:solidFill>
                <a:srgbClr val="333399"/>
              </a:solidFill>
            </a:endParaRPr>
          </a:p>
          <a:p>
            <a:endParaRPr lang="en-GB" sz="20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39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9552" y="720725"/>
            <a:ext cx="8403262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2000" b="1" dirty="0" smtClean="0">
                <a:solidFill>
                  <a:srgbClr val="333399"/>
                </a:solidFill>
              </a:rPr>
              <a:t>CLOUD15 </a:t>
            </a:r>
            <a:r>
              <a:rPr lang="de-CH" sz="2000" b="1" dirty="0" err="1" smtClean="0">
                <a:solidFill>
                  <a:srgbClr val="333399"/>
                </a:solidFill>
              </a:rPr>
              <a:t>experiment</a:t>
            </a:r>
            <a:r>
              <a:rPr lang="de-CH" sz="2000" b="1" dirty="0" smtClean="0">
                <a:solidFill>
                  <a:srgbClr val="333399"/>
                </a:solidFill>
              </a:rPr>
              <a:t> in fall 2022 </a:t>
            </a:r>
          </a:p>
          <a:p>
            <a:endParaRPr lang="de-CH" sz="1800" b="1" dirty="0">
              <a:solidFill>
                <a:srgbClr val="333399"/>
              </a:solidFill>
            </a:endParaRPr>
          </a:p>
          <a:p>
            <a:r>
              <a:rPr lang="en-US" sz="1600" b="1" dirty="0"/>
              <a:t>Science goals</a:t>
            </a:r>
            <a:r>
              <a:rPr lang="de-DE" sz="1600" b="1" dirty="0" smtClean="0"/>
              <a:t>: </a:t>
            </a:r>
            <a:r>
              <a:rPr lang="de-DE" sz="1600" b="1" dirty="0" err="1" smtClean="0"/>
              <a:t>Cold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conditions</a:t>
            </a:r>
            <a:r>
              <a:rPr lang="de-DE" sz="1600" b="1" dirty="0" smtClean="0"/>
              <a:t>.</a:t>
            </a:r>
            <a:endParaRPr lang="de-DE" sz="1600" b="1" dirty="0"/>
          </a:p>
          <a:p>
            <a:pPr>
              <a:buAutoNum type="arabicPeriod"/>
            </a:pPr>
            <a:r>
              <a:rPr lang="en-US" sz="1600" b="1" dirty="0"/>
              <a:t>Pure biogenic nucleation with aged organics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 smtClean="0"/>
              <a:t>Use </a:t>
            </a:r>
            <a:r>
              <a:rPr lang="en-US" sz="1600" dirty="0"/>
              <a:t>FLOTUS to age mixtures of biogenic </a:t>
            </a:r>
            <a:r>
              <a:rPr lang="en-US" sz="1600" dirty="0" err="1"/>
              <a:t>vapours</a:t>
            </a:r>
            <a:r>
              <a:rPr lang="en-US" sz="1600" dirty="0"/>
              <a:t> and inject these aged </a:t>
            </a:r>
            <a:r>
              <a:rPr lang="en-US" sz="1600" dirty="0" err="1"/>
              <a:t>vapours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into </a:t>
            </a:r>
            <a:r>
              <a:rPr lang="en-US" sz="1600" dirty="0"/>
              <a:t>the CLOUD chamber. </a:t>
            </a:r>
            <a:r>
              <a:rPr lang="en-US" sz="1600" dirty="0" smtClean="0"/>
              <a:t>Study </a:t>
            </a:r>
            <a:r>
              <a:rPr lang="en-US" sz="1600" dirty="0"/>
              <a:t>the chemistry of aged organic </a:t>
            </a:r>
            <a:r>
              <a:rPr lang="en-US" sz="1600" dirty="0" err="1"/>
              <a:t>vapours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and </a:t>
            </a:r>
            <a:r>
              <a:rPr lang="en-US" sz="1600" dirty="0"/>
              <a:t>their ability to form and grow new particles </a:t>
            </a:r>
            <a:br>
              <a:rPr lang="en-US" sz="1600" dirty="0"/>
            </a:br>
            <a:endParaRPr lang="en-US" sz="1600" dirty="0"/>
          </a:p>
          <a:p>
            <a:pPr>
              <a:buAutoNum type="arabicPeriod"/>
            </a:pPr>
            <a:r>
              <a:rPr lang="en-US" sz="1600" b="1" dirty="0"/>
              <a:t>Carbon closure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Explain quantitatively the fate of all carbon molecules injected into FLOTUS/CLOUD. </a:t>
            </a:r>
            <a:br>
              <a:rPr lang="en-US" sz="1600" dirty="0"/>
            </a:br>
            <a:r>
              <a:rPr lang="en-US" sz="1600" dirty="0"/>
              <a:t>Track the oxidative evolution of organic carbon over its entire atmospheric lifetime.</a:t>
            </a:r>
          </a:p>
          <a:p>
            <a:pPr>
              <a:buAutoNum type="arabicPeriod"/>
            </a:pPr>
            <a:endParaRPr lang="en-US" sz="1600" dirty="0"/>
          </a:p>
          <a:p>
            <a:pPr>
              <a:buAutoNum type="arabicPeriod"/>
            </a:pPr>
            <a:r>
              <a:rPr lang="en-US" sz="1600" b="1" dirty="0"/>
              <a:t>Marine nucleation and growth with </a:t>
            </a:r>
            <a:r>
              <a:rPr lang="en-US" sz="1600" b="1" dirty="0" err="1"/>
              <a:t>methanesulphonic</a:t>
            </a:r>
            <a:r>
              <a:rPr lang="en-US" sz="1600" b="1" dirty="0"/>
              <a:t> acid (CH</a:t>
            </a:r>
            <a:r>
              <a:rPr lang="en-US" sz="1600" b="1" baseline="-25000" dirty="0"/>
              <a:t>3</a:t>
            </a:r>
            <a:r>
              <a:rPr lang="en-US" sz="1600" b="1" dirty="0"/>
              <a:t>SO</a:t>
            </a:r>
            <a:r>
              <a:rPr lang="en-US" sz="1600" b="1" baseline="-25000" dirty="0"/>
              <a:t>3</a:t>
            </a:r>
            <a:r>
              <a:rPr lang="en-US" sz="1600" b="1" dirty="0"/>
              <a:t>H, MSA)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Extend our initial CLOUD15T studies of MSA and ammonia new particle formation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and growth to </a:t>
            </a:r>
            <a:r>
              <a:rPr lang="en-US" sz="1600" dirty="0"/>
              <a:t>characteristic of marine and polar regions between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 </a:t>
            </a:r>
            <a:r>
              <a:rPr lang="en-US" sz="1600" dirty="0"/>
              <a:t>boundary </a:t>
            </a:r>
            <a:r>
              <a:rPr lang="de-DE" sz="1600" dirty="0" err="1"/>
              <a:t>layer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upper</a:t>
            </a:r>
            <a:r>
              <a:rPr lang="de-DE" sz="1600" dirty="0"/>
              <a:t> </a:t>
            </a:r>
            <a:r>
              <a:rPr lang="de-DE" sz="1600" dirty="0" err="1"/>
              <a:t>troposphere</a:t>
            </a:r>
            <a:r>
              <a:rPr lang="de-DE" sz="1600" dirty="0"/>
              <a:t>.</a:t>
            </a:r>
            <a:br>
              <a:rPr lang="de-DE" sz="1600" dirty="0"/>
            </a:br>
            <a:endParaRPr lang="de-DE" sz="1600" dirty="0"/>
          </a:p>
          <a:p>
            <a:pPr>
              <a:buAutoNum type="arabicPeriod"/>
            </a:pPr>
            <a:r>
              <a:rPr lang="en-US" sz="1600" b="1" dirty="0"/>
              <a:t>Iodic acid nucleation and growth under upper tropospheric conditions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S</a:t>
            </a:r>
            <a:r>
              <a:rPr lang="en-US" sz="1600" dirty="0" smtClean="0"/>
              <a:t>tudy </a:t>
            </a:r>
            <a:r>
              <a:rPr lang="en-US" sz="1600" dirty="0"/>
              <a:t>new particle formation and growth involving iodine </a:t>
            </a:r>
            <a:r>
              <a:rPr lang="en-US" sz="1600" dirty="0" err="1"/>
              <a:t>vapours</a:t>
            </a:r>
            <a:r>
              <a:rPr lang="en-US" sz="1600" dirty="0"/>
              <a:t> at upper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tropospheric </a:t>
            </a:r>
            <a:r>
              <a:rPr lang="en-US" sz="1600" dirty="0"/>
              <a:t>conditions: </a:t>
            </a:r>
            <a:r>
              <a:rPr lang="en-US" sz="1600" dirty="0" smtClean="0"/>
              <a:t>low </a:t>
            </a:r>
            <a:r>
              <a:rPr lang="en-US" sz="1600" dirty="0"/>
              <a:t>temperatures (-</a:t>
            </a:r>
            <a:r>
              <a:rPr lang="en-US" sz="1600" dirty="0" smtClean="0"/>
              <a:t>30°C </a:t>
            </a:r>
            <a:r>
              <a:rPr lang="en-US" sz="1600" dirty="0"/>
              <a:t>→-</a:t>
            </a:r>
            <a:r>
              <a:rPr lang="en-US" sz="1600" dirty="0" smtClean="0"/>
              <a:t>50°C</a:t>
            </a:r>
            <a:r>
              <a:rPr lang="en-US" sz="1600" dirty="0"/>
              <a:t>), low </a:t>
            </a:r>
            <a:r>
              <a:rPr lang="en-US" sz="1600" dirty="0" err="1"/>
              <a:t>vapour</a:t>
            </a:r>
            <a:r>
              <a:rPr lang="en-US" sz="1600" dirty="0"/>
              <a:t> concentrations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and </a:t>
            </a:r>
            <a:r>
              <a:rPr lang="en-US" sz="1600" dirty="0"/>
              <a:t>high ion concentrations.</a:t>
            </a:r>
            <a:endParaRPr lang="en-GB" sz="1600" dirty="0">
              <a:solidFill>
                <a:srgbClr val="333399"/>
              </a:solidFill>
            </a:endParaRPr>
          </a:p>
          <a:p>
            <a:endParaRPr lang="en-GB" sz="16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9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1815" y="1484784"/>
            <a:ext cx="868218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2400" b="1" dirty="0" smtClean="0">
                <a:solidFill>
                  <a:srgbClr val="333399"/>
                </a:solidFill>
              </a:rPr>
              <a:t>Beam </a:t>
            </a:r>
            <a:r>
              <a:rPr lang="de-CH" sz="2400" b="1" dirty="0" err="1" smtClean="0">
                <a:solidFill>
                  <a:srgbClr val="333399"/>
                </a:solidFill>
              </a:rPr>
              <a:t>requests</a:t>
            </a:r>
            <a:r>
              <a:rPr lang="de-CH" sz="2400" b="1" dirty="0" smtClean="0">
                <a:solidFill>
                  <a:srgbClr val="333399"/>
                </a:solidFill>
              </a:rPr>
              <a:t> 2022 </a:t>
            </a:r>
            <a:r>
              <a:rPr lang="de-CH" sz="2400" b="1" dirty="0" err="1" smtClean="0">
                <a:solidFill>
                  <a:srgbClr val="333399"/>
                </a:solidFill>
              </a:rPr>
              <a:t>for</a:t>
            </a:r>
            <a:r>
              <a:rPr lang="de-CH" sz="2400" b="1" dirty="0" smtClean="0">
                <a:solidFill>
                  <a:srgbClr val="333399"/>
                </a:solidFill>
              </a:rPr>
              <a:t> CLOUD15 </a:t>
            </a:r>
            <a:r>
              <a:rPr lang="de-CH" sz="2400" b="1" dirty="0" err="1" smtClean="0">
                <a:solidFill>
                  <a:srgbClr val="333399"/>
                </a:solidFill>
              </a:rPr>
              <a:t>run</a:t>
            </a:r>
            <a:endParaRPr lang="de-CH" sz="2400" b="1" dirty="0" smtClean="0">
              <a:solidFill>
                <a:srgbClr val="333399"/>
              </a:solidFill>
            </a:endParaRPr>
          </a:p>
          <a:p>
            <a:endParaRPr lang="de-CH" sz="2400" b="1" dirty="0" smtClean="0">
              <a:solidFill>
                <a:srgbClr val="333399"/>
              </a:solidFill>
            </a:endParaRPr>
          </a:p>
          <a:p>
            <a:endParaRPr lang="de-CH" sz="2400" b="1" dirty="0">
              <a:solidFill>
                <a:srgbClr val="333399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CLOUD requests 9 weeks of beam in fall 2022 (</a:t>
            </a:r>
            <a:r>
              <a:rPr lang="en-US" sz="2400" b="1" dirty="0" smtClean="0">
                <a:solidFill>
                  <a:srgbClr val="C00000"/>
                </a:solidFill>
              </a:rPr>
              <a:t>Sep-Nov</a:t>
            </a:r>
            <a:r>
              <a:rPr lang="en-US" sz="2400" b="1" dirty="0">
                <a:solidFill>
                  <a:srgbClr val="C00000"/>
                </a:solidFill>
              </a:rPr>
              <a:t>) </a:t>
            </a:r>
            <a:r>
              <a:rPr lang="en-US" sz="2400" b="1" dirty="0" smtClean="0">
                <a:solidFill>
                  <a:srgbClr val="C00000"/>
                </a:solidFill>
              </a:rPr>
              <a:t/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dirty="0" smtClean="0"/>
              <a:t>for </a:t>
            </a:r>
            <a:r>
              <a:rPr lang="en-US" sz="2400" dirty="0"/>
              <a:t>the CLOUD15 </a:t>
            </a:r>
            <a:r>
              <a:rPr lang="en-US" sz="2400" dirty="0" smtClean="0"/>
              <a:t>run</a:t>
            </a:r>
            <a:r>
              <a:rPr lang="en-US" sz="2400" dirty="0"/>
              <a:t> </a:t>
            </a:r>
            <a:r>
              <a:rPr lang="en-US" sz="2400" dirty="0" smtClean="0"/>
              <a:t>(as in previous years).</a:t>
            </a:r>
          </a:p>
          <a:p>
            <a:endParaRPr lang="en-US" sz="2400" dirty="0"/>
          </a:p>
          <a:p>
            <a:endParaRPr lang="en-GB" sz="24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67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42" y="245497"/>
            <a:ext cx="8610115" cy="6311205"/>
          </a:xfrm>
          <a:prstGeom prst="rect">
            <a:avLst/>
          </a:prstGeom>
        </p:spPr>
      </p:pic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85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0" y="175696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>
                <a:latin typeface="+mn-lt"/>
              </a:rPr>
              <a:t>On behalf </a:t>
            </a:r>
            <a:r>
              <a:rPr lang="de-DE" sz="1800" dirty="0" err="1" smtClean="0">
                <a:latin typeface="+mn-lt"/>
              </a:rPr>
              <a:t>of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the</a:t>
            </a:r>
            <a:r>
              <a:rPr lang="de-DE" sz="1800" dirty="0" smtClean="0">
                <a:latin typeface="+mn-lt"/>
              </a:rPr>
              <a:t> CLOUD </a:t>
            </a:r>
            <a:r>
              <a:rPr lang="de-DE" sz="1800" dirty="0" err="1" smtClean="0">
                <a:latin typeface="+mn-lt"/>
              </a:rPr>
              <a:t>collaboration</a:t>
            </a:r>
            <a:r>
              <a:rPr lang="de-DE" sz="1800" dirty="0" smtClean="0">
                <a:latin typeface="+mn-lt"/>
              </a:rPr>
              <a:t>:</a:t>
            </a:r>
            <a:endParaRPr lang="en-US" sz="1800" dirty="0"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923928" y="6505599"/>
            <a:ext cx="5040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CLOUD-MOTION, final </a:t>
            </a:r>
            <a:r>
              <a:rPr lang="de-DE" dirty="0" err="1" smtClean="0"/>
              <a:t>conference</a:t>
            </a:r>
            <a:r>
              <a:rPr lang="de-DE" dirty="0" smtClean="0"/>
              <a:t>,</a:t>
            </a:r>
            <a:r>
              <a:rPr lang="de-DE" dirty="0"/>
              <a:t> </a:t>
            </a:r>
            <a:r>
              <a:rPr lang="de-DE" dirty="0" smtClean="0"/>
              <a:t>online, April 2021 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95523" y="724300"/>
            <a:ext cx="46925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Austria: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	University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Innsbruck </a:t>
            </a:r>
          </a:p>
          <a:p>
            <a:pPr eaLnBrk="1" hangingPunct="1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University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Vienna</a:t>
            </a:r>
          </a:p>
          <a:p>
            <a:pPr eaLnBrk="1" hangingPunct="1"/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Cyprus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Cyprus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Institute </a:t>
            </a:r>
          </a:p>
          <a:p>
            <a:pPr eaLnBrk="1" hangingPunct="1"/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Estonia: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Univ.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Estonia, Tartu</a:t>
            </a:r>
          </a:p>
          <a:p>
            <a:pPr eaLnBrk="1" hangingPunct="1"/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Finland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	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Finnish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Meteorological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Institute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University of Helsinki, INAR</a:t>
            </a:r>
            <a:endParaRPr lang="de-DE" sz="1600" dirty="0" smtClean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University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Eastern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Finland</a:t>
            </a:r>
            <a:endParaRPr lang="de-DE" sz="1600" b="1" dirty="0" smtClean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Germany: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Goethe University Frankfurt</a:t>
            </a:r>
          </a:p>
          <a:p>
            <a:pPr eaLnBrk="1" hangingPunct="1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Karlsruhe Institute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Technology</a:t>
            </a:r>
          </a:p>
          <a:p>
            <a:pPr eaLnBrk="1" hangingPunct="1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Leibniz Institute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Tropospheric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Res. </a:t>
            </a:r>
          </a:p>
          <a:p>
            <a:pPr eaLnBrk="1" hangingPunct="1"/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Max Planck Institute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Chemistry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004048" y="740074"/>
            <a:ext cx="412561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Portugal: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Beira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Interior</a:t>
            </a:r>
            <a:endParaRPr lang="de-DE" sz="16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Lisbon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de-DE" sz="1600" b="1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Russia</a:t>
            </a:r>
            <a:r>
              <a:rPr 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	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Lebedev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Physical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Institute</a:t>
            </a:r>
          </a:p>
          <a:p>
            <a:pPr eaLnBrk="1" hangingPunct="1"/>
            <a:r>
              <a:rPr lang="de-DE" sz="1600" b="1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Sweden</a:t>
            </a:r>
            <a:r>
              <a:rPr 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Stockholm</a:t>
            </a:r>
          </a:p>
          <a:p>
            <a:pPr eaLnBrk="1" hangingPunct="1"/>
            <a:r>
              <a:rPr lang="de-DE" sz="1600" b="1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Switzerland</a:t>
            </a:r>
            <a:r>
              <a:rPr 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CERN</a:t>
            </a:r>
            <a:endParaRPr lang="de-DE" sz="16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Paul 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Scherrer Institute </a:t>
            </a: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Tofwerk</a:t>
            </a:r>
            <a:endParaRPr lang="de-DE" sz="1600" dirty="0" smtClean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UK: 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Leeds</a:t>
            </a:r>
            <a:endParaRPr lang="de-DE" sz="16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r>
              <a:rPr 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USA: 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Aerodyne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Research Inc. </a:t>
            </a: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California 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Institute </a:t>
            </a:r>
            <a:r>
              <a:rPr 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Technology </a:t>
            </a: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Carnegie </a:t>
            </a:r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Mellon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</a:t>
            </a:r>
          </a:p>
          <a:p>
            <a:pPr eaLnBrk="1" hangingPunct="1"/>
            <a:r>
              <a:rPr lang="de-DE" sz="16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Univ. </a:t>
            </a:r>
            <a:r>
              <a:rPr 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Colorado Boulder</a:t>
            </a:r>
            <a:endParaRPr lang="de-DE" sz="16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eaLnBrk="1" hangingPunct="1"/>
            <a:endParaRPr lang="de-DE" sz="18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/>
          <p:nvPr/>
        </p:nvPicPr>
        <p:blipFill rotWithShape="1">
          <a:blip r:embed="rId3"/>
          <a:srcRect t="2606" r="18102"/>
          <a:stretch/>
        </p:blipFill>
        <p:spPr>
          <a:xfrm>
            <a:off x="250188" y="3789040"/>
            <a:ext cx="4405698" cy="2708920"/>
          </a:xfrm>
          <a:prstGeom prst="rect">
            <a:avLst/>
          </a:prstGeom>
        </p:spPr>
      </p:pic>
      <p:pic>
        <p:nvPicPr>
          <p:cNvPr id="13" name="Grafik 12"/>
          <p:cNvPicPr/>
          <p:nvPr/>
        </p:nvPicPr>
        <p:blipFill rotWithShape="1">
          <a:blip r:embed="rId4"/>
          <a:srcRect t="2756" r="18751" b="1"/>
          <a:stretch/>
        </p:blipFill>
        <p:spPr>
          <a:xfrm>
            <a:off x="4823845" y="3797213"/>
            <a:ext cx="4069966" cy="269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9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1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4659" b="15008"/>
          <a:stretch/>
        </p:blipFill>
        <p:spPr>
          <a:xfrm>
            <a:off x="-317830" y="-290451"/>
            <a:ext cx="9505056" cy="7148451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7320" y="436841"/>
            <a:ext cx="8946680" cy="5693866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eager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restart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science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runs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after LS2 &amp;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Covid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shut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-down.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Renovation </a:t>
            </a:r>
            <a:r>
              <a:rPr lang="de-CH" sz="20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</a:t>
            </a: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LS2 </a:t>
            </a:r>
            <a:r>
              <a:rPr lang="de-CH" sz="20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</a:t>
            </a: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greatly</a:t>
            </a: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</a:t>
            </a: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experimental </a:t>
            </a:r>
            <a:r>
              <a:rPr lang="de-CH" sz="20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r>
              <a:rPr lang="de-CH" sz="2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CLOUD15T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took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spring 2022.</a:t>
            </a:r>
            <a:endParaRPr lang="de-CH" sz="2000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CLOUD15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planned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fall 2022. 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Continued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achivement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scientific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high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CLOUD-DOC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funding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secured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EU MSCA-DN. </a:t>
            </a:r>
          </a:p>
          <a:p>
            <a:pPr>
              <a:buFont typeface="Wingdings" panose="05000000000000000000" pitchFamily="2" charset="2"/>
              <a:buChar char="Ø"/>
            </a:pPr>
            <a:endParaRPr lang="de-CH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Ambitious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experimental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b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CH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2022-2026.</a:t>
            </a:r>
          </a:p>
          <a:p>
            <a:endParaRPr lang="de-CH" sz="24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596336" y="-17140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15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3973" y="232350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800" b="1" dirty="0" smtClean="0">
                <a:solidFill>
                  <a:srgbClr val="333399"/>
                </a:solidFill>
              </a:rPr>
              <a:t> </a:t>
            </a:r>
            <a:endParaRPr lang="en-GB" sz="1800" b="1" dirty="0">
              <a:solidFill>
                <a:srgbClr val="333399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20999"/>
            <a:ext cx="6319308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1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Text Box 2"/>
          <p:cNvSpPr txBox="1">
            <a:spLocks noChangeArrowheads="1"/>
          </p:cNvSpPr>
          <p:nvPr/>
        </p:nvSpPr>
        <p:spPr bwMode="auto">
          <a:xfrm>
            <a:off x="879475" y="471488"/>
            <a:ext cx="63543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46088" indent="-271463">
              <a:defRPr>
                <a:solidFill>
                  <a:schemeClr val="tx1"/>
                </a:solidFill>
                <a:latin typeface="Arial" charset="0"/>
              </a:defRPr>
            </a:lvl1pPr>
            <a:lvl2pPr marL="62547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sz="2000" b="1" dirty="0">
              <a:solidFill>
                <a:schemeClr val="accent2"/>
              </a:solidFill>
            </a:endParaRPr>
          </a:p>
          <a:p>
            <a:endParaRPr lang="de-DE" sz="2000" b="1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endParaRPr lang="de-DE" dirty="0"/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95536" y="764704"/>
            <a:ext cx="8568952" cy="3508653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Funding</a:t>
            </a:r>
            <a:endParaRPr lang="de-DE" sz="20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de-DE" b="1" dirty="0" smtClean="0">
              <a:latin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 smtClean="0">
                <a:latin typeface="Calibri" panose="020F0502020204030204" pitchFamily="34" charset="0"/>
              </a:rPr>
              <a:t>CLOUD-DOC, EU Marie Skłodowska Curie Action - </a:t>
            </a:r>
            <a:r>
              <a:rPr lang="de-DE" sz="1600" dirty="0" err="1" smtClean="0">
                <a:latin typeface="Calibri" panose="020F0502020204030204" pitchFamily="34" charset="0"/>
              </a:rPr>
              <a:t>Doctoral</a:t>
            </a:r>
            <a:r>
              <a:rPr lang="de-DE" sz="1600" dirty="0" smtClean="0">
                <a:latin typeface="Calibri" panose="020F0502020204030204" pitchFamily="34" charset="0"/>
              </a:rPr>
              <a:t> Network, Sep 2022 – Aug 2026,</a:t>
            </a:r>
            <a:br>
              <a:rPr lang="de-DE" sz="1600" dirty="0" smtClean="0">
                <a:latin typeface="Calibri" panose="020F0502020204030204" pitchFamily="34" charset="0"/>
              </a:rPr>
            </a:br>
            <a:r>
              <a:rPr lang="de-DE" sz="1600" dirty="0" smtClean="0">
                <a:latin typeface="Calibri" panose="020F0502020204030204" pitchFamily="34" charset="0"/>
              </a:rPr>
              <a:t>12 </a:t>
            </a:r>
            <a:r>
              <a:rPr lang="de-DE" sz="1600" dirty="0" err="1" smtClean="0">
                <a:latin typeface="Calibri" panose="020F0502020204030204" pitchFamily="34" charset="0"/>
              </a:rPr>
              <a:t>PhD</a:t>
            </a:r>
            <a:r>
              <a:rPr lang="de-DE" sz="1600" dirty="0" smtClean="0">
                <a:latin typeface="Calibri" panose="020F0502020204030204" pitchFamily="34" charset="0"/>
              </a:rPr>
              <a:t> </a:t>
            </a:r>
            <a:r>
              <a:rPr lang="de-DE" sz="1600" dirty="0" err="1" smtClean="0">
                <a:latin typeface="Calibri" panose="020F0502020204030204" pitchFamily="34" charset="0"/>
              </a:rPr>
              <a:t>students</a:t>
            </a:r>
            <a:r>
              <a:rPr lang="de-DE" sz="1600" dirty="0" smtClean="0">
                <a:latin typeface="Calibri" panose="020F0502020204030204" pitchFamily="34" charset="0"/>
              </a:rPr>
              <a:t>, 2.7 </a:t>
            </a:r>
            <a:r>
              <a:rPr lang="de-DE" sz="1600" dirty="0" err="1" smtClean="0">
                <a:latin typeface="Calibri" panose="020F0502020204030204" pitchFamily="34" charset="0"/>
              </a:rPr>
              <a:t>Mio</a:t>
            </a:r>
            <a:r>
              <a:rPr lang="de-DE" sz="1600" dirty="0" smtClean="0">
                <a:latin typeface="Calibri" panose="020F0502020204030204" pitchFamily="34" charset="0"/>
              </a:rPr>
              <a:t> Euro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DE" sz="1600" dirty="0">
              <a:latin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 smtClean="0">
                <a:latin typeface="Calibri" panose="020F0502020204030204" pitchFamily="34" charset="0"/>
              </a:rPr>
              <a:t>Regular </a:t>
            </a:r>
            <a:r>
              <a:rPr lang="de-DE" sz="1600" dirty="0" err="1" smtClean="0">
                <a:latin typeface="Calibri" panose="020F0502020204030204" pitchFamily="34" charset="0"/>
              </a:rPr>
              <a:t>support</a:t>
            </a:r>
            <a:r>
              <a:rPr lang="de-DE" sz="1600" dirty="0" smtClean="0">
                <a:latin typeface="Calibri" panose="020F0502020204030204" pitchFamily="34" charset="0"/>
              </a:rPr>
              <a:t> </a:t>
            </a:r>
            <a:r>
              <a:rPr lang="de-DE" sz="1600" dirty="0" err="1" smtClean="0">
                <a:latin typeface="Calibri" panose="020F0502020204030204" pitchFamily="34" charset="0"/>
              </a:rPr>
              <a:t>by</a:t>
            </a:r>
            <a:r>
              <a:rPr lang="de-DE" sz="1600" dirty="0" smtClean="0">
                <a:latin typeface="Calibri" panose="020F0502020204030204" pitchFamily="34" charset="0"/>
              </a:rPr>
              <a:t> national </a:t>
            </a:r>
            <a:r>
              <a:rPr lang="de-DE" sz="1600" dirty="0" err="1" smtClean="0">
                <a:latin typeface="Calibri" panose="020F0502020204030204" pitchFamily="34" charset="0"/>
              </a:rPr>
              <a:t>funding</a:t>
            </a:r>
            <a:r>
              <a:rPr lang="de-DE" sz="1600" dirty="0" smtClean="0">
                <a:latin typeface="Calibri" panose="020F0502020204030204" pitchFamily="34" charset="0"/>
              </a:rPr>
              <a:t>, e.g., </a:t>
            </a:r>
            <a:r>
              <a:rPr lang="de-DE" sz="1600" dirty="0" err="1" smtClean="0">
                <a:latin typeface="Calibri" panose="020F0502020204030204" pitchFamily="34" charset="0"/>
              </a:rPr>
              <a:t>by</a:t>
            </a:r>
            <a:r>
              <a:rPr lang="de-DE" sz="1600" dirty="0" smtClean="0">
                <a:latin typeface="Calibri" panose="020F0502020204030204" pitchFamily="34" charset="0"/>
              </a:rPr>
              <a:t> German BMBF, </a:t>
            </a:r>
            <a:r>
              <a:rPr lang="en-US" sz="1600" dirty="0">
                <a:latin typeface="Calibri" panose="020F0502020204030204" pitchFamily="34" charset="0"/>
              </a:rPr>
              <a:t>Swiss National Science Foundation, the Academy of Finland Center of Excellence </a:t>
            </a:r>
            <a:r>
              <a:rPr lang="en-US" sz="1600" dirty="0" smtClean="0">
                <a:latin typeface="Calibri" panose="020F0502020204030204" pitchFamily="34" charset="0"/>
              </a:rPr>
              <a:t>program, other national funding agencies…</a:t>
            </a:r>
          </a:p>
          <a:p>
            <a:pPr>
              <a:spcAft>
                <a:spcPts val="600"/>
              </a:spcAft>
            </a:pPr>
            <a:endParaRPr lang="en-US" sz="1600" dirty="0">
              <a:latin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Regular meetings of CLOUD Financial Review Committee at CERN. </a:t>
            </a:r>
            <a:br>
              <a:rPr lang="en-US" sz="1600" dirty="0" smtClean="0">
                <a:latin typeface="Calibri" panose="020F0502020204030204" pitchFamily="34" charset="0"/>
              </a:rPr>
            </a:br>
            <a:r>
              <a:rPr lang="en-US" sz="1600" dirty="0" smtClean="0">
                <a:latin typeface="Calibri" panose="020F0502020204030204" pitchFamily="34" charset="0"/>
              </a:rPr>
              <a:t>CERN support is gratefully acknowledged.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400" b="1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85184"/>
            <a:ext cx="1451098" cy="1368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941168"/>
            <a:ext cx="2207046" cy="147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07"/>
          <a:stretch>
            <a:fillRect/>
          </a:stretch>
        </p:blipFill>
        <p:spPr bwMode="auto">
          <a:xfrm>
            <a:off x="6552084" y="4941168"/>
            <a:ext cx="1098457" cy="110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8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Text Box 2"/>
          <p:cNvSpPr txBox="1">
            <a:spLocks noChangeArrowheads="1"/>
          </p:cNvSpPr>
          <p:nvPr/>
        </p:nvSpPr>
        <p:spPr bwMode="auto">
          <a:xfrm>
            <a:off x="879475" y="471488"/>
            <a:ext cx="63543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46088" indent="-271463">
              <a:defRPr>
                <a:solidFill>
                  <a:schemeClr val="tx1"/>
                </a:solidFill>
                <a:latin typeface="Arial" charset="0"/>
              </a:defRPr>
            </a:lvl1pPr>
            <a:lvl2pPr marL="62547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sz="2000" b="1" dirty="0">
              <a:solidFill>
                <a:schemeClr val="accent2"/>
              </a:solidFill>
            </a:endParaRPr>
          </a:p>
          <a:p>
            <a:endParaRPr lang="de-DE" sz="2000" b="1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DE" dirty="0" smtClean="0"/>
          </a:p>
          <a:p>
            <a:endParaRPr lang="de-DE" dirty="0"/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11560" y="1412776"/>
            <a:ext cx="8136904" cy="203132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Acknowledgements</a:t>
            </a:r>
            <a:endParaRPr lang="de-DE" sz="18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de-DE" sz="1800" b="1" dirty="0" smtClean="0">
              <a:latin typeface="Calibri" panose="020F0502020204030204" pitchFamily="34" charset="0"/>
            </a:endParaRPr>
          </a:p>
          <a:p>
            <a:r>
              <a:rPr lang="en-US" sz="1800" dirty="0">
                <a:latin typeface="NimbusRomNo9L-Regu"/>
              </a:rPr>
              <a:t>The CLOUD Collaboration wishes to thank CERN EP-DT and especially the gas and slow control </a:t>
            </a:r>
            <a:r>
              <a:rPr lang="en-US" sz="1800" dirty="0" smtClean="0">
                <a:latin typeface="NimbusRomNo9L-Regu"/>
              </a:rPr>
              <a:t>teams, </a:t>
            </a:r>
            <a:r>
              <a:rPr lang="de-DE" sz="1800" dirty="0" smtClean="0">
                <a:latin typeface="NimbusRomNo9L-Regu"/>
              </a:rPr>
              <a:t>CERN </a:t>
            </a:r>
            <a:r>
              <a:rPr lang="de-DE" sz="1800" dirty="0">
                <a:latin typeface="NimbusRomNo9L-Regu"/>
              </a:rPr>
              <a:t>EN-MME, Sebastien </a:t>
            </a:r>
            <a:r>
              <a:rPr lang="de-DE" sz="1800" dirty="0" err="1">
                <a:latin typeface="NimbusRomNo9L-Regu"/>
              </a:rPr>
              <a:t>Evrard</a:t>
            </a:r>
            <a:r>
              <a:rPr lang="de-DE" sz="1800" dirty="0">
                <a:latin typeface="NimbusRomNo9L-Regu"/>
              </a:rPr>
              <a:t>, Davide </a:t>
            </a:r>
            <a:r>
              <a:rPr lang="de-DE" sz="1800" dirty="0" err="1">
                <a:latin typeface="NimbusRomNo9L-Regu"/>
              </a:rPr>
              <a:t>Jaillet</a:t>
            </a:r>
            <a:r>
              <a:rPr lang="de-DE" sz="1800" dirty="0">
                <a:latin typeface="NimbusRomNo9L-Regu"/>
              </a:rPr>
              <a:t>, Ilia </a:t>
            </a:r>
            <a:r>
              <a:rPr lang="de-DE" sz="1800" dirty="0" err="1">
                <a:latin typeface="NimbusRomNo9L-Regu"/>
              </a:rPr>
              <a:t>Krasin</a:t>
            </a:r>
            <a:r>
              <a:rPr lang="de-DE" sz="1800" dirty="0">
                <a:latin typeface="NimbusRomNo9L-Regu"/>
              </a:rPr>
              <a:t>, Robert </a:t>
            </a:r>
            <a:r>
              <a:rPr lang="de-DE" sz="1800" dirty="0" err="1">
                <a:latin typeface="NimbusRomNo9L-Regu"/>
              </a:rPr>
              <a:t>Kristic</a:t>
            </a:r>
            <a:r>
              <a:rPr lang="de-DE" sz="1800" dirty="0">
                <a:latin typeface="NimbusRomNo9L-Regu"/>
              </a:rPr>
              <a:t>, Jose Ramon </a:t>
            </a:r>
            <a:r>
              <a:rPr lang="de-DE" sz="1800" dirty="0" err="1" smtClean="0">
                <a:latin typeface="NimbusRomNo9L-Regu"/>
              </a:rPr>
              <a:t>Rendon</a:t>
            </a:r>
            <a:r>
              <a:rPr lang="de-DE" sz="1800" dirty="0" smtClean="0">
                <a:latin typeface="NimbusRomNo9L-Regu"/>
              </a:rPr>
              <a:t> Molina</a:t>
            </a:r>
            <a:r>
              <a:rPr lang="de-DE" sz="1800" dirty="0">
                <a:latin typeface="NimbusRomNo9L-Regu"/>
              </a:rPr>
              <a:t>, Rene </a:t>
            </a:r>
            <a:r>
              <a:rPr lang="de-DE" sz="1800" dirty="0" err="1">
                <a:latin typeface="NimbusRomNo9L-Regu"/>
              </a:rPr>
              <a:t>Necca</a:t>
            </a:r>
            <a:r>
              <a:rPr lang="de-DE" sz="1800" dirty="0">
                <a:latin typeface="NimbusRomNo9L-Regu"/>
              </a:rPr>
              <a:t>, </a:t>
            </a:r>
            <a:r>
              <a:rPr lang="de-DE" sz="1800" dirty="0" err="1">
                <a:latin typeface="NimbusRomNo9L-Regu"/>
              </a:rPr>
              <a:t>Aboubakr</a:t>
            </a:r>
            <a:r>
              <a:rPr lang="de-DE" sz="1800" dirty="0">
                <a:latin typeface="NimbusRomNo9L-Regu"/>
              </a:rPr>
              <a:t> </a:t>
            </a:r>
            <a:r>
              <a:rPr lang="de-DE" sz="1800" dirty="0" err="1">
                <a:latin typeface="NimbusRomNo9L-Regu"/>
              </a:rPr>
              <a:t>Ebn</a:t>
            </a:r>
            <a:r>
              <a:rPr lang="de-DE" sz="1800" dirty="0">
                <a:latin typeface="NimbusRomNo9L-Regu"/>
              </a:rPr>
              <a:t> </a:t>
            </a:r>
            <a:r>
              <a:rPr lang="de-DE" sz="1800" dirty="0" err="1">
                <a:latin typeface="NimbusRomNo9L-Regu"/>
              </a:rPr>
              <a:t>Rahmoun</a:t>
            </a:r>
            <a:r>
              <a:rPr lang="de-DE" sz="1800" dirty="0">
                <a:latin typeface="NimbusRomNo9L-Regu"/>
              </a:rPr>
              <a:t>, Barbara Holzer (SPS/PS </a:t>
            </a:r>
            <a:r>
              <a:rPr lang="de-DE" sz="1800" dirty="0" err="1">
                <a:latin typeface="NimbusRomNo9L-Regu"/>
              </a:rPr>
              <a:t>Coordinator</a:t>
            </a:r>
            <a:r>
              <a:rPr lang="de-DE" sz="1800" dirty="0">
                <a:latin typeface="NimbusRomNo9L-Regu"/>
              </a:rPr>
              <a:t>) </a:t>
            </a:r>
            <a:r>
              <a:rPr lang="de-DE" sz="1800" dirty="0" err="1">
                <a:latin typeface="NimbusRomNo9L-Regu"/>
              </a:rPr>
              <a:t>and</a:t>
            </a:r>
            <a:r>
              <a:rPr lang="de-DE" sz="1800" dirty="0">
                <a:latin typeface="NimbusRomNo9L-Regu"/>
              </a:rPr>
              <a:t> </a:t>
            </a:r>
            <a:r>
              <a:rPr lang="de-DE" sz="1800" dirty="0" err="1">
                <a:latin typeface="NimbusRomNo9L-Regu"/>
              </a:rPr>
              <a:t>the</a:t>
            </a:r>
            <a:r>
              <a:rPr lang="de-DE" sz="1800" dirty="0">
                <a:latin typeface="NimbusRomNo9L-Regu"/>
              </a:rPr>
              <a:t> CERN </a:t>
            </a:r>
            <a:r>
              <a:rPr lang="de-DE" sz="1800" dirty="0" smtClean="0">
                <a:latin typeface="NimbusRomNo9L-Regu"/>
              </a:rPr>
              <a:t>PS </a:t>
            </a:r>
            <a:r>
              <a:rPr lang="en-US" sz="1800" dirty="0" smtClean="0">
                <a:latin typeface="NimbusRomNo9L-Regu"/>
              </a:rPr>
              <a:t>machine </a:t>
            </a:r>
            <a:r>
              <a:rPr lang="en-US" sz="1800" dirty="0">
                <a:latin typeface="NimbusRomNo9L-Regu"/>
              </a:rPr>
              <a:t>team for their support of </a:t>
            </a:r>
            <a:r>
              <a:rPr lang="en-US" sz="1800" dirty="0" smtClean="0">
                <a:latin typeface="NimbusRomNo9L-Regu"/>
              </a:rPr>
              <a:t>CLOUD.</a:t>
            </a:r>
            <a:endParaRPr lang="de-DE" sz="18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0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980728"/>
            <a:ext cx="9111271" cy="530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6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971550" y="404813"/>
            <a:ext cx="7987812" cy="6848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 </a:t>
            </a:r>
            <a:r>
              <a:rPr kumimoji="0" lang="de-DE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formation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b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(CCN &amp; INP, </a:t>
            </a:r>
            <a:r>
              <a:rPr kumimoji="0" lang="de-DE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Dusek</a:t>
            </a:r>
            <a:r>
              <a:rPr kumimoji="0" lang="de-DE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Science, 2007;  </a:t>
            </a:r>
            <a:br>
              <a:rPr kumimoji="0" lang="de-DE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Froyd</a:t>
            </a:r>
            <a:r>
              <a:rPr kumimoji="0" lang="de-DE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Nature </a:t>
            </a:r>
            <a:r>
              <a:rPr kumimoji="0" lang="de-DE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Geosci</a:t>
            </a:r>
            <a:r>
              <a:rPr kumimoji="0" lang="de-DE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., 2022)</a:t>
            </a:r>
            <a:endParaRPr kumimoji="0" lang="de-DE" sz="140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de-DE" sz="2000" b="1" dirty="0" err="1" smtClean="0">
                <a:solidFill>
                  <a:srgbClr val="3333CC"/>
                </a:solidFill>
                <a:latin typeface="Arial" charset="0"/>
              </a:rPr>
              <a:t>Visibility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> </a:t>
            </a:r>
            <a:br>
              <a:rPr lang="de-DE" sz="2000" b="1" dirty="0" smtClean="0">
                <a:solidFill>
                  <a:srgbClr val="3333CC"/>
                </a:solidFill>
                <a:latin typeface="Arial" charset="0"/>
              </a:rPr>
            </a:b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(e.g., v. Marle et al., Nature, 2022)</a:t>
            </a:r>
            <a:endParaRPr kumimoji="0" lang="de-DE" sz="160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</a:endParaRP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de-DE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de-DE" sz="2000" b="1" dirty="0" err="1" smtClean="0">
                <a:solidFill>
                  <a:srgbClr val="3333CC"/>
                </a:solidFill>
                <a:latin typeface="Arial" charset="0"/>
              </a:rPr>
              <a:t>Climate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/>
            </a:r>
            <a:br>
              <a:rPr lang="de-DE" sz="2000" b="1" dirty="0" smtClean="0">
                <a:solidFill>
                  <a:srgbClr val="3333CC"/>
                </a:solidFill>
                <a:latin typeface="Arial" charset="0"/>
              </a:rPr>
            </a:b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(IPCC AR6 2021; </a:t>
            </a:r>
            <a:r>
              <a:rPr lang="de-DE" sz="1400" dirty="0" err="1" smtClean="0">
                <a:solidFill>
                  <a:srgbClr val="3333CC"/>
                </a:solidFill>
                <a:latin typeface="Arial" charset="0"/>
              </a:rPr>
              <a:t>Bellouin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 et al., </a:t>
            </a:r>
            <a:r>
              <a:rPr lang="de-DE" sz="1400" dirty="0" err="1" smtClean="0">
                <a:solidFill>
                  <a:srgbClr val="3333CC"/>
                </a:solidFill>
                <a:latin typeface="Arial" charset="0"/>
              </a:rPr>
              <a:t>Rev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. </a:t>
            </a:r>
            <a:r>
              <a:rPr lang="de-DE" sz="1400" dirty="0" err="1" smtClean="0">
                <a:solidFill>
                  <a:srgbClr val="3333CC"/>
                </a:solidFill>
                <a:latin typeface="Arial" charset="0"/>
              </a:rPr>
              <a:t>Geophys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. 2019)</a:t>
            </a:r>
            <a:endParaRPr kumimoji="0" lang="de-DE" sz="140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</a:endParaRP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74638" lvl="0" indent="-2746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de-DE" sz="2000" b="1" dirty="0" err="1" smtClean="0">
                <a:solidFill>
                  <a:srgbClr val="3333CC"/>
                </a:solidFill>
                <a:latin typeface="Arial" charset="0"/>
              </a:rPr>
              <a:t>Health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de-DE" sz="2000" b="1" dirty="0" err="1" smtClean="0">
                <a:solidFill>
                  <a:srgbClr val="3333CC"/>
                </a:solidFill>
                <a:latin typeface="Arial" charset="0"/>
              </a:rPr>
              <a:t>effects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/>
            </a:r>
            <a:br>
              <a:rPr lang="de-DE" sz="2000" b="1" dirty="0" smtClean="0">
                <a:solidFill>
                  <a:srgbClr val="3333CC"/>
                </a:solidFill>
                <a:latin typeface="Arial" charset="0"/>
              </a:rPr>
            </a:br>
            <a:r>
              <a:rPr lang="de-DE" sz="1600" b="1" dirty="0">
                <a:solidFill>
                  <a:srgbClr val="3333CC"/>
                </a:solidFill>
                <a:latin typeface="Arial" charset="0"/>
              </a:rPr>
              <a:t>(7 </a:t>
            </a:r>
            <a:r>
              <a:rPr lang="de-DE" sz="1600" b="1" dirty="0" err="1">
                <a:solidFill>
                  <a:srgbClr val="3333CC"/>
                </a:solidFill>
                <a:latin typeface="Arial" charset="0"/>
              </a:rPr>
              <a:t>Mio</a:t>
            </a:r>
            <a:r>
              <a:rPr lang="de-DE" sz="1600" b="1" dirty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de-DE" sz="1600" b="1" dirty="0" err="1">
                <a:solidFill>
                  <a:srgbClr val="3333CC"/>
                </a:solidFill>
                <a:latin typeface="Arial" charset="0"/>
              </a:rPr>
              <a:t>premature</a:t>
            </a:r>
            <a:r>
              <a:rPr lang="de-DE" sz="1600" b="1" dirty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de-DE" sz="1600" b="1" dirty="0" err="1">
                <a:solidFill>
                  <a:srgbClr val="3333CC"/>
                </a:solidFill>
                <a:latin typeface="Arial" charset="0"/>
              </a:rPr>
              <a:t>deaths</a:t>
            </a:r>
            <a:r>
              <a:rPr lang="de-DE" sz="1600" b="1" dirty="0">
                <a:solidFill>
                  <a:srgbClr val="3333CC"/>
                </a:solidFill>
                <a:latin typeface="Arial" charset="0"/>
              </a:rPr>
              <a:t>)</a:t>
            </a:r>
            <a:r>
              <a:rPr lang="de-DE" sz="2000" b="1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de-DE" sz="2000" b="1" dirty="0">
                <a:solidFill>
                  <a:srgbClr val="3333CC"/>
                </a:solidFill>
                <a:latin typeface="Arial" charset="0"/>
              </a:rPr>
            </a:b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(WHO </a:t>
            </a:r>
            <a:r>
              <a:rPr lang="de-DE" sz="1400" dirty="0" err="1" smtClean="0">
                <a:solidFill>
                  <a:srgbClr val="3333CC"/>
                </a:solidFill>
                <a:latin typeface="Arial" charset="0"/>
              </a:rPr>
              <a:t>report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; Lelieveld et al., </a:t>
            </a:r>
            <a:r>
              <a:rPr lang="de-DE" sz="1400" dirty="0" err="1" smtClean="0">
                <a:solidFill>
                  <a:srgbClr val="3333CC"/>
                </a:solidFill>
                <a:latin typeface="Arial" charset="0"/>
              </a:rPr>
              <a:t>Cardiovasc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. Res, 2020) </a:t>
            </a: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de-DE" sz="2000" b="1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274638" indent="-274638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de-DE" sz="2000" b="1" dirty="0" err="1" smtClean="0">
                <a:solidFill>
                  <a:srgbClr val="3333CC"/>
                </a:solidFill>
                <a:latin typeface="Arial" charset="0"/>
              </a:rPr>
              <a:t>Heterogeneous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de-DE" sz="2000" b="1" dirty="0" err="1" smtClean="0">
                <a:solidFill>
                  <a:srgbClr val="3333CC"/>
                </a:solidFill>
                <a:latin typeface="Arial" charset="0"/>
              </a:rPr>
              <a:t>reactions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> </a:t>
            </a:r>
            <a:br>
              <a:rPr lang="de-DE" sz="2000" b="1" dirty="0" smtClean="0">
                <a:solidFill>
                  <a:srgbClr val="3333CC"/>
                </a:solidFill>
                <a:latin typeface="Arial" charset="0"/>
              </a:rPr>
            </a:b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(e.g., </a:t>
            </a:r>
            <a:r>
              <a:rPr lang="de-DE" sz="1400" dirty="0">
                <a:solidFill>
                  <a:srgbClr val="3333CC"/>
                </a:solidFill>
                <a:latin typeface="Arial" charset="0"/>
              </a:rPr>
              <a:t>on 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PSCs; Peter, Ann. </a:t>
            </a:r>
            <a:r>
              <a:rPr lang="de-DE" sz="1400" dirty="0" err="1" smtClean="0">
                <a:solidFill>
                  <a:srgbClr val="3333CC"/>
                </a:solidFill>
                <a:latin typeface="Arial" charset="0"/>
              </a:rPr>
              <a:t>Rev</a:t>
            </a:r>
            <a:r>
              <a:rPr lang="de-DE" sz="1400" dirty="0" smtClean="0">
                <a:solidFill>
                  <a:srgbClr val="3333CC"/>
                </a:solidFill>
                <a:latin typeface="Arial" charset="0"/>
              </a:rPr>
              <a:t>. Phys. Chem., 1997)</a:t>
            </a: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/>
            </a:r>
            <a:br>
              <a:rPr lang="de-DE" sz="2000" b="1" dirty="0" smtClean="0">
                <a:solidFill>
                  <a:srgbClr val="3333CC"/>
                </a:solidFill>
                <a:latin typeface="Arial" charset="0"/>
              </a:rPr>
            </a:br>
            <a:r>
              <a:rPr lang="de-DE" sz="2000" b="1" dirty="0" smtClean="0">
                <a:solidFill>
                  <a:srgbClr val="3333CC"/>
                </a:solidFill>
                <a:latin typeface="Arial" charset="0"/>
              </a:rPr>
              <a:t> </a:t>
            </a:r>
            <a:endParaRPr lang="de-DE" sz="2000" b="1" dirty="0">
              <a:solidFill>
                <a:srgbClr val="3333CC"/>
              </a:solidFill>
              <a:latin typeface="Arial" charset="0"/>
            </a:endParaRPr>
          </a:p>
          <a:p>
            <a:pPr marL="274638" marR="0" lvl="0" indent="-274638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71550" y="264136"/>
            <a:ext cx="517962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Relevance</a:t>
            </a: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</a:t>
            </a: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atmospheric</a:t>
            </a:r>
            <a:r>
              <a:rPr kumimoji="0" lang="de-DE" sz="2400" b="1" i="0" u="none" strike="noStrike" kern="1200" cap="none" spc="0" normalizeH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2400" b="1" i="0" u="none" strike="noStrike" kern="1200" cap="none" spc="0" normalizeH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aerosol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D89C9E-6280-48AF-968F-EBA62CB9887D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" name="Picture 3" descr="bwo137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488" y="815402"/>
            <a:ext cx="1572194" cy="104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7011_0196_1 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9" b="9975"/>
          <a:stretch/>
        </p:blipFill>
        <p:spPr bwMode="auto">
          <a:xfrm>
            <a:off x="6613442" y="1994238"/>
            <a:ext cx="1572194" cy="104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116" y="4399971"/>
            <a:ext cx="1573520" cy="981136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" t="3014"/>
          <a:stretch>
            <a:fillRect/>
          </a:stretch>
        </p:blipFill>
        <p:spPr bwMode="auto">
          <a:xfrm>
            <a:off x="6570110" y="5513899"/>
            <a:ext cx="1657532" cy="118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116" y="3173746"/>
            <a:ext cx="1573520" cy="109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0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3824"/>
            <a:ext cx="8158624" cy="66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4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0648"/>
            <a:ext cx="8712968" cy="633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5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7" y="980728"/>
            <a:ext cx="9013046" cy="567888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5477" y="158229"/>
            <a:ext cx="797526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CLOUD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studies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the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formation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new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aerosol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particles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from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precursor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gases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endParaRPr lang="de-DE" sz="700" dirty="0">
              <a:solidFill>
                <a:srgbClr val="FF0000"/>
              </a:solidFill>
              <a:latin typeface="+mj-lt"/>
            </a:endParaRPr>
          </a:p>
          <a:p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Several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gases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were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discovered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to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play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a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role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for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atmospheric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new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particle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  <a:latin typeface="+mj-lt"/>
              </a:rPr>
              <a:t>formation</a:t>
            </a:r>
            <a:r>
              <a:rPr lang="de-DE" sz="1600" dirty="0" smtClean="0">
                <a:solidFill>
                  <a:srgbClr val="FF0000"/>
                </a:solidFill>
                <a:latin typeface="+mj-lt"/>
              </a:rPr>
              <a:t> </a:t>
            </a:r>
            <a:endParaRPr lang="de-DE" sz="16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09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263" y="878638"/>
            <a:ext cx="8747473" cy="309002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940152" y="3887796"/>
            <a:ext cx="2645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+mj-lt"/>
              </a:rPr>
              <a:t>Williamson et al., Nature, 2019</a:t>
            </a:r>
            <a:endParaRPr lang="de-DE" dirty="0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11560" y="116632"/>
            <a:ext cx="5955476" cy="6170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Recent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measurements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in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the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tropical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upper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troposphere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show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occurence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high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levels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aerosol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nucleation</a:t>
            </a:r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Nucleation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precursor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gases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?</a:t>
            </a:r>
          </a:p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Nucleation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processes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?  </a:t>
            </a:r>
          </a:p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Quantification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nucleation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br>
              <a:rPr lang="de-DE" sz="1800" dirty="0" smtClean="0">
                <a:solidFill>
                  <a:srgbClr val="FF0000"/>
                </a:solidFill>
                <a:latin typeface="+mj-lt"/>
              </a:rPr>
            </a:b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and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growth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rates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? </a:t>
            </a:r>
          </a:p>
          <a:p>
            <a:endParaRPr lang="de-DE" sz="1100" dirty="0">
              <a:latin typeface="+mj-lt"/>
            </a:endParaRPr>
          </a:p>
          <a:p>
            <a:r>
              <a:rPr lang="de-DE" sz="2400" dirty="0" smtClean="0">
                <a:latin typeface="+mj-lt"/>
                <a:sym typeface="Wingdings" panose="05000000000000000000" pitchFamily="2" charset="2"/>
              </a:rPr>
              <a:t> CLOUD </a:t>
            </a:r>
            <a:endParaRPr lang="de-DE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852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879376" y="6022017"/>
            <a:ext cx="2645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+mj-lt"/>
              </a:rPr>
              <a:t>Williamson et al., Nature, 2019</a:t>
            </a:r>
            <a:endParaRPr lang="de-DE" dirty="0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11560" y="360616"/>
            <a:ext cx="6365845" cy="6170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Recent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measurements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in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the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tropical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upper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troposphere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show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frequent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occurence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high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levels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aerosol</a:t>
            </a:r>
            <a:r>
              <a:rPr lang="de-DE" sz="1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j-lt"/>
              </a:rPr>
              <a:t>nucleation</a:t>
            </a:r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endParaRPr lang="de-DE" sz="1800" dirty="0" smtClean="0">
              <a:solidFill>
                <a:srgbClr val="FF0000"/>
              </a:solidFill>
              <a:latin typeface="+mj-lt"/>
            </a:endParaRPr>
          </a:p>
          <a:p>
            <a:endParaRPr lang="de-DE" sz="1800" dirty="0">
              <a:solidFill>
                <a:srgbClr val="FF0000"/>
              </a:solidFill>
              <a:latin typeface="+mj-lt"/>
            </a:endParaRPr>
          </a:p>
          <a:p>
            <a:pPr lvl="0"/>
            <a:endParaRPr lang="de-DE" sz="1800" dirty="0" smtClean="0">
              <a:solidFill>
                <a:srgbClr val="FF0000"/>
              </a:solidFill>
              <a:latin typeface="Arial"/>
            </a:endParaRPr>
          </a:p>
          <a:p>
            <a:pPr lvl="0"/>
            <a:r>
              <a:rPr lang="de-DE" sz="1800" dirty="0" smtClean="0">
                <a:solidFill>
                  <a:srgbClr val="FF0000"/>
                </a:solidFill>
                <a:latin typeface="Arial"/>
              </a:rPr>
              <a:t>But: </a:t>
            </a:r>
          </a:p>
          <a:p>
            <a:pPr lvl="0"/>
            <a:r>
              <a:rPr lang="de-DE" sz="1800" dirty="0" err="1" smtClean="0">
                <a:solidFill>
                  <a:srgbClr val="FF0000"/>
                </a:solidFill>
                <a:latin typeface="Arial"/>
              </a:rPr>
              <a:t>Nucleation</a:t>
            </a:r>
            <a:r>
              <a:rPr lang="de-DE" sz="18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Arial"/>
              </a:rPr>
              <a:t>precursor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Arial"/>
              </a:rPr>
              <a:t>gases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?</a:t>
            </a:r>
          </a:p>
          <a:p>
            <a:pPr lvl="0"/>
            <a:r>
              <a:rPr lang="de-DE" sz="1800" dirty="0" err="1">
                <a:solidFill>
                  <a:srgbClr val="FF0000"/>
                </a:solidFill>
                <a:latin typeface="Arial"/>
              </a:rPr>
              <a:t>Nucleation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Arial"/>
              </a:rPr>
              <a:t>processes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?  </a:t>
            </a:r>
          </a:p>
          <a:p>
            <a:pPr lvl="0"/>
            <a:r>
              <a:rPr lang="de-DE" sz="1800" dirty="0" err="1">
                <a:solidFill>
                  <a:srgbClr val="FF0000"/>
                </a:solidFill>
                <a:latin typeface="Arial"/>
              </a:rPr>
              <a:t>Quantification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Arial"/>
              </a:rPr>
              <a:t>of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Arial"/>
              </a:rPr>
              <a:t>nucleation</a:t>
            </a:r>
            <a:r>
              <a:rPr lang="de-DE" sz="18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Arial"/>
              </a:rPr>
              <a:t>rates</a:t>
            </a:r>
            <a:r>
              <a:rPr lang="de-DE" sz="18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/>
            </a:r>
            <a:br>
              <a:rPr lang="de-DE" sz="1800" dirty="0">
                <a:solidFill>
                  <a:srgbClr val="FF0000"/>
                </a:solidFill>
                <a:latin typeface="Arial"/>
              </a:rPr>
            </a:br>
            <a:r>
              <a:rPr lang="de-DE" sz="1800" dirty="0" err="1">
                <a:solidFill>
                  <a:srgbClr val="FF0000"/>
                </a:solidFill>
                <a:latin typeface="Arial"/>
              </a:rPr>
              <a:t>and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Arial"/>
              </a:rPr>
              <a:t>growth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FF0000"/>
                </a:solidFill>
                <a:latin typeface="Arial"/>
              </a:rPr>
              <a:t>rates</a:t>
            </a:r>
            <a:r>
              <a:rPr lang="de-DE" sz="1800" dirty="0">
                <a:solidFill>
                  <a:srgbClr val="FF0000"/>
                </a:solidFill>
                <a:latin typeface="Arial"/>
              </a:rPr>
              <a:t>? </a:t>
            </a:r>
          </a:p>
          <a:p>
            <a:pPr lvl="0"/>
            <a:endParaRPr lang="de-DE" sz="1100" dirty="0">
              <a:latin typeface="Arial"/>
            </a:endParaRPr>
          </a:p>
          <a:p>
            <a:pPr lvl="0"/>
            <a:r>
              <a:rPr lang="de-DE" sz="24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Arial"/>
                <a:sym typeface="Wingdings" panose="05000000000000000000" pitchFamily="2" charset="2"/>
              </a:rPr>
              <a:t>CLOUD</a:t>
            </a:r>
            <a:endParaRPr lang="de-DE" sz="2400" dirty="0">
              <a:latin typeface="Arial"/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D7BAE240-9DF5-C946-80A3-B8ED0DF7F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797" y="1096890"/>
            <a:ext cx="6486740" cy="3230023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94C238DD-E032-1242-BD84-3ECA5C5205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57" t="13024" r="57952" b="66482"/>
          <a:stretch/>
        </p:blipFill>
        <p:spPr>
          <a:xfrm>
            <a:off x="5486364" y="4502118"/>
            <a:ext cx="3538903" cy="1125398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63D79624-CB8D-8E4F-8E1C-94A349BB98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9198"/>
          <a:stretch/>
        </p:blipFill>
        <p:spPr>
          <a:xfrm>
            <a:off x="1447782" y="4014771"/>
            <a:ext cx="6398471" cy="385232"/>
          </a:xfrm>
          <a:prstGeom prst="rect">
            <a:avLst/>
          </a:prstGeom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id="{34107085-1FDB-F04A-AC40-632072981C46}"/>
              </a:ext>
            </a:extLst>
          </p:cNvPr>
          <p:cNvSpPr txBox="1"/>
          <p:nvPr/>
        </p:nvSpPr>
        <p:spPr>
          <a:xfrm>
            <a:off x="2771800" y="1196752"/>
            <a:ext cx="979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Georgia" panose="02040502050405020303" pitchFamily="18" charset="0"/>
              </a:rPr>
              <a:t>Pacific</a:t>
            </a:r>
          </a:p>
        </p:txBody>
      </p:sp>
    </p:spTree>
    <p:extLst>
      <p:ext uri="{BB962C8B-B14F-4D97-AF65-F5344CB8AC3E}">
        <p14:creationId xmlns:p14="http://schemas.microsoft.com/office/powerpoint/2010/main" val="339680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139952" y="637203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endParaRPr lang="en-US" sz="18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229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7" t="2531" r="39735" b="35895"/>
          <a:stretch>
            <a:fillRect/>
          </a:stretch>
        </p:blipFill>
        <p:spPr bwMode="auto">
          <a:xfrm>
            <a:off x="7704138" y="0"/>
            <a:ext cx="14398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1" y="1128893"/>
            <a:ext cx="7178447" cy="464866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475656" y="534417"/>
            <a:ext cx="6746399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>
                <a:latin typeface="+mj-lt"/>
              </a:rPr>
              <a:t>T11 beam </a:t>
            </a:r>
            <a:r>
              <a:rPr lang="de-DE" sz="1800" dirty="0" err="1" smtClean="0">
                <a:latin typeface="+mj-lt"/>
              </a:rPr>
              <a:t>area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with</a:t>
            </a:r>
            <a:r>
              <a:rPr lang="de-DE" sz="1800" dirty="0" smtClean="0">
                <a:latin typeface="+mj-lt"/>
              </a:rPr>
              <a:t> CLOUD Experiment </a:t>
            </a:r>
          </a:p>
          <a:p>
            <a:r>
              <a:rPr lang="de-DE" sz="1800" dirty="0" smtClean="0">
                <a:latin typeface="+mj-lt"/>
              </a:rPr>
              <a:t>after East Hall Renovation </a:t>
            </a:r>
            <a:r>
              <a:rPr lang="de-DE" sz="1800" dirty="0" err="1" smtClean="0">
                <a:latin typeface="+mj-lt"/>
              </a:rPr>
              <a:t>during</a:t>
            </a:r>
            <a:r>
              <a:rPr lang="de-DE" sz="1800" dirty="0" smtClean="0">
                <a:latin typeface="+mj-lt"/>
              </a:rPr>
              <a:t> CLOUD15T </a:t>
            </a:r>
            <a:r>
              <a:rPr lang="de-DE" sz="1800" dirty="0" err="1" smtClean="0">
                <a:latin typeface="+mj-lt"/>
              </a:rPr>
              <a:t>run</a:t>
            </a:r>
            <a:r>
              <a:rPr lang="de-DE" sz="1800" dirty="0" smtClean="0">
                <a:latin typeface="+mj-lt"/>
              </a:rPr>
              <a:t> in spring 2022</a:t>
            </a: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 smtClean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 err="1" smtClean="0">
                <a:latin typeface="+mj-lt"/>
              </a:rPr>
              <a:t>Improved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space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and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infrastructure</a:t>
            </a:r>
            <a:endParaRPr lang="de-DE" sz="16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 smtClean="0">
                <a:latin typeface="+mj-lt"/>
              </a:rPr>
              <a:t>New </a:t>
            </a:r>
            <a:r>
              <a:rPr lang="de-DE" sz="1600" dirty="0" err="1" smtClean="0">
                <a:latin typeface="+mj-lt"/>
              </a:rPr>
              <a:t>control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room</a:t>
            </a:r>
            <a:r>
              <a:rPr lang="de-DE" sz="1600" dirty="0" smtClean="0">
                <a:latin typeface="+mj-lt"/>
              </a:rPr>
              <a:t>, </a:t>
            </a:r>
            <a:r>
              <a:rPr lang="de-DE" sz="1600" dirty="0" err="1" smtClean="0">
                <a:latin typeface="+mj-lt"/>
              </a:rPr>
              <a:t>new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chemical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room</a:t>
            </a:r>
            <a:endParaRPr lang="de-DE" sz="16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600" dirty="0" err="1" smtClean="0">
                <a:latin typeface="+mj-lt"/>
              </a:rPr>
              <a:t>Rebuilt</a:t>
            </a:r>
            <a:r>
              <a:rPr lang="de-DE" sz="1600" dirty="0" smtClean="0">
                <a:latin typeface="+mj-lt"/>
              </a:rPr>
              <a:t> gas </a:t>
            </a:r>
            <a:r>
              <a:rPr lang="de-DE" sz="1600" dirty="0" err="1" smtClean="0">
                <a:latin typeface="+mj-lt"/>
              </a:rPr>
              <a:t>system</a:t>
            </a:r>
            <a:r>
              <a:rPr lang="de-DE" sz="1600" dirty="0" smtClean="0">
                <a:latin typeface="+mj-lt"/>
              </a:rPr>
              <a:t> &amp; IT </a:t>
            </a:r>
            <a:r>
              <a:rPr lang="de-DE" sz="1600" dirty="0" err="1" smtClean="0">
                <a:latin typeface="+mj-lt"/>
              </a:rPr>
              <a:t>network</a:t>
            </a:r>
            <a:endParaRPr lang="de-DE" sz="16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j-lt"/>
              </a:rPr>
              <a:t>New </a:t>
            </a:r>
            <a:r>
              <a:rPr lang="en-US" sz="1600" dirty="0">
                <a:latin typeface="+mj-lt"/>
              </a:rPr>
              <a:t>T11 beamline magnets and power supplies</a:t>
            </a:r>
            <a:endParaRPr lang="de-DE" sz="1600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sz="1800" dirty="0"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05489"/>
            <a:ext cx="21993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4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U Design ohne Fußleist">
  <a:themeElements>
    <a:clrScheme name="GU Design">
      <a:dk1>
        <a:srgbClr val="004F8F"/>
      </a:dk1>
      <a:lt1>
        <a:srgbClr val="FFFFFF"/>
      </a:lt1>
      <a:dk2>
        <a:srgbClr val="4D4B46"/>
      </a:dk2>
      <a:lt2>
        <a:srgbClr val="F8F6F5"/>
      </a:lt2>
      <a:accent1>
        <a:srgbClr val="004F8F"/>
      </a:accent1>
      <a:accent2>
        <a:srgbClr val="E4E3DD"/>
      </a:accent2>
      <a:accent3>
        <a:srgbClr val="A5AB52"/>
      </a:accent3>
      <a:accent4>
        <a:srgbClr val="4D4B46"/>
      </a:accent4>
      <a:accent5>
        <a:srgbClr val="B3062C"/>
      </a:accent5>
      <a:accent6>
        <a:srgbClr val="C96215"/>
      </a:accent6>
      <a:hlink>
        <a:srgbClr val="48A9DA"/>
      </a:hlink>
      <a:folHlink>
        <a:srgbClr val="004F8F"/>
      </a:folHlink>
    </a:clrScheme>
    <a:fontScheme name="Benutzerdefiniert 1">
      <a:majorFont>
        <a:latin typeface="Arial Narrow"/>
        <a:ea typeface="Arial Narrow"/>
        <a:cs typeface="Arial Narrow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dirty="0" smtClean="0">
            <a:solidFill>
              <a:srgbClr val="000000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oetheDesign1">
  <a:themeElements>
    <a:clrScheme name="Goethe Universität">
      <a:dk1>
        <a:srgbClr val="000000"/>
      </a:dk1>
      <a:lt1>
        <a:srgbClr val="FFFFFF"/>
      </a:lt1>
      <a:dk2>
        <a:srgbClr val="AF1D1D"/>
      </a:dk2>
      <a:lt2>
        <a:srgbClr val="ECA394"/>
      </a:lt2>
      <a:accent1>
        <a:srgbClr val="00498D"/>
      </a:accent1>
      <a:accent2>
        <a:srgbClr val="7FA4C4"/>
      </a:accent2>
      <a:accent3>
        <a:srgbClr val="608955"/>
      </a:accent3>
      <a:accent4>
        <a:srgbClr val="9BBB8F"/>
      </a:accent4>
      <a:accent5>
        <a:srgbClr val="F8994A"/>
      </a:accent5>
      <a:accent6>
        <a:srgbClr val="F9D349"/>
      </a:accent6>
      <a:hlink>
        <a:srgbClr val="608955"/>
      </a:hlink>
      <a:folHlink>
        <a:srgbClr val="9BBB8F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 algn="ctr">
          <a:solidFill>
            <a:srgbClr val="00648C"/>
          </a:solidFill>
          <a:miter lim="800000"/>
          <a:headEnd/>
          <a:tailEnd/>
        </a:ln>
        <a:effectLst/>
      </a:spPr>
      <a:bodyPr anchor="ctr" anchorCtr="1"/>
      <a:lstStyle>
        <a:defPPr eaLnBrk="0" hangingPunct="0">
          <a:defRPr sz="1600" b="1" smtClean="0">
            <a:solidFill>
              <a:schemeClr val="bg1"/>
            </a:solidFill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lg" len="lg"/>
          <a:tailEnd type="none" w="lg" len="lg"/>
        </a:ln>
        <a:effectLst/>
      </a:spPr>
      <a:bodyPr vert="horz" wrap="none" lIns="91440" tIns="91440" rIns="91440" bIns="9144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oetheDesign1 1">
        <a:dk1>
          <a:srgbClr val="000000"/>
        </a:dk1>
        <a:lt1>
          <a:srgbClr val="FFFFFF"/>
        </a:lt1>
        <a:dk2>
          <a:srgbClr val="AF1D1D"/>
        </a:dk2>
        <a:lt2>
          <a:srgbClr val="ECA394"/>
        </a:lt2>
        <a:accent1>
          <a:srgbClr val="00498D"/>
        </a:accent1>
        <a:accent2>
          <a:srgbClr val="7FA4C4"/>
        </a:accent2>
        <a:accent3>
          <a:srgbClr val="FFFFFF"/>
        </a:accent3>
        <a:accent4>
          <a:srgbClr val="000000"/>
        </a:accent4>
        <a:accent5>
          <a:srgbClr val="AAB1C5"/>
        </a:accent5>
        <a:accent6>
          <a:srgbClr val="7294B1"/>
        </a:accent6>
        <a:hlink>
          <a:srgbClr val="608955"/>
        </a:hlink>
        <a:folHlink>
          <a:srgbClr val="9BBB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F8F"/>
      </a:accent1>
      <a:accent2>
        <a:srgbClr val="E4E3DD"/>
      </a:accent2>
      <a:accent3>
        <a:srgbClr val="FFFFFF"/>
      </a:accent3>
      <a:accent4>
        <a:srgbClr val="000000"/>
      </a:accent4>
      <a:accent5>
        <a:srgbClr val="AAB2C6"/>
      </a:accent5>
      <a:accent6>
        <a:srgbClr val="CFCEC8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862</Words>
  <Application>Microsoft Office PowerPoint</Application>
  <PresentationFormat>Bildschirmpräsentation (4:3)</PresentationFormat>
  <Paragraphs>261</Paragraphs>
  <Slides>24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24</vt:i4>
      </vt:variant>
    </vt:vector>
  </HeadingPairs>
  <TitlesOfParts>
    <vt:vector size="41" baseType="lpstr">
      <vt:lpstr> (Headings)</vt:lpstr>
      <vt:lpstr>Arial</vt:lpstr>
      <vt:lpstr>Arial Black</vt:lpstr>
      <vt:lpstr>Arial Narrow</vt:lpstr>
      <vt:lpstr>Arial Unicode MS</vt:lpstr>
      <vt:lpstr>Avenir Roman</vt:lpstr>
      <vt:lpstr>Calibri</vt:lpstr>
      <vt:lpstr>Franklin Gothic Book</vt:lpstr>
      <vt:lpstr>Georgia</vt:lpstr>
      <vt:lpstr>Gulim</vt:lpstr>
      <vt:lpstr>NimbusRomNo9L-Regu</vt:lpstr>
      <vt:lpstr>Times New Roman</vt:lpstr>
      <vt:lpstr>Wingdings</vt:lpstr>
      <vt:lpstr>GU Design ohne Fußleist</vt:lpstr>
      <vt:lpstr>GoetheDesign1</vt:lpstr>
      <vt:lpstr>Standarddesign</vt:lpstr>
      <vt:lpstr>Office Theme</vt:lpstr>
      <vt:lpstr> Status and plans of the CLOUD experiment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Goethe-Universität</dc:creator>
  <cp:lastModifiedBy>Joachim Curtius</cp:lastModifiedBy>
  <cp:revision>207</cp:revision>
  <cp:lastPrinted>2022-06-09T05:59:46Z</cp:lastPrinted>
  <dcterms:modified xsi:type="dcterms:W3CDTF">2022-06-09T06:18:51Z</dcterms:modified>
</cp:coreProperties>
</file>