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360" r:id="rId4"/>
    <p:sldId id="353" r:id="rId5"/>
    <p:sldId id="359" r:id="rId6"/>
    <p:sldId id="354" r:id="rId7"/>
    <p:sldId id="356" r:id="rId8"/>
    <p:sldId id="336" r:id="rId9"/>
    <p:sldId id="306" r:id="rId10"/>
    <p:sldId id="358" r:id="rId11"/>
    <p:sldId id="259" r:id="rId12"/>
    <p:sldId id="261" r:id="rId13"/>
    <p:sldId id="309" r:id="rId14"/>
    <p:sldId id="340" r:id="rId15"/>
    <p:sldId id="341" r:id="rId16"/>
    <p:sldId id="342" r:id="rId17"/>
    <p:sldId id="310" r:id="rId18"/>
    <p:sldId id="277" r:id="rId19"/>
    <p:sldId id="35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AD8"/>
    <a:srgbClr val="A518A0"/>
    <a:srgbClr val="00C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80"/>
    <p:restoredTop sz="94718"/>
  </p:normalViewPr>
  <p:slideViewPr>
    <p:cSldViewPr snapToGrid="0" snapToObjects="1">
      <p:cViewPr varScale="1">
        <p:scale>
          <a:sx n="80" d="100"/>
          <a:sy n="80" d="100"/>
        </p:scale>
        <p:origin x="216" y="9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AE3F20-2F32-4E67-8F52-306A3963A21F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AA230CF-43F9-4DD4-A269-D2118D44ED4B}">
      <dgm:prSet custT="1"/>
      <dgm:spPr/>
      <dgm:t>
        <a:bodyPr/>
        <a:lstStyle/>
        <a:p>
          <a:r>
            <a:rPr lang="en-US" sz="3200" dirty="0"/>
            <a:t>GAN Like Method developed</a:t>
          </a:r>
        </a:p>
      </dgm:t>
    </dgm:pt>
    <dgm:pt modelId="{05879057-41C4-4F66-94EB-7452E3E30069}" type="parTrans" cxnId="{621D3F2A-A2C1-4F74-A90F-5E110D0CD523}">
      <dgm:prSet/>
      <dgm:spPr/>
      <dgm:t>
        <a:bodyPr/>
        <a:lstStyle/>
        <a:p>
          <a:endParaRPr lang="en-US"/>
        </a:p>
      </dgm:t>
    </dgm:pt>
    <dgm:pt modelId="{0AF79A50-E55D-45ED-8531-F3EA4EE01ED1}" type="sibTrans" cxnId="{621D3F2A-A2C1-4F74-A90F-5E110D0CD523}">
      <dgm:prSet custT="1"/>
      <dgm:spPr/>
      <dgm:t>
        <a:bodyPr/>
        <a:lstStyle/>
        <a:p>
          <a:endParaRPr lang="en-US" sz="4000"/>
        </a:p>
      </dgm:t>
    </dgm:pt>
    <dgm:pt modelId="{FFD04069-578F-4C9F-9E66-5F4769F138D8}">
      <dgm:prSet custT="1"/>
      <dgm:spPr/>
      <dgm:t>
        <a:bodyPr/>
        <a:lstStyle/>
        <a:p>
          <a:r>
            <a:rPr lang="en-US" sz="3200" dirty="0"/>
            <a:t>Deconvolves moments w/o binning</a:t>
          </a:r>
        </a:p>
      </dgm:t>
    </dgm:pt>
    <dgm:pt modelId="{559E9933-B3C8-47CC-9080-78C063D8B073}" type="parTrans" cxnId="{2C80EEDA-D144-450A-AA85-7E8D0D25FD75}">
      <dgm:prSet/>
      <dgm:spPr/>
      <dgm:t>
        <a:bodyPr/>
        <a:lstStyle/>
        <a:p>
          <a:endParaRPr lang="en-US"/>
        </a:p>
      </dgm:t>
    </dgm:pt>
    <dgm:pt modelId="{7CE1E865-1749-4E5D-B6DC-B2DB3A358D7D}" type="sibTrans" cxnId="{2C80EEDA-D144-450A-AA85-7E8D0D25FD75}">
      <dgm:prSet custT="1"/>
      <dgm:spPr/>
      <dgm:t>
        <a:bodyPr/>
        <a:lstStyle/>
        <a:p>
          <a:endParaRPr lang="en-US" sz="4000"/>
        </a:p>
      </dgm:t>
    </dgm:pt>
    <dgm:pt modelId="{CA3EC00A-BDC3-46BA-833B-189BC6880174}">
      <dgm:prSet custT="1"/>
      <dgm:spPr/>
      <dgm:t>
        <a:bodyPr/>
        <a:lstStyle/>
        <a:p>
          <a:r>
            <a:rPr lang="en-US" sz="3200" dirty="0"/>
            <a:t>Circumvents difficulty of computing PDF</a:t>
          </a:r>
        </a:p>
      </dgm:t>
    </dgm:pt>
    <dgm:pt modelId="{532CC884-080A-4B6A-AA37-5C8E712C4B5C}" type="parTrans" cxnId="{1B187ECB-FE2D-4ADE-A2F5-98D85119D123}">
      <dgm:prSet/>
      <dgm:spPr/>
      <dgm:t>
        <a:bodyPr/>
        <a:lstStyle/>
        <a:p>
          <a:endParaRPr lang="en-US"/>
        </a:p>
      </dgm:t>
    </dgm:pt>
    <dgm:pt modelId="{DFD7FD1A-8864-4B64-A9D1-545EF68C71B1}" type="sibTrans" cxnId="{1B187ECB-FE2D-4ADE-A2F5-98D85119D123}">
      <dgm:prSet custT="1"/>
      <dgm:spPr/>
      <dgm:t>
        <a:bodyPr/>
        <a:lstStyle/>
        <a:p>
          <a:endParaRPr lang="en-US" sz="4000"/>
        </a:p>
      </dgm:t>
    </dgm:pt>
    <dgm:pt modelId="{43F9C9DF-D7F6-4DCB-8E4D-8DAB010FB08D}">
      <dgm:prSet custT="1"/>
      <dgm:spPr/>
      <dgm:t>
        <a:bodyPr/>
        <a:lstStyle/>
        <a:p>
          <a:r>
            <a:rPr lang="en-US" sz="3200" dirty="0"/>
            <a:t>Circumvents binning artefacts</a:t>
          </a:r>
        </a:p>
      </dgm:t>
    </dgm:pt>
    <dgm:pt modelId="{6FB889F4-B588-4AD4-ADE8-6E8963936C70}" type="parTrans" cxnId="{7A1228E7-E213-42BA-88AC-75ACC665036D}">
      <dgm:prSet/>
      <dgm:spPr/>
      <dgm:t>
        <a:bodyPr/>
        <a:lstStyle/>
        <a:p>
          <a:endParaRPr lang="en-US"/>
        </a:p>
      </dgm:t>
    </dgm:pt>
    <dgm:pt modelId="{3C95158E-7189-4AF6-B334-8CDAEB2A7844}" type="sibTrans" cxnId="{7A1228E7-E213-42BA-88AC-75ACC665036D}">
      <dgm:prSet custT="1"/>
      <dgm:spPr/>
      <dgm:t>
        <a:bodyPr/>
        <a:lstStyle/>
        <a:p>
          <a:endParaRPr lang="en-US" sz="4000"/>
        </a:p>
      </dgm:t>
    </dgm:pt>
    <dgm:pt modelId="{3ED8618F-97D9-4F9A-B084-0C3C1D1CF2D8}">
      <dgm:prSet custT="1"/>
      <dgm:spPr/>
      <dgm:t>
        <a:bodyPr/>
        <a:lstStyle/>
        <a:p>
          <a:r>
            <a:rPr lang="en-US" sz="3200" dirty="0"/>
            <a:t>Direct comparison with computations</a:t>
          </a:r>
        </a:p>
      </dgm:t>
    </dgm:pt>
    <dgm:pt modelId="{5C4D9309-559D-4556-8CBA-B45486A43A03}" type="parTrans" cxnId="{C22F00A8-D9E2-4D3E-9CB6-611C90734B9A}">
      <dgm:prSet/>
      <dgm:spPr/>
      <dgm:t>
        <a:bodyPr/>
        <a:lstStyle/>
        <a:p>
          <a:endParaRPr lang="en-US"/>
        </a:p>
      </dgm:t>
    </dgm:pt>
    <dgm:pt modelId="{BD18E4B2-2F7C-4E80-8663-8745B5874F5C}" type="sibTrans" cxnId="{C22F00A8-D9E2-4D3E-9CB6-611C90734B9A}">
      <dgm:prSet/>
      <dgm:spPr/>
      <dgm:t>
        <a:bodyPr/>
        <a:lstStyle/>
        <a:p>
          <a:endParaRPr lang="en-US"/>
        </a:p>
      </dgm:t>
    </dgm:pt>
    <dgm:pt modelId="{49F602EF-AE51-9E44-8C1C-4EA5B34873FC}" type="pres">
      <dgm:prSet presAssocID="{F2AE3F20-2F32-4E67-8F52-306A3963A21F}" presName="outerComposite" presStyleCnt="0">
        <dgm:presLayoutVars>
          <dgm:chMax val="5"/>
          <dgm:dir/>
          <dgm:resizeHandles val="exact"/>
        </dgm:presLayoutVars>
      </dgm:prSet>
      <dgm:spPr/>
    </dgm:pt>
    <dgm:pt modelId="{FC7CF479-B12E-7644-AB80-BFD563634D86}" type="pres">
      <dgm:prSet presAssocID="{F2AE3F20-2F32-4E67-8F52-306A3963A21F}" presName="dummyMaxCanvas" presStyleCnt="0">
        <dgm:presLayoutVars/>
      </dgm:prSet>
      <dgm:spPr/>
    </dgm:pt>
    <dgm:pt modelId="{475CB195-9AD7-5F45-885A-4D54D56798DF}" type="pres">
      <dgm:prSet presAssocID="{F2AE3F20-2F32-4E67-8F52-306A3963A21F}" presName="FiveNodes_1" presStyleLbl="node1" presStyleIdx="0" presStyleCnt="5">
        <dgm:presLayoutVars>
          <dgm:bulletEnabled val="1"/>
        </dgm:presLayoutVars>
      </dgm:prSet>
      <dgm:spPr/>
    </dgm:pt>
    <dgm:pt modelId="{CE0C795A-D3DE-7945-A3D8-1F26F5DBC9DC}" type="pres">
      <dgm:prSet presAssocID="{F2AE3F20-2F32-4E67-8F52-306A3963A21F}" presName="FiveNodes_2" presStyleLbl="node1" presStyleIdx="1" presStyleCnt="5">
        <dgm:presLayoutVars>
          <dgm:bulletEnabled val="1"/>
        </dgm:presLayoutVars>
      </dgm:prSet>
      <dgm:spPr/>
    </dgm:pt>
    <dgm:pt modelId="{03FE5741-CC2D-2D4D-860B-0EAA1ABB77AC}" type="pres">
      <dgm:prSet presAssocID="{F2AE3F20-2F32-4E67-8F52-306A3963A21F}" presName="FiveNodes_3" presStyleLbl="node1" presStyleIdx="2" presStyleCnt="5">
        <dgm:presLayoutVars>
          <dgm:bulletEnabled val="1"/>
        </dgm:presLayoutVars>
      </dgm:prSet>
      <dgm:spPr/>
    </dgm:pt>
    <dgm:pt modelId="{CB636D6F-DAE5-0540-8989-3CEBAC60B66E}" type="pres">
      <dgm:prSet presAssocID="{F2AE3F20-2F32-4E67-8F52-306A3963A21F}" presName="FiveNodes_4" presStyleLbl="node1" presStyleIdx="3" presStyleCnt="5">
        <dgm:presLayoutVars>
          <dgm:bulletEnabled val="1"/>
        </dgm:presLayoutVars>
      </dgm:prSet>
      <dgm:spPr/>
    </dgm:pt>
    <dgm:pt modelId="{870673D1-F569-A543-86DD-07171139CEEF}" type="pres">
      <dgm:prSet presAssocID="{F2AE3F20-2F32-4E67-8F52-306A3963A21F}" presName="FiveNodes_5" presStyleLbl="node1" presStyleIdx="4" presStyleCnt="5">
        <dgm:presLayoutVars>
          <dgm:bulletEnabled val="1"/>
        </dgm:presLayoutVars>
      </dgm:prSet>
      <dgm:spPr/>
    </dgm:pt>
    <dgm:pt modelId="{D89CA06C-518F-C346-8ED5-9A5F08DDFE92}" type="pres">
      <dgm:prSet presAssocID="{F2AE3F20-2F32-4E67-8F52-306A3963A21F}" presName="FiveConn_1-2" presStyleLbl="fgAccFollowNode1" presStyleIdx="0" presStyleCnt="4">
        <dgm:presLayoutVars>
          <dgm:bulletEnabled val="1"/>
        </dgm:presLayoutVars>
      </dgm:prSet>
      <dgm:spPr>
        <a:prstGeom prst="rect">
          <a:avLst/>
        </a:prstGeom>
      </dgm:spPr>
    </dgm:pt>
    <dgm:pt modelId="{7FDCBE96-BA5C-DD41-996D-21B4AD1C33B3}" type="pres">
      <dgm:prSet presAssocID="{F2AE3F20-2F32-4E67-8F52-306A3963A21F}" presName="FiveConn_2-3" presStyleLbl="fgAccFollowNode1" presStyleIdx="1" presStyleCnt="4">
        <dgm:presLayoutVars>
          <dgm:bulletEnabled val="1"/>
        </dgm:presLayoutVars>
      </dgm:prSet>
      <dgm:spPr>
        <a:prstGeom prst="rect">
          <a:avLst/>
        </a:prstGeom>
      </dgm:spPr>
    </dgm:pt>
    <dgm:pt modelId="{32E3BF71-C3BF-424C-87A9-C68F75B744A5}" type="pres">
      <dgm:prSet presAssocID="{F2AE3F20-2F32-4E67-8F52-306A3963A21F}" presName="FiveConn_3-4" presStyleLbl="fgAccFollowNode1" presStyleIdx="2" presStyleCnt="4">
        <dgm:presLayoutVars>
          <dgm:bulletEnabled val="1"/>
        </dgm:presLayoutVars>
      </dgm:prSet>
      <dgm:spPr>
        <a:prstGeom prst="rect">
          <a:avLst/>
        </a:prstGeom>
      </dgm:spPr>
    </dgm:pt>
    <dgm:pt modelId="{E5E2C05E-1235-5942-B251-892C4A4E38F9}" type="pres">
      <dgm:prSet presAssocID="{F2AE3F20-2F32-4E67-8F52-306A3963A21F}" presName="FiveConn_4-5" presStyleLbl="fgAccFollowNode1" presStyleIdx="3" presStyleCnt="4">
        <dgm:presLayoutVars>
          <dgm:bulletEnabled val="1"/>
        </dgm:presLayoutVars>
      </dgm:prSet>
      <dgm:spPr>
        <a:prstGeom prst="rect">
          <a:avLst/>
        </a:prstGeom>
      </dgm:spPr>
    </dgm:pt>
    <dgm:pt modelId="{0D43D704-6C83-2543-A368-216A3568B2EB}" type="pres">
      <dgm:prSet presAssocID="{F2AE3F20-2F32-4E67-8F52-306A3963A21F}" presName="FiveNodes_1_text" presStyleLbl="node1" presStyleIdx="4" presStyleCnt="5">
        <dgm:presLayoutVars>
          <dgm:bulletEnabled val="1"/>
        </dgm:presLayoutVars>
      </dgm:prSet>
      <dgm:spPr/>
    </dgm:pt>
    <dgm:pt modelId="{8D507FBA-14E0-1D40-A03B-B71EF5872AA6}" type="pres">
      <dgm:prSet presAssocID="{F2AE3F20-2F32-4E67-8F52-306A3963A21F}" presName="FiveNodes_2_text" presStyleLbl="node1" presStyleIdx="4" presStyleCnt="5">
        <dgm:presLayoutVars>
          <dgm:bulletEnabled val="1"/>
        </dgm:presLayoutVars>
      </dgm:prSet>
      <dgm:spPr/>
    </dgm:pt>
    <dgm:pt modelId="{B5A11316-F849-004B-8BF4-C8BA519C3057}" type="pres">
      <dgm:prSet presAssocID="{F2AE3F20-2F32-4E67-8F52-306A3963A21F}" presName="FiveNodes_3_text" presStyleLbl="node1" presStyleIdx="4" presStyleCnt="5">
        <dgm:presLayoutVars>
          <dgm:bulletEnabled val="1"/>
        </dgm:presLayoutVars>
      </dgm:prSet>
      <dgm:spPr/>
    </dgm:pt>
    <dgm:pt modelId="{ACBC0749-B355-0C47-ABEB-3626D540AC5F}" type="pres">
      <dgm:prSet presAssocID="{F2AE3F20-2F32-4E67-8F52-306A3963A21F}" presName="FiveNodes_4_text" presStyleLbl="node1" presStyleIdx="4" presStyleCnt="5">
        <dgm:presLayoutVars>
          <dgm:bulletEnabled val="1"/>
        </dgm:presLayoutVars>
      </dgm:prSet>
      <dgm:spPr/>
    </dgm:pt>
    <dgm:pt modelId="{381F7530-0076-4A40-8CC2-482695B140C8}" type="pres">
      <dgm:prSet presAssocID="{F2AE3F20-2F32-4E67-8F52-306A3963A21F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621D3F2A-A2C1-4F74-A90F-5E110D0CD523}" srcId="{F2AE3F20-2F32-4E67-8F52-306A3963A21F}" destId="{1AA230CF-43F9-4DD4-A269-D2118D44ED4B}" srcOrd="0" destOrd="0" parTransId="{05879057-41C4-4F66-94EB-7452E3E30069}" sibTransId="{0AF79A50-E55D-45ED-8531-F3EA4EE01ED1}"/>
    <dgm:cxn modelId="{593F4D45-0699-3645-816F-F51082909590}" type="presOf" srcId="{43F9C9DF-D7F6-4DCB-8E4D-8DAB010FB08D}" destId="{CB636D6F-DAE5-0540-8989-3CEBAC60B66E}" srcOrd="0" destOrd="0" presId="urn:microsoft.com/office/officeart/2005/8/layout/vProcess5"/>
    <dgm:cxn modelId="{F5980047-9ECC-7849-B18D-ECED4980A7B0}" type="presOf" srcId="{1AA230CF-43F9-4DD4-A269-D2118D44ED4B}" destId="{475CB195-9AD7-5F45-885A-4D54D56798DF}" srcOrd="0" destOrd="0" presId="urn:microsoft.com/office/officeart/2005/8/layout/vProcess5"/>
    <dgm:cxn modelId="{5FE05452-7BD5-854A-BCEF-774F93565A66}" type="presOf" srcId="{3ED8618F-97D9-4F9A-B084-0C3C1D1CF2D8}" destId="{870673D1-F569-A543-86DD-07171139CEEF}" srcOrd="0" destOrd="0" presId="urn:microsoft.com/office/officeart/2005/8/layout/vProcess5"/>
    <dgm:cxn modelId="{CCEA7F72-658E-E947-9689-A7900DA47AB6}" type="presOf" srcId="{F2AE3F20-2F32-4E67-8F52-306A3963A21F}" destId="{49F602EF-AE51-9E44-8C1C-4EA5B34873FC}" srcOrd="0" destOrd="0" presId="urn:microsoft.com/office/officeart/2005/8/layout/vProcess5"/>
    <dgm:cxn modelId="{0151E28A-3E4A-9C4B-90B1-76659BA0D449}" type="presOf" srcId="{CA3EC00A-BDC3-46BA-833B-189BC6880174}" destId="{03FE5741-CC2D-2D4D-860B-0EAA1ABB77AC}" srcOrd="0" destOrd="0" presId="urn:microsoft.com/office/officeart/2005/8/layout/vProcess5"/>
    <dgm:cxn modelId="{31C8B690-36C2-0F48-B180-8721FDE3492F}" type="presOf" srcId="{1AA230CF-43F9-4DD4-A269-D2118D44ED4B}" destId="{0D43D704-6C83-2543-A368-216A3568B2EB}" srcOrd="1" destOrd="0" presId="urn:microsoft.com/office/officeart/2005/8/layout/vProcess5"/>
    <dgm:cxn modelId="{0A6A43A2-DE28-A942-94DD-FCC30297872C}" type="presOf" srcId="{DFD7FD1A-8864-4B64-A9D1-545EF68C71B1}" destId="{32E3BF71-C3BF-424C-87A9-C68F75B744A5}" srcOrd="0" destOrd="0" presId="urn:microsoft.com/office/officeart/2005/8/layout/vProcess5"/>
    <dgm:cxn modelId="{C22F00A8-D9E2-4D3E-9CB6-611C90734B9A}" srcId="{F2AE3F20-2F32-4E67-8F52-306A3963A21F}" destId="{3ED8618F-97D9-4F9A-B084-0C3C1D1CF2D8}" srcOrd="4" destOrd="0" parTransId="{5C4D9309-559D-4556-8CBA-B45486A43A03}" sibTransId="{BD18E4B2-2F7C-4E80-8663-8745B5874F5C}"/>
    <dgm:cxn modelId="{A102D8AF-A3F1-F641-98A4-BB5CF0CF5F5B}" type="presOf" srcId="{7CE1E865-1749-4E5D-B6DC-B2DB3A358D7D}" destId="{7FDCBE96-BA5C-DD41-996D-21B4AD1C33B3}" srcOrd="0" destOrd="0" presId="urn:microsoft.com/office/officeart/2005/8/layout/vProcess5"/>
    <dgm:cxn modelId="{9BF90AB5-8D3D-914A-9587-4EA67722B9DD}" type="presOf" srcId="{CA3EC00A-BDC3-46BA-833B-189BC6880174}" destId="{B5A11316-F849-004B-8BF4-C8BA519C3057}" srcOrd="1" destOrd="0" presId="urn:microsoft.com/office/officeart/2005/8/layout/vProcess5"/>
    <dgm:cxn modelId="{697602B7-C5B4-7D4A-BD92-1F2556D5B685}" type="presOf" srcId="{FFD04069-578F-4C9F-9E66-5F4769F138D8}" destId="{8D507FBA-14E0-1D40-A03B-B71EF5872AA6}" srcOrd="1" destOrd="0" presId="urn:microsoft.com/office/officeart/2005/8/layout/vProcess5"/>
    <dgm:cxn modelId="{1B187ECB-FE2D-4ADE-A2F5-98D85119D123}" srcId="{F2AE3F20-2F32-4E67-8F52-306A3963A21F}" destId="{CA3EC00A-BDC3-46BA-833B-189BC6880174}" srcOrd="2" destOrd="0" parTransId="{532CC884-080A-4B6A-AA37-5C8E712C4B5C}" sibTransId="{DFD7FD1A-8864-4B64-A9D1-545EF68C71B1}"/>
    <dgm:cxn modelId="{2C80EEDA-D144-450A-AA85-7E8D0D25FD75}" srcId="{F2AE3F20-2F32-4E67-8F52-306A3963A21F}" destId="{FFD04069-578F-4C9F-9E66-5F4769F138D8}" srcOrd="1" destOrd="0" parTransId="{559E9933-B3C8-47CC-9080-78C063D8B073}" sibTransId="{7CE1E865-1749-4E5D-B6DC-B2DB3A358D7D}"/>
    <dgm:cxn modelId="{8E4A1DDB-5CA4-C84E-AD6A-B113D859CF10}" type="presOf" srcId="{FFD04069-578F-4C9F-9E66-5F4769F138D8}" destId="{CE0C795A-D3DE-7945-A3D8-1F26F5DBC9DC}" srcOrd="0" destOrd="0" presId="urn:microsoft.com/office/officeart/2005/8/layout/vProcess5"/>
    <dgm:cxn modelId="{ABCBB4DC-F2B7-2646-AF9B-5E8A99FE2CBA}" type="presOf" srcId="{3ED8618F-97D9-4F9A-B084-0C3C1D1CF2D8}" destId="{381F7530-0076-4A40-8CC2-482695B140C8}" srcOrd="1" destOrd="0" presId="urn:microsoft.com/office/officeart/2005/8/layout/vProcess5"/>
    <dgm:cxn modelId="{AD92F4DF-BDB1-914D-A86E-444F06A029EA}" type="presOf" srcId="{43F9C9DF-D7F6-4DCB-8E4D-8DAB010FB08D}" destId="{ACBC0749-B355-0C47-ABEB-3626D540AC5F}" srcOrd="1" destOrd="0" presId="urn:microsoft.com/office/officeart/2005/8/layout/vProcess5"/>
    <dgm:cxn modelId="{7A1228E7-E213-42BA-88AC-75ACC665036D}" srcId="{F2AE3F20-2F32-4E67-8F52-306A3963A21F}" destId="{43F9C9DF-D7F6-4DCB-8E4D-8DAB010FB08D}" srcOrd="3" destOrd="0" parTransId="{6FB889F4-B588-4AD4-ADE8-6E8963936C70}" sibTransId="{3C95158E-7189-4AF6-B334-8CDAEB2A7844}"/>
    <dgm:cxn modelId="{34DC8AE8-4251-734E-81E1-D29CA78D5835}" type="presOf" srcId="{3C95158E-7189-4AF6-B334-8CDAEB2A7844}" destId="{E5E2C05E-1235-5942-B251-892C4A4E38F9}" srcOrd="0" destOrd="0" presId="urn:microsoft.com/office/officeart/2005/8/layout/vProcess5"/>
    <dgm:cxn modelId="{90BF5DF6-5713-DB43-A573-F956518DDDE7}" type="presOf" srcId="{0AF79A50-E55D-45ED-8531-F3EA4EE01ED1}" destId="{D89CA06C-518F-C346-8ED5-9A5F08DDFE92}" srcOrd="0" destOrd="0" presId="urn:microsoft.com/office/officeart/2005/8/layout/vProcess5"/>
    <dgm:cxn modelId="{BEFD41F5-AC38-2043-869D-335AE43AF06F}" type="presParOf" srcId="{49F602EF-AE51-9E44-8C1C-4EA5B34873FC}" destId="{FC7CF479-B12E-7644-AB80-BFD563634D86}" srcOrd="0" destOrd="0" presId="urn:microsoft.com/office/officeart/2005/8/layout/vProcess5"/>
    <dgm:cxn modelId="{E62282DE-C054-4A45-929E-0E4B444DDA9C}" type="presParOf" srcId="{49F602EF-AE51-9E44-8C1C-4EA5B34873FC}" destId="{475CB195-9AD7-5F45-885A-4D54D56798DF}" srcOrd="1" destOrd="0" presId="urn:microsoft.com/office/officeart/2005/8/layout/vProcess5"/>
    <dgm:cxn modelId="{A8698069-6190-734B-8E2F-D9109FE1FB96}" type="presParOf" srcId="{49F602EF-AE51-9E44-8C1C-4EA5B34873FC}" destId="{CE0C795A-D3DE-7945-A3D8-1F26F5DBC9DC}" srcOrd="2" destOrd="0" presId="urn:microsoft.com/office/officeart/2005/8/layout/vProcess5"/>
    <dgm:cxn modelId="{3A91DA62-4B02-7D41-AF46-C63D73D9722D}" type="presParOf" srcId="{49F602EF-AE51-9E44-8C1C-4EA5B34873FC}" destId="{03FE5741-CC2D-2D4D-860B-0EAA1ABB77AC}" srcOrd="3" destOrd="0" presId="urn:microsoft.com/office/officeart/2005/8/layout/vProcess5"/>
    <dgm:cxn modelId="{76A17349-BCEE-0043-BCCC-42DC39A3EEE1}" type="presParOf" srcId="{49F602EF-AE51-9E44-8C1C-4EA5B34873FC}" destId="{CB636D6F-DAE5-0540-8989-3CEBAC60B66E}" srcOrd="4" destOrd="0" presId="urn:microsoft.com/office/officeart/2005/8/layout/vProcess5"/>
    <dgm:cxn modelId="{B913F819-2F18-0F41-AE1D-F0812BE1FF39}" type="presParOf" srcId="{49F602EF-AE51-9E44-8C1C-4EA5B34873FC}" destId="{870673D1-F569-A543-86DD-07171139CEEF}" srcOrd="5" destOrd="0" presId="urn:microsoft.com/office/officeart/2005/8/layout/vProcess5"/>
    <dgm:cxn modelId="{14F26D5C-6A62-5140-BA76-D582F339595E}" type="presParOf" srcId="{49F602EF-AE51-9E44-8C1C-4EA5B34873FC}" destId="{D89CA06C-518F-C346-8ED5-9A5F08DDFE92}" srcOrd="6" destOrd="0" presId="urn:microsoft.com/office/officeart/2005/8/layout/vProcess5"/>
    <dgm:cxn modelId="{BEFCB285-5B60-2E4B-930B-6393F7497A45}" type="presParOf" srcId="{49F602EF-AE51-9E44-8C1C-4EA5B34873FC}" destId="{7FDCBE96-BA5C-DD41-996D-21B4AD1C33B3}" srcOrd="7" destOrd="0" presId="urn:microsoft.com/office/officeart/2005/8/layout/vProcess5"/>
    <dgm:cxn modelId="{D275595D-D82D-C643-8DBB-2976111E3D9A}" type="presParOf" srcId="{49F602EF-AE51-9E44-8C1C-4EA5B34873FC}" destId="{32E3BF71-C3BF-424C-87A9-C68F75B744A5}" srcOrd="8" destOrd="0" presId="urn:microsoft.com/office/officeart/2005/8/layout/vProcess5"/>
    <dgm:cxn modelId="{671E3C97-0FF8-F847-B52B-B967E8824DBC}" type="presParOf" srcId="{49F602EF-AE51-9E44-8C1C-4EA5B34873FC}" destId="{E5E2C05E-1235-5942-B251-892C4A4E38F9}" srcOrd="9" destOrd="0" presId="urn:microsoft.com/office/officeart/2005/8/layout/vProcess5"/>
    <dgm:cxn modelId="{FA74A42E-2151-9048-B134-CA69655603B1}" type="presParOf" srcId="{49F602EF-AE51-9E44-8C1C-4EA5B34873FC}" destId="{0D43D704-6C83-2543-A368-216A3568B2EB}" srcOrd="10" destOrd="0" presId="urn:microsoft.com/office/officeart/2005/8/layout/vProcess5"/>
    <dgm:cxn modelId="{FBA82B13-52EC-E948-9411-A588BF32A96C}" type="presParOf" srcId="{49F602EF-AE51-9E44-8C1C-4EA5B34873FC}" destId="{8D507FBA-14E0-1D40-A03B-B71EF5872AA6}" srcOrd="11" destOrd="0" presId="urn:microsoft.com/office/officeart/2005/8/layout/vProcess5"/>
    <dgm:cxn modelId="{E7592AC1-FBEA-6C40-96A6-15258E423E08}" type="presParOf" srcId="{49F602EF-AE51-9E44-8C1C-4EA5B34873FC}" destId="{B5A11316-F849-004B-8BF4-C8BA519C3057}" srcOrd="12" destOrd="0" presId="urn:microsoft.com/office/officeart/2005/8/layout/vProcess5"/>
    <dgm:cxn modelId="{86ECD44D-32A0-C74E-8D32-A8EAA35516C0}" type="presParOf" srcId="{49F602EF-AE51-9E44-8C1C-4EA5B34873FC}" destId="{ACBC0749-B355-0C47-ABEB-3626D540AC5F}" srcOrd="13" destOrd="0" presId="urn:microsoft.com/office/officeart/2005/8/layout/vProcess5"/>
    <dgm:cxn modelId="{F4383236-58B9-A64B-ABDB-E0C86705CB00}" type="presParOf" srcId="{49F602EF-AE51-9E44-8C1C-4EA5B34873FC}" destId="{381F7530-0076-4A40-8CC2-482695B140C8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6BCB97-4EE5-4A59-A422-27D2E82B4CF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132B15-F5ED-4ED7-B0C3-4A1D0385E49C}">
      <dgm:prSet/>
      <dgm:spPr>
        <a:solidFill>
          <a:srgbClr val="7030A0"/>
        </a:solidFill>
      </dgm:spPr>
      <dgm:t>
        <a:bodyPr/>
        <a:lstStyle/>
        <a:p>
          <a:r>
            <a:rPr lang="en-US" dirty="0"/>
            <a:t>Successfully unfolding k moments in n-dim </a:t>
          </a:r>
        </a:p>
      </dgm:t>
    </dgm:pt>
    <dgm:pt modelId="{C37B2117-9743-46FF-8550-9411F1CF8619}" type="parTrans" cxnId="{B38201F1-8A79-4B70-98BB-61A99D712E6D}">
      <dgm:prSet/>
      <dgm:spPr/>
      <dgm:t>
        <a:bodyPr/>
        <a:lstStyle/>
        <a:p>
          <a:endParaRPr lang="en-US"/>
        </a:p>
      </dgm:t>
    </dgm:pt>
    <dgm:pt modelId="{8B50ED0C-DAA4-4332-AADB-E6345545CC84}" type="sibTrans" cxnId="{B38201F1-8A79-4B70-98BB-61A99D712E6D}">
      <dgm:prSet/>
      <dgm:spPr/>
      <dgm:t>
        <a:bodyPr/>
        <a:lstStyle/>
        <a:p>
          <a:endParaRPr lang="en-US"/>
        </a:p>
      </dgm:t>
    </dgm:pt>
    <dgm:pt modelId="{886657C2-7582-4A51-92DF-CC705BB9A51C}">
      <dgm:prSet/>
      <dgm:spPr>
        <a:solidFill>
          <a:srgbClr val="00B0F0"/>
        </a:solidFill>
      </dgm:spPr>
      <dgm:t>
        <a:bodyPr/>
        <a:lstStyle/>
        <a:p>
          <a:r>
            <a:rPr lang="en-US"/>
            <a:t>Non-overlapping support and W-GANs</a:t>
          </a:r>
        </a:p>
      </dgm:t>
    </dgm:pt>
    <dgm:pt modelId="{8563CF43-2AB3-4B95-934C-BE7B07F8F592}" type="parTrans" cxnId="{FD4775D3-1A26-43CA-A075-72C494F9DBA7}">
      <dgm:prSet/>
      <dgm:spPr/>
      <dgm:t>
        <a:bodyPr/>
        <a:lstStyle/>
        <a:p>
          <a:endParaRPr lang="en-US"/>
        </a:p>
      </dgm:t>
    </dgm:pt>
    <dgm:pt modelId="{AA79BCBE-951B-457C-B2C4-FE1C9B7B4624}" type="sibTrans" cxnId="{FD4775D3-1A26-43CA-A075-72C494F9DBA7}">
      <dgm:prSet/>
      <dgm:spPr/>
      <dgm:t>
        <a:bodyPr/>
        <a:lstStyle/>
        <a:p>
          <a:endParaRPr lang="en-US"/>
        </a:p>
      </dgm:t>
    </dgm:pt>
    <dgm:pt modelId="{C97F7490-FE84-4E05-AC14-C13547B58EB1}">
      <dgm:prSet/>
      <dgm:spPr>
        <a:solidFill>
          <a:srgbClr val="00B050"/>
        </a:solidFill>
      </dgm:spPr>
      <dgm:t>
        <a:bodyPr/>
        <a:lstStyle/>
        <a:p>
          <a:r>
            <a:rPr lang="en-US" dirty="0"/>
            <a:t>Infinite Unfolding and Renormalization</a:t>
          </a:r>
        </a:p>
      </dgm:t>
    </dgm:pt>
    <dgm:pt modelId="{2EAAC6DD-5CD1-42AE-8602-AD2BA5848D65}" type="parTrans" cxnId="{6A601714-F685-43C1-8520-26AABC39CAA7}">
      <dgm:prSet/>
      <dgm:spPr/>
      <dgm:t>
        <a:bodyPr/>
        <a:lstStyle/>
        <a:p>
          <a:endParaRPr lang="en-US"/>
        </a:p>
      </dgm:t>
    </dgm:pt>
    <dgm:pt modelId="{432E06F8-E986-4EA0-A447-1B07E120892B}" type="sibTrans" cxnId="{6A601714-F685-43C1-8520-26AABC39CAA7}">
      <dgm:prSet/>
      <dgm:spPr/>
      <dgm:t>
        <a:bodyPr/>
        <a:lstStyle/>
        <a:p>
          <a:endParaRPr lang="en-US"/>
        </a:p>
      </dgm:t>
    </dgm:pt>
    <dgm:pt modelId="{50C60307-EC41-1F4A-81F0-D941D789AD2B}">
      <dgm:prSet/>
      <dgm:spPr>
        <a:solidFill>
          <a:srgbClr val="FF8AD8"/>
        </a:solidFill>
      </dgm:spPr>
      <dgm:t>
        <a:bodyPr/>
        <a:lstStyle/>
        <a:p>
          <a:r>
            <a:rPr lang="en-US" b="0" i="0" dirty="0"/>
            <a:t>Introduced ML-based approach to unfold moments without binning artifacts.</a:t>
          </a:r>
          <a:endParaRPr lang="en-US" dirty="0"/>
        </a:p>
      </dgm:t>
    </dgm:pt>
    <dgm:pt modelId="{8F9433C4-3AF9-FA48-85B1-EC82C275573A}" type="parTrans" cxnId="{EEA8F313-2175-FA42-8ABB-4AC234BECF29}">
      <dgm:prSet/>
      <dgm:spPr/>
      <dgm:t>
        <a:bodyPr/>
        <a:lstStyle/>
        <a:p>
          <a:endParaRPr lang="en-US"/>
        </a:p>
      </dgm:t>
    </dgm:pt>
    <dgm:pt modelId="{38C74565-56B8-1C4B-BEAC-B0BB70350B19}" type="sibTrans" cxnId="{EEA8F313-2175-FA42-8ABB-4AC234BECF29}">
      <dgm:prSet/>
      <dgm:spPr/>
      <dgm:t>
        <a:bodyPr/>
        <a:lstStyle/>
        <a:p>
          <a:endParaRPr lang="en-US"/>
        </a:p>
      </dgm:t>
    </dgm:pt>
    <dgm:pt modelId="{93980EA9-FD8A-414D-B01D-5E7D125E3F01}" type="pres">
      <dgm:prSet presAssocID="{836BCB97-4EE5-4A59-A422-27D2E82B4CF9}" presName="linear" presStyleCnt="0">
        <dgm:presLayoutVars>
          <dgm:animLvl val="lvl"/>
          <dgm:resizeHandles val="exact"/>
        </dgm:presLayoutVars>
      </dgm:prSet>
      <dgm:spPr/>
    </dgm:pt>
    <dgm:pt modelId="{037D9B23-570D-8842-870B-9679E87A36EB}" type="pres">
      <dgm:prSet presAssocID="{50C60307-EC41-1F4A-81F0-D941D789AD2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054BFEF-1DE5-0643-8031-ADC7EB20F5FF}" type="pres">
      <dgm:prSet presAssocID="{38C74565-56B8-1C4B-BEAC-B0BB70350B19}" presName="spacer" presStyleCnt="0"/>
      <dgm:spPr/>
    </dgm:pt>
    <dgm:pt modelId="{EEDEC86D-D3A8-DF40-B282-011FF89B910F}" type="pres">
      <dgm:prSet presAssocID="{01132B15-F5ED-4ED7-B0C3-4A1D0385E49C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565716D6-6D89-364F-BEC6-93A2BF4E0CAC}" type="pres">
      <dgm:prSet presAssocID="{8B50ED0C-DAA4-4332-AADB-E6345545CC84}" presName="spacer" presStyleCnt="0"/>
      <dgm:spPr/>
    </dgm:pt>
    <dgm:pt modelId="{D3A273C3-F6BE-4C4B-A2EE-D166532E99DD}" type="pres">
      <dgm:prSet presAssocID="{886657C2-7582-4A51-92DF-CC705BB9A51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DFFB488-A34F-914A-A9A0-7DEC62A11D32}" type="pres">
      <dgm:prSet presAssocID="{AA79BCBE-951B-457C-B2C4-FE1C9B7B4624}" presName="spacer" presStyleCnt="0"/>
      <dgm:spPr/>
    </dgm:pt>
    <dgm:pt modelId="{C20F1E14-BD7B-C041-9A0D-801A2C99EB1D}" type="pres">
      <dgm:prSet presAssocID="{C97F7490-FE84-4E05-AC14-C13547B58EB1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EEA8F313-2175-FA42-8ABB-4AC234BECF29}" srcId="{836BCB97-4EE5-4A59-A422-27D2E82B4CF9}" destId="{50C60307-EC41-1F4A-81F0-D941D789AD2B}" srcOrd="0" destOrd="0" parTransId="{8F9433C4-3AF9-FA48-85B1-EC82C275573A}" sibTransId="{38C74565-56B8-1C4B-BEAC-B0BB70350B19}"/>
    <dgm:cxn modelId="{6A601714-F685-43C1-8520-26AABC39CAA7}" srcId="{836BCB97-4EE5-4A59-A422-27D2E82B4CF9}" destId="{C97F7490-FE84-4E05-AC14-C13547B58EB1}" srcOrd="3" destOrd="0" parTransId="{2EAAC6DD-5CD1-42AE-8602-AD2BA5848D65}" sibTransId="{432E06F8-E986-4EA0-A447-1B07E120892B}"/>
    <dgm:cxn modelId="{2338EB32-C23F-F94D-B5DD-87E61991F16E}" type="presOf" srcId="{886657C2-7582-4A51-92DF-CC705BB9A51C}" destId="{D3A273C3-F6BE-4C4B-A2EE-D166532E99DD}" srcOrd="0" destOrd="0" presId="urn:microsoft.com/office/officeart/2005/8/layout/vList2"/>
    <dgm:cxn modelId="{18A44E33-B816-3847-A2F7-3F1AC76F9F5D}" type="presOf" srcId="{C97F7490-FE84-4E05-AC14-C13547B58EB1}" destId="{C20F1E14-BD7B-C041-9A0D-801A2C99EB1D}" srcOrd="0" destOrd="0" presId="urn:microsoft.com/office/officeart/2005/8/layout/vList2"/>
    <dgm:cxn modelId="{BD145542-06DF-E947-903F-BB643105CC95}" type="presOf" srcId="{01132B15-F5ED-4ED7-B0C3-4A1D0385E49C}" destId="{EEDEC86D-D3A8-DF40-B282-011FF89B910F}" srcOrd="0" destOrd="0" presId="urn:microsoft.com/office/officeart/2005/8/layout/vList2"/>
    <dgm:cxn modelId="{4D7BB171-C45A-FC42-816E-76E77F87F0F8}" type="presOf" srcId="{836BCB97-4EE5-4A59-A422-27D2E82B4CF9}" destId="{93980EA9-FD8A-414D-B01D-5E7D125E3F01}" srcOrd="0" destOrd="0" presId="urn:microsoft.com/office/officeart/2005/8/layout/vList2"/>
    <dgm:cxn modelId="{3019507E-FBC0-F545-BD24-8EA517C1CD59}" type="presOf" srcId="{50C60307-EC41-1F4A-81F0-D941D789AD2B}" destId="{037D9B23-570D-8842-870B-9679E87A36EB}" srcOrd="0" destOrd="0" presId="urn:microsoft.com/office/officeart/2005/8/layout/vList2"/>
    <dgm:cxn modelId="{FD4775D3-1A26-43CA-A075-72C494F9DBA7}" srcId="{836BCB97-4EE5-4A59-A422-27D2E82B4CF9}" destId="{886657C2-7582-4A51-92DF-CC705BB9A51C}" srcOrd="2" destOrd="0" parTransId="{8563CF43-2AB3-4B95-934C-BE7B07F8F592}" sibTransId="{AA79BCBE-951B-457C-B2C4-FE1C9B7B4624}"/>
    <dgm:cxn modelId="{B38201F1-8A79-4B70-98BB-61A99D712E6D}" srcId="{836BCB97-4EE5-4A59-A422-27D2E82B4CF9}" destId="{01132B15-F5ED-4ED7-B0C3-4A1D0385E49C}" srcOrd="1" destOrd="0" parTransId="{C37B2117-9743-46FF-8550-9411F1CF8619}" sibTransId="{8B50ED0C-DAA4-4332-AADB-E6345545CC84}"/>
    <dgm:cxn modelId="{D1C98873-FA1E-7745-AD11-FB54BB387EE1}" type="presParOf" srcId="{93980EA9-FD8A-414D-B01D-5E7D125E3F01}" destId="{037D9B23-570D-8842-870B-9679E87A36EB}" srcOrd="0" destOrd="0" presId="urn:microsoft.com/office/officeart/2005/8/layout/vList2"/>
    <dgm:cxn modelId="{D270EE01-60C7-5A4A-B1A5-555F03F0D226}" type="presParOf" srcId="{93980EA9-FD8A-414D-B01D-5E7D125E3F01}" destId="{C054BFEF-1DE5-0643-8031-ADC7EB20F5FF}" srcOrd="1" destOrd="0" presId="urn:microsoft.com/office/officeart/2005/8/layout/vList2"/>
    <dgm:cxn modelId="{4661D576-5C71-4741-B575-64F357029CC8}" type="presParOf" srcId="{93980EA9-FD8A-414D-B01D-5E7D125E3F01}" destId="{EEDEC86D-D3A8-DF40-B282-011FF89B910F}" srcOrd="2" destOrd="0" presId="urn:microsoft.com/office/officeart/2005/8/layout/vList2"/>
    <dgm:cxn modelId="{FFF0788D-11D9-6A44-BA52-A5658FC3263C}" type="presParOf" srcId="{93980EA9-FD8A-414D-B01D-5E7D125E3F01}" destId="{565716D6-6D89-364F-BEC6-93A2BF4E0CAC}" srcOrd="3" destOrd="0" presId="urn:microsoft.com/office/officeart/2005/8/layout/vList2"/>
    <dgm:cxn modelId="{231B1648-0767-014B-8C85-485AC37DCDA2}" type="presParOf" srcId="{93980EA9-FD8A-414D-B01D-5E7D125E3F01}" destId="{D3A273C3-F6BE-4C4B-A2EE-D166532E99DD}" srcOrd="4" destOrd="0" presId="urn:microsoft.com/office/officeart/2005/8/layout/vList2"/>
    <dgm:cxn modelId="{1EA3C85B-AE24-E84C-8BB1-B2BC9CE7B7F0}" type="presParOf" srcId="{93980EA9-FD8A-414D-B01D-5E7D125E3F01}" destId="{7DFFB488-A34F-914A-A9A0-7DEC62A11D32}" srcOrd="5" destOrd="0" presId="urn:microsoft.com/office/officeart/2005/8/layout/vList2"/>
    <dgm:cxn modelId="{2234D750-B215-4B4E-8464-B0CF21AA3DBB}" type="presParOf" srcId="{93980EA9-FD8A-414D-B01D-5E7D125E3F01}" destId="{C20F1E14-BD7B-C041-9A0D-801A2C99EB1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5CB195-9AD7-5F45-885A-4D54D56798DF}">
      <dsp:nvSpPr>
        <dsp:cNvPr id="0" name=""/>
        <dsp:cNvSpPr/>
      </dsp:nvSpPr>
      <dsp:spPr>
        <a:xfrm>
          <a:off x="0" y="0"/>
          <a:ext cx="8097012" cy="71079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GAN Like Method developed</a:t>
          </a:r>
        </a:p>
      </dsp:txBody>
      <dsp:txXfrm>
        <a:off x="20819" y="20819"/>
        <a:ext cx="7246841" cy="669159"/>
      </dsp:txXfrm>
    </dsp:sp>
    <dsp:sp modelId="{CE0C795A-D3DE-7945-A3D8-1F26F5DBC9DC}">
      <dsp:nvSpPr>
        <dsp:cNvPr id="0" name=""/>
        <dsp:cNvSpPr/>
      </dsp:nvSpPr>
      <dsp:spPr>
        <a:xfrm>
          <a:off x="604647" y="809519"/>
          <a:ext cx="8097012" cy="71079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Deconvolves moments w/o binning</a:t>
          </a:r>
        </a:p>
      </dsp:txBody>
      <dsp:txXfrm>
        <a:off x="625466" y="830338"/>
        <a:ext cx="6988708" cy="669159"/>
      </dsp:txXfrm>
    </dsp:sp>
    <dsp:sp modelId="{03FE5741-CC2D-2D4D-860B-0EAA1ABB77AC}">
      <dsp:nvSpPr>
        <dsp:cNvPr id="0" name=""/>
        <dsp:cNvSpPr/>
      </dsp:nvSpPr>
      <dsp:spPr>
        <a:xfrm>
          <a:off x="1209293" y="1619039"/>
          <a:ext cx="8097012" cy="71079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Circumvents difficulty of computing PDF</a:t>
          </a:r>
        </a:p>
      </dsp:txBody>
      <dsp:txXfrm>
        <a:off x="1230112" y="1639858"/>
        <a:ext cx="6988708" cy="669159"/>
      </dsp:txXfrm>
    </dsp:sp>
    <dsp:sp modelId="{CB636D6F-DAE5-0540-8989-3CEBAC60B66E}">
      <dsp:nvSpPr>
        <dsp:cNvPr id="0" name=""/>
        <dsp:cNvSpPr/>
      </dsp:nvSpPr>
      <dsp:spPr>
        <a:xfrm>
          <a:off x="1813940" y="2428558"/>
          <a:ext cx="8097012" cy="71079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Circumvents binning artefacts</a:t>
          </a:r>
        </a:p>
      </dsp:txBody>
      <dsp:txXfrm>
        <a:off x="1834759" y="2449377"/>
        <a:ext cx="6988708" cy="669159"/>
      </dsp:txXfrm>
    </dsp:sp>
    <dsp:sp modelId="{870673D1-F569-A543-86DD-07171139CEEF}">
      <dsp:nvSpPr>
        <dsp:cNvPr id="0" name=""/>
        <dsp:cNvSpPr/>
      </dsp:nvSpPr>
      <dsp:spPr>
        <a:xfrm>
          <a:off x="2418587" y="3238078"/>
          <a:ext cx="8097012" cy="71079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Direct comparison with computations</a:t>
          </a:r>
        </a:p>
      </dsp:txBody>
      <dsp:txXfrm>
        <a:off x="2439406" y="3258897"/>
        <a:ext cx="6988708" cy="669159"/>
      </dsp:txXfrm>
    </dsp:sp>
    <dsp:sp modelId="{D89CA06C-518F-C346-8ED5-9A5F08DDFE92}">
      <dsp:nvSpPr>
        <dsp:cNvPr id="0" name=""/>
        <dsp:cNvSpPr/>
      </dsp:nvSpPr>
      <dsp:spPr>
        <a:xfrm>
          <a:off x="7634993" y="519277"/>
          <a:ext cx="462018" cy="46201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0" kern="1200"/>
        </a:p>
      </dsp:txBody>
      <dsp:txXfrm>
        <a:off x="7634993" y="519277"/>
        <a:ext cx="462018" cy="462018"/>
      </dsp:txXfrm>
    </dsp:sp>
    <dsp:sp modelId="{7FDCBE96-BA5C-DD41-996D-21B4AD1C33B3}">
      <dsp:nvSpPr>
        <dsp:cNvPr id="0" name=""/>
        <dsp:cNvSpPr/>
      </dsp:nvSpPr>
      <dsp:spPr>
        <a:xfrm>
          <a:off x="8239640" y="1328796"/>
          <a:ext cx="462018" cy="46201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0" kern="1200"/>
        </a:p>
      </dsp:txBody>
      <dsp:txXfrm>
        <a:off x="8239640" y="1328796"/>
        <a:ext cx="462018" cy="462018"/>
      </dsp:txXfrm>
    </dsp:sp>
    <dsp:sp modelId="{32E3BF71-C3BF-424C-87A9-C68F75B744A5}">
      <dsp:nvSpPr>
        <dsp:cNvPr id="0" name=""/>
        <dsp:cNvSpPr/>
      </dsp:nvSpPr>
      <dsp:spPr>
        <a:xfrm>
          <a:off x="8844287" y="2126469"/>
          <a:ext cx="462018" cy="46201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0" kern="1200"/>
        </a:p>
      </dsp:txBody>
      <dsp:txXfrm>
        <a:off x="8844287" y="2126469"/>
        <a:ext cx="462018" cy="462018"/>
      </dsp:txXfrm>
    </dsp:sp>
    <dsp:sp modelId="{E5E2C05E-1235-5942-B251-892C4A4E38F9}">
      <dsp:nvSpPr>
        <dsp:cNvPr id="0" name=""/>
        <dsp:cNvSpPr/>
      </dsp:nvSpPr>
      <dsp:spPr>
        <a:xfrm>
          <a:off x="9448934" y="2943887"/>
          <a:ext cx="462018" cy="46201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0" kern="1200"/>
        </a:p>
      </dsp:txBody>
      <dsp:txXfrm>
        <a:off x="9448934" y="2943887"/>
        <a:ext cx="462018" cy="4620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7D9B23-570D-8842-870B-9679E87A36EB}">
      <dsp:nvSpPr>
        <dsp:cNvPr id="0" name=""/>
        <dsp:cNvSpPr/>
      </dsp:nvSpPr>
      <dsp:spPr>
        <a:xfrm>
          <a:off x="0" y="15405"/>
          <a:ext cx="11353800" cy="1153620"/>
        </a:xfrm>
        <a:prstGeom prst="roundRect">
          <a:avLst/>
        </a:prstGeom>
        <a:solidFill>
          <a:srgbClr val="FF8AD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0" i="0" kern="1200" dirty="0"/>
            <a:t>Introduced ML-based approach to unfold moments without binning artifacts.</a:t>
          </a:r>
          <a:endParaRPr lang="en-US" sz="2900" kern="1200" dirty="0"/>
        </a:p>
      </dsp:txBody>
      <dsp:txXfrm>
        <a:off x="56315" y="71720"/>
        <a:ext cx="11241170" cy="1040990"/>
      </dsp:txXfrm>
    </dsp:sp>
    <dsp:sp modelId="{EEDEC86D-D3A8-DF40-B282-011FF89B910F}">
      <dsp:nvSpPr>
        <dsp:cNvPr id="0" name=""/>
        <dsp:cNvSpPr/>
      </dsp:nvSpPr>
      <dsp:spPr>
        <a:xfrm>
          <a:off x="0" y="1252545"/>
          <a:ext cx="11353800" cy="1153620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Successfully unfolding k moments in n-dim </a:t>
          </a:r>
        </a:p>
      </dsp:txBody>
      <dsp:txXfrm>
        <a:off x="56315" y="1308860"/>
        <a:ext cx="11241170" cy="1040990"/>
      </dsp:txXfrm>
    </dsp:sp>
    <dsp:sp modelId="{D3A273C3-F6BE-4C4B-A2EE-D166532E99DD}">
      <dsp:nvSpPr>
        <dsp:cNvPr id="0" name=""/>
        <dsp:cNvSpPr/>
      </dsp:nvSpPr>
      <dsp:spPr>
        <a:xfrm>
          <a:off x="0" y="2489685"/>
          <a:ext cx="11353800" cy="1153620"/>
        </a:xfrm>
        <a:prstGeom prst="round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Non-overlapping support and W-GANs</a:t>
          </a:r>
        </a:p>
      </dsp:txBody>
      <dsp:txXfrm>
        <a:off x="56315" y="2546000"/>
        <a:ext cx="11241170" cy="1040990"/>
      </dsp:txXfrm>
    </dsp:sp>
    <dsp:sp modelId="{C20F1E14-BD7B-C041-9A0D-801A2C99EB1D}">
      <dsp:nvSpPr>
        <dsp:cNvPr id="0" name=""/>
        <dsp:cNvSpPr/>
      </dsp:nvSpPr>
      <dsp:spPr>
        <a:xfrm>
          <a:off x="0" y="3726825"/>
          <a:ext cx="11353800" cy="1153620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Infinite Unfolding and Renormalization</a:t>
          </a:r>
        </a:p>
      </dsp:txBody>
      <dsp:txXfrm>
        <a:off x="56315" y="3783140"/>
        <a:ext cx="11241170" cy="10409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2CA555-67F0-764E-A779-C1EAF15970B1}" type="datetimeFigureOut">
              <a:rPr lang="en-US" smtClean="0"/>
              <a:t>11/2/22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CB640-A46D-B249-A85B-C79DF1FC1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229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BCB640-A46D-B249-A85B-C79DF1FC18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4411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same methodology can be used to unfold entire distributions and may have advantages over other recent ML proposals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BCB640-A46D-B249-A85B-C79DF1FC181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036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BCB640-A46D-B249-A85B-C79DF1FC181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2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BCB640-A46D-B249-A85B-C79DF1FC181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620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BCB640-A46D-B249-A85B-C79DF1FC181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2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Lines thicker, label x axis as predicted mu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BCB640-A46D-B249-A85B-C79DF1FC181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484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Say that will focus jet width for illustration, but the approach is general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BCB640-A46D-B249-A85B-C79DF1FC181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3487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 that red and teal are for one moment at a time</a:t>
            </a:r>
          </a:p>
          <a:p>
            <a:r>
              <a:rPr lang="en-US" dirty="0"/>
              <a:t>Add formula for jet width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BCB640-A46D-B249-A85B-C79DF1FC181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8381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BCB640-A46D-B249-A85B-C79DF1FC181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6175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BCB640-A46D-B249-A85B-C79DF1FC181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11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F75CD-F3F7-CE4D-9FE7-40F5062EC4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468849-A8E6-964F-8FB9-E7EC3C7408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6D1137-117A-6C4C-9A09-DEB93DEC7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A5ECD-9EB6-564A-83F6-6F918DD0264F}" type="datetime1">
              <a:rPr lang="en-US" smtClean="0"/>
              <a:t>11/2/22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B4D3B7-51A9-D44F-A1B4-23EBFC1E9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Krish Desai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B4B0A-0363-374A-8866-347450055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A5E28-EE94-1E4A-A45B-EDF516B0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68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D58DD-20B2-4D44-BF70-C08AB6F0A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7F14D0-1056-F942-9895-E12315DA52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E6C3A-BD73-C541-AA94-65E08A92D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D7B3-67C5-1648-BBF8-A06BB2942F90}" type="datetime1">
              <a:rPr lang="en-US" smtClean="0"/>
              <a:t>11/2/22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BB280-B2A4-D846-A94E-77F2FF630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Krish Desai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A4C8A3-A01A-4D41-A352-63FBB9349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A5E28-EE94-1E4A-A45B-EDF516B0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565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AA0E2B-A3AA-2A43-9CAA-C7C5C30DF6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96CA51-5EF2-5449-975D-6AFEBA0244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26E056-D6B5-C648-B130-0479D1F88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BFEAF-F922-3F4F-BE1D-800B26E8F2CA}" type="datetime1">
              <a:rPr lang="en-US" smtClean="0"/>
              <a:t>11/2/22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6477D7-F6F6-8640-9938-76F136CFC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Krish Desai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F30A51-C7C9-4948-BB4D-E04542C0D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A5E28-EE94-1E4A-A45B-EDF516B0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526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80C91-B3C2-7844-BE40-DC8E4C4BA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4A6727-DAF6-BE44-A982-24BDA8FBB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B52568-5640-A949-812B-E1102F6AF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57EEF-80CE-744E-8A91-DC97A996FEF0}" type="datetime1">
              <a:rPr lang="en-US" smtClean="0"/>
              <a:t>11/2/22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2566F-C4B9-8545-B4D8-DEFE4108C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Krish Desai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97BC5-D52A-F945-8C87-06130510D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A5E28-EE94-1E4A-A45B-EDF516B0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472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89172-A2DF-544F-A2AF-269C201D8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528D23-1AB7-5D46-917C-6CD587A128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C3C7F-9428-1F43-8074-9CFCEC6F5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98BC1-82D1-EB44-8F23-4CCC223FDD8D}" type="datetime1">
              <a:rPr lang="en-US" smtClean="0"/>
              <a:t>11/2/22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5E075-3490-7443-B817-114579819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Krish Desai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96A60-E8C6-144B-AAE0-4F02404AC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A5E28-EE94-1E4A-A45B-EDF516B0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315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C4B50-2236-F14C-8043-A51396971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7F688-2618-5646-AC73-153467BDBD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B5A807-7857-184A-B94F-EF41A0954A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0BA043-04C1-B641-BA10-2EC4A79D9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C198-58B7-C745-80A5-70C702822DC0}" type="datetime1">
              <a:rPr lang="en-US" smtClean="0"/>
              <a:t>11/2/22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6E7789-1892-D044-A274-3729E4A42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Krish Desai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63CB09-C608-0D42-8089-D0C7E1D0A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A5E28-EE94-1E4A-A45B-EDF516B0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478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9BA27-1F62-4741-B38C-BEF8DFBFF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434420-9AAA-3D4B-A54F-585498D956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1B3148-9D75-A448-804C-3E4A1DCECA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A5B163-95C9-E445-B2D8-6979F8E101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A7F7E5-B063-434E-912F-4468FA1B39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A55080-EA46-EA4C-96AB-FF7C06B24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E4975-1886-6E47-ABDA-427E8327A1C1}" type="datetime1">
              <a:rPr lang="en-US" smtClean="0"/>
              <a:t>11/2/22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BF0D88-088E-DD46-89E0-B31C42F0B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Krish Desai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A901B9-2222-1A41-871D-B4B78B82E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A5E28-EE94-1E4A-A45B-EDF516B0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022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2C20B-9149-874E-B1C0-0111B0D84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6842DF-FC41-C04C-B089-9F0668105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13F9-7F6B-CC4A-90E1-F1D11E513278}" type="datetime1">
              <a:rPr lang="en-US" smtClean="0"/>
              <a:t>11/2/22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02556D-BF22-8B49-9E26-87E3C4C4C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Krish Desai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FDE893-7796-7D4B-8257-B29FE5762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A5E28-EE94-1E4A-A45B-EDF516B0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215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95A7BA-6566-D64D-B03A-F2B58E175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E68-8932-B645-A159-1FC3AF451BD7}" type="datetime1">
              <a:rPr lang="en-US" smtClean="0"/>
              <a:t>11/2/22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82BFAA-E15C-0E48-B801-2613AA742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Krish Desai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0E534A-85DE-714F-AE00-207A69771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A5E28-EE94-1E4A-A45B-EDF516B0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428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9E868-3472-5F43-96A8-E38B32313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FF8F7-AE1D-4946-BBA4-B312E30C79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D52149-9277-5B4D-8B85-3C453721E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016CA9-FE0C-274D-BCB1-801A9B52F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F84DC-DFB3-6948-A7D1-AD6701D2AA9A}" type="datetime1">
              <a:rPr lang="en-US" smtClean="0"/>
              <a:t>11/2/22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B6FA57-D3E0-1040-AA1B-7C58BE2BD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Krish Desai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87CB9F-8F98-FC47-B2DB-A00899743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A5E28-EE94-1E4A-A45B-EDF516B0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944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2530E-16D2-0748-BC73-0A65F499C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A48394-2294-8F46-B253-46D8240917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D3E3B5-5C0C-B14A-8FEE-FCBE88FA6A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B902B7-AD35-C043-8292-D99259B48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B88F-8B22-7744-8E14-DFF5B862020B}" type="datetime1">
              <a:rPr lang="en-US" smtClean="0"/>
              <a:t>11/2/22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87072E-0A03-B049-AAA2-AF7AE6E16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Krish Desai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B9C4BD-D7C9-804F-95FC-FBC361E64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A5E28-EE94-1E4A-A45B-EDF516B0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468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3C4EC0-669B-4C4B-8760-C94EEEE5C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B76BE7-FAD1-B340-914E-D21177668C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7235E7-6EF4-ED49-846E-3BB2DD4F6A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724FD-2F81-094B-ABF8-2C5DE693E577}" type="datetime1">
              <a:rPr lang="en-US" smtClean="0"/>
              <a:t>11/2/22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5F8E55-5905-694D-8CA2-405528A383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Krish Desai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182CE-FA00-604E-BDA7-2BDE628A2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A5E28-EE94-1E4A-A45B-EDF516B0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917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0.png"/><Relationship Id="rId4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D2DF8-0E88-E948-95E5-F0DE033C5D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92869" y="623178"/>
            <a:ext cx="12377738" cy="103390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ea typeface="Baskerville" panose="02020502070401020303" pitchFamily="18" charset="0"/>
              </a:rPr>
              <a:t>Moment Unfolding with Deep Learning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962D78-1FF2-1248-9CE3-CAC656797A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0067" y="1735591"/>
            <a:ext cx="9734308" cy="2734216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  <a:ea typeface="Baskerville" panose="02020502070401020303" pitchFamily="18" charset="0"/>
              </a:rPr>
              <a:t>Krish Desai</a:t>
            </a:r>
          </a:p>
          <a:p>
            <a:r>
              <a:rPr lang="en-US" dirty="0">
                <a:solidFill>
                  <a:schemeClr val="bg1"/>
                </a:solidFill>
                <a:ea typeface="Baskerville" panose="02020502070401020303" pitchFamily="18" charset="0"/>
              </a:rPr>
              <a:t>University of California, Berkeley/Lawrence Berkeley National Laboratory</a:t>
            </a:r>
          </a:p>
          <a:p>
            <a:endParaRPr lang="en-US" dirty="0">
              <a:solidFill>
                <a:schemeClr val="bg1"/>
              </a:solidFill>
              <a:ea typeface="Baskerville" panose="02020502070401020303" pitchFamily="18" charset="0"/>
            </a:endParaRPr>
          </a:p>
          <a:p>
            <a:r>
              <a:rPr lang="en-US" dirty="0">
                <a:solidFill>
                  <a:schemeClr val="bg1"/>
                </a:solidFill>
                <a:ea typeface="Baskerville" panose="02020502070401020303" pitchFamily="18" charset="0"/>
              </a:rPr>
              <a:t>in collaboration with Benjamin Nachman (LBNL) and Jesse Thaler (MIT) </a:t>
            </a:r>
          </a:p>
        </p:txBody>
      </p:sp>
      <p:pic>
        <p:nvPicPr>
          <p:cNvPr id="1026" name="Picture 2" descr="University of California, Berkeley - Wikipedia">
            <a:extLst>
              <a:ext uri="{FF2B5EF4-FFF2-40B4-BE49-F238E27FC236}">
                <a16:creationId xmlns:a16="http://schemas.microsoft.com/office/drawing/2014/main" id="{63732BA9-8D41-C64D-8143-B03EF8AA61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67" y="3896015"/>
            <a:ext cx="1882480" cy="188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E467101D-C248-C14C-B47F-C5F9F39B58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08955" y="3509163"/>
            <a:ext cx="2558260" cy="255826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0F78F4-DB10-B34A-A694-831CA2E80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4827" y="6146363"/>
            <a:ext cx="2493818" cy="365125"/>
          </a:xfrm>
        </p:spPr>
        <p:txBody>
          <a:bodyPr/>
          <a:lstStyle/>
          <a:p>
            <a:fld id="{1EDA5E28-EE94-1E4A-A45B-EDF516B07C9B}" type="slidenum">
              <a:rPr lang="en-US" sz="2000" smtClean="0">
                <a:solidFill>
                  <a:schemeClr val="bg1"/>
                </a:solidFill>
              </a:rPr>
              <a:t>1</a:t>
            </a:fld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D30638-6C4C-DC42-97DB-78CF9FBBF5DA}"/>
              </a:ext>
            </a:extLst>
          </p:cNvPr>
          <p:cNvSpPr txBox="1"/>
          <p:nvPr/>
        </p:nvSpPr>
        <p:spPr>
          <a:xfrm>
            <a:off x="3127093" y="5778495"/>
            <a:ext cx="59378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+mj-lt"/>
                <a:ea typeface="Baskerville" panose="02020502070401020303" pitchFamily="18" charset="0"/>
              </a:rPr>
              <a:t>ML4Jets 2022</a:t>
            </a:r>
            <a:endParaRPr lang="en-US" sz="4400" dirty="0">
              <a:latin typeface="+mj-lt"/>
              <a:ea typeface="Baskerville" panose="02020502070401020303" pitchFamily="18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9EC663-995E-764E-8B66-CFDFF89C4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Krish Desai</a:t>
            </a:r>
          </a:p>
        </p:txBody>
      </p:sp>
    </p:spTree>
    <p:extLst>
      <p:ext uri="{BB962C8B-B14F-4D97-AF65-F5344CB8AC3E}">
        <p14:creationId xmlns:p14="http://schemas.microsoft.com/office/powerpoint/2010/main" val="3410486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B57088-10FD-FCB3-2460-3BD136F58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238923"/>
            <a:ext cx="10905066" cy="5938040"/>
          </a:xfrm>
        </p:spPr>
        <p:txBody>
          <a:bodyPr>
            <a:normAutofit fontScale="92500" lnSpcReduction="10000"/>
          </a:bodyPr>
          <a:lstStyle/>
          <a:p>
            <a:r>
              <a:rPr lang="en-GB" sz="4000" dirty="0"/>
              <a:t>Generator has significantly fewer parameters than most other GANs</a:t>
            </a:r>
          </a:p>
          <a:p>
            <a:endParaRPr lang="en-GB" sz="4000" dirty="0"/>
          </a:p>
          <a:p>
            <a:r>
              <a:rPr lang="en-GB" sz="4000" dirty="0"/>
              <a:t>Eliminates artifacts introduced by binned unfolding methods</a:t>
            </a:r>
          </a:p>
          <a:p>
            <a:endParaRPr lang="en-GB" sz="4000" dirty="0"/>
          </a:p>
          <a:p>
            <a:r>
              <a:rPr lang="en-GB" sz="4000" dirty="0"/>
              <a:t>Non iterative in nature, hence distinct from </a:t>
            </a:r>
            <a:r>
              <a:rPr lang="en-GB" sz="4000" dirty="0" err="1"/>
              <a:t>OmniFold</a:t>
            </a:r>
            <a:endParaRPr lang="en-GB" sz="4000" dirty="0"/>
          </a:p>
          <a:p>
            <a:endParaRPr lang="en-GB" sz="4000" dirty="0"/>
          </a:p>
          <a:p>
            <a:r>
              <a:rPr lang="en-GB" sz="4000" dirty="0"/>
              <a:t>Focusses on high precision measurements of moments rather than broad spectrum prediction of probability density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3D1D66-5879-A5B7-45DC-EB96377EA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Krish Desai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B084B6-ED77-3610-C1DD-B116F8C77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05333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1EDA5E28-EE94-1E4A-A45B-EDF516B07C9B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815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CA019-9E14-2B40-9268-D69E9ACE6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4581" y="5708774"/>
            <a:ext cx="9932691" cy="62343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700" dirty="0"/>
              <a:t>Truth: N(0, 1),  Gen: N(-0.5, 1), Distortions: N(0, 5)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66C08A-909E-CC41-ACDE-DD9455A529A7}"/>
              </a:ext>
            </a:extLst>
          </p:cNvPr>
          <p:cNvSpPr txBox="1"/>
          <p:nvPr/>
        </p:nvSpPr>
        <p:spPr>
          <a:xfrm>
            <a:off x="155074" y="625642"/>
            <a:ext cx="57858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6000" dirty="0"/>
              <a:t>Gaussian Example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454152-1B63-1F4E-9260-5C2DCDAEE8AD}"/>
              </a:ext>
            </a:extLst>
          </p:cNvPr>
          <p:cNvSpPr txBox="1"/>
          <p:nvPr/>
        </p:nvSpPr>
        <p:spPr>
          <a:xfrm>
            <a:off x="8009681" y="85652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6324AD-D77F-1F48-AE90-53B567D5E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Krish Desai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07BE84-40D6-654D-9703-4C86D888E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A5E28-EE94-1E4A-A45B-EDF516B07C9B}" type="slidenum">
              <a:rPr lang="en-US" smtClean="0">
                <a:solidFill>
                  <a:schemeClr val="tx1"/>
                </a:solidFill>
              </a:rPr>
              <a:t>11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6619CD0-8020-D611-FDA0-442EB56B4A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00" y="1922884"/>
            <a:ext cx="5461000" cy="3581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25EBB6C-DB12-8D23-3E38-3CD7D18642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2672" y="1975914"/>
            <a:ext cx="5130011" cy="3528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6069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6" name="Rectangle 72">
            <a:extLst>
              <a:ext uri="{FF2B5EF4-FFF2-40B4-BE49-F238E27FC236}">
                <a16:creationId xmlns:a16="http://schemas.microsoft.com/office/drawing/2014/main" id="{9AA72BD9-2C5A-4EDC-931F-5AA08EACA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Run your own experiment using CERN's public LHC data | New Scientist">
            <a:extLst>
              <a:ext uri="{FF2B5EF4-FFF2-40B4-BE49-F238E27FC236}">
                <a16:creationId xmlns:a16="http://schemas.microsoft.com/office/drawing/2014/main" id="{F162793A-4833-3F4B-A515-97678AC5C1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05" b="1"/>
          <a:stretch/>
        </p:blipFill>
        <p:spPr bwMode="auto">
          <a:xfrm>
            <a:off x="3522468" y="10"/>
            <a:ext cx="866953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DD3981AC-7B61-4947-BCF3-F7AA7FA38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5AE16AC-E302-B841-8BF5-773931DD8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4872238" cy="1124712"/>
          </a:xfrm>
        </p:spPr>
        <p:txBody>
          <a:bodyPr anchor="b">
            <a:normAutofit/>
          </a:bodyPr>
          <a:lstStyle/>
          <a:p>
            <a:r>
              <a:rPr lang="en-US" sz="4000" dirty="0"/>
              <a:t>Collider examples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C8BC453-666C-184E-B223-5C78F15644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619248"/>
            <a:ext cx="4768066" cy="3207258"/>
          </a:xfrm>
        </p:spPr>
        <p:txBody>
          <a:bodyPr anchor="t">
            <a:normAutofit/>
          </a:bodyPr>
          <a:lstStyle/>
          <a:p>
            <a:r>
              <a:rPr lang="en-US" dirty="0"/>
              <a:t>Datasets:</a:t>
            </a:r>
          </a:p>
          <a:p>
            <a:endParaRPr lang="en-US" dirty="0"/>
          </a:p>
          <a:p>
            <a:pPr lvl="1"/>
            <a:r>
              <a:rPr lang="en-US" sz="2800" dirty="0"/>
              <a:t>“Data” – Pythia 8.243</a:t>
            </a:r>
          </a:p>
          <a:p>
            <a:pPr lvl="1"/>
            <a:endParaRPr lang="en-US" sz="2800" dirty="0"/>
          </a:p>
          <a:p>
            <a:pPr lvl="1"/>
            <a:r>
              <a:rPr lang="en-US" sz="2800" dirty="0"/>
              <a:t>Simulation – Herwig 7.1.5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4BAE62E-A138-144C-B9DE-D7E7E6801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Krish Desai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C97842-0EA7-7442-BD97-6DAB56B71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A5E28-EE94-1E4A-A45B-EDF516B07C9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366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9596C8-30FF-0E45-A044-2251075D1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A5E28-EE94-1E4A-A45B-EDF516B07C9B}" type="slidenum">
              <a:rPr lang="en-US" sz="2800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0E48B01-C884-EE48-9BCF-382460A6BDC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234763" y="0"/>
            <a:ext cx="7524450" cy="508378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4811DAE-4C8D-C54E-BAE7-0E902DD3480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0" y="1419159"/>
            <a:ext cx="8204200" cy="53531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80523A-4B5F-E44F-B327-55F307904AC7}"/>
              </a:ext>
            </a:extLst>
          </p:cNvPr>
          <p:cNvSpPr txBox="1"/>
          <p:nvPr/>
        </p:nvSpPr>
        <p:spPr>
          <a:xfrm>
            <a:off x="240632" y="368968"/>
            <a:ext cx="38661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Detector distortions: </a:t>
            </a:r>
            <a:r>
              <a:rPr lang="en-US" sz="2800" dirty="0" err="1">
                <a:solidFill>
                  <a:schemeClr val="bg1"/>
                </a:solidFill>
              </a:rPr>
              <a:t>Delphes</a:t>
            </a:r>
            <a:r>
              <a:rPr lang="en-US" sz="2800" dirty="0">
                <a:solidFill>
                  <a:schemeClr val="bg1"/>
                </a:solidFill>
              </a:rPr>
              <a:t> 3.4.2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32A8A4-870F-0A4C-966B-7F3CC30A688E}"/>
                  </a:ext>
                </a:extLst>
              </p:cNvPr>
              <p:cNvSpPr txBox="1"/>
              <p:nvPr/>
            </p:nvSpPr>
            <p:spPr>
              <a:xfrm>
                <a:off x="8362708" y="5208608"/>
                <a:ext cx="2644816" cy="16248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pHide m:val="on"/>
                              <m:ctrlP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en-US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  <m:sup>
                                  <m:r>
                                    <a:rPr lang="en-US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bSup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supHide m:val="on"/>
                              <m:ctrlP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bSup>
                                <m:sSubSupPr>
                                  <m:ctrlPr>
                                    <a:rPr lang="en-US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  <m:sup>
                                  <m:r>
                                    <a:rPr lang="en-US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bSup>
                            </m:e>
                          </m:nary>
                        </m:den>
                      </m:f>
                    </m:oMath>
                  </m:oMathPara>
                </a14:m>
                <a:endParaRPr lang="en-US" sz="2400" b="0" dirty="0">
                  <a:solidFill>
                    <a:schemeClr val="bg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sSubSup>
                            <m:sSubSupPr>
                              <m:ctrlP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sSubSup>
                            <m:sSubSupPr>
                              <m:ctrlP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US" sz="2400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32A8A4-870F-0A4C-966B-7F3CC30A68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2708" y="5208608"/>
                <a:ext cx="2644816" cy="1624804"/>
              </a:xfrm>
              <a:prstGeom prst="rect">
                <a:avLst/>
              </a:prstGeom>
              <a:blipFill>
                <a:blip r:embed="rId5"/>
                <a:stretch>
                  <a:fillRect l="-1435" t="-36923" b="-10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D739E53-B8B3-6C41-8B5B-E6C713851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Krish Desai</a:t>
            </a:r>
          </a:p>
        </p:txBody>
      </p:sp>
    </p:spTree>
    <p:extLst>
      <p:ext uri="{BB962C8B-B14F-4D97-AF65-F5344CB8AC3E}">
        <p14:creationId xmlns:p14="http://schemas.microsoft.com/office/powerpoint/2010/main" val="2832704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articles in the Mist | PhysicsOpenLab">
            <a:extLst>
              <a:ext uri="{FF2B5EF4-FFF2-40B4-BE49-F238E27FC236}">
                <a16:creationId xmlns:a16="http://schemas.microsoft.com/office/drawing/2014/main" id="{97C67506-E293-FA47-B21F-914F001B3D3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8" b="19752"/>
          <a:stretch/>
        </p:blipFill>
        <p:spPr bwMode="auto">
          <a:xfrm>
            <a:off x="20" y="136525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0D42B77-FFD4-3E4B-8CD1-3C1214F46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368" y="1065862"/>
            <a:ext cx="4143727" cy="47262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6600" b="1" dirty="0">
                <a:solidFill>
                  <a:srgbClr val="FFFFFF"/>
                </a:solidFill>
              </a:rPr>
              <a:t>Learning k Moments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2D9DD8-6ECC-DE46-82F1-FAC964AE0C47}"/>
              </a:ext>
            </a:extLst>
          </p:cNvPr>
          <p:cNvSpPr txBox="1"/>
          <p:nvPr/>
        </p:nvSpPr>
        <p:spPr>
          <a:xfrm>
            <a:off x="5155379" y="1065862"/>
            <a:ext cx="5744685" cy="4726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6600" dirty="0">
                <a:solidFill>
                  <a:srgbClr val="FFFFFF"/>
                </a:solidFill>
              </a:rPr>
              <a:t>Full detector distortions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56F482-19D5-364A-A786-9BB84E6A3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53254" y="6356350"/>
            <a:ext cx="900545" cy="365125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1EDA5E28-EE94-1E4A-A45B-EDF516B07C9B}" type="slidenum">
              <a:rPr lang="en-US" smtClean="0">
                <a:solidFill>
                  <a:srgbClr val="FFFFFF"/>
                </a:solidFill>
                <a:latin typeface="Calibri" panose="020F0502020204030204"/>
              </a:rPr>
              <a:pPr>
                <a:lnSpc>
                  <a:spcPct val="90000"/>
                </a:lnSpc>
                <a:spcAft>
                  <a:spcPts val="600"/>
                </a:spcAft>
                <a:defRPr/>
              </a:pPr>
              <a:t>14</a:t>
            </a:fld>
            <a:endParaRPr lang="en-US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3E263-9ADF-5445-B022-F6B0C11E8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Krish Desai</a:t>
            </a:r>
          </a:p>
        </p:txBody>
      </p:sp>
    </p:spTree>
    <p:extLst>
      <p:ext uri="{BB962C8B-B14F-4D97-AF65-F5344CB8AC3E}">
        <p14:creationId xmlns:p14="http://schemas.microsoft.com/office/powerpoint/2010/main" val="5258780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C8DC8A-FDDD-4D4B-AF0F-119E45DD3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A5E28-EE94-1E4A-A45B-EDF516B07C9B}" type="slidenum">
              <a:rPr lang="en-US" sz="2000" smtClean="0">
                <a:solidFill>
                  <a:schemeClr val="bg1"/>
                </a:solidFill>
              </a:rPr>
              <a:t>15</a:t>
            </a:fld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A802DB6-4085-E549-A86B-E76CC7359E9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97711" y="558909"/>
            <a:ext cx="11525263" cy="5908689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7890A2B-3442-4543-964C-A5E46D014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Krish Desai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F79412-0FF8-753C-7E5A-280ED77EB817}"/>
              </a:ext>
            </a:extLst>
          </p:cNvPr>
          <p:cNvSpPr txBox="1"/>
          <p:nvPr/>
        </p:nvSpPr>
        <p:spPr>
          <a:xfrm>
            <a:off x="3414531" y="128792"/>
            <a:ext cx="4062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Jet Width</a:t>
            </a:r>
          </a:p>
        </p:txBody>
      </p:sp>
    </p:spTree>
    <p:extLst>
      <p:ext uri="{BB962C8B-B14F-4D97-AF65-F5344CB8AC3E}">
        <p14:creationId xmlns:p14="http://schemas.microsoft.com/office/powerpoint/2010/main" val="24943681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 descr="Colourful charts and graphs">
            <a:extLst>
              <a:ext uri="{FF2B5EF4-FFF2-40B4-BE49-F238E27FC236}">
                <a16:creationId xmlns:a16="http://schemas.microsoft.com/office/drawing/2014/main" id="{EAF572FA-6BAA-FA9A-1F28-F0FE233E6E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30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B67578-F504-1249-976D-6DD12784E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137" y="325550"/>
            <a:ext cx="11366339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Bonus: Unfold entire distributions?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FCAF6C-B8C1-054D-BF66-7EC8BE481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Krish Desai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76F573-DADF-AA48-A44A-F039E5249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EDA5E28-EE94-1E4A-A45B-EDF516B07C9B}" type="slidenum">
              <a:rPr lang="en-US">
                <a:solidFill>
                  <a:srgbClr val="FFFFFF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16</a:t>
            </a:fld>
            <a:endParaRPr lang="en-US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8803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4826A-C467-0140-9FEA-107502F66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</a:rPr>
              <a:t>Infinite Moment Unfolding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7515C84-EEC4-384F-B550-0E11ADFEAC6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89585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540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sz="54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54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54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54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5400" b="0" i="1" smtClean="0">
                                      <a:solidFill>
                                        <a:srgbClr val="FFFF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5400" b="0" i="1" smtClean="0">
                                      <a:solidFill>
                                        <a:srgbClr val="FFFFFF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5400" b="0" i="1" smtClean="0">
                                      <a:solidFill>
                                        <a:srgbClr val="FFFFFF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5400" b="0" i="1" smtClean="0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 + </m:t>
                              </m:r>
                              <m:r>
                                <a:rPr lang="en-US" sz="54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54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54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54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 +</m:t>
                          </m:r>
                          <m:sSub>
                            <m:sSubPr>
                              <m:ctrlPr>
                                <a:rPr lang="en-US" sz="54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5400" b="0" i="1" smtClean="0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54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54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54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54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54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54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+…</m:t>
                          </m:r>
                        </m:sup>
                      </m:sSup>
                      <m:r>
                        <a:rPr lang="en-US" sz="54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54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54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54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54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54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US" sz="5400" dirty="0">
                  <a:solidFill>
                    <a:srgbClr val="FFFFFF"/>
                  </a:solidFill>
                </a:endParaRPr>
              </a:p>
              <a:p>
                <a:pPr marL="0" indent="0">
                  <a:buNone/>
                </a:pPr>
                <a:endParaRPr lang="en-US" sz="2400" dirty="0">
                  <a:solidFill>
                    <a:srgbClr val="FFFFFF"/>
                  </a:solidFill>
                </a:endParaRPr>
              </a:p>
              <a:p>
                <a:pPr marL="0" indent="0">
                  <a:buNone/>
                </a:pPr>
                <a:r>
                  <a:rPr lang="en-US" sz="4400" dirty="0">
                    <a:solidFill>
                      <a:srgbClr val="FFFFFF"/>
                    </a:solidFill>
                  </a:rPr>
                  <a:t>Problems:</a:t>
                </a:r>
              </a:p>
              <a:p>
                <a:pPr marL="0" indent="0">
                  <a:buNone/>
                </a:pPr>
                <a:endParaRPr lang="en-US" sz="4400" dirty="0">
                  <a:solidFill>
                    <a:srgbClr val="FFFFFF"/>
                  </a:solidFill>
                </a:endParaRPr>
              </a:p>
              <a:p>
                <a:pPr>
                  <a:buFontTx/>
                  <a:buChar char="-"/>
                </a:pPr>
                <a:r>
                  <a:rPr lang="en-US" sz="4400" dirty="0">
                    <a:solidFill>
                      <a:srgbClr val="FFFFFF"/>
                    </a:solidFill>
                  </a:rPr>
                  <a:t>Renormalization</a:t>
                </a:r>
              </a:p>
              <a:p>
                <a:pPr>
                  <a:buFontTx/>
                  <a:buChar char="-"/>
                </a:pPr>
                <a:endParaRPr lang="en-US" sz="4400" dirty="0">
                  <a:solidFill>
                    <a:srgbClr val="FFFFFF"/>
                  </a:solidFill>
                </a:endParaRPr>
              </a:p>
              <a:p>
                <a:pPr>
                  <a:buFontTx/>
                  <a:buChar char="-"/>
                </a:pPr>
                <a:r>
                  <a:rPr lang="en-US" sz="4400" dirty="0">
                    <a:solidFill>
                      <a:srgbClr val="FFFFFF"/>
                    </a:solidFill>
                  </a:rPr>
                  <a:t>Poor overlapping support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7515C84-EEC4-384F-B550-0E11ADFEAC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895850"/>
              </a:xfrm>
              <a:blipFill>
                <a:blip r:embed="rId2"/>
                <a:stretch>
                  <a:fillRect l="-2413" t="-1034" b="-18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87E49A-FBA7-3F46-BA7D-FD2C1CCF2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A5E28-EE94-1E4A-A45B-EDF516B07C9B}" type="slidenum">
              <a:rPr lang="en-US" sz="1800" smtClean="0">
                <a:solidFill>
                  <a:schemeClr val="bg1"/>
                </a:solidFill>
              </a:rPr>
              <a:t>17</a:t>
            </a:fld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89F963-BBCB-1F42-9565-FBDC7B0C4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Krish Desai</a:t>
            </a:r>
          </a:p>
        </p:txBody>
      </p:sp>
    </p:spTree>
    <p:extLst>
      <p:ext uri="{BB962C8B-B14F-4D97-AF65-F5344CB8AC3E}">
        <p14:creationId xmlns:p14="http://schemas.microsoft.com/office/powerpoint/2010/main" val="30987580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1E117-EEDC-2D4F-A48D-8D427DFB4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192"/>
            <a:ext cx="10515600" cy="1325563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</a:rPr>
              <a:t>Conclusion and Outlook</a:t>
            </a: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70D4D98A-55B8-455C-F023-E2209AEB8D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9443499"/>
              </p:ext>
            </p:extLst>
          </p:nvPr>
        </p:nvGraphicFramePr>
        <p:xfrm>
          <a:off x="247890" y="1457195"/>
          <a:ext cx="11353800" cy="4895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8CF33B-D79A-0A4A-AE41-6C9FE1A3B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solidFill>
            <a:schemeClr val="tx1"/>
          </a:solidFill>
        </p:spPr>
        <p:txBody>
          <a:bodyPr/>
          <a:lstStyle/>
          <a:p>
            <a:fld id="{1EDA5E28-EE94-1E4A-A45B-EDF516B07C9B}" type="slidenum">
              <a:rPr lang="en-US" sz="2000" smtClean="0">
                <a:solidFill>
                  <a:schemeClr val="bg1"/>
                </a:solidFill>
              </a:rPr>
              <a:t>18</a:t>
            </a:fld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FA7C01-29F5-674C-85D3-B6CAB98A7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Krish Desai</a:t>
            </a:r>
          </a:p>
        </p:txBody>
      </p:sp>
    </p:spTree>
    <p:extLst>
      <p:ext uri="{BB962C8B-B14F-4D97-AF65-F5344CB8AC3E}">
        <p14:creationId xmlns:p14="http://schemas.microsoft.com/office/powerpoint/2010/main" val="14801037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DD5B1403-C60D-8FF0-011A-573F48600F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Rectangle 11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9239FB-1FCE-884C-4D59-F4B084B69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Nachman Machine Learning Group</a:t>
            </a:r>
          </a:p>
        </p:txBody>
      </p:sp>
      <p:cxnSp>
        <p:nvCxnSpPr>
          <p:cNvPr id="18" name="Straight Connector 13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C0F509-B8CD-8AB8-5F2B-DF7F8D033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r>
              <a:rPr lang="en-US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Krish Desai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11DEAB-E446-0FCB-8559-96506E481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1EDA5E28-EE94-1E4A-A45B-EDF516B07C9B}" type="slidenum">
              <a:rPr lang="en-US">
                <a:solidFill>
                  <a:srgbClr val="FFFFFF"/>
                </a:solidFill>
              </a:rPr>
              <a:pPr defTabSz="457200">
                <a:spcAft>
                  <a:spcPts val="600"/>
                </a:spcAft>
              </a:pPr>
              <a:t>19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F3D96B-99FA-6279-E667-BC238F14E890}"/>
              </a:ext>
            </a:extLst>
          </p:cNvPr>
          <p:cNvSpPr txBox="1"/>
          <p:nvPr/>
        </p:nvSpPr>
        <p:spPr>
          <a:xfrm>
            <a:off x="1" y="462987"/>
            <a:ext cx="12192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latin typeface="+mj-lt"/>
                <a:ea typeface="Baskerville" panose="02020502070401020303" pitchFamily="18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953300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136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Chart&#10;&#10;Description automatically generated">
            <a:extLst>
              <a:ext uri="{FF2B5EF4-FFF2-40B4-BE49-F238E27FC236}">
                <a16:creationId xmlns:a16="http://schemas.microsoft.com/office/drawing/2014/main" id="{B881F285-1761-4641-844E-2C3770F3E3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73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9ADAF4-4C76-D447-9881-7EB47A637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607" y="365125"/>
            <a:ext cx="11134845" cy="2181305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Goal: Unfold Moments – Remove detector distortions from means, variances etc. of observables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C9768-5622-5441-84C1-000A7F2A8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218" y="2326511"/>
            <a:ext cx="11748303" cy="38504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FFFFFF"/>
                </a:solidFill>
              </a:rPr>
              <a:t>Why?</a:t>
            </a:r>
          </a:p>
          <a:p>
            <a:pPr marL="0" indent="0">
              <a:buNone/>
            </a:pPr>
            <a:endParaRPr lang="en-US" sz="3200" dirty="0">
              <a:solidFill>
                <a:srgbClr val="FFFFFF"/>
              </a:solidFill>
            </a:endParaRPr>
          </a:p>
          <a:p>
            <a:pPr>
              <a:buFontTx/>
              <a:buChar char="-"/>
            </a:pPr>
            <a:r>
              <a:rPr lang="en-US" sz="3200" dirty="0">
                <a:solidFill>
                  <a:srgbClr val="FFFFFF"/>
                </a:solidFill>
              </a:rPr>
              <a:t>Moments known theoretically more precisely than full distributions.</a:t>
            </a:r>
          </a:p>
          <a:p>
            <a:pPr>
              <a:buFontTx/>
              <a:buChar char="-"/>
            </a:pPr>
            <a:endParaRPr lang="en-US" sz="3200" dirty="0">
              <a:solidFill>
                <a:srgbClr val="FFFFFF"/>
              </a:solidFill>
            </a:endParaRPr>
          </a:p>
          <a:p>
            <a:pPr>
              <a:buFontTx/>
              <a:buChar char="-"/>
            </a:pPr>
            <a:r>
              <a:rPr lang="en-US" sz="3200" dirty="0"/>
              <a:t>Existing methods binned–cause artifacts when computing moments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7F1EB3-9A2F-7041-BD9F-B9CA7FD24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fld id="{1EDA5E28-EE94-1E4A-A45B-EDF516B07C9B}" type="slidenum">
              <a:rPr lang="en-US" sz="2000" smtClean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57CD6-C87A-1849-9E01-0468425E0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Krish Desai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B19FEBA-CFDE-FE4C-8168-A38BCE0CCACC}"/>
                  </a:ext>
                </a:extLst>
              </p:cNvPr>
              <p:cNvSpPr txBox="1"/>
              <p:nvPr/>
            </p:nvSpPr>
            <p:spPr>
              <a:xfrm>
                <a:off x="4038600" y="5460143"/>
                <a:ext cx="4114800" cy="89620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𝑡h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𝑚𝑜𝑚𝑒𝑛𝑡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B19FEBA-CFDE-FE4C-8168-A38BCE0CCA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8600" y="5460143"/>
                <a:ext cx="4114800" cy="896207"/>
              </a:xfrm>
              <a:prstGeom prst="rect">
                <a:avLst/>
              </a:prstGeom>
              <a:blipFill>
                <a:blip r:embed="rId4"/>
                <a:stretch>
                  <a:fillRect t="-150704" r="-1231" b="-20563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46369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81AEB8A9-B768-4E30-BA55-D919E6687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0001" y="-2"/>
            <a:ext cx="4069936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7918DE-449F-E0DB-01DD-36004FB30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0080"/>
            <a:ext cx="3096427" cy="5613236"/>
          </a:xfrm>
        </p:spPr>
        <p:txBody>
          <a:bodyPr anchor="ctr">
            <a:normAutofit/>
          </a:bodyPr>
          <a:lstStyle/>
          <a:p>
            <a:r>
              <a:rPr lang="fr-FR">
                <a:solidFill>
                  <a:srgbClr val="FFFFFF"/>
                </a:solidFill>
              </a:rPr>
              <a:t>Extant Unfolding Proposals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6F718-3B8C-E808-4E04-ABE746E57F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9818" y="640082"/>
            <a:ext cx="6848715" cy="2484884"/>
          </a:xfrm>
        </p:spPr>
        <p:txBody>
          <a:bodyPr anchor="ctr">
            <a:normAutofit/>
          </a:bodyPr>
          <a:lstStyle/>
          <a:p>
            <a:r>
              <a:rPr lang="fr-FR" sz="2000"/>
              <a:t>Binned methods</a:t>
            </a:r>
          </a:p>
          <a:p>
            <a:endParaRPr lang="fr-FR" sz="2000"/>
          </a:p>
          <a:p>
            <a:r>
              <a:rPr lang="fr-FR" sz="2000"/>
              <a:t>OmniFold style methods</a:t>
            </a:r>
          </a:p>
          <a:p>
            <a:endParaRPr lang="fr-FR" sz="2000"/>
          </a:p>
          <a:p>
            <a:r>
              <a:rPr lang="fr-FR" sz="2000"/>
              <a:t>Normalizing flow based methods</a:t>
            </a:r>
          </a:p>
        </p:txBody>
      </p:sp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A221C6BF-C436-7CEF-83AB-F797784E99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500" y="3273911"/>
            <a:ext cx="7853350" cy="308243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C52A19-BB1E-25B3-9FCC-1BCCD2533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4" y="6356350"/>
            <a:ext cx="5719488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Krish Desai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3A41C6-C685-29CE-1416-F38B7909C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34650" y="6356350"/>
            <a:ext cx="81915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1EDA5E28-EE94-1E4A-A45B-EDF516B07C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spcAft>
                  <a:spcPts val="600"/>
                </a:spcAft>
              </a:pPr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744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6A2BF-6F44-FC71-EA7D-C85D655E8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Example: Jet Charge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6E6C2CF-D578-3FC2-0807-371898C885E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4091" y="1585732"/>
                <a:ext cx="11574683" cy="5135743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32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</m:e>
                    </m:nary>
                    <m:r>
                      <a:rPr lang="en-US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400" b="0" dirty="0">
                    <a:solidFill>
                      <a:schemeClr val="bg1"/>
                    </a:solidFill>
                  </a:rPr>
                  <a:t>	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sz="2000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</m:sup>
                    </m:sSup>
                    <m:r>
                      <a:rPr lang="en-US" sz="2000" b="0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000" b="0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000" b="0" i="0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T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sz="2000" b="0" i="0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</m:sup>
                        </m:sSubSup>
                      </m:num>
                      <m:den>
                        <m:nary>
                          <m:naryPr>
                            <m:chr m:val="∑"/>
                            <m:supHide m:val="on"/>
                            <m:ctrlP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/>
                          <m:e>
                            <m:sSubSup>
                              <m:sSubSupPr>
                                <m:ctrlPr>
                                  <a:rPr lang="en-US" sz="20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b>
                              <m:sup>
                                <m:r>
                                  <a:rPr lang="en-US" sz="20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p>
                            </m:sSubSup>
                          </m:e>
                        </m:nary>
                      </m:den>
                    </m:f>
                  </m:oMath>
                </a14:m>
                <a:r>
                  <a:rPr lang="en-US" sz="2000" b="0" dirty="0">
                    <a:solidFill>
                      <a:schemeClr val="bg1"/>
                    </a:solidFill>
                  </a:rPr>
                  <a:t> fraction of jet momentum carried by particle</a:t>
                </a:r>
                <a:endParaRPr lang="en-US" sz="2400" b="0" dirty="0">
                  <a:solidFill>
                    <a:schemeClr val="bg1"/>
                  </a:solidFill>
                </a:endParaRPr>
              </a:p>
              <a:p>
                <a:endParaRPr lang="en-US" sz="2400" dirty="0">
                  <a:solidFill>
                    <a:schemeClr val="bg1"/>
                  </a:solidFill>
                </a:endParaRPr>
              </a:p>
              <a:p>
                <a:endParaRPr lang="en-US" sz="2400" dirty="0">
                  <a:solidFill>
                    <a:schemeClr val="bg1"/>
                  </a:solidFill>
                </a:endParaRPr>
              </a:p>
              <a:p>
                <a:pPr lvl="1"/>
                <a:endParaRPr lang="en-US" dirty="0">
                  <a:solidFill>
                    <a:schemeClr val="bg1"/>
                  </a:solidFill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Calculating the charge of a jet, </a:t>
                </a:r>
                <a:r>
                  <a:rPr lang="en-US" i="1" dirty="0" err="1">
                    <a:solidFill>
                      <a:schemeClr val="bg1"/>
                    </a:solidFill>
                  </a:rPr>
                  <a:t>Wouter</a:t>
                </a:r>
                <a:r>
                  <a:rPr lang="en-US" i="1" dirty="0">
                    <a:solidFill>
                      <a:schemeClr val="bg1"/>
                    </a:solidFill>
                  </a:rPr>
                  <a:t> J. </a:t>
                </a:r>
                <a:r>
                  <a:rPr lang="en-US" i="1" dirty="0" err="1">
                    <a:solidFill>
                      <a:schemeClr val="bg1"/>
                    </a:solidFill>
                  </a:rPr>
                  <a:t>Waalewijn</a:t>
                </a:r>
                <a:r>
                  <a:rPr lang="en-US" i="1" dirty="0">
                    <a:solidFill>
                      <a:schemeClr val="bg1"/>
                    </a:solidFill>
                  </a:rPr>
                  <a:t>, </a:t>
                </a:r>
                <a:r>
                  <a:rPr lang="en-US" dirty="0">
                    <a:solidFill>
                      <a:schemeClr val="bg1"/>
                    </a:solidFill>
                  </a:rPr>
                  <a:t>Phys. Rev. D 86, 094030</a:t>
                </a:r>
              </a:p>
              <a:p>
                <a:pPr lvl="1"/>
                <a:endParaRPr lang="en-US" dirty="0">
                  <a:solidFill>
                    <a:schemeClr val="bg1"/>
                  </a:solidFill>
                </a:endParaRPr>
              </a:p>
              <a:p>
                <a:pPr lvl="1"/>
                <a:r>
                  <a:rPr lang="en-US" dirty="0">
                    <a:solidFill>
                      <a:schemeClr val="bg1"/>
                    </a:solidFill>
                  </a:rPr>
                  <a:t>Hard to compute theoretically beyond the second moment</a:t>
                </a:r>
              </a:p>
              <a:p>
                <a:pPr lvl="1"/>
                <a:endParaRPr lang="en-US" dirty="0">
                  <a:solidFill>
                    <a:schemeClr val="bg1"/>
                  </a:solidFill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Entire distribution unnecessary</a:t>
                </a:r>
              </a:p>
              <a:p>
                <a:pPr lvl="1"/>
                <a:endParaRPr lang="en-US" dirty="0">
                  <a:solidFill>
                    <a:schemeClr val="bg1"/>
                  </a:solidFill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Want to unfold first few moments accurately w/o binning artefacts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6E6C2CF-D578-3FC2-0807-371898C885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4091" y="1585732"/>
                <a:ext cx="11574683" cy="5135743"/>
              </a:xfrm>
              <a:blipFill>
                <a:blip r:embed="rId2"/>
                <a:stretch>
                  <a:fillRect l="-1206" t="-11330" b="-7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FC1C72-ABE3-71AA-5EAE-46AB3A978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A5E28-EE94-1E4A-A45B-EDF516B07C9B}" type="slidenum">
              <a:rPr lang="en-US" smtClean="0"/>
              <a:t>4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4FF10AE-671C-ABE2-8298-3D638EA3B06A}"/>
                  </a:ext>
                </a:extLst>
              </p:cNvPr>
              <p:cNvSpPr txBox="1"/>
              <p:nvPr/>
            </p:nvSpPr>
            <p:spPr>
              <a:xfrm>
                <a:off x="4861366" y="2349661"/>
                <a:ext cx="4443714" cy="4735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bg1"/>
                    </a:solidFill>
                  </a:rPr>
                  <a:t> is the charge of the particle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4FF10AE-671C-ABE2-8298-3D638EA3B0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1366" y="2349661"/>
                <a:ext cx="4443714" cy="473591"/>
              </a:xfrm>
              <a:prstGeom prst="rect">
                <a:avLst/>
              </a:prstGeom>
              <a:blipFill>
                <a:blip r:embed="rId3"/>
                <a:stretch>
                  <a:fillRect l="-855" t="-2564" b="-2820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6831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4" name="Rectangle 1030">
            <a:extLst>
              <a:ext uri="{FF2B5EF4-FFF2-40B4-BE49-F238E27FC236}">
                <a16:creationId xmlns:a16="http://schemas.microsoft.com/office/drawing/2014/main" id="{2550BE34-C2B8-49B8-8519-67A8CAD51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33" name="Rectangle 1032">
            <a:extLst>
              <a:ext uri="{FF2B5EF4-FFF2-40B4-BE49-F238E27FC236}">
                <a16:creationId xmlns:a16="http://schemas.microsoft.com/office/drawing/2014/main" id="{A7457DD9-5A45-400A-AB4B-4B4EDECA25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365125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0CE89F-4BAB-E521-7968-48FCAC602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746" y="586822"/>
            <a:ext cx="3560252" cy="1645920"/>
          </a:xfrm>
        </p:spPr>
        <p:txBody>
          <a:bodyPr>
            <a:normAutofit/>
          </a:bodyPr>
          <a:lstStyle/>
          <a:p>
            <a:r>
              <a:rPr lang="fr-FR" sz="3200"/>
              <a:t>Binning artefacts</a:t>
            </a:r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441CF7D6-A660-431A-B0BB-140A0D5556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105773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0570A85B-3810-4F95-97B0-CBF4CCDB38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43541" y="1400638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1180C-A1ED-CA17-FAA1-726065AF0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1164" y="586822"/>
            <a:ext cx="6002636" cy="1645920"/>
          </a:xfrm>
        </p:spPr>
        <p:txBody>
          <a:bodyPr anchor="ctr">
            <a:normAutofit/>
          </a:bodyPr>
          <a:lstStyle/>
          <a:p>
            <a:r>
              <a:rPr lang="fr-FR" sz="1500"/>
              <a:t>Measurement of jet charge in dijet events from √s=8 TeV pp collisions with the ATLAS detector, Phys. Rev. D 93 (2016) 052003</a:t>
            </a:r>
          </a:p>
          <a:p>
            <a:endParaRPr lang="fr-FR" sz="1500"/>
          </a:p>
          <a:p>
            <a:r>
              <a:rPr lang="fr-FR" sz="1500"/>
              <a:t>A summary of all the systematic uncertainties and their impact on the jet charge distribution standard deviation for </a:t>
            </a:r>
            <a:r>
              <a:rPr lang="el-GR" sz="1500"/>
              <a:t>κ=0.3 </a:t>
            </a:r>
            <a:r>
              <a:rPr lang="fr-FR" sz="1500"/>
              <a:t>and the more central jet. Numbers are given in percent.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833DE8A-4C62-EB43-7571-E67BC02B1C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0" y="2527505"/>
            <a:ext cx="10418627" cy="382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309C61-76BB-B878-3CFB-726AE41BC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Krish Desai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2E8F4A-7E2A-76B1-5D86-979FFAFED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1EDA5E28-EE94-1E4A-A45B-EDF516B07C9B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5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362DD5-35E7-A80D-2750-F721BA0F745E}"/>
              </a:ext>
            </a:extLst>
          </p:cNvPr>
          <p:cNvSpPr/>
          <p:nvPr/>
        </p:nvSpPr>
        <p:spPr>
          <a:xfrm>
            <a:off x="-320842" y="4652211"/>
            <a:ext cx="12512842" cy="365125"/>
          </a:xfrm>
          <a:prstGeom prst="rect">
            <a:avLst/>
          </a:prstGeom>
          <a:solidFill>
            <a:srgbClr val="FF0000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4438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B9D7A-3519-D928-39F7-818266784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>
                <a:solidFill>
                  <a:schemeClr val="bg1"/>
                </a:solidFill>
              </a:rPr>
              <a:t>Moment Unfolding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797AC0-0916-C1B2-F0C5-0E10BE018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1EDA5E28-EE94-1E4A-A45B-EDF516B07C9B}" type="slidenum">
              <a:rPr lang="en-US" smtClean="0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6</a:t>
            </a:fld>
            <a:endParaRPr lang="en-US">
              <a:solidFill>
                <a:schemeClr val="bg1"/>
              </a:solidFill>
            </a:endParaRP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89D08EAB-4C56-2FC6-D0BC-82A43C86BFF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2228087"/>
          <a:ext cx="10515600" cy="394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0805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3FAEE-417F-2CCB-6C33-56E008A62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3973667" cy="581183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97C0F6-1BF7-44A5-0B9A-5285EE20C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9954" y="681038"/>
            <a:ext cx="7261185" cy="581183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FFFFFF"/>
                </a:solidFill>
              </a:rPr>
              <a:t>	</a:t>
            </a:r>
          </a:p>
          <a:p>
            <a:r>
              <a:rPr lang="en-US" sz="3200" dirty="0">
                <a:solidFill>
                  <a:srgbClr val="FFFFFF"/>
                </a:solidFill>
              </a:rPr>
              <a:t>Pointwise reweighting based on matching moment by moment</a:t>
            </a:r>
          </a:p>
          <a:p>
            <a:endParaRPr lang="en-US" sz="3200" dirty="0">
              <a:solidFill>
                <a:srgbClr val="FFFFFF"/>
              </a:solidFill>
            </a:endParaRPr>
          </a:p>
          <a:p>
            <a:r>
              <a:rPr lang="en-US" sz="3200" dirty="0">
                <a:solidFill>
                  <a:srgbClr val="FFFFFF"/>
                </a:solidFill>
              </a:rPr>
              <a:t>Achieves maximum likelihood estimator</a:t>
            </a:r>
          </a:p>
          <a:p>
            <a:endParaRPr lang="en-US" sz="3200" dirty="0">
              <a:solidFill>
                <a:srgbClr val="FFFFFF"/>
              </a:solidFill>
            </a:endParaRPr>
          </a:p>
          <a:p>
            <a:r>
              <a:rPr lang="en-US" sz="3200" dirty="0">
                <a:solidFill>
                  <a:srgbClr val="FFFFFF"/>
                </a:solidFill>
              </a:rPr>
              <a:t>Hence is independent of initial guess</a:t>
            </a:r>
          </a:p>
          <a:p>
            <a:pPr marL="0" indent="0">
              <a:buNone/>
            </a:pP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2EBA4-80B4-D7C6-B7FB-941AD7A13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EDA5E28-EE94-1E4A-A45B-EDF516B07C9B}" type="slidenum">
              <a:rPr lang="en-US" smtClean="0">
                <a:solidFill>
                  <a:srgbClr val="FFFFFF">
                    <a:alpha val="80000"/>
                  </a:srgbClr>
                </a:solidFill>
              </a:rPr>
              <a:pPr>
                <a:spcAft>
                  <a:spcPts val="600"/>
                </a:spcAft>
              </a:pPr>
              <a:t>7</a:t>
            </a:fld>
            <a:endParaRPr lang="en-US">
              <a:solidFill>
                <a:srgbClr val="FFFFFF">
                  <a:alpha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19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surface chart&#10;&#10;Description automatically generated">
            <a:extLst>
              <a:ext uri="{FF2B5EF4-FFF2-40B4-BE49-F238E27FC236}">
                <a16:creationId xmlns:a16="http://schemas.microsoft.com/office/drawing/2014/main" id="{2E194741-F1D2-8542-B2DC-393C6D5FB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022618"/>
            <a:ext cx="8610601" cy="48353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3A0DE8-0134-2246-B61D-9BB7522F9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64071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	Inspiration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63C43-EB1F-DD4B-A67C-942BF2AAEB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3213" y="1083991"/>
            <a:ext cx="10515600" cy="5637484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sz="2400" b="0" dirty="0">
                <a:solidFill>
                  <a:schemeClr val="bg1"/>
                </a:solidFill>
              </a:rPr>
              <a:t>Maxwell–Boltzmann Distribution:</a:t>
            </a:r>
          </a:p>
          <a:p>
            <a:pPr marL="0" indent="0" algn="r">
              <a:buNone/>
            </a:pPr>
            <a:r>
              <a:rPr lang="en-US" sz="2400" dirty="0">
                <a:solidFill>
                  <a:schemeClr val="bg1"/>
                </a:solidFill>
              </a:rPr>
              <a:t>Maximizes entropy holding mean energy constant</a:t>
            </a:r>
          </a:p>
          <a:p>
            <a:pPr marL="0" indent="0" algn="r">
              <a:buNone/>
            </a:pPr>
            <a:endParaRPr lang="en-US" sz="2400" b="0" dirty="0">
              <a:solidFill>
                <a:schemeClr val="bg1"/>
              </a:solidFill>
            </a:endParaRPr>
          </a:p>
          <a:p>
            <a:pPr marL="0" indent="0" algn="r">
              <a:buNone/>
            </a:pPr>
            <a:r>
              <a:rPr lang="en-US" sz="2400" dirty="0">
                <a:solidFill>
                  <a:schemeClr val="bg1"/>
                </a:solidFill>
              </a:rPr>
              <a:t>Moment Unfolding:</a:t>
            </a:r>
          </a:p>
          <a:p>
            <a:pPr marL="0" indent="0" algn="r">
              <a:buNone/>
            </a:pPr>
            <a:r>
              <a:rPr lang="en-US" sz="2400" dirty="0">
                <a:solidFill>
                  <a:schemeClr val="bg1"/>
                </a:solidFill>
              </a:rPr>
              <a:t>Maximize binary cross entropy loss with simulation</a:t>
            </a:r>
          </a:p>
          <a:p>
            <a:pPr marL="0" indent="0" algn="r">
              <a:buNone/>
            </a:pPr>
            <a:r>
              <a:rPr lang="en-US" sz="2400" dirty="0">
                <a:solidFill>
                  <a:schemeClr val="bg1"/>
                </a:solidFill>
              </a:rPr>
              <a:t>while holding data moments constant</a:t>
            </a:r>
          </a:p>
          <a:p>
            <a:pPr marL="0" indent="0" algn="r"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 marL="0" indent="0" algn="r">
              <a:buNone/>
            </a:pPr>
            <a:r>
              <a:rPr lang="en-US" sz="2400" dirty="0">
                <a:solidFill>
                  <a:schemeClr val="bg1"/>
                </a:solidFill>
              </a:rPr>
              <a:t>Just like the temperature reweights</a:t>
            </a:r>
          </a:p>
          <a:p>
            <a:pPr marL="0" indent="0" algn="r">
              <a:buNone/>
            </a:pPr>
            <a:r>
              <a:rPr lang="en-US" sz="2400" dirty="0">
                <a:solidFill>
                  <a:schemeClr val="bg1"/>
                </a:solidFill>
              </a:rPr>
              <a:t>the particle energies, the</a:t>
            </a:r>
          </a:p>
          <a:p>
            <a:pPr marL="0" indent="0" algn="r">
              <a:buNone/>
            </a:pPr>
            <a:r>
              <a:rPr lang="en-US" sz="2400" dirty="0">
                <a:solidFill>
                  <a:schemeClr val="bg1"/>
                </a:solidFill>
              </a:rPr>
              <a:t>generator reweights</a:t>
            </a:r>
          </a:p>
          <a:p>
            <a:pPr marL="0" indent="0" algn="r">
              <a:buNone/>
            </a:pPr>
            <a:r>
              <a:rPr lang="en-US" sz="2400" dirty="0">
                <a:solidFill>
                  <a:schemeClr val="bg1"/>
                </a:solidFill>
              </a:rPr>
              <a:t>the simulation</a:t>
            </a:r>
          </a:p>
          <a:p>
            <a:pPr marL="0" indent="0" algn="r">
              <a:buNone/>
            </a:pPr>
            <a:endParaRPr lang="en-US" b="0" dirty="0">
              <a:solidFill>
                <a:schemeClr val="bg1"/>
              </a:solidFill>
            </a:endParaRPr>
          </a:p>
          <a:p>
            <a:pPr marL="0" indent="0" algn="r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106" name="Picture 10">
            <a:extLst>
              <a:ext uri="{FF2B5EF4-FFF2-40B4-BE49-F238E27FC236}">
                <a16:creationId xmlns:a16="http://schemas.microsoft.com/office/drawing/2014/main" id="{37F59FCE-8E31-E046-86C2-1ADE0124B0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98" y="3041379"/>
            <a:ext cx="177859" cy="218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D16101-FDD9-8C49-8738-60A5F6EEA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A5E28-EE94-1E4A-A45B-EDF516B07C9B}" type="slidenum">
              <a:rPr lang="en-US" sz="2400" smtClean="0">
                <a:solidFill>
                  <a:schemeClr val="bg1"/>
                </a:solidFill>
              </a:rPr>
              <a:t>8</a:t>
            </a:fld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BAD13-A927-CC47-B732-D892F58B2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Krish Desai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855BDCB-EE12-4A46-BFD1-EDC6D1C2AAA3}"/>
                  </a:ext>
                </a:extLst>
              </p:cNvPr>
              <p:cNvSpPr txBox="1"/>
              <p:nvPr/>
            </p:nvSpPr>
            <p:spPr>
              <a:xfrm>
                <a:off x="746566" y="1275036"/>
                <a:ext cx="1695691" cy="8881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𝑘𝑇</m:t>
                                  </m:r>
                                </m:den>
                              </m:f>
                            </m:sup>
                          </m:sSup>
                        </m:num>
                        <m:den>
                          <m:nary>
                            <m:naryPr>
                              <m:chr m:val="∑"/>
                              <m:supHide m:val="on"/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𝑘𝑇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nary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855BDCB-EE12-4A46-BFD1-EDC6D1C2AA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566" y="1275036"/>
                <a:ext cx="1695691" cy="888192"/>
              </a:xfrm>
              <a:prstGeom prst="rect">
                <a:avLst/>
              </a:prstGeom>
              <a:blipFill>
                <a:blip r:embed="rId5"/>
                <a:stretch>
                  <a:fillRect b="-732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7498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321732"/>
            <a:ext cx="7058307" cy="19642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B1B568-B26A-0A4F-9604-5319511B8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516804"/>
            <a:ext cx="6594189" cy="1625210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Model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6D30126-6314-4A93-B27E-5C66CF7819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9184" y="2432305"/>
            <a:ext cx="7056669" cy="4102852"/>
          </a:xfrm>
          <a:prstGeom prst="rect">
            <a:avLst/>
          </a:prstGeom>
          <a:solidFill>
            <a:srgbClr val="7F7F7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9E69D03-9F98-FC4D-E695-319F0222E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744" y="2866634"/>
            <a:ext cx="6579910" cy="3234193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992B098-77D1-FB4C-83E6-CB738E4E6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4256" y="6535157"/>
            <a:ext cx="6594189" cy="274320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050">
                <a:solidFill>
                  <a:schemeClr val="tx1">
                    <a:lumMod val="50000"/>
                    <a:lumOff val="50000"/>
                  </a:schemeClr>
                </a:solidFill>
              </a:rPr>
              <a:t>Krish Desai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B28280-FEB2-2A4A-99EE-097545B9EED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623413" y="917725"/>
                <a:ext cx="4239403" cy="5617432"/>
              </a:xfrm>
            </p:spPr>
            <p:txBody>
              <a:bodyPr anchor="ctr">
                <a:normAutofit/>
              </a:bodyPr>
              <a:lstStyle/>
              <a:p>
                <a:pPr marL="0" indent="0">
                  <a:buNone/>
                </a:pPr>
                <a:r>
                  <a:rPr lang="en-US" sz="4400" dirty="0">
                    <a:solidFill>
                      <a:srgbClr val="FFFFFF"/>
                    </a:solidFill>
                  </a:rPr>
                  <a:t>GAN Like Model</a:t>
                </a:r>
                <a:endParaRPr lang="en-US" sz="3200" dirty="0">
                  <a:solidFill>
                    <a:srgbClr val="FFFFFF"/>
                  </a:solidFill>
                </a:endParaRPr>
              </a:p>
              <a:p>
                <a:pPr marL="0" indent="0">
                  <a:buNone/>
                </a:pPr>
                <a:r>
                  <a:rPr lang="en-US" sz="3200" dirty="0">
                    <a:solidFill>
                      <a:srgbClr val="FFFFFF"/>
                    </a:solidFill>
                  </a:rPr>
                  <a:t>Generator:</a:t>
                </a:r>
              </a:p>
              <a:p>
                <a:pPr marL="0" indent="0">
                  <a:buNone/>
                </a:pPr>
                <a:endParaRPr lang="en-US" sz="3200" dirty="0">
                  <a:solidFill>
                    <a:srgbClr val="FFFFFF"/>
                  </a:solidFill>
                </a:endParaRPr>
              </a:p>
              <a:p>
                <a:pPr marL="0" indent="0">
                  <a:buNone/>
                </a:pPr>
                <a:r>
                  <a:rPr lang="en-US" sz="3200" dirty="0" err="1">
                    <a:solidFill>
                      <a:srgbClr val="FFFFFF"/>
                    </a:solidFill>
                  </a:rPr>
                  <a:t>Reweightor</a:t>
                </a:r>
                <a:r>
                  <a:rPr lang="en-US" sz="3200" dirty="0">
                    <a:solidFill>
                      <a:srgbClr val="FFFFFF"/>
                    </a:solidFill>
                  </a:rPr>
                  <a:t> function</a:t>
                </a:r>
              </a:p>
              <a:p>
                <a:pPr marL="0" indent="0">
                  <a:buNone/>
                </a:pPr>
                <a:endParaRPr lang="en-US" sz="3200" dirty="0">
                  <a:solidFill>
                    <a:srgbClr val="FFFFFF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sz="32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32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2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32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32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32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2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 +…+</m:t>
                          </m:r>
                          <m:sSub>
                            <m:sSubPr>
                              <m:ctrlPr>
                                <a:rPr lang="en-US" sz="32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32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32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2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US" sz="3200" dirty="0">
                  <a:solidFill>
                    <a:srgbClr val="FFFFFF"/>
                  </a:solidFill>
                </a:endParaRPr>
              </a:p>
              <a:p>
                <a:pPr marL="0" indent="0">
                  <a:buNone/>
                </a:pPr>
                <a:endParaRPr lang="en-US" sz="3200" dirty="0">
                  <a:solidFill>
                    <a:srgbClr val="FFFFFF"/>
                  </a:solidFill>
                </a:endParaRPr>
              </a:p>
              <a:p>
                <a:pPr marL="0" indent="0">
                  <a:buNone/>
                </a:pPr>
                <a:r>
                  <a:rPr lang="en-US" sz="3200" dirty="0">
                    <a:solidFill>
                      <a:srgbClr val="FFFFFF"/>
                    </a:solidFill>
                  </a:rPr>
                  <a:t>Way fewer parameters than a traditional GAN</a:t>
                </a:r>
              </a:p>
              <a:p>
                <a:pPr marL="0" indent="0">
                  <a:buNone/>
                </a:pPr>
                <a:endParaRPr lang="en-US" sz="3200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B28280-FEB2-2A4A-99EE-097545B9EE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3413" y="917725"/>
                <a:ext cx="4239403" cy="5617432"/>
              </a:xfrm>
              <a:blipFill>
                <a:blip r:embed="rId4"/>
                <a:stretch>
                  <a:fillRect l="-5970" t="-29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9EDA81-1063-A04C-8EA0-278941B6B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80391" y="6535157"/>
            <a:ext cx="973667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1EDA5E28-EE94-1E4A-A45B-EDF516B07C9B}" type="slidenum">
              <a:rPr lang="en-US" sz="105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9</a:t>
            </a:fld>
            <a:endParaRPr lang="en-US" sz="10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67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3020</TotalTime>
  <Words>605</Words>
  <Application>Microsoft Macintosh PowerPoint</Application>
  <PresentationFormat>Widescreen</PresentationFormat>
  <Paragraphs>158</Paragraphs>
  <Slides>19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Office Theme</vt:lpstr>
      <vt:lpstr>Moment Unfolding with Deep Learning</vt:lpstr>
      <vt:lpstr>Goal: Unfold Moments – Remove detector distortions from means, variances etc. of observables</vt:lpstr>
      <vt:lpstr>Extant Unfolding Proposals</vt:lpstr>
      <vt:lpstr>Example: Jet Charge</vt:lpstr>
      <vt:lpstr>Binning artefacts</vt:lpstr>
      <vt:lpstr>Moment Unfolding</vt:lpstr>
      <vt:lpstr>Advantages</vt:lpstr>
      <vt:lpstr> Inspiration</vt:lpstr>
      <vt:lpstr>Model</vt:lpstr>
      <vt:lpstr>PowerPoint Presentation</vt:lpstr>
      <vt:lpstr>Truth: N(0, 1),  Gen: N(-0.5, 1), Distortions: N(0, 5)</vt:lpstr>
      <vt:lpstr>Collider examples</vt:lpstr>
      <vt:lpstr>PowerPoint Presentation</vt:lpstr>
      <vt:lpstr>Learning k Moments</vt:lpstr>
      <vt:lpstr>PowerPoint Presentation</vt:lpstr>
      <vt:lpstr>Bonus: Unfold entire distributions?</vt:lpstr>
      <vt:lpstr>Infinite Moment Unfolding</vt:lpstr>
      <vt:lpstr>Conclusion and Outlook</vt:lpstr>
      <vt:lpstr>Nachman Machine Learning Group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Symmetry Discovery</dc:title>
  <dc:creator>Krish Desai</dc:creator>
  <cp:lastModifiedBy>Krish Desai</cp:lastModifiedBy>
  <cp:revision>70</cp:revision>
  <dcterms:created xsi:type="dcterms:W3CDTF">2021-04-02T13:08:11Z</dcterms:created>
  <dcterms:modified xsi:type="dcterms:W3CDTF">2022-11-03T12:51:53Z</dcterms:modified>
</cp:coreProperties>
</file>