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2" r:id="rId2"/>
  </p:sldMasterIdLst>
  <p:notesMasterIdLst>
    <p:notesMasterId r:id="rId22"/>
  </p:notesMasterIdLst>
  <p:handoutMasterIdLst>
    <p:handoutMasterId r:id="rId23"/>
  </p:handoutMasterIdLst>
  <p:sldIdLst>
    <p:sldId id="287" r:id="rId3"/>
    <p:sldId id="295" r:id="rId4"/>
    <p:sldId id="327" r:id="rId5"/>
    <p:sldId id="288" r:id="rId6"/>
    <p:sldId id="296" r:id="rId7"/>
    <p:sldId id="291" r:id="rId8"/>
    <p:sldId id="321" r:id="rId9"/>
    <p:sldId id="308" r:id="rId10"/>
    <p:sldId id="335" r:id="rId11"/>
    <p:sldId id="317" r:id="rId12"/>
    <p:sldId id="322" r:id="rId13"/>
    <p:sldId id="297" r:id="rId14"/>
    <p:sldId id="292" r:id="rId15"/>
    <p:sldId id="320" r:id="rId16"/>
    <p:sldId id="331" r:id="rId17"/>
    <p:sldId id="316" r:id="rId18"/>
    <p:sldId id="324" r:id="rId19"/>
    <p:sldId id="333" r:id="rId20"/>
    <p:sldId id="305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157A4"/>
    <a:srgbClr val="000000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98" d="100"/>
          <a:sy n="98" d="100"/>
        </p:scale>
        <p:origin x="1572" y="72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fs.cern.ch/dfs/workspaces/r/ruber/Projects/ARIES/02%20Reporting/P4%20Final/WP12-Users-2022062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16-4186-8F7E-365B3D5B6AD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416-4186-8F7E-365B3D5B6AD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416-4186-8F7E-365B3D5B6AD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416-4186-8F7E-365B3D5B6AD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416-4186-8F7E-365B3D5B6AD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416-4186-8F7E-365B3D5B6AD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'[WP12-Users-20220628.xlsx]WP12 Users'!$H$1:$M$1</c:f>
              <c:strCache>
                <c:ptCount val="6"/>
                <c:pt idx="0">
                  <c:v>China</c:v>
                </c:pt>
                <c:pt idx="1">
                  <c:v>France</c:v>
                </c:pt>
                <c:pt idx="2">
                  <c:v>Poland</c:v>
                </c:pt>
                <c:pt idx="3">
                  <c:v>Sweden</c:v>
                </c:pt>
                <c:pt idx="4">
                  <c:v>Switzerland</c:v>
                </c:pt>
                <c:pt idx="5">
                  <c:v>UK</c:v>
                </c:pt>
              </c:strCache>
            </c:strRef>
          </c:cat>
          <c:val>
            <c:numRef>
              <c:f>'[WP12-Users-20220628.xlsx]WP12 Users'!$H$21:$M$21</c:f>
              <c:numCache>
                <c:formatCode>General</c:formatCode>
                <c:ptCount val="6"/>
                <c:pt idx="0">
                  <c:v>15</c:v>
                </c:pt>
                <c:pt idx="1">
                  <c:v>16</c:v>
                </c:pt>
                <c:pt idx="2">
                  <c:v>13</c:v>
                </c:pt>
                <c:pt idx="3">
                  <c:v>17</c:v>
                </c:pt>
                <c:pt idx="4">
                  <c:v>11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416-4186-8F7E-365B3D5B6AD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292563429571308"/>
          <c:y val="0.19638706620005833"/>
          <c:w val="0.29040769903762031"/>
          <c:h val="0.598382910469524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08/07/2022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374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08/07/2022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7760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98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44500" indent="-176213">
              <a:defRPr/>
            </a:lvl2pPr>
            <a:lvl3pPr marL="628650" indent="-184150">
              <a:defRPr/>
            </a:lvl3pPr>
            <a:lvl4pPr marL="804863" indent="-176213">
              <a:defRPr/>
            </a:lvl4pPr>
            <a:lvl5pPr marL="990600" indent="-185738"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199"/>
            <a:ext cx="4040188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522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733256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363272" cy="51747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6640016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WP12 TNA - Testing of Advanced RF Structures  - Roger Ruber - 15-July-2022 - ARIES Final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268288" indent="-268288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44500" indent="-176213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628650" indent="-1841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804863" indent="-176213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990600" indent="-185738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241251"/>
            <a:ext cx="7924800" cy="1218795"/>
          </a:xfrm>
        </p:spPr>
        <p:txBody>
          <a:bodyPr/>
          <a:lstStyle/>
          <a:p>
            <a:r>
              <a:rPr lang="en-GB" sz="3600" dirty="0"/>
              <a:t>Testing of Advanced RF Structures</a:t>
            </a:r>
          </a:p>
          <a:p>
            <a:r>
              <a:rPr lang="en-GB" sz="3600" dirty="0"/>
              <a:t>Report from TNA WP12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47723" y="5679418"/>
            <a:ext cx="7924800" cy="378210"/>
          </a:xfrm>
        </p:spPr>
        <p:txBody>
          <a:bodyPr/>
          <a:lstStyle/>
          <a:p>
            <a:r>
              <a:rPr lang="en-GB" dirty="0"/>
              <a:t>Roger </a:t>
            </a:r>
            <a:r>
              <a:rPr lang="en-GB" dirty="0" err="1"/>
              <a:t>Ruber</a:t>
            </a:r>
            <a:r>
              <a:rPr lang="en-GB" dirty="0"/>
              <a:t> (Uppsala University)</a:t>
            </a:r>
          </a:p>
          <a:p>
            <a:r>
              <a:rPr lang="en-GB" dirty="0"/>
              <a:t>Walter </a:t>
            </a:r>
            <a:r>
              <a:rPr lang="en-GB" dirty="0" err="1"/>
              <a:t>Wuensch</a:t>
            </a:r>
            <a:r>
              <a:rPr lang="en-GB" dirty="0"/>
              <a:t> (CERN)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59183" y="4437112"/>
            <a:ext cx="7924800" cy="1087879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Final Review Meeting, 15 July 2022</a:t>
            </a:r>
          </a:p>
        </p:txBody>
      </p:sp>
    </p:spTree>
    <p:extLst>
      <p:ext uri="{BB962C8B-B14F-4D97-AF65-F5344CB8AC3E}">
        <p14:creationId xmlns:p14="http://schemas.microsoft.com/office/powerpoint/2010/main" val="2564349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CA315-BADE-4D71-9243-9338CAD52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WP12.1 FREIA-HNOSS-2019-01 (#3)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81545-4BAC-4D45-89DC-A451E98D4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RF and piezo actuators study on spoke cavities</a:t>
            </a:r>
          </a:p>
          <a:p>
            <a:pPr lvl="1"/>
            <a:r>
              <a:rPr lang="en-GB" dirty="0"/>
              <a:t>u</a:t>
            </a:r>
            <a:r>
              <a:rPr lang="en-US" dirty="0"/>
              <a:t>se cavities from cryomodule project HNOSS-2018-01</a:t>
            </a:r>
          </a:p>
          <a:p>
            <a:r>
              <a:rPr lang="en-GB" dirty="0">
                <a:solidFill>
                  <a:srgbClr val="0000FF"/>
                </a:solidFill>
              </a:rPr>
              <a:t>Results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measurement of piezo &amp; cavity operational</a:t>
            </a:r>
            <a:br>
              <a:rPr lang="en-US" dirty="0"/>
            </a:br>
            <a:r>
              <a:rPr lang="en-US" dirty="0"/>
              <a:t>parameters,</a:t>
            </a:r>
          </a:p>
          <a:p>
            <a:pPr lvl="2"/>
            <a:r>
              <a:rPr lang="en-US" dirty="0"/>
              <a:t>verified and modified specifications</a:t>
            </a:r>
          </a:p>
          <a:p>
            <a:pPr lvl="1"/>
            <a:r>
              <a:rPr lang="en-US" dirty="0"/>
              <a:t>design verification of control system and </a:t>
            </a:r>
            <a:br>
              <a:rPr lang="en-US" dirty="0"/>
            </a:br>
            <a:r>
              <a:rPr lang="en-US" dirty="0"/>
              <a:t>algorithms.</a:t>
            </a:r>
          </a:p>
          <a:p>
            <a:pPr lvl="2"/>
            <a:r>
              <a:rPr lang="en-US" dirty="0"/>
              <a:t>main parameters of designed driver modified</a:t>
            </a:r>
          </a:p>
          <a:p>
            <a:pPr lvl="2"/>
            <a:r>
              <a:rPr lang="en-US" dirty="0"/>
              <a:t>triggered discussion to harmonize piezo driver </a:t>
            </a:r>
            <a:br>
              <a:rPr lang="en-US" dirty="0"/>
            </a:br>
            <a:r>
              <a:rPr lang="en-US" dirty="0"/>
              <a:t>system for ESS spoke and elliptical cavities</a:t>
            </a: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8CB4B0-47E1-4084-A048-1E0F188EC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Testing of Advanced RF Structures  - Roger Ruber - 22-April-2020 - 3rd ARIES annual meeting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E2E8A2-E76A-4220-94ED-751B1C0FC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B5D77E-0EB2-4EC0-8497-B5E1AA930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437112"/>
            <a:ext cx="907102" cy="15800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61C43F-7AB1-4605-A399-FD5681652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4528591"/>
            <a:ext cx="3117405" cy="18001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D5B925-745A-4765-9DFC-283047D095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741" y="3819401"/>
            <a:ext cx="3282500" cy="20615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CA57CE-181E-4CC2-B29C-D08FC7601C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1670" y="1639283"/>
            <a:ext cx="3271100" cy="202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84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D333B-6B44-4350-844A-DC7DA4BF3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WP12.1 FREIA-HNOSS-2020-01 (#4)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EDCD7-AB78-4C12-9722-64DB6D57F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363272" cy="5174704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Validation of prototype crab-cavity</a:t>
            </a:r>
          </a:p>
          <a:p>
            <a:pPr lvl="1"/>
            <a:r>
              <a:rPr lang="en-US" dirty="0"/>
              <a:t>Cavity was without helium vessel, so test in helium bath of vertical cryostat</a:t>
            </a:r>
          </a:p>
          <a:p>
            <a:pPr lvl="1"/>
            <a:r>
              <a:rPr lang="en-US" dirty="0"/>
              <a:t>A pick-up antenna fallen off during transport</a:t>
            </a:r>
          </a:p>
          <a:p>
            <a:pPr lvl="2"/>
            <a:r>
              <a:rPr lang="en-US" dirty="0"/>
              <a:t>successfully fixed in the cleanroom</a:t>
            </a:r>
          </a:p>
          <a:p>
            <a:r>
              <a:rPr lang="en-US" dirty="0">
                <a:solidFill>
                  <a:srgbClr val="0000FF"/>
                </a:solidFill>
              </a:rPr>
              <a:t>Results</a:t>
            </a:r>
          </a:p>
          <a:p>
            <a:pPr lvl="1"/>
            <a:r>
              <a:rPr lang="en-US" dirty="0"/>
              <a:t>met project specifications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1D0F76-681F-49D0-A463-68C82DF55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9102FA-A689-43B8-95EE-0EE6E72BA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831832B-A715-45E7-A129-EA604D786B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372" y="1700807"/>
            <a:ext cx="2808313" cy="37444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C8FBF8-2C1E-4326-8218-1A1D29DD04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60773" y="4232986"/>
            <a:ext cx="2464551" cy="1848413"/>
          </a:xfrm>
          <a:prstGeom prst="rect">
            <a:avLst/>
          </a:prstGeom>
        </p:spPr>
      </p:pic>
      <p:sp>
        <p:nvSpPr>
          <p:cNvPr id="10" name="テキスト ボックス 2">
            <a:extLst>
              <a:ext uri="{FF2B5EF4-FFF2-40B4-BE49-F238E27FC236}">
                <a16:creationId xmlns:a16="http://schemas.microsoft.com/office/drawing/2014/main" id="{6D9FCE4E-88EF-4F50-8DF2-9C4CAFD42885}"/>
              </a:ext>
            </a:extLst>
          </p:cNvPr>
          <p:cNvSpPr txBox="1"/>
          <p:nvPr/>
        </p:nvSpPr>
        <p:spPr>
          <a:xfrm>
            <a:off x="5757857" y="3956191"/>
            <a:ext cx="141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1200" b="1" dirty="0"/>
              <a:t>Class 10 equivalent</a:t>
            </a:r>
            <a:endParaRPr kumimoji="1" lang="ja-SE" altLang="en-US" sz="1200" b="1" dirty="0"/>
          </a:p>
        </p:txBody>
      </p:sp>
      <p:pic>
        <p:nvPicPr>
          <p:cNvPr id="12" name="図 10">
            <a:extLst>
              <a:ext uri="{FF2B5EF4-FFF2-40B4-BE49-F238E27FC236}">
                <a16:creationId xmlns:a16="http://schemas.microsoft.com/office/drawing/2014/main" id="{04F87FB4-1EA4-4529-8BCD-7E9D464610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9457" y="2887809"/>
            <a:ext cx="3512908" cy="3089450"/>
          </a:xfrm>
          <a:prstGeom prst="rect">
            <a:avLst/>
          </a:prstGeom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1A1DE650-75B9-42EF-8D1C-A239CF6B50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315" y="4435933"/>
            <a:ext cx="2365461" cy="1604163"/>
          </a:xfrm>
          <a:prstGeom prst="rect">
            <a:avLst/>
          </a:prstGeom>
        </p:spPr>
      </p:pic>
      <p:sp>
        <p:nvSpPr>
          <p:cNvPr id="14" name="テキスト ボックス 14">
            <a:extLst>
              <a:ext uri="{FF2B5EF4-FFF2-40B4-BE49-F238E27FC236}">
                <a16:creationId xmlns:a16="http://schemas.microsoft.com/office/drawing/2014/main" id="{29593A75-C993-467A-971A-FBCEAB05C4F4}"/>
              </a:ext>
            </a:extLst>
          </p:cNvPr>
          <p:cNvSpPr txBox="1"/>
          <p:nvPr/>
        </p:nvSpPr>
        <p:spPr>
          <a:xfrm>
            <a:off x="378580" y="4345359"/>
            <a:ext cx="1860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SE" sz="1400" dirty="0"/>
              <a:t>Pressure stability at 2K</a:t>
            </a:r>
            <a:endParaRPr kumimoji="1" lang="ja-SE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29769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WP12.2 CERN </a:t>
            </a:r>
            <a:r>
              <a:rPr lang="en-GB" dirty="0" err="1"/>
              <a:t>XBox</a:t>
            </a:r>
            <a:r>
              <a:rPr lang="en-GB" dirty="0"/>
              <a:t> Facility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57200" y="5418723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</a:t>
            </a:r>
            <a:r>
              <a:rPr lang="en-US" b="1" dirty="0" err="1">
                <a:solidFill>
                  <a:srgbClr val="F8B13C"/>
                </a:solidFill>
              </a:rPr>
              <a:t>XBox</a:t>
            </a:r>
            <a:r>
              <a:rPr lang="en-US" dirty="0"/>
              <a:t> facility at CERN, Switzerland, is available for testing of</a:t>
            </a:r>
          </a:p>
          <a:p>
            <a:pPr algn="ctr"/>
            <a:r>
              <a:rPr lang="en-GB" dirty="0"/>
              <a:t>normal conducting RF cavities/structures at X-band frequency.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9612"/>
          <a:stretch/>
        </p:blipFill>
        <p:spPr>
          <a:xfrm>
            <a:off x="1928038" y="1007228"/>
            <a:ext cx="5143500" cy="4411495"/>
          </a:xfrm>
          <a:prstGeom prst="rect">
            <a:avLst/>
          </a:prstGeom>
        </p:spPr>
      </p:pic>
      <p:sp>
        <p:nvSpPr>
          <p:cNvPr id="12" name="Oval Callout 11"/>
          <p:cNvSpPr/>
          <p:nvPr/>
        </p:nvSpPr>
        <p:spPr>
          <a:xfrm>
            <a:off x="3059832" y="3480751"/>
            <a:ext cx="1080120" cy="683194"/>
          </a:xfrm>
          <a:prstGeom prst="wedgeEllipseCallout">
            <a:avLst/>
          </a:prstGeom>
          <a:solidFill>
            <a:srgbClr val="F8B1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XBOX</a:t>
            </a:r>
          </a:p>
          <a:p>
            <a:pPr algn="ctr"/>
            <a:r>
              <a:rPr lang="en-US" sz="1200" b="1" dirty="0"/>
              <a:t>CERN Geneva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116544" y="1052736"/>
            <a:ext cx="1703928" cy="888443"/>
            <a:chOff x="255850" y="3480751"/>
            <a:chExt cx="1703928" cy="888443"/>
          </a:xfrm>
        </p:grpSpPr>
        <p:sp>
          <p:nvSpPr>
            <p:cNvPr id="18" name="TextBox 17"/>
            <p:cNvSpPr txBox="1"/>
            <p:nvPr/>
          </p:nvSpPr>
          <p:spPr>
            <a:xfrm>
              <a:off x="255850" y="3999862"/>
              <a:ext cx="17039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8B13C"/>
                  </a:solidFill>
                </a:rPr>
                <a:t>TASK 12.2 XBOX</a:t>
              </a:r>
            </a:p>
          </p:txBody>
        </p:sp>
        <p:pic>
          <p:nvPicPr>
            <p:cNvPr id="19" name="Picture 18" descr="CERN-logo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017" y="3480751"/>
              <a:ext cx="503973" cy="503140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6D22C4CF-342E-46C9-8B5A-9BC22D71A5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108" y="1988945"/>
            <a:ext cx="3240202" cy="2160135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193935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WP12.2 </a:t>
            </a:r>
            <a:r>
              <a:rPr lang="en-GB" dirty="0" err="1"/>
              <a:t>XBox</a:t>
            </a:r>
            <a:r>
              <a:rPr lang="en-GB" dirty="0"/>
              <a:t> at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State-of-the-art klystron-based X-band (11.994 GHz).</a:t>
            </a:r>
          </a:p>
          <a:p>
            <a:r>
              <a:rPr lang="en-GB" dirty="0"/>
              <a:t>High-gradient structure development</a:t>
            </a:r>
          </a:p>
          <a:p>
            <a:pPr lvl="1"/>
            <a:r>
              <a:rPr lang="en-GB" dirty="0"/>
              <a:t>in the range of 100 MV/m,</a:t>
            </a:r>
          </a:p>
          <a:p>
            <a:pPr lvl="1"/>
            <a:r>
              <a:rPr lang="en-GB" dirty="0"/>
              <a:t>very high peak power &gt;100 MW, </a:t>
            </a:r>
          </a:p>
          <a:p>
            <a:r>
              <a:rPr lang="en-GB" dirty="0"/>
              <a:t>6 Test slots (with pulse compressor)</a:t>
            </a:r>
          </a:p>
          <a:p>
            <a:pPr lvl="1"/>
            <a:r>
              <a:rPr lang="en-GB" dirty="0" err="1"/>
              <a:t>XBox</a:t>
            </a:r>
            <a:r>
              <a:rPr lang="en-GB" dirty="0"/>
              <a:t> 1-2: 50 MW/1.5μs/50 Hz klystron,</a:t>
            </a:r>
          </a:p>
          <a:p>
            <a:pPr lvl="1"/>
            <a:r>
              <a:rPr lang="en-GB" dirty="0" err="1"/>
              <a:t>XBox</a:t>
            </a:r>
            <a:r>
              <a:rPr lang="en-GB" dirty="0"/>
              <a:t> 3:    4 x 6 MW/5 </a:t>
            </a:r>
            <a:r>
              <a:rPr lang="en-GB" dirty="0" err="1"/>
              <a:t>μs</a:t>
            </a:r>
            <a:r>
              <a:rPr lang="en-GB" dirty="0"/>
              <a:t>/400 Hz klystron,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2693" y="4086226"/>
            <a:ext cx="3460978" cy="2307318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3947229"/>
            <a:ext cx="3672408" cy="2016224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1432957"/>
            <a:ext cx="2953518" cy="1996043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6496" y="3175639"/>
            <a:ext cx="2167174" cy="1573108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1" name="Picture 10" descr="2017-01-24 18.25.01.jpg"/>
          <p:cNvPicPr>
            <a:picLocks noChangeAspect="1"/>
          </p:cNvPicPr>
          <p:nvPr/>
        </p:nvPicPr>
        <p:blipFill>
          <a:blip r:embed="rId6"/>
          <a:srcRect t="18763" b="28701"/>
          <a:stretch>
            <a:fillRect/>
          </a:stretch>
        </p:blipFill>
        <p:spPr>
          <a:xfrm>
            <a:off x="2299188" y="5062961"/>
            <a:ext cx="3376975" cy="133058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92238" y="5633723"/>
            <a:ext cx="946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XBOX 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45152" y="1426914"/>
            <a:ext cx="946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XBOX 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50608" y="6011996"/>
            <a:ext cx="946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XBOX 3</a:t>
            </a:r>
          </a:p>
        </p:txBody>
      </p:sp>
    </p:spTree>
    <p:extLst>
      <p:ext uri="{BB962C8B-B14F-4D97-AF65-F5344CB8AC3E}">
        <p14:creationId xmlns:p14="http://schemas.microsoft.com/office/powerpoint/2010/main" val="924654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66F9F-96C5-42CB-9B9F-1F76A6F6E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WP12.2 CERN </a:t>
            </a:r>
            <a:r>
              <a:rPr lang="en-GB" dirty="0" err="1"/>
              <a:t>XBox</a:t>
            </a:r>
            <a:r>
              <a:rPr lang="en-GB" dirty="0"/>
              <a:t> -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4B656-8BD6-49BB-920C-576B9FD56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proposal - </a:t>
            </a:r>
            <a:r>
              <a:rPr lang="en-US" dirty="0">
                <a:solidFill>
                  <a:srgbClr val="00B050"/>
                </a:solidFill>
              </a:rPr>
              <a:t>4 projects </a:t>
            </a:r>
            <a:r>
              <a:rPr lang="en-US" dirty="0"/>
              <a:t>with a total of </a:t>
            </a:r>
            <a:r>
              <a:rPr lang="en-US" strike="sngStrike" dirty="0">
                <a:solidFill>
                  <a:srgbClr val="00B050"/>
                </a:solidFill>
              </a:rPr>
              <a:t>6000</a:t>
            </a:r>
            <a:r>
              <a:rPr lang="en-US" dirty="0">
                <a:solidFill>
                  <a:srgbClr val="00B050"/>
                </a:solidFill>
              </a:rPr>
              <a:t> 7500 access units</a:t>
            </a:r>
            <a:r>
              <a:rPr lang="en-US" dirty="0"/>
              <a:t>.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6151AC-CE97-422F-BDCC-01B0D5044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96CAD-C3B8-4077-8909-EC7E79F05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CDAD03A-EB6D-44A8-9525-3D9AA6235B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753698"/>
              </p:ext>
            </p:extLst>
          </p:nvPr>
        </p:nvGraphicFramePr>
        <p:xfrm>
          <a:off x="409468" y="1450579"/>
          <a:ext cx="8411003" cy="4512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108">
                  <a:extLst>
                    <a:ext uri="{9D8B030D-6E8A-4147-A177-3AD203B41FA5}">
                      <a16:colId xmlns:a16="http://schemas.microsoft.com/office/drawing/2014/main" val="4237211528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378504566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730791983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97594552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46615807"/>
                    </a:ext>
                  </a:extLst>
                </a:gridCol>
                <a:gridCol w="720079">
                  <a:extLst>
                    <a:ext uri="{9D8B030D-6E8A-4147-A177-3AD203B41FA5}">
                      <a16:colId xmlns:a16="http://schemas.microsoft.com/office/drawing/2014/main" val="356153763"/>
                    </a:ext>
                  </a:extLst>
                </a:gridCol>
              </a:tblGrid>
              <a:tr h="478191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Institutes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Access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Units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Users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48609"/>
                  </a:ext>
                </a:extLst>
              </a:tr>
              <a:tr h="557058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Dark current and breakdown Spectrometer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Uppsala University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Completed.</a:t>
                      </a:r>
                    </a:p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eported and published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1,680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325475"/>
                  </a:ext>
                </a:extLst>
              </a:tr>
              <a:tr h="710054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X-band pulse compression chain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PSI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Tsinghua University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Completed.</a:t>
                      </a:r>
                    </a:p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Reported and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published, PRAB.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4,000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631437"/>
                  </a:ext>
                </a:extLst>
              </a:tr>
              <a:tr h="974638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X-band RF deflecting structure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Lancaster University and SARI (Shanghai) 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Running.</a:t>
                      </a:r>
                    </a:p>
                    <a:p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remote participation due to </a:t>
                      </a:r>
                      <a:r>
                        <a:rPr lang="en-US" sz="140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Covid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pandemic.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5,021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977590"/>
                  </a:ext>
                </a:extLst>
              </a:tr>
              <a:tr h="1212891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 of the Average Power limitation for High Gradient X-band Accelerating Structures for Future Light 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Technical University of Eindhoven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Approved.</a:t>
                      </a:r>
                    </a:p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carried out due to </a:t>
                      </a:r>
                      <a:r>
                        <a:rPr lang="en-GB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Covid</a:t>
                      </a: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pandemic.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726500"/>
                  </a:ext>
                </a:extLst>
              </a:tr>
              <a:tr h="478191">
                <a:tc>
                  <a:txBody>
                    <a:bodyPr/>
                    <a:lstStyle/>
                    <a:p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Achieved Today</a:t>
                      </a:r>
                    </a:p>
                    <a:p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10,701</a:t>
                      </a:r>
                      <a:b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773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7881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D0C29-6198-4760-9C82-CE20D1701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WP12.2 CERN-XBOX-2017-01 (#1)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EF4CE-EF6F-4023-9EDF-0D6091F00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5050904" cy="517470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Dark and breakdown current measurements with spectrometer</a:t>
            </a:r>
          </a:p>
          <a:p>
            <a:r>
              <a:rPr lang="en-US" dirty="0"/>
              <a:t>Dark current can give information about changes inside the structure during conditioning:</a:t>
            </a:r>
          </a:p>
          <a:p>
            <a:pPr lvl="1"/>
            <a:r>
              <a:rPr lang="en-US" dirty="0"/>
              <a:t>use the spectrometer to look at the changes, both spatially on the screen and by measuring the energy spectrum</a:t>
            </a:r>
          </a:p>
          <a:p>
            <a:r>
              <a:rPr lang="en-US" dirty="0"/>
              <a:t>Enhancement factor β accounts for increase in local (microscopic) field </a:t>
            </a:r>
            <a:br>
              <a:rPr lang="en-US" dirty="0"/>
            </a:br>
            <a:r>
              <a:rPr lang="en-US" dirty="0" err="1"/>
              <a:t>E</a:t>
            </a:r>
            <a:r>
              <a:rPr lang="en-US" baseline="-25000" dirty="0" err="1"/>
              <a:t>local</a:t>
            </a:r>
            <a:r>
              <a:rPr lang="en-US" dirty="0"/>
              <a:t> from the ideal surface field E</a:t>
            </a:r>
          </a:p>
          <a:p>
            <a:pPr lvl="1"/>
            <a:r>
              <a:rPr lang="en-US" dirty="0" err="1"/>
              <a:t>E</a:t>
            </a:r>
            <a:r>
              <a:rPr lang="en-US" baseline="-25000" dirty="0" err="1"/>
              <a:t>local</a:t>
            </a:r>
            <a:r>
              <a:rPr lang="en-US" dirty="0"/>
              <a:t> = β * E</a:t>
            </a:r>
          </a:p>
          <a:p>
            <a:r>
              <a:rPr lang="en-US" dirty="0">
                <a:solidFill>
                  <a:srgbClr val="0000FF"/>
                </a:solidFill>
              </a:rPr>
              <a:t>Results</a:t>
            </a:r>
          </a:p>
          <a:p>
            <a:pPr lvl="1"/>
            <a:r>
              <a:rPr lang="en-US" dirty="0"/>
              <a:t>Good agreement with underlying </a:t>
            </a:r>
            <a:br>
              <a:rPr lang="en-US" dirty="0"/>
            </a:br>
            <a:r>
              <a:rPr lang="en-US" dirty="0"/>
              <a:t>theory of field emission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117B4-4E04-4451-8505-D23F7F276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F9EFB-EFD3-4C8A-B266-701407B6A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6" name="Picture 2" descr="\\DISKSTATION\photo\Ybackup\Honor7\IMG_20171102_112909.jpg">
            <a:extLst>
              <a:ext uri="{FF2B5EF4-FFF2-40B4-BE49-F238E27FC236}">
                <a16:creationId xmlns:a16="http://schemas.microsoft.com/office/drawing/2014/main" id="{BAB8F7B4-323B-45ED-8925-4833B14B3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936" y="954477"/>
            <a:ext cx="3473512" cy="195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ruber\Documents\Work\20180521 ARIES\UCXS_DC_PowerScan100ns.png">
            <a:extLst>
              <a:ext uri="{FF2B5EF4-FFF2-40B4-BE49-F238E27FC236}">
                <a16:creationId xmlns:a16="http://schemas.microsoft.com/office/drawing/2014/main" id="{EC6C92BB-6FBD-4B5B-B55E-2EA1588E6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724" y="3857717"/>
            <a:ext cx="4276276" cy="240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220CCD5-1C78-40CA-B1F4-39D17D13B68C}"/>
              </a:ext>
            </a:extLst>
          </p:cNvPr>
          <p:cNvSpPr txBox="1"/>
          <p:nvPr/>
        </p:nvSpPr>
        <p:spPr>
          <a:xfrm>
            <a:off x="5255237" y="4316181"/>
            <a:ext cx="1412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9147EC-1B18-414B-871E-DAADE2FB28B0}"/>
              </a:ext>
            </a:extLst>
          </p:cNvPr>
          <p:cNvSpPr txBox="1"/>
          <p:nvPr/>
        </p:nvSpPr>
        <p:spPr>
          <a:xfrm>
            <a:off x="7331392" y="5652671"/>
            <a:ext cx="1412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409436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WP12.2 CERN-XBOX-2018-01 (#2)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FF"/>
                </a:solidFill>
              </a:rPr>
              <a:t>Validation of the high power performance </a:t>
            </a:r>
            <a:br>
              <a:rPr lang="en-GB" dirty="0">
                <a:solidFill>
                  <a:srgbClr val="0000FF"/>
                </a:solidFill>
              </a:rPr>
            </a:br>
            <a:r>
              <a:rPr lang="en-GB" dirty="0">
                <a:solidFill>
                  <a:srgbClr val="0000FF"/>
                </a:solidFill>
              </a:rPr>
              <a:t>of a new pulse compressor cavity (BOC) </a:t>
            </a:r>
            <a:br>
              <a:rPr lang="en-GB" dirty="0">
                <a:solidFill>
                  <a:srgbClr val="0000FF"/>
                </a:solidFill>
              </a:rPr>
            </a:br>
            <a:r>
              <a:rPr lang="en-GB" dirty="0">
                <a:solidFill>
                  <a:srgbClr val="0000FF"/>
                </a:solidFill>
              </a:rPr>
              <a:t>and correction cavity chain (CCC)</a:t>
            </a:r>
            <a:br>
              <a:rPr lang="en-GB" dirty="0">
                <a:solidFill>
                  <a:srgbClr val="0000FF"/>
                </a:solidFill>
              </a:rPr>
            </a:br>
            <a:r>
              <a:rPr lang="en-GB" dirty="0">
                <a:solidFill>
                  <a:srgbClr val="0000FF"/>
                </a:solidFill>
              </a:rPr>
              <a:t>for X-band operation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Testing of Advanced RF Structures  - Roger Ruber - 10-April-2019 - 2nd ARIES annual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1028" name="Picture 4" descr="C:\Users\ruber\Documents\Work\20190408 ARIES\BOC_CC_Puls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1" r="-144" b="2175"/>
          <a:stretch/>
        </p:blipFill>
        <p:spPr bwMode="auto">
          <a:xfrm>
            <a:off x="251520" y="2348880"/>
            <a:ext cx="67788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ruber\Documents\Work\20190408 ARIES\BOC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139" y="972102"/>
            <a:ext cx="3241333" cy="216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973561" y="2852936"/>
            <a:ext cx="3814463" cy="1673541"/>
            <a:chOff x="973561" y="2852936"/>
            <a:chExt cx="3814463" cy="1673541"/>
          </a:xfrm>
        </p:grpSpPr>
        <p:sp>
          <p:nvSpPr>
            <p:cNvPr id="6" name="TextBox 5"/>
            <p:cNvSpPr txBox="1"/>
            <p:nvPr/>
          </p:nvSpPr>
          <p:spPr>
            <a:xfrm>
              <a:off x="973561" y="3356992"/>
              <a:ext cx="17281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klystron output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86697" y="2852936"/>
              <a:ext cx="17281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BOC output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61046" y="3526269"/>
              <a:ext cx="17281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correction cavity  output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1475656" y="3695546"/>
              <a:ext cx="362001" cy="8135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1" idx="2"/>
            </p:cNvCxnSpPr>
            <p:nvPr/>
          </p:nvCxnSpPr>
          <p:spPr>
            <a:xfrm>
              <a:off x="3725142" y="4111044"/>
              <a:ext cx="342802" cy="41543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0" idx="2"/>
            </p:cNvCxnSpPr>
            <p:nvPr/>
          </p:nvCxnSpPr>
          <p:spPr>
            <a:xfrm>
              <a:off x="3750793" y="3191490"/>
              <a:ext cx="1037231" cy="165502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 descr="C:\Users\ruber\Documents\Work\20190408 ARIES\Xbox-2 Layout_TD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88" b="12573"/>
          <a:stretch/>
        </p:blipFill>
        <p:spPr bwMode="auto">
          <a:xfrm>
            <a:off x="5546597" y="3132991"/>
            <a:ext cx="3313021" cy="269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663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0A8FE-CCFF-49A3-940E-77B08783E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WP12.2 CERN-XBOX-2019-01 (#3)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74FAB-A46C-4157-8B0E-805CF6D74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High-power test of </a:t>
            </a:r>
            <a:r>
              <a:rPr lang="en-US" b="1" dirty="0">
                <a:solidFill>
                  <a:srgbClr val="0000FF"/>
                </a:solidFill>
              </a:rPr>
              <a:t>two</a:t>
            </a:r>
            <a:r>
              <a:rPr lang="en-US" dirty="0">
                <a:solidFill>
                  <a:srgbClr val="0000FF"/>
                </a:solidFill>
              </a:rPr>
              <a:t> transverse deflecting cavities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1) prototype crab cavity for the CLIC final focus system</a:t>
            </a:r>
          </a:p>
          <a:p>
            <a:pPr lvl="1"/>
            <a:r>
              <a:rPr lang="en-US" sz="1600" dirty="0"/>
              <a:t>13 cell structure built by University of Lancaster</a:t>
            </a:r>
          </a:p>
          <a:p>
            <a:pPr marL="0" indent="0">
              <a:buNone/>
            </a:pPr>
            <a:r>
              <a:rPr lang="en-US" dirty="0"/>
              <a:t>2) deflector to measure longitudinal profile of very short bunches in XFEL</a:t>
            </a:r>
          </a:p>
          <a:p>
            <a:pPr lvl="1"/>
            <a:r>
              <a:rPr lang="en-US" sz="1600" dirty="0"/>
              <a:t>20 cell structure built by SSRF. </a:t>
            </a:r>
          </a:p>
          <a:p>
            <a:r>
              <a:rPr lang="en-US" dirty="0">
                <a:solidFill>
                  <a:srgbClr val="0000FF"/>
                </a:solidFill>
              </a:rPr>
              <a:t>Results</a:t>
            </a:r>
          </a:p>
          <a:p>
            <a:pPr lvl="1"/>
            <a:r>
              <a:rPr lang="en-US" dirty="0"/>
              <a:t>high field conditioned and then operated with input power up to 40 MW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CAEB4F-7D08-4C11-A7D3-4975FF56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0CD87D-FC0D-46E9-8893-F4537BA4D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07F6D1-E853-4E3F-B794-58F7E432D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448146"/>
            <a:ext cx="5507549" cy="2980956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AB8C648-CE30-4BFF-A382-1D45F00D7479}"/>
              </a:ext>
            </a:extLst>
          </p:cNvPr>
          <p:cNvSpPr/>
          <p:nvPr/>
        </p:nvSpPr>
        <p:spPr>
          <a:xfrm>
            <a:off x="5823248" y="5460870"/>
            <a:ext cx="3168352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SE" sz="1400" dirty="0">
                <a:latin typeface="Calibri" panose="020F0502020204030204" pitchFamily="34" charset="0"/>
              </a:rPr>
              <a:t>Input power, and corresponding fields, are raised gradually to the operating values, then run at for extended periods at different pulse lengths.</a:t>
            </a:r>
            <a:endParaRPr lang="en-US" altLang="ja-SE" sz="1400" dirty="0">
              <a:latin typeface="ArialMT"/>
            </a:endParaRPr>
          </a:p>
        </p:txBody>
      </p:sp>
      <p:pic>
        <p:nvPicPr>
          <p:cNvPr id="9" name="Picture 8" descr="A picture containing indoor, device, miller&#10;&#10;Description automatically generated">
            <a:extLst>
              <a:ext uri="{FF2B5EF4-FFF2-40B4-BE49-F238E27FC236}">
                <a16:creationId xmlns:a16="http://schemas.microsoft.com/office/drawing/2014/main" id="{75E5C5D0-78FE-43DF-8DC3-EA8C2C45C63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78" y="3454359"/>
            <a:ext cx="2207974" cy="1655866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C84F1EAA-E37F-4EE0-90A1-237992A96B5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966" y="4821521"/>
            <a:ext cx="2349285" cy="176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466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D0C29-6198-4760-9C82-CE20D1701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WP12.2 CERN-XBOX-2020-01 (#4)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EF4CE-EF6F-4023-9EDF-0D6091F00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Measurement of the Average Power limitation for High Gradient X-band Accelerating Structures for Future Light Sources</a:t>
            </a:r>
          </a:p>
          <a:p>
            <a:pPr lvl="1"/>
            <a:r>
              <a:rPr lang="en-US" dirty="0"/>
              <a:t>aim for better understanding of the average power capabilities of high gradient accelerating structures and their limitations by peak surface electric field and cooling capacity. </a:t>
            </a:r>
          </a:p>
          <a:p>
            <a:endParaRPr lang="en-US" dirty="0"/>
          </a:p>
          <a:p>
            <a:r>
              <a:rPr lang="en-US" dirty="0"/>
              <a:t>Not carried out due to coronavirus restrictions followed by the departure from the proposing university of key staff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117B4-4E04-4451-8505-D23F7F276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F9EFB-EFD3-4C8A-B266-701407B6A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062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 TNA -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b="1" dirty="0"/>
              <a:t>typical User Project is quite complex</a:t>
            </a:r>
            <a:r>
              <a:rPr lang="en-US" dirty="0"/>
              <a:t>, often requires some form of approval at the level of the proposing institutes, so lead times are long.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ARIES TNA has become </a:t>
            </a:r>
            <a:r>
              <a:rPr lang="en-US" b="1" dirty="0"/>
              <a:t>very successful </a:t>
            </a:r>
            <a:r>
              <a:rPr lang="en-US" dirty="0"/>
              <a:t>for the facilities and its users!</a:t>
            </a:r>
          </a:p>
          <a:p>
            <a:r>
              <a:rPr lang="en-US" dirty="0"/>
              <a:t>We could open to new users with </a:t>
            </a:r>
            <a:r>
              <a:rPr lang="en-US" b="1" dirty="0"/>
              <a:t>exciting projects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User </a:t>
            </a:r>
            <a:r>
              <a:rPr lang="en-US" b="1" dirty="0"/>
              <a:t>response has been very positive </a:t>
            </a:r>
            <a:r>
              <a:rPr lang="en-US" dirty="0"/>
              <a:t>and overall the users were very pleased to receive these access possibilities.</a:t>
            </a:r>
          </a:p>
          <a:p>
            <a:endParaRPr lang="en-US" dirty="0"/>
          </a:p>
          <a:p>
            <a:r>
              <a:rPr lang="en-US" dirty="0"/>
              <a:t>It was a </a:t>
            </a:r>
            <a:r>
              <a:rPr lang="en-US" b="1" dirty="0"/>
              <a:t>great experience </a:t>
            </a:r>
            <a:r>
              <a:rPr lang="en-US" dirty="0"/>
              <a:t>which we will to </a:t>
            </a:r>
            <a:r>
              <a:rPr lang="en-US" b="1" dirty="0"/>
              <a:t>continue</a:t>
            </a:r>
            <a:r>
              <a:rPr lang="en-US" dirty="0"/>
              <a:t> in...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BCC9CB-C69B-4C0B-80AE-EBC04D4C1B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4594671"/>
            <a:ext cx="3392246" cy="166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873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 RF Testing Facilities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57200" y="5418723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TNA within WP12 groups </a:t>
            </a:r>
            <a:r>
              <a:rPr lang="en-US" b="1" dirty="0">
                <a:solidFill>
                  <a:srgbClr val="F8B13C"/>
                </a:solidFill>
              </a:rPr>
              <a:t>TWO</a:t>
            </a:r>
            <a:r>
              <a:rPr lang="en-US" dirty="0"/>
              <a:t> facilities devoted to testing of </a:t>
            </a:r>
          </a:p>
          <a:p>
            <a:pPr algn="ctr"/>
            <a:r>
              <a:rPr lang="en-US" dirty="0"/>
              <a:t>superconducting RF </a:t>
            </a:r>
            <a:r>
              <a:rPr lang="en-GB" dirty="0"/>
              <a:t>cavities and normal conducting RF cavities.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9612"/>
          <a:stretch/>
        </p:blipFill>
        <p:spPr>
          <a:xfrm>
            <a:off x="1928038" y="1007228"/>
            <a:ext cx="5143500" cy="4411495"/>
          </a:xfrm>
          <a:prstGeom prst="rect">
            <a:avLst/>
          </a:prstGeom>
        </p:spPr>
      </p:pic>
      <p:sp>
        <p:nvSpPr>
          <p:cNvPr id="11" name="Oval Callout 10"/>
          <p:cNvSpPr/>
          <p:nvPr/>
        </p:nvSpPr>
        <p:spPr>
          <a:xfrm>
            <a:off x="3779912" y="1741157"/>
            <a:ext cx="1172935" cy="729673"/>
          </a:xfrm>
          <a:prstGeom prst="wedgeEllipseCallout">
            <a:avLst/>
          </a:prstGeom>
          <a:solidFill>
            <a:srgbClr val="F8B1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HNOSS</a:t>
            </a:r>
            <a:br>
              <a:rPr lang="en-US" sz="1200" b="1" dirty="0"/>
            </a:br>
            <a:r>
              <a:rPr lang="en-US" sz="1200" b="1" dirty="0"/>
              <a:t> Uppsala University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3059832" y="3480751"/>
            <a:ext cx="1080120" cy="683194"/>
          </a:xfrm>
          <a:prstGeom prst="wedgeEllipseCallout">
            <a:avLst/>
          </a:prstGeom>
          <a:solidFill>
            <a:srgbClr val="F8B1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XBOX</a:t>
            </a:r>
          </a:p>
          <a:p>
            <a:pPr algn="ctr"/>
            <a:r>
              <a:rPr lang="en-US" sz="1200" b="1" dirty="0"/>
              <a:t>CERN Geneva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589457" y="1386351"/>
            <a:ext cx="2015778" cy="1084479"/>
            <a:chOff x="6589457" y="1386351"/>
            <a:chExt cx="2015778" cy="1084479"/>
          </a:xfrm>
        </p:grpSpPr>
        <p:sp>
          <p:nvSpPr>
            <p:cNvPr id="14" name="TextBox 13"/>
            <p:cNvSpPr txBox="1"/>
            <p:nvPr/>
          </p:nvSpPr>
          <p:spPr>
            <a:xfrm>
              <a:off x="6693947" y="2101498"/>
              <a:ext cx="18448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8B13C"/>
                  </a:solidFill>
                </a:rPr>
                <a:t>TASK 12.1 HNOSS</a:t>
              </a:r>
            </a:p>
          </p:txBody>
        </p:sp>
        <p:pic>
          <p:nvPicPr>
            <p:cNvPr id="15" name="Picture 14" descr="FREIA_logo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54260" y="1386351"/>
              <a:ext cx="1450975" cy="70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 descr="U:\Documents\Uppsala\Administration\Profil\UU_logo_4f_84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9457" y="1386351"/>
              <a:ext cx="717054" cy="682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255850" y="3480751"/>
            <a:ext cx="1703928" cy="888443"/>
            <a:chOff x="255850" y="3480751"/>
            <a:chExt cx="1703928" cy="888443"/>
          </a:xfrm>
        </p:grpSpPr>
        <p:sp>
          <p:nvSpPr>
            <p:cNvPr id="18" name="TextBox 17"/>
            <p:cNvSpPr txBox="1"/>
            <p:nvPr/>
          </p:nvSpPr>
          <p:spPr>
            <a:xfrm>
              <a:off x="255850" y="3999862"/>
              <a:ext cx="17039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8B13C"/>
                  </a:solidFill>
                </a:rPr>
                <a:t>TASK 12.2 XBOX</a:t>
              </a:r>
            </a:p>
          </p:txBody>
        </p:sp>
        <p:pic>
          <p:nvPicPr>
            <p:cNvPr id="19" name="Picture 18" descr="CERN-logo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017" y="3480751"/>
              <a:ext cx="503973" cy="5031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32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01AD8-A631-40AA-9BE3-D94867616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WP12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FDD7E-8D02-4380-A462-24BE6F33D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Access given per facility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Users by country of institute:</a:t>
            </a:r>
          </a:p>
          <a:p>
            <a:endParaRPr lang="en-US" dirty="0"/>
          </a:p>
          <a:p>
            <a:r>
              <a:rPr lang="en-US" dirty="0"/>
              <a:t>Users total </a:t>
            </a:r>
            <a:r>
              <a:rPr lang="en-US" b="1" dirty="0"/>
              <a:t>79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of which 8 female (10%)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Publications up to now: </a:t>
            </a:r>
            <a:r>
              <a:rPr lang="en-US" b="1" dirty="0"/>
              <a:t>18</a:t>
            </a:r>
            <a:br>
              <a:rPr lang="en-US" dirty="0"/>
            </a:br>
            <a:r>
              <a:rPr lang="en-US" dirty="0"/>
              <a:t>(articles, conf. poster, open access reports)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43F4A1-A0A4-4924-87C1-3ED9C44F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93FD2E-6818-45AB-ADFE-9EBD8C2F6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DCF9DA6-0D32-4A2C-9691-1854C3B57E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090467"/>
              </p:ext>
            </p:extLst>
          </p:nvPr>
        </p:nvGraphicFramePr>
        <p:xfrm>
          <a:off x="4860032" y="3289328"/>
          <a:ext cx="40195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BB4DA79-FAAA-448B-8956-B762D8477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896195"/>
              </p:ext>
            </p:extLst>
          </p:nvPr>
        </p:nvGraphicFramePr>
        <p:xfrm>
          <a:off x="457518" y="1414744"/>
          <a:ext cx="8362954" cy="1874584"/>
        </p:xfrm>
        <a:graphic>
          <a:graphicData uri="http://schemas.openxmlformats.org/drawingml/2006/table">
            <a:tbl>
              <a:tblPr/>
              <a:tblGrid>
                <a:gridCol w="789458">
                  <a:extLst>
                    <a:ext uri="{9D8B030D-6E8A-4147-A177-3AD203B41FA5}">
                      <a16:colId xmlns:a16="http://schemas.microsoft.com/office/drawing/2014/main" val="1551768592"/>
                    </a:ext>
                  </a:extLst>
                </a:gridCol>
                <a:gridCol w="353489">
                  <a:extLst>
                    <a:ext uri="{9D8B030D-6E8A-4147-A177-3AD203B41FA5}">
                      <a16:colId xmlns:a16="http://schemas.microsoft.com/office/drawing/2014/main" val="4196274943"/>
                    </a:ext>
                  </a:extLst>
                </a:gridCol>
                <a:gridCol w="353489">
                  <a:extLst>
                    <a:ext uri="{9D8B030D-6E8A-4147-A177-3AD203B41FA5}">
                      <a16:colId xmlns:a16="http://schemas.microsoft.com/office/drawing/2014/main" val="2054346127"/>
                    </a:ext>
                  </a:extLst>
                </a:gridCol>
                <a:gridCol w="412404">
                  <a:extLst>
                    <a:ext uri="{9D8B030D-6E8A-4147-A177-3AD203B41FA5}">
                      <a16:colId xmlns:a16="http://schemas.microsoft.com/office/drawing/2014/main" val="646445697"/>
                    </a:ext>
                  </a:extLst>
                </a:gridCol>
                <a:gridCol w="565582">
                  <a:extLst>
                    <a:ext uri="{9D8B030D-6E8A-4147-A177-3AD203B41FA5}">
                      <a16:colId xmlns:a16="http://schemas.microsoft.com/office/drawing/2014/main" val="671339567"/>
                    </a:ext>
                  </a:extLst>
                </a:gridCol>
                <a:gridCol w="565582">
                  <a:extLst>
                    <a:ext uri="{9D8B030D-6E8A-4147-A177-3AD203B41FA5}">
                      <a16:colId xmlns:a16="http://schemas.microsoft.com/office/drawing/2014/main" val="3468134208"/>
                    </a:ext>
                  </a:extLst>
                </a:gridCol>
                <a:gridCol w="353489">
                  <a:extLst>
                    <a:ext uri="{9D8B030D-6E8A-4147-A177-3AD203B41FA5}">
                      <a16:colId xmlns:a16="http://schemas.microsoft.com/office/drawing/2014/main" val="3790833611"/>
                    </a:ext>
                  </a:extLst>
                </a:gridCol>
                <a:gridCol w="353489">
                  <a:extLst>
                    <a:ext uri="{9D8B030D-6E8A-4147-A177-3AD203B41FA5}">
                      <a16:colId xmlns:a16="http://schemas.microsoft.com/office/drawing/2014/main" val="4019733177"/>
                    </a:ext>
                  </a:extLst>
                </a:gridCol>
                <a:gridCol w="565582">
                  <a:extLst>
                    <a:ext uri="{9D8B030D-6E8A-4147-A177-3AD203B41FA5}">
                      <a16:colId xmlns:a16="http://schemas.microsoft.com/office/drawing/2014/main" val="1526449427"/>
                    </a:ext>
                  </a:extLst>
                </a:gridCol>
                <a:gridCol w="565582">
                  <a:extLst>
                    <a:ext uri="{9D8B030D-6E8A-4147-A177-3AD203B41FA5}">
                      <a16:colId xmlns:a16="http://schemas.microsoft.com/office/drawing/2014/main" val="461422688"/>
                    </a:ext>
                  </a:extLst>
                </a:gridCol>
                <a:gridCol w="415349">
                  <a:extLst>
                    <a:ext uri="{9D8B030D-6E8A-4147-A177-3AD203B41FA5}">
                      <a16:colId xmlns:a16="http://schemas.microsoft.com/office/drawing/2014/main" val="3296811080"/>
                    </a:ext>
                  </a:extLst>
                </a:gridCol>
                <a:gridCol w="415349">
                  <a:extLst>
                    <a:ext uri="{9D8B030D-6E8A-4147-A177-3AD203B41FA5}">
                      <a16:colId xmlns:a16="http://schemas.microsoft.com/office/drawing/2014/main" val="1613183271"/>
                    </a:ext>
                  </a:extLst>
                </a:gridCol>
                <a:gridCol w="415349">
                  <a:extLst>
                    <a:ext uri="{9D8B030D-6E8A-4147-A177-3AD203B41FA5}">
                      <a16:colId xmlns:a16="http://schemas.microsoft.com/office/drawing/2014/main" val="134029721"/>
                    </a:ext>
                  </a:extLst>
                </a:gridCol>
                <a:gridCol w="542015">
                  <a:extLst>
                    <a:ext uri="{9D8B030D-6E8A-4147-A177-3AD203B41FA5}">
                      <a16:colId xmlns:a16="http://schemas.microsoft.com/office/drawing/2014/main" val="1719018801"/>
                    </a:ext>
                  </a:extLst>
                </a:gridCol>
                <a:gridCol w="565582">
                  <a:extLst>
                    <a:ext uri="{9D8B030D-6E8A-4147-A177-3AD203B41FA5}">
                      <a16:colId xmlns:a16="http://schemas.microsoft.com/office/drawing/2014/main" val="1994676521"/>
                    </a:ext>
                  </a:extLst>
                </a:gridCol>
                <a:gridCol w="565582">
                  <a:extLst>
                    <a:ext uri="{9D8B030D-6E8A-4147-A177-3AD203B41FA5}">
                      <a16:colId xmlns:a16="http://schemas.microsoft.com/office/drawing/2014/main" val="778255344"/>
                    </a:ext>
                  </a:extLst>
                </a:gridCol>
                <a:gridCol w="565582">
                  <a:extLst>
                    <a:ext uri="{9D8B030D-6E8A-4147-A177-3AD203B41FA5}">
                      <a16:colId xmlns:a16="http://schemas.microsoft.com/office/drawing/2014/main" val="3303665275"/>
                    </a:ext>
                  </a:extLst>
                </a:gridCol>
              </a:tblGrid>
              <a:tr h="19006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Facility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of projects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of users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of access units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3" marR="9503" marT="9503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059100"/>
                  </a:ext>
                </a:extLst>
              </a:tr>
              <a:tr h="10738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P1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P2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P3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</a:t>
                      </a:r>
                      <a:b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Annex 1 (amended numbers)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P1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P2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P3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</a:t>
                      </a:r>
                      <a:b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Annex 1 (amended numbers)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P1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P2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P3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Annex 1 (amended numbers)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03" marR="9503" marT="9503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605463"/>
                  </a:ext>
                </a:extLst>
              </a:tr>
              <a:tr h="1995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HNOSS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1,330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2,084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1,080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4,494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3,790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119%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47094"/>
                  </a:ext>
                </a:extLst>
              </a:tr>
              <a:tr h="1995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XBox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1,680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2,500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6,521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10,701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7,500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143%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265138"/>
                  </a:ext>
                </a:extLst>
              </a:tr>
              <a:tr h="2090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 TOTAL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3,010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4,584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7,601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15,195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11,290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135%</a:t>
                      </a:r>
                    </a:p>
                  </a:txBody>
                  <a:tcPr marL="9503" marR="9503" marT="950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1408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823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 User Selection Panel (USP)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USP</a:t>
            </a:r>
          </a:p>
          <a:p>
            <a:pPr lvl="1"/>
            <a:r>
              <a:rPr lang="en-GB" dirty="0"/>
              <a:t>selection based on scientific quality and feasibility,</a:t>
            </a:r>
            <a:endParaRPr lang="en-US" dirty="0"/>
          </a:p>
          <a:p>
            <a:pPr lvl="1"/>
            <a:r>
              <a:rPr lang="en-US" dirty="0"/>
              <a:t>3 independent experts: </a:t>
            </a:r>
          </a:p>
          <a:p>
            <a:pPr lvl="2"/>
            <a:r>
              <a:rPr lang="en-US" dirty="0"/>
              <a:t>Kenneth Österberg (Helsinki Univ., Finland)</a:t>
            </a:r>
          </a:p>
          <a:p>
            <a:pPr lvl="2"/>
            <a:r>
              <a:rPr lang="en-US" dirty="0"/>
              <a:t>Jiaru Shi (Tsinghua Univ., China)</a:t>
            </a:r>
          </a:p>
          <a:p>
            <a:pPr lvl="2"/>
            <a:r>
              <a:rPr lang="en-US" dirty="0" err="1"/>
              <a:t>Slava</a:t>
            </a:r>
            <a:r>
              <a:rPr lang="en-US" dirty="0"/>
              <a:t> Yakovlev (</a:t>
            </a:r>
            <a:r>
              <a:rPr lang="en-US" dirty="0" err="1"/>
              <a:t>Fermilab</a:t>
            </a:r>
            <a:r>
              <a:rPr lang="en-US" dirty="0"/>
              <a:t>, US)</a:t>
            </a:r>
          </a:p>
          <a:p>
            <a:pPr lvl="1"/>
            <a:r>
              <a:rPr lang="en-US" dirty="0"/>
              <a:t>facility coordinators:</a:t>
            </a:r>
          </a:p>
          <a:p>
            <a:pPr lvl="2"/>
            <a:r>
              <a:rPr lang="en-US" dirty="0"/>
              <a:t>Roger Ruber (HNOSS, UU)</a:t>
            </a:r>
          </a:p>
          <a:p>
            <a:pPr lvl="2"/>
            <a:r>
              <a:rPr lang="en-US" dirty="0"/>
              <a:t>Walter Wuensch (</a:t>
            </a:r>
            <a:r>
              <a:rPr lang="en-US" dirty="0" err="1"/>
              <a:t>XBox</a:t>
            </a:r>
            <a:r>
              <a:rPr lang="en-US" dirty="0"/>
              <a:t>, CERN)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WP12 TNA RF Testing | Roger Ruber | 03-May-2017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23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WP12.1 UU/FREIA HNOSS Facility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57200" y="5418723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</a:t>
            </a:r>
            <a:r>
              <a:rPr lang="en-US" b="1" dirty="0">
                <a:solidFill>
                  <a:srgbClr val="F8B13C"/>
                </a:solidFill>
              </a:rPr>
              <a:t>HNOSS</a:t>
            </a:r>
            <a:r>
              <a:rPr lang="en-US" dirty="0"/>
              <a:t> facility at the FREIA Laboratory, Uppsala University, Sweden, is available for testing of superconducting RF </a:t>
            </a:r>
            <a:r>
              <a:rPr lang="en-GB" dirty="0"/>
              <a:t>cavities with integrated helium tank.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9612"/>
          <a:stretch/>
        </p:blipFill>
        <p:spPr>
          <a:xfrm>
            <a:off x="1928038" y="1007228"/>
            <a:ext cx="5143500" cy="4411495"/>
          </a:xfrm>
          <a:prstGeom prst="rect">
            <a:avLst/>
          </a:prstGeom>
        </p:spPr>
      </p:pic>
      <p:sp>
        <p:nvSpPr>
          <p:cNvPr id="11" name="Oval Callout 10"/>
          <p:cNvSpPr/>
          <p:nvPr/>
        </p:nvSpPr>
        <p:spPr>
          <a:xfrm>
            <a:off x="3779912" y="1741157"/>
            <a:ext cx="1172935" cy="729673"/>
          </a:xfrm>
          <a:prstGeom prst="wedgeEllipseCallout">
            <a:avLst/>
          </a:prstGeom>
          <a:solidFill>
            <a:srgbClr val="F8B1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HNOSS</a:t>
            </a:r>
            <a:br>
              <a:rPr lang="en-US" sz="1200" b="1" dirty="0"/>
            </a:br>
            <a:r>
              <a:rPr lang="en-US" sz="1200" b="1" dirty="0"/>
              <a:t> Uppsala University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583005" y="1120385"/>
            <a:ext cx="2015778" cy="1084479"/>
            <a:chOff x="6589457" y="1386351"/>
            <a:chExt cx="2015778" cy="1084479"/>
          </a:xfrm>
        </p:grpSpPr>
        <p:sp>
          <p:nvSpPr>
            <p:cNvPr id="14" name="TextBox 13"/>
            <p:cNvSpPr txBox="1"/>
            <p:nvPr/>
          </p:nvSpPr>
          <p:spPr>
            <a:xfrm>
              <a:off x="6693947" y="2101498"/>
              <a:ext cx="18448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8B13C"/>
                  </a:solidFill>
                </a:rPr>
                <a:t>TASK 12.1 HNOSS</a:t>
              </a:r>
            </a:p>
          </p:txBody>
        </p:sp>
        <p:pic>
          <p:nvPicPr>
            <p:cNvPr id="15" name="Picture 14" descr="FREIA_logo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54260" y="1386351"/>
              <a:ext cx="1450975" cy="70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 descr="U:\Documents\Uppsala\Administration\Profil\UU_logo_4f_84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9457" y="1386351"/>
              <a:ext cx="717054" cy="682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4">
            <a:extLst>
              <a:ext uri="{FF2B5EF4-FFF2-40B4-BE49-F238E27FC236}">
                <a16:creationId xmlns:a16="http://schemas.microsoft.com/office/drawing/2014/main" id="{9D878D75-9A92-4F20-8E4A-115A44419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179" y="2179590"/>
            <a:ext cx="3219565" cy="1811006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887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WP12.1 HNOSS at Uppsala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dirty="0">
                <a:solidFill>
                  <a:srgbClr val="0157A4"/>
                </a:solidFill>
              </a:rPr>
              <a:t>HNOSS = Horizontal Nugget for Operation of Superconducting Systems</a:t>
            </a:r>
          </a:p>
          <a:p>
            <a:r>
              <a:rPr lang="en-GB" dirty="0"/>
              <a:t>Horizontal cryostat for </a:t>
            </a:r>
            <a:br>
              <a:rPr lang="en-GB" dirty="0"/>
            </a:br>
            <a:r>
              <a:rPr lang="en-GB" dirty="0"/>
              <a:t>superconducting cavities.</a:t>
            </a:r>
          </a:p>
          <a:p>
            <a:pPr lvl="1"/>
            <a:r>
              <a:rPr lang="en-GB" dirty="0"/>
              <a:t>Up to two cavities simultaneously,</a:t>
            </a:r>
          </a:p>
          <a:p>
            <a:pPr lvl="1"/>
            <a:r>
              <a:rPr lang="en-GB" dirty="0"/>
              <a:t>each equipped with helium tank,</a:t>
            </a:r>
          </a:p>
          <a:p>
            <a:pPr lvl="1"/>
            <a:r>
              <a:rPr lang="en-GB" dirty="0"/>
              <a:t>option: fundamental power coupler and </a:t>
            </a:r>
            <a:br>
              <a:rPr lang="en-GB" dirty="0"/>
            </a:br>
            <a:r>
              <a:rPr lang="en-GB" dirty="0"/>
              <a:t>(cold) tuning system</a:t>
            </a:r>
          </a:p>
          <a:p>
            <a:r>
              <a:rPr lang="en-GB" dirty="0"/>
              <a:t>Low or High power RF testing</a:t>
            </a:r>
          </a:p>
          <a:p>
            <a:r>
              <a:rPr lang="en-GB" dirty="0"/>
              <a:t>Operation in the range 1.8 to 4.5K.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77032"/>
            <a:ext cx="2938289" cy="201040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37112"/>
            <a:ext cx="3360440" cy="189024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600" y="1052736"/>
            <a:ext cx="2916887" cy="439248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607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66F9F-96C5-42CB-9B9F-1F76A6F6E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WP12.1 UU/FREIA HNOSS -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4B656-8BD6-49BB-920C-576B9FD56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proposal - </a:t>
            </a:r>
            <a:r>
              <a:rPr lang="en-US" dirty="0">
                <a:solidFill>
                  <a:srgbClr val="00B050"/>
                </a:solidFill>
              </a:rPr>
              <a:t>4 projects </a:t>
            </a:r>
            <a:r>
              <a:rPr lang="en-US" dirty="0"/>
              <a:t>with a total of </a:t>
            </a:r>
            <a:r>
              <a:rPr lang="en-US" strike="sngStrike" dirty="0">
                <a:solidFill>
                  <a:srgbClr val="00B050"/>
                </a:solidFill>
              </a:rPr>
              <a:t>2880</a:t>
            </a:r>
            <a:r>
              <a:rPr lang="en-US" dirty="0">
                <a:solidFill>
                  <a:srgbClr val="00B050"/>
                </a:solidFill>
              </a:rPr>
              <a:t> 3790 access units</a:t>
            </a:r>
            <a:r>
              <a:rPr lang="en-US" dirty="0"/>
              <a:t>.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6151AC-CE97-422F-BDCC-01B0D5044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TNA - Testing of Advanced RF Structures  - Roger Ruber - 15-July-2022 - ARIES Final Review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96CAD-C3B8-4077-8909-EC7E79F05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CDAD03A-EB6D-44A8-9525-3D9AA6235B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334621"/>
              </p:ext>
            </p:extLst>
          </p:nvPr>
        </p:nvGraphicFramePr>
        <p:xfrm>
          <a:off x="409469" y="1450579"/>
          <a:ext cx="8363273" cy="4361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107">
                  <a:extLst>
                    <a:ext uri="{9D8B030D-6E8A-4147-A177-3AD203B41FA5}">
                      <a16:colId xmlns:a16="http://schemas.microsoft.com/office/drawing/2014/main" val="4237211528"/>
                    </a:ext>
                  </a:extLst>
                </a:gridCol>
                <a:gridCol w="2086919">
                  <a:extLst>
                    <a:ext uri="{9D8B030D-6E8A-4147-A177-3AD203B41FA5}">
                      <a16:colId xmlns:a16="http://schemas.microsoft.com/office/drawing/2014/main" val="2085682117"/>
                    </a:ext>
                  </a:extLst>
                </a:gridCol>
                <a:gridCol w="1517087">
                  <a:extLst>
                    <a:ext uri="{9D8B030D-6E8A-4147-A177-3AD203B41FA5}">
                      <a16:colId xmlns:a16="http://schemas.microsoft.com/office/drawing/2014/main" val="1730791983"/>
                    </a:ext>
                  </a:extLst>
                </a:gridCol>
                <a:gridCol w="2278530">
                  <a:extLst>
                    <a:ext uri="{9D8B030D-6E8A-4147-A177-3AD203B41FA5}">
                      <a16:colId xmlns:a16="http://schemas.microsoft.com/office/drawing/2014/main" val="975945528"/>
                    </a:ext>
                  </a:extLst>
                </a:gridCol>
                <a:gridCol w="1299763">
                  <a:extLst>
                    <a:ext uri="{9D8B030D-6E8A-4147-A177-3AD203B41FA5}">
                      <a16:colId xmlns:a16="http://schemas.microsoft.com/office/drawing/2014/main" val="146615807"/>
                    </a:ext>
                  </a:extLst>
                </a:gridCol>
                <a:gridCol w="834867">
                  <a:extLst>
                    <a:ext uri="{9D8B030D-6E8A-4147-A177-3AD203B41FA5}">
                      <a16:colId xmlns:a16="http://schemas.microsoft.com/office/drawing/2014/main" val="356153763"/>
                    </a:ext>
                  </a:extLst>
                </a:gridCol>
              </a:tblGrid>
              <a:tr h="478191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Institutes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Access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Units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Users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48609"/>
                  </a:ext>
                </a:extLst>
              </a:tr>
              <a:tr h="6361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ESS High-beta Elliptical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CEA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Saclay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Completed. </a:t>
                      </a:r>
                    </a:p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eported and published.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1330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325475"/>
                  </a:ext>
                </a:extLst>
              </a:tr>
              <a:tr h="849698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Validation of a prototype double spoke cavity cryomodule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IPN Orsay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Completed.</a:t>
                      </a:r>
                    </a:p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Reported and published.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2048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631437"/>
                  </a:ext>
                </a:extLst>
              </a:tr>
              <a:tr h="974638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and piezo actuators study on spoke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Lodz University of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Completed.</a:t>
                      </a:r>
                    </a:p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Reported and published.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977590"/>
                  </a:ext>
                </a:extLst>
              </a:tr>
              <a:tr h="77502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HL-LHC crab cavity cold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Completed.</a:t>
                      </a:r>
                    </a:p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Reported and published.</a:t>
                      </a:r>
                    </a:p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Remote participation due to </a:t>
                      </a:r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Covid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pandemic.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1080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726500"/>
                  </a:ext>
                </a:extLst>
              </a:tr>
              <a:tr h="478191">
                <a:tc>
                  <a:txBody>
                    <a:bodyPr/>
                    <a:lstStyle/>
                    <a:p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Achieved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4494 (119%)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773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721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6" descr="tuning sensitivity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221" y="3689350"/>
            <a:ext cx="29622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WP12.1 FREIA-HNOSS-2017-01 (#1)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Prototype superconducting 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high-beta elliptical cavity for ESS</a:t>
            </a:r>
          </a:p>
          <a:p>
            <a:pPr lvl="1"/>
            <a:r>
              <a:rPr lang="en-GB" dirty="0"/>
              <a:t>experiment run in June and August 2018,</a:t>
            </a:r>
          </a:p>
          <a:p>
            <a:pPr lvl="2"/>
            <a:r>
              <a:rPr lang="en-GB" dirty="0"/>
              <a:t>start-up delay due to technical issues with </a:t>
            </a:r>
            <a:br>
              <a:rPr lang="en-GB" dirty="0"/>
            </a:br>
            <a:r>
              <a:rPr lang="en-GB" dirty="0"/>
              <a:t>high power klystron and RF-load</a:t>
            </a:r>
          </a:p>
          <a:p>
            <a:pPr lvl="1"/>
            <a:r>
              <a:rPr lang="en-GB" dirty="0"/>
              <a:t>cold tuner problem </a:t>
            </a:r>
          </a:p>
          <a:p>
            <a:pPr lvl="2"/>
            <a:r>
              <a:rPr lang="en-GB" dirty="0"/>
              <a:t>→ warm-up and fix</a:t>
            </a:r>
          </a:p>
          <a:p>
            <a:r>
              <a:rPr lang="en-US" dirty="0">
                <a:solidFill>
                  <a:srgbClr val="0000FF"/>
                </a:solidFill>
              </a:rPr>
              <a:t>Results</a:t>
            </a:r>
          </a:p>
          <a:p>
            <a:pPr lvl="1"/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&gt;10</a:t>
            </a:r>
            <a:r>
              <a:rPr lang="en-US" baseline="30000" dirty="0"/>
              <a:t>9</a:t>
            </a:r>
          </a:p>
          <a:p>
            <a:pPr lvl="2"/>
            <a:r>
              <a:rPr lang="en-US" dirty="0"/>
              <a:t>not much </a:t>
            </a:r>
            <a:r>
              <a:rPr lang="en-US" dirty="0" err="1"/>
              <a:t>multipacting</a:t>
            </a:r>
            <a:r>
              <a:rPr lang="en-US" dirty="0"/>
              <a:t>, </a:t>
            </a:r>
          </a:p>
          <a:p>
            <a:pPr lvl="1"/>
            <a:r>
              <a:rPr lang="en-US" dirty="0"/>
              <a:t>Lorenz force detuning, cavity tuning sensitivity ok</a:t>
            </a:r>
          </a:p>
          <a:p>
            <a:pPr lvl="2"/>
            <a:r>
              <a:rPr lang="en-US" dirty="0"/>
              <a:t>lost some motor steps during 1</a:t>
            </a:r>
            <a:r>
              <a:rPr lang="en-US" baseline="30000" dirty="0"/>
              <a:t>st</a:t>
            </a:r>
            <a:r>
              <a:rPr lang="en-US" dirty="0"/>
              <a:t> movement, others ok</a:t>
            </a:r>
          </a:p>
          <a:p>
            <a:pPr lvl="2"/>
            <a:r>
              <a:rPr lang="en-US" dirty="0"/>
              <a:t>test of new electronics for cold tuner system</a:t>
            </a:r>
          </a:p>
          <a:p>
            <a:endParaRPr lang="en-US" dirty="0"/>
          </a:p>
          <a:p>
            <a:r>
              <a:rPr lang="en-US" dirty="0"/>
              <a:t>Successful validation of cavity package</a:t>
            </a:r>
            <a:br>
              <a:rPr lang="en-US" dirty="0"/>
            </a:br>
            <a:r>
              <a:rPr lang="en-US" dirty="0"/>
              <a:t>and new tuning control systems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Testing of Advanced RF Structures  - Roger Ruber - 10-April-2019 - 2nd ARIES annual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396" y="851948"/>
            <a:ext cx="3790604" cy="2557888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292" y="101770"/>
            <a:ext cx="1639008" cy="163900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>
            <a:off x="5220072" y="4797152"/>
            <a:ext cx="1962124" cy="21542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1979712" y="2311900"/>
            <a:ext cx="5760640" cy="13774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72157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WP12.1 FREIA-HNOSS-2018-01 (#2)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Validation of prototype double spoke cavity 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cryomodule </a:t>
            </a:r>
          </a:p>
          <a:p>
            <a:pPr lvl="1"/>
            <a:r>
              <a:rPr lang="en-GB" dirty="0"/>
              <a:t>thermo-acoustic (</a:t>
            </a:r>
            <a:r>
              <a:rPr lang="en-GB" dirty="0" err="1"/>
              <a:t>Taconis</a:t>
            </a:r>
            <a:r>
              <a:rPr lang="en-GB" dirty="0"/>
              <a:t>) oscillations in </a:t>
            </a:r>
            <a:br>
              <a:rPr lang="en-GB" dirty="0"/>
            </a:br>
            <a:r>
              <a:rPr lang="en-GB" dirty="0"/>
              <a:t>valve-box → installed RLC circuit</a:t>
            </a:r>
          </a:p>
          <a:p>
            <a:pPr lvl="1"/>
            <a:r>
              <a:rPr lang="en-GB" dirty="0"/>
              <a:t>cryomodule quench → rupture disk replaced</a:t>
            </a:r>
          </a:p>
          <a:p>
            <a:r>
              <a:rPr lang="en-GB" dirty="0">
                <a:solidFill>
                  <a:srgbClr val="0000FF"/>
                </a:solidFill>
              </a:rPr>
              <a:t>Results</a:t>
            </a:r>
          </a:p>
          <a:p>
            <a:pPr lvl="1"/>
            <a:r>
              <a:rPr lang="en-GB" dirty="0"/>
              <a:t>RF conditioning → several </a:t>
            </a:r>
            <a:r>
              <a:rPr lang="en-GB" dirty="0" err="1"/>
              <a:t>multipacting</a:t>
            </a:r>
            <a:r>
              <a:rPr lang="en-GB" dirty="0"/>
              <a:t> bands</a:t>
            </a:r>
          </a:p>
          <a:p>
            <a:pPr lvl="2"/>
            <a:r>
              <a:rPr lang="en-GB" dirty="0"/>
              <a:t>revealed problems in RF stations and LLRF synchronization → fixed!</a:t>
            </a:r>
          </a:p>
          <a:p>
            <a:pPr lvl="1"/>
            <a:r>
              <a:rPr lang="en-GB" dirty="0"/>
              <a:t>stable operation at 2K</a:t>
            </a:r>
          </a:p>
          <a:p>
            <a:pPr lvl="1"/>
            <a:r>
              <a:rPr lang="en-GB" dirty="0"/>
              <a:t>measured accelerating gradient, heat load</a:t>
            </a:r>
            <a:br>
              <a:rPr lang="en-GB" dirty="0"/>
            </a:br>
            <a:r>
              <a:rPr lang="en-GB" dirty="0"/>
              <a:t>→ better than target requirements</a:t>
            </a:r>
          </a:p>
          <a:p>
            <a:pPr lvl="1"/>
            <a:r>
              <a:rPr lang="en-GB" dirty="0"/>
              <a:t>studied Lorenz force detuning, </a:t>
            </a:r>
            <a:br>
              <a:rPr lang="en-GB" dirty="0"/>
            </a:br>
            <a:r>
              <a:rPr lang="en-GB" dirty="0"/>
              <a:t>frequency sensitivity vs. temp., pressure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WP12 Testing of Advanced RF Structures  - Roger Ruber - 22-April-2020 - 3rd ARIES annual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39" y="5087812"/>
            <a:ext cx="2151945" cy="16139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6B4573-CF6C-4F99-BE3B-A4F037DB8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474" y="3736183"/>
            <a:ext cx="3743236" cy="242912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64B1EBD-D1D6-4453-9333-7709971FA867}"/>
              </a:ext>
            </a:extLst>
          </p:cNvPr>
          <p:cNvCxnSpPr>
            <a:cxnSpLocks/>
          </p:cNvCxnSpPr>
          <p:nvPr/>
        </p:nvCxnSpPr>
        <p:spPr>
          <a:xfrm>
            <a:off x="4427984" y="4374986"/>
            <a:ext cx="2304256" cy="42216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259FB4C-B98F-4379-9931-90BC6D42294B}"/>
              </a:ext>
            </a:extLst>
          </p:cNvPr>
          <p:cNvCxnSpPr>
            <a:cxnSpLocks/>
          </p:cNvCxnSpPr>
          <p:nvPr/>
        </p:nvCxnSpPr>
        <p:spPr>
          <a:xfrm>
            <a:off x="4427984" y="4374986"/>
            <a:ext cx="2645807" cy="78148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D80A130-BB44-4EBC-AFE5-9679E4ECCD33}"/>
              </a:ext>
            </a:extLst>
          </p:cNvPr>
          <p:cNvSpPr txBox="1"/>
          <p:nvPr/>
        </p:nvSpPr>
        <p:spPr>
          <a:xfrm>
            <a:off x="5876300" y="2760139"/>
            <a:ext cx="3065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Cavity 1 dynamic heat load at different filling valve opening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E33543-156A-49F2-8E92-4D9BCF48E7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431"/>
          <a:stretch/>
        </p:blipFill>
        <p:spPr>
          <a:xfrm>
            <a:off x="5876300" y="886922"/>
            <a:ext cx="3065946" cy="192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8859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5413</TotalTime>
  <Words>1677</Words>
  <Application>Microsoft Office PowerPoint</Application>
  <PresentationFormat>On-screen Show (4:3)</PresentationFormat>
  <Paragraphs>333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ＭＳ Ｐゴシック</vt:lpstr>
      <vt:lpstr>Arial</vt:lpstr>
      <vt:lpstr>ArialMT</vt:lpstr>
      <vt:lpstr>Calibri</vt:lpstr>
      <vt:lpstr>Times New Roman</vt:lpstr>
      <vt:lpstr>Thème Office</vt:lpstr>
      <vt:lpstr>Thème Office</vt:lpstr>
      <vt:lpstr>PowerPoint Presentation</vt:lpstr>
      <vt:lpstr>WP12 RF Testing Facilities</vt:lpstr>
      <vt:lpstr>WP12 Overview</vt:lpstr>
      <vt:lpstr>WP12 User Selection Panel (USP)</vt:lpstr>
      <vt:lpstr>WP12.1 UU/FREIA HNOSS Facility</vt:lpstr>
      <vt:lpstr>WP12.1 HNOSS at Uppsala University</vt:lpstr>
      <vt:lpstr>WP12.1 UU/FREIA HNOSS - Overview</vt:lpstr>
      <vt:lpstr>WP12.1 FREIA-HNOSS-2017-01 (#1)</vt:lpstr>
      <vt:lpstr>WP12.1 FREIA-HNOSS-2018-01 (#2)</vt:lpstr>
      <vt:lpstr>WP12.1 FREIA-HNOSS-2019-01 (#3)</vt:lpstr>
      <vt:lpstr>WP12.1 FREIA-HNOSS-2020-01 (#4)</vt:lpstr>
      <vt:lpstr>WP12.2 CERN XBox Facility</vt:lpstr>
      <vt:lpstr>WP12.2 XBox at CERN</vt:lpstr>
      <vt:lpstr>WP12.2 CERN XBox - Overview</vt:lpstr>
      <vt:lpstr>WP12.2 CERN-XBOX-2017-01 (#1)</vt:lpstr>
      <vt:lpstr>WP12.2 CERN-XBOX-2018-01 (#2)</vt:lpstr>
      <vt:lpstr>WP12.2 CERN-XBOX-2019-01 (#3)</vt:lpstr>
      <vt:lpstr>WP12.2 CERN-XBOX-2020-01 (#4)</vt:lpstr>
      <vt:lpstr>WP12 TNA - 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Roger Ruber</cp:lastModifiedBy>
  <cp:revision>137</cp:revision>
  <cp:lastPrinted>2019-04-09T09:36:50Z</cp:lastPrinted>
  <dcterms:created xsi:type="dcterms:W3CDTF">2017-04-26T09:15:49Z</dcterms:created>
  <dcterms:modified xsi:type="dcterms:W3CDTF">2022-07-08T17:03:29Z</dcterms:modified>
</cp:coreProperties>
</file>