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702" r:id="rId2"/>
    <p:sldMasterId id="2147483714" r:id="rId3"/>
  </p:sldMasterIdLst>
  <p:notesMasterIdLst>
    <p:notesMasterId r:id="rId24"/>
  </p:notesMasterIdLst>
  <p:sldIdLst>
    <p:sldId id="256" r:id="rId4"/>
    <p:sldId id="287" r:id="rId5"/>
    <p:sldId id="379" r:id="rId6"/>
    <p:sldId id="381" r:id="rId7"/>
    <p:sldId id="2021" r:id="rId8"/>
    <p:sldId id="378" r:id="rId9"/>
    <p:sldId id="380" r:id="rId10"/>
    <p:sldId id="385" r:id="rId11"/>
    <p:sldId id="391" r:id="rId12"/>
    <p:sldId id="389" r:id="rId13"/>
    <p:sldId id="392" r:id="rId14"/>
    <p:sldId id="390" r:id="rId15"/>
    <p:sldId id="384" r:id="rId16"/>
    <p:sldId id="387" r:id="rId17"/>
    <p:sldId id="388" r:id="rId18"/>
    <p:sldId id="393" r:id="rId19"/>
    <p:sldId id="2022" r:id="rId20"/>
    <p:sldId id="2024" r:id="rId21"/>
    <p:sldId id="2023" r:id="rId22"/>
    <p:sldId id="2025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18FF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77" autoAdjust="0"/>
    <p:restoredTop sz="87116" autoAdjust="0"/>
  </p:normalViewPr>
  <p:slideViewPr>
    <p:cSldViewPr snapToGrid="0" snapToObjects="1">
      <p:cViewPr varScale="1">
        <p:scale>
          <a:sx n="50" d="100"/>
          <a:sy n="50" d="100"/>
        </p:scale>
        <p:origin x="167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E123F6-3447-6C4D-988E-16379A579AE8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446EB-B5AB-FC4B-80DF-2D842F27E6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991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0515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3977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2285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7774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1356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2317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3790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937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8550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9786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0887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15/07/2022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416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15/07/2022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57185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15/07/2022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9586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15/07/2022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2140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15/07/2022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454710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15/07/2022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2621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15/07/2022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902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15/07/2022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4198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15/07/2022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8101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15/07/2022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8143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15/07/2022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560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B8BE6-F973-0249-8D22-0190EF42C575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558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B8BE6-F973-0249-8D22-0190EF42C575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002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D3CB2-CB46-4D73-9AF3-8191DEA4D6E1}" type="datetimeFigureOut">
              <a:rPr lang="en-GB" smtClean="0"/>
              <a:t>15/07/2022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888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#_ftnref2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ab/abstract/10.1103/PhysRevAccelBeams.24.054001" TargetMode="External"/><Relationship Id="rId7" Type="http://schemas.openxmlformats.org/officeDocument/2006/relationships/image" Target="../media/image33.png"/><Relationship Id="rId2" Type="http://schemas.openxmlformats.org/officeDocument/2006/relationships/hyperlink" Target="https://journals.aps.org/rmp/abstract/10.1103/RevModPhys.93.015006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hyperlink" Target="https://journals.aps.org/prab/abstract/10.1103/PhysRevAccelBeams.24.100701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g"/><Relationship Id="rId13" Type="http://schemas.openxmlformats.org/officeDocument/2006/relationships/image" Target="../media/image43.png"/><Relationship Id="rId3" Type="http://schemas.openxmlformats.org/officeDocument/2006/relationships/image" Target="../media/image35.tif"/><Relationship Id="rId7" Type="http://schemas.openxmlformats.org/officeDocument/2006/relationships/image" Target="../media/image39.png"/><Relationship Id="rId12" Type="http://schemas.openxmlformats.org/officeDocument/2006/relationships/image" Target="../media/image42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8.png"/><Relationship Id="rId11" Type="http://schemas.openxmlformats.org/officeDocument/2006/relationships/image" Target="../media/image2.png"/><Relationship Id="rId5" Type="http://schemas.openxmlformats.org/officeDocument/2006/relationships/image" Target="../media/image37.png"/><Relationship Id="rId15" Type="http://schemas.openxmlformats.org/officeDocument/2006/relationships/image" Target="../media/image45.png"/><Relationship Id="rId10" Type="http://schemas.openxmlformats.org/officeDocument/2006/relationships/image" Target="../media/image1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Relationship Id="rId1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39067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9.xml"/><Relationship Id="rId5" Type="http://schemas.openxmlformats.org/officeDocument/2006/relationships/hyperlink" Target="https://indico.cern.ch/event/835947/" TargetMode="External"/><Relationship Id="rId4" Type="http://schemas.openxmlformats.org/officeDocument/2006/relationships/hyperlink" Target="https://indico.cern.ch/event/698368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hyperlink" Target="https://indico.cern.ch/event/1133593/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dico.cern.ch/event/982987/" TargetMode="External"/><Relationship Id="rId5" Type="http://schemas.openxmlformats.org/officeDocument/2006/relationships/hyperlink" Target="https://indico.gsi.de/event/10458" TargetMode="External"/><Relationship Id="rId4" Type="http://schemas.openxmlformats.org/officeDocument/2006/relationships/hyperlink" Target="https://indico.cern.ch/event/867535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82987/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45176" y="1792241"/>
            <a:ext cx="852688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/>
              <a:t> </a:t>
            </a:r>
            <a:r>
              <a:rPr lang="en-GB" sz="4000" b="1" i="1" dirty="0"/>
              <a:t>Accelerator Performance and Concepts</a:t>
            </a:r>
          </a:p>
          <a:p>
            <a:pPr algn="ctr"/>
            <a:r>
              <a:rPr lang="en-GB" sz="4000" b="1" dirty="0"/>
              <a:t>report from WP6</a:t>
            </a:r>
            <a:endParaRPr lang="en-US" sz="4000" b="1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03695" y="3610600"/>
            <a:ext cx="9040305" cy="147710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1200"/>
              </a:spcBef>
              <a:buNone/>
            </a:pPr>
            <a:r>
              <a:rPr lang="en-US" dirty="0"/>
              <a:t>Alessandro Drago / INFN-LNF, </a:t>
            </a:r>
            <a:r>
              <a:rPr lang="en-US" b="1" dirty="0"/>
              <a:t>Giuliano Franchetti / GSI &amp; GUF</a:t>
            </a:r>
            <a:r>
              <a:rPr lang="en-US" dirty="0"/>
              <a:t>, Johannes Gutleber / CERN, Klaus Höppner / HIT, Florian Hug / JGU, Mauro Migliorati / Sapienza, Marco Zanetti / U Padova, and </a:t>
            </a:r>
            <a:r>
              <a:rPr lang="en-US" b="1" dirty="0"/>
              <a:t>Frank Zimmermann / CERN</a:t>
            </a:r>
            <a:endParaRPr lang="en-GB" b="1" dirty="0"/>
          </a:p>
          <a:p>
            <a:pPr marL="0" indent="0" algn="ctr">
              <a:spcBef>
                <a:spcPts val="1800"/>
              </a:spcBef>
              <a:buNone/>
            </a:pPr>
            <a:r>
              <a:rPr lang="en-US" dirty="0"/>
              <a:t>ARIES Final Review</a:t>
            </a:r>
            <a:endParaRPr lang="en-GB" dirty="0"/>
          </a:p>
          <a:p>
            <a:pPr marL="0" indent="0" algn="ctr">
              <a:spcBef>
                <a:spcPts val="1800"/>
              </a:spcBef>
              <a:buNone/>
            </a:pPr>
            <a:r>
              <a:rPr lang="en-GB" dirty="0"/>
              <a:t>Virtual Meeting, Online, 15 July 2022</a:t>
            </a:r>
          </a:p>
          <a:p>
            <a:pPr marL="0" indent="0" algn="ctr">
              <a:buNone/>
            </a:pPr>
            <a:r>
              <a:rPr lang="en-GB" dirty="0"/>
              <a:t> </a:t>
            </a:r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870221" y="597059"/>
            <a:ext cx="2901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cap="all" dirty="0">
                <a:solidFill>
                  <a:schemeClr val="accent5">
                    <a:lumMod val="75000"/>
                  </a:schemeClr>
                </a:solidFill>
              </a:rPr>
              <a:t>HORIZON 2020</a:t>
            </a:r>
            <a:endParaRPr lang="en-US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7451" y="6510708"/>
            <a:ext cx="82590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This project has received funding from the European Union’s Horizon 2020 Research </a:t>
            </a:r>
            <a:r>
              <a:rPr lang="en-US" sz="1000"/>
              <a:t>and  Innovation </a:t>
            </a:r>
            <a:r>
              <a:rPr lang="en-US" sz="1000" dirty="0" err="1"/>
              <a:t>programme</a:t>
            </a:r>
            <a:r>
              <a:rPr lang="en-US" sz="1000" dirty="0"/>
              <a:t> under  Grant  Agreement No 730871.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02481" y="3139037"/>
            <a:ext cx="3768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318FF"/>
                </a:solidFill>
              </a:rPr>
              <a:t>http://</a:t>
            </a:r>
            <a:r>
              <a:rPr lang="en-US" dirty="0" err="1">
                <a:solidFill>
                  <a:srgbClr val="0318FF"/>
                </a:solidFill>
              </a:rPr>
              <a:t>aries.web.cern.ch</a:t>
            </a:r>
            <a:r>
              <a:rPr lang="en-US" dirty="0">
                <a:solidFill>
                  <a:srgbClr val="0318FF"/>
                </a:solidFill>
              </a:rPr>
              <a:t>/content/wp6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957" y="0"/>
            <a:ext cx="2537394" cy="191943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95" y="101071"/>
            <a:ext cx="2537393" cy="177779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440468"/>
            <a:ext cx="621846" cy="41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9905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B87AD32-6A5A-43B8-9BCC-6C28CC478B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4097479"/>
              </p:ext>
            </p:extLst>
          </p:nvPr>
        </p:nvGraphicFramePr>
        <p:xfrm>
          <a:off x="147834" y="1278376"/>
          <a:ext cx="5272463" cy="2737490"/>
        </p:xfrm>
        <a:graphic>
          <a:graphicData uri="http://schemas.openxmlformats.org/drawingml/2006/table">
            <a:tbl>
              <a:tblPr firstRow="1" firstCol="1" bandRow="1"/>
              <a:tblGrid>
                <a:gridCol w="653967">
                  <a:extLst>
                    <a:ext uri="{9D8B030D-6E8A-4147-A177-3AD203B41FA5}">
                      <a16:colId xmlns:a16="http://schemas.microsoft.com/office/drawing/2014/main" val="3576575163"/>
                    </a:ext>
                  </a:extLst>
                </a:gridCol>
                <a:gridCol w="2969615">
                  <a:extLst>
                    <a:ext uri="{9D8B030D-6E8A-4147-A177-3AD203B41FA5}">
                      <a16:colId xmlns:a16="http://schemas.microsoft.com/office/drawing/2014/main" val="1412941819"/>
                    </a:ext>
                  </a:extLst>
                </a:gridCol>
                <a:gridCol w="827350">
                  <a:extLst>
                    <a:ext uri="{9D8B030D-6E8A-4147-A177-3AD203B41FA5}">
                      <a16:colId xmlns:a16="http://schemas.microsoft.com/office/drawing/2014/main" val="411773284"/>
                    </a:ext>
                  </a:extLst>
                </a:gridCol>
                <a:gridCol w="821531">
                  <a:extLst>
                    <a:ext uri="{9D8B030D-6E8A-4147-A177-3AD203B41FA5}">
                      <a16:colId xmlns:a16="http://schemas.microsoft.com/office/drawing/2014/main" val="208451838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Intensity limitation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ave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std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27725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Beam loss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3.12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1.16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25953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E51EE7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RF Power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E51EE7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2.75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E51EE7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44307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 dirty="0">
                          <a:solidFill>
                            <a:srgbClr val="E51EE7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Single bunch instability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E51EE7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2.75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E51EE7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0.82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62388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E51EE7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Multi-bunch instability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E51EE7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2.75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E51EE7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1.56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05543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Injector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2.6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 dirty="0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1.6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09561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2.375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0.99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03636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Collimation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2.25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1.09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71664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Momentum Acceptance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2.25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05119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E-Cloud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2.25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 dirty="0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1679853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0F9B41C-1EE2-490B-84D6-FE67325314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3550967"/>
              </p:ext>
            </p:extLst>
          </p:nvPr>
        </p:nvGraphicFramePr>
        <p:xfrm>
          <a:off x="147833" y="4751720"/>
          <a:ext cx="5272463" cy="1916243"/>
        </p:xfrm>
        <a:graphic>
          <a:graphicData uri="http://schemas.openxmlformats.org/drawingml/2006/table">
            <a:tbl>
              <a:tblPr firstRow="1" firstCol="1" bandRow="1"/>
              <a:tblGrid>
                <a:gridCol w="656395">
                  <a:extLst>
                    <a:ext uri="{9D8B030D-6E8A-4147-A177-3AD203B41FA5}">
                      <a16:colId xmlns:a16="http://schemas.microsoft.com/office/drawing/2014/main" val="500545860"/>
                    </a:ext>
                  </a:extLst>
                </a:gridCol>
                <a:gridCol w="2941504">
                  <a:extLst>
                    <a:ext uri="{9D8B030D-6E8A-4147-A177-3AD203B41FA5}">
                      <a16:colId xmlns:a16="http://schemas.microsoft.com/office/drawing/2014/main" val="1590282565"/>
                    </a:ext>
                  </a:extLst>
                </a:gridCol>
                <a:gridCol w="826265">
                  <a:extLst>
                    <a:ext uri="{9D8B030D-6E8A-4147-A177-3AD203B41FA5}">
                      <a16:colId xmlns:a16="http://schemas.microsoft.com/office/drawing/2014/main" val="387713788"/>
                    </a:ext>
                  </a:extLst>
                </a:gridCol>
                <a:gridCol w="848299">
                  <a:extLst>
                    <a:ext uri="{9D8B030D-6E8A-4147-A177-3AD203B41FA5}">
                      <a16:colId xmlns:a16="http://schemas.microsoft.com/office/drawing/2014/main" val="159477646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Brightness limitation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ave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std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65250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Nonlinearities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3.625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0.99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16599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Space charge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3.125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1.53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659989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E51EE7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Beta-beating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E51EE7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E51EE7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82938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E51EE7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Injector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E51EE7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E51EE7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1.75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75757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 dirty="0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Beam-beam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1.41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06483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 dirty="0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IBS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1.75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 dirty="0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1.39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6832735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C4A42A3-A946-49A3-8DBA-B1A9AF004A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8785384"/>
              </p:ext>
            </p:extLst>
          </p:nvPr>
        </p:nvGraphicFramePr>
        <p:xfrm>
          <a:off x="5519451" y="2448888"/>
          <a:ext cx="3371160" cy="3637729"/>
        </p:xfrm>
        <a:graphic>
          <a:graphicData uri="http://schemas.openxmlformats.org/drawingml/2006/table">
            <a:tbl>
              <a:tblPr firstRow="1" firstCol="1" bandRow="1"/>
              <a:tblGrid>
                <a:gridCol w="425111">
                  <a:extLst>
                    <a:ext uri="{9D8B030D-6E8A-4147-A177-3AD203B41FA5}">
                      <a16:colId xmlns:a16="http://schemas.microsoft.com/office/drawing/2014/main" val="1151005040"/>
                    </a:ext>
                  </a:extLst>
                </a:gridCol>
                <a:gridCol w="1767245">
                  <a:extLst>
                    <a:ext uri="{9D8B030D-6E8A-4147-A177-3AD203B41FA5}">
                      <a16:colId xmlns:a16="http://schemas.microsoft.com/office/drawing/2014/main" val="910756398"/>
                    </a:ext>
                  </a:extLst>
                </a:gridCol>
                <a:gridCol w="539827">
                  <a:extLst>
                    <a:ext uri="{9D8B030D-6E8A-4147-A177-3AD203B41FA5}">
                      <a16:colId xmlns:a16="http://schemas.microsoft.com/office/drawing/2014/main" val="2581395265"/>
                    </a:ext>
                  </a:extLst>
                </a:gridCol>
                <a:gridCol w="638977">
                  <a:extLst>
                    <a:ext uri="{9D8B030D-6E8A-4147-A177-3AD203B41FA5}">
                      <a16:colId xmlns:a16="http://schemas.microsoft.com/office/drawing/2014/main" val="46018969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Other performance </a:t>
                      </a:r>
                      <a:r>
                        <a:rPr lang="en-GB" sz="1800" b="1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limitation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ave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std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12191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Beam loss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3.37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1.21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823936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E51EE7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Halo development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E51EE7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2.5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E51EE7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1.22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3672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E51EE7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Collimation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E51EE7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2.37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E51EE7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1.21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03833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E51EE7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Dynamic vacuum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E51EE7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2.37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E51EE7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1.4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40622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Peak luminosity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2.12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1.53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50944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Spill. Structure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2.0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1.73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84118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Quenches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1.37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0.69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98992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UFO/dust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1.12</a:t>
                      </a:r>
                      <a:endParaRPr lang="en-GB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 dirty="0">
                          <a:solidFill>
                            <a:srgbClr val="1D3E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0.33</a:t>
                      </a:r>
                      <a:endParaRPr lang="en-GB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466264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43E6C65-54D5-4CAE-84A8-3E6A8C5572A1}"/>
              </a:ext>
            </a:extLst>
          </p:cNvPr>
          <p:cNvSpPr txBox="1"/>
          <p:nvPr/>
        </p:nvSpPr>
        <p:spPr>
          <a:xfrm>
            <a:off x="0" y="-65495"/>
            <a:ext cx="9144000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1800"/>
              </a:spcBef>
              <a:spcAft>
                <a:spcPts val="1800"/>
              </a:spcAft>
            </a:pPr>
            <a:r>
              <a:rPr lang="en-GB" sz="2800" kern="0" dirty="0">
                <a:solidFill>
                  <a:prstClr val="black"/>
                </a:solidFill>
              </a:rPr>
              <a:t>Ranking results on performance degrading mechanisms for hadron storage rings and synchrotrons</a:t>
            </a:r>
            <a:endParaRPr lang="en-GB" sz="2800" b="1" dirty="0">
              <a:solidFill>
                <a:srgbClr val="012545"/>
              </a:solidFill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16EF29-E1D4-42E0-8155-944C4D56D20E}"/>
              </a:ext>
            </a:extLst>
          </p:cNvPr>
          <p:cNvSpPr txBox="1"/>
          <p:nvPr/>
        </p:nvSpPr>
        <p:spPr>
          <a:xfrm>
            <a:off x="5790595" y="6298631"/>
            <a:ext cx="3100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00"/>
                </a:highlight>
              </a:rPr>
              <a:t>End 2018, APEC2018 workshop</a:t>
            </a:r>
            <a:endParaRPr lang="en-GB" dirty="0">
              <a:highlight>
                <a:srgbClr val="00FF00"/>
              </a:highligh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5BD9D4-46D7-40E7-B7A8-7B7217E7A148}"/>
              </a:ext>
            </a:extLst>
          </p:cNvPr>
          <p:cNvSpPr txBox="1"/>
          <p:nvPr/>
        </p:nvSpPr>
        <p:spPr>
          <a:xfrm>
            <a:off x="7088394" y="1047543"/>
            <a:ext cx="15440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</a:rPr>
              <a:t>ARIES D6.1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00FF00"/>
              </a:highlight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8772712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C6916C87-8CD1-4A5E-B802-487F4E9E15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8193" name="Picture 2">
            <a:extLst>
              <a:ext uri="{FF2B5EF4-FFF2-40B4-BE49-F238E27FC236}">
                <a16:creationId xmlns:a16="http://schemas.microsoft.com/office/drawing/2014/main" id="{9C9B2876-9776-421B-8000-1742BF3A48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199"/>
            <a:ext cx="9143999" cy="5135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C6C01484-3536-4A6D-ADE5-D453049EE9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734" y="5776425"/>
            <a:ext cx="881253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For FNAL the Fermilab booster is considered, for BNL the RHIC, for CERN SPS, for SLAC</a:t>
            </a:r>
            <a:r>
              <a:rPr lang="en-US" altLang="en-US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SPEAR III, for KEK the J-PARC Main Ring, for INFN-LNF DA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ymbol" panose="05050102010706020507" pitchFamily="18" charset="2"/>
                <a:ea typeface="Times New Roman" panose="02020603050405020304" pitchFamily="18" charset="0"/>
              </a:rPr>
              <a:t>F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</a:rPr>
              <a:t>N</a:t>
            </a: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E, and for GSI the ESR, SIS18 and SIS100.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7DD1EC-431C-42C3-A70A-0E7CEBBDFE6C}"/>
              </a:ext>
            </a:extLst>
          </p:cNvPr>
          <p:cNvSpPr txBox="1"/>
          <p:nvPr/>
        </p:nvSpPr>
        <p:spPr>
          <a:xfrm>
            <a:off x="0" y="-65495"/>
            <a:ext cx="91440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1800"/>
              </a:spcBef>
              <a:spcAft>
                <a:spcPts val="1800"/>
              </a:spcAft>
            </a:pPr>
            <a:r>
              <a:rPr lang="en-US" altLang="en-US" sz="2800" dirty="0">
                <a:latin typeface="Arial" panose="020B0604020202020204" pitchFamily="34" charset="0"/>
                <a:ea typeface="Times New Roman" panose="02020603050405020304" pitchFamily="18" charset="0"/>
              </a:rPr>
              <a:t>full mitigation ranking by laboratory</a:t>
            </a:r>
            <a:endParaRPr lang="en-GB" sz="2800" b="1" dirty="0">
              <a:solidFill>
                <a:srgbClr val="012545"/>
              </a:solidFill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2625C69-9300-4072-B10D-5AE6D105E72A}"/>
              </a:ext>
            </a:extLst>
          </p:cNvPr>
          <p:cNvSpPr/>
          <p:nvPr/>
        </p:nvSpPr>
        <p:spPr>
          <a:xfrm>
            <a:off x="429658" y="727113"/>
            <a:ext cx="484742" cy="1608463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14DC403-96D8-4E14-B87C-CF6965996E90}"/>
              </a:ext>
            </a:extLst>
          </p:cNvPr>
          <p:cNvSpPr/>
          <p:nvPr/>
        </p:nvSpPr>
        <p:spPr>
          <a:xfrm>
            <a:off x="1254086" y="727112"/>
            <a:ext cx="484742" cy="1608463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8B001DA-F4C5-45C3-8E5E-7BBA32B4F7F4}"/>
              </a:ext>
            </a:extLst>
          </p:cNvPr>
          <p:cNvSpPr/>
          <p:nvPr/>
        </p:nvSpPr>
        <p:spPr>
          <a:xfrm>
            <a:off x="4374614" y="727111"/>
            <a:ext cx="704162" cy="1608463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2B3ED16-E382-4211-BB87-5988A7E82358}"/>
              </a:ext>
            </a:extLst>
          </p:cNvPr>
          <p:cNvSpPr/>
          <p:nvPr/>
        </p:nvSpPr>
        <p:spPr>
          <a:xfrm>
            <a:off x="5043889" y="726586"/>
            <a:ext cx="585730" cy="1608463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3ED0DC3-C5C5-472A-AA11-A27811553DE1}"/>
              </a:ext>
            </a:extLst>
          </p:cNvPr>
          <p:cNvSpPr/>
          <p:nvPr/>
        </p:nvSpPr>
        <p:spPr>
          <a:xfrm>
            <a:off x="2024348" y="726585"/>
            <a:ext cx="484742" cy="1608463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5FB711-0E36-41AB-94AD-7DC9EF383086}"/>
              </a:ext>
            </a:extLst>
          </p:cNvPr>
          <p:cNvSpPr txBox="1"/>
          <p:nvPr/>
        </p:nvSpPr>
        <p:spPr>
          <a:xfrm>
            <a:off x="4852503" y="6488668"/>
            <a:ext cx="4291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00"/>
                </a:highlight>
              </a:rPr>
              <a:t> APEC2018 and Mitigations 2020 workshops</a:t>
            </a:r>
            <a:endParaRPr lang="en-GB" dirty="0">
              <a:highlight>
                <a:srgbClr val="00FF00"/>
              </a:highligh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C5DB6B-C3A8-45BD-BFBB-45E21760F7B7}"/>
              </a:ext>
            </a:extLst>
          </p:cNvPr>
          <p:cNvSpPr txBox="1"/>
          <p:nvPr/>
        </p:nvSpPr>
        <p:spPr>
          <a:xfrm>
            <a:off x="3308491" y="6400801"/>
            <a:ext cx="1681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</a:rPr>
              <a:t>ARIES MS31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00FF00"/>
              </a:highlight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235394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C679F0E-2FF9-4FE9-B176-FED41179C39F}"/>
              </a:ext>
            </a:extLst>
          </p:cNvPr>
          <p:cNvSpPr txBox="1"/>
          <p:nvPr/>
        </p:nvSpPr>
        <p:spPr>
          <a:xfrm>
            <a:off x="0" y="-65495"/>
            <a:ext cx="906272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1800"/>
              </a:spcBef>
              <a:spcAft>
                <a:spcPts val="1800"/>
              </a:spcAft>
            </a:pPr>
            <a:r>
              <a:rPr lang="en-GB" sz="3600" kern="0" dirty="0">
                <a:solidFill>
                  <a:prstClr val="black"/>
                </a:solidFill>
              </a:rPr>
              <a:t>ARIES Mitigations workshop  &amp; Ranking for Space Charge Effects </a:t>
            </a:r>
            <a:endParaRPr lang="en-GB" sz="3600" b="1" dirty="0">
              <a:solidFill>
                <a:srgbClr val="012545"/>
              </a:solidFill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CE9024ED-A27B-4130-A937-4DDF00D8B3A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3" y="1145865"/>
            <a:ext cx="5283200" cy="335026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6A7A0A6-50E2-4CA7-B018-9013CCFC9E62}"/>
              </a:ext>
            </a:extLst>
          </p:cNvPr>
          <p:cNvSpPr/>
          <p:nvPr/>
        </p:nvSpPr>
        <p:spPr>
          <a:xfrm>
            <a:off x="5337428" y="1145865"/>
            <a:ext cx="380657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J-PARC Main Ring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(MR) Fast Extraction (FX) operation: 1) </a:t>
            </a:r>
            <a:r>
              <a:rPr lang="en-GB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Injection beam optimization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with the Rapid Cycling Synchrotron (RCS) parameters; 2) RF operation with </a:t>
            </a:r>
            <a:r>
              <a:rPr lang="en-GB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2nd harmonic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and the </a:t>
            </a:r>
            <a:r>
              <a:rPr lang="en-GB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new feedback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system; 3) </a:t>
            </a:r>
            <a:r>
              <a:rPr lang="en-GB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Correction of the beta modulation and resonances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; 4) Transverse instabilities suppressed with </a:t>
            </a:r>
            <a:r>
              <a:rPr lang="en-GB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chromaticity settings &amp; intra-bunch feedback systems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27D49B-3A67-41C6-81B2-4FDE8CDD9717}"/>
              </a:ext>
            </a:extLst>
          </p:cNvPr>
          <p:cNvSpPr/>
          <p:nvPr/>
        </p:nvSpPr>
        <p:spPr>
          <a:xfrm>
            <a:off x="5353524" y="2530860"/>
            <a:ext cx="380657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CSNS project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- main strategies: </a:t>
            </a:r>
            <a:r>
              <a:rPr lang="en-GB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tune optimization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&amp; proper </a:t>
            </a:r>
            <a:r>
              <a:rPr lang="en-GB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injection scheme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Present limits are pushed through: 1) Installing </a:t>
            </a:r>
            <a:r>
              <a:rPr lang="en-GB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trim quadrupoles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to shape the tune curves;  2) Installing </a:t>
            </a:r>
            <a:r>
              <a:rPr lang="en-GB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AC </a:t>
            </a:r>
            <a:r>
              <a:rPr lang="en-GB" sz="12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sextupoles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to control the coherent oscillations; 2) </a:t>
            </a:r>
            <a:r>
              <a:rPr lang="en-GB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Re-installing injection components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to realize the real correlated painting scheme; 3) Re-sorting the dipoles according to the magnetic field measurement in AC mode</a:t>
            </a:r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DB7EE64-AC0B-461C-8808-F08B8BB0E14E}"/>
              </a:ext>
            </a:extLst>
          </p:cNvPr>
          <p:cNvSpPr/>
          <p:nvPr/>
        </p:nvSpPr>
        <p:spPr>
          <a:xfrm>
            <a:off x="0" y="4575492"/>
            <a:ext cx="19940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GSI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UNILAC upgrade measures: high intensity </a:t>
            </a:r>
            <a:r>
              <a:rPr lang="en-GB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RFQ, heavy ion stripping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end-to-end optimization, etc.; </a:t>
            </a:r>
          </a:p>
          <a:p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SIS18: intensity limitation mechanism: </a:t>
            </a:r>
            <a:r>
              <a:rPr lang="en-GB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dynamic vacuum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other beam instability mechanisms, etc;  mitigation: </a:t>
            </a:r>
            <a:r>
              <a:rPr lang="en-GB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feedbacks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 </a:t>
            </a:r>
          </a:p>
          <a:p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Storage rings: </a:t>
            </a:r>
            <a:r>
              <a:rPr lang="en-GB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precision beam controls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DF882F2-02DB-41BE-9BBA-59A64402F0C0}"/>
              </a:ext>
            </a:extLst>
          </p:cNvPr>
          <p:cNvSpPr/>
          <p:nvPr/>
        </p:nvSpPr>
        <p:spPr>
          <a:xfrm>
            <a:off x="1751543" y="4549676"/>
            <a:ext cx="356340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For </a:t>
            </a:r>
            <a:r>
              <a:rPr lang="en-GB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RHIC and EIC- 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some unique techniques: 1) </a:t>
            </a:r>
            <a:r>
              <a:rPr lang="en-GB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bright sources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(high-intensity H-, polarized H-, </a:t>
            </a:r>
            <a:r>
              <a:rPr lang="en-GB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laser+EBIS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); 2) </a:t>
            </a:r>
            <a:r>
              <a:rPr lang="en-GB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orbit/tune/coupling/ (chromaticity) feedbacks on ramps/in stores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GB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transitions jumps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(in AGS, and in RHIC – a slowly ramping SC machine); 3) </a:t>
            </a:r>
            <a:r>
              <a:rPr lang="en-GB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beam-beam compensation with electron lenses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Importantly, </a:t>
            </a:r>
            <a:r>
              <a:rPr lang="en-GB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beam cooling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fundamentally changes how RHIC is operated. Two cooling systems are operational (</a:t>
            </a:r>
            <a:r>
              <a:rPr lang="en-GB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stochastic cooling for high-energy ions; electron cooling for low-energy Au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), leading to much higher luminosity and cleaner operating conditions. A </a:t>
            </a:r>
            <a:r>
              <a:rPr lang="en-GB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novel strong hadron beam cooling scheme.</a:t>
            </a:r>
            <a:endParaRPr lang="en-GB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56129083-8B7B-49BF-8D4A-169A368E97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2295658"/>
              </p:ext>
            </p:extLst>
          </p:nvPr>
        </p:nvGraphicFramePr>
        <p:xfrm>
          <a:off x="5364112" y="4172773"/>
          <a:ext cx="3785393" cy="2685227"/>
        </p:xfrm>
        <a:graphic>
          <a:graphicData uri="http://schemas.openxmlformats.org/drawingml/2006/table">
            <a:tbl>
              <a:tblPr/>
              <a:tblGrid>
                <a:gridCol w="734824">
                  <a:extLst>
                    <a:ext uri="{9D8B030D-6E8A-4147-A177-3AD203B41FA5}">
                      <a16:colId xmlns:a16="http://schemas.microsoft.com/office/drawing/2014/main" val="2812102003"/>
                    </a:ext>
                  </a:extLst>
                </a:gridCol>
                <a:gridCol w="994410">
                  <a:extLst>
                    <a:ext uri="{9D8B030D-6E8A-4147-A177-3AD203B41FA5}">
                      <a16:colId xmlns:a16="http://schemas.microsoft.com/office/drawing/2014/main" val="3300740743"/>
                    </a:ext>
                  </a:extLst>
                </a:gridCol>
                <a:gridCol w="828058">
                  <a:extLst>
                    <a:ext uri="{9D8B030D-6E8A-4147-A177-3AD203B41FA5}">
                      <a16:colId xmlns:a16="http://schemas.microsoft.com/office/drawing/2014/main" val="2825621973"/>
                    </a:ext>
                  </a:extLst>
                </a:gridCol>
                <a:gridCol w="1228101">
                  <a:extLst>
                    <a:ext uri="{9D8B030D-6E8A-4147-A177-3AD203B41FA5}">
                      <a16:colId xmlns:a16="http://schemas.microsoft.com/office/drawing/2014/main" val="220957147"/>
                    </a:ext>
                  </a:extLst>
                </a:gridCol>
              </a:tblGrid>
              <a:tr h="30393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de-DE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FNAL PIP II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de-DE" sz="1000" b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Driving forces </a:t>
                      </a:r>
                      <a:endParaRPr lang="en-GB" sz="1000" b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de-DE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Near Term Mitigations 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de-DE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PIP-II Era Mitigations 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9059614"/>
                  </a:ext>
                </a:extLst>
              </a:tr>
              <a:tr h="54771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de-DE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Emittance growth at injection 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de-DE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Space charge 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de-DE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Resonance (1/2) compens.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7000"/>
                        </a:lnSpc>
                        <a:buFont typeface="Arial" panose="020B0604020202020204" pitchFamily="34" charset="0"/>
                        <a:buNone/>
                        <a:tabLst>
                          <a:tab pos="179705" algn="l"/>
                        </a:tabLst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Higher inj. energy; </a:t>
                      </a: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Painting inj; Two-stage collimation 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9961058"/>
                  </a:ext>
                </a:extLst>
              </a:tr>
              <a:tr h="54771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de-DE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Longitudinal losses at inj. 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7000"/>
                        </a:lnSpc>
                        <a:buFont typeface="Arial" panose="020B0604020202020204" pitchFamily="34" charset="0"/>
                        <a:buNone/>
                        <a:tabLst>
                          <a:tab pos="284480" algn="l"/>
                        </a:tabLst>
                      </a:pPr>
                      <a:r>
                        <a:rPr lang="de-DE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Adiab. Capt. ;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 algn="l">
                        <a:lnSpc>
                          <a:spcPct val="107000"/>
                        </a:lnSpc>
                        <a:buFont typeface="Arial" panose="020B0604020202020204" pitchFamily="34" charset="0"/>
                        <a:buNone/>
                        <a:tabLst>
                          <a:tab pos="284480" algn="l"/>
                        </a:tabLst>
                      </a:pPr>
                      <a:r>
                        <a:rPr lang="de-DE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Field stability 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7000"/>
                        </a:lnSpc>
                        <a:buFont typeface="Arial" panose="020B0604020202020204" pitchFamily="34" charset="0"/>
                        <a:buNone/>
                        <a:tabLst>
                          <a:tab pos="264160" algn="l"/>
                        </a:tabLst>
                      </a:pPr>
                      <a:r>
                        <a:rPr lang="de-DE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LLRF Upgr. ;</a:t>
                      </a: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Improved field stab.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Direct bucket injection w. chopping 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4250920"/>
                  </a:ext>
                </a:extLst>
              </a:tr>
              <a:tr h="42582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de-DE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Loss during transition 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Instabilities;</a:t>
                      </a:r>
                      <a:br>
                        <a:rPr lang="en-US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Emittance growth at inj. 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Damper upgrades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7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de-DE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Increased transition rate 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lvl="0" indent="0" algn="l">
                        <a:lnSpc>
                          <a:spcPct val="107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de-DE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Reduced leakage 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8246592"/>
                  </a:ext>
                </a:extLst>
              </a:tr>
              <a:tr h="48313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de-DE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Extraction losses 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de-DE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Vert. Ap. restriction 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en-US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Magnets w. larger aperture in ext. region 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D8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0819200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D155D664-329F-4A7E-A12A-90B2E1C41DDD}"/>
              </a:ext>
            </a:extLst>
          </p:cNvPr>
          <p:cNvSpPr txBox="1"/>
          <p:nvPr/>
        </p:nvSpPr>
        <p:spPr>
          <a:xfrm>
            <a:off x="7457440" y="704280"/>
            <a:ext cx="1497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00"/>
                </a:highlight>
              </a:rPr>
              <a:t>Summer 2020</a:t>
            </a:r>
            <a:endParaRPr lang="en-GB" dirty="0">
              <a:highlight>
                <a:srgbClr val="00FF00"/>
              </a:highlight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A2C78E6-6176-4DC5-8237-42A48DCBD0AF}"/>
              </a:ext>
            </a:extLst>
          </p:cNvPr>
          <p:cNvSpPr txBox="1"/>
          <p:nvPr/>
        </p:nvSpPr>
        <p:spPr>
          <a:xfrm>
            <a:off x="45743" y="611948"/>
            <a:ext cx="1681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</a:rPr>
              <a:t>ARIES MS31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00FF00"/>
              </a:highlight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0280973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66752C4-C3BE-4BCE-B1A5-011B9FA50BB6}"/>
              </a:ext>
            </a:extLst>
          </p:cNvPr>
          <p:cNvSpPr txBox="1"/>
          <p:nvPr/>
        </p:nvSpPr>
        <p:spPr>
          <a:xfrm>
            <a:off x="0" y="-65495"/>
            <a:ext cx="906272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</a:rPr>
              <a:t>final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community survey on (far)-future options</a:t>
            </a:r>
          </a:p>
        </p:txBody>
      </p:sp>
      <p:pic>
        <p:nvPicPr>
          <p:cNvPr id="3" name="Picture 2" descr="Chart, bar chart&#10;&#10;Description automatically generated">
            <a:extLst>
              <a:ext uri="{FF2B5EF4-FFF2-40B4-BE49-F238E27FC236}">
                <a16:creationId xmlns:a16="http://schemas.microsoft.com/office/drawing/2014/main" id="{76021F0A-E027-47D7-BF05-808B918E3EF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502231"/>
            <a:ext cx="4292785" cy="292676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FEA321C-5C4B-443F-814D-39DA11F808BA}"/>
              </a:ext>
            </a:extLst>
          </p:cNvPr>
          <p:cNvSpPr/>
          <p:nvPr/>
        </p:nvSpPr>
        <p:spPr>
          <a:xfrm>
            <a:off x="419725" y="902281"/>
            <a:ext cx="31029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survey invitation was sent to 388 different participants from  six ARIES exploratory workshops. In total 94 experts responded. </a:t>
            </a:r>
            <a:endParaRPr lang="en-GB" sz="32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53CED06-6216-4244-BDCD-E48EAD91B874}"/>
              </a:ext>
            </a:extLst>
          </p:cNvPr>
          <p:cNvSpPr/>
          <p:nvPr/>
        </p:nvSpPr>
        <p:spPr>
          <a:xfrm>
            <a:off x="22486" y="3640779"/>
            <a:ext cx="708285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/>
              <a:t>(Far-)Future Options for Survey</a:t>
            </a:r>
          </a:p>
          <a:p>
            <a:r>
              <a:rPr lang="en-GB" sz="1400" dirty="0"/>
              <a:t>1. Energy Recovery ( &gt;50 GeV and/or &gt; 50 mA)</a:t>
            </a:r>
          </a:p>
          <a:p>
            <a:r>
              <a:rPr lang="en-GB" sz="1400" dirty="0"/>
              <a:t>2. Plasma Acceleration</a:t>
            </a:r>
          </a:p>
          <a:p>
            <a:r>
              <a:rPr lang="en-GB" sz="1400" dirty="0"/>
              <a:t>3. Photon Collider </a:t>
            </a:r>
          </a:p>
          <a:p>
            <a:r>
              <a:rPr lang="en-GB" sz="1400" dirty="0"/>
              <a:t>4. Gamma Factory </a:t>
            </a:r>
          </a:p>
          <a:p>
            <a:r>
              <a:rPr lang="en-GB" sz="1400" dirty="0"/>
              <a:t>5. Muon Collider, positron based</a:t>
            </a:r>
          </a:p>
          <a:p>
            <a:r>
              <a:rPr lang="en-GB" sz="1400" dirty="0"/>
              <a:t>6. Muon Collider, proton based</a:t>
            </a:r>
          </a:p>
          <a:p>
            <a:r>
              <a:rPr lang="en-GB" sz="1400" dirty="0"/>
              <a:t>7. Crystal/Nanostructure Acceleration</a:t>
            </a:r>
          </a:p>
          <a:p>
            <a:r>
              <a:rPr lang="en-GB" sz="1400" dirty="0"/>
              <a:t>8. Crystal Bending</a:t>
            </a:r>
          </a:p>
          <a:p>
            <a:r>
              <a:rPr lang="en-GB" sz="1400" dirty="0"/>
              <a:t>9. Crystalline Beams</a:t>
            </a:r>
          </a:p>
          <a:p>
            <a:r>
              <a:rPr lang="en-GB" sz="1400" dirty="0"/>
              <a:t>10. Gravitational Wave Detection using Storage Rings</a:t>
            </a:r>
          </a:p>
          <a:p>
            <a:r>
              <a:rPr lang="en-GB" sz="1400" dirty="0"/>
              <a:t>11. Gravitational Wave Generation using Accelerators</a:t>
            </a:r>
          </a:p>
          <a:p>
            <a:r>
              <a:rPr lang="en-GB" sz="1400" dirty="0"/>
              <a:t>12. High Energy Photon Generation using Entanglement and </a:t>
            </a:r>
            <a:r>
              <a:rPr lang="en-GB" sz="1400" dirty="0" err="1"/>
              <a:t>Moessbauer</a:t>
            </a:r>
            <a:r>
              <a:rPr lang="en-GB" sz="1400" dirty="0"/>
              <a:t> Effect</a:t>
            </a:r>
          </a:p>
          <a:p>
            <a:r>
              <a:rPr lang="en-GB" sz="1400" dirty="0"/>
              <a:t>13. Non-electromagnetic acceleration or focusing mechanisms incl. gravity based schemes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086BB52-166A-4A8E-B0E3-53FFA1ADB7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452694"/>
              </p:ext>
            </p:extLst>
          </p:nvPr>
        </p:nvGraphicFramePr>
        <p:xfrm>
          <a:off x="3008056" y="4228506"/>
          <a:ext cx="6135944" cy="1486154"/>
        </p:xfrm>
        <a:graphic>
          <a:graphicData uri="http://schemas.openxmlformats.org/drawingml/2006/table">
            <a:tbl>
              <a:tblPr firstRow="1" firstCol="1" bandRow="1"/>
              <a:tblGrid>
                <a:gridCol w="1361543">
                  <a:extLst>
                    <a:ext uri="{9D8B030D-6E8A-4147-A177-3AD203B41FA5}">
                      <a16:colId xmlns:a16="http://schemas.microsoft.com/office/drawing/2014/main" val="745410488"/>
                    </a:ext>
                  </a:extLst>
                </a:gridCol>
                <a:gridCol w="996586">
                  <a:extLst>
                    <a:ext uri="{9D8B030D-6E8A-4147-A177-3AD203B41FA5}">
                      <a16:colId xmlns:a16="http://schemas.microsoft.com/office/drawing/2014/main" val="2853645774"/>
                    </a:ext>
                  </a:extLst>
                </a:gridCol>
                <a:gridCol w="854216">
                  <a:extLst>
                    <a:ext uri="{9D8B030D-6E8A-4147-A177-3AD203B41FA5}">
                      <a16:colId xmlns:a16="http://schemas.microsoft.com/office/drawing/2014/main" val="264186669"/>
                    </a:ext>
                  </a:extLst>
                </a:gridCol>
                <a:gridCol w="1150334">
                  <a:extLst>
                    <a:ext uri="{9D8B030D-6E8A-4147-A177-3AD203B41FA5}">
                      <a16:colId xmlns:a16="http://schemas.microsoft.com/office/drawing/2014/main" val="2567495529"/>
                    </a:ext>
                  </a:extLst>
                </a:gridCol>
                <a:gridCol w="1068636">
                  <a:extLst>
                    <a:ext uri="{9D8B030D-6E8A-4147-A177-3AD203B41FA5}">
                      <a16:colId xmlns:a16="http://schemas.microsoft.com/office/drawing/2014/main" val="1569789737"/>
                    </a:ext>
                  </a:extLst>
                </a:gridCol>
                <a:gridCol w="704629">
                  <a:extLst>
                    <a:ext uri="{9D8B030D-6E8A-4147-A177-3AD203B41FA5}">
                      <a16:colId xmlns:a16="http://schemas.microsoft.com/office/drawing/2014/main" val="5290142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Feasibility   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BE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Importance/ Priority   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BE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Risk of Failure   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BE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Potential Return to Society   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BE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Time scale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BE9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Numeric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ranking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B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86444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Easy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Marginal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Negative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Next 5 years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242696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Reachable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Relevant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Moderate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Marginal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Next 10 years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30348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Difficult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High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High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Moderate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Next 20 years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63504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Technically hard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Very high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Certain !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Strong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Next 40 years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04535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Very challenging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Game Changer !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Next 100 years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72553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Impossible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8520979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81955F9B-005F-477D-8FEE-8B4593E98DE4}"/>
              </a:ext>
            </a:extLst>
          </p:cNvPr>
          <p:cNvSpPr/>
          <p:nvPr/>
        </p:nvSpPr>
        <p:spPr>
          <a:xfrm>
            <a:off x="4287533" y="3878420"/>
            <a:ext cx="2855141" cy="3440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1600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ARIES survey criteria &amp; choices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DF30DA-BBC5-4786-BDAD-69FA453A71AF}"/>
              </a:ext>
            </a:extLst>
          </p:cNvPr>
          <p:cNvSpPr txBox="1"/>
          <p:nvPr/>
        </p:nvSpPr>
        <p:spPr>
          <a:xfrm>
            <a:off x="7457440" y="6403848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00"/>
                </a:highlight>
              </a:rPr>
              <a:t>April 2021</a:t>
            </a:r>
            <a:endParaRPr lang="en-GB" dirty="0">
              <a:highlight>
                <a:srgbClr val="00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0278842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81D87BB-FE92-4CDF-B4EC-6C91B080C321}"/>
              </a:ext>
            </a:extLst>
          </p:cNvPr>
          <p:cNvSpPr txBox="1"/>
          <p:nvPr/>
        </p:nvSpPr>
        <p:spPr>
          <a:xfrm>
            <a:off x="0" y="-65495"/>
            <a:ext cx="91440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survey results - example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B07EBB-4A53-4899-9868-BAD58FE311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19" y="483872"/>
            <a:ext cx="7873800" cy="4013198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F880C227-9742-4E65-BDDF-9236FFC43B6E}"/>
              </a:ext>
            </a:extLst>
          </p:cNvPr>
          <p:cNvSpPr/>
          <p:nvPr/>
        </p:nvSpPr>
        <p:spPr>
          <a:xfrm>
            <a:off x="3415229" y="991518"/>
            <a:ext cx="1531344" cy="826265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59EBBFF-3B98-4729-BBDC-72E60FCC9C9B}"/>
              </a:ext>
            </a:extLst>
          </p:cNvPr>
          <p:cNvSpPr/>
          <p:nvPr/>
        </p:nvSpPr>
        <p:spPr>
          <a:xfrm rot="20947507">
            <a:off x="4726236" y="1761170"/>
            <a:ext cx="1847960" cy="826265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4858178-995F-4F4B-A7BB-F0F5E83F43A6}"/>
              </a:ext>
            </a:extLst>
          </p:cNvPr>
          <p:cNvSpPr/>
          <p:nvPr/>
        </p:nvSpPr>
        <p:spPr>
          <a:xfrm rot="20832933">
            <a:off x="3684503" y="1795851"/>
            <a:ext cx="3105633" cy="1049278"/>
          </a:xfrm>
          <a:prstGeom prst="ellipse">
            <a:avLst/>
          </a:prstGeom>
          <a:noFill/>
          <a:ln w="508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 descr="A picture containing chart&#10;&#10;Description automatically generated">
            <a:extLst>
              <a:ext uri="{FF2B5EF4-FFF2-40B4-BE49-F238E27FC236}">
                <a16:creationId xmlns:a16="http://schemas.microsoft.com/office/drawing/2014/main" id="{54A02B07-23EA-4968-ADF1-C4B7A35804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254" y="4907752"/>
            <a:ext cx="6120130" cy="22948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DFD9B26-A448-4512-8B24-6BBBD3B67AFC}"/>
              </a:ext>
            </a:extLst>
          </p:cNvPr>
          <p:cNvSpPr/>
          <p:nvPr/>
        </p:nvSpPr>
        <p:spPr>
          <a:xfrm>
            <a:off x="221018" y="4645576"/>
            <a:ext cx="28948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Expected realization time scale</a:t>
            </a:r>
            <a:endParaRPr lang="en-GB" sz="24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01B7CB-4168-4246-AAFE-478E861D8BA2}"/>
              </a:ext>
            </a:extLst>
          </p:cNvPr>
          <p:cNvSpPr txBox="1"/>
          <p:nvPr/>
        </p:nvSpPr>
        <p:spPr>
          <a:xfrm>
            <a:off x="7819189" y="101076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00"/>
                </a:highlight>
              </a:rPr>
              <a:t>April 2021</a:t>
            </a:r>
            <a:endParaRPr lang="en-GB" dirty="0">
              <a:highlight>
                <a:srgbClr val="00FF00"/>
              </a:highligh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51E802D-B199-4098-A2C6-C55C731113E2}"/>
              </a:ext>
            </a:extLst>
          </p:cNvPr>
          <p:cNvSpPr txBox="1"/>
          <p:nvPr/>
        </p:nvSpPr>
        <p:spPr>
          <a:xfrm>
            <a:off x="7510563" y="6327043"/>
            <a:ext cx="15440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</a:rPr>
              <a:t>ARIES D6.5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00FF00"/>
              </a:highlight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62023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8C1A0F3-C509-468A-A827-50A81350FDE4}"/>
              </a:ext>
            </a:extLst>
          </p:cNvPr>
          <p:cNvSpPr txBox="1"/>
          <p:nvPr/>
        </p:nvSpPr>
        <p:spPr>
          <a:xfrm>
            <a:off x="0" y="-65495"/>
            <a:ext cx="914400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1800"/>
              </a:spcBef>
              <a:spcAft>
                <a:spcPts val="1800"/>
              </a:spcAft>
            </a:pPr>
            <a:r>
              <a:rPr lang="en-GB" sz="3600" b="1" dirty="0">
                <a:solidFill>
                  <a:srgbClr val="0058A4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White List of Ranked Far-Future Accelerator Options </a:t>
            </a:r>
            <a:endParaRPr lang="en-GB" sz="3600" b="1" dirty="0">
              <a:solidFill>
                <a:srgbClr val="012545"/>
              </a:solidFill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598A562-CF88-458C-ACB0-D06B6C4C14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4448168"/>
              </p:ext>
            </p:extLst>
          </p:nvPr>
        </p:nvGraphicFramePr>
        <p:xfrm>
          <a:off x="90216" y="1552348"/>
          <a:ext cx="8963567" cy="4811715"/>
        </p:xfrm>
        <a:graphic>
          <a:graphicData uri="http://schemas.openxmlformats.org/drawingml/2006/table">
            <a:tbl>
              <a:tblPr firstRow="1" firstCol="1" bandRow="1"/>
              <a:tblGrid>
                <a:gridCol w="2985684">
                  <a:extLst>
                    <a:ext uri="{9D8B030D-6E8A-4147-A177-3AD203B41FA5}">
                      <a16:colId xmlns:a16="http://schemas.microsoft.com/office/drawing/2014/main" val="1139973377"/>
                    </a:ext>
                  </a:extLst>
                </a:gridCol>
                <a:gridCol w="5977883">
                  <a:extLst>
                    <a:ext uri="{9D8B030D-6E8A-4147-A177-3AD203B41FA5}">
                      <a16:colId xmlns:a16="http://schemas.microsoft.com/office/drawing/2014/main" val="136829506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Time scale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Priority and focus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66107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10-15 years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Energy recovery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Crystal bending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Gamma Factory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52171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15-30 years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Proton based muon collider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Plasma acceleration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Positron based muon collider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Crystal and nanostructure acceleration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Gravitational wave detection using storage rings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01537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Low or no priority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15602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Photon collider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Crystalline beams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GB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Moessbauer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acceleration” using photon entanglement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Gravitational wave generation using accelerators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Non-electromagnetic acceleration or focusing mechanisms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348409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A813E8E-F1D6-4432-A329-AD0E55EFD1B4}"/>
              </a:ext>
            </a:extLst>
          </p:cNvPr>
          <p:cNvSpPr txBox="1"/>
          <p:nvPr/>
        </p:nvSpPr>
        <p:spPr>
          <a:xfrm>
            <a:off x="7907315" y="632968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00"/>
                </a:highlight>
              </a:rPr>
              <a:t>April 2021</a:t>
            </a:r>
            <a:endParaRPr lang="en-GB" dirty="0">
              <a:highlight>
                <a:srgbClr val="00FF00"/>
              </a:highligh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8901C8-F841-4CB3-9E93-5ED536340C48}"/>
              </a:ext>
            </a:extLst>
          </p:cNvPr>
          <p:cNvSpPr txBox="1"/>
          <p:nvPr/>
        </p:nvSpPr>
        <p:spPr>
          <a:xfrm>
            <a:off x="7509771" y="1012213"/>
            <a:ext cx="15440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</a:rPr>
              <a:t>ARIES D6.5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00FF00"/>
              </a:highlight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431776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FD8D3C6-9600-43DA-ACC3-DFDF1EBF81F8}"/>
              </a:ext>
            </a:extLst>
          </p:cNvPr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1800"/>
              </a:spcBef>
              <a:spcAft>
                <a:spcPts val="1800"/>
              </a:spcAft>
            </a:pPr>
            <a:r>
              <a:rPr lang="en-US" sz="3600" b="1" dirty="0">
                <a:solidFill>
                  <a:srgbClr val="0058A4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key results from WP6 APEC</a:t>
            </a:r>
            <a:endParaRPr lang="en-GB" sz="3600" b="1" dirty="0">
              <a:solidFill>
                <a:srgbClr val="012545"/>
              </a:solidFill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4E32AC-3C85-4179-A667-3F2ABBAD6C29}"/>
              </a:ext>
            </a:extLst>
          </p:cNvPr>
          <p:cNvSpPr txBox="1"/>
          <p:nvPr/>
        </p:nvSpPr>
        <p:spPr>
          <a:xfrm>
            <a:off x="-10160" y="670019"/>
            <a:ext cx="9235439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Reviving and advancing the designs of a muon collider,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either proton based or positron based ; this will be </a:t>
            </a: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pursued in I.FAST, through a dedicated working group and/or European R&amp;D panel, and the US Snowmass process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Launching discussions on using storage rings &amp; accelerator technologies for detection or generation of </a:t>
            </a:r>
            <a:r>
              <a:rPr lang="en-GB" sz="2000" b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grav</a:t>
            </a:r>
            <a:r>
              <a:rPr lang="en-GB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waves, </a:t>
            </a: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which may gather significant momentum in the coming years, and already stimulated concrete plans for experiment in LHC access shaft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Cementing the case for energy-recovery based colliders and ERL-based FELs,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input to the ESU19/20 process, &amp; establishment of ERL R&amp;D guidelines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[D6.4]. </a:t>
            </a: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WP6 results also inform the R&amp;D program for the PERLE test facility at </a:t>
            </a:r>
            <a:r>
              <a:rPr lang="en-GB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IJClab</a:t>
            </a: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other European ERL projects (MESA, </a:t>
            </a:r>
            <a:r>
              <a:rPr lang="en-GB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BerlinPRO</a:t>
            </a: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DIANA,…), and the special LDG ERL R&amp;D Panel.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Design, feasibility demonstration and possible operation modes for proposed Gamma Factory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incl. as driver for subcritical reactor &amp; waste transmutation 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Preparing future R&amp;D paths for the application of bent crystals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(now in HL-LHC collimation baseline) </a:t>
            </a:r>
            <a:r>
              <a:rPr lang="en-GB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 for crystal/nanostructure acceleration</a:t>
            </a:r>
            <a:endParaRPr lang="en-US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Optimal RAMS characteristics for accelerators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[D6.2]</a:t>
            </a:r>
          </a:p>
          <a:p>
            <a:pPr defTabSz="263525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	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availability critical systems and availability model (FCC-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ee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measures to improve reliability of 	key 	systems, modelling platform (FCC-</a:t>
            </a:r>
            <a:r>
              <a:rPr lang="en-GB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hh</a:t>
            </a:r>
            <a:r>
              <a:rPr lang="en-GB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 open data infrastructure for accelerator reliability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Performance limitations in hadron synchrotrons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[D6.1]</a:t>
            </a:r>
            <a:r>
              <a:rPr lang="en-GB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highlighting beam loss, single-bunch instabilities &amp; nonlinearities; review &amp; ranking of 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mitigations</a:t>
            </a:r>
            <a:r>
              <a:rPr lang="en-US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[MS31, D6.3] 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Ranking of (far-)future accelerator options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[D6.5] </a:t>
            </a: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priority  for (1) ERLs, crystal bending, GF, (2) muon collider(s), plasma &amp; crystal &amp; </a:t>
            </a:r>
            <a:r>
              <a:rPr lang="en-GB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nanostr</a:t>
            </a: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Accel.,  </a:t>
            </a:r>
            <a:r>
              <a:rPr lang="en-GB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grav</a:t>
            </a:r>
            <a:r>
              <a:rPr lang="en-GB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wave detection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tabLst>
                <a:tab pos="355600" algn="l"/>
              </a:tabLs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GB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52A6F7-939C-1B50-917F-7EA283B0D26F}"/>
              </a:ext>
            </a:extLst>
          </p:cNvPr>
          <p:cNvSpPr txBox="1"/>
          <p:nvPr/>
        </p:nvSpPr>
        <p:spPr>
          <a:xfrm rot="20555866">
            <a:off x="464467" y="2091913"/>
            <a:ext cx="8286180" cy="29238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800" b="1" u="sng" dirty="0">
                <a:solidFill>
                  <a:schemeClr val="accent5">
                    <a:lumMod val="75000"/>
                  </a:schemeClr>
                </a:solidFill>
              </a:rPr>
              <a:t>Broad scientific and social impact</a:t>
            </a:r>
            <a:endParaRPr lang="en-GB" sz="2800" u="sng" dirty="0">
              <a:solidFill>
                <a:schemeClr val="accent5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WP6 results already widely disseminated – </a:t>
            </a:r>
          </a:p>
          <a:p>
            <a:r>
              <a:rPr lang="en-GB" sz="2400" dirty="0"/>
              <a:t>	through articles in scientific journals, CERN Courier, 	CERN 	EP Newsletter, Accelerating News, ICFA BD Newsletter / 	JINST, </a:t>
            </a:r>
            <a:r>
              <a:rPr lang="en-GB" sz="2400" dirty="0" err="1"/>
              <a:t>Zenodo</a:t>
            </a:r>
            <a:r>
              <a:rPr lang="en-GB" sz="2400" dirty="0"/>
              <a:t>, </a:t>
            </a:r>
            <a:r>
              <a:rPr lang="en-GB" sz="2400" dirty="0" err="1"/>
              <a:t>arXiv</a:t>
            </a:r>
            <a:r>
              <a:rPr lang="en-GB" sz="2400" dirty="0"/>
              <a:t>, CDS, US Snowmass effort , etc.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inspired new developments and opportunities around the globe </a:t>
            </a:r>
            <a:r>
              <a:rPr lang="en-GB" sz="2400" dirty="0"/>
              <a:t>(Germany, Italy, Taiwan, US, China,…)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347823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AC7B0D5-7FED-4344-9450-847D13CEF40B}"/>
              </a:ext>
            </a:extLst>
          </p:cNvPr>
          <p:cNvSpPr txBox="1"/>
          <p:nvPr/>
        </p:nvSpPr>
        <p:spPr>
          <a:xfrm>
            <a:off x="115677" y="626786"/>
            <a:ext cx="8912646" cy="6360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200"/>
              </a:spcBef>
              <a:spcAft>
                <a:spcPts val="200"/>
              </a:spcAft>
            </a:pPr>
            <a:r>
              <a:rPr lang="en-GB" sz="24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benefit to science:</a:t>
            </a:r>
            <a:endParaRPr lang="en-GB" sz="2400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defining </a:t>
            </a:r>
            <a:r>
              <a:rPr lang="en-GB" sz="2400" b="1" dirty="0">
                <a:solidFill>
                  <a:srgbClr val="0318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new directions in accelerator science</a:t>
            </a:r>
            <a:r>
              <a:rPr lang="en-GB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(muon colliders, crystalline beams, Gamma Factory, ERLs</a:t>
            </a:r>
            <a:r>
              <a:rPr lang="en-GB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&amp;</a:t>
            </a:r>
            <a:r>
              <a:rPr lang="en-GB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ERL-based FELs…)</a:t>
            </a:r>
          </a:p>
          <a:p>
            <a:pPr marL="342900" indent="-34290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focusing the </a:t>
            </a:r>
            <a:r>
              <a:rPr lang="en-GB" sz="2400" b="1" dirty="0">
                <a:solidFill>
                  <a:srgbClr val="0318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attention of the community on certain key aspects</a:t>
            </a:r>
            <a:r>
              <a:rPr lang="en-GB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which will </a:t>
            </a:r>
            <a:r>
              <a:rPr lang="en-GB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enable</a:t>
            </a:r>
            <a:r>
              <a:rPr lang="en-GB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designing future accelerators for new discoveries, while optimizing existing machines; </a:t>
            </a:r>
            <a:r>
              <a:rPr lang="en-GB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</a:t>
            </a:r>
            <a:r>
              <a:rPr lang="en-GB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 particular 	</a:t>
            </a:r>
          </a:p>
          <a:p>
            <a:pPr lvl="1" algn="just">
              <a:spcBef>
                <a:spcPts val="200"/>
              </a:spcBef>
              <a:spcAft>
                <a:spcPts val="200"/>
              </a:spcAft>
            </a:pPr>
            <a:r>
              <a:rPr lang="en-GB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	sparked an interest in </a:t>
            </a:r>
            <a:r>
              <a:rPr lang="en-GB" sz="2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using storage rings and 		accelerator technologies for gravitational-wave research</a:t>
            </a:r>
            <a:endParaRPr lang="en-GB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893763" lvl="1" indent="-446088" algn="just">
              <a:spcBef>
                <a:spcPts val="200"/>
              </a:spcBef>
              <a:spcAft>
                <a:spcPts val="200"/>
              </a:spcAft>
              <a:buFontTx/>
              <a:buChar char="-"/>
            </a:pPr>
            <a:r>
              <a:rPr lang="en-GB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advanced several studies on the </a:t>
            </a:r>
            <a:r>
              <a:rPr lang="en-GB" sz="2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high-precision operation of 	accelerators and beam diagnostics</a:t>
            </a:r>
            <a:r>
              <a:rPr lang="en-GB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pPr lvl="1" indent="-457200" algn="just">
              <a:spcBef>
                <a:spcPts val="200"/>
              </a:spcBef>
              <a:spcAft>
                <a:spcPts val="200"/>
              </a:spcAft>
            </a:pPr>
            <a:r>
              <a:rPr lang="en-GB" sz="24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m</a:t>
            </a:r>
            <a:r>
              <a:rPr lang="en-GB" sz="2400" u="sng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ore direct benefit to society: </a:t>
            </a:r>
          </a:p>
          <a:p>
            <a:pPr algn="just" defTabSz="452438">
              <a:spcBef>
                <a:spcPts val="200"/>
              </a:spcBef>
              <a:spcAft>
                <a:spcPts val="200"/>
              </a:spcAft>
            </a:pPr>
            <a:r>
              <a:rPr lang="en-GB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- 	</a:t>
            </a:r>
            <a:r>
              <a:rPr lang="en-GB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controlling beam delivery and </a:t>
            </a:r>
            <a:r>
              <a:rPr lang="en-GB" sz="2400" b="1" dirty="0">
                <a:solidFill>
                  <a:srgbClr val="0318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rendering accelerator 					operation more reliable</a:t>
            </a:r>
          </a:p>
          <a:p>
            <a:pPr defTabSz="452438">
              <a:spcBef>
                <a:spcPts val="200"/>
              </a:spcBef>
              <a:spcAft>
                <a:spcPts val="200"/>
              </a:spcAft>
            </a:pPr>
            <a:r>
              <a:rPr lang="en-GB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-	emerging </a:t>
            </a:r>
            <a:r>
              <a:rPr lang="en-GB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methodologies will </a:t>
            </a:r>
            <a:r>
              <a:rPr lang="en-GB" sz="2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eventually be 	transferred to all      		types of accelerator applications</a:t>
            </a:r>
            <a:r>
              <a:rPr lang="en-GB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including for industrial and 		medical applications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B7FAC4-3673-4E77-9A8B-9B5FE3AEB98A}"/>
              </a:ext>
            </a:extLst>
          </p:cNvPr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1800"/>
              </a:spcBef>
              <a:spcAft>
                <a:spcPts val="1800"/>
              </a:spcAft>
            </a:pPr>
            <a:r>
              <a:rPr lang="en-US" sz="3200" b="1" dirty="0">
                <a:solidFill>
                  <a:srgbClr val="0058A4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WP6 potential impact on science or society</a:t>
            </a:r>
            <a:endParaRPr lang="en-GB" sz="3200" b="1" dirty="0">
              <a:solidFill>
                <a:srgbClr val="012545"/>
              </a:solidFill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6404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2EC0F6D-2E3B-4A1A-8F9D-FA4CBEC272D3}"/>
              </a:ext>
            </a:extLst>
          </p:cNvPr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1800"/>
              </a:spcBef>
              <a:spcAft>
                <a:spcPts val="1800"/>
              </a:spcAft>
            </a:pPr>
            <a:r>
              <a:rPr lang="en-US" sz="3200" b="1" dirty="0">
                <a:solidFill>
                  <a:srgbClr val="0058A4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WP6 exploitable foregrounds</a:t>
            </a:r>
            <a:endParaRPr lang="en-GB" sz="3200" b="1" dirty="0">
              <a:solidFill>
                <a:srgbClr val="012545"/>
              </a:solidFill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E33A391-41B5-4C80-B2CD-9FCFDB50B9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1100014"/>
              </p:ext>
            </p:extLst>
          </p:nvPr>
        </p:nvGraphicFramePr>
        <p:xfrm>
          <a:off x="-1" y="584775"/>
          <a:ext cx="9144001" cy="6179820"/>
        </p:xfrm>
        <a:graphic>
          <a:graphicData uri="http://schemas.openxmlformats.org/drawingml/2006/table">
            <a:tbl>
              <a:tblPr firstRow="1" firstCol="1" bandRow="1"/>
              <a:tblGrid>
                <a:gridCol w="756745">
                  <a:extLst>
                    <a:ext uri="{9D8B030D-6E8A-4147-A177-3AD203B41FA5}">
                      <a16:colId xmlns:a16="http://schemas.microsoft.com/office/drawing/2014/main" val="4242923231"/>
                    </a:ext>
                  </a:extLst>
                </a:gridCol>
                <a:gridCol w="1376855">
                  <a:extLst>
                    <a:ext uri="{9D8B030D-6E8A-4147-A177-3AD203B41FA5}">
                      <a16:colId xmlns:a16="http://schemas.microsoft.com/office/drawing/2014/main" val="3259449192"/>
                    </a:ext>
                  </a:extLst>
                </a:gridCol>
                <a:gridCol w="2280745">
                  <a:extLst>
                    <a:ext uri="{9D8B030D-6E8A-4147-A177-3AD203B41FA5}">
                      <a16:colId xmlns:a16="http://schemas.microsoft.com/office/drawing/2014/main" val="1829227879"/>
                    </a:ext>
                  </a:extLst>
                </a:gridCol>
                <a:gridCol w="1818289">
                  <a:extLst>
                    <a:ext uri="{9D8B030D-6E8A-4147-A177-3AD203B41FA5}">
                      <a16:colId xmlns:a16="http://schemas.microsoft.com/office/drawing/2014/main" val="1338819075"/>
                    </a:ext>
                  </a:extLst>
                </a:gridCol>
                <a:gridCol w="893380">
                  <a:extLst>
                    <a:ext uri="{9D8B030D-6E8A-4147-A177-3AD203B41FA5}">
                      <a16:colId xmlns:a16="http://schemas.microsoft.com/office/drawing/2014/main" val="2286485603"/>
                    </a:ext>
                  </a:extLst>
                </a:gridCol>
                <a:gridCol w="1240220">
                  <a:extLst>
                    <a:ext uri="{9D8B030D-6E8A-4147-A177-3AD203B41FA5}">
                      <a16:colId xmlns:a16="http://schemas.microsoft.com/office/drawing/2014/main" val="2419893939"/>
                    </a:ext>
                  </a:extLst>
                </a:gridCol>
                <a:gridCol w="777767">
                  <a:extLst>
                    <a:ext uri="{9D8B030D-6E8A-4147-A177-3AD203B41FA5}">
                      <a16:colId xmlns:a16="http://schemas.microsoft.com/office/drawing/2014/main" val="4181439213"/>
                    </a:ext>
                  </a:extLst>
                </a:gridCol>
              </a:tblGrid>
              <a:tr h="42046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Type of exploitation foreground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DE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Description of exploitable foreground ( relevant deliverable)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DE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Purpose (How the foreground might be exploited and by whom)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DE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Potential/expected impact (quantify where possible)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DE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Exploitable product(s) or measure(s)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DE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Sector(s) of application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DE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Timetable, commercial or any other use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D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2800829"/>
                  </a:ext>
                </a:extLst>
              </a:tr>
              <a:tr h="51602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GAK, EUP, SIN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Assessment and ranking of far-future accelerator options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Exploited and pursued in I.FAST, and in parallel by the European Accelerator Expert Panels set up by CERN Council and LDG, by the EPS-AG strategy discussions, and by the US Snowmass process 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Guidance &amp; prioritization of  accelerator R&amp;D over the coming decades. Input to expert panels and the next ESU process.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Published white list of far-future options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Accelerators, particle physics, and nuclear physics, photon sciences, gravitational physics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Medium &amp; long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5-30 years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1032131"/>
                  </a:ext>
                </a:extLst>
              </a:tr>
              <a:tr h="560618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GAK, EUP, SIN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Improved Reliability and Availability of Particle Accelerators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Exploited, applied and pursued for improving accelerator operation, and in the design of future accelerators; shared use of ARIS system  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</a:t>
                      </a:r>
                      <a:r>
                        <a:rPr lang="en-US" sz="105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nhanced</a:t>
                      </a:r>
                      <a:r>
                        <a:rPr lang="en-US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availability and reliability of future colliders,  medical accelerators, light sources, and accelerator-driven systems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Report; reliability models, </a:t>
                      </a: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newly cross-linked communities,</a:t>
                      </a: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ARIS PoC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HEP accelerators, ADS, photon sciences, nuclear science, medical accelerators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Short &amp; medium,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0-10 years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3667600"/>
                  </a:ext>
                </a:extLst>
              </a:tr>
              <a:tr h="401351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GAK, EUP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Revival and advanced designs of muon colliders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Exploited and pursued in I.FAST, and in parallel by the European Accelerator Expert Panels set up by CERN Council and LDG,  by the EPS-AG strategy discussions, and by the US Snowmass process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So far: Muon collider R&amp;D supported by ESU 2020; muon collider design study launched; test facilities under discussion; Future: work towards CDR.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Dedicated workshop and deliverable, reports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Particle Physics, HEP Accelerators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Short &amp; medium, CDR in 5 years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8456679"/>
                  </a:ext>
                </a:extLst>
              </a:tr>
              <a:tr h="286679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GAK, SIN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ERL R&amp;D guidelines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Exploited and pursued in I.FAST, and by the European Accelerator Expert Panels set up by CERN Council and LDG, and, finally, the PERLE project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Realization of test facility PERLE; higher current ERLs 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Report and database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Particle Physics, nuclear physics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Short &amp; medium, within 5 years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5301150"/>
                  </a:ext>
                </a:extLst>
              </a:tr>
              <a:tr h="573359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GAK. EUP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Possibility of detecting gravitational waves at storage rings or using accelerator technologies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Exploited and pursued in I.FAST, and by the AEON/AEDGE collaboration developing an experiment based on the LHC infrastructure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“Accelerator experiments” on novel ways to detect gravitational waves and over extended frequency scales; newly formed collaboratiosn across communities 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Reports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Gravitational wave physics, accelerators, particle physics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Short &amp; medium &amp; long, 0-30 years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6186474"/>
                  </a:ext>
                </a:extLst>
              </a:tr>
              <a:tr h="420463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GAK, EUP, SIN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“Gamma Factory” option </a:t>
                      </a: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Exploited and pursued by the PBC effort at CERN, with staged beam experiments at the SPS and LHC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Gamma factory based on partially stripped heavy ion beams in the LHC, with numerous applications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Reports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Particle physics, nuclear physics, material sciences, power generation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Medium,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5-10 years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188071"/>
                  </a:ext>
                </a:extLst>
              </a:tr>
              <a:tr h="560618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GAK, EUP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Novel options for extremely high-gradient acceleration: crystals and nanostructures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Exploited and pursued in I.FAST, in te US Snowmass process,  and by a global collaboration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Ultracompact accelerators with accelerating gradients &gt; 1 TV/m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Reports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All types of accelerator applications, incl. medical accelerators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Long, 15-30 years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358" marR="333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6414165"/>
                  </a:ext>
                </a:extLst>
              </a:tr>
            </a:tbl>
          </a:graphicData>
        </a:graphic>
      </p:graphicFrame>
      <p:sp>
        <p:nvSpPr>
          <p:cNvPr id="4" name="Rectangle 1">
            <a:extLst>
              <a:ext uri="{FF2B5EF4-FFF2-40B4-BE49-F238E27FC236}">
                <a16:creationId xmlns:a16="http://schemas.microsoft.com/office/drawing/2014/main" id="{EF3606B4-E12F-480E-92C1-9E8B8D6582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4300" y="1816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GB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3">
            <a:hlinkClick r:id="rId2"/>
            <a:extLst>
              <a:ext uri="{FF2B5EF4-FFF2-40B4-BE49-F238E27FC236}">
                <a16:creationId xmlns:a16="http://schemas.microsoft.com/office/drawing/2014/main" id="{23332FEC-E118-4E2B-82F6-7DBAEF74B0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780" y="249243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183E48-2A4A-49F7-04C8-F449872D32D5}"/>
              </a:ext>
            </a:extLst>
          </p:cNvPr>
          <p:cNvSpPr txBox="1"/>
          <p:nvPr/>
        </p:nvSpPr>
        <p:spPr>
          <a:xfrm rot="20555866">
            <a:off x="627258" y="2274837"/>
            <a:ext cx="7537889" cy="230832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600" dirty="0">
                <a:latin typeface="Calibri" panose="020F0502020204030204" pitchFamily="34" charset="0"/>
                <a:ea typeface="Calibri" panose="020F0502020204030204" pitchFamily="34" charset="0"/>
              </a:rPr>
              <a:t>WP6 o</a:t>
            </a:r>
            <a:r>
              <a:rPr lang="en-GB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bjectives and results </a:t>
            </a:r>
            <a:r>
              <a:rPr lang="en-GB" sz="3600" dirty="0">
                <a:latin typeface="Calibri" panose="020F0502020204030204" pitchFamily="34" charset="0"/>
                <a:ea typeface="Calibri" panose="020F0502020204030204" pitchFamily="34" charset="0"/>
              </a:rPr>
              <a:t>highly</a:t>
            </a:r>
            <a:r>
              <a:rPr lang="en-GB" sz="36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relevant - WP6 initiated and guided numerous </a:t>
            </a:r>
            <a:r>
              <a:rPr lang="en-GB" sz="3600" b="1" dirty="0">
                <a:solidFill>
                  <a:srgbClr val="0318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novel science developments of high breakthrough potential  </a:t>
            </a:r>
          </a:p>
        </p:txBody>
      </p:sp>
    </p:spTree>
    <p:extLst>
      <p:ext uri="{BB962C8B-B14F-4D97-AF65-F5344CB8AC3E}">
        <p14:creationId xmlns:p14="http://schemas.microsoft.com/office/powerpoint/2010/main" val="2677363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2B39F27-E629-4D97-A0C0-F328AAC337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287586"/>
              </p:ext>
            </p:extLst>
          </p:nvPr>
        </p:nvGraphicFramePr>
        <p:xfrm>
          <a:off x="165254" y="1130956"/>
          <a:ext cx="8978746" cy="2794000"/>
        </p:xfrm>
        <a:graphic>
          <a:graphicData uri="http://schemas.openxmlformats.org/drawingml/2006/table">
            <a:tbl>
              <a:tblPr firstRow="1" firstCol="1" bandRow="1"/>
              <a:tblGrid>
                <a:gridCol w="8978746">
                  <a:extLst>
                    <a:ext uri="{9D8B030D-6E8A-4147-A177-3AD203B41FA5}">
                      <a16:colId xmlns:a16="http://schemas.microsoft.com/office/drawing/2014/main" val="63967171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V. Shiltsev and F. Zimmermann, “ Modern and future colliders,” </a:t>
                      </a:r>
                      <a:r>
                        <a:rPr lang="en-GB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Rev. Mod. Phys.</a:t>
                      </a:r>
                      <a:r>
                        <a:rPr lang="en-GB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93, 015006 (2021)  </a:t>
                      </a:r>
                      <a:r>
                        <a:rPr lang="en-GB" sz="2000" u="sng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hlinkClick r:id="rId2"/>
                        </a:rPr>
                        <a:t>https://journals.aps.org/rmp/abstract/10.1103/RevModPhys.93.015006</a:t>
                      </a:r>
                      <a:r>
                        <a:rPr lang="en-GB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65999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G. Franchetti, F. Zimmermann, and </a:t>
                      </a:r>
                      <a:r>
                        <a:rPr lang="en-GB" sz="2000" b="1" i="1" dirty="0">
                          <a:solidFill>
                            <a:srgbClr val="0318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M. A. Rehman*</a:t>
                      </a:r>
                      <a:r>
                        <a:rPr lang="en-GB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“Trapping of neutral molecules by the beam electromagnetic field,” </a:t>
                      </a:r>
                      <a:r>
                        <a:rPr lang="en-GB" sz="2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Phys. Rev. Accel. Beams</a:t>
                      </a:r>
                      <a:r>
                        <a:rPr lang="en-GB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24, 054001  </a:t>
                      </a:r>
                      <a:r>
                        <a:rPr lang="en-GB" sz="2000" u="sng" dirty="0">
                          <a:solidFill>
                            <a:srgbClr val="0000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hlinkClick r:id="rId3"/>
                        </a:rPr>
                        <a:t>https://journals.aps.org/prab/abstract/10.1103/PhysRevAccelBeams.24.054001</a:t>
                      </a:r>
                      <a:r>
                        <a:rPr lang="en-GB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73190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Z. Nergiz, </a:t>
                      </a:r>
                      <a:r>
                        <a:rPr lang="en-GB" sz="2000" b="1" i="1" dirty="0">
                          <a:solidFill>
                            <a:srgbClr val="0318FF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N.S. Mirian*</a:t>
                      </a:r>
                      <a:r>
                        <a:rPr lang="en-GB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A. Aksoy, D. Zhou, F. Zimmermann, H. Aksakal</a:t>
                      </a:r>
                      <a:r>
                        <a:rPr lang="en-GB" sz="20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“Bright Angstrom and Picometre Free Electron Laser Based on the </a:t>
                      </a:r>
                      <a:r>
                        <a:rPr lang="en-GB" sz="2000" i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LHeC</a:t>
                      </a:r>
                      <a:r>
                        <a:rPr lang="en-GB" sz="20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Energy Recovery </a:t>
                      </a:r>
                      <a:r>
                        <a:rPr lang="en-GB" sz="2000" i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Linac</a:t>
                      </a:r>
                      <a:r>
                        <a:rPr lang="en-GB" sz="20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”,</a:t>
                      </a:r>
                      <a:r>
                        <a:rPr lang="en-GB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GB" sz="2000" b="1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Phys. Rev. Accel. Beams </a:t>
                      </a:r>
                      <a:r>
                        <a:rPr lang="en-GB" sz="2000" b="0" i="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24, 100701</a:t>
                      </a:r>
                    </a:p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en-GB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hlinkClick r:id="rId4"/>
                        </a:rPr>
                        <a:t>https://journals.aps.org/prab/abstract/10.1103/PhysRevAccelBeams.24.100701</a:t>
                      </a:r>
                      <a:r>
                        <a:rPr lang="en-GB" sz="2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endParaRPr lang="en-GB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799518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0F55DA7-8803-4DD8-8155-A9B7DBEEF1C0}"/>
              </a:ext>
            </a:extLst>
          </p:cNvPr>
          <p:cNvSpPr txBox="1"/>
          <p:nvPr/>
        </p:nvSpPr>
        <p:spPr>
          <a:xfrm>
            <a:off x="165254" y="501657"/>
            <a:ext cx="84892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&gt; 60 articles </a:t>
            </a:r>
            <a:r>
              <a:rPr lang="en-US" sz="2400" dirty="0"/>
              <a:t>including, in 2021 (</a:t>
            </a:r>
            <a:r>
              <a:rPr lang="en-US" sz="2400" b="1" i="1" dirty="0"/>
              <a:t>all with ARIES acknowledgement</a:t>
            </a:r>
            <a:r>
              <a:rPr lang="en-US" sz="2400" dirty="0"/>
              <a:t>) </a:t>
            </a:r>
            <a:endParaRPr lang="en-GB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0A2140-AE75-4CDE-8069-59CEB959414D}"/>
              </a:ext>
            </a:extLst>
          </p:cNvPr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1800"/>
              </a:spcBef>
              <a:spcAft>
                <a:spcPts val="1800"/>
              </a:spcAft>
            </a:pPr>
            <a:r>
              <a:rPr lang="en-US" sz="3200" b="1" dirty="0">
                <a:solidFill>
                  <a:srgbClr val="0058A4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WP6 publications</a:t>
            </a:r>
            <a:endParaRPr lang="en-GB" sz="3200" b="1" dirty="0">
              <a:solidFill>
                <a:srgbClr val="012545"/>
              </a:solidFill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7F46FC-69CB-41EC-A3A6-C12ED4932A6D}"/>
              </a:ext>
            </a:extLst>
          </p:cNvPr>
          <p:cNvSpPr txBox="1"/>
          <p:nvPr/>
        </p:nvSpPr>
        <p:spPr>
          <a:xfrm>
            <a:off x="5619731" y="778656"/>
            <a:ext cx="3210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318FF"/>
                </a:solidFill>
              </a:rPr>
              <a:t>*</a:t>
            </a:r>
            <a:r>
              <a:rPr lang="en-US" dirty="0"/>
              <a:t>collaboration enabled by ARIES</a:t>
            </a:r>
            <a:endParaRPr lang="en-GB" dirty="0"/>
          </a:p>
        </p:txBody>
      </p:sp>
      <p:pic>
        <p:nvPicPr>
          <p:cNvPr id="9" name="Picture 8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8B9A0588-2441-42BE-AB54-29A8EB31EF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4640" y="4040623"/>
            <a:ext cx="3717793" cy="2689204"/>
          </a:xfrm>
          <a:prstGeom prst="rect">
            <a:avLst/>
          </a:prstGeom>
        </p:spPr>
      </p:pic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0CC4122C-E7E9-4CEE-9FAF-18FECAB1461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13110"/>
          <a:stretch/>
        </p:blipFill>
        <p:spPr>
          <a:xfrm>
            <a:off x="0" y="4697140"/>
            <a:ext cx="3072488" cy="1918370"/>
          </a:xfrm>
          <a:prstGeom prst="rect">
            <a:avLst/>
          </a:prstGeom>
        </p:spPr>
      </p:pic>
      <p:pic>
        <p:nvPicPr>
          <p:cNvPr id="11" name="Picture 10" descr="Text&#10;&#10;Description automatically generated with low confidence">
            <a:extLst>
              <a:ext uri="{FF2B5EF4-FFF2-40B4-BE49-F238E27FC236}">
                <a16:creationId xmlns:a16="http://schemas.microsoft.com/office/drawing/2014/main" id="{47B31FEC-BE53-48A7-94B5-A0CC58F443C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8481" r="6247"/>
          <a:stretch/>
        </p:blipFill>
        <p:spPr>
          <a:xfrm>
            <a:off x="6258560" y="4250983"/>
            <a:ext cx="2885440" cy="260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340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74625" y="1025526"/>
            <a:ext cx="8794750" cy="5160963"/>
          </a:xfrm>
          <a:solidFill>
            <a:schemeClr val="bg1"/>
          </a:solidFill>
        </p:spPr>
        <p:txBody>
          <a:bodyPr>
            <a:normAutofit/>
          </a:bodyPr>
          <a:lstStyle/>
          <a:p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  <a:p>
            <a:endParaRPr lang="en-GB" sz="8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57C0C7B-93F0-718E-0596-DD124411822A}"/>
              </a:ext>
            </a:extLst>
          </p:cNvPr>
          <p:cNvSpPr/>
          <p:nvPr/>
        </p:nvSpPr>
        <p:spPr>
          <a:xfrm>
            <a:off x="0" y="-1370"/>
            <a:ext cx="9144000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APEC structure – a reminder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767" y="-17244"/>
            <a:ext cx="1043608" cy="79124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1ED45F7-650C-C63A-28E7-7CA0A2308A28}"/>
              </a:ext>
            </a:extLst>
          </p:cNvPr>
          <p:cNvSpPr txBox="1"/>
          <p:nvPr/>
        </p:nvSpPr>
        <p:spPr>
          <a:xfrm>
            <a:off x="238125" y="928035"/>
            <a:ext cx="8731250" cy="55245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defTabSz="914400">
              <a:spcBef>
                <a:spcPts val="300"/>
              </a:spcBef>
              <a:buClrTx/>
              <a:buSzTx/>
              <a:buNone/>
              <a:defRPr/>
            </a:pPr>
            <a:r>
              <a:rPr lang="en-US" sz="2000" b="1" dirty="0">
                <a:solidFill>
                  <a:srgbClr val="0318FF"/>
                </a:solidFill>
                <a:latin typeface="Calibri" panose="020F0502020204030204"/>
              </a:rPr>
              <a:t>Task 6.1 Coordination and communication</a:t>
            </a:r>
          </a:p>
          <a:p>
            <a:pPr marL="0" lvl="0" indent="0" defTabSz="914400">
              <a:spcBef>
                <a:spcPts val="300"/>
              </a:spcBef>
              <a:buClrTx/>
              <a:buSzTx/>
              <a:buNone/>
              <a:defRPr/>
            </a:pP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Coordinated by Frank Zimmermann (CERN), Giuliano Franchetti (GSI)</a:t>
            </a:r>
          </a:p>
          <a:p>
            <a:pPr marL="0" lvl="0" indent="0" defTabSz="914400">
              <a:spcBef>
                <a:spcPts val="300"/>
              </a:spcBef>
              <a:buClrTx/>
              <a:buSzTx/>
              <a:buNone/>
              <a:defRPr/>
            </a:pPr>
            <a:r>
              <a:rPr lang="en-US" sz="1100" b="1" dirty="0">
                <a:solidFill>
                  <a:srgbClr val="0318FF"/>
                </a:solidFill>
                <a:latin typeface="Calibri" panose="020F0502020204030204"/>
              </a:rPr>
              <a:t> </a:t>
            </a:r>
          </a:p>
          <a:p>
            <a:pPr marL="0" lvl="0" indent="0" defTabSz="914400">
              <a:spcBef>
                <a:spcPts val="300"/>
              </a:spcBef>
              <a:buClrTx/>
              <a:buSzTx/>
              <a:buNone/>
              <a:defRPr/>
            </a:pPr>
            <a:r>
              <a:rPr lang="en-US" sz="2000" b="1" dirty="0">
                <a:solidFill>
                  <a:srgbClr val="0318FF"/>
                </a:solidFill>
                <a:latin typeface="Calibri" panose="020F0502020204030204"/>
              </a:rPr>
              <a:t>Task 6.2 Beam Quality Control in Hadron Storage Rings and Synchrotrons</a:t>
            </a:r>
          </a:p>
          <a:p>
            <a:pPr marL="0" lvl="0" indent="0" defTabSz="914400">
              <a:spcBef>
                <a:spcPts val="300"/>
              </a:spcBef>
              <a:buClrTx/>
              <a:buSzTx/>
              <a:buNone/>
              <a:defRPr/>
            </a:pP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Coordinated by Giuliano Franchetti (GSI), Frank Zimmermann (CERN)</a:t>
            </a:r>
          </a:p>
          <a:p>
            <a:pPr marL="0" lvl="0" indent="0" defTabSz="914400">
              <a:spcBef>
                <a:spcPts val="300"/>
              </a:spcBef>
              <a:buClrTx/>
              <a:buSzTx/>
              <a:buNone/>
              <a:defRPr/>
            </a:pPr>
            <a:r>
              <a:rPr lang="en-US" sz="1100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pPr marL="0" lvl="0" indent="0" defTabSz="914400">
              <a:spcBef>
                <a:spcPts val="300"/>
              </a:spcBef>
              <a:buClrTx/>
              <a:buSzTx/>
              <a:buNone/>
              <a:defRPr/>
            </a:pPr>
            <a:r>
              <a:rPr lang="en-US" sz="2000" b="1" dirty="0">
                <a:solidFill>
                  <a:srgbClr val="0318FF"/>
                </a:solidFill>
                <a:latin typeface="Calibri" panose="020F0502020204030204"/>
              </a:rPr>
              <a:t>Task 6.3 Reliability and Availability of Particle Accelerators</a:t>
            </a:r>
          </a:p>
          <a:p>
            <a:pPr marL="0" lvl="0" indent="0" defTabSz="914400">
              <a:spcBef>
                <a:spcPts val="300"/>
              </a:spcBef>
              <a:buClrTx/>
              <a:buSzTx/>
              <a:buNone/>
              <a:defRPr/>
            </a:pP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Coordinated by Johannes Gutleber (CERN), Klaus Hoeppner (HIT)</a:t>
            </a:r>
          </a:p>
          <a:p>
            <a:pPr marL="0" lvl="0" indent="0" defTabSz="914400">
              <a:spcBef>
                <a:spcPts val="300"/>
              </a:spcBef>
              <a:buClrTx/>
              <a:buSzTx/>
              <a:buNone/>
              <a:defRPr/>
            </a:pPr>
            <a:r>
              <a:rPr lang="en-US" sz="1100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pPr marL="0" lvl="0" indent="0" defTabSz="914400">
              <a:spcBef>
                <a:spcPts val="300"/>
              </a:spcBef>
              <a:buClrTx/>
              <a:buSzTx/>
              <a:buNone/>
              <a:defRPr/>
            </a:pPr>
            <a:r>
              <a:rPr lang="en-US" sz="2000" b="1" dirty="0">
                <a:solidFill>
                  <a:srgbClr val="0318FF"/>
                </a:solidFill>
                <a:latin typeface="Calibri" panose="020F0502020204030204"/>
              </a:rPr>
              <a:t>Task 6.4 Improved Beam Stabilization</a:t>
            </a:r>
          </a:p>
          <a:p>
            <a:pPr marL="0" lvl="0" indent="0" defTabSz="914400">
              <a:spcBef>
                <a:spcPts val="300"/>
              </a:spcBef>
              <a:buClrTx/>
              <a:buSzTx/>
              <a:buNone/>
              <a:defRPr/>
            </a:pP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Coordinated by Mauro Migliorati (U. Roma Sapienza), Alessandro Drago (INFN-LNF)</a:t>
            </a:r>
          </a:p>
          <a:p>
            <a:pPr marL="0" lvl="0" indent="0" defTabSz="914400">
              <a:spcBef>
                <a:spcPts val="300"/>
              </a:spcBef>
              <a:buClrTx/>
              <a:buSzTx/>
              <a:buNone/>
              <a:defRPr/>
            </a:pPr>
            <a:r>
              <a:rPr lang="en-US" sz="1100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pPr marL="0" lvl="0" indent="0" defTabSz="914400">
              <a:spcBef>
                <a:spcPts val="300"/>
              </a:spcBef>
              <a:buClrTx/>
              <a:buSzTx/>
              <a:buNone/>
              <a:defRPr/>
            </a:pPr>
            <a:r>
              <a:rPr lang="en-US" sz="2000" b="1" dirty="0">
                <a:solidFill>
                  <a:srgbClr val="0318FF"/>
                </a:solidFill>
                <a:latin typeface="Calibri" panose="020F0502020204030204"/>
              </a:rPr>
              <a:t>Task 6.5 Beam Quality Control in </a:t>
            </a:r>
            <a:r>
              <a:rPr lang="en-US" sz="2000" b="1" dirty="0" err="1">
                <a:solidFill>
                  <a:srgbClr val="0318FF"/>
                </a:solidFill>
                <a:latin typeface="Calibri" panose="020F0502020204030204"/>
              </a:rPr>
              <a:t>Linacs</a:t>
            </a:r>
            <a:r>
              <a:rPr lang="en-US" sz="2000" b="1" dirty="0">
                <a:solidFill>
                  <a:srgbClr val="0318FF"/>
                </a:solidFill>
                <a:latin typeface="Calibri" panose="020F0502020204030204"/>
              </a:rPr>
              <a:t> and Energy Recovery </a:t>
            </a:r>
            <a:r>
              <a:rPr lang="en-US" sz="2000" b="1" dirty="0" err="1">
                <a:solidFill>
                  <a:srgbClr val="0318FF"/>
                </a:solidFill>
                <a:latin typeface="Calibri" panose="020F0502020204030204"/>
              </a:rPr>
              <a:t>Linacs</a:t>
            </a:r>
            <a:endParaRPr lang="en-US" sz="2000" b="1" dirty="0">
              <a:solidFill>
                <a:srgbClr val="0318FF"/>
              </a:solidFill>
              <a:latin typeface="Calibri" panose="020F0502020204030204"/>
            </a:endParaRPr>
          </a:p>
          <a:p>
            <a:pPr marL="0" lvl="0" indent="0" defTabSz="914400">
              <a:spcBef>
                <a:spcPts val="300"/>
              </a:spcBef>
              <a:buClrTx/>
              <a:buSzTx/>
              <a:buNone/>
              <a:defRPr/>
            </a:pP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Coordinated by Florian Hug (JGU Mainz)</a:t>
            </a:r>
          </a:p>
          <a:p>
            <a:pPr marL="0" lvl="0" indent="0" defTabSz="914400">
              <a:spcBef>
                <a:spcPts val="300"/>
              </a:spcBef>
              <a:buClrTx/>
              <a:buSzTx/>
              <a:buNone/>
              <a:defRPr/>
            </a:pPr>
            <a:r>
              <a:rPr lang="en-US" sz="1100" dirty="0">
                <a:solidFill>
                  <a:prstClr val="black"/>
                </a:solidFill>
                <a:latin typeface="Calibri" panose="020F0502020204030204"/>
              </a:rPr>
              <a:t> </a:t>
            </a:r>
          </a:p>
          <a:p>
            <a:pPr marL="0" lvl="0" indent="0" defTabSz="914400">
              <a:spcBef>
                <a:spcPts val="300"/>
              </a:spcBef>
              <a:buClrTx/>
              <a:buSzTx/>
              <a:buNone/>
              <a:defRPr/>
            </a:pPr>
            <a:r>
              <a:rPr lang="en-US" sz="2000" b="1" dirty="0">
                <a:solidFill>
                  <a:srgbClr val="0318FF"/>
                </a:solidFill>
                <a:latin typeface="Calibri" panose="020F0502020204030204"/>
              </a:rPr>
              <a:t>Task 6.6 Far Future Concepts &amp; Feasibility</a:t>
            </a:r>
          </a:p>
          <a:p>
            <a:pPr marL="0" lvl="0" indent="0" defTabSz="914400">
              <a:spcBef>
                <a:spcPts val="300"/>
              </a:spcBef>
              <a:buClrTx/>
              <a:buSzTx/>
              <a:buNone/>
              <a:defRPr/>
            </a:pP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Coordinated by Marco Zanetti (INFN &amp; U. Padova), Frank Zimmermann (CERN)</a:t>
            </a:r>
          </a:p>
          <a:p>
            <a:pPr marL="0" indent="0">
              <a:buNone/>
            </a:pPr>
            <a:endParaRPr lang="en-US" sz="18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8862518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26994986-C178-432B-97F0-8ACD23D208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3460" y="4698396"/>
            <a:ext cx="1215218" cy="1994605"/>
          </a:xfrm>
          <a:prstGeom prst="rect">
            <a:avLst/>
          </a:prstGeom>
        </p:spPr>
      </p:pic>
      <p:pic>
        <p:nvPicPr>
          <p:cNvPr id="5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081720FF-262C-4DC1-82EC-2BBC8F2370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2127" y="2394743"/>
            <a:ext cx="2948630" cy="982877"/>
          </a:xfrm>
          <a:prstGeom prst="rect">
            <a:avLst/>
          </a:prstGeom>
        </p:spPr>
      </p:pic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A7E7844D-CAF1-497C-897D-2AECAA84F39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790" t="23063" r="15306" b="15453"/>
          <a:stretch/>
        </p:blipFill>
        <p:spPr>
          <a:xfrm>
            <a:off x="1862739" y="3526507"/>
            <a:ext cx="3203767" cy="1812880"/>
          </a:xfrm>
          <a:prstGeom prst="rect">
            <a:avLst/>
          </a:prstGeom>
        </p:spPr>
      </p:pic>
      <p:pic>
        <p:nvPicPr>
          <p:cNvPr id="9" name="Picture 8" descr="Logo, company name&#10;&#10;Description automatically generated">
            <a:extLst>
              <a:ext uri="{FF2B5EF4-FFF2-40B4-BE49-F238E27FC236}">
                <a16:creationId xmlns:a16="http://schemas.microsoft.com/office/drawing/2014/main" id="{24AA7A57-0F54-4429-939B-EB710F00FA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1817" y="3528021"/>
            <a:ext cx="2492148" cy="834998"/>
          </a:xfrm>
          <a:prstGeom prst="rect">
            <a:avLst/>
          </a:prstGeom>
        </p:spPr>
      </p:pic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C9702026-3BC2-40EF-BB8F-B66EB9221F8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0491" r="15692"/>
          <a:stretch/>
        </p:blipFill>
        <p:spPr>
          <a:xfrm>
            <a:off x="-84939" y="4223878"/>
            <a:ext cx="2379081" cy="1812880"/>
          </a:xfrm>
          <a:prstGeom prst="rect">
            <a:avLst/>
          </a:prstGeom>
        </p:spPr>
      </p:pic>
      <p:pic>
        <p:nvPicPr>
          <p:cNvPr id="13" name="Picture 12" descr="Graphical user interface, text&#10;&#10;Description automatically generated with medium confidence">
            <a:extLst>
              <a:ext uri="{FF2B5EF4-FFF2-40B4-BE49-F238E27FC236}">
                <a16:creationId xmlns:a16="http://schemas.microsoft.com/office/drawing/2014/main" id="{CCDA158B-EF5C-4239-8D71-5C298D2E199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2794" y="2687653"/>
            <a:ext cx="1561090" cy="1122034"/>
          </a:xfrm>
          <a:prstGeom prst="rect">
            <a:avLst/>
          </a:prstGeom>
        </p:spPr>
      </p:pic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A07802A9-2653-442F-AD3D-D4339838F4A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88165" y="2715968"/>
            <a:ext cx="3072179" cy="93189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F9D52DF-10F7-4096-8EA9-19FE8778B12E}"/>
              </a:ext>
            </a:extLst>
          </p:cNvPr>
          <p:cNvSpPr txBox="1"/>
          <p:nvPr/>
        </p:nvSpPr>
        <p:spPr>
          <a:xfrm>
            <a:off x="48126" y="0"/>
            <a:ext cx="9095874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1800"/>
              </a:spcBef>
              <a:spcAft>
                <a:spcPts val="1800"/>
              </a:spcAft>
            </a:pPr>
            <a:r>
              <a:rPr lang="en-US" sz="3200" b="1" dirty="0">
                <a:solidFill>
                  <a:srgbClr val="0058A4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WP6 - </a:t>
            </a:r>
            <a:r>
              <a:rPr lang="en-US" sz="3200" b="1" i="1" dirty="0">
                <a:solidFill>
                  <a:srgbClr val="0058A4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thank you !</a:t>
            </a:r>
            <a:endParaRPr lang="en-GB" sz="3200" b="1" i="1" dirty="0">
              <a:solidFill>
                <a:srgbClr val="012545"/>
              </a:solidFill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D5E086C-C11A-4DFB-A458-ED05ACCCD0F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66506" y="5570310"/>
            <a:ext cx="1943563" cy="105924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424FC76-FAA7-D0AA-D312-FBCCE97408F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3460" y="-162943"/>
            <a:ext cx="1696784" cy="128354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901CBB8-CA94-0A26-8282-A3C5F9109EE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9071"/>
            <a:ext cx="1275348" cy="89355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58EE3F1-087E-AE3B-86C2-F0B720F8374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592218" y="5570310"/>
            <a:ext cx="2205061" cy="6321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5F8DDA0-27D5-C2AE-6A2F-60C438473B5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4334" y="6189329"/>
            <a:ext cx="4439615" cy="6596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4D16E35-A18A-5F03-5A03-082FFB2566E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350476" y="4105746"/>
            <a:ext cx="1820173" cy="38950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489F4CB-70CD-1A3A-71F4-EAF18891140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448006" y="4865400"/>
            <a:ext cx="1656477" cy="40410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FF9CB0B-8372-74DB-3D5F-7C63D697DC54}"/>
              </a:ext>
            </a:extLst>
          </p:cNvPr>
          <p:cNvSpPr txBox="1"/>
          <p:nvPr/>
        </p:nvSpPr>
        <p:spPr>
          <a:xfrm>
            <a:off x="-124206" y="908235"/>
            <a:ext cx="920024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latin typeface="Calibri" panose="020F0502020204030204" pitchFamily="34" charset="0"/>
                <a:ea typeface="Calibri" panose="020F0502020204030204" pitchFamily="34" charset="0"/>
              </a:rPr>
              <a:t>a</a:t>
            </a:r>
            <a:r>
              <a:rPr lang="en-GB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ll beneficiaries</a:t>
            </a:r>
            <a:r>
              <a:rPr lang="en-GB" sz="2800" b="1" dirty="0">
                <a:latin typeface="Calibri" panose="020F0502020204030204" pitchFamily="34" charset="0"/>
                <a:ea typeface="Calibri" panose="020F0502020204030204" pitchFamily="34" charset="0"/>
              </a:rPr>
              <a:t> &amp; partners of WP6 made important</a:t>
            </a:r>
            <a:r>
              <a:rPr lang="en-GB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contributions, far exceeding original scope 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(despite covid-19 pandemic ! );</a:t>
            </a:r>
            <a:r>
              <a:rPr lang="en-GB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perfect integration </a:t>
            </a:r>
            <a:r>
              <a:rPr lang="en-GB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within WP6 activities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778774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8318A7DD-8262-4753-8151-B672AD4223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1" y="890201"/>
            <a:ext cx="13856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6041541E-C52C-4300-9AED-289D4F3779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6570" y="2382152"/>
            <a:ext cx="330860" cy="207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9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+mn-cs"/>
              </a:rPr>
              <a:t>      </a:t>
            </a:r>
            <a:endParaRPr kumimoji="0" lang="en-US" altLang="en-US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B5C23E-7BA7-4148-868B-3510311385C4}"/>
              </a:ext>
            </a:extLst>
          </p:cNvPr>
          <p:cNvSpPr/>
          <p:nvPr/>
        </p:nvSpPr>
        <p:spPr>
          <a:xfrm>
            <a:off x="0" y="-1370"/>
            <a:ext cx="9144000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ARIES WP6 workshops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E027EF7-6748-477A-A70A-2B93AA87C385}"/>
              </a:ext>
            </a:extLst>
          </p:cNvPr>
          <p:cNvSpPr/>
          <p:nvPr/>
        </p:nvSpPr>
        <p:spPr>
          <a:xfrm>
            <a:off x="203388" y="4277442"/>
            <a:ext cx="3464560" cy="138499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Times New Roman" panose="02020603050405020304" pitchFamily="18" charset="0"/>
                <a:cs typeface="+mn-cs"/>
              </a:rPr>
              <a:t>fraction of women participants in all WP6 workshops </a:t>
            </a:r>
          </a:p>
        </p:txBody>
      </p:sp>
      <p:pic>
        <p:nvPicPr>
          <p:cNvPr id="21" name="Picture 20" descr="Chart, pie chart&#10;&#10;Description automatically generated">
            <a:extLst>
              <a:ext uri="{FF2B5EF4-FFF2-40B4-BE49-F238E27FC236}">
                <a16:creationId xmlns:a16="http://schemas.microsoft.com/office/drawing/2014/main" id="{58C6E3A6-53DB-4203-917E-D94AF89FB6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0409"/>
            <a:ext cx="4597768" cy="280859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88B17D-8B14-4860-B35E-8397E62B9B5F}"/>
              </a:ext>
            </a:extLst>
          </p:cNvPr>
          <p:cNvSpPr txBox="1"/>
          <p:nvPr/>
        </p:nvSpPr>
        <p:spPr>
          <a:xfrm>
            <a:off x="240554" y="6172027"/>
            <a:ext cx="40861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highlight>
                  <a:srgbClr val="00FF00"/>
                </a:highlight>
              </a:rPr>
              <a:t>28 WP6 workshops in total</a:t>
            </a:r>
            <a:endParaRPr lang="en-GB" sz="2800" dirty="0">
              <a:highlight>
                <a:srgbClr val="00FF00"/>
              </a:highligh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C97E05-A76E-4F5A-B3C6-90144526F277}"/>
              </a:ext>
            </a:extLst>
          </p:cNvPr>
          <p:cNvSpPr txBox="1"/>
          <p:nvPr/>
        </p:nvSpPr>
        <p:spPr>
          <a:xfrm>
            <a:off x="4304534" y="534778"/>
            <a:ext cx="4956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00"/>
                </a:highlight>
              </a:rPr>
              <a:t>1812 (928) participants with (without) FCC Weeks</a:t>
            </a:r>
            <a:endParaRPr lang="en-GB" dirty="0">
              <a:highlight>
                <a:srgbClr val="00FF00"/>
              </a:highlight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551F711-A377-4423-9394-663910E95D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27" t="2214" r="2152" b="3244"/>
          <a:stretch/>
        </p:blipFill>
        <p:spPr>
          <a:xfrm>
            <a:off x="4442669" y="3953970"/>
            <a:ext cx="4497943" cy="28477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AA9030-8EBC-4F3A-AF8B-8C5597E3DC1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14" t="3423" r="2188" b="3081"/>
          <a:stretch/>
        </p:blipFill>
        <p:spPr>
          <a:xfrm>
            <a:off x="4597768" y="1057619"/>
            <a:ext cx="4248777" cy="2711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462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Text&#10;&#10;Description automatically generated">
            <a:extLst>
              <a:ext uri="{FF2B5EF4-FFF2-40B4-BE49-F238E27FC236}">
                <a16:creationId xmlns:a16="http://schemas.microsoft.com/office/drawing/2014/main" id="{DD68B274-5B05-400C-9D81-2E15F42300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811" y="4655880"/>
            <a:ext cx="2254927" cy="142079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C47A346-F306-4F20-A2A2-783DE16BC23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15" b="56649"/>
          <a:stretch/>
        </p:blipFill>
        <p:spPr>
          <a:xfrm>
            <a:off x="3135623" y="734544"/>
            <a:ext cx="2886857" cy="12550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979267D-0C79-4EFB-9416-4AEC4CB84BA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03" b="56458"/>
          <a:stretch/>
        </p:blipFill>
        <p:spPr>
          <a:xfrm>
            <a:off x="45792" y="2017762"/>
            <a:ext cx="2813035" cy="11674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B68FCCA-5D9C-4502-A84C-B7F486C59C67}"/>
              </a:ext>
            </a:extLst>
          </p:cNvPr>
          <p:cNvSpPr txBox="1"/>
          <p:nvPr/>
        </p:nvSpPr>
        <p:spPr>
          <a:xfrm>
            <a:off x="0" y="-8560"/>
            <a:ext cx="91440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</a:rPr>
              <a:t>some</a:t>
            </a:r>
            <a:r>
              <a:rPr kumimoji="0" lang="en-US" sz="3600" b="1" i="0" u="none" strike="noStrike" kern="1200" cap="all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ARIES WP6 </a:t>
            </a: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milestones and deliverables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01D83E-F839-44A7-93CF-3F88AF102E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429" y="693798"/>
            <a:ext cx="2182852" cy="1255088"/>
          </a:xfrm>
          <a:prstGeom prst="rect">
            <a:avLst/>
          </a:prstGeom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883A169B-3B91-4ADC-9477-990D43AD22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713" y="2005313"/>
            <a:ext cx="2227379" cy="1320243"/>
          </a:xfrm>
          <a:prstGeom prst="rect">
            <a:avLst/>
          </a:prstGeom>
        </p:spPr>
      </p:pic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D7F649F4-3847-48CF-8DCC-406ADCB1B70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747" y="3322740"/>
            <a:ext cx="2430080" cy="1360751"/>
          </a:xfrm>
          <a:prstGeom prst="rect">
            <a:avLst/>
          </a:prstGeom>
        </p:spPr>
      </p:pic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78563FAF-7A5D-4367-B0A1-E80C10971D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644" y="2206392"/>
            <a:ext cx="2430081" cy="115906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EB05EDA-6C5C-4D41-ACF2-EF539BB26D40}"/>
              </a:ext>
            </a:extLst>
          </p:cNvPr>
          <p:cNvSpPr txBox="1"/>
          <p:nvPr/>
        </p:nvSpPr>
        <p:spPr>
          <a:xfrm rot="19934972">
            <a:off x="3425405" y="956780"/>
            <a:ext cx="1247329" cy="415498"/>
          </a:xfrm>
          <a:prstGeom prst="rect">
            <a:avLst/>
          </a:prstGeom>
          <a:solidFill>
            <a:schemeClr val="accent6">
              <a:lumMod val="20000"/>
              <a:lumOff val="8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approved</a:t>
            </a: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B144140-43B1-45E7-883B-AB086A74EA54}"/>
              </a:ext>
            </a:extLst>
          </p:cNvPr>
          <p:cNvSpPr txBox="1"/>
          <p:nvPr/>
        </p:nvSpPr>
        <p:spPr>
          <a:xfrm rot="19934972">
            <a:off x="236821" y="2187085"/>
            <a:ext cx="1247329" cy="415498"/>
          </a:xfrm>
          <a:prstGeom prst="rect">
            <a:avLst/>
          </a:prstGeom>
          <a:solidFill>
            <a:schemeClr val="accent6">
              <a:lumMod val="20000"/>
              <a:lumOff val="8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approved</a:t>
            </a: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B425515-0C79-47E8-95A9-E1332BE47F81}"/>
              </a:ext>
            </a:extLst>
          </p:cNvPr>
          <p:cNvSpPr txBox="1"/>
          <p:nvPr/>
        </p:nvSpPr>
        <p:spPr>
          <a:xfrm rot="19934972">
            <a:off x="3106719" y="2540144"/>
            <a:ext cx="1247329" cy="415498"/>
          </a:xfrm>
          <a:prstGeom prst="rect">
            <a:avLst/>
          </a:prstGeom>
          <a:solidFill>
            <a:schemeClr val="accent6">
              <a:lumMod val="20000"/>
              <a:lumOff val="8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approved</a:t>
            </a: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E52119-C085-4532-A723-717289F0EE3D}"/>
              </a:ext>
            </a:extLst>
          </p:cNvPr>
          <p:cNvSpPr txBox="1"/>
          <p:nvPr/>
        </p:nvSpPr>
        <p:spPr>
          <a:xfrm rot="19934972">
            <a:off x="6178593" y="904523"/>
            <a:ext cx="1247329" cy="415498"/>
          </a:xfrm>
          <a:prstGeom prst="rect">
            <a:avLst/>
          </a:prstGeom>
          <a:solidFill>
            <a:schemeClr val="accent6">
              <a:lumMod val="20000"/>
              <a:lumOff val="8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approved</a:t>
            </a: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FA15AC7-2C71-4917-9FC5-065FD5FCCF62}"/>
              </a:ext>
            </a:extLst>
          </p:cNvPr>
          <p:cNvSpPr txBox="1"/>
          <p:nvPr/>
        </p:nvSpPr>
        <p:spPr>
          <a:xfrm rot="19934972">
            <a:off x="6697262" y="2350488"/>
            <a:ext cx="1247329" cy="415498"/>
          </a:xfrm>
          <a:prstGeom prst="rect">
            <a:avLst/>
          </a:prstGeom>
          <a:solidFill>
            <a:schemeClr val="accent6">
              <a:lumMod val="20000"/>
              <a:lumOff val="8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approved</a:t>
            </a: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8F0CA7C-01FA-44A1-9A06-582350E63E5D}"/>
              </a:ext>
            </a:extLst>
          </p:cNvPr>
          <p:cNvSpPr txBox="1"/>
          <p:nvPr/>
        </p:nvSpPr>
        <p:spPr>
          <a:xfrm rot="19934972">
            <a:off x="998749" y="3466837"/>
            <a:ext cx="1247329" cy="415498"/>
          </a:xfrm>
          <a:prstGeom prst="rect">
            <a:avLst/>
          </a:prstGeom>
          <a:solidFill>
            <a:schemeClr val="accent6">
              <a:lumMod val="20000"/>
              <a:lumOff val="8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approved</a:t>
            </a: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83B76E0A-1B43-4A66-BD9C-662EA888163C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50"/>
          <a:stretch/>
        </p:blipFill>
        <p:spPr>
          <a:xfrm>
            <a:off x="3021127" y="3394034"/>
            <a:ext cx="2546678" cy="132877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BC7C6C1-D027-4E92-8F05-635368F55D12}"/>
              </a:ext>
            </a:extLst>
          </p:cNvPr>
          <p:cNvSpPr txBox="1"/>
          <p:nvPr/>
        </p:nvSpPr>
        <p:spPr>
          <a:xfrm rot="19934972">
            <a:off x="3257223" y="4012378"/>
            <a:ext cx="1247329" cy="415498"/>
          </a:xfrm>
          <a:prstGeom prst="rect">
            <a:avLst/>
          </a:prstGeom>
          <a:solidFill>
            <a:schemeClr val="accent6">
              <a:lumMod val="20000"/>
              <a:lumOff val="8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approved</a:t>
            </a: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1" name="Picture 20" descr="A screenshot of a cell phone&#10;&#10;Description automatically generated">
            <a:extLst>
              <a:ext uri="{FF2B5EF4-FFF2-40B4-BE49-F238E27FC236}">
                <a16:creationId xmlns:a16="http://schemas.microsoft.com/office/drawing/2014/main" id="{B828F7C2-7A71-486A-BE90-40EF46CA55C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80"/>
          <a:stretch/>
        </p:blipFill>
        <p:spPr>
          <a:xfrm>
            <a:off x="6197093" y="3506154"/>
            <a:ext cx="2511632" cy="116744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0A4BF44-6632-4D97-A85F-58CBD4140A1B}"/>
              </a:ext>
            </a:extLst>
          </p:cNvPr>
          <p:cNvSpPr txBox="1"/>
          <p:nvPr/>
        </p:nvSpPr>
        <p:spPr>
          <a:xfrm rot="19934972">
            <a:off x="7138062" y="3756317"/>
            <a:ext cx="1247329" cy="415498"/>
          </a:xfrm>
          <a:prstGeom prst="rect">
            <a:avLst/>
          </a:prstGeom>
          <a:solidFill>
            <a:schemeClr val="accent6">
              <a:lumMod val="20000"/>
              <a:lumOff val="8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approved</a:t>
            </a: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2ADF19E-1B07-4D50-86C7-83451B3068F7}"/>
              </a:ext>
            </a:extLst>
          </p:cNvPr>
          <p:cNvSpPr txBox="1"/>
          <p:nvPr/>
        </p:nvSpPr>
        <p:spPr>
          <a:xfrm rot="19934972">
            <a:off x="1517465" y="5309899"/>
            <a:ext cx="1247329" cy="415498"/>
          </a:xfrm>
          <a:prstGeom prst="rect">
            <a:avLst/>
          </a:prstGeom>
          <a:solidFill>
            <a:schemeClr val="accent6">
              <a:lumMod val="20000"/>
              <a:lumOff val="8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approved</a:t>
            </a: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DDBDB00-E39F-44B6-957A-EF33516D8FE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087262" y="4744606"/>
            <a:ext cx="2511633" cy="145790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79DCF69-5AC7-4C69-9217-97C6548722AA}"/>
              </a:ext>
            </a:extLst>
          </p:cNvPr>
          <p:cNvSpPr txBox="1"/>
          <p:nvPr/>
        </p:nvSpPr>
        <p:spPr>
          <a:xfrm rot="19934972">
            <a:off x="4662901" y="5400278"/>
            <a:ext cx="1247329" cy="415498"/>
          </a:xfrm>
          <a:prstGeom prst="rect">
            <a:avLst/>
          </a:prstGeom>
          <a:solidFill>
            <a:schemeClr val="accent6">
              <a:lumMod val="20000"/>
              <a:lumOff val="8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approved</a:t>
            </a: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BDA64C0-28BA-423E-A5E9-C964F782CB92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t="2892" b="60964"/>
          <a:stretch/>
        </p:blipFill>
        <p:spPr>
          <a:xfrm>
            <a:off x="6203503" y="4814291"/>
            <a:ext cx="2428838" cy="116721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B8F04EC-6912-4284-9A0A-0C85D2CD54B5}"/>
              </a:ext>
            </a:extLst>
          </p:cNvPr>
          <p:cNvSpPr txBox="1"/>
          <p:nvPr/>
        </p:nvSpPr>
        <p:spPr>
          <a:xfrm rot="19934972">
            <a:off x="7442923" y="5533207"/>
            <a:ext cx="1247329" cy="415498"/>
          </a:xfrm>
          <a:prstGeom prst="rect">
            <a:avLst/>
          </a:prstGeom>
          <a:solidFill>
            <a:schemeClr val="accent6">
              <a:lumMod val="20000"/>
              <a:lumOff val="8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approved</a:t>
            </a: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11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49DD8BC2-42DF-48A5-AF3C-EF1B583F8A1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15491" y="734543"/>
            <a:ext cx="2436570" cy="1186043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43D4D029-ABF5-42B4-9B09-EF85B00AA8D6}"/>
              </a:ext>
            </a:extLst>
          </p:cNvPr>
          <p:cNvSpPr txBox="1"/>
          <p:nvPr/>
        </p:nvSpPr>
        <p:spPr>
          <a:xfrm rot="19934972">
            <a:off x="179979" y="901863"/>
            <a:ext cx="1247329" cy="415498"/>
          </a:xfrm>
          <a:prstGeom prst="rect">
            <a:avLst/>
          </a:prstGeom>
          <a:solidFill>
            <a:schemeClr val="accent6">
              <a:lumMod val="20000"/>
              <a:lumOff val="8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approved</a:t>
            </a:r>
            <a:endParaRPr kumimoji="0" lang="en-GB" sz="21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5E4D34D-B866-28FB-71AB-F02BDC85FE9F}"/>
              </a:ext>
            </a:extLst>
          </p:cNvPr>
          <p:cNvSpPr txBox="1"/>
          <p:nvPr/>
        </p:nvSpPr>
        <p:spPr>
          <a:xfrm>
            <a:off x="315491" y="6298259"/>
            <a:ext cx="8564104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318FF"/>
                </a:solidFill>
              </a:rPr>
              <a:t>WP6 work plan carried out &gt; 100%, all deliverables completed</a:t>
            </a:r>
          </a:p>
        </p:txBody>
      </p:sp>
    </p:spTree>
    <p:extLst>
      <p:ext uri="{BB962C8B-B14F-4D97-AF65-F5344CB8AC3E}">
        <p14:creationId xmlns:p14="http://schemas.microsoft.com/office/powerpoint/2010/main" val="2375860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23" grpId="0" animBg="1"/>
      <p:bldP spid="24" grpId="0" animBg="1"/>
      <p:bldP spid="25" grpId="0" animBg="1"/>
      <p:bldP spid="26" grpId="0" animBg="1"/>
      <p:bldP spid="28" grpId="0" animBg="1"/>
      <p:bldP spid="2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2AA5874-A98C-4AFC-9746-14C4E01E0FBE}"/>
              </a:ext>
            </a:extLst>
          </p:cNvPr>
          <p:cNvSpPr txBox="1">
            <a:spLocks/>
          </p:cNvSpPr>
          <p:nvPr/>
        </p:nvSpPr>
        <p:spPr>
          <a:xfrm>
            <a:off x="0" y="-32935"/>
            <a:ext cx="9144000" cy="707874"/>
          </a:xfrm>
          <a:prstGeom prst="rect">
            <a:avLst/>
          </a:prstGeom>
          <a:solidFill>
            <a:srgbClr val="FFFF00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51435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ERL landscape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676073-53B4-43AF-950F-404C65CEA6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657" y="1078914"/>
            <a:ext cx="8584686" cy="510958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0896209D-DA87-4CAA-9878-A30C1BEAF5CA}"/>
              </a:ext>
            </a:extLst>
          </p:cNvPr>
          <p:cNvSpPr/>
          <p:nvPr/>
        </p:nvSpPr>
        <p:spPr>
          <a:xfrm>
            <a:off x="5712505" y="3360637"/>
            <a:ext cx="829734" cy="541867"/>
          </a:xfrm>
          <a:prstGeom prst="ellipse">
            <a:avLst/>
          </a:prstGeom>
          <a:noFill/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3474B61-9AA3-4D6C-9421-60DFD2BF827D}"/>
              </a:ext>
            </a:extLst>
          </p:cNvPr>
          <p:cNvSpPr/>
          <p:nvPr/>
        </p:nvSpPr>
        <p:spPr>
          <a:xfrm>
            <a:off x="5517772" y="1483175"/>
            <a:ext cx="829734" cy="541867"/>
          </a:xfrm>
          <a:prstGeom prst="ellipse">
            <a:avLst/>
          </a:prstGeom>
          <a:noFill/>
          <a:ln w="63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857D3A-35EE-4A44-B389-18BA38CB5A5C}"/>
              </a:ext>
            </a:extLst>
          </p:cNvPr>
          <p:cNvSpPr txBox="1"/>
          <p:nvPr/>
        </p:nvSpPr>
        <p:spPr>
          <a:xfrm>
            <a:off x="4961979" y="2987028"/>
            <a:ext cx="952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PERLE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CAD17A-B3BF-4977-BD03-6B3A8F295E9E}"/>
              </a:ext>
            </a:extLst>
          </p:cNvPr>
          <p:cNvSpPr txBox="1"/>
          <p:nvPr/>
        </p:nvSpPr>
        <p:spPr>
          <a:xfrm>
            <a:off x="4485726" y="1585657"/>
            <a:ext cx="8274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LHeC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6F46DD-55B2-4F18-B86C-A4BB57C89179}"/>
              </a:ext>
            </a:extLst>
          </p:cNvPr>
          <p:cNvSpPr txBox="1"/>
          <p:nvPr/>
        </p:nvSpPr>
        <p:spPr>
          <a:xfrm>
            <a:off x="193106" y="6481517"/>
            <a:ext cx="75443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F. Hug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2FB7154-6C45-4FDD-A158-ABAB78393E16}"/>
              </a:ext>
            </a:extLst>
          </p:cNvPr>
          <p:cNvSpPr/>
          <p:nvPr/>
        </p:nvSpPr>
        <p:spPr>
          <a:xfrm>
            <a:off x="279657" y="970916"/>
            <a:ext cx="20490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ARIES MS Report 28</a:t>
            </a:r>
          </a:p>
        </p:txBody>
      </p:sp>
      <p:sp>
        <p:nvSpPr>
          <p:cNvPr id="12" name="Star: 5 Points 11">
            <a:extLst>
              <a:ext uri="{FF2B5EF4-FFF2-40B4-BE49-F238E27FC236}">
                <a16:creationId xmlns:a16="http://schemas.microsoft.com/office/drawing/2014/main" id="{224B4BB7-55D8-4B6F-A61C-AC2B6A764701}"/>
              </a:ext>
            </a:extLst>
          </p:cNvPr>
          <p:cNvSpPr/>
          <p:nvPr/>
        </p:nvSpPr>
        <p:spPr>
          <a:xfrm>
            <a:off x="4374428" y="970916"/>
            <a:ext cx="395144" cy="36933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872835F-FEE8-4675-8001-4BD9A05D4A10}"/>
              </a:ext>
            </a:extLst>
          </p:cNvPr>
          <p:cNvSpPr txBox="1"/>
          <p:nvPr/>
        </p:nvSpPr>
        <p:spPr>
          <a:xfrm>
            <a:off x="3967429" y="640249"/>
            <a:ext cx="16042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FCC-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-ERL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1087093-3392-432A-99EF-2F2219966CBA}"/>
              </a:ext>
            </a:extLst>
          </p:cNvPr>
          <p:cNvSpPr/>
          <p:nvPr/>
        </p:nvSpPr>
        <p:spPr>
          <a:xfrm>
            <a:off x="4027312" y="6102247"/>
            <a:ext cx="4923582" cy="754053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>
            <a:spAutoFit/>
          </a:bodyPr>
          <a:lstStyle/>
          <a:p>
            <a:pPr lvl="0" algn="just">
              <a:spcAft>
                <a:spcPts val="600"/>
              </a:spcAft>
              <a:tabLst>
                <a:tab pos="457200" algn="l"/>
              </a:tabLst>
            </a:pPr>
            <a:r>
              <a:rPr lang="en-GB" sz="1100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LHeC/FCC-eh Workshop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CERN, Switzerland, 11-13 September 2017 </a:t>
            </a:r>
          </a:p>
          <a:p>
            <a:pPr lvl="0" algn="just">
              <a:spcAft>
                <a:spcPts val="600"/>
              </a:spcAft>
              <a:tabLst>
                <a:tab pos="457200" algn="l"/>
              </a:tabLst>
            </a:pPr>
            <a:r>
              <a:rPr lang="en-GB" sz="1100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LHeC, FCC-eh, and PERLE Workshop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LAL Orsay, France, 27-29 June, 2018 </a:t>
            </a:r>
          </a:p>
          <a:p>
            <a:pPr lvl="0" algn="just">
              <a:spcAft>
                <a:spcPts val="600"/>
              </a:spcAft>
              <a:tabLst>
                <a:tab pos="457200" algn="l"/>
              </a:tabLst>
            </a:pPr>
            <a:r>
              <a:rPr lang="en-US" sz="1100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Electrons for the LHC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Chavannes-de-</a:t>
            </a:r>
            <a:r>
              <a:rPr lang="en-US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Bogis</a:t>
            </a: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Switzerland, 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24-25 October 2019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644D3D1-D631-4CAC-A04F-967E3687080A}"/>
              </a:ext>
            </a:extLst>
          </p:cNvPr>
          <p:cNvSpPr txBox="1"/>
          <p:nvPr/>
        </p:nvSpPr>
        <p:spPr>
          <a:xfrm>
            <a:off x="1083834" y="6396335"/>
            <a:ext cx="16818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</a:rPr>
              <a:t>ARIES MS28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00FF00"/>
              </a:highlight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09169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/>
      <p:bldP spid="12" grpId="0" animBg="1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07903" y="61646"/>
            <a:ext cx="5465367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recent</a:t>
            </a:r>
            <a:r>
              <a:rPr kumimoji="0" lang="en-US" sz="3200" b="1" i="0" u="none" strike="noStrike" kern="1200" cap="all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HORIZON 2020 ARIES WP6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workshops, a covid circle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4050" y="-23384"/>
            <a:ext cx="1717247" cy="12990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29" y="61646"/>
            <a:ext cx="1618921" cy="1134275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37160" y="1355361"/>
            <a:ext cx="8869680" cy="4525963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marR="0" lvl="0" indent="-358775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prstClr val="black"/>
              </a:buClr>
              <a:buSzPct val="100000"/>
              <a:buFont typeface="+mj-lt"/>
              <a:buAutoNum type="arabicPeriod"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rgbClr val="0318FF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4"/>
              </a:rPr>
              <a:t>Accelerator Applications of Crystals and Nanotubes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4"/>
              </a:rPr>
              <a:t>,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EPFL Lausanne &amp; </a:t>
            </a:r>
            <a:r>
              <a:rPr kumimoji="0" lang="en-US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hybrid!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10-11 March 2020 </a:t>
            </a:r>
            <a:endParaRPr lang="en-US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8775" marR="0" lvl="0" indent="-358775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prstClr val="black"/>
              </a:buClr>
              <a:buSzPct val="100000"/>
              <a:buFont typeface="+mj-lt"/>
              <a:buAutoNum type="arabicPeriod"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5"/>
              </a:rPr>
              <a:t>Mitigation Approaches for Hadron Storage Rings and Synchrotrons (Mitigations2020), </a:t>
            </a:r>
            <a:r>
              <a:rPr kumimoji="0" lang="en-GB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safe virtual space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22 June – 1 July 2020 </a:t>
            </a:r>
          </a:p>
          <a:p>
            <a:pPr marL="358775" marR="0" lvl="0" indent="-358775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prstClr val="black"/>
              </a:buClr>
              <a:buSzPct val="100000"/>
              <a:buFont typeface="+mj-lt"/>
              <a:buAutoNum type="arabicPeriod"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6"/>
              </a:rPr>
              <a:t>ARIES Workshop on Storage Rings and Gravitational Waves (SRGW2021),  </a:t>
            </a:r>
            <a:r>
              <a:rPr kumimoji="0" lang="en-GB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safe virtual space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2 February -18 March 2021 </a:t>
            </a:r>
          </a:p>
          <a:p>
            <a:pPr marL="358775" marR="0" lvl="0" indent="-358775" algn="l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prstClr val="black"/>
              </a:buClr>
              <a:buSzPct val="100000"/>
              <a:buFont typeface="+mj-lt"/>
              <a:buAutoNum type="arabicPeriod"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7"/>
              </a:rPr>
              <a:t>ARIES WP6 APEC &amp; </a:t>
            </a:r>
            <a:r>
              <a:rPr kumimoji="0" lang="en-GB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7"/>
              </a:rPr>
              <a:t>iFAST</a:t>
            </a: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7"/>
              </a:rPr>
              <a:t> WP5.2 PAF joint Brainstorming &amp; Strategy Workshop (BSW22), </a:t>
            </a:r>
            <a:r>
              <a:rPr kumimoji="0" lang="en-GB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</a:t>
            </a:r>
            <a:r>
              <a:rPr lang="en-GB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kumimoji="0" lang="en-GB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person! </a:t>
            </a:r>
            <a:r>
              <a:rPr kumimoji="0" lang="en-GB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Colegio Mayor, Valencia, 30 March -1 April ‘22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58775" marR="0" lvl="0" indent="-358775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prstClr val="black"/>
              </a:buClr>
              <a:buSzPct val="100000"/>
              <a:buFont typeface="+mj-lt"/>
              <a:buAutoNum type="arabicPeriod"/>
              <a:tabLst/>
              <a:defRPr/>
            </a:pPr>
            <a:endParaRPr kumimoji="0" lang="en-US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8775" marR="0" lvl="0" indent="-358775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prstClr val="black"/>
              </a:buClr>
              <a:buSzPct val="100000"/>
              <a:buFont typeface="+mj-lt"/>
              <a:buAutoNum type="arabicPeriod"/>
              <a:tabLst/>
              <a:defRPr/>
            </a:pP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1390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1B599C90-EDD4-4DA2-8BA8-966007F725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1923" y="1015400"/>
            <a:ext cx="5117684" cy="319855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FBA872A-CD5D-438A-9FDD-EA974418B277}"/>
              </a:ext>
            </a:extLst>
          </p:cNvPr>
          <p:cNvSpPr/>
          <p:nvPr/>
        </p:nvSpPr>
        <p:spPr>
          <a:xfrm>
            <a:off x="-2" y="0"/>
            <a:ext cx="9144001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3"/>
              </a:rPr>
              <a:t>ARIES Workshop on Storage Rings and Gravitational Waves (SRGW2021), 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virtual space, 2 February -18 March 2021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;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chaired by G. Franchetti, Marco Zanetti, and F. Zimmermann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E552BDB-B2C2-4180-8409-FC979133A525}"/>
              </a:ext>
            </a:extLst>
          </p:cNvPr>
          <p:cNvSpPr/>
          <p:nvPr/>
        </p:nvSpPr>
        <p:spPr>
          <a:xfrm>
            <a:off x="2948989" y="646331"/>
            <a:ext cx="46558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115 registered participants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BF28297-67A7-45FB-8E52-6F7F395136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2934" y="2402320"/>
            <a:ext cx="2623117" cy="251836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44DC849-DEA8-4B69-867B-5D9E5263A7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646331"/>
            <a:ext cx="2948989" cy="175598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6EAC8B7-FF3C-4100-84D2-49816CFCB59B}"/>
              </a:ext>
            </a:extLst>
          </p:cNvPr>
          <p:cNvSpPr/>
          <p:nvPr/>
        </p:nvSpPr>
        <p:spPr>
          <a:xfrm>
            <a:off x="54665" y="4826675"/>
            <a:ext cx="9144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Sessions: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2/2/2021,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Introduction to Gravitational Waves and their effects,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chair: </a:t>
            </a: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Pisin Chen / NTU Taiwan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18/2/2021,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Measurements and sensitivity,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chair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Shyh-Yuan Lee / Indiana U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4/3/2021,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Proposals and Schemes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chair</a:t>
            </a: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Jörg Wenninger / CERN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11/3/2021,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Gravitational wave generation and detection,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chair: </a:t>
            </a: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Frank Zimmermann / CERN </a:t>
            </a:r>
          </a:p>
          <a:p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18/3/2021,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Ground motion and final discussion, </a:t>
            </a:r>
            <a:r>
              <a:rPr lang="en-GB" dirty="0">
                <a:solidFill>
                  <a:prstClr val="black"/>
                </a:solidFill>
              </a:rPr>
              <a:t>chairs: </a:t>
            </a:r>
            <a:r>
              <a:rPr lang="en-GB" i="1" dirty="0">
                <a:solidFill>
                  <a:prstClr val="black"/>
                </a:solidFill>
              </a:rPr>
              <a:t>Giuliano Franchetti/GSI; John Ellis/CERN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43C3B6-7748-4E41-B82F-D2556EBE19CF}"/>
              </a:ext>
            </a:extLst>
          </p:cNvPr>
          <p:cNvSpPr txBox="1"/>
          <p:nvPr/>
        </p:nvSpPr>
        <p:spPr>
          <a:xfrm>
            <a:off x="2861032" y="4040644"/>
            <a:ext cx="61200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main focus: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detection and/or generation of gravitational waves or other gravity effects using storage rings &amp; accelerator technologies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45887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D1EE668-5E9D-4042-BC06-47A14C59EA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2681"/>
            <a:ext cx="9144000" cy="592890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7A95982B-C763-46F0-9B12-DAF18632C488}"/>
              </a:ext>
            </a:extLst>
          </p:cNvPr>
          <p:cNvSpPr/>
          <p:nvPr/>
        </p:nvSpPr>
        <p:spPr>
          <a:xfrm>
            <a:off x="-77118" y="0"/>
            <a:ext cx="9221117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Detection (&amp; Generation) Plot emerging from SRGW2021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403E36-A04E-420D-9D1C-19E3A153ACF7}"/>
              </a:ext>
            </a:extLst>
          </p:cNvPr>
          <p:cNvSpPr txBox="1"/>
          <p:nvPr/>
        </p:nvSpPr>
        <p:spPr>
          <a:xfrm>
            <a:off x="2217980" y="4574621"/>
            <a:ext cx="2193999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</a:rPr>
              <a:t>Suvrat Rao, Hamburg U.</a:t>
            </a:r>
            <a:endParaRPr lang="en-GB" sz="1600" i="1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57F6C35-CF6A-42B2-9865-E14A462EDFF5}"/>
              </a:ext>
            </a:extLst>
          </p:cNvPr>
          <p:cNvSpPr txBox="1"/>
          <p:nvPr/>
        </p:nvSpPr>
        <p:spPr>
          <a:xfrm>
            <a:off x="7305936" y="3636351"/>
            <a:ext cx="1553952" cy="584775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rgbClr val="0318FF"/>
                </a:solidFill>
              </a:rPr>
              <a:t>Katsunobu Oide,</a:t>
            </a:r>
          </a:p>
          <a:p>
            <a:r>
              <a:rPr lang="en-US" sz="1600" i="1" dirty="0">
                <a:solidFill>
                  <a:srgbClr val="0318FF"/>
                </a:solidFill>
              </a:rPr>
              <a:t>KEK + GF + FZ</a:t>
            </a:r>
            <a:endParaRPr lang="en-GB" sz="1600" i="1" dirty="0">
              <a:solidFill>
                <a:srgbClr val="0318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A86EFFA-08D3-485F-9877-E30A922A0B71}"/>
              </a:ext>
            </a:extLst>
          </p:cNvPr>
          <p:cNvSpPr txBox="1"/>
          <p:nvPr/>
        </p:nvSpPr>
        <p:spPr>
          <a:xfrm>
            <a:off x="7403251" y="2483692"/>
            <a:ext cx="1083951" cy="584775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</a:rPr>
              <a:t>Pisin Chen,</a:t>
            </a:r>
          </a:p>
          <a:p>
            <a:r>
              <a:rPr lang="en-US" sz="1600" i="1" dirty="0">
                <a:solidFill>
                  <a:srgbClr val="FF0000"/>
                </a:solidFill>
              </a:rPr>
              <a:t>NTU</a:t>
            </a:r>
            <a:endParaRPr lang="en-GB" sz="1600" i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73F9CB8-53B6-409E-8FFE-500E9287C0CD}"/>
              </a:ext>
            </a:extLst>
          </p:cNvPr>
          <p:cNvSpPr txBox="1"/>
          <p:nvPr/>
        </p:nvSpPr>
        <p:spPr>
          <a:xfrm>
            <a:off x="440675" y="6481588"/>
            <a:ext cx="1963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G. Franchetti et al.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0142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81AF064-F9D4-48B5-B710-0D60159F6C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4694927"/>
              </p:ext>
            </p:extLst>
          </p:nvPr>
        </p:nvGraphicFramePr>
        <p:xfrm>
          <a:off x="110168" y="2642984"/>
          <a:ext cx="9033831" cy="3344232"/>
        </p:xfrm>
        <a:graphic>
          <a:graphicData uri="http://schemas.openxmlformats.org/drawingml/2006/table">
            <a:tbl>
              <a:tblPr firstRow="1" firstCol="1" bandRow="1"/>
              <a:tblGrid>
                <a:gridCol w="1379282">
                  <a:extLst>
                    <a:ext uri="{9D8B030D-6E8A-4147-A177-3AD203B41FA5}">
                      <a16:colId xmlns:a16="http://schemas.microsoft.com/office/drawing/2014/main" val="3540153256"/>
                    </a:ext>
                  </a:extLst>
                </a:gridCol>
                <a:gridCol w="1479680">
                  <a:extLst>
                    <a:ext uri="{9D8B030D-6E8A-4147-A177-3AD203B41FA5}">
                      <a16:colId xmlns:a16="http://schemas.microsoft.com/office/drawing/2014/main" val="4229030907"/>
                    </a:ext>
                  </a:extLst>
                </a:gridCol>
                <a:gridCol w="1540668">
                  <a:extLst>
                    <a:ext uri="{9D8B030D-6E8A-4147-A177-3AD203B41FA5}">
                      <a16:colId xmlns:a16="http://schemas.microsoft.com/office/drawing/2014/main" val="3344170024"/>
                    </a:ext>
                  </a:extLst>
                </a:gridCol>
                <a:gridCol w="1255428">
                  <a:extLst>
                    <a:ext uri="{9D8B030D-6E8A-4147-A177-3AD203B41FA5}">
                      <a16:colId xmlns:a16="http://schemas.microsoft.com/office/drawing/2014/main" val="1385628072"/>
                    </a:ext>
                  </a:extLst>
                </a:gridCol>
                <a:gridCol w="1147525">
                  <a:extLst>
                    <a:ext uri="{9D8B030D-6E8A-4147-A177-3AD203B41FA5}">
                      <a16:colId xmlns:a16="http://schemas.microsoft.com/office/drawing/2014/main" val="845822629"/>
                    </a:ext>
                  </a:extLst>
                </a:gridCol>
                <a:gridCol w="1049005">
                  <a:extLst>
                    <a:ext uri="{9D8B030D-6E8A-4147-A177-3AD203B41FA5}">
                      <a16:colId xmlns:a16="http://schemas.microsoft.com/office/drawing/2014/main" val="605441621"/>
                    </a:ext>
                  </a:extLst>
                </a:gridCol>
                <a:gridCol w="1182243">
                  <a:extLst>
                    <a:ext uri="{9D8B030D-6E8A-4147-A177-3AD203B41FA5}">
                      <a16:colId xmlns:a16="http://schemas.microsoft.com/office/drawing/2014/main" val="298313910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Laboratory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Accelerator name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Accelerator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Circumference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(m)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Initial/final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Energy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(GeV)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Particles per bunch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Rms bunch length (cm)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Ramp time (s)/ stored time (s)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46115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Fermilab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Booster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476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0.4/8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5E10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0.033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74695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BNL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RHIC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3834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25/255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2E11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300/3600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24150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CERN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SPS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7000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26/450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1.1E11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5/20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25083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SLAC/SSRL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SPEAR3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234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8.7E9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29671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J-PARC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Main ring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1567.5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3/30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3.3E13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1.4/0~2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54408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INFN-LNF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DAFNE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97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1E11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1.06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0/1200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31652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GSI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ESR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0.4/0.004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1E8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10/2000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50011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GSI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SIS18/SIS100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216/1000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0.011/2.7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5E11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3000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</a:pPr>
                      <a:r>
                        <a:rPr lang="de-DE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1137071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47C98D4A-30D8-4800-8A1F-7EB347F5C9F0}"/>
              </a:ext>
            </a:extLst>
          </p:cNvPr>
          <p:cNvSpPr/>
          <p:nvPr/>
        </p:nvSpPr>
        <p:spPr>
          <a:xfrm>
            <a:off x="385590" y="1678885"/>
            <a:ext cx="83728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Summary of the accelerator characteristics and main beam features at the laboratories participating in the ARIES ranking effort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D45600-DACB-49BF-AA53-6DCB73153EA8}"/>
              </a:ext>
            </a:extLst>
          </p:cNvPr>
          <p:cNvSpPr txBox="1"/>
          <p:nvPr/>
        </p:nvSpPr>
        <p:spPr>
          <a:xfrm>
            <a:off x="0" y="-65495"/>
            <a:ext cx="906272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1800"/>
              </a:spcBef>
              <a:spcAft>
                <a:spcPts val="1800"/>
              </a:spcAft>
            </a:pPr>
            <a:r>
              <a:rPr lang="en-GB" sz="3600" kern="0" dirty="0">
                <a:solidFill>
                  <a:prstClr val="black"/>
                </a:solidFill>
              </a:rPr>
              <a:t>Ranking of performance degrading mechanisms for hadron storage rings and synchrotrons</a:t>
            </a:r>
            <a:endParaRPr lang="en-GB" sz="3600" b="1" dirty="0">
              <a:solidFill>
                <a:srgbClr val="012545"/>
              </a:solidFill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5050A2-C76A-4165-BA69-4944D80933FC}"/>
              </a:ext>
            </a:extLst>
          </p:cNvPr>
          <p:cNvSpPr txBox="1"/>
          <p:nvPr/>
        </p:nvSpPr>
        <p:spPr>
          <a:xfrm>
            <a:off x="477520" y="6421120"/>
            <a:ext cx="3100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00"/>
                </a:highlight>
              </a:rPr>
              <a:t>End 2018, APEC2018 workshop</a:t>
            </a:r>
            <a:endParaRPr lang="en-GB" dirty="0">
              <a:highlight>
                <a:srgbClr val="00FF00"/>
              </a:highligh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4C556F7-BB9E-4BAD-8406-32D633F5D8FC}"/>
              </a:ext>
            </a:extLst>
          </p:cNvPr>
          <p:cNvSpPr txBox="1"/>
          <p:nvPr/>
        </p:nvSpPr>
        <p:spPr>
          <a:xfrm>
            <a:off x="4182634" y="6328787"/>
            <a:ext cx="15440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00FF00"/>
                </a:highlight>
                <a:uLnTx/>
                <a:uFillTx/>
              </a:rPr>
              <a:t>ARIES D6.1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00FF00"/>
              </a:highlight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73347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14713</TotalTime>
  <Words>2979</Words>
  <Application>Microsoft Office PowerPoint</Application>
  <PresentationFormat>On-screen Show (4:3)</PresentationFormat>
  <Paragraphs>478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Arial</vt:lpstr>
      <vt:lpstr>Calibri</vt:lpstr>
      <vt:lpstr>Calibri Light</vt:lpstr>
      <vt:lpstr>Symbol</vt:lpstr>
      <vt:lpstr>Tahoma</vt:lpstr>
      <vt:lpstr>Times New Roman</vt:lpstr>
      <vt:lpstr>Office Theme</vt:lpstr>
      <vt:lpstr>1_Office Theme</vt:lpstr>
      <vt:lpstr>3_Office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Frank Zimmermann</cp:lastModifiedBy>
  <cp:revision>298</cp:revision>
  <dcterms:created xsi:type="dcterms:W3CDTF">2017-12-11T13:22:44Z</dcterms:created>
  <dcterms:modified xsi:type="dcterms:W3CDTF">2022-07-15T07:25:25Z</dcterms:modified>
</cp:coreProperties>
</file>