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61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-778" y="-3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88AB-AD0C-4C31-9B87-F59347888165}" type="datetime1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0806A5A-E0C8-4EA9-A56D-CA96237E95DC}" type="datetime1">
              <a:rPr lang="it-IT" smtClean="0"/>
              <a:t>04/07/2022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join.slack.com/t/heavyiontherapy/shared_invite/zt-17njxrruf-sQF60JiZBJQMlWFeKVr5L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patial.chat/s/IonTherapyCours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lv-LV" dirty="0" smtClean="0"/>
              <a:t>«Students for students»</a:t>
            </a:r>
            <a:br>
              <a:rPr lang="lv-LV" dirty="0" smtClean="0"/>
            </a:br>
            <a:r>
              <a:rPr lang="lv-LV" b="0" i="1" dirty="0" smtClean="0"/>
              <a:t>General introduction</a:t>
            </a:r>
            <a:endParaRPr lang="it-IT" b="0" i="1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And one last thing …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7976" y="1741713"/>
            <a:ext cx="5439682" cy="3831771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As already mentioned in entry Google Forms – </a:t>
            </a:r>
            <a:r>
              <a:rPr lang="lv-LV" sz="2800" b="1" dirty="0" smtClean="0">
                <a:solidFill>
                  <a:schemeClr val="bg1"/>
                </a:solidFill>
              </a:rPr>
              <a:t>we offer you the opportunity to take part in Thursday’s student case study discussion session </a:t>
            </a:r>
          </a:p>
          <a:p>
            <a:pPr algn="ctr"/>
            <a:endParaRPr lang="lv-LV" sz="2800" b="1" dirty="0" smtClean="0">
              <a:solidFill>
                <a:schemeClr val="bg1"/>
              </a:solidFill>
            </a:endParaRPr>
          </a:p>
          <a:p>
            <a:pPr algn="ctr"/>
            <a:r>
              <a:rPr lang="lv-LV" sz="4000" b="1" dirty="0" smtClean="0">
                <a:solidFill>
                  <a:schemeClr val="bg1"/>
                </a:solidFill>
              </a:rPr>
              <a:t>«Beams and Dreams»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36773" y="1752426"/>
            <a:ext cx="6052456" cy="1723549"/>
          </a:xfrm>
          <a:prstGeom prst="rect">
            <a:avLst/>
          </a:prstGeom>
          <a:solidFill>
            <a:srgbClr val="002060"/>
          </a:solidFill>
        </p:spPr>
        <p:txBody>
          <a:bodyPr wrap="square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lv-LV" sz="2400" dirty="0" smtClean="0">
                <a:solidFill>
                  <a:schemeClr val="bg1"/>
                </a:solidFill>
              </a:rPr>
              <a:t>Tell the others of your research topic!</a:t>
            </a:r>
          </a:p>
          <a:p>
            <a:pPr algn="ctr">
              <a:spcAft>
                <a:spcPts val="600"/>
              </a:spcAft>
            </a:pPr>
            <a:r>
              <a:rPr lang="lv-LV" sz="2400" dirty="0" smtClean="0">
                <a:solidFill>
                  <a:schemeClr val="bg1"/>
                </a:solidFill>
              </a:rPr>
              <a:t>Share an interesting project you or your group is working on!</a:t>
            </a:r>
          </a:p>
          <a:p>
            <a:pPr algn="ctr">
              <a:spcAft>
                <a:spcPts val="600"/>
              </a:spcAft>
            </a:pPr>
            <a:r>
              <a:rPr lang="lv-LV" sz="2400" dirty="0" smtClean="0">
                <a:solidFill>
                  <a:schemeClr val="bg1"/>
                </a:solidFill>
              </a:rPr>
              <a:t>Have a novel idea for a future project?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747658" y="3475975"/>
            <a:ext cx="6041571" cy="209750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600" dirty="0" smtClean="0">
                <a:solidFill>
                  <a:schemeClr val="bg1"/>
                </a:solidFill>
              </a:rPr>
              <a:t>Let us know if you are willing to participate by contacting us in Slack or by e-mail!</a:t>
            </a:r>
          </a:p>
          <a:p>
            <a:pPr algn="ctr"/>
            <a:r>
              <a:rPr lang="lv-LV" sz="2600" b="1" dirty="0" smtClean="0">
                <a:solidFill>
                  <a:schemeClr val="bg1"/>
                </a:solidFill>
              </a:rPr>
              <a:t>WE ARE LIMITED TO A FEW SLOTS!</a:t>
            </a:r>
          </a:p>
          <a:p>
            <a:pPr algn="ctr"/>
            <a:r>
              <a:rPr lang="lv-LV" sz="2600" b="1" dirty="0" smtClean="0">
                <a:solidFill>
                  <a:schemeClr val="bg1"/>
                </a:solidFill>
              </a:rPr>
              <a:t>Policy: </a:t>
            </a:r>
            <a:r>
              <a:rPr lang="lv-LV" sz="2600" b="1" dirty="0">
                <a:solidFill>
                  <a:schemeClr val="bg1"/>
                </a:solidFill>
              </a:rPr>
              <a:t>C</a:t>
            </a:r>
            <a:r>
              <a:rPr lang="lv-LV" sz="2600" b="1" dirty="0" smtClean="0">
                <a:solidFill>
                  <a:schemeClr val="bg1"/>
                </a:solidFill>
              </a:rPr>
              <a:t>overing </a:t>
            </a:r>
            <a:r>
              <a:rPr lang="lv-LV" sz="2600" b="1" dirty="0" smtClean="0">
                <a:solidFill>
                  <a:schemeClr val="bg1"/>
                </a:solidFill>
              </a:rPr>
              <a:t>as wide </a:t>
            </a:r>
            <a:r>
              <a:rPr lang="lv-LV" sz="2600" b="1" dirty="0" smtClean="0">
                <a:solidFill>
                  <a:schemeClr val="bg1"/>
                </a:solidFill>
              </a:rPr>
              <a:t>range of </a:t>
            </a:r>
            <a:r>
              <a:rPr lang="lv-LV" sz="2600" b="1" dirty="0" smtClean="0">
                <a:solidFill>
                  <a:schemeClr val="bg1"/>
                </a:solidFill>
              </a:rPr>
              <a:t>topics as possible</a:t>
            </a:r>
            <a:endParaRPr lang="en-GB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6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41" y="2822987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lv-LV" sz="6600" b="1" dirty="0" smtClean="0"/>
              <a:t>ENJOY THE LECTURES AND HAVE A WONDERFUL WEEK!</a:t>
            </a:r>
            <a:endParaRPr lang="en-GB" sz="6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66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Meet US!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026" name="Picture 2" descr="https://i.imgur.com/rDAkB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77" y="1877776"/>
            <a:ext cx="2139051" cy="278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imgur.com/DKkgiE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010" y="1866989"/>
            <a:ext cx="2447925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184" y="1877776"/>
            <a:ext cx="2312423" cy="2788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https://i.imgur.com/24jauhU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175" y="1877775"/>
            <a:ext cx="3717737" cy="278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664" y="4686390"/>
            <a:ext cx="24336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Joseph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CERN, 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University of Oxford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9131" y="4686390"/>
            <a:ext cx="24336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Cameron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CERN,</a:t>
            </a:r>
          </a:p>
          <a:p>
            <a:pPr algn="ctr"/>
            <a:r>
              <a:rPr lang="lv-LV" sz="2000" dirty="0">
                <a:latin typeface="Arial" pitchFamily="34" charset="0"/>
                <a:cs typeface="Arial" pitchFamily="34" charset="0"/>
              </a:rPr>
              <a:t>University of Oxford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9904" y="4686390"/>
            <a:ext cx="3004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Kristaps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CERN, 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Riga Technical university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34110" y="4686390"/>
            <a:ext cx="29658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Rebecca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CERN, </a:t>
            </a:r>
          </a:p>
          <a:p>
            <a:pPr algn="ctr"/>
            <a:r>
              <a:rPr lang="lv-LV" sz="2000" dirty="0" smtClean="0">
                <a:latin typeface="Arial" pitchFamily="34" charset="0"/>
                <a:cs typeface="Arial" pitchFamily="34" charset="0"/>
              </a:rPr>
              <a:t>Imperial College London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What about YOU?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AutoShape 2" descr="Veidlapu atbilžu diagrammu. Jautājuma nosaukums: How good is your knowledge of the following topic (1 - never heard of it. 5 - it's my research topic / I am an expert!). Atbilžu skaits: 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Veidlapu atbilžu diagrammu. Jautājuma nosaukums: How good is your knowledge of the following topic (1 - never heard of it. 5 - it's my research topic / I am an expert!). Atbilžu skaits: ."/>
          <p:cNvSpPr>
            <a:spLocks noChangeAspect="1" noChangeArrowheads="1"/>
          </p:cNvSpPr>
          <p:nvPr/>
        </p:nvSpPr>
        <p:spPr bwMode="auto">
          <a:xfrm>
            <a:off x="307975" y="2365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Veidlapu atbilžu diagrammu. Jautājuma nosaukums: How good is your knowledge of the following topic (1 - never heard of it. 5 - it's my research topic / I am an expert!). Atbilžu skaits: 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27" r="48721"/>
          <a:stretch/>
        </p:blipFill>
        <p:spPr bwMode="auto">
          <a:xfrm>
            <a:off x="14061" y="1251856"/>
            <a:ext cx="8207564" cy="257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Veidlapu atbilžu diagrammu. Jautājuma nosaukums: How good is your knowledge of the following topic (1 - never heard of it. 5 - it's my research topic / I am an expert!). Atbilžu skaits: 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3" t="22464"/>
          <a:stretch/>
        </p:blipFill>
        <p:spPr bwMode="auto">
          <a:xfrm>
            <a:off x="503922" y="3603172"/>
            <a:ext cx="7747936" cy="266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8403771" y="2612515"/>
            <a:ext cx="3675556" cy="270000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Accelerator physics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Medical physics and treatment planning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Medical imaging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Radiobiology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1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YOUR interests coming into the course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AutoShape 2" descr="Veidlapu atbilžu diagrammu. Jautājuma nosaukums: How good is your knowledge of the following topic (1 - never heard of it. 5 - it's my research topic / I am an expert!). Atbilžu skaits: 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Veidlapu atbilžu diagrammu. Jautājuma nosaukums: How good is your knowledge of the following topic (1 - never heard of it. 5 - it's my research topic / I am an expert!). Atbilžu skaits: ."/>
          <p:cNvSpPr>
            <a:spLocks noChangeAspect="1" noChangeArrowheads="1"/>
          </p:cNvSpPr>
          <p:nvPr/>
        </p:nvSpPr>
        <p:spPr bwMode="auto">
          <a:xfrm>
            <a:off x="307975" y="2365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0" name="Picture 2" descr="Veidlapu atbilžu diagrammu. Jautājuma nosaukums: How much are you interested in learning the following topics? (1 - don't want or need to learn this 5 - I want to learn about this as much as possible in the course!). Atbilžu skaits: 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2" r="49045"/>
          <a:stretch/>
        </p:blipFill>
        <p:spPr bwMode="auto">
          <a:xfrm>
            <a:off x="-10887" y="1317048"/>
            <a:ext cx="8300698" cy="263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Veidlapu atbilžu diagrammu. Jautājuma nosaukums: How much are you interested in learning the following topics? (1 - don't want or need to learn this 5 - I want to learn about this as much as possible in the course!). Atbilžu skaits: 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5" t="25682"/>
          <a:stretch/>
        </p:blipFill>
        <p:spPr bwMode="auto">
          <a:xfrm>
            <a:off x="438603" y="3701269"/>
            <a:ext cx="7851208" cy="258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403771" y="2612515"/>
            <a:ext cx="3675556" cy="270000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Medical physics and treatment planning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Medical imaging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Radiobiology</a:t>
            </a:r>
          </a:p>
          <a:p>
            <a:pPr algn="ctr">
              <a:spcAft>
                <a:spcPts val="1200"/>
              </a:spcAft>
            </a:pPr>
            <a:r>
              <a:rPr lang="lv-LV" sz="2800" dirty="0" smtClean="0">
                <a:solidFill>
                  <a:schemeClr val="bg1"/>
                </a:solidFill>
              </a:rPr>
              <a:t>Dosimetry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6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Questions for lecture sessions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019550" y="2000250"/>
            <a:ext cx="0" cy="3552825"/>
          </a:xfrm>
          <a:prstGeom prst="line">
            <a:avLst/>
          </a:prstGeom>
          <a:ln w="38100">
            <a:solidFill>
              <a:srgbClr val="67C9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143875" y="2009775"/>
            <a:ext cx="0" cy="3552825"/>
          </a:xfrm>
          <a:prstGeom prst="line">
            <a:avLst/>
          </a:prstGeom>
          <a:ln w="38100">
            <a:solidFill>
              <a:srgbClr val="67C9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3277" y="1819275"/>
            <a:ext cx="3455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lv-LV" sz="2000" dirty="0" smtClean="0">
                <a:latin typeface="Arial" pitchFamily="34" charset="0"/>
                <a:cs typeface="Arial" pitchFamily="34" charset="0"/>
              </a:rPr>
              <a:t>Raise «your hand» and unmute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8052" y="1819275"/>
            <a:ext cx="3455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lv-LV" sz="2000" dirty="0" smtClean="0">
                <a:latin typeface="Arial" pitchFamily="34" charset="0"/>
                <a:cs typeface="Arial" pitchFamily="34" charset="0"/>
              </a:rPr>
              <a:t>Type in the Zoom chat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46177" y="1819275"/>
            <a:ext cx="3455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000" b="1" dirty="0" smtClean="0">
                <a:latin typeface="Arial" pitchFamily="34" charset="0"/>
                <a:cs typeface="Arial" pitchFamily="34" charset="0"/>
              </a:rPr>
              <a:t>III </a:t>
            </a:r>
            <a:r>
              <a:rPr lang="lv-LV" sz="2000" dirty="0" smtClean="0">
                <a:latin typeface="Arial" pitchFamily="34" charset="0"/>
                <a:cs typeface="Arial" pitchFamily="34" charset="0"/>
              </a:rPr>
              <a:t>Type in Slack #questions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Raised Hands Png - Transparent Hand Emoji, Png Download - kind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0" b="100000" l="1977" r="961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9" y="2717800"/>
            <a:ext cx="1960494" cy="236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1" name="Picture 9" descr="File:Chat icon.sv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22" y="2638216"/>
            <a:ext cx="3004957" cy="252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55" r="84141" b="52083"/>
          <a:stretch/>
        </p:blipFill>
        <p:spPr bwMode="auto">
          <a:xfrm>
            <a:off x="8532276" y="2816155"/>
            <a:ext cx="3083100" cy="217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3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More information on Slack #questions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13668" y="1733550"/>
            <a:ext cx="4143375" cy="17543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lv-LV" b="1" dirty="0" smtClean="0">
                <a:solidFill>
                  <a:schemeClr val="bg1"/>
                </a:solidFill>
              </a:rPr>
              <a:t>Reminder!</a:t>
            </a:r>
          </a:p>
          <a:p>
            <a:r>
              <a:rPr lang="lv-LV" dirty="0" smtClean="0">
                <a:solidFill>
                  <a:schemeClr val="bg1"/>
                </a:solidFill>
              </a:rPr>
              <a:t>Link: </a:t>
            </a:r>
            <a:r>
              <a:rPr lang="en-GB" dirty="0">
                <a:solidFill>
                  <a:schemeClr val="bg1"/>
                </a:solidFill>
                <a:hlinkClick r:id="rId2"/>
              </a:rPr>
              <a:t>https://join.slack.com/t/heavyiontherapy/shared_invite/zt-17njxrruf-sQF60JiZBJQMlWFeKVr5LQ</a:t>
            </a:r>
            <a:endParaRPr lang="lv-LV" dirty="0" smtClean="0">
              <a:solidFill>
                <a:schemeClr val="bg1"/>
              </a:solidFill>
            </a:endParaRPr>
          </a:p>
          <a:p>
            <a:r>
              <a:rPr lang="lv-LV" dirty="0" smtClean="0">
                <a:solidFill>
                  <a:schemeClr val="bg1"/>
                </a:solidFill>
              </a:rPr>
              <a:t>Don’t forget your #introductions ! :)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62465" y="1733550"/>
            <a:ext cx="7248525" cy="35394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lv-LV" sz="2400" dirty="0" smtClean="0">
                <a:solidFill>
                  <a:schemeClr val="bg1"/>
                </a:solidFill>
              </a:rPr>
              <a:t>Information regarding </a:t>
            </a:r>
            <a:r>
              <a:rPr lang="lv-LV" sz="2400" b="1" dirty="0" smtClean="0">
                <a:solidFill>
                  <a:schemeClr val="bg1"/>
                </a:solidFill>
              </a:rPr>
              <a:t>Slack #questions</a:t>
            </a:r>
            <a:endParaRPr lang="lv-LV" sz="2400" b="1" dirty="0">
              <a:solidFill>
                <a:schemeClr val="bg1"/>
              </a:solidFill>
            </a:endParaRPr>
          </a:p>
          <a:p>
            <a:r>
              <a:rPr lang="lv-LV" sz="2000" b="1" dirty="0" smtClean="0">
                <a:solidFill>
                  <a:schemeClr val="bg1"/>
                </a:solidFill>
              </a:rPr>
              <a:t>ASK QUESTIONS WHENEVER:</a:t>
            </a:r>
          </a:p>
          <a:p>
            <a:r>
              <a:rPr lang="lv-LV" sz="2000" b="1" dirty="0">
                <a:solidFill>
                  <a:schemeClr val="bg1"/>
                </a:solidFill>
              </a:rPr>
              <a:t>	</a:t>
            </a:r>
            <a:r>
              <a:rPr lang="lv-LV" sz="2000" dirty="0" smtClean="0">
                <a:solidFill>
                  <a:schemeClr val="bg1"/>
                </a:solidFill>
              </a:rPr>
              <a:t>Question during the lecture? </a:t>
            </a:r>
          </a:p>
          <a:p>
            <a:r>
              <a:rPr lang="lv-LV" sz="2000" b="1" dirty="0">
                <a:solidFill>
                  <a:schemeClr val="bg1"/>
                </a:solidFill>
              </a:rPr>
              <a:t>	</a:t>
            </a:r>
            <a:r>
              <a:rPr lang="lv-LV" sz="2000" b="1" dirty="0" smtClean="0">
                <a:solidFill>
                  <a:schemeClr val="bg1"/>
                </a:solidFill>
              </a:rPr>
              <a:t>	We will deliver it to the lecturer on Zoom</a:t>
            </a:r>
          </a:p>
          <a:p>
            <a:r>
              <a:rPr lang="lv-LV" sz="2000" b="1" dirty="0">
                <a:solidFill>
                  <a:schemeClr val="bg1"/>
                </a:solidFill>
              </a:rPr>
              <a:t>	</a:t>
            </a:r>
            <a:r>
              <a:rPr lang="lv-LV" sz="2000" dirty="0" smtClean="0">
                <a:solidFill>
                  <a:schemeClr val="bg1"/>
                </a:solidFill>
              </a:rPr>
              <a:t>Came up with a question before the lecture?</a:t>
            </a:r>
          </a:p>
          <a:p>
            <a:r>
              <a:rPr lang="lv-LV" sz="2000" dirty="0">
                <a:solidFill>
                  <a:schemeClr val="bg1"/>
                </a:solidFill>
              </a:rPr>
              <a:t>	</a:t>
            </a:r>
            <a:r>
              <a:rPr lang="lv-LV" sz="2000" dirty="0" smtClean="0">
                <a:solidFill>
                  <a:schemeClr val="bg1"/>
                </a:solidFill>
              </a:rPr>
              <a:t>	</a:t>
            </a:r>
            <a:r>
              <a:rPr lang="lv-LV" sz="2000" b="1" dirty="0" smtClean="0">
                <a:solidFill>
                  <a:schemeClr val="bg1"/>
                </a:solidFill>
              </a:rPr>
              <a:t>Put it in Slack and lecturer will hear it from us</a:t>
            </a:r>
          </a:p>
          <a:p>
            <a:r>
              <a:rPr lang="lv-LV" sz="2000" b="1" dirty="0">
                <a:solidFill>
                  <a:schemeClr val="bg1"/>
                </a:solidFill>
              </a:rPr>
              <a:t>	</a:t>
            </a:r>
            <a:r>
              <a:rPr lang="lv-LV" sz="2000" dirty="0" smtClean="0">
                <a:solidFill>
                  <a:schemeClr val="bg1"/>
                </a:solidFill>
              </a:rPr>
              <a:t>A question came to your mind only after the lecture?</a:t>
            </a:r>
          </a:p>
          <a:p>
            <a:r>
              <a:rPr lang="lv-LV" sz="2000" dirty="0">
                <a:solidFill>
                  <a:schemeClr val="bg1"/>
                </a:solidFill>
              </a:rPr>
              <a:t>	</a:t>
            </a:r>
            <a:r>
              <a:rPr lang="lv-LV" sz="2000" dirty="0" smtClean="0">
                <a:solidFill>
                  <a:schemeClr val="bg1"/>
                </a:solidFill>
              </a:rPr>
              <a:t>	</a:t>
            </a:r>
            <a:r>
              <a:rPr lang="lv-LV" sz="2000" b="1" dirty="0" smtClean="0">
                <a:solidFill>
                  <a:schemeClr val="bg1"/>
                </a:solidFill>
              </a:rPr>
              <a:t>Write it in Slack and lecturer would answer it in 		Slack</a:t>
            </a:r>
          </a:p>
          <a:p>
            <a:endParaRPr lang="lv-LV" sz="2000" b="1" dirty="0">
              <a:solidFill>
                <a:srgbClr val="FF0000"/>
              </a:solidFill>
            </a:endParaRPr>
          </a:p>
          <a:p>
            <a:r>
              <a:rPr lang="lv-LV" sz="2000" b="1" dirty="0" smtClean="0">
                <a:solidFill>
                  <a:schemeClr val="bg1"/>
                </a:solidFill>
              </a:rPr>
              <a:t>FREELY DISCUSS LECTURES AND QUESTIONS AMONG YOURSELVES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62464" y="5243201"/>
            <a:ext cx="7248525" cy="10584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>
            <a:spAutoFit/>
          </a:bodyPr>
          <a:lstStyle/>
          <a:p>
            <a:r>
              <a:rPr lang="lv-LV" sz="2400" dirty="0" smtClean="0">
                <a:solidFill>
                  <a:schemeClr val="bg1"/>
                </a:solidFill>
              </a:rPr>
              <a:t>And do not forget </a:t>
            </a:r>
            <a:r>
              <a:rPr lang="lv-LV" sz="2400" b="1" dirty="0" smtClean="0">
                <a:solidFill>
                  <a:schemeClr val="bg1"/>
                </a:solidFill>
              </a:rPr>
              <a:t>#off-topic channel </a:t>
            </a:r>
            <a:r>
              <a:rPr lang="lv-LV" sz="2400" dirty="0" smtClean="0">
                <a:solidFill>
                  <a:schemeClr val="bg1"/>
                </a:solidFill>
              </a:rPr>
              <a:t>for lecture content unrelated discussions and socializing</a:t>
            </a:r>
            <a:endParaRPr lang="lv-LV" sz="2400" b="1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3665" y="3487876"/>
            <a:ext cx="4143375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lv-LV" b="1" dirty="0" smtClean="0">
                <a:solidFill>
                  <a:schemeClr val="bg1"/>
                </a:solidFill>
              </a:rPr>
              <a:t>Note!</a:t>
            </a:r>
          </a:p>
          <a:p>
            <a:r>
              <a:rPr lang="lv-LV" dirty="0" smtClean="0">
                <a:solidFill>
                  <a:schemeClr val="bg1"/>
                </a:solidFill>
              </a:rPr>
              <a:t>We have noted your questions in entry Google Forms – </a:t>
            </a:r>
            <a:r>
              <a:rPr lang="lv-LV" b="1" dirty="0" smtClean="0">
                <a:solidFill>
                  <a:schemeClr val="bg1"/>
                </a:solidFill>
              </a:rPr>
              <a:t>they will reach the ears of our lecturers!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4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Zoom culture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32689" y="4114800"/>
            <a:ext cx="3455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Arial" pitchFamily="34" charset="0"/>
                <a:cs typeface="Arial" pitchFamily="34" charset="0"/>
              </a:rPr>
              <a:t>During the lecture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30862" y="2474304"/>
            <a:ext cx="21603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6600" b="1" dirty="0" smtClean="0">
                <a:solidFill>
                  <a:srgbClr val="67C9FA"/>
                </a:solidFill>
                <a:latin typeface="Arial" pitchFamily="34" charset="0"/>
                <a:cs typeface="Arial" pitchFamily="34" charset="0"/>
              </a:rPr>
              <a:t>BUT</a:t>
            </a:r>
            <a:endParaRPr lang="en-GB" sz="6600" dirty="0">
              <a:solidFill>
                <a:srgbClr val="67C9F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00" y="1951977"/>
            <a:ext cx="16668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Zoom app logo icon. video communication symbol outline, simple, • wall  stickers live, message, chat | myloview.co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4" t="34714" r="25904" b="35286"/>
          <a:stretch/>
        </p:blipFill>
        <p:spPr bwMode="auto">
          <a:xfrm>
            <a:off x="7410450" y="2237026"/>
            <a:ext cx="2562225" cy="15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619750" y="4104627"/>
            <a:ext cx="62007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Arial" pitchFamily="34" charset="0"/>
                <a:cs typeface="Arial" pitchFamily="34" charset="0"/>
              </a:rPr>
              <a:t>We would appreciate your cameras ON</a:t>
            </a:r>
            <a:r>
              <a:rPr lang="lv-LV" sz="28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lv-LV" sz="2800" b="1" dirty="0" smtClean="0">
                <a:latin typeface="Arial" pitchFamily="34" charset="0"/>
                <a:cs typeface="Arial" pitchFamily="34" charset="0"/>
              </a:rPr>
              <a:t>for more interactive lecture environment!</a:t>
            </a:r>
          </a:p>
          <a:p>
            <a:pPr algn="ctr"/>
            <a:r>
              <a:rPr lang="lv-LV" sz="28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Not </a:t>
            </a:r>
            <a:r>
              <a:rPr lang="lv-LV" sz="2800" b="1" i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obligatory, of </a:t>
            </a:r>
            <a:r>
              <a:rPr lang="lv-LV" sz="28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course!</a:t>
            </a:r>
            <a:endParaRPr lang="en-GB" sz="28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What about coffee breaks and lunch breaks?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69925" y="1733551"/>
            <a:ext cx="4479017" cy="192786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We wanted to give you an online experience as close to reality as possible!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146" name="Picture 2" descr="Basics of SpatialChat – SpatialChat Help Cen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69" y="4365169"/>
            <a:ext cx="3922528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48942" y="1734564"/>
            <a:ext cx="6395357" cy="864000"/>
          </a:xfrm>
          <a:prstGeom prst="rect">
            <a:avLst/>
          </a:prstGeom>
          <a:solidFill>
            <a:srgbClr val="002060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2800" b="1" dirty="0">
                <a:hlinkClick r:id="rId3"/>
              </a:rPr>
              <a:t>https://spatial.chat/s/IonTherapyCourse</a:t>
            </a:r>
            <a:endParaRPr lang="en-GB" sz="2800" b="1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148942" y="2591343"/>
            <a:ext cx="6395357" cy="3708084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800" b="1" dirty="0" smtClean="0">
                <a:solidFill>
                  <a:schemeClr val="bg1"/>
                </a:solidFill>
              </a:rPr>
              <a:t>Every day:</a:t>
            </a:r>
          </a:p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15 minute coffe break at 11 AM</a:t>
            </a:r>
          </a:p>
          <a:p>
            <a:pPr algn="ctr"/>
            <a:endParaRPr lang="lv-LV" sz="2800" dirty="0">
              <a:solidFill>
                <a:schemeClr val="bg1"/>
              </a:solidFill>
            </a:endParaRPr>
          </a:p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45 minute lunch break ~ 1:15 PM</a:t>
            </a:r>
          </a:p>
          <a:p>
            <a:pPr algn="ctr"/>
            <a:endParaRPr lang="lv-LV" sz="2800" dirty="0">
              <a:solidFill>
                <a:schemeClr val="bg1"/>
              </a:solidFill>
            </a:endParaRPr>
          </a:p>
          <a:p>
            <a:pPr algn="ctr"/>
            <a:r>
              <a:rPr lang="lv-LV" sz="2800" b="1" dirty="0" smtClean="0">
                <a:solidFill>
                  <a:schemeClr val="bg1"/>
                </a:solidFill>
              </a:rPr>
              <a:t>We will be welcoming you within the informal SpatialChat room!</a:t>
            </a:r>
          </a:p>
          <a:p>
            <a:pPr algn="ctr"/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4000" b="1" dirty="0" smtClean="0"/>
              <a:t>Evening student sessions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5" name="AutoShape 4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data:image/jpeg;base64,/9j/4AAQSkZJRgABAQAAAQABAAD/2wCEAAoHCBUSEhIRERIVEhEREhISEREREhIRERISGBQZGhoUGBgcIS4lHB4rHxgZJjgmLS8/NTU1HCQ9QDtAPy40NTEBDAwMDw8QGBERHjEhISExOzExNDQxMTY0ND8xPzQ3PzQxNDQxPzY0NUA9NDQ0PDFAND8/MTw8Pz8/MTQxPzE/P//AABEIAEMCWAMBIgACEQEDEQH/xAAcAAEAAQUBAQAAAAAAAAAAAAAABwECBAUGAwj/xABBEAACAgECAwQIAwQIBgMAAAABAgADEQQSEyExBQYWUSIyQVRxkZLSFCNhM0JSUwckQ2JygZOhY6KxssHCFSWC/8QAGQEBAQEBAQEAAAAAAAAAAAAAAAECAwQF/8QAIREBAAICAgICAwAAAAAAAAAAAAERAhIDURNBIWEEBTH/2gAMAwEAAhEDEQA/AOF1D85YG5TX7j5n5mNx8z85ucoRmlpaWmJuPmfnGf1ljKiGQTLSZ4ZjMTnHRSrShMRGxS3MZl0RuUtzKGXxLuQ8iZ6AxiVk3Hg885lYjA8oyyseKCeyiMSsRkPC4zxzMzEbR5D5SZZWtsZZ7LLgQemP8sS6XHKkUlDLomp5I6SlmZcDK4iZ2UzGYiWM6W1cyhaUJA6ym4eY+YjctazmebOT1nsGHmP9pXH6TE5fS7TDH3y0tMrA8o2jyElk5TLELS3Mzdo8h8o2jyHyltlgy0zYbR5D5RtHkPlFrbAETP2jyHyjaPIfKLLYAErMwlR1Kj44EoLE81+YiJgYkTO2jyHyjaPIfKXaBr2Mtmy2jyHyjaPIfKZLa2XCbDaPIfKNo8h8oGAJeJmbR5D5RgfpLEwjFEvEy7dM6AGyt0DeqXrZA3wJHOeeJqMo6VjwJkYjEbRaPCBPfEYjaB4ZlrNMnEbR5CJzmYoYBMuVZm7R5D5T3q0VjgMlNjqejJVY6nHLkQMTEDAAlZm16R3zsqd9pw2yt32nybA5H9DPOypkO10ZGHVXUow+IPOb2+KGNmMz3xGJNoHhmMz3xGJLHkDL0MuxK4l2j1A2nZN21xz5HlOjBzOIBlx1Dj+0YD/Gw/8AM454bOmHJq7C4TWajT56TUaPiXWJVWzPZY4RFD43MegyTieK3seYdiP8RnPHhmPbpPNE+m24BmVUuBOf4jfxN9Rjit/E31GanjmfaRyx06USs5nit/E31GVmfD9teeOlkRE9DzEREBERAzuw1qOqoGpIGnNi8Unku3+9/dzjP6Zndf0i6TScLTrpkqGqexEqTTivdZWQRghOoyVx+p5dTNZ/R12HptUbX1OLHrKhKGfapUjm7AHLDPLHTl8J2naXdHs963BqqoAUni1FamrwPWJ6HH6giBFna3d3UaWuuy2twllaM7GsqKrGZxwWP8WFB/8A0JqZ76vVNZwwxDCisUVsq7c1q7spI88uf9p4QEREBERAREQElLuVpuz27P3Wihn9P8W13D3qdxwCTzVduMY/6yNuzdOll1VdlnDR7ER7OXoKWwTz5D4nkJM1HdLs9ECjS0uMD07PzHP672OYHI90O5ul1ensud7G3W211BG2GtFYhSwxzcjB58uY5TgdXWK7LK9wYI7oHHRwjldw/Q4z/nJSq7r6ZdZbRVbdXVZpxZYlGpZFrfftCNg+kHBYgNnGw+wzh++HYSaHULVVbxEesWAMVL1+kRtfaAPZkHA+HLJDY94qdTXoaa9Ullju9Vq2NUBVpa+EwXTo4ABZgQzAchtA5nJnIymJWAiIgIiICIiB2fcmlTTY5UFuMV3EAnaEUgfNj85n9o9sVU2LWay5z+YypkVgqWGeXM4G7A9gJmB3ItXg2JuG7jFtuRnaUQA48sqflN7qaA7UtuA4Ts2ORzlCuOvLrn/KfG5piObLb5h8vlmPLlt/F9tKOhBVWVk8gQVI5ESKkPIfASVr7lRGZmVVVSSSQABiRSg5D4Cej9fdZO/4d1kuiIn0XtInto6BZYiGxKg5wbLW21oACSzH4DkPacD2zcFNDaPw9Zah0/Za29iK9Q/tFyf2SH90j1f3oGhiCMcvLyII+Y6xAS2xsKxHsBP+0ulGGQQehGIH0H2Z2dVTVXXXWioqKANoyTjmxPtJ6kzJbToQQa0IPIgopBHl0nH93+/CPo3u1QCNpuHWdrbje5U42L1BO3p0HPngTCb+lCvBxpLM45A2IBn9TiRXDd6tKlOu1VVahK0t9BR0UMqtgeQyxwJqpldqa5tRdbqHAD2uXIXovsCj4AAf5TFlQiIgIiICd/3G7F3cMqdltlbX2XAA2VafiMlddW4EK7sjsXxkKuBzOZwEkDuN21tFYUb7K6zRbSpAts04dnrtqBOHZC7qyDmQwI8iHY63u6Njiiy3iFT6Gput1Wnu/uWV2sw2nplcEeyRD3g0aVWjhqUruqr1FdbHLVq+Q1ZPt2ujrnyAkvavvIvDf8PXazhT6V9F2loq/v22WqoCjqQMk45CRN3hc2MlqK76WpE0lWoZSFuZNzO36Fnd2x5fAyK08REqEREBERASae53atC6DSI2oqVlqVWVra1ZWBOQQTkHMhaTN3Q7G0z6DSO+lod3qVnd6a3dmJOSWIyYFO6/a2nD9o51FS7+0LXXdYi7kNVQDrk8xlW5jyM4X+kvVJZrwa7EsUaapSyMrruDWHbkcs4YfOdv3Z7F0zP2hu01L7O0LUQPVW+ysVVEIuQdoyzch5zh/wCkjR11a4LVWtaHTVMVrRUXcWsBbaOWcKPlIrlYiJUIiICIiBQmS93X7C02h09F2pVTqNQahvdDYUstI2VJyO3mQCfaep6SISJLvdvt1NbpqKhqjptZpwmQGUbyi7NxRuViMDzX2E+wgGBs9XpVtta/Qsv4rSulNyH8uu1VIc0uxQkHD5DL5/KFtZrHvc2WuXcgAsQqkgDA5KAJL3bHbqdn1WtZqvxOrsH5deVUKwXC7UX1EB5knmfM8hIaAgViIgIiICIiAiIgIJibfusoOqAIBHA1hwRkctLaRA0zKD1APxGZQVr/AArn4CdvX2Lomd6mrevhNoK2uNzuHfV6dirFcYULZsP6gHMzeyuy6aytDU8ayu16bqy25W1f/wAdY7hcAnk3oAeYz1gR9E6/tnu9p6tFx6xYLAmlcWNxCjtawD1ZZQno7mGFO4bPS6nHIQERECmYBnc9naGm/Q6HihV/CLqNZceQa3SLqrxan6nKVAf4jNl2r3br1D6u5qm4li3NW1Rt2o9ekRlUIibFy56M2WzyHtgRrE7hu72lsuemqlxwNVXU+dQx4yvo7rzgBCVIaoABQSQT7ecyLu6VAsTbpr7hadIGoWy2ttOlvED3ncu8qCmMN0Oc+UCP55bEzjC58sDM7ztfuzpqtNdZXxC9aO6XfmNWHXUFOAW27MgDbjdvyM4xLNB2pVpdFoGuLFHr1ps0yaaixNSBqLFAd3OUxyHIHkIHEcNem0YHswJVQByGB+g5SQ6O5tHDpNldo2tXxnSy1hYj6SywsHZAnJ1TBTIGcEkmY+l0lGo09DJQdLVbpLFe0MbAv/2dVZDOy4ZgrbsnmAQOkDhsxO80vYKC1620l2lRw1RWy4Obq112lr3qCN68nb0h6JyNp5GUTuvUzndpbaDW+rH4Z7bWbUVVBNt6hULkbnxhBg8sEDMDhIneanu1pa710702/wBY1NlVTm10NaDRUWhgCPSIexhz9gwcme2m7B0+qdWOjsrFlHZ/DKPbwTxNNlnLIpKkMNu9l2ZVtxyTAj2JVlwSPIkcjkcv1mw7urnWaYbEs/OT8u1giWYOdjMQQM+zI64gaxXB6EH4GXSRb68o1+pS11TTdoqadZQml1pC1o2A6ei9YPIPtBUlsdeXl2b3T09wV+FZs1CVvWFsuc0F9Glu3Kpg+m/JnPPkACcwI+Kg9Rn4y1gBzIAH64EkDs/u9o7HdOFc1lKaLiIHtdnbUVK7WBUQlVU8hn0csd3LAmt7tVGq3XrUltvDHDrs0y1vrK0F5G+utgQwIUBsYwCMdYVyQA6gD4gCXTvNf2Ar2WWNQ+qsst2Wfhyuj/CJ+FrcPahJRLCXbduOzKHoTiXaLu5orHesV2s9I0auiva7OdRStjWhUQlVU+iM+jliW9ggcDEkBO6Ok2VgNZZuer+sensfdqxUaSQOGDtOMBt4bnjE5nt7SUqlNunresPbq6WR7DbngtWFbJAwSH5gcuXKEaWIiAiIgIibTuvWjazTrYEZCz4WzGxrOG5rV88sGzYP1ziBqQwPMEH2ez5S6dzohqSN/aVSFVr1wVbKxp9YyrpHLqm1QBUCB6WOTEY5T37J7qae81vwbOFqE0hVFtuc0G2os3NUORnGGchfZzgR/E3/AHp061jRbKDTu0i739LFliuysDkespHP2+kAegmggIiICIiBaXHTIz5Z5y7/AMcx+h85IHdrUItfZdLuw/EHUKaeBS9N5/EWKq2O3pKCcLyBlND3R0r00FzaGdNNY1gLqttlnracMy7Ac5QYJYFfSgcLfqnsAWyyx1HQPY7gfAMTie7dqWksSw2vWKTXtHCFY9VFTou0+kCOYPPOSc9LV2AhVnPZ2o4oTTkdn/iCbAtllitfyG9VHDUYYDBbJ9HE937vaRDw1rs1Vor19te24qdR+H1D1pSqoObFeZK/yzgczA4eJvu+FIrupQVGjGi0hNLHc9bFDlWOASR0yefLnNDASjMB1IHxMrOw7ohhpNQ1aahnGr06k6TT1ai7YarSQVfkEyBk+e3zgcfEkPXdhaR9XsesizU6jWMnCsKIBTXXYKQiqfTYuVIHQ7sc8Y9NH3M0z2gGu0pY2nQqWvV9Ozoxb0dm5RgKwNhAGcYMCOJkVa65AFS+5FHRUusRR7eSqcCdt4fptTR793FNWgr1KhuE2mRqjtJUj0mscbNx5KSOWTMDV92Q+laynS3VaxkVl0TO9llY/EcM2YYBtrKf3uQ2k9IHLVay1N2y61Cx3PstsQs38TYPM/qZ52ahnYs9jWP7Wdy78vMkkzqe+WgqopRKaCi16vX0m/czE7GG1HOObEcxk5AQ46mbzWWV2PqtG1jehodO/CfT0LRQOHpi96WjLllVy3MAdeeIEcRO7fuvR+aTpb63pfVJRpWuJftFa0DK6HbkZ6nZyPQc5Sru7pQ9CWU279VqNLQ1RvZX0jXUF2Rjj0mUgEBh0bnA4WJ3HYvYWl1K1XDT3BbqlIqW22xEf8TZUWLIpsGVRee0qpzn2TjNXVw7LE/gssr6hvUcr1HI9OvtgeUt3DOMjPlnnLpIPZd6bNDpizM13Z9jLpmopbT3vjUbd9py6klPYv7ogR9KMAeRGfjJBHdDTEUhOI5JqPE3WqmrVtO9jBH4ZUn0cjh7jgEH0iDLNX3UqrZWr0l+o3jSf1VLLamqWw2h7iWXdgGtRhsBSx3foHAKAOQwP0HKXSQKOyKLa6k4Z09b6ahLLw6MLGHaorYb8bd4AHpA/vr7AM67Udjaeul9TdpLqWSi6xtE99gYFNRTWjlyu4KwscfrsyIHIRO71XdXTrVqjXXbvrFz1u9j8NFSlLFXcqlcjcRh9pbltM4SAiIgbfwxq/5DfXX90eGNX/Ib66/ukr7I2SKijwxq/wCQ311/dHhjV/yG+uv7pK+yNkCJz3a1Q60N9df3S/wtrfd2+uv7pKNycjM/hwIg8La33dv9Sv7o8La33duufXr6+frSX+HHDgRB4W1vT8O2Mk44leMn2+tKeFdZ7u311/dJg4ccOBD/AIV1nu7fXX90eFdZ7u311/dJg4ccOBD/AIW1vu7fXX90qO7Gt/kP1z+0r6+frSX+HHDgRAO6+t93bz/aV9fP1pl6PsjtKn9nUV9NH9JdLbh0JKsu/dtILHp5yVOHHDgRC/djXMSWoclmLsTZWcuerH0uvPrLfC2t93b66/ukwcOOHAiDwxrf5D9MftK+nl60p4W1vT8O2PLiV4/7pMHDjhwIjp7t69HR0pcOjI6NvqJVkYMp5tg4IBweUo/drXMxc0OXJJLcSvOTnP73LqZLvDjhwIg8L633duXT8yvl/wA0DuvrfZp36Y/aV9PL1ukl/hxw4EP+FdZ7u311/dB7q6z3Zvrr+6TBw44cCIG7sa08zQ5OMZNlZOPL1ukDuvrf5D+z+0r9nT96S/w44cCIB3X1vX8O2emeJXnHl60L3X1oII07AjoRZWCPh6Ul/hxw4EP+Ftbz/q7c+v5lfP4+lzlR3X1vX8O+cYzxK848vWkv8OOHAh8d1tbjH4dsZzjiV4z5+t1jwtrfd2+uv7pMHDjhwIf8K6z3dvrr+6PCus93b66/ukwcOOHAh/wrrPd2+uv7o8K6z3dvrr+6TBw44cCH/Cus93b66/ug91dZ7s311/dJg4ccOBEDd19aeZocnGMmysnHl63SB3X1vu7+z+0r9nT96S/w44cCID3W1vu7f6lf3SnhXWe7t9df3SYOHHDgQ/4V1nu7fXX90eFdZ7u311/dJg4ccOBD/hXWe7t9df3R4V1nu7fXX90mDhxw4EQeFtb7u3L/AIlf3Sh7ra3GPw7YznHErxnz9aTBw44cCIPC+tzngPnz4lefnulB3W1oxjTsMdMPXy+HpSYOHHDgRAe62t93b/Ur+6U8K6z3dvrr+6TBw44cCH/Cus93b66/ulR3X1o6adx8LKx/7SX+HHDgQ/4V1nu7cv79fX6pXwvreZ4D5PMniV5Px9LnJf4ccOBD57ra33dufX8yvn/zSvhfW5zwHyeRPEryR5Z3SX+HHDgRB4W1vu7efr19fP1o8La33dv9Sv7pL/DjhwIg8La3l/V25Yx+ZXyx0x6XKPC2t93brn16+vn60l/hxw4EQDuvrR007jljlZWOR9nrSnhXWe7N9df3SYOHHDgQ/wCFdZ7u311/dK+Ftb7u3L/iV/dJf4ccOBEA7r63l/V35dPzK+Xw9LlHhfW/yH6EftK+h6j1pL/DjhwIf8K6zGPw7Y8t9eP+6VPdfWnrp2Ps52Vn/wBpL/DjhwIg8L63mPw74OMjiV4OPP0pTwrrPd2+uv7pMHDjhwIf8K6z3dvrr+6JMHDiBbERAREQPK7oZsYiAiIgIiICIiAiIgIiICIiAiIgIiICIiAiIgIiICIiAiIgIiICIiA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194" name="Picture 2" descr="https://i.imgur.com/Ntgs0K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6" y="1754330"/>
            <a:ext cx="3214599" cy="454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425500" y="1904469"/>
            <a:ext cx="6754131" cy="2928784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Every evening we will be welcoming you, students, in the </a:t>
            </a:r>
            <a:r>
              <a:rPr lang="lv-LV" sz="2800" b="1" dirty="0" smtClean="0">
                <a:solidFill>
                  <a:schemeClr val="bg1"/>
                </a:solidFill>
              </a:rPr>
              <a:t>SpatialChat rooms </a:t>
            </a:r>
            <a:r>
              <a:rPr lang="lv-LV" sz="2800" dirty="0" smtClean="0">
                <a:solidFill>
                  <a:schemeClr val="bg1"/>
                </a:solidFill>
              </a:rPr>
              <a:t>for dedicated student sessions for networking and discussions on global hadron therapy networks and future opportunities in the field!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425499" y="4833253"/>
            <a:ext cx="6754131" cy="1339496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lv-LV" sz="2800" dirty="0" smtClean="0">
                <a:solidFill>
                  <a:schemeClr val="bg1"/>
                </a:solidFill>
              </a:rPr>
              <a:t>And.. </a:t>
            </a:r>
            <a:r>
              <a:rPr lang="lv-LV" sz="2800" b="1" dirty="0" smtClean="0">
                <a:solidFill>
                  <a:schemeClr val="bg1"/>
                </a:solidFill>
              </a:rPr>
              <a:t>SpatialChat is always open for you</a:t>
            </a:r>
            <a:r>
              <a:rPr lang="lv-LV" sz="2800" dirty="0" smtClean="0">
                <a:solidFill>
                  <a:schemeClr val="bg1"/>
                </a:solidFill>
              </a:rPr>
              <a:t>, if you want to discuss among yourselves!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169</TotalTime>
  <Words>399</Words>
  <Application>Microsoft Office PowerPoint</Application>
  <PresentationFormat>Custom</PresentationFormat>
  <Paragraphs>84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Retrospettivo</vt:lpstr>
      <vt:lpstr>«Students for students» General introduction</vt:lpstr>
      <vt:lpstr>Meet US!</vt:lpstr>
      <vt:lpstr>What about YOU?</vt:lpstr>
      <vt:lpstr>YOUR interests coming into the course</vt:lpstr>
      <vt:lpstr>Questions for lecture sessions</vt:lpstr>
      <vt:lpstr>More information on Slack #questions</vt:lpstr>
      <vt:lpstr>Zoom culture</vt:lpstr>
      <vt:lpstr>What about coffee breaks and lunch breaks?</vt:lpstr>
      <vt:lpstr>Evening student sessions</vt:lpstr>
      <vt:lpstr>And one last thing …</vt:lpstr>
      <vt:lpstr>ENJOY THE LECTURES AND HAVE A WONDERFUL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Kristaps Palskis</cp:lastModifiedBy>
  <cp:revision>27</cp:revision>
  <dcterms:created xsi:type="dcterms:W3CDTF">2021-02-25T08:52:29Z</dcterms:created>
  <dcterms:modified xsi:type="dcterms:W3CDTF">2022-07-04T06:11:43Z</dcterms:modified>
</cp:coreProperties>
</file>