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407" r:id="rId2"/>
    <p:sldId id="386" r:id="rId3"/>
    <p:sldId id="348" r:id="rId4"/>
    <p:sldId id="390" r:id="rId5"/>
    <p:sldId id="282" r:id="rId6"/>
    <p:sldId id="391" r:id="rId7"/>
    <p:sldId id="409" r:id="rId8"/>
    <p:sldId id="398" r:id="rId9"/>
    <p:sldId id="411" r:id="rId10"/>
    <p:sldId id="392" r:id="rId11"/>
    <p:sldId id="387" r:id="rId12"/>
    <p:sldId id="394" r:id="rId13"/>
    <p:sldId id="287" r:id="rId14"/>
    <p:sldId id="321" r:id="rId15"/>
    <p:sldId id="288" r:id="rId16"/>
    <p:sldId id="324" r:id="rId17"/>
    <p:sldId id="360" r:id="rId18"/>
    <p:sldId id="273" r:id="rId19"/>
    <p:sldId id="293" r:id="rId20"/>
    <p:sldId id="316" r:id="rId21"/>
    <p:sldId id="276" r:id="rId22"/>
    <p:sldId id="405" r:id="rId23"/>
    <p:sldId id="406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715" autoAdjust="0"/>
    <p:restoredTop sz="95807"/>
  </p:normalViewPr>
  <p:slideViewPr>
    <p:cSldViewPr snapToGrid="0">
      <p:cViewPr>
        <p:scale>
          <a:sx n="117" d="100"/>
          <a:sy n="117" d="100"/>
        </p:scale>
        <p:origin x="184" y="328"/>
      </p:cViewPr>
      <p:guideLst/>
    </p:cSldViewPr>
  </p:slideViewPr>
  <p:outlineViewPr>
    <p:cViewPr>
      <p:scale>
        <a:sx n="33" d="100"/>
        <a:sy n="33" d="100"/>
      </p:scale>
      <p:origin x="0" y="-1770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0D109-49B6-4141-BC61-BBE7B1902114}" type="datetimeFigureOut">
              <a:rPr lang="en-US" smtClean="0"/>
              <a:t>6/5/22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DDF8EE-2FE9-6848-9207-05DA1E5F9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039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05/06/2022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425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05/06/2022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3918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05/06/2022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4543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05/06/2022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167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05/06/2022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5286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05/06/2022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356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05/06/2022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137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05/06/2022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547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05/06/2022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7701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05/06/2022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803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05/06/2022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6330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9A8C0-BD71-42DF-BE01-866A5063C549}" type="datetimeFigureOut">
              <a:rPr lang="en-GB" smtClean="0"/>
              <a:t>05/06/2022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8671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7" Type="http://schemas.openxmlformats.org/officeDocument/2006/relationships/image" Target="../media/image30.png"/><Relationship Id="rId8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indico.cern.ch/event/840212/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4.png"/><Relationship Id="rId3" Type="http://schemas.openxmlformats.org/officeDocument/2006/relationships/hyperlink" Target="https://indico.cern.ch/event/840212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2.png"/><Relationship Id="rId5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jpeg"/><Relationship Id="rId5" Type="http://schemas.openxmlformats.org/officeDocument/2006/relationships/image" Target="../media/image45.png"/><Relationship Id="rId6" Type="http://schemas.openxmlformats.org/officeDocument/2006/relationships/image" Target="../media/image46.jpeg"/><Relationship Id="rId7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60802/registrations/83367/" TargetMode="External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jpeg"/><Relationship Id="rId5" Type="http://schemas.openxmlformats.org/officeDocument/2006/relationships/image" Target="../media/image45.png"/><Relationship Id="rId6" Type="http://schemas.openxmlformats.org/officeDocument/2006/relationships/image" Target="../media/image46.jpeg"/><Relationship Id="rId7" Type="http://schemas.openxmlformats.org/officeDocument/2006/relationships/image" Target="../media/image47.png"/><Relationship Id="rId8" Type="http://schemas.openxmlformats.org/officeDocument/2006/relationships/image" Target="../media/image48.png"/><Relationship Id="rId9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4" Type="http://schemas.openxmlformats.org/officeDocument/2006/relationships/image" Target="../media/image52.jpeg"/><Relationship Id="rId5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trad.org)/" TargetMode="External"/><Relationship Id="rId4" Type="http://schemas.openxmlformats.org/officeDocument/2006/relationships/image" Target="../media/image2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2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2.png"/><Relationship Id="rId5" Type="http://schemas.openxmlformats.org/officeDocument/2006/relationships/image" Target="../media/image14.jpeg"/><Relationship Id="rId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48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43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5678994" y="2043569"/>
            <a:ext cx="5560122" cy="927114"/>
          </a:xfrm>
          <a:prstGeom prst="rect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05/06/22</a:t>
            </a:fld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10</a:t>
            </a:fld>
            <a:endParaRPr lang="it-IT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747" y="0"/>
            <a:ext cx="4895608" cy="171479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76807" y="2520142"/>
            <a:ext cx="966083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chemeClr val="accent5">
                    <a:lumMod val="75000"/>
                  </a:schemeClr>
                </a:solidFill>
                <a:latin typeface="Calibri" charset="0"/>
                <a:ea typeface="Calibri" charset="0"/>
                <a:cs typeface="Times New Roman" charset="0"/>
              </a:rPr>
              <a:t>Pedagogical elements facilitating learning</a:t>
            </a:r>
            <a:endParaRPr lang="en-US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768897" y="2037550"/>
            <a:ext cx="56937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en-GB" b="1" dirty="0">
                <a:solidFill>
                  <a:schemeClr val="bg1"/>
                </a:solidFill>
                <a:latin typeface="Calibri" charset="0"/>
                <a:ea typeface="Times New Roman" charset="0"/>
                <a:cs typeface="Times New Roman" charset="0"/>
              </a:rPr>
              <a:t>Highlight: </a:t>
            </a:r>
          </a:p>
          <a:p>
            <a:pPr lvl="0">
              <a:spcAft>
                <a:spcPts val="0"/>
              </a:spcAft>
            </a:pPr>
            <a:r>
              <a:rPr lang="en-GB" b="1" dirty="0">
                <a:solidFill>
                  <a:schemeClr val="bg1"/>
                </a:solidFill>
                <a:latin typeface="Calibri" charset="0"/>
                <a:ea typeface="Times New Roman" charset="0"/>
                <a:cs typeface="Times New Roman" charset="0"/>
              </a:rPr>
              <a:t>Hands-on sessions, “do it yourself” guided by experts, </a:t>
            </a:r>
          </a:p>
          <a:p>
            <a:pPr lvl="0">
              <a:spcAft>
                <a:spcPts val="0"/>
              </a:spcAft>
            </a:pPr>
            <a:r>
              <a:rPr lang="en-GB" b="1" dirty="0">
                <a:solidFill>
                  <a:schemeClr val="bg1"/>
                </a:solidFill>
                <a:latin typeface="Calibri" charset="0"/>
                <a:ea typeface="Times New Roman" charset="0"/>
                <a:cs typeface="Times New Roman" charset="0"/>
              </a:rPr>
              <a:t>with real data and professional tools and methods</a:t>
            </a:r>
            <a:endParaRPr lang="en-GB" sz="2000" b="1" dirty="0">
              <a:solidFill>
                <a:schemeClr val="bg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6808" y="1994465"/>
            <a:ext cx="4280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 smtClean="0">
                <a:solidFill>
                  <a:srgbClr val="7030A0"/>
                </a:solidFill>
                <a:latin typeface="Calibri" charset="0"/>
                <a:ea typeface="Calibri" charset="0"/>
                <a:cs typeface="Times New Roman" charset="0"/>
              </a:rPr>
              <a:t>HITM school format</a:t>
            </a:r>
            <a:r>
              <a:rPr lang="en-GB" sz="2000" b="1" dirty="0">
                <a:solidFill>
                  <a:srgbClr val="7030A0"/>
                </a:solidFill>
                <a:latin typeface="Calibri" charset="0"/>
                <a:ea typeface="Calibri" charset="0"/>
                <a:cs typeface="Times New Roman" charset="0"/>
              </a:rPr>
              <a:t>: </a:t>
            </a:r>
            <a:r>
              <a:rPr lang="en-GB" sz="2000" b="1" dirty="0" smtClean="0">
                <a:solidFill>
                  <a:srgbClr val="7030A0"/>
                </a:solidFill>
                <a:latin typeface="Calibri" charset="0"/>
                <a:ea typeface="Calibri" charset="0"/>
                <a:cs typeface="Times New Roman" charset="0"/>
              </a:rPr>
              <a:t>inspired </a:t>
            </a:r>
            <a:r>
              <a:rPr lang="en-GB" sz="2000" b="1" dirty="0" smtClean="0">
                <a:solidFill>
                  <a:srgbClr val="7030A0"/>
                </a:solidFill>
                <a:latin typeface="Calibri" charset="0"/>
                <a:ea typeface="Calibri" charset="0"/>
                <a:cs typeface="Times New Roman" charset="0"/>
              </a:rPr>
              <a:t>by </a:t>
            </a:r>
            <a:r>
              <a:rPr lang="en-GB" sz="2000" b="1" dirty="0" smtClean="0">
                <a:solidFill>
                  <a:srgbClr val="7030A0"/>
                </a:solidFill>
                <a:latin typeface="Calibri" charset="0"/>
                <a:ea typeface="Calibri" charset="0"/>
                <a:cs typeface="Times New Roman" charset="0"/>
              </a:rPr>
              <a:t>PTMC</a:t>
            </a:r>
            <a:endParaRPr lang="en-US" sz="2000" b="1" dirty="0">
              <a:solidFill>
                <a:srgbClr val="7030A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11A6A04D-B275-42C9-9B31-B7ACB79D274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9667"/>
            <a:ext cx="12192000" cy="6483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0F12D003-A79B-466B-B6FA-158F4C72B0F4}"/>
              </a:ext>
            </a:extLst>
          </p:cNvPr>
          <p:cNvSpPr txBox="1"/>
          <p:nvPr/>
        </p:nvSpPr>
        <p:spPr>
          <a:xfrm>
            <a:off x="3548414" y="6365234"/>
            <a:ext cx="21103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Slide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  <a:r>
              <a:rPr lang="en-US" sz="2000" dirty="0" smtClean="0">
                <a:solidFill>
                  <a:prstClr val="white"/>
                </a:solidFill>
                <a:latin typeface="Calibri" panose="020F0502020204030204"/>
              </a:rPr>
              <a:t>2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11165B0C-9722-48EF-AD87-6DCFAA11FDCA}"/>
              </a:ext>
            </a:extLst>
          </p:cNvPr>
          <p:cNvSpPr txBox="1"/>
          <p:nvPr/>
        </p:nvSpPr>
        <p:spPr>
          <a:xfrm>
            <a:off x="5263771" y="6365234"/>
            <a:ext cx="36616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 err="1">
                <a:solidFill>
                  <a:prstClr val="white"/>
                </a:solidFill>
                <a:latin typeface="Calibri" panose="020F0502020204030204"/>
              </a:rPr>
              <a:t>Panagiota</a:t>
            </a:r>
            <a:r>
              <a:rPr lang="en-US" sz="2000" dirty="0">
                <a:solidFill>
                  <a:prstClr val="white"/>
                </a:solidFill>
                <a:latin typeface="Calibri" panose="020F0502020204030204"/>
              </a:rPr>
              <a:t> Foka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54264D2A-2979-4D89-960A-5B6775051D71}"/>
              </a:ext>
            </a:extLst>
          </p:cNvPr>
          <p:cNvSpPr txBox="1"/>
          <p:nvPr/>
        </p:nvSpPr>
        <p:spPr>
          <a:xfrm>
            <a:off x="0" y="6365234"/>
            <a:ext cx="2986814" cy="40011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IAEA-CN301-059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6672614" y="5704393"/>
            <a:ext cx="5519386" cy="53481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69704" y="5694911"/>
            <a:ext cx="5519386" cy="53481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81594" y="2887388"/>
            <a:ext cx="1061499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Times New Roman" charset="0"/>
              <a:buChar char="-"/>
            </a:pPr>
            <a:r>
              <a:rPr lang="en-GB" sz="2000" dirty="0">
                <a:solidFill>
                  <a:srgbClr val="0070C0"/>
                </a:solidFill>
                <a:ea typeface="Calibri" charset="0"/>
              </a:rPr>
              <a:t>L</a:t>
            </a:r>
            <a:r>
              <a:rPr lang="en-GB" sz="2000" dirty="0" smtClean="0">
                <a:solidFill>
                  <a:srgbClr val="0070C0"/>
                </a:solidFill>
                <a:ea typeface="Calibri" charset="0"/>
              </a:rPr>
              <a:t>ectures </a:t>
            </a:r>
            <a:r>
              <a:rPr lang="en-GB" sz="2000" dirty="0">
                <a:solidFill>
                  <a:srgbClr val="0070C0"/>
                </a:solidFill>
                <a:ea typeface="Calibri" charset="0"/>
              </a:rPr>
              <a:t>in the morning</a:t>
            </a:r>
          </a:p>
          <a:p>
            <a:pPr marL="342900" lvl="0" indent="-342900">
              <a:spcAft>
                <a:spcPts val="0"/>
              </a:spcAft>
              <a:buFont typeface="Times New Roman" charset="0"/>
              <a:buChar char="-"/>
            </a:pPr>
            <a:r>
              <a:rPr lang="en-GB" sz="2000" dirty="0">
                <a:solidFill>
                  <a:srgbClr val="0070C0"/>
                </a:solidFill>
                <a:ea typeface="Calibri" charset="0"/>
              </a:rPr>
              <a:t>Hands-on in the afternoon</a:t>
            </a:r>
          </a:p>
          <a:p>
            <a:pPr marL="342900" lvl="0" indent="-342900">
              <a:spcAft>
                <a:spcPts val="0"/>
              </a:spcAft>
              <a:buFont typeface="Times New Roman" charset="0"/>
              <a:buChar char="-"/>
            </a:pPr>
            <a:r>
              <a:rPr lang="en-GB" sz="2000" dirty="0">
                <a:solidFill>
                  <a:srgbClr val="0070C0"/>
                </a:solidFill>
                <a:ea typeface="Calibri" charset="0"/>
              </a:rPr>
              <a:t>Students’ presentations and discussions of their results with experts</a:t>
            </a:r>
          </a:p>
          <a:p>
            <a:pPr marL="342900" lvl="0" indent="-342900">
              <a:spcAft>
                <a:spcPts val="0"/>
              </a:spcAft>
              <a:buFont typeface="Times New Roman" charset="0"/>
              <a:buChar char="-"/>
            </a:pPr>
            <a:r>
              <a:rPr lang="en-GB" sz="2000" dirty="0">
                <a:solidFill>
                  <a:srgbClr val="0070C0"/>
                </a:solidFill>
                <a:ea typeface="Calibri" charset="0"/>
              </a:rPr>
              <a:t>Virtual visits to existing therapy centres guided by their experts, </a:t>
            </a:r>
          </a:p>
          <a:p>
            <a:pPr marL="457200">
              <a:spcAft>
                <a:spcPts val="0"/>
              </a:spcAft>
            </a:pPr>
            <a:r>
              <a:rPr lang="en-GB" sz="2000" dirty="0">
                <a:solidFill>
                  <a:srgbClr val="0070C0"/>
                </a:solidFill>
                <a:ea typeface="Calibri" charset="0"/>
              </a:rPr>
              <a:t>supported by web-cam or videos </a:t>
            </a:r>
          </a:p>
          <a:p>
            <a:pPr marL="342900" lvl="0" indent="-342900">
              <a:spcAft>
                <a:spcPts val="0"/>
              </a:spcAft>
              <a:buFont typeface="Times New Roman" charset="0"/>
              <a:buChar char="-"/>
            </a:pPr>
            <a:r>
              <a:rPr lang="en-GB" sz="2000" dirty="0">
                <a:solidFill>
                  <a:srgbClr val="0070C0"/>
                </a:solidFill>
                <a:ea typeface="Calibri" charset="0"/>
              </a:rPr>
              <a:t>Every day started with videos while participants were connecting </a:t>
            </a:r>
          </a:p>
          <a:p>
            <a:pPr marL="457200">
              <a:spcAft>
                <a:spcPts val="0"/>
              </a:spcAft>
            </a:pPr>
            <a:r>
              <a:rPr lang="en-GB" sz="2000" dirty="0">
                <a:solidFill>
                  <a:srgbClr val="0070C0"/>
                </a:solidFill>
                <a:ea typeface="Calibri" charset="0"/>
              </a:rPr>
              <a:t>to give them a visual impression and help them relate what they would listen </a:t>
            </a:r>
          </a:p>
          <a:p>
            <a:pPr marL="342900" lvl="0" indent="-342900">
              <a:spcAft>
                <a:spcPts val="0"/>
              </a:spcAft>
              <a:buFont typeface="Times New Roman" charset="0"/>
              <a:buChar char="-"/>
            </a:pPr>
            <a:r>
              <a:rPr lang="en-GB" sz="2000" dirty="0">
                <a:solidFill>
                  <a:srgbClr val="0070C0"/>
                </a:solidFill>
                <a:ea typeface="Calibri" charset="0"/>
              </a:rPr>
              <a:t>Every day ended with social events, to provide opportunities for networking and entertainment</a:t>
            </a:r>
          </a:p>
          <a:p>
            <a:pPr marL="342900" lvl="0" indent="-342900">
              <a:spcAft>
                <a:spcPts val="0"/>
              </a:spcAft>
              <a:buFont typeface="Times New Roman" charset="0"/>
              <a:buChar char="-"/>
            </a:pPr>
            <a:r>
              <a:rPr lang="en-GB" sz="2000" dirty="0">
                <a:solidFill>
                  <a:srgbClr val="0070C0"/>
                </a:solidFill>
                <a:ea typeface="Calibri" charset="0"/>
              </a:rPr>
              <a:t>Last day dedicated to “future developments” just before the “Careers Fair” in the evening</a:t>
            </a:r>
            <a:endParaRPr lang="en-GB" sz="2000" dirty="0">
              <a:solidFill>
                <a:srgbClr val="0070C0"/>
              </a:solidFill>
              <a:effectLst/>
              <a:ea typeface="Calibri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0" y="6144768"/>
            <a:ext cx="12192000" cy="7310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itel 1"/>
          <p:cNvSpPr txBox="1">
            <a:spLocks/>
          </p:cNvSpPr>
          <p:nvPr/>
        </p:nvSpPr>
        <p:spPr bwMode="auto">
          <a:xfrm>
            <a:off x="6324601" y="441712"/>
            <a:ext cx="5573486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b="1" dirty="0" smtClean="0">
                <a:solidFill>
                  <a:srgbClr val="0000FF"/>
                </a:solidFill>
                <a:latin typeface="+mn-lt"/>
              </a:rPr>
              <a:t>Heavy Ion Therapy Masterclass  </a:t>
            </a:r>
            <a:r>
              <a:rPr lang="en-US" altLang="en-US" b="1" dirty="0">
                <a:solidFill>
                  <a:srgbClr val="0000FF"/>
                </a:solidFill>
                <a:latin typeface="+mn-lt"/>
              </a:rPr>
              <a:t>s</a:t>
            </a:r>
            <a:r>
              <a:rPr lang="en-US" altLang="en-US" b="1" dirty="0" smtClean="0">
                <a:solidFill>
                  <a:srgbClr val="0000FF"/>
                </a:solidFill>
                <a:latin typeface="+mn-lt"/>
              </a:rPr>
              <a:t>chool </a:t>
            </a:r>
            <a:r>
              <a:rPr lang="en-US" altLang="en-US" b="1" dirty="0">
                <a:solidFill>
                  <a:srgbClr val="0000FF"/>
                </a:solidFill>
                <a:latin typeface="+mn-lt"/>
              </a:rPr>
              <a:t>f</a:t>
            </a:r>
            <a:r>
              <a:rPr lang="en-US" altLang="en-US" b="1" dirty="0" smtClean="0">
                <a:solidFill>
                  <a:srgbClr val="0000FF"/>
                </a:solidFill>
                <a:latin typeface="+mn-lt"/>
              </a:rPr>
              <a:t>ormat</a:t>
            </a:r>
            <a:endParaRPr lang="de-DE" altLang="en-US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21" name="Title 4"/>
          <p:cNvSpPr txBox="1">
            <a:spLocks/>
          </p:cNvSpPr>
          <p:nvPr/>
        </p:nvSpPr>
        <p:spPr>
          <a:xfrm>
            <a:off x="1036256" y="1716156"/>
            <a:ext cx="8141938" cy="25853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de-DE" sz="1200" dirty="0">
                <a:solidFill>
                  <a:srgbClr val="0000FF"/>
                </a:solidFill>
                <a:latin typeface="ArialMT"/>
              </a:rPr>
              <a:t>https://indico.cern.ch/e/HeavyIonTherapyMasterClass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96622"/>
            <a:ext cx="12192000" cy="119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253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rved Up Arrow 11"/>
          <p:cNvSpPr/>
          <p:nvPr/>
        </p:nvSpPr>
        <p:spPr>
          <a:xfrm>
            <a:off x="5381437" y="3167878"/>
            <a:ext cx="2222025" cy="727525"/>
          </a:xfrm>
          <a:prstGeom prst="curvedUp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3907325" y="3154440"/>
            <a:ext cx="2948223" cy="91354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b="1" dirty="0">
                <a:solidFill>
                  <a:schemeClr val="bg1"/>
                </a:solidFill>
                <a:latin typeface="Calibri" charset="0"/>
                <a:ea typeface="Times New Roman" charset="0"/>
                <a:cs typeface="Times New Roman" charset="0"/>
              </a:rPr>
              <a:t>Future tutors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11</a:t>
            </a:fld>
            <a:endParaRPr lang="it-IT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98" y="74007"/>
            <a:ext cx="4895608" cy="17147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9317" y="23623"/>
            <a:ext cx="5676718" cy="171479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95325" y="2391380"/>
            <a:ext cx="5775132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  <a:spcAft>
                <a:spcPts val="0"/>
              </a:spcAft>
            </a:pPr>
            <a:endParaRPr lang="en-GB" sz="2000" dirty="0">
              <a:solidFill>
                <a:srgbClr val="0070C0"/>
              </a:solidFill>
              <a:latin typeface="Times New Roman" charset="0"/>
              <a:ea typeface="Calibri" charset="0"/>
            </a:endParaRPr>
          </a:p>
          <a:p>
            <a:pPr>
              <a:lnSpc>
                <a:spcPts val="1500"/>
              </a:lnSpc>
              <a:spcAft>
                <a:spcPts val="0"/>
              </a:spcAft>
            </a:pPr>
            <a:endParaRPr lang="en-GB" sz="2000" dirty="0">
              <a:solidFill>
                <a:srgbClr val="0070C0"/>
              </a:solidFill>
              <a:latin typeface="Times New Roman" charset="0"/>
              <a:ea typeface="Calibri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29623" y="4523376"/>
            <a:ext cx="19624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  <a:latin typeface="Calibri" charset="0"/>
                <a:ea typeface="Times New Roman" charset="0"/>
                <a:cs typeface="Times New Roman" charset="0"/>
              </a:rPr>
              <a:t>Future Tutors 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12755" y="4462618"/>
            <a:ext cx="12059423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I</a:t>
            </a:r>
            <a:r>
              <a:rPr lang="en-GB" b="1" dirty="0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nteresting </a:t>
            </a:r>
            <a:r>
              <a:rPr lang="en-GB" b="1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career paths in </a:t>
            </a:r>
            <a:r>
              <a:rPr lang="en-GB" b="1" dirty="0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emerging </a:t>
            </a:r>
            <a:r>
              <a:rPr lang="en-GB" b="1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fields where </a:t>
            </a:r>
            <a:r>
              <a:rPr lang="en-GB" b="1" dirty="0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often there </a:t>
            </a:r>
            <a:r>
              <a:rPr lang="en-GB" b="1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is lack of </a:t>
            </a:r>
            <a:r>
              <a:rPr lang="en-GB" b="1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specialised </a:t>
            </a:r>
            <a:r>
              <a:rPr lang="en-GB" b="1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personnel</a:t>
            </a:r>
            <a:endParaRPr lang="en-GB" b="1" dirty="0" smtClean="0">
              <a:solidFill>
                <a:srgbClr val="7030A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Curved Right Arrow 10"/>
          <p:cNvSpPr/>
          <p:nvPr/>
        </p:nvSpPr>
        <p:spPr>
          <a:xfrm>
            <a:off x="3072485" y="2994737"/>
            <a:ext cx="885899" cy="652613"/>
          </a:xfrm>
          <a:prstGeom prst="curved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Title 4"/>
          <p:cNvSpPr txBox="1">
            <a:spLocks/>
          </p:cNvSpPr>
          <p:nvPr/>
        </p:nvSpPr>
        <p:spPr>
          <a:xfrm>
            <a:off x="525097" y="1781579"/>
            <a:ext cx="8141938" cy="25853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de-DE" sz="1200" dirty="0">
                <a:solidFill>
                  <a:srgbClr val="0000FF"/>
                </a:solidFill>
                <a:latin typeface="ArialMT"/>
              </a:rPr>
              <a:t>https://indico.cern.ch/e/HeavyIonTherapyMasterClass</a:t>
            </a:r>
          </a:p>
        </p:txBody>
      </p:sp>
      <p:sp>
        <p:nvSpPr>
          <p:cNvPr id="19" name="Title 4"/>
          <p:cNvSpPr txBox="1">
            <a:spLocks/>
          </p:cNvSpPr>
          <p:nvPr/>
        </p:nvSpPr>
        <p:spPr>
          <a:xfrm>
            <a:off x="495325" y="2121673"/>
            <a:ext cx="8141938" cy="36933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de-DE" sz="2000" b="1" u="sng" dirty="0">
                <a:solidFill>
                  <a:srgbClr val="0000FF"/>
                </a:solidFill>
                <a:latin typeface="ArialMT"/>
              </a:rPr>
              <a:t>Full week course</a:t>
            </a:r>
          </a:p>
        </p:txBody>
      </p:sp>
      <p:sp>
        <p:nvSpPr>
          <p:cNvPr id="20" name="Title 4"/>
          <p:cNvSpPr txBox="1">
            <a:spLocks/>
          </p:cNvSpPr>
          <p:nvPr/>
        </p:nvSpPr>
        <p:spPr>
          <a:xfrm>
            <a:off x="501347" y="2459206"/>
            <a:ext cx="8141938" cy="5909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de-DE" sz="1800" b="1" dirty="0">
                <a:solidFill>
                  <a:srgbClr val="0000FF"/>
                </a:solidFill>
                <a:latin typeface="ArialMT"/>
              </a:rPr>
              <a:t>The HITM school is aimed at university students, </a:t>
            </a:r>
          </a:p>
          <a:p>
            <a:r>
              <a:rPr lang="en-US" altLang="de-DE" sz="1800" b="1" dirty="0">
                <a:solidFill>
                  <a:srgbClr val="0000FF"/>
                </a:solidFill>
                <a:latin typeface="ArialMT"/>
              </a:rPr>
              <a:t>and up to early stage researchers. </a:t>
            </a:r>
          </a:p>
        </p:txBody>
      </p:sp>
      <p:sp>
        <p:nvSpPr>
          <p:cNvPr id="21" name="Title 4"/>
          <p:cNvSpPr txBox="1">
            <a:spLocks/>
          </p:cNvSpPr>
          <p:nvPr/>
        </p:nvSpPr>
        <p:spPr>
          <a:xfrm>
            <a:off x="6316289" y="2127071"/>
            <a:ext cx="8141938" cy="36933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de-DE" sz="2000" b="1" u="sng" dirty="0">
                <a:solidFill>
                  <a:srgbClr val="0000FF"/>
                </a:solidFill>
                <a:latin typeface="ArialMT"/>
              </a:rPr>
              <a:t>One day activity</a:t>
            </a:r>
          </a:p>
        </p:txBody>
      </p:sp>
      <p:sp>
        <p:nvSpPr>
          <p:cNvPr id="22" name="Title 4"/>
          <p:cNvSpPr txBox="1">
            <a:spLocks/>
          </p:cNvSpPr>
          <p:nvPr/>
        </p:nvSpPr>
        <p:spPr>
          <a:xfrm>
            <a:off x="6346061" y="2464604"/>
            <a:ext cx="8141938" cy="5909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de-DE" sz="1800" b="1" dirty="0">
                <a:solidFill>
                  <a:srgbClr val="0000FF"/>
                </a:solidFill>
                <a:latin typeface="ArialMT"/>
              </a:rPr>
              <a:t>The Particle Therapy </a:t>
            </a:r>
            <a:r>
              <a:rPr lang="en-US" altLang="de-DE" sz="1800" b="1" dirty="0" err="1">
                <a:solidFill>
                  <a:srgbClr val="0000FF"/>
                </a:solidFill>
                <a:latin typeface="ArialMT"/>
              </a:rPr>
              <a:t>MasterClass</a:t>
            </a:r>
            <a:r>
              <a:rPr lang="en-US" altLang="de-DE" sz="1800" b="1" dirty="0">
                <a:solidFill>
                  <a:srgbClr val="0000FF"/>
                </a:solidFill>
                <a:latin typeface="ArialMT"/>
              </a:rPr>
              <a:t>, </a:t>
            </a:r>
          </a:p>
          <a:p>
            <a:r>
              <a:rPr lang="en-US" altLang="de-DE" sz="1800" b="1" dirty="0">
                <a:solidFill>
                  <a:srgbClr val="0000FF"/>
                </a:solidFill>
                <a:latin typeface="ArialMT"/>
              </a:rPr>
              <a:t>is aimed at high-school students (16-18) </a:t>
            </a:r>
          </a:p>
        </p:txBody>
      </p:sp>
      <p:sp>
        <p:nvSpPr>
          <p:cNvPr id="23" name="Title 4"/>
          <p:cNvSpPr txBox="1">
            <a:spLocks/>
          </p:cNvSpPr>
          <p:nvPr/>
        </p:nvSpPr>
        <p:spPr>
          <a:xfrm>
            <a:off x="6316289" y="1712698"/>
            <a:ext cx="8141938" cy="25853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de-DE" sz="1200" dirty="0">
                <a:solidFill>
                  <a:srgbClr val="0000FF"/>
                </a:solidFill>
                <a:latin typeface="ArialMT"/>
              </a:rPr>
              <a:t>https://indico.cern.ch/event/840212/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FB71F807-7F4D-4E26-9064-AA878D734A7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9667"/>
            <a:ext cx="12192000" cy="648393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0A6AF3FC-E72B-4C04-836F-B4D5BF10A266}"/>
              </a:ext>
            </a:extLst>
          </p:cNvPr>
          <p:cNvSpPr txBox="1"/>
          <p:nvPr/>
        </p:nvSpPr>
        <p:spPr>
          <a:xfrm>
            <a:off x="3548414" y="6365234"/>
            <a:ext cx="21103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Slide </a:t>
            </a:r>
            <a:r>
              <a:rPr lang="el-GR" sz="2000" noProof="0" dirty="0" smtClean="0">
                <a:solidFill>
                  <a:prstClr val="white"/>
                </a:solidFill>
                <a:latin typeface="Calibri" panose="020F0502020204030204"/>
              </a:rPr>
              <a:t>30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37E0730A-228D-4090-BEC2-5AEE97DB5BFB}"/>
              </a:ext>
            </a:extLst>
          </p:cNvPr>
          <p:cNvSpPr txBox="1"/>
          <p:nvPr/>
        </p:nvSpPr>
        <p:spPr>
          <a:xfrm>
            <a:off x="5263771" y="6365234"/>
            <a:ext cx="36616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 err="1">
                <a:solidFill>
                  <a:prstClr val="white"/>
                </a:solidFill>
                <a:latin typeface="Calibri" panose="020F0502020204030204"/>
              </a:rPr>
              <a:t>Panagiota</a:t>
            </a:r>
            <a:r>
              <a:rPr lang="en-US" sz="2000" dirty="0">
                <a:solidFill>
                  <a:prstClr val="white"/>
                </a:solidFill>
                <a:latin typeface="Calibri" panose="020F0502020204030204"/>
              </a:rPr>
              <a:t> Foka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133AD318-F19B-41AB-9B4C-38974640E94B}"/>
              </a:ext>
            </a:extLst>
          </p:cNvPr>
          <p:cNvSpPr txBox="1"/>
          <p:nvPr/>
        </p:nvSpPr>
        <p:spPr>
          <a:xfrm>
            <a:off x="0" y="6365234"/>
            <a:ext cx="2986814" cy="40011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IAEA-CN301-059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6442467" y="5689841"/>
            <a:ext cx="5519386" cy="53481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/>
          <p:cNvSpPr/>
          <p:nvPr/>
        </p:nvSpPr>
        <p:spPr>
          <a:xfrm>
            <a:off x="139407" y="5689840"/>
            <a:ext cx="5519386" cy="53481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27769" y="5089980"/>
            <a:ext cx="115490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GB" b="1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I</a:t>
            </a:r>
            <a:r>
              <a:rPr lang="en-GB" b="1" dirty="0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nformation </a:t>
            </a:r>
            <a:r>
              <a:rPr lang="en-GB" b="1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about upcoming modern techniques for cancer tumour therapy and new research avenues, </a:t>
            </a:r>
            <a:endParaRPr lang="en-GB" b="1" dirty="0" smtClean="0">
              <a:solidFill>
                <a:srgbClr val="7030A0"/>
              </a:solidFill>
              <a:latin typeface="Arial" charset="0"/>
              <a:ea typeface="Arial" charset="0"/>
              <a:cs typeface="Arial" charset="0"/>
            </a:endParaRPr>
          </a:p>
          <a:p>
            <a:pPr algn="just">
              <a:spcAft>
                <a:spcPts val="0"/>
              </a:spcAft>
            </a:pPr>
            <a:r>
              <a:rPr lang="en-GB" b="1" dirty="0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where </a:t>
            </a:r>
            <a:r>
              <a:rPr lang="en-GB" b="1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clearly the development of technology and the expertise of research laboratories is crucial.  </a:t>
            </a:r>
            <a:endParaRPr lang="en-GB" sz="2000" b="1" dirty="0">
              <a:solidFill>
                <a:srgbClr val="7030A0"/>
              </a:solidFill>
              <a:effectLst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0" y="6144768"/>
            <a:ext cx="12192000" cy="7310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96622"/>
            <a:ext cx="12192000" cy="119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883" y="1510752"/>
            <a:ext cx="5390118" cy="263916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68340" y="1697336"/>
            <a:ext cx="4139184" cy="1316608"/>
          </a:xfrm>
          <a:prstGeom prst="rect">
            <a:avLst/>
          </a:prstGeom>
        </p:spPr>
      </p:pic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1981241" y="50584"/>
            <a:ext cx="807592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3600" b="1" dirty="0" smtClean="0">
                <a:solidFill>
                  <a:srgbClr val="0000FF"/>
                </a:solidFill>
                <a:latin typeface="ArialMT" charset="0"/>
              </a:rPr>
              <a:t>Virtual visits and video-conferences</a:t>
            </a:r>
            <a:endParaRPr lang="en-US" altLang="en-US" sz="3600" b="1" dirty="0">
              <a:solidFill>
                <a:srgbClr val="0000FF"/>
              </a:solidFill>
              <a:latin typeface="ArialMT" charset="0"/>
            </a:endParaRPr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110362" y="939670"/>
            <a:ext cx="11950579" cy="42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de-DE" sz="2133" dirty="0" smtClean="0">
                <a:solidFill>
                  <a:srgbClr val="0000FF"/>
                </a:solidFill>
                <a:latin typeface="ArialMT"/>
              </a:rPr>
              <a:t>Virtual visits </a:t>
            </a:r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during </a:t>
            </a:r>
            <a:r>
              <a:rPr lang="en-US" altLang="de-DE" sz="2133" dirty="0" smtClean="0">
                <a:solidFill>
                  <a:srgbClr val="0000FF"/>
                </a:solidFill>
                <a:latin typeface="ArialMT"/>
              </a:rPr>
              <a:t>video-conference: GSI </a:t>
            </a:r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research </a:t>
            </a:r>
            <a:r>
              <a:rPr lang="en-US" altLang="de-DE" sz="2133" dirty="0" smtClean="0">
                <a:solidFill>
                  <a:srgbClr val="0000FF"/>
                </a:solidFill>
                <a:latin typeface="ArialMT"/>
              </a:rPr>
              <a:t>institute, CNAO, </a:t>
            </a:r>
            <a:r>
              <a:rPr lang="en-US" altLang="de-DE" sz="2133" dirty="0" err="1" smtClean="0">
                <a:solidFill>
                  <a:srgbClr val="0000FF"/>
                </a:solidFill>
                <a:latin typeface="ArialMT"/>
              </a:rPr>
              <a:t>MedAustron</a:t>
            </a:r>
            <a:r>
              <a:rPr lang="en-US" altLang="de-DE" sz="2133" dirty="0" smtClean="0">
                <a:solidFill>
                  <a:srgbClr val="0000FF"/>
                </a:solidFill>
                <a:latin typeface="ArialMT"/>
              </a:rPr>
              <a:t> therapy centers </a:t>
            </a:r>
            <a:endParaRPr lang="en-US" altLang="de-DE" sz="2133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882" y="3893629"/>
            <a:ext cx="5390118" cy="296437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845089" y="1373907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GSI moderators</a:t>
            </a:r>
            <a:endParaRPr lang="en-US" dirty="0">
              <a:solidFill>
                <a:srgbClr val="7030A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837932" y="1376168"/>
            <a:ext cx="1967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CNAO moderator</a:t>
            </a:r>
            <a:endParaRPr lang="en-US" dirty="0">
              <a:solidFill>
                <a:srgbClr val="7030A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38" r="19647" b="3777"/>
          <a:stretch/>
        </p:blipFill>
        <p:spPr>
          <a:xfrm>
            <a:off x="5764729" y="4301012"/>
            <a:ext cx="5295218" cy="255710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0864" y="1697336"/>
            <a:ext cx="2153412" cy="12839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340" y="3032084"/>
            <a:ext cx="2163128" cy="1250788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9960864" y="1360234"/>
            <a:ext cx="21981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medAustron</a:t>
            </a:r>
            <a:r>
              <a:rPr lang="en-US" dirty="0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moder</a:t>
            </a:r>
            <a:r>
              <a:rPr lang="en-US" dirty="0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.</a:t>
            </a:r>
            <a:endParaRPr lang="en-US" dirty="0">
              <a:solidFill>
                <a:srgbClr val="7030A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82" r="25264" b="7859"/>
          <a:stretch/>
        </p:blipFill>
        <p:spPr>
          <a:xfrm>
            <a:off x="8610600" y="3564711"/>
            <a:ext cx="3032471" cy="2341144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8502396" y="3223462"/>
            <a:ext cx="31984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U. </a:t>
            </a:r>
            <a:r>
              <a:rPr lang="en-US" dirty="0" err="1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Amaldi</a:t>
            </a:r>
            <a:r>
              <a:rPr lang="en-US" dirty="0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: HI therapy pioneer</a:t>
            </a:r>
            <a:endParaRPr lang="en-US" dirty="0">
              <a:solidFill>
                <a:srgbClr val="7030A0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824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EBE30-3689-42B7-ABF5-604AC779A0A8}" type="slidenum">
              <a:rPr lang="el-GR" smtClean="0"/>
              <a:t>13</a:t>
            </a:fld>
            <a:endParaRPr lang="el-GR" dirty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207771" y="685157"/>
            <a:ext cx="607159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 smtClean="0">
                <a:solidFill>
                  <a:srgbClr val="7030A0"/>
                </a:solidFill>
                <a:latin typeface="Calibri" charset="0"/>
                <a:hlinkClick r:id="rId2"/>
              </a:rPr>
              <a:t>PTMC:   https</a:t>
            </a:r>
            <a:r>
              <a:rPr lang="en-US" altLang="en-US" sz="2400" b="1" dirty="0">
                <a:solidFill>
                  <a:srgbClr val="7030A0"/>
                </a:solidFill>
                <a:latin typeface="Calibri" charset="0"/>
                <a:hlinkClick r:id="rId2"/>
              </a:rPr>
              <a:t>://indico.cern.ch/event/840212/</a:t>
            </a:r>
            <a:endParaRPr lang="en-US" altLang="en-US" sz="2400" b="1" dirty="0">
              <a:solidFill>
                <a:srgbClr val="7030A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0996" y="4454113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en-GB" sz="2000" b="1" dirty="0" smtClean="0">
                <a:solidFill>
                  <a:srgbClr val="7030A0"/>
                </a:solidFill>
                <a:latin typeface="Calibri" charset="0"/>
                <a:ea typeface="Calibri" charset="0"/>
              </a:rPr>
              <a:t>PTMC2021 online:</a:t>
            </a:r>
          </a:p>
          <a:p>
            <a:pPr>
              <a:spcAft>
                <a:spcPts val="0"/>
              </a:spcAft>
            </a:pPr>
            <a:r>
              <a:rPr lang="en-GB" sz="2000" b="1" dirty="0" smtClean="0">
                <a:solidFill>
                  <a:srgbClr val="7030A0"/>
                </a:solidFill>
                <a:latin typeface="Calibri" charset="0"/>
                <a:ea typeface="Calibri" charset="0"/>
              </a:rPr>
              <a:t>more </a:t>
            </a:r>
            <a:r>
              <a:rPr lang="en-GB" sz="2000" b="1" dirty="0">
                <a:solidFill>
                  <a:srgbClr val="7030A0"/>
                </a:solidFill>
                <a:latin typeface="Calibri" charset="0"/>
                <a:ea typeface="Calibri" charset="0"/>
              </a:rPr>
              <a:t>than 1500 students participated </a:t>
            </a:r>
          </a:p>
          <a:p>
            <a:pPr>
              <a:spcAft>
                <a:spcPts val="0"/>
              </a:spcAft>
            </a:pPr>
            <a:r>
              <a:rPr lang="en-GB" sz="2000" b="1" dirty="0" smtClean="0">
                <a:solidFill>
                  <a:srgbClr val="7030A0"/>
                </a:solidFill>
                <a:latin typeface="Calibri" charset="0"/>
                <a:ea typeface="Calibri" charset="0"/>
              </a:rPr>
              <a:t>from </a:t>
            </a:r>
            <a:r>
              <a:rPr lang="en-GB" sz="2000" b="1" dirty="0">
                <a:solidFill>
                  <a:srgbClr val="7030A0"/>
                </a:solidFill>
                <a:latin typeface="Calibri" charset="0"/>
                <a:ea typeface="Calibri" charset="0"/>
              </a:rPr>
              <a:t>20 countries and 37 institutes during 6 </a:t>
            </a:r>
            <a:r>
              <a:rPr lang="en-GB" sz="2000" b="1" dirty="0" smtClean="0">
                <a:solidFill>
                  <a:srgbClr val="7030A0"/>
                </a:solidFill>
                <a:latin typeface="Calibri" charset="0"/>
                <a:ea typeface="Calibri" charset="0"/>
              </a:rPr>
              <a:t>sessions </a:t>
            </a:r>
            <a:endParaRPr lang="en-GB" sz="2000" b="1" dirty="0">
              <a:solidFill>
                <a:srgbClr val="7030A0"/>
              </a:solidFill>
              <a:effectLst/>
              <a:latin typeface="Times New Roman" charset="0"/>
              <a:ea typeface="Calibri" charset="0"/>
            </a:endParaRPr>
          </a:p>
        </p:txBody>
      </p:sp>
      <p:sp>
        <p:nvSpPr>
          <p:cNvPr id="12" name="Titel 1"/>
          <p:cNvSpPr txBox="1">
            <a:spLocks/>
          </p:cNvSpPr>
          <p:nvPr/>
        </p:nvSpPr>
        <p:spPr bwMode="auto">
          <a:xfrm>
            <a:off x="1909105" y="0"/>
            <a:ext cx="9533595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de-DE" altLang="en-US" sz="3600" b="1" kern="0" dirty="0" err="1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Participants</a:t>
            </a:r>
            <a:r>
              <a:rPr lang="de-DE" altLang="en-US" sz="3600" b="1" kern="0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sz="3600" b="1" kern="0" dirty="0" err="1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altLang="en-US" sz="3600" b="1" kern="0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online PTMC in IMC2021</a:t>
            </a:r>
            <a:endParaRPr lang="de-DE" altLang="en-US" sz="3600" b="1" kern="0" dirty="0">
              <a:solidFill>
                <a:srgbClr val="C0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71" t="21747" r="23810" b="5146"/>
          <a:stretch/>
        </p:blipFill>
        <p:spPr>
          <a:xfrm>
            <a:off x="6144213" y="1504027"/>
            <a:ext cx="5699453" cy="46479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17" t="35843" r="49789" b="33223"/>
          <a:stretch/>
        </p:blipFill>
        <p:spPr>
          <a:xfrm>
            <a:off x="48213" y="1455893"/>
            <a:ext cx="5358674" cy="30577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96622"/>
            <a:ext cx="12192000" cy="119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78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542314" y="5509899"/>
            <a:ext cx="5050972" cy="5551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7702" y="1182738"/>
            <a:ext cx="8197463" cy="4318261"/>
          </a:xfrm>
          <a:prstGeom prst="rect">
            <a:avLst/>
          </a:prstGeom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207771" y="685157"/>
            <a:ext cx="607159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 smtClean="0">
                <a:solidFill>
                  <a:srgbClr val="7030A0"/>
                </a:solidFill>
                <a:latin typeface="Calibri" charset="0"/>
                <a:hlinkClick r:id="rId3"/>
              </a:rPr>
              <a:t>PTMC:   https</a:t>
            </a:r>
            <a:r>
              <a:rPr lang="en-US" altLang="en-US" sz="2400" b="1" dirty="0">
                <a:solidFill>
                  <a:srgbClr val="7030A0"/>
                </a:solidFill>
                <a:latin typeface="Calibri" charset="0"/>
                <a:hlinkClick r:id="rId3"/>
              </a:rPr>
              <a:t>://indico.cern.ch/event/840212/</a:t>
            </a:r>
            <a:endParaRPr lang="en-US" altLang="en-US" sz="2400" b="1" dirty="0">
              <a:solidFill>
                <a:srgbClr val="7030A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0996" y="4454113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en-GB" sz="2000" b="1" dirty="0" smtClean="0">
                <a:solidFill>
                  <a:srgbClr val="7030A0"/>
                </a:solidFill>
                <a:latin typeface="Calibri" charset="0"/>
                <a:ea typeface="Calibri" charset="0"/>
              </a:rPr>
              <a:t>PTMC2022 online:</a:t>
            </a:r>
          </a:p>
          <a:p>
            <a:r>
              <a:rPr lang="en-GB" sz="2000" b="1" dirty="0">
                <a:solidFill>
                  <a:srgbClr val="7030A0"/>
                </a:solidFill>
                <a:latin typeface="Calibri" charset="0"/>
                <a:ea typeface="Calibri" charset="0"/>
              </a:rPr>
              <a:t>more than 1500 students participated </a:t>
            </a:r>
          </a:p>
          <a:p>
            <a:pPr>
              <a:spcAft>
                <a:spcPts val="0"/>
              </a:spcAft>
            </a:pPr>
            <a:r>
              <a:rPr lang="en-GB" sz="2000" b="1" dirty="0" smtClean="0">
                <a:solidFill>
                  <a:srgbClr val="7030A0"/>
                </a:solidFill>
                <a:latin typeface="Calibri" charset="0"/>
                <a:ea typeface="Calibri" charset="0"/>
              </a:rPr>
              <a:t>from 22 countries and 37 institutes during 6 sessions </a:t>
            </a:r>
            <a:endParaRPr lang="en-GB" sz="2000" b="1" dirty="0">
              <a:solidFill>
                <a:srgbClr val="7030A0"/>
              </a:solidFill>
              <a:effectLst/>
              <a:latin typeface="Times New Roman" charset="0"/>
              <a:ea typeface="Calibri" charset="0"/>
            </a:endParaRPr>
          </a:p>
        </p:txBody>
      </p:sp>
      <p:sp>
        <p:nvSpPr>
          <p:cNvPr id="12" name="Titel 1"/>
          <p:cNvSpPr txBox="1">
            <a:spLocks/>
          </p:cNvSpPr>
          <p:nvPr/>
        </p:nvSpPr>
        <p:spPr bwMode="auto">
          <a:xfrm>
            <a:off x="1909105" y="0"/>
            <a:ext cx="9533595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de-DE" altLang="en-US" sz="3600" b="1" kern="0" dirty="0" err="1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Participants</a:t>
            </a:r>
            <a:r>
              <a:rPr lang="de-DE" altLang="en-US" sz="3600" b="1" kern="0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sz="3600" b="1" kern="0" dirty="0" err="1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altLang="en-US" sz="3600" b="1" kern="0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online PTMC in IMC2022</a:t>
            </a:r>
            <a:endParaRPr lang="de-DE" altLang="en-US" sz="3600" b="1" kern="0" dirty="0">
              <a:solidFill>
                <a:srgbClr val="C0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48213" y="5505692"/>
            <a:ext cx="605390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FF"/>
                </a:solidFill>
                <a:latin typeface="ArialMT" charset="0"/>
              </a:rPr>
              <a:t>w</a:t>
            </a:r>
            <a:r>
              <a:rPr lang="en-US" altLang="en-US" sz="1800" dirty="0" smtClean="0">
                <a:solidFill>
                  <a:srgbClr val="0000FF"/>
                </a:solidFill>
                <a:latin typeface="ArialMT" charset="0"/>
              </a:rPr>
              <a:t>eb pages with agendas of every institute with material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 smtClean="0">
                <a:solidFill>
                  <a:srgbClr val="0000FF"/>
                </a:solidFill>
                <a:latin typeface="ArialMT" charset="0"/>
              </a:rPr>
              <a:t>in different languages, publicly available for future events </a:t>
            </a:r>
            <a:endParaRPr lang="en-US" altLang="en-US" sz="1800" dirty="0">
              <a:solidFill>
                <a:srgbClr val="0000FF"/>
              </a:solidFill>
              <a:latin typeface="ArialMT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49384" y="6347450"/>
            <a:ext cx="89054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altLang="en-US" b="1" dirty="0" smtClean="0">
                <a:solidFill>
                  <a:srgbClr val="C00000"/>
                </a:solidFill>
                <a:latin typeface="ArialMT" charset="0"/>
              </a:rPr>
              <a:t>Interest of students, motivation of tutors (</a:t>
            </a:r>
            <a:r>
              <a:rPr lang="en-US" altLang="en-US" b="1" u="sng" dirty="0" smtClean="0">
                <a:solidFill>
                  <a:srgbClr val="C00000"/>
                </a:solidFill>
                <a:latin typeface="ArialMT" charset="0"/>
              </a:rPr>
              <a:t>voluntary work</a:t>
            </a:r>
            <a:r>
              <a:rPr lang="en-US" altLang="en-US" b="1" dirty="0" smtClean="0">
                <a:solidFill>
                  <a:srgbClr val="C00000"/>
                </a:solidFill>
                <a:latin typeface="ArialMT" charset="0"/>
              </a:rPr>
              <a:t>), potential impact</a:t>
            </a:r>
            <a:endParaRPr lang="en-US" altLang="en-US" b="1" dirty="0">
              <a:solidFill>
                <a:srgbClr val="C00000"/>
              </a:solidFill>
              <a:latin typeface="ArialMT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377317" y="5089558"/>
            <a:ext cx="34868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GB" b="1" dirty="0">
                <a:solidFill>
                  <a:srgbClr val="7030A0"/>
                </a:solidFill>
                <a:latin typeface="Calibri" charset="0"/>
                <a:ea typeface="Calibri" charset="0"/>
              </a:rPr>
              <a:t>online and in-person participation </a:t>
            </a:r>
          </a:p>
        </p:txBody>
      </p:sp>
      <p:sp>
        <p:nvSpPr>
          <p:cNvPr id="6" name="Rectangle 5"/>
          <p:cNvSpPr/>
          <p:nvPr/>
        </p:nvSpPr>
        <p:spPr>
          <a:xfrm>
            <a:off x="6649541" y="5550114"/>
            <a:ext cx="48365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 smtClean="0">
                <a:solidFill>
                  <a:schemeClr val="bg1"/>
                </a:solidFill>
                <a:latin typeface="Calibri" charset="0"/>
                <a:ea typeface="Calibri" charset="0"/>
              </a:rPr>
              <a:t>Training sessions planned and upon request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59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0" descr="MC-Logo-RGB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46801" y="6233198"/>
            <a:ext cx="1563993" cy="624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6448" y="1777388"/>
            <a:ext cx="4151173" cy="399091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-327341" y="5863755"/>
            <a:ext cx="5060152" cy="87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453882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Courier New" charset="0"/>
              </a:rPr>
              <a:t>Press 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ea typeface="Courier New" charset="0"/>
              </a:rPr>
              <a:t>Release </a:t>
            </a:r>
            <a:r>
              <a:rPr kumimoji="0" lang="en-US" altLang="en-US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Courier New" charset="0"/>
              </a:rPr>
              <a:t>published 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ea typeface="Courier New" charset="0"/>
              </a:rPr>
              <a:t>in </a:t>
            </a:r>
            <a:r>
              <a:rPr kumimoji="0" lang="en-US" altLang="en-US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Courier New" charset="0"/>
              </a:rPr>
              <a:t>nation-wide media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dirty="0">
                <a:solidFill>
                  <a:srgbClr val="0070C0"/>
                </a:solidFill>
                <a:ea typeface="Courier New" charset="0"/>
              </a:rPr>
              <a:t>P</a:t>
            </a:r>
            <a:r>
              <a:rPr lang="en-US" altLang="en-US" dirty="0" smtClean="0">
                <a:solidFill>
                  <a:srgbClr val="0070C0"/>
                </a:solidFill>
                <a:ea typeface="Courier New" charset="0"/>
              </a:rPr>
              <a:t>ost </a:t>
            </a:r>
            <a:r>
              <a:rPr lang="en-US" altLang="en-US" dirty="0">
                <a:solidFill>
                  <a:srgbClr val="0070C0"/>
                </a:solidFill>
                <a:ea typeface="Courier New" charset="0"/>
              </a:rPr>
              <a:t>on Facebook resonated with </a:t>
            </a:r>
            <a:r>
              <a:rPr lang="en-US" altLang="en-US" b="1" dirty="0">
                <a:solidFill>
                  <a:srgbClr val="0070C0"/>
                </a:solidFill>
                <a:ea typeface="Courier New" charset="0"/>
              </a:rPr>
              <a:t>3,600 </a:t>
            </a:r>
            <a:r>
              <a:rPr lang="en-US" altLang="en-US" dirty="0" smtClean="0">
                <a:solidFill>
                  <a:srgbClr val="0070C0"/>
                </a:solidFill>
                <a:ea typeface="Courier New" charset="0"/>
              </a:rPr>
              <a:t>people</a:t>
            </a:r>
            <a:endParaRPr kumimoji="0" lang="en-US" altLang="en-US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ea typeface="Courier New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dirty="0" smtClean="0">
                <a:solidFill>
                  <a:srgbClr val="0070C0"/>
                </a:solidFill>
                <a:ea typeface="Courier New" charset="0"/>
              </a:rPr>
              <a:t>Announcement viewed </a:t>
            </a:r>
            <a:r>
              <a:rPr lang="en-US" altLang="en-US" b="1" dirty="0" smtClean="0">
                <a:solidFill>
                  <a:srgbClr val="0070C0"/>
                </a:solidFill>
                <a:ea typeface="Courier New" charset="0"/>
              </a:rPr>
              <a:t>941 times </a:t>
            </a:r>
            <a:r>
              <a:rPr lang="en-US" altLang="en-US" dirty="0" smtClean="0">
                <a:solidFill>
                  <a:srgbClr val="0070C0"/>
                </a:solidFill>
                <a:ea typeface="Courier New" charset="0"/>
              </a:rPr>
              <a:t>on website</a:t>
            </a:r>
            <a:r>
              <a:rPr kumimoji="0" lang="en-US" altLang="en-US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</a:rPr>
              <a:t> </a:t>
            </a:r>
            <a:endParaRPr kumimoji="0" lang="en-US" altLang="en-US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 bwMode="auto">
          <a:xfrm>
            <a:off x="4732811" y="10996"/>
            <a:ext cx="4381336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de-DE" altLang="en-US" sz="3600" b="1" kern="0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PTMC in </a:t>
            </a:r>
            <a:r>
              <a:rPr lang="de-DE" altLang="en-US" sz="3600" b="1" kern="0" dirty="0" err="1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Greece</a:t>
            </a:r>
            <a:endParaRPr lang="de-DE" altLang="en-US" sz="3600" b="1" kern="0" dirty="0">
              <a:solidFill>
                <a:srgbClr val="C0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00188" y="1075495"/>
            <a:ext cx="47841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  <a:latin typeface="Calibri" charset="0"/>
                <a:ea typeface="Calibri" charset="0"/>
                <a:cs typeface="Times New Roman" charset="0"/>
              </a:rPr>
              <a:t>T</a:t>
            </a:r>
            <a:r>
              <a:rPr lang="en-US" b="1" dirty="0" smtClean="0">
                <a:solidFill>
                  <a:srgbClr val="0000FF"/>
                </a:solidFill>
                <a:latin typeface="Calibri" charset="0"/>
                <a:ea typeface="Calibri" charset="0"/>
                <a:cs typeface="Times New Roman" charset="0"/>
              </a:rPr>
              <a:t>otal </a:t>
            </a:r>
            <a:r>
              <a:rPr lang="en-US" b="1" dirty="0">
                <a:solidFill>
                  <a:srgbClr val="0000FF"/>
                </a:solidFill>
                <a:latin typeface="Calibri" charset="0"/>
                <a:ea typeface="Calibri" charset="0"/>
                <a:cs typeface="Times New Roman" charset="0"/>
              </a:rPr>
              <a:t>of 366 live </a:t>
            </a:r>
            <a:r>
              <a:rPr lang="en-US" b="1" dirty="0" smtClean="0">
                <a:solidFill>
                  <a:srgbClr val="0000FF"/>
                </a:solidFill>
                <a:latin typeface="Calibri" charset="0"/>
                <a:ea typeface="Calibri" charset="0"/>
                <a:cs typeface="Times New Roman" charset="0"/>
              </a:rPr>
              <a:t>views</a:t>
            </a:r>
          </a:p>
          <a:p>
            <a:r>
              <a:rPr lang="en-US" b="1" dirty="0">
                <a:solidFill>
                  <a:srgbClr val="0000FF"/>
                </a:solidFill>
                <a:latin typeface="Calibri" charset="0"/>
                <a:ea typeface="Calibri" charset="0"/>
                <a:cs typeface="Times New Roman" charset="0"/>
              </a:rPr>
              <a:t>f</a:t>
            </a:r>
            <a:r>
              <a:rPr lang="en-US" b="1" dirty="0" smtClean="0">
                <a:solidFill>
                  <a:srgbClr val="0000FF"/>
                </a:solidFill>
                <a:latin typeface="Calibri" charset="0"/>
                <a:ea typeface="Calibri" charset="0"/>
                <a:cs typeface="Times New Roman" charset="0"/>
              </a:rPr>
              <a:t>rom at least 20 major regions of Greece</a:t>
            </a:r>
            <a:r>
              <a:rPr lang="en-GB" b="1" dirty="0" smtClean="0">
                <a:solidFill>
                  <a:srgbClr val="0000FF"/>
                </a:solidFill>
              </a:rPr>
              <a:t> 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15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387" y="1777388"/>
            <a:ext cx="6934406" cy="48813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94120" y="671691"/>
            <a:ext cx="44237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GB" b="1" dirty="0">
                <a:solidFill>
                  <a:srgbClr val="7030A0"/>
                </a:solidFill>
                <a:latin typeface="Calibri" charset="0"/>
                <a:ea typeface="Calibri" charset="0"/>
              </a:rPr>
              <a:t>PTMC2021 online</a:t>
            </a:r>
            <a:r>
              <a:rPr lang="en-GB" b="1" dirty="0" smtClean="0">
                <a:solidFill>
                  <a:srgbClr val="7030A0"/>
                </a:solidFill>
                <a:latin typeface="Calibri" charset="0"/>
                <a:ea typeface="Calibri" charset="0"/>
              </a:rPr>
              <a:t>: through Library of </a:t>
            </a:r>
            <a:r>
              <a:rPr lang="en-GB" b="1" dirty="0" err="1" smtClean="0">
                <a:solidFill>
                  <a:srgbClr val="7030A0"/>
                </a:solidFill>
                <a:latin typeface="Calibri" charset="0"/>
                <a:ea typeface="Calibri" charset="0"/>
              </a:rPr>
              <a:t>Veroia</a:t>
            </a:r>
            <a:r>
              <a:rPr lang="en-GB" b="1" dirty="0" smtClean="0">
                <a:solidFill>
                  <a:srgbClr val="7030A0"/>
                </a:solidFill>
                <a:latin typeface="Calibri" charset="0"/>
                <a:ea typeface="Calibri" charset="0"/>
              </a:rPr>
              <a:t> </a:t>
            </a:r>
            <a:endParaRPr lang="en-GB" b="1" dirty="0">
              <a:solidFill>
                <a:srgbClr val="7030A0"/>
              </a:solidFill>
              <a:latin typeface="Calibri" charset="0"/>
              <a:ea typeface="Calibri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732811" y="691518"/>
            <a:ext cx="739074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GB" b="1" dirty="0" smtClean="0">
                <a:solidFill>
                  <a:srgbClr val="7030A0"/>
                </a:solidFill>
                <a:latin typeface="Calibri" charset="0"/>
                <a:ea typeface="Calibri" charset="0"/>
              </a:rPr>
              <a:t>PTMC2022 online: more than 150 participants</a:t>
            </a:r>
            <a:endParaRPr lang="en-GB" b="1" dirty="0">
              <a:solidFill>
                <a:srgbClr val="7030A0"/>
              </a:solidFill>
              <a:latin typeface="Calibri" charset="0"/>
              <a:ea typeface="Calibri" charset="0"/>
            </a:endParaRPr>
          </a:p>
          <a:p>
            <a:pPr>
              <a:spcAft>
                <a:spcPts val="0"/>
              </a:spcAft>
            </a:pPr>
            <a:r>
              <a:rPr lang="en-GB" dirty="0" smtClean="0">
                <a:solidFill>
                  <a:srgbClr val="C00000"/>
                </a:solidFill>
                <a:latin typeface="Calibri" charset="0"/>
                <a:ea typeface="Calibri" charset="0"/>
              </a:rPr>
              <a:t>AUTH </a:t>
            </a:r>
            <a:r>
              <a:rPr lang="en-GB" dirty="0" err="1" smtClean="0">
                <a:solidFill>
                  <a:srgbClr val="C00000"/>
                </a:solidFill>
                <a:latin typeface="Calibri" charset="0"/>
                <a:ea typeface="Calibri" charset="0"/>
              </a:rPr>
              <a:t>uni</a:t>
            </a:r>
            <a:r>
              <a:rPr lang="en-GB" dirty="0" smtClean="0">
                <a:solidFill>
                  <a:srgbClr val="C00000"/>
                </a:solidFill>
                <a:latin typeface="Calibri" charset="0"/>
                <a:ea typeface="Calibri" charset="0"/>
              </a:rPr>
              <a:t>, </a:t>
            </a:r>
            <a:r>
              <a:rPr lang="en-GB" dirty="0" err="1" smtClean="0">
                <a:solidFill>
                  <a:srgbClr val="C00000"/>
                </a:solidFill>
                <a:latin typeface="Calibri" charset="0"/>
                <a:ea typeface="Calibri" charset="0"/>
              </a:rPr>
              <a:t>Dimokritos</a:t>
            </a:r>
            <a:r>
              <a:rPr lang="en-GB" dirty="0" smtClean="0">
                <a:solidFill>
                  <a:srgbClr val="C00000"/>
                </a:solidFill>
                <a:latin typeface="Calibri" charset="0"/>
                <a:ea typeface="Calibri" charset="0"/>
              </a:rPr>
              <a:t>  research centre, </a:t>
            </a:r>
            <a:r>
              <a:rPr lang="en-GB" dirty="0" err="1" smtClean="0">
                <a:solidFill>
                  <a:srgbClr val="C00000"/>
                </a:solidFill>
                <a:latin typeface="Calibri" charset="0"/>
                <a:ea typeface="Calibri" charset="0"/>
              </a:rPr>
              <a:t>Papageorgiou</a:t>
            </a:r>
            <a:r>
              <a:rPr lang="en-GB" dirty="0" smtClean="0">
                <a:solidFill>
                  <a:srgbClr val="C00000"/>
                </a:solidFill>
                <a:latin typeface="Calibri" charset="0"/>
                <a:ea typeface="Calibri" charset="0"/>
              </a:rPr>
              <a:t> Hospital, </a:t>
            </a:r>
            <a:r>
              <a:rPr lang="en-GB" dirty="0" err="1" smtClean="0">
                <a:solidFill>
                  <a:srgbClr val="C00000"/>
                </a:solidFill>
                <a:latin typeface="Calibri" charset="0"/>
                <a:ea typeface="Calibri" charset="0"/>
              </a:rPr>
              <a:t>Technopolis</a:t>
            </a:r>
            <a:r>
              <a:rPr lang="en-GB" dirty="0">
                <a:solidFill>
                  <a:srgbClr val="C00000"/>
                </a:solidFill>
                <a:latin typeface="Calibri" charset="0"/>
                <a:ea typeface="Calibri" charset="0"/>
              </a:rPr>
              <a:t>.</a:t>
            </a:r>
            <a:endParaRPr lang="en-GB" dirty="0" smtClean="0">
              <a:solidFill>
                <a:srgbClr val="C00000"/>
              </a:solidFill>
              <a:latin typeface="Calibri" charset="0"/>
              <a:ea typeface="Calibri" charset="0"/>
            </a:endParaRPr>
          </a:p>
          <a:p>
            <a:pPr>
              <a:spcAft>
                <a:spcPts val="0"/>
              </a:spcAft>
            </a:pPr>
            <a:r>
              <a:rPr lang="en-GB" dirty="0" smtClean="0">
                <a:solidFill>
                  <a:srgbClr val="C00000"/>
                </a:solidFill>
                <a:latin typeface="Calibri" charset="0"/>
                <a:ea typeface="Calibri" charset="0"/>
              </a:rPr>
              <a:t>Publicity: Library of </a:t>
            </a:r>
            <a:r>
              <a:rPr lang="en-GB" dirty="0" err="1" smtClean="0">
                <a:solidFill>
                  <a:srgbClr val="C00000"/>
                </a:solidFill>
                <a:latin typeface="Calibri" charset="0"/>
                <a:ea typeface="Calibri" charset="0"/>
              </a:rPr>
              <a:t>Veroia</a:t>
            </a:r>
            <a:r>
              <a:rPr lang="en-GB" dirty="0" smtClean="0">
                <a:solidFill>
                  <a:srgbClr val="C00000"/>
                </a:solidFill>
                <a:latin typeface="Calibri" charset="0"/>
                <a:ea typeface="Calibri" charset="0"/>
              </a:rPr>
              <a:t> extended networks and national press </a:t>
            </a:r>
            <a:endParaRPr lang="en-GB" dirty="0">
              <a:solidFill>
                <a:srgbClr val="C00000"/>
              </a:solidFill>
              <a:latin typeface="Calibri" charset="0"/>
              <a:ea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21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518" y="698142"/>
            <a:ext cx="11608904" cy="513660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US" sz="19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Attract school-children </a:t>
            </a:r>
            <a:r>
              <a:rPr lang="en-US" sz="19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to </a:t>
            </a:r>
            <a:r>
              <a:rPr lang="en-US" sz="19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STEM at early stages: decide future studies/career</a:t>
            </a:r>
            <a:endParaRPr lang="en-GB" sz="1900" b="1" dirty="0">
              <a:solidFill>
                <a:srgbClr val="0070C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9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Cultivate confidence </a:t>
            </a:r>
            <a:r>
              <a:rPr lang="en-US" sz="19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through the hands-on </a:t>
            </a:r>
            <a:r>
              <a:rPr lang="en-US" sz="1900" b="1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(I can do it</a:t>
            </a:r>
            <a:r>
              <a:rPr lang="en-US" sz="1900" b="1" dirty="0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!) </a:t>
            </a:r>
            <a:endParaRPr lang="en-US" sz="1900" b="1" dirty="0">
              <a:solidFill>
                <a:srgbClr val="7030A0"/>
              </a:solidFill>
              <a:latin typeface="Arial" charset="0"/>
              <a:ea typeface="Arial" charset="0"/>
              <a:cs typeface="Arial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9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   and “demystify </a:t>
            </a:r>
            <a:r>
              <a:rPr lang="en-US" sz="19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the </a:t>
            </a:r>
            <a:r>
              <a:rPr lang="en-US" sz="19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difficulty</a:t>
            </a:r>
            <a:r>
              <a:rPr lang="en-US" sz="19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” of physics, </a:t>
            </a:r>
            <a:r>
              <a:rPr lang="en-US" sz="19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math</a:t>
            </a:r>
            <a:r>
              <a:rPr lang="mr-IN" sz="19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…</a:t>
            </a:r>
            <a:r>
              <a:rPr lang="en-US" sz="19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.</a:t>
            </a:r>
            <a:endParaRPr lang="en-GB" sz="1900" b="1" dirty="0">
              <a:solidFill>
                <a:srgbClr val="0000FF"/>
              </a:solidFill>
              <a:latin typeface="Arial" charset="0"/>
              <a:ea typeface="Arial" charset="0"/>
              <a:cs typeface="Arial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1800" dirty="0" smtClean="0">
                <a:latin typeface="Arial" charset="0"/>
                <a:ea typeface="Arial" charset="0"/>
                <a:cs typeface="Arial" charset="0"/>
              </a:rPr>
              <a:t>	</a:t>
            </a:r>
            <a:r>
              <a:rPr lang="en-US" sz="1800" dirty="0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NOTE:  </a:t>
            </a:r>
            <a:r>
              <a:rPr lang="en-US" sz="1800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a </a:t>
            </a:r>
            <a:r>
              <a:rPr lang="en-US" sz="1800" dirty="0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Master thesis survey/study has </a:t>
            </a:r>
            <a:r>
              <a:rPr lang="en-US" sz="1800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shown </a:t>
            </a:r>
            <a:r>
              <a:rPr lang="en-US" sz="1800" dirty="0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that students </a:t>
            </a:r>
            <a:r>
              <a:rPr lang="en-US" sz="1800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do learn!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US" sz="19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Support female students </a:t>
            </a:r>
            <a:r>
              <a:rPr lang="en-US" sz="1900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(i.e. 11 </a:t>
            </a:r>
            <a:r>
              <a:rPr lang="en-US" sz="190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F</a:t>
            </a:r>
            <a:r>
              <a:rPr lang="en-US" sz="1900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eb, 8 March sessions) </a:t>
            </a:r>
            <a:r>
              <a:rPr lang="en-US" sz="19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handle prejudices </a:t>
            </a:r>
            <a:r>
              <a:rPr lang="en-US" sz="1900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(i.e. MSc/PhD in Mexico)</a:t>
            </a:r>
            <a:endParaRPr lang="en-US" sz="1900" b="1" dirty="0" smtClean="0">
              <a:solidFill>
                <a:srgbClr val="0070C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US" sz="19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Create </a:t>
            </a:r>
            <a:r>
              <a:rPr lang="en-US" sz="19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groups of </a:t>
            </a:r>
            <a:r>
              <a:rPr lang="en-US" sz="1900" b="1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Uni</a:t>
            </a:r>
            <a:r>
              <a:rPr lang="en-US" sz="19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9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assistants/tutors </a:t>
            </a:r>
            <a:r>
              <a:rPr lang="en-US" sz="19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that </a:t>
            </a:r>
            <a:r>
              <a:rPr lang="en-US" sz="19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learn better in </a:t>
            </a:r>
            <a:r>
              <a:rPr lang="en-US" sz="19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order to </a:t>
            </a:r>
            <a:r>
              <a:rPr lang="en-US" sz="19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teach</a:t>
            </a:r>
            <a:endParaRPr lang="en-GB" sz="1900" b="1" dirty="0">
              <a:solidFill>
                <a:srgbClr val="0070C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US" sz="19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Demonstrate a return </a:t>
            </a:r>
            <a:r>
              <a:rPr lang="en-US" sz="19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to society from investment in  fundamental research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9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Enhance </a:t>
            </a:r>
            <a:r>
              <a:rPr lang="en-US" sz="19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awareness of broader </a:t>
            </a:r>
            <a:r>
              <a:rPr lang="en-US" sz="19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public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1800" b="1" dirty="0">
                <a:latin typeface="Arial" charset="0"/>
                <a:ea typeface="Arial" charset="0"/>
                <a:cs typeface="Arial" charset="0"/>
              </a:rPr>
              <a:t>	</a:t>
            </a:r>
            <a:r>
              <a:rPr lang="en-US" sz="1800" dirty="0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extended reach to family, friends, </a:t>
            </a:r>
            <a:r>
              <a:rPr lang="en-US" sz="1800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personal </a:t>
            </a:r>
            <a:r>
              <a:rPr lang="en-US" sz="1800" dirty="0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environment</a:t>
            </a:r>
            <a:endParaRPr lang="en-GB" sz="1800" b="1" dirty="0">
              <a:solidFill>
                <a:srgbClr val="7030A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19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Prepare </a:t>
            </a:r>
            <a:r>
              <a:rPr lang="en-US" sz="19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future </a:t>
            </a:r>
            <a:r>
              <a:rPr lang="en-US" sz="19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generations aware of importance of fundamental research and its applications: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1800" dirty="0">
                <a:latin typeface="Arial" charset="0"/>
                <a:ea typeface="Arial" charset="0"/>
                <a:cs typeface="Arial" charset="0"/>
              </a:rPr>
              <a:t>	</a:t>
            </a:r>
            <a:r>
              <a:rPr lang="en-US" sz="1800" dirty="0" err="1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favourable</a:t>
            </a:r>
            <a:r>
              <a:rPr lang="en-US" sz="1800" dirty="0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800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politicians, </a:t>
            </a:r>
            <a:endParaRPr lang="en-US" sz="1800" dirty="0" smtClean="0">
              <a:solidFill>
                <a:srgbClr val="7030A0"/>
              </a:solidFill>
              <a:latin typeface="Arial" charset="0"/>
              <a:ea typeface="Arial" charset="0"/>
              <a:cs typeface="Arial" charset="0"/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1800" dirty="0" smtClean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	evidence-based decision-making society </a:t>
            </a:r>
            <a:endParaRPr lang="en-GB" sz="1800" dirty="0">
              <a:solidFill>
                <a:srgbClr val="7030A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1900" dirty="0"/>
          </a:p>
        </p:txBody>
      </p:sp>
      <p:sp>
        <p:nvSpPr>
          <p:cNvPr id="5" name="Titel 1"/>
          <p:cNvSpPr txBox="1">
            <a:spLocks/>
          </p:cNvSpPr>
          <p:nvPr/>
        </p:nvSpPr>
        <p:spPr bwMode="auto">
          <a:xfrm>
            <a:off x="3106215" y="0"/>
            <a:ext cx="7222434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de-DE" altLang="en-US" sz="3600" b="1" kern="0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A</a:t>
            </a:r>
            <a:r>
              <a:rPr lang="de-DE" altLang="en-US" sz="3600" b="1" kern="0" dirty="0" err="1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ims</a:t>
            </a:r>
            <a:r>
              <a:rPr lang="de-DE" altLang="en-US" sz="3600" b="1" kern="0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sz="3600" b="1" kern="0" dirty="0" err="1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and</a:t>
            </a:r>
            <a:r>
              <a:rPr lang="de-DE" altLang="en-US" sz="3600" b="1" kern="0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sz="3600" b="1" kern="0" dirty="0" err="1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expectations</a:t>
            </a:r>
            <a:endParaRPr lang="de-DE" altLang="en-US" sz="3600" b="1" kern="0" dirty="0">
              <a:solidFill>
                <a:srgbClr val="C0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96622"/>
            <a:ext cx="12192000" cy="119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14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05/06/22</a:t>
            </a:fld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17</a:t>
            </a:fld>
            <a:endParaRPr lang="it-IT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32"/>
          <a:stretch/>
        </p:blipFill>
        <p:spPr>
          <a:xfrm>
            <a:off x="7264123" y="2722222"/>
            <a:ext cx="4611195" cy="301795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4679" y="1260496"/>
            <a:ext cx="4650639" cy="157482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14140" y="764765"/>
            <a:ext cx="115611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>
                <a:solidFill>
                  <a:srgbClr val="0070C0"/>
                </a:solidFill>
                <a:latin typeface="Calibri" charset="0"/>
                <a:ea typeface="Times New Roman" charset="0"/>
                <a:cs typeface="Times New Roman" charset="0"/>
              </a:rPr>
              <a:t>International </a:t>
            </a:r>
            <a:r>
              <a:rPr lang="en-GB" sz="2000" b="1" dirty="0" err="1">
                <a:solidFill>
                  <a:srgbClr val="0070C0"/>
                </a:solidFill>
                <a:latin typeface="Calibri" charset="0"/>
                <a:ea typeface="Times New Roman" charset="0"/>
                <a:cs typeface="Times New Roman" charset="0"/>
              </a:rPr>
              <a:t>MasterClasses</a:t>
            </a:r>
            <a:r>
              <a:rPr lang="en-GB" sz="2000" b="1" dirty="0">
                <a:solidFill>
                  <a:srgbClr val="0070C0"/>
                </a:solidFill>
                <a:latin typeface="Calibri" charset="0"/>
                <a:ea typeface="Times New Roman" charset="0"/>
                <a:cs typeface="Times New Roman" charset="0"/>
              </a:rPr>
              <a:t> one day </a:t>
            </a:r>
            <a:r>
              <a:rPr lang="en-GB" sz="2000" b="1" dirty="0" smtClean="0">
                <a:solidFill>
                  <a:srgbClr val="0070C0"/>
                </a:solidFill>
                <a:latin typeface="Calibri" charset="0"/>
                <a:ea typeface="Times New Roman" charset="0"/>
                <a:cs typeface="Times New Roman" charset="0"/>
              </a:rPr>
              <a:t>activity; material can be used in different ways, for different occasions</a:t>
            </a:r>
            <a:endParaRPr lang="en-US" sz="2000" b="1" dirty="0">
              <a:solidFill>
                <a:srgbClr val="0070C0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7022AD4A-721E-4BDA-9F34-C5440E240C4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54137"/>
            <a:ext cx="12192000" cy="64839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C2245A75-F352-4F43-BD22-079BCEFEF74C}"/>
              </a:ext>
            </a:extLst>
          </p:cNvPr>
          <p:cNvSpPr txBox="1"/>
          <p:nvPr/>
        </p:nvSpPr>
        <p:spPr>
          <a:xfrm>
            <a:off x="3548414" y="6365234"/>
            <a:ext cx="21103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Slide </a:t>
            </a:r>
            <a:r>
              <a:rPr lang="el-GR" sz="2000" noProof="0" dirty="0" smtClean="0">
                <a:solidFill>
                  <a:prstClr val="white"/>
                </a:solidFill>
                <a:latin typeface="Calibri" panose="020F0502020204030204"/>
              </a:rPr>
              <a:t>31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9EBB8211-8343-4954-84B0-5A8851986425}"/>
              </a:ext>
            </a:extLst>
          </p:cNvPr>
          <p:cNvSpPr txBox="1"/>
          <p:nvPr/>
        </p:nvSpPr>
        <p:spPr>
          <a:xfrm>
            <a:off x="5263771" y="6365234"/>
            <a:ext cx="36616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 err="1">
                <a:solidFill>
                  <a:prstClr val="white"/>
                </a:solidFill>
                <a:latin typeface="Calibri" panose="020F0502020204030204"/>
              </a:rPr>
              <a:t>Panagiota</a:t>
            </a:r>
            <a:r>
              <a:rPr lang="en-US" sz="2000" dirty="0">
                <a:solidFill>
                  <a:prstClr val="white"/>
                </a:solidFill>
                <a:latin typeface="Calibri" panose="020F0502020204030204"/>
              </a:rPr>
              <a:t> Foka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A9426921-97D3-43F0-8B87-660199F38DC4}"/>
              </a:ext>
            </a:extLst>
          </p:cNvPr>
          <p:cNvSpPr txBox="1"/>
          <p:nvPr/>
        </p:nvSpPr>
        <p:spPr>
          <a:xfrm>
            <a:off x="0" y="6365234"/>
            <a:ext cx="2986814" cy="40011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IAEA-CN301-059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6442467" y="5689841"/>
            <a:ext cx="5519386" cy="53481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247456" y="5689841"/>
            <a:ext cx="5519386" cy="53481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8562208" y="1160707"/>
            <a:ext cx="3477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https://</a:t>
            </a:r>
            <a:r>
              <a:rPr lang="en-US" b="1" dirty="0" err="1" smtClean="0">
                <a:solidFill>
                  <a:srgbClr val="7030A0"/>
                </a:solidFill>
              </a:rPr>
              <a:t>physicsmasterclasses.org</a:t>
            </a:r>
            <a:r>
              <a:rPr lang="en-US" b="1" dirty="0" smtClean="0">
                <a:solidFill>
                  <a:srgbClr val="7030A0"/>
                </a:solidFill>
              </a:rPr>
              <a:t>/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0" y="6155654"/>
            <a:ext cx="12192000" cy="7310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5E989B79-DAEC-CA47-97EF-96BD0F0003E3}"/>
              </a:ext>
            </a:extLst>
          </p:cNvPr>
          <p:cNvSpPr/>
          <p:nvPr/>
        </p:nvSpPr>
        <p:spPr>
          <a:xfrm>
            <a:off x="7185568" y="5657738"/>
            <a:ext cx="111450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b="1" dirty="0">
                <a:solidFill>
                  <a:srgbClr val="7030A0"/>
                </a:solidFill>
              </a:rPr>
              <a:t>Flagship project of IPPOG, </a:t>
            </a:r>
            <a:endParaRPr lang="en-US" altLang="en-US" b="1" dirty="0" smtClean="0">
              <a:solidFill>
                <a:srgbClr val="7030A0"/>
              </a:solidFill>
            </a:endParaRPr>
          </a:p>
          <a:p>
            <a:r>
              <a:rPr lang="en-US" altLang="en-US" b="1" dirty="0" smtClean="0">
                <a:solidFill>
                  <a:srgbClr val="7030A0"/>
                </a:solidFill>
              </a:rPr>
              <a:t>the </a:t>
            </a:r>
            <a:r>
              <a:rPr lang="en-US" altLang="en-US" b="1" dirty="0">
                <a:solidFill>
                  <a:srgbClr val="7030A0"/>
                </a:solidFill>
              </a:rPr>
              <a:t>International Particle Physics Outreach Group </a:t>
            </a:r>
            <a:endParaRPr lang="x-none" dirty="0">
              <a:solidFill>
                <a:srgbClr val="7030A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242934" y="6355176"/>
            <a:ext cx="9391373" cy="446314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1394487" y="6403117"/>
            <a:ext cx="89562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Feedback: example from Serbia, almost 50% of IMC participants enrolled at UNI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6" name="Titel 1"/>
          <p:cNvSpPr txBox="1">
            <a:spLocks/>
          </p:cNvSpPr>
          <p:nvPr/>
        </p:nvSpPr>
        <p:spPr bwMode="auto">
          <a:xfrm>
            <a:off x="1166734" y="96251"/>
            <a:ext cx="11431111" cy="453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b="1" smtClean="0">
                <a:solidFill>
                  <a:srgbClr val="0000FF"/>
                </a:solidFill>
                <a:latin typeface="+mn-lt"/>
              </a:rPr>
              <a:t>World-wide </a:t>
            </a:r>
            <a:r>
              <a:rPr lang="en-US" altLang="en-US" b="1" dirty="0" smtClean="0">
                <a:solidFill>
                  <a:srgbClr val="0000FF"/>
                </a:solidFill>
                <a:latin typeface="+mn-lt"/>
              </a:rPr>
              <a:t>reach motivating next generation of scientists </a:t>
            </a:r>
            <a:endParaRPr lang="de-DE" altLang="en-US" b="1" dirty="0">
              <a:solidFill>
                <a:srgbClr val="0000FF"/>
              </a:solidFill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49" y="1269435"/>
            <a:ext cx="6658182" cy="4948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68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6" name="Picture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9" r="1249" b="2179"/>
          <a:stretch/>
        </p:blipFill>
        <p:spPr bwMode="auto">
          <a:xfrm>
            <a:off x="887310" y="863602"/>
            <a:ext cx="10431829" cy="5863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7" name="Rectangle 1"/>
          <p:cNvSpPr>
            <a:spLocks noChangeArrowheads="1"/>
          </p:cNvSpPr>
          <p:nvPr/>
        </p:nvSpPr>
        <p:spPr bwMode="auto">
          <a:xfrm>
            <a:off x="8871214" y="965462"/>
            <a:ext cx="24479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C00000"/>
                </a:solidFill>
              </a:rPr>
              <a:t>88-430 MeV/u carbon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C00000"/>
                </a:solidFill>
              </a:rPr>
              <a:t>50-221 MeV/u protons</a:t>
            </a:r>
          </a:p>
        </p:txBody>
      </p:sp>
      <p:sp>
        <p:nvSpPr>
          <p:cNvPr id="54278" name="Text Box 7"/>
          <p:cNvSpPr txBox="1">
            <a:spLocks noChangeArrowheads="1"/>
          </p:cNvSpPr>
          <p:nvPr/>
        </p:nvSpPr>
        <p:spPr bwMode="auto">
          <a:xfrm>
            <a:off x="887311" y="880797"/>
            <a:ext cx="1966912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6" rIns="68573" bIns="34286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Pb-Pb</a:t>
            </a:r>
            <a:r>
              <a:rPr lang="el-GR" altLang="en-US" sz="180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</a:t>
            </a: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at</a:t>
            </a:r>
            <a:r>
              <a:rPr lang="el-GR" altLang="en-US" sz="180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5.5 </a:t>
            </a: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TeV</a:t>
            </a:r>
            <a:endParaRPr lang="en-US" altLang="en-US" sz="1800" dirty="0">
              <a:solidFill>
                <a:srgbClr val="C00000"/>
              </a:solidFill>
              <a:ea typeface="ヒラギノ角ゴ Pro W3" charset="-128"/>
              <a:cs typeface="ヒラギノ角ゴ Pro W3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pp</a:t>
            </a:r>
            <a:r>
              <a:rPr lang="el-GR" altLang="en-US" sz="180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</a:t>
            </a: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at</a:t>
            </a:r>
            <a:r>
              <a:rPr lang="el-GR" altLang="en-US" sz="180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14 </a:t>
            </a: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TeV</a:t>
            </a:r>
            <a:endParaRPr lang="el-GR" altLang="en-US" sz="1800" dirty="0">
              <a:solidFill>
                <a:srgbClr val="C00000"/>
              </a:solidFill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 bwMode="auto">
          <a:xfrm>
            <a:off x="1367419" y="58474"/>
            <a:ext cx="9951720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 smtClean="0">
                <a:solidFill>
                  <a:srgbClr val="0000FF"/>
                </a:solidFill>
              </a:rPr>
              <a:t>Heavy-ion research and heavy-ion therapy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623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7" name="Rectangle 3"/>
          <p:cNvSpPr>
            <a:spLocks noChangeArrowheads="1"/>
          </p:cNvSpPr>
          <p:nvPr/>
        </p:nvSpPr>
        <p:spPr bwMode="auto">
          <a:xfrm>
            <a:off x="1574801" y="692151"/>
            <a:ext cx="3960813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 err="1"/>
              <a:t>matRad</a:t>
            </a:r>
            <a:r>
              <a:rPr lang="en-GB" altLang="en-US" sz="1600" b="1" u="sng" dirty="0"/>
              <a:t> Developers</a:t>
            </a:r>
            <a:endParaRPr lang="fr-CH" altLang="en-US" sz="1600" b="1" dirty="0"/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b="1" dirty="0"/>
              <a:t>Wahl, </a:t>
            </a:r>
            <a:r>
              <a:rPr lang="fr-CH" altLang="en-US" sz="1400" b="1" dirty="0" err="1"/>
              <a:t>Niklas</a:t>
            </a:r>
            <a:r>
              <a:rPr lang="fr-CH" altLang="en-US" sz="1400" b="1" dirty="0"/>
              <a:t> 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b="1" dirty="0" err="1"/>
              <a:t>Bangert</a:t>
            </a:r>
            <a:r>
              <a:rPr lang="fr-CH" altLang="en-US" sz="1400" b="1" dirty="0"/>
              <a:t>, Mark</a:t>
            </a:r>
            <a:r>
              <a:rPr lang="en-GB" altLang="en-US" sz="1400" b="1" dirty="0"/>
              <a:t> 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b="1" dirty="0"/>
              <a:t>Hans-Peter </a:t>
            </a:r>
            <a:r>
              <a:rPr lang="en-GB" altLang="en-US" sz="1400" b="1" dirty="0" err="1"/>
              <a:t>Wieser</a:t>
            </a:r>
            <a:r>
              <a:rPr lang="en-GB" altLang="en-US" sz="1400" b="1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sz="1400" b="1" u="sng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b="1" u="sng" dirty="0"/>
              <a:t>DKFZ Heidelberg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  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b="1" dirty="0" err="1"/>
              <a:t>LoC</a:t>
            </a:r>
            <a:r>
              <a:rPr lang="fr-CH" altLang="en-US" sz="1400" b="1" dirty="0"/>
              <a:t>: Wahl, </a:t>
            </a:r>
            <a:r>
              <a:rPr lang="fr-CH" altLang="en-US" sz="1400" b="1" dirty="0" err="1"/>
              <a:t>Niklas</a:t>
            </a:r>
            <a:r>
              <a:rPr lang="fr-CH" altLang="en-US" sz="1400" b="1" dirty="0"/>
              <a:t> 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de-DE" altLang="en-US" sz="1400" dirty="0">
                <a:solidFill>
                  <a:srgbClr val="000000"/>
                </a:solidFill>
              </a:rPr>
              <a:t>Katrin Platzer</a:t>
            </a:r>
            <a:r>
              <a:rPr lang="en-GB" altLang="en-US" sz="1400" dirty="0"/>
              <a:t>, </a:t>
            </a:r>
            <a:r>
              <a:rPr lang="de-DE" altLang="en-US" sz="1400" dirty="0">
                <a:solidFill>
                  <a:srgbClr val="000000"/>
                </a:solidFill>
              </a:rPr>
              <a:t>Malte </a:t>
            </a:r>
            <a:r>
              <a:rPr lang="de-DE" altLang="en-US" sz="1400" dirty="0" err="1">
                <a:solidFill>
                  <a:srgbClr val="000000"/>
                </a:solidFill>
              </a:rPr>
              <a:t>Ellerbrock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 err="1"/>
              <a:t>Noa</a:t>
            </a:r>
            <a:r>
              <a:rPr lang="en-GB" altLang="en-US" sz="1400" dirty="0"/>
              <a:t> </a:t>
            </a:r>
            <a:r>
              <a:rPr lang="en-GB" altLang="en-US" sz="1400" dirty="0" err="1"/>
              <a:t>Homolka</a:t>
            </a:r>
            <a:r>
              <a:rPr lang="en-GB" altLang="en-US" sz="1400" dirty="0"/>
              <a:t> Amit Ben Antony </a:t>
            </a:r>
            <a:r>
              <a:rPr lang="en-GB" altLang="en-US" sz="1400" dirty="0" err="1"/>
              <a:t>Bennan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/>
              <a:t>GSI </a:t>
            </a:r>
            <a:endParaRPr lang="en-GB" altLang="en-US" sz="1600" dirty="0"/>
          </a:p>
          <a:p>
            <a:pPr>
              <a:spcBef>
                <a:spcPct val="0"/>
              </a:spcBef>
              <a:buFontTx/>
              <a:buNone/>
            </a:pP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b="1" dirty="0" err="1"/>
              <a:t>LoC</a:t>
            </a:r>
            <a:r>
              <a:rPr lang="fr-CH" altLang="en-US" sz="1400" b="1" dirty="0"/>
              <a:t>: </a:t>
            </a:r>
            <a:r>
              <a:rPr lang="fr-CH" altLang="en-US" sz="1400" b="1" dirty="0" err="1"/>
              <a:t>Yiota</a:t>
            </a:r>
            <a:r>
              <a:rPr lang="fr-CH" altLang="en-US" sz="1400" b="1" dirty="0"/>
              <a:t> </a:t>
            </a:r>
            <a:r>
              <a:rPr lang="fr-CH" altLang="en-US" sz="1400" b="1" dirty="0" err="1"/>
              <a:t>Foka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GSI Biophysics: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Christian </a:t>
            </a:r>
            <a:r>
              <a:rPr lang="en-GB" altLang="en-US" sz="1400" dirty="0" err="1"/>
              <a:t>Graeff</a:t>
            </a:r>
            <a:r>
              <a:rPr lang="en-GB" altLang="en-US" sz="1400" dirty="0"/>
              <a:t>, </a:t>
            </a:r>
            <a:r>
              <a:rPr lang="en-GB" altLang="en-US" sz="1400" dirty="0" err="1"/>
              <a:t>Radek</a:t>
            </a:r>
            <a:r>
              <a:rPr lang="en-GB" altLang="en-US" sz="1400" dirty="0"/>
              <a:t> </a:t>
            </a:r>
            <a:r>
              <a:rPr lang="en-GB" altLang="en-US" sz="1400" dirty="0" err="1"/>
              <a:t>Pleskac</a:t>
            </a:r>
            <a:r>
              <a:rPr lang="en-GB" altLang="en-US" sz="1400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GSI ALICE, EMMI :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Ralf </a:t>
            </a:r>
            <a:r>
              <a:rPr lang="en-GB" altLang="en-US" sz="1400" dirty="0" err="1"/>
              <a:t>Averbeck</a:t>
            </a:r>
            <a:r>
              <a:rPr lang="en-GB" altLang="en-US" sz="1400" dirty="0"/>
              <a:t>, </a:t>
            </a:r>
            <a:r>
              <a:rPr lang="en-GB" altLang="en-US" sz="1400" dirty="0" err="1"/>
              <a:t>Malzacher</a:t>
            </a:r>
            <a:r>
              <a:rPr lang="en-GB" altLang="en-US" sz="1400" dirty="0"/>
              <a:t>, Peter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GSI IT :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Thorsten </a:t>
            </a:r>
            <a:r>
              <a:rPr lang="en-GB" altLang="en-US" sz="1400" dirty="0" err="1"/>
              <a:t>Kollegger</a:t>
            </a:r>
            <a:r>
              <a:rPr lang="en-GB" altLang="en-US" sz="1400" dirty="0"/>
              <a:t>, </a:t>
            </a:r>
            <a:r>
              <a:rPr lang="en-GB" altLang="en-US" sz="1400" dirty="0" err="1"/>
              <a:t>Behnert</a:t>
            </a:r>
            <a:r>
              <a:rPr lang="en-GB" altLang="en-US" sz="1400" dirty="0"/>
              <a:t>, Katharina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 err="1"/>
              <a:t>Osdoba</a:t>
            </a:r>
            <a:r>
              <a:rPr lang="en-GB" altLang="en-US" sz="1400" dirty="0"/>
              <a:t>, </a:t>
            </a:r>
            <a:r>
              <a:rPr lang="en-GB" altLang="en-US" sz="1400" dirty="0" err="1"/>
              <a:t>Sascha</a:t>
            </a:r>
            <a:endParaRPr lang="en-GB" altLang="en-US" sz="1400" dirty="0"/>
          </a:p>
        </p:txBody>
      </p:sp>
      <p:sp>
        <p:nvSpPr>
          <p:cNvPr id="157698" name="Rectangle 4"/>
          <p:cNvSpPr>
            <a:spLocks noChangeArrowheads="1"/>
          </p:cNvSpPr>
          <p:nvPr/>
        </p:nvSpPr>
        <p:spPr bwMode="auto">
          <a:xfrm>
            <a:off x="5816601" y="765175"/>
            <a:ext cx="4824413" cy="313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/>
              <a:t>CERN (staff and users)</a:t>
            </a:r>
            <a:endParaRPr lang="en-GB" altLang="en-US" sz="16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b="1" dirty="0"/>
              <a:t> 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CERN: tutors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b="1" dirty="0" err="1"/>
              <a:t>Loc</a:t>
            </a:r>
            <a:r>
              <a:rPr lang="en-GB" altLang="en-US" sz="1400" b="1" dirty="0"/>
              <a:t> Org: Nikolaos </a:t>
            </a:r>
            <a:r>
              <a:rPr lang="en-GB" altLang="en-US" sz="1400" b="1" dirty="0" err="1"/>
              <a:t>Charitonidis</a:t>
            </a:r>
            <a:r>
              <a:rPr lang="en-GB" altLang="en-US" sz="1400" b="1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Alexander </a:t>
            </a:r>
            <a:r>
              <a:rPr lang="en-GB" altLang="en-US" sz="1400" dirty="0" err="1"/>
              <a:t>Gerbershagen</a:t>
            </a:r>
            <a:r>
              <a:rPr lang="en-GB" altLang="en-US" sz="1400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 err="1"/>
              <a:t>Evangelia</a:t>
            </a:r>
            <a:r>
              <a:rPr lang="en-GB" altLang="en-US" sz="1400" dirty="0"/>
              <a:t> </a:t>
            </a:r>
            <a:r>
              <a:rPr lang="en-GB" altLang="en-US" sz="1400" dirty="0" err="1"/>
              <a:t>Dimovasili</a:t>
            </a:r>
            <a:r>
              <a:rPr lang="en-GB" altLang="en-US" sz="1400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Elena Benedetto</a:t>
            </a:r>
          </a:p>
          <a:p>
            <a:pPr>
              <a:spcBef>
                <a:spcPct val="0"/>
              </a:spcBef>
              <a:buFontTx/>
              <a:buNone/>
            </a:pPr>
            <a:endParaRPr lang="fr-CH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dirty="0"/>
              <a:t>CERN/ARIES: Maurizio </a:t>
            </a:r>
            <a:r>
              <a:rPr lang="fr-CH" altLang="en-US" sz="1400" dirty="0" err="1"/>
              <a:t>Vretenar</a:t>
            </a:r>
            <a:r>
              <a:rPr lang="fr-CH" altLang="en-US" sz="1400" dirty="0"/>
              <a:t>, </a:t>
            </a:r>
            <a:r>
              <a:rPr lang="fr-CH" altLang="en-US" sz="1400" dirty="0" err="1"/>
              <a:t>Valerie</a:t>
            </a:r>
            <a:r>
              <a:rPr lang="fr-CH" altLang="en-US" sz="1400" dirty="0"/>
              <a:t> Brunner  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>
                <a:solidFill>
                  <a:srgbClr val="000000"/>
                </a:solidFill>
              </a:rPr>
              <a:t>CERN/ENLIGHT: </a:t>
            </a:r>
            <a:r>
              <a:rPr lang="en-GB" altLang="en-US" sz="1400" dirty="0" err="1"/>
              <a:t>Manjit</a:t>
            </a:r>
            <a:r>
              <a:rPr lang="en-GB" altLang="en-US" sz="1400" dirty="0"/>
              <a:t> </a:t>
            </a:r>
            <a:r>
              <a:rPr lang="en-GB" altLang="en-US" sz="1400" dirty="0" err="1"/>
              <a:t>Dosanjh</a:t>
            </a:r>
            <a:r>
              <a:rPr lang="en-GB" altLang="en-US" sz="1400" dirty="0"/>
              <a:t> </a:t>
            </a:r>
            <a:r>
              <a:rPr lang="en-GB" altLang="en-US" sz="1400" dirty="0" err="1"/>
              <a:t>Petya</a:t>
            </a:r>
            <a:r>
              <a:rPr lang="en-GB" altLang="en-US" sz="1400" dirty="0"/>
              <a:t> Georgieva  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dirty="0"/>
              <a:t>CERN/KT: Manuela </a:t>
            </a:r>
            <a:r>
              <a:rPr lang="fr-CH" altLang="en-US" sz="1400" dirty="0" err="1"/>
              <a:t>Cirilli</a:t>
            </a:r>
            <a:r>
              <a:rPr lang="fr-CH" altLang="en-US" sz="1400" dirty="0"/>
              <a:t> </a:t>
            </a:r>
            <a:r>
              <a:rPr lang="fr-CH" altLang="en-US" sz="1400" dirty="0" err="1"/>
              <a:t>Anais</a:t>
            </a:r>
            <a:r>
              <a:rPr lang="fr-CH" altLang="en-US" sz="1400" dirty="0"/>
              <a:t> </a:t>
            </a:r>
            <a:r>
              <a:rPr lang="fr-CH" altLang="en-US" sz="1400" dirty="0" err="1"/>
              <a:t>Rassat</a:t>
            </a:r>
            <a:r>
              <a:rPr lang="fr-CH" altLang="en-US" sz="1400" dirty="0"/>
              <a:t> Rita Ferreira Giovanni </a:t>
            </a:r>
            <a:r>
              <a:rPr lang="fr-CH" altLang="en-US" sz="1400" dirty="0" err="1"/>
              <a:t>Porcellana</a:t>
            </a:r>
            <a:r>
              <a:rPr lang="fr-CH" altLang="en-US" sz="1400" dirty="0"/>
              <a:t>  </a:t>
            </a:r>
            <a:r>
              <a:rPr lang="en-GB" altLang="en-US" sz="1400" dirty="0"/>
              <a:t>  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CERN: Visits Service </a:t>
            </a:r>
            <a:r>
              <a:rPr lang="en-GB" altLang="en-US" sz="1400" dirty="0" err="1"/>
              <a:t>Erwan</a:t>
            </a:r>
            <a:r>
              <a:rPr lang="en-GB" altLang="en-US" sz="1400" dirty="0"/>
              <a:t> </a:t>
            </a:r>
            <a:r>
              <a:rPr lang="en-GB" altLang="en-US" sz="1400" dirty="0" err="1"/>
              <a:t>Harrouch</a:t>
            </a:r>
            <a:r>
              <a:rPr lang="en-GB" altLang="en-US" sz="1400" dirty="0"/>
              <a:t> </a:t>
            </a:r>
            <a:r>
              <a:rPr lang="fr-CH" altLang="en-US" sz="1400" dirty="0" err="1"/>
              <a:t>Francois</a:t>
            </a:r>
            <a:r>
              <a:rPr lang="fr-CH" altLang="en-US" sz="1400" dirty="0"/>
              <a:t> Butin  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CERN: Training Centre: </a:t>
            </a:r>
            <a:r>
              <a:rPr lang="en-GB" altLang="en-US" sz="1400" dirty="0">
                <a:solidFill>
                  <a:srgbClr val="000000"/>
                </a:solidFill>
              </a:rPr>
              <a:t>Eric </a:t>
            </a:r>
            <a:r>
              <a:rPr lang="en-GB" altLang="en-US" sz="1400" dirty="0" err="1">
                <a:solidFill>
                  <a:srgbClr val="000000"/>
                </a:solidFill>
              </a:rPr>
              <a:t>Bonnefoy</a:t>
            </a:r>
            <a:r>
              <a:rPr lang="en-GB" altLang="en-US" sz="1400" dirty="0">
                <a:solidFill>
                  <a:srgbClr val="000000"/>
                </a:solidFill>
              </a:rPr>
              <a:t> M-L LECOQ</a:t>
            </a:r>
            <a:endParaRPr lang="en-GB" altLang="en-US" sz="1400" dirty="0"/>
          </a:p>
        </p:txBody>
      </p:sp>
      <p:sp>
        <p:nvSpPr>
          <p:cNvPr id="157699" name="Title 4"/>
          <p:cNvSpPr>
            <a:spLocks noGrp="1"/>
          </p:cNvSpPr>
          <p:nvPr>
            <p:ph type="title"/>
          </p:nvPr>
        </p:nvSpPr>
        <p:spPr>
          <a:xfrm>
            <a:off x="3143250" y="72042"/>
            <a:ext cx="5955476" cy="590931"/>
          </a:xfrm>
        </p:spPr>
        <p:txBody>
          <a:bodyPr wrap="none">
            <a:spAutoFit/>
          </a:bodyPr>
          <a:lstStyle/>
          <a:p>
            <a:r>
              <a:rPr lang="en-US" altLang="en-US" sz="3600" b="1" dirty="0">
                <a:solidFill>
                  <a:srgbClr val="0000FF"/>
                </a:solidFill>
                <a:latin typeface="ArialMT" charset="0"/>
              </a:rPr>
              <a:t>Acknowledgements PTMC</a:t>
            </a:r>
            <a:endParaRPr lang="en-US" altLang="en-US" sz="3600" b="1" dirty="0"/>
          </a:p>
        </p:txBody>
      </p:sp>
      <p:pic>
        <p:nvPicPr>
          <p:cNvPr id="157700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4801" y="5946776"/>
            <a:ext cx="1281113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1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0" y="5780089"/>
            <a:ext cx="9906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2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0051" y="5940426"/>
            <a:ext cx="760413" cy="76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7703" name="Rectangle 1"/>
          <p:cNvSpPr>
            <a:spLocks noChangeArrowheads="1"/>
          </p:cNvSpPr>
          <p:nvPr/>
        </p:nvSpPr>
        <p:spPr bwMode="auto">
          <a:xfrm>
            <a:off x="5848313" y="3947899"/>
            <a:ext cx="26019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 err="1"/>
              <a:t>Uni</a:t>
            </a:r>
            <a:r>
              <a:rPr lang="en-GB" altLang="en-US" sz="1600" b="1" u="sng" dirty="0"/>
              <a:t> Sarajevo: web pages</a:t>
            </a:r>
            <a:endParaRPr lang="en-GB" altLang="en-US" sz="1600" dirty="0"/>
          </a:p>
        </p:txBody>
      </p:sp>
      <p:sp>
        <p:nvSpPr>
          <p:cNvPr id="157704" name="Rectangle 9"/>
          <p:cNvSpPr>
            <a:spLocks noChangeArrowheads="1"/>
          </p:cNvSpPr>
          <p:nvPr/>
        </p:nvSpPr>
        <p:spPr bwMode="auto">
          <a:xfrm>
            <a:off x="1968501" y="5420520"/>
            <a:ext cx="31080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/>
              <a:t>Sponsors :</a:t>
            </a:r>
            <a:r>
              <a:rPr lang="en-GB" altLang="en-US" sz="1800" dirty="0"/>
              <a:t> </a:t>
            </a:r>
            <a:r>
              <a:rPr lang="en-GB" altLang="en-US" sz="1600" dirty="0"/>
              <a:t>Edmond </a:t>
            </a:r>
            <a:r>
              <a:rPr lang="en-GB" altLang="en-US" sz="1600" dirty="0" err="1"/>
              <a:t>Offermann</a:t>
            </a:r>
            <a:endParaRPr lang="en-GB" altLang="en-US" sz="1600" dirty="0"/>
          </a:p>
        </p:txBody>
      </p:sp>
      <p:pic>
        <p:nvPicPr>
          <p:cNvPr id="157705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4600" y="6092826"/>
            <a:ext cx="103505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6" name="Picture 11" descr="LOGOS-NL/LOGOS/Aries-Logo-std-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5638" y="5876926"/>
            <a:ext cx="125095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7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4900" y="5876925"/>
            <a:ext cx="85725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7708" name="Rectangle 3"/>
          <p:cNvSpPr>
            <a:spLocks noChangeArrowheads="1"/>
          </p:cNvSpPr>
          <p:nvPr/>
        </p:nvSpPr>
        <p:spPr bwMode="auto">
          <a:xfrm>
            <a:off x="5843105" y="4236732"/>
            <a:ext cx="45720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Amila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Avdic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Amra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Ibrahimovic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Mirsad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  <a:latin typeface="Helvetica" charset="0"/>
              </a:rPr>
              <a:t>Tunja</a:t>
            </a:r>
            <a:endParaRPr lang="en-US" altLang="en-US" sz="1400" dirty="0" smtClean="0">
              <a:solidFill>
                <a:srgbClr val="000000"/>
              </a:solidFill>
              <a:latin typeface="Helvetica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 err="1" smtClean="0">
                <a:solidFill>
                  <a:srgbClr val="000000"/>
                </a:solidFill>
                <a:latin typeface="Helvetica" charset="0"/>
              </a:rPr>
              <a:t>Damir</a:t>
            </a:r>
            <a:r>
              <a:rPr lang="en-US" altLang="en-US" sz="1400" dirty="0" smtClean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sz="1400" dirty="0" err="1"/>
              <a:t>Skrijelj</a:t>
            </a:r>
            <a:r>
              <a:rPr lang="en-US" sz="1400" dirty="0"/>
              <a:t> </a:t>
            </a:r>
            <a:endParaRPr lang="en-US" altLang="en-US" sz="1400" dirty="0"/>
          </a:p>
        </p:txBody>
      </p:sp>
      <p:sp>
        <p:nvSpPr>
          <p:cNvPr id="157709" name="Rectangle 6"/>
          <p:cNvSpPr>
            <a:spLocks noChangeArrowheads="1"/>
          </p:cNvSpPr>
          <p:nvPr/>
        </p:nvSpPr>
        <p:spPr bwMode="auto">
          <a:xfrm>
            <a:off x="7117246" y="5858312"/>
            <a:ext cx="298732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000" b="1" u="sng" dirty="0">
                <a:solidFill>
                  <a:srgbClr val="7030A0"/>
                </a:solidFill>
              </a:rPr>
              <a:t>General Coordination </a:t>
            </a:r>
            <a:r>
              <a:rPr lang="en-GB" altLang="en-US" sz="2000" b="1" u="sng" dirty="0" smtClean="0">
                <a:solidFill>
                  <a:srgbClr val="7030A0"/>
                </a:solidFill>
              </a:rPr>
              <a:t>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800" u="sng" dirty="0" err="1" smtClean="0">
                <a:solidFill>
                  <a:srgbClr val="7030A0"/>
                </a:solidFill>
              </a:rPr>
              <a:t>p.foka@gsi.de</a:t>
            </a:r>
            <a:r>
              <a:rPr lang="en-GB" altLang="en-US" sz="1800" dirty="0" smtClean="0">
                <a:solidFill>
                  <a:srgbClr val="7030A0"/>
                </a:solidFill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800" smtClean="0">
                <a:solidFill>
                  <a:srgbClr val="7030A0"/>
                </a:solidFill>
              </a:rPr>
              <a:t>yiota.foka@cern.ch</a:t>
            </a:r>
            <a:endParaRPr lang="en-GB" altLang="en-US" sz="1800" dirty="0">
              <a:solidFill>
                <a:srgbClr val="7030A0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5843105" y="5237848"/>
            <a:ext cx="346120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 smtClean="0"/>
              <a:t>Online mode, web pages, training</a:t>
            </a:r>
            <a:endParaRPr lang="en-GB" altLang="en-US" sz="1600" dirty="0"/>
          </a:p>
        </p:txBody>
      </p:sp>
      <p:sp>
        <p:nvSpPr>
          <p:cNvPr id="2" name="Rectangle 1"/>
          <p:cNvSpPr/>
          <p:nvPr/>
        </p:nvSpPr>
        <p:spPr>
          <a:xfrm>
            <a:off x="5866296" y="5540959"/>
            <a:ext cx="36635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1400" dirty="0" err="1" smtClean="0">
                <a:solidFill>
                  <a:srgbClr val="000000"/>
                </a:solidFill>
                <a:latin typeface="Helvetica" charset="0"/>
              </a:rPr>
              <a:t>Aris</a:t>
            </a:r>
            <a:r>
              <a:rPr lang="en-US" altLang="en-US" sz="1400" dirty="0" smtClean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  <a:latin typeface="Helvetica" charset="0"/>
              </a:rPr>
              <a:t>Mamaras</a:t>
            </a:r>
            <a:r>
              <a:rPr lang="en-US" altLang="en-US" sz="1400" dirty="0" smtClean="0">
                <a:solidFill>
                  <a:srgbClr val="000000"/>
                </a:solidFill>
                <a:latin typeface="Helvetica" charset="0"/>
              </a:rPr>
              <a:t> (AUTH), </a:t>
            </a: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Damir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sz="1400" dirty="0" err="1" smtClean="0"/>
              <a:t>Skrijelj</a:t>
            </a:r>
            <a:r>
              <a:rPr lang="en-US" sz="1400" dirty="0" smtClean="0"/>
              <a:t> (UNSA)</a:t>
            </a:r>
            <a:r>
              <a:rPr lang="en-US" sz="1400" dirty="0"/>
              <a:t> </a:t>
            </a:r>
            <a:endParaRPr lang="en-US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 smtClean="0">
                <a:solidFill>
                  <a:srgbClr val="000000"/>
                </a:solidFill>
                <a:latin typeface="Helvetica" charset="0"/>
              </a:rPr>
              <a:t> </a:t>
            </a:r>
            <a:endParaRPr lang="en-US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800319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06/07/22</a:t>
            </a:fld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2</a:t>
            </a:fld>
            <a:endParaRPr lang="it-IT" dirty="0"/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D5F1A1D2-90E8-41E8-AA97-0593B67055F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9667"/>
            <a:ext cx="12192000" cy="64839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60BBF5BB-0129-4E69-BCE9-64F73871DA3A}"/>
              </a:ext>
            </a:extLst>
          </p:cNvPr>
          <p:cNvSpPr txBox="1"/>
          <p:nvPr/>
        </p:nvSpPr>
        <p:spPr>
          <a:xfrm>
            <a:off x="3548414" y="6365234"/>
            <a:ext cx="21103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Slide </a:t>
            </a:r>
            <a:r>
              <a:rPr lang="en-US" sz="2000" noProof="0" dirty="0">
                <a:solidFill>
                  <a:prstClr val="white"/>
                </a:solidFill>
                <a:latin typeface="Calibri" panose="020F0502020204030204"/>
              </a:rPr>
              <a:t>6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5D39CD7E-4571-47A0-A8E2-A5C05A19666B}"/>
              </a:ext>
            </a:extLst>
          </p:cNvPr>
          <p:cNvSpPr txBox="1"/>
          <p:nvPr/>
        </p:nvSpPr>
        <p:spPr>
          <a:xfrm>
            <a:off x="5263771" y="6365234"/>
            <a:ext cx="36616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 err="1">
                <a:solidFill>
                  <a:prstClr val="white"/>
                </a:solidFill>
                <a:latin typeface="Calibri" panose="020F0502020204030204"/>
              </a:rPr>
              <a:t>Panagiota</a:t>
            </a:r>
            <a:r>
              <a:rPr lang="en-US" sz="2000" dirty="0">
                <a:solidFill>
                  <a:prstClr val="white"/>
                </a:solidFill>
                <a:latin typeface="Calibri" panose="020F0502020204030204"/>
              </a:rPr>
              <a:t> Foka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8CA216E8-F52B-4958-B7CA-D5A6245D2E95}"/>
              </a:ext>
            </a:extLst>
          </p:cNvPr>
          <p:cNvSpPr txBox="1"/>
          <p:nvPr/>
        </p:nvSpPr>
        <p:spPr>
          <a:xfrm>
            <a:off x="0" y="6365234"/>
            <a:ext cx="2986814" cy="40011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IAEA-CN301-059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5813" y="3923590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  <a:ea typeface="Calibri" charset="0"/>
              </a:rPr>
              <a:t>Next schools:</a:t>
            </a:r>
            <a:endParaRPr lang="en-US" sz="2000" b="1" dirty="0" smtClean="0">
              <a:solidFill>
                <a:schemeClr val="accent5">
                  <a:lumMod val="75000"/>
                </a:schemeClr>
              </a:solidFill>
              <a:ea typeface="Calibri" charset="0"/>
            </a:endParaRPr>
          </a:p>
          <a:p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  <a:ea typeface="Calibri" charset="0"/>
              </a:rPr>
              <a:t>https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  <a:ea typeface="Calibri" charset="0"/>
              </a:rPr>
              <a:t>://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  <a:ea typeface="Calibri" charset="0"/>
              </a:rPr>
              <a:t>www.hitriplus.eu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  <a:ea typeface="Calibri" charset="0"/>
              </a:rPr>
              <a:t>/event-calendar</a:t>
            </a: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  <a:ea typeface="Calibri" charset="0"/>
              </a:rPr>
              <a:t>/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  <a:ea typeface="Calibri" charset="0"/>
              </a:rPr>
              <a:t>4-8 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  <a:ea typeface="Calibri" charset="0"/>
              </a:rPr>
              <a:t>J</a:t>
            </a: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  <a:ea typeface="Calibri" charset="0"/>
              </a:rPr>
              <a:t>uly 2022 </a:t>
            </a:r>
            <a:r>
              <a:rPr lang="en-US" sz="1600" dirty="0">
                <a:hlinkClick r:id="rId3"/>
              </a:rPr>
              <a:t>https://indico.cern.ch/event/1160802/registrations/83367</a:t>
            </a:r>
            <a:r>
              <a:rPr lang="en-US" sz="1600" dirty="0" smtClean="0">
                <a:hlinkClick r:id="rId3"/>
              </a:rPr>
              <a:t>/</a:t>
            </a:r>
            <a:endParaRPr lang="en-US" sz="2000" dirty="0" smtClean="0">
              <a:solidFill>
                <a:schemeClr val="accent5">
                  <a:lumMod val="75000"/>
                </a:schemeClr>
              </a:solidFill>
              <a:ea typeface="Calibri" charset="0"/>
            </a:endParaRPr>
          </a:p>
          <a:p>
            <a:pPr marL="342900" indent="-342900">
              <a:spcAft>
                <a:spcPts val="0"/>
              </a:spcAft>
              <a:buFont typeface="Arial" charset="0"/>
              <a:buChar char="•"/>
            </a:pP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  <a:ea typeface="Calibri" charset="0"/>
              </a:rPr>
              <a:t>in 2023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186" y="778996"/>
            <a:ext cx="5048419" cy="316367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7370503" y="1025494"/>
            <a:ext cx="38383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https://</a:t>
            </a:r>
            <a:r>
              <a:rPr lang="en-US" dirty="0" err="1">
                <a:solidFill>
                  <a:srgbClr val="0070C0"/>
                </a:solidFill>
              </a:rPr>
              <a:t>indico.cern.ch</a:t>
            </a:r>
            <a:r>
              <a:rPr lang="en-US" dirty="0">
                <a:solidFill>
                  <a:srgbClr val="0070C0"/>
                </a:solidFill>
              </a:rPr>
              <a:t>/event/1019104/</a:t>
            </a:r>
          </a:p>
        </p:txBody>
      </p:sp>
      <p:sp>
        <p:nvSpPr>
          <p:cNvPr id="19" name="Rectangle 18"/>
          <p:cNvSpPr/>
          <p:nvPr/>
        </p:nvSpPr>
        <p:spPr>
          <a:xfrm>
            <a:off x="0" y="6144768"/>
            <a:ext cx="12192000" cy="7310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/>
              <a:t>SLIDE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85813" y="801333"/>
            <a:ext cx="54612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2000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In order to facilitate sustainability and </a:t>
            </a:r>
            <a:endParaRPr lang="en-US" sz="2000" dirty="0" smtClean="0">
              <a:solidFill>
                <a:srgbClr val="0070C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spcAft>
                <a:spcPts val="0"/>
              </a:spcAft>
            </a:pPr>
            <a:r>
              <a:rPr lang="en-US" sz="2000" dirty="0" smtClean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spreading </a:t>
            </a:r>
            <a:r>
              <a:rPr lang="en-US" sz="2000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to the max the acquired knowledge </a:t>
            </a:r>
            <a:endParaRPr lang="en-GB" sz="2000" dirty="0">
              <a:solidFill>
                <a:srgbClr val="0070C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spcAft>
                <a:spcPts val="0"/>
              </a:spcAft>
            </a:pPr>
            <a:r>
              <a:rPr lang="en-US" sz="2000" dirty="0" smtClean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all </a:t>
            </a:r>
            <a:r>
              <a:rPr lang="en-US" sz="2000" dirty="0" err="1" smtClean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HITRIplus</a:t>
            </a:r>
            <a:r>
              <a:rPr lang="en-US" sz="2000" dirty="0" smtClean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 schools foresee </a:t>
            </a:r>
          </a:p>
          <a:p>
            <a:pPr>
              <a:spcAft>
                <a:spcPts val="0"/>
              </a:spcAft>
            </a:pPr>
            <a:r>
              <a:rPr lang="en-US" sz="2000" b="1" dirty="0" smtClean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“</a:t>
            </a:r>
            <a:r>
              <a:rPr lang="en-US" sz="2000" b="1" dirty="0" smtClean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Train </a:t>
            </a:r>
            <a:r>
              <a:rPr lang="en-US" sz="2000" b="1" dirty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the </a:t>
            </a:r>
            <a:r>
              <a:rPr lang="en-US" sz="2000" b="1" dirty="0" smtClean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Trainer</a:t>
            </a:r>
            <a:r>
              <a:rPr lang="en-US" sz="2000" b="1" dirty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” </a:t>
            </a:r>
            <a:r>
              <a:rPr lang="en-US" sz="2000" dirty="0" smtClean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sessions: </a:t>
            </a:r>
            <a:endParaRPr lang="en-GB" sz="2000" dirty="0">
              <a:solidFill>
                <a:srgbClr val="7030A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spcAft>
                <a:spcPts val="0"/>
              </a:spcAft>
            </a:pPr>
            <a:r>
              <a:rPr lang="en-US" sz="2000" dirty="0" smtClean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train </a:t>
            </a:r>
            <a:r>
              <a:rPr lang="en-US" sz="2000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tutors that could perform </a:t>
            </a:r>
            <a:endParaRPr lang="en-US" sz="2000" dirty="0" smtClean="0">
              <a:solidFill>
                <a:srgbClr val="0070C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spcAft>
                <a:spcPts val="0"/>
              </a:spcAft>
            </a:pPr>
            <a:r>
              <a:rPr lang="en-US" sz="2000" dirty="0" smtClean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back </a:t>
            </a:r>
            <a:r>
              <a:rPr lang="en-US" sz="2000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at their home institutes</a:t>
            </a:r>
            <a:endParaRPr lang="en-GB" sz="2000" dirty="0">
              <a:solidFill>
                <a:srgbClr val="0070C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spcAft>
                <a:spcPts val="0"/>
              </a:spcAft>
            </a:pPr>
            <a:r>
              <a:rPr lang="en-US" sz="2000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the </a:t>
            </a:r>
            <a:r>
              <a:rPr lang="en-US" sz="2000" b="1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Particle Therapy </a:t>
            </a:r>
            <a:r>
              <a:rPr lang="en-US" sz="2000" b="1" dirty="0" err="1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MasterClasses</a:t>
            </a:r>
            <a:endParaRPr lang="en-GB" sz="2000" b="1" dirty="0">
              <a:solidFill>
                <a:srgbClr val="0070C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spcAft>
                <a:spcPts val="0"/>
              </a:spcAft>
            </a:pPr>
            <a:r>
              <a:rPr lang="en-US" sz="2000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that are one-day events addressing </a:t>
            </a:r>
            <a:endParaRPr lang="en-US" sz="2000" dirty="0" smtClean="0">
              <a:solidFill>
                <a:srgbClr val="0070C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spcAft>
                <a:spcPts val="0"/>
              </a:spcAft>
            </a:pPr>
            <a:r>
              <a:rPr lang="en-US" sz="2000" dirty="0" smtClean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high-school </a:t>
            </a:r>
            <a:r>
              <a:rPr lang="en-US" sz="2000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students</a:t>
            </a:r>
            <a:r>
              <a:rPr lang="en-US" sz="2000" dirty="0">
                <a:latin typeface="Calibri" charset="0"/>
                <a:ea typeface="Calibri" charset="0"/>
                <a:cs typeface="Calibri" charset="0"/>
              </a:rPr>
              <a:t>. </a:t>
            </a:r>
            <a:endParaRPr lang="en-GB" sz="2000" dirty="0">
              <a:effectLst/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401186" y="3983774"/>
            <a:ext cx="560800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2000" b="1" dirty="0">
                <a:solidFill>
                  <a:schemeClr val="accent5">
                    <a:lumMod val="75000"/>
                  </a:schemeClr>
                </a:solidFill>
                <a:ea typeface="Calibri" charset="0"/>
              </a:rPr>
              <a:t>Heavy Ion Therapy Masterclass School </a:t>
            </a:r>
            <a:endParaRPr lang="el-GR" sz="2000" b="1" dirty="0" smtClean="0">
              <a:solidFill>
                <a:schemeClr val="accent5">
                  <a:lumMod val="75000"/>
                </a:schemeClr>
              </a:solidFill>
              <a:ea typeface="Calibri" charset="0"/>
            </a:endParaRPr>
          </a:p>
          <a:p>
            <a:pPr>
              <a:spcAft>
                <a:spcPts val="0"/>
              </a:spcAft>
            </a:pPr>
            <a:r>
              <a:rPr lang="en-US" sz="2000" dirty="0">
                <a:solidFill>
                  <a:schemeClr val="accent5">
                    <a:lumMod val="75000"/>
                  </a:schemeClr>
                </a:solidFill>
                <a:ea typeface="Calibri" charset="0"/>
              </a:rPr>
              <a:t>i</a:t>
            </a: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  <a:ea typeface="Calibri" charset="0"/>
              </a:rPr>
              <a:t>n </a:t>
            </a:r>
            <a:r>
              <a:rPr lang="en-US" sz="2000" dirty="0" err="1" smtClean="0">
                <a:solidFill>
                  <a:schemeClr val="accent5">
                    <a:lumMod val="75000"/>
                  </a:schemeClr>
                </a:solidFill>
                <a:ea typeface="Calibri" charset="0"/>
              </a:rPr>
              <a:t>HITRIplus</a:t>
            </a:r>
            <a:r>
              <a:rPr lang="el-GR" sz="2000" dirty="0" smtClean="0">
                <a:solidFill>
                  <a:schemeClr val="accent5">
                    <a:lumMod val="75000"/>
                  </a:schemeClr>
                </a:solidFill>
                <a:ea typeface="Calibri" charset="0"/>
              </a:rPr>
              <a:t> </a:t>
            </a:r>
            <a:r>
              <a:rPr lang="en-GB" sz="2000" dirty="0" smtClean="0">
                <a:solidFill>
                  <a:schemeClr val="accent5">
                    <a:lumMod val="75000"/>
                  </a:schemeClr>
                </a:solidFill>
                <a:ea typeface="Calibri" charset="0"/>
              </a:rPr>
              <a:t>  </a:t>
            </a:r>
            <a:r>
              <a:rPr lang="en-GB" sz="2000" dirty="0">
                <a:solidFill>
                  <a:schemeClr val="accent5">
                    <a:lumMod val="75000"/>
                  </a:schemeClr>
                </a:solidFill>
                <a:ea typeface="Calibri" charset="0"/>
              </a:rPr>
              <a:t>“Education and Training</a:t>
            </a:r>
            <a:r>
              <a:rPr lang="en-GB" sz="2000" dirty="0" smtClean="0">
                <a:solidFill>
                  <a:schemeClr val="accent5">
                    <a:lumMod val="75000"/>
                  </a:schemeClr>
                </a:solidFill>
                <a:ea typeface="Calibri" charset="0"/>
              </a:rPr>
              <a:t>”</a:t>
            </a:r>
            <a:endParaRPr lang="en-GB" sz="2000" dirty="0">
              <a:solidFill>
                <a:schemeClr val="accent5">
                  <a:lumMod val="75000"/>
                </a:schemeClr>
              </a:solidFill>
              <a:ea typeface="Calibri" charset="0"/>
            </a:endParaRPr>
          </a:p>
          <a:p>
            <a:r>
              <a:rPr lang="en-GB" sz="2000" dirty="0">
                <a:solidFill>
                  <a:schemeClr val="accent5">
                    <a:lumMod val="75000"/>
                  </a:schemeClr>
                </a:solidFill>
                <a:ea typeface="Calibri" charset="0"/>
                <a:cs typeface="Times New Roman" charset="0"/>
              </a:rPr>
              <a:t>addressing university </a:t>
            </a:r>
            <a:r>
              <a:rPr lang="en-GB" sz="2000" dirty="0" smtClean="0">
                <a:solidFill>
                  <a:schemeClr val="accent5">
                    <a:lumMod val="75000"/>
                  </a:schemeClr>
                </a:solidFill>
                <a:ea typeface="Calibri" charset="0"/>
                <a:cs typeface="Times New Roman" charset="0"/>
              </a:rPr>
              <a:t>students, </a:t>
            </a:r>
          </a:p>
          <a:p>
            <a:r>
              <a:rPr lang="en-GB" sz="2000" dirty="0" smtClean="0">
                <a:solidFill>
                  <a:schemeClr val="accent5">
                    <a:lumMod val="75000"/>
                  </a:schemeClr>
                </a:solidFill>
                <a:ea typeface="Calibri" charset="0"/>
                <a:cs typeface="Times New Roman" charset="0"/>
              </a:rPr>
              <a:t>starting from basics assuming no specialisation  </a:t>
            </a:r>
          </a:p>
          <a:p>
            <a:r>
              <a:rPr lang="en-GB" sz="2000" dirty="0" smtClean="0">
                <a:solidFill>
                  <a:schemeClr val="accent5">
                    <a:lumMod val="75000"/>
                  </a:schemeClr>
                </a:solidFill>
                <a:ea typeface="Calibri" charset="0"/>
                <a:cs typeface="Times New Roman" charset="0"/>
              </a:rPr>
              <a:t>and </a:t>
            </a:r>
            <a:r>
              <a:rPr lang="en-GB" sz="2000" dirty="0">
                <a:solidFill>
                  <a:schemeClr val="accent5">
                    <a:lumMod val="75000"/>
                  </a:schemeClr>
                </a:solidFill>
                <a:ea typeface="Calibri" charset="0"/>
                <a:cs typeface="Times New Roman" charset="0"/>
              </a:rPr>
              <a:t>up to </a:t>
            </a:r>
            <a:r>
              <a:rPr lang="en-GB" sz="2000" dirty="0" smtClean="0">
                <a:solidFill>
                  <a:schemeClr val="accent5">
                    <a:lumMod val="75000"/>
                  </a:schemeClr>
                </a:solidFill>
                <a:ea typeface="Calibri" charset="0"/>
                <a:cs typeface="Times New Roman" charset="0"/>
              </a:rPr>
              <a:t>early </a:t>
            </a:r>
            <a:r>
              <a:rPr lang="en-GB" sz="2000" dirty="0">
                <a:solidFill>
                  <a:schemeClr val="accent5">
                    <a:lumMod val="75000"/>
                  </a:schemeClr>
                </a:solidFill>
                <a:ea typeface="Calibri" charset="0"/>
                <a:cs typeface="Times New Roman" charset="0"/>
              </a:rPr>
              <a:t>stage </a:t>
            </a:r>
            <a:r>
              <a:rPr lang="en-GB" sz="2000" dirty="0" smtClean="0">
                <a:solidFill>
                  <a:schemeClr val="accent5">
                    <a:lumMod val="75000"/>
                  </a:schemeClr>
                </a:solidFill>
                <a:ea typeface="Calibri" charset="0"/>
                <a:cs typeface="Times New Roman" charset="0"/>
              </a:rPr>
              <a:t>researchers</a:t>
            </a:r>
            <a:endParaRPr lang="en-US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956199" y="125892"/>
            <a:ext cx="37818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altLang="en-US" sz="3200" b="1" dirty="0" err="1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HITPIplus</a:t>
            </a:r>
            <a:r>
              <a:rPr lang="en-US" altLang="en-US" sz="32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Schools</a:t>
            </a:r>
            <a:endParaRPr lang="en-US" altLang="en-US" sz="3200" b="1" dirty="0">
              <a:solidFill>
                <a:srgbClr val="0000F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84406"/>
            <a:ext cx="12192000" cy="119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81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7" name="Rectangle 3"/>
          <p:cNvSpPr>
            <a:spLocks noChangeArrowheads="1"/>
          </p:cNvSpPr>
          <p:nvPr/>
        </p:nvSpPr>
        <p:spPr bwMode="auto">
          <a:xfrm>
            <a:off x="1574801" y="692151"/>
            <a:ext cx="3960813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 err="1"/>
              <a:t>matRad</a:t>
            </a:r>
            <a:r>
              <a:rPr lang="en-GB" altLang="en-US" sz="1600" b="1" u="sng" dirty="0"/>
              <a:t> Developers</a:t>
            </a:r>
            <a:endParaRPr lang="fr-CH" altLang="en-US" sz="1600" b="1" dirty="0"/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b="1" dirty="0"/>
              <a:t>Wahl, </a:t>
            </a:r>
            <a:r>
              <a:rPr lang="fr-CH" altLang="en-US" sz="1400" b="1" dirty="0" err="1"/>
              <a:t>Niklas</a:t>
            </a:r>
            <a:r>
              <a:rPr lang="fr-CH" altLang="en-US" sz="1400" b="1" dirty="0"/>
              <a:t> 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b="1" dirty="0" err="1"/>
              <a:t>Bangert</a:t>
            </a:r>
            <a:r>
              <a:rPr lang="fr-CH" altLang="en-US" sz="1400" b="1" dirty="0"/>
              <a:t>, Mark</a:t>
            </a:r>
            <a:r>
              <a:rPr lang="en-GB" altLang="en-US" sz="1400" b="1" dirty="0"/>
              <a:t> 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b="1" dirty="0"/>
              <a:t>Hans-Peter </a:t>
            </a:r>
            <a:r>
              <a:rPr lang="en-GB" altLang="en-US" sz="1400" b="1" dirty="0" err="1"/>
              <a:t>Wieser</a:t>
            </a:r>
            <a:r>
              <a:rPr lang="en-GB" altLang="en-US" sz="1400" b="1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sz="1400" b="1" u="sng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b="1" u="sng" dirty="0"/>
              <a:t>DKFZ Heidelberg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  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b="1" dirty="0" err="1"/>
              <a:t>LoC</a:t>
            </a:r>
            <a:r>
              <a:rPr lang="fr-CH" altLang="en-US" sz="1400" b="1" dirty="0"/>
              <a:t>: Wahl, </a:t>
            </a:r>
            <a:r>
              <a:rPr lang="fr-CH" altLang="en-US" sz="1400" b="1" dirty="0" err="1"/>
              <a:t>Niklas</a:t>
            </a:r>
            <a:r>
              <a:rPr lang="fr-CH" altLang="en-US" sz="1400" b="1" dirty="0"/>
              <a:t> 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de-DE" altLang="en-US" sz="1400" dirty="0">
                <a:solidFill>
                  <a:srgbClr val="000000"/>
                </a:solidFill>
              </a:rPr>
              <a:t>Katrin Platzer</a:t>
            </a:r>
            <a:r>
              <a:rPr lang="en-GB" altLang="en-US" sz="1400" dirty="0"/>
              <a:t>, </a:t>
            </a:r>
            <a:r>
              <a:rPr lang="de-DE" altLang="en-US" sz="1400" dirty="0">
                <a:solidFill>
                  <a:srgbClr val="000000"/>
                </a:solidFill>
              </a:rPr>
              <a:t>Malte </a:t>
            </a:r>
            <a:r>
              <a:rPr lang="de-DE" altLang="en-US" sz="1400" dirty="0" err="1">
                <a:solidFill>
                  <a:srgbClr val="000000"/>
                </a:solidFill>
              </a:rPr>
              <a:t>Ellerbrock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 err="1"/>
              <a:t>Noa</a:t>
            </a:r>
            <a:r>
              <a:rPr lang="en-GB" altLang="en-US" sz="1400" dirty="0"/>
              <a:t> </a:t>
            </a:r>
            <a:r>
              <a:rPr lang="en-GB" altLang="en-US" sz="1400" dirty="0" err="1"/>
              <a:t>Homolka</a:t>
            </a:r>
            <a:r>
              <a:rPr lang="en-GB" altLang="en-US" sz="1400" dirty="0"/>
              <a:t> Amit Ben Antony </a:t>
            </a:r>
            <a:r>
              <a:rPr lang="en-GB" altLang="en-US" sz="1400" dirty="0" err="1"/>
              <a:t>Bennan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/>
              <a:t>GSI </a:t>
            </a:r>
            <a:endParaRPr lang="en-GB" altLang="en-US" sz="1600" dirty="0"/>
          </a:p>
          <a:p>
            <a:pPr>
              <a:spcBef>
                <a:spcPct val="0"/>
              </a:spcBef>
              <a:buFontTx/>
              <a:buNone/>
            </a:pP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b="1" dirty="0" err="1"/>
              <a:t>LoC</a:t>
            </a:r>
            <a:r>
              <a:rPr lang="fr-CH" altLang="en-US" sz="1400" b="1" dirty="0"/>
              <a:t>: </a:t>
            </a:r>
            <a:r>
              <a:rPr lang="fr-CH" altLang="en-US" sz="1400" b="1" dirty="0" err="1"/>
              <a:t>Yiota</a:t>
            </a:r>
            <a:r>
              <a:rPr lang="fr-CH" altLang="en-US" sz="1400" b="1" dirty="0"/>
              <a:t> </a:t>
            </a:r>
            <a:r>
              <a:rPr lang="fr-CH" altLang="en-US" sz="1400" b="1" dirty="0" err="1"/>
              <a:t>Foka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GSI Biophysics: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Christian </a:t>
            </a:r>
            <a:r>
              <a:rPr lang="en-GB" altLang="en-US" sz="1400" dirty="0" err="1"/>
              <a:t>Graeff</a:t>
            </a:r>
            <a:r>
              <a:rPr lang="en-GB" altLang="en-US" sz="1400" dirty="0"/>
              <a:t>, </a:t>
            </a:r>
            <a:r>
              <a:rPr lang="en-GB" altLang="en-US" sz="1400" dirty="0" err="1"/>
              <a:t>Radek</a:t>
            </a:r>
            <a:r>
              <a:rPr lang="en-GB" altLang="en-US" sz="1400" dirty="0"/>
              <a:t> </a:t>
            </a:r>
            <a:r>
              <a:rPr lang="en-GB" altLang="en-US" sz="1400" dirty="0" err="1"/>
              <a:t>Pleskac</a:t>
            </a:r>
            <a:r>
              <a:rPr lang="en-GB" altLang="en-US" sz="1400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GSI ALICE, EMMI :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Ralf </a:t>
            </a:r>
            <a:r>
              <a:rPr lang="en-GB" altLang="en-US" sz="1400" dirty="0" err="1"/>
              <a:t>Averbeck</a:t>
            </a:r>
            <a:r>
              <a:rPr lang="en-GB" altLang="en-US" sz="1400" dirty="0"/>
              <a:t>, </a:t>
            </a:r>
            <a:r>
              <a:rPr lang="en-GB" altLang="en-US" sz="1400" dirty="0" err="1"/>
              <a:t>Malzacher</a:t>
            </a:r>
            <a:r>
              <a:rPr lang="en-GB" altLang="en-US" sz="1400" dirty="0"/>
              <a:t>, Peter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GSI IT :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Thorsten </a:t>
            </a:r>
            <a:r>
              <a:rPr lang="en-GB" altLang="en-US" sz="1400" dirty="0" err="1"/>
              <a:t>Kollegger</a:t>
            </a:r>
            <a:r>
              <a:rPr lang="en-GB" altLang="en-US" sz="1400" dirty="0"/>
              <a:t>, </a:t>
            </a:r>
            <a:r>
              <a:rPr lang="en-GB" altLang="en-US" sz="1400" dirty="0" err="1"/>
              <a:t>Behnert</a:t>
            </a:r>
            <a:r>
              <a:rPr lang="en-GB" altLang="en-US" sz="1400" dirty="0"/>
              <a:t>, Katharina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 err="1"/>
              <a:t>Osdoba</a:t>
            </a:r>
            <a:r>
              <a:rPr lang="en-GB" altLang="en-US" sz="1400" dirty="0"/>
              <a:t>, </a:t>
            </a:r>
            <a:r>
              <a:rPr lang="en-GB" altLang="en-US" sz="1400" dirty="0" err="1"/>
              <a:t>Sascha</a:t>
            </a:r>
            <a:endParaRPr lang="en-GB" altLang="en-US" sz="1400" dirty="0"/>
          </a:p>
        </p:txBody>
      </p:sp>
      <p:sp>
        <p:nvSpPr>
          <p:cNvPr id="157698" name="Rectangle 4"/>
          <p:cNvSpPr>
            <a:spLocks noChangeArrowheads="1"/>
          </p:cNvSpPr>
          <p:nvPr/>
        </p:nvSpPr>
        <p:spPr bwMode="auto">
          <a:xfrm>
            <a:off x="5816601" y="765175"/>
            <a:ext cx="4824413" cy="313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/>
              <a:t>CERN (staff and users)</a:t>
            </a:r>
            <a:endParaRPr lang="en-GB" altLang="en-US" sz="16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b="1" dirty="0"/>
              <a:t> 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CERN: tutors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b="1" dirty="0" err="1"/>
              <a:t>Loc</a:t>
            </a:r>
            <a:r>
              <a:rPr lang="en-GB" altLang="en-US" sz="1400" b="1" dirty="0"/>
              <a:t> Org: Nikolaos </a:t>
            </a:r>
            <a:r>
              <a:rPr lang="en-GB" altLang="en-US" sz="1400" b="1" dirty="0" err="1"/>
              <a:t>Charitonidis</a:t>
            </a:r>
            <a:r>
              <a:rPr lang="en-GB" altLang="en-US" sz="1400" b="1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Alexander </a:t>
            </a:r>
            <a:r>
              <a:rPr lang="en-GB" altLang="en-US" sz="1400" dirty="0" err="1"/>
              <a:t>Gerbershagen</a:t>
            </a:r>
            <a:r>
              <a:rPr lang="en-GB" altLang="en-US" sz="1400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 err="1"/>
              <a:t>Evangelia</a:t>
            </a:r>
            <a:r>
              <a:rPr lang="en-GB" altLang="en-US" sz="1400" dirty="0"/>
              <a:t> </a:t>
            </a:r>
            <a:r>
              <a:rPr lang="en-GB" altLang="en-US" sz="1400" dirty="0" err="1"/>
              <a:t>Dimovasili</a:t>
            </a:r>
            <a:r>
              <a:rPr lang="en-GB" altLang="en-US" sz="1400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Elena Benedetto</a:t>
            </a:r>
          </a:p>
          <a:p>
            <a:pPr>
              <a:spcBef>
                <a:spcPct val="0"/>
              </a:spcBef>
              <a:buFontTx/>
              <a:buNone/>
            </a:pPr>
            <a:endParaRPr lang="fr-CH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dirty="0"/>
              <a:t>CERN/ARIES: Maurizio </a:t>
            </a:r>
            <a:r>
              <a:rPr lang="fr-CH" altLang="en-US" sz="1400" dirty="0" err="1"/>
              <a:t>Vretenar</a:t>
            </a:r>
            <a:r>
              <a:rPr lang="fr-CH" altLang="en-US" sz="1400" dirty="0"/>
              <a:t>, </a:t>
            </a:r>
            <a:r>
              <a:rPr lang="fr-CH" altLang="en-US" sz="1400" dirty="0" err="1"/>
              <a:t>Valerie</a:t>
            </a:r>
            <a:r>
              <a:rPr lang="fr-CH" altLang="en-US" sz="1400" dirty="0"/>
              <a:t> Brunner  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>
                <a:solidFill>
                  <a:srgbClr val="000000"/>
                </a:solidFill>
              </a:rPr>
              <a:t>CERN/ENLIGHT: </a:t>
            </a:r>
            <a:r>
              <a:rPr lang="en-GB" altLang="en-US" sz="1400" dirty="0" err="1"/>
              <a:t>Manjit</a:t>
            </a:r>
            <a:r>
              <a:rPr lang="en-GB" altLang="en-US" sz="1400" dirty="0"/>
              <a:t> </a:t>
            </a:r>
            <a:r>
              <a:rPr lang="en-GB" altLang="en-US" sz="1400" dirty="0" err="1"/>
              <a:t>Dosanjh</a:t>
            </a:r>
            <a:r>
              <a:rPr lang="en-GB" altLang="en-US" sz="1400" dirty="0"/>
              <a:t> </a:t>
            </a:r>
            <a:r>
              <a:rPr lang="en-GB" altLang="en-US" sz="1400" dirty="0" err="1"/>
              <a:t>Petya</a:t>
            </a:r>
            <a:r>
              <a:rPr lang="en-GB" altLang="en-US" sz="1400" dirty="0"/>
              <a:t> Georgieva  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dirty="0"/>
              <a:t>CERN/KT: Manuela </a:t>
            </a:r>
            <a:r>
              <a:rPr lang="fr-CH" altLang="en-US" sz="1400" dirty="0" err="1"/>
              <a:t>Cirilli</a:t>
            </a:r>
            <a:r>
              <a:rPr lang="fr-CH" altLang="en-US" sz="1400" dirty="0"/>
              <a:t> </a:t>
            </a:r>
            <a:r>
              <a:rPr lang="fr-CH" altLang="en-US" sz="1400" dirty="0" err="1"/>
              <a:t>Anais</a:t>
            </a:r>
            <a:r>
              <a:rPr lang="fr-CH" altLang="en-US" sz="1400" dirty="0"/>
              <a:t> </a:t>
            </a:r>
            <a:r>
              <a:rPr lang="fr-CH" altLang="en-US" sz="1400" dirty="0" err="1"/>
              <a:t>Rassat</a:t>
            </a:r>
            <a:r>
              <a:rPr lang="fr-CH" altLang="en-US" sz="1400" dirty="0"/>
              <a:t> Rita Ferreira Giovanni </a:t>
            </a:r>
            <a:r>
              <a:rPr lang="fr-CH" altLang="en-US" sz="1400" dirty="0" err="1"/>
              <a:t>Porcellana</a:t>
            </a:r>
            <a:r>
              <a:rPr lang="fr-CH" altLang="en-US" sz="1400" dirty="0"/>
              <a:t>  </a:t>
            </a:r>
            <a:r>
              <a:rPr lang="en-GB" altLang="en-US" sz="1400" dirty="0"/>
              <a:t>  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CERN: Visits Service </a:t>
            </a:r>
            <a:r>
              <a:rPr lang="en-GB" altLang="en-US" sz="1400" dirty="0" err="1"/>
              <a:t>Erwan</a:t>
            </a:r>
            <a:r>
              <a:rPr lang="en-GB" altLang="en-US" sz="1400" dirty="0"/>
              <a:t> </a:t>
            </a:r>
            <a:r>
              <a:rPr lang="en-GB" altLang="en-US" sz="1400" dirty="0" err="1"/>
              <a:t>Harrouch</a:t>
            </a:r>
            <a:r>
              <a:rPr lang="en-GB" altLang="en-US" sz="1400" dirty="0"/>
              <a:t> </a:t>
            </a:r>
            <a:r>
              <a:rPr lang="fr-CH" altLang="en-US" sz="1400" dirty="0" err="1"/>
              <a:t>Francois</a:t>
            </a:r>
            <a:r>
              <a:rPr lang="fr-CH" altLang="en-US" sz="1400" dirty="0"/>
              <a:t> Butin  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CERN: Training Centre: </a:t>
            </a:r>
            <a:r>
              <a:rPr lang="en-GB" altLang="en-US" sz="1400" dirty="0">
                <a:solidFill>
                  <a:srgbClr val="000000"/>
                </a:solidFill>
              </a:rPr>
              <a:t>Eric </a:t>
            </a:r>
            <a:r>
              <a:rPr lang="en-GB" altLang="en-US" sz="1400" dirty="0" err="1">
                <a:solidFill>
                  <a:srgbClr val="000000"/>
                </a:solidFill>
              </a:rPr>
              <a:t>Bonnefoy</a:t>
            </a:r>
            <a:r>
              <a:rPr lang="en-GB" altLang="en-US" sz="1400" dirty="0">
                <a:solidFill>
                  <a:srgbClr val="000000"/>
                </a:solidFill>
              </a:rPr>
              <a:t> M-L LECOQ</a:t>
            </a:r>
            <a:endParaRPr lang="en-GB" altLang="en-US" sz="1400" dirty="0"/>
          </a:p>
        </p:txBody>
      </p:sp>
      <p:sp>
        <p:nvSpPr>
          <p:cNvPr id="157699" name="Title 4"/>
          <p:cNvSpPr>
            <a:spLocks noGrp="1"/>
          </p:cNvSpPr>
          <p:nvPr>
            <p:ph type="title"/>
          </p:nvPr>
        </p:nvSpPr>
        <p:spPr>
          <a:xfrm>
            <a:off x="3143250" y="72042"/>
            <a:ext cx="5955476" cy="590931"/>
          </a:xfrm>
        </p:spPr>
        <p:txBody>
          <a:bodyPr wrap="none">
            <a:spAutoFit/>
          </a:bodyPr>
          <a:lstStyle/>
          <a:p>
            <a:r>
              <a:rPr lang="en-US" altLang="en-US" sz="3600" b="1" dirty="0">
                <a:solidFill>
                  <a:srgbClr val="0000FF"/>
                </a:solidFill>
                <a:latin typeface="ArialMT" charset="0"/>
              </a:rPr>
              <a:t>Acknowledgements PTMC</a:t>
            </a:r>
            <a:endParaRPr lang="en-US" altLang="en-US" sz="3600" b="1" dirty="0"/>
          </a:p>
        </p:txBody>
      </p:sp>
      <p:pic>
        <p:nvPicPr>
          <p:cNvPr id="157700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4801" y="5946776"/>
            <a:ext cx="1281113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1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0" y="5780089"/>
            <a:ext cx="9906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2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0051" y="5940426"/>
            <a:ext cx="760413" cy="76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7703" name="Rectangle 1"/>
          <p:cNvSpPr>
            <a:spLocks noChangeArrowheads="1"/>
          </p:cNvSpPr>
          <p:nvPr/>
        </p:nvSpPr>
        <p:spPr bwMode="auto">
          <a:xfrm>
            <a:off x="5848313" y="3947899"/>
            <a:ext cx="26019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 err="1"/>
              <a:t>Uni</a:t>
            </a:r>
            <a:r>
              <a:rPr lang="en-GB" altLang="en-US" sz="1600" b="1" u="sng" dirty="0"/>
              <a:t> Sarajevo: web pages</a:t>
            </a:r>
            <a:endParaRPr lang="en-GB" altLang="en-US" sz="1600" dirty="0"/>
          </a:p>
        </p:txBody>
      </p:sp>
      <p:sp>
        <p:nvSpPr>
          <p:cNvPr id="157704" name="Rectangle 9"/>
          <p:cNvSpPr>
            <a:spLocks noChangeArrowheads="1"/>
          </p:cNvSpPr>
          <p:nvPr/>
        </p:nvSpPr>
        <p:spPr bwMode="auto">
          <a:xfrm>
            <a:off x="1968501" y="5420520"/>
            <a:ext cx="31080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/>
              <a:t>Sponsors :</a:t>
            </a:r>
            <a:r>
              <a:rPr lang="en-GB" altLang="en-US" sz="1800" dirty="0"/>
              <a:t> </a:t>
            </a:r>
            <a:r>
              <a:rPr lang="en-GB" altLang="en-US" sz="1600" dirty="0"/>
              <a:t>Edmond </a:t>
            </a:r>
            <a:r>
              <a:rPr lang="en-GB" altLang="en-US" sz="1600" dirty="0" err="1"/>
              <a:t>Offermann</a:t>
            </a:r>
            <a:endParaRPr lang="en-GB" altLang="en-US" sz="1600" dirty="0"/>
          </a:p>
        </p:txBody>
      </p:sp>
      <p:pic>
        <p:nvPicPr>
          <p:cNvPr id="157705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4600" y="6092826"/>
            <a:ext cx="103505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6" name="Picture 11" descr="LOGOS-NL/LOGOS/Aries-Logo-std-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5638" y="5876926"/>
            <a:ext cx="125095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7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4900" y="5876925"/>
            <a:ext cx="85725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7708" name="Rectangle 3"/>
          <p:cNvSpPr>
            <a:spLocks noChangeArrowheads="1"/>
          </p:cNvSpPr>
          <p:nvPr/>
        </p:nvSpPr>
        <p:spPr bwMode="auto">
          <a:xfrm>
            <a:off x="5843105" y="4236732"/>
            <a:ext cx="45720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Amila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Avdic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Amra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Ibrahimovic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Mirsad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  <a:latin typeface="Helvetica" charset="0"/>
              </a:rPr>
              <a:t>Tunja</a:t>
            </a:r>
            <a:endParaRPr lang="en-US" altLang="en-US" sz="1400" dirty="0" smtClean="0">
              <a:solidFill>
                <a:srgbClr val="000000"/>
              </a:solidFill>
              <a:latin typeface="Helvetica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 err="1" smtClean="0">
                <a:solidFill>
                  <a:srgbClr val="000000"/>
                </a:solidFill>
                <a:latin typeface="Helvetica" charset="0"/>
              </a:rPr>
              <a:t>Damir</a:t>
            </a:r>
            <a:r>
              <a:rPr lang="en-US" altLang="en-US" sz="1400" dirty="0" smtClean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sz="1400" dirty="0" err="1"/>
              <a:t>Skrijelj</a:t>
            </a:r>
            <a:r>
              <a:rPr lang="en-US" sz="1400" dirty="0"/>
              <a:t> </a:t>
            </a:r>
            <a:endParaRPr lang="en-US" altLang="en-US" sz="1400" dirty="0"/>
          </a:p>
        </p:txBody>
      </p:sp>
      <p:sp>
        <p:nvSpPr>
          <p:cNvPr id="157709" name="Rectangle 6"/>
          <p:cNvSpPr>
            <a:spLocks noChangeArrowheads="1"/>
          </p:cNvSpPr>
          <p:nvPr/>
        </p:nvSpPr>
        <p:spPr bwMode="auto">
          <a:xfrm>
            <a:off x="7117246" y="5858312"/>
            <a:ext cx="298732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000" b="1" u="sng" dirty="0">
                <a:solidFill>
                  <a:srgbClr val="7030A0"/>
                </a:solidFill>
              </a:rPr>
              <a:t>General Coordination </a:t>
            </a:r>
            <a:r>
              <a:rPr lang="en-GB" altLang="en-US" sz="2000" b="1" u="sng" dirty="0" smtClean="0">
                <a:solidFill>
                  <a:srgbClr val="7030A0"/>
                </a:solidFill>
              </a:rPr>
              <a:t>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800" u="sng" dirty="0" err="1" smtClean="0">
                <a:solidFill>
                  <a:srgbClr val="7030A0"/>
                </a:solidFill>
              </a:rPr>
              <a:t>p.foka@gsi.de</a:t>
            </a:r>
            <a:r>
              <a:rPr lang="en-GB" altLang="en-US" sz="1800" dirty="0" smtClean="0">
                <a:solidFill>
                  <a:srgbClr val="7030A0"/>
                </a:solidFill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800" smtClean="0">
                <a:solidFill>
                  <a:srgbClr val="7030A0"/>
                </a:solidFill>
              </a:rPr>
              <a:t>yiota.foka@cern.ch</a:t>
            </a:r>
            <a:endParaRPr lang="en-GB" altLang="en-US" sz="1800" dirty="0">
              <a:solidFill>
                <a:srgbClr val="7030A0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5843105" y="5237848"/>
            <a:ext cx="346120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 smtClean="0"/>
              <a:t>Online mode, web pages, training</a:t>
            </a:r>
            <a:endParaRPr lang="en-GB" altLang="en-US" sz="1600" dirty="0"/>
          </a:p>
        </p:txBody>
      </p:sp>
      <p:sp>
        <p:nvSpPr>
          <p:cNvPr id="2" name="Rectangle 1"/>
          <p:cNvSpPr/>
          <p:nvPr/>
        </p:nvSpPr>
        <p:spPr>
          <a:xfrm>
            <a:off x="5866296" y="5540959"/>
            <a:ext cx="36635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1400" dirty="0" err="1" smtClean="0">
                <a:solidFill>
                  <a:srgbClr val="000000"/>
                </a:solidFill>
                <a:latin typeface="Helvetica" charset="0"/>
              </a:rPr>
              <a:t>Aris</a:t>
            </a:r>
            <a:r>
              <a:rPr lang="en-US" altLang="en-US" sz="1400" dirty="0" smtClean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altLang="en-US" sz="1400" dirty="0" err="1" smtClean="0">
                <a:solidFill>
                  <a:srgbClr val="000000"/>
                </a:solidFill>
                <a:latin typeface="Helvetica" charset="0"/>
              </a:rPr>
              <a:t>Mamaras</a:t>
            </a:r>
            <a:r>
              <a:rPr lang="en-US" altLang="en-US" sz="1400" dirty="0" smtClean="0">
                <a:solidFill>
                  <a:srgbClr val="000000"/>
                </a:solidFill>
                <a:latin typeface="Helvetica" charset="0"/>
              </a:rPr>
              <a:t> (AUTH), </a:t>
            </a: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Damir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sz="1400" dirty="0" err="1" smtClean="0"/>
              <a:t>Skrijelj</a:t>
            </a:r>
            <a:r>
              <a:rPr lang="en-US" sz="1400" dirty="0" smtClean="0"/>
              <a:t> (UNSA)</a:t>
            </a:r>
            <a:r>
              <a:rPr lang="en-US" sz="1400" dirty="0"/>
              <a:t> </a:t>
            </a:r>
            <a:endParaRPr lang="en-US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 smtClean="0">
                <a:solidFill>
                  <a:srgbClr val="000000"/>
                </a:solidFill>
                <a:latin typeface="Helvetica" charset="0"/>
              </a:rPr>
              <a:t> </a:t>
            </a:r>
            <a:endParaRPr lang="en-US" altLang="en-US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5945" y="596177"/>
            <a:ext cx="3670300" cy="5308600"/>
          </a:xfrm>
          <a:prstGeom prst="rect">
            <a:avLst/>
          </a:prstGeom>
        </p:spPr>
      </p:pic>
      <p:sp>
        <p:nvSpPr>
          <p:cNvPr id="23" name="Title 4"/>
          <p:cNvSpPr txBox="1">
            <a:spLocks/>
          </p:cNvSpPr>
          <p:nvPr/>
        </p:nvSpPr>
        <p:spPr>
          <a:xfrm>
            <a:off x="9288714" y="393525"/>
            <a:ext cx="2763898" cy="36933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2000" b="1" dirty="0" smtClean="0">
                <a:solidFill>
                  <a:srgbClr val="0000FF"/>
                </a:solidFill>
                <a:latin typeface="ArialMT" charset="0"/>
              </a:rPr>
              <a:t>PTMC2022 core team</a:t>
            </a:r>
            <a:endParaRPr lang="en-US" altLang="en-US" sz="20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5521" y="2322820"/>
            <a:ext cx="2689674" cy="1777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67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0457" y="513975"/>
            <a:ext cx="3850145" cy="288761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6573" y="3818667"/>
            <a:ext cx="3804049" cy="28530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0347" y="513975"/>
            <a:ext cx="3850145" cy="288761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20347" y="3855247"/>
            <a:ext cx="3701333" cy="2816456"/>
          </a:xfrm>
          <a:prstGeom prst="rect">
            <a:avLst/>
          </a:prstGeom>
        </p:spPr>
      </p:pic>
      <p:sp>
        <p:nvSpPr>
          <p:cNvPr id="9" name="Titel 1"/>
          <p:cNvSpPr txBox="1">
            <a:spLocks/>
          </p:cNvSpPr>
          <p:nvPr/>
        </p:nvSpPr>
        <p:spPr bwMode="auto">
          <a:xfrm>
            <a:off x="649357" y="22665"/>
            <a:ext cx="11964343" cy="703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de-DE" altLang="en-US" sz="2800" b="1" kern="0" dirty="0" err="1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From</a:t>
            </a:r>
            <a:r>
              <a:rPr lang="de-DE" altLang="en-US" sz="2800" b="1" kern="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DE" altLang="en-US" sz="2800" b="1" kern="0" dirty="0" err="1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first</a:t>
            </a:r>
            <a:r>
              <a:rPr lang="de-DE" altLang="en-US" sz="2800" b="1" kern="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DE" altLang="en-US" sz="2800" b="1" kern="0" dirty="0" err="1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MasterClasses</a:t>
            </a:r>
            <a:r>
              <a:rPr lang="de-DE" altLang="en-US" sz="2800" b="1" kern="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 at UNSA/Sarajevo in 2019 </a:t>
            </a:r>
            <a:r>
              <a:rPr lang="de-DE" altLang="en-US" sz="2800" b="1" kern="0" dirty="0" err="1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to</a:t>
            </a:r>
            <a:r>
              <a:rPr lang="de-DE" altLang="en-US" sz="2800" b="1" kern="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DE" altLang="en-US" sz="2800" b="1" kern="0" dirty="0" err="1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hundreds</a:t>
            </a:r>
            <a:r>
              <a:rPr lang="de-DE" altLang="en-US" sz="2800" b="1" kern="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DE" altLang="en-US" sz="2800" b="1" kern="0" dirty="0" err="1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of</a:t>
            </a:r>
            <a:r>
              <a:rPr lang="de-DE" altLang="en-US" sz="2800" b="1" kern="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DE" altLang="en-US" sz="2800" b="1" kern="0" dirty="0" err="1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students</a:t>
            </a:r>
            <a:endParaRPr lang="de-DE" altLang="en-US" sz="2800" b="1" kern="0" dirty="0">
              <a:solidFill>
                <a:srgbClr val="0000FF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391479" y="3418260"/>
            <a:ext cx="957826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 smtClean="0">
                <a:solidFill>
                  <a:srgbClr val="AD32E6"/>
                </a:solidFill>
                <a:latin typeface="Arial"/>
                <a:cs typeface="Arial"/>
              </a:rPr>
              <a:t>Sponsored by “Three Physicists Foundation”: Origin of New Projects </a:t>
            </a:r>
            <a:endParaRPr lang="en-US" sz="2200" b="1" dirty="0">
              <a:solidFill>
                <a:srgbClr val="AD32E6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9419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0" b="1857"/>
          <a:stretch/>
        </p:blipFill>
        <p:spPr>
          <a:xfrm>
            <a:off x="0" y="0"/>
            <a:ext cx="12192000" cy="6840006"/>
          </a:xfrm>
          <a:prstGeom prst="rect">
            <a:avLst/>
          </a:prstGeom>
          <a:solidFill>
            <a:srgbClr val="00B050"/>
          </a:solidFill>
        </p:spPr>
      </p:pic>
      <p:sp>
        <p:nvSpPr>
          <p:cNvPr id="8" name="Rectangle 7"/>
          <p:cNvSpPr/>
          <p:nvPr/>
        </p:nvSpPr>
        <p:spPr>
          <a:xfrm>
            <a:off x="8559643" y="6550223"/>
            <a:ext cx="421474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Architectural design, </a:t>
            </a:r>
            <a:r>
              <a:rPr lang="en-US" sz="1400" dirty="0" err="1" smtClean="0">
                <a:solidFill>
                  <a:schemeClr val="bg1"/>
                </a:solidFill>
              </a:rPr>
              <a:t>Kaprinis</a:t>
            </a:r>
            <a:r>
              <a:rPr lang="en-US" sz="1400" dirty="0" smtClean="0">
                <a:solidFill>
                  <a:schemeClr val="bg1"/>
                </a:solidFill>
              </a:rPr>
              <a:t> Architects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03765" y="312648"/>
            <a:ext cx="837908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FFFF"/>
                </a:solidFill>
              </a:rPr>
              <a:t>Support preparation of</a:t>
            </a:r>
          </a:p>
          <a:p>
            <a:pPr algn="ctr"/>
            <a:r>
              <a:rPr lang="en-US" sz="4400" b="1" dirty="0" smtClean="0">
                <a:solidFill>
                  <a:srgbClr val="FFFFFF"/>
                </a:solidFill>
              </a:rPr>
              <a:t> next generation experts </a:t>
            </a:r>
          </a:p>
          <a:p>
            <a:pPr algn="ctr"/>
            <a:r>
              <a:rPr lang="en-US" sz="4400" b="1" dirty="0" smtClean="0">
                <a:solidFill>
                  <a:srgbClr val="FFFFFF"/>
                </a:solidFill>
              </a:rPr>
              <a:t>for next generation facilities </a:t>
            </a:r>
          </a:p>
          <a:p>
            <a:pPr algn="ctr"/>
            <a:r>
              <a:rPr lang="en-US" sz="4400" b="1" dirty="0" smtClean="0">
                <a:solidFill>
                  <a:srgbClr val="FFFFFF"/>
                </a:solidFill>
              </a:rPr>
              <a:t>for research and therapy </a:t>
            </a:r>
          </a:p>
          <a:p>
            <a:pPr algn="ctr"/>
            <a:r>
              <a:rPr lang="en-US" sz="4400" b="1" dirty="0" smtClean="0">
                <a:solidFill>
                  <a:srgbClr val="FFFFFF"/>
                </a:solidFill>
              </a:rPr>
              <a:t>of cancer </a:t>
            </a:r>
            <a:r>
              <a:rPr lang="en-US" sz="4400" b="1" dirty="0" err="1" smtClean="0">
                <a:solidFill>
                  <a:srgbClr val="FFFFFF"/>
                </a:solidFill>
              </a:rPr>
              <a:t>tumours</a:t>
            </a:r>
            <a:r>
              <a:rPr lang="en-US" sz="4400" b="1" dirty="0" smtClean="0">
                <a:solidFill>
                  <a:srgbClr val="FFFFFF"/>
                </a:solidFill>
              </a:rPr>
              <a:t> with ions </a:t>
            </a:r>
          </a:p>
        </p:txBody>
      </p:sp>
    </p:spTree>
    <p:extLst>
      <p:ext uri="{BB962C8B-B14F-4D97-AF65-F5344CB8AC3E}">
        <p14:creationId xmlns:p14="http://schemas.microsoft.com/office/powerpoint/2010/main" val="183794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3" y="0"/>
            <a:ext cx="12176207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3" y="108857"/>
            <a:ext cx="12176207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061527" y="474922"/>
            <a:ext cx="59859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altLang="en-US" sz="32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Thank you for your attention !</a:t>
            </a:r>
            <a:endParaRPr lang="en-US" altLang="en-US" sz="3200" b="1" dirty="0">
              <a:solidFill>
                <a:srgbClr val="0000FF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945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45771" y="4333382"/>
            <a:ext cx="9808029" cy="133105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05/06/22</a:t>
            </a:fld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3</a:t>
            </a:fld>
            <a:endParaRPr lang="it-IT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3918" y="1442333"/>
            <a:ext cx="4516682" cy="2777149"/>
          </a:xfrm>
          <a:prstGeom prst="rect">
            <a:avLst/>
          </a:prstGeom>
        </p:spPr>
      </p:pic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1990240" y="718203"/>
            <a:ext cx="924026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de-DE" b="1" dirty="0">
                <a:solidFill>
                  <a:srgbClr val="0070C0"/>
                </a:solidFill>
                <a:latin typeface="ArialMT"/>
              </a:rPr>
              <a:t>Hands-on: based on professional open source treatment planning toolkit </a:t>
            </a:r>
          </a:p>
          <a:p>
            <a:r>
              <a:rPr lang="en-US" altLang="de-DE" b="1" dirty="0" err="1">
                <a:solidFill>
                  <a:srgbClr val="0070C0"/>
                </a:solidFill>
                <a:latin typeface="ArialMT"/>
              </a:rPr>
              <a:t>matRad</a:t>
            </a:r>
            <a:r>
              <a:rPr lang="en-US" altLang="de-DE" b="1" dirty="0">
                <a:solidFill>
                  <a:srgbClr val="0070C0"/>
                </a:solidFill>
                <a:latin typeface="ArialMT"/>
              </a:rPr>
              <a:t>, developed by Heidelberg DKFZ for research and training </a:t>
            </a:r>
            <a:r>
              <a:rPr lang="en-GB" altLang="de-DE" b="1" u="sng" dirty="0">
                <a:solidFill>
                  <a:srgbClr val="0070C0"/>
                </a:solidFill>
                <a:hlinkClick r:id="rId3"/>
              </a:rPr>
              <a:t>www.matrad.org</a:t>
            </a:r>
            <a:endParaRPr lang="en-US" altLang="de-DE" b="1" dirty="0">
              <a:solidFill>
                <a:srgbClr val="0070C0"/>
              </a:solidFill>
              <a:latin typeface="ArialMT"/>
            </a:endParaRPr>
          </a:p>
          <a:p>
            <a:endParaRPr lang="en-US" altLang="de-DE" sz="1400" dirty="0">
              <a:solidFill>
                <a:srgbClr val="0000FF"/>
              </a:solidFill>
              <a:latin typeface="ArialMT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10FD4DEC-25CB-447D-A2E9-431B04CD25E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9667"/>
            <a:ext cx="12192000" cy="64839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A3B531C3-0D26-4F3F-A67F-E05DCF9E26E3}"/>
              </a:ext>
            </a:extLst>
          </p:cNvPr>
          <p:cNvSpPr txBox="1"/>
          <p:nvPr/>
        </p:nvSpPr>
        <p:spPr>
          <a:xfrm>
            <a:off x="3548414" y="6365234"/>
            <a:ext cx="21103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Slide </a:t>
            </a:r>
            <a:r>
              <a:rPr lang="en-US" sz="2000" noProof="0" dirty="0">
                <a:solidFill>
                  <a:prstClr val="white"/>
                </a:solidFill>
                <a:latin typeface="Calibri" panose="020F0502020204030204"/>
              </a:rPr>
              <a:t>1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660AE8DC-8DEC-4BF5-9548-FBDFC36254B5}"/>
              </a:ext>
            </a:extLst>
          </p:cNvPr>
          <p:cNvSpPr txBox="1"/>
          <p:nvPr/>
        </p:nvSpPr>
        <p:spPr>
          <a:xfrm>
            <a:off x="5263771" y="6365234"/>
            <a:ext cx="36616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 err="1">
                <a:solidFill>
                  <a:prstClr val="white"/>
                </a:solidFill>
                <a:latin typeface="Calibri" panose="020F0502020204030204"/>
              </a:rPr>
              <a:t>Panagiota</a:t>
            </a:r>
            <a:r>
              <a:rPr lang="en-US" sz="2000" dirty="0">
                <a:solidFill>
                  <a:prstClr val="white"/>
                </a:solidFill>
                <a:latin typeface="Calibri" panose="020F0502020204030204"/>
              </a:rPr>
              <a:t> Foka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2EB15A17-41CD-43D6-9408-FD6561425B7F}"/>
              </a:ext>
            </a:extLst>
          </p:cNvPr>
          <p:cNvSpPr txBox="1"/>
          <p:nvPr/>
        </p:nvSpPr>
        <p:spPr>
          <a:xfrm>
            <a:off x="0" y="6365234"/>
            <a:ext cx="2986814" cy="40011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IAEA-CN301-059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6442467" y="5689841"/>
            <a:ext cx="5519386" cy="53481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139445" y="5689841"/>
            <a:ext cx="5519386" cy="53481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0" y="6144768"/>
            <a:ext cx="12192000" cy="7310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3243613" y="104807"/>
            <a:ext cx="61028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altLang="en-US" sz="32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Hands-on Treatment Planning </a:t>
            </a:r>
            <a:endParaRPr lang="en-US" altLang="en-US" sz="3200" b="1" dirty="0">
              <a:solidFill>
                <a:srgbClr val="0000F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96622"/>
            <a:ext cx="12192000" cy="119143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702300" y="4385793"/>
            <a:ext cx="103414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Please submit the results of the hands-on by email to: </a:t>
            </a:r>
            <a:r>
              <a:rPr lang="en-US" dirty="0" err="1">
                <a:solidFill>
                  <a:schemeClr val="bg1"/>
                </a:solidFill>
              </a:rPr>
              <a:t>nicholas.sammut@um.edu.mt</a:t>
            </a:r>
            <a:r>
              <a:rPr lang="en-US" dirty="0">
                <a:solidFill>
                  <a:schemeClr val="bg1"/>
                </a:solidFill>
              </a:rPr>
              <a:t> by 11 July 2022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For any issues related to the Train the Trainers Hands-on Session please contact: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</a:rPr>
              <a:t>yiota.foka@cern.ch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and/or </a:t>
            </a:r>
            <a:r>
              <a:rPr lang="en-US" dirty="0" err="1">
                <a:solidFill>
                  <a:schemeClr val="bg1"/>
                </a:solidFill>
              </a:rPr>
              <a:t>n.wahl@dkfz-heidelberg.de</a:t>
            </a:r>
            <a:endParaRPr lang="en-US" b="0" i="0" u="none" strike="noStrike" dirty="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54924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06/07/22</a:t>
            </a:fld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4</a:t>
            </a:fld>
            <a:endParaRPr lang="it-IT" dirty="0"/>
          </a:p>
        </p:txBody>
      </p:sp>
      <p:sp>
        <p:nvSpPr>
          <p:cNvPr id="5" name="Segnaposto data 5"/>
          <p:cNvSpPr txBox="1">
            <a:spLocks/>
          </p:cNvSpPr>
          <p:nvPr/>
        </p:nvSpPr>
        <p:spPr>
          <a:xfrm>
            <a:off x="4893031" y="6426173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900" kern="120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 err="1"/>
              <a:t>Yiota</a:t>
            </a:r>
            <a:r>
              <a:rPr lang="it-IT" dirty="0"/>
              <a:t> </a:t>
            </a:r>
            <a:r>
              <a:rPr lang="it-IT" dirty="0" err="1"/>
              <a:t>Foka</a:t>
            </a:r>
            <a:r>
              <a:rPr lang="it-IT" dirty="0"/>
              <a:t> , HITM 17-15 </a:t>
            </a:r>
            <a:r>
              <a:rPr lang="it-IT" dirty="0" err="1"/>
              <a:t>May</a:t>
            </a:r>
            <a:r>
              <a:rPr lang="it-IT" dirty="0"/>
              <a:t> 2021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208" y="2221674"/>
            <a:ext cx="5609323" cy="32530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6788" y="2255252"/>
            <a:ext cx="6173165" cy="324144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18201" y="1199746"/>
            <a:ext cx="31102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b="1" dirty="0">
                <a:solidFill>
                  <a:srgbClr val="0000FF"/>
                </a:solidFill>
              </a:rPr>
              <a:t>Treatment Planning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610600" y="1167599"/>
            <a:ext cx="35616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altLang="en-US" sz="2800" b="1" dirty="0">
                <a:solidFill>
                  <a:srgbClr val="0000FF"/>
                </a:solidFill>
              </a:rPr>
              <a:t>Virtual </a:t>
            </a:r>
            <a:r>
              <a:rPr lang="en-US" altLang="en-US" sz="2800" b="1" dirty="0" smtClean="0">
                <a:solidFill>
                  <a:srgbClr val="0000FF"/>
                </a:solidFill>
              </a:rPr>
              <a:t>Therapy </a:t>
            </a:r>
            <a:r>
              <a:rPr lang="en-US" altLang="en-US" sz="2800" b="1" dirty="0">
                <a:solidFill>
                  <a:srgbClr val="0000FF"/>
                </a:solidFill>
              </a:rPr>
              <a:t>Centre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8159" y="5089765"/>
            <a:ext cx="541794" cy="406927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313154" y="1811293"/>
            <a:ext cx="75492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smtClean="0">
                <a:solidFill>
                  <a:srgbClr val="0070C0"/>
                </a:solidFill>
                <a:latin typeface="Calibri" charset="0"/>
                <a:ea typeface="Times New Roman" charset="0"/>
                <a:cs typeface="Times New Roman" charset="0"/>
              </a:rPr>
              <a:t>Treatment </a:t>
            </a:r>
            <a:r>
              <a:rPr lang="en-GB" sz="2000" b="1" dirty="0">
                <a:solidFill>
                  <a:srgbClr val="0070C0"/>
                </a:solidFill>
                <a:latin typeface="Calibri" charset="0"/>
                <a:ea typeface="Times New Roman" charset="0"/>
                <a:cs typeface="Times New Roman" charset="0"/>
              </a:rPr>
              <a:t>Planning and all it entails to deliver the beam to the target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02208" y="5478312"/>
            <a:ext cx="5601574" cy="87081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9EECF98C-A3A3-4C3D-9A88-CD41A565483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9667"/>
            <a:ext cx="12192000" cy="64839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A9A95C73-2396-4DEA-9951-2F84636423B2}"/>
              </a:ext>
            </a:extLst>
          </p:cNvPr>
          <p:cNvSpPr txBox="1"/>
          <p:nvPr/>
        </p:nvSpPr>
        <p:spPr>
          <a:xfrm>
            <a:off x="3548414" y="6365234"/>
            <a:ext cx="21103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Slide </a:t>
            </a:r>
            <a:r>
              <a:rPr lang="en-US" sz="2000" noProof="0" dirty="0" smtClean="0">
                <a:solidFill>
                  <a:prstClr val="white"/>
                </a:solidFill>
                <a:latin typeface="Calibri" panose="020F0502020204030204"/>
              </a:rPr>
              <a:t>10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23AB0DA6-8A58-4B7D-8FE6-55C39149A996}"/>
              </a:ext>
            </a:extLst>
          </p:cNvPr>
          <p:cNvSpPr txBox="1"/>
          <p:nvPr/>
        </p:nvSpPr>
        <p:spPr>
          <a:xfrm>
            <a:off x="5263771" y="6365234"/>
            <a:ext cx="36616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 err="1">
                <a:solidFill>
                  <a:prstClr val="white"/>
                </a:solidFill>
                <a:latin typeface="Calibri" panose="020F0502020204030204"/>
              </a:rPr>
              <a:t>Panagiota</a:t>
            </a:r>
            <a:r>
              <a:rPr lang="en-US" sz="2000" dirty="0">
                <a:solidFill>
                  <a:prstClr val="white"/>
                </a:solidFill>
                <a:latin typeface="Calibri" panose="020F0502020204030204"/>
              </a:rPr>
              <a:t> Foka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CE8C23ED-6F74-40B6-B125-68CEE2742EAC}"/>
              </a:ext>
            </a:extLst>
          </p:cNvPr>
          <p:cNvSpPr txBox="1"/>
          <p:nvPr/>
        </p:nvSpPr>
        <p:spPr>
          <a:xfrm>
            <a:off x="0" y="6365234"/>
            <a:ext cx="2986814" cy="40011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IAEA-CN301-059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3166" y="6182357"/>
            <a:ext cx="12192000" cy="7310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https</a:t>
            </a:r>
            <a:r>
              <a:rPr lang="en-US" smtClean="0"/>
              <a:t>://event/840212/page/18001-articles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2196691" y="110036"/>
            <a:ext cx="72649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None/>
            </a:pPr>
            <a:r>
              <a:rPr lang="en-US" altLang="en-US" sz="32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Particle Therapy </a:t>
            </a:r>
            <a:r>
              <a:rPr lang="en-US" altLang="en-US" sz="3200" b="1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MasterClasses</a:t>
            </a:r>
            <a:endParaRPr lang="en-US" altLang="en-US" sz="3200" b="1" dirty="0">
              <a:solidFill>
                <a:srgbClr val="0000FF"/>
              </a:solidFill>
              <a:latin typeface="Arial" charset="0"/>
              <a:ea typeface="Arial" charset="0"/>
              <a:cs typeface="Arial" charset="0"/>
            </a:endParaRPr>
          </a:p>
          <a:p>
            <a:pPr algn="ctr">
              <a:spcBef>
                <a:spcPct val="0"/>
              </a:spcBef>
              <a:buNone/>
            </a:pPr>
            <a:r>
              <a:rPr lang="en-US" altLang="en-US" sz="32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PTMC</a:t>
            </a:r>
            <a:endParaRPr lang="de-DE" altLang="en-US" sz="3200" b="1" dirty="0">
              <a:solidFill>
                <a:srgbClr val="0000F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064657" y="1285531"/>
            <a:ext cx="38097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https://</a:t>
            </a:r>
            <a:r>
              <a:rPr lang="en-US" b="1" dirty="0" err="1" smtClean="0">
                <a:solidFill>
                  <a:srgbClr val="0070C0"/>
                </a:solidFill>
              </a:rPr>
              <a:t>indico.cern.ch</a:t>
            </a:r>
            <a:r>
              <a:rPr lang="en-US" b="1" dirty="0" smtClean="0">
                <a:solidFill>
                  <a:srgbClr val="0070C0"/>
                </a:solidFill>
              </a:rPr>
              <a:t>/event/840212/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56951" y="5446037"/>
            <a:ext cx="3956981" cy="338554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ea typeface="Times New Roman" charset="0"/>
                <a:cs typeface="Times New Roman" charset="0"/>
              </a:rPr>
              <a:t>multidisciplinary facets of heavy-</a:t>
            </a:r>
            <a:r>
              <a:rPr lang="en-GB" sz="1600" dirty="0">
                <a:solidFill>
                  <a:schemeClr val="bg1"/>
                </a:solidFill>
              </a:rPr>
              <a:t> ion therapy </a:t>
            </a:r>
          </a:p>
        </p:txBody>
      </p:sp>
      <p:sp>
        <p:nvSpPr>
          <p:cNvPr id="25" name="Rectangle 24"/>
          <p:cNvSpPr/>
          <p:nvPr/>
        </p:nvSpPr>
        <p:spPr>
          <a:xfrm>
            <a:off x="5856787" y="5501370"/>
            <a:ext cx="6173165" cy="87081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5877396" y="5479425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aim: give the full image what happens from the beginning to the end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3" y="5788216"/>
            <a:ext cx="12192000" cy="119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890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29" name="Picture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5138" y="1602613"/>
            <a:ext cx="2873438" cy="2375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1668462" y="1113186"/>
            <a:ext cx="3525329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>
              <a:defRPr/>
            </a:pPr>
            <a:r>
              <a:rPr lang="en-US" altLang="en-US" sz="2000" b="1" kern="0">
                <a:solidFill>
                  <a:srgbClr val="3733DB"/>
                </a:solidFill>
                <a:latin typeface="+mn-lt"/>
              </a:rPr>
              <a:t>First </a:t>
            </a:r>
            <a:r>
              <a:rPr lang="en-US" altLang="en-US" sz="2000" b="1" kern="0" smtClean="0">
                <a:solidFill>
                  <a:srgbClr val="3733DB"/>
                </a:solidFill>
                <a:latin typeface="+mn-lt"/>
              </a:rPr>
              <a:t>Local Test</a:t>
            </a:r>
            <a:r>
              <a:rPr lang="en-US" altLang="en-US" sz="2000" b="1" kern="0" dirty="0">
                <a:solidFill>
                  <a:srgbClr val="3733DB"/>
                </a:solidFill>
                <a:latin typeface="+mn-lt"/>
              </a:rPr>
              <a:t>: GSI Feb 2019</a:t>
            </a:r>
          </a:p>
        </p:txBody>
      </p:sp>
      <p:sp>
        <p:nvSpPr>
          <p:cNvPr id="7" name="Content Placeholder 3"/>
          <p:cNvSpPr txBox="1">
            <a:spLocks/>
          </p:cNvSpPr>
          <p:nvPr/>
        </p:nvSpPr>
        <p:spPr bwMode="auto">
          <a:xfrm>
            <a:off x="5087938" y="5483340"/>
            <a:ext cx="5878532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altLang="en-US" sz="1800" b="1" kern="0" dirty="0">
                <a:solidFill>
                  <a:srgbClr val="0000FF"/>
                </a:solidFill>
                <a:latin typeface="ArialMT" charset="0"/>
              </a:rPr>
              <a:t> </a:t>
            </a:r>
            <a:r>
              <a:rPr lang="en-US" altLang="en-US" sz="1800" b="1" kern="0" dirty="0" smtClean="0">
                <a:solidFill>
                  <a:srgbClr val="0000FF"/>
                </a:solidFill>
                <a:latin typeface="ArialMT" charset="0"/>
              </a:rPr>
              <a:t>     First tests positive feedback: </a:t>
            </a:r>
          </a:p>
          <a:p>
            <a:pPr marL="0" indent="0">
              <a:buNone/>
              <a:defRPr/>
            </a:pPr>
            <a:r>
              <a:rPr lang="en-US" altLang="en-US" sz="1800" b="1" kern="0" dirty="0">
                <a:solidFill>
                  <a:srgbClr val="0000FF"/>
                </a:solidFill>
                <a:latin typeface="ArialMT" charset="0"/>
              </a:rPr>
              <a:t> </a:t>
            </a:r>
            <a:r>
              <a:rPr lang="en-US" altLang="en-US" sz="1800" b="1" kern="0" dirty="0" smtClean="0">
                <a:solidFill>
                  <a:srgbClr val="0000FF"/>
                </a:solidFill>
                <a:latin typeface="ArialMT" charset="0"/>
              </a:rPr>
              <a:t>     </a:t>
            </a:r>
            <a:r>
              <a:rPr lang="en-US" altLang="en-US" sz="1800" kern="0" dirty="0" smtClean="0">
                <a:solidFill>
                  <a:srgbClr val="0000FF"/>
                </a:solidFill>
                <a:latin typeface="ArialMT" charset="0"/>
              </a:rPr>
              <a:t>“motivation to contribute to the fight against cancer” </a:t>
            </a:r>
          </a:p>
        </p:txBody>
      </p:sp>
      <p:pic>
        <p:nvPicPr>
          <p:cNvPr id="124932" name="Picture 3" descr="v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176" y="1630779"/>
            <a:ext cx="4873625" cy="378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510594" y="1228033"/>
            <a:ext cx="51732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2000" b="1" kern="0" smtClean="0">
                <a:solidFill>
                  <a:srgbClr val="3733DB"/>
                </a:solidFill>
              </a:rPr>
              <a:t>International Pilot</a:t>
            </a:r>
            <a:r>
              <a:rPr lang="en-US" altLang="en-US" sz="2000" b="1" kern="0" dirty="0">
                <a:solidFill>
                  <a:srgbClr val="3733DB"/>
                </a:solidFill>
              </a:rPr>
              <a:t>: CERN, GSI, DKFZ April 2019 </a:t>
            </a:r>
          </a:p>
        </p:txBody>
      </p:sp>
      <p:pic>
        <p:nvPicPr>
          <p:cNvPr id="12493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5138" y="4333529"/>
            <a:ext cx="33528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4"/>
          <p:cNvSpPr>
            <a:spLocks noGrp="1"/>
          </p:cNvSpPr>
          <p:nvPr>
            <p:ph type="title"/>
          </p:nvPr>
        </p:nvSpPr>
        <p:spPr>
          <a:xfrm>
            <a:off x="2626809" y="92613"/>
            <a:ext cx="7930633" cy="590931"/>
          </a:xfrm>
        </p:spPr>
        <p:txBody>
          <a:bodyPr wrap="none">
            <a:spAutoFit/>
          </a:bodyPr>
          <a:lstStyle/>
          <a:p>
            <a:r>
              <a:rPr lang="en-US" altLang="de-DE" sz="3600" b="1" dirty="0" smtClean="0">
                <a:solidFill>
                  <a:srgbClr val="0000FF"/>
                </a:solidFill>
                <a:latin typeface="ArialMT"/>
              </a:rPr>
              <a:t>New PTMC </a:t>
            </a:r>
            <a:r>
              <a:rPr lang="en-US" altLang="de-DE" sz="3600" b="1" dirty="0">
                <a:solidFill>
                  <a:srgbClr val="0000FF"/>
                </a:solidFill>
                <a:latin typeface="ArialMT"/>
              </a:rPr>
              <a:t>and Treatment Planning</a:t>
            </a:r>
            <a:endParaRPr lang="en-US" altLang="de-DE" sz="3600" b="1" dirty="0"/>
          </a:p>
        </p:txBody>
      </p:sp>
      <p:sp>
        <p:nvSpPr>
          <p:cNvPr id="2" name="Rectangle 1"/>
          <p:cNvSpPr/>
          <p:nvPr/>
        </p:nvSpPr>
        <p:spPr>
          <a:xfrm>
            <a:off x="1668462" y="3977449"/>
            <a:ext cx="2223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b="1" kern="0" dirty="0">
                <a:solidFill>
                  <a:srgbClr val="7030A0"/>
                </a:solidFill>
                <a:latin typeface="ArialMT" charset="0"/>
              </a:rPr>
              <a:t>CERN Open </a:t>
            </a:r>
            <a:r>
              <a:rPr lang="en-US" altLang="en-US" b="1" kern="0" dirty="0" smtClean="0">
                <a:solidFill>
                  <a:srgbClr val="7030A0"/>
                </a:solidFill>
                <a:latin typeface="ArialMT" charset="0"/>
              </a:rPr>
              <a:t>days 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204214" y="6145315"/>
            <a:ext cx="64803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  <a:defRPr/>
            </a:pPr>
            <a:r>
              <a:rPr lang="en-US" altLang="en-US" b="1" kern="0" dirty="0">
                <a:solidFill>
                  <a:srgbClr val="7030A0"/>
                </a:solidFill>
                <a:latin typeface="ArialMT" charset="0"/>
              </a:rPr>
              <a:t>IMC Steering Group Approval: GSI May 2019</a:t>
            </a:r>
          </a:p>
          <a:p>
            <a:pPr marL="285750" indent="-285750">
              <a:buFont typeface="Arial" charset="0"/>
              <a:buChar char="•"/>
              <a:defRPr/>
            </a:pPr>
            <a:r>
              <a:rPr lang="en-US" altLang="en-US" b="1" kern="0" dirty="0" smtClean="0">
                <a:solidFill>
                  <a:srgbClr val="7030A0"/>
                </a:solidFill>
                <a:latin typeface="ArialMT" charset="0"/>
              </a:rPr>
              <a:t>web </a:t>
            </a:r>
            <a:r>
              <a:rPr lang="en-US" altLang="en-US" b="1" kern="0" dirty="0">
                <a:solidFill>
                  <a:srgbClr val="7030A0"/>
                </a:solidFill>
                <a:latin typeface="ArialMT" charset="0"/>
              </a:rPr>
              <a:t>pages: Sarajevo </a:t>
            </a:r>
            <a:r>
              <a:rPr lang="en-US" altLang="en-US" b="1" kern="0" dirty="0" err="1">
                <a:solidFill>
                  <a:srgbClr val="7030A0"/>
                </a:solidFill>
                <a:latin typeface="ArialMT" charset="0"/>
              </a:rPr>
              <a:t>Uni</a:t>
            </a:r>
            <a:r>
              <a:rPr lang="en-US" altLang="en-US" b="1" kern="0" dirty="0">
                <a:solidFill>
                  <a:srgbClr val="7030A0"/>
                </a:solidFill>
                <a:latin typeface="ArialMT" charset="0"/>
              </a:rPr>
              <a:t> students Aug 2019 at CERN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55373" y="708286"/>
            <a:ext cx="109412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n-US" sz="2000" b="1" kern="0" dirty="0" err="1" smtClean="0">
                <a:solidFill>
                  <a:srgbClr val="7030A0"/>
                </a:solidFill>
                <a:latin typeface="ArialMT" charset="0"/>
              </a:rPr>
              <a:t>matRad</a:t>
            </a:r>
            <a:r>
              <a:rPr lang="en-US" altLang="en-US" sz="2000" b="1" kern="0" dirty="0" smtClean="0">
                <a:solidFill>
                  <a:srgbClr val="7030A0"/>
                </a:solidFill>
                <a:latin typeface="ArialMT" charset="0"/>
              </a:rPr>
              <a:t> open source Treatment Planning toolkit: DKFZ German Cancer </a:t>
            </a:r>
            <a:r>
              <a:rPr lang="en-US" altLang="en-US" sz="2000" b="1" kern="0" dirty="0">
                <a:solidFill>
                  <a:srgbClr val="7030A0"/>
                </a:solidFill>
                <a:latin typeface="ArialMT" charset="0"/>
              </a:rPr>
              <a:t>R</a:t>
            </a:r>
            <a:r>
              <a:rPr lang="en-US" altLang="en-US" sz="2000" b="1" kern="0" dirty="0" smtClean="0">
                <a:solidFill>
                  <a:srgbClr val="7030A0"/>
                </a:solidFill>
                <a:latin typeface="ArialMT" charset="0"/>
              </a:rPr>
              <a:t>esearch Centre  </a:t>
            </a:r>
            <a:endParaRPr lang="en-US" altLang="en-US" sz="2000" b="1" kern="0" dirty="0">
              <a:solidFill>
                <a:srgbClr val="7030A0"/>
              </a:solidFill>
              <a:latin typeface="Arial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299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56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4272" y="1212705"/>
            <a:ext cx="2974946" cy="2133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5958" name="Rectangle 10"/>
          <p:cNvSpPr>
            <a:spLocks noChangeArrowheads="1"/>
          </p:cNvSpPr>
          <p:nvPr/>
        </p:nvSpPr>
        <p:spPr bwMode="auto">
          <a:xfrm>
            <a:off x="5439947" y="861926"/>
            <a:ext cx="34305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FF"/>
                </a:solidFill>
                <a:latin typeface="ArialMT" charset="0"/>
              </a:rPr>
              <a:t>Local: Morning Presentations</a:t>
            </a:r>
          </a:p>
        </p:txBody>
      </p:sp>
      <p:sp>
        <p:nvSpPr>
          <p:cNvPr id="125960" name="Rectangle 12"/>
          <p:cNvSpPr>
            <a:spLocks noChangeArrowheads="1"/>
          </p:cNvSpPr>
          <p:nvPr/>
        </p:nvSpPr>
        <p:spPr bwMode="auto">
          <a:xfrm>
            <a:off x="8802295" y="875751"/>
            <a:ext cx="406730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1800" b="1" dirty="0">
                <a:solidFill>
                  <a:srgbClr val="0000FF"/>
                </a:solidFill>
                <a:latin typeface="ArialMT" charset="0"/>
              </a:rPr>
              <a:t>Local</a:t>
            </a:r>
            <a:r>
              <a:rPr lang="en-US" altLang="en-US" sz="1800" b="1">
                <a:solidFill>
                  <a:srgbClr val="0000FF"/>
                </a:solidFill>
                <a:latin typeface="ArialMT" charset="0"/>
              </a:rPr>
              <a:t>: Afternoon Hands-on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800" b="1" dirty="0">
              <a:solidFill>
                <a:srgbClr val="0000FF"/>
              </a:solidFill>
              <a:latin typeface="ArialMT" charset="0"/>
            </a:endParaRPr>
          </a:p>
        </p:txBody>
      </p:sp>
      <p:sp>
        <p:nvSpPr>
          <p:cNvPr id="125961" name="Rectangle 13"/>
          <p:cNvSpPr>
            <a:spLocks noChangeArrowheads="1"/>
          </p:cNvSpPr>
          <p:nvPr/>
        </p:nvSpPr>
        <p:spPr bwMode="auto">
          <a:xfrm>
            <a:off x="8801045" y="3375481"/>
            <a:ext cx="34718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7030A0"/>
                </a:solidFill>
                <a:latin typeface="ArialMT" charset="0"/>
              </a:rPr>
              <a:t>Common: Afternoon at 16:00 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7030A0"/>
                </a:solidFill>
                <a:latin typeface="ArialMT" charset="0"/>
              </a:rPr>
              <a:t>Video-Conference</a:t>
            </a:r>
          </a:p>
        </p:txBody>
      </p:sp>
      <p:pic>
        <p:nvPicPr>
          <p:cNvPr id="125962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70535" y="1223995"/>
            <a:ext cx="3072118" cy="2151486"/>
          </a:xfrm>
          <a:noFill/>
        </p:spPr>
      </p:pic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5492386" y="3366020"/>
            <a:ext cx="25144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0000FF"/>
                </a:solidFill>
                <a:latin typeface="ArialMT" charset="0"/>
              </a:rPr>
              <a:t>Local: </a:t>
            </a:r>
            <a:r>
              <a:rPr lang="en-US" altLang="en-US" sz="1800" b="1">
                <a:solidFill>
                  <a:srgbClr val="0000FF"/>
                </a:solidFill>
                <a:latin typeface="ArialMT" charset="0"/>
              </a:rPr>
              <a:t>Morning Visits</a:t>
            </a:r>
            <a:endParaRPr lang="en-US" altLang="en-US" sz="1800" b="1" dirty="0">
              <a:solidFill>
                <a:srgbClr val="0000FF"/>
              </a:solidFill>
              <a:latin typeface="ArialMT" charset="0"/>
            </a:endParaRPr>
          </a:p>
        </p:txBody>
      </p:sp>
      <p:sp>
        <p:nvSpPr>
          <p:cNvPr id="15" name="Rectangle 3">
            <a:extLst>
              <a:ext uri="{FF2B5EF4-FFF2-40B4-BE49-F238E27FC236}">
                <a16:creationId xmlns="" xmlns:a16="http://schemas.microsoft.com/office/drawing/2014/main" id="{E334C8FA-EE28-0646-829F-EF5B191224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799" y="1764166"/>
            <a:ext cx="506897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2000" dirty="0">
                <a:solidFill>
                  <a:srgbClr val="0000FF"/>
                </a:solidFill>
                <a:latin typeface="+mn-lt"/>
              </a:rPr>
              <a:t>Every year, </a:t>
            </a:r>
            <a:r>
              <a:rPr lang="en-US" altLang="en-US" sz="2000" dirty="0" smtClean="0">
                <a:solidFill>
                  <a:srgbClr val="0000FF"/>
                </a:solidFill>
                <a:latin typeface="+mn-lt"/>
              </a:rPr>
              <a:t>mid-February to mid-April</a:t>
            </a:r>
            <a:endParaRPr lang="en-US" altLang="en-US" sz="2000" dirty="0">
              <a:solidFill>
                <a:srgbClr val="0000FF"/>
              </a:solidFill>
              <a:latin typeface="+mn-lt"/>
            </a:endParaRPr>
          </a:p>
          <a:p>
            <a:r>
              <a:rPr lang="en-US" altLang="en-US" sz="2000" dirty="0" smtClean="0">
                <a:solidFill>
                  <a:srgbClr val="0000FF"/>
                </a:solidFill>
                <a:latin typeface="+mn-lt"/>
              </a:rPr>
              <a:t>school-children </a:t>
            </a:r>
            <a:r>
              <a:rPr lang="en-US" altLang="en-US" sz="2000" dirty="0">
                <a:solidFill>
                  <a:srgbClr val="0000FF"/>
                </a:solidFill>
                <a:latin typeface="+mn-lt"/>
              </a:rPr>
              <a:t>(15-19 year old)</a:t>
            </a:r>
          </a:p>
          <a:p>
            <a:r>
              <a:rPr lang="en-US" altLang="en-US" sz="2000" dirty="0">
                <a:solidFill>
                  <a:srgbClr val="0000FF"/>
                </a:solidFill>
                <a:latin typeface="+mn-lt"/>
              </a:rPr>
              <a:t>are invited </a:t>
            </a:r>
            <a:r>
              <a:rPr lang="en-US" altLang="en-US" sz="2000" dirty="0">
                <a:solidFill>
                  <a:srgbClr val="7030A0"/>
                </a:solidFill>
                <a:latin typeface="+mn-lt"/>
              </a:rPr>
              <a:t>at/by</a:t>
            </a:r>
            <a:r>
              <a:rPr lang="en-US" altLang="en-US" sz="2000" dirty="0">
                <a:solidFill>
                  <a:srgbClr val="0000FF"/>
                </a:solidFill>
                <a:latin typeface="+mn-lt"/>
              </a:rPr>
              <a:t> an institute of their area.</a:t>
            </a: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215342" y="1311869"/>
            <a:ext cx="522460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rgbClr val="7030A0"/>
                </a:solidFill>
                <a:latin typeface="+mn-lt"/>
              </a:rPr>
              <a:t>Adapted online/zoom due to </a:t>
            </a:r>
            <a:r>
              <a:rPr lang="en-US" altLang="en-US" sz="2000" dirty="0" err="1">
                <a:solidFill>
                  <a:srgbClr val="7030A0"/>
                </a:solidFill>
                <a:latin typeface="+mn-lt"/>
              </a:rPr>
              <a:t>covid</a:t>
            </a:r>
            <a:r>
              <a:rPr lang="en-US" altLang="en-US" sz="2000" dirty="0">
                <a:solidFill>
                  <a:srgbClr val="7030A0"/>
                </a:solidFill>
                <a:latin typeface="+mn-lt"/>
              </a:rPr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6</a:t>
            </a:fld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0BE92B7D-F6B2-CA4B-B392-8624F2A37A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2651" y="2848955"/>
            <a:ext cx="3409088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altLang="en-US" dirty="0">
                <a:solidFill>
                  <a:srgbClr val="7030A0"/>
                </a:solidFill>
                <a:latin typeface="+mn-lt"/>
              </a:rPr>
              <a:t>2-5 institutes per day performing 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en-US" dirty="0">
                <a:solidFill>
                  <a:srgbClr val="7030A0"/>
                </a:solidFill>
                <a:latin typeface="+mn-lt"/>
              </a:rPr>
              <a:t>the same </a:t>
            </a:r>
            <a:r>
              <a:rPr lang="en-US" altLang="en-US" dirty="0" err="1">
                <a:solidFill>
                  <a:srgbClr val="7030A0"/>
                </a:solidFill>
                <a:latin typeface="+mn-lt"/>
              </a:rPr>
              <a:t>programme</a:t>
            </a:r>
            <a:r>
              <a:rPr lang="en-US" altLang="en-US" dirty="0">
                <a:solidFill>
                  <a:srgbClr val="7030A0"/>
                </a:solidFill>
                <a:latin typeface="+mn-lt"/>
              </a:rPr>
              <a:t> </a:t>
            </a:r>
          </a:p>
        </p:txBody>
      </p:sp>
      <p:sp>
        <p:nvSpPr>
          <p:cNvPr id="19" name="Rectangle 15">
            <a:extLst>
              <a:ext uri="{FF2B5EF4-FFF2-40B4-BE49-F238E27FC236}">
                <a16:creationId xmlns="" xmlns:a16="http://schemas.microsoft.com/office/drawing/2014/main" id="{0BE92B7D-F6B2-CA4B-B392-8624F2A37A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901" y="808168"/>
            <a:ext cx="3022429" cy="40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altLang="en-US" sz="2000" b="1" dirty="0">
                <a:solidFill>
                  <a:srgbClr val="7030A0"/>
                </a:solidFill>
              </a:rPr>
              <a:t>Scientists for a day !!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B98E52D7-F6C8-4F35-8F1C-DE4EA502E52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9667"/>
            <a:ext cx="12192000" cy="64839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8693EE71-6FEC-4DFE-AA7A-8003375A5B8A}"/>
              </a:ext>
            </a:extLst>
          </p:cNvPr>
          <p:cNvSpPr txBox="1"/>
          <p:nvPr/>
        </p:nvSpPr>
        <p:spPr>
          <a:xfrm>
            <a:off x="3548414" y="6365234"/>
            <a:ext cx="21103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Slide </a:t>
            </a:r>
            <a:r>
              <a:rPr lang="en-US" sz="2000" noProof="0" dirty="0" smtClean="0">
                <a:solidFill>
                  <a:prstClr val="white"/>
                </a:solidFill>
                <a:latin typeface="Calibri" panose="020F0502020204030204"/>
              </a:rPr>
              <a:t>11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B1BF6972-2B8A-44A2-8496-E478458EEECF}"/>
              </a:ext>
            </a:extLst>
          </p:cNvPr>
          <p:cNvSpPr txBox="1"/>
          <p:nvPr/>
        </p:nvSpPr>
        <p:spPr>
          <a:xfrm>
            <a:off x="5263771" y="6365234"/>
            <a:ext cx="36616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 err="1">
                <a:solidFill>
                  <a:prstClr val="white"/>
                </a:solidFill>
                <a:latin typeface="Calibri" panose="020F0502020204030204"/>
              </a:rPr>
              <a:t>Panagiota</a:t>
            </a:r>
            <a:r>
              <a:rPr lang="en-US" sz="2000" dirty="0">
                <a:solidFill>
                  <a:prstClr val="white"/>
                </a:solidFill>
                <a:latin typeface="Calibri" panose="020F0502020204030204"/>
              </a:rPr>
              <a:t> Foka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AAA7BB66-F0A5-4DD4-89C5-E1F6B2B2BB46}"/>
              </a:ext>
            </a:extLst>
          </p:cNvPr>
          <p:cNvSpPr txBox="1"/>
          <p:nvPr/>
        </p:nvSpPr>
        <p:spPr>
          <a:xfrm>
            <a:off x="0" y="6365234"/>
            <a:ext cx="2986814" cy="40011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IAEA-CN301-059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227121" y="5683080"/>
            <a:ext cx="5519386" cy="53481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platzhalter 2">
            <a:extLst>
              <a:ext uri="{FF2B5EF4-FFF2-40B4-BE49-F238E27FC236}">
                <a16:creationId xmlns="" xmlns:a16="http://schemas.microsoft.com/office/drawing/2014/main" id="{9425F949-8C52-104A-8CE1-7B5F08823670}"/>
              </a:ext>
            </a:extLst>
          </p:cNvPr>
          <p:cNvSpPr txBox="1">
            <a:spLocks/>
          </p:cNvSpPr>
          <p:nvPr/>
        </p:nvSpPr>
        <p:spPr>
          <a:xfrm>
            <a:off x="92517" y="3645997"/>
            <a:ext cx="5391989" cy="2514793"/>
          </a:xfrm>
          <a:prstGeom prst="rect">
            <a:avLst/>
          </a:prstGeom>
        </p:spPr>
        <p:txBody>
          <a:bodyPr/>
          <a:lstStyle>
            <a:lvl1pPr marL="182563" indent="-1825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4000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110563" indent="-110563">
              <a:lnSpc>
                <a:spcPct val="90000"/>
              </a:lnSpc>
              <a:spcAft>
                <a:spcPts val="600"/>
              </a:spcAft>
              <a:buNone/>
            </a:pPr>
            <a:r>
              <a:rPr lang="en-US" altLang="de-DE" sz="2000" b="1" u="sng" dirty="0">
                <a:solidFill>
                  <a:srgbClr val="002E6F"/>
                </a:solidFill>
                <a:latin typeface="+mn-lt"/>
                <a:sym typeface="Wingdings" pitchFamily="2" charset="2"/>
              </a:rPr>
              <a:t>LOCAL TIME:	</a:t>
            </a:r>
            <a:r>
              <a:rPr lang="en-US" altLang="en-US" sz="2000" b="1" u="sng" dirty="0">
                <a:solidFill>
                  <a:srgbClr val="002E6F"/>
                </a:solidFill>
                <a:latin typeface="+mn-lt"/>
              </a:rPr>
              <a:t>ACTIVITY</a:t>
            </a:r>
            <a:endParaRPr lang="en-US" altLang="de-DE" sz="2000" b="1" u="sng" dirty="0">
              <a:solidFill>
                <a:srgbClr val="002E6F"/>
              </a:solidFill>
              <a:latin typeface="+mn-lt"/>
              <a:sym typeface="Wingdings" pitchFamily="2" charset="2"/>
            </a:endParaRPr>
          </a:p>
          <a:p>
            <a:pPr marL="110563" indent="-110563">
              <a:lnSpc>
                <a:spcPct val="90000"/>
              </a:lnSpc>
              <a:spcBef>
                <a:spcPts val="0"/>
              </a:spcBef>
              <a:buNone/>
            </a:pPr>
            <a:r>
              <a:rPr lang="en-US" altLang="de-DE" sz="2000" dirty="0">
                <a:latin typeface="+mn-lt"/>
                <a:sym typeface="Wingdings" pitchFamily="2" charset="2"/>
              </a:rPr>
              <a:t>  </a:t>
            </a:r>
            <a:r>
              <a:rPr lang="en-US" altLang="de-DE" sz="2000" b="1" dirty="0">
                <a:solidFill>
                  <a:srgbClr val="002E6F"/>
                </a:solidFill>
                <a:latin typeface="+mn-lt"/>
                <a:sym typeface="Wingdings" pitchFamily="2" charset="2"/>
              </a:rPr>
              <a:t>8:30 -   9:00</a:t>
            </a:r>
            <a:r>
              <a:rPr lang="en-US" altLang="de-DE" sz="2000" dirty="0">
                <a:latin typeface="+mn-lt"/>
                <a:sym typeface="Wingdings" pitchFamily="2" charset="2"/>
              </a:rPr>
              <a:t>	</a:t>
            </a:r>
            <a:r>
              <a:rPr lang="en-US" altLang="en-US" sz="2000" dirty="0">
                <a:solidFill>
                  <a:srgbClr val="0000FF"/>
                </a:solidFill>
                <a:latin typeface="+mn-lt"/>
              </a:rPr>
              <a:t>Registration and Welcome </a:t>
            </a:r>
          </a:p>
          <a:p>
            <a:pPr marL="110563" indent="-110563">
              <a:lnSpc>
                <a:spcPct val="90000"/>
              </a:lnSpc>
              <a:spcBef>
                <a:spcPts val="0"/>
              </a:spcBef>
              <a:buNone/>
            </a:pPr>
            <a:r>
              <a:rPr lang="en-US" altLang="de-DE" sz="2000" dirty="0">
                <a:solidFill>
                  <a:srgbClr val="0000FF"/>
                </a:solidFill>
                <a:latin typeface="+mn-lt"/>
                <a:sym typeface="Wingdings" pitchFamily="2" charset="2"/>
              </a:rPr>
              <a:t>	</a:t>
            </a:r>
            <a:r>
              <a:rPr lang="en-US" altLang="de-DE" sz="2000" b="1" dirty="0">
                <a:solidFill>
                  <a:srgbClr val="002E6F"/>
                </a:solidFill>
                <a:latin typeface="+mn-lt"/>
                <a:sym typeface="Wingdings" pitchFamily="2" charset="2"/>
              </a:rPr>
              <a:t>9:00 - 10:00</a:t>
            </a:r>
            <a:r>
              <a:rPr lang="en-US" altLang="de-DE" sz="2000" dirty="0">
                <a:latin typeface="+mn-lt"/>
                <a:sym typeface="Wingdings" pitchFamily="2" charset="2"/>
              </a:rPr>
              <a:t>	</a:t>
            </a:r>
            <a:r>
              <a:rPr lang="en-US" altLang="en-US" sz="2000" dirty="0">
                <a:solidFill>
                  <a:srgbClr val="0000FF"/>
                </a:solidFill>
                <a:latin typeface="+mn-lt"/>
              </a:rPr>
              <a:t>Introductory lectures</a:t>
            </a:r>
            <a:endParaRPr lang="en-US" altLang="de-DE" sz="2000" dirty="0">
              <a:latin typeface="+mn-lt"/>
              <a:sym typeface="Wingdings" pitchFamily="2" charset="2"/>
            </a:endParaRPr>
          </a:p>
          <a:p>
            <a:pPr marL="110563" indent="-110563">
              <a:spcBef>
                <a:spcPts val="0"/>
              </a:spcBef>
              <a:buFontTx/>
              <a:buNone/>
            </a:pPr>
            <a:r>
              <a:rPr lang="en-US" altLang="de-DE" sz="2000" b="1" dirty="0">
                <a:solidFill>
                  <a:srgbClr val="002E6F"/>
                </a:solidFill>
                <a:latin typeface="+mn-lt"/>
                <a:sym typeface="Wingdings" pitchFamily="2" charset="2"/>
              </a:rPr>
              <a:t>10:30 - 11:30</a:t>
            </a:r>
            <a:r>
              <a:rPr lang="en-US" altLang="de-DE" sz="2000" dirty="0">
                <a:latin typeface="+mn-lt"/>
                <a:sym typeface="Wingdings" pitchFamily="2" charset="2"/>
              </a:rPr>
              <a:t>	</a:t>
            </a:r>
            <a:r>
              <a:rPr lang="en-US" altLang="en-US" sz="2000" dirty="0">
                <a:solidFill>
                  <a:srgbClr val="0000FF"/>
                </a:solidFill>
                <a:latin typeface="+mn-lt"/>
              </a:rPr>
              <a:t>Visit of a lab or experiment</a:t>
            </a:r>
          </a:p>
          <a:p>
            <a:pPr marL="110563" indent="-110563">
              <a:lnSpc>
                <a:spcPct val="90000"/>
              </a:lnSpc>
              <a:spcBef>
                <a:spcPts val="0"/>
              </a:spcBef>
              <a:buNone/>
            </a:pPr>
            <a:r>
              <a:rPr lang="en-US" altLang="de-DE" sz="2000" b="1" dirty="0">
                <a:solidFill>
                  <a:srgbClr val="002E6F"/>
                </a:solidFill>
                <a:latin typeface="+mn-lt"/>
                <a:sym typeface="Wingdings" pitchFamily="2" charset="2"/>
              </a:rPr>
              <a:t>12:00 - 13:00</a:t>
            </a:r>
            <a:r>
              <a:rPr lang="en-US" altLang="de-DE" sz="2000" dirty="0">
                <a:latin typeface="+mn-lt"/>
                <a:sym typeface="Wingdings" pitchFamily="2" charset="2"/>
              </a:rPr>
              <a:t>	</a:t>
            </a:r>
            <a:r>
              <a:rPr lang="en-US" altLang="en-US" sz="2000" dirty="0">
                <a:solidFill>
                  <a:srgbClr val="0000FF"/>
                </a:solidFill>
                <a:latin typeface="+mn-lt"/>
              </a:rPr>
              <a:t>Lunch</a:t>
            </a:r>
          </a:p>
          <a:p>
            <a:pPr marL="110563" indent="-110563">
              <a:lnSpc>
                <a:spcPct val="90000"/>
              </a:lnSpc>
              <a:spcBef>
                <a:spcPts val="0"/>
              </a:spcBef>
              <a:buNone/>
            </a:pPr>
            <a:r>
              <a:rPr lang="en-US" altLang="de-DE" sz="2000" b="1" dirty="0">
                <a:solidFill>
                  <a:srgbClr val="002E6F"/>
                </a:solidFill>
                <a:latin typeface="+mn-lt"/>
                <a:sym typeface="Wingdings" pitchFamily="2" charset="2"/>
              </a:rPr>
              <a:t>13:00 - 15:00</a:t>
            </a:r>
            <a:r>
              <a:rPr lang="en-US" altLang="de-DE" sz="2000" dirty="0">
                <a:latin typeface="+mn-lt"/>
                <a:sym typeface="Wingdings" pitchFamily="2" charset="2"/>
              </a:rPr>
              <a:t>	</a:t>
            </a:r>
            <a:r>
              <a:rPr lang="en-US" altLang="en-US" sz="2000" dirty="0">
                <a:solidFill>
                  <a:srgbClr val="0000FF"/>
                </a:solidFill>
                <a:latin typeface="+mn-lt"/>
              </a:rPr>
              <a:t>Hands-on session</a:t>
            </a:r>
          </a:p>
          <a:p>
            <a:pPr marL="110563" indent="-110563">
              <a:spcBef>
                <a:spcPts val="0"/>
              </a:spcBef>
              <a:buFontTx/>
              <a:buNone/>
            </a:pPr>
            <a:r>
              <a:rPr lang="en-US" altLang="de-DE" sz="2000" b="1" dirty="0">
                <a:solidFill>
                  <a:srgbClr val="002E6F"/>
                </a:solidFill>
                <a:latin typeface="+mn-lt"/>
                <a:sym typeface="Wingdings" pitchFamily="2" charset="2"/>
              </a:rPr>
              <a:t>15:00 - 16:00</a:t>
            </a:r>
            <a:r>
              <a:rPr lang="en-US" altLang="de-DE" sz="2000" dirty="0">
                <a:latin typeface="+mn-lt"/>
                <a:sym typeface="Wingdings" pitchFamily="2" charset="2"/>
              </a:rPr>
              <a:t>	</a:t>
            </a:r>
            <a:r>
              <a:rPr lang="en-US" altLang="de-DE" sz="2000" dirty="0">
                <a:solidFill>
                  <a:srgbClr val="0000FF"/>
                </a:solidFill>
                <a:latin typeface="+mn-lt"/>
                <a:sym typeface="Wingdings" pitchFamily="2" charset="2"/>
              </a:rPr>
              <a:t>D</a:t>
            </a:r>
            <a:r>
              <a:rPr lang="en-US" altLang="en-US" sz="2000" dirty="0">
                <a:solidFill>
                  <a:srgbClr val="0000FF"/>
                </a:solidFill>
                <a:latin typeface="+mn-lt"/>
              </a:rPr>
              <a:t>iscuss results locally</a:t>
            </a:r>
          </a:p>
          <a:p>
            <a:pPr marL="110563" indent="-110563">
              <a:lnSpc>
                <a:spcPct val="90000"/>
              </a:lnSpc>
              <a:spcBef>
                <a:spcPts val="0"/>
              </a:spcBef>
              <a:buNone/>
            </a:pPr>
            <a:r>
              <a:rPr lang="en-US" altLang="de-DE" sz="2000" b="1" dirty="0">
                <a:solidFill>
                  <a:srgbClr val="002E6F"/>
                </a:solidFill>
                <a:latin typeface="+mn-lt"/>
                <a:sym typeface="Wingdings" pitchFamily="2" charset="2"/>
              </a:rPr>
              <a:t>16:00 - 17:00</a:t>
            </a:r>
            <a:r>
              <a:rPr lang="en-US" altLang="de-DE" sz="2000" dirty="0">
                <a:latin typeface="+mn-lt"/>
                <a:sym typeface="Wingdings" pitchFamily="2" charset="2"/>
              </a:rPr>
              <a:t>	</a:t>
            </a:r>
            <a:r>
              <a:rPr lang="en-US" altLang="de-DE" sz="2000" b="1" dirty="0">
                <a:solidFill>
                  <a:srgbClr val="7030A0"/>
                </a:solidFill>
                <a:latin typeface="+mn-lt"/>
                <a:sym typeface="Wingdings" pitchFamily="2" charset="2"/>
              </a:rPr>
              <a:t>Common </a:t>
            </a:r>
            <a:r>
              <a:rPr lang="en-US" altLang="en-US" sz="2000" b="1" dirty="0">
                <a:solidFill>
                  <a:srgbClr val="7030A0"/>
                </a:solidFill>
                <a:latin typeface="+mn-lt"/>
              </a:rPr>
              <a:t>Video Conference</a:t>
            </a:r>
          </a:p>
          <a:p>
            <a:pPr eaLnBrk="1" hangingPunct="1">
              <a:lnSpc>
                <a:spcPct val="80000"/>
              </a:lnSpc>
            </a:pPr>
            <a:endParaRPr lang="de-DE" altLang="de-DE" sz="300" b="1" dirty="0"/>
          </a:p>
          <a:p>
            <a:pPr eaLnBrk="1" hangingPunct="1">
              <a:lnSpc>
                <a:spcPct val="80000"/>
              </a:lnSpc>
            </a:pPr>
            <a:endParaRPr lang="de-DE" altLang="de-DE" sz="800" b="1" dirty="0"/>
          </a:p>
          <a:p>
            <a:pPr eaLnBrk="1" hangingPunct="1">
              <a:lnSpc>
                <a:spcPct val="80000"/>
              </a:lnSpc>
            </a:pPr>
            <a:endParaRPr lang="de-DE" altLang="de-DE" sz="800" b="1" dirty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de-DE" altLang="de-DE" sz="800" b="1" dirty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de-DE" altLang="de-DE" sz="300" dirty="0"/>
          </a:p>
        </p:txBody>
      </p:sp>
      <p:sp>
        <p:nvSpPr>
          <p:cNvPr id="24" name="Rounded Rectangle 23"/>
          <p:cNvSpPr/>
          <p:nvPr/>
        </p:nvSpPr>
        <p:spPr>
          <a:xfrm>
            <a:off x="5658793" y="5704852"/>
            <a:ext cx="5519386" cy="53481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5955" name="Picture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4476" y="3955879"/>
            <a:ext cx="2994538" cy="224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57" name="Picture 9" descr="../Downloads/p10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25396" y="3975892"/>
            <a:ext cx="3085022" cy="226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1981241" y="50584"/>
            <a:ext cx="89563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3600" b="1" dirty="0">
                <a:solidFill>
                  <a:srgbClr val="0000FF"/>
                </a:solidFill>
                <a:latin typeface="ArialMT" charset="0"/>
              </a:rPr>
              <a:t>PTMC: Typical </a:t>
            </a:r>
            <a:r>
              <a:rPr lang="en-US" altLang="en-US" sz="3600" b="1" dirty="0" err="1">
                <a:solidFill>
                  <a:srgbClr val="0000FF"/>
                </a:solidFill>
                <a:latin typeface="ArialMT" charset="0"/>
              </a:rPr>
              <a:t>MasterClass</a:t>
            </a:r>
            <a:r>
              <a:rPr lang="en-US" altLang="en-US" sz="3600" b="1" dirty="0">
                <a:solidFill>
                  <a:srgbClr val="0000FF"/>
                </a:solidFill>
                <a:latin typeface="ArialMT" charset="0"/>
              </a:rPr>
              <a:t> Day Agenda</a:t>
            </a:r>
          </a:p>
        </p:txBody>
      </p:sp>
      <p:sp>
        <p:nvSpPr>
          <p:cNvPr id="25" name="Rectangle 24"/>
          <p:cNvSpPr/>
          <p:nvPr/>
        </p:nvSpPr>
        <p:spPr>
          <a:xfrm>
            <a:off x="0" y="6239666"/>
            <a:ext cx="12192000" cy="63617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11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3674" y="3919047"/>
            <a:ext cx="6098326" cy="29389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29" y="0"/>
            <a:ext cx="5988445" cy="685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942576" y="500178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spcAft>
                <a:spcPts val="0"/>
              </a:spcAft>
              <a:buFont typeface="Times New Roman" charset="0"/>
              <a:buChar char="-"/>
            </a:pPr>
            <a:r>
              <a:rPr lang="en-GB" dirty="0" smtClean="0">
                <a:solidFill>
                  <a:srgbClr val="0070C0"/>
                </a:solidFill>
                <a:ea typeface="Calibri" charset="0"/>
              </a:rPr>
              <a:t>Contact school/teachers (during week days) or announce via proper channels and social media (on Saturday)</a:t>
            </a:r>
          </a:p>
          <a:p>
            <a:pPr marL="342900" lvl="0" indent="-342900">
              <a:spcAft>
                <a:spcPts val="0"/>
              </a:spcAft>
              <a:buFont typeface="Times New Roman" charset="0"/>
              <a:buChar char="-"/>
            </a:pPr>
            <a:r>
              <a:rPr lang="en-GB" dirty="0" smtClean="0">
                <a:solidFill>
                  <a:srgbClr val="0070C0"/>
                </a:solidFill>
                <a:ea typeface="Calibri" charset="0"/>
              </a:rPr>
              <a:t>Organise room (and lunch) at the institute or zoom</a:t>
            </a:r>
          </a:p>
          <a:p>
            <a:pPr marL="342900" lvl="0" indent="-342900">
              <a:spcAft>
                <a:spcPts val="0"/>
              </a:spcAft>
              <a:buFont typeface="Times New Roman" charset="0"/>
              <a:buChar char="-"/>
            </a:pPr>
            <a:endParaRPr lang="en-GB" dirty="0" smtClean="0">
              <a:solidFill>
                <a:srgbClr val="0070C0"/>
              </a:solidFill>
              <a:ea typeface="Calibri" charset="0"/>
            </a:endParaRPr>
          </a:p>
          <a:p>
            <a:pPr marL="342900" lvl="0" indent="-342900">
              <a:spcAft>
                <a:spcPts val="0"/>
              </a:spcAft>
              <a:buFont typeface="Times New Roman" charset="0"/>
              <a:buChar char="-"/>
            </a:pPr>
            <a:r>
              <a:rPr lang="en-GB" dirty="0" smtClean="0">
                <a:solidFill>
                  <a:srgbClr val="0070C0"/>
                </a:solidFill>
                <a:ea typeface="Calibri" charset="0"/>
              </a:rPr>
              <a:t>Lectures </a:t>
            </a:r>
            <a:r>
              <a:rPr lang="en-GB" dirty="0">
                <a:solidFill>
                  <a:srgbClr val="0070C0"/>
                </a:solidFill>
                <a:ea typeface="Calibri" charset="0"/>
              </a:rPr>
              <a:t>in the </a:t>
            </a:r>
            <a:r>
              <a:rPr lang="en-GB" dirty="0" smtClean="0">
                <a:solidFill>
                  <a:srgbClr val="0070C0"/>
                </a:solidFill>
                <a:ea typeface="Calibri" charset="0"/>
              </a:rPr>
              <a:t>morning</a:t>
            </a:r>
          </a:p>
          <a:p>
            <a:pPr marL="342900" indent="-342900">
              <a:buFont typeface="Times New Roman" charset="0"/>
              <a:buChar char="-"/>
            </a:pPr>
            <a:r>
              <a:rPr lang="en-GB" dirty="0">
                <a:solidFill>
                  <a:srgbClr val="0070C0"/>
                </a:solidFill>
                <a:ea typeface="Calibri" charset="0"/>
              </a:rPr>
              <a:t>Connect to virtual visits to existing therapy centres guided by their </a:t>
            </a:r>
            <a:r>
              <a:rPr lang="en-GB" dirty="0" smtClean="0">
                <a:solidFill>
                  <a:srgbClr val="0070C0"/>
                </a:solidFill>
                <a:ea typeface="Calibri" charset="0"/>
              </a:rPr>
              <a:t>experts</a:t>
            </a:r>
            <a:endParaRPr lang="en-GB" dirty="0">
              <a:solidFill>
                <a:srgbClr val="0070C0"/>
              </a:solidFill>
              <a:ea typeface="Calibri" charset="0"/>
            </a:endParaRPr>
          </a:p>
          <a:p>
            <a:pPr marL="342900" lvl="0" indent="-342900">
              <a:spcAft>
                <a:spcPts val="0"/>
              </a:spcAft>
              <a:buFont typeface="Times New Roman" charset="0"/>
              <a:buChar char="-"/>
            </a:pPr>
            <a:r>
              <a:rPr lang="en-GB" dirty="0">
                <a:solidFill>
                  <a:srgbClr val="0070C0"/>
                </a:solidFill>
                <a:ea typeface="Calibri" charset="0"/>
              </a:rPr>
              <a:t>Hands-on in the afternoon</a:t>
            </a:r>
          </a:p>
          <a:p>
            <a:pPr marL="342900" lvl="0" indent="-342900">
              <a:spcAft>
                <a:spcPts val="0"/>
              </a:spcAft>
              <a:buFont typeface="Times New Roman" charset="0"/>
              <a:buChar char="-"/>
            </a:pPr>
            <a:r>
              <a:rPr lang="en-GB" dirty="0" smtClean="0">
                <a:solidFill>
                  <a:srgbClr val="0070C0"/>
                </a:solidFill>
                <a:ea typeface="Calibri" charset="0"/>
              </a:rPr>
              <a:t>Prepare students</a:t>
            </a:r>
            <a:r>
              <a:rPr lang="en-GB" dirty="0">
                <a:solidFill>
                  <a:srgbClr val="0070C0"/>
                </a:solidFill>
                <a:ea typeface="Calibri" charset="0"/>
              </a:rPr>
              <a:t>’ presentations and </a:t>
            </a:r>
            <a:r>
              <a:rPr lang="en-GB" dirty="0" smtClean="0">
                <a:solidFill>
                  <a:srgbClr val="0070C0"/>
                </a:solidFill>
                <a:ea typeface="Calibri" charset="0"/>
              </a:rPr>
              <a:t>discussions of their results locally</a:t>
            </a:r>
          </a:p>
          <a:p>
            <a:pPr marL="342900" lvl="0" indent="-342900">
              <a:spcAft>
                <a:spcPts val="0"/>
              </a:spcAft>
              <a:buFont typeface="Times New Roman" charset="0"/>
              <a:buChar char="-"/>
            </a:pPr>
            <a:r>
              <a:rPr lang="en-GB" dirty="0" smtClean="0">
                <a:solidFill>
                  <a:srgbClr val="0070C0"/>
                </a:solidFill>
                <a:ea typeface="Calibri" charset="0"/>
              </a:rPr>
              <a:t>Connect to common video-conference</a:t>
            </a:r>
            <a:endParaRPr lang="en-GB" dirty="0">
              <a:solidFill>
                <a:srgbClr val="0070C0"/>
              </a:solidFill>
              <a:ea typeface="Calibri" charset="0"/>
            </a:endParaRPr>
          </a:p>
          <a:p>
            <a:pPr marL="342900" lvl="0" indent="-342900">
              <a:spcAft>
                <a:spcPts val="0"/>
              </a:spcAft>
              <a:buFont typeface="Times New Roman" charset="0"/>
              <a:buChar char="-"/>
            </a:pPr>
            <a:r>
              <a:rPr lang="en-GB" dirty="0" smtClean="0">
                <a:solidFill>
                  <a:srgbClr val="0070C0"/>
                </a:solidFill>
                <a:ea typeface="Calibri" charset="0"/>
              </a:rPr>
              <a:t>Finish with Quiz  </a:t>
            </a:r>
            <a:endParaRPr lang="en-GB" dirty="0">
              <a:solidFill>
                <a:srgbClr val="0070C0"/>
              </a:solidFill>
              <a:ea typeface="Calibri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958057" y="0"/>
            <a:ext cx="23695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altLang="en-US" sz="32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Check List </a:t>
            </a:r>
            <a:endParaRPr lang="en-US" altLang="en-US" sz="3200" b="1" dirty="0">
              <a:solidFill>
                <a:srgbClr val="0000FF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143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05/06/22</a:t>
            </a:fld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8</a:t>
            </a:fld>
            <a:endParaRPr lang="it-IT" dirty="0"/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22B2E386-0A46-4CF7-8A00-6AE46AA578D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9667"/>
            <a:ext cx="12192000" cy="6483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83A20FFD-07B2-4EAF-8357-DF2BF9894D4E}"/>
              </a:ext>
            </a:extLst>
          </p:cNvPr>
          <p:cNvSpPr txBox="1"/>
          <p:nvPr/>
        </p:nvSpPr>
        <p:spPr>
          <a:xfrm>
            <a:off x="3548414" y="6365234"/>
            <a:ext cx="21103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Slide </a:t>
            </a:r>
            <a:r>
              <a:rPr lang="en-US" sz="2000" dirty="0" smtClean="0">
                <a:solidFill>
                  <a:prstClr val="white"/>
                </a:solidFill>
                <a:latin typeface="Calibri" panose="020F0502020204030204"/>
              </a:rPr>
              <a:t>2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BB5FD670-58E5-4B24-98DA-DAAB57737B5E}"/>
              </a:ext>
            </a:extLst>
          </p:cNvPr>
          <p:cNvSpPr txBox="1"/>
          <p:nvPr/>
        </p:nvSpPr>
        <p:spPr>
          <a:xfrm>
            <a:off x="5263771" y="6365234"/>
            <a:ext cx="36616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 err="1">
                <a:solidFill>
                  <a:prstClr val="white"/>
                </a:solidFill>
                <a:latin typeface="Calibri" panose="020F0502020204030204"/>
              </a:rPr>
              <a:t>Panagiota</a:t>
            </a:r>
            <a:r>
              <a:rPr lang="en-US" sz="2000" dirty="0">
                <a:solidFill>
                  <a:prstClr val="white"/>
                </a:solidFill>
                <a:latin typeface="Calibri" panose="020F0502020204030204"/>
              </a:rPr>
              <a:t> Foka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00D8B0B4-4FCD-49A6-BD39-B013B94839A7}"/>
              </a:ext>
            </a:extLst>
          </p:cNvPr>
          <p:cNvSpPr txBox="1"/>
          <p:nvPr/>
        </p:nvSpPr>
        <p:spPr>
          <a:xfrm>
            <a:off x="0" y="6365234"/>
            <a:ext cx="2986814" cy="40011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IAEA-CN301-059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6442467" y="5689841"/>
            <a:ext cx="5519386" cy="53481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293727" y="5672038"/>
            <a:ext cx="5519386" cy="53481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0" y="6144768"/>
            <a:ext cx="12192000" cy="7310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0" y="0"/>
            <a:ext cx="7930074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567" y="-30769"/>
            <a:ext cx="3548439" cy="6932312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4183236" y="3261607"/>
            <a:ext cx="38097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https://</a:t>
            </a:r>
            <a:r>
              <a:rPr lang="en-US" b="1" dirty="0" err="1" smtClean="0">
                <a:solidFill>
                  <a:srgbClr val="0070C0"/>
                </a:solidFill>
              </a:rPr>
              <a:t>indico.cern.ch</a:t>
            </a:r>
            <a:r>
              <a:rPr lang="en-US" b="1" dirty="0" smtClean="0">
                <a:solidFill>
                  <a:srgbClr val="0070C0"/>
                </a:solidFill>
              </a:rPr>
              <a:t>/event/840212/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5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05/07/22</a:t>
            </a:fld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9</a:t>
            </a:fld>
            <a:endParaRPr lang="it-IT" dirty="0"/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22B2E386-0A46-4CF7-8A00-6AE46AA578D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9667"/>
            <a:ext cx="12192000" cy="6483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83A20FFD-07B2-4EAF-8357-DF2BF9894D4E}"/>
              </a:ext>
            </a:extLst>
          </p:cNvPr>
          <p:cNvSpPr txBox="1"/>
          <p:nvPr/>
        </p:nvSpPr>
        <p:spPr>
          <a:xfrm>
            <a:off x="3548414" y="6365234"/>
            <a:ext cx="21103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Slide </a:t>
            </a:r>
            <a:r>
              <a:rPr lang="en-US" sz="2000" dirty="0" smtClean="0">
                <a:solidFill>
                  <a:prstClr val="white"/>
                </a:solidFill>
                <a:latin typeface="Calibri" panose="020F0502020204030204"/>
              </a:rPr>
              <a:t>2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BB5FD670-58E5-4B24-98DA-DAAB57737B5E}"/>
              </a:ext>
            </a:extLst>
          </p:cNvPr>
          <p:cNvSpPr txBox="1"/>
          <p:nvPr/>
        </p:nvSpPr>
        <p:spPr>
          <a:xfrm>
            <a:off x="5263771" y="6365234"/>
            <a:ext cx="36616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 err="1">
                <a:solidFill>
                  <a:prstClr val="white"/>
                </a:solidFill>
                <a:latin typeface="Calibri" panose="020F0502020204030204"/>
              </a:rPr>
              <a:t>Panagiota</a:t>
            </a:r>
            <a:r>
              <a:rPr lang="en-US" sz="2000" dirty="0">
                <a:solidFill>
                  <a:prstClr val="white"/>
                </a:solidFill>
                <a:latin typeface="Calibri" panose="020F0502020204030204"/>
              </a:rPr>
              <a:t> Foka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00D8B0B4-4FCD-49A6-BD39-B013B94839A7}"/>
              </a:ext>
            </a:extLst>
          </p:cNvPr>
          <p:cNvSpPr txBox="1"/>
          <p:nvPr/>
        </p:nvSpPr>
        <p:spPr>
          <a:xfrm>
            <a:off x="0" y="6365234"/>
            <a:ext cx="2986814" cy="40011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IAEA-CN301-059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6442467" y="5689841"/>
            <a:ext cx="5519386" cy="53481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293727" y="5672038"/>
            <a:ext cx="5519386" cy="53481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0" y="6144768"/>
            <a:ext cx="12192000" cy="7310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44347" cy="685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2467" y="30060"/>
            <a:ext cx="578605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652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77879</TotalTime>
  <Words>1183</Words>
  <Application>Microsoft Macintosh PowerPoint</Application>
  <PresentationFormat>Widescreen</PresentationFormat>
  <Paragraphs>315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4" baseType="lpstr">
      <vt:lpstr>ArialMT</vt:lpstr>
      <vt:lpstr>Calibri</vt:lpstr>
      <vt:lpstr>Calibri Light</vt:lpstr>
      <vt:lpstr>Courier New</vt:lpstr>
      <vt:lpstr>Helvetica</vt:lpstr>
      <vt:lpstr>ＭＳ Ｐゴシック</vt:lpstr>
      <vt:lpstr>Times New Roman</vt:lpstr>
      <vt:lpstr>Wingdings</vt:lpstr>
      <vt:lpstr>ヒラギノ角ゴ Pro W3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New PTMC and Treatment Planning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Acknowledgements PTMC</vt:lpstr>
      <vt:lpstr>Acknowledgements PTMC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taiwu tata</dc:creator>
  <cp:lastModifiedBy>Microsoft Office User</cp:lastModifiedBy>
  <cp:revision>246</cp:revision>
  <cp:lastPrinted>2022-06-06T20:36:53Z</cp:lastPrinted>
  <dcterms:created xsi:type="dcterms:W3CDTF">2022-01-31T18:48:40Z</dcterms:created>
  <dcterms:modified xsi:type="dcterms:W3CDTF">2022-07-06T11:49:00Z</dcterms:modified>
</cp:coreProperties>
</file>