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06" r:id="rId2"/>
    <p:sldId id="319" r:id="rId3"/>
    <p:sldId id="333" r:id="rId4"/>
    <p:sldId id="4220" r:id="rId5"/>
    <p:sldId id="4219" r:id="rId6"/>
    <p:sldId id="4215" r:id="rId7"/>
    <p:sldId id="4216" r:id="rId8"/>
    <p:sldId id="4217" r:id="rId9"/>
    <p:sldId id="4218" r:id="rId10"/>
    <p:sldId id="4221" r:id="rId11"/>
    <p:sldId id="331" r:id="rId12"/>
    <p:sldId id="4209" r:id="rId13"/>
    <p:sldId id="4223" r:id="rId14"/>
    <p:sldId id="4226" r:id="rId15"/>
    <p:sldId id="4207" r:id="rId16"/>
    <p:sldId id="4224" r:id="rId17"/>
    <p:sldId id="4208" r:id="rId18"/>
    <p:sldId id="4211" r:id="rId19"/>
    <p:sldId id="4212" r:id="rId20"/>
    <p:sldId id="4210" r:id="rId21"/>
    <p:sldId id="4222" r:id="rId22"/>
    <p:sldId id="4225" r:id="rId2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5472"/>
    <a:srgbClr val="FF6600"/>
    <a:srgbClr val="F97D45"/>
    <a:srgbClr val="FF9900"/>
    <a:srgbClr val="D6A440"/>
    <a:srgbClr val="699787"/>
    <a:srgbClr val="D5B541"/>
    <a:srgbClr val="ECB314"/>
    <a:srgbClr val="FFCC66"/>
    <a:srgbClr val="516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8" d="100"/>
          <a:sy n="148" d="100"/>
        </p:scale>
        <p:origin x="28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3247E-0D62-4948-98EC-2241E59B2E3B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A5272-6170-4034-AF51-BAAAC11FE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41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A5272-6170-4034-AF51-BAAAC11FE73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5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A5272-6170-4034-AF51-BAAAC11FE73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054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A5272-6170-4034-AF51-BAAAC11FE73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552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A5272-6170-4034-AF51-BAAAC11FE73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124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A5272-6170-4034-AF51-BAAAC11FE73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16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127" y="4564733"/>
            <a:ext cx="2095637" cy="19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520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12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6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98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3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WP12 and contributions to HL-LHC Meeting #53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4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6922862" y="6360597"/>
            <a:ext cx="3840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Sept’2016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1041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128793"/>
            <a:ext cx="10969139" cy="48642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3844"/>
            <a:ext cx="12192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954892" y="6362006"/>
            <a:ext cx="2861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i="1" dirty="0"/>
              <a:t>CERN TE-VSC-ICM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79561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  <p:sldLayoutId id="2147483661" r:id="rId4"/>
    <p:sldLayoutId id="2147483668" r:id="rId5"/>
    <p:sldLayoutId id="2147483669" r:id="rId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www.stssensors.com/blog/2020/06/30/electronic-pressure-measurement-comparison-of-common-measuring-principles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21641/1/21-04_TS_v1.4_FINAL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document/2149211/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edms.cern.ch/document/2149211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7114" y="1062269"/>
            <a:ext cx="114469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Passive Piezo-resistive Gauges </a:t>
            </a:r>
          </a:p>
          <a:p>
            <a:pPr algn="ctr"/>
            <a:r>
              <a:rPr lang="en-GB" sz="4400" dirty="0">
                <a:solidFill>
                  <a:schemeClr val="bg1"/>
                </a:solidFill>
              </a:rPr>
              <a:t>for Insulation Vacuum</a:t>
            </a:r>
          </a:p>
        </p:txBody>
      </p:sp>
    </p:spTree>
    <p:extLst>
      <p:ext uri="{BB962C8B-B14F-4D97-AF65-F5344CB8AC3E}">
        <p14:creationId xmlns:p14="http://schemas.microsoft.com/office/powerpoint/2010/main" val="39289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59"/>
    </mc:Choice>
    <mc:Fallback xmlns="">
      <p:transition spd="slow" advTm="1755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AA1D9A-5C6D-48A9-A597-D76BD64E0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A56B50-1003-4E6E-95AE-D8213D65E1B1}"/>
              </a:ext>
            </a:extLst>
          </p:cNvPr>
          <p:cNvSpPr txBox="1"/>
          <p:nvPr/>
        </p:nvSpPr>
        <p:spPr>
          <a:xfrm>
            <a:off x="3794312" y="3105835"/>
            <a:ext cx="460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High-radiation areas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98233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879" y="559395"/>
            <a:ext cx="11600673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 descr="C:\Users\pakrakow\AppData\Local\Microsoft\Windows\Temporary Internet Files\Content.Word\APR017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808" b="91882" l="0" r="99783">
                        <a14:foregroundMark x1="27115" y1="29889" x2="50108" y2="30627"/>
                        <a14:foregroundMark x1="46204" y1="18819" x2="69414" y2="16605"/>
                        <a14:foregroundMark x1="44035" y1="82657" x2="71367" y2="83395"/>
                        <a14:foregroundMark x1="86768" y1="29520" x2="82213" y2="4391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77" b="9225"/>
          <a:stretch/>
        </p:blipFill>
        <p:spPr bwMode="auto">
          <a:xfrm rot="5400000">
            <a:off x="8285819" y="863985"/>
            <a:ext cx="2671569" cy="15508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 descr="image001">
            <a:extLst>
              <a:ext uri="{FF2B5EF4-FFF2-40B4-BE49-F238E27FC236}">
                <a16:creationId xmlns:a16="http://schemas.microsoft.com/office/drawing/2014/main" id="{DE7C744B-502E-4025-A956-CD530044B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067" y="2975196"/>
            <a:ext cx="3339072" cy="311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D669B41C-3149-4EC5-80E2-BCDC5F55AAE7}"/>
              </a:ext>
            </a:extLst>
          </p:cNvPr>
          <p:cNvSpPr txBox="1">
            <a:spLocks/>
          </p:cNvSpPr>
          <p:nvPr/>
        </p:nvSpPr>
        <p:spPr>
          <a:xfrm>
            <a:off x="0" y="1084263"/>
            <a:ext cx="6598024" cy="48402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65 already installed in high radiation areas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LHC LSS for IV measurement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Provides 0-600 mV for 0-2000 mbar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Requires  +4mA current excitation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Required radiation tolerance of max 1MGy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Never tested (not to our knowledge)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b="1" dirty="0">
                <a:solidFill>
                  <a:srgbClr val="5A5A5A"/>
                </a:solidFill>
                <a:latin typeface="Arial"/>
              </a:rPr>
              <a:t>Not manufactured any more</a:t>
            </a:r>
            <a:r>
              <a:rPr lang="en-GB" sz="1867" b="1" dirty="0">
                <a:solidFill>
                  <a:srgbClr val="5A5A5A"/>
                </a:solidFill>
                <a:latin typeface="Arial"/>
              </a:rPr>
              <a:t>: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Spares for LHC operation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HL-LHC needs (32 units in addition)</a:t>
            </a:r>
          </a:p>
        </p:txBody>
      </p:sp>
      <p:sp>
        <p:nvSpPr>
          <p:cNvPr id="11" name="Titre 7">
            <a:extLst>
              <a:ext uri="{FF2B5EF4-FFF2-40B4-BE49-F238E27FC236}">
                <a16:creationId xmlns:a16="http://schemas.microsoft.com/office/drawing/2014/main" id="{E4B8C203-BF43-452A-B589-6265266836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969625" cy="9398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Current gauge in LSS – Balzers APR017</a:t>
            </a:r>
          </a:p>
        </p:txBody>
      </p:sp>
    </p:spTree>
    <p:extLst>
      <p:ext uri="{BB962C8B-B14F-4D97-AF65-F5344CB8AC3E}">
        <p14:creationId xmlns:p14="http://schemas.microsoft.com/office/powerpoint/2010/main" val="2770127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560050" cy="941387"/>
          </a:xfrm>
        </p:spPr>
        <p:txBody>
          <a:bodyPr/>
          <a:lstStyle/>
          <a:p>
            <a:r>
              <a:rPr lang="en-GB" dirty="0"/>
              <a:t>STS TM series to replace Balzers APR017</a:t>
            </a:r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9BD1CD06-BF78-46CC-A1A8-5FED4E58DEB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1614508"/>
              </p:ext>
            </p:extLst>
          </p:nvPr>
        </p:nvGraphicFramePr>
        <p:xfrm>
          <a:off x="421341" y="1368195"/>
          <a:ext cx="5760347" cy="4470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200219">
                  <a:extLst>
                    <a:ext uri="{9D8B030D-6E8A-4147-A177-3AD203B41FA5}">
                      <a16:colId xmlns:a16="http://schemas.microsoft.com/office/drawing/2014/main" val="1241272276"/>
                    </a:ext>
                  </a:extLst>
                </a:gridCol>
                <a:gridCol w="2560128">
                  <a:extLst>
                    <a:ext uri="{9D8B030D-6E8A-4147-A177-3AD203B41FA5}">
                      <a16:colId xmlns:a16="http://schemas.microsoft.com/office/drawing/2014/main" val="558163404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r>
                        <a:rPr lang="en-GB" sz="2100" b="0" dirty="0"/>
                        <a:t>Pressure type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b="0" dirty="0"/>
                        <a:t>Absolute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8857311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Measurement range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0-2 bar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2900551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Overpressure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6 bar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2445581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Process connection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KF16 DIN 28403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30158237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Electrical connection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Binder 723, 5-Pts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64685772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Output signal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0 – 50 mV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79122237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Bridge excitation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10V DC / 1mA DC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93032844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Accuracy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&lt;±0.5 % FS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56395504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Temperature range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0 - 70°C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900204988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lang="en-GB" sz="2100" dirty="0"/>
                        <a:t>Seals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100" dirty="0"/>
                        <a:t>EPDM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67139442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D7326C70-88C2-447C-800E-87B1AF6130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83" y="1368195"/>
            <a:ext cx="3349296" cy="462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81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560050" cy="941387"/>
          </a:xfrm>
        </p:spPr>
        <p:txBody>
          <a:bodyPr/>
          <a:lstStyle/>
          <a:p>
            <a:r>
              <a:rPr lang="en-GB" dirty="0"/>
              <a:t>Oil surrounding the STS TM series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CACBAB-7FD1-42F3-8A3F-029F2855A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893" y="1485364"/>
            <a:ext cx="3590942" cy="35207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681AF2-3937-470F-9A9C-942C00510041}"/>
              </a:ext>
            </a:extLst>
          </p:cNvPr>
          <p:cNvSpPr txBox="1"/>
          <p:nvPr/>
        </p:nvSpPr>
        <p:spPr>
          <a:xfrm>
            <a:off x="7073153" y="160616"/>
            <a:ext cx="4317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Proposal for radiation resistant oil</a:t>
            </a:r>
          </a:p>
          <a:p>
            <a:pPr algn="ctr"/>
            <a:r>
              <a:rPr lang="en-US" dirty="0"/>
              <a:t>Tested by ITER (awaiting for the results)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B3E996-06C4-4E1A-ADD6-6DE31099FB8D}"/>
              </a:ext>
            </a:extLst>
          </p:cNvPr>
          <p:cNvSpPr txBox="1"/>
          <p:nvPr/>
        </p:nvSpPr>
        <p:spPr>
          <a:xfrm>
            <a:off x="7278132" y="5333062"/>
            <a:ext cx="3936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Increase of unit price by a factor 10!</a:t>
            </a:r>
          </a:p>
          <a:p>
            <a:pPr algn="ctr"/>
            <a:r>
              <a:rPr lang="en-US" dirty="0"/>
              <a:t>Unit price 3500 CHF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8FB8C0-EF2D-4A43-B182-1C9816150DA6}"/>
              </a:ext>
            </a:extLst>
          </p:cNvPr>
          <p:cNvSpPr txBox="1"/>
          <p:nvPr/>
        </p:nvSpPr>
        <p:spPr>
          <a:xfrm>
            <a:off x="61803" y="736830"/>
            <a:ext cx="61811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https://www.stssensors.com/blog/2020/06/30/electronic-pressure-measurement-comparison-of-common-measuring-principles/</a:t>
            </a:r>
            <a:endParaRPr lang="en-GB" dirty="0"/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5BC9A5-1D72-4FE6-A5A5-CF79C860D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4949" y="2214158"/>
            <a:ext cx="3478711" cy="36396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201EB0-6723-4ACD-B3C1-9932B5B0EDA2}"/>
              </a:ext>
            </a:extLst>
          </p:cNvPr>
          <p:cNvSpPr txBox="1"/>
          <p:nvPr/>
        </p:nvSpPr>
        <p:spPr>
          <a:xfrm>
            <a:off x="1482902" y="1844826"/>
            <a:ext cx="431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Standard oil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948B95-043D-4B71-80B4-440A4CEBA1BF}"/>
              </a:ext>
            </a:extLst>
          </p:cNvPr>
          <p:cNvSpPr txBox="1"/>
          <p:nvPr/>
        </p:nvSpPr>
        <p:spPr>
          <a:xfrm>
            <a:off x="1305762" y="5815854"/>
            <a:ext cx="431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Unit price 350 CHF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981201-E925-4BFA-A891-A57B6E9D0F41}"/>
              </a:ext>
            </a:extLst>
          </p:cNvPr>
          <p:cNvSpPr/>
          <p:nvPr/>
        </p:nvSpPr>
        <p:spPr>
          <a:xfrm>
            <a:off x="1088746" y="1773483"/>
            <a:ext cx="4751114" cy="458286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77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10058-7299-4F5F-9406-4CB57C6D5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8E80DFB9-F052-47E2-A3FF-840BE1F8C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507" y="179295"/>
            <a:ext cx="5464858" cy="596213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412781-71F6-4451-948C-9830E6BBC559}"/>
              </a:ext>
            </a:extLst>
          </p:cNvPr>
          <p:cNvCxnSpPr>
            <a:cxnSpLocks/>
          </p:cNvCxnSpPr>
          <p:nvPr/>
        </p:nvCxnSpPr>
        <p:spPr>
          <a:xfrm>
            <a:off x="6615953" y="259976"/>
            <a:ext cx="0" cy="4316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626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/>
              <a:t>Irradiation at CC60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4294967295"/>
          </p:nvPr>
        </p:nvSpPr>
        <p:spPr>
          <a:xfrm>
            <a:off x="0" y="1084263"/>
            <a:ext cx="5761038" cy="4840287"/>
          </a:xfrm>
        </p:spPr>
        <p:txBody>
          <a:bodyPr>
            <a:normAutofit fontScale="92500" lnSpcReduction="10000"/>
          </a:bodyPr>
          <a:lstStyle/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Potential radiation sensitive elements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Seals (EPDM)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Piezo-resistive element</a:t>
            </a:r>
          </a:p>
          <a:p>
            <a:pPr marL="1600160" lvl="2">
              <a:buClr>
                <a:srgbClr val="FB963C"/>
              </a:buClr>
              <a:defRPr/>
            </a:pPr>
            <a:r>
              <a:rPr lang="en-GB" sz="1467" dirty="0">
                <a:solidFill>
                  <a:srgbClr val="5A5A5A"/>
                </a:solidFill>
                <a:latin typeface="Arial"/>
              </a:rPr>
              <a:t>silicon diaphragm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Oil surrounding the piezo-resistive element</a:t>
            </a:r>
          </a:p>
          <a:p>
            <a:pPr marL="1600160" lvl="2">
              <a:buClr>
                <a:srgbClr val="FB963C"/>
              </a:buClr>
              <a:defRPr/>
            </a:pPr>
            <a:r>
              <a:rPr lang="en-GB" sz="1467" dirty="0">
                <a:solidFill>
                  <a:srgbClr val="5A5A5A"/>
                </a:solidFill>
                <a:latin typeface="Arial"/>
              </a:rPr>
              <a:t>silicone-based oil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Active CC60 irradiation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Pre/Post-irradiation characterization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Pre/Post-irradiation leak test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Active irradiation at atmospheric pressure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1 reference gauge, 3 irradiated samples</a:t>
            </a:r>
            <a:endParaRPr lang="en-GB" dirty="0">
              <a:solidFill>
                <a:srgbClr val="5A5A5A"/>
              </a:solidFill>
              <a:latin typeface="Arial"/>
            </a:endParaRP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2 references tested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Voltage bridge excitation (STS TM-132960)</a:t>
            </a:r>
          </a:p>
          <a:p>
            <a:pPr marL="1600160" lvl="2">
              <a:buClr>
                <a:srgbClr val="FB963C"/>
              </a:buClr>
              <a:defRPr/>
            </a:pPr>
            <a:r>
              <a:rPr lang="en-GB" sz="1467" dirty="0">
                <a:solidFill>
                  <a:srgbClr val="5A5A5A"/>
                </a:solidFill>
                <a:latin typeface="Arial"/>
              </a:rPr>
              <a:t>up to 90kGy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Current bridge excitation (STS TM-133427)</a:t>
            </a:r>
          </a:p>
          <a:p>
            <a:pPr marL="1600160" lvl="2">
              <a:buClr>
                <a:srgbClr val="FB963C"/>
              </a:buClr>
              <a:defRPr/>
            </a:pPr>
            <a:r>
              <a:rPr lang="en-GB" sz="1467" dirty="0">
                <a:solidFill>
                  <a:srgbClr val="5A5A5A"/>
                </a:solidFill>
                <a:latin typeface="Arial"/>
              </a:rPr>
              <a:t>up to 60kGy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38D5618F-4AFA-4488-AB3F-A944701BD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21" y="117109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6E1C5211-0B7A-4F0D-8DA7-C58A973BC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21" y="3554311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B7D6ABE6-1688-45A2-B05F-678E50E09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72" y="1681605"/>
            <a:ext cx="2880000" cy="38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954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/>
              <a:t>STS TM-132960 (Voltage excitation): Leak detection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DA2E69D-62D2-48FD-94C7-1790703A654E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817034" y="1219200"/>
          <a:ext cx="10557932" cy="2831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483">
                  <a:extLst>
                    <a:ext uri="{9D8B030D-6E8A-4147-A177-3AD203B41FA5}">
                      <a16:colId xmlns:a16="http://schemas.microsoft.com/office/drawing/2014/main" val="1353760654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1551297836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4014212386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2070058800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r>
                        <a:rPr lang="en-GB" sz="2400" dirty="0"/>
                        <a:t>Gauges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Pre-irradiation [</a:t>
                      </a:r>
                      <a:r>
                        <a:rPr lang="en-GB" sz="2400" dirty="0" err="1"/>
                        <a:t>mbar.l</a:t>
                      </a:r>
                      <a:r>
                        <a:rPr lang="en-GB" sz="2400" dirty="0"/>
                        <a:t>/s]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Post-irradiation [</a:t>
                      </a:r>
                      <a:r>
                        <a:rPr lang="en-GB" sz="2400" dirty="0" err="1"/>
                        <a:t>mbar.l</a:t>
                      </a:r>
                      <a:r>
                        <a:rPr lang="en-GB" sz="2400" dirty="0"/>
                        <a:t>/s]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Delta 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870439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V - Reference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3.2E-8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5.4E-8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+69%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6028448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V - Sample 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2.1E-8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5.1E-8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+143%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006868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V - Sample 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1.0E-8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1.6E-7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+1500%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990275018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V - Sample 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3.0E-8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1.3E-7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+333%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4068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262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/>
              <a:t>Leak detection clarification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96A72B84-9F49-4417-BD6E-9F203A030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136" y="839355"/>
            <a:ext cx="9133728" cy="588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74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20638"/>
            <a:ext cx="10560050" cy="720725"/>
          </a:xfrm>
        </p:spPr>
        <p:txBody>
          <a:bodyPr/>
          <a:lstStyle/>
          <a:p>
            <a:r>
              <a:rPr lang="en-GB" dirty="0"/>
              <a:t>STS TM-132960 (Voltage excitation): Characterization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575F921-1240-44D9-9481-E5C684F4802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443318" y="741363"/>
            <a:ext cx="4321175" cy="303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32D4A1-7D6F-45BD-B67B-60E69CEDE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147" y="772108"/>
            <a:ext cx="4320000" cy="30052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AC0153-9BBB-422A-9C18-197E5E87A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4493" y="3925494"/>
            <a:ext cx="4320000" cy="27908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159B65-00DE-42A1-A72F-74FE245E75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147" y="3907662"/>
            <a:ext cx="4320000" cy="280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244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/>
              <a:t>STS TM-133427 (Current excitation): Leak detection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DA2E69D-62D2-48FD-94C7-1790703A654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1745685"/>
              </p:ext>
            </p:extLst>
          </p:nvPr>
        </p:nvGraphicFramePr>
        <p:xfrm>
          <a:off x="817033" y="1219200"/>
          <a:ext cx="10557933" cy="2831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9311">
                  <a:extLst>
                    <a:ext uri="{9D8B030D-6E8A-4147-A177-3AD203B41FA5}">
                      <a16:colId xmlns:a16="http://schemas.microsoft.com/office/drawing/2014/main" val="1353760654"/>
                    </a:ext>
                  </a:extLst>
                </a:gridCol>
                <a:gridCol w="3519311">
                  <a:extLst>
                    <a:ext uri="{9D8B030D-6E8A-4147-A177-3AD203B41FA5}">
                      <a16:colId xmlns:a16="http://schemas.microsoft.com/office/drawing/2014/main" val="1551297836"/>
                    </a:ext>
                  </a:extLst>
                </a:gridCol>
                <a:gridCol w="3519311">
                  <a:extLst>
                    <a:ext uri="{9D8B030D-6E8A-4147-A177-3AD203B41FA5}">
                      <a16:colId xmlns:a16="http://schemas.microsoft.com/office/drawing/2014/main" val="4014212386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r>
                        <a:rPr lang="en-GB" sz="2400" dirty="0"/>
                        <a:t>Gauges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Pre-irradiation [</a:t>
                      </a:r>
                      <a:r>
                        <a:rPr lang="en-GB" sz="2400" dirty="0" err="1"/>
                        <a:t>mbar.l</a:t>
                      </a:r>
                      <a:r>
                        <a:rPr lang="en-GB" sz="2400" dirty="0"/>
                        <a:t>/s]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Post-irradiation [</a:t>
                      </a:r>
                      <a:r>
                        <a:rPr lang="en-GB" sz="2400" dirty="0" err="1"/>
                        <a:t>mbar.l</a:t>
                      </a:r>
                      <a:r>
                        <a:rPr lang="en-GB" sz="2400" dirty="0"/>
                        <a:t>/s]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870439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 - Reference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1.3E-7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6112414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 - Sample 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9.2E-8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29305688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 - Sample 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9.4E-8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4593779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 - Sample 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1.2E-7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1801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53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Overview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670" y="777886"/>
            <a:ext cx="10260165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different cases where piezo-resistive gauges are used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Low-radiation areas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High-radiation areas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Current gauge in high-radiation areas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Alternative passive gauges and their tests so far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Summary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182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84"/>
    </mc:Choice>
    <mc:Fallback xmlns="">
      <p:transition spd="slow" advTm="464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20638"/>
            <a:ext cx="10560050" cy="720725"/>
          </a:xfrm>
        </p:spPr>
        <p:txBody>
          <a:bodyPr/>
          <a:lstStyle/>
          <a:p>
            <a:r>
              <a:rPr lang="en-GB" dirty="0"/>
              <a:t>STS TM-133427 (Current excitation): Characterization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C7A9CB-B906-4680-A8C4-2B7182C6272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86744" y="692780"/>
            <a:ext cx="4319588" cy="2916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892E71-8897-4200-BC41-8E9B1DD18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287" y="692780"/>
            <a:ext cx="4320000" cy="28985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A95367-EC03-475F-9039-B52137550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744" y="3795315"/>
            <a:ext cx="4320000" cy="2921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11AB92-7664-4D05-BBEE-13CA0F8A7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4429" y="3795315"/>
            <a:ext cx="4320000" cy="292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70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/>
              <a:t>Irradiation at external facility – RADTEST company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4294967295"/>
          </p:nvPr>
        </p:nvSpPr>
        <p:spPr>
          <a:xfrm>
            <a:off x="-1" y="1084263"/>
            <a:ext cx="7763435" cy="4840287"/>
          </a:xfrm>
        </p:spPr>
        <p:txBody>
          <a:bodyPr>
            <a:normAutofit/>
          </a:bodyPr>
          <a:lstStyle/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Passive Gamma irradiation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Pre/Post-irradiation characterization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Pre/Post-irradiation leak test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8 samples sent in total</a:t>
            </a:r>
          </a:p>
          <a:p>
            <a:pPr marL="1254225" lvl="2">
              <a:buClr>
                <a:srgbClr val="FB963C"/>
              </a:buClr>
              <a:defRPr/>
            </a:pPr>
            <a:r>
              <a:rPr lang="en-GB" sz="1800" dirty="0">
                <a:solidFill>
                  <a:srgbClr val="5A5A5A"/>
                </a:solidFill>
                <a:latin typeface="Arial"/>
              </a:rPr>
              <a:t>2 samples at 50kGy</a:t>
            </a:r>
          </a:p>
          <a:p>
            <a:pPr marL="1254225" lvl="2">
              <a:buClr>
                <a:srgbClr val="FB963C"/>
              </a:buClr>
              <a:defRPr/>
            </a:pPr>
            <a:r>
              <a:rPr lang="en-GB" sz="1800" dirty="0">
                <a:solidFill>
                  <a:srgbClr val="5A5A5A"/>
                </a:solidFill>
                <a:latin typeface="Arial"/>
              </a:rPr>
              <a:t>2 samples at 100kGy</a:t>
            </a:r>
          </a:p>
          <a:p>
            <a:pPr marL="1254225" lvl="2">
              <a:buClr>
                <a:srgbClr val="FB963C"/>
              </a:buClr>
              <a:defRPr/>
            </a:pPr>
            <a:r>
              <a:rPr lang="en-GB" sz="1800" dirty="0">
                <a:solidFill>
                  <a:srgbClr val="5A5A5A"/>
                </a:solidFill>
                <a:latin typeface="Arial"/>
              </a:rPr>
              <a:t>2 samples at 500kGy</a:t>
            </a:r>
          </a:p>
          <a:p>
            <a:pPr marL="1254225" lvl="2">
              <a:buClr>
                <a:srgbClr val="FB963C"/>
              </a:buClr>
              <a:defRPr/>
            </a:pPr>
            <a:r>
              <a:rPr lang="en-GB" sz="1800" dirty="0">
                <a:solidFill>
                  <a:srgbClr val="5A5A5A"/>
                </a:solidFill>
                <a:latin typeface="Arial"/>
              </a:rPr>
              <a:t>2 samples at 1MGy</a:t>
            </a:r>
          </a:p>
          <a:p>
            <a:pPr marL="655293">
              <a:buClr>
                <a:srgbClr val="FB963C"/>
              </a:buClr>
              <a:defRPr/>
            </a:pPr>
            <a:r>
              <a:rPr lang="en-GB" sz="2600" dirty="0">
                <a:solidFill>
                  <a:srgbClr val="5A5A5A"/>
                </a:solidFill>
                <a:latin typeface="Arial"/>
              </a:rPr>
              <a:t>Awaiting the samples to arrive at CERN</a:t>
            </a:r>
          </a:p>
          <a:p>
            <a:pPr marL="655293">
              <a:buClr>
                <a:srgbClr val="FB963C"/>
              </a:buClr>
              <a:defRPr/>
            </a:pPr>
            <a:r>
              <a:rPr lang="en-GB" sz="2600" dirty="0">
                <a:solidFill>
                  <a:srgbClr val="5A5A5A"/>
                </a:solidFill>
                <a:latin typeface="Arial"/>
              </a:rPr>
              <a:t>Test specifications EDMS </a:t>
            </a:r>
            <a:r>
              <a:rPr lang="en-GB" sz="2600" dirty="0">
                <a:solidFill>
                  <a:srgbClr val="5A5A5A"/>
                </a:solidFill>
                <a:latin typeface="Arial"/>
                <a:hlinkClick r:id="rId3"/>
              </a:rPr>
              <a:t>2621641</a:t>
            </a:r>
            <a:endParaRPr lang="en-GB" sz="2600" dirty="0">
              <a:solidFill>
                <a:srgbClr val="5A5A5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3505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34721E-510F-467A-8316-543B75FC7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re 7">
            <a:extLst>
              <a:ext uri="{FF2B5EF4-FFF2-40B4-BE49-F238E27FC236}">
                <a16:creationId xmlns:a16="http://schemas.microsoft.com/office/drawing/2014/main" id="{AD27A55E-CDC7-472F-AE25-2EC65E06A88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969625" cy="9398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  <p:sp>
        <p:nvSpPr>
          <p:cNvPr id="4" name="Espace réservé du contenu 8">
            <a:extLst>
              <a:ext uri="{FF2B5EF4-FFF2-40B4-BE49-F238E27FC236}">
                <a16:creationId xmlns:a16="http://schemas.microsoft.com/office/drawing/2014/main" id="{6794A904-FDB3-459D-BCB7-DD4A9DDF0F7F}"/>
              </a:ext>
            </a:extLst>
          </p:cNvPr>
          <p:cNvSpPr txBox="1">
            <a:spLocks/>
          </p:cNvSpPr>
          <p:nvPr/>
        </p:nvSpPr>
        <p:spPr>
          <a:xfrm>
            <a:off x="-2" y="1084263"/>
            <a:ext cx="11797555" cy="48402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STS gauges seem to be a good candidate to replace APR017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Preferred solution is with the current excitation (long cables, integration w/ existing electronics)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Noticeable relative error already from 60kGy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CC60 campaign data require further analysis (offset, gain linearity, error linearity </a:t>
            </a:r>
            <a:r>
              <a:rPr lang="en-GB" sz="2000" dirty="0" err="1">
                <a:solidFill>
                  <a:srgbClr val="5A5A5A"/>
                </a:solidFill>
                <a:latin typeface="Arial"/>
              </a:rPr>
              <a:t>wrt</a:t>
            </a:r>
            <a:r>
              <a:rPr lang="en-GB" sz="2000" dirty="0">
                <a:solidFill>
                  <a:srgbClr val="5A5A5A"/>
                </a:solidFill>
                <a:latin typeface="Arial"/>
              </a:rPr>
              <a:t> TID)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Based on CC60 sample analysis some mitigation actions can be envisaged to maintain errors in tolerable margins 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Awaiting for post radiation leak rate tests of CC60 samples (Q2 2022)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Awaiting for the post radiation tests from the samples irradiated externally (Q3 2022?)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Not many other options apart from STS</a:t>
            </a:r>
          </a:p>
          <a:p>
            <a:pPr marL="944867" lvl="1">
              <a:buClr>
                <a:srgbClr val="FB963C"/>
              </a:buClr>
              <a:defRPr/>
            </a:pPr>
            <a:r>
              <a:rPr lang="en-GB" sz="2000" dirty="0">
                <a:solidFill>
                  <a:srgbClr val="5A5A5A"/>
                </a:solidFill>
                <a:latin typeface="Arial"/>
              </a:rPr>
              <a:t>Pfeiffer APR262 active gauge by removing the internal electronics</a:t>
            </a:r>
          </a:p>
        </p:txBody>
      </p:sp>
    </p:spTree>
    <p:extLst>
      <p:ext uri="{BB962C8B-B14F-4D97-AF65-F5344CB8AC3E}">
        <p14:creationId xmlns:p14="http://schemas.microsoft.com/office/powerpoint/2010/main" val="1258634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Piezo</a:t>
            </a:r>
            <a:r>
              <a:rPr lang="en-GB" sz="2800" dirty="0"/>
              <a:t> resistive cases based on LHC location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F5A629-341B-41FA-94FD-54BE26868A65}"/>
              </a:ext>
            </a:extLst>
          </p:cNvPr>
          <p:cNvSpPr/>
          <p:nvPr/>
        </p:nvSpPr>
        <p:spPr>
          <a:xfrm>
            <a:off x="591671" y="2756647"/>
            <a:ext cx="3818964" cy="6723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LSS</a:t>
            </a:r>
            <a:endParaRPr lang="en-GB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F415FF-4976-47D5-8F9C-2D11D79A68A5}"/>
              </a:ext>
            </a:extLst>
          </p:cNvPr>
          <p:cNvSpPr/>
          <p:nvPr/>
        </p:nvSpPr>
        <p:spPr>
          <a:xfrm>
            <a:off x="4410636" y="2756646"/>
            <a:ext cx="896470" cy="67235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DS</a:t>
            </a:r>
            <a:endParaRPr lang="en-GB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D8B36F-E481-436D-B32B-55B9AED06AA4}"/>
              </a:ext>
            </a:extLst>
          </p:cNvPr>
          <p:cNvSpPr/>
          <p:nvPr/>
        </p:nvSpPr>
        <p:spPr>
          <a:xfrm>
            <a:off x="5307105" y="2756646"/>
            <a:ext cx="6526305" cy="67235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ARC</a:t>
            </a:r>
            <a:endParaRPr lang="en-GB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405B1D82-1B2D-4DE1-8088-43730A4023A6}"/>
              </a:ext>
            </a:extLst>
          </p:cNvPr>
          <p:cNvSpPr/>
          <p:nvPr/>
        </p:nvSpPr>
        <p:spPr>
          <a:xfrm rot="16200000">
            <a:off x="2279279" y="656663"/>
            <a:ext cx="452718" cy="3523130"/>
          </a:xfrm>
          <a:prstGeom prst="rightBrace">
            <a:avLst>
              <a:gd name="adj1" fmla="val 8333"/>
              <a:gd name="adj2" fmla="val 4976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AA601-68B6-4C1A-823D-151C97168E36}"/>
              </a:ext>
            </a:extLst>
          </p:cNvPr>
          <p:cNvSpPr txBox="1"/>
          <p:nvPr/>
        </p:nvSpPr>
        <p:spPr>
          <a:xfrm>
            <a:off x="591671" y="1251274"/>
            <a:ext cx="3818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High-radiation areas</a:t>
            </a:r>
          </a:p>
          <a:p>
            <a:pPr algn="ctr"/>
            <a:r>
              <a:rPr lang="en-US" dirty="0"/>
              <a:t>(1MGy HL lifetime)</a:t>
            </a:r>
          </a:p>
          <a:p>
            <a:pPr algn="ctr"/>
            <a:r>
              <a:rPr lang="en-US" dirty="0"/>
              <a:t>Only </a:t>
            </a:r>
            <a:r>
              <a:rPr lang="en-US" b="1" dirty="0"/>
              <a:t>passive</a:t>
            </a:r>
            <a:r>
              <a:rPr lang="en-US" dirty="0"/>
              <a:t> gauges</a:t>
            </a:r>
            <a:endParaRPr lang="en-GB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9586944A-3957-4769-AA70-1076BB8AEE89}"/>
              </a:ext>
            </a:extLst>
          </p:cNvPr>
          <p:cNvSpPr/>
          <p:nvPr/>
        </p:nvSpPr>
        <p:spPr>
          <a:xfrm rot="16200000">
            <a:off x="7900147" y="-1211605"/>
            <a:ext cx="452718" cy="7234518"/>
          </a:xfrm>
          <a:prstGeom prst="rightBrace">
            <a:avLst>
              <a:gd name="adj1" fmla="val 8333"/>
              <a:gd name="adj2" fmla="val 4976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FF7202-4C8E-41BC-96D6-D0E6EBF4937E}"/>
              </a:ext>
            </a:extLst>
          </p:cNvPr>
          <p:cNvSpPr txBox="1"/>
          <p:nvPr/>
        </p:nvSpPr>
        <p:spPr>
          <a:xfrm>
            <a:off x="6360799" y="1251274"/>
            <a:ext cx="3523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Low-radiation areas</a:t>
            </a:r>
          </a:p>
          <a:p>
            <a:pPr algn="ctr"/>
            <a:r>
              <a:rPr lang="en-US" dirty="0"/>
              <a:t>(500Gy HL lifetime)</a:t>
            </a:r>
          </a:p>
          <a:p>
            <a:pPr algn="ctr"/>
            <a:r>
              <a:rPr lang="en-US" b="1" dirty="0"/>
              <a:t>Active</a:t>
            </a:r>
            <a:r>
              <a:rPr lang="en-US" dirty="0"/>
              <a:t> RadTol gauges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512906B-8DEA-4F42-B9B0-62E1BB8D23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191" y="3649212"/>
            <a:ext cx="976348" cy="1075188"/>
          </a:xfrm>
          <a:prstGeom prst="rect">
            <a:avLst/>
          </a:prstGeom>
        </p:spPr>
      </p:pic>
      <p:pic>
        <p:nvPicPr>
          <p:cNvPr id="20" name="Picture 19" descr="C:\Users\pakrakow\AppData\Local\Microsoft\Windows\Temporary Internet Files\Content.Word\APR017.jpg">
            <a:extLst>
              <a:ext uri="{FF2B5EF4-FFF2-40B4-BE49-F238E27FC236}">
                <a16:creationId xmlns:a16="http://schemas.microsoft.com/office/drawing/2014/main" id="{1D319597-A0D0-4ED1-90C5-3F615DAED668}"/>
              </a:ext>
            </a:extLst>
          </p:cNvPr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808" b="91882" l="0" r="99783">
                        <a14:foregroundMark x1="27115" y1="29889" x2="50108" y2="30627"/>
                        <a14:foregroundMark x1="46204" y1="18819" x2="69414" y2="16605"/>
                        <a14:foregroundMark x1="44035" y1="82657" x2="71367" y2="83395"/>
                        <a14:foregroundMark x1="86768" y1="29520" x2="82213" y2="4391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77" b="9225"/>
          <a:stretch/>
        </p:blipFill>
        <p:spPr bwMode="auto">
          <a:xfrm rot="5400000">
            <a:off x="1896162" y="3851684"/>
            <a:ext cx="1228803" cy="8238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8BC4A46-C6C4-4FF0-A8FD-D7A10009A1A2}"/>
              </a:ext>
            </a:extLst>
          </p:cNvPr>
          <p:cNvSpPr txBox="1"/>
          <p:nvPr/>
        </p:nvSpPr>
        <p:spPr>
          <a:xfrm>
            <a:off x="1482871" y="4897392"/>
            <a:ext cx="203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Balzers APR017</a:t>
            </a:r>
          </a:p>
          <a:p>
            <a:pPr algn="ctr"/>
            <a:r>
              <a:rPr lang="en-US" dirty="0"/>
              <a:t>x65 pcs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7E26A1-CC79-4F13-81E2-8B45B071F750}"/>
              </a:ext>
            </a:extLst>
          </p:cNvPr>
          <p:cNvSpPr txBox="1"/>
          <p:nvPr/>
        </p:nvSpPr>
        <p:spPr>
          <a:xfrm>
            <a:off x="7104084" y="4897393"/>
            <a:ext cx="203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HUBA 680.99413</a:t>
            </a:r>
          </a:p>
          <a:p>
            <a:pPr algn="ctr"/>
            <a:r>
              <a:rPr lang="en-US" dirty="0"/>
              <a:t>x168  pcs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999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8"/>
    </mc:Choice>
    <mc:Fallback xmlns="">
      <p:transition spd="slow" advTm="288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AA1D9A-5C6D-48A9-A597-D76BD64E0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5D9088-5446-4DC7-BC54-0B903EA58EEC}"/>
              </a:ext>
            </a:extLst>
          </p:cNvPr>
          <p:cNvSpPr txBox="1"/>
          <p:nvPr/>
        </p:nvSpPr>
        <p:spPr>
          <a:xfrm>
            <a:off x="3794312" y="3105835"/>
            <a:ext cx="460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Low-radiation areas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838970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 err="1"/>
              <a:t>Huba</a:t>
            </a:r>
            <a:r>
              <a:rPr lang="en-GB" dirty="0"/>
              <a:t> 680.99413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993B39-B459-46DA-AC86-BF3A4C7F5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164" y="3762573"/>
            <a:ext cx="1933392" cy="21291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1AEEAF-8462-40EB-B6F3-611EF69FB2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0340" y="3500718"/>
            <a:ext cx="3840000" cy="2528655"/>
          </a:xfrm>
          <a:prstGeom prst="rect">
            <a:avLst/>
          </a:prstGeom>
          <a:noFill/>
        </p:spPr>
      </p:pic>
      <p:graphicFrame>
        <p:nvGraphicFramePr>
          <p:cNvPr id="12" name="Table 14">
            <a:extLst>
              <a:ext uri="{FF2B5EF4-FFF2-40B4-BE49-F238E27FC236}">
                <a16:creationId xmlns:a16="http://schemas.microsoft.com/office/drawing/2014/main" id="{7A847021-7F93-4990-BACC-1F0CC8FE89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673590"/>
              </p:ext>
            </p:extLst>
          </p:nvPr>
        </p:nvGraphicFramePr>
        <p:xfrm>
          <a:off x="6670668" y="245062"/>
          <a:ext cx="4747007" cy="3256590"/>
        </p:xfrm>
        <a:graphic>
          <a:graphicData uri="http://schemas.openxmlformats.org/drawingml/2006/table">
            <a:tbl>
              <a:tblPr firstRow="1" bandRow="1"/>
              <a:tblGrid>
                <a:gridCol w="2239858">
                  <a:extLst>
                    <a:ext uri="{9D8B030D-6E8A-4147-A177-3AD203B41FA5}">
                      <a16:colId xmlns:a16="http://schemas.microsoft.com/office/drawing/2014/main" val="1241272276"/>
                    </a:ext>
                  </a:extLst>
                </a:gridCol>
                <a:gridCol w="2507149">
                  <a:extLst>
                    <a:ext uri="{9D8B030D-6E8A-4147-A177-3AD203B41FA5}">
                      <a16:colId xmlns:a16="http://schemas.microsoft.com/office/drawing/2014/main" val="558163404"/>
                    </a:ext>
                  </a:extLst>
                </a:gridCol>
              </a:tblGrid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0" dirty="0"/>
                        <a:t>Pressure type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0" dirty="0"/>
                        <a:t>Absolute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73110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Measurement range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0 - 1.6 bar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005513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Overpressure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5 bar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445581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Process connection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KF16 DIN 28403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158237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Electrical connection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DIN EN 175301-803- A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685772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Output signal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0 – 10 V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22237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Bridge excitation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± 13.5 VDC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32844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Linearity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&lt; ± 0.25 % FS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395504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Temperature range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0 - 70°C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204988"/>
                  </a:ext>
                </a:extLst>
              </a:tr>
              <a:tr h="3256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Seals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??</a:t>
                      </a:r>
                    </a:p>
                  </a:txBody>
                  <a:tcPr>
                    <a:lnL w="12700" cmpd="sng">
                      <a:solidFill>
                        <a:srgbClr val="64BCD9"/>
                      </a:solidFill>
                    </a:lnL>
                    <a:lnR w="12700" cmpd="sng">
                      <a:solidFill>
                        <a:srgbClr val="64BCD9"/>
                      </a:solidFill>
                    </a:lnR>
                    <a:lnT w="12700" cmpd="sng">
                      <a:solidFill>
                        <a:srgbClr val="64BCD9"/>
                      </a:solidFill>
                    </a:lnT>
                    <a:lnB w="12700" cmpd="sng">
                      <a:solidFill>
                        <a:srgbClr val="64BC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139442"/>
                  </a:ext>
                </a:extLst>
              </a:tr>
            </a:tbl>
          </a:graphicData>
        </a:graphic>
      </p:graphicFrame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04DA23EC-6AC8-42A8-856F-50BA267E71ED}"/>
              </a:ext>
            </a:extLst>
          </p:cNvPr>
          <p:cNvSpPr txBox="1">
            <a:spLocks/>
          </p:cNvSpPr>
          <p:nvPr/>
        </p:nvSpPr>
        <p:spPr>
          <a:xfrm>
            <a:off x="0" y="1084263"/>
            <a:ext cx="6432550" cy="4840287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168 already installed in low radiation areas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LHC DS + ARC for IV measurement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Provides 0-10V for 0-1600mbar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Requires  +/-13.5VDC power supplies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Required radiation tolerance of 500Gy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2.5x higher than expected HL-LHC level in the DS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10x higher than expected HL-LHC level in the ARC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Only one active component inside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Differential amplifier MC33178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400" dirty="0">
                <a:solidFill>
                  <a:srgbClr val="5A5A5A"/>
                </a:solidFill>
                <a:latin typeface="Arial"/>
              </a:rPr>
              <a:t>Tested at: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CC60 up to 2.4kGy</a:t>
            </a:r>
          </a:p>
          <a:p>
            <a:pPr marL="1066773" lvl="1">
              <a:buClr>
                <a:srgbClr val="FB963C"/>
              </a:buClr>
              <a:defRPr/>
            </a:pPr>
            <a:r>
              <a:rPr lang="en-GB" sz="1867" dirty="0">
                <a:solidFill>
                  <a:srgbClr val="5A5A5A"/>
                </a:solidFill>
                <a:latin typeface="Arial"/>
              </a:rPr>
              <a:t>CHARM up to 500Gy</a:t>
            </a:r>
          </a:p>
        </p:txBody>
      </p:sp>
    </p:spTree>
    <p:extLst>
      <p:ext uri="{BB962C8B-B14F-4D97-AF65-F5344CB8AC3E}">
        <p14:creationId xmlns:p14="http://schemas.microsoft.com/office/powerpoint/2010/main" val="200684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 err="1"/>
              <a:t>Huba</a:t>
            </a:r>
            <a:r>
              <a:rPr lang="en-GB" dirty="0"/>
              <a:t> 680.99413 irradiation at CC60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A79FCF-95F1-4A84-A39C-C7CF4BAB62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5" t="995" r="21394" b="3161"/>
          <a:stretch/>
        </p:blipFill>
        <p:spPr bwMode="auto">
          <a:xfrm>
            <a:off x="8112224" y="1119318"/>
            <a:ext cx="2880000" cy="33558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5D51D4-366D-4DDE-9A56-5BD0A90145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1" r="9375"/>
          <a:stretch/>
        </p:blipFill>
        <p:spPr bwMode="auto">
          <a:xfrm>
            <a:off x="719403" y="1118677"/>
            <a:ext cx="6629400" cy="4787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786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 err="1"/>
              <a:t>Huba</a:t>
            </a:r>
            <a:r>
              <a:rPr lang="en-GB" dirty="0"/>
              <a:t> 680.99413 irradiation at CC60</a:t>
            </a:r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0483B774-CBF5-4FD2-A4B9-799C17EEC0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271247" y="3870796"/>
            <a:ext cx="6920753" cy="2365375"/>
          </a:xfrm>
        </p:spPr>
        <p:txBody>
          <a:bodyPr>
            <a:normAutofit/>
          </a:bodyPr>
          <a:lstStyle/>
          <a:p>
            <a:pPr marL="533387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Successfully accumulated 2.4kGy with gamma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&lt;2.5% error at 2.4kGy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&lt;1.5% of error at 500Gy</a:t>
            </a:r>
          </a:p>
          <a:p>
            <a:pPr marL="533387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Active Piezo-Resistive Gauges in the gamma field of CC60 </a:t>
            </a:r>
            <a:r>
              <a:rPr lang="en-GB" sz="2200" dirty="0">
                <a:solidFill>
                  <a:srgbClr val="5A5A5A"/>
                </a:solidFill>
                <a:latin typeface="Arial"/>
                <a:hlinkClick r:id="rId2"/>
              </a:rPr>
              <a:t>EDMS 2149211</a:t>
            </a:r>
            <a:endParaRPr lang="en-GB" sz="2200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34C999-E09B-435D-BCFF-F593AF60E3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01" y="756920"/>
            <a:ext cx="4800000" cy="26720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839007-7C0A-4651-A350-F8AE54FDAE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01" y="3398881"/>
            <a:ext cx="4800000" cy="2672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FD4D1F-0136-4BA8-AAF2-C99E7AED755B}"/>
              </a:ext>
            </a:extLst>
          </p:cNvPr>
          <p:cNvSpPr txBox="1"/>
          <p:nvPr/>
        </p:nvSpPr>
        <p:spPr>
          <a:xfrm>
            <a:off x="2573854" y="4134782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Positive rail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349579-AEB4-4CB1-9C28-F846109521F4}"/>
              </a:ext>
            </a:extLst>
          </p:cNvPr>
          <p:cNvSpPr txBox="1"/>
          <p:nvPr/>
        </p:nvSpPr>
        <p:spPr>
          <a:xfrm>
            <a:off x="2540000" y="1562874"/>
            <a:ext cx="1539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Negative rail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66FA5E-76DB-438E-9EA0-43BABD2577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575" y="756920"/>
            <a:ext cx="5760000" cy="320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79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 err="1"/>
              <a:t>Huba</a:t>
            </a:r>
            <a:r>
              <a:rPr lang="en-GB" dirty="0"/>
              <a:t> 680.99413 irradiation at CHARM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A27330-FCC4-4139-8855-3A4826C358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9" t="7991" r="29921" b="4365"/>
          <a:stretch/>
        </p:blipFill>
        <p:spPr bwMode="auto">
          <a:xfrm>
            <a:off x="1391477" y="1160261"/>
            <a:ext cx="3360000" cy="4393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847B7A-4B51-49FD-BB47-8E5E734ECB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0801" y="1631576"/>
            <a:ext cx="5224292" cy="33172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9237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0E748D-BA51-454A-A25E-68B19204E4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3" y="900001"/>
            <a:ext cx="4800000" cy="26720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E50A92-C610-485B-98E9-714C9099F2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3" y="3500754"/>
            <a:ext cx="4800000" cy="2672485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969625" cy="939800"/>
          </a:xfrm>
        </p:spPr>
        <p:txBody>
          <a:bodyPr/>
          <a:lstStyle/>
          <a:p>
            <a:r>
              <a:rPr lang="en-GB" dirty="0" err="1"/>
              <a:t>Huba</a:t>
            </a:r>
            <a:r>
              <a:rPr lang="en-GB" dirty="0"/>
              <a:t> 680.99413 irradiation at CHARM</a:t>
            </a:r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0483B774-CBF5-4FD2-A4B9-799C17EEC0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45741" y="3913019"/>
            <a:ext cx="7046259" cy="2490787"/>
          </a:xfrm>
        </p:spPr>
        <p:txBody>
          <a:bodyPr>
            <a:normAutofit/>
          </a:bodyPr>
          <a:lstStyle/>
          <a:p>
            <a:pPr indent="-380990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Successfully accumulated 315Gy with mixed fields</a:t>
            </a:r>
          </a:p>
          <a:p>
            <a:pPr indent="-380990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&lt;2.2% of error at 315Gy</a:t>
            </a:r>
          </a:p>
          <a:p>
            <a:pPr indent="-380990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&lt;3.5% of error at 500Gy (extrapolation)</a:t>
            </a:r>
          </a:p>
          <a:p>
            <a:pPr indent="-380990">
              <a:buClr>
                <a:srgbClr val="FB963C"/>
              </a:buClr>
              <a:defRPr/>
            </a:pPr>
            <a:r>
              <a:rPr lang="en-GB" sz="2200" dirty="0">
                <a:solidFill>
                  <a:srgbClr val="5A5A5A"/>
                </a:solidFill>
                <a:latin typeface="Arial"/>
              </a:rPr>
              <a:t>Active Piezo-Resistive Gauges in the Mixed Filed of CHARM </a:t>
            </a:r>
            <a:r>
              <a:rPr lang="en-GB" sz="2200" dirty="0">
                <a:solidFill>
                  <a:srgbClr val="5A5A5A"/>
                </a:solidFill>
                <a:latin typeface="Arial"/>
                <a:hlinkClick r:id="rId4"/>
              </a:rPr>
              <a:t>EDMS 2149211</a:t>
            </a:r>
            <a:endParaRPr lang="en-GB" sz="2200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FD4D1F-0136-4BA8-AAF2-C99E7AED755B}"/>
              </a:ext>
            </a:extLst>
          </p:cNvPr>
          <p:cNvSpPr txBox="1"/>
          <p:nvPr/>
        </p:nvSpPr>
        <p:spPr>
          <a:xfrm>
            <a:off x="2591611" y="4053117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Positive rail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349579-AEB4-4CB1-9C28-F846109521F4}"/>
              </a:ext>
            </a:extLst>
          </p:cNvPr>
          <p:cNvSpPr txBox="1"/>
          <p:nvPr/>
        </p:nvSpPr>
        <p:spPr>
          <a:xfrm>
            <a:off x="2540000" y="1562874"/>
            <a:ext cx="1539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Negative rail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BF03B6A-2C59-41EE-8703-10C1D7D635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597" y="753490"/>
            <a:ext cx="5760000" cy="320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305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1.2|12.3|1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"/>
</p:tagLst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61191</TotalTime>
  <Words>838</Words>
  <Application>Microsoft Office PowerPoint</Application>
  <PresentationFormat>Widescreen</PresentationFormat>
  <Paragraphs>218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CERN(4-3)</vt:lpstr>
      <vt:lpstr>PowerPoint Presentation</vt:lpstr>
      <vt:lpstr>PowerPoint Presentation</vt:lpstr>
      <vt:lpstr>PowerPoint Presentation</vt:lpstr>
      <vt:lpstr>PowerPoint Presentation</vt:lpstr>
      <vt:lpstr>Huba 680.99413</vt:lpstr>
      <vt:lpstr>Huba 680.99413 irradiation at CC60</vt:lpstr>
      <vt:lpstr>Huba 680.99413 irradiation at CC60</vt:lpstr>
      <vt:lpstr>Huba 680.99413 irradiation at CHARM</vt:lpstr>
      <vt:lpstr>Huba 680.99413 irradiation at CHARM</vt:lpstr>
      <vt:lpstr>PowerPoint Presentation</vt:lpstr>
      <vt:lpstr>PowerPoint Presentation</vt:lpstr>
      <vt:lpstr>STS TM series to replace Balzers APR017</vt:lpstr>
      <vt:lpstr>Oil surrounding the STS TM series</vt:lpstr>
      <vt:lpstr>PowerPoint Presentation</vt:lpstr>
      <vt:lpstr>Irradiation at CC60</vt:lpstr>
      <vt:lpstr>STS TM-132960 (Voltage excitation): Leak detection</vt:lpstr>
      <vt:lpstr>Leak detection clarification</vt:lpstr>
      <vt:lpstr>STS TM-132960 (Voltage excitation): Characterization</vt:lpstr>
      <vt:lpstr>STS TM-133427 (Current excitation): Leak detection</vt:lpstr>
      <vt:lpstr>STS TM-133427 (Current excitation): Characterization</vt:lpstr>
      <vt:lpstr>Irradiation at external facility – RADTEST company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Chiggiato</dc:creator>
  <cp:lastModifiedBy>Nikolaos Chatzigeorgiou</cp:lastModifiedBy>
  <cp:revision>652</cp:revision>
  <cp:lastPrinted>2020-02-28T08:08:40Z</cp:lastPrinted>
  <dcterms:created xsi:type="dcterms:W3CDTF">2019-11-24T19:57:16Z</dcterms:created>
  <dcterms:modified xsi:type="dcterms:W3CDTF">2022-05-13T07:43:48Z</dcterms:modified>
</cp:coreProperties>
</file>