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 ContentType="image/tiff"/>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0"/>
  </p:notesMasterIdLst>
  <p:handoutMasterIdLst>
    <p:handoutMasterId r:id="rId41"/>
  </p:handoutMasterIdLst>
  <p:sldIdLst>
    <p:sldId id="259" r:id="rId2"/>
    <p:sldId id="313" r:id="rId3"/>
    <p:sldId id="299" r:id="rId4"/>
    <p:sldId id="306" r:id="rId5"/>
    <p:sldId id="300" r:id="rId6"/>
    <p:sldId id="314" r:id="rId7"/>
    <p:sldId id="315" r:id="rId8"/>
    <p:sldId id="316" r:id="rId9"/>
    <p:sldId id="329" r:id="rId10"/>
    <p:sldId id="320" r:id="rId11"/>
    <p:sldId id="321" r:id="rId12"/>
    <p:sldId id="322" r:id="rId13"/>
    <p:sldId id="330" r:id="rId14"/>
    <p:sldId id="335" r:id="rId15"/>
    <p:sldId id="331" r:id="rId16"/>
    <p:sldId id="332" r:id="rId17"/>
    <p:sldId id="333" r:id="rId18"/>
    <p:sldId id="334" r:id="rId19"/>
    <p:sldId id="309" r:id="rId20"/>
    <p:sldId id="257" r:id="rId21"/>
    <p:sldId id="336" r:id="rId22"/>
    <p:sldId id="324" r:id="rId23"/>
    <p:sldId id="337" r:id="rId24"/>
    <p:sldId id="338" r:id="rId25"/>
    <p:sldId id="339" r:id="rId26"/>
    <p:sldId id="340" r:id="rId27"/>
    <p:sldId id="350" r:id="rId28"/>
    <p:sldId id="342" r:id="rId29"/>
    <p:sldId id="341" r:id="rId30"/>
    <p:sldId id="256" r:id="rId31"/>
    <p:sldId id="343" r:id="rId32"/>
    <p:sldId id="344" r:id="rId33"/>
    <p:sldId id="345" r:id="rId34"/>
    <p:sldId id="347" r:id="rId35"/>
    <p:sldId id="348" r:id="rId36"/>
    <p:sldId id="346" r:id="rId37"/>
    <p:sldId id="349" r:id="rId38"/>
    <p:sldId id="288"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03030"/>
    <a:srgbClr val="2F2F2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5300" autoAdjust="0"/>
  </p:normalViewPr>
  <p:slideViewPr>
    <p:cSldViewPr snapToGrid="0" snapToObjects="1">
      <p:cViewPr varScale="1">
        <p:scale>
          <a:sx n="110" d="100"/>
          <a:sy n="110" d="100"/>
        </p:scale>
        <p:origin x="492" y="10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5/19/2022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5/19/2022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33370816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A71147F8-1844-4DD7-96DB-AE69DEC30E2C}" type="datetime1">
              <a:rPr lang="en-GB" smtClean="0"/>
              <a:t>20/05/2022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Pedro M | Brazing discs and prototype review</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F3ED2FF7-808D-4600-AA49-A81F03B1B120}" type="datetime1">
              <a:rPr lang="en-GB" smtClean="0"/>
              <a:t>20/05/2022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Pedro M | Brazing discs and prototype review</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56EF0A11-6BA1-447B-8B01-ABC41C7D9F42}" type="datetime1">
              <a:rPr lang="en-GB" smtClean="0"/>
              <a:t>20/05/2022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GB"/>
              <a:t>Pedro M | Brazing discs and prototype review</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0F67379-F9CC-407B-8111-9013E9B4C300}" type="datetime1">
              <a:rPr lang="en-GB" smtClean="0"/>
              <a:t>20/05/2022</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GB"/>
              <a:t>Pedro M | Brazing discs and prototype review</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41CEC092-5AAF-4951-B25A-26FB071DE581}" type="datetime1">
              <a:rPr lang="en-GB" smtClean="0"/>
              <a:t>20/05/2022</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Pedro M | Brazing discs and prototype review</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6FFAF3A-6272-45C6-A02F-5D040A6ABEAF}" type="datetime1">
              <a:rPr lang="en-GB" smtClean="0"/>
              <a:t>20/05/2022</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GB"/>
              <a:t>Pedro M | Brazing discs and prototype review</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8B2BB832-A5AD-4E8D-A656-3F1CCAB304CC}" type="datetime1">
              <a:rPr lang="en-GB" smtClean="0"/>
              <a:t>20/05/2022</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Pedro M | Brazing discs and prototype review</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1461BF08-63FC-4AA0-8E81-5BB5D2DC75ED}" type="datetime1">
              <a:rPr lang="en-GB" smtClean="0"/>
              <a:t>20/05/2022</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GB"/>
              <a:t>Pedro M | Brazing discs and prototype review</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AF625A-0F6F-406C-91FF-070AEFF9CBE5}" type="datetime1">
              <a:rPr lang="en-GB" smtClean="0"/>
              <a:t>20/05/2022</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GB"/>
              <a:t>Pedro M | Brazing discs and prototype review</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E27D4D29-9EE3-442D-A9D3-E7B962A7F3C2}" type="datetime1">
              <a:rPr lang="en-GB" smtClean="0"/>
              <a:t>20/05/2022</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GB"/>
              <a:t>Pedro M | Brazing discs and prototype review</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1C926067-F6C7-43B4-BE14-7B608FC81880}" type="datetime1">
              <a:rPr lang="en-GB" smtClean="0"/>
              <a:t>20/05/2022</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GB"/>
              <a:t>Pedro M | Brazing discs and prototype review</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1D8E724F-AEBF-4369-BEB4-2ECCE089F450}" type="datetime1">
              <a:rPr lang="en-GB" smtClean="0"/>
              <a:t>20/05/2022</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GB"/>
              <a:t>Pedro M | Brazing discs and prototype review</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ABC0FF54-3E9E-45A4-9FCD-9F1BCFF5E307}" type="datetime1">
              <a:rPr lang="en-GB" smtClean="0"/>
              <a:t>20/05/2022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Pedro M | Brazing discs and prototype review</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9178A83-4028-4330-9037-62B78B699715}" type="datetime1">
              <a:rPr lang="en-GB" smtClean="0"/>
              <a:t>20/05/2022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Pedro M | Brazing discs and prototype review</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84D7DECE-1CC0-46B5-B865-0B3EFC246B4B}" type="datetime1">
              <a:rPr lang="en-GB" smtClean="0"/>
              <a:t>20/05/2022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Pedro M | Brazing discs and prototype review</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7A8F9A0-D8F2-4E37-AADA-CF78DD151C53}" type="datetime1">
              <a:rPr lang="en-GB" smtClean="0"/>
              <a:t>20/05/2022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Pedro M | Brazing discs and prototype review</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5CBDFD76-B658-435E-B3B2-3AF3A9565780}" type="datetime1">
              <a:rPr lang="en-GB" smtClean="0"/>
              <a:t>20/05/2022</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GB"/>
              <a:t>Pedro M | Brazing discs and prototype review</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4B6F347D-F951-4B18-8238-EBA8F8B07C9A}" type="datetime1">
              <a:rPr lang="en-GB" smtClean="0"/>
              <a:t>20/05/2022</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GB"/>
              <a:t>Pedro M | Brazing discs and prototype review</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3" cstate="print">
            <a:extLst>
              <a:ext uri="{28A0092B-C50C-407E-A947-70E740481C1C}">
                <a14:useLocalDpi xmlns:a14="http://schemas.microsoft.com/office/drawing/2010/main"/>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1C86CD76-277E-487B-922F-0BAB29A49FEF}" type="datetime1">
              <a:rPr lang="en-GB" smtClean="0"/>
              <a:t>20/05/2022</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GB"/>
              <a:t>Pedro M | Brazing discs and prototype review</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5.png"/><Relationship Id="rId1" Type="http://schemas.openxmlformats.org/officeDocument/2006/relationships/slideLayout" Target="../slideLayouts/slideLayout11.xml"/><Relationship Id="rId6" Type="http://schemas.openxmlformats.org/officeDocument/2006/relationships/image" Target="../media/image34.png"/><Relationship Id="rId5" Type="http://schemas.openxmlformats.org/officeDocument/2006/relationships/image" Target="../media/image33.jpeg"/><Relationship Id="rId4" Type="http://schemas.openxmlformats.org/officeDocument/2006/relationships/hyperlink" Target="https://indico.cern.ch/event/1076082/"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indico.cern.ch/event/1076082/" TargetMode="External"/><Relationship Id="rId2" Type="http://schemas.openxmlformats.org/officeDocument/2006/relationships/image" Target="../media/image35.jpeg"/><Relationship Id="rId1" Type="http://schemas.openxmlformats.org/officeDocument/2006/relationships/slideLayout" Target="../slideLayouts/slideLayout11.xml"/><Relationship Id="rId4" Type="http://schemas.openxmlformats.org/officeDocument/2006/relationships/image" Target="../media/image36.jpeg"/></Relationships>
</file>

<file path=ppt/slides/_rels/slide12.xml.rels><?xml version="1.0" encoding="UTF-8" standalone="yes"?>
<Relationships xmlns="http://schemas.openxmlformats.org/package/2006/relationships"><Relationship Id="rId3" Type="http://schemas.openxmlformats.org/officeDocument/2006/relationships/hyperlink" Target="https://indico.cern.ch/event/1076082/" TargetMode="External"/><Relationship Id="rId2" Type="http://schemas.openxmlformats.org/officeDocument/2006/relationships/image" Target="../media/image37.jpeg"/><Relationship Id="rId1" Type="http://schemas.openxmlformats.org/officeDocument/2006/relationships/slideLayout" Target="../slideLayouts/slideLayout11.xml"/><Relationship Id="rId5" Type="http://schemas.openxmlformats.org/officeDocument/2006/relationships/image" Target="../media/image8.emf"/><Relationship Id="rId4" Type="http://schemas.openxmlformats.org/officeDocument/2006/relationships/image" Target="../media/image38.jpeg"/></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22.png"/><Relationship Id="rId2" Type="http://schemas.openxmlformats.org/officeDocument/2006/relationships/image" Target="../media/image39.jpeg"/><Relationship Id="rId1" Type="http://schemas.openxmlformats.org/officeDocument/2006/relationships/slideLayout" Target="../slideLayouts/slideLayout11.xml"/><Relationship Id="rId6" Type="http://schemas.openxmlformats.org/officeDocument/2006/relationships/image" Target="../media/image21.png"/><Relationship Id="rId5" Type="http://schemas.openxmlformats.org/officeDocument/2006/relationships/image" Target="../media/image42.jpeg"/><Relationship Id="rId4" Type="http://schemas.openxmlformats.org/officeDocument/2006/relationships/image" Target="../media/image41.jpeg"/></Relationships>
</file>

<file path=ppt/slides/_rels/slide14.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eg"/><Relationship Id="rId1" Type="http://schemas.openxmlformats.org/officeDocument/2006/relationships/slideLayout" Target="../slideLayouts/slideLayout11.xml"/><Relationship Id="rId5" Type="http://schemas.openxmlformats.org/officeDocument/2006/relationships/image" Target="../media/image46.png"/><Relationship Id="rId4" Type="http://schemas.openxmlformats.org/officeDocument/2006/relationships/image" Target="../media/image45.jpeg"/></Relationships>
</file>

<file path=ppt/slides/_rels/slide15.xml.rels><?xml version="1.0" encoding="UTF-8" standalone="yes"?>
<Relationships xmlns="http://schemas.openxmlformats.org/package/2006/relationships"><Relationship Id="rId3" Type="http://schemas.openxmlformats.org/officeDocument/2006/relationships/hyperlink" Target="https://indico.cern.ch/event/1076082/" TargetMode="External"/><Relationship Id="rId2" Type="http://schemas.openxmlformats.org/officeDocument/2006/relationships/image" Target="../media/image47.jpeg"/><Relationship Id="rId1" Type="http://schemas.openxmlformats.org/officeDocument/2006/relationships/slideLayout" Target="../slideLayouts/slideLayout11.xml"/><Relationship Id="rId4" Type="http://schemas.openxmlformats.org/officeDocument/2006/relationships/image" Target="../media/image48.jpeg"/></Relationships>
</file>

<file path=ppt/slides/_rels/slide16.xml.rels><?xml version="1.0" encoding="UTF-8" standalone="yes"?>
<Relationships xmlns="http://schemas.openxmlformats.org/package/2006/relationships"><Relationship Id="rId3" Type="http://schemas.openxmlformats.org/officeDocument/2006/relationships/hyperlink" Target="https://indico.cern.ch/event/1076082/" TargetMode="External"/><Relationship Id="rId2" Type="http://schemas.openxmlformats.org/officeDocument/2006/relationships/image" Target="../media/image49.jpeg"/><Relationship Id="rId1" Type="http://schemas.openxmlformats.org/officeDocument/2006/relationships/slideLayout" Target="../slideLayouts/slideLayout11.xml"/><Relationship Id="rId4" Type="http://schemas.openxmlformats.org/officeDocument/2006/relationships/image" Target="../media/image50.jpeg"/></Relationships>
</file>

<file path=ppt/slides/_rels/slide1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11.xml"/><Relationship Id="rId5" Type="http://schemas.openxmlformats.org/officeDocument/2006/relationships/image" Target="../media/image54.png"/><Relationship Id="rId4" Type="http://schemas.openxmlformats.org/officeDocument/2006/relationships/image" Target="../media/image5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Layout" Target="../slideLayouts/slideLayout4.xml"/><Relationship Id="rId6" Type="http://schemas.openxmlformats.org/officeDocument/2006/relationships/image" Target="../media/image10.emf"/><Relationship Id="rId5" Type="http://schemas.openxmlformats.org/officeDocument/2006/relationships/image" Target="../media/image9.png"/><Relationship Id="rId4" Type="http://schemas.openxmlformats.org/officeDocument/2006/relationships/image" Target="../media/image8.emf"/></Relationships>
</file>

<file path=ppt/slides/_rels/slide2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11.xml"/><Relationship Id="rId4" Type="http://schemas.openxmlformats.org/officeDocument/2006/relationships/image" Target="../media/image62.jpeg"/></Relationships>
</file>

<file path=ppt/slides/_rels/slide24.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11.xml"/><Relationship Id="rId4" Type="http://schemas.openxmlformats.org/officeDocument/2006/relationships/image" Target="../media/image65.jpeg"/></Relationships>
</file>

<file path=ppt/slides/_rels/slide2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jpeg"/><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jpe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6.jpeg"/><Relationship Id="rId1" Type="http://schemas.openxmlformats.org/officeDocument/2006/relationships/slideLayout" Target="../slideLayouts/slideLayout20.xml"/><Relationship Id="rId4" Type="http://schemas.openxmlformats.org/officeDocument/2006/relationships/image" Target="../media/image81.jpeg"/></Relationships>
</file>

<file path=ppt/slides/_rels/slide33.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jpeg"/><Relationship Id="rId1" Type="http://schemas.openxmlformats.org/officeDocument/2006/relationships/slideLayout" Target="../slideLayouts/slideLayout11.xml"/><Relationship Id="rId6" Type="http://schemas.openxmlformats.org/officeDocument/2006/relationships/image" Target="../media/image86.tif"/><Relationship Id="rId5" Type="http://schemas.openxmlformats.org/officeDocument/2006/relationships/image" Target="../media/image85.tif"/><Relationship Id="rId4" Type="http://schemas.openxmlformats.org/officeDocument/2006/relationships/image" Target="../media/image84.tif"/></Relationships>
</file>

<file path=ppt/slides/_rels/slide34.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7.jpe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8.jpeg"/><Relationship Id="rId1" Type="http://schemas.openxmlformats.org/officeDocument/2006/relationships/slideLayout" Target="../slideLayouts/slideLayout11.xml"/><Relationship Id="rId4" Type="http://schemas.openxmlformats.org/officeDocument/2006/relationships/image" Target="../media/image89.jpeg"/></Relationships>
</file>

<file path=ppt/slides/_rels/slide36.xml.rels><?xml version="1.0" encoding="UTF-8" standalone="yes"?>
<Relationships xmlns="http://schemas.openxmlformats.org/package/2006/relationships"><Relationship Id="rId3" Type="http://schemas.openxmlformats.org/officeDocument/2006/relationships/image" Target="../media/image91.tiff"/><Relationship Id="rId2" Type="http://schemas.openxmlformats.org/officeDocument/2006/relationships/image" Target="../media/image90.jpg"/><Relationship Id="rId1" Type="http://schemas.openxmlformats.org/officeDocument/2006/relationships/slideLayout" Target="../slideLayouts/slideLayout11.xml"/><Relationship Id="rId5" Type="http://schemas.openxmlformats.org/officeDocument/2006/relationships/image" Target="../media/image22.png"/><Relationship Id="rId4" Type="http://schemas.openxmlformats.org/officeDocument/2006/relationships/image" Target="../media/image42.jpe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1.xml"/><Relationship Id="rId5" Type="http://schemas.openxmlformats.org/officeDocument/2006/relationships/image" Target="../media/image15.png"/><Relationship Id="rId4" Type="http://schemas.openxmlformats.org/officeDocument/2006/relationships/image" Target="../media/image14.jpeg"/></Relationships>
</file>

<file path=ppt/slides/_rels/slide5.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8" Type="http://schemas.openxmlformats.org/officeDocument/2006/relationships/hyperlink" Target="https://indico.cern.ch/event/1076082/" TargetMode="External"/><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11.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21.png"/><Relationship Id="rId5" Type="http://schemas.openxmlformats.org/officeDocument/2006/relationships/image" Target="../media/image20.png"/><Relationship Id="rId10" Type="http://schemas.openxmlformats.org/officeDocument/2006/relationships/hyperlink" Target="https://indico.cern.ch/event/1076082/" TargetMode="External"/><Relationship Id="rId4" Type="http://schemas.openxmlformats.org/officeDocument/2006/relationships/image" Target="../media/image19.png"/><Relationship Id="rId9"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5.png"/><Relationship Id="rId1" Type="http://schemas.openxmlformats.org/officeDocument/2006/relationships/slideLayout" Target="../slideLayouts/slideLayout11.xml"/><Relationship Id="rId5" Type="http://schemas.openxmlformats.org/officeDocument/2006/relationships/image" Target="../media/image26.jpg"/><Relationship Id="rId4" Type="http://schemas.openxmlformats.org/officeDocument/2006/relationships/hyperlink" Target="https://indico.cern.ch/event/1076082/" TargetMode="External"/></Relationships>
</file>

<file path=ppt/slides/_rels/slide9.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jpeg"/><Relationship Id="rId7" Type="http://schemas.openxmlformats.org/officeDocument/2006/relationships/image" Target="../media/image31.png"/><Relationship Id="rId2" Type="http://schemas.openxmlformats.org/officeDocument/2006/relationships/hyperlink" Target="https://indico.cern.ch/event/1076082/" TargetMode="External"/><Relationship Id="rId1" Type="http://schemas.openxmlformats.org/officeDocument/2006/relationships/slideLayout" Target="../slideLayouts/slideLayout11.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7" y="5516532"/>
            <a:ext cx="11376026" cy="803787"/>
          </a:xfrm>
        </p:spPr>
        <p:txBody>
          <a:bodyPr/>
          <a:lstStyle/>
          <a:p>
            <a:pPr algn="l"/>
            <a:r>
              <a:rPr lang="en-US" sz="1800" dirty="0"/>
              <a:t>Pedro Morales Sanchez</a:t>
            </a:r>
          </a:p>
          <a:p>
            <a:pPr algn="l"/>
            <a:r>
              <a:rPr lang="en-US" sz="1800" dirty="0"/>
              <a:t>20/05/2022</a:t>
            </a:r>
          </a:p>
        </p:txBody>
      </p:sp>
      <p:sp>
        <p:nvSpPr>
          <p:cNvPr id="7" name="Title 1">
            <a:extLst>
              <a:ext uri="{FF2B5EF4-FFF2-40B4-BE49-F238E27FC236}">
                <a16:creationId xmlns:a16="http://schemas.microsoft.com/office/drawing/2014/main" id="{03B15DF2-A2E4-4897-9611-F5EDE772D994}"/>
              </a:ext>
            </a:extLst>
          </p:cNvPr>
          <p:cNvSpPr txBox="1">
            <a:spLocks/>
          </p:cNvSpPr>
          <p:nvPr/>
        </p:nvSpPr>
        <p:spPr>
          <a:xfrm>
            <a:off x="560387" y="3581400"/>
            <a:ext cx="11376025" cy="2153265"/>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5000" b="1" kern="1200">
                <a:solidFill>
                  <a:schemeClr val="bg1"/>
                </a:solidFill>
                <a:latin typeface="+mj-lt"/>
                <a:ea typeface="+mj-ea"/>
                <a:cs typeface="+mj-cs"/>
              </a:defRPr>
            </a:lvl1pPr>
          </a:lstStyle>
          <a:p>
            <a:r>
              <a:rPr lang="en-US" dirty="0"/>
              <a:t>Brazing discs and prototype review</a:t>
            </a:r>
          </a:p>
        </p:txBody>
      </p:sp>
      <p:pic>
        <p:nvPicPr>
          <p:cNvPr id="8" name="Picture 7">
            <a:extLst>
              <a:ext uri="{FF2B5EF4-FFF2-40B4-BE49-F238E27FC236}">
                <a16:creationId xmlns:a16="http://schemas.microsoft.com/office/drawing/2014/main" id="{F8B2AB42-DDC6-4BC6-960C-58E054356357}"/>
              </a:ext>
            </a:extLst>
          </p:cNvPr>
          <p:cNvPicPr>
            <a:picLocks noChangeAspect="1"/>
          </p:cNvPicPr>
          <p:nvPr/>
        </p:nvPicPr>
        <p:blipFill>
          <a:blip r:embed="rId2"/>
          <a:stretch>
            <a:fillRect/>
          </a:stretch>
        </p:blipFill>
        <p:spPr>
          <a:xfrm>
            <a:off x="1856153" y="939574"/>
            <a:ext cx="1675429" cy="1614781"/>
          </a:xfrm>
          <a:prstGeom prst="rect">
            <a:avLst/>
          </a:prstGeom>
        </p:spPr>
      </p:pic>
      <p:pic>
        <p:nvPicPr>
          <p:cNvPr id="9" name="Picture 2">
            <a:extLst>
              <a:ext uri="{FF2B5EF4-FFF2-40B4-BE49-F238E27FC236}">
                <a16:creationId xmlns:a16="http://schemas.microsoft.com/office/drawing/2014/main" id="{EC190449-97AD-4240-AE35-86C72F2FF7E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199490" y="880039"/>
            <a:ext cx="3160217" cy="17338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59943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68D32-38F2-4153-9D53-9B0CD73534AF}"/>
              </a:ext>
            </a:extLst>
          </p:cNvPr>
          <p:cNvSpPr>
            <a:spLocks noGrp="1"/>
          </p:cNvSpPr>
          <p:nvPr>
            <p:ph type="title"/>
          </p:nvPr>
        </p:nvSpPr>
        <p:spPr/>
        <p:txBody>
          <a:bodyPr/>
          <a:lstStyle/>
          <a:p>
            <a:r>
              <a:rPr lang="en-GB" dirty="0"/>
              <a:t>Metallographic evaluation - Gold</a:t>
            </a:r>
          </a:p>
        </p:txBody>
      </p:sp>
      <p:pic>
        <p:nvPicPr>
          <p:cNvPr id="9" name="Picture 8">
            <a:extLst>
              <a:ext uri="{FF2B5EF4-FFF2-40B4-BE49-F238E27FC236}">
                <a16:creationId xmlns:a16="http://schemas.microsoft.com/office/drawing/2014/main" id="{18317BF7-E1F1-461B-B2C5-2BBB7CB983F3}"/>
              </a:ext>
            </a:extLst>
          </p:cNvPr>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tretch>
            <a:fillRect/>
          </a:stretch>
        </p:blipFill>
        <p:spPr>
          <a:xfrm>
            <a:off x="1058362" y="1116228"/>
            <a:ext cx="10075275" cy="2520000"/>
          </a:xfrm>
          <a:prstGeom prst="rect">
            <a:avLst/>
          </a:prstGeom>
        </p:spPr>
      </p:pic>
      <p:sp>
        <p:nvSpPr>
          <p:cNvPr id="10" name="TextBox 9">
            <a:extLst>
              <a:ext uri="{FF2B5EF4-FFF2-40B4-BE49-F238E27FC236}">
                <a16:creationId xmlns:a16="http://schemas.microsoft.com/office/drawing/2014/main" id="{C3117E57-21E1-4E6E-A9CD-4F80A6FCB8BF}"/>
              </a:ext>
            </a:extLst>
          </p:cNvPr>
          <p:cNvSpPr txBox="1"/>
          <p:nvPr/>
        </p:nvSpPr>
        <p:spPr>
          <a:xfrm>
            <a:off x="6299199" y="6041761"/>
            <a:ext cx="5422011" cy="276999"/>
          </a:xfrm>
          <a:prstGeom prst="rect">
            <a:avLst/>
          </a:prstGeom>
          <a:noFill/>
        </p:spPr>
        <p:txBody>
          <a:bodyPr wrap="square" lIns="0" tIns="0" rIns="0" bIns="0" rtlCol="0">
            <a:spAutoFit/>
          </a:bodyPr>
          <a:lstStyle/>
          <a:p>
            <a:pPr algn="l"/>
            <a:r>
              <a:rPr lang="en-GB" dirty="0">
                <a:hlinkClick r:id="rId4"/>
              </a:rPr>
              <a:t>Brazing tests (15 September 2021) · Indico (cern.ch)</a:t>
            </a:r>
            <a:endParaRPr lang="en-GB" dirty="0"/>
          </a:p>
        </p:txBody>
      </p:sp>
      <p:sp>
        <p:nvSpPr>
          <p:cNvPr id="11" name="TextBox 10">
            <a:extLst>
              <a:ext uri="{FF2B5EF4-FFF2-40B4-BE49-F238E27FC236}">
                <a16:creationId xmlns:a16="http://schemas.microsoft.com/office/drawing/2014/main" id="{60700DD8-AF3B-4290-B168-1B4AF479A648}"/>
              </a:ext>
            </a:extLst>
          </p:cNvPr>
          <p:cNvSpPr txBox="1"/>
          <p:nvPr/>
        </p:nvSpPr>
        <p:spPr>
          <a:xfrm>
            <a:off x="5777721" y="1208502"/>
            <a:ext cx="494046" cy="461665"/>
          </a:xfrm>
          <a:prstGeom prst="rect">
            <a:avLst/>
          </a:prstGeom>
          <a:noFill/>
        </p:spPr>
        <p:txBody>
          <a:bodyPr wrap="none" rtlCol="0">
            <a:spAutoFit/>
          </a:bodyPr>
          <a:lstStyle/>
          <a:p>
            <a:r>
              <a:rPr lang="en-US" sz="2400" b="1" dirty="0">
                <a:solidFill>
                  <a:schemeClr val="bg1"/>
                </a:solidFill>
              </a:rPr>
              <a:t>#1</a:t>
            </a:r>
          </a:p>
        </p:txBody>
      </p:sp>
      <p:sp>
        <p:nvSpPr>
          <p:cNvPr id="16" name="Rectangle 15">
            <a:extLst>
              <a:ext uri="{FF2B5EF4-FFF2-40B4-BE49-F238E27FC236}">
                <a16:creationId xmlns:a16="http://schemas.microsoft.com/office/drawing/2014/main" id="{8CF94893-12B3-4192-B30B-E40A0D3F90E0}"/>
              </a:ext>
            </a:extLst>
          </p:cNvPr>
          <p:cNvSpPr/>
          <p:nvPr/>
        </p:nvSpPr>
        <p:spPr>
          <a:xfrm>
            <a:off x="7771098" y="2231136"/>
            <a:ext cx="347472" cy="219456"/>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C529E23A-9344-4EC9-B89E-18106F5B0523}"/>
              </a:ext>
            </a:extLst>
          </p:cNvPr>
          <p:cNvSpPr txBox="1"/>
          <p:nvPr/>
        </p:nvSpPr>
        <p:spPr>
          <a:xfrm>
            <a:off x="6534194" y="4137293"/>
            <a:ext cx="4307841" cy="1384995"/>
          </a:xfrm>
          <a:prstGeom prst="rect">
            <a:avLst/>
          </a:prstGeom>
          <a:noFill/>
        </p:spPr>
        <p:txBody>
          <a:bodyPr wrap="square" lIns="0" tIns="0" rIns="0" bIns="0" rtlCol="0">
            <a:spAutoFit/>
          </a:bodyPr>
          <a:lstStyle/>
          <a:p>
            <a:pPr algn="l"/>
            <a:r>
              <a:rPr lang="en-GB" dirty="0"/>
              <a:t>Another point we can demonstrate is that when the ratio of BFM in the groves is low it can lead to empty areas</a:t>
            </a:r>
          </a:p>
          <a:p>
            <a:pPr algn="l"/>
            <a:endParaRPr lang="en-GB" dirty="0"/>
          </a:p>
          <a:p>
            <a:pPr algn="l"/>
            <a:r>
              <a:rPr lang="en-GB" dirty="0"/>
              <a:t>Ratio below 1</a:t>
            </a:r>
          </a:p>
        </p:txBody>
      </p:sp>
      <p:pic>
        <p:nvPicPr>
          <p:cNvPr id="13" name="Picture 12">
            <a:extLst>
              <a:ext uri="{FF2B5EF4-FFF2-40B4-BE49-F238E27FC236}">
                <a16:creationId xmlns:a16="http://schemas.microsoft.com/office/drawing/2014/main" id="{09B81E85-11E9-4370-8BF7-2F0165FBA9EF}"/>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71366" y="2269700"/>
            <a:ext cx="4876800" cy="3657600"/>
          </a:xfrm>
          <a:prstGeom prst="rect">
            <a:avLst/>
          </a:prstGeom>
          <a:ln w="38100">
            <a:solidFill>
              <a:schemeClr val="accent3"/>
            </a:solidFill>
          </a:ln>
        </p:spPr>
      </p:pic>
      <p:pic>
        <p:nvPicPr>
          <p:cNvPr id="15" name="Picture 14">
            <a:extLst>
              <a:ext uri="{FF2B5EF4-FFF2-40B4-BE49-F238E27FC236}">
                <a16:creationId xmlns:a16="http://schemas.microsoft.com/office/drawing/2014/main" id="{F9C4F526-0A2D-4AC8-A42C-2631F6CCDB6B}"/>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l="-1" r="-37"/>
          <a:stretch/>
        </p:blipFill>
        <p:spPr>
          <a:xfrm>
            <a:off x="7959963" y="69739"/>
            <a:ext cx="3124615" cy="991792"/>
          </a:xfrm>
          <a:prstGeom prst="rect">
            <a:avLst/>
          </a:prstGeom>
        </p:spPr>
      </p:pic>
      <p:sp>
        <p:nvSpPr>
          <p:cNvPr id="18" name="Rectangle 17">
            <a:extLst>
              <a:ext uri="{FF2B5EF4-FFF2-40B4-BE49-F238E27FC236}">
                <a16:creationId xmlns:a16="http://schemas.microsoft.com/office/drawing/2014/main" id="{1904DA1E-32A2-4BC2-A640-23AB1D4BFEE5}"/>
              </a:ext>
            </a:extLst>
          </p:cNvPr>
          <p:cNvSpPr/>
          <p:nvPr/>
        </p:nvSpPr>
        <p:spPr>
          <a:xfrm>
            <a:off x="8057406" y="48920"/>
            <a:ext cx="1027612" cy="1058013"/>
          </a:xfrm>
          <a:prstGeom prst="rect">
            <a:avLst/>
          </a:prstGeom>
          <a:no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Straight Arrow Connector 18">
            <a:extLst>
              <a:ext uri="{FF2B5EF4-FFF2-40B4-BE49-F238E27FC236}">
                <a16:creationId xmlns:a16="http://schemas.microsoft.com/office/drawing/2014/main" id="{3DACD44C-E011-41CB-9AB2-96BDC018798A}"/>
              </a:ext>
            </a:extLst>
          </p:cNvPr>
          <p:cNvCxnSpPr>
            <a:cxnSpLocks/>
          </p:cNvCxnSpPr>
          <p:nvPr/>
        </p:nvCxnSpPr>
        <p:spPr>
          <a:xfrm flipH="1">
            <a:off x="8057406" y="577926"/>
            <a:ext cx="736713" cy="1637648"/>
          </a:xfrm>
          <a:prstGeom prst="straightConnector1">
            <a:avLst/>
          </a:prstGeom>
          <a:ln w="762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28EEE4EE-5623-4730-8B29-F2D6833EAF3E}"/>
              </a:ext>
            </a:extLst>
          </p:cNvPr>
          <p:cNvCxnSpPr>
            <a:cxnSpLocks/>
            <a:stCxn id="16" idx="1"/>
          </p:cNvCxnSpPr>
          <p:nvPr/>
        </p:nvCxnSpPr>
        <p:spPr>
          <a:xfrm flipH="1">
            <a:off x="5413248" y="2340864"/>
            <a:ext cx="2357850" cy="8937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Footer Placeholder 4">
            <a:extLst>
              <a:ext uri="{FF2B5EF4-FFF2-40B4-BE49-F238E27FC236}">
                <a16:creationId xmlns:a16="http://schemas.microsoft.com/office/drawing/2014/main" id="{1D44F740-590B-46E4-8136-0D89FC55D022}"/>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sp>
        <p:nvSpPr>
          <p:cNvPr id="3" name="Date Placeholder 2">
            <a:extLst>
              <a:ext uri="{FF2B5EF4-FFF2-40B4-BE49-F238E27FC236}">
                <a16:creationId xmlns:a16="http://schemas.microsoft.com/office/drawing/2014/main" id="{A6A35FF8-C66A-42BF-803F-576F56216451}"/>
              </a:ext>
            </a:extLst>
          </p:cNvPr>
          <p:cNvSpPr>
            <a:spLocks noGrp="1"/>
          </p:cNvSpPr>
          <p:nvPr>
            <p:ph type="dt" sz="half" idx="14"/>
          </p:nvPr>
        </p:nvSpPr>
        <p:spPr/>
        <p:txBody>
          <a:bodyPr/>
          <a:lstStyle/>
          <a:p>
            <a:fld id="{8419C387-0A30-4FE3-915C-39A6C037AE89}" type="datetime1">
              <a:rPr lang="en-GB" smtClean="0"/>
              <a:t>20/05/2022</a:t>
            </a:fld>
            <a:endParaRPr lang="en-US" dirty="0"/>
          </a:p>
        </p:txBody>
      </p:sp>
      <p:sp>
        <p:nvSpPr>
          <p:cNvPr id="4" name="Slide Number Placeholder 3">
            <a:extLst>
              <a:ext uri="{FF2B5EF4-FFF2-40B4-BE49-F238E27FC236}">
                <a16:creationId xmlns:a16="http://schemas.microsoft.com/office/drawing/2014/main" id="{C30612E2-B003-4C55-9006-8032D55D7737}"/>
              </a:ext>
            </a:extLst>
          </p:cNvPr>
          <p:cNvSpPr>
            <a:spLocks noGrp="1"/>
          </p:cNvSpPr>
          <p:nvPr>
            <p:ph type="sldNum" sz="quarter" idx="16"/>
          </p:nvPr>
        </p:nvSpPr>
        <p:spPr/>
        <p:txBody>
          <a:bodyPr/>
          <a:lstStyle/>
          <a:p>
            <a:fld id="{36B5EA5A-BC32-A742-B11B-8E7414D5B535}" type="slidenum">
              <a:rPr lang="en-US" smtClean="0"/>
              <a:pPr/>
              <a:t>10</a:t>
            </a:fld>
            <a:endParaRPr lang="en-US" dirty="0"/>
          </a:p>
        </p:txBody>
      </p:sp>
    </p:spTree>
    <p:extLst>
      <p:ext uri="{BB962C8B-B14F-4D97-AF65-F5344CB8AC3E}">
        <p14:creationId xmlns:p14="http://schemas.microsoft.com/office/powerpoint/2010/main" val="8856779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68D32-38F2-4153-9D53-9B0CD73534AF}"/>
              </a:ext>
            </a:extLst>
          </p:cNvPr>
          <p:cNvSpPr>
            <a:spLocks noGrp="1"/>
          </p:cNvSpPr>
          <p:nvPr>
            <p:ph type="title"/>
          </p:nvPr>
        </p:nvSpPr>
        <p:spPr/>
        <p:txBody>
          <a:bodyPr/>
          <a:lstStyle/>
          <a:p>
            <a:r>
              <a:rPr lang="en-GB" dirty="0"/>
              <a:t>Metallographic evaluation – Palcusil5 (Silver) </a:t>
            </a:r>
          </a:p>
        </p:txBody>
      </p:sp>
      <p:pic>
        <p:nvPicPr>
          <p:cNvPr id="9" name="Picture 8">
            <a:extLst>
              <a:ext uri="{FF2B5EF4-FFF2-40B4-BE49-F238E27FC236}">
                <a16:creationId xmlns:a16="http://schemas.microsoft.com/office/drawing/2014/main" id="{18317BF7-E1F1-461B-B2C5-2BBB7CB983F3}"/>
              </a:ext>
            </a:extLst>
          </p:cNvPr>
          <p:cNvPicPr>
            <a:picLocks noChangeAspect="1"/>
          </p:cNvPicPr>
          <p:nvPr/>
        </p:nvPicPr>
        <p:blipFill>
          <a:blip r:embed="rId2"/>
          <a:srcRect/>
          <a:stretch/>
        </p:blipFill>
        <p:spPr>
          <a:xfrm>
            <a:off x="915885" y="1116228"/>
            <a:ext cx="10360229" cy="2592015"/>
          </a:xfrm>
          <a:prstGeom prst="rect">
            <a:avLst/>
          </a:prstGeom>
        </p:spPr>
      </p:pic>
      <p:sp>
        <p:nvSpPr>
          <p:cNvPr id="10" name="TextBox 9">
            <a:extLst>
              <a:ext uri="{FF2B5EF4-FFF2-40B4-BE49-F238E27FC236}">
                <a16:creationId xmlns:a16="http://schemas.microsoft.com/office/drawing/2014/main" id="{C3117E57-21E1-4E6E-A9CD-4F80A6FCB8BF}"/>
              </a:ext>
            </a:extLst>
          </p:cNvPr>
          <p:cNvSpPr txBox="1"/>
          <p:nvPr/>
        </p:nvSpPr>
        <p:spPr>
          <a:xfrm>
            <a:off x="6403525" y="6055945"/>
            <a:ext cx="5422011" cy="276999"/>
          </a:xfrm>
          <a:prstGeom prst="rect">
            <a:avLst/>
          </a:prstGeom>
          <a:noFill/>
        </p:spPr>
        <p:txBody>
          <a:bodyPr wrap="square" lIns="0" tIns="0" rIns="0" bIns="0" rtlCol="0">
            <a:spAutoFit/>
          </a:bodyPr>
          <a:lstStyle/>
          <a:p>
            <a:pPr algn="l"/>
            <a:r>
              <a:rPr lang="en-GB" dirty="0">
                <a:hlinkClick r:id="rId3"/>
              </a:rPr>
              <a:t>Brazing tests (15 September 2021) · Indico (cern.ch)</a:t>
            </a:r>
            <a:endParaRPr lang="en-GB" dirty="0"/>
          </a:p>
        </p:txBody>
      </p:sp>
      <p:sp>
        <p:nvSpPr>
          <p:cNvPr id="11" name="TextBox 10">
            <a:extLst>
              <a:ext uri="{FF2B5EF4-FFF2-40B4-BE49-F238E27FC236}">
                <a16:creationId xmlns:a16="http://schemas.microsoft.com/office/drawing/2014/main" id="{60700DD8-AF3B-4290-B168-1B4AF479A648}"/>
              </a:ext>
            </a:extLst>
          </p:cNvPr>
          <p:cNvSpPr txBox="1"/>
          <p:nvPr/>
        </p:nvSpPr>
        <p:spPr>
          <a:xfrm>
            <a:off x="5777721" y="1208502"/>
            <a:ext cx="527709" cy="461665"/>
          </a:xfrm>
          <a:prstGeom prst="rect">
            <a:avLst/>
          </a:prstGeom>
          <a:noFill/>
        </p:spPr>
        <p:txBody>
          <a:bodyPr wrap="none" rtlCol="0">
            <a:spAutoFit/>
          </a:bodyPr>
          <a:lstStyle/>
          <a:p>
            <a:r>
              <a:rPr lang="en-US" sz="2400" b="1" dirty="0">
                <a:solidFill>
                  <a:schemeClr val="bg1"/>
                </a:solidFill>
              </a:rPr>
              <a:t>#4</a:t>
            </a:r>
          </a:p>
        </p:txBody>
      </p:sp>
      <p:pic>
        <p:nvPicPr>
          <p:cNvPr id="12" name="Picture 11">
            <a:extLst>
              <a:ext uri="{FF2B5EF4-FFF2-40B4-BE49-F238E27FC236}">
                <a16:creationId xmlns:a16="http://schemas.microsoft.com/office/drawing/2014/main" id="{B94C243F-5679-41B4-9ED4-3CD0DFEF3476}"/>
              </a:ext>
            </a:extLst>
          </p:cNvPr>
          <p:cNvPicPr>
            <a:picLocks noChangeAspect="1"/>
          </p:cNvPicPr>
          <p:nvPr/>
        </p:nvPicPr>
        <p:blipFill>
          <a:blip r:embed="rId4"/>
          <a:srcRect/>
          <a:stretch/>
        </p:blipFill>
        <p:spPr>
          <a:xfrm>
            <a:off x="281380" y="2622078"/>
            <a:ext cx="4876800" cy="3657600"/>
          </a:xfrm>
          <a:prstGeom prst="rect">
            <a:avLst/>
          </a:prstGeom>
          <a:ln w="28575">
            <a:solidFill>
              <a:schemeClr val="accent3"/>
            </a:solidFill>
          </a:ln>
        </p:spPr>
      </p:pic>
      <p:cxnSp>
        <p:nvCxnSpPr>
          <p:cNvPr id="14" name="Straight Arrow Connector 13">
            <a:extLst>
              <a:ext uri="{FF2B5EF4-FFF2-40B4-BE49-F238E27FC236}">
                <a16:creationId xmlns:a16="http://schemas.microsoft.com/office/drawing/2014/main" id="{28EEE4EE-5623-4730-8B29-F2D6833EAF3E}"/>
              </a:ext>
            </a:extLst>
          </p:cNvPr>
          <p:cNvCxnSpPr>
            <a:cxnSpLocks/>
          </p:cNvCxnSpPr>
          <p:nvPr/>
        </p:nvCxnSpPr>
        <p:spPr>
          <a:xfrm flipH="1">
            <a:off x="4407408" y="2401178"/>
            <a:ext cx="155448" cy="2209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8CF94893-12B3-4192-B30B-E40A0D3F90E0}"/>
              </a:ext>
            </a:extLst>
          </p:cNvPr>
          <p:cNvSpPr/>
          <p:nvPr/>
        </p:nvSpPr>
        <p:spPr>
          <a:xfrm>
            <a:off x="4407408" y="2249424"/>
            <a:ext cx="347472" cy="219456"/>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C529E23A-9344-4EC9-B89E-18106F5B0523}"/>
              </a:ext>
            </a:extLst>
          </p:cNvPr>
          <p:cNvSpPr txBox="1"/>
          <p:nvPr/>
        </p:nvSpPr>
        <p:spPr>
          <a:xfrm>
            <a:off x="6271767" y="4162963"/>
            <a:ext cx="4655313" cy="1384995"/>
          </a:xfrm>
          <a:prstGeom prst="rect">
            <a:avLst/>
          </a:prstGeom>
          <a:noFill/>
        </p:spPr>
        <p:txBody>
          <a:bodyPr wrap="square" lIns="0" tIns="0" rIns="0" bIns="0" rtlCol="0">
            <a:spAutoFit/>
          </a:bodyPr>
          <a:lstStyle/>
          <a:p>
            <a:pPr algn="l"/>
            <a:r>
              <a:rPr lang="en-GB" dirty="0"/>
              <a:t>That is the lowest temperature reached in the study and still we can observe a good continuity but we cannot see any CG.</a:t>
            </a:r>
          </a:p>
          <a:p>
            <a:pPr algn="l"/>
            <a:endParaRPr lang="en-GB" dirty="0"/>
          </a:p>
          <a:p>
            <a:pPr algn="l"/>
            <a:endParaRPr lang="en-GB" dirty="0"/>
          </a:p>
        </p:txBody>
      </p:sp>
      <p:sp>
        <p:nvSpPr>
          <p:cNvPr id="19" name="Footer Placeholder 4">
            <a:extLst>
              <a:ext uri="{FF2B5EF4-FFF2-40B4-BE49-F238E27FC236}">
                <a16:creationId xmlns:a16="http://schemas.microsoft.com/office/drawing/2014/main" id="{E51625DF-3799-4D2F-8A66-48046D3842C2}"/>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sp>
        <p:nvSpPr>
          <p:cNvPr id="3" name="Date Placeholder 2">
            <a:extLst>
              <a:ext uri="{FF2B5EF4-FFF2-40B4-BE49-F238E27FC236}">
                <a16:creationId xmlns:a16="http://schemas.microsoft.com/office/drawing/2014/main" id="{CD9F69DD-2930-449D-A07A-F44DD329BAC4}"/>
              </a:ext>
            </a:extLst>
          </p:cNvPr>
          <p:cNvSpPr>
            <a:spLocks noGrp="1"/>
          </p:cNvSpPr>
          <p:nvPr>
            <p:ph type="dt" sz="half" idx="14"/>
          </p:nvPr>
        </p:nvSpPr>
        <p:spPr/>
        <p:txBody>
          <a:bodyPr/>
          <a:lstStyle/>
          <a:p>
            <a:fld id="{7CC99354-3809-4AAF-95F1-0BCE22EAC125}" type="datetime1">
              <a:rPr lang="en-GB" smtClean="0"/>
              <a:t>20/05/2022</a:t>
            </a:fld>
            <a:endParaRPr lang="en-US" dirty="0"/>
          </a:p>
        </p:txBody>
      </p:sp>
      <p:sp>
        <p:nvSpPr>
          <p:cNvPr id="4" name="Slide Number Placeholder 3">
            <a:extLst>
              <a:ext uri="{FF2B5EF4-FFF2-40B4-BE49-F238E27FC236}">
                <a16:creationId xmlns:a16="http://schemas.microsoft.com/office/drawing/2014/main" id="{C23F885E-4228-4A8B-9A64-6121FD418CF2}"/>
              </a:ext>
            </a:extLst>
          </p:cNvPr>
          <p:cNvSpPr>
            <a:spLocks noGrp="1"/>
          </p:cNvSpPr>
          <p:nvPr>
            <p:ph type="sldNum" sz="quarter" idx="16"/>
          </p:nvPr>
        </p:nvSpPr>
        <p:spPr/>
        <p:txBody>
          <a:bodyPr/>
          <a:lstStyle/>
          <a:p>
            <a:fld id="{36B5EA5A-BC32-A742-B11B-8E7414D5B535}" type="slidenum">
              <a:rPr lang="en-US" smtClean="0"/>
              <a:pPr/>
              <a:t>11</a:t>
            </a:fld>
            <a:endParaRPr lang="en-US" dirty="0"/>
          </a:p>
        </p:txBody>
      </p:sp>
    </p:spTree>
    <p:extLst>
      <p:ext uri="{BB962C8B-B14F-4D97-AF65-F5344CB8AC3E}">
        <p14:creationId xmlns:p14="http://schemas.microsoft.com/office/powerpoint/2010/main" val="7449118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68D32-38F2-4153-9D53-9B0CD73534AF}"/>
              </a:ext>
            </a:extLst>
          </p:cNvPr>
          <p:cNvSpPr>
            <a:spLocks noGrp="1"/>
          </p:cNvSpPr>
          <p:nvPr>
            <p:ph type="title"/>
          </p:nvPr>
        </p:nvSpPr>
        <p:spPr/>
        <p:txBody>
          <a:bodyPr/>
          <a:lstStyle/>
          <a:p>
            <a:r>
              <a:rPr lang="en-GB" dirty="0"/>
              <a:t>Metallographic evaluation - Palcusil5 (Silver) </a:t>
            </a:r>
          </a:p>
        </p:txBody>
      </p:sp>
      <p:pic>
        <p:nvPicPr>
          <p:cNvPr id="9" name="Picture 8">
            <a:extLst>
              <a:ext uri="{FF2B5EF4-FFF2-40B4-BE49-F238E27FC236}">
                <a16:creationId xmlns:a16="http://schemas.microsoft.com/office/drawing/2014/main" id="{18317BF7-E1F1-461B-B2C5-2BBB7CB983F3}"/>
              </a:ext>
            </a:extLst>
          </p:cNvPr>
          <p:cNvPicPr>
            <a:picLocks noChangeAspect="1"/>
          </p:cNvPicPr>
          <p:nvPr/>
        </p:nvPicPr>
        <p:blipFill>
          <a:blip r:embed="rId2"/>
          <a:srcRect/>
          <a:stretch/>
        </p:blipFill>
        <p:spPr>
          <a:xfrm>
            <a:off x="915885" y="1302459"/>
            <a:ext cx="10360229" cy="2219552"/>
          </a:xfrm>
          <a:prstGeom prst="rect">
            <a:avLst/>
          </a:prstGeom>
        </p:spPr>
      </p:pic>
      <p:sp>
        <p:nvSpPr>
          <p:cNvPr id="10" name="TextBox 9">
            <a:extLst>
              <a:ext uri="{FF2B5EF4-FFF2-40B4-BE49-F238E27FC236}">
                <a16:creationId xmlns:a16="http://schemas.microsoft.com/office/drawing/2014/main" id="{C3117E57-21E1-4E6E-A9CD-4F80A6FCB8BF}"/>
              </a:ext>
            </a:extLst>
          </p:cNvPr>
          <p:cNvSpPr txBox="1"/>
          <p:nvPr/>
        </p:nvSpPr>
        <p:spPr>
          <a:xfrm>
            <a:off x="6403525" y="6055945"/>
            <a:ext cx="5422011" cy="276999"/>
          </a:xfrm>
          <a:prstGeom prst="rect">
            <a:avLst/>
          </a:prstGeom>
          <a:noFill/>
        </p:spPr>
        <p:txBody>
          <a:bodyPr wrap="square" lIns="0" tIns="0" rIns="0" bIns="0" rtlCol="0">
            <a:spAutoFit/>
          </a:bodyPr>
          <a:lstStyle/>
          <a:p>
            <a:pPr algn="l"/>
            <a:r>
              <a:rPr lang="en-GB" dirty="0">
                <a:hlinkClick r:id="rId3"/>
              </a:rPr>
              <a:t>Brazing tests (15 September 2021) · Indico (cern.ch)</a:t>
            </a:r>
            <a:endParaRPr lang="en-GB" dirty="0"/>
          </a:p>
        </p:txBody>
      </p:sp>
      <p:sp>
        <p:nvSpPr>
          <p:cNvPr id="11" name="TextBox 10">
            <a:extLst>
              <a:ext uri="{FF2B5EF4-FFF2-40B4-BE49-F238E27FC236}">
                <a16:creationId xmlns:a16="http://schemas.microsoft.com/office/drawing/2014/main" id="{60700DD8-AF3B-4290-B168-1B4AF479A648}"/>
              </a:ext>
            </a:extLst>
          </p:cNvPr>
          <p:cNvSpPr txBox="1"/>
          <p:nvPr/>
        </p:nvSpPr>
        <p:spPr>
          <a:xfrm>
            <a:off x="5777721" y="1208502"/>
            <a:ext cx="527709" cy="461665"/>
          </a:xfrm>
          <a:prstGeom prst="rect">
            <a:avLst/>
          </a:prstGeom>
          <a:noFill/>
        </p:spPr>
        <p:txBody>
          <a:bodyPr wrap="none" rtlCol="0">
            <a:spAutoFit/>
          </a:bodyPr>
          <a:lstStyle/>
          <a:p>
            <a:r>
              <a:rPr lang="en-US" sz="2400" b="1" dirty="0">
                <a:solidFill>
                  <a:schemeClr val="bg1"/>
                </a:solidFill>
              </a:rPr>
              <a:t>#7</a:t>
            </a:r>
          </a:p>
        </p:txBody>
      </p:sp>
      <p:pic>
        <p:nvPicPr>
          <p:cNvPr id="12" name="Picture 11">
            <a:extLst>
              <a:ext uri="{FF2B5EF4-FFF2-40B4-BE49-F238E27FC236}">
                <a16:creationId xmlns:a16="http://schemas.microsoft.com/office/drawing/2014/main" id="{B94C243F-5679-41B4-9ED4-3CD0DFEF3476}"/>
              </a:ext>
            </a:extLst>
          </p:cNvPr>
          <p:cNvPicPr>
            <a:picLocks noChangeAspect="1"/>
          </p:cNvPicPr>
          <p:nvPr/>
        </p:nvPicPr>
        <p:blipFill>
          <a:blip r:embed="rId4"/>
          <a:srcRect/>
          <a:stretch/>
        </p:blipFill>
        <p:spPr>
          <a:xfrm>
            <a:off x="281380" y="2622078"/>
            <a:ext cx="4876800" cy="3657600"/>
          </a:xfrm>
          <a:prstGeom prst="rect">
            <a:avLst/>
          </a:prstGeom>
          <a:ln w="28575">
            <a:solidFill>
              <a:schemeClr val="accent3"/>
            </a:solidFill>
          </a:ln>
        </p:spPr>
      </p:pic>
      <p:cxnSp>
        <p:nvCxnSpPr>
          <p:cNvPr id="14" name="Straight Arrow Connector 13">
            <a:extLst>
              <a:ext uri="{FF2B5EF4-FFF2-40B4-BE49-F238E27FC236}">
                <a16:creationId xmlns:a16="http://schemas.microsoft.com/office/drawing/2014/main" id="{28EEE4EE-5623-4730-8B29-F2D6833EAF3E}"/>
              </a:ext>
            </a:extLst>
          </p:cNvPr>
          <p:cNvCxnSpPr>
            <a:cxnSpLocks/>
          </p:cNvCxnSpPr>
          <p:nvPr/>
        </p:nvCxnSpPr>
        <p:spPr>
          <a:xfrm flipH="1">
            <a:off x="4407408" y="2401178"/>
            <a:ext cx="155448" cy="2209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8CF94893-12B3-4192-B30B-E40A0D3F90E0}"/>
              </a:ext>
            </a:extLst>
          </p:cNvPr>
          <p:cNvSpPr/>
          <p:nvPr/>
        </p:nvSpPr>
        <p:spPr>
          <a:xfrm>
            <a:off x="4416552" y="2194560"/>
            <a:ext cx="347472" cy="219456"/>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C529E23A-9344-4EC9-B89E-18106F5B0523}"/>
              </a:ext>
            </a:extLst>
          </p:cNvPr>
          <p:cNvSpPr txBox="1"/>
          <p:nvPr/>
        </p:nvSpPr>
        <p:spPr>
          <a:xfrm>
            <a:off x="6271767" y="4264503"/>
            <a:ext cx="4307841" cy="1384995"/>
          </a:xfrm>
          <a:prstGeom prst="rect">
            <a:avLst/>
          </a:prstGeom>
          <a:noFill/>
        </p:spPr>
        <p:txBody>
          <a:bodyPr wrap="square" lIns="0" tIns="0" rIns="0" bIns="0" rtlCol="0">
            <a:spAutoFit/>
          </a:bodyPr>
          <a:lstStyle/>
          <a:p>
            <a:pPr algn="l"/>
            <a:r>
              <a:rPr lang="en-GB" dirty="0"/>
              <a:t>Another outcome we can see from this study is that the BFM stops as soon is reaching the end of the channels generating a rounding in the corners and a flat area in the straights surfaces</a:t>
            </a:r>
          </a:p>
        </p:txBody>
      </p:sp>
      <p:sp>
        <p:nvSpPr>
          <p:cNvPr id="19" name="Footer Placeholder 4">
            <a:extLst>
              <a:ext uri="{FF2B5EF4-FFF2-40B4-BE49-F238E27FC236}">
                <a16:creationId xmlns:a16="http://schemas.microsoft.com/office/drawing/2014/main" id="{E51625DF-3799-4D2F-8A66-48046D3842C2}"/>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pic>
        <p:nvPicPr>
          <p:cNvPr id="13" name="Picture 12">
            <a:extLst>
              <a:ext uri="{FF2B5EF4-FFF2-40B4-BE49-F238E27FC236}">
                <a16:creationId xmlns:a16="http://schemas.microsoft.com/office/drawing/2014/main" id="{29EF56A1-E121-4494-B294-33CE7B65ABA1}"/>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l="25774" r="19658"/>
          <a:stretch/>
        </p:blipFill>
        <p:spPr>
          <a:xfrm>
            <a:off x="8710869" y="165720"/>
            <a:ext cx="3030474" cy="2834426"/>
          </a:xfrm>
          <a:prstGeom prst="rect">
            <a:avLst/>
          </a:prstGeom>
          <a:ln>
            <a:solidFill>
              <a:schemeClr val="accent3"/>
            </a:solidFill>
          </a:ln>
        </p:spPr>
      </p:pic>
      <p:sp>
        <p:nvSpPr>
          <p:cNvPr id="15" name="Cross 14">
            <a:extLst>
              <a:ext uri="{FF2B5EF4-FFF2-40B4-BE49-F238E27FC236}">
                <a16:creationId xmlns:a16="http://schemas.microsoft.com/office/drawing/2014/main" id="{A6884DC3-E5A7-4C3E-A898-6C28CEA87A3B}"/>
              </a:ext>
            </a:extLst>
          </p:cNvPr>
          <p:cNvSpPr/>
          <p:nvPr/>
        </p:nvSpPr>
        <p:spPr>
          <a:xfrm rot="3049845">
            <a:off x="9660691" y="1287126"/>
            <a:ext cx="387283" cy="367769"/>
          </a:xfrm>
          <a:prstGeom prst="plus">
            <a:avLst>
              <a:gd name="adj" fmla="val 44149"/>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3" name="Date Placeholder 2">
            <a:extLst>
              <a:ext uri="{FF2B5EF4-FFF2-40B4-BE49-F238E27FC236}">
                <a16:creationId xmlns:a16="http://schemas.microsoft.com/office/drawing/2014/main" id="{00E6DD05-C6E2-4B87-A416-8067B8F1BB1D}"/>
              </a:ext>
            </a:extLst>
          </p:cNvPr>
          <p:cNvSpPr>
            <a:spLocks noGrp="1"/>
          </p:cNvSpPr>
          <p:nvPr>
            <p:ph type="dt" sz="half" idx="14"/>
          </p:nvPr>
        </p:nvSpPr>
        <p:spPr/>
        <p:txBody>
          <a:bodyPr/>
          <a:lstStyle/>
          <a:p>
            <a:fld id="{B2274890-F683-472C-8615-760185F475E4}" type="datetime1">
              <a:rPr lang="en-GB" smtClean="0"/>
              <a:t>20/05/2022</a:t>
            </a:fld>
            <a:endParaRPr lang="en-US" dirty="0"/>
          </a:p>
        </p:txBody>
      </p:sp>
      <p:sp>
        <p:nvSpPr>
          <p:cNvPr id="4" name="Slide Number Placeholder 3">
            <a:extLst>
              <a:ext uri="{FF2B5EF4-FFF2-40B4-BE49-F238E27FC236}">
                <a16:creationId xmlns:a16="http://schemas.microsoft.com/office/drawing/2014/main" id="{26CE4532-7107-4FB4-9FCB-841D8F82E7B9}"/>
              </a:ext>
            </a:extLst>
          </p:cNvPr>
          <p:cNvSpPr>
            <a:spLocks noGrp="1"/>
          </p:cNvSpPr>
          <p:nvPr>
            <p:ph type="sldNum" sz="quarter" idx="16"/>
          </p:nvPr>
        </p:nvSpPr>
        <p:spPr/>
        <p:txBody>
          <a:bodyPr/>
          <a:lstStyle/>
          <a:p>
            <a:fld id="{36B5EA5A-BC32-A742-B11B-8E7414D5B535}" type="slidenum">
              <a:rPr lang="en-US" smtClean="0"/>
              <a:pPr/>
              <a:t>12</a:t>
            </a:fld>
            <a:endParaRPr lang="en-US" dirty="0"/>
          </a:p>
        </p:txBody>
      </p:sp>
    </p:spTree>
    <p:extLst>
      <p:ext uri="{BB962C8B-B14F-4D97-AF65-F5344CB8AC3E}">
        <p14:creationId xmlns:p14="http://schemas.microsoft.com/office/powerpoint/2010/main" val="21124072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DAC7D7D-BF8B-4ED0-990F-A898382218CA}"/>
              </a:ext>
            </a:extLst>
          </p:cNvPr>
          <p:cNvPicPr>
            <a:picLocks noChangeAspect="1"/>
          </p:cNvPicPr>
          <p:nvPr/>
        </p:nvPicPr>
        <p:blipFill>
          <a:blip r:embed="rId2" cstate="hqprint">
            <a:extLst>
              <a:ext uri="{28A0092B-C50C-407E-A947-70E740481C1C}">
                <a14:useLocalDpi xmlns:a14="http://schemas.microsoft.com/office/drawing/2010/main"/>
              </a:ext>
            </a:extLst>
          </a:blip>
          <a:srcRect/>
          <a:stretch/>
        </p:blipFill>
        <p:spPr>
          <a:xfrm>
            <a:off x="4676264" y="3736841"/>
            <a:ext cx="3240000" cy="2430000"/>
          </a:xfrm>
          <a:prstGeom prst="rect">
            <a:avLst/>
          </a:prstGeom>
        </p:spPr>
      </p:pic>
      <p:sp>
        <p:nvSpPr>
          <p:cNvPr id="2" name="Title 1">
            <a:extLst>
              <a:ext uri="{FF2B5EF4-FFF2-40B4-BE49-F238E27FC236}">
                <a16:creationId xmlns:a16="http://schemas.microsoft.com/office/drawing/2014/main" id="{00868D32-38F2-4153-9D53-9B0CD73534AF}"/>
              </a:ext>
            </a:extLst>
          </p:cNvPr>
          <p:cNvSpPr>
            <a:spLocks noGrp="1"/>
          </p:cNvSpPr>
          <p:nvPr>
            <p:ph type="title"/>
          </p:nvPr>
        </p:nvSpPr>
        <p:spPr/>
        <p:txBody>
          <a:bodyPr/>
          <a:lstStyle/>
          <a:p>
            <a:r>
              <a:rPr lang="en-GB" dirty="0"/>
              <a:t>Metallographic evaluation - Palcusil5 (Silver) </a:t>
            </a:r>
          </a:p>
        </p:txBody>
      </p:sp>
      <p:pic>
        <p:nvPicPr>
          <p:cNvPr id="4" name="Picture 3">
            <a:extLst>
              <a:ext uri="{FF2B5EF4-FFF2-40B4-BE49-F238E27FC236}">
                <a16:creationId xmlns:a16="http://schemas.microsoft.com/office/drawing/2014/main" id="{AAFC1567-8FC0-4894-8782-1D0881CDEB1F}"/>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1267247" y="1277235"/>
            <a:ext cx="3240000" cy="2417986"/>
          </a:xfrm>
          <a:prstGeom prst="rect">
            <a:avLst/>
          </a:prstGeom>
        </p:spPr>
      </p:pic>
      <p:sp>
        <p:nvSpPr>
          <p:cNvPr id="5" name="TextBox 4">
            <a:extLst>
              <a:ext uri="{FF2B5EF4-FFF2-40B4-BE49-F238E27FC236}">
                <a16:creationId xmlns:a16="http://schemas.microsoft.com/office/drawing/2014/main" id="{B11DFC07-0193-464C-A46E-E09C6ED55EB6}"/>
              </a:ext>
            </a:extLst>
          </p:cNvPr>
          <p:cNvSpPr txBox="1"/>
          <p:nvPr/>
        </p:nvSpPr>
        <p:spPr>
          <a:xfrm>
            <a:off x="1600200" y="1439335"/>
            <a:ext cx="485775" cy="276999"/>
          </a:xfrm>
          <a:prstGeom prst="rect">
            <a:avLst/>
          </a:prstGeom>
          <a:noFill/>
        </p:spPr>
        <p:txBody>
          <a:bodyPr wrap="square" lIns="0" tIns="0" rIns="0" bIns="0" rtlCol="0">
            <a:spAutoFit/>
          </a:bodyPr>
          <a:lstStyle/>
          <a:p>
            <a:pPr algn="l"/>
            <a:r>
              <a:rPr lang="en-GB" dirty="0"/>
              <a:t>#4</a:t>
            </a:r>
          </a:p>
        </p:txBody>
      </p:sp>
      <p:pic>
        <p:nvPicPr>
          <p:cNvPr id="18" name="Picture 17">
            <a:extLst>
              <a:ext uri="{FF2B5EF4-FFF2-40B4-BE49-F238E27FC236}">
                <a16:creationId xmlns:a16="http://schemas.microsoft.com/office/drawing/2014/main" id="{30981E1A-45BC-4AB7-964E-40AAF8F28A3B}"/>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1267354" y="3742848"/>
            <a:ext cx="3239785" cy="2417986"/>
          </a:xfrm>
          <a:prstGeom prst="rect">
            <a:avLst/>
          </a:prstGeom>
        </p:spPr>
      </p:pic>
      <p:sp>
        <p:nvSpPr>
          <p:cNvPr id="21" name="TextBox 20">
            <a:extLst>
              <a:ext uri="{FF2B5EF4-FFF2-40B4-BE49-F238E27FC236}">
                <a16:creationId xmlns:a16="http://schemas.microsoft.com/office/drawing/2014/main" id="{190BB4E0-25DC-4358-BBCD-EB6476982FBC}"/>
              </a:ext>
            </a:extLst>
          </p:cNvPr>
          <p:cNvSpPr txBox="1"/>
          <p:nvPr/>
        </p:nvSpPr>
        <p:spPr>
          <a:xfrm>
            <a:off x="1600200" y="3904948"/>
            <a:ext cx="485775" cy="276999"/>
          </a:xfrm>
          <a:prstGeom prst="rect">
            <a:avLst/>
          </a:prstGeom>
          <a:noFill/>
        </p:spPr>
        <p:txBody>
          <a:bodyPr wrap="square" lIns="0" tIns="0" rIns="0" bIns="0" rtlCol="0">
            <a:spAutoFit/>
          </a:bodyPr>
          <a:lstStyle/>
          <a:p>
            <a:pPr algn="l"/>
            <a:r>
              <a:rPr lang="en-GB" dirty="0"/>
              <a:t>#5</a:t>
            </a:r>
          </a:p>
        </p:txBody>
      </p:sp>
      <p:pic>
        <p:nvPicPr>
          <p:cNvPr id="22" name="Picture 21">
            <a:extLst>
              <a:ext uri="{FF2B5EF4-FFF2-40B4-BE49-F238E27FC236}">
                <a16:creationId xmlns:a16="http://schemas.microsoft.com/office/drawing/2014/main" id="{E8A66E68-2400-4501-AF0F-9136AF0F4D0F}"/>
              </a:ext>
            </a:extLst>
          </p:cNvPr>
          <p:cNvPicPr>
            <a:picLocks noChangeAspect="1"/>
          </p:cNvPicPr>
          <p:nvPr/>
        </p:nvPicPr>
        <p:blipFill>
          <a:blip r:embed="rId5" cstate="print">
            <a:extLst>
              <a:ext uri="{28A0092B-C50C-407E-A947-70E740481C1C}">
                <a14:useLocalDpi xmlns:a14="http://schemas.microsoft.com/office/drawing/2010/main"/>
              </a:ext>
            </a:extLst>
          </a:blip>
          <a:srcRect/>
          <a:stretch/>
        </p:blipFill>
        <p:spPr>
          <a:xfrm>
            <a:off x="4676264" y="1277235"/>
            <a:ext cx="3223981" cy="2417986"/>
          </a:xfrm>
          <a:prstGeom prst="rect">
            <a:avLst/>
          </a:prstGeom>
        </p:spPr>
      </p:pic>
      <p:sp>
        <p:nvSpPr>
          <p:cNvPr id="23" name="TextBox 22">
            <a:extLst>
              <a:ext uri="{FF2B5EF4-FFF2-40B4-BE49-F238E27FC236}">
                <a16:creationId xmlns:a16="http://schemas.microsoft.com/office/drawing/2014/main" id="{620C5CC0-2784-403D-919C-F9DC2ED023D7}"/>
              </a:ext>
            </a:extLst>
          </p:cNvPr>
          <p:cNvSpPr txBox="1"/>
          <p:nvPr/>
        </p:nvSpPr>
        <p:spPr>
          <a:xfrm>
            <a:off x="5001208" y="1439335"/>
            <a:ext cx="485775" cy="276999"/>
          </a:xfrm>
          <a:prstGeom prst="rect">
            <a:avLst/>
          </a:prstGeom>
          <a:noFill/>
        </p:spPr>
        <p:txBody>
          <a:bodyPr wrap="square" lIns="0" tIns="0" rIns="0" bIns="0" rtlCol="0">
            <a:spAutoFit/>
          </a:bodyPr>
          <a:lstStyle/>
          <a:p>
            <a:pPr algn="l"/>
            <a:r>
              <a:rPr lang="en-GB" dirty="0"/>
              <a:t>#6</a:t>
            </a:r>
          </a:p>
        </p:txBody>
      </p:sp>
      <p:sp>
        <p:nvSpPr>
          <p:cNvPr id="25" name="TextBox 24">
            <a:extLst>
              <a:ext uri="{FF2B5EF4-FFF2-40B4-BE49-F238E27FC236}">
                <a16:creationId xmlns:a16="http://schemas.microsoft.com/office/drawing/2014/main" id="{06479CEA-DA82-4DE4-BFCA-87F204FBC01A}"/>
              </a:ext>
            </a:extLst>
          </p:cNvPr>
          <p:cNvSpPr txBox="1"/>
          <p:nvPr/>
        </p:nvSpPr>
        <p:spPr>
          <a:xfrm>
            <a:off x="5001208" y="3918856"/>
            <a:ext cx="485775" cy="276999"/>
          </a:xfrm>
          <a:prstGeom prst="rect">
            <a:avLst/>
          </a:prstGeom>
          <a:noFill/>
        </p:spPr>
        <p:txBody>
          <a:bodyPr wrap="square" lIns="0" tIns="0" rIns="0" bIns="0" rtlCol="0">
            <a:spAutoFit/>
          </a:bodyPr>
          <a:lstStyle/>
          <a:p>
            <a:pPr algn="l"/>
            <a:r>
              <a:rPr lang="en-GB" dirty="0"/>
              <a:t>#7</a:t>
            </a:r>
          </a:p>
        </p:txBody>
      </p:sp>
      <p:sp>
        <p:nvSpPr>
          <p:cNvPr id="8" name="TextBox 7">
            <a:extLst>
              <a:ext uri="{FF2B5EF4-FFF2-40B4-BE49-F238E27FC236}">
                <a16:creationId xmlns:a16="http://schemas.microsoft.com/office/drawing/2014/main" id="{E6FF4B57-25D1-4915-A952-875310836A92}"/>
              </a:ext>
            </a:extLst>
          </p:cNvPr>
          <p:cNvSpPr txBox="1"/>
          <p:nvPr/>
        </p:nvSpPr>
        <p:spPr>
          <a:xfrm>
            <a:off x="8650224" y="1559546"/>
            <a:ext cx="1938528" cy="830997"/>
          </a:xfrm>
          <a:prstGeom prst="rect">
            <a:avLst/>
          </a:prstGeom>
          <a:noFill/>
        </p:spPr>
        <p:txBody>
          <a:bodyPr wrap="square" lIns="0" tIns="0" rIns="0" bIns="0" rtlCol="0">
            <a:spAutoFit/>
          </a:bodyPr>
          <a:lstStyle/>
          <a:p>
            <a:pPr algn="l"/>
            <a:r>
              <a:rPr lang="en-GB" dirty="0"/>
              <a:t>At CERN</a:t>
            </a:r>
          </a:p>
          <a:p>
            <a:pPr algn="l"/>
            <a:r>
              <a:rPr lang="en-GB" dirty="0"/>
              <a:t>Temp: 815 </a:t>
            </a:r>
            <a:r>
              <a:rPr lang="en-GB" baseline="30000" dirty="0" err="1"/>
              <a:t>o</a:t>
            </a:r>
            <a:r>
              <a:rPr lang="en-GB" dirty="0" err="1"/>
              <a:t>C</a:t>
            </a:r>
            <a:endParaRPr lang="en-GB" dirty="0"/>
          </a:p>
          <a:p>
            <a:pPr algn="l"/>
            <a:r>
              <a:rPr lang="en-GB" dirty="0"/>
              <a:t>Time: 10-15 min  </a:t>
            </a:r>
          </a:p>
        </p:txBody>
      </p:sp>
      <p:sp>
        <p:nvSpPr>
          <p:cNvPr id="26" name="TextBox 25">
            <a:extLst>
              <a:ext uri="{FF2B5EF4-FFF2-40B4-BE49-F238E27FC236}">
                <a16:creationId xmlns:a16="http://schemas.microsoft.com/office/drawing/2014/main" id="{66C850B1-6A81-418E-9774-EB5BAF1F499F}"/>
              </a:ext>
            </a:extLst>
          </p:cNvPr>
          <p:cNvSpPr txBox="1"/>
          <p:nvPr/>
        </p:nvSpPr>
        <p:spPr>
          <a:xfrm>
            <a:off x="8492238" y="2580052"/>
            <a:ext cx="3298381" cy="2215991"/>
          </a:xfrm>
          <a:prstGeom prst="rect">
            <a:avLst/>
          </a:prstGeom>
          <a:noFill/>
        </p:spPr>
        <p:txBody>
          <a:bodyPr wrap="square" lIns="0" tIns="0" rIns="0" bIns="0" rtlCol="0">
            <a:spAutoFit/>
          </a:bodyPr>
          <a:lstStyle/>
          <a:p>
            <a:pPr algn="l"/>
            <a:r>
              <a:rPr lang="en-GB" dirty="0"/>
              <a:t>We can see there is some continuity in all surfaces in contact.</a:t>
            </a:r>
          </a:p>
          <a:p>
            <a:pPr algn="l"/>
            <a:endParaRPr lang="en-GB" dirty="0"/>
          </a:p>
          <a:p>
            <a:pPr algn="l"/>
            <a:r>
              <a:rPr lang="en-GB" dirty="0"/>
              <a:t>As we can see in the pictures no crossing grains (CG) are observed. The red region in the UT correspond to non CG.</a:t>
            </a:r>
          </a:p>
        </p:txBody>
      </p:sp>
      <p:grpSp>
        <p:nvGrpSpPr>
          <p:cNvPr id="29" name="Group 28">
            <a:extLst>
              <a:ext uri="{FF2B5EF4-FFF2-40B4-BE49-F238E27FC236}">
                <a16:creationId xmlns:a16="http://schemas.microsoft.com/office/drawing/2014/main" id="{64C8A104-77D4-41F3-A3A9-98E21CFE6E18}"/>
              </a:ext>
            </a:extLst>
          </p:cNvPr>
          <p:cNvGrpSpPr/>
          <p:nvPr/>
        </p:nvGrpSpPr>
        <p:grpSpPr>
          <a:xfrm>
            <a:off x="8069371" y="5138441"/>
            <a:ext cx="3921622" cy="1038111"/>
            <a:chOff x="4320" y="3743175"/>
            <a:chExt cx="5180118" cy="1371253"/>
          </a:xfrm>
        </p:grpSpPr>
        <p:pic>
          <p:nvPicPr>
            <p:cNvPr id="30" name="Picture 29">
              <a:extLst>
                <a:ext uri="{FF2B5EF4-FFF2-40B4-BE49-F238E27FC236}">
                  <a16:creationId xmlns:a16="http://schemas.microsoft.com/office/drawing/2014/main" id="{088C5260-AB8A-4EAC-B5DA-976CCA73C812}"/>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4320" y="3745565"/>
              <a:ext cx="2428875" cy="1368863"/>
            </a:xfrm>
            <a:prstGeom prst="rect">
              <a:avLst/>
            </a:prstGeom>
          </p:spPr>
        </p:pic>
        <p:pic>
          <p:nvPicPr>
            <p:cNvPr id="31" name="Picture 30">
              <a:extLst>
                <a:ext uri="{FF2B5EF4-FFF2-40B4-BE49-F238E27FC236}">
                  <a16:creationId xmlns:a16="http://schemas.microsoft.com/office/drawing/2014/main" id="{A7740F31-E402-4175-B7A0-4E2662FB7F66}"/>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a:stretch/>
          </p:blipFill>
          <p:spPr>
            <a:xfrm>
              <a:off x="2433194" y="3743175"/>
              <a:ext cx="2751244" cy="1371252"/>
            </a:xfrm>
            <a:prstGeom prst="rect">
              <a:avLst/>
            </a:prstGeom>
          </p:spPr>
        </p:pic>
      </p:grpSp>
      <p:cxnSp>
        <p:nvCxnSpPr>
          <p:cNvPr id="9" name="Straight Arrow Connector 8">
            <a:extLst>
              <a:ext uri="{FF2B5EF4-FFF2-40B4-BE49-F238E27FC236}">
                <a16:creationId xmlns:a16="http://schemas.microsoft.com/office/drawing/2014/main" id="{2F8C9BFB-618D-4485-9188-14E920C49973}"/>
              </a:ext>
            </a:extLst>
          </p:cNvPr>
          <p:cNvCxnSpPr>
            <a:cxnSpLocks/>
          </p:cNvCxnSpPr>
          <p:nvPr/>
        </p:nvCxnSpPr>
        <p:spPr>
          <a:xfrm flipH="1">
            <a:off x="7297783" y="3857321"/>
            <a:ext cx="1088571" cy="139394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Date Placeholder 11">
            <a:extLst>
              <a:ext uri="{FF2B5EF4-FFF2-40B4-BE49-F238E27FC236}">
                <a16:creationId xmlns:a16="http://schemas.microsoft.com/office/drawing/2014/main" id="{FA38C3C1-7973-4A3C-B007-D36A463C8377}"/>
              </a:ext>
            </a:extLst>
          </p:cNvPr>
          <p:cNvSpPr>
            <a:spLocks noGrp="1"/>
          </p:cNvSpPr>
          <p:nvPr>
            <p:ph type="dt" sz="half" idx="14"/>
          </p:nvPr>
        </p:nvSpPr>
        <p:spPr/>
        <p:txBody>
          <a:bodyPr/>
          <a:lstStyle/>
          <a:p>
            <a:fld id="{2645784A-BD3D-499E-B2A0-7DB23BE0C4C7}" type="datetime1">
              <a:rPr lang="en-GB" smtClean="0"/>
              <a:t>20/05/2022</a:t>
            </a:fld>
            <a:endParaRPr lang="en-US" dirty="0"/>
          </a:p>
        </p:txBody>
      </p:sp>
      <p:sp>
        <p:nvSpPr>
          <p:cNvPr id="13" name="Footer Placeholder 12">
            <a:extLst>
              <a:ext uri="{FF2B5EF4-FFF2-40B4-BE49-F238E27FC236}">
                <a16:creationId xmlns:a16="http://schemas.microsoft.com/office/drawing/2014/main" id="{5A3AC1E3-0B94-4F55-830E-555B942DFEE7}"/>
              </a:ext>
            </a:extLst>
          </p:cNvPr>
          <p:cNvSpPr>
            <a:spLocks noGrp="1"/>
          </p:cNvSpPr>
          <p:nvPr>
            <p:ph type="ftr" sz="quarter" idx="15"/>
          </p:nvPr>
        </p:nvSpPr>
        <p:spPr/>
        <p:txBody>
          <a:bodyPr/>
          <a:lstStyle/>
          <a:p>
            <a:r>
              <a:rPr lang="en-GB"/>
              <a:t>Pedro M | Brazing discs and prototype review</a:t>
            </a:r>
            <a:endParaRPr lang="en-US" dirty="0"/>
          </a:p>
        </p:txBody>
      </p:sp>
      <p:sp>
        <p:nvSpPr>
          <p:cNvPr id="14" name="Slide Number Placeholder 13">
            <a:extLst>
              <a:ext uri="{FF2B5EF4-FFF2-40B4-BE49-F238E27FC236}">
                <a16:creationId xmlns:a16="http://schemas.microsoft.com/office/drawing/2014/main" id="{E68A15D4-2EEE-47CB-851D-A3D88D36CCAA}"/>
              </a:ext>
            </a:extLst>
          </p:cNvPr>
          <p:cNvSpPr>
            <a:spLocks noGrp="1"/>
          </p:cNvSpPr>
          <p:nvPr>
            <p:ph type="sldNum" sz="quarter" idx="16"/>
          </p:nvPr>
        </p:nvSpPr>
        <p:spPr/>
        <p:txBody>
          <a:bodyPr/>
          <a:lstStyle/>
          <a:p>
            <a:fld id="{36B5EA5A-BC32-A742-B11B-8E7414D5B535}" type="slidenum">
              <a:rPr lang="en-US" smtClean="0"/>
              <a:pPr/>
              <a:t>13</a:t>
            </a:fld>
            <a:endParaRPr lang="en-US" dirty="0"/>
          </a:p>
        </p:txBody>
      </p:sp>
    </p:spTree>
    <p:extLst>
      <p:ext uri="{BB962C8B-B14F-4D97-AF65-F5344CB8AC3E}">
        <p14:creationId xmlns:p14="http://schemas.microsoft.com/office/powerpoint/2010/main" val="3430056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51" descr="A screenshot of a video game&#10;&#10;Description automatically generated with low confidence">
            <a:extLst>
              <a:ext uri="{FF2B5EF4-FFF2-40B4-BE49-F238E27FC236}">
                <a16:creationId xmlns:a16="http://schemas.microsoft.com/office/drawing/2014/main" id="{AED0840A-1925-482C-922F-B5A563B15A3E}"/>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92472" y="1036916"/>
            <a:ext cx="7846423" cy="1572658"/>
          </a:xfrm>
          <a:prstGeom prst="rect">
            <a:avLst/>
          </a:prstGeom>
        </p:spPr>
      </p:pic>
      <p:sp>
        <p:nvSpPr>
          <p:cNvPr id="2" name="Title 1">
            <a:extLst>
              <a:ext uri="{FF2B5EF4-FFF2-40B4-BE49-F238E27FC236}">
                <a16:creationId xmlns:a16="http://schemas.microsoft.com/office/drawing/2014/main" id="{00868D32-38F2-4153-9D53-9B0CD73534AF}"/>
              </a:ext>
            </a:extLst>
          </p:cNvPr>
          <p:cNvSpPr>
            <a:spLocks noGrp="1"/>
          </p:cNvSpPr>
          <p:nvPr>
            <p:ph type="title"/>
          </p:nvPr>
        </p:nvSpPr>
        <p:spPr/>
        <p:txBody>
          <a:bodyPr/>
          <a:lstStyle/>
          <a:p>
            <a:r>
              <a:rPr lang="en-GB" dirty="0"/>
              <a:t>Metallographic evaluation - Palcusil5 (Silver) </a:t>
            </a:r>
          </a:p>
        </p:txBody>
      </p:sp>
      <p:sp>
        <p:nvSpPr>
          <p:cNvPr id="25" name="TextBox 24">
            <a:extLst>
              <a:ext uri="{FF2B5EF4-FFF2-40B4-BE49-F238E27FC236}">
                <a16:creationId xmlns:a16="http://schemas.microsoft.com/office/drawing/2014/main" id="{06479CEA-DA82-4DE4-BFCA-87F204FBC01A}"/>
              </a:ext>
            </a:extLst>
          </p:cNvPr>
          <p:cNvSpPr txBox="1"/>
          <p:nvPr/>
        </p:nvSpPr>
        <p:spPr>
          <a:xfrm>
            <a:off x="659755" y="1300835"/>
            <a:ext cx="485775" cy="276999"/>
          </a:xfrm>
          <a:prstGeom prst="rect">
            <a:avLst/>
          </a:prstGeom>
          <a:noFill/>
        </p:spPr>
        <p:txBody>
          <a:bodyPr wrap="square" lIns="0" tIns="0" rIns="0" bIns="0" rtlCol="0">
            <a:spAutoFit/>
          </a:bodyPr>
          <a:lstStyle/>
          <a:p>
            <a:pPr algn="l"/>
            <a:r>
              <a:rPr lang="en-GB" dirty="0"/>
              <a:t>#7</a:t>
            </a:r>
          </a:p>
        </p:txBody>
      </p:sp>
      <p:sp>
        <p:nvSpPr>
          <p:cNvPr id="26" name="TextBox 25">
            <a:extLst>
              <a:ext uri="{FF2B5EF4-FFF2-40B4-BE49-F238E27FC236}">
                <a16:creationId xmlns:a16="http://schemas.microsoft.com/office/drawing/2014/main" id="{66C850B1-6A81-418E-9774-EB5BAF1F499F}"/>
              </a:ext>
            </a:extLst>
          </p:cNvPr>
          <p:cNvSpPr txBox="1"/>
          <p:nvPr/>
        </p:nvSpPr>
        <p:spPr>
          <a:xfrm>
            <a:off x="2168211" y="5585122"/>
            <a:ext cx="8874258" cy="553998"/>
          </a:xfrm>
          <a:prstGeom prst="rect">
            <a:avLst/>
          </a:prstGeom>
          <a:noFill/>
        </p:spPr>
        <p:txBody>
          <a:bodyPr wrap="square" lIns="0" tIns="0" rIns="0" bIns="0" rtlCol="0">
            <a:spAutoFit/>
          </a:bodyPr>
          <a:lstStyle/>
          <a:p>
            <a:pPr algn="l"/>
            <a:r>
              <a:rPr lang="en-GB" dirty="0"/>
              <a:t>We see the material stops at the end of the brazing grooves but it generate some diffusion of the Pd or Ag in a range of 2-4mm.</a:t>
            </a:r>
          </a:p>
        </p:txBody>
      </p:sp>
      <p:pic>
        <p:nvPicPr>
          <p:cNvPr id="31" name="Picture 30">
            <a:extLst>
              <a:ext uri="{FF2B5EF4-FFF2-40B4-BE49-F238E27FC236}">
                <a16:creationId xmlns:a16="http://schemas.microsoft.com/office/drawing/2014/main" id="{A7740F31-E402-4175-B7A0-4E2662FB7F66}"/>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731520" y="4468905"/>
            <a:ext cx="940526" cy="965244"/>
          </a:xfrm>
          <a:prstGeom prst="rect">
            <a:avLst/>
          </a:prstGeom>
        </p:spPr>
      </p:pic>
      <p:cxnSp>
        <p:nvCxnSpPr>
          <p:cNvPr id="9" name="Straight Arrow Connector 8">
            <a:extLst>
              <a:ext uri="{FF2B5EF4-FFF2-40B4-BE49-F238E27FC236}">
                <a16:creationId xmlns:a16="http://schemas.microsoft.com/office/drawing/2014/main" id="{2F8C9BFB-618D-4485-9188-14E920C49973}"/>
              </a:ext>
            </a:extLst>
          </p:cNvPr>
          <p:cNvCxnSpPr>
            <a:cxnSpLocks/>
          </p:cNvCxnSpPr>
          <p:nvPr/>
        </p:nvCxnSpPr>
        <p:spPr>
          <a:xfrm flipH="1">
            <a:off x="1479143" y="2701312"/>
            <a:ext cx="537077" cy="1914231"/>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12" name="Date Placeholder 11">
            <a:extLst>
              <a:ext uri="{FF2B5EF4-FFF2-40B4-BE49-F238E27FC236}">
                <a16:creationId xmlns:a16="http://schemas.microsoft.com/office/drawing/2014/main" id="{FA38C3C1-7973-4A3C-B007-D36A463C8377}"/>
              </a:ext>
            </a:extLst>
          </p:cNvPr>
          <p:cNvSpPr>
            <a:spLocks noGrp="1"/>
          </p:cNvSpPr>
          <p:nvPr>
            <p:ph type="dt" sz="half" idx="14"/>
          </p:nvPr>
        </p:nvSpPr>
        <p:spPr/>
        <p:txBody>
          <a:bodyPr/>
          <a:lstStyle/>
          <a:p>
            <a:fld id="{EDADE85A-5E93-49AB-B9F7-4DAB6EAD0313}" type="datetime1">
              <a:rPr lang="en-GB" smtClean="0"/>
              <a:t>20/05/2022</a:t>
            </a:fld>
            <a:endParaRPr lang="en-US" dirty="0"/>
          </a:p>
        </p:txBody>
      </p:sp>
      <p:sp>
        <p:nvSpPr>
          <p:cNvPr id="13" name="Footer Placeholder 12">
            <a:extLst>
              <a:ext uri="{FF2B5EF4-FFF2-40B4-BE49-F238E27FC236}">
                <a16:creationId xmlns:a16="http://schemas.microsoft.com/office/drawing/2014/main" id="{5A3AC1E3-0B94-4F55-830E-555B942DFEE7}"/>
              </a:ext>
            </a:extLst>
          </p:cNvPr>
          <p:cNvSpPr>
            <a:spLocks noGrp="1"/>
          </p:cNvSpPr>
          <p:nvPr>
            <p:ph type="ftr" sz="quarter" idx="15"/>
          </p:nvPr>
        </p:nvSpPr>
        <p:spPr/>
        <p:txBody>
          <a:bodyPr/>
          <a:lstStyle/>
          <a:p>
            <a:r>
              <a:rPr lang="en-GB"/>
              <a:t>Pedro M | Brazing discs and prototype review</a:t>
            </a:r>
            <a:endParaRPr lang="en-US" dirty="0"/>
          </a:p>
        </p:txBody>
      </p:sp>
      <p:pic>
        <p:nvPicPr>
          <p:cNvPr id="10" name="Picture 9">
            <a:extLst>
              <a:ext uri="{FF2B5EF4-FFF2-40B4-BE49-F238E27FC236}">
                <a16:creationId xmlns:a16="http://schemas.microsoft.com/office/drawing/2014/main" id="{F4A825BC-D38E-4078-9804-0A14E366B4D3}"/>
              </a:ext>
            </a:extLst>
          </p:cNvPr>
          <p:cNvPicPr>
            <a:picLocks noChangeAspect="1"/>
          </p:cNvPicPr>
          <p:nvPr/>
        </p:nvPicPr>
        <p:blipFill>
          <a:blip r:embed="rId4"/>
          <a:srcRect/>
          <a:stretch/>
        </p:blipFill>
        <p:spPr>
          <a:xfrm>
            <a:off x="3588218" y="2508801"/>
            <a:ext cx="3960000" cy="2970000"/>
          </a:xfrm>
          <a:prstGeom prst="rect">
            <a:avLst/>
          </a:prstGeom>
        </p:spPr>
      </p:pic>
      <p:pic>
        <p:nvPicPr>
          <p:cNvPr id="33" name="Picture 32" descr="A screenshot of a computer&#10;&#10;Description automatically generated with medium confidence">
            <a:extLst>
              <a:ext uri="{FF2B5EF4-FFF2-40B4-BE49-F238E27FC236}">
                <a16:creationId xmlns:a16="http://schemas.microsoft.com/office/drawing/2014/main" id="{CC02DBAA-C470-4F37-A357-9566BA7FF87C}"/>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7427871" y="2854913"/>
            <a:ext cx="4604793" cy="2307546"/>
          </a:xfrm>
          <a:prstGeom prst="rect">
            <a:avLst/>
          </a:prstGeom>
        </p:spPr>
      </p:pic>
      <p:sp>
        <p:nvSpPr>
          <p:cNvPr id="36" name="Slide Number Placeholder 35">
            <a:extLst>
              <a:ext uri="{FF2B5EF4-FFF2-40B4-BE49-F238E27FC236}">
                <a16:creationId xmlns:a16="http://schemas.microsoft.com/office/drawing/2014/main" id="{DABE847A-DC22-400F-84C7-5D9859D368A4}"/>
              </a:ext>
            </a:extLst>
          </p:cNvPr>
          <p:cNvSpPr>
            <a:spLocks noGrp="1"/>
          </p:cNvSpPr>
          <p:nvPr>
            <p:ph type="sldNum" sz="quarter" idx="16"/>
          </p:nvPr>
        </p:nvSpPr>
        <p:spPr/>
        <p:txBody>
          <a:bodyPr/>
          <a:lstStyle/>
          <a:p>
            <a:fld id="{36B5EA5A-BC32-A742-B11B-8E7414D5B535}" type="slidenum">
              <a:rPr lang="en-US" smtClean="0"/>
              <a:pPr/>
              <a:t>14</a:t>
            </a:fld>
            <a:endParaRPr lang="en-US" dirty="0"/>
          </a:p>
        </p:txBody>
      </p:sp>
      <p:sp>
        <p:nvSpPr>
          <p:cNvPr id="48" name="TextBox 47">
            <a:extLst>
              <a:ext uri="{FF2B5EF4-FFF2-40B4-BE49-F238E27FC236}">
                <a16:creationId xmlns:a16="http://schemas.microsoft.com/office/drawing/2014/main" id="{0CB4E1DE-1DB8-4338-AB1D-821493A4C33A}"/>
              </a:ext>
            </a:extLst>
          </p:cNvPr>
          <p:cNvSpPr txBox="1"/>
          <p:nvPr/>
        </p:nvSpPr>
        <p:spPr>
          <a:xfrm>
            <a:off x="4642789" y="3869080"/>
            <a:ext cx="485775" cy="276999"/>
          </a:xfrm>
          <a:prstGeom prst="rect">
            <a:avLst/>
          </a:prstGeom>
          <a:noFill/>
        </p:spPr>
        <p:txBody>
          <a:bodyPr wrap="square" lIns="0" tIns="0" rIns="0" bIns="0" rtlCol="0">
            <a:spAutoFit/>
          </a:bodyPr>
          <a:lstStyle/>
          <a:p>
            <a:pPr algn="l"/>
            <a:r>
              <a:rPr lang="en-GB" dirty="0"/>
              <a:t>SP1</a:t>
            </a:r>
          </a:p>
        </p:txBody>
      </p:sp>
      <p:sp>
        <p:nvSpPr>
          <p:cNvPr id="49" name="TextBox 48">
            <a:extLst>
              <a:ext uri="{FF2B5EF4-FFF2-40B4-BE49-F238E27FC236}">
                <a16:creationId xmlns:a16="http://schemas.microsoft.com/office/drawing/2014/main" id="{3CED50C6-C4F1-4B48-AD40-70F2D0D8058B}"/>
              </a:ext>
            </a:extLst>
          </p:cNvPr>
          <p:cNvSpPr txBox="1"/>
          <p:nvPr/>
        </p:nvSpPr>
        <p:spPr>
          <a:xfrm>
            <a:off x="6457674" y="3863702"/>
            <a:ext cx="485775" cy="276999"/>
          </a:xfrm>
          <a:prstGeom prst="rect">
            <a:avLst/>
          </a:prstGeom>
          <a:noFill/>
        </p:spPr>
        <p:txBody>
          <a:bodyPr wrap="square" lIns="0" tIns="0" rIns="0" bIns="0" rtlCol="0">
            <a:spAutoFit/>
          </a:bodyPr>
          <a:lstStyle/>
          <a:p>
            <a:pPr algn="l"/>
            <a:r>
              <a:rPr lang="en-GB" dirty="0"/>
              <a:t>SP2</a:t>
            </a:r>
          </a:p>
        </p:txBody>
      </p:sp>
      <p:cxnSp>
        <p:nvCxnSpPr>
          <p:cNvPr id="54" name="Straight Arrow Connector 53">
            <a:extLst>
              <a:ext uri="{FF2B5EF4-FFF2-40B4-BE49-F238E27FC236}">
                <a16:creationId xmlns:a16="http://schemas.microsoft.com/office/drawing/2014/main" id="{28C8DFC1-60B1-4C3E-BFC4-9B7B482F03E5}"/>
              </a:ext>
            </a:extLst>
          </p:cNvPr>
          <p:cNvCxnSpPr/>
          <p:nvPr/>
        </p:nvCxnSpPr>
        <p:spPr>
          <a:xfrm>
            <a:off x="2952206" y="1823245"/>
            <a:ext cx="1811383" cy="16057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567554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8E9D66E1-A92A-426A-9E04-7F5FFEFAF990}"/>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29058" y="1070510"/>
            <a:ext cx="10685418" cy="2661335"/>
          </a:xfrm>
          <a:prstGeom prst="rect">
            <a:avLst/>
          </a:prstGeom>
        </p:spPr>
      </p:pic>
      <p:sp>
        <p:nvSpPr>
          <p:cNvPr id="18" name="TextBox 17">
            <a:extLst>
              <a:ext uri="{FF2B5EF4-FFF2-40B4-BE49-F238E27FC236}">
                <a16:creationId xmlns:a16="http://schemas.microsoft.com/office/drawing/2014/main" id="{BF6FEC0A-59D2-40E6-9906-F58F6C64DF1F}"/>
              </a:ext>
            </a:extLst>
          </p:cNvPr>
          <p:cNvSpPr txBox="1"/>
          <p:nvPr/>
        </p:nvSpPr>
        <p:spPr>
          <a:xfrm>
            <a:off x="5542001" y="1000831"/>
            <a:ext cx="729766" cy="461665"/>
          </a:xfrm>
          <a:prstGeom prst="rect">
            <a:avLst/>
          </a:prstGeom>
          <a:noFill/>
        </p:spPr>
        <p:txBody>
          <a:bodyPr wrap="square" rtlCol="0">
            <a:spAutoFit/>
          </a:bodyPr>
          <a:lstStyle/>
          <a:p>
            <a:r>
              <a:rPr lang="en-US" sz="2400" b="1" dirty="0">
                <a:solidFill>
                  <a:schemeClr val="bg1"/>
                </a:solidFill>
              </a:rPr>
              <a:t>#12</a:t>
            </a:r>
          </a:p>
        </p:txBody>
      </p:sp>
      <p:sp>
        <p:nvSpPr>
          <p:cNvPr id="2" name="Title 1">
            <a:extLst>
              <a:ext uri="{FF2B5EF4-FFF2-40B4-BE49-F238E27FC236}">
                <a16:creationId xmlns:a16="http://schemas.microsoft.com/office/drawing/2014/main" id="{00868D32-38F2-4153-9D53-9B0CD73534AF}"/>
              </a:ext>
            </a:extLst>
          </p:cNvPr>
          <p:cNvSpPr>
            <a:spLocks noGrp="1"/>
          </p:cNvSpPr>
          <p:nvPr>
            <p:ph type="title"/>
          </p:nvPr>
        </p:nvSpPr>
        <p:spPr/>
        <p:txBody>
          <a:bodyPr/>
          <a:lstStyle/>
          <a:p>
            <a:r>
              <a:rPr lang="en-GB" dirty="0"/>
              <a:t>Metallographic evaluation – Pallabraze840 (Silver) </a:t>
            </a:r>
          </a:p>
        </p:txBody>
      </p:sp>
      <p:sp>
        <p:nvSpPr>
          <p:cNvPr id="10" name="TextBox 9">
            <a:extLst>
              <a:ext uri="{FF2B5EF4-FFF2-40B4-BE49-F238E27FC236}">
                <a16:creationId xmlns:a16="http://schemas.microsoft.com/office/drawing/2014/main" id="{C3117E57-21E1-4E6E-A9CD-4F80A6FCB8BF}"/>
              </a:ext>
            </a:extLst>
          </p:cNvPr>
          <p:cNvSpPr txBox="1"/>
          <p:nvPr/>
        </p:nvSpPr>
        <p:spPr>
          <a:xfrm>
            <a:off x="6403525" y="6055945"/>
            <a:ext cx="5422011" cy="276999"/>
          </a:xfrm>
          <a:prstGeom prst="rect">
            <a:avLst/>
          </a:prstGeom>
          <a:noFill/>
        </p:spPr>
        <p:txBody>
          <a:bodyPr wrap="square" lIns="0" tIns="0" rIns="0" bIns="0" rtlCol="0">
            <a:spAutoFit/>
          </a:bodyPr>
          <a:lstStyle/>
          <a:p>
            <a:pPr algn="l"/>
            <a:r>
              <a:rPr lang="en-GB" dirty="0">
                <a:hlinkClick r:id="rId3"/>
              </a:rPr>
              <a:t>Brazing tests (15 September 2021) · Indico (cern.ch)</a:t>
            </a:r>
            <a:endParaRPr lang="en-GB" dirty="0"/>
          </a:p>
        </p:txBody>
      </p:sp>
      <p:pic>
        <p:nvPicPr>
          <p:cNvPr id="12" name="Picture 11">
            <a:extLst>
              <a:ext uri="{FF2B5EF4-FFF2-40B4-BE49-F238E27FC236}">
                <a16:creationId xmlns:a16="http://schemas.microsoft.com/office/drawing/2014/main" id="{B94C243F-5679-41B4-9ED4-3CD0DFEF3476}"/>
              </a:ext>
            </a:extLst>
          </p:cNvPr>
          <p:cNvPicPr>
            <a:picLocks noChangeAspect="1"/>
          </p:cNvPicPr>
          <p:nvPr/>
        </p:nvPicPr>
        <p:blipFill>
          <a:blip r:embed="rId4"/>
          <a:srcRect/>
          <a:stretch/>
        </p:blipFill>
        <p:spPr>
          <a:xfrm>
            <a:off x="281380" y="2622078"/>
            <a:ext cx="4876800" cy="3657600"/>
          </a:xfrm>
          <a:prstGeom prst="rect">
            <a:avLst/>
          </a:prstGeom>
          <a:ln w="28575">
            <a:solidFill>
              <a:schemeClr val="accent3"/>
            </a:solidFill>
          </a:ln>
        </p:spPr>
      </p:pic>
      <p:cxnSp>
        <p:nvCxnSpPr>
          <p:cNvPr id="14" name="Straight Arrow Connector 13">
            <a:extLst>
              <a:ext uri="{FF2B5EF4-FFF2-40B4-BE49-F238E27FC236}">
                <a16:creationId xmlns:a16="http://schemas.microsoft.com/office/drawing/2014/main" id="{28EEE4EE-5623-4730-8B29-F2D6833EAF3E}"/>
              </a:ext>
            </a:extLst>
          </p:cNvPr>
          <p:cNvCxnSpPr>
            <a:cxnSpLocks/>
          </p:cNvCxnSpPr>
          <p:nvPr/>
        </p:nvCxnSpPr>
        <p:spPr>
          <a:xfrm flipH="1">
            <a:off x="4407408" y="2401178"/>
            <a:ext cx="155448" cy="2209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8CF94893-12B3-4192-B30B-E40A0D3F90E0}"/>
              </a:ext>
            </a:extLst>
          </p:cNvPr>
          <p:cNvSpPr/>
          <p:nvPr/>
        </p:nvSpPr>
        <p:spPr>
          <a:xfrm>
            <a:off x="4407408" y="2249424"/>
            <a:ext cx="347472" cy="219456"/>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C529E23A-9344-4EC9-B89E-18106F5B0523}"/>
              </a:ext>
            </a:extLst>
          </p:cNvPr>
          <p:cNvSpPr txBox="1"/>
          <p:nvPr/>
        </p:nvSpPr>
        <p:spPr>
          <a:xfrm>
            <a:off x="6271767" y="4013553"/>
            <a:ext cx="4655313" cy="2215991"/>
          </a:xfrm>
          <a:prstGeom prst="rect">
            <a:avLst/>
          </a:prstGeom>
          <a:noFill/>
        </p:spPr>
        <p:txBody>
          <a:bodyPr wrap="square" lIns="0" tIns="0" rIns="0" bIns="0" rtlCol="0">
            <a:spAutoFit/>
          </a:bodyPr>
          <a:lstStyle/>
          <a:p>
            <a:pPr algn="l"/>
            <a:r>
              <a:rPr lang="en-GB" dirty="0"/>
              <a:t>That is a medium temperature (870C) and still we can observe a good continuity.</a:t>
            </a:r>
          </a:p>
          <a:p>
            <a:pPr algn="l"/>
            <a:endParaRPr lang="en-GB" dirty="0"/>
          </a:p>
          <a:p>
            <a:pPr algn="l"/>
            <a:r>
              <a:rPr lang="en-GB" dirty="0"/>
              <a:t>The curious thing we have observe here is that there is material squeezing in the narrow gap between the discs and reaching the RF area</a:t>
            </a:r>
          </a:p>
          <a:p>
            <a:pPr algn="l"/>
            <a:endParaRPr lang="en-GB" dirty="0"/>
          </a:p>
        </p:txBody>
      </p:sp>
      <p:sp>
        <p:nvSpPr>
          <p:cNvPr id="19" name="Footer Placeholder 4">
            <a:extLst>
              <a:ext uri="{FF2B5EF4-FFF2-40B4-BE49-F238E27FC236}">
                <a16:creationId xmlns:a16="http://schemas.microsoft.com/office/drawing/2014/main" id="{E51625DF-3799-4D2F-8A66-48046D3842C2}"/>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sp>
        <p:nvSpPr>
          <p:cNvPr id="3" name="Date Placeholder 2">
            <a:extLst>
              <a:ext uri="{FF2B5EF4-FFF2-40B4-BE49-F238E27FC236}">
                <a16:creationId xmlns:a16="http://schemas.microsoft.com/office/drawing/2014/main" id="{CD9F69DD-2930-449D-A07A-F44DD329BAC4}"/>
              </a:ext>
            </a:extLst>
          </p:cNvPr>
          <p:cNvSpPr>
            <a:spLocks noGrp="1"/>
          </p:cNvSpPr>
          <p:nvPr>
            <p:ph type="dt" sz="half" idx="14"/>
          </p:nvPr>
        </p:nvSpPr>
        <p:spPr/>
        <p:txBody>
          <a:bodyPr/>
          <a:lstStyle/>
          <a:p>
            <a:fld id="{6A964C97-F318-4A36-B5F1-4E16DC844EE6}" type="datetime1">
              <a:rPr lang="en-GB" smtClean="0"/>
              <a:t>20/05/2022</a:t>
            </a:fld>
            <a:endParaRPr lang="en-US" dirty="0"/>
          </a:p>
        </p:txBody>
      </p:sp>
      <p:sp>
        <p:nvSpPr>
          <p:cNvPr id="5" name="Slide Number Placeholder 4">
            <a:extLst>
              <a:ext uri="{FF2B5EF4-FFF2-40B4-BE49-F238E27FC236}">
                <a16:creationId xmlns:a16="http://schemas.microsoft.com/office/drawing/2014/main" id="{A0EE4CBC-239A-4225-BA17-EDD8E0B5FC57}"/>
              </a:ext>
            </a:extLst>
          </p:cNvPr>
          <p:cNvSpPr>
            <a:spLocks noGrp="1"/>
          </p:cNvSpPr>
          <p:nvPr>
            <p:ph type="sldNum" sz="quarter" idx="16"/>
          </p:nvPr>
        </p:nvSpPr>
        <p:spPr/>
        <p:txBody>
          <a:bodyPr/>
          <a:lstStyle/>
          <a:p>
            <a:fld id="{36B5EA5A-BC32-A742-B11B-8E7414D5B535}" type="slidenum">
              <a:rPr lang="en-US" smtClean="0"/>
              <a:pPr/>
              <a:t>15</a:t>
            </a:fld>
            <a:endParaRPr lang="en-US" dirty="0"/>
          </a:p>
        </p:txBody>
      </p:sp>
    </p:spTree>
    <p:extLst>
      <p:ext uri="{BB962C8B-B14F-4D97-AF65-F5344CB8AC3E}">
        <p14:creationId xmlns:p14="http://schemas.microsoft.com/office/powerpoint/2010/main" val="35080498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18317BF7-E1F1-461B-B2C5-2BBB7CB983F3}"/>
              </a:ext>
            </a:extLst>
          </p:cNvPr>
          <p:cNvPicPr>
            <a:picLocks noChangeAspect="1"/>
          </p:cNvPicPr>
          <p:nvPr/>
        </p:nvPicPr>
        <p:blipFill>
          <a:blip r:embed="rId2"/>
          <a:srcRect/>
          <a:stretch/>
        </p:blipFill>
        <p:spPr>
          <a:xfrm>
            <a:off x="1689941" y="1302459"/>
            <a:ext cx="8812117" cy="2219552"/>
          </a:xfrm>
          <a:prstGeom prst="rect">
            <a:avLst/>
          </a:prstGeom>
        </p:spPr>
      </p:pic>
      <p:sp>
        <p:nvSpPr>
          <p:cNvPr id="10" name="TextBox 9">
            <a:extLst>
              <a:ext uri="{FF2B5EF4-FFF2-40B4-BE49-F238E27FC236}">
                <a16:creationId xmlns:a16="http://schemas.microsoft.com/office/drawing/2014/main" id="{C3117E57-21E1-4E6E-A9CD-4F80A6FCB8BF}"/>
              </a:ext>
            </a:extLst>
          </p:cNvPr>
          <p:cNvSpPr txBox="1"/>
          <p:nvPr/>
        </p:nvSpPr>
        <p:spPr>
          <a:xfrm>
            <a:off x="6403525" y="6055945"/>
            <a:ext cx="5422011" cy="276999"/>
          </a:xfrm>
          <a:prstGeom prst="rect">
            <a:avLst/>
          </a:prstGeom>
          <a:noFill/>
        </p:spPr>
        <p:txBody>
          <a:bodyPr wrap="square" lIns="0" tIns="0" rIns="0" bIns="0" rtlCol="0">
            <a:spAutoFit/>
          </a:bodyPr>
          <a:lstStyle/>
          <a:p>
            <a:pPr algn="l"/>
            <a:r>
              <a:rPr lang="en-GB" dirty="0">
                <a:hlinkClick r:id="rId3"/>
              </a:rPr>
              <a:t>Brazing tests (15 September 2021) · Indico (cern.ch)</a:t>
            </a:r>
            <a:endParaRPr lang="en-GB" dirty="0"/>
          </a:p>
        </p:txBody>
      </p:sp>
      <p:sp>
        <p:nvSpPr>
          <p:cNvPr id="11" name="TextBox 10">
            <a:extLst>
              <a:ext uri="{FF2B5EF4-FFF2-40B4-BE49-F238E27FC236}">
                <a16:creationId xmlns:a16="http://schemas.microsoft.com/office/drawing/2014/main" id="{60700DD8-AF3B-4290-B168-1B4AF479A648}"/>
              </a:ext>
            </a:extLst>
          </p:cNvPr>
          <p:cNvSpPr txBox="1"/>
          <p:nvPr/>
        </p:nvSpPr>
        <p:spPr>
          <a:xfrm>
            <a:off x="5777721" y="1208502"/>
            <a:ext cx="699230" cy="461665"/>
          </a:xfrm>
          <a:prstGeom prst="rect">
            <a:avLst/>
          </a:prstGeom>
          <a:noFill/>
        </p:spPr>
        <p:txBody>
          <a:bodyPr wrap="none" rtlCol="0">
            <a:spAutoFit/>
          </a:bodyPr>
          <a:lstStyle/>
          <a:p>
            <a:r>
              <a:rPr lang="en-US" sz="2400" b="1" dirty="0">
                <a:solidFill>
                  <a:schemeClr val="bg1"/>
                </a:solidFill>
              </a:rPr>
              <a:t>#13</a:t>
            </a:r>
          </a:p>
        </p:txBody>
      </p:sp>
      <p:sp>
        <p:nvSpPr>
          <p:cNvPr id="16" name="Rectangle 15">
            <a:extLst>
              <a:ext uri="{FF2B5EF4-FFF2-40B4-BE49-F238E27FC236}">
                <a16:creationId xmlns:a16="http://schemas.microsoft.com/office/drawing/2014/main" id="{8CF94893-12B3-4192-B30B-E40A0D3F90E0}"/>
              </a:ext>
            </a:extLst>
          </p:cNvPr>
          <p:cNvSpPr/>
          <p:nvPr/>
        </p:nvSpPr>
        <p:spPr>
          <a:xfrm>
            <a:off x="2821576" y="2239716"/>
            <a:ext cx="240203" cy="219456"/>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C529E23A-9344-4EC9-B89E-18106F5B0523}"/>
              </a:ext>
            </a:extLst>
          </p:cNvPr>
          <p:cNvSpPr txBox="1"/>
          <p:nvPr/>
        </p:nvSpPr>
        <p:spPr>
          <a:xfrm>
            <a:off x="6194217" y="4027231"/>
            <a:ext cx="4637266" cy="1107996"/>
          </a:xfrm>
          <a:prstGeom prst="rect">
            <a:avLst/>
          </a:prstGeom>
          <a:noFill/>
        </p:spPr>
        <p:txBody>
          <a:bodyPr wrap="square" lIns="0" tIns="0" rIns="0" bIns="0" rtlCol="0">
            <a:spAutoFit/>
          </a:bodyPr>
          <a:lstStyle/>
          <a:p>
            <a:pPr algn="l"/>
            <a:r>
              <a:rPr lang="en-GB" dirty="0"/>
              <a:t>In this picture we can see how the material is going into the gap a in the previous pair.</a:t>
            </a:r>
          </a:p>
          <a:p>
            <a:pPr algn="l"/>
            <a:r>
              <a:rPr lang="en-GB" dirty="0"/>
              <a:t>Here we have a small hint in the middle of one grain that wants to cross but nothing else</a:t>
            </a:r>
          </a:p>
        </p:txBody>
      </p:sp>
      <p:sp>
        <p:nvSpPr>
          <p:cNvPr id="19" name="Footer Placeholder 4">
            <a:extLst>
              <a:ext uri="{FF2B5EF4-FFF2-40B4-BE49-F238E27FC236}">
                <a16:creationId xmlns:a16="http://schemas.microsoft.com/office/drawing/2014/main" id="{E51625DF-3799-4D2F-8A66-48046D3842C2}"/>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sp>
        <p:nvSpPr>
          <p:cNvPr id="3" name="Date Placeholder 2">
            <a:extLst>
              <a:ext uri="{FF2B5EF4-FFF2-40B4-BE49-F238E27FC236}">
                <a16:creationId xmlns:a16="http://schemas.microsoft.com/office/drawing/2014/main" id="{00E6DD05-C6E2-4B87-A416-8067B8F1BB1D}"/>
              </a:ext>
            </a:extLst>
          </p:cNvPr>
          <p:cNvSpPr>
            <a:spLocks noGrp="1"/>
          </p:cNvSpPr>
          <p:nvPr>
            <p:ph type="dt" sz="half" idx="14"/>
          </p:nvPr>
        </p:nvSpPr>
        <p:spPr/>
        <p:txBody>
          <a:bodyPr/>
          <a:lstStyle/>
          <a:p>
            <a:fld id="{60F1C1D8-B175-4AA3-B7C6-8F8F3B33EAB7}" type="datetime1">
              <a:rPr lang="en-GB" smtClean="0"/>
              <a:t>20/05/2022</a:t>
            </a:fld>
            <a:endParaRPr lang="en-US" dirty="0"/>
          </a:p>
        </p:txBody>
      </p:sp>
      <p:pic>
        <p:nvPicPr>
          <p:cNvPr id="5" name="Picture 4">
            <a:extLst>
              <a:ext uri="{FF2B5EF4-FFF2-40B4-BE49-F238E27FC236}">
                <a16:creationId xmlns:a16="http://schemas.microsoft.com/office/drawing/2014/main" id="{F151B228-3ACF-4346-9922-F01CDE391378}"/>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407988" y="3037587"/>
            <a:ext cx="4209143" cy="3156857"/>
          </a:xfrm>
          <a:prstGeom prst="rect">
            <a:avLst/>
          </a:prstGeom>
        </p:spPr>
      </p:pic>
      <p:sp>
        <p:nvSpPr>
          <p:cNvPr id="21" name="Title 1">
            <a:extLst>
              <a:ext uri="{FF2B5EF4-FFF2-40B4-BE49-F238E27FC236}">
                <a16:creationId xmlns:a16="http://schemas.microsoft.com/office/drawing/2014/main" id="{F332AC52-539B-46FF-BEF4-9450100B3EB7}"/>
              </a:ext>
            </a:extLst>
          </p:cNvPr>
          <p:cNvSpPr>
            <a:spLocks noGrp="1"/>
          </p:cNvSpPr>
          <p:nvPr>
            <p:ph type="title"/>
          </p:nvPr>
        </p:nvSpPr>
        <p:spPr>
          <a:xfrm>
            <a:off x="407988" y="373063"/>
            <a:ext cx="11376025" cy="1066800"/>
          </a:xfrm>
        </p:spPr>
        <p:txBody>
          <a:bodyPr/>
          <a:lstStyle/>
          <a:p>
            <a:r>
              <a:rPr lang="en-GB" dirty="0"/>
              <a:t>Metallographic evaluation – Pallabraze840 (Silver) </a:t>
            </a:r>
          </a:p>
        </p:txBody>
      </p:sp>
      <p:cxnSp>
        <p:nvCxnSpPr>
          <p:cNvPr id="14" name="Straight Arrow Connector 13">
            <a:extLst>
              <a:ext uri="{FF2B5EF4-FFF2-40B4-BE49-F238E27FC236}">
                <a16:creationId xmlns:a16="http://schemas.microsoft.com/office/drawing/2014/main" id="{28EEE4EE-5623-4730-8B29-F2D6833EAF3E}"/>
              </a:ext>
            </a:extLst>
          </p:cNvPr>
          <p:cNvCxnSpPr>
            <a:cxnSpLocks/>
            <a:stCxn id="16" idx="1"/>
          </p:cNvCxnSpPr>
          <p:nvPr/>
        </p:nvCxnSpPr>
        <p:spPr>
          <a:xfrm flipH="1">
            <a:off x="2124891" y="2349444"/>
            <a:ext cx="696685" cy="207017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Slide Number Placeholder 21">
            <a:extLst>
              <a:ext uri="{FF2B5EF4-FFF2-40B4-BE49-F238E27FC236}">
                <a16:creationId xmlns:a16="http://schemas.microsoft.com/office/drawing/2014/main" id="{73F6E3D9-AA8C-4E6F-8790-F3930E72CA5E}"/>
              </a:ext>
            </a:extLst>
          </p:cNvPr>
          <p:cNvSpPr>
            <a:spLocks noGrp="1"/>
          </p:cNvSpPr>
          <p:nvPr>
            <p:ph type="sldNum" sz="quarter" idx="16"/>
          </p:nvPr>
        </p:nvSpPr>
        <p:spPr/>
        <p:txBody>
          <a:bodyPr/>
          <a:lstStyle/>
          <a:p>
            <a:fld id="{36B5EA5A-BC32-A742-B11B-8E7414D5B535}" type="slidenum">
              <a:rPr lang="en-US" smtClean="0"/>
              <a:pPr/>
              <a:t>16</a:t>
            </a:fld>
            <a:endParaRPr lang="en-US" dirty="0"/>
          </a:p>
        </p:txBody>
      </p:sp>
    </p:spTree>
    <p:extLst>
      <p:ext uri="{BB962C8B-B14F-4D97-AF65-F5344CB8AC3E}">
        <p14:creationId xmlns:p14="http://schemas.microsoft.com/office/powerpoint/2010/main" val="10759617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AFC1567-8FC0-4894-8782-1D0881CDEB1F}"/>
              </a:ext>
            </a:extLst>
          </p:cNvPr>
          <p:cNvPicPr>
            <a:picLocks noChangeAspect="1"/>
          </p:cNvPicPr>
          <p:nvPr/>
        </p:nvPicPr>
        <p:blipFill>
          <a:blip r:embed="rId2" cstate="print">
            <a:extLst>
              <a:ext uri="{28A0092B-C50C-407E-A947-70E740481C1C}">
                <a14:useLocalDpi xmlns:a14="http://schemas.microsoft.com/office/drawing/2010/main"/>
              </a:ext>
            </a:extLst>
          </a:blip>
          <a:srcRect/>
          <a:stretch/>
        </p:blipFill>
        <p:spPr>
          <a:xfrm>
            <a:off x="1144624" y="1277235"/>
            <a:ext cx="3223981" cy="2417986"/>
          </a:xfrm>
          <a:prstGeom prst="rect">
            <a:avLst/>
          </a:prstGeom>
        </p:spPr>
      </p:pic>
      <p:sp>
        <p:nvSpPr>
          <p:cNvPr id="5" name="TextBox 4">
            <a:extLst>
              <a:ext uri="{FF2B5EF4-FFF2-40B4-BE49-F238E27FC236}">
                <a16:creationId xmlns:a16="http://schemas.microsoft.com/office/drawing/2014/main" id="{B11DFC07-0193-464C-A46E-E09C6ED55EB6}"/>
              </a:ext>
            </a:extLst>
          </p:cNvPr>
          <p:cNvSpPr txBox="1"/>
          <p:nvPr/>
        </p:nvSpPr>
        <p:spPr>
          <a:xfrm>
            <a:off x="1469568" y="1439335"/>
            <a:ext cx="485775" cy="276999"/>
          </a:xfrm>
          <a:prstGeom prst="rect">
            <a:avLst/>
          </a:prstGeom>
          <a:noFill/>
        </p:spPr>
        <p:txBody>
          <a:bodyPr wrap="square" lIns="0" tIns="0" rIns="0" bIns="0" rtlCol="0">
            <a:spAutoFit/>
          </a:bodyPr>
          <a:lstStyle/>
          <a:p>
            <a:pPr algn="l"/>
            <a:r>
              <a:rPr lang="en-GB" dirty="0"/>
              <a:t>#11</a:t>
            </a:r>
          </a:p>
        </p:txBody>
      </p:sp>
      <p:pic>
        <p:nvPicPr>
          <p:cNvPr id="18" name="Picture 17">
            <a:extLst>
              <a:ext uri="{FF2B5EF4-FFF2-40B4-BE49-F238E27FC236}">
                <a16:creationId xmlns:a16="http://schemas.microsoft.com/office/drawing/2014/main" id="{30981E1A-45BC-4AB7-964E-40AAF8F28A3B}"/>
              </a:ext>
            </a:extLst>
          </p:cNvPr>
          <p:cNvPicPr>
            <a:picLocks noChangeAspect="1"/>
          </p:cNvPicPr>
          <p:nvPr/>
        </p:nvPicPr>
        <p:blipFill>
          <a:blip r:embed="rId3" cstate="print">
            <a:extLst>
              <a:ext uri="{28A0092B-C50C-407E-A947-70E740481C1C}">
                <a14:useLocalDpi xmlns:a14="http://schemas.microsoft.com/office/drawing/2010/main"/>
              </a:ext>
            </a:extLst>
          </a:blip>
          <a:srcRect/>
          <a:stretch/>
        </p:blipFill>
        <p:spPr>
          <a:xfrm>
            <a:off x="7946640" y="1277235"/>
            <a:ext cx="3223981" cy="2417986"/>
          </a:xfrm>
          <a:prstGeom prst="rect">
            <a:avLst/>
          </a:prstGeom>
        </p:spPr>
      </p:pic>
      <p:sp>
        <p:nvSpPr>
          <p:cNvPr id="21" name="TextBox 20">
            <a:extLst>
              <a:ext uri="{FF2B5EF4-FFF2-40B4-BE49-F238E27FC236}">
                <a16:creationId xmlns:a16="http://schemas.microsoft.com/office/drawing/2014/main" id="{190BB4E0-25DC-4358-BBCD-EB6476982FBC}"/>
              </a:ext>
            </a:extLst>
          </p:cNvPr>
          <p:cNvSpPr txBox="1"/>
          <p:nvPr/>
        </p:nvSpPr>
        <p:spPr>
          <a:xfrm>
            <a:off x="8176613" y="1439863"/>
            <a:ext cx="485775" cy="276999"/>
          </a:xfrm>
          <a:prstGeom prst="rect">
            <a:avLst/>
          </a:prstGeom>
          <a:noFill/>
        </p:spPr>
        <p:txBody>
          <a:bodyPr wrap="square" lIns="0" tIns="0" rIns="0" bIns="0" rtlCol="0">
            <a:spAutoFit/>
          </a:bodyPr>
          <a:lstStyle/>
          <a:p>
            <a:pPr algn="l"/>
            <a:r>
              <a:rPr lang="en-GB" dirty="0"/>
              <a:t>#13</a:t>
            </a:r>
          </a:p>
        </p:txBody>
      </p:sp>
      <p:pic>
        <p:nvPicPr>
          <p:cNvPr id="22" name="Picture 21">
            <a:extLst>
              <a:ext uri="{FF2B5EF4-FFF2-40B4-BE49-F238E27FC236}">
                <a16:creationId xmlns:a16="http://schemas.microsoft.com/office/drawing/2014/main" id="{E8A66E68-2400-4501-AF0F-9136AF0F4D0F}"/>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4545632" y="1277235"/>
            <a:ext cx="3223981" cy="2417985"/>
          </a:xfrm>
          <a:prstGeom prst="rect">
            <a:avLst/>
          </a:prstGeom>
        </p:spPr>
      </p:pic>
      <p:sp>
        <p:nvSpPr>
          <p:cNvPr id="23" name="TextBox 22">
            <a:extLst>
              <a:ext uri="{FF2B5EF4-FFF2-40B4-BE49-F238E27FC236}">
                <a16:creationId xmlns:a16="http://schemas.microsoft.com/office/drawing/2014/main" id="{620C5CC0-2784-403D-919C-F9DC2ED023D7}"/>
              </a:ext>
            </a:extLst>
          </p:cNvPr>
          <p:cNvSpPr txBox="1"/>
          <p:nvPr/>
        </p:nvSpPr>
        <p:spPr>
          <a:xfrm>
            <a:off x="4870576" y="1439335"/>
            <a:ext cx="485775" cy="276999"/>
          </a:xfrm>
          <a:prstGeom prst="rect">
            <a:avLst/>
          </a:prstGeom>
          <a:noFill/>
        </p:spPr>
        <p:txBody>
          <a:bodyPr wrap="square" lIns="0" tIns="0" rIns="0" bIns="0" rtlCol="0">
            <a:spAutoFit/>
          </a:bodyPr>
          <a:lstStyle/>
          <a:p>
            <a:pPr algn="l"/>
            <a:r>
              <a:rPr lang="en-GB" dirty="0"/>
              <a:t>#12</a:t>
            </a:r>
          </a:p>
        </p:txBody>
      </p:sp>
      <p:sp>
        <p:nvSpPr>
          <p:cNvPr id="8" name="TextBox 7">
            <a:extLst>
              <a:ext uri="{FF2B5EF4-FFF2-40B4-BE49-F238E27FC236}">
                <a16:creationId xmlns:a16="http://schemas.microsoft.com/office/drawing/2014/main" id="{E6FF4B57-25D1-4915-A952-875310836A92}"/>
              </a:ext>
            </a:extLst>
          </p:cNvPr>
          <p:cNvSpPr txBox="1"/>
          <p:nvPr/>
        </p:nvSpPr>
        <p:spPr>
          <a:xfrm>
            <a:off x="743191" y="3883866"/>
            <a:ext cx="1938528" cy="830997"/>
          </a:xfrm>
          <a:prstGeom prst="rect">
            <a:avLst/>
          </a:prstGeom>
          <a:noFill/>
        </p:spPr>
        <p:txBody>
          <a:bodyPr wrap="square" lIns="0" tIns="0" rIns="0" bIns="0" rtlCol="0">
            <a:spAutoFit/>
          </a:bodyPr>
          <a:lstStyle/>
          <a:p>
            <a:pPr algn="l"/>
            <a:r>
              <a:rPr lang="en-GB" dirty="0"/>
              <a:t>At CERN</a:t>
            </a:r>
          </a:p>
          <a:p>
            <a:pPr algn="l"/>
            <a:r>
              <a:rPr lang="en-GB" dirty="0"/>
              <a:t>Temp: 870 </a:t>
            </a:r>
            <a:r>
              <a:rPr lang="en-GB" baseline="30000" dirty="0" err="1"/>
              <a:t>o</a:t>
            </a:r>
            <a:r>
              <a:rPr lang="en-GB" dirty="0" err="1"/>
              <a:t>C</a:t>
            </a:r>
            <a:endParaRPr lang="en-GB" dirty="0"/>
          </a:p>
          <a:p>
            <a:pPr algn="l"/>
            <a:r>
              <a:rPr lang="en-GB" dirty="0"/>
              <a:t>Time: 15-20 min </a:t>
            </a:r>
          </a:p>
        </p:txBody>
      </p:sp>
      <p:sp>
        <p:nvSpPr>
          <p:cNvPr id="26" name="TextBox 25">
            <a:extLst>
              <a:ext uri="{FF2B5EF4-FFF2-40B4-BE49-F238E27FC236}">
                <a16:creationId xmlns:a16="http://schemas.microsoft.com/office/drawing/2014/main" id="{66C850B1-6A81-418E-9774-EB5BAF1F499F}"/>
              </a:ext>
            </a:extLst>
          </p:cNvPr>
          <p:cNvSpPr txBox="1"/>
          <p:nvPr/>
        </p:nvSpPr>
        <p:spPr>
          <a:xfrm>
            <a:off x="5346464" y="4377463"/>
            <a:ext cx="5485019" cy="1107996"/>
          </a:xfrm>
          <a:prstGeom prst="rect">
            <a:avLst/>
          </a:prstGeom>
          <a:noFill/>
        </p:spPr>
        <p:txBody>
          <a:bodyPr wrap="square" lIns="0" tIns="0" rIns="0" bIns="0" rtlCol="0">
            <a:spAutoFit/>
          </a:bodyPr>
          <a:lstStyle/>
          <a:p>
            <a:pPr algn="l"/>
            <a:r>
              <a:rPr lang="en-GB" dirty="0"/>
              <a:t>We can see that the continuity in UT is almost comparable to the gold bunch BUT here, we see that the material diffusion is enter the interface and cover all possible gaps. </a:t>
            </a:r>
          </a:p>
        </p:txBody>
      </p:sp>
      <p:sp>
        <p:nvSpPr>
          <p:cNvPr id="16" name="Title 1">
            <a:extLst>
              <a:ext uri="{FF2B5EF4-FFF2-40B4-BE49-F238E27FC236}">
                <a16:creationId xmlns:a16="http://schemas.microsoft.com/office/drawing/2014/main" id="{E1261C5D-C51F-4E6A-9547-DB46AC5C4493}"/>
              </a:ext>
            </a:extLst>
          </p:cNvPr>
          <p:cNvSpPr>
            <a:spLocks noGrp="1"/>
          </p:cNvSpPr>
          <p:nvPr>
            <p:ph type="title"/>
          </p:nvPr>
        </p:nvSpPr>
        <p:spPr>
          <a:xfrm>
            <a:off x="407988" y="373063"/>
            <a:ext cx="11376025" cy="1066800"/>
          </a:xfrm>
        </p:spPr>
        <p:txBody>
          <a:bodyPr/>
          <a:lstStyle/>
          <a:p>
            <a:r>
              <a:rPr lang="en-GB" dirty="0"/>
              <a:t>Metallographic evaluation – Pallabraze840 (Silver) </a:t>
            </a:r>
          </a:p>
        </p:txBody>
      </p:sp>
      <p:pic>
        <p:nvPicPr>
          <p:cNvPr id="2" name="Picture 1">
            <a:extLst>
              <a:ext uri="{FF2B5EF4-FFF2-40B4-BE49-F238E27FC236}">
                <a16:creationId xmlns:a16="http://schemas.microsoft.com/office/drawing/2014/main" id="{C6B36CFF-06AC-4236-8ED8-DA3852AD9BC0}"/>
              </a:ext>
            </a:extLst>
          </p:cNvPr>
          <p:cNvPicPr>
            <a:picLocks noChangeAspect="1"/>
          </p:cNvPicPr>
          <p:nvPr/>
        </p:nvPicPr>
        <p:blipFill>
          <a:blip r:embed="rId5"/>
          <a:stretch>
            <a:fillRect/>
          </a:stretch>
        </p:blipFill>
        <p:spPr>
          <a:xfrm>
            <a:off x="735074" y="4903508"/>
            <a:ext cx="3633531" cy="1030313"/>
          </a:xfrm>
          <a:prstGeom prst="rect">
            <a:avLst/>
          </a:prstGeom>
        </p:spPr>
      </p:pic>
      <p:sp>
        <p:nvSpPr>
          <p:cNvPr id="3" name="Date Placeholder 2">
            <a:extLst>
              <a:ext uri="{FF2B5EF4-FFF2-40B4-BE49-F238E27FC236}">
                <a16:creationId xmlns:a16="http://schemas.microsoft.com/office/drawing/2014/main" id="{7DE67435-669C-423D-A47D-5AF409BAFD05}"/>
              </a:ext>
            </a:extLst>
          </p:cNvPr>
          <p:cNvSpPr>
            <a:spLocks noGrp="1"/>
          </p:cNvSpPr>
          <p:nvPr>
            <p:ph type="dt" sz="half" idx="14"/>
          </p:nvPr>
        </p:nvSpPr>
        <p:spPr/>
        <p:txBody>
          <a:bodyPr/>
          <a:lstStyle/>
          <a:p>
            <a:fld id="{44A660D1-E907-4994-B8CD-26A7126076E4}" type="datetime1">
              <a:rPr lang="en-GB" smtClean="0"/>
              <a:t>20/05/2022</a:t>
            </a:fld>
            <a:endParaRPr lang="en-US" dirty="0"/>
          </a:p>
        </p:txBody>
      </p:sp>
      <p:sp>
        <p:nvSpPr>
          <p:cNvPr id="6" name="Footer Placeholder 5">
            <a:extLst>
              <a:ext uri="{FF2B5EF4-FFF2-40B4-BE49-F238E27FC236}">
                <a16:creationId xmlns:a16="http://schemas.microsoft.com/office/drawing/2014/main" id="{EA290601-9AED-4DA7-9A94-ABB6D67AB7D0}"/>
              </a:ext>
            </a:extLst>
          </p:cNvPr>
          <p:cNvSpPr>
            <a:spLocks noGrp="1"/>
          </p:cNvSpPr>
          <p:nvPr>
            <p:ph type="ftr" sz="quarter" idx="15"/>
          </p:nvPr>
        </p:nvSpPr>
        <p:spPr/>
        <p:txBody>
          <a:bodyPr/>
          <a:lstStyle/>
          <a:p>
            <a:r>
              <a:rPr lang="en-GB"/>
              <a:t>Pedro M | Brazing discs and prototype review</a:t>
            </a:r>
            <a:endParaRPr lang="en-US" dirty="0"/>
          </a:p>
        </p:txBody>
      </p:sp>
      <p:sp>
        <p:nvSpPr>
          <p:cNvPr id="7" name="Slide Number Placeholder 6">
            <a:extLst>
              <a:ext uri="{FF2B5EF4-FFF2-40B4-BE49-F238E27FC236}">
                <a16:creationId xmlns:a16="http://schemas.microsoft.com/office/drawing/2014/main" id="{C8E98A97-52F8-42FB-B922-D09C8A3D7FF1}"/>
              </a:ext>
            </a:extLst>
          </p:cNvPr>
          <p:cNvSpPr>
            <a:spLocks noGrp="1"/>
          </p:cNvSpPr>
          <p:nvPr>
            <p:ph type="sldNum" sz="quarter" idx="16"/>
          </p:nvPr>
        </p:nvSpPr>
        <p:spPr/>
        <p:txBody>
          <a:bodyPr/>
          <a:lstStyle/>
          <a:p>
            <a:fld id="{36B5EA5A-BC32-A742-B11B-8E7414D5B535}" type="slidenum">
              <a:rPr lang="en-US" smtClean="0"/>
              <a:pPr/>
              <a:t>17</a:t>
            </a:fld>
            <a:endParaRPr lang="en-US" dirty="0"/>
          </a:p>
        </p:txBody>
      </p:sp>
    </p:spTree>
    <p:extLst>
      <p:ext uri="{BB962C8B-B14F-4D97-AF65-F5344CB8AC3E}">
        <p14:creationId xmlns:p14="http://schemas.microsoft.com/office/powerpoint/2010/main" val="41815472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92C32-7FAD-4A43-8633-964688497F51}"/>
              </a:ext>
            </a:extLst>
          </p:cNvPr>
          <p:cNvSpPr>
            <a:spLocks noGrp="1"/>
          </p:cNvSpPr>
          <p:nvPr>
            <p:ph type="title"/>
          </p:nvPr>
        </p:nvSpPr>
        <p:spPr/>
        <p:txBody>
          <a:bodyPr/>
          <a:lstStyle/>
          <a:p>
            <a:r>
              <a:rPr lang="en-GB" dirty="0"/>
              <a:t>Conclusions</a:t>
            </a:r>
          </a:p>
        </p:txBody>
      </p:sp>
      <p:sp>
        <p:nvSpPr>
          <p:cNvPr id="3" name="Content Placeholder 2">
            <a:extLst>
              <a:ext uri="{FF2B5EF4-FFF2-40B4-BE49-F238E27FC236}">
                <a16:creationId xmlns:a16="http://schemas.microsoft.com/office/drawing/2014/main" id="{0A450B48-A627-49A1-9F97-F81FA3DCDEEA}"/>
              </a:ext>
            </a:extLst>
          </p:cNvPr>
          <p:cNvSpPr>
            <a:spLocks noGrp="1"/>
          </p:cNvSpPr>
          <p:nvPr>
            <p:ph sz="half" idx="1"/>
          </p:nvPr>
        </p:nvSpPr>
        <p:spPr>
          <a:xfrm>
            <a:off x="407987" y="1435616"/>
            <a:ext cx="11575007" cy="4608512"/>
          </a:xfrm>
        </p:spPr>
        <p:txBody>
          <a:bodyPr/>
          <a:lstStyle/>
          <a:p>
            <a:pPr marL="342900" indent="-342900">
              <a:buFontTx/>
              <a:buChar char="-"/>
            </a:pPr>
            <a:r>
              <a:rPr lang="en-GB" dirty="0"/>
              <a:t>During gold cycles, up to 1000 </a:t>
            </a:r>
            <a:r>
              <a:rPr lang="en-GB" dirty="0" err="1"/>
              <a:t>deg</a:t>
            </a:r>
            <a:r>
              <a:rPr lang="en-GB" dirty="0"/>
              <a:t>, we observe a good bonding and material remain in the brazing volume.</a:t>
            </a:r>
          </a:p>
          <a:p>
            <a:pPr marL="342900" indent="-342900">
              <a:buFontTx/>
              <a:buChar char="-"/>
            </a:pPr>
            <a:r>
              <a:rPr lang="en-GB" dirty="0"/>
              <a:t>A sharp edge if very efficient stopping the BFM.</a:t>
            </a:r>
          </a:p>
          <a:p>
            <a:pPr marL="342900" indent="-342900">
              <a:buFontTx/>
              <a:buChar char="-"/>
            </a:pPr>
            <a:r>
              <a:rPr lang="en-GB" dirty="0"/>
              <a:t>We see that </a:t>
            </a:r>
            <a:r>
              <a:rPr lang="en-GB" dirty="0" err="1"/>
              <a:t>Pallabraze</a:t>
            </a:r>
            <a:r>
              <a:rPr lang="en-GB" dirty="0"/>
              <a:t> is a safer choice in terms of diffusion because it covers all interface and It allows us to use it in two cycles.</a:t>
            </a:r>
          </a:p>
          <a:p>
            <a:pPr marL="342900" indent="-342900">
              <a:buFontTx/>
              <a:buChar char="-"/>
            </a:pPr>
            <a:r>
              <a:rPr lang="en-GB" dirty="0"/>
              <a:t>Palcusil5 is a material with a good balance to ensure a good leak despite of having some diffusion in a range of 2-4mm. Only one cycle.</a:t>
            </a:r>
          </a:p>
          <a:p>
            <a:pPr marL="342900" indent="-342900">
              <a:buFontTx/>
              <a:buChar char="-"/>
            </a:pPr>
            <a:r>
              <a:rPr lang="en-GB" dirty="0"/>
              <a:t>The weight in all tests has not been something influencing the result (&lt;0.05MPa-0.005MPa) or at least we cannot confirm it we the samples we have.</a:t>
            </a:r>
          </a:p>
        </p:txBody>
      </p:sp>
      <p:sp>
        <p:nvSpPr>
          <p:cNvPr id="4" name="Date Placeholder 3">
            <a:extLst>
              <a:ext uri="{FF2B5EF4-FFF2-40B4-BE49-F238E27FC236}">
                <a16:creationId xmlns:a16="http://schemas.microsoft.com/office/drawing/2014/main" id="{17B7EAB0-6A9B-4000-BE1B-A2208F5E6CBA}"/>
              </a:ext>
            </a:extLst>
          </p:cNvPr>
          <p:cNvSpPr>
            <a:spLocks noGrp="1"/>
          </p:cNvSpPr>
          <p:nvPr>
            <p:ph type="dt" sz="half" idx="14"/>
          </p:nvPr>
        </p:nvSpPr>
        <p:spPr/>
        <p:txBody>
          <a:bodyPr/>
          <a:lstStyle/>
          <a:p>
            <a:fld id="{4D7C0925-1BC6-42ED-9B86-B89664A965B3}" type="datetime1">
              <a:rPr lang="en-GB" smtClean="0"/>
              <a:t>20/05/2022</a:t>
            </a:fld>
            <a:endParaRPr lang="en-US" dirty="0"/>
          </a:p>
        </p:txBody>
      </p:sp>
      <p:sp>
        <p:nvSpPr>
          <p:cNvPr id="5" name="Footer Placeholder 4">
            <a:extLst>
              <a:ext uri="{FF2B5EF4-FFF2-40B4-BE49-F238E27FC236}">
                <a16:creationId xmlns:a16="http://schemas.microsoft.com/office/drawing/2014/main" id="{18DAB026-E518-4B53-A0AA-FA11D20AC583}"/>
              </a:ext>
            </a:extLst>
          </p:cNvPr>
          <p:cNvSpPr>
            <a:spLocks noGrp="1"/>
          </p:cNvSpPr>
          <p:nvPr>
            <p:ph type="ftr" sz="quarter" idx="15"/>
          </p:nvPr>
        </p:nvSpPr>
        <p:spPr/>
        <p:txBody>
          <a:bodyPr/>
          <a:lstStyle/>
          <a:p>
            <a:r>
              <a:rPr lang="en-GB"/>
              <a:t>Pedro M | Brazing discs and prototype review</a:t>
            </a:r>
            <a:endParaRPr lang="en-US" dirty="0"/>
          </a:p>
        </p:txBody>
      </p:sp>
      <p:sp>
        <p:nvSpPr>
          <p:cNvPr id="9" name="Slide Number Placeholder 8">
            <a:extLst>
              <a:ext uri="{FF2B5EF4-FFF2-40B4-BE49-F238E27FC236}">
                <a16:creationId xmlns:a16="http://schemas.microsoft.com/office/drawing/2014/main" id="{75757075-688C-434D-B0F9-A8EE7A386A4C}"/>
              </a:ext>
            </a:extLst>
          </p:cNvPr>
          <p:cNvSpPr>
            <a:spLocks noGrp="1"/>
          </p:cNvSpPr>
          <p:nvPr>
            <p:ph type="sldNum" sz="quarter" idx="16"/>
          </p:nvPr>
        </p:nvSpPr>
        <p:spPr/>
        <p:txBody>
          <a:bodyPr/>
          <a:lstStyle/>
          <a:p>
            <a:fld id="{36B5EA5A-BC32-A742-B11B-8E7414D5B535}" type="slidenum">
              <a:rPr lang="en-US" smtClean="0"/>
              <a:pPr/>
              <a:t>18</a:t>
            </a:fld>
            <a:endParaRPr lang="en-US" dirty="0"/>
          </a:p>
        </p:txBody>
      </p:sp>
    </p:spTree>
    <p:extLst>
      <p:ext uri="{BB962C8B-B14F-4D97-AF65-F5344CB8AC3E}">
        <p14:creationId xmlns:p14="http://schemas.microsoft.com/office/powerpoint/2010/main" val="27273982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Date Placeholder 3">
            <a:extLst>
              <a:ext uri="{FF2B5EF4-FFF2-40B4-BE49-F238E27FC236}">
                <a16:creationId xmlns:a16="http://schemas.microsoft.com/office/drawing/2014/main" id="{23E0B012-82C8-4FF2-891C-9C4B9B0E00A2}"/>
              </a:ext>
            </a:extLst>
          </p:cNvPr>
          <p:cNvSpPr>
            <a:spLocks noGrp="1" noChangeArrowheads="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pPr>
            <a:fld id="{B80DBADC-0D45-4E88-B427-C36C3E1A65F4}" type="datetime1">
              <a:rPr lang="en-GB" altLang="en-US" smtClean="0">
                <a:solidFill>
                  <a:schemeClr val="bg1"/>
                </a:solidFill>
              </a:rPr>
              <a:t>20/05/2022</a:t>
            </a:fld>
            <a:endParaRPr lang="en-GB" altLang="en-US">
              <a:solidFill>
                <a:schemeClr val="bg1"/>
              </a:solidFill>
            </a:endParaRPr>
          </a:p>
        </p:txBody>
      </p:sp>
      <p:sp>
        <p:nvSpPr>
          <p:cNvPr id="26627" name="Footer Placeholder 4">
            <a:extLst>
              <a:ext uri="{FF2B5EF4-FFF2-40B4-BE49-F238E27FC236}">
                <a16:creationId xmlns:a16="http://schemas.microsoft.com/office/drawing/2014/main" id="{EC19C6C9-1BE0-417D-A777-1B26EBA72167}"/>
              </a:ext>
            </a:extLst>
          </p:cNvPr>
          <p:cNvSpPr>
            <a:spLocks noGrp="1" noChangeArrowheads="1"/>
          </p:cNvSpPr>
          <p:nvPr>
            <p:ph type="ftr" sz="quarter" idx="12"/>
          </p:nvPr>
        </p:nvSpPr>
        <p:spPr bwMode="auto">
          <a:xfrm>
            <a:off x="5414746" y="6332527"/>
            <a:ext cx="3042908"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pPr>
            <a:r>
              <a:rPr lang="en-GB" altLang="en-US" dirty="0">
                <a:solidFill>
                  <a:schemeClr val="bg1"/>
                </a:solidFill>
              </a:rPr>
              <a:t>Pedro M | Brazing discs and prototype review</a:t>
            </a:r>
          </a:p>
        </p:txBody>
      </p:sp>
      <p:sp>
        <p:nvSpPr>
          <p:cNvPr id="26628" name="Slide Number Placeholder 5">
            <a:extLst>
              <a:ext uri="{FF2B5EF4-FFF2-40B4-BE49-F238E27FC236}">
                <a16:creationId xmlns:a16="http://schemas.microsoft.com/office/drawing/2014/main" id="{54791EE7-5002-4EE8-ADAE-95D25B00D797}"/>
              </a:ext>
            </a:extLst>
          </p:cNvPr>
          <p:cNvSpPr>
            <a:spLocks noGrp="1" noChangeArrowheads="1"/>
          </p:cNvSpPr>
          <p:nvPr>
            <p:ph type="sldNum" sz="quarter" idx="11"/>
          </p:nvPr>
        </p:nvSpPr>
        <p:spPr bwMode="auto">
          <a:xfrm>
            <a:off x="10200323" y="6356350"/>
            <a:ext cx="631160"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pPr>
            <a:fld id="{B5D015D2-4295-4790-B3D5-9599FCFE32AC}" type="slidenum">
              <a:rPr lang="en-GB" altLang="en-US" smtClean="0">
                <a:solidFill>
                  <a:schemeClr val="bg1"/>
                </a:solidFill>
              </a:rPr>
              <a:pPr fontAlgn="base">
                <a:spcBef>
                  <a:spcPct val="0"/>
                </a:spcBef>
                <a:spcAft>
                  <a:spcPct val="0"/>
                </a:spcAft>
              </a:pPr>
              <a:t>19</a:t>
            </a:fld>
            <a:endParaRPr lang="en-GB" altLang="en-US" dirty="0">
              <a:solidFill>
                <a:schemeClr val="bg1"/>
              </a:solidFill>
            </a:endParaRPr>
          </a:p>
        </p:txBody>
      </p:sp>
      <p:sp>
        <p:nvSpPr>
          <p:cNvPr id="26630" name="TextBox 1">
            <a:extLst>
              <a:ext uri="{FF2B5EF4-FFF2-40B4-BE49-F238E27FC236}">
                <a16:creationId xmlns:a16="http://schemas.microsoft.com/office/drawing/2014/main" id="{4322E439-C295-4A55-A852-45304E2B1B34}"/>
              </a:ext>
            </a:extLst>
          </p:cNvPr>
          <p:cNvSpPr txBox="1">
            <a:spLocks noChangeArrowheads="1"/>
          </p:cNvSpPr>
          <p:nvPr/>
        </p:nvSpPr>
        <p:spPr bwMode="auto">
          <a:xfrm>
            <a:off x="635000" y="1439863"/>
            <a:ext cx="782265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dirty="0"/>
              <a:t>Ordered a prototype for checking we are going in the right direction (or not).</a:t>
            </a:r>
          </a:p>
          <a:p>
            <a:pPr eaLnBrk="1" hangingPunct="1"/>
            <a:r>
              <a:rPr lang="en-GB" altLang="en-US" dirty="0"/>
              <a:t>The prototype has been ordered at CERN to be done completely at CERN </a:t>
            </a:r>
          </a:p>
        </p:txBody>
      </p:sp>
      <p:sp>
        <p:nvSpPr>
          <p:cNvPr id="26631" name="TextBox 2">
            <a:extLst>
              <a:ext uri="{FF2B5EF4-FFF2-40B4-BE49-F238E27FC236}">
                <a16:creationId xmlns:a16="http://schemas.microsoft.com/office/drawing/2014/main" id="{09F88B40-7495-4798-9520-DB94F9E69C02}"/>
              </a:ext>
            </a:extLst>
          </p:cNvPr>
          <p:cNvSpPr txBox="1">
            <a:spLocks noChangeArrowheads="1"/>
          </p:cNvSpPr>
          <p:nvPr/>
        </p:nvSpPr>
        <p:spPr bwMode="auto">
          <a:xfrm>
            <a:off x="8134350" y="3259138"/>
            <a:ext cx="3482975"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n-US"/>
              <a:t>The material used for the prototype is Cu OFE laminated, from CERN Store: 44.09.56.210.1 </a:t>
            </a:r>
            <a:r>
              <a:rPr lang="en-GB" altLang="en-US">
                <a:sym typeface="Wingdings" panose="05000000000000000000" pitchFamily="2" charset="2"/>
              </a:rPr>
              <a:t> </a:t>
            </a:r>
            <a:r>
              <a:rPr lang="en-GB" altLang="en-US">
                <a:solidFill>
                  <a:srgbClr val="000000"/>
                </a:solidFill>
                <a:latin typeface="PT Sans" panose="020B0503020203020204" pitchFamily="34" charset="0"/>
              </a:rPr>
              <a:t>8880851 - Material Request </a:t>
            </a:r>
          </a:p>
          <a:p>
            <a:pPr eaLnBrk="1" hangingPunct="1"/>
            <a:r>
              <a:rPr lang="en-GB" altLang="en-US">
                <a:sym typeface="Wingdings" panose="05000000000000000000" pitchFamily="2" charset="2"/>
              </a:rPr>
              <a:t> </a:t>
            </a:r>
            <a:r>
              <a:rPr lang="en-GB" altLang="en-US">
                <a:solidFill>
                  <a:srgbClr val="000000"/>
                </a:solidFill>
                <a:latin typeface="PT Sans" panose="020B0503020203020204" pitchFamily="34" charset="0"/>
                <a:sym typeface="Wingdings" panose="05000000000000000000" pitchFamily="2" charset="2"/>
              </a:rPr>
              <a:t>Job J3073539 - Smartcell assembly prototype</a:t>
            </a:r>
            <a:endParaRPr lang="en-GB" altLang="en-US">
              <a:solidFill>
                <a:srgbClr val="000000"/>
              </a:solidFill>
              <a:latin typeface="PT Sans" panose="020B0503020203020204" pitchFamily="34" charset="0"/>
            </a:endParaRPr>
          </a:p>
          <a:p>
            <a:pPr eaLnBrk="1" hangingPunct="1"/>
            <a:endParaRPr lang="en-GB" altLang="en-US"/>
          </a:p>
        </p:txBody>
      </p:sp>
      <p:pic>
        <p:nvPicPr>
          <p:cNvPr id="26632" name="Picture 8">
            <a:extLst>
              <a:ext uri="{FF2B5EF4-FFF2-40B4-BE49-F238E27FC236}">
                <a16:creationId xmlns:a16="http://schemas.microsoft.com/office/drawing/2014/main" id="{974834D9-9E58-45EC-A1BF-1F0C17F78421}"/>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07988" y="2295525"/>
            <a:ext cx="7215187" cy="358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1">
            <a:extLst>
              <a:ext uri="{FF2B5EF4-FFF2-40B4-BE49-F238E27FC236}">
                <a16:creationId xmlns:a16="http://schemas.microsoft.com/office/drawing/2014/main" id="{7B078978-9930-453B-82E6-95CD05D05738}"/>
              </a:ext>
            </a:extLst>
          </p:cNvPr>
          <p:cNvSpPr>
            <a:spLocks noGrp="1"/>
          </p:cNvSpPr>
          <p:nvPr>
            <p:ph type="title"/>
          </p:nvPr>
        </p:nvSpPr>
        <p:spPr>
          <a:xfrm>
            <a:off x="407988" y="373063"/>
            <a:ext cx="11376025" cy="1066800"/>
          </a:xfrm>
        </p:spPr>
        <p:txBody>
          <a:bodyPr/>
          <a:lstStyle/>
          <a:p>
            <a:r>
              <a:rPr lang="en-GB" dirty="0"/>
              <a:t>Smartcell prototype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2">
            <a:extLst>
              <a:ext uri="{FF2B5EF4-FFF2-40B4-BE49-F238E27FC236}">
                <a16:creationId xmlns:a16="http://schemas.microsoft.com/office/drawing/2014/main" id="{8E008436-2E24-408E-8F90-571B5F36CFE4}"/>
              </a:ext>
            </a:extLst>
          </p:cNvPr>
          <p:cNvSpPr>
            <a:spLocks noGrp="1"/>
          </p:cNvSpPr>
          <p:nvPr>
            <p:ph type="title"/>
          </p:nvPr>
        </p:nvSpPr>
        <p:spPr>
          <a:xfrm>
            <a:off x="407988" y="373593"/>
            <a:ext cx="11376025" cy="1065742"/>
          </a:xfrm>
        </p:spPr>
        <p:txBody>
          <a:bodyPr/>
          <a:lstStyle/>
          <a:p>
            <a:r>
              <a:rPr lang="en-US" dirty="0"/>
              <a:t>Test</a:t>
            </a:r>
          </a:p>
        </p:txBody>
      </p:sp>
      <p:pic>
        <p:nvPicPr>
          <p:cNvPr id="22" name="Picture 21">
            <a:extLst>
              <a:ext uri="{FF2B5EF4-FFF2-40B4-BE49-F238E27FC236}">
                <a16:creationId xmlns:a16="http://schemas.microsoft.com/office/drawing/2014/main" id="{3565128A-F99A-4A13-93EF-406399DDCD3E}"/>
              </a:ext>
            </a:extLst>
          </p:cNvPr>
          <p:cNvPicPr>
            <a:picLocks noChangeAspect="1" noChangeArrowheads="1"/>
          </p:cNvPicPr>
          <p:nvPr/>
        </p:nvPicPr>
        <p:blipFill rotWithShape="1">
          <a:blip r:embed="rId2" cstate="hqprint">
            <a:extLst>
              <a:ext uri="{28A0092B-C50C-407E-A947-70E740481C1C}">
                <a14:useLocalDpi xmlns:a14="http://schemas.microsoft.com/office/drawing/2010/main"/>
              </a:ext>
            </a:extLst>
          </a:blip>
          <a:srcRect/>
          <a:stretch/>
        </p:blipFill>
        <p:spPr bwMode="auto">
          <a:xfrm>
            <a:off x="960683" y="2116182"/>
            <a:ext cx="2953381" cy="25161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5" name="Table 10">
            <a:extLst>
              <a:ext uri="{FF2B5EF4-FFF2-40B4-BE49-F238E27FC236}">
                <a16:creationId xmlns:a16="http://schemas.microsoft.com/office/drawing/2014/main" id="{2E580767-0C05-4644-A5A3-2B26A4B4084E}"/>
              </a:ext>
            </a:extLst>
          </p:cNvPr>
          <p:cNvGraphicFramePr>
            <a:graphicFrameLocks noGrp="1"/>
          </p:cNvGraphicFramePr>
          <p:nvPr>
            <p:extLst>
              <p:ext uri="{D42A27DB-BD31-4B8C-83A1-F6EECF244321}">
                <p14:modId xmlns:p14="http://schemas.microsoft.com/office/powerpoint/2010/main" val="4140971341"/>
              </p:ext>
            </p:extLst>
          </p:nvPr>
        </p:nvGraphicFramePr>
        <p:xfrm>
          <a:off x="1230953" y="5120764"/>
          <a:ext cx="2406632" cy="741680"/>
        </p:xfrm>
        <a:graphic>
          <a:graphicData uri="http://schemas.openxmlformats.org/drawingml/2006/table">
            <a:tbl>
              <a:tblPr firstRow="1" bandRow="1">
                <a:tableStyleId>{8EC20E35-A176-4012-BC5E-935CFFF8708E}</a:tableStyleId>
              </a:tblPr>
              <a:tblGrid>
                <a:gridCol w="1203316">
                  <a:extLst>
                    <a:ext uri="{9D8B030D-6E8A-4147-A177-3AD203B41FA5}">
                      <a16:colId xmlns:a16="http://schemas.microsoft.com/office/drawing/2014/main" val="3488181525"/>
                    </a:ext>
                  </a:extLst>
                </a:gridCol>
                <a:gridCol w="1203316">
                  <a:extLst>
                    <a:ext uri="{9D8B030D-6E8A-4147-A177-3AD203B41FA5}">
                      <a16:colId xmlns:a16="http://schemas.microsoft.com/office/drawing/2014/main" val="1351790252"/>
                    </a:ext>
                  </a:extLst>
                </a:gridCol>
              </a:tblGrid>
              <a:tr h="370840">
                <a:tc>
                  <a:txBody>
                    <a:bodyPr/>
                    <a:lstStyle/>
                    <a:p>
                      <a:pPr algn="ctr"/>
                      <a:r>
                        <a:rPr lang="en-US" dirty="0"/>
                        <a:t>Gap</a:t>
                      </a:r>
                      <a:endParaRPr lang="en-GB" dirty="0"/>
                    </a:p>
                  </a:txBody>
                  <a:tcPr/>
                </a:tc>
                <a:tc>
                  <a:txBody>
                    <a:bodyPr/>
                    <a:lstStyle/>
                    <a:p>
                      <a:pPr algn="ctr"/>
                      <a:r>
                        <a:rPr lang="en-US" dirty="0"/>
                        <a:t>Ratio</a:t>
                      </a:r>
                      <a:endParaRPr lang="en-GB" dirty="0"/>
                    </a:p>
                  </a:txBody>
                  <a:tcPr/>
                </a:tc>
                <a:extLst>
                  <a:ext uri="{0D108BD9-81ED-4DB2-BD59-A6C34878D82A}">
                    <a16:rowId xmlns:a16="http://schemas.microsoft.com/office/drawing/2014/main" val="4131001113"/>
                  </a:ext>
                </a:extLst>
              </a:tr>
              <a:tr h="370840">
                <a:tc>
                  <a:txBody>
                    <a:bodyPr/>
                    <a:lstStyle/>
                    <a:p>
                      <a:pPr algn="ctr"/>
                      <a:r>
                        <a:rPr lang="en-US" dirty="0"/>
                        <a:t>0.03mm</a:t>
                      </a:r>
                      <a:endParaRPr lang="en-GB" dirty="0"/>
                    </a:p>
                  </a:txBody>
                  <a:tcPr/>
                </a:tc>
                <a:tc>
                  <a:txBody>
                    <a:bodyPr/>
                    <a:lstStyle/>
                    <a:p>
                      <a:pPr algn="ctr"/>
                      <a:r>
                        <a:rPr lang="en-US" dirty="0"/>
                        <a:t>4.3/0.96</a:t>
                      </a:r>
                      <a:endParaRPr lang="en-GB" dirty="0"/>
                    </a:p>
                  </a:txBody>
                  <a:tcPr/>
                </a:tc>
                <a:extLst>
                  <a:ext uri="{0D108BD9-81ED-4DB2-BD59-A6C34878D82A}">
                    <a16:rowId xmlns:a16="http://schemas.microsoft.com/office/drawing/2014/main" val="898320534"/>
                  </a:ext>
                </a:extLst>
              </a:tr>
            </a:tbl>
          </a:graphicData>
        </a:graphic>
      </p:graphicFrame>
      <p:grpSp>
        <p:nvGrpSpPr>
          <p:cNvPr id="12" name="Group 11">
            <a:extLst>
              <a:ext uri="{FF2B5EF4-FFF2-40B4-BE49-F238E27FC236}">
                <a16:creationId xmlns:a16="http://schemas.microsoft.com/office/drawing/2014/main" id="{B11D19CC-5402-4C98-9AD3-731D59945DDE}"/>
              </a:ext>
            </a:extLst>
          </p:cNvPr>
          <p:cNvGrpSpPr/>
          <p:nvPr/>
        </p:nvGrpSpPr>
        <p:grpSpPr>
          <a:xfrm>
            <a:off x="4938929" y="278674"/>
            <a:ext cx="6678017" cy="2892044"/>
            <a:chOff x="407989" y="1838830"/>
            <a:chExt cx="10954473" cy="4458101"/>
          </a:xfrm>
        </p:grpSpPr>
        <p:pic>
          <p:nvPicPr>
            <p:cNvPr id="13" name="Picture 12">
              <a:extLst>
                <a:ext uri="{FF2B5EF4-FFF2-40B4-BE49-F238E27FC236}">
                  <a16:creationId xmlns:a16="http://schemas.microsoft.com/office/drawing/2014/main" id="{C9B7394A-3898-4B54-BEC4-B565AB5D595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24426" r="18853"/>
            <a:stretch/>
          </p:blipFill>
          <p:spPr>
            <a:xfrm>
              <a:off x="6198056" y="1927650"/>
              <a:ext cx="5164406" cy="4369281"/>
            </a:xfrm>
            <a:prstGeom prst="rect">
              <a:avLst/>
            </a:prstGeom>
          </p:spPr>
        </p:pic>
        <p:pic>
          <p:nvPicPr>
            <p:cNvPr id="14" name="Picture 13">
              <a:extLst>
                <a:ext uri="{FF2B5EF4-FFF2-40B4-BE49-F238E27FC236}">
                  <a16:creationId xmlns:a16="http://schemas.microsoft.com/office/drawing/2014/main" id="{17304D7B-2972-4CB9-9F70-FB42028D9DB7}"/>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l="25774" r="19658"/>
            <a:stretch/>
          </p:blipFill>
          <p:spPr>
            <a:xfrm>
              <a:off x="407989" y="1838830"/>
              <a:ext cx="4971123" cy="4369282"/>
            </a:xfrm>
            <a:prstGeom prst="rect">
              <a:avLst/>
            </a:prstGeom>
          </p:spPr>
        </p:pic>
        <p:sp>
          <p:nvSpPr>
            <p:cNvPr id="16" name="Cross 15">
              <a:extLst>
                <a:ext uri="{FF2B5EF4-FFF2-40B4-BE49-F238E27FC236}">
                  <a16:creationId xmlns:a16="http://schemas.microsoft.com/office/drawing/2014/main" id="{2ADA8C46-7E30-45CB-93F4-5A58935EEB02}"/>
                </a:ext>
              </a:extLst>
            </p:cNvPr>
            <p:cNvSpPr/>
            <p:nvPr/>
          </p:nvSpPr>
          <p:spPr>
            <a:xfrm rot="3049845">
              <a:off x="696460" y="2611618"/>
              <a:ext cx="596999" cy="603280"/>
            </a:xfrm>
            <a:prstGeom prst="plus">
              <a:avLst>
                <a:gd name="adj" fmla="val 44149"/>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17" name="Cross 16">
              <a:extLst>
                <a:ext uri="{FF2B5EF4-FFF2-40B4-BE49-F238E27FC236}">
                  <a16:creationId xmlns:a16="http://schemas.microsoft.com/office/drawing/2014/main" id="{3455F955-10EC-44DC-821C-F73D6DAD7232}"/>
                </a:ext>
              </a:extLst>
            </p:cNvPr>
            <p:cNvSpPr/>
            <p:nvPr/>
          </p:nvSpPr>
          <p:spPr>
            <a:xfrm rot="3049845">
              <a:off x="1985202" y="3549302"/>
              <a:ext cx="596999" cy="603280"/>
            </a:xfrm>
            <a:prstGeom prst="plus">
              <a:avLst>
                <a:gd name="adj" fmla="val 44149"/>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18" name="Arrow: Right 17">
              <a:extLst>
                <a:ext uri="{FF2B5EF4-FFF2-40B4-BE49-F238E27FC236}">
                  <a16:creationId xmlns:a16="http://schemas.microsoft.com/office/drawing/2014/main" id="{225391B3-F7B2-4859-8DAA-7B9B78F056E0}"/>
                </a:ext>
              </a:extLst>
            </p:cNvPr>
            <p:cNvSpPr/>
            <p:nvPr/>
          </p:nvSpPr>
          <p:spPr>
            <a:xfrm>
              <a:off x="5379111" y="3718160"/>
              <a:ext cx="1003933" cy="641917"/>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grpSp>
      <p:grpSp>
        <p:nvGrpSpPr>
          <p:cNvPr id="19" name="Group 18">
            <a:extLst>
              <a:ext uri="{FF2B5EF4-FFF2-40B4-BE49-F238E27FC236}">
                <a16:creationId xmlns:a16="http://schemas.microsoft.com/office/drawing/2014/main" id="{430998BB-C04B-465A-A012-76A98840701F}"/>
              </a:ext>
            </a:extLst>
          </p:cNvPr>
          <p:cNvGrpSpPr/>
          <p:nvPr/>
        </p:nvGrpSpPr>
        <p:grpSpPr>
          <a:xfrm>
            <a:off x="4938929" y="3177851"/>
            <a:ext cx="6845084" cy="3129231"/>
            <a:chOff x="220533" y="1874266"/>
            <a:chExt cx="11587053" cy="4425683"/>
          </a:xfrm>
        </p:grpSpPr>
        <p:pic>
          <p:nvPicPr>
            <p:cNvPr id="20" name="Picture 19">
              <a:extLst>
                <a:ext uri="{FF2B5EF4-FFF2-40B4-BE49-F238E27FC236}">
                  <a16:creationId xmlns:a16="http://schemas.microsoft.com/office/drawing/2014/main" id="{5D11DC50-4D5A-430E-9EB9-82D30BCF1001}"/>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b="-455"/>
            <a:stretch/>
          </p:blipFill>
          <p:spPr>
            <a:xfrm>
              <a:off x="220533" y="1874266"/>
              <a:ext cx="4971123" cy="4369282"/>
            </a:xfrm>
            <a:prstGeom prst="rect">
              <a:avLst/>
            </a:prstGeom>
          </p:spPr>
        </p:pic>
        <p:sp>
          <p:nvSpPr>
            <p:cNvPr id="23" name="Arrow: Right 22">
              <a:extLst>
                <a:ext uri="{FF2B5EF4-FFF2-40B4-BE49-F238E27FC236}">
                  <a16:creationId xmlns:a16="http://schemas.microsoft.com/office/drawing/2014/main" id="{D00DBC5A-AA76-4B5F-A47B-5CCDD8BC8E96}"/>
                </a:ext>
              </a:extLst>
            </p:cNvPr>
            <p:cNvSpPr/>
            <p:nvPr/>
          </p:nvSpPr>
          <p:spPr>
            <a:xfrm>
              <a:off x="5379111" y="3718160"/>
              <a:ext cx="1003933" cy="641917"/>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pic>
          <p:nvPicPr>
            <p:cNvPr id="24" name="Picture 23">
              <a:extLst>
                <a:ext uri="{FF2B5EF4-FFF2-40B4-BE49-F238E27FC236}">
                  <a16:creationId xmlns:a16="http://schemas.microsoft.com/office/drawing/2014/main" id="{B22BFDB7-994C-4E39-B11A-4DB2B41C7D38}"/>
                </a:ext>
              </a:extLst>
            </p:cNvPr>
            <p:cNvPicPr>
              <a:picLocks noChangeAspect="1"/>
            </p:cNvPicPr>
            <p:nvPr/>
          </p:nvPicPr>
          <p:blipFill rotWithShape="1">
            <a:blip r:embed="rId6" cstate="print">
              <a:extLst>
                <a:ext uri="{28A0092B-C50C-407E-A947-70E740481C1C}">
                  <a14:useLocalDpi xmlns:a14="http://schemas.microsoft.com/office/drawing/2010/main"/>
                </a:ext>
              </a:extLst>
            </a:blip>
            <a:srcRect l="25936" r="19957"/>
            <a:stretch/>
          </p:blipFill>
          <p:spPr>
            <a:xfrm>
              <a:off x="6637412" y="1930668"/>
              <a:ext cx="4926476" cy="4369281"/>
            </a:xfrm>
            <a:prstGeom prst="rect">
              <a:avLst/>
            </a:prstGeom>
          </p:spPr>
        </p:pic>
        <p:sp>
          <p:nvSpPr>
            <p:cNvPr id="26" name="TextBox 25">
              <a:extLst>
                <a:ext uri="{FF2B5EF4-FFF2-40B4-BE49-F238E27FC236}">
                  <a16:creationId xmlns:a16="http://schemas.microsoft.com/office/drawing/2014/main" id="{5FD1F702-9727-4E74-A346-DFE9E4C713F1}"/>
                </a:ext>
              </a:extLst>
            </p:cNvPr>
            <p:cNvSpPr txBox="1"/>
            <p:nvPr/>
          </p:nvSpPr>
          <p:spPr>
            <a:xfrm>
              <a:off x="3800807" y="1874267"/>
              <a:ext cx="1549574" cy="391761"/>
            </a:xfrm>
            <a:prstGeom prst="rect">
              <a:avLst/>
            </a:prstGeom>
            <a:noFill/>
          </p:spPr>
          <p:txBody>
            <a:bodyPr wrap="square" lIns="0" tIns="0" rIns="0" bIns="0" rtlCol="0">
              <a:spAutoFit/>
            </a:bodyPr>
            <a:lstStyle/>
            <a:p>
              <a:pPr algn="l"/>
              <a:r>
                <a:rPr lang="es-ES" dirty="0"/>
                <a:t>Ø0.5mm</a:t>
              </a:r>
              <a:endParaRPr lang="en-GB" dirty="0"/>
            </a:p>
          </p:txBody>
        </p:sp>
        <p:sp>
          <p:nvSpPr>
            <p:cNvPr id="27" name="TextBox 26">
              <a:extLst>
                <a:ext uri="{FF2B5EF4-FFF2-40B4-BE49-F238E27FC236}">
                  <a16:creationId xmlns:a16="http://schemas.microsoft.com/office/drawing/2014/main" id="{311303BA-21F6-4B25-A3A2-4458FCA8A84E}"/>
                </a:ext>
              </a:extLst>
            </p:cNvPr>
            <p:cNvSpPr txBox="1"/>
            <p:nvPr/>
          </p:nvSpPr>
          <p:spPr>
            <a:xfrm>
              <a:off x="10211663" y="2010435"/>
              <a:ext cx="1595923" cy="391761"/>
            </a:xfrm>
            <a:prstGeom prst="rect">
              <a:avLst/>
            </a:prstGeom>
            <a:noFill/>
          </p:spPr>
          <p:txBody>
            <a:bodyPr wrap="square" lIns="0" tIns="0" rIns="0" bIns="0" rtlCol="0">
              <a:spAutoFit/>
            </a:bodyPr>
            <a:lstStyle/>
            <a:p>
              <a:pPr algn="l"/>
              <a:r>
                <a:rPr lang="es-ES" dirty="0"/>
                <a:t>Ø0.8mm</a:t>
              </a:r>
              <a:endParaRPr lang="en-GB" dirty="0"/>
            </a:p>
          </p:txBody>
        </p:sp>
        <p:cxnSp>
          <p:nvCxnSpPr>
            <p:cNvPr id="28" name="Straight Arrow Connector 27">
              <a:extLst>
                <a:ext uri="{FF2B5EF4-FFF2-40B4-BE49-F238E27FC236}">
                  <a16:creationId xmlns:a16="http://schemas.microsoft.com/office/drawing/2014/main" id="{42A25AD5-B53D-4005-882D-D900D4EB439F}"/>
                </a:ext>
              </a:extLst>
            </p:cNvPr>
            <p:cNvCxnSpPr>
              <a:cxnSpLocks/>
              <a:stCxn id="26" idx="2"/>
            </p:cNvCxnSpPr>
            <p:nvPr/>
          </p:nvCxnSpPr>
          <p:spPr>
            <a:xfrm flipH="1">
              <a:off x="3485230" y="2266028"/>
              <a:ext cx="1090365" cy="1313195"/>
            </a:xfrm>
            <a:prstGeom prst="straightConnector1">
              <a:avLst/>
            </a:prstGeom>
            <a:ln w="38100">
              <a:tailEnd type="triangle"/>
            </a:ln>
          </p:spPr>
          <p:style>
            <a:lnRef idx="3">
              <a:schemeClr val="accent3"/>
            </a:lnRef>
            <a:fillRef idx="0">
              <a:schemeClr val="accent3"/>
            </a:fillRef>
            <a:effectRef idx="2">
              <a:schemeClr val="accent3"/>
            </a:effectRef>
            <a:fontRef idx="minor">
              <a:schemeClr val="tx1"/>
            </a:fontRef>
          </p:style>
        </p:cxnSp>
        <p:cxnSp>
          <p:nvCxnSpPr>
            <p:cNvPr id="29" name="Straight Arrow Connector 28">
              <a:extLst>
                <a:ext uri="{FF2B5EF4-FFF2-40B4-BE49-F238E27FC236}">
                  <a16:creationId xmlns:a16="http://schemas.microsoft.com/office/drawing/2014/main" id="{863D5A89-BF17-4556-88CB-D037BDF3A9B7}"/>
                </a:ext>
              </a:extLst>
            </p:cNvPr>
            <p:cNvCxnSpPr>
              <a:cxnSpLocks/>
              <a:stCxn id="27" idx="2"/>
            </p:cNvCxnSpPr>
            <p:nvPr/>
          </p:nvCxnSpPr>
          <p:spPr>
            <a:xfrm flipH="1">
              <a:off x="9736185" y="2402196"/>
              <a:ext cx="1273440" cy="1345173"/>
            </a:xfrm>
            <a:prstGeom prst="straightConnector1">
              <a:avLst/>
            </a:prstGeom>
            <a:ln w="38100">
              <a:tailEnd type="triangle"/>
            </a:ln>
          </p:spPr>
          <p:style>
            <a:lnRef idx="3">
              <a:schemeClr val="accent3"/>
            </a:lnRef>
            <a:fillRef idx="0">
              <a:schemeClr val="accent3"/>
            </a:fillRef>
            <a:effectRef idx="2">
              <a:schemeClr val="accent3"/>
            </a:effectRef>
            <a:fontRef idx="minor">
              <a:schemeClr val="tx1"/>
            </a:fontRef>
          </p:style>
        </p:cxnSp>
      </p:grpSp>
      <p:sp>
        <p:nvSpPr>
          <p:cNvPr id="31" name="Arrow: Right 30">
            <a:extLst>
              <a:ext uri="{FF2B5EF4-FFF2-40B4-BE49-F238E27FC236}">
                <a16:creationId xmlns:a16="http://schemas.microsoft.com/office/drawing/2014/main" id="{DBA88B71-2389-40D8-B324-6CF5D28802B8}"/>
              </a:ext>
            </a:extLst>
          </p:cNvPr>
          <p:cNvSpPr/>
          <p:nvPr/>
        </p:nvSpPr>
        <p:spPr>
          <a:xfrm rot="1385454">
            <a:off x="3693517" y="4186052"/>
            <a:ext cx="1304972" cy="43689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2" name="Arrow: Right 31">
            <a:extLst>
              <a:ext uri="{FF2B5EF4-FFF2-40B4-BE49-F238E27FC236}">
                <a16:creationId xmlns:a16="http://schemas.microsoft.com/office/drawing/2014/main" id="{B7112413-045B-4C96-A816-12192F5217E5}"/>
              </a:ext>
            </a:extLst>
          </p:cNvPr>
          <p:cNvSpPr/>
          <p:nvPr/>
        </p:nvSpPr>
        <p:spPr>
          <a:xfrm rot="20165309">
            <a:off x="3692659" y="2231907"/>
            <a:ext cx="1304972" cy="43689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33" name="TextBox 32">
            <a:extLst>
              <a:ext uri="{FF2B5EF4-FFF2-40B4-BE49-F238E27FC236}">
                <a16:creationId xmlns:a16="http://schemas.microsoft.com/office/drawing/2014/main" id="{39EE1464-59BB-4008-9833-989A05038A6E}"/>
              </a:ext>
            </a:extLst>
          </p:cNvPr>
          <p:cNvSpPr txBox="1"/>
          <p:nvPr/>
        </p:nvSpPr>
        <p:spPr>
          <a:xfrm>
            <a:off x="958064" y="1398711"/>
            <a:ext cx="2947172" cy="276999"/>
          </a:xfrm>
          <a:prstGeom prst="rect">
            <a:avLst/>
          </a:prstGeom>
          <a:noFill/>
        </p:spPr>
        <p:txBody>
          <a:bodyPr wrap="square" lIns="0" tIns="0" rIns="0" bIns="0" rtlCol="0">
            <a:spAutoFit/>
          </a:bodyPr>
          <a:lstStyle/>
          <a:p>
            <a:pPr algn="l"/>
            <a:r>
              <a:rPr lang="en-US" dirty="0"/>
              <a:t>T18VG1-DISK-11WDSDVG1</a:t>
            </a:r>
          </a:p>
        </p:txBody>
      </p:sp>
      <p:sp>
        <p:nvSpPr>
          <p:cNvPr id="35" name="Date Placeholder 3">
            <a:extLst>
              <a:ext uri="{FF2B5EF4-FFF2-40B4-BE49-F238E27FC236}">
                <a16:creationId xmlns:a16="http://schemas.microsoft.com/office/drawing/2014/main" id="{E140E689-46FE-4B12-BAA8-AEC34EFD1986}"/>
              </a:ext>
            </a:extLst>
          </p:cNvPr>
          <p:cNvSpPr txBox="1">
            <a:spLocks/>
          </p:cNvSpPr>
          <p:nvPr/>
        </p:nvSpPr>
        <p:spPr>
          <a:xfrm>
            <a:off x="3485228" y="6350851"/>
            <a:ext cx="631160" cy="365125"/>
          </a:xfrm>
          <a:prstGeom prst="rect">
            <a:avLst/>
          </a:prstGeom>
        </p:spPr>
        <p:txBody>
          <a:bodyPr anchor="ctr">
            <a:normAutofit fontScale="62500" lnSpcReduction="2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a:t>08/12/2021</a:t>
            </a:r>
            <a:endParaRPr lang="en-US" dirty="0"/>
          </a:p>
        </p:txBody>
      </p:sp>
      <p:sp>
        <p:nvSpPr>
          <p:cNvPr id="36" name="Footer Placeholder 4">
            <a:extLst>
              <a:ext uri="{FF2B5EF4-FFF2-40B4-BE49-F238E27FC236}">
                <a16:creationId xmlns:a16="http://schemas.microsoft.com/office/drawing/2014/main" id="{B8FE5705-77E9-457F-9427-8B670D532B02}"/>
              </a:ext>
            </a:extLst>
          </p:cNvPr>
          <p:cNvSpPr txBox="1">
            <a:spLocks/>
          </p:cNvSpPr>
          <p:nvPr/>
        </p:nvSpPr>
        <p:spPr>
          <a:xfrm>
            <a:off x="4259262" y="6356350"/>
            <a:ext cx="6572221" cy="365125"/>
          </a:xfrm>
          <a:prstGeom prst="rect">
            <a:avLst/>
          </a:prstGeom>
        </p:spPr>
        <p:txBody>
          <a:bodyPr anchor="ctr">
            <a:normAutofit lnSpcReduction="1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a:t>Pedro M | Smartcell structure development</a:t>
            </a:r>
            <a:endParaRPr lang="en-US" dirty="0"/>
          </a:p>
        </p:txBody>
      </p:sp>
      <p:sp>
        <p:nvSpPr>
          <p:cNvPr id="2" name="Date Placeholder 1">
            <a:extLst>
              <a:ext uri="{FF2B5EF4-FFF2-40B4-BE49-F238E27FC236}">
                <a16:creationId xmlns:a16="http://schemas.microsoft.com/office/drawing/2014/main" id="{61DD4B15-0569-4372-8525-46F11E534B05}"/>
              </a:ext>
            </a:extLst>
          </p:cNvPr>
          <p:cNvSpPr>
            <a:spLocks noGrp="1"/>
          </p:cNvSpPr>
          <p:nvPr>
            <p:ph type="dt" sz="half" idx="10"/>
          </p:nvPr>
        </p:nvSpPr>
        <p:spPr/>
        <p:txBody>
          <a:bodyPr/>
          <a:lstStyle/>
          <a:p>
            <a:fld id="{0F008FDD-0023-4524-B8EC-EF9E0C59FCBF}" type="datetime1">
              <a:rPr lang="en-GB" smtClean="0"/>
              <a:t>20/05/2022</a:t>
            </a:fld>
            <a:endParaRPr lang="en-US" dirty="0"/>
          </a:p>
        </p:txBody>
      </p:sp>
      <p:sp>
        <p:nvSpPr>
          <p:cNvPr id="3" name="Footer Placeholder 2">
            <a:extLst>
              <a:ext uri="{FF2B5EF4-FFF2-40B4-BE49-F238E27FC236}">
                <a16:creationId xmlns:a16="http://schemas.microsoft.com/office/drawing/2014/main" id="{A950739F-E131-4BD1-A004-3E0C38036730}"/>
              </a:ext>
            </a:extLst>
          </p:cNvPr>
          <p:cNvSpPr>
            <a:spLocks noGrp="1"/>
          </p:cNvSpPr>
          <p:nvPr>
            <p:ph type="ftr" sz="quarter" idx="11"/>
          </p:nvPr>
        </p:nvSpPr>
        <p:spPr/>
        <p:txBody>
          <a:bodyPr/>
          <a:lstStyle/>
          <a:p>
            <a:r>
              <a:rPr lang="en-GB" dirty="0"/>
              <a:t>Pedro M | Brazing discs and prototype review</a:t>
            </a:r>
            <a:endParaRPr lang="en-US" dirty="0"/>
          </a:p>
        </p:txBody>
      </p:sp>
      <p:sp>
        <p:nvSpPr>
          <p:cNvPr id="4" name="Slide Number Placeholder 3">
            <a:extLst>
              <a:ext uri="{FF2B5EF4-FFF2-40B4-BE49-F238E27FC236}">
                <a16:creationId xmlns:a16="http://schemas.microsoft.com/office/drawing/2014/main" id="{3754F396-ADC7-4D99-9E8C-AEC027DDB9C1}"/>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26451304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p:cNvGrpSpPr/>
          <p:nvPr/>
        </p:nvGrpSpPr>
        <p:grpSpPr>
          <a:xfrm>
            <a:off x="85004" y="0"/>
            <a:ext cx="12021992" cy="6858000"/>
            <a:chOff x="85004" y="0"/>
            <a:chExt cx="12021992" cy="685800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5004" y="0"/>
              <a:ext cx="12021992" cy="6858000"/>
            </a:xfrm>
            <a:prstGeom prst="rect">
              <a:avLst/>
            </a:prstGeom>
          </p:spPr>
        </p:pic>
        <p:cxnSp>
          <p:nvCxnSpPr>
            <p:cNvPr id="6" name="Straight Connector 5"/>
            <p:cNvCxnSpPr/>
            <p:nvPr/>
          </p:nvCxnSpPr>
          <p:spPr>
            <a:xfrm flipV="1">
              <a:off x="4225159" y="1481959"/>
              <a:ext cx="1928648" cy="310055"/>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V="1">
              <a:off x="4167352" y="5087008"/>
              <a:ext cx="1928648" cy="310055"/>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a:off x="4167352" y="1792015"/>
              <a:ext cx="57807" cy="3605048"/>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6096000" y="1481959"/>
              <a:ext cx="57807" cy="3605048"/>
            </a:xfrm>
            <a:prstGeom prst="line">
              <a:avLst/>
            </a:prstGeom>
            <a:ln w="19050">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11" name="Title 1">
            <a:extLst>
              <a:ext uri="{FF2B5EF4-FFF2-40B4-BE49-F238E27FC236}">
                <a16:creationId xmlns:a16="http://schemas.microsoft.com/office/drawing/2014/main" id="{88A46A57-5064-4EED-83FA-B3A609C85B91}"/>
              </a:ext>
            </a:extLst>
          </p:cNvPr>
          <p:cNvSpPr txBox="1">
            <a:spLocks/>
          </p:cNvSpPr>
          <p:nvPr/>
        </p:nvSpPr>
        <p:spPr>
          <a:xfrm>
            <a:off x="407989" y="373593"/>
            <a:ext cx="11376024" cy="1065742"/>
          </a:xfrm>
          <a:prstGeom prst="rect">
            <a:avLst/>
          </a:prstGeom>
        </p:spPr>
        <p:txBody>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r>
              <a:rPr lang="en-GB"/>
              <a:t>Smartcell prototype</a:t>
            </a:r>
            <a:endParaRPr lang="en-GB" dirty="0"/>
          </a:p>
        </p:txBody>
      </p:sp>
      <p:sp>
        <p:nvSpPr>
          <p:cNvPr id="2" name="Date Placeholder 1">
            <a:extLst>
              <a:ext uri="{FF2B5EF4-FFF2-40B4-BE49-F238E27FC236}">
                <a16:creationId xmlns:a16="http://schemas.microsoft.com/office/drawing/2014/main" id="{510D25BA-FE40-4A66-A656-ECFFBE368CF0}"/>
              </a:ext>
            </a:extLst>
          </p:cNvPr>
          <p:cNvSpPr>
            <a:spLocks noGrp="1"/>
          </p:cNvSpPr>
          <p:nvPr>
            <p:ph type="dt" sz="half" idx="10"/>
          </p:nvPr>
        </p:nvSpPr>
        <p:spPr/>
        <p:txBody>
          <a:bodyPr/>
          <a:lstStyle/>
          <a:p>
            <a:fld id="{50F6641C-8C95-4834-93D5-BCC2A0E39053}" type="datetime1">
              <a:rPr lang="en-GB" smtClean="0"/>
              <a:t>20/05/2022</a:t>
            </a:fld>
            <a:endParaRPr lang="en-US" dirty="0"/>
          </a:p>
        </p:txBody>
      </p:sp>
      <p:sp>
        <p:nvSpPr>
          <p:cNvPr id="4" name="Footer Placeholder 3">
            <a:extLst>
              <a:ext uri="{FF2B5EF4-FFF2-40B4-BE49-F238E27FC236}">
                <a16:creationId xmlns:a16="http://schemas.microsoft.com/office/drawing/2014/main" id="{899DC30B-3CA2-4C4A-9A4D-F7E54BC224ED}"/>
              </a:ext>
            </a:extLst>
          </p:cNvPr>
          <p:cNvSpPr>
            <a:spLocks noGrp="1"/>
          </p:cNvSpPr>
          <p:nvPr>
            <p:ph type="ftr" sz="quarter" idx="11"/>
          </p:nvPr>
        </p:nvSpPr>
        <p:spPr/>
        <p:txBody>
          <a:bodyPr/>
          <a:lstStyle/>
          <a:p>
            <a:r>
              <a:rPr lang="en-GB"/>
              <a:t>Pedro M | Brazing discs and prototype review</a:t>
            </a:r>
            <a:endParaRPr lang="en-US" dirty="0"/>
          </a:p>
        </p:txBody>
      </p:sp>
      <p:sp>
        <p:nvSpPr>
          <p:cNvPr id="5" name="Slide Number Placeholder 4">
            <a:extLst>
              <a:ext uri="{FF2B5EF4-FFF2-40B4-BE49-F238E27FC236}">
                <a16:creationId xmlns:a16="http://schemas.microsoft.com/office/drawing/2014/main" id="{F8134A80-5BD2-406F-A9BC-9B1C0E624CFD}"/>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Tree>
    <p:extLst>
      <p:ext uri="{BB962C8B-B14F-4D97-AF65-F5344CB8AC3E}">
        <p14:creationId xmlns:p14="http://schemas.microsoft.com/office/powerpoint/2010/main" val="3002097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Date Placeholder 3">
            <a:extLst>
              <a:ext uri="{FF2B5EF4-FFF2-40B4-BE49-F238E27FC236}">
                <a16:creationId xmlns:a16="http://schemas.microsoft.com/office/drawing/2014/main" id="{A83C22FB-3873-4F84-82B4-B2AE63BA1445}"/>
              </a:ext>
            </a:extLst>
          </p:cNvPr>
          <p:cNvSpPr>
            <a:spLocks noGrp="1" noChangeArrowheads="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pPr>
            <a:fld id="{01AFA15A-4A4B-40E1-80F1-C41AA9E6DA5F}" type="datetime1">
              <a:rPr lang="en-GB" altLang="en-US" smtClean="0">
                <a:solidFill>
                  <a:schemeClr val="bg1"/>
                </a:solidFill>
              </a:rPr>
              <a:t>20/05/2022</a:t>
            </a:fld>
            <a:endParaRPr lang="en-GB" altLang="en-US">
              <a:solidFill>
                <a:schemeClr val="bg1"/>
              </a:solidFill>
            </a:endParaRPr>
          </a:p>
        </p:txBody>
      </p:sp>
      <p:sp>
        <p:nvSpPr>
          <p:cNvPr id="27652" name="Slide Number Placeholder 5">
            <a:extLst>
              <a:ext uri="{FF2B5EF4-FFF2-40B4-BE49-F238E27FC236}">
                <a16:creationId xmlns:a16="http://schemas.microsoft.com/office/drawing/2014/main" id="{0DF69B39-2A7E-418F-833B-176685FB1F1C}"/>
              </a:ext>
            </a:extLst>
          </p:cNvPr>
          <p:cNvSpPr>
            <a:spLocks noGrp="1" noChangeArrowheads="1"/>
          </p:cNvSpPr>
          <p:nvPr>
            <p:ph type="sldNum" sz="quarter" idx="11"/>
          </p:nvPr>
        </p:nvSpPr>
        <p:spPr bwMode="auto">
          <a:xfrm>
            <a:off x="11758553" y="6441015"/>
            <a:ext cx="433447"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pPr>
            <a:fld id="{D0EA2B00-0FF3-4DE5-85B3-6128437C2EFB}" type="slidenum">
              <a:rPr lang="en-GB" altLang="en-US" smtClean="0">
                <a:solidFill>
                  <a:schemeClr val="bg1"/>
                </a:solidFill>
              </a:rPr>
              <a:pPr fontAlgn="base">
                <a:spcBef>
                  <a:spcPct val="0"/>
                </a:spcBef>
                <a:spcAft>
                  <a:spcPct val="0"/>
                </a:spcAft>
              </a:pPr>
              <a:t>21</a:t>
            </a:fld>
            <a:endParaRPr lang="en-GB" altLang="en-US" dirty="0">
              <a:solidFill>
                <a:schemeClr val="bg1"/>
              </a:solidFill>
            </a:endParaRPr>
          </a:p>
        </p:txBody>
      </p:sp>
      <p:pic>
        <p:nvPicPr>
          <p:cNvPr id="27654" name="Picture 1">
            <a:extLst>
              <a:ext uri="{FF2B5EF4-FFF2-40B4-BE49-F238E27FC236}">
                <a16:creationId xmlns:a16="http://schemas.microsoft.com/office/drawing/2014/main" id="{73125D0E-8D79-45A2-B8F9-2923E1BAA124}"/>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l="9452" t="9118" r="15566" b="11148"/>
          <a:stretch/>
        </p:blipFill>
        <p:spPr bwMode="auto">
          <a:xfrm>
            <a:off x="2412274" y="1419764"/>
            <a:ext cx="7410996" cy="39188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a:extLst>
              <a:ext uri="{FF2B5EF4-FFF2-40B4-BE49-F238E27FC236}">
                <a16:creationId xmlns:a16="http://schemas.microsoft.com/office/drawing/2014/main" id="{33FE8EE3-F325-49E1-980B-211438C8FDCC}"/>
              </a:ext>
            </a:extLst>
          </p:cNvPr>
          <p:cNvSpPr>
            <a:spLocks noGrp="1"/>
          </p:cNvSpPr>
          <p:nvPr>
            <p:ph type="ftr" sz="quarter" idx="11"/>
          </p:nvPr>
        </p:nvSpPr>
        <p:spPr>
          <a:xfrm>
            <a:off x="4424724" y="6355914"/>
            <a:ext cx="6572221" cy="365125"/>
          </a:xfrm>
        </p:spPr>
        <p:txBody>
          <a:bodyPr/>
          <a:lstStyle/>
          <a:p>
            <a:r>
              <a:rPr lang="en-GB"/>
              <a:t>Pedro M | Brazing discs and prototype review</a:t>
            </a:r>
            <a:endParaRPr lang="en-US" dirty="0"/>
          </a:p>
        </p:txBody>
      </p:sp>
      <p:grpSp>
        <p:nvGrpSpPr>
          <p:cNvPr id="14" name="Group 13">
            <a:extLst>
              <a:ext uri="{FF2B5EF4-FFF2-40B4-BE49-F238E27FC236}">
                <a16:creationId xmlns:a16="http://schemas.microsoft.com/office/drawing/2014/main" id="{BAD0159A-6D81-4466-81F2-6BA0CAFADBB7}"/>
              </a:ext>
            </a:extLst>
          </p:cNvPr>
          <p:cNvGrpSpPr/>
          <p:nvPr/>
        </p:nvGrpSpPr>
        <p:grpSpPr>
          <a:xfrm>
            <a:off x="7916091" y="373062"/>
            <a:ext cx="2680259" cy="2405241"/>
            <a:chOff x="7916091" y="590508"/>
            <a:chExt cx="2680259" cy="2405241"/>
          </a:xfrm>
        </p:grpSpPr>
        <p:cxnSp>
          <p:nvCxnSpPr>
            <p:cNvPr id="7" name="Straight Arrow Connector 6">
              <a:extLst>
                <a:ext uri="{FF2B5EF4-FFF2-40B4-BE49-F238E27FC236}">
                  <a16:creationId xmlns:a16="http://schemas.microsoft.com/office/drawing/2014/main" id="{9DFDE969-E2E7-48E5-B1F8-0005D85A5450}"/>
                </a:ext>
              </a:extLst>
            </p:cNvPr>
            <p:cNvCxnSpPr>
              <a:cxnSpLocks/>
            </p:cNvCxnSpPr>
            <p:nvPr/>
          </p:nvCxnSpPr>
          <p:spPr>
            <a:xfrm flipV="1">
              <a:off x="7916091" y="905691"/>
              <a:ext cx="1018903" cy="975360"/>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8" name="TextBox 7">
              <a:extLst>
                <a:ext uri="{FF2B5EF4-FFF2-40B4-BE49-F238E27FC236}">
                  <a16:creationId xmlns:a16="http://schemas.microsoft.com/office/drawing/2014/main" id="{36DFE3F5-E0FE-432E-BEDB-3FD342C316CD}"/>
                </a:ext>
              </a:extLst>
            </p:cNvPr>
            <p:cNvSpPr txBox="1"/>
            <p:nvPr/>
          </p:nvSpPr>
          <p:spPr>
            <a:xfrm>
              <a:off x="8534399" y="590508"/>
              <a:ext cx="2061951" cy="276999"/>
            </a:xfrm>
            <a:prstGeom prst="rect">
              <a:avLst/>
            </a:prstGeom>
            <a:noFill/>
          </p:spPr>
          <p:txBody>
            <a:bodyPr wrap="square" lIns="0" tIns="0" rIns="0" bIns="0" rtlCol="0">
              <a:spAutoFit/>
            </a:bodyPr>
            <a:lstStyle/>
            <a:p>
              <a:pPr algn="l"/>
              <a:r>
                <a:rPr lang="en-GB" dirty="0"/>
                <a:t>Very sharp edge</a:t>
              </a:r>
            </a:p>
          </p:txBody>
        </p:sp>
        <p:cxnSp>
          <p:nvCxnSpPr>
            <p:cNvPr id="17" name="Straight Arrow Connector 16">
              <a:extLst>
                <a:ext uri="{FF2B5EF4-FFF2-40B4-BE49-F238E27FC236}">
                  <a16:creationId xmlns:a16="http://schemas.microsoft.com/office/drawing/2014/main" id="{BA7CE73A-A7EF-4AB7-80DE-2A49C03014DA}"/>
                </a:ext>
              </a:extLst>
            </p:cNvPr>
            <p:cNvCxnSpPr>
              <a:cxnSpLocks/>
            </p:cNvCxnSpPr>
            <p:nvPr/>
          </p:nvCxnSpPr>
          <p:spPr>
            <a:xfrm flipV="1">
              <a:off x="8638903" y="905691"/>
              <a:ext cx="566057" cy="2090058"/>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grpSp>
      <p:grpSp>
        <p:nvGrpSpPr>
          <p:cNvPr id="22" name="Group 21">
            <a:extLst>
              <a:ext uri="{FF2B5EF4-FFF2-40B4-BE49-F238E27FC236}">
                <a16:creationId xmlns:a16="http://schemas.microsoft.com/office/drawing/2014/main" id="{345E625C-2779-4A18-A2A7-C285A980CDFA}"/>
              </a:ext>
            </a:extLst>
          </p:cNvPr>
          <p:cNvGrpSpPr/>
          <p:nvPr/>
        </p:nvGrpSpPr>
        <p:grpSpPr>
          <a:xfrm>
            <a:off x="8769531" y="2484622"/>
            <a:ext cx="3319348" cy="1503904"/>
            <a:chOff x="7277002" y="590508"/>
            <a:chExt cx="3319348" cy="1503904"/>
          </a:xfrm>
        </p:grpSpPr>
        <p:cxnSp>
          <p:nvCxnSpPr>
            <p:cNvPr id="23" name="Straight Arrow Connector 22">
              <a:extLst>
                <a:ext uri="{FF2B5EF4-FFF2-40B4-BE49-F238E27FC236}">
                  <a16:creationId xmlns:a16="http://schemas.microsoft.com/office/drawing/2014/main" id="{046AC66D-206D-4BD4-8F72-3E41789CA1EC}"/>
                </a:ext>
              </a:extLst>
            </p:cNvPr>
            <p:cNvCxnSpPr>
              <a:cxnSpLocks/>
            </p:cNvCxnSpPr>
            <p:nvPr/>
          </p:nvCxnSpPr>
          <p:spPr>
            <a:xfrm flipV="1">
              <a:off x="7929998" y="905691"/>
              <a:ext cx="604401" cy="202453"/>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24" name="TextBox 23">
              <a:extLst>
                <a:ext uri="{FF2B5EF4-FFF2-40B4-BE49-F238E27FC236}">
                  <a16:creationId xmlns:a16="http://schemas.microsoft.com/office/drawing/2014/main" id="{BA837A75-6A2C-48C9-BD9D-CAD0610734A8}"/>
                </a:ext>
              </a:extLst>
            </p:cNvPr>
            <p:cNvSpPr txBox="1"/>
            <p:nvPr/>
          </p:nvSpPr>
          <p:spPr>
            <a:xfrm>
              <a:off x="8534399" y="590508"/>
              <a:ext cx="2061951" cy="276999"/>
            </a:xfrm>
            <a:prstGeom prst="rect">
              <a:avLst/>
            </a:prstGeom>
            <a:noFill/>
          </p:spPr>
          <p:txBody>
            <a:bodyPr wrap="square" lIns="0" tIns="0" rIns="0" bIns="0" rtlCol="0">
              <a:spAutoFit/>
            </a:bodyPr>
            <a:lstStyle/>
            <a:p>
              <a:pPr algn="l"/>
              <a:r>
                <a:rPr lang="en-GB" dirty="0"/>
                <a:t>Chamfer</a:t>
              </a:r>
            </a:p>
          </p:txBody>
        </p:sp>
        <p:cxnSp>
          <p:nvCxnSpPr>
            <p:cNvPr id="25" name="Straight Arrow Connector 24">
              <a:extLst>
                <a:ext uri="{FF2B5EF4-FFF2-40B4-BE49-F238E27FC236}">
                  <a16:creationId xmlns:a16="http://schemas.microsoft.com/office/drawing/2014/main" id="{53FA38D1-C8D8-4989-B792-771E693F1938}"/>
                </a:ext>
              </a:extLst>
            </p:cNvPr>
            <p:cNvCxnSpPr>
              <a:cxnSpLocks/>
            </p:cNvCxnSpPr>
            <p:nvPr/>
          </p:nvCxnSpPr>
          <p:spPr>
            <a:xfrm flipV="1">
              <a:off x="7277002" y="905691"/>
              <a:ext cx="1558835" cy="1188721"/>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grpSp>
      <p:sp>
        <p:nvSpPr>
          <p:cNvPr id="21" name="TextBox 20">
            <a:extLst>
              <a:ext uri="{FF2B5EF4-FFF2-40B4-BE49-F238E27FC236}">
                <a16:creationId xmlns:a16="http://schemas.microsoft.com/office/drawing/2014/main" id="{94AAEC1B-C26D-41F4-B5A7-7628AA80A78C}"/>
              </a:ext>
            </a:extLst>
          </p:cNvPr>
          <p:cNvSpPr txBox="1"/>
          <p:nvPr/>
        </p:nvSpPr>
        <p:spPr>
          <a:xfrm>
            <a:off x="888274" y="1083917"/>
            <a:ext cx="1349829" cy="276999"/>
          </a:xfrm>
          <a:prstGeom prst="rect">
            <a:avLst/>
          </a:prstGeom>
          <a:noFill/>
        </p:spPr>
        <p:txBody>
          <a:bodyPr wrap="square" lIns="0" tIns="0" rIns="0" bIns="0" rtlCol="0">
            <a:spAutoFit/>
          </a:bodyPr>
          <a:lstStyle/>
          <a:p>
            <a:pPr algn="l"/>
            <a:r>
              <a:rPr lang="en-GB" dirty="0"/>
              <a:t>Ratios &gt;= 2</a:t>
            </a:r>
          </a:p>
        </p:txBody>
      </p:sp>
      <p:cxnSp>
        <p:nvCxnSpPr>
          <p:cNvPr id="27" name="Straight Arrow Connector 26">
            <a:extLst>
              <a:ext uri="{FF2B5EF4-FFF2-40B4-BE49-F238E27FC236}">
                <a16:creationId xmlns:a16="http://schemas.microsoft.com/office/drawing/2014/main" id="{79760570-617A-42CF-808E-99BE7D83F4EB}"/>
              </a:ext>
            </a:extLst>
          </p:cNvPr>
          <p:cNvCxnSpPr>
            <a:stCxn id="21" idx="3"/>
          </p:cNvCxnSpPr>
          <p:nvPr/>
        </p:nvCxnSpPr>
        <p:spPr>
          <a:xfrm>
            <a:off x="2238103" y="1222417"/>
            <a:ext cx="1602377" cy="754697"/>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34" name="Straight Arrow Connector 33">
            <a:extLst>
              <a:ext uri="{FF2B5EF4-FFF2-40B4-BE49-F238E27FC236}">
                <a16:creationId xmlns:a16="http://schemas.microsoft.com/office/drawing/2014/main" id="{BABCB8BD-9327-4CCA-8F7B-B20293387648}"/>
              </a:ext>
            </a:extLst>
          </p:cNvPr>
          <p:cNvCxnSpPr>
            <a:cxnSpLocks/>
          </p:cNvCxnSpPr>
          <p:nvPr/>
        </p:nvCxnSpPr>
        <p:spPr>
          <a:xfrm>
            <a:off x="2208616" y="1360916"/>
            <a:ext cx="2624641" cy="1783147"/>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37" name="Straight Arrow Connector 36">
            <a:extLst>
              <a:ext uri="{FF2B5EF4-FFF2-40B4-BE49-F238E27FC236}">
                <a16:creationId xmlns:a16="http://schemas.microsoft.com/office/drawing/2014/main" id="{F5EBC548-19E7-44EB-9F95-404729455448}"/>
              </a:ext>
            </a:extLst>
          </p:cNvPr>
          <p:cNvCxnSpPr>
            <a:cxnSpLocks/>
          </p:cNvCxnSpPr>
          <p:nvPr/>
        </p:nvCxnSpPr>
        <p:spPr>
          <a:xfrm>
            <a:off x="1907178" y="1419764"/>
            <a:ext cx="1349829" cy="1599700"/>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32" name="TextBox 31">
            <a:extLst>
              <a:ext uri="{FF2B5EF4-FFF2-40B4-BE49-F238E27FC236}">
                <a16:creationId xmlns:a16="http://schemas.microsoft.com/office/drawing/2014/main" id="{35183F76-BA68-46C6-8031-41311443F91E}"/>
              </a:ext>
            </a:extLst>
          </p:cNvPr>
          <p:cNvSpPr txBox="1"/>
          <p:nvPr/>
        </p:nvSpPr>
        <p:spPr>
          <a:xfrm>
            <a:off x="296092" y="5497084"/>
            <a:ext cx="11487921" cy="553998"/>
          </a:xfrm>
          <a:prstGeom prst="rect">
            <a:avLst/>
          </a:prstGeom>
          <a:noFill/>
        </p:spPr>
        <p:txBody>
          <a:bodyPr wrap="square" lIns="0" tIns="0" rIns="0" bIns="0" rtlCol="0">
            <a:spAutoFit/>
          </a:bodyPr>
          <a:lstStyle/>
          <a:p>
            <a:pPr algn="l"/>
            <a:r>
              <a:rPr lang="en-GB" dirty="0"/>
              <a:t>Silver </a:t>
            </a:r>
            <a:r>
              <a:rPr lang="en-GB" dirty="0" err="1"/>
              <a:t>Pallabraze</a:t>
            </a:r>
            <a:r>
              <a:rPr lang="en-GB" dirty="0"/>
              <a:t> is working ok from the perspective of UT analysis, maintaining the temperature very low during the whole process and if we choose it, we have the advantage of having two steps for brazing.</a:t>
            </a:r>
          </a:p>
        </p:txBody>
      </p:sp>
      <p:sp>
        <p:nvSpPr>
          <p:cNvPr id="43" name="Title 1">
            <a:extLst>
              <a:ext uri="{FF2B5EF4-FFF2-40B4-BE49-F238E27FC236}">
                <a16:creationId xmlns:a16="http://schemas.microsoft.com/office/drawing/2014/main" id="{CB870C18-6A3C-4161-ADF7-CDB707436C62}"/>
              </a:ext>
            </a:extLst>
          </p:cNvPr>
          <p:cNvSpPr>
            <a:spLocks noGrp="1"/>
          </p:cNvSpPr>
          <p:nvPr>
            <p:ph type="title"/>
          </p:nvPr>
        </p:nvSpPr>
        <p:spPr>
          <a:xfrm>
            <a:off x="407988" y="373063"/>
            <a:ext cx="11376025" cy="1066800"/>
          </a:xfrm>
        </p:spPr>
        <p:txBody>
          <a:bodyPr/>
          <a:lstStyle/>
          <a:p>
            <a:r>
              <a:rPr lang="en-GB" dirty="0"/>
              <a:t>Smartcell prototype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68D32-38F2-4153-9D53-9B0CD73534AF}"/>
              </a:ext>
            </a:extLst>
          </p:cNvPr>
          <p:cNvSpPr>
            <a:spLocks noGrp="1"/>
          </p:cNvSpPr>
          <p:nvPr>
            <p:ph type="title"/>
          </p:nvPr>
        </p:nvSpPr>
        <p:spPr/>
        <p:txBody>
          <a:bodyPr/>
          <a:lstStyle/>
          <a:p>
            <a:r>
              <a:rPr lang="en-GB" dirty="0"/>
              <a:t>Smartcell prototype</a:t>
            </a:r>
          </a:p>
        </p:txBody>
      </p:sp>
      <p:sp>
        <p:nvSpPr>
          <p:cNvPr id="11" name="TextBox 10">
            <a:extLst>
              <a:ext uri="{FF2B5EF4-FFF2-40B4-BE49-F238E27FC236}">
                <a16:creationId xmlns:a16="http://schemas.microsoft.com/office/drawing/2014/main" id="{60700DD8-AF3B-4290-B168-1B4AF479A648}"/>
              </a:ext>
            </a:extLst>
          </p:cNvPr>
          <p:cNvSpPr txBox="1"/>
          <p:nvPr/>
        </p:nvSpPr>
        <p:spPr>
          <a:xfrm>
            <a:off x="5777721" y="1208502"/>
            <a:ext cx="527709" cy="461665"/>
          </a:xfrm>
          <a:prstGeom prst="rect">
            <a:avLst/>
          </a:prstGeom>
          <a:noFill/>
        </p:spPr>
        <p:txBody>
          <a:bodyPr wrap="none" rtlCol="0">
            <a:spAutoFit/>
          </a:bodyPr>
          <a:lstStyle/>
          <a:p>
            <a:r>
              <a:rPr lang="en-US" sz="2400" b="1" dirty="0">
                <a:solidFill>
                  <a:schemeClr val="bg1"/>
                </a:solidFill>
              </a:rPr>
              <a:t>#7</a:t>
            </a:r>
          </a:p>
        </p:txBody>
      </p:sp>
      <p:sp>
        <p:nvSpPr>
          <p:cNvPr id="19" name="Footer Placeholder 4">
            <a:extLst>
              <a:ext uri="{FF2B5EF4-FFF2-40B4-BE49-F238E27FC236}">
                <a16:creationId xmlns:a16="http://schemas.microsoft.com/office/drawing/2014/main" id="{E51625DF-3799-4D2F-8A66-48046D3842C2}"/>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sp>
        <p:nvSpPr>
          <p:cNvPr id="22" name="TextBox 21">
            <a:extLst>
              <a:ext uri="{FF2B5EF4-FFF2-40B4-BE49-F238E27FC236}">
                <a16:creationId xmlns:a16="http://schemas.microsoft.com/office/drawing/2014/main" id="{037E9E96-6670-4DC5-947A-C5ABC68129D4}"/>
              </a:ext>
            </a:extLst>
          </p:cNvPr>
          <p:cNvSpPr txBox="1"/>
          <p:nvPr/>
        </p:nvSpPr>
        <p:spPr>
          <a:xfrm>
            <a:off x="2826604" y="5558651"/>
            <a:ext cx="5902234" cy="276999"/>
          </a:xfrm>
          <a:prstGeom prst="rect">
            <a:avLst/>
          </a:prstGeom>
          <a:noFill/>
        </p:spPr>
        <p:txBody>
          <a:bodyPr wrap="square" lIns="0" tIns="0" rIns="0" bIns="0" rtlCol="0">
            <a:spAutoFit/>
          </a:bodyPr>
          <a:lstStyle/>
          <a:p>
            <a:pPr algn="l"/>
            <a:r>
              <a:rPr lang="en-US" dirty="0"/>
              <a:t>The material used for the prototype is Cu OFE laminated</a:t>
            </a:r>
            <a:endParaRPr lang="en-GB" dirty="0"/>
          </a:p>
        </p:txBody>
      </p:sp>
      <p:pic>
        <p:nvPicPr>
          <p:cNvPr id="4" name="Picture 3" descr="A picture containing music&#10;&#10;Description automatically generated">
            <a:extLst>
              <a:ext uri="{FF2B5EF4-FFF2-40B4-BE49-F238E27FC236}">
                <a16:creationId xmlns:a16="http://schemas.microsoft.com/office/drawing/2014/main" id="{442C1666-57E1-4027-9F01-1501BACC4277}"/>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6747845" y="1323594"/>
            <a:ext cx="4800000" cy="3600000"/>
          </a:xfrm>
          <a:prstGeom prst="rect">
            <a:avLst/>
          </a:prstGeom>
        </p:spPr>
      </p:pic>
      <p:pic>
        <p:nvPicPr>
          <p:cNvPr id="9" name="Picture 8" descr="A picture containing indoor, floor, desk, office&#10;&#10;Description automatically generated">
            <a:extLst>
              <a:ext uri="{FF2B5EF4-FFF2-40B4-BE49-F238E27FC236}">
                <a16:creationId xmlns:a16="http://schemas.microsoft.com/office/drawing/2014/main" id="{C207D06B-F069-4D05-A931-DD5F4DB41F0E}"/>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644155" y="1323594"/>
            <a:ext cx="4800001" cy="3600000"/>
          </a:xfrm>
          <a:prstGeom prst="rect">
            <a:avLst/>
          </a:prstGeom>
        </p:spPr>
      </p:pic>
      <p:sp>
        <p:nvSpPr>
          <p:cNvPr id="3" name="Date Placeholder 2">
            <a:extLst>
              <a:ext uri="{FF2B5EF4-FFF2-40B4-BE49-F238E27FC236}">
                <a16:creationId xmlns:a16="http://schemas.microsoft.com/office/drawing/2014/main" id="{F6BEBEE6-057E-47BD-86E9-FEE379AB0145}"/>
              </a:ext>
            </a:extLst>
          </p:cNvPr>
          <p:cNvSpPr>
            <a:spLocks noGrp="1"/>
          </p:cNvSpPr>
          <p:nvPr>
            <p:ph type="dt" sz="half" idx="14"/>
          </p:nvPr>
        </p:nvSpPr>
        <p:spPr/>
        <p:txBody>
          <a:bodyPr/>
          <a:lstStyle/>
          <a:p>
            <a:fld id="{9507A06A-6051-49AF-BED2-BB83EEC16917}" type="datetime1">
              <a:rPr lang="en-GB" smtClean="0"/>
              <a:t>20/05/2022</a:t>
            </a:fld>
            <a:endParaRPr lang="en-US" dirty="0"/>
          </a:p>
        </p:txBody>
      </p:sp>
      <p:sp>
        <p:nvSpPr>
          <p:cNvPr id="5" name="Slide Number Placeholder 4">
            <a:extLst>
              <a:ext uri="{FF2B5EF4-FFF2-40B4-BE49-F238E27FC236}">
                <a16:creationId xmlns:a16="http://schemas.microsoft.com/office/drawing/2014/main" id="{E829B321-FB0A-42AD-A676-94B22414138E}"/>
              </a:ext>
            </a:extLst>
          </p:cNvPr>
          <p:cNvSpPr>
            <a:spLocks noGrp="1"/>
          </p:cNvSpPr>
          <p:nvPr>
            <p:ph type="sldNum" sz="quarter" idx="16"/>
          </p:nvPr>
        </p:nvSpPr>
        <p:spPr/>
        <p:txBody>
          <a:bodyPr/>
          <a:lstStyle/>
          <a:p>
            <a:fld id="{36B5EA5A-BC32-A742-B11B-8E7414D5B535}" type="slidenum">
              <a:rPr lang="en-US" smtClean="0"/>
              <a:pPr/>
              <a:t>22</a:t>
            </a:fld>
            <a:endParaRPr lang="en-US" dirty="0"/>
          </a:p>
        </p:txBody>
      </p:sp>
    </p:spTree>
    <p:extLst>
      <p:ext uri="{BB962C8B-B14F-4D97-AF65-F5344CB8AC3E}">
        <p14:creationId xmlns:p14="http://schemas.microsoft.com/office/powerpoint/2010/main" val="302864879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68D32-38F2-4153-9D53-9B0CD73534AF}"/>
              </a:ext>
            </a:extLst>
          </p:cNvPr>
          <p:cNvSpPr>
            <a:spLocks noGrp="1"/>
          </p:cNvSpPr>
          <p:nvPr>
            <p:ph type="title"/>
          </p:nvPr>
        </p:nvSpPr>
        <p:spPr/>
        <p:txBody>
          <a:bodyPr/>
          <a:lstStyle/>
          <a:p>
            <a:r>
              <a:rPr lang="en-GB" dirty="0"/>
              <a:t>Smartcell prototype</a:t>
            </a:r>
          </a:p>
        </p:txBody>
      </p:sp>
      <p:sp>
        <p:nvSpPr>
          <p:cNvPr id="11" name="TextBox 10">
            <a:extLst>
              <a:ext uri="{FF2B5EF4-FFF2-40B4-BE49-F238E27FC236}">
                <a16:creationId xmlns:a16="http://schemas.microsoft.com/office/drawing/2014/main" id="{60700DD8-AF3B-4290-B168-1B4AF479A648}"/>
              </a:ext>
            </a:extLst>
          </p:cNvPr>
          <p:cNvSpPr txBox="1"/>
          <p:nvPr/>
        </p:nvSpPr>
        <p:spPr>
          <a:xfrm>
            <a:off x="5777721" y="1208502"/>
            <a:ext cx="527709" cy="461665"/>
          </a:xfrm>
          <a:prstGeom prst="rect">
            <a:avLst/>
          </a:prstGeom>
          <a:noFill/>
        </p:spPr>
        <p:txBody>
          <a:bodyPr wrap="none" rtlCol="0">
            <a:spAutoFit/>
          </a:bodyPr>
          <a:lstStyle/>
          <a:p>
            <a:r>
              <a:rPr lang="en-US" sz="2400" b="1" dirty="0">
                <a:solidFill>
                  <a:schemeClr val="bg1"/>
                </a:solidFill>
              </a:rPr>
              <a:t>#7</a:t>
            </a:r>
          </a:p>
        </p:txBody>
      </p:sp>
      <p:sp>
        <p:nvSpPr>
          <p:cNvPr id="19" name="Footer Placeholder 4">
            <a:extLst>
              <a:ext uri="{FF2B5EF4-FFF2-40B4-BE49-F238E27FC236}">
                <a16:creationId xmlns:a16="http://schemas.microsoft.com/office/drawing/2014/main" id="{E51625DF-3799-4D2F-8A66-48046D3842C2}"/>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pic>
        <p:nvPicPr>
          <p:cNvPr id="4" name="Picture 3">
            <a:extLst>
              <a:ext uri="{FF2B5EF4-FFF2-40B4-BE49-F238E27FC236}">
                <a16:creationId xmlns:a16="http://schemas.microsoft.com/office/drawing/2014/main" id="{442C1666-57E1-4027-9F01-1501BACC4277}"/>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609599" y="1420057"/>
            <a:ext cx="4077962" cy="4066976"/>
          </a:xfrm>
          <a:prstGeom prst="rect">
            <a:avLst/>
          </a:prstGeom>
        </p:spPr>
      </p:pic>
      <p:pic>
        <p:nvPicPr>
          <p:cNvPr id="9" name="Picture 8">
            <a:extLst>
              <a:ext uri="{FF2B5EF4-FFF2-40B4-BE49-F238E27FC236}">
                <a16:creationId xmlns:a16="http://schemas.microsoft.com/office/drawing/2014/main" id="{C207D06B-F069-4D05-A931-DD5F4DB41F0E}"/>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776348" y="136525"/>
            <a:ext cx="4320000" cy="3239999"/>
          </a:xfrm>
          <a:prstGeom prst="rect">
            <a:avLst/>
          </a:prstGeom>
        </p:spPr>
      </p:pic>
      <p:sp>
        <p:nvSpPr>
          <p:cNvPr id="3" name="Date Placeholder 2">
            <a:extLst>
              <a:ext uri="{FF2B5EF4-FFF2-40B4-BE49-F238E27FC236}">
                <a16:creationId xmlns:a16="http://schemas.microsoft.com/office/drawing/2014/main" id="{F6BEBEE6-057E-47BD-86E9-FEE379AB0145}"/>
              </a:ext>
            </a:extLst>
          </p:cNvPr>
          <p:cNvSpPr>
            <a:spLocks noGrp="1"/>
          </p:cNvSpPr>
          <p:nvPr>
            <p:ph type="dt" sz="half" idx="14"/>
          </p:nvPr>
        </p:nvSpPr>
        <p:spPr/>
        <p:txBody>
          <a:bodyPr/>
          <a:lstStyle/>
          <a:p>
            <a:fld id="{2E18F30C-5F58-41B8-B68B-302BD9D338D8}" type="datetime1">
              <a:rPr lang="en-GB" smtClean="0"/>
              <a:t>20/05/2022</a:t>
            </a:fld>
            <a:endParaRPr lang="en-US" dirty="0"/>
          </a:p>
        </p:txBody>
      </p:sp>
      <p:sp>
        <p:nvSpPr>
          <p:cNvPr id="5" name="Slide Number Placeholder 4">
            <a:extLst>
              <a:ext uri="{FF2B5EF4-FFF2-40B4-BE49-F238E27FC236}">
                <a16:creationId xmlns:a16="http://schemas.microsoft.com/office/drawing/2014/main" id="{E829B321-FB0A-42AD-A676-94B22414138E}"/>
              </a:ext>
            </a:extLst>
          </p:cNvPr>
          <p:cNvSpPr>
            <a:spLocks noGrp="1"/>
          </p:cNvSpPr>
          <p:nvPr>
            <p:ph type="sldNum" sz="quarter" idx="16"/>
          </p:nvPr>
        </p:nvSpPr>
        <p:spPr/>
        <p:txBody>
          <a:bodyPr/>
          <a:lstStyle/>
          <a:p>
            <a:fld id="{36B5EA5A-BC32-A742-B11B-8E7414D5B535}" type="slidenum">
              <a:rPr lang="en-US" smtClean="0"/>
              <a:pPr/>
              <a:t>23</a:t>
            </a:fld>
            <a:endParaRPr lang="en-US" dirty="0"/>
          </a:p>
        </p:txBody>
      </p:sp>
      <p:pic>
        <p:nvPicPr>
          <p:cNvPr id="13" name="Picture 12" descr="A picture containing text, wooden, wood, picture frame&#10;&#10;Description automatically generated">
            <a:extLst>
              <a:ext uri="{FF2B5EF4-FFF2-40B4-BE49-F238E27FC236}">
                <a16:creationId xmlns:a16="http://schemas.microsoft.com/office/drawing/2014/main" id="{330FE1C0-A2B4-46F7-8F4E-2E00D7E0309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880889" y="2479615"/>
            <a:ext cx="4320000" cy="3240000"/>
          </a:xfrm>
          <a:prstGeom prst="rect">
            <a:avLst/>
          </a:prstGeom>
        </p:spPr>
      </p:pic>
    </p:spTree>
    <p:extLst>
      <p:ext uri="{BB962C8B-B14F-4D97-AF65-F5344CB8AC3E}">
        <p14:creationId xmlns:p14="http://schemas.microsoft.com/office/powerpoint/2010/main" val="14153747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68D32-38F2-4153-9D53-9B0CD73534AF}"/>
              </a:ext>
            </a:extLst>
          </p:cNvPr>
          <p:cNvSpPr>
            <a:spLocks noGrp="1"/>
          </p:cNvSpPr>
          <p:nvPr>
            <p:ph type="title"/>
          </p:nvPr>
        </p:nvSpPr>
        <p:spPr/>
        <p:txBody>
          <a:bodyPr/>
          <a:lstStyle/>
          <a:p>
            <a:r>
              <a:rPr lang="en-GB" dirty="0"/>
              <a:t>Smartcell prototype</a:t>
            </a:r>
          </a:p>
        </p:txBody>
      </p:sp>
      <p:sp>
        <p:nvSpPr>
          <p:cNvPr id="11" name="TextBox 10">
            <a:extLst>
              <a:ext uri="{FF2B5EF4-FFF2-40B4-BE49-F238E27FC236}">
                <a16:creationId xmlns:a16="http://schemas.microsoft.com/office/drawing/2014/main" id="{60700DD8-AF3B-4290-B168-1B4AF479A648}"/>
              </a:ext>
            </a:extLst>
          </p:cNvPr>
          <p:cNvSpPr txBox="1"/>
          <p:nvPr/>
        </p:nvSpPr>
        <p:spPr>
          <a:xfrm>
            <a:off x="5777721" y="1208502"/>
            <a:ext cx="527709" cy="461665"/>
          </a:xfrm>
          <a:prstGeom prst="rect">
            <a:avLst/>
          </a:prstGeom>
          <a:noFill/>
        </p:spPr>
        <p:txBody>
          <a:bodyPr wrap="none" rtlCol="0">
            <a:spAutoFit/>
          </a:bodyPr>
          <a:lstStyle/>
          <a:p>
            <a:r>
              <a:rPr lang="en-US" sz="2400" b="1" dirty="0">
                <a:solidFill>
                  <a:schemeClr val="bg1"/>
                </a:solidFill>
              </a:rPr>
              <a:t>#7</a:t>
            </a:r>
          </a:p>
        </p:txBody>
      </p:sp>
      <p:sp>
        <p:nvSpPr>
          <p:cNvPr id="19" name="Footer Placeholder 4">
            <a:extLst>
              <a:ext uri="{FF2B5EF4-FFF2-40B4-BE49-F238E27FC236}">
                <a16:creationId xmlns:a16="http://schemas.microsoft.com/office/drawing/2014/main" id="{E51625DF-3799-4D2F-8A66-48046D3842C2}"/>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pic>
        <p:nvPicPr>
          <p:cNvPr id="9" name="Picture 8">
            <a:extLst>
              <a:ext uri="{FF2B5EF4-FFF2-40B4-BE49-F238E27FC236}">
                <a16:creationId xmlns:a16="http://schemas.microsoft.com/office/drawing/2014/main" id="{C207D06B-F069-4D05-A931-DD5F4DB41F0E}"/>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259262" y="1670167"/>
            <a:ext cx="4319998" cy="3239999"/>
          </a:xfrm>
          <a:prstGeom prst="rect">
            <a:avLst/>
          </a:prstGeom>
        </p:spPr>
      </p:pic>
      <p:sp>
        <p:nvSpPr>
          <p:cNvPr id="3" name="Date Placeholder 2">
            <a:extLst>
              <a:ext uri="{FF2B5EF4-FFF2-40B4-BE49-F238E27FC236}">
                <a16:creationId xmlns:a16="http://schemas.microsoft.com/office/drawing/2014/main" id="{F6BEBEE6-057E-47BD-86E9-FEE379AB0145}"/>
              </a:ext>
            </a:extLst>
          </p:cNvPr>
          <p:cNvSpPr>
            <a:spLocks noGrp="1"/>
          </p:cNvSpPr>
          <p:nvPr>
            <p:ph type="dt" sz="half" idx="14"/>
          </p:nvPr>
        </p:nvSpPr>
        <p:spPr/>
        <p:txBody>
          <a:bodyPr/>
          <a:lstStyle/>
          <a:p>
            <a:fld id="{C07D64B5-F8ED-4143-AD27-650A9E95FEAA}" type="datetime1">
              <a:rPr lang="en-GB" smtClean="0"/>
              <a:t>20/05/2022</a:t>
            </a:fld>
            <a:endParaRPr lang="en-US" dirty="0"/>
          </a:p>
        </p:txBody>
      </p:sp>
      <p:sp>
        <p:nvSpPr>
          <p:cNvPr id="5" name="Slide Number Placeholder 4">
            <a:extLst>
              <a:ext uri="{FF2B5EF4-FFF2-40B4-BE49-F238E27FC236}">
                <a16:creationId xmlns:a16="http://schemas.microsoft.com/office/drawing/2014/main" id="{E829B321-FB0A-42AD-A676-94B22414138E}"/>
              </a:ext>
            </a:extLst>
          </p:cNvPr>
          <p:cNvSpPr>
            <a:spLocks noGrp="1"/>
          </p:cNvSpPr>
          <p:nvPr>
            <p:ph type="sldNum" sz="quarter" idx="16"/>
          </p:nvPr>
        </p:nvSpPr>
        <p:spPr/>
        <p:txBody>
          <a:bodyPr/>
          <a:lstStyle/>
          <a:p>
            <a:fld id="{36B5EA5A-BC32-A742-B11B-8E7414D5B535}" type="slidenum">
              <a:rPr lang="en-US" smtClean="0"/>
              <a:pPr/>
              <a:t>24</a:t>
            </a:fld>
            <a:endParaRPr lang="en-US" dirty="0"/>
          </a:p>
        </p:txBody>
      </p:sp>
      <p:pic>
        <p:nvPicPr>
          <p:cNvPr id="13" name="Picture 12">
            <a:extLst>
              <a:ext uri="{FF2B5EF4-FFF2-40B4-BE49-F238E27FC236}">
                <a16:creationId xmlns:a16="http://schemas.microsoft.com/office/drawing/2014/main" id="{330FE1C0-A2B4-46F7-8F4E-2E00D7E03097}"/>
              </a:ext>
            </a:extLst>
          </p:cNvPr>
          <p:cNvPicPr>
            <a:picLocks noChangeAspect="1"/>
          </p:cNvPicPr>
          <p:nvPr/>
        </p:nvPicPr>
        <p:blipFill>
          <a:blip r:embed="rId3"/>
          <a:srcRect/>
          <a:stretch/>
        </p:blipFill>
        <p:spPr>
          <a:xfrm>
            <a:off x="8418771" y="731230"/>
            <a:ext cx="3566852" cy="4755803"/>
          </a:xfrm>
          <a:prstGeom prst="rect">
            <a:avLst/>
          </a:prstGeom>
        </p:spPr>
      </p:pic>
      <p:pic>
        <p:nvPicPr>
          <p:cNvPr id="4" name="Picture 3">
            <a:extLst>
              <a:ext uri="{FF2B5EF4-FFF2-40B4-BE49-F238E27FC236}">
                <a16:creationId xmlns:a16="http://schemas.microsoft.com/office/drawing/2014/main" id="{442C1666-57E1-4027-9F01-1501BACC4277}"/>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609599" y="1420057"/>
            <a:ext cx="4077962" cy="4066976"/>
          </a:xfrm>
          <a:prstGeom prst="rect">
            <a:avLst/>
          </a:prstGeom>
        </p:spPr>
      </p:pic>
    </p:spTree>
    <p:extLst>
      <p:ext uri="{BB962C8B-B14F-4D97-AF65-F5344CB8AC3E}">
        <p14:creationId xmlns:p14="http://schemas.microsoft.com/office/powerpoint/2010/main" val="22623912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68D32-38F2-4153-9D53-9B0CD73534AF}"/>
              </a:ext>
            </a:extLst>
          </p:cNvPr>
          <p:cNvSpPr>
            <a:spLocks noGrp="1"/>
          </p:cNvSpPr>
          <p:nvPr>
            <p:ph type="title"/>
          </p:nvPr>
        </p:nvSpPr>
        <p:spPr/>
        <p:txBody>
          <a:bodyPr/>
          <a:lstStyle/>
          <a:p>
            <a:r>
              <a:rPr lang="en-GB" dirty="0"/>
              <a:t>Smartcell prototype</a:t>
            </a:r>
          </a:p>
        </p:txBody>
      </p:sp>
      <p:sp>
        <p:nvSpPr>
          <p:cNvPr id="11" name="TextBox 10">
            <a:extLst>
              <a:ext uri="{FF2B5EF4-FFF2-40B4-BE49-F238E27FC236}">
                <a16:creationId xmlns:a16="http://schemas.microsoft.com/office/drawing/2014/main" id="{60700DD8-AF3B-4290-B168-1B4AF479A648}"/>
              </a:ext>
            </a:extLst>
          </p:cNvPr>
          <p:cNvSpPr txBox="1"/>
          <p:nvPr/>
        </p:nvSpPr>
        <p:spPr>
          <a:xfrm>
            <a:off x="5777721" y="1208502"/>
            <a:ext cx="527709" cy="461665"/>
          </a:xfrm>
          <a:prstGeom prst="rect">
            <a:avLst/>
          </a:prstGeom>
          <a:noFill/>
        </p:spPr>
        <p:txBody>
          <a:bodyPr wrap="none" rtlCol="0">
            <a:spAutoFit/>
          </a:bodyPr>
          <a:lstStyle/>
          <a:p>
            <a:r>
              <a:rPr lang="en-US" sz="2400" b="1" dirty="0">
                <a:solidFill>
                  <a:schemeClr val="bg1"/>
                </a:solidFill>
              </a:rPr>
              <a:t>#7</a:t>
            </a:r>
          </a:p>
        </p:txBody>
      </p:sp>
      <p:sp>
        <p:nvSpPr>
          <p:cNvPr id="19" name="Footer Placeholder 4">
            <a:extLst>
              <a:ext uri="{FF2B5EF4-FFF2-40B4-BE49-F238E27FC236}">
                <a16:creationId xmlns:a16="http://schemas.microsoft.com/office/drawing/2014/main" id="{E51625DF-3799-4D2F-8A66-48046D3842C2}"/>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sp>
        <p:nvSpPr>
          <p:cNvPr id="3" name="Date Placeholder 2">
            <a:extLst>
              <a:ext uri="{FF2B5EF4-FFF2-40B4-BE49-F238E27FC236}">
                <a16:creationId xmlns:a16="http://schemas.microsoft.com/office/drawing/2014/main" id="{F6BEBEE6-057E-47BD-86E9-FEE379AB0145}"/>
              </a:ext>
            </a:extLst>
          </p:cNvPr>
          <p:cNvSpPr>
            <a:spLocks noGrp="1"/>
          </p:cNvSpPr>
          <p:nvPr>
            <p:ph type="dt" sz="half" idx="14"/>
          </p:nvPr>
        </p:nvSpPr>
        <p:spPr/>
        <p:txBody>
          <a:bodyPr/>
          <a:lstStyle/>
          <a:p>
            <a:fld id="{AFC72684-E458-49DF-8F0C-FBC88854AC71}" type="datetime1">
              <a:rPr lang="en-GB" smtClean="0"/>
              <a:t>20/05/2022</a:t>
            </a:fld>
            <a:endParaRPr lang="en-US" dirty="0"/>
          </a:p>
        </p:txBody>
      </p:sp>
      <p:sp>
        <p:nvSpPr>
          <p:cNvPr id="5" name="Slide Number Placeholder 4">
            <a:extLst>
              <a:ext uri="{FF2B5EF4-FFF2-40B4-BE49-F238E27FC236}">
                <a16:creationId xmlns:a16="http://schemas.microsoft.com/office/drawing/2014/main" id="{E829B321-FB0A-42AD-A676-94B22414138E}"/>
              </a:ext>
            </a:extLst>
          </p:cNvPr>
          <p:cNvSpPr>
            <a:spLocks noGrp="1"/>
          </p:cNvSpPr>
          <p:nvPr>
            <p:ph type="sldNum" sz="quarter" idx="16"/>
          </p:nvPr>
        </p:nvSpPr>
        <p:spPr/>
        <p:txBody>
          <a:bodyPr/>
          <a:lstStyle/>
          <a:p>
            <a:fld id="{36B5EA5A-BC32-A742-B11B-8E7414D5B535}" type="slidenum">
              <a:rPr lang="en-US" smtClean="0"/>
              <a:pPr/>
              <a:t>25</a:t>
            </a:fld>
            <a:endParaRPr lang="en-US" dirty="0"/>
          </a:p>
        </p:txBody>
      </p:sp>
      <p:pic>
        <p:nvPicPr>
          <p:cNvPr id="4" name="Picture 3">
            <a:extLst>
              <a:ext uri="{FF2B5EF4-FFF2-40B4-BE49-F238E27FC236}">
                <a16:creationId xmlns:a16="http://schemas.microsoft.com/office/drawing/2014/main" id="{442C1666-57E1-4027-9F01-1501BACC4277}"/>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279251" y="1395512"/>
            <a:ext cx="5400000" cy="3341590"/>
          </a:xfrm>
          <a:prstGeom prst="rect">
            <a:avLst/>
          </a:prstGeom>
        </p:spPr>
      </p:pic>
      <p:pic>
        <p:nvPicPr>
          <p:cNvPr id="7" name="Picture 6">
            <a:extLst>
              <a:ext uri="{FF2B5EF4-FFF2-40B4-BE49-F238E27FC236}">
                <a16:creationId xmlns:a16="http://schemas.microsoft.com/office/drawing/2014/main" id="{56F842D1-AB59-4009-8B1A-233354D1D0D6}"/>
              </a:ext>
            </a:extLst>
          </p:cNvPr>
          <p:cNvPicPr>
            <a:picLocks noChangeAspect="1"/>
          </p:cNvPicPr>
          <p:nvPr/>
        </p:nvPicPr>
        <p:blipFill>
          <a:blip r:embed="rId3"/>
          <a:stretch>
            <a:fillRect/>
          </a:stretch>
        </p:blipFill>
        <p:spPr>
          <a:xfrm>
            <a:off x="6344721" y="1208502"/>
            <a:ext cx="5400000" cy="3272727"/>
          </a:xfrm>
          <a:prstGeom prst="rect">
            <a:avLst/>
          </a:prstGeom>
        </p:spPr>
      </p:pic>
      <p:sp>
        <p:nvSpPr>
          <p:cNvPr id="8" name="TextBox 7">
            <a:extLst>
              <a:ext uri="{FF2B5EF4-FFF2-40B4-BE49-F238E27FC236}">
                <a16:creationId xmlns:a16="http://schemas.microsoft.com/office/drawing/2014/main" id="{30D59FA7-DFD2-4A03-A1AC-8098B1700774}"/>
              </a:ext>
            </a:extLst>
          </p:cNvPr>
          <p:cNvSpPr txBox="1"/>
          <p:nvPr/>
        </p:nvSpPr>
        <p:spPr>
          <a:xfrm>
            <a:off x="3485228" y="4955177"/>
            <a:ext cx="4927252" cy="276999"/>
          </a:xfrm>
          <a:prstGeom prst="rect">
            <a:avLst/>
          </a:prstGeom>
          <a:noFill/>
        </p:spPr>
        <p:txBody>
          <a:bodyPr wrap="square" lIns="0" tIns="0" rIns="0" bIns="0" rtlCol="0">
            <a:spAutoFit/>
          </a:bodyPr>
          <a:lstStyle/>
          <a:p>
            <a:pPr algn="l"/>
            <a:r>
              <a:rPr lang="en-GB" dirty="0"/>
              <a:t>Shift of two cells during the brazing cycle</a:t>
            </a:r>
          </a:p>
        </p:txBody>
      </p:sp>
    </p:spTree>
    <p:extLst>
      <p:ext uri="{BB962C8B-B14F-4D97-AF65-F5344CB8AC3E}">
        <p14:creationId xmlns:p14="http://schemas.microsoft.com/office/powerpoint/2010/main" val="41791911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68D32-38F2-4153-9D53-9B0CD73534AF}"/>
              </a:ext>
            </a:extLst>
          </p:cNvPr>
          <p:cNvSpPr>
            <a:spLocks noGrp="1"/>
          </p:cNvSpPr>
          <p:nvPr>
            <p:ph type="title"/>
          </p:nvPr>
        </p:nvSpPr>
        <p:spPr/>
        <p:txBody>
          <a:bodyPr/>
          <a:lstStyle/>
          <a:p>
            <a:r>
              <a:rPr lang="en-GB" dirty="0"/>
              <a:t>Smartcell prototype</a:t>
            </a:r>
          </a:p>
        </p:txBody>
      </p:sp>
      <p:sp>
        <p:nvSpPr>
          <p:cNvPr id="11" name="TextBox 10">
            <a:extLst>
              <a:ext uri="{FF2B5EF4-FFF2-40B4-BE49-F238E27FC236}">
                <a16:creationId xmlns:a16="http://schemas.microsoft.com/office/drawing/2014/main" id="{60700DD8-AF3B-4290-B168-1B4AF479A648}"/>
              </a:ext>
            </a:extLst>
          </p:cNvPr>
          <p:cNvSpPr txBox="1"/>
          <p:nvPr/>
        </p:nvSpPr>
        <p:spPr>
          <a:xfrm>
            <a:off x="5777721" y="1208502"/>
            <a:ext cx="527709" cy="461665"/>
          </a:xfrm>
          <a:prstGeom prst="rect">
            <a:avLst/>
          </a:prstGeom>
          <a:noFill/>
        </p:spPr>
        <p:txBody>
          <a:bodyPr wrap="none" rtlCol="0">
            <a:spAutoFit/>
          </a:bodyPr>
          <a:lstStyle/>
          <a:p>
            <a:r>
              <a:rPr lang="en-US" sz="2400" b="1" dirty="0">
                <a:solidFill>
                  <a:schemeClr val="bg1"/>
                </a:solidFill>
              </a:rPr>
              <a:t>#7</a:t>
            </a:r>
          </a:p>
        </p:txBody>
      </p:sp>
      <p:sp>
        <p:nvSpPr>
          <p:cNvPr id="19" name="Footer Placeholder 4">
            <a:extLst>
              <a:ext uri="{FF2B5EF4-FFF2-40B4-BE49-F238E27FC236}">
                <a16:creationId xmlns:a16="http://schemas.microsoft.com/office/drawing/2014/main" id="{E51625DF-3799-4D2F-8A66-48046D3842C2}"/>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sp>
        <p:nvSpPr>
          <p:cNvPr id="3" name="Date Placeholder 2">
            <a:extLst>
              <a:ext uri="{FF2B5EF4-FFF2-40B4-BE49-F238E27FC236}">
                <a16:creationId xmlns:a16="http://schemas.microsoft.com/office/drawing/2014/main" id="{F6BEBEE6-057E-47BD-86E9-FEE379AB0145}"/>
              </a:ext>
            </a:extLst>
          </p:cNvPr>
          <p:cNvSpPr>
            <a:spLocks noGrp="1"/>
          </p:cNvSpPr>
          <p:nvPr>
            <p:ph type="dt" sz="half" idx="14"/>
          </p:nvPr>
        </p:nvSpPr>
        <p:spPr/>
        <p:txBody>
          <a:bodyPr/>
          <a:lstStyle/>
          <a:p>
            <a:fld id="{473C52C4-CCAB-4D97-B1C6-A60C274E5030}" type="datetime1">
              <a:rPr lang="en-GB" smtClean="0"/>
              <a:t>20/05/2022</a:t>
            </a:fld>
            <a:endParaRPr lang="en-US" dirty="0"/>
          </a:p>
        </p:txBody>
      </p:sp>
      <p:sp>
        <p:nvSpPr>
          <p:cNvPr id="5" name="Slide Number Placeholder 4">
            <a:extLst>
              <a:ext uri="{FF2B5EF4-FFF2-40B4-BE49-F238E27FC236}">
                <a16:creationId xmlns:a16="http://schemas.microsoft.com/office/drawing/2014/main" id="{E829B321-FB0A-42AD-A676-94B22414138E}"/>
              </a:ext>
            </a:extLst>
          </p:cNvPr>
          <p:cNvSpPr>
            <a:spLocks noGrp="1"/>
          </p:cNvSpPr>
          <p:nvPr>
            <p:ph type="sldNum" sz="quarter" idx="16"/>
          </p:nvPr>
        </p:nvSpPr>
        <p:spPr/>
        <p:txBody>
          <a:bodyPr/>
          <a:lstStyle/>
          <a:p>
            <a:fld id="{36B5EA5A-BC32-A742-B11B-8E7414D5B535}" type="slidenum">
              <a:rPr lang="en-US" smtClean="0"/>
              <a:pPr/>
              <a:t>26</a:t>
            </a:fld>
            <a:endParaRPr lang="en-US" dirty="0"/>
          </a:p>
        </p:txBody>
      </p:sp>
      <p:sp>
        <p:nvSpPr>
          <p:cNvPr id="8" name="TextBox 7">
            <a:extLst>
              <a:ext uri="{FF2B5EF4-FFF2-40B4-BE49-F238E27FC236}">
                <a16:creationId xmlns:a16="http://schemas.microsoft.com/office/drawing/2014/main" id="{30D59FA7-DFD2-4A03-A1AC-8098B1700774}"/>
              </a:ext>
            </a:extLst>
          </p:cNvPr>
          <p:cNvSpPr txBox="1"/>
          <p:nvPr/>
        </p:nvSpPr>
        <p:spPr>
          <a:xfrm>
            <a:off x="469633" y="1714957"/>
            <a:ext cx="3646755" cy="553998"/>
          </a:xfrm>
          <a:prstGeom prst="rect">
            <a:avLst/>
          </a:prstGeom>
          <a:noFill/>
        </p:spPr>
        <p:txBody>
          <a:bodyPr wrap="square" lIns="0" tIns="0" rIns="0" bIns="0" rtlCol="0">
            <a:spAutoFit/>
          </a:bodyPr>
          <a:lstStyle/>
          <a:p>
            <a:pPr algn="l"/>
            <a:r>
              <a:rPr lang="en-GB" dirty="0"/>
              <a:t>Worst part is we got a leak in the second interface </a:t>
            </a:r>
          </a:p>
        </p:txBody>
      </p:sp>
      <p:pic>
        <p:nvPicPr>
          <p:cNvPr id="9" name="Picture 8">
            <a:extLst>
              <a:ext uri="{FF2B5EF4-FFF2-40B4-BE49-F238E27FC236}">
                <a16:creationId xmlns:a16="http://schemas.microsoft.com/office/drawing/2014/main" id="{C3FA6B98-C9AF-498F-8F77-6030456C82A0}"/>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t="2555"/>
          <a:stretch/>
        </p:blipFill>
        <p:spPr>
          <a:xfrm>
            <a:off x="5458528" y="0"/>
            <a:ext cx="6325483" cy="6275306"/>
          </a:xfrm>
          <a:prstGeom prst="rect">
            <a:avLst/>
          </a:prstGeom>
        </p:spPr>
      </p:pic>
      <p:pic>
        <p:nvPicPr>
          <p:cNvPr id="12" name="Picture 11">
            <a:extLst>
              <a:ext uri="{FF2B5EF4-FFF2-40B4-BE49-F238E27FC236}">
                <a16:creationId xmlns:a16="http://schemas.microsoft.com/office/drawing/2014/main" id="{C44E8A9D-8151-4193-9B7C-C07F7A16FE7A}"/>
              </a:ext>
            </a:extLst>
          </p:cNvPr>
          <p:cNvPicPr>
            <a:picLocks noChangeAspect="1"/>
          </p:cNvPicPr>
          <p:nvPr/>
        </p:nvPicPr>
        <p:blipFill>
          <a:blip r:embed="rId3"/>
          <a:stretch>
            <a:fillRect/>
          </a:stretch>
        </p:blipFill>
        <p:spPr>
          <a:xfrm>
            <a:off x="382660" y="2821577"/>
            <a:ext cx="4808419" cy="2533550"/>
          </a:xfrm>
          <a:prstGeom prst="rect">
            <a:avLst/>
          </a:prstGeom>
        </p:spPr>
      </p:pic>
    </p:spTree>
    <p:extLst>
      <p:ext uri="{BB962C8B-B14F-4D97-AF65-F5344CB8AC3E}">
        <p14:creationId xmlns:p14="http://schemas.microsoft.com/office/powerpoint/2010/main" val="11973927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a:extLst>
              <a:ext uri="{FF2B5EF4-FFF2-40B4-BE49-F238E27FC236}">
                <a16:creationId xmlns:a16="http://schemas.microsoft.com/office/drawing/2014/main" id="{248F5BB0-6AA3-4ECC-A548-830C8D95F142}"/>
              </a:ext>
            </a:extLst>
          </p:cNvPr>
          <p:cNvPicPr>
            <a:picLocks noChangeAspect="1"/>
          </p:cNvPicPr>
          <p:nvPr/>
        </p:nvPicPr>
        <p:blipFill>
          <a:blip r:embed="rId2"/>
          <a:stretch>
            <a:fillRect/>
          </a:stretch>
        </p:blipFill>
        <p:spPr>
          <a:xfrm>
            <a:off x="1003238" y="2236359"/>
            <a:ext cx="5092762" cy="2875847"/>
          </a:xfrm>
          <a:prstGeom prst="rect">
            <a:avLst/>
          </a:prstGeom>
        </p:spPr>
      </p:pic>
      <p:sp>
        <p:nvSpPr>
          <p:cNvPr id="38" name="Title 1">
            <a:extLst>
              <a:ext uri="{FF2B5EF4-FFF2-40B4-BE49-F238E27FC236}">
                <a16:creationId xmlns:a16="http://schemas.microsoft.com/office/drawing/2014/main" id="{325461E4-13DF-4825-9342-764580885605}"/>
              </a:ext>
            </a:extLst>
          </p:cNvPr>
          <p:cNvSpPr>
            <a:spLocks noGrp="1"/>
          </p:cNvSpPr>
          <p:nvPr>
            <p:ph type="title"/>
          </p:nvPr>
        </p:nvSpPr>
        <p:spPr>
          <a:xfrm>
            <a:off x="407988" y="373063"/>
            <a:ext cx="11376025" cy="1066800"/>
          </a:xfrm>
        </p:spPr>
        <p:txBody>
          <a:bodyPr/>
          <a:lstStyle/>
          <a:p>
            <a:r>
              <a:rPr lang="en-GB" dirty="0"/>
              <a:t>Smartcell prototype</a:t>
            </a:r>
          </a:p>
        </p:txBody>
      </p:sp>
      <p:pic>
        <p:nvPicPr>
          <p:cNvPr id="39" name="Picture 38">
            <a:extLst>
              <a:ext uri="{FF2B5EF4-FFF2-40B4-BE49-F238E27FC236}">
                <a16:creationId xmlns:a16="http://schemas.microsoft.com/office/drawing/2014/main" id="{D737BE46-470A-466F-A94B-E53EE2786952}"/>
              </a:ext>
            </a:extLst>
          </p:cNvPr>
          <p:cNvPicPr>
            <a:picLocks noChangeAspect="1"/>
          </p:cNvPicPr>
          <p:nvPr/>
        </p:nvPicPr>
        <p:blipFill>
          <a:blip r:embed="rId3"/>
          <a:stretch>
            <a:fillRect/>
          </a:stretch>
        </p:blipFill>
        <p:spPr>
          <a:xfrm>
            <a:off x="6310225" y="2236359"/>
            <a:ext cx="5092786" cy="2810588"/>
          </a:xfrm>
          <a:prstGeom prst="rect">
            <a:avLst/>
          </a:prstGeom>
        </p:spPr>
      </p:pic>
    </p:spTree>
    <p:extLst>
      <p:ext uri="{BB962C8B-B14F-4D97-AF65-F5344CB8AC3E}">
        <p14:creationId xmlns:p14="http://schemas.microsoft.com/office/powerpoint/2010/main" val="25378633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68D32-38F2-4153-9D53-9B0CD73534AF}"/>
              </a:ext>
            </a:extLst>
          </p:cNvPr>
          <p:cNvSpPr>
            <a:spLocks noGrp="1"/>
          </p:cNvSpPr>
          <p:nvPr>
            <p:ph type="title"/>
          </p:nvPr>
        </p:nvSpPr>
        <p:spPr/>
        <p:txBody>
          <a:bodyPr/>
          <a:lstStyle/>
          <a:p>
            <a:r>
              <a:rPr lang="en-GB" dirty="0"/>
              <a:t>Smartcell prototype analysis</a:t>
            </a:r>
          </a:p>
        </p:txBody>
      </p:sp>
      <p:sp>
        <p:nvSpPr>
          <p:cNvPr id="11" name="TextBox 10">
            <a:extLst>
              <a:ext uri="{FF2B5EF4-FFF2-40B4-BE49-F238E27FC236}">
                <a16:creationId xmlns:a16="http://schemas.microsoft.com/office/drawing/2014/main" id="{60700DD8-AF3B-4290-B168-1B4AF479A648}"/>
              </a:ext>
            </a:extLst>
          </p:cNvPr>
          <p:cNvSpPr txBox="1"/>
          <p:nvPr/>
        </p:nvSpPr>
        <p:spPr>
          <a:xfrm>
            <a:off x="5777721" y="1208502"/>
            <a:ext cx="527709" cy="461665"/>
          </a:xfrm>
          <a:prstGeom prst="rect">
            <a:avLst/>
          </a:prstGeom>
          <a:noFill/>
        </p:spPr>
        <p:txBody>
          <a:bodyPr wrap="none" rtlCol="0">
            <a:spAutoFit/>
          </a:bodyPr>
          <a:lstStyle/>
          <a:p>
            <a:r>
              <a:rPr lang="en-US" sz="2400" b="1" dirty="0">
                <a:solidFill>
                  <a:schemeClr val="bg1"/>
                </a:solidFill>
              </a:rPr>
              <a:t>#7</a:t>
            </a:r>
          </a:p>
        </p:txBody>
      </p:sp>
      <p:sp>
        <p:nvSpPr>
          <p:cNvPr id="19" name="Footer Placeholder 4">
            <a:extLst>
              <a:ext uri="{FF2B5EF4-FFF2-40B4-BE49-F238E27FC236}">
                <a16:creationId xmlns:a16="http://schemas.microsoft.com/office/drawing/2014/main" id="{E51625DF-3799-4D2F-8A66-48046D3842C2}"/>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sp>
        <p:nvSpPr>
          <p:cNvPr id="3" name="Date Placeholder 2">
            <a:extLst>
              <a:ext uri="{FF2B5EF4-FFF2-40B4-BE49-F238E27FC236}">
                <a16:creationId xmlns:a16="http://schemas.microsoft.com/office/drawing/2014/main" id="{F6BEBEE6-057E-47BD-86E9-FEE379AB0145}"/>
              </a:ext>
            </a:extLst>
          </p:cNvPr>
          <p:cNvSpPr>
            <a:spLocks noGrp="1"/>
          </p:cNvSpPr>
          <p:nvPr>
            <p:ph type="dt" sz="half" idx="14"/>
          </p:nvPr>
        </p:nvSpPr>
        <p:spPr/>
        <p:txBody>
          <a:bodyPr/>
          <a:lstStyle/>
          <a:p>
            <a:fld id="{BDA8BD1E-B352-417C-8F7D-CFB73415C381}" type="datetime1">
              <a:rPr lang="en-GB" smtClean="0"/>
              <a:t>20/05/2022</a:t>
            </a:fld>
            <a:endParaRPr lang="en-US" dirty="0"/>
          </a:p>
        </p:txBody>
      </p:sp>
      <p:sp>
        <p:nvSpPr>
          <p:cNvPr id="5" name="Slide Number Placeholder 4">
            <a:extLst>
              <a:ext uri="{FF2B5EF4-FFF2-40B4-BE49-F238E27FC236}">
                <a16:creationId xmlns:a16="http://schemas.microsoft.com/office/drawing/2014/main" id="{E829B321-FB0A-42AD-A676-94B22414138E}"/>
              </a:ext>
            </a:extLst>
          </p:cNvPr>
          <p:cNvSpPr>
            <a:spLocks noGrp="1"/>
          </p:cNvSpPr>
          <p:nvPr>
            <p:ph type="sldNum" sz="quarter" idx="16"/>
          </p:nvPr>
        </p:nvSpPr>
        <p:spPr/>
        <p:txBody>
          <a:bodyPr/>
          <a:lstStyle/>
          <a:p>
            <a:fld id="{36B5EA5A-BC32-A742-B11B-8E7414D5B535}" type="slidenum">
              <a:rPr lang="en-US" smtClean="0"/>
              <a:pPr/>
              <a:t>28</a:t>
            </a:fld>
            <a:endParaRPr lang="en-US" dirty="0"/>
          </a:p>
        </p:txBody>
      </p:sp>
      <p:pic>
        <p:nvPicPr>
          <p:cNvPr id="33" name="Picture 32" descr="A picture containing indoor&#10;&#10;Description automatically generated">
            <a:extLst>
              <a:ext uri="{FF2B5EF4-FFF2-40B4-BE49-F238E27FC236}">
                <a16:creationId xmlns:a16="http://schemas.microsoft.com/office/drawing/2014/main" id="{26255856-21BD-42FD-9EB9-249D41A4E64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275886" y="1439335"/>
            <a:ext cx="3240001" cy="4320000"/>
          </a:xfrm>
          <a:prstGeom prst="rect">
            <a:avLst/>
          </a:prstGeom>
        </p:spPr>
      </p:pic>
      <p:pic>
        <p:nvPicPr>
          <p:cNvPr id="35" name="Picture 34" descr="A picture containing indoor&#10;&#10;Description automatically generated">
            <a:extLst>
              <a:ext uri="{FF2B5EF4-FFF2-40B4-BE49-F238E27FC236}">
                <a16:creationId xmlns:a16="http://schemas.microsoft.com/office/drawing/2014/main" id="{54B85627-4F75-4275-99FE-167B242153D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676116" y="1439334"/>
            <a:ext cx="3240000" cy="4320000"/>
          </a:xfrm>
          <a:prstGeom prst="rect">
            <a:avLst/>
          </a:prstGeom>
        </p:spPr>
      </p:pic>
    </p:spTree>
    <p:extLst>
      <p:ext uri="{BB962C8B-B14F-4D97-AF65-F5344CB8AC3E}">
        <p14:creationId xmlns:p14="http://schemas.microsoft.com/office/powerpoint/2010/main" val="251128441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68D32-38F2-4153-9D53-9B0CD73534AF}"/>
              </a:ext>
            </a:extLst>
          </p:cNvPr>
          <p:cNvSpPr>
            <a:spLocks noGrp="1"/>
          </p:cNvSpPr>
          <p:nvPr>
            <p:ph type="title"/>
          </p:nvPr>
        </p:nvSpPr>
        <p:spPr/>
        <p:txBody>
          <a:bodyPr/>
          <a:lstStyle/>
          <a:p>
            <a:r>
              <a:rPr lang="en-GB" dirty="0"/>
              <a:t>Smartcell prototype analysis</a:t>
            </a:r>
          </a:p>
        </p:txBody>
      </p:sp>
      <p:sp>
        <p:nvSpPr>
          <p:cNvPr id="11" name="TextBox 10">
            <a:extLst>
              <a:ext uri="{FF2B5EF4-FFF2-40B4-BE49-F238E27FC236}">
                <a16:creationId xmlns:a16="http://schemas.microsoft.com/office/drawing/2014/main" id="{60700DD8-AF3B-4290-B168-1B4AF479A648}"/>
              </a:ext>
            </a:extLst>
          </p:cNvPr>
          <p:cNvSpPr txBox="1"/>
          <p:nvPr/>
        </p:nvSpPr>
        <p:spPr>
          <a:xfrm>
            <a:off x="5777721" y="1208502"/>
            <a:ext cx="527709" cy="461665"/>
          </a:xfrm>
          <a:prstGeom prst="rect">
            <a:avLst/>
          </a:prstGeom>
          <a:noFill/>
        </p:spPr>
        <p:txBody>
          <a:bodyPr wrap="none" rtlCol="0">
            <a:spAutoFit/>
          </a:bodyPr>
          <a:lstStyle/>
          <a:p>
            <a:r>
              <a:rPr lang="en-US" sz="2400" b="1" dirty="0">
                <a:solidFill>
                  <a:schemeClr val="bg1"/>
                </a:solidFill>
              </a:rPr>
              <a:t>#7</a:t>
            </a:r>
          </a:p>
        </p:txBody>
      </p:sp>
      <p:sp>
        <p:nvSpPr>
          <p:cNvPr id="19" name="Footer Placeholder 4">
            <a:extLst>
              <a:ext uri="{FF2B5EF4-FFF2-40B4-BE49-F238E27FC236}">
                <a16:creationId xmlns:a16="http://schemas.microsoft.com/office/drawing/2014/main" id="{E51625DF-3799-4D2F-8A66-48046D3842C2}"/>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sp>
        <p:nvSpPr>
          <p:cNvPr id="3" name="Date Placeholder 2">
            <a:extLst>
              <a:ext uri="{FF2B5EF4-FFF2-40B4-BE49-F238E27FC236}">
                <a16:creationId xmlns:a16="http://schemas.microsoft.com/office/drawing/2014/main" id="{F6BEBEE6-057E-47BD-86E9-FEE379AB0145}"/>
              </a:ext>
            </a:extLst>
          </p:cNvPr>
          <p:cNvSpPr>
            <a:spLocks noGrp="1"/>
          </p:cNvSpPr>
          <p:nvPr>
            <p:ph type="dt" sz="half" idx="14"/>
          </p:nvPr>
        </p:nvSpPr>
        <p:spPr/>
        <p:txBody>
          <a:bodyPr/>
          <a:lstStyle/>
          <a:p>
            <a:fld id="{83429BDC-2EEE-4A10-919D-06F8747ED02E}" type="datetime1">
              <a:rPr lang="en-GB" smtClean="0"/>
              <a:t>20/05/2022</a:t>
            </a:fld>
            <a:endParaRPr lang="en-US" dirty="0"/>
          </a:p>
        </p:txBody>
      </p:sp>
      <p:sp>
        <p:nvSpPr>
          <p:cNvPr id="5" name="Slide Number Placeholder 4">
            <a:extLst>
              <a:ext uri="{FF2B5EF4-FFF2-40B4-BE49-F238E27FC236}">
                <a16:creationId xmlns:a16="http://schemas.microsoft.com/office/drawing/2014/main" id="{E829B321-FB0A-42AD-A676-94B22414138E}"/>
              </a:ext>
            </a:extLst>
          </p:cNvPr>
          <p:cNvSpPr>
            <a:spLocks noGrp="1"/>
          </p:cNvSpPr>
          <p:nvPr>
            <p:ph type="sldNum" sz="quarter" idx="16"/>
          </p:nvPr>
        </p:nvSpPr>
        <p:spPr/>
        <p:txBody>
          <a:bodyPr/>
          <a:lstStyle/>
          <a:p>
            <a:fld id="{36B5EA5A-BC32-A742-B11B-8E7414D5B535}" type="slidenum">
              <a:rPr lang="en-US" smtClean="0"/>
              <a:pPr/>
              <a:t>29</a:t>
            </a:fld>
            <a:endParaRPr lang="en-US" dirty="0"/>
          </a:p>
        </p:txBody>
      </p:sp>
      <p:pic>
        <p:nvPicPr>
          <p:cNvPr id="37" name="Picture 36" descr="A picture containing text&#10;&#10;Description automatically generated">
            <a:extLst>
              <a:ext uri="{FF2B5EF4-FFF2-40B4-BE49-F238E27FC236}">
                <a16:creationId xmlns:a16="http://schemas.microsoft.com/office/drawing/2014/main" id="{8FBA8D91-9B55-48BF-B562-4892E6CC7674}"/>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1015844" y="2072223"/>
            <a:ext cx="5165881" cy="2713553"/>
          </a:xfrm>
          <a:prstGeom prst="rect">
            <a:avLst/>
          </a:prstGeom>
        </p:spPr>
      </p:pic>
      <p:pic>
        <p:nvPicPr>
          <p:cNvPr id="39" name="Picture 38" descr="A picture containing text, brick&#10;&#10;Description automatically generated">
            <a:extLst>
              <a:ext uri="{FF2B5EF4-FFF2-40B4-BE49-F238E27FC236}">
                <a16:creationId xmlns:a16="http://schemas.microsoft.com/office/drawing/2014/main" id="{E6657683-7673-4C1E-9B95-BDAB8C619FF3}"/>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7066840" y="1208502"/>
            <a:ext cx="4484617" cy="4547333"/>
          </a:xfrm>
          <a:prstGeom prst="rect">
            <a:avLst/>
          </a:prstGeom>
        </p:spPr>
      </p:pic>
    </p:spTree>
    <p:extLst>
      <p:ext uri="{BB962C8B-B14F-4D97-AF65-F5344CB8AC3E}">
        <p14:creationId xmlns:p14="http://schemas.microsoft.com/office/powerpoint/2010/main" val="3467797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B3FADD1-0FFB-49A9-B178-9EAA9D38F381}"/>
              </a:ext>
            </a:extLst>
          </p:cNvPr>
          <p:cNvPicPr>
            <a:picLocks noChangeAspect="1"/>
          </p:cNvPicPr>
          <p:nvPr/>
        </p:nvPicPr>
        <p:blipFill>
          <a:blip r:embed="rId2"/>
          <a:stretch>
            <a:fillRect/>
          </a:stretch>
        </p:blipFill>
        <p:spPr>
          <a:xfrm>
            <a:off x="236257" y="2398726"/>
            <a:ext cx="11719485" cy="3270554"/>
          </a:xfrm>
          <a:prstGeom prst="rect">
            <a:avLst/>
          </a:prstGeom>
        </p:spPr>
      </p:pic>
      <p:sp>
        <p:nvSpPr>
          <p:cNvPr id="9" name="Title 2">
            <a:extLst>
              <a:ext uri="{FF2B5EF4-FFF2-40B4-BE49-F238E27FC236}">
                <a16:creationId xmlns:a16="http://schemas.microsoft.com/office/drawing/2014/main" id="{8D0B88E7-1DE2-4A39-A121-4599845A05FB}"/>
              </a:ext>
            </a:extLst>
          </p:cNvPr>
          <p:cNvSpPr>
            <a:spLocks noGrp="1"/>
          </p:cNvSpPr>
          <p:nvPr>
            <p:ph type="title"/>
          </p:nvPr>
        </p:nvSpPr>
        <p:spPr>
          <a:xfrm>
            <a:off x="407988" y="373593"/>
            <a:ext cx="11376025" cy="1065742"/>
          </a:xfrm>
        </p:spPr>
        <p:txBody>
          <a:bodyPr/>
          <a:lstStyle/>
          <a:p>
            <a:r>
              <a:rPr lang="en-US" dirty="0"/>
              <a:t>Programed tests</a:t>
            </a:r>
          </a:p>
        </p:txBody>
      </p:sp>
      <p:sp>
        <p:nvSpPr>
          <p:cNvPr id="10" name="TextBox 9">
            <a:extLst>
              <a:ext uri="{FF2B5EF4-FFF2-40B4-BE49-F238E27FC236}">
                <a16:creationId xmlns:a16="http://schemas.microsoft.com/office/drawing/2014/main" id="{A4A8924C-98E8-4610-B633-D7DA61F578C5}"/>
              </a:ext>
            </a:extLst>
          </p:cNvPr>
          <p:cNvSpPr txBox="1"/>
          <p:nvPr/>
        </p:nvSpPr>
        <p:spPr>
          <a:xfrm>
            <a:off x="2833250" y="1347454"/>
            <a:ext cx="5934302" cy="364202"/>
          </a:xfrm>
          <a:prstGeom prst="rect">
            <a:avLst/>
          </a:prstGeom>
          <a:noFill/>
        </p:spPr>
        <p:txBody>
          <a:bodyPr wrap="square" lIns="0" tIns="0" rIns="0" bIns="0" rtlCol="0">
            <a:spAutoFit/>
          </a:bodyPr>
          <a:lstStyle/>
          <a:p>
            <a:pPr marL="285750" indent="-285750">
              <a:lnSpc>
                <a:spcPct val="150000"/>
              </a:lnSpc>
              <a:buFontTx/>
              <a:buChar char="-"/>
            </a:pPr>
            <a:r>
              <a:rPr lang="en-US" dirty="0"/>
              <a:t>Different materials / temperatures / ratios / companies</a:t>
            </a:r>
            <a:endParaRPr lang="en-GB" dirty="0"/>
          </a:p>
        </p:txBody>
      </p:sp>
      <p:cxnSp>
        <p:nvCxnSpPr>
          <p:cNvPr id="7" name="Straight Arrow Connector 6">
            <a:extLst>
              <a:ext uri="{FF2B5EF4-FFF2-40B4-BE49-F238E27FC236}">
                <a16:creationId xmlns:a16="http://schemas.microsoft.com/office/drawing/2014/main" id="{C3AE3BBA-7755-4AE3-9200-19E5E71A7BFC}"/>
              </a:ext>
            </a:extLst>
          </p:cNvPr>
          <p:cNvCxnSpPr>
            <a:cxnSpLocks/>
          </p:cNvCxnSpPr>
          <p:nvPr/>
        </p:nvCxnSpPr>
        <p:spPr>
          <a:xfrm>
            <a:off x="4458789" y="1736929"/>
            <a:ext cx="0" cy="636524"/>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13" name="Straight Arrow Connector 12">
            <a:extLst>
              <a:ext uri="{FF2B5EF4-FFF2-40B4-BE49-F238E27FC236}">
                <a16:creationId xmlns:a16="http://schemas.microsoft.com/office/drawing/2014/main" id="{E3B430C6-70CD-43D7-AE2B-653755BBB658}"/>
              </a:ext>
            </a:extLst>
          </p:cNvPr>
          <p:cNvCxnSpPr>
            <a:cxnSpLocks/>
          </p:cNvCxnSpPr>
          <p:nvPr/>
        </p:nvCxnSpPr>
        <p:spPr>
          <a:xfrm flipH="1">
            <a:off x="5538651" y="1711656"/>
            <a:ext cx="239979" cy="687070"/>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16" name="Straight Arrow Connector 15">
            <a:extLst>
              <a:ext uri="{FF2B5EF4-FFF2-40B4-BE49-F238E27FC236}">
                <a16:creationId xmlns:a16="http://schemas.microsoft.com/office/drawing/2014/main" id="{F62834B2-BB66-4912-B3A6-1DF31195FAE5}"/>
              </a:ext>
            </a:extLst>
          </p:cNvPr>
          <p:cNvCxnSpPr>
            <a:cxnSpLocks/>
          </p:cNvCxnSpPr>
          <p:nvPr/>
        </p:nvCxnSpPr>
        <p:spPr>
          <a:xfrm>
            <a:off x="6949440" y="1728220"/>
            <a:ext cx="348343" cy="676267"/>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18" name="Straight Arrow Connector 17">
            <a:extLst>
              <a:ext uri="{FF2B5EF4-FFF2-40B4-BE49-F238E27FC236}">
                <a16:creationId xmlns:a16="http://schemas.microsoft.com/office/drawing/2014/main" id="{66CF630F-D6C7-4752-B9B9-C3EAE9E8D73E}"/>
              </a:ext>
            </a:extLst>
          </p:cNvPr>
          <p:cNvCxnSpPr>
            <a:cxnSpLocks/>
          </p:cNvCxnSpPr>
          <p:nvPr/>
        </p:nvCxnSpPr>
        <p:spPr>
          <a:xfrm>
            <a:off x="6949440" y="1728220"/>
            <a:ext cx="1534591" cy="676267"/>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cxnSp>
        <p:nvCxnSpPr>
          <p:cNvPr id="21" name="Straight Arrow Connector 20">
            <a:extLst>
              <a:ext uri="{FF2B5EF4-FFF2-40B4-BE49-F238E27FC236}">
                <a16:creationId xmlns:a16="http://schemas.microsoft.com/office/drawing/2014/main" id="{1C6CCBDC-2064-43C5-837A-3434155637F1}"/>
              </a:ext>
            </a:extLst>
          </p:cNvPr>
          <p:cNvCxnSpPr>
            <a:cxnSpLocks/>
          </p:cNvCxnSpPr>
          <p:nvPr/>
        </p:nvCxnSpPr>
        <p:spPr>
          <a:xfrm>
            <a:off x="8000256" y="1716172"/>
            <a:ext cx="1938106" cy="657281"/>
          </a:xfrm>
          <a:prstGeom prst="straightConnector1">
            <a:avLst/>
          </a:prstGeom>
          <a:ln>
            <a:tailEnd type="triangle"/>
          </a:ln>
        </p:spPr>
        <p:style>
          <a:lnRef idx="3">
            <a:schemeClr val="accent3"/>
          </a:lnRef>
          <a:fillRef idx="0">
            <a:schemeClr val="accent3"/>
          </a:fillRef>
          <a:effectRef idx="2">
            <a:schemeClr val="accent3"/>
          </a:effectRef>
          <a:fontRef idx="minor">
            <a:schemeClr val="tx1"/>
          </a:fontRef>
        </p:style>
      </p:cxnSp>
      <p:sp>
        <p:nvSpPr>
          <p:cNvPr id="2" name="TextBox 1">
            <a:extLst>
              <a:ext uri="{FF2B5EF4-FFF2-40B4-BE49-F238E27FC236}">
                <a16:creationId xmlns:a16="http://schemas.microsoft.com/office/drawing/2014/main" id="{B09CCD5C-940F-4DC7-8C82-3B30BE144AD6}"/>
              </a:ext>
            </a:extLst>
          </p:cNvPr>
          <p:cNvSpPr txBox="1"/>
          <p:nvPr/>
        </p:nvSpPr>
        <p:spPr>
          <a:xfrm>
            <a:off x="87156" y="6044499"/>
            <a:ext cx="11982924" cy="276999"/>
          </a:xfrm>
          <a:prstGeom prst="rect">
            <a:avLst/>
          </a:prstGeom>
          <a:noFill/>
        </p:spPr>
        <p:txBody>
          <a:bodyPr wrap="square" lIns="0" tIns="0" rIns="0" bIns="0" rtlCol="0">
            <a:spAutoFit/>
          </a:bodyPr>
          <a:lstStyle/>
          <a:p>
            <a:pPr algn="l"/>
            <a:r>
              <a:rPr lang="en-US" dirty="0"/>
              <a:t>Thanks to Bodycote and Fritz</a:t>
            </a:r>
            <a:r>
              <a:rPr lang="en-US" sz="1800" dirty="0"/>
              <a:t> Motschmann for their collaborative approach to this project.</a:t>
            </a:r>
            <a:endParaRPr lang="en-GB" dirty="0"/>
          </a:p>
        </p:txBody>
      </p:sp>
      <p:sp>
        <p:nvSpPr>
          <p:cNvPr id="4" name="Date Placeholder 3">
            <a:extLst>
              <a:ext uri="{FF2B5EF4-FFF2-40B4-BE49-F238E27FC236}">
                <a16:creationId xmlns:a16="http://schemas.microsoft.com/office/drawing/2014/main" id="{7C549CA8-60EF-4246-946C-0353FE2FC95F}"/>
              </a:ext>
            </a:extLst>
          </p:cNvPr>
          <p:cNvSpPr>
            <a:spLocks noGrp="1"/>
          </p:cNvSpPr>
          <p:nvPr>
            <p:ph type="dt" sz="half" idx="10"/>
          </p:nvPr>
        </p:nvSpPr>
        <p:spPr/>
        <p:txBody>
          <a:bodyPr/>
          <a:lstStyle/>
          <a:p>
            <a:fld id="{6840D025-A3D8-4526-B133-610D7C219DBB}" type="datetime1">
              <a:rPr lang="en-GB" smtClean="0"/>
              <a:t>20/05/2022</a:t>
            </a:fld>
            <a:endParaRPr lang="en-US" dirty="0"/>
          </a:p>
        </p:txBody>
      </p:sp>
      <p:sp>
        <p:nvSpPr>
          <p:cNvPr id="5" name="Footer Placeholder 4">
            <a:extLst>
              <a:ext uri="{FF2B5EF4-FFF2-40B4-BE49-F238E27FC236}">
                <a16:creationId xmlns:a16="http://schemas.microsoft.com/office/drawing/2014/main" id="{08318713-6183-4665-B31A-AAE04D52FA56}"/>
              </a:ext>
            </a:extLst>
          </p:cNvPr>
          <p:cNvSpPr>
            <a:spLocks noGrp="1"/>
          </p:cNvSpPr>
          <p:nvPr>
            <p:ph type="ftr" sz="quarter" idx="11"/>
          </p:nvPr>
        </p:nvSpPr>
        <p:spPr/>
        <p:txBody>
          <a:bodyPr/>
          <a:lstStyle/>
          <a:p>
            <a:r>
              <a:rPr lang="en-GB"/>
              <a:t>Pedro M | Brazing discs and prototype review</a:t>
            </a:r>
            <a:endParaRPr lang="en-US" dirty="0"/>
          </a:p>
        </p:txBody>
      </p:sp>
      <p:sp>
        <p:nvSpPr>
          <p:cNvPr id="8" name="Slide Number Placeholder 7">
            <a:extLst>
              <a:ext uri="{FF2B5EF4-FFF2-40B4-BE49-F238E27FC236}">
                <a16:creationId xmlns:a16="http://schemas.microsoft.com/office/drawing/2014/main" id="{70534CD5-7D95-49DA-85E8-9C7E67F41D33}"/>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314773324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453741"/>
            <a:ext cx="12192000" cy="6404259"/>
          </a:xfrm>
          <a:prstGeom prst="rect">
            <a:avLst/>
          </a:prstGeom>
        </p:spPr>
      </p:pic>
      <p:sp>
        <p:nvSpPr>
          <p:cNvPr id="5" name="TextBox 4"/>
          <p:cNvSpPr txBox="1"/>
          <p:nvPr/>
        </p:nvSpPr>
        <p:spPr>
          <a:xfrm>
            <a:off x="7220857" y="1197429"/>
            <a:ext cx="537029" cy="369332"/>
          </a:xfrm>
          <a:prstGeom prst="rect">
            <a:avLst/>
          </a:prstGeom>
          <a:noFill/>
        </p:spPr>
        <p:txBody>
          <a:bodyPr wrap="square" rtlCol="0">
            <a:spAutoFit/>
          </a:bodyPr>
          <a:lstStyle/>
          <a:p>
            <a:r>
              <a:rPr lang="en-US" dirty="0"/>
              <a:t>#1</a:t>
            </a:r>
          </a:p>
        </p:txBody>
      </p:sp>
      <p:sp>
        <p:nvSpPr>
          <p:cNvPr id="6" name="TextBox 5"/>
          <p:cNvSpPr txBox="1"/>
          <p:nvPr/>
        </p:nvSpPr>
        <p:spPr>
          <a:xfrm>
            <a:off x="9492343" y="1197429"/>
            <a:ext cx="537029" cy="369332"/>
          </a:xfrm>
          <a:prstGeom prst="rect">
            <a:avLst/>
          </a:prstGeom>
          <a:noFill/>
        </p:spPr>
        <p:txBody>
          <a:bodyPr wrap="square" rtlCol="0">
            <a:spAutoFit/>
          </a:bodyPr>
          <a:lstStyle/>
          <a:p>
            <a:r>
              <a:rPr lang="en-US" dirty="0"/>
              <a:t>#2</a:t>
            </a:r>
          </a:p>
        </p:txBody>
      </p:sp>
      <p:sp>
        <p:nvSpPr>
          <p:cNvPr id="7" name="TextBox 6"/>
          <p:cNvSpPr txBox="1"/>
          <p:nvPr/>
        </p:nvSpPr>
        <p:spPr>
          <a:xfrm>
            <a:off x="7932057" y="2460172"/>
            <a:ext cx="537029" cy="369332"/>
          </a:xfrm>
          <a:prstGeom prst="rect">
            <a:avLst/>
          </a:prstGeom>
          <a:noFill/>
        </p:spPr>
        <p:txBody>
          <a:bodyPr wrap="square" rtlCol="0">
            <a:spAutoFit/>
          </a:bodyPr>
          <a:lstStyle/>
          <a:p>
            <a:r>
              <a:rPr lang="en-US" dirty="0"/>
              <a:t>#4</a:t>
            </a:r>
          </a:p>
        </p:txBody>
      </p:sp>
      <p:sp>
        <p:nvSpPr>
          <p:cNvPr id="8" name="TextBox 7"/>
          <p:cNvSpPr txBox="1"/>
          <p:nvPr/>
        </p:nvSpPr>
        <p:spPr>
          <a:xfrm>
            <a:off x="10062028" y="2460172"/>
            <a:ext cx="537029" cy="369332"/>
          </a:xfrm>
          <a:prstGeom prst="rect">
            <a:avLst/>
          </a:prstGeom>
          <a:noFill/>
        </p:spPr>
        <p:txBody>
          <a:bodyPr wrap="square" rtlCol="0">
            <a:spAutoFit/>
          </a:bodyPr>
          <a:lstStyle/>
          <a:p>
            <a:r>
              <a:rPr lang="en-US" dirty="0"/>
              <a:t>#5</a:t>
            </a:r>
          </a:p>
        </p:txBody>
      </p:sp>
      <p:sp>
        <p:nvSpPr>
          <p:cNvPr id="9" name="TextBox 8"/>
          <p:cNvSpPr txBox="1"/>
          <p:nvPr/>
        </p:nvSpPr>
        <p:spPr>
          <a:xfrm>
            <a:off x="508000" y="2394857"/>
            <a:ext cx="537029" cy="369332"/>
          </a:xfrm>
          <a:prstGeom prst="rect">
            <a:avLst/>
          </a:prstGeom>
          <a:noFill/>
        </p:spPr>
        <p:txBody>
          <a:bodyPr wrap="square" rtlCol="0">
            <a:spAutoFit/>
          </a:bodyPr>
          <a:lstStyle/>
          <a:p>
            <a:r>
              <a:rPr lang="en-US" dirty="0"/>
              <a:t>#6</a:t>
            </a:r>
          </a:p>
        </p:txBody>
      </p:sp>
      <p:sp>
        <p:nvSpPr>
          <p:cNvPr id="10" name="TextBox 9"/>
          <p:cNvSpPr txBox="1"/>
          <p:nvPr/>
        </p:nvSpPr>
        <p:spPr>
          <a:xfrm>
            <a:off x="6545943" y="2460172"/>
            <a:ext cx="537029" cy="369332"/>
          </a:xfrm>
          <a:prstGeom prst="rect">
            <a:avLst/>
          </a:prstGeom>
          <a:noFill/>
        </p:spPr>
        <p:txBody>
          <a:bodyPr wrap="square" rtlCol="0">
            <a:spAutoFit/>
          </a:bodyPr>
          <a:lstStyle/>
          <a:p>
            <a:r>
              <a:rPr lang="en-US" dirty="0"/>
              <a:t>#3</a:t>
            </a:r>
          </a:p>
        </p:txBody>
      </p:sp>
      <p:sp>
        <p:nvSpPr>
          <p:cNvPr id="11" name="TextBox 10"/>
          <p:cNvSpPr txBox="1"/>
          <p:nvPr/>
        </p:nvSpPr>
        <p:spPr>
          <a:xfrm>
            <a:off x="7932057" y="3638507"/>
            <a:ext cx="537029" cy="369332"/>
          </a:xfrm>
          <a:prstGeom prst="rect">
            <a:avLst/>
          </a:prstGeom>
          <a:noFill/>
        </p:spPr>
        <p:txBody>
          <a:bodyPr wrap="square" rtlCol="0">
            <a:spAutoFit/>
          </a:bodyPr>
          <a:lstStyle/>
          <a:p>
            <a:r>
              <a:rPr lang="en-US" dirty="0"/>
              <a:t>#9</a:t>
            </a:r>
          </a:p>
        </p:txBody>
      </p:sp>
      <p:sp>
        <p:nvSpPr>
          <p:cNvPr id="12" name="TextBox 11"/>
          <p:cNvSpPr txBox="1"/>
          <p:nvPr/>
        </p:nvSpPr>
        <p:spPr>
          <a:xfrm>
            <a:off x="10062028" y="3638507"/>
            <a:ext cx="649515" cy="369332"/>
          </a:xfrm>
          <a:prstGeom prst="rect">
            <a:avLst/>
          </a:prstGeom>
          <a:noFill/>
        </p:spPr>
        <p:txBody>
          <a:bodyPr wrap="square" rtlCol="0">
            <a:spAutoFit/>
          </a:bodyPr>
          <a:lstStyle/>
          <a:p>
            <a:r>
              <a:rPr lang="en-US" dirty="0"/>
              <a:t>#10</a:t>
            </a:r>
          </a:p>
        </p:txBody>
      </p:sp>
      <p:sp>
        <p:nvSpPr>
          <p:cNvPr id="13" name="TextBox 12"/>
          <p:cNvSpPr txBox="1"/>
          <p:nvPr/>
        </p:nvSpPr>
        <p:spPr>
          <a:xfrm>
            <a:off x="508000" y="3573192"/>
            <a:ext cx="537029" cy="369332"/>
          </a:xfrm>
          <a:prstGeom prst="rect">
            <a:avLst/>
          </a:prstGeom>
          <a:noFill/>
        </p:spPr>
        <p:txBody>
          <a:bodyPr wrap="square" rtlCol="0">
            <a:spAutoFit/>
          </a:bodyPr>
          <a:lstStyle/>
          <a:p>
            <a:r>
              <a:rPr lang="en-US" dirty="0"/>
              <a:t>#7</a:t>
            </a:r>
          </a:p>
        </p:txBody>
      </p:sp>
      <p:sp>
        <p:nvSpPr>
          <p:cNvPr id="14" name="TextBox 13"/>
          <p:cNvSpPr txBox="1"/>
          <p:nvPr/>
        </p:nvSpPr>
        <p:spPr>
          <a:xfrm>
            <a:off x="6545943" y="3638507"/>
            <a:ext cx="537029" cy="369332"/>
          </a:xfrm>
          <a:prstGeom prst="rect">
            <a:avLst/>
          </a:prstGeom>
          <a:noFill/>
        </p:spPr>
        <p:txBody>
          <a:bodyPr wrap="square" rtlCol="0">
            <a:spAutoFit/>
          </a:bodyPr>
          <a:lstStyle/>
          <a:p>
            <a:r>
              <a:rPr lang="en-US" dirty="0"/>
              <a:t>#8</a:t>
            </a:r>
          </a:p>
        </p:txBody>
      </p:sp>
      <p:sp>
        <p:nvSpPr>
          <p:cNvPr id="15" name="TextBox 14"/>
          <p:cNvSpPr txBox="1"/>
          <p:nvPr/>
        </p:nvSpPr>
        <p:spPr>
          <a:xfrm>
            <a:off x="290286" y="4846264"/>
            <a:ext cx="606697" cy="369332"/>
          </a:xfrm>
          <a:prstGeom prst="rect">
            <a:avLst/>
          </a:prstGeom>
          <a:noFill/>
        </p:spPr>
        <p:txBody>
          <a:bodyPr wrap="square" rtlCol="0">
            <a:spAutoFit/>
          </a:bodyPr>
          <a:lstStyle/>
          <a:p>
            <a:r>
              <a:rPr lang="en-US" dirty="0"/>
              <a:t>#11</a:t>
            </a:r>
          </a:p>
        </p:txBody>
      </p:sp>
      <p:pic>
        <p:nvPicPr>
          <p:cNvPr id="18" name="Picture 17">
            <a:extLst>
              <a:ext uri="{FF2B5EF4-FFF2-40B4-BE49-F238E27FC236}">
                <a16:creationId xmlns:a16="http://schemas.microsoft.com/office/drawing/2014/main" id="{1DE4AD1D-9F21-4178-9683-4A96F6AB6DE8}"/>
              </a:ext>
            </a:extLst>
          </p:cNvPr>
          <p:cNvPicPr>
            <a:picLocks noChangeAspect="1"/>
          </p:cNvPicPr>
          <p:nvPr/>
        </p:nvPicPr>
        <p:blipFill>
          <a:blip r:embed="rId3"/>
          <a:srcRect/>
          <a:stretch/>
        </p:blipFill>
        <p:spPr>
          <a:xfrm>
            <a:off x="2110068" y="1188738"/>
            <a:ext cx="5369144" cy="4026857"/>
          </a:xfrm>
          <a:prstGeom prst="rect">
            <a:avLst/>
          </a:prstGeom>
          <a:ln>
            <a:solidFill>
              <a:srgbClr val="FF0000"/>
            </a:solidFill>
          </a:ln>
        </p:spPr>
      </p:pic>
      <p:cxnSp>
        <p:nvCxnSpPr>
          <p:cNvPr id="25" name="Straight Arrow Connector 24">
            <a:extLst>
              <a:ext uri="{FF2B5EF4-FFF2-40B4-BE49-F238E27FC236}">
                <a16:creationId xmlns:a16="http://schemas.microsoft.com/office/drawing/2014/main" id="{E1A434B5-F69A-46EA-A039-84881ACAFD19}"/>
              </a:ext>
            </a:extLst>
          </p:cNvPr>
          <p:cNvCxnSpPr>
            <a:stCxn id="18" idx="1"/>
          </p:cNvCxnSpPr>
          <p:nvPr/>
        </p:nvCxnSpPr>
        <p:spPr>
          <a:xfrm flipH="1" flipV="1">
            <a:off x="357051" y="2829504"/>
            <a:ext cx="1753017" cy="372663"/>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26" name="Date Placeholder 25">
            <a:extLst>
              <a:ext uri="{FF2B5EF4-FFF2-40B4-BE49-F238E27FC236}">
                <a16:creationId xmlns:a16="http://schemas.microsoft.com/office/drawing/2014/main" id="{81CA10DC-C32C-4EEF-8D08-BF63539EA8C4}"/>
              </a:ext>
            </a:extLst>
          </p:cNvPr>
          <p:cNvSpPr>
            <a:spLocks noGrp="1"/>
          </p:cNvSpPr>
          <p:nvPr>
            <p:ph type="dt" sz="half" idx="10"/>
          </p:nvPr>
        </p:nvSpPr>
        <p:spPr/>
        <p:txBody>
          <a:bodyPr/>
          <a:lstStyle/>
          <a:p>
            <a:fld id="{B2706167-398C-4AB5-BD2B-640C9E348D6D}" type="datetime1">
              <a:rPr lang="en-GB" smtClean="0"/>
              <a:t>20/05/2022</a:t>
            </a:fld>
            <a:endParaRPr lang="en-US" dirty="0"/>
          </a:p>
        </p:txBody>
      </p:sp>
      <p:sp>
        <p:nvSpPr>
          <p:cNvPr id="27" name="Footer Placeholder 26">
            <a:extLst>
              <a:ext uri="{FF2B5EF4-FFF2-40B4-BE49-F238E27FC236}">
                <a16:creationId xmlns:a16="http://schemas.microsoft.com/office/drawing/2014/main" id="{17998B53-2561-43A1-83AD-DD0B75D42FFA}"/>
              </a:ext>
            </a:extLst>
          </p:cNvPr>
          <p:cNvSpPr>
            <a:spLocks noGrp="1"/>
          </p:cNvSpPr>
          <p:nvPr>
            <p:ph type="ftr" sz="quarter" idx="11"/>
          </p:nvPr>
        </p:nvSpPr>
        <p:spPr/>
        <p:txBody>
          <a:bodyPr/>
          <a:lstStyle/>
          <a:p>
            <a:r>
              <a:rPr lang="en-GB"/>
              <a:t>Pedro M | Brazing discs and prototype review</a:t>
            </a:r>
            <a:endParaRPr lang="en-US" dirty="0"/>
          </a:p>
        </p:txBody>
      </p:sp>
      <p:sp>
        <p:nvSpPr>
          <p:cNvPr id="28" name="Slide Number Placeholder 27">
            <a:extLst>
              <a:ext uri="{FF2B5EF4-FFF2-40B4-BE49-F238E27FC236}">
                <a16:creationId xmlns:a16="http://schemas.microsoft.com/office/drawing/2014/main" id="{24DBB256-CE70-4EA0-A15A-EB45F5434D00}"/>
              </a:ext>
            </a:extLst>
          </p:cNvPr>
          <p:cNvSpPr>
            <a:spLocks noGrp="1"/>
          </p:cNvSpPr>
          <p:nvPr>
            <p:ph type="sldNum" sz="quarter" idx="12"/>
          </p:nvPr>
        </p:nvSpPr>
        <p:spPr/>
        <p:txBody>
          <a:bodyPr/>
          <a:lstStyle/>
          <a:p>
            <a:fld id="{36B5EA5A-BC32-A742-B11B-8E7414D5B535}" type="slidenum">
              <a:rPr lang="en-US" smtClean="0"/>
              <a:pPr/>
              <a:t>30</a:t>
            </a:fld>
            <a:endParaRPr lang="en-US" dirty="0"/>
          </a:p>
        </p:txBody>
      </p:sp>
    </p:spTree>
    <p:extLst>
      <p:ext uri="{BB962C8B-B14F-4D97-AF65-F5344CB8AC3E}">
        <p14:creationId xmlns:p14="http://schemas.microsoft.com/office/powerpoint/2010/main" val="7130196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68D32-38F2-4153-9D53-9B0CD73534AF}"/>
              </a:ext>
            </a:extLst>
          </p:cNvPr>
          <p:cNvSpPr>
            <a:spLocks noGrp="1"/>
          </p:cNvSpPr>
          <p:nvPr>
            <p:ph type="title"/>
          </p:nvPr>
        </p:nvSpPr>
        <p:spPr/>
        <p:txBody>
          <a:bodyPr/>
          <a:lstStyle/>
          <a:p>
            <a:r>
              <a:rPr lang="en-GB" dirty="0"/>
              <a:t>Smartcell prototype analysis</a:t>
            </a:r>
          </a:p>
        </p:txBody>
      </p:sp>
      <p:sp>
        <p:nvSpPr>
          <p:cNvPr id="11" name="TextBox 10">
            <a:extLst>
              <a:ext uri="{FF2B5EF4-FFF2-40B4-BE49-F238E27FC236}">
                <a16:creationId xmlns:a16="http://schemas.microsoft.com/office/drawing/2014/main" id="{60700DD8-AF3B-4290-B168-1B4AF479A648}"/>
              </a:ext>
            </a:extLst>
          </p:cNvPr>
          <p:cNvSpPr txBox="1"/>
          <p:nvPr/>
        </p:nvSpPr>
        <p:spPr>
          <a:xfrm>
            <a:off x="5777721" y="1208502"/>
            <a:ext cx="527709" cy="461665"/>
          </a:xfrm>
          <a:prstGeom prst="rect">
            <a:avLst/>
          </a:prstGeom>
          <a:noFill/>
        </p:spPr>
        <p:txBody>
          <a:bodyPr wrap="none" rtlCol="0">
            <a:spAutoFit/>
          </a:bodyPr>
          <a:lstStyle/>
          <a:p>
            <a:r>
              <a:rPr lang="en-US" sz="2400" b="1" dirty="0">
                <a:solidFill>
                  <a:schemeClr val="bg1"/>
                </a:solidFill>
              </a:rPr>
              <a:t>#7</a:t>
            </a:r>
          </a:p>
        </p:txBody>
      </p:sp>
      <p:sp>
        <p:nvSpPr>
          <p:cNvPr id="19" name="Footer Placeholder 4">
            <a:extLst>
              <a:ext uri="{FF2B5EF4-FFF2-40B4-BE49-F238E27FC236}">
                <a16:creationId xmlns:a16="http://schemas.microsoft.com/office/drawing/2014/main" id="{E51625DF-3799-4D2F-8A66-48046D3842C2}"/>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sp>
        <p:nvSpPr>
          <p:cNvPr id="3" name="Date Placeholder 2">
            <a:extLst>
              <a:ext uri="{FF2B5EF4-FFF2-40B4-BE49-F238E27FC236}">
                <a16:creationId xmlns:a16="http://schemas.microsoft.com/office/drawing/2014/main" id="{F6BEBEE6-057E-47BD-86E9-FEE379AB0145}"/>
              </a:ext>
            </a:extLst>
          </p:cNvPr>
          <p:cNvSpPr>
            <a:spLocks noGrp="1"/>
          </p:cNvSpPr>
          <p:nvPr>
            <p:ph type="dt" sz="half" idx="14"/>
          </p:nvPr>
        </p:nvSpPr>
        <p:spPr/>
        <p:txBody>
          <a:bodyPr/>
          <a:lstStyle/>
          <a:p>
            <a:fld id="{F33FF73A-FAA4-405A-82EE-757BF4406DFC}" type="datetime1">
              <a:rPr lang="en-GB" smtClean="0"/>
              <a:t>20/05/2022</a:t>
            </a:fld>
            <a:endParaRPr lang="en-US" dirty="0"/>
          </a:p>
        </p:txBody>
      </p:sp>
      <p:sp>
        <p:nvSpPr>
          <p:cNvPr id="5" name="Slide Number Placeholder 4">
            <a:extLst>
              <a:ext uri="{FF2B5EF4-FFF2-40B4-BE49-F238E27FC236}">
                <a16:creationId xmlns:a16="http://schemas.microsoft.com/office/drawing/2014/main" id="{E829B321-FB0A-42AD-A676-94B22414138E}"/>
              </a:ext>
            </a:extLst>
          </p:cNvPr>
          <p:cNvSpPr>
            <a:spLocks noGrp="1"/>
          </p:cNvSpPr>
          <p:nvPr>
            <p:ph type="sldNum" sz="quarter" idx="16"/>
          </p:nvPr>
        </p:nvSpPr>
        <p:spPr/>
        <p:txBody>
          <a:bodyPr/>
          <a:lstStyle/>
          <a:p>
            <a:fld id="{36B5EA5A-BC32-A742-B11B-8E7414D5B535}" type="slidenum">
              <a:rPr lang="en-US" smtClean="0"/>
              <a:pPr/>
              <a:t>31</a:t>
            </a:fld>
            <a:endParaRPr lang="en-US" dirty="0"/>
          </a:p>
        </p:txBody>
      </p:sp>
      <p:pic>
        <p:nvPicPr>
          <p:cNvPr id="7" name="Picture 6" descr="A hat on the ground&#10;&#10;Description automatically generated with low confidence">
            <a:extLst>
              <a:ext uri="{FF2B5EF4-FFF2-40B4-BE49-F238E27FC236}">
                <a16:creationId xmlns:a16="http://schemas.microsoft.com/office/drawing/2014/main" id="{280A38E1-8262-438D-8B3F-2516180F872C}"/>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641575" y="1439335"/>
            <a:ext cx="5400000" cy="4050000"/>
          </a:xfrm>
          <a:prstGeom prst="rect">
            <a:avLst/>
          </a:prstGeom>
        </p:spPr>
      </p:pic>
      <p:pic>
        <p:nvPicPr>
          <p:cNvPr id="9" name="Picture 8" descr="A hat on the ground&#10;&#10;Description automatically generated with low confidence">
            <a:extLst>
              <a:ext uri="{FF2B5EF4-FFF2-40B4-BE49-F238E27FC236}">
                <a16:creationId xmlns:a16="http://schemas.microsoft.com/office/drawing/2014/main" id="{C5AA51E5-A9D6-45AF-805D-F24AAAB4BEE8}"/>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384011" y="1439334"/>
            <a:ext cx="5400000" cy="4050000"/>
          </a:xfrm>
          <a:prstGeom prst="rect">
            <a:avLst/>
          </a:prstGeom>
        </p:spPr>
      </p:pic>
    </p:spTree>
    <p:extLst>
      <p:ext uri="{BB962C8B-B14F-4D97-AF65-F5344CB8AC3E}">
        <p14:creationId xmlns:p14="http://schemas.microsoft.com/office/powerpoint/2010/main" val="38550257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453741"/>
            <a:ext cx="12192000" cy="6404259"/>
          </a:xfrm>
          <a:prstGeom prst="rect">
            <a:avLst/>
          </a:prstGeom>
        </p:spPr>
      </p:pic>
      <p:sp>
        <p:nvSpPr>
          <p:cNvPr id="5" name="TextBox 4"/>
          <p:cNvSpPr txBox="1"/>
          <p:nvPr/>
        </p:nvSpPr>
        <p:spPr>
          <a:xfrm>
            <a:off x="7220857" y="1197429"/>
            <a:ext cx="537029" cy="369332"/>
          </a:xfrm>
          <a:prstGeom prst="rect">
            <a:avLst/>
          </a:prstGeom>
          <a:noFill/>
        </p:spPr>
        <p:txBody>
          <a:bodyPr wrap="square" rtlCol="0">
            <a:spAutoFit/>
          </a:bodyPr>
          <a:lstStyle/>
          <a:p>
            <a:r>
              <a:rPr lang="en-US" dirty="0"/>
              <a:t>#1</a:t>
            </a:r>
          </a:p>
        </p:txBody>
      </p:sp>
      <p:sp>
        <p:nvSpPr>
          <p:cNvPr id="6" name="TextBox 5"/>
          <p:cNvSpPr txBox="1"/>
          <p:nvPr/>
        </p:nvSpPr>
        <p:spPr>
          <a:xfrm>
            <a:off x="9492343" y="1197429"/>
            <a:ext cx="537029" cy="369332"/>
          </a:xfrm>
          <a:prstGeom prst="rect">
            <a:avLst/>
          </a:prstGeom>
          <a:noFill/>
        </p:spPr>
        <p:txBody>
          <a:bodyPr wrap="square" rtlCol="0">
            <a:spAutoFit/>
          </a:bodyPr>
          <a:lstStyle/>
          <a:p>
            <a:r>
              <a:rPr lang="en-US" dirty="0"/>
              <a:t>#2</a:t>
            </a:r>
          </a:p>
        </p:txBody>
      </p:sp>
      <p:sp>
        <p:nvSpPr>
          <p:cNvPr id="7" name="TextBox 6"/>
          <p:cNvSpPr txBox="1"/>
          <p:nvPr/>
        </p:nvSpPr>
        <p:spPr>
          <a:xfrm>
            <a:off x="7932057" y="2460172"/>
            <a:ext cx="537029" cy="369332"/>
          </a:xfrm>
          <a:prstGeom prst="rect">
            <a:avLst/>
          </a:prstGeom>
          <a:noFill/>
        </p:spPr>
        <p:txBody>
          <a:bodyPr wrap="square" rtlCol="0">
            <a:spAutoFit/>
          </a:bodyPr>
          <a:lstStyle/>
          <a:p>
            <a:r>
              <a:rPr lang="en-US" dirty="0"/>
              <a:t>#4</a:t>
            </a:r>
          </a:p>
        </p:txBody>
      </p:sp>
      <p:sp>
        <p:nvSpPr>
          <p:cNvPr id="8" name="TextBox 7"/>
          <p:cNvSpPr txBox="1"/>
          <p:nvPr/>
        </p:nvSpPr>
        <p:spPr>
          <a:xfrm>
            <a:off x="10062028" y="2460172"/>
            <a:ext cx="537029" cy="369332"/>
          </a:xfrm>
          <a:prstGeom prst="rect">
            <a:avLst/>
          </a:prstGeom>
          <a:noFill/>
        </p:spPr>
        <p:txBody>
          <a:bodyPr wrap="square" rtlCol="0">
            <a:spAutoFit/>
          </a:bodyPr>
          <a:lstStyle/>
          <a:p>
            <a:r>
              <a:rPr lang="en-US" dirty="0"/>
              <a:t>#5</a:t>
            </a:r>
          </a:p>
        </p:txBody>
      </p:sp>
      <p:sp>
        <p:nvSpPr>
          <p:cNvPr id="9" name="TextBox 8"/>
          <p:cNvSpPr txBox="1"/>
          <p:nvPr/>
        </p:nvSpPr>
        <p:spPr>
          <a:xfrm>
            <a:off x="508000" y="2394857"/>
            <a:ext cx="537029" cy="369332"/>
          </a:xfrm>
          <a:prstGeom prst="rect">
            <a:avLst/>
          </a:prstGeom>
          <a:noFill/>
        </p:spPr>
        <p:txBody>
          <a:bodyPr wrap="square" rtlCol="0">
            <a:spAutoFit/>
          </a:bodyPr>
          <a:lstStyle/>
          <a:p>
            <a:r>
              <a:rPr lang="en-US" dirty="0"/>
              <a:t>#6</a:t>
            </a:r>
          </a:p>
        </p:txBody>
      </p:sp>
      <p:sp>
        <p:nvSpPr>
          <p:cNvPr id="10" name="TextBox 9"/>
          <p:cNvSpPr txBox="1"/>
          <p:nvPr/>
        </p:nvSpPr>
        <p:spPr>
          <a:xfrm>
            <a:off x="6545943" y="2460172"/>
            <a:ext cx="537029" cy="369332"/>
          </a:xfrm>
          <a:prstGeom prst="rect">
            <a:avLst/>
          </a:prstGeom>
          <a:noFill/>
        </p:spPr>
        <p:txBody>
          <a:bodyPr wrap="square" rtlCol="0">
            <a:spAutoFit/>
          </a:bodyPr>
          <a:lstStyle/>
          <a:p>
            <a:r>
              <a:rPr lang="en-US" dirty="0"/>
              <a:t>#3</a:t>
            </a:r>
          </a:p>
        </p:txBody>
      </p:sp>
      <p:sp>
        <p:nvSpPr>
          <p:cNvPr id="11" name="TextBox 10"/>
          <p:cNvSpPr txBox="1"/>
          <p:nvPr/>
        </p:nvSpPr>
        <p:spPr>
          <a:xfrm>
            <a:off x="7932057" y="3638507"/>
            <a:ext cx="537029" cy="369332"/>
          </a:xfrm>
          <a:prstGeom prst="rect">
            <a:avLst/>
          </a:prstGeom>
          <a:noFill/>
        </p:spPr>
        <p:txBody>
          <a:bodyPr wrap="square" rtlCol="0">
            <a:spAutoFit/>
          </a:bodyPr>
          <a:lstStyle/>
          <a:p>
            <a:r>
              <a:rPr lang="en-US" dirty="0"/>
              <a:t>#9</a:t>
            </a:r>
          </a:p>
        </p:txBody>
      </p:sp>
      <p:sp>
        <p:nvSpPr>
          <p:cNvPr id="12" name="TextBox 11"/>
          <p:cNvSpPr txBox="1"/>
          <p:nvPr/>
        </p:nvSpPr>
        <p:spPr>
          <a:xfrm>
            <a:off x="10062028" y="3638507"/>
            <a:ext cx="649515" cy="369332"/>
          </a:xfrm>
          <a:prstGeom prst="rect">
            <a:avLst/>
          </a:prstGeom>
          <a:noFill/>
        </p:spPr>
        <p:txBody>
          <a:bodyPr wrap="square" rtlCol="0">
            <a:spAutoFit/>
          </a:bodyPr>
          <a:lstStyle/>
          <a:p>
            <a:r>
              <a:rPr lang="en-US" dirty="0"/>
              <a:t>#10</a:t>
            </a:r>
          </a:p>
        </p:txBody>
      </p:sp>
      <p:sp>
        <p:nvSpPr>
          <p:cNvPr id="13" name="TextBox 12"/>
          <p:cNvSpPr txBox="1"/>
          <p:nvPr/>
        </p:nvSpPr>
        <p:spPr>
          <a:xfrm>
            <a:off x="508000" y="3573192"/>
            <a:ext cx="537029" cy="369332"/>
          </a:xfrm>
          <a:prstGeom prst="rect">
            <a:avLst/>
          </a:prstGeom>
          <a:noFill/>
        </p:spPr>
        <p:txBody>
          <a:bodyPr wrap="square" rtlCol="0">
            <a:spAutoFit/>
          </a:bodyPr>
          <a:lstStyle/>
          <a:p>
            <a:r>
              <a:rPr lang="en-US" dirty="0"/>
              <a:t>#7</a:t>
            </a:r>
          </a:p>
        </p:txBody>
      </p:sp>
      <p:sp>
        <p:nvSpPr>
          <p:cNvPr id="14" name="TextBox 13"/>
          <p:cNvSpPr txBox="1"/>
          <p:nvPr/>
        </p:nvSpPr>
        <p:spPr>
          <a:xfrm>
            <a:off x="6545943" y="3638507"/>
            <a:ext cx="537029" cy="369332"/>
          </a:xfrm>
          <a:prstGeom prst="rect">
            <a:avLst/>
          </a:prstGeom>
          <a:noFill/>
        </p:spPr>
        <p:txBody>
          <a:bodyPr wrap="square" rtlCol="0">
            <a:spAutoFit/>
          </a:bodyPr>
          <a:lstStyle/>
          <a:p>
            <a:r>
              <a:rPr lang="en-US" dirty="0"/>
              <a:t>#8</a:t>
            </a:r>
          </a:p>
        </p:txBody>
      </p:sp>
      <p:sp>
        <p:nvSpPr>
          <p:cNvPr id="15" name="TextBox 14"/>
          <p:cNvSpPr txBox="1"/>
          <p:nvPr/>
        </p:nvSpPr>
        <p:spPr>
          <a:xfrm>
            <a:off x="290286" y="4846264"/>
            <a:ext cx="606697" cy="369332"/>
          </a:xfrm>
          <a:prstGeom prst="rect">
            <a:avLst/>
          </a:prstGeom>
          <a:noFill/>
        </p:spPr>
        <p:txBody>
          <a:bodyPr wrap="square" rtlCol="0">
            <a:spAutoFit/>
          </a:bodyPr>
          <a:lstStyle/>
          <a:p>
            <a:r>
              <a:rPr lang="en-US" dirty="0"/>
              <a:t>#11</a:t>
            </a:r>
          </a:p>
        </p:txBody>
      </p:sp>
      <p:pic>
        <p:nvPicPr>
          <p:cNvPr id="3" name="Picture 2" descr="Map&#10;&#10;Description automatically generated">
            <a:extLst>
              <a:ext uri="{FF2B5EF4-FFF2-40B4-BE49-F238E27FC236}">
                <a16:creationId xmlns:a16="http://schemas.microsoft.com/office/drawing/2014/main" id="{2FE11A66-71F3-41BF-9D3D-55D7D6035C33}"/>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757886" y="3327175"/>
            <a:ext cx="3960000" cy="2970000"/>
          </a:xfrm>
          <a:prstGeom prst="rect">
            <a:avLst/>
          </a:prstGeom>
        </p:spPr>
      </p:pic>
      <p:pic>
        <p:nvPicPr>
          <p:cNvPr id="17" name="Picture 16" descr="Diagram, schematic&#10;&#10;Description automatically generated">
            <a:extLst>
              <a:ext uri="{FF2B5EF4-FFF2-40B4-BE49-F238E27FC236}">
                <a16:creationId xmlns:a16="http://schemas.microsoft.com/office/drawing/2014/main" id="{0DC2A766-9572-4D95-94BE-B1F513748C61}"/>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404983" y="3259126"/>
            <a:ext cx="3960000" cy="2970000"/>
          </a:xfrm>
          <a:prstGeom prst="rect">
            <a:avLst/>
          </a:prstGeom>
        </p:spPr>
      </p:pic>
      <p:sp>
        <p:nvSpPr>
          <p:cNvPr id="19" name="TextBox 18">
            <a:extLst>
              <a:ext uri="{FF2B5EF4-FFF2-40B4-BE49-F238E27FC236}">
                <a16:creationId xmlns:a16="http://schemas.microsoft.com/office/drawing/2014/main" id="{C4B2E427-9408-4F0D-AE0E-8E3C0FE71C02}"/>
              </a:ext>
            </a:extLst>
          </p:cNvPr>
          <p:cNvSpPr txBox="1"/>
          <p:nvPr/>
        </p:nvSpPr>
        <p:spPr>
          <a:xfrm>
            <a:off x="3300549" y="3500846"/>
            <a:ext cx="984068" cy="276999"/>
          </a:xfrm>
          <a:prstGeom prst="rect">
            <a:avLst/>
          </a:prstGeom>
          <a:noFill/>
        </p:spPr>
        <p:txBody>
          <a:bodyPr wrap="square" lIns="0" tIns="0" rIns="0" bIns="0" rtlCol="0">
            <a:spAutoFit/>
          </a:bodyPr>
          <a:lstStyle/>
          <a:p>
            <a:pPr algn="l"/>
            <a:r>
              <a:rPr lang="en-GB" dirty="0"/>
              <a:t>0.8mm</a:t>
            </a:r>
          </a:p>
        </p:txBody>
      </p:sp>
      <p:sp>
        <p:nvSpPr>
          <p:cNvPr id="20" name="TextBox 19">
            <a:extLst>
              <a:ext uri="{FF2B5EF4-FFF2-40B4-BE49-F238E27FC236}">
                <a16:creationId xmlns:a16="http://schemas.microsoft.com/office/drawing/2014/main" id="{EE6EBC4A-1116-4A4F-86EF-31E16D1915AD}"/>
              </a:ext>
            </a:extLst>
          </p:cNvPr>
          <p:cNvSpPr txBox="1"/>
          <p:nvPr/>
        </p:nvSpPr>
        <p:spPr>
          <a:xfrm>
            <a:off x="4284617" y="4331398"/>
            <a:ext cx="984068" cy="276999"/>
          </a:xfrm>
          <a:prstGeom prst="rect">
            <a:avLst/>
          </a:prstGeom>
          <a:noFill/>
        </p:spPr>
        <p:txBody>
          <a:bodyPr wrap="square" lIns="0" tIns="0" rIns="0" bIns="0" rtlCol="0">
            <a:spAutoFit/>
          </a:bodyPr>
          <a:lstStyle/>
          <a:p>
            <a:pPr algn="l"/>
            <a:r>
              <a:rPr lang="en-GB" dirty="0"/>
              <a:t>0.8mm</a:t>
            </a:r>
          </a:p>
        </p:txBody>
      </p:sp>
      <p:sp>
        <p:nvSpPr>
          <p:cNvPr id="21" name="TextBox 20">
            <a:extLst>
              <a:ext uri="{FF2B5EF4-FFF2-40B4-BE49-F238E27FC236}">
                <a16:creationId xmlns:a16="http://schemas.microsoft.com/office/drawing/2014/main" id="{2B090C16-3705-4E83-AFD3-EC26EEF188AE}"/>
              </a:ext>
            </a:extLst>
          </p:cNvPr>
          <p:cNvSpPr txBox="1"/>
          <p:nvPr/>
        </p:nvSpPr>
        <p:spPr>
          <a:xfrm>
            <a:off x="9446260" y="3697172"/>
            <a:ext cx="984068" cy="276999"/>
          </a:xfrm>
          <a:prstGeom prst="rect">
            <a:avLst/>
          </a:prstGeom>
          <a:noFill/>
        </p:spPr>
        <p:txBody>
          <a:bodyPr wrap="square" lIns="0" tIns="0" rIns="0" bIns="0" rtlCol="0">
            <a:spAutoFit/>
          </a:bodyPr>
          <a:lstStyle/>
          <a:p>
            <a:pPr algn="l"/>
            <a:r>
              <a:rPr lang="en-GB" dirty="0"/>
              <a:t>0.8mm</a:t>
            </a:r>
          </a:p>
        </p:txBody>
      </p:sp>
      <p:sp>
        <p:nvSpPr>
          <p:cNvPr id="22" name="TextBox 21">
            <a:extLst>
              <a:ext uri="{FF2B5EF4-FFF2-40B4-BE49-F238E27FC236}">
                <a16:creationId xmlns:a16="http://schemas.microsoft.com/office/drawing/2014/main" id="{FE643637-7018-48F5-AC5B-0135755B6D87}"/>
              </a:ext>
            </a:extLst>
          </p:cNvPr>
          <p:cNvSpPr txBox="1"/>
          <p:nvPr/>
        </p:nvSpPr>
        <p:spPr>
          <a:xfrm>
            <a:off x="8573589" y="4541149"/>
            <a:ext cx="984068" cy="276999"/>
          </a:xfrm>
          <a:prstGeom prst="rect">
            <a:avLst/>
          </a:prstGeom>
          <a:noFill/>
        </p:spPr>
        <p:txBody>
          <a:bodyPr wrap="square" lIns="0" tIns="0" rIns="0" bIns="0" rtlCol="0">
            <a:spAutoFit/>
          </a:bodyPr>
          <a:lstStyle/>
          <a:p>
            <a:pPr algn="l"/>
            <a:r>
              <a:rPr lang="en-GB" strike="sngStrike" dirty="0">
                <a:solidFill>
                  <a:srgbClr val="FF0000"/>
                </a:solidFill>
              </a:rPr>
              <a:t>0.8mm</a:t>
            </a:r>
          </a:p>
        </p:txBody>
      </p:sp>
      <p:sp>
        <p:nvSpPr>
          <p:cNvPr id="23" name="TextBox 22">
            <a:extLst>
              <a:ext uri="{FF2B5EF4-FFF2-40B4-BE49-F238E27FC236}">
                <a16:creationId xmlns:a16="http://schemas.microsoft.com/office/drawing/2014/main" id="{BE3409F4-3CA5-4459-8C68-548950A8D5A5}"/>
              </a:ext>
            </a:extLst>
          </p:cNvPr>
          <p:cNvSpPr txBox="1"/>
          <p:nvPr/>
        </p:nvSpPr>
        <p:spPr>
          <a:xfrm>
            <a:off x="8573589" y="4812175"/>
            <a:ext cx="984068" cy="276999"/>
          </a:xfrm>
          <a:prstGeom prst="rect">
            <a:avLst/>
          </a:prstGeom>
          <a:noFill/>
        </p:spPr>
        <p:txBody>
          <a:bodyPr wrap="square" lIns="0" tIns="0" rIns="0" bIns="0" rtlCol="0">
            <a:spAutoFit/>
          </a:bodyPr>
          <a:lstStyle/>
          <a:p>
            <a:pPr algn="l"/>
            <a:r>
              <a:rPr lang="en-GB" dirty="0"/>
              <a:t>1.1mm</a:t>
            </a:r>
          </a:p>
        </p:txBody>
      </p:sp>
      <p:sp>
        <p:nvSpPr>
          <p:cNvPr id="2" name="Date Placeholder 1">
            <a:extLst>
              <a:ext uri="{FF2B5EF4-FFF2-40B4-BE49-F238E27FC236}">
                <a16:creationId xmlns:a16="http://schemas.microsoft.com/office/drawing/2014/main" id="{F55F668F-C993-432B-8B97-05860436EAC0}"/>
              </a:ext>
            </a:extLst>
          </p:cNvPr>
          <p:cNvSpPr>
            <a:spLocks noGrp="1"/>
          </p:cNvSpPr>
          <p:nvPr>
            <p:ph type="dt" sz="half" idx="10"/>
          </p:nvPr>
        </p:nvSpPr>
        <p:spPr/>
        <p:txBody>
          <a:bodyPr/>
          <a:lstStyle/>
          <a:p>
            <a:fld id="{F38DC91C-7736-4638-83A9-0FB0894F9E1A}" type="datetime1">
              <a:rPr lang="en-GB" smtClean="0"/>
              <a:t>20/05/2022</a:t>
            </a:fld>
            <a:endParaRPr lang="en-US" dirty="0"/>
          </a:p>
        </p:txBody>
      </p:sp>
      <p:sp>
        <p:nvSpPr>
          <p:cNvPr id="16" name="Footer Placeholder 15">
            <a:extLst>
              <a:ext uri="{FF2B5EF4-FFF2-40B4-BE49-F238E27FC236}">
                <a16:creationId xmlns:a16="http://schemas.microsoft.com/office/drawing/2014/main" id="{6C95291E-7FFA-4C78-A905-32EB5A05C908}"/>
              </a:ext>
            </a:extLst>
          </p:cNvPr>
          <p:cNvSpPr>
            <a:spLocks noGrp="1"/>
          </p:cNvSpPr>
          <p:nvPr>
            <p:ph type="ftr" sz="quarter" idx="11"/>
          </p:nvPr>
        </p:nvSpPr>
        <p:spPr/>
        <p:txBody>
          <a:bodyPr/>
          <a:lstStyle/>
          <a:p>
            <a:r>
              <a:rPr lang="en-GB"/>
              <a:t>Pedro M | Brazing discs and prototype review</a:t>
            </a:r>
            <a:endParaRPr lang="en-US" dirty="0"/>
          </a:p>
        </p:txBody>
      </p:sp>
      <p:sp>
        <p:nvSpPr>
          <p:cNvPr id="24" name="Slide Number Placeholder 23">
            <a:extLst>
              <a:ext uri="{FF2B5EF4-FFF2-40B4-BE49-F238E27FC236}">
                <a16:creationId xmlns:a16="http://schemas.microsoft.com/office/drawing/2014/main" id="{C1B81F83-4294-4747-ACE5-3891B41311E7}"/>
              </a:ext>
            </a:extLst>
          </p:cNvPr>
          <p:cNvSpPr>
            <a:spLocks noGrp="1"/>
          </p:cNvSpPr>
          <p:nvPr>
            <p:ph type="sldNum" sz="quarter" idx="12"/>
          </p:nvPr>
        </p:nvSpPr>
        <p:spPr/>
        <p:txBody>
          <a:bodyPr/>
          <a:lstStyle/>
          <a:p>
            <a:fld id="{36B5EA5A-BC32-A742-B11B-8E7414D5B535}" type="slidenum">
              <a:rPr lang="en-US" smtClean="0"/>
              <a:pPr/>
              <a:t>32</a:t>
            </a:fld>
            <a:endParaRPr lang="en-US" dirty="0"/>
          </a:p>
        </p:txBody>
      </p:sp>
    </p:spTree>
    <p:extLst>
      <p:ext uri="{BB962C8B-B14F-4D97-AF65-F5344CB8AC3E}">
        <p14:creationId xmlns:p14="http://schemas.microsoft.com/office/powerpoint/2010/main" val="26809910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68D32-38F2-4153-9D53-9B0CD73534AF}"/>
              </a:ext>
            </a:extLst>
          </p:cNvPr>
          <p:cNvSpPr>
            <a:spLocks noGrp="1"/>
          </p:cNvSpPr>
          <p:nvPr>
            <p:ph type="title"/>
          </p:nvPr>
        </p:nvSpPr>
        <p:spPr/>
        <p:txBody>
          <a:bodyPr/>
          <a:lstStyle/>
          <a:p>
            <a:r>
              <a:rPr lang="en-GB" dirty="0"/>
              <a:t>Smartcell prototype analysis</a:t>
            </a:r>
          </a:p>
        </p:txBody>
      </p:sp>
      <p:sp>
        <p:nvSpPr>
          <p:cNvPr id="11" name="TextBox 10">
            <a:extLst>
              <a:ext uri="{FF2B5EF4-FFF2-40B4-BE49-F238E27FC236}">
                <a16:creationId xmlns:a16="http://schemas.microsoft.com/office/drawing/2014/main" id="{60700DD8-AF3B-4290-B168-1B4AF479A648}"/>
              </a:ext>
            </a:extLst>
          </p:cNvPr>
          <p:cNvSpPr txBox="1"/>
          <p:nvPr/>
        </p:nvSpPr>
        <p:spPr>
          <a:xfrm>
            <a:off x="5777721" y="1208502"/>
            <a:ext cx="527709" cy="461665"/>
          </a:xfrm>
          <a:prstGeom prst="rect">
            <a:avLst/>
          </a:prstGeom>
          <a:noFill/>
        </p:spPr>
        <p:txBody>
          <a:bodyPr wrap="none" rtlCol="0">
            <a:spAutoFit/>
          </a:bodyPr>
          <a:lstStyle/>
          <a:p>
            <a:r>
              <a:rPr lang="en-US" sz="2400" b="1" dirty="0">
                <a:solidFill>
                  <a:schemeClr val="bg1"/>
                </a:solidFill>
              </a:rPr>
              <a:t>#7</a:t>
            </a:r>
          </a:p>
        </p:txBody>
      </p:sp>
      <p:sp>
        <p:nvSpPr>
          <p:cNvPr id="19" name="Footer Placeholder 4">
            <a:extLst>
              <a:ext uri="{FF2B5EF4-FFF2-40B4-BE49-F238E27FC236}">
                <a16:creationId xmlns:a16="http://schemas.microsoft.com/office/drawing/2014/main" id="{E51625DF-3799-4D2F-8A66-48046D3842C2}"/>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sp>
        <p:nvSpPr>
          <p:cNvPr id="3" name="Date Placeholder 2">
            <a:extLst>
              <a:ext uri="{FF2B5EF4-FFF2-40B4-BE49-F238E27FC236}">
                <a16:creationId xmlns:a16="http://schemas.microsoft.com/office/drawing/2014/main" id="{F6BEBEE6-057E-47BD-86E9-FEE379AB0145}"/>
              </a:ext>
            </a:extLst>
          </p:cNvPr>
          <p:cNvSpPr>
            <a:spLocks noGrp="1"/>
          </p:cNvSpPr>
          <p:nvPr>
            <p:ph type="dt" sz="half" idx="14"/>
          </p:nvPr>
        </p:nvSpPr>
        <p:spPr/>
        <p:txBody>
          <a:bodyPr/>
          <a:lstStyle/>
          <a:p>
            <a:fld id="{28AA26C7-5F4C-4AF4-8139-F25537509BC1}" type="datetime1">
              <a:rPr lang="en-GB" smtClean="0"/>
              <a:t>20/05/2022</a:t>
            </a:fld>
            <a:endParaRPr lang="en-US" dirty="0"/>
          </a:p>
        </p:txBody>
      </p:sp>
      <p:sp>
        <p:nvSpPr>
          <p:cNvPr id="5" name="Slide Number Placeholder 4">
            <a:extLst>
              <a:ext uri="{FF2B5EF4-FFF2-40B4-BE49-F238E27FC236}">
                <a16:creationId xmlns:a16="http://schemas.microsoft.com/office/drawing/2014/main" id="{E829B321-FB0A-42AD-A676-94B22414138E}"/>
              </a:ext>
            </a:extLst>
          </p:cNvPr>
          <p:cNvSpPr>
            <a:spLocks noGrp="1"/>
          </p:cNvSpPr>
          <p:nvPr>
            <p:ph type="sldNum" sz="quarter" idx="16"/>
          </p:nvPr>
        </p:nvSpPr>
        <p:spPr/>
        <p:txBody>
          <a:bodyPr/>
          <a:lstStyle/>
          <a:p>
            <a:fld id="{36B5EA5A-BC32-A742-B11B-8E7414D5B535}" type="slidenum">
              <a:rPr lang="en-US" smtClean="0"/>
              <a:pPr/>
              <a:t>33</a:t>
            </a:fld>
            <a:endParaRPr lang="en-US" dirty="0"/>
          </a:p>
        </p:txBody>
      </p:sp>
      <p:pic>
        <p:nvPicPr>
          <p:cNvPr id="13" name="Picture 12" descr="A picture containing building, building material, brick&#10;&#10;Description automatically generated">
            <a:extLst>
              <a:ext uri="{FF2B5EF4-FFF2-40B4-BE49-F238E27FC236}">
                <a16:creationId xmlns:a16="http://schemas.microsoft.com/office/drawing/2014/main" id="{EE19959B-D60C-4635-BEE2-0CB7276AE65A}"/>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456514" y="1094338"/>
            <a:ext cx="5400000" cy="4050000"/>
          </a:xfrm>
          <a:prstGeom prst="rect">
            <a:avLst/>
          </a:prstGeom>
        </p:spPr>
      </p:pic>
      <p:pic>
        <p:nvPicPr>
          <p:cNvPr id="15" name="Picture 14">
            <a:extLst>
              <a:ext uri="{FF2B5EF4-FFF2-40B4-BE49-F238E27FC236}">
                <a16:creationId xmlns:a16="http://schemas.microsoft.com/office/drawing/2014/main" id="{3FC49B94-3E5D-441A-BC0A-D449809E28CF}"/>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7167153" y="136525"/>
            <a:ext cx="4833257" cy="2538831"/>
          </a:xfrm>
          <a:prstGeom prst="rect">
            <a:avLst/>
          </a:prstGeom>
        </p:spPr>
      </p:pic>
      <p:cxnSp>
        <p:nvCxnSpPr>
          <p:cNvPr id="16" name="Straight Arrow Connector 15">
            <a:extLst>
              <a:ext uri="{FF2B5EF4-FFF2-40B4-BE49-F238E27FC236}">
                <a16:creationId xmlns:a16="http://schemas.microsoft.com/office/drawing/2014/main" id="{D9AFC9E2-96E8-4D61-83B1-F632F3D0A42A}"/>
              </a:ext>
            </a:extLst>
          </p:cNvPr>
          <p:cNvCxnSpPr>
            <a:cxnSpLocks/>
          </p:cNvCxnSpPr>
          <p:nvPr/>
        </p:nvCxnSpPr>
        <p:spPr>
          <a:xfrm flipH="1">
            <a:off x="5460274" y="1576251"/>
            <a:ext cx="4319452" cy="38339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8" name="Picture 17" descr="A picture containing diagram&#10;&#10;Description automatically generated">
            <a:extLst>
              <a:ext uri="{FF2B5EF4-FFF2-40B4-BE49-F238E27FC236}">
                <a16:creationId xmlns:a16="http://schemas.microsoft.com/office/drawing/2014/main" id="{2478DF82-9DB0-4873-AA0A-EBDA85911A6C}"/>
              </a:ext>
            </a:extLst>
          </p:cNvPr>
          <p:cNvPicPr>
            <a:picLocks noChangeAspect="1"/>
          </p:cNvPicPr>
          <p:nvPr/>
        </p:nvPicPr>
        <p:blipFill>
          <a:blip r:embed="rId4"/>
          <a:stretch>
            <a:fillRect/>
          </a:stretch>
        </p:blipFill>
        <p:spPr>
          <a:xfrm>
            <a:off x="7315198" y="2784268"/>
            <a:ext cx="4320000" cy="3240000"/>
          </a:xfrm>
          <a:prstGeom prst="rect">
            <a:avLst/>
          </a:prstGeom>
        </p:spPr>
      </p:pic>
      <p:cxnSp>
        <p:nvCxnSpPr>
          <p:cNvPr id="20" name="Straight Arrow Connector 19">
            <a:extLst>
              <a:ext uri="{FF2B5EF4-FFF2-40B4-BE49-F238E27FC236}">
                <a16:creationId xmlns:a16="http://schemas.microsoft.com/office/drawing/2014/main" id="{FF1B1654-5637-41EF-9E3F-5ECF4385461C}"/>
              </a:ext>
            </a:extLst>
          </p:cNvPr>
          <p:cNvCxnSpPr>
            <a:cxnSpLocks/>
          </p:cNvCxnSpPr>
          <p:nvPr/>
        </p:nvCxnSpPr>
        <p:spPr>
          <a:xfrm>
            <a:off x="9475198" y="1548247"/>
            <a:ext cx="0" cy="1459191"/>
          </a:xfrm>
          <a:prstGeom prst="straightConnector1">
            <a:avLst/>
          </a:prstGeom>
          <a:ln w="28575">
            <a:solidFill>
              <a:srgbClr val="0070C0"/>
            </a:solidFill>
            <a:tailEnd type="triangle"/>
          </a:ln>
        </p:spPr>
        <p:style>
          <a:lnRef idx="1">
            <a:schemeClr val="accent1"/>
          </a:lnRef>
          <a:fillRef idx="0">
            <a:schemeClr val="accent1"/>
          </a:fillRef>
          <a:effectRef idx="0">
            <a:schemeClr val="accent1"/>
          </a:effectRef>
          <a:fontRef idx="minor">
            <a:schemeClr val="tx1"/>
          </a:fontRef>
        </p:style>
      </p:cxnSp>
      <p:pic>
        <p:nvPicPr>
          <p:cNvPr id="25" name="Picture 24" descr="A picture containing map&#10;&#10;Description automatically generated">
            <a:extLst>
              <a:ext uri="{FF2B5EF4-FFF2-40B4-BE49-F238E27FC236}">
                <a16:creationId xmlns:a16="http://schemas.microsoft.com/office/drawing/2014/main" id="{8D6539A2-1DC9-4947-8955-134879879904}"/>
              </a:ext>
            </a:extLst>
          </p:cNvPr>
          <p:cNvPicPr>
            <a:picLocks noChangeAspect="1"/>
          </p:cNvPicPr>
          <p:nvPr/>
        </p:nvPicPr>
        <p:blipFill>
          <a:blip r:embed="rId5"/>
          <a:stretch>
            <a:fillRect/>
          </a:stretch>
        </p:blipFill>
        <p:spPr>
          <a:xfrm>
            <a:off x="156754" y="3705083"/>
            <a:ext cx="2880000" cy="2160000"/>
          </a:xfrm>
          <a:prstGeom prst="rect">
            <a:avLst/>
          </a:prstGeom>
        </p:spPr>
      </p:pic>
      <p:pic>
        <p:nvPicPr>
          <p:cNvPr id="28" name="Picture 27" descr="A picture containing text, outdoor, ground, dirt&#10;&#10;Description automatically generated">
            <a:extLst>
              <a:ext uri="{FF2B5EF4-FFF2-40B4-BE49-F238E27FC236}">
                <a16:creationId xmlns:a16="http://schemas.microsoft.com/office/drawing/2014/main" id="{DA9A8C45-D0BF-4C8B-9618-5F1887A1E00B}"/>
              </a:ext>
            </a:extLst>
          </p:cNvPr>
          <p:cNvPicPr>
            <a:picLocks noChangeAspect="1"/>
          </p:cNvPicPr>
          <p:nvPr/>
        </p:nvPicPr>
        <p:blipFill>
          <a:blip r:embed="rId6"/>
          <a:stretch>
            <a:fillRect/>
          </a:stretch>
        </p:blipFill>
        <p:spPr>
          <a:xfrm>
            <a:off x="4120259" y="3510265"/>
            <a:ext cx="3600000" cy="2700000"/>
          </a:xfrm>
          <a:prstGeom prst="rect">
            <a:avLst/>
          </a:prstGeom>
        </p:spPr>
      </p:pic>
    </p:spTree>
    <p:extLst>
      <p:ext uri="{BB962C8B-B14F-4D97-AF65-F5344CB8AC3E}">
        <p14:creationId xmlns:p14="http://schemas.microsoft.com/office/powerpoint/2010/main" val="265623065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 picture containing text, building material&#10;&#10;Description automatically generated">
            <a:extLst>
              <a:ext uri="{FF2B5EF4-FFF2-40B4-BE49-F238E27FC236}">
                <a16:creationId xmlns:a16="http://schemas.microsoft.com/office/drawing/2014/main" id="{9B3E9C5E-B66A-4665-AAB5-3BAA871BC9AE}"/>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6095168" y="1592506"/>
            <a:ext cx="5400000" cy="4050000"/>
          </a:xfrm>
          <a:prstGeom prst="rect">
            <a:avLst/>
          </a:prstGeom>
        </p:spPr>
      </p:pic>
      <p:sp>
        <p:nvSpPr>
          <p:cNvPr id="2" name="Title 1">
            <a:extLst>
              <a:ext uri="{FF2B5EF4-FFF2-40B4-BE49-F238E27FC236}">
                <a16:creationId xmlns:a16="http://schemas.microsoft.com/office/drawing/2014/main" id="{00868D32-38F2-4153-9D53-9B0CD73534AF}"/>
              </a:ext>
            </a:extLst>
          </p:cNvPr>
          <p:cNvSpPr>
            <a:spLocks noGrp="1"/>
          </p:cNvSpPr>
          <p:nvPr>
            <p:ph type="title"/>
          </p:nvPr>
        </p:nvSpPr>
        <p:spPr/>
        <p:txBody>
          <a:bodyPr/>
          <a:lstStyle/>
          <a:p>
            <a:r>
              <a:rPr lang="en-GB" dirty="0"/>
              <a:t>Smartcell prototype analysis</a:t>
            </a:r>
          </a:p>
        </p:txBody>
      </p:sp>
      <p:sp>
        <p:nvSpPr>
          <p:cNvPr id="11" name="TextBox 10">
            <a:extLst>
              <a:ext uri="{FF2B5EF4-FFF2-40B4-BE49-F238E27FC236}">
                <a16:creationId xmlns:a16="http://schemas.microsoft.com/office/drawing/2014/main" id="{60700DD8-AF3B-4290-B168-1B4AF479A648}"/>
              </a:ext>
            </a:extLst>
          </p:cNvPr>
          <p:cNvSpPr txBox="1"/>
          <p:nvPr/>
        </p:nvSpPr>
        <p:spPr>
          <a:xfrm>
            <a:off x="5777721" y="1208502"/>
            <a:ext cx="527709" cy="461665"/>
          </a:xfrm>
          <a:prstGeom prst="rect">
            <a:avLst/>
          </a:prstGeom>
          <a:noFill/>
        </p:spPr>
        <p:txBody>
          <a:bodyPr wrap="none" rtlCol="0">
            <a:spAutoFit/>
          </a:bodyPr>
          <a:lstStyle/>
          <a:p>
            <a:r>
              <a:rPr lang="en-US" sz="2400" b="1" dirty="0">
                <a:solidFill>
                  <a:schemeClr val="bg1"/>
                </a:solidFill>
              </a:rPr>
              <a:t>#7</a:t>
            </a:r>
          </a:p>
        </p:txBody>
      </p:sp>
      <p:sp>
        <p:nvSpPr>
          <p:cNvPr id="19" name="Footer Placeholder 4">
            <a:extLst>
              <a:ext uri="{FF2B5EF4-FFF2-40B4-BE49-F238E27FC236}">
                <a16:creationId xmlns:a16="http://schemas.microsoft.com/office/drawing/2014/main" id="{E51625DF-3799-4D2F-8A66-48046D3842C2}"/>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sp>
        <p:nvSpPr>
          <p:cNvPr id="3" name="Date Placeholder 2">
            <a:extLst>
              <a:ext uri="{FF2B5EF4-FFF2-40B4-BE49-F238E27FC236}">
                <a16:creationId xmlns:a16="http://schemas.microsoft.com/office/drawing/2014/main" id="{F6BEBEE6-057E-47BD-86E9-FEE379AB0145}"/>
              </a:ext>
            </a:extLst>
          </p:cNvPr>
          <p:cNvSpPr>
            <a:spLocks noGrp="1"/>
          </p:cNvSpPr>
          <p:nvPr>
            <p:ph type="dt" sz="half" idx="14"/>
          </p:nvPr>
        </p:nvSpPr>
        <p:spPr/>
        <p:txBody>
          <a:bodyPr/>
          <a:lstStyle/>
          <a:p>
            <a:fld id="{96FCC747-EBB9-4C5B-8646-463918F2345D}" type="datetime1">
              <a:rPr lang="en-GB" smtClean="0"/>
              <a:t>20/05/2022</a:t>
            </a:fld>
            <a:endParaRPr lang="en-US" dirty="0"/>
          </a:p>
        </p:txBody>
      </p:sp>
      <p:sp>
        <p:nvSpPr>
          <p:cNvPr id="5" name="Slide Number Placeholder 4">
            <a:extLst>
              <a:ext uri="{FF2B5EF4-FFF2-40B4-BE49-F238E27FC236}">
                <a16:creationId xmlns:a16="http://schemas.microsoft.com/office/drawing/2014/main" id="{E829B321-FB0A-42AD-A676-94B22414138E}"/>
              </a:ext>
            </a:extLst>
          </p:cNvPr>
          <p:cNvSpPr>
            <a:spLocks noGrp="1"/>
          </p:cNvSpPr>
          <p:nvPr>
            <p:ph type="sldNum" sz="quarter" idx="16"/>
          </p:nvPr>
        </p:nvSpPr>
        <p:spPr/>
        <p:txBody>
          <a:bodyPr/>
          <a:lstStyle/>
          <a:p>
            <a:fld id="{36B5EA5A-BC32-A742-B11B-8E7414D5B535}" type="slidenum">
              <a:rPr lang="en-US" smtClean="0"/>
              <a:pPr/>
              <a:t>34</a:t>
            </a:fld>
            <a:endParaRPr lang="en-US" dirty="0"/>
          </a:p>
        </p:txBody>
      </p:sp>
      <p:pic>
        <p:nvPicPr>
          <p:cNvPr id="15" name="Picture 14">
            <a:extLst>
              <a:ext uri="{FF2B5EF4-FFF2-40B4-BE49-F238E27FC236}">
                <a16:creationId xmlns:a16="http://schemas.microsoft.com/office/drawing/2014/main" id="{3FC49B94-3E5D-441A-BC0A-D449809E28CF}"/>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894012" y="1413449"/>
            <a:ext cx="4833257" cy="2538831"/>
          </a:xfrm>
          <a:prstGeom prst="rect">
            <a:avLst/>
          </a:prstGeom>
        </p:spPr>
      </p:pic>
      <p:cxnSp>
        <p:nvCxnSpPr>
          <p:cNvPr id="16" name="Straight Arrow Connector 15">
            <a:extLst>
              <a:ext uri="{FF2B5EF4-FFF2-40B4-BE49-F238E27FC236}">
                <a16:creationId xmlns:a16="http://schemas.microsoft.com/office/drawing/2014/main" id="{D9AFC9E2-96E8-4D61-83B1-F632F3D0A42A}"/>
              </a:ext>
            </a:extLst>
          </p:cNvPr>
          <p:cNvCxnSpPr>
            <a:cxnSpLocks/>
          </p:cNvCxnSpPr>
          <p:nvPr/>
        </p:nvCxnSpPr>
        <p:spPr>
          <a:xfrm>
            <a:off x="5329646" y="2891246"/>
            <a:ext cx="3021874" cy="72626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54443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B3E9C5E-B66A-4665-AAB5-3BAA871BC9AE}"/>
              </a:ext>
            </a:extLst>
          </p:cNvPr>
          <p:cNvPicPr>
            <a:picLocks noChangeAspect="1"/>
          </p:cNvPicPr>
          <p:nvPr/>
        </p:nvPicPr>
        <p:blipFill>
          <a:blip r:embed="rId2"/>
          <a:srcRect/>
          <a:stretch/>
        </p:blipFill>
        <p:spPr>
          <a:xfrm>
            <a:off x="785228" y="1586987"/>
            <a:ext cx="5400000" cy="4050000"/>
          </a:xfrm>
          <a:prstGeom prst="rect">
            <a:avLst/>
          </a:prstGeom>
        </p:spPr>
      </p:pic>
      <p:sp>
        <p:nvSpPr>
          <p:cNvPr id="2" name="Title 1">
            <a:extLst>
              <a:ext uri="{FF2B5EF4-FFF2-40B4-BE49-F238E27FC236}">
                <a16:creationId xmlns:a16="http://schemas.microsoft.com/office/drawing/2014/main" id="{00868D32-38F2-4153-9D53-9B0CD73534AF}"/>
              </a:ext>
            </a:extLst>
          </p:cNvPr>
          <p:cNvSpPr>
            <a:spLocks noGrp="1"/>
          </p:cNvSpPr>
          <p:nvPr>
            <p:ph type="title"/>
          </p:nvPr>
        </p:nvSpPr>
        <p:spPr/>
        <p:txBody>
          <a:bodyPr/>
          <a:lstStyle/>
          <a:p>
            <a:r>
              <a:rPr lang="en-GB" dirty="0"/>
              <a:t>Smartcell prototype analysis</a:t>
            </a:r>
          </a:p>
        </p:txBody>
      </p:sp>
      <p:sp>
        <p:nvSpPr>
          <p:cNvPr id="11" name="TextBox 10">
            <a:extLst>
              <a:ext uri="{FF2B5EF4-FFF2-40B4-BE49-F238E27FC236}">
                <a16:creationId xmlns:a16="http://schemas.microsoft.com/office/drawing/2014/main" id="{60700DD8-AF3B-4290-B168-1B4AF479A648}"/>
              </a:ext>
            </a:extLst>
          </p:cNvPr>
          <p:cNvSpPr txBox="1"/>
          <p:nvPr/>
        </p:nvSpPr>
        <p:spPr>
          <a:xfrm>
            <a:off x="5777721" y="1208502"/>
            <a:ext cx="527709" cy="461665"/>
          </a:xfrm>
          <a:prstGeom prst="rect">
            <a:avLst/>
          </a:prstGeom>
          <a:noFill/>
        </p:spPr>
        <p:txBody>
          <a:bodyPr wrap="none" rtlCol="0">
            <a:spAutoFit/>
          </a:bodyPr>
          <a:lstStyle/>
          <a:p>
            <a:r>
              <a:rPr lang="en-US" sz="2400" b="1" dirty="0">
                <a:solidFill>
                  <a:schemeClr val="bg1"/>
                </a:solidFill>
              </a:rPr>
              <a:t>#7</a:t>
            </a:r>
          </a:p>
        </p:txBody>
      </p:sp>
      <p:sp>
        <p:nvSpPr>
          <p:cNvPr id="19" name="Footer Placeholder 4">
            <a:extLst>
              <a:ext uri="{FF2B5EF4-FFF2-40B4-BE49-F238E27FC236}">
                <a16:creationId xmlns:a16="http://schemas.microsoft.com/office/drawing/2014/main" id="{E51625DF-3799-4D2F-8A66-48046D3842C2}"/>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sp>
        <p:nvSpPr>
          <p:cNvPr id="3" name="Date Placeholder 2">
            <a:extLst>
              <a:ext uri="{FF2B5EF4-FFF2-40B4-BE49-F238E27FC236}">
                <a16:creationId xmlns:a16="http://schemas.microsoft.com/office/drawing/2014/main" id="{F6BEBEE6-057E-47BD-86E9-FEE379AB0145}"/>
              </a:ext>
            </a:extLst>
          </p:cNvPr>
          <p:cNvSpPr>
            <a:spLocks noGrp="1"/>
          </p:cNvSpPr>
          <p:nvPr>
            <p:ph type="dt" sz="half" idx="14"/>
          </p:nvPr>
        </p:nvSpPr>
        <p:spPr/>
        <p:txBody>
          <a:bodyPr/>
          <a:lstStyle/>
          <a:p>
            <a:fld id="{6297D5B8-707C-4053-B405-DA4452F2579A}" type="datetime1">
              <a:rPr lang="en-GB" smtClean="0"/>
              <a:t>20/05/2022</a:t>
            </a:fld>
            <a:endParaRPr lang="en-US" dirty="0"/>
          </a:p>
        </p:txBody>
      </p:sp>
      <p:sp>
        <p:nvSpPr>
          <p:cNvPr id="5" name="Slide Number Placeholder 4">
            <a:extLst>
              <a:ext uri="{FF2B5EF4-FFF2-40B4-BE49-F238E27FC236}">
                <a16:creationId xmlns:a16="http://schemas.microsoft.com/office/drawing/2014/main" id="{E829B321-FB0A-42AD-A676-94B22414138E}"/>
              </a:ext>
            </a:extLst>
          </p:cNvPr>
          <p:cNvSpPr>
            <a:spLocks noGrp="1"/>
          </p:cNvSpPr>
          <p:nvPr>
            <p:ph type="sldNum" sz="quarter" idx="16"/>
          </p:nvPr>
        </p:nvSpPr>
        <p:spPr/>
        <p:txBody>
          <a:bodyPr/>
          <a:lstStyle/>
          <a:p>
            <a:fld id="{36B5EA5A-BC32-A742-B11B-8E7414D5B535}" type="slidenum">
              <a:rPr lang="en-US" smtClean="0"/>
              <a:pPr/>
              <a:t>35</a:t>
            </a:fld>
            <a:endParaRPr lang="en-US" dirty="0"/>
          </a:p>
        </p:txBody>
      </p:sp>
      <p:pic>
        <p:nvPicPr>
          <p:cNvPr id="15" name="Picture 14">
            <a:extLst>
              <a:ext uri="{FF2B5EF4-FFF2-40B4-BE49-F238E27FC236}">
                <a16:creationId xmlns:a16="http://schemas.microsoft.com/office/drawing/2014/main" id="{3FC49B94-3E5D-441A-BC0A-D449809E28CF}"/>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7128996" y="373593"/>
            <a:ext cx="4833257" cy="2538831"/>
          </a:xfrm>
          <a:prstGeom prst="rect">
            <a:avLst/>
          </a:prstGeom>
        </p:spPr>
      </p:pic>
      <p:cxnSp>
        <p:nvCxnSpPr>
          <p:cNvPr id="16" name="Straight Arrow Connector 15">
            <a:extLst>
              <a:ext uri="{FF2B5EF4-FFF2-40B4-BE49-F238E27FC236}">
                <a16:creationId xmlns:a16="http://schemas.microsoft.com/office/drawing/2014/main" id="{D9AFC9E2-96E8-4D61-83B1-F632F3D0A42A}"/>
              </a:ext>
            </a:extLst>
          </p:cNvPr>
          <p:cNvCxnSpPr>
            <a:cxnSpLocks/>
          </p:cNvCxnSpPr>
          <p:nvPr/>
        </p:nvCxnSpPr>
        <p:spPr>
          <a:xfrm flipH="1">
            <a:off x="4032069" y="2274244"/>
            <a:ext cx="3513303" cy="1235310"/>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0" name="Picture 9" descr="A picture containing outdoor, ground, shore, sand&#10;&#10;Description automatically generated">
            <a:extLst>
              <a:ext uri="{FF2B5EF4-FFF2-40B4-BE49-F238E27FC236}">
                <a16:creationId xmlns:a16="http://schemas.microsoft.com/office/drawing/2014/main" id="{BA067616-F4DC-4C2D-83C2-8C489C4D519D}"/>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7272069" y="2990288"/>
            <a:ext cx="4320000" cy="3240000"/>
          </a:xfrm>
          <a:prstGeom prst="rect">
            <a:avLst/>
          </a:prstGeom>
        </p:spPr>
      </p:pic>
      <p:cxnSp>
        <p:nvCxnSpPr>
          <p:cNvPr id="17" name="Straight Arrow Connector 16">
            <a:extLst>
              <a:ext uri="{FF2B5EF4-FFF2-40B4-BE49-F238E27FC236}">
                <a16:creationId xmlns:a16="http://schemas.microsoft.com/office/drawing/2014/main" id="{7F5854B7-1A96-408E-A97E-1D360C880A79}"/>
              </a:ext>
            </a:extLst>
          </p:cNvPr>
          <p:cNvCxnSpPr>
            <a:cxnSpLocks/>
          </p:cNvCxnSpPr>
          <p:nvPr/>
        </p:nvCxnSpPr>
        <p:spPr>
          <a:xfrm flipH="1">
            <a:off x="11038496" y="1439335"/>
            <a:ext cx="409677" cy="236631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36335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68D32-38F2-4153-9D53-9B0CD73534AF}"/>
              </a:ext>
            </a:extLst>
          </p:cNvPr>
          <p:cNvSpPr>
            <a:spLocks noGrp="1"/>
          </p:cNvSpPr>
          <p:nvPr>
            <p:ph type="title"/>
          </p:nvPr>
        </p:nvSpPr>
        <p:spPr/>
        <p:txBody>
          <a:bodyPr/>
          <a:lstStyle/>
          <a:p>
            <a:r>
              <a:rPr lang="en-GB" dirty="0"/>
              <a:t>Smartcell prototype analysis</a:t>
            </a:r>
          </a:p>
        </p:txBody>
      </p:sp>
      <p:sp>
        <p:nvSpPr>
          <p:cNvPr id="11" name="TextBox 10">
            <a:extLst>
              <a:ext uri="{FF2B5EF4-FFF2-40B4-BE49-F238E27FC236}">
                <a16:creationId xmlns:a16="http://schemas.microsoft.com/office/drawing/2014/main" id="{60700DD8-AF3B-4290-B168-1B4AF479A648}"/>
              </a:ext>
            </a:extLst>
          </p:cNvPr>
          <p:cNvSpPr txBox="1"/>
          <p:nvPr/>
        </p:nvSpPr>
        <p:spPr>
          <a:xfrm>
            <a:off x="5777721" y="1208502"/>
            <a:ext cx="527709" cy="461665"/>
          </a:xfrm>
          <a:prstGeom prst="rect">
            <a:avLst/>
          </a:prstGeom>
          <a:noFill/>
        </p:spPr>
        <p:txBody>
          <a:bodyPr wrap="none" rtlCol="0">
            <a:spAutoFit/>
          </a:bodyPr>
          <a:lstStyle/>
          <a:p>
            <a:r>
              <a:rPr lang="en-US" sz="2400" b="1" dirty="0">
                <a:solidFill>
                  <a:schemeClr val="bg1"/>
                </a:solidFill>
              </a:rPr>
              <a:t>#7</a:t>
            </a:r>
          </a:p>
        </p:txBody>
      </p:sp>
      <p:sp>
        <p:nvSpPr>
          <p:cNvPr id="19" name="Footer Placeholder 4">
            <a:extLst>
              <a:ext uri="{FF2B5EF4-FFF2-40B4-BE49-F238E27FC236}">
                <a16:creationId xmlns:a16="http://schemas.microsoft.com/office/drawing/2014/main" id="{E51625DF-3799-4D2F-8A66-48046D3842C2}"/>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sp>
        <p:nvSpPr>
          <p:cNvPr id="3" name="Date Placeholder 2">
            <a:extLst>
              <a:ext uri="{FF2B5EF4-FFF2-40B4-BE49-F238E27FC236}">
                <a16:creationId xmlns:a16="http://schemas.microsoft.com/office/drawing/2014/main" id="{F6BEBEE6-057E-47BD-86E9-FEE379AB0145}"/>
              </a:ext>
            </a:extLst>
          </p:cNvPr>
          <p:cNvSpPr>
            <a:spLocks noGrp="1"/>
          </p:cNvSpPr>
          <p:nvPr>
            <p:ph type="dt" sz="half" idx="14"/>
          </p:nvPr>
        </p:nvSpPr>
        <p:spPr/>
        <p:txBody>
          <a:bodyPr/>
          <a:lstStyle/>
          <a:p>
            <a:fld id="{0ED2A0A9-96AA-4D06-A7A8-81C0E7EE996C}" type="datetime1">
              <a:rPr lang="en-GB" smtClean="0"/>
              <a:t>20/05/2022</a:t>
            </a:fld>
            <a:endParaRPr lang="en-US" dirty="0"/>
          </a:p>
        </p:txBody>
      </p:sp>
      <p:sp>
        <p:nvSpPr>
          <p:cNvPr id="5" name="Slide Number Placeholder 4">
            <a:extLst>
              <a:ext uri="{FF2B5EF4-FFF2-40B4-BE49-F238E27FC236}">
                <a16:creationId xmlns:a16="http://schemas.microsoft.com/office/drawing/2014/main" id="{E829B321-FB0A-42AD-A676-94B22414138E}"/>
              </a:ext>
            </a:extLst>
          </p:cNvPr>
          <p:cNvSpPr>
            <a:spLocks noGrp="1"/>
          </p:cNvSpPr>
          <p:nvPr>
            <p:ph type="sldNum" sz="quarter" idx="16"/>
          </p:nvPr>
        </p:nvSpPr>
        <p:spPr/>
        <p:txBody>
          <a:bodyPr/>
          <a:lstStyle/>
          <a:p>
            <a:fld id="{36B5EA5A-BC32-A742-B11B-8E7414D5B535}" type="slidenum">
              <a:rPr lang="en-US" smtClean="0"/>
              <a:pPr/>
              <a:t>36</a:t>
            </a:fld>
            <a:endParaRPr lang="en-US" dirty="0"/>
          </a:p>
        </p:txBody>
      </p:sp>
      <p:pic>
        <p:nvPicPr>
          <p:cNvPr id="6" name="Picture 5" descr="A picture containing ground, building&#10;&#10;Description automatically generated">
            <a:extLst>
              <a:ext uri="{FF2B5EF4-FFF2-40B4-BE49-F238E27FC236}">
                <a16:creationId xmlns:a16="http://schemas.microsoft.com/office/drawing/2014/main" id="{45C94551-094D-46E2-9386-6DBF07AA9EA0}"/>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407989" y="1508572"/>
            <a:ext cx="5521234" cy="4140926"/>
          </a:xfrm>
          <a:prstGeom prst="rect">
            <a:avLst/>
          </a:prstGeom>
        </p:spPr>
      </p:pic>
      <p:pic>
        <p:nvPicPr>
          <p:cNvPr id="8" name="Picture 7" descr="Background pattern&#10;&#10;Description automatically generated">
            <a:extLst>
              <a:ext uri="{FF2B5EF4-FFF2-40B4-BE49-F238E27FC236}">
                <a16:creationId xmlns:a16="http://schemas.microsoft.com/office/drawing/2014/main" id="{3BB05C7E-F10E-4B3B-92F4-FE60E93F8769}"/>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056523" y="3018546"/>
            <a:ext cx="4320000" cy="3240000"/>
          </a:xfrm>
          <a:prstGeom prst="rect">
            <a:avLst/>
          </a:prstGeom>
        </p:spPr>
      </p:pic>
      <p:pic>
        <p:nvPicPr>
          <p:cNvPr id="9" name="Picture 8">
            <a:extLst>
              <a:ext uri="{FF2B5EF4-FFF2-40B4-BE49-F238E27FC236}">
                <a16:creationId xmlns:a16="http://schemas.microsoft.com/office/drawing/2014/main" id="{8279A637-9795-45E1-B3F8-C77247F04700}"/>
              </a:ext>
            </a:extLst>
          </p:cNvPr>
          <p:cNvPicPr>
            <a:picLocks noChangeAspect="1"/>
          </p:cNvPicPr>
          <p:nvPr/>
        </p:nvPicPr>
        <p:blipFill>
          <a:blip r:embed="rId4" cstate="print">
            <a:extLst>
              <a:ext uri="{28A0092B-C50C-407E-A947-70E740481C1C}">
                <a14:useLocalDpi xmlns:a14="http://schemas.microsoft.com/office/drawing/2010/main"/>
              </a:ext>
            </a:extLst>
          </a:blip>
          <a:srcRect/>
          <a:stretch/>
        </p:blipFill>
        <p:spPr>
          <a:xfrm>
            <a:off x="7056523" y="50167"/>
            <a:ext cx="4320000" cy="3240000"/>
          </a:xfrm>
          <a:prstGeom prst="rect">
            <a:avLst/>
          </a:prstGeom>
        </p:spPr>
      </p:pic>
      <p:pic>
        <p:nvPicPr>
          <p:cNvPr id="10" name="Picture 9">
            <a:extLst>
              <a:ext uri="{FF2B5EF4-FFF2-40B4-BE49-F238E27FC236}">
                <a16:creationId xmlns:a16="http://schemas.microsoft.com/office/drawing/2014/main" id="{09DBC86B-200D-44EE-B143-D77EF3CB52BC}"/>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8203144" y="2563779"/>
            <a:ext cx="2082837" cy="1038110"/>
          </a:xfrm>
          <a:prstGeom prst="rect">
            <a:avLst/>
          </a:prstGeom>
        </p:spPr>
      </p:pic>
      <p:cxnSp>
        <p:nvCxnSpPr>
          <p:cNvPr id="7" name="Straight Arrow Connector 6">
            <a:extLst>
              <a:ext uri="{FF2B5EF4-FFF2-40B4-BE49-F238E27FC236}">
                <a16:creationId xmlns:a16="http://schemas.microsoft.com/office/drawing/2014/main" id="{D5FC6ED9-B441-4663-89BC-99E855FF5396}"/>
              </a:ext>
            </a:extLst>
          </p:cNvPr>
          <p:cNvCxnSpPr>
            <a:cxnSpLocks/>
          </p:cNvCxnSpPr>
          <p:nvPr/>
        </p:nvCxnSpPr>
        <p:spPr>
          <a:xfrm flipV="1">
            <a:off x="8874034" y="1575208"/>
            <a:ext cx="69669" cy="1211806"/>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cxnSp>
        <p:nvCxnSpPr>
          <p:cNvPr id="13" name="Straight Arrow Connector 12">
            <a:extLst>
              <a:ext uri="{FF2B5EF4-FFF2-40B4-BE49-F238E27FC236}">
                <a16:creationId xmlns:a16="http://schemas.microsoft.com/office/drawing/2014/main" id="{CD49F8E3-D374-49AF-B857-20E4D936B5ED}"/>
              </a:ext>
            </a:extLst>
          </p:cNvPr>
          <p:cNvCxnSpPr>
            <a:cxnSpLocks/>
          </p:cNvCxnSpPr>
          <p:nvPr/>
        </p:nvCxnSpPr>
        <p:spPr>
          <a:xfrm flipH="1">
            <a:off x="9886776" y="2920742"/>
            <a:ext cx="14870" cy="1582489"/>
          </a:xfrm>
          <a:prstGeom prst="straightConnector1">
            <a:avLst/>
          </a:prstGeom>
          <a:ln>
            <a:tailEnd type="triangle"/>
          </a:ln>
        </p:spPr>
        <p:style>
          <a:lnRef idx="1">
            <a:schemeClr val="accent3"/>
          </a:lnRef>
          <a:fillRef idx="0">
            <a:schemeClr val="accent3"/>
          </a:fillRef>
          <a:effectRef idx="0">
            <a:schemeClr val="accent3"/>
          </a:effectRef>
          <a:fontRef idx="minor">
            <a:schemeClr val="tx1"/>
          </a:fontRef>
        </p:style>
      </p:cxnSp>
      <p:sp>
        <p:nvSpPr>
          <p:cNvPr id="16" name="TextBox 15">
            <a:extLst>
              <a:ext uri="{FF2B5EF4-FFF2-40B4-BE49-F238E27FC236}">
                <a16:creationId xmlns:a16="http://schemas.microsoft.com/office/drawing/2014/main" id="{2366180C-2F99-4673-B964-9347D3B66CE0}"/>
              </a:ext>
            </a:extLst>
          </p:cNvPr>
          <p:cNvSpPr txBox="1"/>
          <p:nvPr/>
        </p:nvSpPr>
        <p:spPr>
          <a:xfrm>
            <a:off x="7698377" y="373593"/>
            <a:ext cx="2490652" cy="276999"/>
          </a:xfrm>
          <a:prstGeom prst="rect">
            <a:avLst/>
          </a:prstGeom>
          <a:noFill/>
        </p:spPr>
        <p:txBody>
          <a:bodyPr wrap="square" lIns="0" tIns="0" rIns="0" bIns="0" rtlCol="0">
            <a:spAutoFit/>
          </a:bodyPr>
          <a:lstStyle/>
          <a:p>
            <a:pPr algn="l"/>
            <a:r>
              <a:rPr lang="en-GB" dirty="0"/>
              <a:t>Disc test</a:t>
            </a:r>
          </a:p>
        </p:txBody>
      </p:sp>
      <p:sp>
        <p:nvSpPr>
          <p:cNvPr id="18" name="TextBox 17">
            <a:extLst>
              <a:ext uri="{FF2B5EF4-FFF2-40B4-BE49-F238E27FC236}">
                <a16:creationId xmlns:a16="http://schemas.microsoft.com/office/drawing/2014/main" id="{65F5B6AF-B33D-44C6-973A-D342B71A3427}"/>
              </a:ext>
            </a:extLst>
          </p:cNvPr>
          <p:cNvSpPr txBox="1"/>
          <p:nvPr/>
        </p:nvSpPr>
        <p:spPr>
          <a:xfrm>
            <a:off x="1208128" y="1651512"/>
            <a:ext cx="2490652" cy="276999"/>
          </a:xfrm>
          <a:prstGeom prst="rect">
            <a:avLst/>
          </a:prstGeom>
          <a:noFill/>
        </p:spPr>
        <p:txBody>
          <a:bodyPr wrap="square" lIns="0" tIns="0" rIns="0" bIns="0" rtlCol="0">
            <a:spAutoFit/>
          </a:bodyPr>
          <a:lstStyle/>
          <a:p>
            <a:pPr algn="l"/>
            <a:r>
              <a:rPr lang="en-GB" dirty="0"/>
              <a:t>Smartcell test</a:t>
            </a:r>
          </a:p>
        </p:txBody>
      </p:sp>
    </p:spTree>
    <p:extLst>
      <p:ext uri="{BB962C8B-B14F-4D97-AF65-F5344CB8AC3E}">
        <p14:creationId xmlns:p14="http://schemas.microsoft.com/office/powerpoint/2010/main" val="6736941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92C32-7FAD-4A43-8633-964688497F51}"/>
              </a:ext>
            </a:extLst>
          </p:cNvPr>
          <p:cNvSpPr>
            <a:spLocks noGrp="1"/>
          </p:cNvSpPr>
          <p:nvPr>
            <p:ph type="title"/>
          </p:nvPr>
        </p:nvSpPr>
        <p:spPr/>
        <p:txBody>
          <a:bodyPr/>
          <a:lstStyle/>
          <a:p>
            <a:r>
              <a:rPr lang="en-GB" dirty="0"/>
              <a:t>Conclusions</a:t>
            </a:r>
          </a:p>
        </p:txBody>
      </p:sp>
      <p:sp>
        <p:nvSpPr>
          <p:cNvPr id="3" name="Content Placeholder 2">
            <a:extLst>
              <a:ext uri="{FF2B5EF4-FFF2-40B4-BE49-F238E27FC236}">
                <a16:creationId xmlns:a16="http://schemas.microsoft.com/office/drawing/2014/main" id="{0A450B48-A627-49A1-9F97-F81FA3DCDEEA}"/>
              </a:ext>
            </a:extLst>
          </p:cNvPr>
          <p:cNvSpPr>
            <a:spLocks noGrp="1"/>
          </p:cNvSpPr>
          <p:nvPr>
            <p:ph sz="half" idx="1"/>
          </p:nvPr>
        </p:nvSpPr>
        <p:spPr>
          <a:xfrm>
            <a:off x="407987" y="1598658"/>
            <a:ext cx="11575007" cy="4608512"/>
          </a:xfrm>
        </p:spPr>
        <p:txBody>
          <a:bodyPr/>
          <a:lstStyle/>
          <a:p>
            <a:pPr marL="342900" indent="-342900">
              <a:buFontTx/>
              <a:buChar char="-"/>
            </a:pPr>
            <a:r>
              <a:rPr lang="en-GB" dirty="0"/>
              <a:t>The alignment method needs to be improved. New V in granite.</a:t>
            </a:r>
          </a:p>
          <a:p>
            <a:pPr marL="342900" indent="-342900">
              <a:buFontTx/>
              <a:buChar char="-"/>
            </a:pPr>
            <a:r>
              <a:rPr lang="en-GB" dirty="0"/>
              <a:t>The brackets during brazing do not work properly. More weight. </a:t>
            </a:r>
          </a:p>
          <a:p>
            <a:pPr marL="342900" indent="-342900">
              <a:buFontTx/>
              <a:buChar char="-"/>
            </a:pPr>
            <a:r>
              <a:rPr lang="en-GB" dirty="0"/>
              <a:t>The BFM silver alloys allow us to use non H2 furnace and lower temperature but on the other hand, they diffuse till the edge (RF region included). </a:t>
            </a:r>
          </a:p>
          <a:p>
            <a:pPr marL="342900" indent="-342900">
              <a:buFontTx/>
              <a:buChar char="-"/>
            </a:pPr>
            <a:r>
              <a:rPr lang="en-GB" dirty="0"/>
              <a:t>The machining finish is very important to get an homogeneous and good enough continuity between copper parts.</a:t>
            </a:r>
          </a:p>
        </p:txBody>
      </p:sp>
      <p:sp>
        <p:nvSpPr>
          <p:cNvPr id="4" name="Date Placeholder 3">
            <a:extLst>
              <a:ext uri="{FF2B5EF4-FFF2-40B4-BE49-F238E27FC236}">
                <a16:creationId xmlns:a16="http://schemas.microsoft.com/office/drawing/2014/main" id="{17B7EAB0-6A9B-4000-BE1B-A2208F5E6CBA}"/>
              </a:ext>
            </a:extLst>
          </p:cNvPr>
          <p:cNvSpPr>
            <a:spLocks noGrp="1"/>
          </p:cNvSpPr>
          <p:nvPr>
            <p:ph type="dt" sz="half" idx="14"/>
          </p:nvPr>
        </p:nvSpPr>
        <p:spPr/>
        <p:txBody>
          <a:bodyPr/>
          <a:lstStyle/>
          <a:p>
            <a:fld id="{8C5863F7-B6DC-468B-BDC4-FFF4CAC16E6C}" type="datetime1">
              <a:rPr lang="en-GB" smtClean="0"/>
              <a:t>20/05/2022</a:t>
            </a:fld>
            <a:endParaRPr lang="en-US" dirty="0"/>
          </a:p>
        </p:txBody>
      </p:sp>
      <p:sp>
        <p:nvSpPr>
          <p:cNvPr id="5" name="Footer Placeholder 4">
            <a:extLst>
              <a:ext uri="{FF2B5EF4-FFF2-40B4-BE49-F238E27FC236}">
                <a16:creationId xmlns:a16="http://schemas.microsoft.com/office/drawing/2014/main" id="{18DAB026-E518-4B53-A0AA-FA11D20AC583}"/>
              </a:ext>
            </a:extLst>
          </p:cNvPr>
          <p:cNvSpPr>
            <a:spLocks noGrp="1"/>
          </p:cNvSpPr>
          <p:nvPr>
            <p:ph type="ftr" sz="quarter" idx="15"/>
          </p:nvPr>
        </p:nvSpPr>
        <p:spPr/>
        <p:txBody>
          <a:bodyPr/>
          <a:lstStyle/>
          <a:p>
            <a:r>
              <a:rPr lang="en-GB"/>
              <a:t>Pedro M | Brazing discs and prototype review</a:t>
            </a:r>
            <a:endParaRPr lang="en-US" dirty="0"/>
          </a:p>
        </p:txBody>
      </p:sp>
      <p:sp>
        <p:nvSpPr>
          <p:cNvPr id="9" name="Slide Number Placeholder 8">
            <a:extLst>
              <a:ext uri="{FF2B5EF4-FFF2-40B4-BE49-F238E27FC236}">
                <a16:creationId xmlns:a16="http://schemas.microsoft.com/office/drawing/2014/main" id="{75757075-688C-434D-B0F9-A8EE7A386A4C}"/>
              </a:ext>
            </a:extLst>
          </p:cNvPr>
          <p:cNvSpPr>
            <a:spLocks noGrp="1"/>
          </p:cNvSpPr>
          <p:nvPr>
            <p:ph type="sldNum" sz="quarter" idx="16"/>
          </p:nvPr>
        </p:nvSpPr>
        <p:spPr/>
        <p:txBody>
          <a:bodyPr/>
          <a:lstStyle/>
          <a:p>
            <a:fld id="{36B5EA5A-BC32-A742-B11B-8E7414D5B535}" type="slidenum">
              <a:rPr lang="en-US" smtClean="0"/>
              <a:pPr/>
              <a:t>37</a:t>
            </a:fld>
            <a:endParaRPr lang="en-US" dirty="0"/>
          </a:p>
        </p:txBody>
      </p:sp>
    </p:spTree>
    <p:extLst>
      <p:ext uri="{BB962C8B-B14F-4D97-AF65-F5344CB8AC3E}">
        <p14:creationId xmlns:p14="http://schemas.microsoft.com/office/powerpoint/2010/main" val="317307655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241EED7-C8A5-4F6D-8642-291BCE321F54}"/>
              </a:ext>
            </a:extLst>
          </p:cNvPr>
          <p:cNvSpPr txBox="1"/>
          <p:nvPr/>
        </p:nvSpPr>
        <p:spPr>
          <a:xfrm>
            <a:off x="4715690" y="1158240"/>
            <a:ext cx="2760617" cy="553998"/>
          </a:xfrm>
          <a:prstGeom prst="rect">
            <a:avLst/>
          </a:prstGeom>
          <a:noFill/>
        </p:spPr>
        <p:txBody>
          <a:bodyPr wrap="square" lIns="0" tIns="0" rIns="0" bIns="0" rtlCol="0">
            <a:spAutoFit/>
          </a:bodyPr>
          <a:lstStyle/>
          <a:p>
            <a:pPr algn="l"/>
            <a:r>
              <a:rPr lang="en-US" dirty="0"/>
              <a:t>Thanks for your attention.</a:t>
            </a:r>
          </a:p>
          <a:p>
            <a:pPr algn="l"/>
            <a:r>
              <a:rPr lang="en-US" dirty="0"/>
              <a:t>Questions??</a:t>
            </a:r>
            <a:endParaRPr lang="en-GB" dirty="0"/>
          </a:p>
        </p:txBody>
      </p:sp>
      <p:sp>
        <p:nvSpPr>
          <p:cNvPr id="4" name="TextBox 3">
            <a:extLst>
              <a:ext uri="{FF2B5EF4-FFF2-40B4-BE49-F238E27FC236}">
                <a16:creationId xmlns:a16="http://schemas.microsoft.com/office/drawing/2014/main" id="{2DDFC7B4-E6FB-4550-9143-CC6F448575E8}"/>
              </a:ext>
            </a:extLst>
          </p:cNvPr>
          <p:cNvSpPr txBox="1"/>
          <p:nvPr/>
        </p:nvSpPr>
        <p:spPr>
          <a:xfrm>
            <a:off x="896489" y="4867948"/>
            <a:ext cx="10399017" cy="646331"/>
          </a:xfrm>
          <a:prstGeom prst="rect">
            <a:avLst/>
          </a:prstGeom>
          <a:noFill/>
        </p:spPr>
        <p:txBody>
          <a:bodyPr wrap="square">
            <a:spAutoFit/>
          </a:bodyPr>
          <a:lstStyle/>
          <a:p>
            <a:pPr algn="l"/>
            <a:r>
              <a:rPr lang="en-US" sz="1800" dirty="0"/>
              <a:t>Thanks to Nuria Catalan, Anastasiya Magazinik, Joel Sauza, Fritz Motschmann, Bodycote, Serge Lebet and all participants from materials, especially </a:t>
            </a:r>
            <a:r>
              <a:rPr lang="en-US" sz="1800" dirty="0" err="1"/>
              <a:t>Anite</a:t>
            </a:r>
            <a:r>
              <a:rPr lang="en-US" sz="1800" dirty="0"/>
              <a:t> Pérez and Enrique Rodriguez</a:t>
            </a:r>
          </a:p>
        </p:txBody>
      </p:sp>
    </p:spTree>
    <p:extLst>
      <p:ext uri="{BB962C8B-B14F-4D97-AF65-F5344CB8AC3E}">
        <p14:creationId xmlns:p14="http://schemas.microsoft.com/office/powerpoint/2010/main" val="3142636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B104FBAD-F065-42BF-A713-BD49ED5B2ED1}"/>
              </a:ext>
            </a:extLst>
          </p:cNvPr>
          <p:cNvSpPr>
            <a:spLocks noGrp="1"/>
          </p:cNvSpPr>
          <p:nvPr>
            <p:ph type="title"/>
          </p:nvPr>
        </p:nvSpPr>
        <p:spPr>
          <a:xfrm>
            <a:off x="407988" y="373593"/>
            <a:ext cx="11376025" cy="1065742"/>
          </a:xfrm>
        </p:spPr>
        <p:txBody>
          <a:bodyPr anchor="t">
            <a:normAutofit/>
          </a:bodyPr>
          <a:lstStyle/>
          <a:p>
            <a:r>
              <a:rPr lang="en-US" dirty="0"/>
              <a:t>Visual inspection</a:t>
            </a:r>
          </a:p>
        </p:txBody>
      </p:sp>
      <p:sp>
        <p:nvSpPr>
          <p:cNvPr id="14" name="Content Placeholder 2">
            <a:extLst>
              <a:ext uri="{FF2B5EF4-FFF2-40B4-BE49-F238E27FC236}">
                <a16:creationId xmlns:a16="http://schemas.microsoft.com/office/drawing/2014/main" id="{151AA6E3-0658-4AD0-B4A2-9859FC99C1E9}"/>
              </a:ext>
            </a:extLst>
          </p:cNvPr>
          <p:cNvSpPr>
            <a:spLocks noGrp="1"/>
          </p:cNvSpPr>
          <p:nvPr>
            <p:ph sz="half" idx="1"/>
          </p:nvPr>
        </p:nvSpPr>
        <p:spPr>
          <a:xfrm>
            <a:off x="2676268" y="1194814"/>
            <a:ext cx="3165987" cy="1453461"/>
          </a:xfrm>
        </p:spPr>
        <p:txBody>
          <a:bodyPr/>
          <a:lstStyle/>
          <a:p>
            <a:r>
              <a:rPr lang="en-US" dirty="0"/>
              <a:t>No overflow </a:t>
            </a:r>
          </a:p>
          <a:p>
            <a:r>
              <a:rPr lang="en-US" dirty="0"/>
              <a:t>Diffusion</a:t>
            </a:r>
          </a:p>
          <a:p>
            <a:r>
              <a:rPr lang="en-US" dirty="0"/>
              <a:t>No remarkable problem</a:t>
            </a:r>
          </a:p>
          <a:p>
            <a:r>
              <a:rPr lang="en-US" dirty="0"/>
              <a:t> </a:t>
            </a:r>
          </a:p>
        </p:txBody>
      </p:sp>
      <p:pic>
        <p:nvPicPr>
          <p:cNvPr id="3" name="Picture 2" descr="A picture containing text&#10;&#10;Description automatically generated">
            <a:extLst>
              <a:ext uri="{FF2B5EF4-FFF2-40B4-BE49-F238E27FC236}">
                <a16:creationId xmlns:a16="http://schemas.microsoft.com/office/drawing/2014/main" id="{5714DB6D-E707-4D7F-8A7D-5B5E8EE4C4D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07988" y="3045205"/>
            <a:ext cx="3258800" cy="3240000"/>
          </a:xfrm>
          <a:prstGeom prst="rect">
            <a:avLst/>
          </a:prstGeom>
        </p:spPr>
      </p:pic>
      <p:pic>
        <p:nvPicPr>
          <p:cNvPr id="11" name="Picture 10" descr="A picture containing text, indoor&#10;&#10;Description automatically generated">
            <a:extLst>
              <a:ext uri="{FF2B5EF4-FFF2-40B4-BE49-F238E27FC236}">
                <a16:creationId xmlns:a16="http://schemas.microsoft.com/office/drawing/2014/main" id="{2ECD9412-14D2-467C-AB77-3F75FF2E3870}"/>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448353" y="3045205"/>
            <a:ext cx="3392282" cy="3240000"/>
          </a:xfrm>
          <a:prstGeom prst="rect">
            <a:avLst/>
          </a:prstGeom>
        </p:spPr>
      </p:pic>
      <p:pic>
        <p:nvPicPr>
          <p:cNvPr id="13" name="Picture 12" descr="A picture containing text&#10;&#10;Description automatically generated">
            <a:extLst>
              <a:ext uri="{FF2B5EF4-FFF2-40B4-BE49-F238E27FC236}">
                <a16:creationId xmlns:a16="http://schemas.microsoft.com/office/drawing/2014/main" id="{E05DE814-E876-425D-8EEF-D7E705E4ED00}"/>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8869152" y="3045205"/>
            <a:ext cx="2914860" cy="3240000"/>
          </a:xfrm>
          <a:prstGeom prst="rect">
            <a:avLst/>
          </a:prstGeom>
        </p:spPr>
      </p:pic>
      <p:pic>
        <p:nvPicPr>
          <p:cNvPr id="16" name="Picture 15">
            <a:extLst>
              <a:ext uri="{FF2B5EF4-FFF2-40B4-BE49-F238E27FC236}">
                <a16:creationId xmlns:a16="http://schemas.microsoft.com/office/drawing/2014/main" id="{4F31114F-EFBB-44A9-B7D2-485CC01A7ED5}"/>
              </a:ext>
            </a:extLst>
          </p:cNvPr>
          <p:cNvPicPr>
            <a:picLocks noChangeAspect="1"/>
          </p:cNvPicPr>
          <p:nvPr/>
        </p:nvPicPr>
        <p:blipFill>
          <a:blip r:embed="rId5"/>
          <a:stretch>
            <a:fillRect/>
          </a:stretch>
        </p:blipFill>
        <p:spPr>
          <a:xfrm>
            <a:off x="6649104" y="572795"/>
            <a:ext cx="2383061" cy="2383061"/>
          </a:xfrm>
          <a:prstGeom prst="rect">
            <a:avLst/>
          </a:prstGeom>
        </p:spPr>
      </p:pic>
      <p:sp>
        <p:nvSpPr>
          <p:cNvPr id="15" name="Footer Placeholder 4">
            <a:extLst>
              <a:ext uri="{FF2B5EF4-FFF2-40B4-BE49-F238E27FC236}">
                <a16:creationId xmlns:a16="http://schemas.microsoft.com/office/drawing/2014/main" id="{366275ED-6094-4488-BB31-51CFF11DAB43}"/>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sp>
        <p:nvSpPr>
          <p:cNvPr id="2" name="Date Placeholder 1">
            <a:extLst>
              <a:ext uri="{FF2B5EF4-FFF2-40B4-BE49-F238E27FC236}">
                <a16:creationId xmlns:a16="http://schemas.microsoft.com/office/drawing/2014/main" id="{CB282B6C-46A3-45E1-8473-7CFA0EA24150}"/>
              </a:ext>
            </a:extLst>
          </p:cNvPr>
          <p:cNvSpPr>
            <a:spLocks noGrp="1"/>
          </p:cNvSpPr>
          <p:nvPr>
            <p:ph type="dt" sz="half" idx="14"/>
          </p:nvPr>
        </p:nvSpPr>
        <p:spPr/>
        <p:txBody>
          <a:bodyPr/>
          <a:lstStyle/>
          <a:p>
            <a:fld id="{E626CC50-BF89-4525-B0F4-F8E03000B5C7}" type="datetime1">
              <a:rPr lang="en-GB" smtClean="0"/>
              <a:t>20/05/2022</a:t>
            </a:fld>
            <a:endParaRPr lang="en-US" dirty="0"/>
          </a:p>
        </p:txBody>
      </p:sp>
      <p:sp>
        <p:nvSpPr>
          <p:cNvPr id="4" name="Slide Number Placeholder 3">
            <a:extLst>
              <a:ext uri="{FF2B5EF4-FFF2-40B4-BE49-F238E27FC236}">
                <a16:creationId xmlns:a16="http://schemas.microsoft.com/office/drawing/2014/main" id="{035F06E2-1692-49FB-966F-256A3B9DBF67}"/>
              </a:ext>
            </a:extLst>
          </p:cNvPr>
          <p:cNvSpPr>
            <a:spLocks noGrp="1"/>
          </p:cNvSpPr>
          <p:nvPr>
            <p:ph type="sldNum" sz="quarter" idx="16"/>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5582336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B104FBAD-F065-42BF-A713-BD49ED5B2ED1}"/>
              </a:ext>
            </a:extLst>
          </p:cNvPr>
          <p:cNvSpPr>
            <a:spLocks noGrp="1"/>
          </p:cNvSpPr>
          <p:nvPr>
            <p:ph type="title"/>
          </p:nvPr>
        </p:nvSpPr>
        <p:spPr>
          <a:xfrm>
            <a:off x="407988" y="373593"/>
            <a:ext cx="11376025" cy="1065742"/>
          </a:xfrm>
        </p:spPr>
        <p:txBody>
          <a:bodyPr anchor="t">
            <a:normAutofit/>
          </a:bodyPr>
          <a:lstStyle/>
          <a:p>
            <a:r>
              <a:rPr lang="en-US" dirty="0"/>
              <a:t>Leak test</a:t>
            </a:r>
          </a:p>
        </p:txBody>
      </p:sp>
      <p:sp>
        <p:nvSpPr>
          <p:cNvPr id="14" name="Content Placeholder 2">
            <a:extLst>
              <a:ext uri="{FF2B5EF4-FFF2-40B4-BE49-F238E27FC236}">
                <a16:creationId xmlns:a16="http://schemas.microsoft.com/office/drawing/2014/main" id="{151AA6E3-0658-4AD0-B4A2-9859FC99C1E9}"/>
              </a:ext>
            </a:extLst>
          </p:cNvPr>
          <p:cNvSpPr>
            <a:spLocks noGrp="1"/>
          </p:cNvSpPr>
          <p:nvPr>
            <p:ph sz="half" idx="1"/>
          </p:nvPr>
        </p:nvSpPr>
        <p:spPr>
          <a:xfrm>
            <a:off x="3251993" y="1586753"/>
            <a:ext cx="5688013" cy="365125"/>
          </a:xfrm>
        </p:spPr>
        <p:txBody>
          <a:bodyPr/>
          <a:lstStyle/>
          <a:p>
            <a:r>
              <a:rPr lang="en-US" dirty="0"/>
              <a:t>Leak test OK of all parts after brazing cycle</a:t>
            </a:r>
          </a:p>
        </p:txBody>
      </p:sp>
      <p:sp>
        <p:nvSpPr>
          <p:cNvPr id="5" name="Footer Placeholder 4">
            <a:extLst>
              <a:ext uri="{FF2B5EF4-FFF2-40B4-BE49-F238E27FC236}">
                <a16:creationId xmlns:a16="http://schemas.microsoft.com/office/drawing/2014/main" id="{05498A5B-3A8D-1342-91BC-30FBA585A65F}"/>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pic>
        <p:nvPicPr>
          <p:cNvPr id="8" name="Picture 7">
            <a:extLst>
              <a:ext uri="{FF2B5EF4-FFF2-40B4-BE49-F238E27FC236}">
                <a16:creationId xmlns:a16="http://schemas.microsoft.com/office/drawing/2014/main" id="{75B3EF44-FFF7-4BA0-BA48-EC79FCC58128}"/>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26902" r="22849"/>
          <a:stretch/>
        </p:blipFill>
        <p:spPr>
          <a:xfrm>
            <a:off x="1545239" y="2488231"/>
            <a:ext cx="3373383" cy="3338172"/>
          </a:xfrm>
          <a:prstGeom prst="rect">
            <a:avLst/>
          </a:prstGeom>
          <a:noFill/>
        </p:spPr>
      </p:pic>
      <p:pic>
        <p:nvPicPr>
          <p:cNvPr id="9" name="Picture 8">
            <a:extLst>
              <a:ext uri="{FF2B5EF4-FFF2-40B4-BE49-F238E27FC236}">
                <a16:creationId xmlns:a16="http://schemas.microsoft.com/office/drawing/2014/main" id="{65EF6D54-266B-4B18-8E48-97F6DBBCA32D}"/>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38412" r="23666"/>
          <a:stretch/>
        </p:blipFill>
        <p:spPr>
          <a:xfrm>
            <a:off x="7273380" y="2475704"/>
            <a:ext cx="2545829" cy="3338172"/>
          </a:xfrm>
          <a:prstGeom prst="rect">
            <a:avLst/>
          </a:prstGeom>
          <a:noFill/>
        </p:spPr>
      </p:pic>
      <p:sp>
        <p:nvSpPr>
          <p:cNvPr id="2" name="Date Placeholder 1">
            <a:extLst>
              <a:ext uri="{FF2B5EF4-FFF2-40B4-BE49-F238E27FC236}">
                <a16:creationId xmlns:a16="http://schemas.microsoft.com/office/drawing/2014/main" id="{BB9C09CD-70DD-48B9-A796-7C2AF4AF926F}"/>
              </a:ext>
            </a:extLst>
          </p:cNvPr>
          <p:cNvSpPr>
            <a:spLocks noGrp="1"/>
          </p:cNvSpPr>
          <p:nvPr>
            <p:ph type="dt" sz="half" idx="14"/>
          </p:nvPr>
        </p:nvSpPr>
        <p:spPr/>
        <p:txBody>
          <a:bodyPr/>
          <a:lstStyle/>
          <a:p>
            <a:fld id="{263A52F0-337D-4EF6-B2BF-D7EC1652E5B3}" type="datetime1">
              <a:rPr lang="en-GB" smtClean="0"/>
              <a:t>20/05/2022</a:t>
            </a:fld>
            <a:endParaRPr lang="en-US" dirty="0"/>
          </a:p>
        </p:txBody>
      </p:sp>
      <p:sp>
        <p:nvSpPr>
          <p:cNvPr id="3" name="Slide Number Placeholder 2">
            <a:extLst>
              <a:ext uri="{FF2B5EF4-FFF2-40B4-BE49-F238E27FC236}">
                <a16:creationId xmlns:a16="http://schemas.microsoft.com/office/drawing/2014/main" id="{6E030994-870F-427E-9E6E-EF899C0951F9}"/>
              </a:ext>
            </a:extLst>
          </p:cNvPr>
          <p:cNvSpPr>
            <a:spLocks noGrp="1"/>
          </p:cNvSpPr>
          <p:nvPr>
            <p:ph type="sldNum" sz="quarter" idx="16"/>
          </p:nvPr>
        </p:nvSpPr>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26282714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DB3883B2-DBEC-4A14-97C3-69541C470FE3}"/>
              </a:ext>
            </a:extLst>
          </p:cNvPr>
          <p:cNvPicPr>
            <a:picLocks noChangeAspect="1"/>
          </p:cNvPicPr>
          <p:nvPr/>
        </p:nvPicPr>
        <p:blipFill>
          <a:blip r:embed="rId2"/>
          <a:stretch>
            <a:fillRect/>
          </a:stretch>
        </p:blipFill>
        <p:spPr>
          <a:xfrm>
            <a:off x="6413102" y="197157"/>
            <a:ext cx="4748735" cy="5835382"/>
          </a:xfrm>
          <a:prstGeom prst="rect">
            <a:avLst/>
          </a:prstGeom>
        </p:spPr>
      </p:pic>
      <p:sp>
        <p:nvSpPr>
          <p:cNvPr id="2" name="Title 1">
            <a:extLst>
              <a:ext uri="{FF2B5EF4-FFF2-40B4-BE49-F238E27FC236}">
                <a16:creationId xmlns:a16="http://schemas.microsoft.com/office/drawing/2014/main" id="{83B93D1C-97B8-4749-B3A4-D196EC816B58}"/>
              </a:ext>
            </a:extLst>
          </p:cNvPr>
          <p:cNvSpPr>
            <a:spLocks noGrp="1"/>
          </p:cNvSpPr>
          <p:nvPr>
            <p:ph type="title"/>
          </p:nvPr>
        </p:nvSpPr>
        <p:spPr/>
        <p:txBody>
          <a:bodyPr/>
          <a:lstStyle/>
          <a:p>
            <a:r>
              <a:rPr lang="en-GB" dirty="0"/>
              <a:t>Ultrasounds analysis</a:t>
            </a:r>
          </a:p>
        </p:txBody>
      </p:sp>
      <p:grpSp>
        <p:nvGrpSpPr>
          <p:cNvPr id="9" name="Group 8">
            <a:extLst>
              <a:ext uri="{FF2B5EF4-FFF2-40B4-BE49-F238E27FC236}">
                <a16:creationId xmlns:a16="http://schemas.microsoft.com/office/drawing/2014/main" id="{0BE557B2-0CB6-474B-B20C-845806AC7779}"/>
              </a:ext>
            </a:extLst>
          </p:cNvPr>
          <p:cNvGrpSpPr/>
          <p:nvPr/>
        </p:nvGrpSpPr>
        <p:grpSpPr>
          <a:xfrm>
            <a:off x="564000" y="931115"/>
            <a:ext cx="3123403" cy="1337192"/>
            <a:chOff x="96025" y="421072"/>
            <a:chExt cx="4019550" cy="1720850"/>
          </a:xfrm>
        </p:grpSpPr>
        <p:pic>
          <p:nvPicPr>
            <p:cNvPr id="10" name="Picture 9">
              <a:extLst>
                <a:ext uri="{FF2B5EF4-FFF2-40B4-BE49-F238E27FC236}">
                  <a16:creationId xmlns:a16="http://schemas.microsoft.com/office/drawing/2014/main" id="{C8F55B3E-86F6-458A-AFB2-B8324FD64A0D}"/>
                </a:ext>
              </a:extLst>
            </p:cNvPr>
            <p:cNvPicPr>
              <a:picLocks noChangeAspect="1"/>
            </p:cNvPicPr>
            <p:nvPr/>
          </p:nvPicPr>
          <p:blipFill>
            <a:blip r:embed="rId3"/>
            <a:stretch>
              <a:fillRect/>
            </a:stretch>
          </p:blipFill>
          <p:spPr>
            <a:xfrm>
              <a:off x="96025" y="865572"/>
              <a:ext cx="4019550" cy="1276350"/>
            </a:xfrm>
            <a:prstGeom prst="rect">
              <a:avLst/>
            </a:prstGeom>
          </p:spPr>
        </p:pic>
        <p:sp>
          <p:nvSpPr>
            <p:cNvPr id="11" name="TextBox 10">
              <a:extLst>
                <a:ext uri="{FF2B5EF4-FFF2-40B4-BE49-F238E27FC236}">
                  <a16:creationId xmlns:a16="http://schemas.microsoft.com/office/drawing/2014/main" id="{D4BD9EBB-91D8-47FE-99C7-31E01C573700}"/>
                </a:ext>
              </a:extLst>
            </p:cNvPr>
            <p:cNvSpPr txBox="1"/>
            <p:nvPr/>
          </p:nvSpPr>
          <p:spPr>
            <a:xfrm>
              <a:off x="192937" y="421072"/>
              <a:ext cx="3662456" cy="475298"/>
            </a:xfrm>
            <a:prstGeom prst="rect">
              <a:avLst/>
            </a:prstGeom>
            <a:noFill/>
          </p:spPr>
          <p:txBody>
            <a:bodyPr wrap="square" rtlCol="0">
              <a:spAutoFit/>
            </a:bodyPr>
            <a:lstStyle/>
            <a:p>
              <a:r>
                <a:rPr lang="en-US" dirty="0"/>
                <a:t>H</a:t>
              </a:r>
              <a:r>
                <a:rPr lang="en-US" baseline="-25000" dirty="0"/>
                <a:t>2</a:t>
              </a:r>
              <a:r>
                <a:rPr lang="en-US" dirty="0"/>
                <a:t> dry/ AuCu50/ Bodycote</a:t>
              </a:r>
            </a:p>
          </p:txBody>
        </p:sp>
        <p:cxnSp>
          <p:nvCxnSpPr>
            <p:cNvPr id="12" name="Straight Connector 11">
              <a:extLst>
                <a:ext uri="{FF2B5EF4-FFF2-40B4-BE49-F238E27FC236}">
                  <a16:creationId xmlns:a16="http://schemas.microsoft.com/office/drawing/2014/main" id="{C55BA5C6-6CF2-4884-AB4B-F1E7F334172E}"/>
                </a:ext>
              </a:extLst>
            </p:cNvPr>
            <p:cNvCxnSpPr/>
            <p:nvPr/>
          </p:nvCxnSpPr>
          <p:spPr>
            <a:xfrm flipV="1">
              <a:off x="515637" y="1503748"/>
              <a:ext cx="952728" cy="1"/>
            </a:xfrm>
            <a:prstGeom prst="line">
              <a:avLst/>
            </a:prstGeom>
            <a:ln w="28575">
              <a:prstDash val="dash"/>
            </a:ln>
          </p:spPr>
          <p:style>
            <a:lnRef idx="3">
              <a:schemeClr val="accent2"/>
            </a:lnRef>
            <a:fillRef idx="0">
              <a:schemeClr val="accent2"/>
            </a:fillRef>
            <a:effectRef idx="2">
              <a:schemeClr val="accent2"/>
            </a:effectRef>
            <a:fontRef idx="minor">
              <a:schemeClr val="tx1"/>
            </a:fontRef>
          </p:style>
        </p:cxnSp>
        <p:cxnSp>
          <p:nvCxnSpPr>
            <p:cNvPr id="13" name="Straight Connector 12">
              <a:extLst>
                <a:ext uri="{FF2B5EF4-FFF2-40B4-BE49-F238E27FC236}">
                  <a16:creationId xmlns:a16="http://schemas.microsoft.com/office/drawing/2014/main" id="{432C0918-C647-44EA-9B32-790E7B2FFF26}"/>
                </a:ext>
              </a:extLst>
            </p:cNvPr>
            <p:cNvCxnSpPr/>
            <p:nvPr/>
          </p:nvCxnSpPr>
          <p:spPr>
            <a:xfrm flipV="1">
              <a:off x="1680434" y="1503747"/>
              <a:ext cx="1005840" cy="1"/>
            </a:xfrm>
            <a:prstGeom prst="line">
              <a:avLst/>
            </a:prstGeom>
            <a:ln w="28575">
              <a:prstDash val="dash"/>
            </a:ln>
          </p:spPr>
          <p:style>
            <a:lnRef idx="3">
              <a:schemeClr val="accent2"/>
            </a:lnRef>
            <a:fillRef idx="0">
              <a:schemeClr val="accent2"/>
            </a:fillRef>
            <a:effectRef idx="2">
              <a:schemeClr val="accent2"/>
            </a:effectRef>
            <a:fontRef idx="minor">
              <a:schemeClr val="tx1"/>
            </a:fontRef>
          </p:style>
        </p:cxnSp>
        <p:cxnSp>
          <p:nvCxnSpPr>
            <p:cNvPr id="14" name="Straight Connector 13">
              <a:extLst>
                <a:ext uri="{FF2B5EF4-FFF2-40B4-BE49-F238E27FC236}">
                  <a16:creationId xmlns:a16="http://schemas.microsoft.com/office/drawing/2014/main" id="{F012C06B-011B-47FA-927D-E79295082CBE}"/>
                </a:ext>
              </a:extLst>
            </p:cNvPr>
            <p:cNvCxnSpPr/>
            <p:nvPr/>
          </p:nvCxnSpPr>
          <p:spPr>
            <a:xfrm flipV="1">
              <a:off x="2919906" y="1519500"/>
              <a:ext cx="1005840" cy="1"/>
            </a:xfrm>
            <a:prstGeom prst="line">
              <a:avLst/>
            </a:prstGeom>
            <a:ln w="28575">
              <a:prstDash val="dash"/>
            </a:ln>
          </p:spPr>
          <p:style>
            <a:lnRef idx="3">
              <a:schemeClr val="accent2"/>
            </a:lnRef>
            <a:fillRef idx="0">
              <a:schemeClr val="accent2"/>
            </a:fillRef>
            <a:effectRef idx="2">
              <a:schemeClr val="accent2"/>
            </a:effectRef>
            <a:fontRef idx="minor">
              <a:schemeClr val="tx1"/>
            </a:fontRef>
          </p:style>
        </p:cxnSp>
      </p:grpSp>
      <p:grpSp>
        <p:nvGrpSpPr>
          <p:cNvPr id="15" name="Group 14">
            <a:extLst>
              <a:ext uri="{FF2B5EF4-FFF2-40B4-BE49-F238E27FC236}">
                <a16:creationId xmlns:a16="http://schemas.microsoft.com/office/drawing/2014/main" id="{473140E8-4691-4E78-8937-625CC45B4717}"/>
              </a:ext>
            </a:extLst>
          </p:cNvPr>
          <p:cNvGrpSpPr/>
          <p:nvPr/>
        </p:nvGrpSpPr>
        <p:grpSpPr>
          <a:xfrm>
            <a:off x="559034" y="2245786"/>
            <a:ext cx="2845498" cy="1367024"/>
            <a:chOff x="8135889" y="-179053"/>
            <a:chExt cx="3657600" cy="1757170"/>
          </a:xfrm>
        </p:grpSpPr>
        <p:pic>
          <p:nvPicPr>
            <p:cNvPr id="16" name="Picture 15">
              <a:extLst>
                <a:ext uri="{FF2B5EF4-FFF2-40B4-BE49-F238E27FC236}">
                  <a16:creationId xmlns:a16="http://schemas.microsoft.com/office/drawing/2014/main" id="{EE2D5F64-6428-4670-8502-CBB0B53153A1}"/>
                </a:ext>
              </a:extLst>
            </p:cNvPr>
            <p:cNvPicPr>
              <a:picLocks noChangeAspect="1"/>
            </p:cNvPicPr>
            <p:nvPr/>
          </p:nvPicPr>
          <p:blipFill>
            <a:blip r:embed="rId4"/>
            <a:stretch>
              <a:fillRect/>
            </a:stretch>
          </p:blipFill>
          <p:spPr>
            <a:xfrm>
              <a:off x="8135889" y="216042"/>
              <a:ext cx="3657600" cy="1362075"/>
            </a:xfrm>
            <a:prstGeom prst="rect">
              <a:avLst/>
            </a:prstGeom>
          </p:spPr>
        </p:pic>
        <p:sp>
          <p:nvSpPr>
            <p:cNvPr id="17" name="TextBox 16">
              <a:extLst>
                <a:ext uri="{FF2B5EF4-FFF2-40B4-BE49-F238E27FC236}">
                  <a16:creationId xmlns:a16="http://schemas.microsoft.com/office/drawing/2014/main" id="{ED82BBE8-1A9F-486E-9423-7DADBFBB3097}"/>
                </a:ext>
              </a:extLst>
            </p:cNvPr>
            <p:cNvSpPr txBox="1"/>
            <p:nvPr/>
          </p:nvSpPr>
          <p:spPr>
            <a:xfrm>
              <a:off x="8218181" y="-179053"/>
              <a:ext cx="3363228" cy="474739"/>
            </a:xfrm>
            <a:prstGeom prst="rect">
              <a:avLst/>
            </a:prstGeom>
            <a:noFill/>
          </p:spPr>
          <p:txBody>
            <a:bodyPr wrap="none" rtlCol="0">
              <a:spAutoFit/>
            </a:bodyPr>
            <a:lstStyle/>
            <a:p>
              <a:r>
                <a:rPr lang="en-US" dirty="0"/>
                <a:t>H</a:t>
              </a:r>
              <a:r>
                <a:rPr lang="en-US" baseline="-25000" dirty="0"/>
                <a:t>2</a:t>
              </a:r>
              <a:r>
                <a:rPr lang="en-US" dirty="0"/>
                <a:t> dry / AuCu50/ CERN</a:t>
              </a:r>
            </a:p>
          </p:txBody>
        </p:sp>
        <p:cxnSp>
          <p:nvCxnSpPr>
            <p:cNvPr id="18" name="Straight Connector 17">
              <a:extLst>
                <a:ext uri="{FF2B5EF4-FFF2-40B4-BE49-F238E27FC236}">
                  <a16:creationId xmlns:a16="http://schemas.microsoft.com/office/drawing/2014/main" id="{D1CD661A-5354-4181-8A52-83AA4227C229}"/>
                </a:ext>
              </a:extLst>
            </p:cNvPr>
            <p:cNvCxnSpPr/>
            <p:nvPr/>
          </p:nvCxnSpPr>
          <p:spPr>
            <a:xfrm flipV="1">
              <a:off x="8276798" y="868104"/>
              <a:ext cx="952728" cy="1"/>
            </a:xfrm>
            <a:prstGeom prst="line">
              <a:avLst/>
            </a:prstGeom>
            <a:ln w="28575">
              <a:prstDash val="dash"/>
            </a:ln>
          </p:spPr>
          <p:style>
            <a:lnRef idx="3">
              <a:schemeClr val="accent2"/>
            </a:lnRef>
            <a:fillRef idx="0">
              <a:schemeClr val="accent2"/>
            </a:fillRef>
            <a:effectRef idx="2">
              <a:schemeClr val="accent2"/>
            </a:effectRef>
            <a:fontRef idx="minor">
              <a:schemeClr val="tx1"/>
            </a:fontRef>
          </p:style>
        </p:cxnSp>
        <p:cxnSp>
          <p:nvCxnSpPr>
            <p:cNvPr id="19" name="Straight Connector 18">
              <a:extLst>
                <a:ext uri="{FF2B5EF4-FFF2-40B4-BE49-F238E27FC236}">
                  <a16:creationId xmlns:a16="http://schemas.microsoft.com/office/drawing/2014/main" id="{73A4679D-1AD2-42BF-91A2-7F7673212139}"/>
                </a:ext>
              </a:extLst>
            </p:cNvPr>
            <p:cNvCxnSpPr/>
            <p:nvPr/>
          </p:nvCxnSpPr>
          <p:spPr>
            <a:xfrm flipV="1">
              <a:off x="9518058" y="868104"/>
              <a:ext cx="952728" cy="1"/>
            </a:xfrm>
            <a:prstGeom prst="line">
              <a:avLst/>
            </a:prstGeom>
            <a:ln w="28575">
              <a:prstDash val="dash"/>
            </a:ln>
          </p:spPr>
          <p:style>
            <a:lnRef idx="3">
              <a:schemeClr val="accent2"/>
            </a:lnRef>
            <a:fillRef idx="0">
              <a:schemeClr val="accent2"/>
            </a:fillRef>
            <a:effectRef idx="2">
              <a:schemeClr val="accent2"/>
            </a:effectRef>
            <a:fontRef idx="minor">
              <a:schemeClr val="tx1"/>
            </a:fontRef>
          </p:style>
        </p:cxnSp>
        <p:cxnSp>
          <p:nvCxnSpPr>
            <p:cNvPr id="20" name="Straight Connector 19">
              <a:extLst>
                <a:ext uri="{FF2B5EF4-FFF2-40B4-BE49-F238E27FC236}">
                  <a16:creationId xmlns:a16="http://schemas.microsoft.com/office/drawing/2014/main" id="{8B160079-20DD-47BB-BA6D-7AADDF7A4855}"/>
                </a:ext>
              </a:extLst>
            </p:cNvPr>
            <p:cNvCxnSpPr/>
            <p:nvPr/>
          </p:nvCxnSpPr>
          <p:spPr>
            <a:xfrm flipV="1">
              <a:off x="10577941" y="868104"/>
              <a:ext cx="1188720" cy="1"/>
            </a:xfrm>
            <a:prstGeom prst="line">
              <a:avLst/>
            </a:prstGeom>
            <a:ln w="28575">
              <a:prstDash val="dash"/>
            </a:ln>
          </p:spPr>
          <p:style>
            <a:lnRef idx="3">
              <a:schemeClr val="accent2"/>
            </a:lnRef>
            <a:fillRef idx="0">
              <a:schemeClr val="accent2"/>
            </a:fillRef>
            <a:effectRef idx="2">
              <a:schemeClr val="accent2"/>
            </a:effectRef>
            <a:fontRef idx="minor">
              <a:schemeClr val="tx1"/>
            </a:fontRef>
          </p:style>
        </p:cxnSp>
      </p:grpSp>
      <p:grpSp>
        <p:nvGrpSpPr>
          <p:cNvPr id="24" name="Group 23">
            <a:extLst>
              <a:ext uri="{FF2B5EF4-FFF2-40B4-BE49-F238E27FC236}">
                <a16:creationId xmlns:a16="http://schemas.microsoft.com/office/drawing/2014/main" id="{16729B54-BF08-4976-B512-81E09FC5264F}"/>
              </a:ext>
            </a:extLst>
          </p:cNvPr>
          <p:cNvGrpSpPr/>
          <p:nvPr/>
        </p:nvGrpSpPr>
        <p:grpSpPr>
          <a:xfrm>
            <a:off x="556936" y="3588723"/>
            <a:ext cx="3921622" cy="1366337"/>
            <a:chOff x="4320" y="3309617"/>
            <a:chExt cx="5180118" cy="1804811"/>
          </a:xfrm>
        </p:grpSpPr>
        <p:pic>
          <p:nvPicPr>
            <p:cNvPr id="21" name="Picture 20">
              <a:extLst>
                <a:ext uri="{FF2B5EF4-FFF2-40B4-BE49-F238E27FC236}">
                  <a16:creationId xmlns:a16="http://schemas.microsoft.com/office/drawing/2014/main" id="{459FE1E9-E583-4BF2-9271-50AE9BA51CB8}"/>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4320" y="3745565"/>
              <a:ext cx="2428875" cy="1368863"/>
            </a:xfrm>
            <a:prstGeom prst="rect">
              <a:avLst/>
            </a:prstGeom>
          </p:spPr>
        </p:pic>
        <p:pic>
          <p:nvPicPr>
            <p:cNvPr id="22" name="Picture 21">
              <a:extLst>
                <a:ext uri="{FF2B5EF4-FFF2-40B4-BE49-F238E27FC236}">
                  <a16:creationId xmlns:a16="http://schemas.microsoft.com/office/drawing/2014/main" id="{7680E054-81F5-4D60-A043-71DE04E0A440}"/>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2433194" y="3743175"/>
              <a:ext cx="2751244" cy="1371252"/>
            </a:xfrm>
            <a:prstGeom prst="rect">
              <a:avLst/>
            </a:prstGeom>
          </p:spPr>
        </p:pic>
        <p:sp>
          <p:nvSpPr>
            <p:cNvPr id="23" name="TextBox 22">
              <a:extLst>
                <a:ext uri="{FF2B5EF4-FFF2-40B4-BE49-F238E27FC236}">
                  <a16:creationId xmlns:a16="http://schemas.microsoft.com/office/drawing/2014/main" id="{951AA239-4088-418C-9B26-47658882302C}"/>
                </a:ext>
              </a:extLst>
            </p:cNvPr>
            <p:cNvSpPr txBox="1"/>
            <p:nvPr/>
          </p:nvSpPr>
          <p:spPr>
            <a:xfrm>
              <a:off x="91657" y="3309617"/>
              <a:ext cx="3863286" cy="487855"/>
            </a:xfrm>
            <a:prstGeom prst="rect">
              <a:avLst/>
            </a:prstGeom>
            <a:noFill/>
          </p:spPr>
          <p:txBody>
            <a:bodyPr wrap="none" rtlCol="0">
              <a:spAutoFit/>
            </a:bodyPr>
            <a:lstStyle/>
            <a:p>
              <a:r>
                <a:rPr lang="en-US" dirty="0"/>
                <a:t>Vacuum/ Palcusil-5/ CERN</a:t>
              </a:r>
            </a:p>
          </p:txBody>
        </p:sp>
      </p:grpSp>
      <p:grpSp>
        <p:nvGrpSpPr>
          <p:cNvPr id="27" name="Group 26">
            <a:extLst>
              <a:ext uri="{FF2B5EF4-FFF2-40B4-BE49-F238E27FC236}">
                <a16:creationId xmlns:a16="http://schemas.microsoft.com/office/drawing/2014/main" id="{D4CA3579-82C6-48B9-B6A4-AEF101C534AB}"/>
              </a:ext>
            </a:extLst>
          </p:cNvPr>
          <p:cNvGrpSpPr/>
          <p:nvPr/>
        </p:nvGrpSpPr>
        <p:grpSpPr>
          <a:xfrm>
            <a:off x="565526" y="4927231"/>
            <a:ext cx="3632004" cy="1374607"/>
            <a:chOff x="34106" y="5060193"/>
            <a:chExt cx="4705350" cy="1780837"/>
          </a:xfrm>
        </p:grpSpPr>
        <p:pic>
          <p:nvPicPr>
            <p:cNvPr id="25" name="Picture 24">
              <a:extLst>
                <a:ext uri="{FF2B5EF4-FFF2-40B4-BE49-F238E27FC236}">
                  <a16:creationId xmlns:a16="http://schemas.microsoft.com/office/drawing/2014/main" id="{2998A380-26F2-4E4A-A8F6-3518809FAE21}"/>
                </a:ext>
              </a:extLst>
            </p:cNvPr>
            <p:cNvPicPr>
              <a:picLocks noChangeAspect="1"/>
            </p:cNvPicPr>
            <p:nvPr/>
          </p:nvPicPr>
          <p:blipFill>
            <a:blip r:embed="rId7"/>
            <a:stretch>
              <a:fillRect/>
            </a:stretch>
          </p:blipFill>
          <p:spPr>
            <a:xfrm>
              <a:off x="34106" y="5507530"/>
              <a:ext cx="4705350" cy="1333500"/>
            </a:xfrm>
            <a:prstGeom prst="rect">
              <a:avLst/>
            </a:prstGeom>
          </p:spPr>
        </p:pic>
        <p:sp>
          <p:nvSpPr>
            <p:cNvPr id="26" name="TextBox 25">
              <a:extLst>
                <a:ext uri="{FF2B5EF4-FFF2-40B4-BE49-F238E27FC236}">
                  <a16:creationId xmlns:a16="http://schemas.microsoft.com/office/drawing/2014/main" id="{D095BCA4-17C2-4DA2-BDA9-9C52C77B6B3C}"/>
                </a:ext>
              </a:extLst>
            </p:cNvPr>
            <p:cNvSpPr txBox="1"/>
            <p:nvPr/>
          </p:nvSpPr>
          <p:spPr>
            <a:xfrm>
              <a:off x="34106" y="5060193"/>
              <a:ext cx="4436974" cy="478478"/>
            </a:xfrm>
            <a:prstGeom prst="rect">
              <a:avLst/>
            </a:prstGeom>
            <a:noFill/>
          </p:spPr>
          <p:txBody>
            <a:bodyPr wrap="none" rtlCol="0">
              <a:spAutoFit/>
            </a:bodyPr>
            <a:lstStyle/>
            <a:p>
              <a:r>
                <a:rPr lang="en-US" dirty="0"/>
                <a:t>Vacuum/ Palabraze-840/ CERN</a:t>
              </a:r>
            </a:p>
          </p:txBody>
        </p:sp>
      </p:grpSp>
      <p:sp>
        <p:nvSpPr>
          <p:cNvPr id="31" name="TextBox 30">
            <a:extLst>
              <a:ext uri="{FF2B5EF4-FFF2-40B4-BE49-F238E27FC236}">
                <a16:creationId xmlns:a16="http://schemas.microsoft.com/office/drawing/2014/main" id="{8BB6EDB5-1379-4259-821D-F4D8951EFA96}"/>
              </a:ext>
            </a:extLst>
          </p:cNvPr>
          <p:cNvSpPr txBox="1"/>
          <p:nvPr/>
        </p:nvSpPr>
        <p:spPr>
          <a:xfrm>
            <a:off x="6403525" y="6055945"/>
            <a:ext cx="5422011" cy="276999"/>
          </a:xfrm>
          <a:prstGeom prst="rect">
            <a:avLst/>
          </a:prstGeom>
          <a:noFill/>
        </p:spPr>
        <p:txBody>
          <a:bodyPr wrap="square" lIns="0" tIns="0" rIns="0" bIns="0" rtlCol="0">
            <a:spAutoFit/>
          </a:bodyPr>
          <a:lstStyle/>
          <a:p>
            <a:pPr algn="l"/>
            <a:r>
              <a:rPr lang="en-GB" dirty="0">
                <a:hlinkClick r:id="rId8"/>
              </a:rPr>
              <a:t>Brazing tests (15 September 2021) · Indico (cern.ch)</a:t>
            </a:r>
            <a:endParaRPr lang="en-GB" dirty="0"/>
          </a:p>
        </p:txBody>
      </p:sp>
      <p:sp>
        <p:nvSpPr>
          <p:cNvPr id="29" name="Footer Placeholder 4">
            <a:extLst>
              <a:ext uri="{FF2B5EF4-FFF2-40B4-BE49-F238E27FC236}">
                <a16:creationId xmlns:a16="http://schemas.microsoft.com/office/drawing/2014/main" id="{5FE3D513-5244-423C-859A-B2C226112A2E}"/>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sp>
        <p:nvSpPr>
          <p:cNvPr id="3" name="Date Placeholder 2">
            <a:extLst>
              <a:ext uri="{FF2B5EF4-FFF2-40B4-BE49-F238E27FC236}">
                <a16:creationId xmlns:a16="http://schemas.microsoft.com/office/drawing/2014/main" id="{A5F90A45-92D5-4FD5-8095-DBFCDD790BB5}"/>
              </a:ext>
            </a:extLst>
          </p:cNvPr>
          <p:cNvSpPr>
            <a:spLocks noGrp="1"/>
          </p:cNvSpPr>
          <p:nvPr>
            <p:ph type="dt" sz="half" idx="14"/>
          </p:nvPr>
        </p:nvSpPr>
        <p:spPr/>
        <p:txBody>
          <a:bodyPr/>
          <a:lstStyle/>
          <a:p>
            <a:fld id="{85ABB20B-D114-4F83-A5D0-B4CDEEC44ACC}" type="datetime1">
              <a:rPr lang="en-GB" smtClean="0"/>
              <a:t>20/05/2022</a:t>
            </a:fld>
            <a:endParaRPr lang="en-US" dirty="0"/>
          </a:p>
        </p:txBody>
      </p:sp>
      <p:sp>
        <p:nvSpPr>
          <p:cNvPr id="4" name="Slide Number Placeholder 3">
            <a:extLst>
              <a:ext uri="{FF2B5EF4-FFF2-40B4-BE49-F238E27FC236}">
                <a16:creationId xmlns:a16="http://schemas.microsoft.com/office/drawing/2014/main" id="{FC84E176-D6E7-4062-8B75-495FBACE3015}"/>
              </a:ext>
            </a:extLst>
          </p:cNvPr>
          <p:cNvSpPr>
            <a:spLocks noGrp="1"/>
          </p:cNvSpPr>
          <p:nvPr>
            <p:ph type="sldNum" sz="quarter" idx="16"/>
          </p:nvPr>
        </p:nvSpPr>
        <p:spPr/>
        <p:txBody>
          <a:bodyPr/>
          <a:lstStyle/>
          <a:p>
            <a:fld id="{36B5EA5A-BC32-A742-B11B-8E7414D5B535}" type="slidenum">
              <a:rPr lang="en-US" smtClean="0"/>
              <a:pPr/>
              <a:t>6</a:t>
            </a:fld>
            <a:endParaRPr lang="en-US" dirty="0"/>
          </a:p>
        </p:txBody>
      </p:sp>
    </p:spTree>
    <p:extLst>
      <p:ext uri="{BB962C8B-B14F-4D97-AF65-F5344CB8AC3E}">
        <p14:creationId xmlns:p14="http://schemas.microsoft.com/office/powerpoint/2010/main" val="22965247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DB3883B2-DBEC-4A14-97C3-69541C470FE3}"/>
              </a:ext>
            </a:extLst>
          </p:cNvPr>
          <p:cNvPicPr>
            <a:picLocks noChangeAspect="1"/>
          </p:cNvPicPr>
          <p:nvPr/>
        </p:nvPicPr>
        <p:blipFill>
          <a:blip r:embed="rId3"/>
          <a:stretch>
            <a:fillRect/>
          </a:stretch>
        </p:blipFill>
        <p:spPr>
          <a:xfrm>
            <a:off x="6403525" y="290918"/>
            <a:ext cx="4748735" cy="5835382"/>
          </a:xfrm>
          <a:prstGeom prst="rect">
            <a:avLst/>
          </a:prstGeom>
        </p:spPr>
      </p:pic>
      <p:sp>
        <p:nvSpPr>
          <p:cNvPr id="2" name="Title 1">
            <a:extLst>
              <a:ext uri="{FF2B5EF4-FFF2-40B4-BE49-F238E27FC236}">
                <a16:creationId xmlns:a16="http://schemas.microsoft.com/office/drawing/2014/main" id="{83B93D1C-97B8-4749-B3A4-D196EC816B58}"/>
              </a:ext>
            </a:extLst>
          </p:cNvPr>
          <p:cNvSpPr>
            <a:spLocks noGrp="1"/>
          </p:cNvSpPr>
          <p:nvPr>
            <p:ph type="title"/>
          </p:nvPr>
        </p:nvSpPr>
        <p:spPr/>
        <p:txBody>
          <a:bodyPr/>
          <a:lstStyle/>
          <a:p>
            <a:r>
              <a:rPr lang="en-GB" dirty="0"/>
              <a:t>Ultrasounds analysis</a:t>
            </a:r>
          </a:p>
        </p:txBody>
      </p:sp>
      <p:grpSp>
        <p:nvGrpSpPr>
          <p:cNvPr id="9" name="Group 8">
            <a:extLst>
              <a:ext uri="{FF2B5EF4-FFF2-40B4-BE49-F238E27FC236}">
                <a16:creationId xmlns:a16="http://schemas.microsoft.com/office/drawing/2014/main" id="{0BE557B2-0CB6-474B-B20C-845806AC7779}"/>
              </a:ext>
            </a:extLst>
          </p:cNvPr>
          <p:cNvGrpSpPr/>
          <p:nvPr/>
        </p:nvGrpSpPr>
        <p:grpSpPr>
          <a:xfrm>
            <a:off x="564000" y="931115"/>
            <a:ext cx="3123403" cy="1337192"/>
            <a:chOff x="96025" y="421072"/>
            <a:chExt cx="4019550" cy="1720850"/>
          </a:xfrm>
        </p:grpSpPr>
        <p:pic>
          <p:nvPicPr>
            <p:cNvPr id="10" name="Picture 9">
              <a:extLst>
                <a:ext uri="{FF2B5EF4-FFF2-40B4-BE49-F238E27FC236}">
                  <a16:creationId xmlns:a16="http://schemas.microsoft.com/office/drawing/2014/main" id="{C8F55B3E-86F6-458A-AFB2-B8324FD64A0D}"/>
                </a:ext>
              </a:extLst>
            </p:cNvPr>
            <p:cNvPicPr>
              <a:picLocks noChangeAspect="1"/>
            </p:cNvPicPr>
            <p:nvPr/>
          </p:nvPicPr>
          <p:blipFill>
            <a:blip r:embed="rId4"/>
            <a:stretch>
              <a:fillRect/>
            </a:stretch>
          </p:blipFill>
          <p:spPr>
            <a:xfrm>
              <a:off x="96025" y="865572"/>
              <a:ext cx="4019550" cy="1276350"/>
            </a:xfrm>
            <a:prstGeom prst="rect">
              <a:avLst/>
            </a:prstGeom>
          </p:spPr>
        </p:pic>
        <p:sp>
          <p:nvSpPr>
            <p:cNvPr id="11" name="TextBox 10">
              <a:extLst>
                <a:ext uri="{FF2B5EF4-FFF2-40B4-BE49-F238E27FC236}">
                  <a16:creationId xmlns:a16="http://schemas.microsoft.com/office/drawing/2014/main" id="{D4BD9EBB-91D8-47FE-99C7-31E01C573700}"/>
                </a:ext>
              </a:extLst>
            </p:cNvPr>
            <p:cNvSpPr txBox="1"/>
            <p:nvPr/>
          </p:nvSpPr>
          <p:spPr>
            <a:xfrm>
              <a:off x="192937" y="421072"/>
              <a:ext cx="3662456" cy="475298"/>
            </a:xfrm>
            <a:prstGeom prst="rect">
              <a:avLst/>
            </a:prstGeom>
            <a:noFill/>
          </p:spPr>
          <p:txBody>
            <a:bodyPr wrap="square" rtlCol="0">
              <a:spAutoFit/>
            </a:bodyPr>
            <a:lstStyle/>
            <a:p>
              <a:r>
                <a:rPr lang="en-US" dirty="0"/>
                <a:t>H</a:t>
              </a:r>
              <a:r>
                <a:rPr lang="en-US" baseline="-25000" dirty="0"/>
                <a:t>2</a:t>
              </a:r>
              <a:r>
                <a:rPr lang="en-US" dirty="0"/>
                <a:t> dry/ AuCu50/ Bodycote</a:t>
              </a:r>
            </a:p>
          </p:txBody>
        </p:sp>
        <p:cxnSp>
          <p:nvCxnSpPr>
            <p:cNvPr id="12" name="Straight Connector 11">
              <a:extLst>
                <a:ext uri="{FF2B5EF4-FFF2-40B4-BE49-F238E27FC236}">
                  <a16:creationId xmlns:a16="http://schemas.microsoft.com/office/drawing/2014/main" id="{C55BA5C6-6CF2-4884-AB4B-F1E7F334172E}"/>
                </a:ext>
              </a:extLst>
            </p:cNvPr>
            <p:cNvCxnSpPr/>
            <p:nvPr/>
          </p:nvCxnSpPr>
          <p:spPr>
            <a:xfrm flipV="1">
              <a:off x="515637" y="1503748"/>
              <a:ext cx="952728" cy="1"/>
            </a:xfrm>
            <a:prstGeom prst="line">
              <a:avLst/>
            </a:prstGeom>
            <a:ln w="28575">
              <a:prstDash val="dash"/>
            </a:ln>
          </p:spPr>
          <p:style>
            <a:lnRef idx="3">
              <a:schemeClr val="accent2"/>
            </a:lnRef>
            <a:fillRef idx="0">
              <a:schemeClr val="accent2"/>
            </a:fillRef>
            <a:effectRef idx="2">
              <a:schemeClr val="accent2"/>
            </a:effectRef>
            <a:fontRef idx="minor">
              <a:schemeClr val="tx1"/>
            </a:fontRef>
          </p:style>
        </p:cxnSp>
        <p:cxnSp>
          <p:nvCxnSpPr>
            <p:cNvPr id="13" name="Straight Connector 12">
              <a:extLst>
                <a:ext uri="{FF2B5EF4-FFF2-40B4-BE49-F238E27FC236}">
                  <a16:creationId xmlns:a16="http://schemas.microsoft.com/office/drawing/2014/main" id="{432C0918-C647-44EA-9B32-790E7B2FFF26}"/>
                </a:ext>
              </a:extLst>
            </p:cNvPr>
            <p:cNvCxnSpPr/>
            <p:nvPr/>
          </p:nvCxnSpPr>
          <p:spPr>
            <a:xfrm flipV="1">
              <a:off x="1680434" y="1503747"/>
              <a:ext cx="1005840" cy="1"/>
            </a:xfrm>
            <a:prstGeom prst="line">
              <a:avLst/>
            </a:prstGeom>
            <a:ln w="28575">
              <a:prstDash val="dash"/>
            </a:ln>
          </p:spPr>
          <p:style>
            <a:lnRef idx="3">
              <a:schemeClr val="accent2"/>
            </a:lnRef>
            <a:fillRef idx="0">
              <a:schemeClr val="accent2"/>
            </a:fillRef>
            <a:effectRef idx="2">
              <a:schemeClr val="accent2"/>
            </a:effectRef>
            <a:fontRef idx="minor">
              <a:schemeClr val="tx1"/>
            </a:fontRef>
          </p:style>
        </p:cxnSp>
        <p:cxnSp>
          <p:nvCxnSpPr>
            <p:cNvPr id="14" name="Straight Connector 13">
              <a:extLst>
                <a:ext uri="{FF2B5EF4-FFF2-40B4-BE49-F238E27FC236}">
                  <a16:creationId xmlns:a16="http://schemas.microsoft.com/office/drawing/2014/main" id="{F012C06B-011B-47FA-927D-E79295082CBE}"/>
                </a:ext>
              </a:extLst>
            </p:cNvPr>
            <p:cNvCxnSpPr/>
            <p:nvPr/>
          </p:nvCxnSpPr>
          <p:spPr>
            <a:xfrm flipV="1">
              <a:off x="2919906" y="1519500"/>
              <a:ext cx="1005840" cy="1"/>
            </a:xfrm>
            <a:prstGeom prst="line">
              <a:avLst/>
            </a:prstGeom>
            <a:ln w="28575">
              <a:prstDash val="dash"/>
            </a:ln>
          </p:spPr>
          <p:style>
            <a:lnRef idx="3">
              <a:schemeClr val="accent2"/>
            </a:lnRef>
            <a:fillRef idx="0">
              <a:schemeClr val="accent2"/>
            </a:fillRef>
            <a:effectRef idx="2">
              <a:schemeClr val="accent2"/>
            </a:effectRef>
            <a:fontRef idx="minor">
              <a:schemeClr val="tx1"/>
            </a:fontRef>
          </p:style>
        </p:cxnSp>
      </p:grpSp>
      <p:grpSp>
        <p:nvGrpSpPr>
          <p:cNvPr id="15" name="Group 14">
            <a:extLst>
              <a:ext uri="{FF2B5EF4-FFF2-40B4-BE49-F238E27FC236}">
                <a16:creationId xmlns:a16="http://schemas.microsoft.com/office/drawing/2014/main" id="{473140E8-4691-4E78-8937-625CC45B4717}"/>
              </a:ext>
            </a:extLst>
          </p:cNvPr>
          <p:cNvGrpSpPr/>
          <p:nvPr/>
        </p:nvGrpSpPr>
        <p:grpSpPr>
          <a:xfrm>
            <a:off x="559034" y="2245786"/>
            <a:ext cx="2845498" cy="1367024"/>
            <a:chOff x="8135889" y="-179053"/>
            <a:chExt cx="3657600" cy="1757170"/>
          </a:xfrm>
        </p:grpSpPr>
        <p:pic>
          <p:nvPicPr>
            <p:cNvPr id="16" name="Picture 15">
              <a:extLst>
                <a:ext uri="{FF2B5EF4-FFF2-40B4-BE49-F238E27FC236}">
                  <a16:creationId xmlns:a16="http://schemas.microsoft.com/office/drawing/2014/main" id="{EE2D5F64-6428-4670-8502-CBB0B53153A1}"/>
                </a:ext>
              </a:extLst>
            </p:cNvPr>
            <p:cNvPicPr>
              <a:picLocks noChangeAspect="1"/>
            </p:cNvPicPr>
            <p:nvPr/>
          </p:nvPicPr>
          <p:blipFill>
            <a:blip r:embed="rId5"/>
            <a:stretch>
              <a:fillRect/>
            </a:stretch>
          </p:blipFill>
          <p:spPr>
            <a:xfrm>
              <a:off x="8135889" y="216042"/>
              <a:ext cx="3657600" cy="1362075"/>
            </a:xfrm>
            <a:prstGeom prst="rect">
              <a:avLst/>
            </a:prstGeom>
          </p:spPr>
        </p:pic>
        <p:sp>
          <p:nvSpPr>
            <p:cNvPr id="17" name="TextBox 16">
              <a:extLst>
                <a:ext uri="{FF2B5EF4-FFF2-40B4-BE49-F238E27FC236}">
                  <a16:creationId xmlns:a16="http://schemas.microsoft.com/office/drawing/2014/main" id="{ED82BBE8-1A9F-486E-9423-7DADBFBB3097}"/>
                </a:ext>
              </a:extLst>
            </p:cNvPr>
            <p:cNvSpPr txBox="1"/>
            <p:nvPr/>
          </p:nvSpPr>
          <p:spPr>
            <a:xfrm>
              <a:off x="8218181" y="-179053"/>
              <a:ext cx="3363228" cy="474739"/>
            </a:xfrm>
            <a:prstGeom prst="rect">
              <a:avLst/>
            </a:prstGeom>
            <a:noFill/>
          </p:spPr>
          <p:txBody>
            <a:bodyPr wrap="none" rtlCol="0">
              <a:spAutoFit/>
            </a:bodyPr>
            <a:lstStyle/>
            <a:p>
              <a:r>
                <a:rPr lang="en-US" dirty="0"/>
                <a:t>H</a:t>
              </a:r>
              <a:r>
                <a:rPr lang="en-US" baseline="-25000" dirty="0"/>
                <a:t>2</a:t>
              </a:r>
              <a:r>
                <a:rPr lang="en-US" dirty="0"/>
                <a:t> dry / AuCu50/ CERN</a:t>
              </a:r>
            </a:p>
          </p:txBody>
        </p:sp>
        <p:cxnSp>
          <p:nvCxnSpPr>
            <p:cNvPr id="18" name="Straight Connector 17">
              <a:extLst>
                <a:ext uri="{FF2B5EF4-FFF2-40B4-BE49-F238E27FC236}">
                  <a16:creationId xmlns:a16="http://schemas.microsoft.com/office/drawing/2014/main" id="{D1CD661A-5354-4181-8A52-83AA4227C229}"/>
                </a:ext>
              </a:extLst>
            </p:cNvPr>
            <p:cNvCxnSpPr/>
            <p:nvPr/>
          </p:nvCxnSpPr>
          <p:spPr>
            <a:xfrm flipV="1">
              <a:off x="8276798" y="868104"/>
              <a:ext cx="952728" cy="1"/>
            </a:xfrm>
            <a:prstGeom prst="line">
              <a:avLst/>
            </a:prstGeom>
            <a:ln w="28575">
              <a:prstDash val="dash"/>
            </a:ln>
          </p:spPr>
          <p:style>
            <a:lnRef idx="3">
              <a:schemeClr val="accent2"/>
            </a:lnRef>
            <a:fillRef idx="0">
              <a:schemeClr val="accent2"/>
            </a:fillRef>
            <a:effectRef idx="2">
              <a:schemeClr val="accent2"/>
            </a:effectRef>
            <a:fontRef idx="minor">
              <a:schemeClr val="tx1"/>
            </a:fontRef>
          </p:style>
        </p:cxnSp>
        <p:cxnSp>
          <p:nvCxnSpPr>
            <p:cNvPr id="19" name="Straight Connector 18">
              <a:extLst>
                <a:ext uri="{FF2B5EF4-FFF2-40B4-BE49-F238E27FC236}">
                  <a16:creationId xmlns:a16="http://schemas.microsoft.com/office/drawing/2014/main" id="{73A4679D-1AD2-42BF-91A2-7F7673212139}"/>
                </a:ext>
              </a:extLst>
            </p:cNvPr>
            <p:cNvCxnSpPr/>
            <p:nvPr/>
          </p:nvCxnSpPr>
          <p:spPr>
            <a:xfrm flipV="1">
              <a:off x="9518058" y="868104"/>
              <a:ext cx="952728" cy="1"/>
            </a:xfrm>
            <a:prstGeom prst="line">
              <a:avLst/>
            </a:prstGeom>
            <a:ln w="28575">
              <a:prstDash val="dash"/>
            </a:ln>
          </p:spPr>
          <p:style>
            <a:lnRef idx="3">
              <a:schemeClr val="accent2"/>
            </a:lnRef>
            <a:fillRef idx="0">
              <a:schemeClr val="accent2"/>
            </a:fillRef>
            <a:effectRef idx="2">
              <a:schemeClr val="accent2"/>
            </a:effectRef>
            <a:fontRef idx="minor">
              <a:schemeClr val="tx1"/>
            </a:fontRef>
          </p:style>
        </p:cxnSp>
        <p:cxnSp>
          <p:nvCxnSpPr>
            <p:cNvPr id="20" name="Straight Connector 19">
              <a:extLst>
                <a:ext uri="{FF2B5EF4-FFF2-40B4-BE49-F238E27FC236}">
                  <a16:creationId xmlns:a16="http://schemas.microsoft.com/office/drawing/2014/main" id="{8B160079-20DD-47BB-BA6D-7AADDF7A4855}"/>
                </a:ext>
              </a:extLst>
            </p:cNvPr>
            <p:cNvCxnSpPr/>
            <p:nvPr/>
          </p:nvCxnSpPr>
          <p:spPr>
            <a:xfrm flipV="1">
              <a:off x="10577941" y="868104"/>
              <a:ext cx="1188720" cy="1"/>
            </a:xfrm>
            <a:prstGeom prst="line">
              <a:avLst/>
            </a:prstGeom>
            <a:ln w="28575">
              <a:prstDash val="dash"/>
            </a:ln>
          </p:spPr>
          <p:style>
            <a:lnRef idx="3">
              <a:schemeClr val="accent2"/>
            </a:lnRef>
            <a:fillRef idx="0">
              <a:schemeClr val="accent2"/>
            </a:fillRef>
            <a:effectRef idx="2">
              <a:schemeClr val="accent2"/>
            </a:effectRef>
            <a:fontRef idx="minor">
              <a:schemeClr val="tx1"/>
            </a:fontRef>
          </p:style>
        </p:cxnSp>
      </p:grpSp>
      <p:grpSp>
        <p:nvGrpSpPr>
          <p:cNvPr id="24" name="Group 23">
            <a:extLst>
              <a:ext uri="{FF2B5EF4-FFF2-40B4-BE49-F238E27FC236}">
                <a16:creationId xmlns:a16="http://schemas.microsoft.com/office/drawing/2014/main" id="{16729B54-BF08-4976-B512-81E09FC5264F}"/>
              </a:ext>
            </a:extLst>
          </p:cNvPr>
          <p:cNvGrpSpPr/>
          <p:nvPr/>
        </p:nvGrpSpPr>
        <p:grpSpPr>
          <a:xfrm>
            <a:off x="556936" y="3588723"/>
            <a:ext cx="3921622" cy="1366337"/>
            <a:chOff x="4320" y="3309617"/>
            <a:chExt cx="5180118" cy="1804811"/>
          </a:xfrm>
        </p:grpSpPr>
        <p:pic>
          <p:nvPicPr>
            <p:cNvPr id="21" name="Picture 20">
              <a:extLst>
                <a:ext uri="{FF2B5EF4-FFF2-40B4-BE49-F238E27FC236}">
                  <a16:creationId xmlns:a16="http://schemas.microsoft.com/office/drawing/2014/main" id="{459FE1E9-E583-4BF2-9271-50AE9BA51CB8}"/>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4320" y="3745565"/>
              <a:ext cx="2428875" cy="1368863"/>
            </a:xfrm>
            <a:prstGeom prst="rect">
              <a:avLst/>
            </a:prstGeom>
          </p:spPr>
        </p:pic>
        <p:pic>
          <p:nvPicPr>
            <p:cNvPr id="22" name="Picture 21">
              <a:extLst>
                <a:ext uri="{FF2B5EF4-FFF2-40B4-BE49-F238E27FC236}">
                  <a16:creationId xmlns:a16="http://schemas.microsoft.com/office/drawing/2014/main" id="{7680E054-81F5-4D60-A043-71DE04E0A440}"/>
                </a:ext>
              </a:extLst>
            </p:cNvPr>
            <p:cNvPicPr>
              <a:picLocks noChangeAspect="1"/>
            </p:cNvPicPr>
            <p:nvPr/>
          </p:nvPicPr>
          <p:blipFill rotWithShape="1">
            <a:blip r:embed="rId7" cstate="hqprint">
              <a:extLst>
                <a:ext uri="{28A0092B-C50C-407E-A947-70E740481C1C}">
                  <a14:useLocalDpi xmlns:a14="http://schemas.microsoft.com/office/drawing/2010/main"/>
                </a:ext>
              </a:extLst>
            </a:blip>
            <a:srcRect/>
            <a:stretch/>
          </p:blipFill>
          <p:spPr>
            <a:xfrm>
              <a:off x="2433194" y="3743175"/>
              <a:ext cx="2751244" cy="1371252"/>
            </a:xfrm>
            <a:prstGeom prst="rect">
              <a:avLst/>
            </a:prstGeom>
          </p:spPr>
        </p:pic>
        <p:sp>
          <p:nvSpPr>
            <p:cNvPr id="23" name="TextBox 22">
              <a:extLst>
                <a:ext uri="{FF2B5EF4-FFF2-40B4-BE49-F238E27FC236}">
                  <a16:creationId xmlns:a16="http://schemas.microsoft.com/office/drawing/2014/main" id="{951AA239-4088-418C-9B26-47658882302C}"/>
                </a:ext>
              </a:extLst>
            </p:cNvPr>
            <p:cNvSpPr txBox="1"/>
            <p:nvPr/>
          </p:nvSpPr>
          <p:spPr>
            <a:xfrm>
              <a:off x="91657" y="3309617"/>
              <a:ext cx="3863286" cy="487855"/>
            </a:xfrm>
            <a:prstGeom prst="rect">
              <a:avLst/>
            </a:prstGeom>
            <a:noFill/>
          </p:spPr>
          <p:txBody>
            <a:bodyPr wrap="none" rtlCol="0">
              <a:spAutoFit/>
            </a:bodyPr>
            <a:lstStyle/>
            <a:p>
              <a:r>
                <a:rPr lang="en-US" dirty="0"/>
                <a:t>Vacuum/ Palcusil-5/ CERN</a:t>
              </a:r>
            </a:p>
          </p:txBody>
        </p:sp>
      </p:grpSp>
      <p:grpSp>
        <p:nvGrpSpPr>
          <p:cNvPr id="27" name="Group 26">
            <a:extLst>
              <a:ext uri="{FF2B5EF4-FFF2-40B4-BE49-F238E27FC236}">
                <a16:creationId xmlns:a16="http://schemas.microsoft.com/office/drawing/2014/main" id="{D4CA3579-82C6-48B9-B6A4-AEF101C534AB}"/>
              </a:ext>
            </a:extLst>
          </p:cNvPr>
          <p:cNvGrpSpPr/>
          <p:nvPr/>
        </p:nvGrpSpPr>
        <p:grpSpPr>
          <a:xfrm>
            <a:off x="565526" y="4927231"/>
            <a:ext cx="3632004" cy="1374607"/>
            <a:chOff x="34106" y="5060193"/>
            <a:chExt cx="4705350" cy="1780837"/>
          </a:xfrm>
        </p:grpSpPr>
        <p:pic>
          <p:nvPicPr>
            <p:cNvPr id="25" name="Picture 24">
              <a:extLst>
                <a:ext uri="{FF2B5EF4-FFF2-40B4-BE49-F238E27FC236}">
                  <a16:creationId xmlns:a16="http://schemas.microsoft.com/office/drawing/2014/main" id="{2998A380-26F2-4E4A-A8F6-3518809FAE21}"/>
                </a:ext>
              </a:extLst>
            </p:cNvPr>
            <p:cNvPicPr>
              <a:picLocks noChangeAspect="1"/>
            </p:cNvPicPr>
            <p:nvPr/>
          </p:nvPicPr>
          <p:blipFill>
            <a:blip r:embed="rId8"/>
            <a:stretch>
              <a:fillRect/>
            </a:stretch>
          </p:blipFill>
          <p:spPr>
            <a:xfrm>
              <a:off x="34106" y="5507530"/>
              <a:ext cx="4705350" cy="1333500"/>
            </a:xfrm>
            <a:prstGeom prst="rect">
              <a:avLst/>
            </a:prstGeom>
          </p:spPr>
        </p:pic>
        <p:sp>
          <p:nvSpPr>
            <p:cNvPr id="26" name="TextBox 25">
              <a:extLst>
                <a:ext uri="{FF2B5EF4-FFF2-40B4-BE49-F238E27FC236}">
                  <a16:creationId xmlns:a16="http://schemas.microsoft.com/office/drawing/2014/main" id="{D095BCA4-17C2-4DA2-BDA9-9C52C77B6B3C}"/>
                </a:ext>
              </a:extLst>
            </p:cNvPr>
            <p:cNvSpPr txBox="1"/>
            <p:nvPr/>
          </p:nvSpPr>
          <p:spPr>
            <a:xfrm>
              <a:off x="34106" y="5060193"/>
              <a:ext cx="4436974" cy="478478"/>
            </a:xfrm>
            <a:prstGeom prst="rect">
              <a:avLst/>
            </a:prstGeom>
            <a:noFill/>
          </p:spPr>
          <p:txBody>
            <a:bodyPr wrap="none" rtlCol="0">
              <a:spAutoFit/>
            </a:bodyPr>
            <a:lstStyle/>
            <a:p>
              <a:r>
                <a:rPr lang="en-US" dirty="0"/>
                <a:t>Vacuum/ Palabraze-840/ CERN</a:t>
              </a:r>
            </a:p>
          </p:txBody>
        </p:sp>
      </p:grpSp>
      <p:pic>
        <p:nvPicPr>
          <p:cNvPr id="28" name="Picture 27">
            <a:extLst>
              <a:ext uri="{FF2B5EF4-FFF2-40B4-BE49-F238E27FC236}">
                <a16:creationId xmlns:a16="http://schemas.microsoft.com/office/drawing/2014/main" id="{535070F5-7987-463D-A780-8731DC8A5D98}"/>
              </a:ext>
            </a:extLst>
          </p:cNvPr>
          <p:cNvPicPr>
            <a:picLocks noChangeAspect="1"/>
          </p:cNvPicPr>
          <p:nvPr/>
        </p:nvPicPr>
        <p:blipFill>
          <a:blip r:embed="rId9"/>
          <a:stretch>
            <a:fillRect/>
          </a:stretch>
        </p:blipFill>
        <p:spPr>
          <a:xfrm>
            <a:off x="6014689" y="731700"/>
            <a:ext cx="5526405" cy="5394601"/>
          </a:xfrm>
          <a:prstGeom prst="rect">
            <a:avLst/>
          </a:prstGeom>
          <a:ln>
            <a:noFill/>
          </a:ln>
          <a:effectLst>
            <a:softEdge rad="112500"/>
          </a:effectLst>
        </p:spPr>
      </p:pic>
      <p:sp>
        <p:nvSpPr>
          <p:cNvPr id="3" name="Rectangle 2">
            <a:extLst>
              <a:ext uri="{FF2B5EF4-FFF2-40B4-BE49-F238E27FC236}">
                <a16:creationId xmlns:a16="http://schemas.microsoft.com/office/drawing/2014/main" id="{F43D00AD-E268-4929-BA66-AEE01958FDB7}"/>
              </a:ext>
            </a:extLst>
          </p:cNvPr>
          <p:cNvSpPr/>
          <p:nvPr/>
        </p:nvSpPr>
        <p:spPr>
          <a:xfrm>
            <a:off x="1881915" y="5243825"/>
            <a:ext cx="1027612" cy="1058013"/>
          </a:xfrm>
          <a:prstGeom prst="rect">
            <a:avLst/>
          </a:prstGeom>
          <a:noFill/>
          <a:ln w="762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Arrow Connector 7">
            <a:extLst>
              <a:ext uri="{FF2B5EF4-FFF2-40B4-BE49-F238E27FC236}">
                <a16:creationId xmlns:a16="http://schemas.microsoft.com/office/drawing/2014/main" id="{FF4CBA5A-D3C7-4CF7-BE6D-5F1D93CBAF28}"/>
              </a:ext>
            </a:extLst>
          </p:cNvPr>
          <p:cNvCxnSpPr>
            <a:stCxn id="3" idx="3"/>
            <a:endCxn id="28" idx="1"/>
          </p:cNvCxnSpPr>
          <p:nvPr/>
        </p:nvCxnSpPr>
        <p:spPr>
          <a:xfrm flipV="1">
            <a:off x="2909527" y="3429001"/>
            <a:ext cx="3105162" cy="2343831"/>
          </a:xfrm>
          <a:prstGeom prst="straightConnector1">
            <a:avLst/>
          </a:prstGeom>
          <a:ln w="7620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3580E48F-07F4-4844-B294-A012C795F7C6}"/>
              </a:ext>
            </a:extLst>
          </p:cNvPr>
          <p:cNvSpPr txBox="1"/>
          <p:nvPr/>
        </p:nvSpPr>
        <p:spPr>
          <a:xfrm>
            <a:off x="6403525" y="6055945"/>
            <a:ext cx="5422011" cy="276999"/>
          </a:xfrm>
          <a:prstGeom prst="rect">
            <a:avLst/>
          </a:prstGeom>
          <a:noFill/>
        </p:spPr>
        <p:txBody>
          <a:bodyPr wrap="square" lIns="0" tIns="0" rIns="0" bIns="0" rtlCol="0">
            <a:spAutoFit/>
          </a:bodyPr>
          <a:lstStyle/>
          <a:p>
            <a:pPr algn="l"/>
            <a:r>
              <a:rPr lang="en-GB" dirty="0">
                <a:hlinkClick r:id="rId10"/>
              </a:rPr>
              <a:t>Brazing tests (15 September 2021) · Indico (cern.ch)</a:t>
            </a:r>
            <a:endParaRPr lang="en-GB" dirty="0"/>
          </a:p>
        </p:txBody>
      </p:sp>
      <p:sp>
        <p:nvSpPr>
          <p:cNvPr id="32" name="Date Placeholder 3">
            <a:extLst>
              <a:ext uri="{FF2B5EF4-FFF2-40B4-BE49-F238E27FC236}">
                <a16:creationId xmlns:a16="http://schemas.microsoft.com/office/drawing/2014/main" id="{B29B6950-6001-4680-AA1A-27F5311AF4E3}"/>
              </a:ext>
            </a:extLst>
          </p:cNvPr>
          <p:cNvSpPr>
            <a:spLocks noGrp="1"/>
          </p:cNvSpPr>
          <p:nvPr>
            <p:ph type="dt" sz="half" idx="14"/>
          </p:nvPr>
        </p:nvSpPr>
        <p:spPr>
          <a:xfrm>
            <a:off x="3485228" y="6350851"/>
            <a:ext cx="631160" cy="365125"/>
          </a:xfrm>
        </p:spPr>
        <p:txBody>
          <a:bodyPr anchor="ctr">
            <a:normAutofit/>
          </a:bodyPr>
          <a:lstStyle/>
          <a:p>
            <a:pPr>
              <a:spcAft>
                <a:spcPts val="600"/>
              </a:spcAft>
            </a:pPr>
            <a:fld id="{6F4416EF-62E3-4FE3-937F-71AF99DC5CB7}" type="datetime1">
              <a:rPr lang="en-GB" smtClean="0"/>
              <a:t>20/05/2022</a:t>
            </a:fld>
            <a:endParaRPr lang="en-US" dirty="0"/>
          </a:p>
        </p:txBody>
      </p:sp>
      <p:sp>
        <p:nvSpPr>
          <p:cNvPr id="33" name="Footer Placeholder 4">
            <a:extLst>
              <a:ext uri="{FF2B5EF4-FFF2-40B4-BE49-F238E27FC236}">
                <a16:creationId xmlns:a16="http://schemas.microsoft.com/office/drawing/2014/main" id="{212E4876-2D3E-4432-A0FC-9FD20F2DFE2A}"/>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sp>
        <p:nvSpPr>
          <p:cNvPr id="4" name="Slide Number Placeholder 3">
            <a:extLst>
              <a:ext uri="{FF2B5EF4-FFF2-40B4-BE49-F238E27FC236}">
                <a16:creationId xmlns:a16="http://schemas.microsoft.com/office/drawing/2014/main" id="{5B20F413-5E7B-40A1-83AA-5249DA3BDB94}"/>
              </a:ext>
            </a:extLst>
          </p:cNvPr>
          <p:cNvSpPr>
            <a:spLocks noGrp="1"/>
          </p:cNvSpPr>
          <p:nvPr>
            <p:ph type="sldNum" sz="quarter" idx="16"/>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13544033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68D32-38F2-4153-9D53-9B0CD73534AF}"/>
              </a:ext>
            </a:extLst>
          </p:cNvPr>
          <p:cNvSpPr>
            <a:spLocks noGrp="1"/>
          </p:cNvSpPr>
          <p:nvPr>
            <p:ph type="title"/>
          </p:nvPr>
        </p:nvSpPr>
        <p:spPr/>
        <p:txBody>
          <a:bodyPr/>
          <a:lstStyle/>
          <a:p>
            <a:r>
              <a:rPr lang="en-GB" dirty="0"/>
              <a:t>Metallographic evaluation - Gold</a:t>
            </a:r>
          </a:p>
        </p:txBody>
      </p:sp>
      <p:pic>
        <p:nvPicPr>
          <p:cNvPr id="9" name="Picture 8">
            <a:extLst>
              <a:ext uri="{FF2B5EF4-FFF2-40B4-BE49-F238E27FC236}">
                <a16:creationId xmlns:a16="http://schemas.microsoft.com/office/drawing/2014/main" id="{18317BF7-E1F1-461B-B2C5-2BBB7CB983F3}"/>
              </a:ext>
            </a:extLst>
          </p:cNvPr>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tretch>
            <a:fillRect/>
          </a:stretch>
        </p:blipFill>
        <p:spPr>
          <a:xfrm>
            <a:off x="914400" y="1116228"/>
            <a:ext cx="10363200" cy="2592015"/>
          </a:xfrm>
          <a:prstGeom prst="rect">
            <a:avLst/>
          </a:prstGeom>
        </p:spPr>
      </p:pic>
      <p:sp>
        <p:nvSpPr>
          <p:cNvPr id="10" name="TextBox 9">
            <a:extLst>
              <a:ext uri="{FF2B5EF4-FFF2-40B4-BE49-F238E27FC236}">
                <a16:creationId xmlns:a16="http://schemas.microsoft.com/office/drawing/2014/main" id="{C3117E57-21E1-4E6E-A9CD-4F80A6FCB8BF}"/>
              </a:ext>
            </a:extLst>
          </p:cNvPr>
          <p:cNvSpPr txBox="1"/>
          <p:nvPr/>
        </p:nvSpPr>
        <p:spPr>
          <a:xfrm>
            <a:off x="6403525" y="6055945"/>
            <a:ext cx="5422011" cy="276999"/>
          </a:xfrm>
          <a:prstGeom prst="rect">
            <a:avLst/>
          </a:prstGeom>
          <a:noFill/>
        </p:spPr>
        <p:txBody>
          <a:bodyPr wrap="square" lIns="0" tIns="0" rIns="0" bIns="0" rtlCol="0">
            <a:spAutoFit/>
          </a:bodyPr>
          <a:lstStyle/>
          <a:p>
            <a:pPr algn="l"/>
            <a:r>
              <a:rPr lang="en-GB" dirty="0">
                <a:hlinkClick r:id="rId4"/>
              </a:rPr>
              <a:t>Brazing tests (15 September 2021) · Indico (cern.ch)</a:t>
            </a:r>
            <a:endParaRPr lang="en-GB" dirty="0"/>
          </a:p>
        </p:txBody>
      </p:sp>
      <p:sp>
        <p:nvSpPr>
          <p:cNvPr id="11" name="TextBox 10">
            <a:extLst>
              <a:ext uri="{FF2B5EF4-FFF2-40B4-BE49-F238E27FC236}">
                <a16:creationId xmlns:a16="http://schemas.microsoft.com/office/drawing/2014/main" id="{60700DD8-AF3B-4290-B168-1B4AF479A648}"/>
              </a:ext>
            </a:extLst>
          </p:cNvPr>
          <p:cNvSpPr txBox="1"/>
          <p:nvPr/>
        </p:nvSpPr>
        <p:spPr>
          <a:xfrm>
            <a:off x="5777721" y="1208502"/>
            <a:ext cx="494046" cy="461665"/>
          </a:xfrm>
          <a:prstGeom prst="rect">
            <a:avLst/>
          </a:prstGeom>
          <a:noFill/>
        </p:spPr>
        <p:txBody>
          <a:bodyPr wrap="none" rtlCol="0">
            <a:spAutoFit/>
          </a:bodyPr>
          <a:lstStyle/>
          <a:p>
            <a:r>
              <a:rPr lang="en-US" sz="2400" b="1" dirty="0">
                <a:solidFill>
                  <a:schemeClr val="bg1"/>
                </a:solidFill>
              </a:rPr>
              <a:t>#1</a:t>
            </a:r>
          </a:p>
        </p:txBody>
      </p:sp>
      <p:pic>
        <p:nvPicPr>
          <p:cNvPr id="12" name="Picture 11">
            <a:extLst>
              <a:ext uri="{FF2B5EF4-FFF2-40B4-BE49-F238E27FC236}">
                <a16:creationId xmlns:a16="http://schemas.microsoft.com/office/drawing/2014/main" id="{B94C243F-5679-41B4-9ED4-3CD0DFEF3476}"/>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81380" y="2622078"/>
            <a:ext cx="4876800" cy="3657600"/>
          </a:xfrm>
          <a:prstGeom prst="rect">
            <a:avLst/>
          </a:prstGeom>
          <a:ln w="28575">
            <a:solidFill>
              <a:schemeClr val="accent3"/>
            </a:solidFill>
          </a:ln>
        </p:spPr>
      </p:pic>
      <p:cxnSp>
        <p:nvCxnSpPr>
          <p:cNvPr id="14" name="Straight Arrow Connector 13">
            <a:extLst>
              <a:ext uri="{FF2B5EF4-FFF2-40B4-BE49-F238E27FC236}">
                <a16:creationId xmlns:a16="http://schemas.microsoft.com/office/drawing/2014/main" id="{28EEE4EE-5623-4730-8B29-F2D6833EAF3E}"/>
              </a:ext>
            </a:extLst>
          </p:cNvPr>
          <p:cNvCxnSpPr>
            <a:cxnSpLocks/>
          </p:cNvCxnSpPr>
          <p:nvPr/>
        </p:nvCxnSpPr>
        <p:spPr>
          <a:xfrm flipH="1">
            <a:off x="4407408" y="2401178"/>
            <a:ext cx="155448" cy="2209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8CF94893-12B3-4192-B30B-E40A0D3F90E0}"/>
              </a:ext>
            </a:extLst>
          </p:cNvPr>
          <p:cNvSpPr/>
          <p:nvPr/>
        </p:nvSpPr>
        <p:spPr>
          <a:xfrm>
            <a:off x="4407408" y="2249424"/>
            <a:ext cx="347472" cy="219456"/>
          </a:xfrm>
          <a:prstGeom prst="rect">
            <a:avLst/>
          </a:prstGeom>
          <a:no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C529E23A-9344-4EC9-B89E-18106F5B0523}"/>
              </a:ext>
            </a:extLst>
          </p:cNvPr>
          <p:cNvSpPr txBox="1"/>
          <p:nvPr/>
        </p:nvSpPr>
        <p:spPr>
          <a:xfrm>
            <a:off x="6271767" y="4127538"/>
            <a:ext cx="4307841" cy="1661993"/>
          </a:xfrm>
          <a:prstGeom prst="rect">
            <a:avLst/>
          </a:prstGeom>
          <a:noFill/>
        </p:spPr>
        <p:txBody>
          <a:bodyPr wrap="square" lIns="0" tIns="0" rIns="0" bIns="0" rtlCol="0">
            <a:spAutoFit/>
          </a:bodyPr>
          <a:lstStyle/>
          <a:p>
            <a:pPr algn="l"/>
            <a:r>
              <a:rPr lang="en-GB" dirty="0"/>
              <a:t>1000 </a:t>
            </a:r>
            <a:r>
              <a:rPr lang="en-GB" dirty="0" err="1"/>
              <a:t>deg</a:t>
            </a:r>
            <a:r>
              <a:rPr lang="en-GB" dirty="0"/>
              <a:t> in the contact area we can see crossing grains. Bonding achieved with low pressure (less 0.05MPa) and very short time cycle</a:t>
            </a:r>
          </a:p>
          <a:p>
            <a:pPr algn="l"/>
            <a:endParaRPr lang="en-GB" dirty="0"/>
          </a:p>
          <a:p>
            <a:pPr algn="l"/>
            <a:r>
              <a:rPr lang="en-GB" dirty="0"/>
              <a:t>The material stops at the bonding surface</a:t>
            </a:r>
          </a:p>
        </p:txBody>
      </p:sp>
      <p:sp>
        <p:nvSpPr>
          <p:cNvPr id="19" name="Footer Placeholder 4">
            <a:extLst>
              <a:ext uri="{FF2B5EF4-FFF2-40B4-BE49-F238E27FC236}">
                <a16:creationId xmlns:a16="http://schemas.microsoft.com/office/drawing/2014/main" id="{E51625DF-3799-4D2F-8A66-48046D3842C2}"/>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sp>
        <p:nvSpPr>
          <p:cNvPr id="3" name="Date Placeholder 2">
            <a:extLst>
              <a:ext uri="{FF2B5EF4-FFF2-40B4-BE49-F238E27FC236}">
                <a16:creationId xmlns:a16="http://schemas.microsoft.com/office/drawing/2014/main" id="{5FE16CD5-49AC-43B1-9EE6-F8E660EDDF34}"/>
              </a:ext>
            </a:extLst>
          </p:cNvPr>
          <p:cNvSpPr>
            <a:spLocks noGrp="1"/>
          </p:cNvSpPr>
          <p:nvPr>
            <p:ph type="dt" sz="half" idx="14"/>
          </p:nvPr>
        </p:nvSpPr>
        <p:spPr/>
        <p:txBody>
          <a:bodyPr/>
          <a:lstStyle/>
          <a:p>
            <a:fld id="{82C45A18-41FA-40F5-B533-EAD32A45744B}" type="datetime1">
              <a:rPr lang="en-GB" smtClean="0"/>
              <a:t>20/05/2022</a:t>
            </a:fld>
            <a:endParaRPr lang="en-US" dirty="0"/>
          </a:p>
        </p:txBody>
      </p:sp>
      <p:sp>
        <p:nvSpPr>
          <p:cNvPr id="4" name="Slide Number Placeholder 3">
            <a:extLst>
              <a:ext uri="{FF2B5EF4-FFF2-40B4-BE49-F238E27FC236}">
                <a16:creationId xmlns:a16="http://schemas.microsoft.com/office/drawing/2014/main" id="{66CE1BD4-3EC5-4340-9E99-0F235D349B5C}"/>
              </a:ext>
            </a:extLst>
          </p:cNvPr>
          <p:cNvSpPr>
            <a:spLocks noGrp="1"/>
          </p:cNvSpPr>
          <p:nvPr>
            <p:ph type="sldNum" sz="quarter" idx="16"/>
          </p:nvPr>
        </p:nvSpPr>
        <p:spPr/>
        <p:txBody>
          <a:bodyPr/>
          <a:lstStyle/>
          <a:p>
            <a:fld id="{36B5EA5A-BC32-A742-B11B-8E7414D5B535}" type="slidenum">
              <a:rPr lang="en-US" smtClean="0"/>
              <a:pPr/>
              <a:t>8</a:t>
            </a:fld>
            <a:endParaRPr lang="en-US" dirty="0"/>
          </a:p>
        </p:txBody>
      </p:sp>
      <p:cxnSp>
        <p:nvCxnSpPr>
          <p:cNvPr id="7" name="Straight Connector 6">
            <a:extLst>
              <a:ext uri="{FF2B5EF4-FFF2-40B4-BE49-F238E27FC236}">
                <a16:creationId xmlns:a16="http://schemas.microsoft.com/office/drawing/2014/main" id="{A748B85C-28A0-43CF-9F54-A41B9E8EBA98}"/>
              </a:ext>
            </a:extLst>
          </p:cNvPr>
          <p:cNvCxnSpPr>
            <a:cxnSpLocks/>
          </p:cNvCxnSpPr>
          <p:nvPr/>
        </p:nvCxnSpPr>
        <p:spPr>
          <a:xfrm flipH="1">
            <a:off x="853440" y="4328160"/>
            <a:ext cx="4101737"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0803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68D32-38F2-4153-9D53-9B0CD73534AF}"/>
              </a:ext>
            </a:extLst>
          </p:cNvPr>
          <p:cNvSpPr>
            <a:spLocks noGrp="1"/>
          </p:cNvSpPr>
          <p:nvPr>
            <p:ph type="title"/>
          </p:nvPr>
        </p:nvSpPr>
        <p:spPr/>
        <p:txBody>
          <a:bodyPr/>
          <a:lstStyle/>
          <a:p>
            <a:r>
              <a:rPr lang="en-GB" dirty="0"/>
              <a:t>Metallographic evaluation - Gold</a:t>
            </a:r>
          </a:p>
        </p:txBody>
      </p:sp>
      <p:sp>
        <p:nvSpPr>
          <p:cNvPr id="10" name="TextBox 9">
            <a:extLst>
              <a:ext uri="{FF2B5EF4-FFF2-40B4-BE49-F238E27FC236}">
                <a16:creationId xmlns:a16="http://schemas.microsoft.com/office/drawing/2014/main" id="{C3117E57-21E1-4E6E-A9CD-4F80A6FCB8BF}"/>
              </a:ext>
            </a:extLst>
          </p:cNvPr>
          <p:cNvSpPr txBox="1"/>
          <p:nvPr/>
        </p:nvSpPr>
        <p:spPr>
          <a:xfrm>
            <a:off x="6403525" y="6055945"/>
            <a:ext cx="5422011" cy="276999"/>
          </a:xfrm>
          <a:prstGeom prst="rect">
            <a:avLst/>
          </a:prstGeom>
          <a:noFill/>
        </p:spPr>
        <p:txBody>
          <a:bodyPr wrap="square" lIns="0" tIns="0" rIns="0" bIns="0" rtlCol="0">
            <a:spAutoFit/>
          </a:bodyPr>
          <a:lstStyle/>
          <a:p>
            <a:pPr algn="l"/>
            <a:r>
              <a:rPr lang="en-GB" dirty="0">
                <a:hlinkClick r:id="rId2"/>
              </a:rPr>
              <a:t>Brazing tests (15 September 2021) · Indico (cern.ch)</a:t>
            </a:r>
            <a:endParaRPr lang="en-GB" dirty="0"/>
          </a:p>
        </p:txBody>
      </p:sp>
      <p:sp>
        <p:nvSpPr>
          <p:cNvPr id="11" name="TextBox 10">
            <a:extLst>
              <a:ext uri="{FF2B5EF4-FFF2-40B4-BE49-F238E27FC236}">
                <a16:creationId xmlns:a16="http://schemas.microsoft.com/office/drawing/2014/main" id="{60700DD8-AF3B-4290-B168-1B4AF479A648}"/>
              </a:ext>
            </a:extLst>
          </p:cNvPr>
          <p:cNvSpPr txBox="1"/>
          <p:nvPr/>
        </p:nvSpPr>
        <p:spPr>
          <a:xfrm>
            <a:off x="5777721" y="1208502"/>
            <a:ext cx="494046" cy="461665"/>
          </a:xfrm>
          <a:prstGeom prst="rect">
            <a:avLst/>
          </a:prstGeom>
          <a:noFill/>
        </p:spPr>
        <p:txBody>
          <a:bodyPr wrap="none" rtlCol="0">
            <a:spAutoFit/>
          </a:bodyPr>
          <a:lstStyle/>
          <a:p>
            <a:r>
              <a:rPr lang="en-US" sz="2400" b="1" dirty="0">
                <a:solidFill>
                  <a:schemeClr val="bg1"/>
                </a:solidFill>
              </a:rPr>
              <a:t>#1</a:t>
            </a:r>
          </a:p>
        </p:txBody>
      </p:sp>
      <p:pic>
        <p:nvPicPr>
          <p:cNvPr id="12" name="Picture 11">
            <a:extLst>
              <a:ext uri="{FF2B5EF4-FFF2-40B4-BE49-F238E27FC236}">
                <a16:creationId xmlns:a16="http://schemas.microsoft.com/office/drawing/2014/main" id="{B94C243F-5679-41B4-9ED4-3CD0DFEF3476}"/>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5274004" y="1195093"/>
            <a:ext cx="2400000" cy="1800000"/>
          </a:xfrm>
          <a:prstGeom prst="rect">
            <a:avLst/>
          </a:prstGeom>
          <a:ln w="28575">
            <a:noFill/>
          </a:ln>
        </p:spPr>
      </p:pic>
      <p:sp>
        <p:nvSpPr>
          <p:cNvPr id="19" name="Footer Placeholder 4">
            <a:extLst>
              <a:ext uri="{FF2B5EF4-FFF2-40B4-BE49-F238E27FC236}">
                <a16:creationId xmlns:a16="http://schemas.microsoft.com/office/drawing/2014/main" id="{E51625DF-3799-4D2F-8A66-48046D3842C2}"/>
              </a:ext>
            </a:extLst>
          </p:cNvPr>
          <p:cNvSpPr>
            <a:spLocks noGrp="1"/>
          </p:cNvSpPr>
          <p:nvPr>
            <p:ph type="ftr" sz="quarter" idx="15"/>
          </p:nvPr>
        </p:nvSpPr>
        <p:spPr>
          <a:xfrm>
            <a:off x="4259262" y="6356350"/>
            <a:ext cx="6572221" cy="365125"/>
          </a:xfrm>
        </p:spPr>
        <p:txBody>
          <a:bodyPr anchor="ctr">
            <a:normAutofit/>
          </a:bodyPr>
          <a:lstStyle/>
          <a:p>
            <a:pPr>
              <a:spcAft>
                <a:spcPts val="600"/>
              </a:spcAft>
            </a:pPr>
            <a:r>
              <a:rPr lang="en-GB"/>
              <a:t>Pedro M | Brazing discs and prototype review</a:t>
            </a:r>
            <a:endParaRPr lang="en-US" dirty="0"/>
          </a:p>
        </p:txBody>
      </p:sp>
      <p:sp>
        <p:nvSpPr>
          <p:cNvPr id="3" name="Date Placeholder 2">
            <a:extLst>
              <a:ext uri="{FF2B5EF4-FFF2-40B4-BE49-F238E27FC236}">
                <a16:creationId xmlns:a16="http://schemas.microsoft.com/office/drawing/2014/main" id="{5FE16CD5-49AC-43B1-9EE6-F8E660EDDF34}"/>
              </a:ext>
            </a:extLst>
          </p:cNvPr>
          <p:cNvSpPr>
            <a:spLocks noGrp="1"/>
          </p:cNvSpPr>
          <p:nvPr>
            <p:ph type="dt" sz="half" idx="14"/>
          </p:nvPr>
        </p:nvSpPr>
        <p:spPr/>
        <p:txBody>
          <a:bodyPr/>
          <a:lstStyle/>
          <a:p>
            <a:fld id="{D72F2957-C4F7-45DD-9779-30F5351F2690}" type="datetime1">
              <a:rPr lang="en-GB" smtClean="0"/>
              <a:t>20/05/2022</a:t>
            </a:fld>
            <a:endParaRPr lang="en-US" dirty="0"/>
          </a:p>
        </p:txBody>
      </p:sp>
      <p:sp>
        <p:nvSpPr>
          <p:cNvPr id="4" name="TextBox 3">
            <a:extLst>
              <a:ext uri="{FF2B5EF4-FFF2-40B4-BE49-F238E27FC236}">
                <a16:creationId xmlns:a16="http://schemas.microsoft.com/office/drawing/2014/main" id="{9BCACF0F-A6E9-4E86-A7A0-ECC4AC6A593A}"/>
              </a:ext>
            </a:extLst>
          </p:cNvPr>
          <p:cNvSpPr txBox="1"/>
          <p:nvPr/>
        </p:nvSpPr>
        <p:spPr>
          <a:xfrm>
            <a:off x="5422170" y="1314244"/>
            <a:ext cx="1347659" cy="276999"/>
          </a:xfrm>
          <a:prstGeom prst="rect">
            <a:avLst/>
          </a:prstGeom>
          <a:noFill/>
        </p:spPr>
        <p:txBody>
          <a:bodyPr wrap="square" lIns="0" tIns="0" rIns="0" bIns="0" rtlCol="0">
            <a:spAutoFit/>
          </a:bodyPr>
          <a:lstStyle/>
          <a:p>
            <a:pPr algn="l"/>
            <a:r>
              <a:rPr lang="en-GB" dirty="0"/>
              <a:t>#1</a:t>
            </a:r>
          </a:p>
        </p:txBody>
      </p:sp>
      <p:pic>
        <p:nvPicPr>
          <p:cNvPr id="15" name="Picture 14">
            <a:extLst>
              <a:ext uri="{FF2B5EF4-FFF2-40B4-BE49-F238E27FC236}">
                <a16:creationId xmlns:a16="http://schemas.microsoft.com/office/drawing/2014/main" id="{6611ED19-EC29-4594-9FAC-D0E0E249E7C2}"/>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7915065" y="1180514"/>
            <a:ext cx="2398929" cy="1800000"/>
          </a:xfrm>
          <a:prstGeom prst="rect">
            <a:avLst/>
          </a:prstGeom>
        </p:spPr>
      </p:pic>
      <p:sp>
        <p:nvSpPr>
          <p:cNvPr id="18" name="TextBox 17">
            <a:extLst>
              <a:ext uri="{FF2B5EF4-FFF2-40B4-BE49-F238E27FC236}">
                <a16:creationId xmlns:a16="http://schemas.microsoft.com/office/drawing/2014/main" id="{3B5BFD74-CA05-4D5A-BD0A-31EF1C47BCD9}"/>
              </a:ext>
            </a:extLst>
          </p:cNvPr>
          <p:cNvSpPr txBox="1"/>
          <p:nvPr/>
        </p:nvSpPr>
        <p:spPr>
          <a:xfrm>
            <a:off x="8037547" y="1300834"/>
            <a:ext cx="1347659" cy="276999"/>
          </a:xfrm>
          <a:prstGeom prst="rect">
            <a:avLst/>
          </a:prstGeom>
          <a:noFill/>
        </p:spPr>
        <p:txBody>
          <a:bodyPr wrap="square" lIns="0" tIns="0" rIns="0" bIns="0" rtlCol="0">
            <a:spAutoFit/>
          </a:bodyPr>
          <a:lstStyle/>
          <a:p>
            <a:pPr algn="l"/>
            <a:r>
              <a:rPr lang="en-GB" dirty="0"/>
              <a:t>#2</a:t>
            </a:r>
          </a:p>
        </p:txBody>
      </p:sp>
      <p:sp>
        <p:nvSpPr>
          <p:cNvPr id="5" name="TextBox 4">
            <a:extLst>
              <a:ext uri="{FF2B5EF4-FFF2-40B4-BE49-F238E27FC236}">
                <a16:creationId xmlns:a16="http://schemas.microsoft.com/office/drawing/2014/main" id="{1CD63A97-DB22-42A6-8B8C-8D399CCB959B}"/>
              </a:ext>
            </a:extLst>
          </p:cNvPr>
          <p:cNvSpPr txBox="1"/>
          <p:nvPr/>
        </p:nvSpPr>
        <p:spPr>
          <a:xfrm>
            <a:off x="3058859" y="1797414"/>
            <a:ext cx="1521314" cy="830997"/>
          </a:xfrm>
          <a:prstGeom prst="rect">
            <a:avLst/>
          </a:prstGeom>
          <a:noFill/>
        </p:spPr>
        <p:txBody>
          <a:bodyPr wrap="none" lIns="0" tIns="0" rIns="0" bIns="0" rtlCol="0">
            <a:spAutoFit/>
          </a:bodyPr>
          <a:lstStyle/>
          <a:p>
            <a:pPr algn="l"/>
            <a:r>
              <a:rPr lang="en-GB" dirty="0"/>
              <a:t>Bodycote</a:t>
            </a:r>
          </a:p>
          <a:p>
            <a:pPr algn="l"/>
            <a:r>
              <a:rPr lang="en-GB" dirty="0"/>
              <a:t>Temp: 1000 </a:t>
            </a:r>
            <a:r>
              <a:rPr lang="en-GB" baseline="30000" dirty="0" err="1"/>
              <a:t>o</a:t>
            </a:r>
            <a:r>
              <a:rPr lang="en-GB" dirty="0" err="1"/>
              <a:t>C</a:t>
            </a:r>
            <a:endParaRPr lang="en-GB" dirty="0"/>
          </a:p>
          <a:p>
            <a:pPr algn="l"/>
            <a:r>
              <a:rPr lang="en-GB" dirty="0"/>
              <a:t>Time: 5-10min</a:t>
            </a:r>
          </a:p>
        </p:txBody>
      </p:sp>
      <p:pic>
        <p:nvPicPr>
          <p:cNvPr id="20" name="Picture 19">
            <a:extLst>
              <a:ext uri="{FF2B5EF4-FFF2-40B4-BE49-F238E27FC236}">
                <a16:creationId xmlns:a16="http://schemas.microsoft.com/office/drawing/2014/main" id="{E93C1F8B-3616-425B-A8B2-ADE3F1158347}"/>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5211829" y="3642477"/>
            <a:ext cx="2383391" cy="1800000"/>
          </a:xfrm>
          <a:prstGeom prst="rect">
            <a:avLst/>
          </a:prstGeom>
        </p:spPr>
      </p:pic>
      <p:pic>
        <p:nvPicPr>
          <p:cNvPr id="21" name="Picture 20">
            <a:extLst>
              <a:ext uri="{FF2B5EF4-FFF2-40B4-BE49-F238E27FC236}">
                <a16:creationId xmlns:a16="http://schemas.microsoft.com/office/drawing/2014/main" id="{FD6B4EE7-0A1E-4015-8142-3E9096D821F1}"/>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8037547" y="3644647"/>
            <a:ext cx="2382007" cy="1800000"/>
          </a:xfrm>
          <a:prstGeom prst="rect">
            <a:avLst/>
          </a:prstGeom>
        </p:spPr>
      </p:pic>
      <p:sp>
        <p:nvSpPr>
          <p:cNvPr id="22" name="TextBox 21">
            <a:extLst>
              <a:ext uri="{FF2B5EF4-FFF2-40B4-BE49-F238E27FC236}">
                <a16:creationId xmlns:a16="http://schemas.microsoft.com/office/drawing/2014/main" id="{FC19700A-7734-49AE-927D-BFE97D571778}"/>
              </a:ext>
            </a:extLst>
          </p:cNvPr>
          <p:cNvSpPr txBox="1"/>
          <p:nvPr/>
        </p:nvSpPr>
        <p:spPr>
          <a:xfrm>
            <a:off x="5422170" y="3770466"/>
            <a:ext cx="1347659" cy="276999"/>
          </a:xfrm>
          <a:prstGeom prst="rect">
            <a:avLst/>
          </a:prstGeom>
          <a:noFill/>
        </p:spPr>
        <p:txBody>
          <a:bodyPr wrap="square" lIns="0" tIns="0" rIns="0" bIns="0" rtlCol="0">
            <a:spAutoFit/>
          </a:bodyPr>
          <a:lstStyle/>
          <a:p>
            <a:pPr algn="l"/>
            <a:r>
              <a:rPr lang="en-GB" dirty="0"/>
              <a:t>#8</a:t>
            </a:r>
          </a:p>
        </p:txBody>
      </p:sp>
      <p:sp>
        <p:nvSpPr>
          <p:cNvPr id="23" name="TextBox 22">
            <a:extLst>
              <a:ext uri="{FF2B5EF4-FFF2-40B4-BE49-F238E27FC236}">
                <a16:creationId xmlns:a16="http://schemas.microsoft.com/office/drawing/2014/main" id="{7493A293-316A-4B01-A42B-0F8D0AE6F64E}"/>
              </a:ext>
            </a:extLst>
          </p:cNvPr>
          <p:cNvSpPr txBox="1"/>
          <p:nvPr/>
        </p:nvSpPr>
        <p:spPr>
          <a:xfrm>
            <a:off x="8037547" y="3757056"/>
            <a:ext cx="1347659" cy="276999"/>
          </a:xfrm>
          <a:prstGeom prst="rect">
            <a:avLst/>
          </a:prstGeom>
          <a:noFill/>
        </p:spPr>
        <p:txBody>
          <a:bodyPr wrap="square" lIns="0" tIns="0" rIns="0" bIns="0" rtlCol="0">
            <a:spAutoFit/>
          </a:bodyPr>
          <a:lstStyle/>
          <a:p>
            <a:pPr algn="l"/>
            <a:r>
              <a:rPr lang="en-GB" dirty="0"/>
              <a:t>#9</a:t>
            </a:r>
          </a:p>
        </p:txBody>
      </p:sp>
      <p:sp>
        <p:nvSpPr>
          <p:cNvPr id="24" name="TextBox 23">
            <a:extLst>
              <a:ext uri="{FF2B5EF4-FFF2-40B4-BE49-F238E27FC236}">
                <a16:creationId xmlns:a16="http://schemas.microsoft.com/office/drawing/2014/main" id="{D613F498-4157-4DFB-B555-EF4F0E1910C8}"/>
              </a:ext>
            </a:extLst>
          </p:cNvPr>
          <p:cNvSpPr txBox="1"/>
          <p:nvPr/>
        </p:nvSpPr>
        <p:spPr>
          <a:xfrm>
            <a:off x="2991681" y="4265478"/>
            <a:ext cx="2094612" cy="830997"/>
          </a:xfrm>
          <a:prstGeom prst="rect">
            <a:avLst/>
          </a:prstGeom>
          <a:noFill/>
        </p:spPr>
        <p:txBody>
          <a:bodyPr wrap="none" lIns="0" tIns="0" rIns="0" bIns="0" rtlCol="0">
            <a:spAutoFit/>
          </a:bodyPr>
          <a:lstStyle/>
          <a:p>
            <a:pPr algn="l"/>
            <a:r>
              <a:rPr lang="en-GB" dirty="0"/>
              <a:t>CERN</a:t>
            </a:r>
          </a:p>
          <a:p>
            <a:pPr algn="l"/>
            <a:r>
              <a:rPr lang="en-GB" dirty="0"/>
              <a:t>Temp: 978.9 </a:t>
            </a:r>
            <a:r>
              <a:rPr lang="en-GB" baseline="30000" dirty="0" err="1"/>
              <a:t>o</a:t>
            </a:r>
            <a:r>
              <a:rPr lang="en-GB" dirty="0" err="1"/>
              <a:t>C</a:t>
            </a:r>
            <a:endParaRPr lang="en-GB" dirty="0"/>
          </a:p>
          <a:p>
            <a:r>
              <a:rPr lang="en-GB" dirty="0"/>
              <a:t>Time: Time: 5-10min</a:t>
            </a:r>
          </a:p>
        </p:txBody>
      </p:sp>
      <p:sp>
        <p:nvSpPr>
          <p:cNvPr id="7" name="Slide Number Placeholder 6">
            <a:extLst>
              <a:ext uri="{FF2B5EF4-FFF2-40B4-BE49-F238E27FC236}">
                <a16:creationId xmlns:a16="http://schemas.microsoft.com/office/drawing/2014/main" id="{BDD00342-7F4B-469D-8B0B-FB0E18F7A29D}"/>
              </a:ext>
            </a:extLst>
          </p:cNvPr>
          <p:cNvSpPr>
            <a:spLocks noGrp="1"/>
          </p:cNvSpPr>
          <p:nvPr>
            <p:ph type="sldNum" sz="quarter" idx="16"/>
          </p:nvPr>
        </p:nvSpPr>
        <p:spPr/>
        <p:txBody>
          <a:bodyPr/>
          <a:lstStyle/>
          <a:p>
            <a:fld id="{36B5EA5A-BC32-A742-B11B-8E7414D5B535}" type="slidenum">
              <a:rPr lang="en-US" smtClean="0"/>
              <a:pPr/>
              <a:t>9</a:t>
            </a:fld>
            <a:endParaRPr lang="en-US" dirty="0"/>
          </a:p>
        </p:txBody>
      </p:sp>
      <p:pic>
        <p:nvPicPr>
          <p:cNvPr id="9" name="Picture 8">
            <a:extLst>
              <a:ext uri="{FF2B5EF4-FFF2-40B4-BE49-F238E27FC236}">
                <a16:creationId xmlns:a16="http://schemas.microsoft.com/office/drawing/2014/main" id="{CF78D441-FE89-42AD-83A3-8B27F552016E}"/>
              </a:ext>
            </a:extLst>
          </p:cNvPr>
          <p:cNvPicPr>
            <a:picLocks noChangeAspect="1"/>
          </p:cNvPicPr>
          <p:nvPr/>
        </p:nvPicPr>
        <p:blipFill>
          <a:blip r:embed="rId7"/>
          <a:stretch>
            <a:fillRect/>
          </a:stretch>
        </p:blipFill>
        <p:spPr>
          <a:xfrm>
            <a:off x="130754" y="1300834"/>
            <a:ext cx="2758528" cy="1757449"/>
          </a:xfrm>
          <a:prstGeom prst="rect">
            <a:avLst/>
          </a:prstGeom>
        </p:spPr>
      </p:pic>
      <p:pic>
        <p:nvPicPr>
          <p:cNvPr id="16" name="Picture 15">
            <a:extLst>
              <a:ext uri="{FF2B5EF4-FFF2-40B4-BE49-F238E27FC236}">
                <a16:creationId xmlns:a16="http://schemas.microsoft.com/office/drawing/2014/main" id="{603581F4-0AB3-4460-A77E-B1939AB813BB}"/>
              </a:ext>
            </a:extLst>
          </p:cNvPr>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107617" y="3692691"/>
            <a:ext cx="2758528" cy="1765138"/>
          </a:xfrm>
          <a:prstGeom prst="rect">
            <a:avLst/>
          </a:prstGeom>
        </p:spPr>
      </p:pic>
    </p:spTree>
    <p:extLst>
      <p:ext uri="{BB962C8B-B14F-4D97-AF65-F5344CB8AC3E}">
        <p14:creationId xmlns:p14="http://schemas.microsoft.com/office/powerpoint/2010/main" val="3621126717"/>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Corporate16-9</Template>
  <TotalTime>20355</TotalTime>
  <Words>1509</Words>
  <Application>Microsoft Office PowerPoint</Application>
  <PresentationFormat>Widescreen</PresentationFormat>
  <Paragraphs>291</Paragraphs>
  <Slides>38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38</vt:i4>
      </vt:variant>
    </vt:vector>
  </HeadingPairs>
  <TitlesOfParts>
    <vt:vector size="42" baseType="lpstr">
      <vt:lpstr>Arial</vt:lpstr>
      <vt:lpstr>Calibri</vt:lpstr>
      <vt:lpstr>PT Sans</vt:lpstr>
      <vt:lpstr>Office Theme</vt:lpstr>
      <vt:lpstr>PowerPoint Presentation</vt:lpstr>
      <vt:lpstr>Test</vt:lpstr>
      <vt:lpstr>Programed tests</vt:lpstr>
      <vt:lpstr>Visual inspection</vt:lpstr>
      <vt:lpstr>Leak test</vt:lpstr>
      <vt:lpstr>Ultrasounds analysis</vt:lpstr>
      <vt:lpstr>Ultrasounds analysis</vt:lpstr>
      <vt:lpstr>Metallographic evaluation - Gold</vt:lpstr>
      <vt:lpstr>Metallographic evaluation - Gold</vt:lpstr>
      <vt:lpstr>Metallographic evaluation - Gold</vt:lpstr>
      <vt:lpstr>Metallographic evaluation – Palcusil5 (Silver) </vt:lpstr>
      <vt:lpstr>Metallographic evaluation - Palcusil5 (Silver) </vt:lpstr>
      <vt:lpstr>Metallographic evaluation - Palcusil5 (Silver) </vt:lpstr>
      <vt:lpstr>Metallographic evaluation - Palcusil5 (Silver) </vt:lpstr>
      <vt:lpstr>Metallographic evaluation – Pallabraze840 (Silver) </vt:lpstr>
      <vt:lpstr>Metallographic evaluation – Pallabraze840 (Silver) </vt:lpstr>
      <vt:lpstr>Metallographic evaluation – Pallabraze840 (Silver) </vt:lpstr>
      <vt:lpstr>Conclusions</vt:lpstr>
      <vt:lpstr>Smartcell prototype</vt:lpstr>
      <vt:lpstr>PowerPoint Presentation</vt:lpstr>
      <vt:lpstr>Smartcell prototype</vt:lpstr>
      <vt:lpstr>Smartcell prototype</vt:lpstr>
      <vt:lpstr>Smartcell prototype</vt:lpstr>
      <vt:lpstr>Smartcell prototype</vt:lpstr>
      <vt:lpstr>Smartcell prototype</vt:lpstr>
      <vt:lpstr>Smartcell prototype</vt:lpstr>
      <vt:lpstr>Smartcell prototype</vt:lpstr>
      <vt:lpstr>Smartcell prototype analysis</vt:lpstr>
      <vt:lpstr>Smartcell prototype analysis</vt:lpstr>
      <vt:lpstr>PowerPoint Presentation</vt:lpstr>
      <vt:lpstr>Smartcell prototype analysis</vt:lpstr>
      <vt:lpstr>PowerPoint Presentation</vt:lpstr>
      <vt:lpstr>Smartcell prototype analysis</vt:lpstr>
      <vt:lpstr>Smartcell prototype analysis</vt:lpstr>
      <vt:lpstr>Smartcell prototype analysis</vt:lpstr>
      <vt:lpstr>Smartcell prototype analysis</vt:lpstr>
      <vt:lpstr>Conclusions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Pedro Morales Sanchez</dc:creator>
  <cp:lastModifiedBy>Pedro Morales Sanchez</cp:lastModifiedBy>
  <cp:revision>114</cp:revision>
  <dcterms:created xsi:type="dcterms:W3CDTF">2021-04-28T11:46:32Z</dcterms:created>
  <dcterms:modified xsi:type="dcterms:W3CDTF">2022-05-20T12:46:45Z</dcterms:modified>
</cp:coreProperties>
</file>