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63" r:id="rId5"/>
    <p:sldId id="1107" r:id="rId6"/>
    <p:sldId id="469" r:id="rId7"/>
    <p:sldId id="719" r:id="rId8"/>
    <p:sldId id="387" r:id="rId9"/>
    <p:sldId id="716" r:id="rId10"/>
    <p:sldId id="275" r:id="rId11"/>
    <p:sldId id="1100" r:id="rId12"/>
    <p:sldId id="1105" r:id="rId13"/>
    <p:sldId id="370" r:id="rId14"/>
    <p:sldId id="371" r:id="rId15"/>
    <p:sldId id="429" r:id="rId16"/>
    <p:sldId id="512" r:id="rId17"/>
    <p:sldId id="517" r:id="rId18"/>
    <p:sldId id="520" r:id="rId19"/>
    <p:sldId id="519" r:id="rId20"/>
    <p:sldId id="1109" r:id="rId21"/>
    <p:sldId id="1102" r:id="rId22"/>
    <p:sldId id="522" r:id="rId23"/>
    <p:sldId id="1097" r:id="rId24"/>
    <p:sldId id="305" r:id="rId25"/>
    <p:sldId id="510" r:id="rId26"/>
    <p:sldId id="1110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9900"/>
    <a:srgbClr val="FFE699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9" autoAdjust="0"/>
    <p:restoredTop sz="86380" autoAdjust="0"/>
  </p:normalViewPr>
  <p:slideViewPr>
    <p:cSldViewPr snapToObjects="1" showGuides="1">
      <p:cViewPr varScale="1">
        <p:scale>
          <a:sx n="128" d="100"/>
          <a:sy n="128" d="100"/>
        </p:scale>
        <p:origin x="1704" y="176"/>
      </p:cViewPr>
      <p:guideLst>
        <p:guide orient="horz" pos="4080"/>
        <p:guide pos="240"/>
      </p:guideLst>
    </p:cSldViewPr>
  </p:slideViewPr>
  <p:outlineViewPr>
    <p:cViewPr>
      <p:scale>
        <a:sx n="33" d="100"/>
        <a:sy n="33" d="100"/>
      </p:scale>
      <p:origin x="-48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62970253718285"/>
          <c:y val="1.8530536277656044E-2"/>
          <c:w val="0.91992339238845144"/>
          <c:h val="0.7530735728346457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Shape Min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PO 001 (NRFDP01)</c:v>
                </c:pt>
                <c:pt idx="1">
                  <c:v>PO 003 (NRFDP01)</c:v>
                </c:pt>
                <c:pt idx="2">
                  <c:v>PO 004 (NRFDP02)</c:v>
                </c:pt>
                <c:pt idx="3">
                  <c:v>PO 005 (NRFDP02)</c:v>
                </c:pt>
                <c:pt idx="4">
                  <c:v>PO 006 (Pre-series)</c:v>
                </c:pt>
                <c:pt idx="5">
                  <c:v>PO 007 (Pre-series)</c:v>
                </c:pt>
                <c:pt idx="6">
                  <c:v>PO 009 (Pre-series)</c:v>
                </c:pt>
                <c:pt idx="7">
                  <c:v>PO 010 (Pre-series)</c:v>
                </c:pt>
                <c:pt idx="8">
                  <c:v>PO 011 (Series)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-0.52</c:v>
                </c:pt>
                <c:pt idx="1">
                  <c:v>-0.6</c:v>
                </c:pt>
                <c:pt idx="2">
                  <c:v>-0.42</c:v>
                </c:pt>
                <c:pt idx="3">
                  <c:v>-0.36</c:v>
                </c:pt>
                <c:pt idx="4">
                  <c:v>-0.8</c:v>
                </c:pt>
                <c:pt idx="5">
                  <c:v>-0.97</c:v>
                </c:pt>
                <c:pt idx="6">
                  <c:v>-0.43</c:v>
                </c:pt>
                <c:pt idx="7">
                  <c:v>-0.46</c:v>
                </c:pt>
                <c:pt idx="8">
                  <c:v>-0.45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CF-45E8-B158-A4EC6A36E8C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Shape Max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50000"/>
                    <a:satMod val="300000"/>
                  </a:schemeClr>
                </a:gs>
                <a:gs pos="35000">
                  <a:schemeClr val="accent2">
                    <a:tint val="37000"/>
                    <a:satMod val="300000"/>
                  </a:schemeClr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t" anchorCtr="0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PO 001 (NRFDP01)</c:v>
                </c:pt>
                <c:pt idx="1">
                  <c:v>PO 003 (NRFDP01)</c:v>
                </c:pt>
                <c:pt idx="2">
                  <c:v>PO 004 (NRFDP02)</c:v>
                </c:pt>
                <c:pt idx="3">
                  <c:v>PO 005 (NRFDP02)</c:v>
                </c:pt>
                <c:pt idx="4">
                  <c:v>PO 006 (Pre-series)</c:v>
                </c:pt>
                <c:pt idx="5">
                  <c:v>PO 007 (Pre-series)</c:v>
                </c:pt>
                <c:pt idx="6">
                  <c:v>PO 009 (Pre-series)</c:v>
                </c:pt>
                <c:pt idx="7">
                  <c:v>PO 010 (Pre-series)</c:v>
                </c:pt>
                <c:pt idx="8">
                  <c:v>PO 011 (Series)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0.78</c:v>
                </c:pt>
                <c:pt idx="1">
                  <c:v>0.37</c:v>
                </c:pt>
                <c:pt idx="2">
                  <c:v>0.37</c:v>
                </c:pt>
                <c:pt idx="3">
                  <c:v>0.49</c:v>
                </c:pt>
                <c:pt idx="4">
                  <c:v>0.59</c:v>
                </c:pt>
                <c:pt idx="5">
                  <c:v>0.41</c:v>
                </c:pt>
                <c:pt idx="6">
                  <c:v>0.37</c:v>
                </c:pt>
                <c:pt idx="7">
                  <c:v>0.48</c:v>
                </c:pt>
                <c:pt idx="8">
                  <c:v>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CF-45E8-B158-A4EC6A36E8C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755322360"/>
        <c:axId val="755325640"/>
      </c:barChart>
      <c:catAx>
        <c:axId val="7553223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55325640"/>
        <c:crosses val="autoZero"/>
        <c:auto val="1"/>
        <c:lblAlgn val="ctr"/>
        <c:lblOffset val="100"/>
        <c:noMultiLvlLbl val="0"/>
      </c:catAx>
      <c:valAx>
        <c:axId val="755325640"/>
        <c:scaling>
          <c:orientation val="minMax"/>
          <c:max val="1"/>
          <c:min val="-1"/>
        </c:scaling>
        <c:delete val="0"/>
        <c:axPos val="l"/>
        <c:majorGridlines>
          <c:spPr>
            <a:ln>
              <a:solidFill>
                <a:schemeClr val="dk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5322360"/>
        <c:crosses val="autoZero"/>
        <c:crossBetween val="between"/>
        <c:majorUnit val="0.1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495789588801399"/>
          <c:y val="0.74068277272607741"/>
          <c:w val="0.23636953193350832"/>
          <c:h val="5.1811104579105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0.12098</cdr:x>
      <cdr:y>0.26272</cdr:y>
    </cdr:from>
    <cdr:to>
      <cdr:x>0.98392</cdr:x>
      <cdr:y>0.26272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5FF6FBE8-5390-46CB-BA81-2EDE1776B5B8}"/>
            </a:ext>
          </a:extLst>
        </cdr:cNvPr>
        <cdr:cNvCxnSpPr/>
      </cdr:nvCxnSpPr>
      <cdr:spPr>
        <a:xfrm xmlns:a="http://schemas.openxmlformats.org/drawingml/2006/main">
          <a:off x="1106241" y="1238808"/>
          <a:ext cx="7890723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  <a:prstDash val="sysDash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0.12238</cdr:x>
      <cdr:y>0.58721</cdr:y>
    </cdr:from>
    <cdr:to>
      <cdr:x>0.98531</cdr:x>
      <cdr:y>0.58721</cdr:y>
    </cdr:to>
    <cdr:cxnSp macro="">
      <cdr:nvCxnSpPr>
        <cdr:cNvPr id="4" name="Straight Connector 3">
          <a:extLst xmlns:a="http://schemas.openxmlformats.org/drawingml/2006/main">
            <a:ext uri="{FF2B5EF4-FFF2-40B4-BE49-F238E27FC236}">
              <a16:creationId xmlns:a16="http://schemas.microsoft.com/office/drawing/2014/main" id="{FD783DE0-5E89-480C-83BF-3A2AFCC59B64}"/>
            </a:ext>
          </a:extLst>
        </cdr:cNvPr>
        <cdr:cNvCxnSpPr/>
      </cdr:nvCxnSpPr>
      <cdr:spPr>
        <a:xfrm xmlns:a="http://schemas.openxmlformats.org/drawingml/2006/main">
          <a:off x="1119085" y="2768815"/>
          <a:ext cx="7890632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  <a:prstDash val="sysDash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127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024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0884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193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274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145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AF289B4-A20D-8546-820F-224929B92E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4243A9A-9BE1-474F-94E0-BE7B890B86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2158561-15A4-6C46-8971-CBB5B9C53BF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409759-FF9E-CD40-BCA2-05AD3452F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C0678-C4FF-EE4B-808D-948246C403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AB84FB2-61C3-0F49-99A3-609B4E15E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12th HL-LHC Collaboration Meeting - 19th September 2022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microsoft.com/office/2007/relationships/hdphoto" Target="../media/hdphoto3.wdp"/><Relationship Id="rId7" Type="http://schemas.openxmlformats.org/officeDocument/2006/relationships/image" Target="../media/image37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microsoft.com/office/2007/relationships/hdphoto" Target="../media/hdphoto4.wdp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12" Type="http://schemas.openxmlformats.org/officeDocument/2006/relationships/image" Target="../media/image49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openxmlformats.org/officeDocument/2006/relationships/image" Target="../media/image48.pn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16.jpeg"/><Relationship Id="rId5" Type="http://schemas.openxmlformats.org/officeDocument/2006/relationships/image" Target="../media/image12.png"/><Relationship Id="rId10" Type="http://schemas.openxmlformats.org/officeDocument/2006/relationships/image" Target="../media/image15.jpeg"/><Relationship Id="rId4" Type="http://schemas.openxmlformats.org/officeDocument/2006/relationships/image" Target="../media/image11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8915" y="2708920"/>
            <a:ext cx="7200000" cy="1584175"/>
          </a:xfrm>
        </p:spPr>
        <p:txBody>
          <a:bodyPr/>
          <a:lstStyle/>
          <a:p>
            <a:r>
              <a:rPr lang="en-GB" sz="3600" dirty="0"/>
              <a:t>RFD Crab Cavity Contribution from the U.S.</a:t>
            </a:r>
            <a:br>
              <a:rPr lang="en-GB" sz="3600" dirty="0"/>
            </a:br>
            <a:r>
              <a:rPr lang="en-GB" b="0" i="1" dirty="0"/>
              <a:t>Status, Issues and Delivery Dates</a:t>
            </a:r>
            <a:endParaRPr lang="en-GB" sz="3600" b="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Alessandro Ratti – SLAC</a:t>
            </a:r>
          </a:p>
          <a:p>
            <a:r>
              <a:rPr lang="en-GB" dirty="0"/>
              <a:t>Leonardo Ristori – Fermilab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77272"/>
            <a:ext cx="6480000" cy="349250"/>
          </a:xfrm>
        </p:spPr>
        <p:txBody>
          <a:bodyPr>
            <a:normAutofit/>
          </a:bodyPr>
          <a:lstStyle/>
          <a:p>
            <a:r>
              <a:rPr lang="en-US" dirty="0"/>
              <a:t>12th HL-LHC Collaboration Meeting – 19</a:t>
            </a:r>
            <a:r>
              <a:rPr lang="en-US" baseline="30000" dirty="0"/>
              <a:t>th</a:t>
            </a:r>
            <a:r>
              <a:rPr lang="en-US" dirty="0"/>
              <a:t> September 2022</a:t>
            </a:r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353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factory&#10;&#10;Description automatically generated">
            <a:extLst>
              <a:ext uri="{FF2B5EF4-FFF2-40B4-BE49-F238E27FC236}">
                <a16:creationId xmlns:a16="http://schemas.microsoft.com/office/drawing/2014/main" id="{14D4B713-BA50-4F74-95CB-2B605B6176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2492896"/>
            <a:ext cx="1944216" cy="37705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987" y="146819"/>
            <a:ext cx="8434800" cy="720000"/>
          </a:xfrm>
        </p:spPr>
        <p:txBody>
          <a:bodyPr/>
          <a:lstStyle/>
          <a:p>
            <a:r>
              <a:rPr lang="en-US" dirty="0"/>
              <a:t>Cavity with HOMs installation at VTS 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9D4C25F-9FE8-E745-A708-CAAEB1AD63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7B23479-74FD-42B8-B74E-CFC10EEC8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68760"/>
            <a:ext cx="3312368" cy="4906963"/>
          </a:xfrm>
        </p:spPr>
        <p:txBody>
          <a:bodyPr>
            <a:normAutofit/>
          </a:bodyPr>
          <a:lstStyle/>
          <a:p>
            <a:r>
              <a:rPr lang="en-US" sz="1800" dirty="0"/>
              <a:t>NRFDP002 was installed on the top plate for vertical cold test after all warm vacuum issues were sorted out: </a:t>
            </a:r>
            <a:r>
              <a:rPr lang="en-US" sz="1800" b="1" u="sng" dirty="0"/>
              <a:t>HHOM and VHOM flange gasket leak tight at room temperature</a:t>
            </a:r>
            <a:r>
              <a:rPr lang="en-US" sz="1800" dirty="0"/>
              <a:t>, with custom gaskets.</a:t>
            </a:r>
          </a:p>
          <a:p>
            <a:r>
              <a:rPr lang="en-US" sz="1800" dirty="0"/>
              <a:t>The cavity received usual sensors installation plus additional thermometry on the HHOM-cavity interface to monitor potential temperature increase due to unwanted RF losses.</a:t>
            </a:r>
          </a:p>
          <a:p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4F4ABB-6E12-408C-8469-A6259D68C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901586"/>
            <a:ext cx="3637264" cy="427989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A20D9C-165F-4BCE-8F9D-B6FCE2D4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8238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987" y="146819"/>
            <a:ext cx="8434800" cy="720000"/>
          </a:xfrm>
        </p:spPr>
        <p:txBody>
          <a:bodyPr/>
          <a:lstStyle/>
          <a:p>
            <a:r>
              <a:rPr lang="en-US" dirty="0"/>
              <a:t>Failed Attempt with Cavity + HOM Dampers</a:t>
            </a:r>
            <a:endParaRPr lang="en-US" i="1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9D4C25F-9FE8-E745-A708-CAAEB1AD63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7B23479-74FD-42B8-B74E-CFC10EEC8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344" y="890855"/>
            <a:ext cx="4571421" cy="3746465"/>
          </a:xfrm>
        </p:spPr>
        <p:txBody>
          <a:bodyPr>
            <a:normAutofit fontScale="92500" lnSpcReduction="10000"/>
          </a:bodyPr>
          <a:lstStyle/>
          <a:p>
            <a:r>
              <a:rPr lang="en-US" sz="1800" b="1" dirty="0"/>
              <a:t>Installed HHOM and VHOM </a:t>
            </a:r>
            <a:r>
              <a:rPr lang="en-US" sz="1800" dirty="0"/>
              <a:t>with custom gaskets. Leak check was successful.</a:t>
            </a:r>
          </a:p>
          <a:p>
            <a:r>
              <a:rPr lang="en-US" sz="1800" dirty="0"/>
              <a:t>When both HOMs were submerged in liquid He (4.2K) the fundamental mode frequency tracking stopped working: </a:t>
            </a:r>
            <a:r>
              <a:rPr lang="en-US" sz="1800" b="1" dirty="0"/>
              <a:t>RF breakdown at 100 </a:t>
            </a:r>
            <a:r>
              <a:rPr lang="en-US" sz="1800" b="1" dirty="0" err="1"/>
              <a:t>mW</a:t>
            </a:r>
            <a:r>
              <a:rPr lang="en-US" sz="1800" b="1" dirty="0"/>
              <a:t> </a:t>
            </a:r>
            <a:r>
              <a:rPr lang="en-US" sz="1800" dirty="0"/>
              <a:t>of forward power made the test impossible: a screenshot of the NWA is shown below.</a:t>
            </a:r>
          </a:p>
          <a:p>
            <a:r>
              <a:rPr lang="en-US" sz="1800" b="1" u="sng" dirty="0"/>
              <a:t>Prototype cavity #2 is currently at JLAB where it will be tested with HOMs</a:t>
            </a:r>
            <a:r>
              <a:rPr lang="en-US" sz="1800" dirty="0"/>
              <a:t> after complete HPR and assembly in JLAB cleanroom.</a:t>
            </a:r>
          </a:p>
          <a:p>
            <a:r>
              <a:rPr lang="en-US" sz="1800" dirty="0"/>
              <a:t>More information on prototype HOMs couplers in N. </a:t>
            </a:r>
            <a:r>
              <a:rPr lang="en-US" sz="1800" dirty="0" err="1"/>
              <a:t>Huque’s</a:t>
            </a:r>
            <a:r>
              <a:rPr lang="en-US" sz="1800" dirty="0"/>
              <a:t> talk.</a:t>
            </a: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054378C-49FD-458C-83FF-5CF1408BCB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2199" y="4495800"/>
            <a:ext cx="2975471" cy="172160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C29FC-AA61-4B1F-A773-150A1B30D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A80C9D-992B-4FD5-5B0B-060E839B3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765" y="1197734"/>
            <a:ext cx="3637264" cy="42798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3FD8F-B94D-CB68-5001-C27C7FB8637E}"/>
              </a:ext>
            </a:extLst>
          </p:cNvPr>
          <p:cNvSpPr txBox="1"/>
          <p:nvPr/>
        </p:nvSpPr>
        <p:spPr>
          <a:xfrm>
            <a:off x="7589390" y="865418"/>
            <a:ext cx="103226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Jlab</a:t>
            </a:r>
          </a:p>
          <a:p>
            <a:pPr algn="ctr"/>
            <a:r>
              <a:rPr lang="en-US" sz="1200" b="1" dirty="0">
                <a:solidFill>
                  <a:schemeClr val="accent3"/>
                </a:solidFill>
              </a:rPr>
              <a:t>V-HOM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54B1DC2-1CA5-E16B-F02D-FAAF7A522C8C}"/>
              </a:ext>
            </a:extLst>
          </p:cNvPr>
          <p:cNvCxnSpPr>
            <a:cxnSpLocks/>
          </p:cNvCxnSpPr>
          <p:nvPr/>
        </p:nvCxnSpPr>
        <p:spPr>
          <a:xfrm flipH="1">
            <a:off x="7010400" y="1248651"/>
            <a:ext cx="838200" cy="13164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BE5404A-0B96-43AE-2C95-C06A6B952DF7}"/>
              </a:ext>
            </a:extLst>
          </p:cNvPr>
          <p:cNvSpPr txBox="1"/>
          <p:nvPr/>
        </p:nvSpPr>
        <p:spPr>
          <a:xfrm>
            <a:off x="7728192" y="5491188"/>
            <a:ext cx="1032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Jlab</a:t>
            </a:r>
          </a:p>
          <a:p>
            <a:pPr algn="ctr"/>
            <a:r>
              <a:rPr lang="en-US" sz="1200" b="1" dirty="0">
                <a:solidFill>
                  <a:schemeClr val="accent3"/>
                </a:solidFill>
              </a:rPr>
              <a:t>H-HOM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FCBAF4-1C1C-847E-CFC8-FB6A7DDEEA74}"/>
              </a:ext>
            </a:extLst>
          </p:cNvPr>
          <p:cNvCxnSpPr>
            <a:cxnSpLocks/>
          </p:cNvCxnSpPr>
          <p:nvPr/>
        </p:nvCxnSpPr>
        <p:spPr>
          <a:xfrm flipH="1" flipV="1">
            <a:off x="7416881" y="4294979"/>
            <a:ext cx="818053" cy="11900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4B491D7-3FB0-EA6E-2CB7-53A35AF28DF2}"/>
              </a:ext>
            </a:extLst>
          </p:cNvPr>
          <p:cNvSpPr txBox="1"/>
          <p:nvPr/>
        </p:nvSpPr>
        <p:spPr>
          <a:xfrm>
            <a:off x="8111738" y="2404766"/>
            <a:ext cx="103226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CERN Impedance Adapters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2A466E2-F052-6632-9037-58E55C7E2D73}"/>
              </a:ext>
            </a:extLst>
          </p:cNvPr>
          <p:cNvCxnSpPr>
            <a:cxnSpLocks/>
          </p:cNvCxnSpPr>
          <p:nvPr/>
        </p:nvCxnSpPr>
        <p:spPr>
          <a:xfrm flipH="1">
            <a:off x="7416881" y="2896006"/>
            <a:ext cx="780002" cy="3582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B639F00-6671-9B72-F06C-AFC848DDA5D8}"/>
              </a:ext>
            </a:extLst>
          </p:cNvPr>
          <p:cNvCxnSpPr>
            <a:cxnSpLocks/>
          </p:cNvCxnSpPr>
          <p:nvPr/>
        </p:nvCxnSpPr>
        <p:spPr>
          <a:xfrm flipH="1">
            <a:off x="7977902" y="3064661"/>
            <a:ext cx="554098" cy="6765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757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197734-59FD-46A1-8489-BA867A115C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833" y="933041"/>
            <a:ext cx="8308451" cy="390250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0DEDC4-93EF-4452-8871-4C11B9B3B67B}"/>
              </a:ext>
            </a:extLst>
          </p:cNvPr>
          <p:cNvCxnSpPr>
            <a:cxnSpLocks/>
          </p:cNvCxnSpPr>
          <p:nvPr/>
        </p:nvCxnSpPr>
        <p:spPr>
          <a:xfrm flipV="1">
            <a:off x="2358667" y="4225347"/>
            <a:ext cx="356544" cy="2036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8FF411B-60AF-412D-8150-2305E49895B4}"/>
              </a:ext>
            </a:extLst>
          </p:cNvPr>
          <p:cNvSpPr/>
          <p:nvPr/>
        </p:nvSpPr>
        <p:spPr>
          <a:xfrm>
            <a:off x="1945310" y="4347247"/>
            <a:ext cx="6543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Corner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BBE06E-E495-4C9A-B6A5-281A123789FA}"/>
              </a:ext>
            </a:extLst>
          </p:cNvPr>
          <p:cNvCxnSpPr>
            <a:cxnSpLocks/>
          </p:cNvCxnSpPr>
          <p:nvPr/>
        </p:nvCxnSpPr>
        <p:spPr>
          <a:xfrm flipV="1">
            <a:off x="3288121" y="3662420"/>
            <a:ext cx="720180" cy="10565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7752BDC-F256-4DE1-A4E4-8FD91007EA66}"/>
              </a:ext>
            </a:extLst>
          </p:cNvPr>
          <p:cNvSpPr/>
          <p:nvPr/>
        </p:nvSpPr>
        <p:spPr>
          <a:xfrm rot="10800000" flipV="1">
            <a:off x="2816913" y="4690526"/>
            <a:ext cx="8687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Pole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4886168-F384-462E-B628-C3DAD1A31E6D}"/>
              </a:ext>
            </a:extLst>
          </p:cNvPr>
          <p:cNvCxnSpPr>
            <a:cxnSpLocks/>
          </p:cNvCxnSpPr>
          <p:nvPr/>
        </p:nvCxnSpPr>
        <p:spPr>
          <a:xfrm flipV="1">
            <a:off x="4937711" y="4367701"/>
            <a:ext cx="218341" cy="6640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8A9C432-FA53-4CDC-971A-6382882C94CB}"/>
              </a:ext>
            </a:extLst>
          </p:cNvPr>
          <p:cNvSpPr/>
          <p:nvPr/>
        </p:nvSpPr>
        <p:spPr>
          <a:xfrm>
            <a:off x="3845898" y="4986535"/>
            <a:ext cx="13881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Half Main Body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8F194B-CD65-4523-AECB-B5353F44A145}"/>
              </a:ext>
            </a:extLst>
          </p:cNvPr>
          <p:cNvSpPr/>
          <p:nvPr/>
        </p:nvSpPr>
        <p:spPr>
          <a:xfrm>
            <a:off x="5524747" y="5096442"/>
            <a:ext cx="7922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400" spc="-100">
                <a:solidFill>
                  <a:srgbClr val="0092BD"/>
                </a:solidFill>
              </a:rPr>
              <a:t>End Cap</a:t>
            </a:r>
            <a:endParaRPr lang="en-GB" sz="1400" spc="-100">
              <a:solidFill>
                <a:srgbClr val="0092BD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BBBD2D6-9BEA-45E2-82F9-85616ADF56CD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5858461" y="4631747"/>
            <a:ext cx="62388" cy="4646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3FD8259E-4958-4E68-868A-49B6FF4F9292}"/>
              </a:ext>
            </a:extLst>
          </p:cNvPr>
          <p:cNvSpPr/>
          <p:nvPr/>
        </p:nvSpPr>
        <p:spPr>
          <a:xfrm>
            <a:off x="206632" y="1122543"/>
            <a:ext cx="958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V-HOM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0FAB926-7FF8-4345-94E8-107B52001038}"/>
              </a:ext>
            </a:extLst>
          </p:cNvPr>
          <p:cNvSpPr/>
          <p:nvPr/>
        </p:nvSpPr>
        <p:spPr>
          <a:xfrm>
            <a:off x="8221852" y="2156110"/>
            <a:ext cx="958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H-HOM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4F98AFE-FA57-46C2-B4F1-6896CD208E37}"/>
              </a:ext>
            </a:extLst>
          </p:cNvPr>
          <p:cNvSpPr/>
          <p:nvPr/>
        </p:nvSpPr>
        <p:spPr>
          <a:xfrm>
            <a:off x="7886396" y="4789562"/>
            <a:ext cx="10859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FPC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420A5A-559F-4C25-8716-11A2FA08A972}"/>
              </a:ext>
            </a:extLst>
          </p:cNvPr>
          <p:cNvSpPr/>
          <p:nvPr/>
        </p:nvSpPr>
        <p:spPr>
          <a:xfrm>
            <a:off x="559806" y="3905727"/>
            <a:ext cx="9082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Antenna</a:t>
            </a:r>
          </a:p>
          <a:p>
            <a:pPr algn="ctr"/>
            <a:r>
              <a:rPr lang="en-GB" sz="1400" spc="-100" err="1">
                <a:solidFill>
                  <a:srgbClr val="0092BD"/>
                </a:solidFill>
              </a:rPr>
              <a:t>Extr</a:t>
            </a:r>
            <a:r>
              <a:rPr lang="en-GB" sz="1400" spc="-100">
                <a:solidFill>
                  <a:srgbClr val="0092BD"/>
                </a:solidFill>
              </a:rPr>
              <a:t>.</a:t>
            </a:r>
            <a:endParaRPr lang="en-GB" sz="1400" spc="-10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DB8E863-CC5B-4DD6-99E3-8FB4D133A6F7}"/>
              </a:ext>
            </a:extLst>
          </p:cNvPr>
          <p:cNvCxnSpPr>
            <a:cxnSpLocks/>
          </p:cNvCxnSpPr>
          <p:nvPr/>
        </p:nvCxnSpPr>
        <p:spPr>
          <a:xfrm flipV="1">
            <a:off x="1330911" y="3825297"/>
            <a:ext cx="336550" cy="1905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4E796F-354A-4269-B4A1-B1CCC28CB730}"/>
              </a:ext>
            </a:extLst>
          </p:cNvPr>
          <p:cNvCxnSpPr>
            <a:cxnSpLocks/>
          </p:cNvCxnSpPr>
          <p:nvPr/>
        </p:nvCxnSpPr>
        <p:spPr>
          <a:xfrm>
            <a:off x="968961" y="1621847"/>
            <a:ext cx="241300" cy="178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0A2CC97-9F16-47C4-A0E2-BD0A2E42D0E6}"/>
              </a:ext>
            </a:extLst>
          </p:cNvPr>
          <p:cNvSpPr/>
          <p:nvPr/>
        </p:nvSpPr>
        <p:spPr>
          <a:xfrm>
            <a:off x="1867669" y="851976"/>
            <a:ext cx="13898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V-HOM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5AF1665-245E-4C34-A125-7DC586273C0D}"/>
              </a:ext>
            </a:extLst>
          </p:cNvPr>
          <p:cNvCxnSpPr>
            <a:cxnSpLocks/>
          </p:cNvCxnSpPr>
          <p:nvPr/>
        </p:nvCxnSpPr>
        <p:spPr>
          <a:xfrm>
            <a:off x="2448511" y="1361497"/>
            <a:ext cx="12701" cy="4730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1D892727-D10D-4094-99A2-6D65731CFF4E}"/>
              </a:ext>
            </a:extLst>
          </p:cNvPr>
          <p:cNvSpPr/>
          <p:nvPr/>
        </p:nvSpPr>
        <p:spPr>
          <a:xfrm>
            <a:off x="6520901" y="4968694"/>
            <a:ext cx="11865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FPC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C649DBA-EC6D-42E0-9110-7E320A629BF0}"/>
              </a:ext>
            </a:extLst>
          </p:cNvPr>
          <p:cNvCxnSpPr>
            <a:cxnSpLocks/>
          </p:cNvCxnSpPr>
          <p:nvPr/>
        </p:nvCxnSpPr>
        <p:spPr>
          <a:xfrm flipH="1" flipV="1">
            <a:off x="6429961" y="4560310"/>
            <a:ext cx="422499" cy="4379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5AA21B7-2AED-41DC-A7DB-8B46F5ED4D2F}"/>
              </a:ext>
            </a:extLst>
          </p:cNvPr>
          <p:cNvCxnSpPr>
            <a:cxnSpLocks/>
          </p:cNvCxnSpPr>
          <p:nvPr/>
        </p:nvCxnSpPr>
        <p:spPr>
          <a:xfrm flipH="1" flipV="1">
            <a:off x="7825375" y="4710328"/>
            <a:ext cx="363536" cy="232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CB6BD9B-B6FD-41FE-8B9D-9DE13E9C42F2}"/>
              </a:ext>
            </a:extLst>
          </p:cNvPr>
          <p:cNvCxnSpPr>
            <a:cxnSpLocks/>
          </p:cNvCxnSpPr>
          <p:nvPr/>
        </p:nvCxnSpPr>
        <p:spPr>
          <a:xfrm flipH="1">
            <a:off x="8101600" y="2618797"/>
            <a:ext cx="411161" cy="3365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B099564-FA2F-4727-A986-CD33F52DFBC6}"/>
              </a:ext>
            </a:extLst>
          </p:cNvPr>
          <p:cNvCxnSpPr>
            <a:cxnSpLocks/>
          </p:cNvCxnSpPr>
          <p:nvPr/>
        </p:nvCxnSpPr>
        <p:spPr>
          <a:xfrm>
            <a:off x="6582361" y="1723447"/>
            <a:ext cx="138113" cy="9437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9E150CB-E4DD-47A9-AF15-61B27CF72695}"/>
              </a:ext>
            </a:extLst>
          </p:cNvPr>
          <p:cNvSpPr/>
          <p:nvPr/>
        </p:nvSpPr>
        <p:spPr>
          <a:xfrm>
            <a:off x="4376172" y="976423"/>
            <a:ext cx="8755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Racetrack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1A4A37B-5DCF-4060-BE4F-9569E99D6936}"/>
              </a:ext>
            </a:extLst>
          </p:cNvPr>
          <p:cNvSpPr/>
          <p:nvPr/>
        </p:nvSpPr>
        <p:spPr>
          <a:xfrm>
            <a:off x="5858461" y="1238129"/>
            <a:ext cx="1409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H-HOM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9C2853E-1286-43EF-8B23-341A9EC8EA8A}"/>
              </a:ext>
            </a:extLst>
          </p:cNvPr>
          <p:cNvCxnSpPr>
            <a:cxnSpLocks/>
          </p:cNvCxnSpPr>
          <p:nvPr/>
        </p:nvCxnSpPr>
        <p:spPr>
          <a:xfrm flipH="1">
            <a:off x="4614168" y="1247197"/>
            <a:ext cx="202893" cy="5744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B9570050-8775-4FA3-AF77-887AD9E9AB37}"/>
              </a:ext>
            </a:extLst>
          </p:cNvPr>
          <p:cNvSpPr/>
          <p:nvPr/>
        </p:nvSpPr>
        <p:spPr>
          <a:xfrm>
            <a:off x="59605" y="3227829"/>
            <a:ext cx="9390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Beam Axis </a:t>
            </a:r>
            <a:r>
              <a:rPr lang="en-GB" sz="1400" spc="-100" err="1">
                <a:solidFill>
                  <a:srgbClr val="0092BD"/>
                </a:solidFill>
              </a:rPr>
              <a:t>Extr</a:t>
            </a:r>
            <a:r>
              <a:rPr lang="en-GB" sz="1400" spc="-100">
                <a:solidFill>
                  <a:srgbClr val="0092BD"/>
                </a:solidFill>
              </a:rPr>
              <a:t>.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BBB361B-FFB9-424E-86A5-755B04101142}"/>
              </a:ext>
            </a:extLst>
          </p:cNvPr>
          <p:cNvCxnSpPr>
            <a:cxnSpLocks/>
          </p:cNvCxnSpPr>
          <p:nvPr/>
        </p:nvCxnSpPr>
        <p:spPr>
          <a:xfrm flipV="1">
            <a:off x="627320" y="3025197"/>
            <a:ext cx="297191" cy="2409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8BA124E-E4AC-435E-A220-23BF2906C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4324" y="5445298"/>
            <a:ext cx="7766050" cy="1034973"/>
          </a:xfrm>
        </p:spPr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Adopted</a:t>
            </a:r>
            <a:r>
              <a:rPr lang="en-US" sz="1600" dirty="0"/>
              <a:t> CERN specification drawing for Pre-series RFD fabrication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/>
              <a:t>Extremities tubes machined from Nb </a:t>
            </a:r>
            <a:r>
              <a:rPr lang="en-US" sz="1600" dirty="0">
                <a:solidFill>
                  <a:srgbClr val="00B050"/>
                </a:solidFill>
              </a:rPr>
              <a:t>seamless pipes</a:t>
            </a:r>
            <a:r>
              <a:rPr lang="en-US" sz="1600" dirty="0"/>
              <a:t> (no roll-forming)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Single</a:t>
            </a:r>
            <a:r>
              <a:rPr lang="en-US" sz="1600" dirty="0"/>
              <a:t> design for all the Transitions (machined from a block)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/>
              <a:t>CNC interfaces and EBW joints handled as </a:t>
            </a:r>
            <a:r>
              <a:rPr lang="en-US" sz="1600" dirty="0">
                <a:solidFill>
                  <a:srgbClr val="00B050"/>
                </a:solidFill>
              </a:rPr>
              <a:t>ZRI know-how</a:t>
            </a:r>
          </a:p>
          <a:p>
            <a:pPr lvl="2"/>
            <a:endParaRPr lang="en-US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F98AA-FBCF-EA43-82AB-5518F34C62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04C9C2-BAA3-9545-81B4-36866869D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484A5296-4A5C-4624-9194-F3DB0CF8AFBA}"/>
              </a:ext>
            </a:extLst>
          </p:cNvPr>
          <p:cNvSpPr txBox="1">
            <a:spLocks/>
          </p:cNvSpPr>
          <p:nvPr/>
        </p:nvSpPr>
        <p:spPr>
          <a:xfrm>
            <a:off x="0" y="-288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Bare Cavities Fabrication at Zanon: Strategy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16FD7D-5E82-1C05-1548-D077099E29B2}"/>
              </a:ext>
            </a:extLst>
          </p:cNvPr>
          <p:cNvSpPr txBox="1"/>
          <p:nvPr/>
        </p:nvSpPr>
        <p:spPr>
          <a:xfrm>
            <a:off x="5557361" y="544667"/>
            <a:ext cx="3437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Fabrication Details in </a:t>
            </a:r>
            <a:r>
              <a:rPr lang="en-US" sz="1400" i="1" dirty="0" err="1"/>
              <a:t>Manuele’s</a:t>
            </a:r>
            <a:r>
              <a:rPr lang="en-US" sz="1400" i="1" dirty="0"/>
              <a:t> Talk</a:t>
            </a:r>
          </a:p>
        </p:txBody>
      </p:sp>
    </p:spTree>
    <p:extLst>
      <p:ext uri="{BB962C8B-B14F-4D97-AF65-F5344CB8AC3E}">
        <p14:creationId xmlns:p14="http://schemas.microsoft.com/office/powerpoint/2010/main" val="1991044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BDDFE-1B71-41F6-90E8-297B6F7BF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Pole Forming Issues: Now Resolved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61FBF-D9BC-B38F-87AB-1B539777B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78524"/>
            <a:ext cx="7920000" cy="5047640"/>
          </a:xfrm>
        </p:spPr>
        <p:txBody>
          <a:bodyPr>
            <a:normAutofit/>
          </a:bodyPr>
          <a:lstStyle/>
          <a:p>
            <a:r>
              <a:rPr lang="en-US" sz="2000" dirty="0"/>
              <a:t>First trials with </a:t>
            </a:r>
            <a:r>
              <a:rPr lang="en-US" sz="2000" u="sng" dirty="0"/>
              <a:t>Nb batch for Pre-Series </a:t>
            </a:r>
            <a:r>
              <a:rPr lang="en-US" sz="2000" dirty="0"/>
              <a:t>cavities were not ideal. Excessive thinning and orange peel effect was observed in the corners.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Trials with </a:t>
            </a:r>
            <a:r>
              <a:rPr lang="en-US" sz="2000" u="sng" dirty="0"/>
              <a:t>Nb batch for Series </a:t>
            </a:r>
            <a:r>
              <a:rPr lang="en-US" sz="2000" dirty="0"/>
              <a:t>produced better results, also thanks to an </a:t>
            </a:r>
            <a:r>
              <a:rPr lang="en-US" sz="2000" u="sng" dirty="0"/>
              <a:t>improved 2-step process developed by Zanon </a:t>
            </a:r>
            <a:r>
              <a:rPr lang="en-US" sz="2000" dirty="0"/>
              <a:t>consisting of a partial drawing followed by cutting of the crown and final drawing.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60DED-882E-4842-BCF3-D686893963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pic>
        <p:nvPicPr>
          <p:cNvPr id="13" name="Immagine 5" descr="Immagine che contiene interni, piedi&#10;&#10;Descrizione generata automaticamente">
            <a:extLst>
              <a:ext uri="{FF2B5EF4-FFF2-40B4-BE49-F238E27FC236}">
                <a16:creationId xmlns:a16="http://schemas.microsoft.com/office/drawing/2014/main" id="{1F01F182-ED37-0761-16D3-134EEFD174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6313" y="4602474"/>
            <a:ext cx="2454067" cy="1270332"/>
          </a:xfrm>
          <a:prstGeom prst="rect">
            <a:avLst/>
          </a:prstGeom>
        </p:spPr>
      </p:pic>
      <p:pic>
        <p:nvPicPr>
          <p:cNvPr id="14" name="Immagine 11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3BAA15F4-7F14-B342-D241-BF4F8997D3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6794" y="4602474"/>
            <a:ext cx="1809118" cy="1270333"/>
          </a:xfrm>
          <a:prstGeom prst="rect">
            <a:avLst/>
          </a:prstGeom>
        </p:spPr>
      </p:pic>
      <p:pic>
        <p:nvPicPr>
          <p:cNvPr id="16" name="Immagine 7">
            <a:extLst>
              <a:ext uri="{FF2B5EF4-FFF2-40B4-BE49-F238E27FC236}">
                <a16:creationId xmlns:a16="http://schemas.microsoft.com/office/drawing/2014/main" id="{E0AC5287-4193-D395-1787-CD5C312C0DF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2327" y="4602474"/>
            <a:ext cx="2157848" cy="127033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72F7890-091F-6316-4D88-05ADA150D61C}"/>
              </a:ext>
            </a:extLst>
          </p:cNvPr>
          <p:cNvGrpSpPr/>
          <p:nvPr/>
        </p:nvGrpSpPr>
        <p:grpSpPr>
          <a:xfrm>
            <a:off x="3111803" y="2067955"/>
            <a:ext cx="2302097" cy="1270332"/>
            <a:chOff x="2836259" y="2067956"/>
            <a:chExt cx="2302097" cy="1270332"/>
          </a:xfrm>
        </p:grpSpPr>
        <p:pic>
          <p:nvPicPr>
            <p:cNvPr id="6147" name="Picture 3" descr="page2image17389664">
              <a:extLst>
                <a:ext uri="{FF2B5EF4-FFF2-40B4-BE49-F238E27FC236}">
                  <a16:creationId xmlns:a16="http://schemas.microsoft.com/office/drawing/2014/main" id="{CF3E6CE0-45DB-B843-B0BB-20FAAE8B4A0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836259" y="2067956"/>
              <a:ext cx="2302097" cy="1270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1501593-BA8D-AADF-00F9-9E05F31D19A8}"/>
                </a:ext>
              </a:extLst>
            </p:cNvPr>
            <p:cNvSpPr/>
            <p:nvPr/>
          </p:nvSpPr>
          <p:spPr>
            <a:xfrm>
              <a:off x="3012831" y="2262554"/>
              <a:ext cx="973015" cy="78544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EEF48A-D26F-E881-C514-E66F54D9DBBF}"/>
              </a:ext>
            </a:extLst>
          </p:cNvPr>
          <p:cNvGrpSpPr/>
          <p:nvPr/>
        </p:nvGrpSpPr>
        <p:grpSpPr>
          <a:xfrm>
            <a:off x="976313" y="2067955"/>
            <a:ext cx="1768015" cy="1270333"/>
            <a:chOff x="893136" y="2067955"/>
            <a:chExt cx="1768015" cy="1270333"/>
          </a:xfrm>
        </p:grpSpPr>
        <p:pic>
          <p:nvPicPr>
            <p:cNvPr id="6145" name="Picture 1" descr="page2image17388416">
              <a:extLst>
                <a:ext uri="{FF2B5EF4-FFF2-40B4-BE49-F238E27FC236}">
                  <a16:creationId xmlns:a16="http://schemas.microsoft.com/office/drawing/2014/main" id="{C91E90EE-30A9-1C41-8B1F-58DD4ABA2A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3136" y="2067955"/>
              <a:ext cx="1696937" cy="127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82A3EDF-B6FA-34A0-2AD8-0377AAD2B74E}"/>
                </a:ext>
              </a:extLst>
            </p:cNvPr>
            <p:cNvSpPr/>
            <p:nvPr/>
          </p:nvSpPr>
          <p:spPr>
            <a:xfrm>
              <a:off x="1688136" y="2225836"/>
              <a:ext cx="973015" cy="78544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9EA926A-3AE8-D3DA-DDEF-7924A62267B4}"/>
              </a:ext>
            </a:extLst>
          </p:cNvPr>
          <p:cNvGrpSpPr/>
          <p:nvPr/>
        </p:nvGrpSpPr>
        <p:grpSpPr>
          <a:xfrm>
            <a:off x="5781375" y="2050990"/>
            <a:ext cx="2128800" cy="1270333"/>
            <a:chOff x="5696275" y="2067955"/>
            <a:chExt cx="2128800" cy="1270333"/>
          </a:xfrm>
        </p:grpSpPr>
        <p:pic>
          <p:nvPicPr>
            <p:cNvPr id="6146" name="Picture 2" descr="page2image17399232">
              <a:extLst>
                <a:ext uri="{FF2B5EF4-FFF2-40B4-BE49-F238E27FC236}">
                  <a16:creationId xmlns:a16="http://schemas.microsoft.com/office/drawing/2014/main" id="{21493D9B-6250-3C4A-9A6D-0F93120B9D0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696275" y="2067955"/>
              <a:ext cx="2128800" cy="1270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789245F-4541-B5DF-074F-E675380491A0}"/>
                </a:ext>
              </a:extLst>
            </p:cNvPr>
            <p:cNvSpPr/>
            <p:nvPr/>
          </p:nvSpPr>
          <p:spPr>
            <a:xfrm>
              <a:off x="6119033" y="2314557"/>
              <a:ext cx="973015" cy="78544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Freeform 8">
            <a:extLst>
              <a:ext uri="{FF2B5EF4-FFF2-40B4-BE49-F238E27FC236}">
                <a16:creationId xmlns:a16="http://schemas.microsoft.com/office/drawing/2014/main" id="{C48045EB-7038-14FF-B3FA-EB3683BCB9C5}"/>
              </a:ext>
            </a:extLst>
          </p:cNvPr>
          <p:cNvSpPr/>
          <p:nvPr/>
        </p:nvSpPr>
        <p:spPr>
          <a:xfrm>
            <a:off x="8151174" y="4829908"/>
            <a:ext cx="515815" cy="644769"/>
          </a:xfrm>
          <a:custGeom>
            <a:avLst/>
            <a:gdLst>
              <a:gd name="connsiteX0" fmla="*/ 0 w 515815"/>
              <a:gd name="connsiteY0" fmla="*/ 339969 h 644769"/>
              <a:gd name="connsiteX1" fmla="*/ 187569 w 515815"/>
              <a:gd name="connsiteY1" fmla="*/ 644769 h 644769"/>
              <a:gd name="connsiteX2" fmla="*/ 515815 w 515815"/>
              <a:gd name="connsiteY2" fmla="*/ 0 h 644769"/>
              <a:gd name="connsiteX3" fmla="*/ 515815 w 515815"/>
              <a:gd name="connsiteY3" fmla="*/ 0 h 644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815" h="644769">
                <a:moveTo>
                  <a:pt x="0" y="339969"/>
                </a:moveTo>
                <a:lnTo>
                  <a:pt x="187569" y="644769"/>
                </a:lnTo>
                <a:lnTo>
                  <a:pt x="515815" y="0"/>
                </a:lnTo>
                <a:lnTo>
                  <a:pt x="515815" y="0"/>
                </a:lnTo>
              </a:path>
            </a:pathLst>
          </a:custGeom>
          <a:ln w="152400">
            <a:solidFill>
              <a:srgbClr val="00B050"/>
            </a:solidFill>
            <a:bevel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809BB-A771-7E09-CA90-EC1CAAC12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538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009D6-8084-4891-AF76-E5E4E52D62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48CA12A-06BF-4F1E-AC68-530E3169AE5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Pole Forming: Process Finally Under Control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5D396876-DAE0-40B6-AE10-7FAAE0B95A77}"/>
              </a:ext>
            </a:extLst>
          </p:cNvPr>
          <p:cNvGraphicFramePr/>
          <p:nvPr/>
        </p:nvGraphicFramePr>
        <p:xfrm>
          <a:off x="0" y="720000"/>
          <a:ext cx="9144000" cy="4715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22A98A83-3C97-4CA0-A52E-F04D744ED98E}"/>
              </a:ext>
            </a:extLst>
          </p:cNvPr>
          <p:cNvSpPr txBox="1"/>
          <p:nvPr/>
        </p:nvSpPr>
        <p:spPr>
          <a:xfrm rot="16200000">
            <a:off x="-271508" y="2597086"/>
            <a:ext cx="1517388" cy="249382"/>
          </a:xfrm>
          <a:prstGeom prst="rect">
            <a:avLst/>
          </a:prstGeom>
          <a:solidFill>
            <a:srgbClr val="FF0000">
              <a:alpha val="10000"/>
            </a:srgbClr>
          </a:solidFill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>
                <a:solidFill>
                  <a:srgbClr val="FF0000"/>
                </a:solidFill>
              </a:rPr>
              <a:t>Limits from Eng. Spec.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DAC6CF-F412-407C-9397-289405949764}"/>
              </a:ext>
            </a:extLst>
          </p:cNvPr>
          <p:cNvSpPr/>
          <p:nvPr/>
        </p:nvSpPr>
        <p:spPr>
          <a:xfrm>
            <a:off x="1106232" y="1963083"/>
            <a:ext cx="7903485" cy="1517389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1747844E-A2D4-CB49-81E0-6F16271B5BDA}"/>
              </a:ext>
            </a:extLst>
          </p:cNvPr>
          <p:cNvSpPr/>
          <p:nvPr/>
        </p:nvSpPr>
        <p:spPr>
          <a:xfrm rot="5400000">
            <a:off x="7651494" y="502280"/>
            <a:ext cx="306497" cy="2224227"/>
          </a:xfrm>
          <a:prstGeom prst="leftBrace">
            <a:avLst>
              <a:gd name="adj1" fmla="val 8333"/>
              <a:gd name="adj2" fmla="val 49711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110218-E028-994F-9816-AE8DA153404A}"/>
              </a:ext>
            </a:extLst>
          </p:cNvPr>
          <p:cNvSpPr txBox="1"/>
          <p:nvPr/>
        </p:nvSpPr>
        <p:spPr>
          <a:xfrm>
            <a:off x="7294916" y="1081038"/>
            <a:ext cx="1018227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Solution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BF7C678-C915-3E4F-AB75-24272B21B573}"/>
              </a:ext>
            </a:extLst>
          </p:cNvPr>
          <p:cNvSpPr/>
          <p:nvPr/>
        </p:nvSpPr>
        <p:spPr>
          <a:xfrm>
            <a:off x="6464060" y="4606506"/>
            <a:ext cx="2679940" cy="828738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FF7373D1-BDC3-AEC6-3122-698B39C54C92}"/>
              </a:ext>
            </a:extLst>
          </p:cNvPr>
          <p:cNvSpPr/>
          <p:nvPr/>
        </p:nvSpPr>
        <p:spPr>
          <a:xfrm rot="5400000">
            <a:off x="2757973" y="-667189"/>
            <a:ext cx="308237" cy="3506193"/>
          </a:xfrm>
          <a:prstGeom prst="leftBrace">
            <a:avLst>
              <a:gd name="adj1" fmla="val 8333"/>
              <a:gd name="adj2" fmla="val 49711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540999-57CB-6070-F76F-19971D1B9A5F}"/>
              </a:ext>
            </a:extLst>
          </p:cNvPr>
          <p:cNvSpPr txBox="1"/>
          <p:nvPr/>
        </p:nvSpPr>
        <p:spPr>
          <a:xfrm>
            <a:off x="2261643" y="575097"/>
            <a:ext cx="1289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Prototypes</a:t>
            </a: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75858D38-2E33-D0CF-3F55-BE7BFBF1211B}"/>
              </a:ext>
            </a:extLst>
          </p:cNvPr>
          <p:cNvSpPr/>
          <p:nvPr/>
        </p:nvSpPr>
        <p:spPr>
          <a:xfrm rot="5400000">
            <a:off x="5430833" y="543258"/>
            <a:ext cx="308237" cy="1549457"/>
          </a:xfrm>
          <a:prstGeom prst="leftBrace">
            <a:avLst>
              <a:gd name="adj1" fmla="val 8333"/>
              <a:gd name="adj2" fmla="val 4971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3830E4-BE79-7E7F-3F3E-F988B49C0AE9}"/>
              </a:ext>
            </a:extLst>
          </p:cNvPr>
          <p:cNvSpPr txBox="1"/>
          <p:nvPr/>
        </p:nvSpPr>
        <p:spPr>
          <a:xfrm>
            <a:off x="4507994" y="729019"/>
            <a:ext cx="21539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Forming Issues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AAC1100-43FF-F0C5-338E-3DC53E17E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534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BDDFE-1B71-41F6-90E8-297B6F7BF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Pre-Series Advancement at Zanon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FC2483-2458-477C-AFF7-A0047435F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5F5F5F"/>
                </a:solidFill>
                <a:latin typeface="Helvetica" panose="020B0604020202020204" pitchFamily="34" charset="0"/>
              </a:rPr>
              <a:t>Components for 2 pre-series cavities in advanced/final stages of manufacturing. </a:t>
            </a:r>
            <a:r>
              <a:rPr lang="en-US" sz="2000" u="sng" dirty="0">
                <a:solidFill>
                  <a:srgbClr val="5F5F5F"/>
                </a:solidFill>
                <a:latin typeface="Helvetica" panose="020B0604020202020204" pitchFamily="34" charset="0"/>
              </a:rPr>
              <a:t>Electron-beam welding started </a:t>
            </a:r>
            <a:r>
              <a:rPr lang="en-US" sz="2000" dirty="0">
                <a:solidFill>
                  <a:srgbClr val="5F5F5F"/>
                </a:solidFill>
                <a:latin typeface="Helvetica" panose="020B0604020202020204" pitchFamily="34" charset="0"/>
              </a:rPr>
              <a:t>with all necessary approvals in place (see pictures).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u="sng" dirty="0">
                <a:solidFill>
                  <a:srgbClr val="5F5F5F"/>
                </a:solidFill>
                <a:latin typeface="Helvetica" panose="020B0604020202020204" pitchFamily="34" charset="0"/>
              </a:rPr>
              <a:t>First Pre-Series bare cavity </a:t>
            </a:r>
            <a:r>
              <a:rPr lang="en-US" sz="2000" dirty="0">
                <a:solidFill>
                  <a:srgbClr val="5F5F5F"/>
                </a:solidFill>
                <a:latin typeface="Helvetica" panose="020B0604020202020204" pitchFamily="34" charset="0"/>
              </a:rPr>
              <a:t>should be ready for frequency trim-tuning before the end of the year and </a:t>
            </a:r>
            <a:r>
              <a:rPr lang="en-US" sz="2000" u="sng" dirty="0">
                <a:solidFill>
                  <a:srgbClr val="5F5F5F"/>
                </a:solidFill>
                <a:latin typeface="Helvetica" panose="020B0604020202020204" pitchFamily="34" charset="0"/>
              </a:rPr>
              <a:t>should be completed in early 2023.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F5F5F"/>
                </a:solidFill>
                <a:latin typeface="Helvetica" panose="020B0604020202020204" pitchFamily="34" charset="0"/>
              </a:rPr>
              <a:t>Option to process/prepare at Zanon is being considered.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0672D7-F3E6-6179-FF70-63E1DC6F8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60DED-882E-4842-BCF3-D686893963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20A1A3-B0BD-9E18-504E-53557AEB7E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8217" y="3291450"/>
            <a:ext cx="4420467" cy="28108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247B98-498F-FE3D-66BD-E3BC9507CC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759" y="3291450"/>
            <a:ext cx="4232458" cy="281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305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60DED-882E-4842-BCF3-D686893963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FC2483-2458-477C-AFF7-A0047435F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72042"/>
            <a:ext cx="6249173" cy="268195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Contract is in place for 2x He Tanks prototypes fabrication at </a:t>
            </a:r>
            <a:r>
              <a:rPr lang="en-US" sz="2000" dirty="0" err="1"/>
              <a:t>Zanon</a:t>
            </a:r>
            <a:r>
              <a:rPr lang="en-US" sz="2000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/>
              <a:t>Most of the Sub-components have been manufactured (see Titanium plates below).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RFD proto#1 and Magnetic Shields (Ad-Vance) are at </a:t>
            </a:r>
            <a:r>
              <a:rPr lang="en-US" sz="2000" dirty="0" err="1"/>
              <a:t>Zanon</a:t>
            </a:r>
            <a:r>
              <a:rPr lang="en-US" sz="2000" dirty="0"/>
              <a:t> for integration.</a:t>
            </a:r>
            <a:endParaRPr lang="en-US" sz="1600" b="1" dirty="0">
              <a:sym typeface="Wingdings" pitchFamily="2" charset="2"/>
            </a:endParaRPr>
          </a:p>
          <a:p>
            <a:pPr lvl="2"/>
            <a:endParaRPr lang="en-US" sz="1200" dirty="0">
              <a:sym typeface="Wingdings" pitchFamily="2" charset="2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 marL="0" indent="0">
              <a:buNone/>
            </a:pPr>
            <a:endParaRPr lang="en-US" sz="1400" u="sng" dirty="0">
              <a:solidFill>
                <a:srgbClr val="5F5F5F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D5861D-2B71-478C-82C8-3ADBA3457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922FB3D-A347-46FE-B0D9-9425F1C9709D}"/>
              </a:ext>
            </a:extLst>
          </p:cNvPr>
          <p:cNvSpPr txBox="1">
            <a:spLocks/>
          </p:cNvSpPr>
          <p:nvPr/>
        </p:nvSpPr>
        <p:spPr>
          <a:xfrm>
            <a:off x="0" y="-288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Helium Tank Advancement at Zanon</a:t>
            </a:r>
            <a:endParaRPr lang="en-US" dirty="0"/>
          </a:p>
        </p:txBody>
      </p:sp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C02ADEB9-CF7C-4EC2-95DB-DAFA1982E1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400"/>
                    </a14:imgEffect>
                    <a14:imgEffect>
                      <a14:saturation sat="66000"/>
                    </a14:imgEffect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3071" y="3724393"/>
            <a:ext cx="3027287" cy="2361564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4" name="Picture 13" descr="A picture containing indoor, oven, metal, stove&#10;&#10;Description automatically generated">
            <a:extLst>
              <a:ext uri="{FF2B5EF4-FFF2-40B4-BE49-F238E27FC236}">
                <a16:creationId xmlns:a16="http://schemas.microsoft.com/office/drawing/2014/main" id="{7CF12359-F698-4873-A14F-37B2C539346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400"/>
                    </a14:imgEffect>
                    <a14:imgEffect>
                      <a14:saturation sat="6400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682" y="4055311"/>
            <a:ext cx="3084167" cy="2361564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E1C2115-98EB-4B10-8C41-336A42E5F81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52800"/>
            <a:ext cx="2775688" cy="2361564"/>
          </a:xfrm>
          <a:prstGeom prst="rect">
            <a:avLst/>
          </a:prstGeom>
        </p:spPr>
      </p:pic>
      <p:pic>
        <p:nvPicPr>
          <p:cNvPr id="2" name="Content Placeholder 6">
            <a:extLst>
              <a:ext uri="{FF2B5EF4-FFF2-40B4-BE49-F238E27FC236}">
                <a16:creationId xmlns:a16="http://schemas.microsoft.com/office/drawing/2014/main" id="{F6A367CA-DFA0-E0E7-7D97-42CF4CC866E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206" y="678438"/>
            <a:ext cx="2080702" cy="21459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331C8F-46D7-C9FC-962A-E78174CF736F}"/>
              </a:ext>
            </a:extLst>
          </p:cNvPr>
          <p:cNvSpPr txBox="1"/>
          <p:nvPr/>
        </p:nvSpPr>
        <p:spPr>
          <a:xfrm>
            <a:off x="7420445" y="2151131"/>
            <a:ext cx="142750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3 Shield Assemblies are at FNAL (Ad-Vance)</a:t>
            </a:r>
            <a:endParaRPr lang="en-US" sz="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9007B5-62A1-B21B-B7BC-2CA6BE2AD02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435" y="3006089"/>
            <a:ext cx="1587628" cy="234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880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4ECDD-D305-7B9F-5F42-DA8CFC2A4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 #1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9C28B-E428-6F01-939D-8F9EC265F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90600"/>
            <a:ext cx="7920000" cy="513556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Prototype #1 is now at Zanon to receive a full processing cycle in Nov-Jan (Bulk BCP, 600C bake, light BCP).</a:t>
            </a:r>
          </a:p>
          <a:p>
            <a:r>
              <a:rPr lang="en-US" sz="2400" dirty="0"/>
              <a:t>Subsequently Zanon will proceed with Helium Tank integration on this cavity.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Finally, it will be fully prepared for a cold test by means of HPR, clean room assembly + RF probes, and shipped to FNAL for cold test.</a:t>
            </a:r>
          </a:p>
          <a:p>
            <a:r>
              <a:rPr lang="en-US" sz="2400" dirty="0"/>
              <a:t>Goal is to validate multiple processes with Prototype #1.</a:t>
            </a:r>
          </a:p>
          <a:p>
            <a:r>
              <a:rPr lang="en-US" sz="2400" dirty="0"/>
              <a:t>Processing and cold-test preparations at Zanon of pre-series/series cavities is a possibility.</a:t>
            </a:r>
          </a:p>
          <a:p>
            <a:r>
              <a:rPr lang="en-US" sz="2400" u="sng" dirty="0"/>
              <a:t>Jacketed Prototype #1 expected at FNAL ~ Spring 2023 for cold test.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B0705F-97FC-D52D-7DCC-B9C9646DC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F7C98-6BEA-DE25-B81E-CB4E28130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2291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1D498-2EF5-5649-8E56-E3E8F7FDE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 Dampers Prototypes at Jlab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69E69-7B5D-5049-AC4B-339B97F10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A06E8-2111-C543-B538-95F86C7738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719DA4-918A-5B4C-90F6-17CBC85CAB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431" y="1075749"/>
            <a:ext cx="1667787" cy="22237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A15A02-3F5C-874D-BBAC-9C9B1F9C65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660509" y="3929943"/>
            <a:ext cx="1966767" cy="14696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FA4CFD-5719-8D4A-B93E-6C0337BB6DE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48230" y="1179021"/>
            <a:ext cx="2360195" cy="22793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B0CEE4-2FC4-3342-8A7A-54374260F0D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951278" y="4196358"/>
            <a:ext cx="2401871" cy="1778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FC89DA-55D7-A64C-8905-B1E2E236002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920" y="918494"/>
            <a:ext cx="1292255" cy="9691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4D500B5-A927-1646-A388-1131C90023D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0501" y="4900380"/>
            <a:ext cx="2083204" cy="1128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4CE2DE-D6E3-F840-BEEB-3775779F1ED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990988" y="3469640"/>
            <a:ext cx="1822230" cy="12164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8E068C-07BC-7D43-9BB4-AB7247EC0A5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0628" y="1449412"/>
            <a:ext cx="2959561" cy="22196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17A784B-078B-D84F-B42B-AB889C9F967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295" y="4655567"/>
            <a:ext cx="2976012" cy="14943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66B7D5-6D91-3545-B229-BDF69503E42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9502" y="5777392"/>
            <a:ext cx="2247345" cy="6433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0FAE7D2-CBA8-204F-A63A-8F88A4E89088}"/>
              </a:ext>
            </a:extLst>
          </p:cNvPr>
          <p:cNvSpPr txBox="1"/>
          <p:nvPr/>
        </p:nvSpPr>
        <p:spPr>
          <a:xfrm>
            <a:off x="7423660" y="1106463"/>
            <a:ext cx="1623140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venir Next Condensed" panose="020B0506020202020204" pitchFamily="34" charset="0"/>
              </a:rPr>
              <a:t>V-HOM Feedthrough Brazing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E933CC-968E-644B-875F-B4E11EA7E1A1}"/>
              </a:ext>
            </a:extLst>
          </p:cNvPr>
          <p:cNvSpPr txBox="1"/>
          <p:nvPr/>
        </p:nvSpPr>
        <p:spPr>
          <a:xfrm>
            <a:off x="3516197" y="3779171"/>
            <a:ext cx="1623140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venir Next Condensed" panose="020B0506020202020204" pitchFamily="34" charset="0"/>
              </a:rPr>
              <a:t>H-HOM Feedthrough Brazing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D21CC82-5C25-D045-8845-B09C072AAF79}"/>
              </a:ext>
            </a:extLst>
          </p:cNvPr>
          <p:cNvSpPr txBox="1"/>
          <p:nvPr/>
        </p:nvSpPr>
        <p:spPr>
          <a:xfrm>
            <a:off x="1709468" y="3821746"/>
            <a:ext cx="1247505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venir Next Condensed" panose="020B0506020202020204" pitchFamily="34" charset="0"/>
              </a:rPr>
              <a:t>H-HOM Fabrication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521FCF-C2AB-CE41-812B-01FFF4908520}"/>
              </a:ext>
            </a:extLst>
          </p:cNvPr>
          <p:cNvSpPr txBox="1"/>
          <p:nvPr/>
        </p:nvSpPr>
        <p:spPr>
          <a:xfrm>
            <a:off x="4265667" y="3160319"/>
            <a:ext cx="1531028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venir Next Condensed" panose="020B0506020202020204" pitchFamily="34" charset="0"/>
              </a:rPr>
              <a:t>H-HOM Hook &amp; Tee EBW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2DE118-656B-404A-9AAA-8B4DE4069691}"/>
              </a:ext>
            </a:extLst>
          </p:cNvPr>
          <p:cNvSpPr txBox="1"/>
          <p:nvPr/>
        </p:nvSpPr>
        <p:spPr>
          <a:xfrm>
            <a:off x="1688301" y="5982633"/>
            <a:ext cx="1247505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venir Next Condensed" panose="020B0506020202020204" pitchFamily="34" charset="0"/>
              </a:rPr>
              <a:t>H-HOM Metrology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D8124CB-9A4A-0447-86EC-CE2AAA2D3F9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979643" y="1740877"/>
            <a:ext cx="2671914" cy="125022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6B0D0CF-3CF8-5D4A-989B-A3A369DF8647}"/>
              </a:ext>
            </a:extLst>
          </p:cNvPr>
          <p:cNvSpPr txBox="1"/>
          <p:nvPr/>
        </p:nvSpPr>
        <p:spPr>
          <a:xfrm>
            <a:off x="6248400" y="33442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See talk by Naeem </a:t>
            </a:r>
            <a:r>
              <a:rPr lang="en-US" i="1" dirty="0" err="1"/>
              <a:t>Huque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50177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BF4BF-62EA-DB8C-E6BA-1AB30FE66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 Dampers -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0DC46-2330-3A36-62F1-0F24E7A30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59999"/>
            <a:ext cx="7920000" cy="2753122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Continued troubleshooting prototype ancillaries that caused leaks at FNAL during cold tests.</a:t>
            </a:r>
          </a:p>
          <a:p>
            <a:r>
              <a:rPr lang="en-US" sz="2000" dirty="0"/>
              <a:t>Achieved leak tightness for 1 set at liquid nitrogen temperature on test bench (see pictures below).</a:t>
            </a:r>
          </a:p>
          <a:p>
            <a:r>
              <a:rPr lang="en-US" sz="2000" dirty="0"/>
              <a:t>Thanks to Eric for sending test spool piece from CERN (pictured below).</a:t>
            </a:r>
          </a:p>
          <a:p>
            <a:r>
              <a:rPr lang="en-US" sz="2000" u="sng" dirty="0"/>
              <a:t>Jlab will be installing this set on Prototype #2 and perform a cold test at Jlab vertical test facility.</a:t>
            </a:r>
          </a:p>
          <a:p>
            <a:r>
              <a:rPr lang="en-US" sz="2000" dirty="0"/>
              <a:t>Minor interface tooling being finalized to allow the cold test in the next month.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002F1-76B3-98FC-D686-3EE458D16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AC11B-D133-B4F8-D775-C030AD359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8A5D4B-B21C-9B4D-DDE7-2CEE600FD6D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774290" y="4611455"/>
            <a:ext cx="871997" cy="17010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62C0F0-120E-1A28-3373-14414975A5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10873" y="3540588"/>
            <a:ext cx="1199412" cy="17005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CC1F71-68E0-CFA4-08D9-AE5B1CCD5F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5235" y="4054497"/>
            <a:ext cx="2106863" cy="15801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75497A-9363-6AB1-2DCE-E2CD786391A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4768" y="3791138"/>
            <a:ext cx="2583586" cy="21051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6FD4F5-30AC-5F53-4B93-31117D4E019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028305" y="3956804"/>
            <a:ext cx="2106863" cy="17720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2B6D313-893D-9525-DAEB-DAF56AAD47EA}"/>
              </a:ext>
            </a:extLst>
          </p:cNvPr>
          <p:cNvSpPr txBox="1"/>
          <p:nvPr/>
        </p:nvSpPr>
        <p:spPr>
          <a:xfrm>
            <a:off x="4438264" y="5972580"/>
            <a:ext cx="343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Cold leak-checks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133621-A5C8-4957-07A6-1DB512FABD89}"/>
              </a:ext>
            </a:extLst>
          </p:cNvPr>
          <p:cNvSpPr txBox="1"/>
          <p:nvPr/>
        </p:nvSpPr>
        <p:spPr>
          <a:xfrm>
            <a:off x="839630" y="5940217"/>
            <a:ext cx="2818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Cold shocks</a:t>
            </a:r>
          </a:p>
        </p:txBody>
      </p:sp>
    </p:spTree>
    <p:extLst>
      <p:ext uri="{BB962C8B-B14F-4D97-AF65-F5344CB8AC3E}">
        <p14:creationId xmlns:p14="http://schemas.microsoft.com/office/powerpoint/2010/main" val="188890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208AD-EC7E-9412-6AB0-70659D13B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C2377F-6120-E1C8-0D18-FBA11422C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Scope</a:t>
            </a:r>
          </a:p>
          <a:p>
            <a:r>
              <a:rPr lang="en-US" dirty="0"/>
              <a:t>Performance of AUP Prototypes</a:t>
            </a:r>
          </a:p>
          <a:p>
            <a:r>
              <a:rPr lang="en-US" dirty="0"/>
              <a:t>Progress in Bare Cavity Fabrication</a:t>
            </a:r>
          </a:p>
          <a:p>
            <a:r>
              <a:rPr lang="en-US" dirty="0"/>
              <a:t>Status of Helium Tank Integration </a:t>
            </a:r>
          </a:p>
          <a:p>
            <a:r>
              <a:rPr lang="en-US" dirty="0"/>
              <a:t>HOM Dampers Fabrication</a:t>
            </a:r>
          </a:p>
          <a:p>
            <a:r>
              <a:rPr lang="en-US" dirty="0"/>
              <a:t>Plans for Acceptance</a:t>
            </a:r>
          </a:p>
          <a:p>
            <a:r>
              <a:rPr lang="en-US" dirty="0"/>
              <a:t>Deliveries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EEFE9E-755E-804C-C258-BBF0CDD16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2369B-6453-8EB5-B6E6-1FA422457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5722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F73B6-41EF-534A-879E-2BB93E4A2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Plan: Prototypes, Pre-Series, Series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2201E-29A2-4B4D-8A1F-48DD45462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80621"/>
            <a:ext cx="8074800" cy="513715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LARP prototypes (2017-2019): </a:t>
            </a:r>
          </a:p>
          <a:p>
            <a:pPr lvl="1"/>
            <a:r>
              <a:rPr lang="en-US" dirty="0"/>
              <a:t>Validation of cavity design in achieving key performance requirements (e.g. deflecting voltage, quality factor).</a:t>
            </a:r>
          </a:p>
          <a:p>
            <a:pPr lvl="1"/>
            <a:r>
              <a:rPr lang="en-US" dirty="0"/>
              <a:t>Validation of FNAL/ANL facilities and processes for surface chemical processing, heat-treatments and cold test. </a:t>
            </a:r>
          </a:p>
          <a:p>
            <a:r>
              <a:rPr lang="en-US" dirty="0"/>
              <a:t>AUP prototypes (2020-2021): </a:t>
            </a:r>
          </a:p>
          <a:p>
            <a:pPr lvl="1"/>
            <a:r>
              <a:rPr lang="en-US" dirty="0"/>
              <a:t>First development of fabrication process at Zanon.</a:t>
            </a:r>
          </a:p>
          <a:p>
            <a:pPr lvl="1"/>
            <a:r>
              <a:rPr lang="en-US" dirty="0"/>
              <a:t>First development of QA documentation.</a:t>
            </a:r>
          </a:p>
          <a:p>
            <a:pPr lvl="1"/>
            <a:r>
              <a:rPr lang="en-US" dirty="0"/>
              <a:t>Practice with CERN system for Manuf. Records &amp; NCRs.</a:t>
            </a:r>
          </a:p>
          <a:p>
            <a:pPr lvl="1"/>
            <a:r>
              <a:rPr lang="en-US" dirty="0"/>
              <a:t>Confirmation of FNAL/ANL facilities and processes.</a:t>
            </a:r>
          </a:p>
          <a:p>
            <a:pPr lvl="1"/>
            <a:r>
              <a:rPr lang="en-US" dirty="0"/>
              <a:t>Validate Zanon facilities for processing.</a:t>
            </a:r>
          </a:p>
          <a:p>
            <a:r>
              <a:rPr lang="en-US" dirty="0"/>
              <a:t>AUP Pre-Series (2021-2022): </a:t>
            </a:r>
          </a:p>
          <a:p>
            <a:pPr lvl="1"/>
            <a:r>
              <a:rPr lang="en-US" dirty="0"/>
              <a:t>Convergence with CERN on fabrication and QA documentation (DWGs, MIP, welding book, NCRs,..).</a:t>
            </a:r>
          </a:p>
          <a:p>
            <a:pPr lvl="1"/>
            <a:r>
              <a:rPr lang="en-US" dirty="0"/>
              <a:t>Validate fabrication process, including processing, at Zanon.</a:t>
            </a:r>
          </a:p>
          <a:p>
            <a:r>
              <a:rPr lang="en-US" dirty="0"/>
              <a:t>AUP Series (2022-2023):</a:t>
            </a:r>
          </a:p>
          <a:p>
            <a:pPr lvl="1"/>
            <a:r>
              <a:rPr lang="en-US" dirty="0"/>
              <a:t>Repeat process of pre-series, deliver cavities to FNAL ready for VTS.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12368-DA3A-9940-ADD7-CFC4154F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A3B48-54AB-D845-875B-564D8CFB0D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94AD6DA-FA8A-4C4C-B4AC-16B8F7AFA2B2}"/>
              </a:ext>
            </a:extLst>
          </p:cNvPr>
          <p:cNvSpPr/>
          <p:nvPr/>
        </p:nvSpPr>
        <p:spPr>
          <a:xfrm>
            <a:off x="762000" y="5057420"/>
            <a:ext cx="7315200" cy="304800"/>
          </a:xfrm>
          <a:prstGeom prst="roundRect">
            <a:avLst>
              <a:gd name="adj" fmla="val 29038"/>
            </a:avLst>
          </a:prstGeom>
          <a:noFill/>
          <a:ln w="412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F4401C-16C0-7845-961B-3719ACF84F05}"/>
              </a:ext>
            </a:extLst>
          </p:cNvPr>
          <p:cNvSpPr txBox="1"/>
          <p:nvPr/>
        </p:nvSpPr>
        <p:spPr>
          <a:xfrm>
            <a:off x="4342" y="502055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NOW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779C66E-8A88-68F4-2029-2547B4458EBD}"/>
              </a:ext>
            </a:extLst>
          </p:cNvPr>
          <p:cNvSpPr/>
          <p:nvPr/>
        </p:nvSpPr>
        <p:spPr>
          <a:xfrm>
            <a:off x="762000" y="3886200"/>
            <a:ext cx="7315200" cy="1142999"/>
          </a:xfrm>
          <a:prstGeom prst="roundRect">
            <a:avLst>
              <a:gd name="adj" fmla="val 8420"/>
            </a:avLst>
          </a:prstGeom>
          <a:noFill/>
          <a:ln w="412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C10D9E-E478-2DED-DB79-BE22D1642C00}"/>
              </a:ext>
            </a:extLst>
          </p:cNvPr>
          <p:cNvSpPr txBox="1"/>
          <p:nvPr/>
        </p:nvSpPr>
        <p:spPr>
          <a:xfrm>
            <a:off x="32622" y="3534813"/>
            <a:ext cx="84915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1 year ago</a:t>
            </a:r>
          </a:p>
        </p:txBody>
      </p:sp>
    </p:spTree>
    <p:extLst>
      <p:ext uri="{BB962C8B-B14F-4D97-AF65-F5344CB8AC3E}">
        <p14:creationId xmlns:p14="http://schemas.microsoft.com/office/powerpoint/2010/main" val="566917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Acceptance of RFD cavities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0000"/>
            <a:ext cx="4680519" cy="489654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u="sng" dirty="0"/>
              <a:t>Acceptance Plan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US-HiLumi-doc-1744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Describes the process for acceptance between AUP and CERN, including OK to ship from CERN, and final checks at TRIUMF after receiving</a:t>
            </a:r>
          </a:p>
          <a:p>
            <a:pPr>
              <a:lnSpc>
                <a:spcPct val="90000"/>
              </a:lnSpc>
            </a:pPr>
            <a:r>
              <a:rPr lang="en-US" sz="1800" u="sng" dirty="0"/>
              <a:t>Acceptance Criteria – Part A (at FNAL) 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US-HiLumi-doc-1154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All requirements from FRS will be verified with a test or a set of measurements during cavity production or during final tests at FNAL.</a:t>
            </a:r>
          </a:p>
          <a:p>
            <a:pPr>
              <a:lnSpc>
                <a:spcPct val="90000"/>
              </a:lnSpc>
            </a:pPr>
            <a:r>
              <a:rPr lang="en-US" sz="1800" u="sng" dirty="0"/>
              <a:t>Acceptance Criteria – Part B (at TRIUMF) 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US-HiLumi-doc-2896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Series of tests/measurements to be carried out at TRIUMF under AUP supervision to confirm performance of cavities after shipment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Formal acceptance by CERN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Cavity becomes property of CERN</a:t>
            </a:r>
          </a:p>
          <a:p>
            <a:pPr lvl="1">
              <a:lnSpc>
                <a:spcPct val="90000"/>
              </a:lnSpc>
            </a:pPr>
            <a:r>
              <a:rPr lang="en-US" sz="1600" dirty="0"/>
              <a:t>TRIUMF begins cryomodule integration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415BE02-E9A6-DE47-BB5E-FC45F8A60985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474" y="900000"/>
            <a:ext cx="3448259" cy="506181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A7A9C3-ABE0-94A4-0057-EC59B4365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085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3CA58D8-CE56-1250-8AA1-2E388EBDB6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876" y="4500841"/>
            <a:ext cx="8440248" cy="127839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0419D2-300C-65F6-BC62-417094C77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Delivery 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F0D7A-DDA2-9A3E-E466-0DA22E8DB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78768"/>
            <a:ext cx="7920000" cy="324330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u="sng" dirty="0"/>
              <a:t>First jacketed prototype </a:t>
            </a:r>
            <a:r>
              <a:rPr lang="en-US" dirty="0"/>
              <a:t>expected at FNAL early 2023 and possibly ready for </a:t>
            </a:r>
            <a:r>
              <a:rPr lang="en-US" u="sng" dirty="0"/>
              <a:t>shipment to TRIUMF in </a:t>
            </a:r>
            <a:r>
              <a:rPr lang="en-US" b="1" u="sng" dirty="0"/>
              <a:t>Spring-Summer of 2023</a:t>
            </a:r>
            <a:r>
              <a:rPr lang="en-US" b="1" dirty="0"/>
              <a:t>.</a:t>
            </a:r>
          </a:p>
          <a:p>
            <a:pPr>
              <a:lnSpc>
                <a:spcPct val="120000"/>
              </a:lnSpc>
            </a:pPr>
            <a:r>
              <a:rPr lang="en-US" u="sng" dirty="0"/>
              <a:t>Second jacketed prototype </a:t>
            </a:r>
            <a:r>
              <a:rPr lang="en-US" dirty="0"/>
              <a:t>has unsure future, currently used to troubleshoot HOM dampers issues at Jlab. Ideally a successful cold test before the end of year and jacketing at Zanon first part of 2023 for a </a:t>
            </a:r>
            <a:r>
              <a:rPr lang="en-US" u="sng" dirty="0"/>
              <a:t>delivery to TRIUMF in </a:t>
            </a:r>
            <a:r>
              <a:rPr lang="en-US" b="1" u="sng" dirty="0"/>
              <a:t>Fall of 2023</a:t>
            </a:r>
            <a:r>
              <a:rPr lang="en-US" b="1" dirty="0"/>
              <a:t>.</a:t>
            </a:r>
          </a:p>
          <a:p>
            <a:pPr>
              <a:lnSpc>
                <a:spcPct val="120000"/>
              </a:lnSpc>
            </a:pPr>
            <a:r>
              <a:rPr lang="en-US" dirty="0"/>
              <a:t>Deliveries to TRIUMF of </a:t>
            </a:r>
            <a:r>
              <a:rPr lang="en-US" b="1" dirty="0"/>
              <a:t>10 (Deliverable) dressed cavities </a:t>
            </a:r>
            <a:r>
              <a:rPr lang="en-US" dirty="0"/>
              <a:t>span </a:t>
            </a:r>
            <a:r>
              <a:rPr lang="en-US" b="1" u="sng" dirty="0"/>
              <a:t>March 2024 – Oct 2024 </a:t>
            </a:r>
            <a:r>
              <a:rPr lang="en-US" dirty="0"/>
              <a:t>according to working schedule. Will need to be agreed upon with CERN prior to DOE </a:t>
            </a:r>
            <a:r>
              <a:rPr lang="en-US" dirty="0" err="1"/>
              <a:t>Rebaseline</a:t>
            </a:r>
            <a:r>
              <a:rPr lang="en-US" dirty="0"/>
              <a:t> Review in Dec. 2022.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AE5DDB-CCE4-08B2-2BAC-579B832E1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AA585-8126-B216-6C35-9987D03CD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89FE72-7CD1-1B38-079A-704081758196}"/>
              </a:ext>
            </a:extLst>
          </p:cNvPr>
          <p:cNvSpPr txBox="1"/>
          <p:nvPr/>
        </p:nvSpPr>
        <p:spPr>
          <a:xfrm>
            <a:off x="5181600" y="5334000"/>
            <a:ext cx="145264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 dirty="0"/>
              <a:t>1 cell = 1 month</a:t>
            </a:r>
          </a:p>
        </p:txBody>
      </p:sp>
    </p:spTree>
    <p:extLst>
      <p:ext uri="{BB962C8B-B14F-4D97-AF65-F5344CB8AC3E}">
        <p14:creationId xmlns:p14="http://schemas.microsoft.com/office/powerpoint/2010/main" val="12556468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56027-5841-1159-A13D-0A8053E18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79D73-EC24-584C-92CA-757ED0447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Scope and Deliverables have been stable, with key documents recently released by CERN allowing AUP to fully transition into production.</a:t>
            </a:r>
          </a:p>
          <a:p>
            <a:r>
              <a:rPr lang="en-US" dirty="0"/>
              <a:t>AUP Prototypes exceeded project requirements in 2021.</a:t>
            </a:r>
          </a:p>
          <a:p>
            <a:r>
              <a:rPr lang="en-US" dirty="0"/>
              <a:t>Pre-Series cavities in advanced stages of fabrication at Zanon also thanks to successful EBW qualification obtained. </a:t>
            </a:r>
          </a:p>
          <a:p>
            <a:r>
              <a:rPr lang="en-US" dirty="0"/>
              <a:t>Unexpected pole-forming issues were solved leveraging Zanon know-how.</a:t>
            </a:r>
          </a:p>
          <a:p>
            <a:r>
              <a:rPr lang="en-US" dirty="0"/>
              <a:t>First jacketed and processed prototype expected at FNAL in ~ Spring 2023.</a:t>
            </a:r>
          </a:p>
          <a:p>
            <a:r>
              <a:rPr lang="en-US" dirty="0"/>
              <a:t>Cold Test with HOM Dampers will be re-attempted before the end of 2022 at Jlab.</a:t>
            </a:r>
          </a:p>
          <a:p>
            <a:r>
              <a:rPr lang="en-US" dirty="0"/>
              <a:t>Acceptance Plan between CERN and AUP is unchanged, but delivery dates (post-COVID) need to be agreed upon urgently in preparation of DOE Re-baseline review.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E004C9-EF0F-3E5D-0D4B-52B40BBC8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C556E-F5E7-E2A9-928E-D3C6EE4BA9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614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995264" cy="788627"/>
          </a:xfrm>
        </p:spPr>
        <p:txBody>
          <a:bodyPr>
            <a:normAutofit/>
          </a:bodyPr>
          <a:lstStyle/>
          <a:p>
            <a:r>
              <a:rPr lang="en-US" dirty="0"/>
              <a:t>Scope and Deliverables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831" y="3573016"/>
            <a:ext cx="8964488" cy="2557086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000" b="1" dirty="0">
                <a:solidFill>
                  <a:srgbClr val="5F5F5F"/>
                </a:solidFill>
              </a:rPr>
              <a:t>Project Scope includes 2 Prototypes + 2 Pre-Series + 10 Series</a:t>
            </a:r>
            <a:endParaRPr lang="en-GB" sz="2000" dirty="0">
              <a:solidFill>
                <a:srgbClr val="5F5F5F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en-GB" sz="2000" u="sng" dirty="0">
                <a:solidFill>
                  <a:srgbClr val="5F5F5F"/>
                </a:solidFill>
              </a:rPr>
              <a:t>Bare Cavities: </a:t>
            </a:r>
            <a:r>
              <a:rPr lang="en-GB" sz="2000" dirty="0">
                <a:solidFill>
                  <a:srgbClr val="5F5F5F"/>
                </a:solidFill>
              </a:rPr>
              <a:t>Intermediate Qualification at FNAL at 2K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u="sng" dirty="0">
                <a:solidFill>
                  <a:srgbClr val="5F5F5F"/>
                </a:solidFill>
              </a:rPr>
              <a:t>Integration</a:t>
            </a:r>
            <a:r>
              <a:rPr lang="en-GB" sz="2000" dirty="0">
                <a:solidFill>
                  <a:srgbClr val="5F5F5F"/>
                </a:solidFill>
              </a:rPr>
              <a:t>: Bare Cavity + Magnetic Shields + Helium Tank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u="sng" dirty="0">
                <a:solidFill>
                  <a:srgbClr val="5F5F5F"/>
                </a:solidFill>
              </a:rPr>
              <a:t>Dressed Cavities:</a:t>
            </a:r>
            <a:r>
              <a:rPr lang="en-GB" sz="2000" dirty="0">
                <a:solidFill>
                  <a:srgbClr val="5F5F5F"/>
                </a:solidFill>
              </a:rPr>
              <a:t> Final Qualification at FNAL at 2K + RF Ancillaries 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u="sng" dirty="0">
                <a:solidFill>
                  <a:srgbClr val="5F5F5F"/>
                </a:solidFill>
              </a:rPr>
              <a:t>Transport to TRIUMF for acceptance by CERN: 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1800" dirty="0">
                <a:solidFill>
                  <a:srgbClr val="5F5F5F"/>
                </a:solidFill>
              </a:rPr>
              <a:t>10 qualified dressed cavities (mix of pre-series + series)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1800" dirty="0">
                <a:solidFill>
                  <a:srgbClr val="5F5F5F"/>
                </a:solidFill>
              </a:rPr>
              <a:t>Warm/Cold tests at TRIUMF </a:t>
            </a:r>
            <a:r>
              <a:rPr lang="en-GB" sz="1800" dirty="0">
                <a:solidFill>
                  <a:srgbClr val="5F5F5F"/>
                </a:solidFill>
                <a:sym typeface="Wingdings" pitchFamily="2" charset="2"/>
              </a:rPr>
              <a:t> formal acceptance by CERN  hand-off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9" name="Picture 8" descr="A picture containing cake, indoor, table&#10;&#10;Description automatically generated">
            <a:extLst>
              <a:ext uri="{FF2B5EF4-FFF2-40B4-BE49-F238E27FC236}">
                <a16:creationId xmlns:a16="http://schemas.microsoft.com/office/drawing/2014/main" id="{EC3FAEFB-2859-6B4A-80F3-298089BB98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111" y="727898"/>
            <a:ext cx="5856089" cy="248891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6802A6A-2904-A142-A8B3-94447BA2DA11}"/>
              </a:ext>
            </a:extLst>
          </p:cNvPr>
          <p:cNvGrpSpPr/>
          <p:nvPr/>
        </p:nvGrpSpPr>
        <p:grpSpPr>
          <a:xfrm>
            <a:off x="6713715" y="776051"/>
            <a:ext cx="1879706" cy="1574540"/>
            <a:chOff x="6721048" y="846462"/>
            <a:chExt cx="1879706" cy="157454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EC93F76-ABC2-D94E-BB98-705A75B99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24592" y="846462"/>
              <a:ext cx="1176162" cy="157454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5DE6C82-5D36-5943-B56A-E98E78495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20680">
              <a:off x="6871863" y="992557"/>
              <a:ext cx="693061" cy="791185"/>
            </a:xfrm>
            <a:prstGeom prst="rect">
              <a:avLst/>
            </a:prstGeom>
          </p:spPr>
        </p:pic>
        <p:pic>
          <p:nvPicPr>
            <p:cNvPr id="12" name="Content Placeholder 5">
              <a:extLst>
                <a:ext uri="{FF2B5EF4-FFF2-40B4-BE49-F238E27FC236}">
                  <a16:creationId xmlns:a16="http://schemas.microsoft.com/office/drawing/2014/main" id="{6E95F2D4-0B3A-CE45-A1E5-F5DAB312EF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1048" y="1551107"/>
              <a:ext cx="608450" cy="775377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61721E7-F6A0-A44B-9D54-DE07772B8E37}"/>
              </a:ext>
            </a:extLst>
          </p:cNvPr>
          <p:cNvSpPr txBox="1"/>
          <p:nvPr/>
        </p:nvSpPr>
        <p:spPr>
          <a:xfrm>
            <a:off x="6769187" y="2640365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RF Ancillaries</a:t>
            </a:r>
          </a:p>
        </p:txBody>
      </p:sp>
    </p:spTree>
    <p:extLst>
      <p:ext uri="{BB962C8B-B14F-4D97-AF65-F5344CB8AC3E}">
        <p14:creationId xmlns:p14="http://schemas.microsoft.com/office/powerpoint/2010/main" val="1042963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U.S. RFD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/>
              <a:t>Participating Institutions in alphabetical order:</a:t>
            </a:r>
          </a:p>
          <a:p>
            <a:r>
              <a:rPr lang="en-US" sz="2000" b="1" dirty="0"/>
              <a:t>Argonne National Laboratory</a:t>
            </a:r>
            <a:r>
              <a:rPr lang="en-US" sz="2000" dirty="0"/>
              <a:t> (Brazing and Cavity Processing): </a:t>
            </a:r>
          </a:p>
          <a:p>
            <a:pPr lvl="1"/>
            <a:r>
              <a:rPr lang="en-US" sz="1800" dirty="0"/>
              <a:t>Mike Kelly, Mark </a:t>
            </a:r>
            <a:r>
              <a:rPr lang="en-US" sz="1800" dirty="0" err="1"/>
              <a:t>Kedzie</a:t>
            </a:r>
            <a:r>
              <a:rPr lang="en-US" sz="1800" dirty="0"/>
              <a:t>, Tom Reid, Bill </a:t>
            </a:r>
            <a:r>
              <a:rPr lang="en-US" sz="1800" dirty="0" err="1"/>
              <a:t>Toter</a:t>
            </a:r>
            <a:endParaRPr lang="en-US" sz="1800" dirty="0"/>
          </a:p>
          <a:p>
            <a:r>
              <a:rPr lang="en-US" sz="2000" b="1" dirty="0"/>
              <a:t>Fermilab</a:t>
            </a:r>
            <a:r>
              <a:rPr lang="en-US" sz="2000" dirty="0"/>
              <a:t> (RF/Mech Design, Procurements, Cold Tests): </a:t>
            </a:r>
          </a:p>
          <a:p>
            <a:pPr lvl="1"/>
            <a:r>
              <a:rPr lang="en-US" sz="1800" dirty="0"/>
              <a:t>Paolo Berrutti, </a:t>
            </a:r>
            <a:r>
              <a:rPr lang="en-US" sz="1800" dirty="0" err="1"/>
              <a:t>Manuele</a:t>
            </a:r>
            <a:r>
              <a:rPr lang="en-US" sz="1800" dirty="0"/>
              <a:t> Narduzzi, Alex </a:t>
            </a:r>
            <a:r>
              <a:rPr lang="en-US" sz="1800" dirty="0" err="1"/>
              <a:t>Melnichuk</a:t>
            </a:r>
            <a:r>
              <a:rPr lang="en-US" sz="1800" dirty="0"/>
              <a:t>, Damon Bice</a:t>
            </a:r>
          </a:p>
          <a:p>
            <a:r>
              <a:rPr lang="en-US" sz="2000" b="1" dirty="0"/>
              <a:t>Jefferson Lab </a:t>
            </a:r>
            <a:r>
              <a:rPr lang="en-US" sz="2000" dirty="0"/>
              <a:t>(HOM Dampers Fabrication and Cold Tests):</a:t>
            </a:r>
          </a:p>
          <a:p>
            <a:pPr lvl="1"/>
            <a:r>
              <a:rPr lang="en-US" sz="1800" dirty="0"/>
              <a:t>Naeem </a:t>
            </a:r>
            <a:r>
              <a:rPr lang="en-US" sz="1800" dirty="0" err="1"/>
              <a:t>Huque</a:t>
            </a:r>
            <a:r>
              <a:rPr lang="en-US" sz="1800" dirty="0"/>
              <a:t>, Alex Castilla</a:t>
            </a:r>
          </a:p>
          <a:p>
            <a:r>
              <a:rPr lang="en-US" sz="2000" b="1" dirty="0"/>
              <a:t>Old Dominium University </a:t>
            </a:r>
            <a:r>
              <a:rPr lang="en-US" sz="2000" dirty="0"/>
              <a:t>(General Oversight and RF measurements): </a:t>
            </a:r>
          </a:p>
          <a:p>
            <a:pPr lvl="1"/>
            <a:r>
              <a:rPr lang="en-US" sz="1800" dirty="0"/>
              <a:t>Jean </a:t>
            </a:r>
            <a:r>
              <a:rPr lang="en-US" sz="1800" dirty="0" err="1"/>
              <a:t>Delayen</a:t>
            </a:r>
            <a:r>
              <a:rPr lang="en-US" sz="1800" dirty="0"/>
              <a:t>, </a:t>
            </a:r>
            <a:r>
              <a:rPr lang="en-US" sz="1800" dirty="0" err="1"/>
              <a:t>Subashini</a:t>
            </a:r>
            <a:r>
              <a:rPr lang="en-US" sz="1800" dirty="0"/>
              <a:t> De Silva</a:t>
            </a:r>
          </a:p>
          <a:p>
            <a:r>
              <a:rPr lang="en-US" sz="2000" b="1" dirty="0"/>
              <a:t>SLAC National Accelerator Laboratory </a:t>
            </a:r>
            <a:r>
              <a:rPr lang="en-US" sz="2000" dirty="0"/>
              <a:t>(RF Design, Coordination): </a:t>
            </a:r>
          </a:p>
          <a:p>
            <a:pPr lvl="1"/>
            <a:r>
              <a:rPr lang="en-US" sz="1800" dirty="0"/>
              <a:t>Alessandro </a:t>
            </a:r>
            <a:r>
              <a:rPr lang="en-US" sz="1800" dirty="0" err="1"/>
              <a:t>Ratti</a:t>
            </a:r>
            <a:r>
              <a:rPr lang="en-US" sz="1800" dirty="0"/>
              <a:t>, </a:t>
            </a:r>
            <a:r>
              <a:rPr lang="en-US" sz="1800" dirty="0" err="1"/>
              <a:t>Zenghai</a:t>
            </a:r>
            <a:r>
              <a:rPr lang="en-US" sz="1800" dirty="0"/>
              <a:t> Li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30C504-E5D1-0299-8482-38E5A7124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254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8BF70-F5BE-F448-9E15-0A96DD271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and Coordination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EF962-A9C8-3740-95F2-9F2B15F9E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/>
              <a:t>Requirements unchanged.</a:t>
            </a:r>
          </a:p>
          <a:p>
            <a:pPr>
              <a:lnSpc>
                <a:spcPct val="120000"/>
              </a:lnSpc>
            </a:pPr>
            <a:r>
              <a:rPr lang="en-US" dirty="0"/>
              <a:t>Key documents finalized and officially released by CERN </a:t>
            </a:r>
            <a:r>
              <a:rPr lang="en-US" b="1" dirty="0"/>
              <a:t>allowing AUP to fully transition into production </a:t>
            </a:r>
            <a:r>
              <a:rPr lang="en-US" dirty="0"/>
              <a:t>(e.g., Helium Tank specification drawings).</a:t>
            </a:r>
          </a:p>
          <a:p>
            <a:pPr>
              <a:lnSpc>
                <a:spcPct val="120000"/>
              </a:lnSpc>
            </a:pPr>
            <a:r>
              <a:rPr lang="en-US" dirty="0"/>
              <a:t>AUP is participating in ~ Bi-monthly WP4 coordination meetings and other technical meetings with WP4 engineers on a ~ weekly basis.</a:t>
            </a:r>
          </a:p>
          <a:p>
            <a:pPr>
              <a:lnSpc>
                <a:spcPct val="120000"/>
              </a:lnSpc>
            </a:pPr>
            <a:r>
              <a:rPr lang="en-US" dirty="0"/>
              <a:t>Bi-weekly meetings with CERN RF Group on HOM Dampers allowed fast response to recent issues (cold leaks).</a:t>
            </a:r>
          </a:p>
          <a:p>
            <a:pPr>
              <a:lnSpc>
                <a:spcPct val="120000"/>
              </a:lnSpc>
            </a:pPr>
            <a:r>
              <a:rPr lang="en-US" dirty="0"/>
              <a:t>AUP able to continue traveling during COVID although very limited. </a:t>
            </a:r>
            <a:r>
              <a:rPr lang="en-US" b="1" dirty="0"/>
              <a:t>Now resuming more regular visits to CERN and suppliers</a:t>
            </a:r>
            <a:r>
              <a:rPr lang="en-US" dirty="0"/>
              <a:t>.</a:t>
            </a:r>
          </a:p>
          <a:p>
            <a:pPr>
              <a:lnSpc>
                <a:spcPct val="120000"/>
              </a:lnSpc>
            </a:pPr>
            <a:r>
              <a:rPr lang="en-US" dirty="0"/>
              <a:t>Cross-participation at CERN and FNAL reviews (e.g., PRRs).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750276-2A15-A743-F8FA-B37892693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D431E-B139-554A-8907-DAD737E26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282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43306-2FE1-1746-AF9F-60B50A843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023" y="145416"/>
            <a:ext cx="5574876" cy="720000"/>
          </a:xfrm>
        </p:spPr>
        <p:txBody>
          <a:bodyPr/>
          <a:lstStyle/>
          <a:p>
            <a:r>
              <a:rPr lang="en-US" dirty="0"/>
              <a:t>AUP Prototypes at FNAL (2021)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A4BA7-2643-084E-BE4A-4F3BE2943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3772" y="626082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EDED3C-2D6C-434A-AD46-B8EB2776EC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C7FD71F-E07B-234F-8F3A-9A3B0EEAE51C}"/>
              </a:ext>
            </a:extLst>
          </p:cNvPr>
          <p:cNvSpPr txBox="1">
            <a:spLocks/>
          </p:cNvSpPr>
          <p:nvPr/>
        </p:nvSpPr>
        <p:spPr>
          <a:xfrm>
            <a:off x="418144" y="1143000"/>
            <a:ext cx="3829208" cy="47280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endParaRPr lang="en-US" sz="9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en-US" sz="900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4D0EB05-9E14-4546-BD1E-8CD5D6A729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5564" y="3031145"/>
            <a:ext cx="2876636" cy="2396529"/>
          </a:xfrm>
          <a:prstGeom prst="rect">
            <a:avLst/>
          </a:prstGeom>
        </p:spPr>
      </p:pic>
      <p:sp>
        <p:nvSpPr>
          <p:cNvPr id="31" name="Footer Placeholder 30">
            <a:extLst>
              <a:ext uri="{FF2B5EF4-FFF2-40B4-BE49-F238E27FC236}">
                <a16:creationId xmlns:a16="http://schemas.microsoft.com/office/drawing/2014/main" id="{6B810778-43D3-884C-A12A-53D32FEB16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259E615-B46E-8F44-A3F8-E94D705E2C8F}"/>
              </a:ext>
            </a:extLst>
          </p:cNvPr>
          <p:cNvSpPr txBox="1"/>
          <p:nvPr/>
        </p:nvSpPr>
        <p:spPr>
          <a:xfrm>
            <a:off x="5029200" y="5170481"/>
            <a:ext cx="1074908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RF Bead Pull</a:t>
            </a:r>
            <a:endParaRPr lang="en-US" sz="800" dirty="0"/>
          </a:p>
        </p:txBody>
      </p:sp>
      <p:pic>
        <p:nvPicPr>
          <p:cNvPr id="5" name="Picture 4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497C949B-8821-2D47-BC0D-5B6C2FA1D3B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57796" y="3151138"/>
            <a:ext cx="2601756" cy="1951317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B2ADFBFE-DD45-784C-98DE-886B5E6FF5B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3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53499" y="1016191"/>
            <a:ext cx="2104483" cy="157836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1268D5C-71AB-3147-9B9F-36E3D2876BAD}"/>
              </a:ext>
            </a:extLst>
          </p:cNvPr>
          <p:cNvSpPr txBox="1"/>
          <p:nvPr/>
        </p:nvSpPr>
        <p:spPr>
          <a:xfrm>
            <a:off x="7055971" y="5163169"/>
            <a:ext cx="1578362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VTS Preparations</a:t>
            </a:r>
            <a:endParaRPr lang="en-US" sz="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99600A-5F59-F449-9A4C-DC6B252F3126}"/>
              </a:ext>
            </a:extLst>
          </p:cNvPr>
          <p:cNvSpPr txBox="1"/>
          <p:nvPr/>
        </p:nvSpPr>
        <p:spPr>
          <a:xfrm>
            <a:off x="7267682" y="875732"/>
            <a:ext cx="160068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Second Sound Instrumentation</a:t>
            </a:r>
            <a:endParaRPr lang="en-US" sz="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B21E5C-189D-A899-7EDA-00DB7A6E1DC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947" y="3550961"/>
            <a:ext cx="2811591" cy="18451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F3ED1DD-2743-BFE8-225B-EA7BD0024427}"/>
              </a:ext>
            </a:extLst>
          </p:cNvPr>
          <p:cNvSpPr txBox="1"/>
          <p:nvPr/>
        </p:nvSpPr>
        <p:spPr>
          <a:xfrm>
            <a:off x="457424" y="5288346"/>
            <a:ext cx="1359100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Proto #2 inspections</a:t>
            </a:r>
            <a:endParaRPr lang="en-US" sz="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0FC863-6C7B-0420-0548-6F1F595FDD8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667" y="838923"/>
            <a:ext cx="2175512" cy="25997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1DF60E2-1A30-1F08-99DF-FDED50183973}"/>
              </a:ext>
            </a:extLst>
          </p:cNvPr>
          <p:cNvSpPr txBox="1"/>
          <p:nvPr/>
        </p:nvSpPr>
        <p:spPr>
          <a:xfrm>
            <a:off x="1249432" y="3068806"/>
            <a:ext cx="911091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Proto #2</a:t>
            </a:r>
            <a:endParaRPr lang="en-US" sz="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D3A2DD-9A5D-0BD5-E64C-B741895CFC49}"/>
              </a:ext>
            </a:extLst>
          </p:cNvPr>
          <p:cNvSpPr txBox="1"/>
          <p:nvPr/>
        </p:nvSpPr>
        <p:spPr>
          <a:xfrm>
            <a:off x="469078" y="5746956"/>
            <a:ext cx="8022333" cy="30777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Despite Covid Lock-Downs we were able to receive, process and test 2 AUP prototypes in 2021.</a:t>
            </a:r>
          </a:p>
        </p:txBody>
      </p:sp>
      <p:pic>
        <p:nvPicPr>
          <p:cNvPr id="6" name="Picture 5" descr="A picture containing indoor, mirror&#10;&#10;Description automatically generated">
            <a:extLst>
              <a:ext uri="{FF2B5EF4-FFF2-40B4-BE49-F238E27FC236}">
                <a16:creationId xmlns:a16="http://schemas.microsoft.com/office/drawing/2014/main" id="{553EE58D-3716-7210-9C41-A834DFA846B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8673" y="884539"/>
            <a:ext cx="2481347" cy="17957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5AECBB0-685D-A3F8-E058-B67A1AA6F55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69942" y="1591695"/>
            <a:ext cx="2788569" cy="12780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2126E1-E17E-7ADB-C1EA-2C8FA725CBED}"/>
              </a:ext>
            </a:extLst>
          </p:cNvPr>
          <p:cNvSpPr txBox="1"/>
          <p:nvPr/>
        </p:nvSpPr>
        <p:spPr>
          <a:xfrm>
            <a:off x="3845883" y="2543897"/>
            <a:ext cx="1341156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High Temp Treatment</a:t>
            </a:r>
            <a:endParaRPr lang="en-US" sz="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0871FF-07D2-F01A-DEDE-7669639D360C}"/>
              </a:ext>
            </a:extLst>
          </p:cNvPr>
          <p:cNvSpPr txBox="1"/>
          <p:nvPr/>
        </p:nvSpPr>
        <p:spPr>
          <a:xfrm>
            <a:off x="5569476" y="856304"/>
            <a:ext cx="882306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120C Bake</a:t>
            </a:r>
            <a:endParaRPr lang="en-US" sz="800" dirty="0"/>
          </a:p>
        </p:txBody>
      </p:sp>
      <p:sp>
        <p:nvSpPr>
          <p:cNvPr id="22" name="Slide Number Placeholder 3">
            <a:extLst>
              <a:ext uri="{FF2B5EF4-FFF2-40B4-BE49-F238E27FC236}">
                <a16:creationId xmlns:a16="http://schemas.microsoft.com/office/drawing/2014/main" id="{F9C2E6CB-9F3A-999A-EFE1-6EEBADEE9982}"/>
              </a:ext>
            </a:extLst>
          </p:cNvPr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9550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AUP Prototypes at ANL (2021)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10" name="Content Placeholder 9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84F876AC-D63B-41E5-93C5-C29022FFD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3351811"/>
            <a:ext cx="3803011" cy="2852259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5496E21-413A-4D61-9C88-753717A7ECB1}"/>
              </a:ext>
            </a:extLst>
          </p:cNvPr>
          <p:cNvSpPr txBox="1"/>
          <p:nvPr/>
        </p:nvSpPr>
        <p:spPr>
          <a:xfrm>
            <a:off x="224765" y="839338"/>
            <a:ext cx="5118072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Rotational BCP at ANL yielded better results than conventional (static) BCP.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Acid and Nb temperatures were controlled well with sensors on the cavity surface and cooling water sprayed on the exterior Nb surface.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BULK removal: average 130 microns 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Light removal: average 40 microns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All US thickness locations match locations used by CERN</a:t>
            </a:r>
          </a:p>
        </p:txBody>
      </p:sp>
      <p:pic>
        <p:nvPicPr>
          <p:cNvPr id="15" name="Picture 14" descr="A picture containing indoor, equipment&#10;&#10;Description automatically generated">
            <a:extLst>
              <a:ext uri="{FF2B5EF4-FFF2-40B4-BE49-F238E27FC236}">
                <a16:creationId xmlns:a16="http://schemas.microsoft.com/office/drawing/2014/main" id="{F9797F72-AF0A-4D76-9659-43C5A6B02D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8025" y="839338"/>
            <a:ext cx="3234415" cy="2425812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B461433-77E3-40A2-A7E5-2936F815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6B2373D-3938-4EF5-9606-E98D5FF2F2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368107"/>
              </p:ext>
            </p:extLst>
          </p:nvPr>
        </p:nvGraphicFramePr>
        <p:xfrm>
          <a:off x="5142721" y="3423665"/>
          <a:ext cx="338927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2864">
                  <a:extLst>
                    <a:ext uri="{9D8B030D-6E8A-4147-A177-3AD203B41FA5}">
                      <a16:colId xmlns:a16="http://schemas.microsoft.com/office/drawing/2014/main" val="3447154134"/>
                    </a:ext>
                  </a:extLst>
                </a:gridCol>
                <a:gridCol w="1067129">
                  <a:extLst>
                    <a:ext uri="{9D8B030D-6E8A-4147-A177-3AD203B41FA5}">
                      <a16:colId xmlns:a16="http://schemas.microsoft.com/office/drawing/2014/main" val="4139784267"/>
                    </a:ext>
                  </a:extLst>
                </a:gridCol>
                <a:gridCol w="1139286">
                  <a:extLst>
                    <a:ext uri="{9D8B030D-6E8A-4147-A177-3AD203B41FA5}">
                      <a16:colId xmlns:a16="http://schemas.microsoft.com/office/drawing/2014/main" val="2174566096"/>
                    </a:ext>
                  </a:extLst>
                </a:gridCol>
              </a:tblGrid>
              <a:tr h="499193">
                <a:tc>
                  <a:txBody>
                    <a:bodyPr/>
                    <a:lstStyle/>
                    <a:p>
                      <a:r>
                        <a:rPr lang="en-US" sz="1200" dirty="0"/>
                        <a:t>Location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 rotational BCP target 48 </a:t>
                      </a:r>
                      <a:r>
                        <a:rPr lang="el-GR" sz="1200" dirty="0"/>
                        <a:t>μ</a:t>
                      </a:r>
                      <a:r>
                        <a:rPr lang="en-US" sz="12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conventional BCP target 40 </a:t>
                      </a:r>
                      <a:r>
                        <a:rPr lang="el-GR" sz="1200" dirty="0"/>
                        <a:t>μ</a:t>
                      </a:r>
                      <a:r>
                        <a:rPr lang="en-US" sz="1200" dirty="0"/>
                        <a:t>m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1719849"/>
                  </a:ext>
                </a:extLst>
              </a:tr>
              <a:tr h="213940">
                <a:tc>
                  <a:txBody>
                    <a:bodyPr/>
                    <a:lstStyle/>
                    <a:p>
                      <a:r>
                        <a:rPr lang="en-US" sz="1200" dirty="0"/>
                        <a:t>HHOM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46.1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22.5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6345372"/>
                  </a:ext>
                </a:extLst>
              </a:tr>
              <a:tr h="213940">
                <a:tc>
                  <a:txBody>
                    <a:bodyPr/>
                    <a:lstStyle/>
                    <a:p>
                      <a:r>
                        <a:rPr lang="en-US" sz="1200" dirty="0"/>
                        <a:t>VHOM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55.0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58.6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9483297"/>
                  </a:ext>
                </a:extLst>
              </a:tr>
              <a:tr h="213940">
                <a:tc>
                  <a:txBody>
                    <a:bodyPr/>
                    <a:lstStyle/>
                    <a:p>
                      <a:r>
                        <a:rPr lang="en-US" sz="1200" dirty="0"/>
                        <a:t>FPC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48.6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28.4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8427170"/>
                  </a:ext>
                </a:extLst>
              </a:tr>
              <a:tr h="213940">
                <a:tc>
                  <a:txBody>
                    <a:bodyPr/>
                    <a:lstStyle/>
                    <a:p>
                      <a:r>
                        <a:rPr lang="en-US" sz="1200" dirty="0"/>
                        <a:t>BODY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44.5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25.1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7164459"/>
                  </a:ext>
                </a:extLst>
              </a:tr>
              <a:tr h="213940">
                <a:tc>
                  <a:txBody>
                    <a:bodyPr/>
                    <a:lstStyle/>
                    <a:p>
                      <a:r>
                        <a:rPr lang="en-US" sz="1200" dirty="0"/>
                        <a:t>POLE (left)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51.8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26.2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9376680"/>
                  </a:ext>
                </a:extLst>
              </a:tr>
              <a:tr h="213940">
                <a:tc>
                  <a:txBody>
                    <a:bodyPr/>
                    <a:lstStyle/>
                    <a:p>
                      <a:r>
                        <a:rPr lang="en-US" sz="1200" dirty="0"/>
                        <a:t>POLE (right)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51.3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28.7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6440126"/>
                  </a:ext>
                </a:extLst>
              </a:tr>
              <a:tr h="213940">
                <a:tc>
                  <a:txBody>
                    <a:bodyPr/>
                    <a:lstStyle/>
                    <a:p>
                      <a:r>
                        <a:rPr lang="en-US" sz="1200" dirty="0"/>
                        <a:t>MAX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213.7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1232645"/>
                  </a:ext>
                </a:extLst>
              </a:tr>
              <a:tr h="213940">
                <a:tc>
                  <a:txBody>
                    <a:bodyPr/>
                    <a:lstStyle/>
                    <a:p>
                      <a:r>
                        <a:rPr lang="en-US" sz="1200" dirty="0"/>
                        <a:t>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25.4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8.5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0514037"/>
                  </a:ext>
                </a:extLst>
              </a:tr>
            </a:tbl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F30FE604-9F6B-AC41-E5BA-053BB06268D8}"/>
              </a:ext>
            </a:extLst>
          </p:cNvPr>
          <p:cNvSpPr/>
          <p:nvPr/>
        </p:nvSpPr>
        <p:spPr>
          <a:xfrm>
            <a:off x="6809580" y="5660060"/>
            <a:ext cx="706440" cy="71755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4301009-8B25-9A5A-1CAC-F0F3F13BEFEB}"/>
              </a:ext>
            </a:extLst>
          </p:cNvPr>
          <p:cNvSpPr/>
          <p:nvPr/>
        </p:nvSpPr>
        <p:spPr>
          <a:xfrm>
            <a:off x="7825560" y="5669025"/>
            <a:ext cx="706440" cy="71755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6959B9-9ADF-FC3B-465F-355E246C00AF}"/>
              </a:ext>
            </a:extLst>
          </p:cNvPr>
          <p:cNvSpPr txBox="1"/>
          <p:nvPr/>
        </p:nvSpPr>
        <p:spPr>
          <a:xfrm>
            <a:off x="2568796" y="5816169"/>
            <a:ext cx="1557945" cy="21414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Rotational BCP Tool at ANL</a:t>
            </a:r>
            <a:endParaRPr lang="en-US" sz="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E9F98A-B573-77C1-80C8-08D507CB7133}"/>
              </a:ext>
            </a:extLst>
          </p:cNvPr>
          <p:cNvSpPr txBox="1"/>
          <p:nvPr/>
        </p:nvSpPr>
        <p:spPr>
          <a:xfrm>
            <a:off x="5379473" y="2922248"/>
            <a:ext cx="1557945" cy="21414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Tilting Facilitates Drainage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506475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5639C-983C-8D42-A62F-4A60B2A46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Zanon Prototype #2 + ANL Processing</a:t>
            </a:r>
            <a:br>
              <a:rPr lang="en-US" dirty="0"/>
            </a:br>
            <a:r>
              <a:rPr lang="en-US" dirty="0"/>
              <a:t>8/25/21 at FNAL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3E3BF8-1FE5-DA4B-B6C6-DAA4E2965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78488-644C-BB44-BF91-F42D76BB12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BE5BD9-FCEE-3545-8F1D-97520776A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300" y="939800"/>
            <a:ext cx="6883400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4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EA93D-3EF1-4F4C-B287-C5458A75C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LARP + AUP Cold Test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18A5FE-15D6-BF4E-86BA-96A9EDCF0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49DD6-5D3F-ED41-9EE4-0474DD7BB1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12th HL-LHC Collaboration Meeting - 19th September 2022</a:t>
            </a:r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E5EC6F2-0D5F-BD43-830E-669167CA6F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0770" y="1028799"/>
            <a:ext cx="8275669" cy="526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5ED7C5C-9756-8847-ACA3-78621336DEAC}"/>
              </a:ext>
            </a:extLst>
          </p:cNvPr>
          <p:cNvCxnSpPr/>
          <p:nvPr/>
        </p:nvCxnSpPr>
        <p:spPr>
          <a:xfrm flipH="1">
            <a:off x="1447800" y="4929868"/>
            <a:ext cx="6019800" cy="0"/>
          </a:xfrm>
          <a:prstGeom prst="line">
            <a:avLst/>
          </a:prstGeom>
          <a:ln w="44450" cmpd="sng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B0468AF-CB50-1849-ABD5-6ABB608DFCFA}"/>
              </a:ext>
            </a:extLst>
          </p:cNvPr>
          <p:cNvSpPr txBox="1"/>
          <p:nvPr/>
        </p:nvSpPr>
        <p:spPr>
          <a:xfrm>
            <a:off x="176561" y="4908595"/>
            <a:ext cx="1499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Acceptance</a:t>
            </a:r>
          </a:p>
        </p:txBody>
      </p:sp>
    </p:spTree>
    <p:extLst>
      <p:ext uri="{BB962C8B-B14F-4D97-AF65-F5344CB8AC3E}">
        <p14:creationId xmlns:p14="http://schemas.microsoft.com/office/powerpoint/2010/main" val="32878229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0F49691C-A3E4-F740-A3DA-F906252B86CB}" vid="{D09FA974-7DC8-B04E-B534-C4899954C4E1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8946e33d-fd2f-4ae4-8ee9-d90c129cdf9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8853</TotalTime>
  <Words>1891</Words>
  <Application>Microsoft Macintosh PowerPoint</Application>
  <PresentationFormat>On-screen Show (4:3)</PresentationFormat>
  <Paragraphs>264</Paragraphs>
  <Slides>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Avenir Next Condensed</vt:lpstr>
      <vt:lpstr>Calibri</vt:lpstr>
      <vt:lpstr>Helvetica</vt:lpstr>
      <vt:lpstr>Wingdings</vt:lpstr>
      <vt:lpstr>Thème Office</vt:lpstr>
      <vt:lpstr>RFD Crab Cavity Contribution from the U.S. Status, Issues and Delivery Dates</vt:lpstr>
      <vt:lpstr>Outline</vt:lpstr>
      <vt:lpstr>Scope and Deliverables</vt:lpstr>
      <vt:lpstr>U.S. RFD Team</vt:lpstr>
      <vt:lpstr>Integration and Coordination Remarks</vt:lpstr>
      <vt:lpstr>AUP Prototypes at FNAL (2021)</vt:lpstr>
      <vt:lpstr>AUP Prototypes at ANL (2021)</vt:lpstr>
      <vt:lpstr>Zanon Prototype #2 + ANL Processing 8/25/21 at FNAL</vt:lpstr>
      <vt:lpstr>LARP + AUP Cold Test Summary</vt:lpstr>
      <vt:lpstr>Cavity with HOMs installation at VTS </vt:lpstr>
      <vt:lpstr>Failed Attempt with Cavity + HOM Dampers</vt:lpstr>
      <vt:lpstr>PowerPoint Presentation</vt:lpstr>
      <vt:lpstr>Pole Forming Issues: Now Resolved</vt:lpstr>
      <vt:lpstr>PowerPoint Presentation</vt:lpstr>
      <vt:lpstr>Pre-Series Advancement at Zanon</vt:lpstr>
      <vt:lpstr>PowerPoint Presentation</vt:lpstr>
      <vt:lpstr>Prototype #1 Plans</vt:lpstr>
      <vt:lpstr>HOM Dampers Prototypes at Jlab</vt:lpstr>
      <vt:lpstr>HOM Dampers - Status</vt:lpstr>
      <vt:lpstr>Transition Plan: Prototypes, Pre-Series, Series</vt:lpstr>
      <vt:lpstr>Acceptance of RFD cavities</vt:lpstr>
      <vt:lpstr>Delivery Dates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AUP Update – 19th March 2021</dc:title>
  <dc:creator>Leonardo Ristori</dc:creator>
  <cp:lastModifiedBy>Alessandro Ratti</cp:lastModifiedBy>
  <cp:revision>84</cp:revision>
  <cp:lastPrinted>2018-05-26T23:25:07Z</cp:lastPrinted>
  <dcterms:created xsi:type="dcterms:W3CDTF">2021-03-19T14:38:40Z</dcterms:created>
  <dcterms:modified xsi:type="dcterms:W3CDTF">2022-09-18T22:31:50Z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