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34"/>
  </p:notesMasterIdLst>
  <p:handoutMasterIdLst>
    <p:handoutMasterId r:id="rId35"/>
  </p:handoutMasterIdLst>
  <p:sldIdLst>
    <p:sldId id="263" r:id="rId6"/>
    <p:sldId id="2492" r:id="rId7"/>
    <p:sldId id="2597" r:id="rId8"/>
    <p:sldId id="547" r:id="rId9"/>
    <p:sldId id="2491" r:id="rId10"/>
    <p:sldId id="284" r:id="rId11"/>
    <p:sldId id="2601" r:id="rId12"/>
    <p:sldId id="2604" r:id="rId13"/>
    <p:sldId id="2603" r:id="rId14"/>
    <p:sldId id="2610" r:id="rId15"/>
    <p:sldId id="2568" r:id="rId16"/>
    <p:sldId id="2559" r:id="rId17"/>
    <p:sldId id="2605" r:id="rId18"/>
    <p:sldId id="2572" r:id="rId19"/>
    <p:sldId id="2550" r:id="rId20"/>
    <p:sldId id="2611" r:id="rId21"/>
    <p:sldId id="2602" r:id="rId22"/>
    <p:sldId id="388" r:id="rId23"/>
    <p:sldId id="2609" r:id="rId24"/>
    <p:sldId id="2607" r:id="rId25"/>
    <p:sldId id="2574" r:id="rId26"/>
    <p:sldId id="2573" r:id="rId27"/>
    <p:sldId id="2564" r:id="rId28"/>
    <p:sldId id="2598" r:id="rId29"/>
    <p:sldId id="2599" r:id="rId30"/>
    <p:sldId id="2612" r:id="rId31"/>
    <p:sldId id="2606" r:id="rId32"/>
    <p:sldId id="414" r:id="rId33"/>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io Rossi" initials="LR" lastIdx="2" clrIdx="0">
    <p:extLst>
      <p:ext uri="{19B8F6BF-5375-455C-9EA6-DF929625EA0E}">
        <p15:presenceInfo xmlns:p15="http://schemas.microsoft.com/office/powerpoint/2012/main" userId="S-1-5-21-1526224874-1540688658-1361462980-20053" providerId="AD"/>
      </p:ext>
    </p:extLst>
  </p:cmAuthor>
  <p:cmAuthor id="2" name="Markus Zerlauth" initials="MZ" lastIdx="2" clrIdx="1">
    <p:extLst>
      <p:ext uri="{19B8F6BF-5375-455C-9EA6-DF929625EA0E}">
        <p15:presenceInfo xmlns:p15="http://schemas.microsoft.com/office/powerpoint/2012/main" userId="S::markus.zerlauth@cern.ch::5f12ab63-b3c0-438f-8c94-e72fc022f9f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6FF"/>
    <a:srgbClr val="0432FF"/>
    <a:srgbClr val="FFD579"/>
    <a:srgbClr val="5A5A5A"/>
    <a:srgbClr val="FFFFFF"/>
    <a:srgbClr val="00F800"/>
    <a:srgbClr val="92D050"/>
    <a:srgbClr val="111F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04"/>
    <p:restoredTop sz="86235" autoAdjust="0"/>
  </p:normalViewPr>
  <p:slideViewPr>
    <p:cSldViewPr snapToObjects="1" showGuides="1">
      <p:cViewPr>
        <p:scale>
          <a:sx n="70" d="100"/>
          <a:sy n="70" d="100"/>
        </p:scale>
        <p:origin x="1640" y="584"/>
      </p:cViewPr>
      <p:guideLst>
        <p:guide orient="horz" pos="2160"/>
        <p:guide pos="3840"/>
      </p:guideLst>
    </p:cSldViewPr>
  </p:slid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19/09/2022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9858308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19/09/2022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96136681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078659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358735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3002846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FC24540B-67FB-4228-9216-5D24E6BAEDF6}" type="slidenum">
              <a:rPr lang="en-GB" smtClean="0"/>
              <a:t>18</a:t>
            </a:fld>
            <a:endParaRPr lang="en-GB"/>
          </a:p>
        </p:txBody>
      </p:sp>
    </p:spTree>
    <p:extLst>
      <p:ext uri="{BB962C8B-B14F-4D97-AF65-F5344CB8AC3E}">
        <p14:creationId xmlns:p14="http://schemas.microsoft.com/office/powerpoint/2010/main" val="1229337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FC24540B-67FB-4228-9216-5D24E6BAEDF6}" type="slidenum">
              <a:rPr lang="en-GB" smtClean="0"/>
              <a:t>19</a:t>
            </a:fld>
            <a:endParaRPr lang="en-GB"/>
          </a:p>
        </p:txBody>
      </p:sp>
    </p:spTree>
    <p:extLst>
      <p:ext uri="{BB962C8B-B14F-4D97-AF65-F5344CB8AC3E}">
        <p14:creationId xmlns:p14="http://schemas.microsoft.com/office/powerpoint/2010/main" val="171690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FC24540B-67FB-4228-9216-5D24E6BAEDF6}" type="slidenum">
              <a:rPr lang="en-GB" smtClean="0"/>
              <a:t>20</a:t>
            </a:fld>
            <a:endParaRPr lang="en-GB"/>
          </a:p>
        </p:txBody>
      </p:sp>
    </p:spTree>
    <p:extLst>
      <p:ext uri="{BB962C8B-B14F-4D97-AF65-F5344CB8AC3E}">
        <p14:creationId xmlns:p14="http://schemas.microsoft.com/office/powerpoint/2010/main" val="2266164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9078419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3394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59413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3075315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the definition Extra scope appropriate? Meanwhile, I don’t think so anymore.</a:t>
            </a:r>
            <a:endParaRPr lang="en-GB" dirty="0"/>
          </a:p>
        </p:txBody>
      </p:sp>
      <p:sp>
        <p:nvSpPr>
          <p:cNvPr id="4" name="Slide Number Placeholder 3"/>
          <p:cNvSpPr>
            <a:spLocks noGrp="1"/>
          </p:cNvSpPr>
          <p:nvPr>
            <p:ph type="sldNum" sz="quarter" idx="5"/>
          </p:nvPr>
        </p:nvSpPr>
        <p:spPr/>
        <p:txBody>
          <a:bodyPr/>
          <a:lstStyle/>
          <a:p>
            <a:fld id="{FC24540B-67FB-4228-9216-5D24E6BAEDF6}" type="slidenum">
              <a:rPr lang="en-GB" smtClean="0"/>
              <a:t>4</a:t>
            </a:fld>
            <a:endParaRPr lang="en-GB"/>
          </a:p>
        </p:txBody>
      </p:sp>
    </p:spTree>
    <p:extLst>
      <p:ext uri="{BB962C8B-B14F-4D97-AF65-F5344CB8AC3E}">
        <p14:creationId xmlns:p14="http://schemas.microsoft.com/office/powerpoint/2010/main" val="3523951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2013964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234200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43972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2771252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sz="1800" b="1" dirty="0">
                <a:effectLst/>
                <a:latin typeface="Calibri" panose="020F0502020204030204" pitchFamily="34" charset="0"/>
                <a:ea typeface="Calibri" panose="020F0502020204030204" pitchFamily="34" charset="0"/>
              </a:rPr>
              <a:t>HL-LHC IT String Day II</a:t>
            </a:r>
            <a:r>
              <a:rPr lang="en-FR" sz="1800" dirty="0">
                <a:effectLst/>
                <a:latin typeface="Calibri" panose="020F0502020204030204" pitchFamily="34" charset="0"/>
                <a:ea typeface="Calibri" panose="020F0502020204030204" pitchFamily="34" charset="0"/>
              </a:rPr>
              <a:t> </a:t>
            </a:r>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3491481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9207938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20800" y="6356350"/>
            <a:ext cx="8920000" cy="360000"/>
          </a:xfrm>
        </p:spPr>
        <p:txBody>
          <a:bodyPr lIns="0" tIns="0" rIns="0" bIns="0" anchor="b" anchorCtr="0"/>
          <a:lstStyle>
            <a:lvl1pPr algn="r">
              <a:defRPr>
                <a:solidFill>
                  <a:schemeClr val="accent1"/>
                </a:solidFill>
              </a:defRPr>
            </a:lvl1pPr>
          </a:lstStyle>
          <a:p>
            <a:r>
              <a:rPr lang="en-GB" dirty="0"/>
              <a:t>M. </a:t>
            </a:r>
            <a:r>
              <a:rPr lang="en-GB" dirty="0" err="1"/>
              <a:t>Zerlauth</a:t>
            </a:r>
            <a:r>
              <a:rPr lang="en-GB" dirty="0"/>
              <a:t> @ Annual Meeting 2021</a:t>
            </a:r>
            <a:endParaRPr lang="en-GB" noProof="0" dirty="0"/>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3926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solidFill>
                  <a:prstClr val="black">
                    <a:tint val="75000"/>
                  </a:prstClr>
                </a:solidFill>
              </a:rPr>
              <a:t>8-1-2013</a:t>
            </a:r>
          </a:p>
        </p:txBody>
      </p:sp>
      <p:sp>
        <p:nvSpPr>
          <p:cNvPr id="6" name="Footer Placeholder 5"/>
          <p:cNvSpPr>
            <a:spLocks noGrp="1"/>
          </p:cNvSpPr>
          <p:nvPr>
            <p:ph type="ftr" sz="quarter" idx="11"/>
          </p:nvPr>
        </p:nvSpPr>
        <p:spPr/>
        <p:txBody>
          <a:bodyPr/>
          <a:lstStyle/>
          <a:p>
            <a:r>
              <a:rPr lang="en-US">
                <a:solidFill>
                  <a:prstClr val="black">
                    <a:tint val="75000"/>
                  </a:prstClr>
                </a:solidFill>
              </a:rPr>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4499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solidFill>
                  <a:prstClr val="black">
                    <a:tint val="75000"/>
                  </a:prstClr>
                </a:solidFill>
              </a:rPr>
              <a:t>8-1-2013</a:t>
            </a:r>
          </a:p>
        </p:txBody>
      </p:sp>
      <p:sp>
        <p:nvSpPr>
          <p:cNvPr id="8" name="Footer Placeholder 7"/>
          <p:cNvSpPr>
            <a:spLocks noGrp="1"/>
          </p:cNvSpPr>
          <p:nvPr>
            <p:ph type="ftr" sz="quarter" idx="11"/>
          </p:nvPr>
        </p:nvSpPr>
        <p:spPr/>
        <p:txBody>
          <a:bodyPr/>
          <a:lstStyle/>
          <a:p>
            <a:r>
              <a:rPr lang="en-US">
                <a:solidFill>
                  <a:prstClr val="black">
                    <a:tint val="75000"/>
                  </a:prstClr>
                </a:solidFill>
              </a:rPr>
              <a:t>Evian Summary</a:t>
            </a:r>
          </a:p>
        </p:txBody>
      </p:sp>
      <p:sp>
        <p:nvSpPr>
          <p:cNvPr id="9" name="Slide Number Placeholder 8"/>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816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solidFill>
                  <a:prstClr val="black">
                    <a:tint val="75000"/>
                  </a:prstClr>
                </a:solidFill>
              </a:rPr>
              <a:t>8-1-2013</a:t>
            </a:r>
          </a:p>
        </p:txBody>
      </p:sp>
      <p:sp>
        <p:nvSpPr>
          <p:cNvPr id="4" name="Footer Placeholder 3"/>
          <p:cNvSpPr>
            <a:spLocks noGrp="1"/>
          </p:cNvSpPr>
          <p:nvPr>
            <p:ph type="ftr" sz="quarter" idx="11"/>
          </p:nvPr>
        </p:nvSpPr>
        <p:spPr/>
        <p:txBody>
          <a:bodyPr/>
          <a:lstStyle/>
          <a:p>
            <a:r>
              <a:rPr lang="en-US">
                <a:solidFill>
                  <a:prstClr val="black">
                    <a:tint val="75000"/>
                  </a:prstClr>
                </a:solidFill>
              </a:rPr>
              <a:t>Evian Summary</a:t>
            </a:r>
          </a:p>
        </p:txBody>
      </p:sp>
      <p:sp>
        <p:nvSpPr>
          <p:cNvPr id="5" name="Slide Number Placeholder 4"/>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4667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tint val="75000"/>
                  </a:prstClr>
                </a:solidFill>
              </a:rPr>
              <a:t>8-1-2013</a:t>
            </a:r>
          </a:p>
        </p:txBody>
      </p:sp>
      <p:sp>
        <p:nvSpPr>
          <p:cNvPr id="3" name="Footer Placeholder 2"/>
          <p:cNvSpPr>
            <a:spLocks noGrp="1"/>
          </p:cNvSpPr>
          <p:nvPr>
            <p:ph type="ftr" sz="quarter" idx="11"/>
          </p:nvPr>
        </p:nvSpPr>
        <p:spPr/>
        <p:txBody>
          <a:bodyPr/>
          <a:lstStyle/>
          <a:p>
            <a:r>
              <a:rPr lang="en-US">
                <a:solidFill>
                  <a:prstClr val="black">
                    <a:tint val="75000"/>
                  </a:prstClr>
                </a:solidFill>
              </a:rPr>
              <a:t>Evian Summary</a:t>
            </a:r>
          </a:p>
        </p:txBody>
      </p:sp>
      <p:sp>
        <p:nvSpPr>
          <p:cNvPr id="4" name="Slide Number Placeholder 3"/>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4195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8-1-2013</a:t>
            </a:r>
          </a:p>
        </p:txBody>
      </p:sp>
      <p:sp>
        <p:nvSpPr>
          <p:cNvPr id="6" name="Footer Placeholder 5"/>
          <p:cNvSpPr>
            <a:spLocks noGrp="1"/>
          </p:cNvSpPr>
          <p:nvPr>
            <p:ph type="ftr" sz="quarter" idx="11"/>
          </p:nvPr>
        </p:nvSpPr>
        <p:spPr/>
        <p:txBody>
          <a:bodyPr/>
          <a:lstStyle/>
          <a:p>
            <a:r>
              <a:rPr lang="en-US">
                <a:solidFill>
                  <a:prstClr val="black">
                    <a:tint val="75000"/>
                  </a:prstClr>
                </a:solidFill>
              </a:rPr>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969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8-1-2013</a:t>
            </a:r>
          </a:p>
        </p:txBody>
      </p:sp>
      <p:sp>
        <p:nvSpPr>
          <p:cNvPr id="6" name="Footer Placeholder 5"/>
          <p:cNvSpPr>
            <a:spLocks noGrp="1"/>
          </p:cNvSpPr>
          <p:nvPr>
            <p:ph type="ftr" sz="quarter" idx="11"/>
          </p:nvPr>
        </p:nvSpPr>
        <p:spPr/>
        <p:txBody>
          <a:bodyPr/>
          <a:lstStyle/>
          <a:p>
            <a:r>
              <a:rPr lang="en-US">
                <a:solidFill>
                  <a:prstClr val="black">
                    <a:tint val="75000"/>
                  </a:prstClr>
                </a:solidFill>
              </a:rPr>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4408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6770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90011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1334745" y="274638"/>
            <a:ext cx="10620233" cy="747654"/>
          </a:xfrm>
        </p:spPr>
        <p:txBody>
          <a:bodyPr anchor="t">
            <a:normAutofit/>
          </a:bodyPr>
          <a:lstStyle>
            <a:lvl1pPr algn="l">
              <a:defRPr sz="2800" b="1">
                <a:solidFill>
                  <a:srgbClr val="0055A0"/>
                </a:solidFill>
                <a:latin typeface="Arial"/>
                <a:cs typeface="Arial"/>
              </a:defRPr>
            </a:lvl1pPr>
          </a:lstStyle>
          <a:p>
            <a:r>
              <a:rPr lang="en-US"/>
              <a:t>Click to edit Master title style</a:t>
            </a:r>
            <a:endParaRPr lang="en-US" dirty="0"/>
          </a:p>
        </p:txBody>
      </p:sp>
      <p:sp>
        <p:nvSpPr>
          <p:cNvPr id="4" name="Text Placeholder 5"/>
          <p:cNvSpPr>
            <a:spLocks noGrp="1"/>
          </p:cNvSpPr>
          <p:nvPr>
            <p:ph type="body" sz="quarter" idx="10"/>
          </p:nvPr>
        </p:nvSpPr>
        <p:spPr>
          <a:xfrm>
            <a:off x="270934" y="1255060"/>
            <a:ext cx="11684045" cy="4745691"/>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740626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0"/>
            <a:ext cx="8836000" cy="360000"/>
          </a:xfrm>
        </p:spPr>
        <p:txBody>
          <a:bodyPr/>
          <a:lstStyle/>
          <a:p>
            <a:r>
              <a:rPr lang="en-GB" dirty="0"/>
              <a:t>M. </a:t>
            </a:r>
            <a:r>
              <a:rPr lang="en-GB" dirty="0" err="1"/>
              <a:t>Zerlauth</a:t>
            </a:r>
            <a:r>
              <a:rPr lang="en-GB" dirty="0"/>
              <a:t> @ Annual Meeting 2021</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77575" y="115416"/>
            <a:ext cx="9118964"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a:t>Click to edit Master title style</a:t>
            </a:r>
          </a:p>
        </p:txBody>
      </p:sp>
      <p:sp>
        <p:nvSpPr>
          <p:cNvPr id="4" name="Date Placeholder 3"/>
          <p:cNvSpPr>
            <a:spLocks noGrp="1"/>
          </p:cNvSpPr>
          <p:nvPr>
            <p:ph type="dt" sz="half" idx="10"/>
          </p:nvPr>
        </p:nvSpPr>
        <p:spPr>
          <a:xfrm>
            <a:off x="-13163" y="6597352"/>
            <a:ext cx="2844800" cy="260102"/>
          </a:xfrm>
        </p:spPr>
        <p:txBody>
          <a:bodyPr/>
          <a:lstStyle>
            <a:lvl1pPr>
              <a:defRPr sz="1000"/>
            </a:lvl1pPr>
          </a:lstStyle>
          <a:p>
            <a:r>
              <a:rPr lang="en-US">
                <a:solidFill>
                  <a:prstClr val="black"/>
                </a:solidFill>
              </a:rPr>
              <a:t>8-1-2013</a:t>
            </a:r>
            <a:endParaRPr lang="en-US" dirty="0">
              <a:solidFill>
                <a:prstClr val="black"/>
              </a:solidFill>
            </a:endParaRPr>
          </a:p>
        </p:txBody>
      </p:sp>
      <p:sp>
        <p:nvSpPr>
          <p:cNvPr id="5" name="Footer Placeholder 4"/>
          <p:cNvSpPr>
            <a:spLocks noGrp="1"/>
          </p:cNvSpPr>
          <p:nvPr>
            <p:ph type="ftr" sz="quarter" idx="11"/>
          </p:nvPr>
        </p:nvSpPr>
        <p:spPr>
          <a:xfrm>
            <a:off x="3428989" y="6597352"/>
            <a:ext cx="5334037" cy="260648"/>
          </a:xfrm>
        </p:spPr>
        <p:txBody>
          <a:bodyPr/>
          <a:lstStyle>
            <a:lvl1pPr>
              <a:defRPr sz="1000" baseline="0"/>
            </a:lvl1pPr>
          </a:lstStyle>
          <a:p>
            <a:r>
              <a:rPr lang="en-US">
                <a:solidFill>
                  <a:prstClr val="black"/>
                </a:solidFill>
              </a:rPr>
              <a:t>Evian Summary</a:t>
            </a:r>
            <a:endParaRPr lang="en-US" dirty="0">
              <a:solidFill>
                <a:prstClr val="black"/>
              </a:solidFill>
            </a:endParaRPr>
          </a:p>
        </p:txBody>
      </p:sp>
      <p:sp>
        <p:nvSpPr>
          <p:cNvPr id="6" name="Slide Number Placeholder 5"/>
          <p:cNvSpPr>
            <a:spLocks noGrp="1"/>
          </p:cNvSpPr>
          <p:nvPr>
            <p:ph type="sldNum" sz="quarter" idx="12"/>
          </p:nvPr>
        </p:nvSpPr>
        <p:spPr>
          <a:xfrm>
            <a:off x="9299872" y="6597352"/>
            <a:ext cx="2844800" cy="260648"/>
          </a:xfrm>
        </p:spPr>
        <p:txBody>
          <a:bodyPr/>
          <a:lstStyle>
            <a:lvl1pPr>
              <a:defRPr sz="1000"/>
            </a:lvl1pPr>
          </a:lstStyle>
          <a:p>
            <a:fld id="{8A37C28D-FCB0-477D-82D3-62143F2DA84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09632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34745" y="274638"/>
            <a:ext cx="10620233"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70934" y="1255060"/>
            <a:ext cx="11684045" cy="4745691"/>
          </a:xfrm>
        </p:spPr>
        <p:txBody>
          <a:bodyPr/>
          <a:lstStyle/>
          <a:p>
            <a:pPr lvl="0"/>
            <a:r>
              <a:rPr lang="en-US"/>
              <a:t>Click to edit Master text styles</a:t>
            </a:r>
          </a:p>
          <a:p>
            <a:pPr lvl="1"/>
            <a:r>
              <a:rPr lang="en-US"/>
              <a:t>Second level</a:t>
            </a:r>
          </a:p>
          <a:p>
            <a:pPr lvl="2"/>
            <a:r>
              <a:rPr lang="en-US"/>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235651" y="6167827"/>
            <a:ext cx="719328" cy="533400"/>
          </a:xfrm>
          <a:prstGeom prst="rect">
            <a:avLst/>
          </a:prstGeom>
        </p:spPr>
      </p:pic>
      <p:pic>
        <p:nvPicPr>
          <p:cNvPr id="7" name="Picture 6" descr="liu_ppt-03.jp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0223" y="274638"/>
            <a:ext cx="825464" cy="747654"/>
          </a:xfrm>
          <a:prstGeom prst="rect">
            <a:avLst/>
          </a:prstGeom>
        </p:spPr>
      </p:pic>
    </p:spTree>
    <p:extLst>
      <p:ext uri="{BB962C8B-B14F-4D97-AF65-F5344CB8AC3E}">
        <p14:creationId xmlns:p14="http://schemas.microsoft.com/office/powerpoint/2010/main" val="1166932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solidFill>
                  <a:prstClr val="black">
                    <a:tint val="75000"/>
                  </a:prstClr>
                </a:solidFill>
              </a:rPr>
              <a:pPr/>
              <a:t>‹#›</a:t>
            </a:fld>
            <a:endParaRPr lang="en-US">
              <a:solidFill>
                <a:prstClr val="black">
                  <a:tint val="75000"/>
                </a:prstClr>
              </a:solidFill>
            </a:endParaRPr>
          </a:p>
        </p:txBody>
      </p:sp>
      <p:sp>
        <p:nvSpPr>
          <p:cNvPr id="2" name="Title 1"/>
          <p:cNvSpPr>
            <a:spLocks noGrp="1"/>
          </p:cNvSpPr>
          <p:nvPr>
            <p:ph type="title"/>
          </p:nvPr>
        </p:nvSpPr>
        <p:spPr/>
        <p:txBody>
          <a:bodyPr/>
          <a:lstStyle>
            <a:lvl1pPr>
              <a:defRPr>
                <a:latin typeface="Calibri" pitchFamily="34" charset="0"/>
              </a:defRPr>
            </a:lvl1pPr>
          </a:lstStyle>
          <a:p>
            <a:r>
              <a:rPr lang="en-US" dirty="0"/>
              <a:t>Click to edit Master title style</a:t>
            </a:r>
          </a:p>
        </p:txBody>
      </p:sp>
      <p:sp>
        <p:nvSpPr>
          <p:cNvPr id="7" name="Content Placeholder 6"/>
          <p:cNvSpPr>
            <a:spLocks noGrp="1"/>
          </p:cNvSpPr>
          <p:nvPr>
            <p:ph sz="quarter" idx="13"/>
          </p:nvPr>
        </p:nvSpPr>
        <p:spPr>
          <a:xfrm>
            <a:off x="609600" y="1189037"/>
            <a:ext cx="109728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a:t>Click to edit Master text styles</a:t>
            </a:r>
          </a:p>
        </p:txBody>
      </p:sp>
      <p:sp>
        <p:nvSpPr>
          <p:cNvPr id="12" name="Footer Placeholder 4"/>
          <p:cNvSpPr>
            <a:spLocks noGrp="1"/>
          </p:cNvSpPr>
          <p:nvPr>
            <p:ph type="ftr" sz="quarter" idx="3"/>
          </p:nvPr>
        </p:nvSpPr>
        <p:spPr>
          <a:xfrm>
            <a:off x="406400" y="6476285"/>
            <a:ext cx="6519335" cy="365125"/>
          </a:xfrm>
          <a:prstGeom prst="rect">
            <a:avLst/>
          </a:prstGeom>
        </p:spPr>
        <p:txBody>
          <a:bodyPr vert="horz" lIns="91440" tIns="45720" rIns="91440" bIns="45720" rtlCol="0" anchor="ctr"/>
          <a:lstStyle>
            <a:lvl1pPr algn="ctr">
              <a:defRPr sz="1200" b="1">
                <a:solidFill>
                  <a:schemeClr val="tx1"/>
                </a:solidFill>
              </a:defRPr>
            </a:lvl1pPr>
          </a:lstStyle>
          <a:p>
            <a:r>
              <a:rPr lang="en-US" dirty="0">
                <a:solidFill>
                  <a:prstClr val="black"/>
                </a:solidFill>
              </a:rPr>
              <a:t>  ECFA High Luminosity LHC Experiments Workshop – 2014, Aix-Les-Bain</a:t>
            </a:r>
          </a:p>
        </p:txBody>
      </p:sp>
    </p:spTree>
    <p:extLst>
      <p:ext uri="{BB962C8B-B14F-4D97-AF65-F5344CB8AC3E}">
        <p14:creationId xmlns:p14="http://schemas.microsoft.com/office/powerpoint/2010/main" val="998506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8" y="1215232"/>
            <a:ext cx="5389033"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8" y="2057400"/>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0"/>
            <a:ext cx="8836000" cy="360000"/>
          </a:xfrm>
        </p:spPr>
        <p:txBody>
          <a:bodyPr/>
          <a:lstStyle/>
          <a:p>
            <a:r>
              <a:rPr lang="en-GB" dirty="0"/>
              <a:t>M. </a:t>
            </a:r>
            <a:r>
              <a:rPr lang="en-GB" dirty="0" err="1"/>
              <a:t>Zerlauth</a:t>
            </a:r>
            <a:r>
              <a:rPr lang="en-GB" dirty="0"/>
              <a:t> @ Annual Meeting 2021</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0"/>
            <a:ext cx="8836000" cy="360000"/>
          </a:xfrm>
        </p:spPr>
        <p:txBody>
          <a:bodyPr/>
          <a:lstStyle/>
          <a:p>
            <a:r>
              <a:rPr lang="en-GB" dirty="0"/>
              <a:t>M. </a:t>
            </a:r>
            <a:r>
              <a:rPr lang="en-GB" dirty="0" err="1"/>
              <a:t>Zerlauth</a:t>
            </a:r>
            <a:r>
              <a:rPr lang="en-GB" dirty="0"/>
              <a:t> @ Annual Meeting 2021</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0"/>
            <a:ext cx="8737600" cy="360000"/>
          </a:xfrm>
        </p:spPr>
        <p:txBody>
          <a:bodyPr/>
          <a:lstStyle/>
          <a:p>
            <a:r>
              <a:rPr lang="en-GB" dirty="0"/>
              <a:t>M. </a:t>
            </a:r>
            <a:r>
              <a:rPr lang="en-GB" dirty="0" err="1"/>
              <a:t>Zerlauth</a:t>
            </a:r>
            <a:r>
              <a:rPr lang="en-GB" dirty="0"/>
              <a:t> @ Annual Meeting 2021</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0"/>
            <a:ext cx="8734400" cy="360000"/>
          </a:xfrm>
        </p:spPr>
        <p:txBody>
          <a:bodyPr/>
          <a:lstStyle/>
          <a:p>
            <a:r>
              <a:rPr lang="en-GB" dirty="0"/>
              <a:t>M. </a:t>
            </a:r>
            <a:r>
              <a:rPr lang="en-GB" dirty="0" err="1"/>
              <a:t>Zerlauth</a:t>
            </a:r>
            <a:r>
              <a:rPr lang="en-GB" dirty="0"/>
              <a:t> @ Annual Meeting 2021</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625600" y="6356350"/>
            <a:ext cx="8764000" cy="360000"/>
          </a:xfrm>
        </p:spPr>
        <p:txBody>
          <a:bodyPr/>
          <a:lstStyle/>
          <a:p>
            <a:r>
              <a:rPr lang="en-GB" dirty="0"/>
              <a:t>M. </a:t>
            </a:r>
            <a:r>
              <a:rPr lang="en-GB" dirty="0" err="1"/>
              <a:t>Zerlauth</a:t>
            </a:r>
            <a:r>
              <a:rPr lang="en-GB" dirty="0"/>
              <a:t> @ Annual Meeting 2021</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2424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6049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6" Type="http://schemas.openxmlformats.org/officeDocument/2006/relationships/theme" Target="../theme/theme2.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641600" y="6356350"/>
            <a:ext cx="8734400" cy="360000"/>
          </a:xfrm>
          <a:prstGeom prst="rect">
            <a:avLst/>
          </a:prstGeom>
        </p:spPr>
        <p:txBody>
          <a:bodyPr vert="horz" lIns="0" tIns="0" rIns="0" bIns="0" rtlCol="0" anchor="b"/>
          <a:lstStyle>
            <a:lvl1pPr algn="r">
              <a:defRPr sz="1200">
                <a:solidFill>
                  <a:schemeClr val="accent1"/>
                </a:solidFill>
              </a:defRPr>
            </a:lvl1pPr>
          </a:lstStyle>
          <a:p>
            <a:r>
              <a:rPr lang="en-GB" dirty="0"/>
              <a:t>M. </a:t>
            </a:r>
            <a:r>
              <a:rPr lang="en-GB" dirty="0" err="1"/>
              <a:t>Zerlauth</a:t>
            </a:r>
            <a:r>
              <a:rPr lang="en-GB" dirty="0"/>
              <a:t> @ Annual Meeting 2021</a:t>
            </a:r>
            <a:endParaRPr lang="en-GB" noProof="0" dirty="0"/>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400"/>
            <a:ext cx="10972800" cy="8683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295400"/>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48779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8-1-2013</a:t>
            </a:r>
          </a:p>
        </p:txBody>
      </p:sp>
      <p:sp>
        <p:nvSpPr>
          <p:cNvPr id="5" name="Footer Placeholder 4"/>
          <p:cNvSpPr>
            <a:spLocks noGrp="1"/>
          </p:cNvSpPr>
          <p:nvPr>
            <p:ph type="ftr" sz="quarter" idx="3"/>
          </p:nvPr>
        </p:nvSpPr>
        <p:spPr>
          <a:xfrm>
            <a:off x="4165600" y="647763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Evian Summary</a:t>
            </a:r>
          </a:p>
        </p:txBody>
      </p:sp>
      <p:sp>
        <p:nvSpPr>
          <p:cNvPr id="6" name="Slide Number Placeholder 5"/>
          <p:cNvSpPr>
            <a:spLocks noGrp="1"/>
          </p:cNvSpPr>
          <p:nvPr>
            <p:ph type="sldNum" sz="quarter" idx="4"/>
          </p:nvPr>
        </p:nvSpPr>
        <p:spPr>
          <a:xfrm>
            <a:off x="9326880" y="649287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9259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indico.cern.ch/event/1183794/" TargetMode="External"/><Relationship Id="rId5" Type="http://schemas.openxmlformats.org/officeDocument/2006/relationships/image" Target="../media/image14.png"/><Relationship Id="rId4" Type="http://schemas.openxmlformats.org/officeDocument/2006/relationships/hyperlink" Target="https://edms.cern.ch/document/2607296/1.0"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hyperlink" Target="https://edms.cern.ch/document/2636486/0.5"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ms.cern.ch/document/2645150/0.5"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hyperlink" Target="https://edms.cern.ch/document/2645150/0.5"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edms.cern.ch/document/2453935/latest"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edms.cern.ch/document/2317207/1.0" TargetMode="External"/><Relationship Id="rId5" Type="http://schemas.openxmlformats.org/officeDocument/2006/relationships/image" Target="../media/image20.png"/><Relationship Id="rId4" Type="http://schemas.openxmlformats.org/officeDocument/2006/relationships/hyperlink" Target="https://edms.cern.ch/document/2383175/0.9"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ms.cern.ch/document/2645150/0.5" TargetMode="Externa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edms.cern.ch/document/2645150/0.5" TargetMode="Externa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edms.cern.ch/document/1723851/0.71" TargetMode="External"/><Relationship Id="rId4" Type="http://schemas.openxmlformats.org/officeDocument/2006/relationships/hyperlink" Target="https://e-publishing.cern.ch/index.php/CYRM/issue/view/127"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42761" y="3325559"/>
            <a:ext cx="7104571" cy="1331625"/>
          </a:xfrm>
        </p:spPr>
        <p:txBody>
          <a:bodyPr/>
          <a:lstStyle/>
          <a:p>
            <a:r>
              <a:rPr lang="en-GB" sz="3200" dirty="0">
                <a:latin typeface="Calibri" panose="020F0502020204030204" pitchFamily="34" charset="0"/>
                <a:cs typeface="Calibri" panose="020F0502020204030204" pitchFamily="34" charset="0"/>
              </a:rPr>
              <a:t>TCC summary and</a:t>
            </a:r>
            <a:br>
              <a:rPr lang="en-GB" sz="3200" dirty="0">
                <a:latin typeface="Calibri" panose="020F0502020204030204" pitchFamily="34" charset="0"/>
                <a:cs typeface="Calibri" panose="020F0502020204030204" pitchFamily="34" charset="0"/>
              </a:rPr>
            </a:br>
            <a:r>
              <a:rPr lang="en-GB" sz="3200" dirty="0">
                <a:latin typeface="Calibri" panose="020F0502020204030204" pitchFamily="34" charset="0"/>
                <a:cs typeface="Calibri" panose="020F0502020204030204" pitchFamily="34" charset="0"/>
              </a:rPr>
              <a:t>HL-LHC Baseline evolution</a:t>
            </a:r>
            <a:br>
              <a:rPr lang="en-GB" sz="3200" dirty="0">
                <a:latin typeface="Calibri" panose="020F0502020204030204" pitchFamily="34" charset="0"/>
                <a:cs typeface="Calibri" panose="020F0502020204030204" pitchFamily="34" charset="0"/>
              </a:rPr>
            </a:br>
            <a:br>
              <a:rPr lang="en-GB" sz="3200" dirty="0">
                <a:latin typeface="Calibri" panose="020F0502020204030204" pitchFamily="34" charset="0"/>
                <a:cs typeface="Calibri" panose="020F0502020204030204" pitchFamily="34" charset="0"/>
              </a:rPr>
            </a:br>
            <a:endParaRPr lang="en-GB" sz="3200" dirty="0">
              <a:latin typeface="Calibri" panose="020F0502020204030204" pitchFamily="34" charset="0"/>
              <a:cs typeface="Calibri" panose="020F0502020204030204" pitchFamily="34" charset="0"/>
            </a:endParaRPr>
          </a:p>
        </p:txBody>
      </p:sp>
      <p:sp>
        <p:nvSpPr>
          <p:cNvPr id="3" name="Sous-titre 2"/>
          <p:cNvSpPr>
            <a:spLocks noGrp="1"/>
          </p:cNvSpPr>
          <p:nvPr>
            <p:ph type="subTitle" idx="1"/>
          </p:nvPr>
        </p:nvSpPr>
        <p:spPr>
          <a:xfrm>
            <a:off x="695400" y="5095662"/>
            <a:ext cx="3887712" cy="441021"/>
          </a:xfrm>
        </p:spPr>
        <p:txBody>
          <a:bodyPr>
            <a:normAutofit fontScale="70000" lnSpcReduction="20000"/>
          </a:bodyPr>
          <a:lstStyle/>
          <a:p>
            <a:r>
              <a:rPr lang="en-GB" dirty="0">
                <a:latin typeface="Calibri" panose="020F0502020204030204" pitchFamily="34" charset="0"/>
                <a:cs typeface="Calibri" panose="020F0502020204030204" pitchFamily="34" charset="0"/>
              </a:rPr>
              <a:t>Markus </a:t>
            </a:r>
            <a:r>
              <a:rPr lang="en-GB" dirty="0" err="1">
                <a:latin typeface="Calibri" panose="020F0502020204030204" pitchFamily="34" charset="0"/>
                <a:cs typeface="Calibri" panose="020F0502020204030204" pitchFamily="34" charset="0"/>
              </a:rPr>
              <a:t>Zerlauth</a:t>
            </a:r>
            <a:r>
              <a:rPr lang="en-GB" dirty="0">
                <a:latin typeface="Calibri" panose="020F0502020204030204" pitchFamily="34" charset="0"/>
                <a:cs typeface="Calibri" panose="020F0502020204030204" pitchFamily="34" charset="0"/>
              </a:rPr>
              <a:t> – CERN</a:t>
            </a:r>
          </a:p>
          <a:p>
            <a:r>
              <a:rPr lang="en-GB" dirty="0">
                <a:latin typeface="Calibri" panose="020F0502020204030204" pitchFamily="34" charset="0"/>
                <a:cs typeface="Calibri" panose="020F0502020204030204" pitchFamily="34" charset="0"/>
              </a:rPr>
              <a:t>On behalf of the HL-LHC project</a:t>
            </a:r>
          </a:p>
        </p:txBody>
      </p:sp>
      <p:sp>
        <p:nvSpPr>
          <p:cNvPr id="7" name="Text Placeholder 6">
            <a:extLst>
              <a:ext uri="{FF2B5EF4-FFF2-40B4-BE49-F238E27FC236}">
                <a16:creationId xmlns:a16="http://schemas.microsoft.com/office/drawing/2014/main" id="{95E3F50B-BF27-834E-BF95-8060CDB264F8}"/>
              </a:ext>
            </a:extLst>
          </p:cNvPr>
          <p:cNvSpPr>
            <a:spLocks noGrp="1"/>
          </p:cNvSpPr>
          <p:nvPr>
            <p:ph type="body" sz="quarter" idx="14"/>
          </p:nvPr>
        </p:nvSpPr>
        <p:spPr>
          <a:xfrm>
            <a:off x="711772" y="6309320"/>
            <a:ext cx="3456384" cy="349250"/>
          </a:xfrm>
        </p:spPr>
        <p:txBody>
          <a:bodyPr/>
          <a:lstStyle/>
          <a:p>
            <a:r>
              <a:rPr lang="en-US" dirty="0"/>
              <a:t>Uppsala – September 19</a:t>
            </a:r>
            <a:r>
              <a:rPr lang="en-US" baseline="30000" dirty="0"/>
              <a:t>th</a:t>
            </a:r>
            <a:r>
              <a:rPr lang="en-US" dirty="0"/>
              <a:t> to 23</a:t>
            </a:r>
            <a:r>
              <a:rPr lang="en-US" baseline="30000" dirty="0"/>
              <a:t>rd</a:t>
            </a:r>
            <a:r>
              <a:rPr lang="en-US" dirty="0"/>
              <a:t>  </a:t>
            </a:r>
          </a:p>
        </p:txBody>
      </p:sp>
      <p:pic>
        <p:nvPicPr>
          <p:cNvPr id="6" name="Picture 5">
            <a:extLst>
              <a:ext uri="{FF2B5EF4-FFF2-40B4-BE49-F238E27FC236}">
                <a16:creationId xmlns:a16="http://schemas.microsoft.com/office/drawing/2014/main" id="{642EAAD0-0A50-644A-14FD-CCA30450B18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65897" y="2060848"/>
            <a:ext cx="5461411" cy="386104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10</a:t>
            </a:fld>
            <a:endParaRPr lang="fr-FR"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761452" y="41549"/>
            <a:ext cx="11246400" cy="720000"/>
          </a:xfrm>
        </p:spPr>
        <p:txBody>
          <a:bodyPr/>
          <a:lstStyle/>
          <a:p>
            <a:r>
              <a:rPr lang="fr-CH" dirty="0"/>
              <a:t>HL-LHC Baseline Changes (via </a:t>
            </a:r>
            <a:r>
              <a:rPr lang="fr-CH" dirty="0" err="1"/>
              <a:t>ECRs</a:t>
            </a:r>
            <a:r>
              <a:rPr lang="fr-CH" dirty="0"/>
              <a:t>/TCC)</a:t>
            </a:r>
            <a:endParaRPr lang="en-GB" dirty="0"/>
          </a:p>
        </p:txBody>
      </p:sp>
      <p:sp>
        <p:nvSpPr>
          <p:cNvPr id="8" name="19 Flecha derecha">
            <a:extLst>
              <a:ext uri="{FF2B5EF4-FFF2-40B4-BE49-F238E27FC236}">
                <a16:creationId xmlns:a16="http://schemas.microsoft.com/office/drawing/2014/main" id="{4FF67B5B-1DC5-4C0D-982E-CB399DF8DED2}"/>
              </a:ext>
            </a:extLst>
          </p:cNvPr>
          <p:cNvSpPr/>
          <p:nvPr/>
        </p:nvSpPr>
        <p:spPr>
          <a:xfrm>
            <a:off x="10304" y="2708920"/>
            <a:ext cx="12171392" cy="1188000"/>
          </a:xfrm>
          <a:prstGeom prst="rightArrow">
            <a:avLst/>
          </a:prstGeom>
          <a:solidFill>
            <a:schemeClr val="bg2"/>
          </a:solidFill>
          <a:ln w="12700" cap="flat" cmpd="sng" algn="ctr">
            <a:solidFill>
              <a:srgbClr val="5B9BD5">
                <a:shade val="50000"/>
              </a:srgbClr>
            </a:solidFill>
            <a:prstDash val="solid"/>
            <a:miter lim="800000"/>
          </a:ln>
          <a:effectLst/>
        </p:spPr>
        <p:txBody>
          <a:bodyPr rtlCol="0" anchor="ctr"/>
          <a:lstStyle/>
          <a:p>
            <a:pPr defTabSz="914377" fontAlgn="base">
              <a:spcBef>
                <a:spcPct val="0"/>
              </a:spcBef>
              <a:spcAft>
                <a:spcPct val="0"/>
              </a:spcAft>
              <a:defRPr/>
            </a:pPr>
            <a:r>
              <a:rPr lang="es-ES" kern="0" dirty="0">
                <a:solidFill>
                  <a:prstClr val="white"/>
                </a:solidFill>
                <a:latin typeface="Calibri" panose="020F0502020204030204" pitchFamily="34" charset="0"/>
                <a:cs typeface="Calibri" panose="020F0502020204030204" pitchFamily="34" charset="0"/>
              </a:rPr>
              <a:t>Oct’21       Nov       Dec       Jan’22       Feb       Mar       Apr        May        Jun        Jul        Aug         Sep         Oct        Nov        Dec’22</a:t>
            </a:r>
            <a:endParaRPr lang="es-ES_tradnl" kern="0" dirty="0">
              <a:solidFill>
                <a:prstClr val="white"/>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373C59D7-F112-A81B-C37B-D566FCF6A9F3}"/>
              </a:ext>
            </a:extLst>
          </p:cNvPr>
          <p:cNvSpPr txBox="1"/>
          <p:nvPr/>
        </p:nvSpPr>
        <p:spPr>
          <a:xfrm>
            <a:off x="335360" y="3909275"/>
            <a:ext cx="1185785"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Updated design of inner layer for MCBXFB</a:t>
            </a:r>
          </a:p>
        </p:txBody>
      </p:sp>
      <p:sp>
        <p:nvSpPr>
          <p:cNvPr id="26" name="TextBox 25">
            <a:extLst>
              <a:ext uri="{FF2B5EF4-FFF2-40B4-BE49-F238E27FC236}">
                <a16:creationId xmlns:a16="http://schemas.microsoft.com/office/drawing/2014/main" id="{1DA93194-75CF-9C3B-25B3-F0B97C29D1C4}"/>
              </a:ext>
            </a:extLst>
          </p:cNvPr>
          <p:cNvSpPr txBox="1"/>
          <p:nvPr/>
        </p:nvSpPr>
        <p:spPr>
          <a:xfrm>
            <a:off x="1333463" y="1628800"/>
            <a:ext cx="1234145"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Access bridges over beam line elements</a:t>
            </a:r>
          </a:p>
        </p:txBody>
      </p:sp>
      <p:sp>
        <p:nvSpPr>
          <p:cNvPr id="31" name="TextBox 30">
            <a:extLst>
              <a:ext uri="{FF2B5EF4-FFF2-40B4-BE49-F238E27FC236}">
                <a16:creationId xmlns:a16="http://schemas.microsoft.com/office/drawing/2014/main" id="{7E02BFB0-21AE-064F-979A-D765A7021BBE}"/>
              </a:ext>
            </a:extLst>
          </p:cNvPr>
          <p:cNvSpPr txBox="1"/>
          <p:nvPr/>
        </p:nvSpPr>
        <p:spPr>
          <a:xfrm>
            <a:off x="3044814" y="3910644"/>
            <a:ext cx="117897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pPr>
              <a:defRPr/>
            </a:pPr>
            <a:r>
              <a:rPr lang="en-GB" sz="1067" b="0" dirty="0">
                <a:latin typeface="Calibri" panose="020F0502020204030204" pitchFamily="34" charset="0"/>
                <a:cs typeface="Calibri" panose="020F0502020204030204" pitchFamily="34" charset="0"/>
              </a:rPr>
              <a:t>Crab Cavity Instrumentation (APWL pick-ups)</a:t>
            </a:r>
          </a:p>
        </p:txBody>
      </p:sp>
      <p:sp>
        <p:nvSpPr>
          <p:cNvPr id="32" name="TextBox 31">
            <a:extLst>
              <a:ext uri="{FF2B5EF4-FFF2-40B4-BE49-F238E27FC236}">
                <a16:creationId xmlns:a16="http://schemas.microsoft.com/office/drawing/2014/main" id="{5F26A9B4-D81D-4674-AAEE-180C9F4FFEC1}"/>
              </a:ext>
            </a:extLst>
          </p:cNvPr>
          <p:cNvSpPr txBox="1"/>
          <p:nvPr/>
        </p:nvSpPr>
        <p:spPr>
          <a:xfrm>
            <a:off x="8205618" y="4970494"/>
            <a:ext cx="1446736" cy="584968"/>
          </a:xfrm>
          <a:prstGeom prst="rect">
            <a:avLst/>
          </a:prstGeom>
          <a:solidFill>
            <a:schemeClr val="accent6">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Maintaining option of swapping X-plane for CC in Layout V1.6</a:t>
            </a:r>
          </a:p>
        </p:txBody>
      </p:sp>
      <p:sp>
        <p:nvSpPr>
          <p:cNvPr id="34" name="TextBox 33">
            <a:extLst>
              <a:ext uri="{FF2B5EF4-FFF2-40B4-BE49-F238E27FC236}">
                <a16:creationId xmlns:a16="http://schemas.microsoft.com/office/drawing/2014/main" id="{7C17BDA0-915C-489B-B334-0CD9598DBD3C}"/>
              </a:ext>
            </a:extLst>
          </p:cNvPr>
          <p:cNvSpPr txBox="1"/>
          <p:nvPr/>
        </p:nvSpPr>
        <p:spPr>
          <a:xfrm>
            <a:off x="2023407" y="5771382"/>
            <a:ext cx="137324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Change of conceptual Layout of DFHX/DFHM</a:t>
            </a:r>
          </a:p>
        </p:txBody>
      </p:sp>
      <p:cxnSp>
        <p:nvCxnSpPr>
          <p:cNvPr id="9" name="Straight Arrow Connector 8">
            <a:extLst>
              <a:ext uri="{FF2B5EF4-FFF2-40B4-BE49-F238E27FC236}">
                <a16:creationId xmlns:a16="http://schemas.microsoft.com/office/drawing/2014/main" id="{9E5E284C-71E9-9A9E-67F9-40677102149B}"/>
              </a:ext>
            </a:extLst>
          </p:cNvPr>
          <p:cNvCxnSpPr>
            <a:cxnSpLocks/>
            <a:stCxn id="6" idx="0"/>
          </p:cNvCxnSpPr>
          <p:nvPr/>
        </p:nvCxnSpPr>
        <p:spPr>
          <a:xfrm flipH="1" flipV="1">
            <a:off x="923028" y="3642755"/>
            <a:ext cx="5225" cy="26652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284E42E-3B01-97C1-7388-943C612E3938}"/>
              </a:ext>
            </a:extLst>
          </p:cNvPr>
          <p:cNvCxnSpPr>
            <a:cxnSpLocks/>
          </p:cNvCxnSpPr>
          <p:nvPr/>
        </p:nvCxnSpPr>
        <p:spPr>
          <a:xfrm flipV="1">
            <a:off x="3599723" y="3604820"/>
            <a:ext cx="0" cy="30582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2017E300-4A9B-789A-BF43-DF6674788CA2}"/>
              </a:ext>
            </a:extLst>
          </p:cNvPr>
          <p:cNvCxnSpPr>
            <a:cxnSpLocks/>
          </p:cNvCxnSpPr>
          <p:nvPr/>
        </p:nvCxnSpPr>
        <p:spPr>
          <a:xfrm>
            <a:off x="1447647" y="2342234"/>
            <a:ext cx="0" cy="58062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6EFCBFFD-CD5D-D592-C6BD-08AAB096402C}"/>
              </a:ext>
            </a:extLst>
          </p:cNvPr>
          <p:cNvCxnSpPr>
            <a:cxnSpLocks/>
            <a:stCxn id="34" idx="0"/>
          </p:cNvCxnSpPr>
          <p:nvPr/>
        </p:nvCxnSpPr>
        <p:spPr>
          <a:xfrm flipH="1" flipV="1">
            <a:off x="2705882" y="3637299"/>
            <a:ext cx="4149" cy="213408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72ACB4D-D572-A5F4-CF0C-A191D3A5E277}"/>
              </a:ext>
            </a:extLst>
          </p:cNvPr>
          <p:cNvCxnSpPr>
            <a:cxnSpLocks/>
          </p:cNvCxnSpPr>
          <p:nvPr/>
        </p:nvCxnSpPr>
        <p:spPr>
          <a:xfrm flipV="1">
            <a:off x="8400256" y="3666536"/>
            <a:ext cx="0" cy="128350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6D8FD43B-0B54-1BEA-4B35-5BF1D50A41EB}"/>
              </a:ext>
            </a:extLst>
          </p:cNvPr>
          <p:cNvSpPr txBox="1"/>
          <p:nvPr/>
        </p:nvSpPr>
        <p:spPr>
          <a:xfrm>
            <a:off x="3792677" y="5196681"/>
            <a:ext cx="1439227" cy="256545"/>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BPM specification</a:t>
            </a:r>
          </a:p>
        </p:txBody>
      </p:sp>
      <p:cxnSp>
        <p:nvCxnSpPr>
          <p:cNvPr id="48" name="Straight Arrow Connector 47">
            <a:extLst>
              <a:ext uri="{FF2B5EF4-FFF2-40B4-BE49-F238E27FC236}">
                <a16:creationId xmlns:a16="http://schemas.microsoft.com/office/drawing/2014/main" id="{753053A2-41C1-22E6-C75C-0724669B9355}"/>
              </a:ext>
            </a:extLst>
          </p:cNvPr>
          <p:cNvCxnSpPr>
            <a:cxnSpLocks/>
            <a:stCxn id="47" idx="0"/>
          </p:cNvCxnSpPr>
          <p:nvPr/>
        </p:nvCxnSpPr>
        <p:spPr>
          <a:xfrm flipH="1" flipV="1">
            <a:off x="4495797" y="3604820"/>
            <a:ext cx="16494" cy="159186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9EEA2CCA-78A9-3C44-A6E5-72033021E3F1}"/>
              </a:ext>
            </a:extLst>
          </p:cNvPr>
          <p:cNvSpPr txBox="1"/>
          <p:nvPr/>
        </p:nvSpPr>
        <p:spPr>
          <a:xfrm>
            <a:off x="4943872" y="838981"/>
            <a:ext cx="1728192"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High-performance variant of the DI/OT platform for the Full Remote Alignment System</a:t>
            </a:r>
          </a:p>
        </p:txBody>
      </p:sp>
      <p:cxnSp>
        <p:nvCxnSpPr>
          <p:cNvPr id="61" name="Straight Arrow Connector 60">
            <a:extLst>
              <a:ext uri="{FF2B5EF4-FFF2-40B4-BE49-F238E27FC236}">
                <a16:creationId xmlns:a16="http://schemas.microsoft.com/office/drawing/2014/main" id="{0B6D7301-72EC-BAD8-2103-ACFB4F2B83F0}"/>
              </a:ext>
            </a:extLst>
          </p:cNvPr>
          <p:cNvCxnSpPr>
            <a:cxnSpLocks/>
            <a:stCxn id="60" idx="2"/>
          </p:cNvCxnSpPr>
          <p:nvPr/>
        </p:nvCxnSpPr>
        <p:spPr>
          <a:xfrm>
            <a:off x="5807968" y="1588160"/>
            <a:ext cx="0" cy="139508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3" name="TextBox 62">
            <a:extLst>
              <a:ext uri="{FF2B5EF4-FFF2-40B4-BE49-F238E27FC236}">
                <a16:creationId xmlns:a16="http://schemas.microsoft.com/office/drawing/2014/main" id="{03F0FD6A-1E36-A9BF-B412-1D99F03A5D99}"/>
              </a:ext>
            </a:extLst>
          </p:cNvPr>
          <p:cNvSpPr txBox="1"/>
          <p:nvPr/>
        </p:nvSpPr>
        <p:spPr>
          <a:xfrm>
            <a:off x="5226593" y="4113214"/>
            <a:ext cx="1121299"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 of MQXFA/B length</a:t>
            </a:r>
          </a:p>
        </p:txBody>
      </p:sp>
      <p:cxnSp>
        <p:nvCxnSpPr>
          <p:cNvPr id="64" name="Straight Arrow Connector 63">
            <a:extLst>
              <a:ext uri="{FF2B5EF4-FFF2-40B4-BE49-F238E27FC236}">
                <a16:creationId xmlns:a16="http://schemas.microsoft.com/office/drawing/2014/main" id="{D1147E7D-D081-D813-87E9-3955923E409A}"/>
              </a:ext>
            </a:extLst>
          </p:cNvPr>
          <p:cNvCxnSpPr>
            <a:cxnSpLocks/>
          </p:cNvCxnSpPr>
          <p:nvPr/>
        </p:nvCxnSpPr>
        <p:spPr>
          <a:xfrm flipV="1">
            <a:off x="5447928" y="3666536"/>
            <a:ext cx="0" cy="42075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B92E1D60-46CC-AF7D-6975-FDC76EF2EE17}"/>
              </a:ext>
            </a:extLst>
          </p:cNvPr>
          <p:cNvSpPr txBox="1"/>
          <p:nvPr/>
        </p:nvSpPr>
        <p:spPr>
          <a:xfrm>
            <a:off x="6543179" y="4869160"/>
            <a:ext cx="120013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 of magnet delivery plan to IT String</a:t>
            </a:r>
          </a:p>
        </p:txBody>
      </p:sp>
      <p:cxnSp>
        <p:nvCxnSpPr>
          <p:cNvPr id="75" name="Straight Arrow Connector 74">
            <a:extLst>
              <a:ext uri="{FF2B5EF4-FFF2-40B4-BE49-F238E27FC236}">
                <a16:creationId xmlns:a16="http://schemas.microsoft.com/office/drawing/2014/main" id="{CA7E5391-3A25-8BFE-3CAF-3E5072620DD1}"/>
              </a:ext>
            </a:extLst>
          </p:cNvPr>
          <p:cNvCxnSpPr>
            <a:cxnSpLocks/>
          </p:cNvCxnSpPr>
          <p:nvPr/>
        </p:nvCxnSpPr>
        <p:spPr>
          <a:xfrm flipH="1" flipV="1">
            <a:off x="6686428" y="3634696"/>
            <a:ext cx="7944" cy="118800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4" name="TextBox 83">
            <a:extLst>
              <a:ext uri="{FF2B5EF4-FFF2-40B4-BE49-F238E27FC236}">
                <a16:creationId xmlns:a16="http://schemas.microsoft.com/office/drawing/2014/main" id="{7167D49A-A683-16B5-60EC-93DD22797EAF}"/>
              </a:ext>
            </a:extLst>
          </p:cNvPr>
          <p:cNvSpPr txBox="1"/>
          <p:nvPr/>
        </p:nvSpPr>
        <p:spPr>
          <a:xfrm>
            <a:off x="3167675" y="1153392"/>
            <a:ext cx="1728192"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FRAS functional software specification</a:t>
            </a:r>
          </a:p>
        </p:txBody>
      </p:sp>
      <p:cxnSp>
        <p:nvCxnSpPr>
          <p:cNvPr id="86" name="Straight Arrow Connector 85">
            <a:extLst>
              <a:ext uri="{FF2B5EF4-FFF2-40B4-BE49-F238E27FC236}">
                <a16:creationId xmlns:a16="http://schemas.microsoft.com/office/drawing/2014/main" id="{39856B99-E378-A9F1-A143-66967EB0BAE7}"/>
              </a:ext>
            </a:extLst>
          </p:cNvPr>
          <p:cNvCxnSpPr>
            <a:cxnSpLocks/>
          </p:cNvCxnSpPr>
          <p:nvPr/>
        </p:nvCxnSpPr>
        <p:spPr>
          <a:xfrm flipH="1">
            <a:off x="4403595" y="1636512"/>
            <a:ext cx="6111" cy="134673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9" name="TextBox 88">
            <a:extLst>
              <a:ext uri="{FF2B5EF4-FFF2-40B4-BE49-F238E27FC236}">
                <a16:creationId xmlns:a16="http://schemas.microsoft.com/office/drawing/2014/main" id="{CA4EA9AF-1FCE-7216-9A42-26217374AB7C}"/>
              </a:ext>
            </a:extLst>
          </p:cNvPr>
          <p:cNvSpPr txBox="1"/>
          <p:nvPr/>
        </p:nvSpPr>
        <p:spPr>
          <a:xfrm>
            <a:off x="6768075" y="4013285"/>
            <a:ext cx="1326980"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Energy extraction systems for the HL-LHC RQSX3 circuits</a:t>
            </a:r>
          </a:p>
        </p:txBody>
      </p:sp>
      <p:cxnSp>
        <p:nvCxnSpPr>
          <p:cNvPr id="91" name="Straight Arrow Connector 90">
            <a:extLst>
              <a:ext uri="{FF2B5EF4-FFF2-40B4-BE49-F238E27FC236}">
                <a16:creationId xmlns:a16="http://schemas.microsoft.com/office/drawing/2014/main" id="{F8340ADF-4AA4-B103-ADBF-28A60BD4C4F3}"/>
              </a:ext>
            </a:extLst>
          </p:cNvPr>
          <p:cNvCxnSpPr>
            <a:cxnSpLocks/>
          </p:cNvCxnSpPr>
          <p:nvPr/>
        </p:nvCxnSpPr>
        <p:spPr>
          <a:xfrm flipV="1">
            <a:off x="6991357" y="3645024"/>
            <a:ext cx="0" cy="27684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95" name="TextBox 94">
            <a:extLst>
              <a:ext uri="{FF2B5EF4-FFF2-40B4-BE49-F238E27FC236}">
                <a16:creationId xmlns:a16="http://schemas.microsoft.com/office/drawing/2014/main" id="{7FD9738C-5262-C443-F565-7726C180E4D6}"/>
              </a:ext>
            </a:extLst>
          </p:cNvPr>
          <p:cNvSpPr txBox="1"/>
          <p:nvPr/>
        </p:nvSpPr>
        <p:spPr>
          <a:xfrm>
            <a:off x="3172687" y="1747401"/>
            <a:ext cx="1155007" cy="584968"/>
          </a:xfrm>
          <a:prstGeom prst="rect">
            <a:avLst/>
          </a:prstGeom>
          <a:solidFill>
            <a:schemeClr val="accent6">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Double QXL and suppression of QUIG</a:t>
            </a:r>
          </a:p>
        </p:txBody>
      </p:sp>
      <p:cxnSp>
        <p:nvCxnSpPr>
          <p:cNvPr id="98" name="Straight Arrow Connector 97">
            <a:extLst>
              <a:ext uri="{FF2B5EF4-FFF2-40B4-BE49-F238E27FC236}">
                <a16:creationId xmlns:a16="http://schemas.microsoft.com/office/drawing/2014/main" id="{276C2A98-CFAE-F451-5694-A8B7B14C7801}"/>
              </a:ext>
            </a:extLst>
          </p:cNvPr>
          <p:cNvCxnSpPr>
            <a:cxnSpLocks/>
          </p:cNvCxnSpPr>
          <p:nvPr/>
        </p:nvCxnSpPr>
        <p:spPr>
          <a:xfrm>
            <a:off x="3556514" y="2345516"/>
            <a:ext cx="574355" cy="66356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3" name="TextBox 102">
            <a:extLst>
              <a:ext uri="{FF2B5EF4-FFF2-40B4-BE49-F238E27FC236}">
                <a16:creationId xmlns:a16="http://schemas.microsoft.com/office/drawing/2014/main" id="{A0435B60-C043-B54E-D27A-F0D859A67AD2}"/>
              </a:ext>
            </a:extLst>
          </p:cNvPr>
          <p:cNvSpPr txBox="1"/>
          <p:nvPr/>
        </p:nvSpPr>
        <p:spPr>
          <a:xfrm>
            <a:off x="8650534" y="4030708"/>
            <a:ext cx="130633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pPr>
              <a:defRPr/>
            </a:pPr>
            <a:r>
              <a:rPr lang="en-GB" sz="1067" b="0" dirty="0">
                <a:solidFill>
                  <a:schemeClr val="tx1">
                    <a:lumMod val="65000"/>
                    <a:lumOff val="35000"/>
                  </a:schemeClr>
                </a:solidFill>
                <a:latin typeface="Calibri" panose="020F0502020204030204" pitchFamily="34" charset="0"/>
                <a:cs typeface="Calibri" panose="020F0502020204030204" pitchFamily="34" charset="0"/>
              </a:rPr>
              <a:t>Descoping of a-C coating in the standalone magnets</a:t>
            </a:r>
          </a:p>
        </p:txBody>
      </p:sp>
      <p:cxnSp>
        <p:nvCxnSpPr>
          <p:cNvPr id="108" name="Straight Arrow Connector 107">
            <a:extLst>
              <a:ext uri="{FF2B5EF4-FFF2-40B4-BE49-F238E27FC236}">
                <a16:creationId xmlns:a16="http://schemas.microsoft.com/office/drawing/2014/main" id="{622CA034-07F2-1F43-958E-F3BBFDEE2DF4}"/>
              </a:ext>
            </a:extLst>
          </p:cNvPr>
          <p:cNvCxnSpPr>
            <a:cxnSpLocks/>
          </p:cNvCxnSpPr>
          <p:nvPr/>
        </p:nvCxnSpPr>
        <p:spPr>
          <a:xfrm flipV="1">
            <a:off x="8929683" y="3604820"/>
            <a:ext cx="0" cy="40689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261332DB-9297-BE20-8646-CECAB1354866}"/>
              </a:ext>
            </a:extLst>
          </p:cNvPr>
          <p:cNvSpPr txBox="1"/>
          <p:nvPr/>
        </p:nvSpPr>
        <p:spPr>
          <a:xfrm>
            <a:off x="5839183" y="5663720"/>
            <a:ext cx="1200133" cy="749179"/>
          </a:xfrm>
          <a:prstGeom prst="rect">
            <a:avLst/>
          </a:prstGeom>
          <a:solidFill>
            <a:schemeClr val="accent6">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High Current DC busbars for the IT and MS magnet strings</a:t>
            </a:r>
          </a:p>
        </p:txBody>
      </p:sp>
      <p:cxnSp>
        <p:nvCxnSpPr>
          <p:cNvPr id="110" name="Straight Arrow Connector 109">
            <a:extLst>
              <a:ext uri="{FF2B5EF4-FFF2-40B4-BE49-F238E27FC236}">
                <a16:creationId xmlns:a16="http://schemas.microsoft.com/office/drawing/2014/main" id="{08B4C27F-BB9E-7CC0-949A-CF2A2739E9C9}"/>
              </a:ext>
            </a:extLst>
          </p:cNvPr>
          <p:cNvCxnSpPr>
            <a:cxnSpLocks/>
            <a:stCxn id="109" idx="0"/>
          </p:cNvCxnSpPr>
          <p:nvPr/>
        </p:nvCxnSpPr>
        <p:spPr>
          <a:xfrm flipH="1" flipV="1">
            <a:off x="6407113" y="3634696"/>
            <a:ext cx="32137" cy="202902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17" name="TextBox 116">
            <a:extLst>
              <a:ext uri="{FF2B5EF4-FFF2-40B4-BE49-F238E27FC236}">
                <a16:creationId xmlns:a16="http://schemas.microsoft.com/office/drawing/2014/main" id="{58B880E3-5691-FE20-EC16-EFE5DA5BC4B5}"/>
              </a:ext>
            </a:extLst>
          </p:cNvPr>
          <p:cNvSpPr txBox="1"/>
          <p:nvPr/>
        </p:nvSpPr>
        <p:spPr>
          <a:xfrm>
            <a:off x="8873075" y="1743717"/>
            <a:ext cx="1399389"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65000"/>
                  </a:schemeClr>
                </a:solidFill>
                <a:latin typeface="Calibri" panose="020F0502020204030204" pitchFamily="34" charset="0"/>
                <a:cs typeface="Calibri" panose="020F0502020204030204" pitchFamily="34" charset="0"/>
              </a:rPr>
              <a:t>Descoping of dedicated Interlock channels for very fast failure cases</a:t>
            </a:r>
          </a:p>
        </p:txBody>
      </p:sp>
      <p:sp>
        <p:nvSpPr>
          <p:cNvPr id="124" name="TextBox 123">
            <a:extLst>
              <a:ext uri="{FF2B5EF4-FFF2-40B4-BE49-F238E27FC236}">
                <a16:creationId xmlns:a16="http://schemas.microsoft.com/office/drawing/2014/main" id="{D25B13A7-F6FF-9CBA-D75B-FA03B33D43AD}"/>
              </a:ext>
            </a:extLst>
          </p:cNvPr>
          <p:cNvSpPr txBox="1"/>
          <p:nvPr/>
        </p:nvSpPr>
        <p:spPr>
          <a:xfrm>
            <a:off x="7206503" y="813304"/>
            <a:ext cx="1200133" cy="1077603"/>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Naming conventions for functional position codes for HL-LHC buildings and galleries</a:t>
            </a:r>
          </a:p>
        </p:txBody>
      </p:sp>
      <p:cxnSp>
        <p:nvCxnSpPr>
          <p:cNvPr id="130" name="Straight Arrow Connector 129">
            <a:extLst>
              <a:ext uri="{FF2B5EF4-FFF2-40B4-BE49-F238E27FC236}">
                <a16:creationId xmlns:a16="http://schemas.microsoft.com/office/drawing/2014/main" id="{8C40B75E-5B74-544C-AEA3-1BA1DB1B0B7F}"/>
              </a:ext>
            </a:extLst>
          </p:cNvPr>
          <p:cNvCxnSpPr>
            <a:cxnSpLocks/>
          </p:cNvCxnSpPr>
          <p:nvPr/>
        </p:nvCxnSpPr>
        <p:spPr>
          <a:xfrm>
            <a:off x="7455445" y="1933254"/>
            <a:ext cx="0" cy="103855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2" name="Straight Arrow Connector 131">
            <a:extLst>
              <a:ext uri="{FF2B5EF4-FFF2-40B4-BE49-F238E27FC236}">
                <a16:creationId xmlns:a16="http://schemas.microsoft.com/office/drawing/2014/main" id="{587ADE91-527B-9DD6-88FC-8D0AFBC4CA84}"/>
              </a:ext>
            </a:extLst>
          </p:cNvPr>
          <p:cNvCxnSpPr>
            <a:cxnSpLocks/>
          </p:cNvCxnSpPr>
          <p:nvPr/>
        </p:nvCxnSpPr>
        <p:spPr>
          <a:xfrm>
            <a:off x="9072331" y="2512702"/>
            <a:ext cx="0" cy="45910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5" name="TextBox 154">
            <a:extLst>
              <a:ext uri="{FF2B5EF4-FFF2-40B4-BE49-F238E27FC236}">
                <a16:creationId xmlns:a16="http://schemas.microsoft.com/office/drawing/2014/main" id="{61EF526D-4381-74FB-F776-6536F97FF3EF}"/>
              </a:ext>
            </a:extLst>
          </p:cNvPr>
          <p:cNvSpPr txBox="1"/>
          <p:nvPr/>
        </p:nvSpPr>
        <p:spPr>
          <a:xfrm>
            <a:off x="5958479" y="1921478"/>
            <a:ext cx="1125360" cy="420756"/>
          </a:xfrm>
          <a:prstGeom prst="rect">
            <a:avLst/>
          </a:prstGeom>
          <a:solidFill>
            <a:schemeClr val="accent6">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New UR layout and WCC/ACC</a:t>
            </a:r>
          </a:p>
        </p:txBody>
      </p:sp>
      <p:cxnSp>
        <p:nvCxnSpPr>
          <p:cNvPr id="156" name="Straight Arrow Connector 155">
            <a:extLst>
              <a:ext uri="{FF2B5EF4-FFF2-40B4-BE49-F238E27FC236}">
                <a16:creationId xmlns:a16="http://schemas.microsoft.com/office/drawing/2014/main" id="{FDFA57DB-B6A8-27A7-726E-C4D347873EC4}"/>
              </a:ext>
            </a:extLst>
          </p:cNvPr>
          <p:cNvCxnSpPr>
            <a:cxnSpLocks/>
          </p:cNvCxnSpPr>
          <p:nvPr/>
        </p:nvCxnSpPr>
        <p:spPr>
          <a:xfrm>
            <a:off x="6081936" y="2384320"/>
            <a:ext cx="0" cy="59892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0895819F-6071-0B0A-38D4-85AC6839581E}"/>
              </a:ext>
            </a:extLst>
          </p:cNvPr>
          <p:cNvSpPr txBox="1"/>
          <p:nvPr/>
        </p:nvSpPr>
        <p:spPr>
          <a:xfrm>
            <a:off x="1055440" y="4573333"/>
            <a:ext cx="1234145" cy="938719"/>
          </a:xfrm>
          <a:prstGeom prst="rect">
            <a:avLst/>
          </a:prstGeom>
          <a:solidFill>
            <a:schemeClr val="accent6">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100" b="0" dirty="0">
                <a:latin typeface="Calibri" panose="020F0502020204030204" pitchFamily="34" charset="0"/>
                <a:cs typeface="Calibri" panose="020F0502020204030204" pitchFamily="34" charset="0"/>
              </a:rPr>
              <a:t>Deferral of Installation of Lattice </a:t>
            </a:r>
            <a:r>
              <a:rPr lang="en-GB" sz="1100" b="0" dirty="0" err="1">
                <a:latin typeface="Calibri" panose="020F0502020204030204" pitchFamily="34" charset="0"/>
                <a:cs typeface="Calibri" panose="020F0502020204030204" pitchFamily="34" charset="0"/>
              </a:rPr>
              <a:t>Sextupole</a:t>
            </a:r>
            <a:r>
              <a:rPr lang="en-GB" sz="1100" b="0" dirty="0">
                <a:latin typeface="Calibri" panose="020F0502020204030204" pitchFamily="34" charset="0"/>
                <a:cs typeface="Calibri" panose="020F0502020204030204" pitchFamily="34" charset="0"/>
              </a:rPr>
              <a:t> in Q10 in Points 1 and 5 to LS4</a:t>
            </a:r>
          </a:p>
        </p:txBody>
      </p:sp>
      <p:cxnSp>
        <p:nvCxnSpPr>
          <p:cNvPr id="4" name="Straight Arrow Connector 3">
            <a:extLst>
              <a:ext uri="{FF2B5EF4-FFF2-40B4-BE49-F238E27FC236}">
                <a16:creationId xmlns:a16="http://schemas.microsoft.com/office/drawing/2014/main" id="{91DFBC22-F339-241F-92BD-DB7D176C8E2C}"/>
              </a:ext>
            </a:extLst>
          </p:cNvPr>
          <p:cNvCxnSpPr>
            <a:cxnSpLocks/>
          </p:cNvCxnSpPr>
          <p:nvPr/>
        </p:nvCxnSpPr>
        <p:spPr>
          <a:xfrm flipV="1">
            <a:off x="1550184" y="3667158"/>
            <a:ext cx="0" cy="89448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71E9E96A-51CB-0BD1-66CD-D9ADCDBC746B}"/>
              </a:ext>
            </a:extLst>
          </p:cNvPr>
          <p:cNvSpPr txBox="1"/>
          <p:nvPr/>
        </p:nvSpPr>
        <p:spPr>
          <a:xfrm>
            <a:off x="-24680" y="1772816"/>
            <a:ext cx="1066128" cy="749179"/>
          </a:xfrm>
          <a:prstGeom prst="rect">
            <a:avLst/>
          </a:prstGeom>
          <a:solidFill>
            <a:schemeClr val="accent6">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New baseline for IT String Utilities and Measurements</a:t>
            </a:r>
          </a:p>
        </p:txBody>
      </p:sp>
      <p:cxnSp>
        <p:nvCxnSpPr>
          <p:cNvPr id="10" name="Straight Arrow Connector 9">
            <a:extLst>
              <a:ext uri="{FF2B5EF4-FFF2-40B4-BE49-F238E27FC236}">
                <a16:creationId xmlns:a16="http://schemas.microsoft.com/office/drawing/2014/main" id="{79C775B8-55C8-2560-2474-66B50CE759C2}"/>
              </a:ext>
            </a:extLst>
          </p:cNvPr>
          <p:cNvCxnSpPr>
            <a:cxnSpLocks/>
          </p:cNvCxnSpPr>
          <p:nvPr/>
        </p:nvCxnSpPr>
        <p:spPr>
          <a:xfrm>
            <a:off x="479376" y="2561656"/>
            <a:ext cx="0" cy="410155"/>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84BB1431-39D6-258F-069A-6A0BA0B46D17}"/>
              </a:ext>
            </a:extLst>
          </p:cNvPr>
          <p:cNvSpPr txBox="1"/>
          <p:nvPr/>
        </p:nvSpPr>
        <p:spPr>
          <a:xfrm>
            <a:off x="551616" y="494810"/>
            <a:ext cx="1446736"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Cable Routing for CP package ad ELQA rack</a:t>
            </a:r>
          </a:p>
        </p:txBody>
      </p:sp>
      <p:cxnSp>
        <p:nvCxnSpPr>
          <p:cNvPr id="16" name="Straight Arrow Connector 15">
            <a:extLst>
              <a:ext uri="{FF2B5EF4-FFF2-40B4-BE49-F238E27FC236}">
                <a16:creationId xmlns:a16="http://schemas.microsoft.com/office/drawing/2014/main" id="{BF7AD8A6-1929-8D9B-A187-B27B966796F2}"/>
              </a:ext>
            </a:extLst>
          </p:cNvPr>
          <p:cNvCxnSpPr>
            <a:cxnSpLocks/>
          </p:cNvCxnSpPr>
          <p:nvPr/>
        </p:nvCxnSpPr>
        <p:spPr>
          <a:xfrm>
            <a:off x="1077794" y="922724"/>
            <a:ext cx="20973" cy="202106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B557C698-8F92-E4B2-76C2-70F85AAAF56A}"/>
              </a:ext>
            </a:extLst>
          </p:cNvPr>
          <p:cNvCxnSpPr>
            <a:cxnSpLocks/>
          </p:cNvCxnSpPr>
          <p:nvPr/>
        </p:nvCxnSpPr>
        <p:spPr>
          <a:xfrm flipV="1">
            <a:off x="263352" y="3626247"/>
            <a:ext cx="0" cy="99986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0B87416E-2FE1-70F3-1E25-3463E77BDC11}"/>
              </a:ext>
            </a:extLst>
          </p:cNvPr>
          <p:cNvSpPr txBox="1"/>
          <p:nvPr/>
        </p:nvSpPr>
        <p:spPr>
          <a:xfrm>
            <a:off x="-2220" y="4675783"/>
            <a:ext cx="865781" cy="769441"/>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100" b="0" dirty="0">
                <a:latin typeface="Calibri" panose="020F0502020204030204" pitchFamily="34" charset="0"/>
                <a:cs typeface="Calibri" panose="020F0502020204030204" pitchFamily="34" charset="0"/>
              </a:rPr>
              <a:t>Controller for FGC3 power converters</a:t>
            </a:r>
          </a:p>
        </p:txBody>
      </p:sp>
      <p:sp>
        <p:nvSpPr>
          <p:cNvPr id="23" name="TextBox 22">
            <a:extLst>
              <a:ext uri="{FF2B5EF4-FFF2-40B4-BE49-F238E27FC236}">
                <a16:creationId xmlns:a16="http://schemas.microsoft.com/office/drawing/2014/main" id="{349CB134-078F-8160-7351-C464EC31AAE0}"/>
              </a:ext>
            </a:extLst>
          </p:cNvPr>
          <p:cNvSpPr txBox="1"/>
          <p:nvPr/>
        </p:nvSpPr>
        <p:spPr>
          <a:xfrm>
            <a:off x="1566892" y="2256543"/>
            <a:ext cx="905383"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Descoping of BPMQSWZB</a:t>
            </a:r>
          </a:p>
        </p:txBody>
      </p:sp>
      <p:cxnSp>
        <p:nvCxnSpPr>
          <p:cNvPr id="24" name="Straight Arrow Connector 23">
            <a:extLst>
              <a:ext uri="{FF2B5EF4-FFF2-40B4-BE49-F238E27FC236}">
                <a16:creationId xmlns:a16="http://schemas.microsoft.com/office/drawing/2014/main" id="{55EFF3A2-E896-22F7-113B-C9DF659469C3}"/>
              </a:ext>
            </a:extLst>
          </p:cNvPr>
          <p:cNvCxnSpPr>
            <a:cxnSpLocks/>
          </p:cNvCxnSpPr>
          <p:nvPr/>
        </p:nvCxnSpPr>
        <p:spPr>
          <a:xfrm>
            <a:off x="1703512" y="2710658"/>
            <a:ext cx="0" cy="21428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77C5FD37-CC10-0F95-BC64-41091AD89D49}"/>
              </a:ext>
            </a:extLst>
          </p:cNvPr>
          <p:cNvSpPr txBox="1"/>
          <p:nvPr/>
        </p:nvSpPr>
        <p:spPr>
          <a:xfrm>
            <a:off x="1698217" y="3924152"/>
            <a:ext cx="87574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WP6a controlled WU/CD</a:t>
            </a:r>
          </a:p>
        </p:txBody>
      </p:sp>
      <p:cxnSp>
        <p:nvCxnSpPr>
          <p:cNvPr id="29" name="Straight Arrow Connector 28">
            <a:extLst>
              <a:ext uri="{FF2B5EF4-FFF2-40B4-BE49-F238E27FC236}">
                <a16:creationId xmlns:a16="http://schemas.microsoft.com/office/drawing/2014/main" id="{ACF1DB7A-43BB-99FE-F610-763A3DDE978E}"/>
              </a:ext>
            </a:extLst>
          </p:cNvPr>
          <p:cNvCxnSpPr>
            <a:cxnSpLocks/>
          </p:cNvCxnSpPr>
          <p:nvPr/>
        </p:nvCxnSpPr>
        <p:spPr>
          <a:xfrm flipH="1" flipV="1">
            <a:off x="1821713" y="3666536"/>
            <a:ext cx="5225" cy="26652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CF9B5F32-8E84-F562-B545-E46B1E27291A}"/>
              </a:ext>
            </a:extLst>
          </p:cNvPr>
          <p:cNvSpPr txBox="1"/>
          <p:nvPr/>
        </p:nvSpPr>
        <p:spPr>
          <a:xfrm>
            <a:off x="4439816" y="2276872"/>
            <a:ext cx="1107898"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Replacement of BPTX by BPTQX</a:t>
            </a:r>
          </a:p>
        </p:txBody>
      </p:sp>
      <p:cxnSp>
        <p:nvCxnSpPr>
          <p:cNvPr id="36" name="Straight Arrow Connector 35">
            <a:extLst>
              <a:ext uri="{FF2B5EF4-FFF2-40B4-BE49-F238E27FC236}">
                <a16:creationId xmlns:a16="http://schemas.microsoft.com/office/drawing/2014/main" id="{5F9511D0-7B89-90ED-7B96-FB0A1ECE255B}"/>
              </a:ext>
            </a:extLst>
          </p:cNvPr>
          <p:cNvCxnSpPr>
            <a:cxnSpLocks/>
          </p:cNvCxnSpPr>
          <p:nvPr/>
        </p:nvCxnSpPr>
        <p:spPr>
          <a:xfrm>
            <a:off x="4729924" y="2759681"/>
            <a:ext cx="0" cy="21428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FADF60F8-F6EC-61DC-6A4C-31B0465E5689}"/>
              </a:ext>
            </a:extLst>
          </p:cNvPr>
          <p:cNvSpPr txBox="1"/>
          <p:nvPr/>
        </p:nvSpPr>
        <p:spPr>
          <a:xfrm>
            <a:off x="4727848" y="4597989"/>
            <a:ext cx="1121299"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Installation of DIS readers</a:t>
            </a:r>
          </a:p>
        </p:txBody>
      </p:sp>
      <p:cxnSp>
        <p:nvCxnSpPr>
          <p:cNvPr id="46" name="Straight Arrow Connector 45">
            <a:extLst>
              <a:ext uri="{FF2B5EF4-FFF2-40B4-BE49-F238E27FC236}">
                <a16:creationId xmlns:a16="http://schemas.microsoft.com/office/drawing/2014/main" id="{006D4C77-B848-3027-0806-D2040753E315}"/>
              </a:ext>
            </a:extLst>
          </p:cNvPr>
          <p:cNvCxnSpPr>
            <a:cxnSpLocks/>
          </p:cNvCxnSpPr>
          <p:nvPr/>
        </p:nvCxnSpPr>
        <p:spPr>
          <a:xfrm flipV="1">
            <a:off x="5159896" y="3666536"/>
            <a:ext cx="0" cy="93539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C6A31A37-310B-B821-048E-4CEAD0C6C659}"/>
              </a:ext>
            </a:extLst>
          </p:cNvPr>
          <p:cNvSpPr txBox="1"/>
          <p:nvPr/>
        </p:nvSpPr>
        <p:spPr>
          <a:xfrm>
            <a:off x="7500591" y="1969935"/>
            <a:ext cx="120013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Vac equipment support modification</a:t>
            </a:r>
          </a:p>
        </p:txBody>
      </p:sp>
      <p:cxnSp>
        <p:nvCxnSpPr>
          <p:cNvPr id="56" name="Straight Arrow Connector 55">
            <a:extLst>
              <a:ext uri="{FF2B5EF4-FFF2-40B4-BE49-F238E27FC236}">
                <a16:creationId xmlns:a16="http://schemas.microsoft.com/office/drawing/2014/main" id="{5F2BA49E-E308-398E-96C4-BD1D7F4D6677}"/>
              </a:ext>
            </a:extLst>
          </p:cNvPr>
          <p:cNvCxnSpPr>
            <a:cxnSpLocks/>
          </p:cNvCxnSpPr>
          <p:nvPr/>
        </p:nvCxnSpPr>
        <p:spPr>
          <a:xfrm>
            <a:off x="7968208" y="2537178"/>
            <a:ext cx="0" cy="45910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2758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bicycle&#10;&#10;Description automatically generated">
            <a:extLst>
              <a:ext uri="{FF2B5EF4-FFF2-40B4-BE49-F238E27FC236}">
                <a16:creationId xmlns:a16="http://schemas.microsoft.com/office/drawing/2014/main" id="{2D4DE58C-E9BB-5040-BD9D-05238B78AC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57284" y="958446"/>
            <a:ext cx="3918716" cy="1948386"/>
          </a:xfrm>
          <a:prstGeom prst="rect">
            <a:avLst/>
          </a:prstGeom>
        </p:spPr>
      </p:pic>
      <p:sp>
        <p:nvSpPr>
          <p:cNvPr id="2" name="Title 1">
            <a:extLst>
              <a:ext uri="{FF2B5EF4-FFF2-40B4-BE49-F238E27FC236}">
                <a16:creationId xmlns:a16="http://schemas.microsoft.com/office/drawing/2014/main" id="{6E0538D1-04AB-9D44-954E-37D4591CDECD}"/>
              </a:ext>
            </a:extLst>
          </p:cNvPr>
          <p:cNvSpPr>
            <a:spLocks noGrp="1"/>
          </p:cNvSpPr>
          <p:nvPr>
            <p:ph type="title"/>
          </p:nvPr>
        </p:nvSpPr>
        <p:spPr/>
        <p:txBody>
          <a:bodyPr/>
          <a:lstStyle/>
          <a:p>
            <a:r>
              <a:rPr lang="en-US" dirty="0"/>
              <a:t>WP16 – IT String </a:t>
            </a:r>
            <a:endParaRPr lang="en-CH"/>
          </a:p>
        </p:txBody>
      </p:sp>
      <p:sp>
        <p:nvSpPr>
          <p:cNvPr id="4" name="Slide Number Placeholder 3">
            <a:extLst>
              <a:ext uri="{FF2B5EF4-FFF2-40B4-BE49-F238E27FC236}">
                <a16:creationId xmlns:a16="http://schemas.microsoft.com/office/drawing/2014/main" id="{B4D42A5E-28A6-E642-A355-EE8A03D52D81}"/>
              </a:ext>
            </a:extLst>
          </p:cNvPr>
          <p:cNvSpPr>
            <a:spLocks noGrp="1"/>
          </p:cNvSpPr>
          <p:nvPr>
            <p:ph type="sldNum" sz="quarter" idx="12"/>
          </p:nvPr>
        </p:nvSpPr>
        <p:spPr/>
        <p:txBody>
          <a:bodyPr/>
          <a:lstStyle/>
          <a:p>
            <a:fld id="{BFDCA1C4-9514-7B4F-976F-D92F7E296653}" type="slidenum">
              <a:rPr lang="fr-FR" smtClean="0"/>
              <a:pPr/>
              <a:t>11</a:t>
            </a:fld>
            <a:endParaRPr lang="fr-FR" dirty="0"/>
          </a:p>
        </p:txBody>
      </p:sp>
      <p:sp>
        <p:nvSpPr>
          <p:cNvPr id="14" name="TextBox 13">
            <a:extLst>
              <a:ext uri="{FF2B5EF4-FFF2-40B4-BE49-F238E27FC236}">
                <a16:creationId xmlns:a16="http://schemas.microsoft.com/office/drawing/2014/main" id="{38D9A792-9B59-0342-AB7E-514594CB246F}"/>
              </a:ext>
            </a:extLst>
          </p:cNvPr>
          <p:cNvSpPr txBox="1"/>
          <p:nvPr/>
        </p:nvSpPr>
        <p:spPr>
          <a:xfrm>
            <a:off x="335360" y="908720"/>
            <a:ext cx="7128792" cy="2585323"/>
          </a:xfrm>
          <a:prstGeom prst="rect">
            <a:avLst/>
          </a:prstGeom>
          <a:noFill/>
        </p:spPr>
        <p:txBody>
          <a:bodyPr wrap="square">
            <a:spAutoFit/>
          </a:bodyPr>
          <a:lstStyle/>
          <a:p>
            <a:pPr fontAlgn="t"/>
            <a:r>
              <a:rPr lang="en-GB" sz="1800" b="0" i="0" dirty="0">
                <a:solidFill>
                  <a:srgbClr val="0645AD"/>
                </a:solidFill>
                <a:effectLst/>
                <a:latin typeface="Calibri" panose="020F0502020204030204" pitchFamily="34" charset="0"/>
                <a:cs typeface="Calibri" panose="020F0502020204030204" pitchFamily="34" charset="0"/>
                <a:hlinkClick r:id="rId4"/>
              </a:rPr>
              <a:t>LHC-XMSAH-EC-0001 v.1.0</a:t>
            </a:r>
            <a:r>
              <a:rPr lang="en-GB" dirty="0">
                <a:solidFill>
                  <a:srgbClr val="0645AD"/>
                </a:solidFill>
                <a:latin typeface="Calibri" panose="020F0502020204030204" pitchFamily="34" charset="0"/>
                <a:cs typeface="Calibri" panose="020F0502020204030204" pitchFamily="34" charset="0"/>
              </a:rPr>
              <a:t>	New Baseline for IT String utilities </a:t>
            </a:r>
            <a:endParaRPr lang="en-GB" dirty="0">
              <a:solidFill>
                <a:srgbClr val="0645AD"/>
              </a:solidFill>
              <a:highlight>
                <a:srgbClr val="FFFF00"/>
              </a:highlight>
              <a:latin typeface="Calibri" panose="020F0502020204030204" pitchFamily="34" charset="0"/>
              <a:cs typeface="Calibri" panose="020F0502020204030204" pitchFamily="34" charset="0"/>
            </a:endParaRPr>
          </a:p>
          <a:p>
            <a:pPr fontAlgn="t"/>
            <a:endParaRPr lang="en-GB" sz="1800" b="0" i="0" dirty="0">
              <a:solidFill>
                <a:srgbClr val="0645AD"/>
              </a:solidFill>
              <a:effectLst/>
              <a:latin typeface="Calibri" panose="020F0502020204030204" pitchFamily="34" charset="0"/>
              <a:cs typeface="Calibri" panose="020F0502020204030204" pitchFamily="34" charset="0"/>
            </a:endParaRPr>
          </a:p>
          <a:p>
            <a:pPr fontAlgn="t"/>
            <a:r>
              <a:rPr lang="en-GB" dirty="0">
                <a:latin typeface="Calibri" panose="020F0502020204030204" pitchFamily="34" charset="0"/>
                <a:cs typeface="Calibri" panose="020F0502020204030204" pitchFamily="34" charset="0"/>
              </a:rPr>
              <a:t>Modifications of the IT String utilities to be conform to the integration and the technical design of the HL-LHC inner triplet equipment in the tunnel (AC distribution, WCC and busbars, power converters and integration, signal cabling...). As such, the HL-LHC IT String integration will be preserved to be as close as possible to the installation of the IT zone in the tunnel to validate and solve potential issues that might arise during installation and operation in the final tunnel configuration.</a:t>
            </a:r>
            <a:endParaRPr lang="en-GB" sz="1800" b="0" i="0" dirty="0">
              <a:effectLst/>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21B3DA0B-B8C5-CF4F-AB72-879C3ED2FFDC}"/>
              </a:ext>
            </a:extLst>
          </p:cNvPr>
          <p:cNvSpPr txBox="1"/>
          <p:nvPr/>
        </p:nvSpPr>
        <p:spPr>
          <a:xfrm>
            <a:off x="9091445" y="1235633"/>
            <a:ext cx="6096000" cy="338554"/>
          </a:xfrm>
          <a:prstGeom prst="rect">
            <a:avLst/>
          </a:prstGeom>
          <a:noFill/>
        </p:spPr>
        <p:txBody>
          <a:bodyPr wrap="square">
            <a:spAutoFit/>
          </a:bodyPr>
          <a:lstStyle/>
          <a:p>
            <a:r>
              <a:rPr lang="en-GB" sz="1600" b="0" i="0" u="none" strike="noStrike" dirty="0">
                <a:solidFill>
                  <a:srgbClr val="292929"/>
                </a:solidFill>
                <a:effectLst/>
                <a:latin typeface="sourcesans-regular"/>
              </a:rPr>
              <a:t>UR</a:t>
            </a:r>
            <a:endParaRPr lang="en-FR" sz="1600" dirty="0"/>
          </a:p>
        </p:txBody>
      </p:sp>
      <p:sp>
        <p:nvSpPr>
          <p:cNvPr id="16" name="TextBox 15">
            <a:extLst>
              <a:ext uri="{FF2B5EF4-FFF2-40B4-BE49-F238E27FC236}">
                <a16:creationId xmlns:a16="http://schemas.microsoft.com/office/drawing/2014/main" id="{4D1D4760-7672-2C41-B1CB-32AEC7FC4FAB}"/>
              </a:ext>
            </a:extLst>
          </p:cNvPr>
          <p:cNvSpPr txBox="1"/>
          <p:nvPr/>
        </p:nvSpPr>
        <p:spPr>
          <a:xfrm>
            <a:off x="9416954" y="2544272"/>
            <a:ext cx="6716110" cy="338554"/>
          </a:xfrm>
          <a:prstGeom prst="rect">
            <a:avLst/>
          </a:prstGeom>
          <a:noFill/>
        </p:spPr>
        <p:txBody>
          <a:bodyPr wrap="square">
            <a:spAutoFit/>
          </a:bodyPr>
          <a:lstStyle/>
          <a:p>
            <a:r>
              <a:rPr lang="en-GB" sz="1600" b="0" i="0" u="none" strike="noStrike" dirty="0">
                <a:solidFill>
                  <a:srgbClr val="292929"/>
                </a:solidFill>
                <a:effectLst/>
                <a:latin typeface="sourcesans-regular"/>
              </a:rPr>
              <a:t>LHC tunnel</a:t>
            </a:r>
            <a:endParaRPr lang="en-FR" sz="1600" dirty="0"/>
          </a:p>
        </p:txBody>
      </p:sp>
      <p:sp>
        <p:nvSpPr>
          <p:cNvPr id="19" name="TextBox 18">
            <a:extLst>
              <a:ext uri="{FF2B5EF4-FFF2-40B4-BE49-F238E27FC236}">
                <a16:creationId xmlns:a16="http://schemas.microsoft.com/office/drawing/2014/main" id="{4D776580-AB6B-9649-A3EE-9380B722F8D8}"/>
              </a:ext>
            </a:extLst>
          </p:cNvPr>
          <p:cNvSpPr txBox="1"/>
          <p:nvPr/>
        </p:nvSpPr>
        <p:spPr>
          <a:xfrm>
            <a:off x="1415480" y="5826750"/>
            <a:ext cx="6716110" cy="338554"/>
          </a:xfrm>
          <a:prstGeom prst="rect">
            <a:avLst/>
          </a:prstGeom>
          <a:noFill/>
        </p:spPr>
        <p:txBody>
          <a:bodyPr wrap="square">
            <a:spAutoFit/>
          </a:bodyPr>
          <a:lstStyle/>
          <a:p>
            <a:r>
              <a:rPr lang="en-GB" sz="1600" b="0" i="0" u="none" strike="noStrike" dirty="0">
                <a:solidFill>
                  <a:srgbClr val="0070C0"/>
                </a:solidFill>
                <a:effectLst/>
                <a:latin typeface="sourcesans-regular"/>
              </a:rPr>
              <a:t>IT String control room in SM18</a:t>
            </a:r>
          </a:p>
        </p:txBody>
      </p:sp>
      <p:pic>
        <p:nvPicPr>
          <p:cNvPr id="20" name="Picture 19">
            <a:extLst>
              <a:ext uri="{FF2B5EF4-FFF2-40B4-BE49-F238E27FC236}">
                <a16:creationId xmlns:a16="http://schemas.microsoft.com/office/drawing/2014/main" id="{95293729-C54D-0140-BDE6-45706F8E050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120532" y="3212976"/>
            <a:ext cx="5592092" cy="3117628"/>
          </a:xfrm>
          <a:prstGeom prst="rect">
            <a:avLst/>
          </a:prstGeom>
        </p:spPr>
      </p:pic>
      <p:sp>
        <p:nvSpPr>
          <p:cNvPr id="25" name="Rounded Rectangle 24">
            <a:extLst>
              <a:ext uri="{FF2B5EF4-FFF2-40B4-BE49-F238E27FC236}">
                <a16:creationId xmlns:a16="http://schemas.microsoft.com/office/drawing/2014/main" id="{89800CFD-1858-F34D-BE74-D27E2E3F8AA9}"/>
              </a:ext>
            </a:extLst>
          </p:cNvPr>
          <p:cNvSpPr/>
          <p:nvPr/>
        </p:nvSpPr>
        <p:spPr>
          <a:xfrm rot="20883852">
            <a:off x="9916595" y="2174226"/>
            <a:ext cx="999771" cy="144843"/>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26" name="Rounded Rectangle 25">
            <a:extLst>
              <a:ext uri="{FF2B5EF4-FFF2-40B4-BE49-F238E27FC236}">
                <a16:creationId xmlns:a16="http://schemas.microsoft.com/office/drawing/2014/main" id="{30EFD3C6-22C5-8545-9F7B-6BE7490FF0D5}"/>
              </a:ext>
            </a:extLst>
          </p:cNvPr>
          <p:cNvSpPr/>
          <p:nvPr/>
        </p:nvSpPr>
        <p:spPr>
          <a:xfrm rot="20883852">
            <a:off x="9382182" y="1483398"/>
            <a:ext cx="1399156" cy="190006"/>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31" name="Rounded Rectangle 30">
            <a:extLst>
              <a:ext uri="{FF2B5EF4-FFF2-40B4-BE49-F238E27FC236}">
                <a16:creationId xmlns:a16="http://schemas.microsoft.com/office/drawing/2014/main" id="{918C0133-256C-7E48-B855-7623CF1C1A18}"/>
              </a:ext>
            </a:extLst>
          </p:cNvPr>
          <p:cNvSpPr/>
          <p:nvPr/>
        </p:nvSpPr>
        <p:spPr>
          <a:xfrm rot="1989143">
            <a:off x="9467884" y="1898723"/>
            <a:ext cx="928267" cy="176038"/>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32" name="TextBox 31">
            <a:extLst>
              <a:ext uri="{FF2B5EF4-FFF2-40B4-BE49-F238E27FC236}">
                <a16:creationId xmlns:a16="http://schemas.microsoft.com/office/drawing/2014/main" id="{FCD83327-7C5A-804B-8475-8F814AF9B7FE}"/>
              </a:ext>
            </a:extLst>
          </p:cNvPr>
          <p:cNvSpPr txBox="1"/>
          <p:nvPr/>
        </p:nvSpPr>
        <p:spPr>
          <a:xfrm>
            <a:off x="7058425" y="6381328"/>
            <a:ext cx="4523975" cy="338554"/>
          </a:xfrm>
          <a:prstGeom prst="rect">
            <a:avLst/>
          </a:prstGeom>
          <a:noFill/>
        </p:spPr>
        <p:txBody>
          <a:bodyPr wrap="square">
            <a:spAutoFit/>
          </a:bodyPr>
          <a:lstStyle/>
          <a:p>
            <a:r>
              <a:rPr lang="en-GB" sz="1600" b="0" i="0" u="none" strike="noStrike" dirty="0">
                <a:solidFill>
                  <a:srgbClr val="0070C0"/>
                </a:solidFill>
                <a:effectLst/>
                <a:latin typeface="sourcesans-regular"/>
              </a:rPr>
              <a:t>IT String and infrastructure integration in SM18</a:t>
            </a:r>
          </a:p>
        </p:txBody>
      </p:sp>
      <p:sp>
        <p:nvSpPr>
          <p:cNvPr id="5" name="TextBox 4">
            <a:extLst>
              <a:ext uri="{FF2B5EF4-FFF2-40B4-BE49-F238E27FC236}">
                <a16:creationId xmlns:a16="http://schemas.microsoft.com/office/drawing/2014/main" id="{6783DAC6-28B5-C1C8-DFE0-5C5F360611DD}"/>
              </a:ext>
            </a:extLst>
          </p:cNvPr>
          <p:cNvSpPr txBox="1"/>
          <p:nvPr/>
        </p:nvSpPr>
        <p:spPr>
          <a:xfrm>
            <a:off x="2038822" y="6299714"/>
            <a:ext cx="8065294" cy="369332"/>
          </a:xfrm>
          <a:prstGeom prst="rect">
            <a:avLst/>
          </a:prstGeom>
          <a:noFill/>
        </p:spPr>
        <p:txBody>
          <a:bodyPr wrap="square">
            <a:spAutoFit/>
          </a:bodyPr>
          <a:lstStyle/>
          <a:p>
            <a:r>
              <a:rPr lang="en-FR" sz="1800" b="1" dirty="0">
                <a:effectLst/>
                <a:latin typeface="Calibri" panose="020F0502020204030204" pitchFamily="34" charset="0"/>
                <a:ea typeface="Calibri" panose="020F0502020204030204" pitchFamily="34" charset="0"/>
                <a:hlinkClick r:id="rId6"/>
              </a:rPr>
              <a:t>HL-LHC IT String Day II on 15/09</a:t>
            </a:r>
            <a:r>
              <a:rPr lang="en-FR" sz="1800" dirty="0">
                <a:effectLst/>
                <a:latin typeface="Calibri" panose="020F0502020204030204" pitchFamily="34" charset="0"/>
                <a:ea typeface="Calibri" panose="020F0502020204030204" pitchFamily="34" charset="0"/>
                <a:hlinkClick r:id="rId6"/>
              </a:rPr>
              <a:t> </a:t>
            </a:r>
            <a:endParaRPr lang="en-FR" dirty="0"/>
          </a:p>
        </p:txBody>
      </p:sp>
      <p:pic>
        <p:nvPicPr>
          <p:cNvPr id="6" name="Picture 5" descr="A room with tables and chairs&#10;&#10;Description automatically generated with medium confidence">
            <a:extLst>
              <a:ext uri="{FF2B5EF4-FFF2-40B4-BE49-F238E27FC236}">
                <a16:creationId xmlns:a16="http://schemas.microsoft.com/office/drawing/2014/main" id="{674E385F-D04F-DC9D-5C23-C76B87AFD0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7664" y="3599236"/>
            <a:ext cx="3265017" cy="2176678"/>
          </a:xfrm>
          <a:prstGeom prst="rect">
            <a:avLst/>
          </a:prstGeom>
        </p:spPr>
      </p:pic>
    </p:spTree>
    <p:extLst>
      <p:ext uri="{BB962C8B-B14F-4D97-AF65-F5344CB8AC3E}">
        <p14:creationId xmlns:p14="http://schemas.microsoft.com/office/powerpoint/2010/main" val="4219752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bicycle&#10;&#10;Description automatically generated">
            <a:extLst>
              <a:ext uri="{FF2B5EF4-FFF2-40B4-BE49-F238E27FC236}">
                <a16:creationId xmlns:a16="http://schemas.microsoft.com/office/drawing/2014/main" id="{2D4DE58C-E9BB-5040-BD9D-05238B78AC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57284" y="958446"/>
            <a:ext cx="3918716" cy="1948386"/>
          </a:xfrm>
          <a:prstGeom prst="rect">
            <a:avLst/>
          </a:prstGeom>
        </p:spPr>
      </p:pic>
      <p:sp>
        <p:nvSpPr>
          <p:cNvPr id="2" name="Title 1">
            <a:extLst>
              <a:ext uri="{FF2B5EF4-FFF2-40B4-BE49-F238E27FC236}">
                <a16:creationId xmlns:a16="http://schemas.microsoft.com/office/drawing/2014/main" id="{6E0538D1-04AB-9D44-954E-37D4591CDECD}"/>
              </a:ext>
            </a:extLst>
          </p:cNvPr>
          <p:cNvSpPr>
            <a:spLocks noGrp="1"/>
          </p:cNvSpPr>
          <p:nvPr>
            <p:ph type="title"/>
          </p:nvPr>
        </p:nvSpPr>
        <p:spPr/>
        <p:txBody>
          <a:bodyPr/>
          <a:lstStyle/>
          <a:p>
            <a:r>
              <a:rPr lang="en-US" dirty="0"/>
              <a:t>Beam optics and magnet system (WP2/WP3) </a:t>
            </a:r>
            <a:endParaRPr lang="en-CH"/>
          </a:p>
        </p:txBody>
      </p:sp>
      <p:sp>
        <p:nvSpPr>
          <p:cNvPr id="4" name="Slide Number Placeholder 3">
            <a:extLst>
              <a:ext uri="{FF2B5EF4-FFF2-40B4-BE49-F238E27FC236}">
                <a16:creationId xmlns:a16="http://schemas.microsoft.com/office/drawing/2014/main" id="{B4D42A5E-28A6-E642-A355-EE8A03D52D81}"/>
              </a:ext>
            </a:extLst>
          </p:cNvPr>
          <p:cNvSpPr>
            <a:spLocks noGrp="1"/>
          </p:cNvSpPr>
          <p:nvPr>
            <p:ph type="sldNum" sz="quarter" idx="12"/>
          </p:nvPr>
        </p:nvSpPr>
        <p:spPr/>
        <p:txBody>
          <a:bodyPr/>
          <a:lstStyle/>
          <a:p>
            <a:fld id="{BFDCA1C4-9514-7B4F-976F-D92F7E296653}" type="slidenum">
              <a:rPr lang="fr-FR" smtClean="0"/>
              <a:pPr/>
              <a:t>12</a:t>
            </a:fld>
            <a:endParaRPr lang="fr-FR" dirty="0"/>
          </a:p>
        </p:txBody>
      </p:sp>
      <p:sp>
        <p:nvSpPr>
          <p:cNvPr id="14" name="TextBox 13">
            <a:extLst>
              <a:ext uri="{FF2B5EF4-FFF2-40B4-BE49-F238E27FC236}">
                <a16:creationId xmlns:a16="http://schemas.microsoft.com/office/drawing/2014/main" id="{38D9A792-9B59-0342-AB7E-514594CB246F}"/>
              </a:ext>
            </a:extLst>
          </p:cNvPr>
          <p:cNvSpPr txBox="1"/>
          <p:nvPr/>
        </p:nvSpPr>
        <p:spPr>
          <a:xfrm>
            <a:off x="479376" y="908720"/>
            <a:ext cx="6748396" cy="2585323"/>
          </a:xfrm>
          <a:prstGeom prst="rect">
            <a:avLst/>
          </a:prstGeom>
          <a:noFill/>
        </p:spPr>
        <p:txBody>
          <a:bodyPr wrap="square">
            <a:spAutoFit/>
          </a:bodyPr>
          <a:lstStyle/>
          <a:p>
            <a:pPr algn="l" fontAlgn="t"/>
            <a:r>
              <a:rPr lang="en-GB" sz="1800" b="0" i="0" dirty="0">
                <a:solidFill>
                  <a:srgbClr val="0645AD"/>
                </a:solidFill>
                <a:effectLst/>
                <a:latin typeface="Calibri" panose="020F0502020204030204" pitchFamily="34" charset="0"/>
                <a:cs typeface="Calibri" panose="020F0502020204030204" pitchFamily="34" charset="0"/>
                <a:hlinkClick r:id="rId4"/>
              </a:rPr>
              <a:t>LHC-M-EC-0005 v.1.0</a:t>
            </a:r>
            <a:r>
              <a:rPr lang="en-GB" dirty="0">
                <a:solidFill>
                  <a:srgbClr val="0645AD"/>
                </a:solidFill>
                <a:latin typeface="Calibri" panose="020F0502020204030204" pitchFamily="34" charset="0"/>
                <a:cs typeface="Calibri" panose="020F0502020204030204" pitchFamily="34" charset="0"/>
              </a:rPr>
              <a:t>	Deferred Installation of additional </a:t>
            </a:r>
            <a:r>
              <a:rPr lang="en-GB" dirty="0" err="1">
                <a:solidFill>
                  <a:srgbClr val="0645AD"/>
                </a:solidFill>
                <a:latin typeface="Calibri" panose="020F0502020204030204" pitchFamily="34" charset="0"/>
                <a:cs typeface="Calibri" panose="020F0502020204030204" pitchFamily="34" charset="0"/>
              </a:rPr>
              <a:t>sextupole</a:t>
            </a:r>
            <a:r>
              <a:rPr lang="en-GB" dirty="0">
                <a:solidFill>
                  <a:srgbClr val="0645AD"/>
                </a:solidFill>
                <a:latin typeface="Calibri" panose="020F0502020204030204" pitchFamily="34" charset="0"/>
                <a:cs typeface="Calibri" panose="020F0502020204030204" pitchFamily="34" charset="0"/>
              </a:rPr>
              <a:t> at Q10 in P1 and P5</a:t>
            </a:r>
          </a:p>
          <a:p>
            <a:pPr algn="l" fontAlgn="t"/>
            <a:endParaRPr lang="en-GB" sz="1800" b="0" i="0" dirty="0">
              <a:solidFill>
                <a:srgbClr val="0645AD"/>
              </a:solidFill>
              <a:effectLst/>
              <a:latin typeface="Calibri" panose="020F0502020204030204" pitchFamily="34" charset="0"/>
              <a:cs typeface="Calibri" panose="020F0502020204030204" pitchFamily="34" charset="0"/>
            </a:endParaRPr>
          </a:p>
          <a:p>
            <a:pPr fontAlgn="t"/>
            <a:r>
              <a:rPr lang="en-GB" dirty="0">
                <a:latin typeface="Calibri" panose="020F0502020204030204" pitchFamily="34" charset="0"/>
                <a:cs typeface="Calibri" panose="020F0502020204030204" pitchFamily="34" charset="0"/>
              </a:rPr>
              <a:t>Simulations showed that this modification is not absolutely required to meet the performance goals of Run 4 (</a:t>
            </a:r>
            <a:r>
              <a:rPr lang="en-GB" dirty="0" err="1">
                <a:latin typeface="Calibri" panose="020F0502020204030204" pitchFamily="34" charset="0"/>
                <a:cs typeface="Calibri" panose="020F0502020204030204" pitchFamily="34" charset="0"/>
              </a:rPr>
              <a:t>i.e</a:t>
            </a:r>
            <a:r>
              <a:rPr lang="en-GB" dirty="0">
                <a:latin typeface="Calibri" panose="020F0502020204030204" pitchFamily="34" charset="0"/>
                <a:cs typeface="Calibri" panose="020F0502020204030204" pitchFamily="34" charset="0"/>
              </a:rPr>
              <a:t> a beta*=20cm). It was therefore agreed to defer the installation of the MS in Cell 10 in Points 1 and 5 from Long Shutdown 3 (LS3) to LS4 in order to alleviate the workload for de-/installation and magnet refurbishment activities during LS3.</a:t>
            </a:r>
            <a:endParaRPr lang="en-GB" sz="1800" b="0" i="0" dirty="0">
              <a:solidFill>
                <a:srgbClr val="0645AD"/>
              </a:solidFill>
              <a:effectLst/>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21B3DA0B-B8C5-CF4F-AB72-879C3ED2FFDC}"/>
              </a:ext>
            </a:extLst>
          </p:cNvPr>
          <p:cNvSpPr txBox="1"/>
          <p:nvPr/>
        </p:nvSpPr>
        <p:spPr>
          <a:xfrm>
            <a:off x="9091445" y="1235633"/>
            <a:ext cx="6096000" cy="338554"/>
          </a:xfrm>
          <a:prstGeom prst="rect">
            <a:avLst/>
          </a:prstGeom>
          <a:noFill/>
        </p:spPr>
        <p:txBody>
          <a:bodyPr wrap="square">
            <a:spAutoFit/>
          </a:bodyPr>
          <a:lstStyle/>
          <a:p>
            <a:r>
              <a:rPr lang="en-GB" sz="1600" b="0" i="0" u="none" strike="noStrike" dirty="0">
                <a:solidFill>
                  <a:srgbClr val="292929"/>
                </a:solidFill>
                <a:effectLst/>
                <a:latin typeface="sourcesans-regular"/>
              </a:rPr>
              <a:t>UR</a:t>
            </a:r>
            <a:endParaRPr lang="en-FR" sz="1600" dirty="0"/>
          </a:p>
        </p:txBody>
      </p:sp>
      <p:sp>
        <p:nvSpPr>
          <p:cNvPr id="16" name="TextBox 15">
            <a:extLst>
              <a:ext uri="{FF2B5EF4-FFF2-40B4-BE49-F238E27FC236}">
                <a16:creationId xmlns:a16="http://schemas.microsoft.com/office/drawing/2014/main" id="{4D1D4760-7672-2C41-B1CB-32AEC7FC4FAB}"/>
              </a:ext>
            </a:extLst>
          </p:cNvPr>
          <p:cNvSpPr txBox="1"/>
          <p:nvPr/>
        </p:nvSpPr>
        <p:spPr>
          <a:xfrm>
            <a:off x="9416954" y="2544272"/>
            <a:ext cx="6716110" cy="338554"/>
          </a:xfrm>
          <a:prstGeom prst="rect">
            <a:avLst/>
          </a:prstGeom>
          <a:noFill/>
        </p:spPr>
        <p:txBody>
          <a:bodyPr wrap="square">
            <a:spAutoFit/>
          </a:bodyPr>
          <a:lstStyle/>
          <a:p>
            <a:r>
              <a:rPr lang="en-GB" sz="1600" b="0" i="0" u="none" strike="noStrike" dirty="0">
                <a:solidFill>
                  <a:srgbClr val="292929"/>
                </a:solidFill>
                <a:effectLst/>
                <a:latin typeface="sourcesans-regular"/>
              </a:rPr>
              <a:t>LHC tunnel</a:t>
            </a:r>
            <a:endParaRPr lang="en-FR" sz="1600" dirty="0"/>
          </a:p>
        </p:txBody>
      </p:sp>
      <p:sp>
        <p:nvSpPr>
          <p:cNvPr id="19" name="TextBox 18">
            <a:extLst>
              <a:ext uri="{FF2B5EF4-FFF2-40B4-BE49-F238E27FC236}">
                <a16:creationId xmlns:a16="http://schemas.microsoft.com/office/drawing/2014/main" id="{4D776580-AB6B-9649-A3EE-9380B722F8D8}"/>
              </a:ext>
            </a:extLst>
          </p:cNvPr>
          <p:cNvSpPr txBox="1"/>
          <p:nvPr/>
        </p:nvSpPr>
        <p:spPr>
          <a:xfrm>
            <a:off x="1343472" y="6258798"/>
            <a:ext cx="7200800" cy="338554"/>
          </a:xfrm>
          <a:prstGeom prst="rect">
            <a:avLst/>
          </a:prstGeom>
          <a:noFill/>
        </p:spPr>
        <p:txBody>
          <a:bodyPr wrap="square">
            <a:spAutoFit/>
          </a:bodyPr>
          <a:lstStyle/>
          <a:p>
            <a:r>
              <a:rPr lang="en-GB" sz="1600" dirty="0">
                <a:solidFill>
                  <a:srgbClr val="0070C0"/>
                </a:solidFill>
                <a:latin typeface="sourcesans-regular"/>
              </a:rPr>
              <a:t>Dynamic aperture with (left) and without (right) additional lattice </a:t>
            </a:r>
            <a:r>
              <a:rPr lang="en-GB" sz="1600" dirty="0" err="1">
                <a:solidFill>
                  <a:srgbClr val="0070C0"/>
                </a:solidFill>
                <a:latin typeface="sourcesans-regular"/>
              </a:rPr>
              <a:t>sextupole</a:t>
            </a:r>
            <a:r>
              <a:rPr lang="en-GB" sz="1600" dirty="0">
                <a:solidFill>
                  <a:srgbClr val="0070C0"/>
                </a:solidFill>
                <a:latin typeface="sourcesans-regular"/>
              </a:rPr>
              <a:t> at Q10</a:t>
            </a:r>
            <a:endParaRPr lang="en-FR" sz="1600" dirty="0">
              <a:solidFill>
                <a:srgbClr val="0070C0"/>
              </a:solidFill>
            </a:endParaRPr>
          </a:p>
        </p:txBody>
      </p:sp>
      <p:grpSp>
        <p:nvGrpSpPr>
          <p:cNvPr id="20" name="Group 19">
            <a:extLst>
              <a:ext uri="{FF2B5EF4-FFF2-40B4-BE49-F238E27FC236}">
                <a16:creationId xmlns:a16="http://schemas.microsoft.com/office/drawing/2014/main" id="{CFE2F286-EE1F-794D-818F-9DEB886E4E99}"/>
              </a:ext>
            </a:extLst>
          </p:cNvPr>
          <p:cNvGrpSpPr/>
          <p:nvPr/>
        </p:nvGrpSpPr>
        <p:grpSpPr>
          <a:xfrm>
            <a:off x="1403899" y="3522494"/>
            <a:ext cx="3539974" cy="2555482"/>
            <a:chOff x="0" y="0"/>
            <a:chExt cx="4511040" cy="3383280"/>
          </a:xfrm>
        </p:grpSpPr>
        <p:pic>
          <p:nvPicPr>
            <p:cNvPr id="22" name="Picture 21">
              <a:extLst>
                <a:ext uri="{FF2B5EF4-FFF2-40B4-BE49-F238E27FC236}">
                  <a16:creationId xmlns:a16="http://schemas.microsoft.com/office/drawing/2014/main" id="{5FE6095C-B9D4-BA46-804F-9A6F5586476C}"/>
                </a:ext>
              </a:extLst>
            </p:cNvPr>
            <p:cNvPicPr>
              <a:picLocks noChangeAspect="1" noChangeArrowheads="1"/>
            </p:cNvPicPr>
            <p:nvPr/>
          </p:nvPicPr>
          <p:blipFill>
            <a:blip r:embed="rId5" cstate="print">
              <a:extLst>
                <a:ext uri="{28A0092B-C50C-407E-A947-70E740481C1C}">
                  <a14:useLocalDpi xmlns:a14="http://schemas.microsoft.com/office/drawing/2010/main"/>
                </a:ext>
              </a:extLst>
            </a:blip>
            <a:stretch>
              <a:fillRect/>
            </a:stretch>
          </p:blipFill>
          <p:spPr bwMode="auto">
            <a:xfrm>
              <a:off x="0" y="0"/>
              <a:ext cx="4511040" cy="3383280"/>
            </a:xfrm>
            <a:prstGeom prst="rect">
              <a:avLst/>
            </a:prstGeom>
            <a:noFill/>
            <a:ln w="28575">
              <a:solidFill>
                <a:schemeClr val="accent4">
                  <a:lumMod val="60000"/>
                  <a:lumOff val="40000"/>
                </a:schemeClr>
              </a:solidFill>
            </a:ln>
            <a:extLst>
              <a:ext uri="{909E8E84-426E-40DD-AFC4-6F175D3DCCD1}">
                <a14:hiddenFill xmlns:a14="http://schemas.microsoft.com/office/drawing/2010/main">
                  <a:solidFill>
                    <a:srgbClr val="FFFFFF"/>
                  </a:solidFill>
                </a14:hiddenFill>
              </a:ext>
            </a:extLst>
          </p:spPr>
        </p:pic>
        <p:sp>
          <p:nvSpPr>
            <p:cNvPr id="23" name="Oval 22">
              <a:extLst>
                <a:ext uri="{FF2B5EF4-FFF2-40B4-BE49-F238E27FC236}">
                  <a16:creationId xmlns:a16="http://schemas.microsoft.com/office/drawing/2014/main" id="{4FAEB373-AA66-3A47-9280-9C8961E74EB7}"/>
                </a:ext>
              </a:extLst>
            </p:cNvPr>
            <p:cNvSpPr/>
            <p:nvPr/>
          </p:nvSpPr>
          <p:spPr>
            <a:xfrm rot="19898521">
              <a:off x="794855" y="1614341"/>
              <a:ext cx="1112274" cy="28161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24" name="Group 23">
            <a:extLst>
              <a:ext uri="{FF2B5EF4-FFF2-40B4-BE49-F238E27FC236}">
                <a16:creationId xmlns:a16="http://schemas.microsoft.com/office/drawing/2014/main" id="{3CFBECBC-F19E-2243-8051-8B683E8F57A7}"/>
              </a:ext>
            </a:extLst>
          </p:cNvPr>
          <p:cNvGrpSpPr/>
          <p:nvPr/>
        </p:nvGrpSpPr>
        <p:grpSpPr>
          <a:xfrm>
            <a:off x="5063855" y="3534281"/>
            <a:ext cx="3480417" cy="2555482"/>
            <a:chOff x="0" y="0"/>
            <a:chExt cx="4511040" cy="3383280"/>
          </a:xfrm>
        </p:grpSpPr>
        <p:pic>
          <p:nvPicPr>
            <p:cNvPr id="25" name="Picture 24">
              <a:extLst>
                <a:ext uri="{FF2B5EF4-FFF2-40B4-BE49-F238E27FC236}">
                  <a16:creationId xmlns:a16="http://schemas.microsoft.com/office/drawing/2014/main" id="{2E1AF940-4649-9D47-90B8-32E457AEB1D7}"/>
                </a:ext>
              </a:extLst>
            </p:cNvPr>
            <p:cNvPicPr>
              <a:picLocks noChangeAspect="1" noChangeArrowheads="1"/>
            </p:cNvPicPr>
            <p:nvPr/>
          </p:nvPicPr>
          <p:blipFill>
            <a:blip r:embed="rId6" cstate="print">
              <a:extLst>
                <a:ext uri="{28A0092B-C50C-407E-A947-70E740481C1C}">
                  <a14:useLocalDpi xmlns:a14="http://schemas.microsoft.com/office/drawing/2010/main"/>
                </a:ext>
              </a:extLst>
            </a:blip>
            <a:stretch>
              <a:fillRect/>
            </a:stretch>
          </p:blipFill>
          <p:spPr bwMode="auto">
            <a:xfrm>
              <a:off x="0" y="0"/>
              <a:ext cx="4511040" cy="3383280"/>
            </a:xfrm>
            <a:prstGeom prst="rect">
              <a:avLst/>
            </a:prstGeom>
            <a:noFill/>
            <a:ln w="28575">
              <a:solidFill>
                <a:schemeClr val="accent5">
                  <a:lumMod val="60000"/>
                  <a:lumOff val="40000"/>
                </a:schemeClr>
              </a:solidFill>
            </a:ln>
            <a:extLst>
              <a:ext uri="{909E8E84-426E-40DD-AFC4-6F175D3DCCD1}">
                <a14:hiddenFill xmlns:a14="http://schemas.microsoft.com/office/drawing/2010/main">
                  <a:solidFill>
                    <a:srgbClr val="FFFFFF"/>
                  </a:solidFill>
                </a14:hiddenFill>
              </a:ext>
            </a:extLst>
          </p:spPr>
        </p:pic>
        <p:sp>
          <p:nvSpPr>
            <p:cNvPr id="26" name="Oval 25">
              <a:extLst>
                <a:ext uri="{FF2B5EF4-FFF2-40B4-BE49-F238E27FC236}">
                  <a16:creationId xmlns:a16="http://schemas.microsoft.com/office/drawing/2014/main" id="{7C81CA95-6DE9-244F-A290-54DDF98F6612}"/>
                </a:ext>
              </a:extLst>
            </p:cNvPr>
            <p:cNvSpPr/>
            <p:nvPr/>
          </p:nvSpPr>
          <p:spPr>
            <a:xfrm rot="19898521">
              <a:off x="970455" y="1657012"/>
              <a:ext cx="956913" cy="200959"/>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sp>
        <p:nvSpPr>
          <p:cNvPr id="27" name="Rounded Rectangle 26">
            <a:extLst>
              <a:ext uri="{FF2B5EF4-FFF2-40B4-BE49-F238E27FC236}">
                <a16:creationId xmlns:a16="http://schemas.microsoft.com/office/drawing/2014/main" id="{AF9A1CF1-0D27-D841-AE42-2E7B69229620}"/>
              </a:ext>
            </a:extLst>
          </p:cNvPr>
          <p:cNvSpPr/>
          <p:nvPr/>
        </p:nvSpPr>
        <p:spPr>
          <a:xfrm rot="20883852">
            <a:off x="7247348" y="2811019"/>
            <a:ext cx="205651" cy="145470"/>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3" name="TextBox 2">
            <a:extLst>
              <a:ext uri="{FF2B5EF4-FFF2-40B4-BE49-F238E27FC236}">
                <a16:creationId xmlns:a16="http://schemas.microsoft.com/office/drawing/2014/main" id="{6B5EFEB0-E49D-EA49-9923-CC04F2B70A4E}"/>
              </a:ext>
            </a:extLst>
          </p:cNvPr>
          <p:cNvSpPr txBox="1"/>
          <p:nvPr/>
        </p:nvSpPr>
        <p:spPr>
          <a:xfrm rot="19261604">
            <a:off x="8450558" y="4113642"/>
            <a:ext cx="3722918" cy="1477328"/>
          </a:xfrm>
          <a:prstGeom prst="rect">
            <a:avLst/>
          </a:prstGeom>
          <a:noFill/>
        </p:spPr>
        <p:txBody>
          <a:bodyPr wrap="square" rtlCol="0">
            <a:spAutoFit/>
          </a:bodyPr>
          <a:lstStyle/>
          <a:p>
            <a:pPr algn="ctr"/>
            <a:r>
              <a:rPr lang="en-FR" dirty="0">
                <a:solidFill>
                  <a:srgbClr val="FF0000"/>
                </a:solidFill>
                <a:latin typeface="Calibri" panose="020F0502020204030204" pitchFamily="34" charset="0"/>
                <a:cs typeface="Calibri" panose="020F0502020204030204" pitchFamily="34" charset="0"/>
              </a:rPr>
              <a:t>Lower beta* represents important performance risk mitigation in view of bunch intensity limitations!</a:t>
            </a:r>
          </a:p>
          <a:p>
            <a:pPr algn="ctr"/>
            <a:r>
              <a:rPr lang="en-FR" dirty="0">
                <a:solidFill>
                  <a:srgbClr val="FF0000"/>
                </a:solidFill>
                <a:latin typeface="Calibri" panose="020F0502020204030204" pitchFamily="34" charset="0"/>
                <a:cs typeface="Calibri" panose="020F0502020204030204" pitchFamily="34" charset="0"/>
              </a:rPr>
              <a:t>Proposed for re-inclusion in baseline following shift and extension of LS3</a:t>
            </a:r>
          </a:p>
        </p:txBody>
      </p:sp>
    </p:spTree>
    <p:extLst>
      <p:ext uri="{BB962C8B-B14F-4D97-AF65-F5344CB8AC3E}">
        <p14:creationId xmlns:p14="http://schemas.microsoft.com/office/powerpoint/2010/main" val="212950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C933-16B6-6640-AF85-001762955A6B}"/>
              </a:ext>
            </a:extLst>
          </p:cNvPr>
          <p:cNvSpPr>
            <a:spLocks noGrp="1"/>
          </p:cNvSpPr>
          <p:nvPr>
            <p:ph type="title"/>
          </p:nvPr>
        </p:nvSpPr>
        <p:spPr/>
        <p:txBody>
          <a:bodyPr/>
          <a:lstStyle/>
          <a:p>
            <a:r>
              <a:rPr lang="en-FR" dirty="0"/>
              <a:t>Crab Cavities in optics version 1.6</a:t>
            </a:r>
          </a:p>
        </p:txBody>
      </p:sp>
      <p:sp>
        <p:nvSpPr>
          <p:cNvPr id="4" name="Slide Number Placeholder 3">
            <a:extLst>
              <a:ext uri="{FF2B5EF4-FFF2-40B4-BE49-F238E27FC236}">
                <a16:creationId xmlns:a16="http://schemas.microsoft.com/office/drawing/2014/main" id="{0B606390-075C-524C-A454-B4D027A09CC7}"/>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5" name="TextBox 4">
            <a:extLst>
              <a:ext uri="{FF2B5EF4-FFF2-40B4-BE49-F238E27FC236}">
                <a16:creationId xmlns:a16="http://schemas.microsoft.com/office/drawing/2014/main" id="{90FDB892-B944-0D49-8157-2E8B3797BACD}"/>
              </a:ext>
            </a:extLst>
          </p:cNvPr>
          <p:cNvSpPr txBox="1"/>
          <p:nvPr/>
        </p:nvSpPr>
        <p:spPr>
          <a:xfrm>
            <a:off x="566890" y="1008018"/>
            <a:ext cx="8553446" cy="2492990"/>
          </a:xfrm>
          <a:prstGeom prst="rect">
            <a:avLst/>
          </a:prstGeom>
          <a:noFill/>
        </p:spPr>
        <p:txBody>
          <a:bodyPr wrap="square">
            <a:spAutoFit/>
          </a:bodyPr>
          <a:lstStyle/>
          <a:p>
            <a:pPr fontAlgn="t"/>
            <a:r>
              <a:rPr lang="en-GB" sz="1600" b="0" i="0" dirty="0">
                <a:solidFill>
                  <a:srgbClr val="0645AD"/>
                </a:solidFill>
                <a:effectLst/>
                <a:latin typeface="Calibri" panose="020F0502020204030204" pitchFamily="34" charset="0"/>
                <a:cs typeface="Calibri" panose="020F0502020204030204" pitchFamily="34" charset="0"/>
                <a:hlinkClick r:id="rId2"/>
              </a:rPr>
              <a:t>LHC-ACF_A-EC-0001v.1.0</a:t>
            </a:r>
            <a:r>
              <a:rPr lang="en-GB" sz="1600" b="0" i="0" dirty="0">
                <a:solidFill>
                  <a:srgbClr val="0645AD"/>
                </a:solidFill>
                <a:effectLst/>
                <a:latin typeface="Calibri" panose="020F0502020204030204" pitchFamily="34" charset="0"/>
                <a:cs typeface="Calibri" panose="020F0502020204030204" pitchFamily="34" charset="0"/>
              </a:rPr>
              <a:t>	</a:t>
            </a:r>
            <a:r>
              <a:rPr lang="en-GB" sz="1600" dirty="0">
                <a:solidFill>
                  <a:srgbClr val="0645AD"/>
                </a:solidFill>
                <a:latin typeface="Calibri" panose="020F0502020204030204" pitchFamily="34" charset="0"/>
                <a:cs typeface="Calibri" panose="020F0502020204030204" pitchFamily="34" charset="0"/>
              </a:rPr>
              <a:t>Crab Cavities in optics version 1.6 – Shift of Civil Engineering cores, adaptation of cryogenic and of vacuum elements</a:t>
            </a:r>
          </a:p>
          <a:p>
            <a:pPr fontAlgn="t"/>
            <a:r>
              <a:rPr lang="en-GB" sz="1600" dirty="0">
                <a:latin typeface="Calibri" panose="020F0502020204030204" pitchFamily="34" charset="0"/>
                <a:cs typeface="Calibri" panose="020F0502020204030204" pitchFamily="34" charset="0"/>
              </a:rPr>
              <a:t>Two types of crab cavities and, therefore, cryomodules are required: the Double Quarter Wave (DQW) in IP5 and the RF Dipole cryomodule (RFD) in IP1 where the crossing angle is implemented in the horizontal plane. To maintain interchangeability of the crab cavities between IP1 and IP5 following a revised cryo-module design, interfaces and integration are updated. </a:t>
            </a:r>
          </a:p>
          <a:p>
            <a:pPr fontAlgn="t"/>
            <a:endParaRPr lang="en-GB" sz="1600" dirty="0">
              <a:latin typeface="Calibri" panose="020F0502020204030204" pitchFamily="34" charset="0"/>
              <a:cs typeface="Calibri" panose="020F0502020204030204" pitchFamily="34" charset="0"/>
            </a:endParaRPr>
          </a:p>
          <a:p>
            <a:pPr fontAlgn="t"/>
            <a:r>
              <a:rPr lang="en-GB" sz="1400" dirty="0">
                <a:latin typeface="Calibri" panose="020F0502020204030204" pitchFamily="34" charset="0"/>
                <a:cs typeface="Calibri" panose="020F0502020204030204" pitchFamily="34" charset="0"/>
              </a:rPr>
              <a:t> </a:t>
            </a:r>
          </a:p>
          <a:p>
            <a:pPr algn="l" fontAlgn="t"/>
            <a:endParaRPr lang="en-GB" sz="1400" b="0" i="0" dirty="0">
              <a:solidFill>
                <a:srgbClr val="0645AD"/>
              </a:solidFill>
              <a:effectLst/>
              <a:latin typeface="Calibri" panose="020F0502020204030204" pitchFamily="34" charset="0"/>
              <a:cs typeface="Calibri" panose="020F0502020204030204" pitchFamily="34" charset="0"/>
            </a:endParaRPr>
          </a:p>
          <a:p>
            <a:pPr algn="l" fontAlgn="t"/>
            <a:endParaRPr lang="en-GB" sz="1600" b="0" i="0" dirty="0">
              <a:solidFill>
                <a:srgbClr val="0645AD"/>
              </a:solidFill>
              <a:effectLst/>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E472EF87-39EE-4338-809C-90031875B341}"/>
              </a:ext>
            </a:extLst>
          </p:cNvPr>
          <p:cNvPicPr>
            <a:picLocks noChangeAspect="1"/>
          </p:cNvPicPr>
          <p:nvPr/>
        </p:nvPicPr>
        <p:blipFill>
          <a:blip r:embed="rId3"/>
          <a:stretch>
            <a:fillRect/>
          </a:stretch>
        </p:blipFill>
        <p:spPr>
          <a:xfrm>
            <a:off x="1919536" y="2743350"/>
            <a:ext cx="6336704" cy="3583200"/>
          </a:xfrm>
          <a:prstGeom prst="rect">
            <a:avLst/>
          </a:prstGeom>
        </p:spPr>
      </p:pic>
    </p:spTree>
    <p:extLst>
      <p:ext uri="{BB962C8B-B14F-4D97-AF65-F5344CB8AC3E}">
        <p14:creationId xmlns:p14="http://schemas.microsoft.com/office/powerpoint/2010/main" val="827504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bicycle&#10;&#10;Description automatically generated">
            <a:extLst>
              <a:ext uri="{FF2B5EF4-FFF2-40B4-BE49-F238E27FC236}">
                <a16:creationId xmlns:a16="http://schemas.microsoft.com/office/drawing/2014/main" id="{2D4DE58C-E9BB-5040-BD9D-05238B78AC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57284" y="958446"/>
            <a:ext cx="3918716" cy="1948386"/>
          </a:xfrm>
          <a:prstGeom prst="rect">
            <a:avLst/>
          </a:prstGeom>
        </p:spPr>
      </p:pic>
      <p:sp>
        <p:nvSpPr>
          <p:cNvPr id="2" name="Title 1">
            <a:extLst>
              <a:ext uri="{FF2B5EF4-FFF2-40B4-BE49-F238E27FC236}">
                <a16:creationId xmlns:a16="http://schemas.microsoft.com/office/drawing/2014/main" id="{6E0538D1-04AB-9D44-954E-37D4591CDECD}"/>
              </a:ext>
            </a:extLst>
          </p:cNvPr>
          <p:cNvSpPr>
            <a:spLocks noGrp="1"/>
          </p:cNvSpPr>
          <p:nvPr>
            <p:ph type="title"/>
          </p:nvPr>
        </p:nvSpPr>
        <p:spPr/>
        <p:txBody>
          <a:bodyPr/>
          <a:lstStyle/>
          <a:p>
            <a:r>
              <a:rPr lang="en-US" dirty="0"/>
              <a:t>Cryogenics (WP9) </a:t>
            </a:r>
            <a:endParaRPr lang="en-CH"/>
          </a:p>
        </p:txBody>
      </p:sp>
      <p:sp>
        <p:nvSpPr>
          <p:cNvPr id="4" name="Slide Number Placeholder 3">
            <a:extLst>
              <a:ext uri="{FF2B5EF4-FFF2-40B4-BE49-F238E27FC236}">
                <a16:creationId xmlns:a16="http://schemas.microsoft.com/office/drawing/2014/main" id="{B4D42A5E-28A6-E642-A355-EE8A03D52D81}"/>
              </a:ext>
            </a:extLst>
          </p:cNvPr>
          <p:cNvSpPr>
            <a:spLocks noGrp="1"/>
          </p:cNvSpPr>
          <p:nvPr>
            <p:ph type="sldNum" sz="quarter" idx="12"/>
          </p:nvPr>
        </p:nvSpPr>
        <p:spPr/>
        <p:txBody>
          <a:bodyPr/>
          <a:lstStyle/>
          <a:p>
            <a:fld id="{BFDCA1C4-9514-7B4F-976F-D92F7E296653}" type="slidenum">
              <a:rPr lang="fr-FR" smtClean="0"/>
              <a:pPr/>
              <a:t>14</a:t>
            </a:fld>
            <a:endParaRPr lang="fr-FR" dirty="0"/>
          </a:p>
        </p:txBody>
      </p:sp>
      <p:sp>
        <p:nvSpPr>
          <p:cNvPr id="14" name="TextBox 13">
            <a:extLst>
              <a:ext uri="{FF2B5EF4-FFF2-40B4-BE49-F238E27FC236}">
                <a16:creationId xmlns:a16="http://schemas.microsoft.com/office/drawing/2014/main" id="{38D9A792-9B59-0342-AB7E-514594CB246F}"/>
              </a:ext>
            </a:extLst>
          </p:cNvPr>
          <p:cNvSpPr txBox="1"/>
          <p:nvPr/>
        </p:nvSpPr>
        <p:spPr>
          <a:xfrm>
            <a:off x="479376" y="764704"/>
            <a:ext cx="6840760" cy="2862322"/>
          </a:xfrm>
          <a:prstGeom prst="rect">
            <a:avLst/>
          </a:prstGeom>
          <a:noFill/>
        </p:spPr>
        <p:txBody>
          <a:bodyPr wrap="square">
            <a:spAutoFit/>
          </a:bodyPr>
          <a:lstStyle/>
          <a:p>
            <a:pPr fontAlgn="t"/>
            <a:r>
              <a:rPr lang="en-GB" sz="1800" b="0" i="0" dirty="0">
                <a:solidFill>
                  <a:srgbClr val="0645AD"/>
                </a:solidFill>
                <a:effectLst/>
                <a:latin typeface="Calibri" panose="020F0502020204030204" pitchFamily="34" charset="0"/>
                <a:cs typeface="Calibri" panose="020F0502020204030204" pitchFamily="34" charset="0"/>
                <a:hlinkClick r:id="rId4"/>
              </a:rPr>
              <a:t>LHC-QUIG-EC-0001v.1.0</a:t>
            </a:r>
            <a:r>
              <a:rPr lang="en-GB" sz="1800" b="0" i="0" dirty="0">
                <a:solidFill>
                  <a:srgbClr val="0645AD"/>
                </a:solidFill>
                <a:effectLst/>
                <a:latin typeface="Calibri" panose="020F0502020204030204" pitchFamily="34" charset="0"/>
                <a:cs typeface="Calibri" panose="020F0502020204030204" pitchFamily="34" charset="0"/>
              </a:rPr>
              <a:t>	</a:t>
            </a:r>
            <a:r>
              <a:rPr lang="en-GB" sz="1800" dirty="0">
                <a:solidFill>
                  <a:schemeClr val="tx2"/>
                </a:solidFill>
                <a:effectLst/>
                <a:latin typeface="Calibri" panose="020F0502020204030204" pitchFamily="34" charset="0"/>
                <a:ea typeface="Times New Roman" panose="02020603050405020304" pitchFamily="18" charset="0"/>
                <a:cs typeface="Times New Roman" panose="02020603050405020304" pitchFamily="18" charset="0"/>
              </a:rPr>
              <a:t>Suppression of interconnection box QUIG</a:t>
            </a:r>
            <a:endParaRPr lang="en-FR" dirty="0">
              <a:solidFill>
                <a:schemeClr val="tx2"/>
              </a:solidFill>
              <a:effectLst/>
            </a:endParaRPr>
          </a:p>
          <a:p>
            <a:pPr algn="l" fontAlgn="t"/>
            <a:endParaRPr lang="en-GB" sz="1800" b="0" i="0" dirty="0">
              <a:solidFill>
                <a:srgbClr val="0645AD"/>
              </a:solidFill>
              <a:effectLst/>
              <a:latin typeface="Calibri" panose="020F0502020204030204" pitchFamily="34" charset="0"/>
              <a:cs typeface="Calibri" panose="020F0502020204030204" pitchFamily="34" charset="0"/>
            </a:endParaRPr>
          </a:p>
          <a:p>
            <a:pPr fontAlgn="t"/>
            <a:r>
              <a:rPr lang="en-GB" dirty="0">
                <a:latin typeface="Calibri" panose="020F0502020204030204" pitchFamily="34" charset="0"/>
                <a:cs typeface="Calibri" panose="020F0502020204030204" pitchFamily="34" charset="0"/>
              </a:rPr>
              <a:t>Proposed simplification of the cryogenic architecture and suppression of the independent QUIG in the HL-LHC Layout version 1.6.</a:t>
            </a:r>
          </a:p>
          <a:p>
            <a:pPr marL="285750" indent="-285750">
              <a:buFont typeface="Arial" panose="020B0604020202020204" pitchFamily="34" charset="0"/>
              <a:buChar char="•"/>
              <a:defRPr/>
            </a:pPr>
            <a:r>
              <a:rPr lang="en-GB" dirty="0">
                <a:latin typeface="Calibri" panose="020F0502020204030204" pitchFamily="34" charset="0"/>
                <a:cs typeface="Calibri" panose="020F0502020204030204" pitchFamily="34" charset="0"/>
              </a:rPr>
              <a:t>Functions at the origin of QUIG were studied and attributed to other sub-systems (or simply not retained)</a:t>
            </a:r>
          </a:p>
          <a:p>
            <a:pPr marL="285750" indent="-285750">
              <a:buFont typeface="Arial" panose="020B0604020202020204" pitchFamily="34" charset="0"/>
              <a:buChar char="•"/>
              <a:defRPr/>
            </a:pPr>
            <a:r>
              <a:rPr lang="en-GB" dirty="0">
                <a:latin typeface="Calibri" panose="020F0502020204030204" pitchFamily="34" charset="0"/>
                <a:cs typeface="Calibri" panose="020F0502020204030204" pitchFamily="34" charset="0"/>
              </a:rPr>
              <a:t>study was started with double QXL directly from US cavern, both for process and integration aspects</a:t>
            </a:r>
          </a:p>
          <a:p>
            <a:pPr marL="285750" indent="-285750">
              <a:buFont typeface="Arial" panose="020B0604020202020204" pitchFamily="34" charset="0"/>
              <a:buChar char="•"/>
              <a:defRPr/>
            </a:pPr>
            <a:endParaRPr lang="en-GB" dirty="0">
              <a:latin typeface="Calibri" panose="020F0502020204030204" pitchFamily="34" charset="0"/>
              <a:cs typeface="Calibri" panose="020F0502020204030204" pitchFamily="34" charset="0"/>
            </a:endParaRPr>
          </a:p>
          <a:p>
            <a:pPr marL="285750" indent="-285750" fontAlgn="t">
              <a:buFont typeface="Arial" panose="020B0604020202020204" pitchFamily="34" charset="0"/>
              <a:buChar char="•"/>
            </a:pPr>
            <a:endParaRPr lang="en-GB" sz="1800" b="0" i="0" dirty="0">
              <a:solidFill>
                <a:srgbClr val="0645AD"/>
              </a:solidFill>
              <a:effectLst/>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21B3DA0B-B8C5-CF4F-AB72-879C3ED2FFDC}"/>
              </a:ext>
            </a:extLst>
          </p:cNvPr>
          <p:cNvSpPr txBox="1"/>
          <p:nvPr/>
        </p:nvSpPr>
        <p:spPr>
          <a:xfrm>
            <a:off x="9091445" y="1235633"/>
            <a:ext cx="6096000" cy="338554"/>
          </a:xfrm>
          <a:prstGeom prst="rect">
            <a:avLst/>
          </a:prstGeom>
          <a:noFill/>
        </p:spPr>
        <p:txBody>
          <a:bodyPr wrap="square">
            <a:spAutoFit/>
          </a:bodyPr>
          <a:lstStyle/>
          <a:p>
            <a:r>
              <a:rPr lang="en-GB" sz="1600" b="0" i="0" u="none" strike="noStrike" dirty="0">
                <a:solidFill>
                  <a:srgbClr val="292929"/>
                </a:solidFill>
                <a:effectLst/>
                <a:latin typeface="sourcesans-regular"/>
              </a:rPr>
              <a:t>UR</a:t>
            </a:r>
            <a:endParaRPr lang="en-FR" sz="1600" dirty="0"/>
          </a:p>
        </p:txBody>
      </p:sp>
      <p:sp>
        <p:nvSpPr>
          <p:cNvPr id="16" name="TextBox 15">
            <a:extLst>
              <a:ext uri="{FF2B5EF4-FFF2-40B4-BE49-F238E27FC236}">
                <a16:creationId xmlns:a16="http://schemas.microsoft.com/office/drawing/2014/main" id="{4D1D4760-7672-2C41-B1CB-32AEC7FC4FAB}"/>
              </a:ext>
            </a:extLst>
          </p:cNvPr>
          <p:cNvSpPr txBox="1"/>
          <p:nvPr/>
        </p:nvSpPr>
        <p:spPr>
          <a:xfrm>
            <a:off x="9416954" y="2544272"/>
            <a:ext cx="6716110" cy="338554"/>
          </a:xfrm>
          <a:prstGeom prst="rect">
            <a:avLst/>
          </a:prstGeom>
          <a:noFill/>
        </p:spPr>
        <p:txBody>
          <a:bodyPr wrap="square">
            <a:spAutoFit/>
          </a:bodyPr>
          <a:lstStyle/>
          <a:p>
            <a:r>
              <a:rPr lang="en-GB" sz="1600" b="0" i="0" u="none" strike="noStrike" dirty="0">
                <a:solidFill>
                  <a:srgbClr val="292929"/>
                </a:solidFill>
                <a:effectLst/>
                <a:latin typeface="sourcesans-regular"/>
              </a:rPr>
              <a:t>LHC tunnel</a:t>
            </a:r>
            <a:endParaRPr lang="en-FR" sz="1600" dirty="0"/>
          </a:p>
        </p:txBody>
      </p:sp>
      <p:sp>
        <p:nvSpPr>
          <p:cNvPr id="11" name="Rounded Rectangle 10">
            <a:extLst>
              <a:ext uri="{FF2B5EF4-FFF2-40B4-BE49-F238E27FC236}">
                <a16:creationId xmlns:a16="http://schemas.microsoft.com/office/drawing/2014/main" id="{EAE0ABB9-69FC-4E4B-B21C-337972B006D2}"/>
              </a:ext>
            </a:extLst>
          </p:cNvPr>
          <p:cNvSpPr/>
          <p:nvPr/>
        </p:nvSpPr>
        <p:spPr>
          <a:xfrm rot="20883852">
            <a:off x="8094754" y="1799537"/>
            <a:ext cx="490951" cy="346997"/>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12" name="Rounded Rectangle 11">
            <a:extLst>
              <a:ext uri="{FF2B5EF4-FFF2-40B4-BE49-F238E27FC236}">
                <a16:creationId xmlns:a16="http://schemas.microsoft.com/office/drawing/2014/main" id="{D7A6C14E-7E32-E547-8118-1FA38A2ACC10}"/>
              </a:ext>
            </a:extLst>
          </p:cNvPr>
          <p:cNvSpPr/>
          <p:nvPr/>
        </p:nvSpPr>
        <p:spPr>
          <a:xfrm rot="20883852">
            <a:off x="8586168" y="1743944"/>
            <a:ext cx="965320" cy="109582"/>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pic>
        <p:nvPicPr>
          <p:cNvPr id="5" name="Picture 4" descr="Graphical user interface, application, Word&#10;&#10;Description automatically generated">
            <a:extLst>
              <a:ext uri="{FF2B5EF4-FFF2-40B4-BE49-F238E27FC236}">
                <a16:creationId xmlns:a16="http://schemas.microsoft.com/office/drawing/2014/main" id="{27D38D6B-49B5-2140-A6BC-C54B66F5C0C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891748" y="3242465"/>
            <a:ext cx="7680475" cy="3514563"/>
          </a:xfrm>
          <a:prstGeom prst="rect">
            <a:avLst/>
          </a:prstGeom>
        </p:spPr>
      </p:pic>
    </p:spTree>
    <p:extLst>
      <p:ext uri="{BB962C8B-B14F-4D97-AF65-F5344CB8AC3E}">
        <p14:creationId xmlns:p14="http://schemas.microsoft.com/office/powerpoint/2010/main" val="1402180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bicycle&#10;&#10;Description automatically generated">
            <a:extLst>
              <a:ext uri="{FF2B5EF4-FFF2-40B4-BE49-F238E27FC236}">
                <a16:creationId xmlns:a16="http://schemas.microsoft.com/office/drawing/2014/main" id="{2D4DE58C-E9BB-5040-BD9D-05238B78AC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153948" y="832542"/>
            <a:ext cx="3918716" cy="1948386"/>
          </a:xfrm>
          <a:prstGeom prst="rect">
            <a:avLst/>
          </a:prstGeom>
        </p:spPr>
      </p:pic>
      <p:sp>
        <p:nvSpPr>
          <p:cNvPr id="2" name="Title 1">
            <a:extLst>
              <a:ext uri="{FF2B5EF4-FFF2-40B4-BE49-F238E27FC236}">
                <a16:creationId xmlns:a16="http://schemas.microsoft.com/office/drawing/2014/main" id="{6E0538D1-04AB-9D44-954E-37D4591CDECD}"/>
              </a:ext>
            </a:extLst>
          </p:cNvPr>
          <p:cNvSpPr>
            <a:spLocks noGrp="1"/>
          </p:cNvSpPr>
          <p:nvPr>
            <p:ph type="title"/>
          </p:nvPr>
        </p:nvSpPr>
        <p:spPr/>
        <p:txBody>
          <a:bodyPr/>
          <a:lstStyle/>
          <a:p>
            <a:r>
              <a:rPr lang="en-US" dirty="0"/>
              <a:t>Powering System – UR side (WP6a/b) </a:t>
            </a:r>
            <a:endParaRPr lang="en-CH"/>
          </a:p>
        </p:txBody>
      </p:sp>
      <p:sp>
        <p:nvSpPr>
          <p:cNvPr id="4" name="Slide Number Placeholder 3">
            <a:extLst>
              <a:ext uri="{FF2B5EF4-FFF2-40B4-BE49-F238E27FC236}">
                <a16:creationId xmlns:a16="http://schemas.microsoft.com/office/drawing/2014/main" id="{B4D42A5E-28A6-E642-A355-EE8A03D52D81}"/>
              </a:ext>
            </a:extLst>
          </p:cNvPr>
          <p:cNvSpPr>
            <a:spLocks noGrp="1"/>
          </p:cNvSpPr>
          <p:nvPr>
            <p:ph type="sldNum" sz="quarter" idx="12"/>
          </p:nvPr>
        </p:nvSpPr>
        <p:spPr/>
        <p:txBody>
          <a:bodyPr/>
          <a:lstStyle/>
          <a:p>
            <a:fld id="{BFDCA1C4-9514-7B4F-976F-D92F7E296653}" type="slidenum">
              <a:rPr lang="fr-FR" smtClean="0"/>
              <a:pPr/>
              <a:t>15</a:t>
            </a:fld>
            <a:endParaRPr lang="fr-FR" dirty="0"/>
          </a:p>
        </p:txBody>
      </p:sp>
      <p:sp>
        <p:nvSpPr>
          <p:cNvPr id="15" name="TextBox 14">
            <a:extLst>
              <a:ext uri="{FF2B5EF4-FFF2-40B4-BE49-F238E27FC236}">
                <a16:creationId xmlns:a16="http://schemas.microsoft.com/office/drawing/2014/main" id="{21B3DA0B-B8C5-CF4F-AB72-879C3ED2FFDC}"/>
              </a:ext>
            </a:extLst>
          </p:cNvPr>
          <p:cNvSpPr txBox="1"/>
          <p:nvPr/>
        </p:nvSpPr>
        <p:spPr>
          <a:xfrm>
            <a:off x="9091445" y="1235633"/>
            <a:ext cx="6096000" cy="338554"/>
          </a:xfrm>
          <a:prstGeom prst="rect">
            <a:avLst/>
          </a:prstGeom>
          <a:noFill/>
        </p:spPr>
        <p:txBody>
          <a:bodyPr wrap="square">
            <a:spAutoFit/>
          </a:bodyPr>
          <a:lstStyle/>
          <a:p>
            <a:r>
              <a:rPr lang="en-GB" sz="1600" b="0" i="0" u="none" strike="noStrike" dirty="0">
                <a:solidFill>
                  <a:srgbClr val="292929"/>
                </a:solidFill>
                <a:effectLst/>
                <a:latin typeface="sourcesans-regular"/>
              </a:rPr>
              <a:t>UR</a:t>
            </a:r>
            <a:endParaRPr lang="en-FR" sz="1600" dirty="0"/>
          </a:p>
        </p:txBody>
      </p:sp>
      <p:sp>
        <p:nvSpPr>
          <p:cNvPr id="16" name="TextBox 15">
            <a:extLst>
              <a:ext uri="{FF2B5EF4-FFF2-40B4-BE49-F238E27FC236}">
                <a16:creationId xmlns:a16="http://schemas.microsoft.com/office/drawing/2014/main" id="{4D1D4760-7672-2C41-B1CB-32AEC7FC4FAB}"/>
              </a:ext>
            </a:extLst>
          </p:cNvPr>
          <p:cNvSpPr txBox="1"/>
          <p:nvPr/>
        </p:nvSpPr>
        <p:spPr>
          <a:xfrm>
            <a:off x="10343130" y="2421240"/>
            <a:ext cx="6716110" cy="338554"/>
          </a:xfrm>
          <a:prstGeom prst="rect">
            <a:avLst/>
          </a:prstGeom>
          <a:noFill/>
        </p:spPr>
        <p:txBody>
          <a:bodyPr wrap="square">
            <a:spAutoFit/>
          </a:bodyPr>
          <a:lstStyle/>
          <a:p>
            <a:r>
              <a:rPr lang="en-GB" sz="1600" b="0" i="0" u="none" strike="noStrike" dirty="0">
                <a:solidFill>
                  <a:srgbClr val="292929"/>
                </a:solidFill>
                <a:effectLst/>
                <a:latin typeface="sourcesans-regular"/>
              </a:rPr>
              <a:t>LHC tunnel</a:t>
            </a:r>
            <a:endParaRPr lang="en-FR" sz="1600" dirty="0"/>
          </a:p>
        </p:txBody>
      </p:sp>
      <p:sp>
        <p:nvSpPr>
          <p:cNvPr id="19" name="TextBox 18">
            <a:extLst>
              <a:ext uri="{FF2B5EF4-FFF2-40B4-BE49-F238E27FC236}">
                <a16:creationId xmlns:a16="http://schemas.microsoft.com/office/drawing/2014/main" id="{4D776580-AB6B-9649-A3EE-9380B722F8D8}"/>
              </a:ext>
            </a:extLst>
          </p:cNvPr>
          <p:cNvSpPr txBox="1"/>
          <p:nvPr/>
        </p:nvSpPr>
        <p:spPr>
          <a:xfrm>
            <a:off x="6257306" y="6228601"/>
            <a:ext cx="3587385" cy="584775"/>
          </a:xfrm>
          <a:prstGeom prst="rect">
            <a:avLst/>
          </a:prstGeom>
          <a:noFill/>
        </p:spPr>
        <p:txBody>
          <a:bodyPr wrap="square">
            <a:spAutoFit/>
          </a:bodyPr>
          <a:lstStyle/>
          <a:p>
            <a:pPr fontAlgn="t"/>
            <a:r>
              <a:rPr lang="en-GB" sz="1600" dirty="0">
                <a:solidFill>
                  <a:srgbClr val="0645AD"/>
                </a:solidFill>
                <a:latin typeface="Calibri" panose="020F0502020204030204" pitchFamily="34" charset="0"/>
                <a:cs typeface="Calibri" panose="020F0502020204030204" pitchFamily="34" charset="0"/>
              </a:rPr>
              <a:t>Change of Conceptual design of DFHX/M</a:t>
            </a:r>
          </a:p>
          <a:p>
            <a:pPr fontAlgn="t"/>
            <a:r>
              <a:rPr lang="en-GB" sz="1600" dirty="0">
                <a:solidFill>
                  <a:srgbClr val="0645AD"/>
                </a:solidFill>
                <a:latin typeface="Calibri" panose="020F0502020204030204" pitchFamily="34" charset="0"/>
                <a:cs typeface="Calibri" panose="020F0502020204030204" pitchFamily="34" charset="0"/>
                <a:hlinkClick r:id="rId4"/>
              </a:rPr>
              <a:t>LHC-DFH-EC-0006 v.1.0</a:t>
            </a:r>
            <a:endParaRPr lang="en-GB" sz="1600" dirty="0">
              <a:solidFill>
                <a:srgbClr val="0645AD"/>
              </a:solidFill>
              <a:latin typeface="Calibri" panose="020F0502020204030204" pitchFamily="34" charset="0"/>
              <a:cs typeface="Calibri" panose="020F0502020204030204" pitchFamily="34" charset="0"/>
            </a:endParaRPr>
          </a:p>
        </p:txBody>
      </p:sp>
      <p:pic>
        <p:nvPicPr>
          <p:cNvPr id="11" name="Image 2" descr="DFHXPRES1">
            <a:extLst>
              <a:ext uri="{FF2B5EF4-FFF2-40B4-BE49-F238E27FC236}">
                <a16:creationId xmlns:a16="http://schemas.microsoft.com/office/drawing/2014/main" id="{2F9E0FE2-925E-D344-917F-D748C6524AA3}"/>
              </a:ext>
            </a:extLst>
          </p:cNvPr>
          <p:cNvPicPr>
            <a:picLocks noGrp="1" noChangeAspect="1"/>
          </p:cNvPicPr>
          <p:nvPr isPhoto="1"/>
        </p:nvPicPr>
        <p:blipFill rotWithShape="1">
          <a:blip r:embed="rId5" cstate="print">
            <a:lum/>
            <a:extLst>
              <a:ext uri="{28A0092B-C50C-407E-A947-70E740481C1C}">
                <a14:useLocalDpi xmlns:a14="http://schemas.microsoft.com/office/drawing/2010/main"/>
              </a:ext>
            </a:extLst>
          </a:blip>
          <a:srcRect/>
          <a:stretch/>
        </p:blipFill>
        <p:spPr>
          <a:xfrm>
            <a:off x="1727659" y="2916233"/>
            <a:ext cx="7991590" cy="3360436"/>
          </a:xfrm>
          <a:prstGeom prst="rect">
            <a:avLst/>
          </a:prstGeom>
        </p:spPr>
      </p:pic>
      <p:sp>
        <p:nvSpPr>
          <p:cNvPr id="13" name="TextBox 12">
            <a:extLst>
              <a:ext uri="{FF2B5EF4-FFF2-40B4-BE49-F238E27FC236}">
                <a16:creationId xmlns:a16="http://schemas.microsoft.com/office/drawing/2014/main" id="{0E635536-C698-7B4A-A186-12A1552A3498}"/>
              </a:ext>
            </a:extLst>
          </p:cNvPr>
          <p:cNvSpPr txBox="1"/>
          <p:nvPr/>
        </p:nvSpPr>
        <p:spPr>
          <a:xfrm>
            <a:off x="898903" y="5517232"/>
            <a:ext cx="2376264" cy="584775"/>
          </a:xfrm>
          <a:prstGeom prst="rect">
            <a:avLst/>
          </a:prstGeom>
          <a:noFill/>
        </p:spPr>
        <p:txBody>
          <a:bodyPr wrap="square">
            <a:spAutoFit/>
          </a:bodyPr>
          <a:lstStyle/>
          <a:p>
            <a:r>
              <a:rPr lang="en-GB" sz="1600" dirty="0">
                <a:solidFill>
                  <a:srgbClr val="0070C0"/>
                </a:solidFill>
                <a:latin typeface="sourcesans-regular"/>
              </a:rPr>
              <a:t>Power converters and </a:t>
            </a:r>
            <a:br>
              <a:rPr lang="en-GB" sz="1600" dirty="0">
                <a:solidFill>
                  <a:srgbClr val="0070C0"/>
                </a:solidFill>
                <a:latin typeface="sourcesans-regular"/>
              </a:rPr>
            </a:br>
            <a:r>
              <a:rPr lang="en-GB" sz="1600" dirty="0">
                <a:solidFill>
                  <a:srgbClr val="0070C0"/>
                </a:solidFill>
                <a:latin typeface="sourcesans-regular"/>
              </a:rPr>
              <a:t>EE systems</a:t>
            </a:r>
            <a:endParaRPr lang="en-GB" sz="1600" b="0" i="0" u="none" strike="noStrike" dirty="0">
              <a:solidFill>
                <a:srgbClr val="0070C0"/>
              </a:solidFill>
              <a:effectLst/>
              <a:latin typeface="sourcesans-regular"/>
            </a:endParaRPr>
          </a:p>
        </p:txBody>
      </p:sp>
      <p:sp>
        <p:nvSpPr>
          <p:cNvPr id="18" name="TextBox 17">
            <a:extLst>
              <a:ext uri="{FF2B5EF4-FFF2-40B4-BE49-F238E27FC236}">
                <a16:creationId xmlns:a16="http://schemas.microsoft.com/office/drawing/2014/main" id="{18BDDB5F-DFC2-F647-BA8E-537F397EEDB7}"/>
              </a:ext>
            </a:extLst>
          </p:cNvPr>
          <p:cNvSpPr txBox="1"/>
          <p:nvPr/>
        </p:nvSpPr>
        <p:spPr>
          <a:xfrm>
            <a:off x="1508380" y="2491224"/>
            <a:ext cx="4533830" cy="584775"/>
          </a:xfrm>
          <a:prstGeom prst="rect">
            <a:avLst/>
          </a:prstGeom>
          <a:noFill/>
        </p:spPr>
        <p:txBody>
          <a:bodyPr wrap="square">
            <a:spAutoFit/>
          </a:bodyPr>
          <a:lstStyle/>
          <a:p>
            <a:pPr fontAlgn="t"/>
            <a:r>
              <a:rPr lang="en-GB" sz="1600" dirty="0">
                <a:solidFill>
                  <a:srgbClr val="0645AD"/>
                </a:solidFill>
                <a:latin typeface="Calibri" panose="020F0502020204030204" pitchFamily="34" charset="0"/>
                <a:cs typeface="Calibri" panose="020F0502020204030204" pitchFamily="34" charset="0"/>
              </a:rPr>
              <a:t>New UR layout: impact on DC cables and ventilation </a:t>
            </a:r>
          </a:p>
          <a:p>
            <a:pPr fontAlgn="t"/>
            <a:r>
              <a:rPr lang="en-GB" sz="1600" dirty="0">
                <a:solidFill>
                  <a:srgbClr val="0645AD"/>
                </a:solidFill>
                <a:latin typeface="Calibri" panose="020F0502020204030204" pitchFamily="34" charset="0"/>
                <a:cs typeface="Calibri" panose="020F0502020204030204" pitchFamily="34" charset="0"/>
                <a:hlinkClick r:id="rId4"/>
              </a:rPr>
              <a:t>LHC-DFH-EC-0006 v.1.0</a:t>
            </a:r>
            <a:endParaRPr lang="en-GB" sz="1600" dirty="0">
              <a:solidFill>
                <a:srgbClr val="0645AD"/>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57C7003B-F4A4-B741-A1C8-C40F286E57E7}"/>
              </a:ext>
            </a:extLst>
          </p:cNvPr>
          <p:cNvSpPr txBox="1"/>
          <p:nvPr/>
        </p:nvSpPr>
        <p:spPr>
          <a:xfrm>
            <a:off x="3108320" y="5805264"/>
            <a:ext cx="2543111" cy="584775"/>
          </a:xfrm>
          <a:prstGeom prst="rect">
            <a:avLst/>
          </a:prstGeom>
          <a:noFill/>
        </p:spPr>
        <p:txBody>
          <a:bodyPr wrap="square">
            <a:spAutoFit/>
          </a:bodyPr>
          <a:lstStyle/>
          <a:p>
            <a:r>
              <a:rPr lang="en-GB" sz="1600" dirty="0">
                <a:solidFill>
                  <a:srgbClr val="0070C0"/>
                </a:solidFill>
                <a:latin typeface="sourcesans-regular"/>
              </a:rPr>
              <a:t>Circuit Disconnector Boxes</a:t>
            </a:r>
          </a:p>
          <a:p>
            <a:r>
              <a:rPr lang="en-GB" sz="1600" b="0" i="0" u="none" strike="noStrike" dirty="0">
                <a:solidFill>
                  <a:srgbClr val="0070C0"/>
                </a:solidFill>
                <a:effectLst/>
                <a:latin typeface="sourcesans-regular"/>
                <a:hlinkClick r:id="rId6"/>
              </a:rPr>
              <a:t>LHC-RP-EC-0005</a:t>
            </a:r>
            <a:endParaRPr lang="en-GB" sz="1600" b="0" i="0" u="none" strike="noStrike" dirty="0">
              <a:solidFill>
                <a:srgbClr val="0070C0"/>
              </a:solidFill>
              <a:effectLst/>
              <a:latin typeface="sourcesans-regular"/>
            </a:endParaRPr>
          </a:p>
        </p:txBody>
      </p:sp>
      <p:sp>
        <p:nvSpPr>
          <p:cNvPr id="22" name="TextBox 21">
            <a:extLst>
              <a:ext uri="{FF2B5EF4-FFF2-40B4-BE49-F238E27FC236}">
                <a16:creationId xmlns:a16="http://schemas.microsoft.com/office/drawing/2014/main" id="{876522EE-09F2-004B-BA75-C97B4052D022}"/>
              </a:ext>
            </a:extLst>
          </p:cNvPr>
          <p:cNvSpPr txBox="1"/>
          <p:nvPr/>
        </p:nvSpPr>
        <p:spPr>
          <a:xfrm>
            <a:off x="6252376" y="3075999"/>
            <a:ext cx="3918716" cy="584775"/>
          </a:xfrm>
          <a:prstGeom prst="rect">
            <a:avLst/>
          </a:prstGeom>
          <a:solidFill>
            <a:schemeClr val="bg1"/>
          </a:solidFill>
        </p:spPr>
        <p:txBody>
          <a:bodyPr wrap="square">
            <a:spAutoFit/>
          </a:bodyPr>
          <a:lstStyle/>
          <a:p>
            <a:r>
              <a:rPr lang="en-GB" sz="1600" dirty="0">
                <a:solidFill>
                  <a:srgbClr val="0070C0"/>
                </a:solidFill>
                <a:latin typeface="sourcesans-regular"/>
              </a:rPr>
              <a:t>Copper busbars and water cooled plates</a:t>
            </a:r>
          </a:p>
          <a:p>
            <a:r>
              <a:rPr lang="en-GB" sz="1600" dirty="0">
                <a:solidFill>
                  <a:srgbClr val="0070C0"/>
                </a:solidFill>
                <a:latin typeface="sourcesans-regular"/>
                <a:hlinkClick r:id="rId7"/>
              </a:rPr>
              <a:t>LHC-RP-EC-0006</a:t>
            </a:r>
            <a:endParaRPr lang="en-GB" sz="1600" dirty="0">
              <a:solidFill>
                <a:srgbClr val="0070C0"/>
              </a:solidFill>
              <a:latin typeface="sourcesans-regular"/>
            </a:endParaRPr>
          </a:p>
        </p:txBody>
      </p:sp>
      <p:sp>
        <p:nvSpPr>
          <p:cNvPr id="25" name="Rounded Rectangle 24">
            <a:extLst>
              <a:ext uri="{FF2B5EF4-FFF2-40B4-BE49-F238E27FC236}">
                <a16:creationId xmlns:a16="http://schemas.microsoft.com/office/drawing/2014/main" id="{4A5CD456-F2E0-0846-A4C9-7D4040D69EE8}"/>
              </a:ext>
            </a:extLst>
          </p:cNvPr>
          <p:cNvSpPr/>
          <p:nvPr/>
        </p:nvSpPr>
        <p:spPr>
          <a:xfrm rot="20883852">
            <a:off x="10237246" y="1430183"/>
            <a:ext cx="542897" cy="235139"/>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20" name="Rounded Rectangle 19">
            <a:extLst>
              <a:ext uri="{FF2B5EF4-FFF2-40B4-BE49-F238E27FC236}">
                <a16:creationId xmlns:a16="http://schemas.microsoft.com/office/drawing/2014/main" id="{9B986166-27B2-5D4A-A09C-28958FEB863C}"/>
              </a:ext>
            </a:extLst>
          </p:cNvPr>
          <p:cNvSpPr/>
          <p:nvPr/>
        </p:nvSpPr>
        <p:spPr>
          <a:xfrm rot="20883852">
            <a:off x="9558710" y="1585011"/>
            <a:ext cx="542897" cy="235139"/>
          </a:xfrm>
          <a:prstGeom prst="roundRect">
            <a:avLst/>
          </a:prstGeom>
          <a:solidFill>
            <a:srgbClr val="00F800">
              <a:alpha val="34902"/>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3" name="TextBox 2">
            <a:extLst>
              <a:ext uri="{FF2B5EF4-FFF2-40B4-BE49-F238E27FC236}">
                <a16:creationId xmlns:a16="http://schemas.microsoft.com/office/drawing/2014/main" id="{5700F4B9-5B3C-D0F2-966D-4847EA85C3D3}"/>
              </a:ext>
            </a:extLst>
          </p:cNvPr>
          <p:cNvSpPr txBox="1"/>
          <p:nvPr/>
        </p:nvSpPr>
        <p:spPr>
          <a:xfrm>
            <a:off x="421790" y="980728"/>
            <a:ext cx="7108277" cy="2031325"/>
          </a:xfrm>
          <a:prstGeom prst="rect">
            <a:avLst/>
          </a:prstGeom>
          <a:noFill/>
        </p:spPr>
        <p:txBody>
          <a:bodyPr wrap="square">
            <a:spAutoFit/>
          </a:bodyPr>
          <a:lstStyle/>
          <a:p>
            <a:pPr>
              <a:defRPr/>
            </a:pPr>
            <a:r>
              <a:rPr lang="en-GB" dirty="0">
                <a:latin typeface="Calibri" panose="020F0502020204030204" pitchFamily="34" charset="0"/>
                <a:cs typeface="Calibri" panose="020F0502020204030204" pitchFamily="34" charset="0"/>
              </a:rPr>
              <a:t>Warm Powering system and interface to DFHX/M now fully defined, </a:t>
            </a:r>
            <a:r>
              <a:rPr lang="en-GB" dirty="0" err="1">
                <a:latin typeface="Calibri" panose="020F0502020204030204" pitchFamily="34" charset="0"/>
                <a:cs typeface="Calibri" panose="020F0502020204030204" pitchFamily="34" charset="0"/>
              </a:rPr>
              <a:t>incl</a:t>
            </a:r>
            <a:endParaRPr lang="en-GB"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en-GB" dirty="0">
                <a:latin typeface="Calibri" panose="020F0502020204030204" pitchFamily="34" charset="0"/>
                <a:cs typeface="Calibri" panose="020F0502020204030204" pitchFamily="34" charset="0"/>
              </a:rPr>
              <a:t>Adaption to latest UR layout and DFHX/M design</a:t>
            </a:r>
          </a:p>
          <a:p>
            <a:pPr marL="285750" indent="-285750">
              <a:buFont typeface="Arial" panose="020B0604020202020204" pitchFamily="34" charset="0"/>
              <a:buChar char="•"/>
              <a:defRPr/>
            </a:pPr>
            <a:r>
              <a:rPr lang="en-GB" dirty="0">
                <a:latin typeface="Calibri" panose="020F0502020204030204" pitchFamily="34" charset="0"/>
                <a:cs typeface="Calibri" panose="020F0502020204030204" pitchFamily="34" charset="0"/>
              </a:rPr>
              <a:t>Optimisation and standardisation of DC cables and ventilation needs </a:t>
            </a:r>
          </a:p>
          <a:p>
            <a:pPr marL="285750" indent="-285750">
              <a:buFont typeface="Arial" panose="020B0604020202020204" pitchFamily="34" charset="0"/>
              <a:buChar char="•"/>
              <a:defRPr/>
            </a:pPr>
            <a:r>
              <a:rPr lang="en-GB" dirty="0">
                <a:latin typeface="Calibri" panose="020F0502020204030204" pitchFamily="34" charset="0"/>
                <a:cs typeface="Calibri" panose="020F0502020204030204" pitchFamily="34" charset="0"/>
              </a:rPr>
              <a:t>Definition of high current DC copper busbars, their cooling system and interfaces with DFHX/M</a:t>
            </a:r>
          </a:p>
          <a:p>
            <a:pPr marL="285750" indent="-285750">
              <a:buFont typeface="Arial" panose="020B0604020202020204" pitchFamily="34" charset="0"/>
              <a:buChar char="•"/>
              <a:defRPr/>
            </a:pPr>
            <a:endParaRPr lang="en-GB" dirty="0">
              <a:latin typeface="Calibri" panose="020F0502020204030204" pitchFamily="34" charset="0"/>
              <a:cs typeface="Calibri" panose="020F0502020204030204" pitchFamily="34" charset="0"/>
            </a:endParaRPr>
          </a:p>
          <a:p>
            <a:pPr marL="285750" indent="-285750" fontAlgn="t">
              <a:buFont typeface="Arial" panose="020B0604020202020204" pitchFamily="34" charset="0"/>
              <a:buChar char="•"/>
            </a:pPr>
            <a:endParaRPr lang="en-GB" sz="1800" b="0" i="0" dirty="0">
              <a:solidFill>
                <a:srgbClr val="0645AD"/>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4145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16</a:t>
            </a:fld>
            <a:endParaRPr lang="fr-FR"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761452" y="41549"/>
            <a:ext cx="11246400" cy="720000"/>
          </a:xfrm>
        </p:spPr>
        <p:txBody>
          <a:bodyPr/>
          <a:lstStyle/>
          <a:p>
            <a:r>
              <a:rPr lang="fr-CH" dirty="0"/>
              <a:t>HL-LHC </a:t>
            </a:r>
            <a:r>
              <a:rPr lang="fr-CH" dirty="0" err="1"/>
              <a:t>Managerial</a:t>
            </a:r>
            <a:r>
              <a:rPr lang="fr-CH" dirty="0"/>
              <a:t> </a:t>
            </a:r>
            <a:r>
              <a:rPr lang="fr-CH" dirty="0" err="1"/>
              <a:t>Decisions</a:t>
            </a:r>
            <a:r>
              <a:rPr lang="fr-CH" dirty="0"/>
              <a:t> (via </a:t>
            </a:r>
            <a:r>
              <a:rPr lang="fr-CH" dirty="0" err="1"/>
              <a:t>DMRs</a:t>
            </a:r>
            <a:r>
              <a:rPr lang="fr-CH" dirty="0"/>
              <a:t>)</a:t>
            </a:r>
            <a:endParaRPr lang="en-GB" dirty="0"/>
          </a:p>
        </p:txBody>
      </p:sp>
      <p:sp>
        <p:nvSpPr>
          <p:cNvPr id="8" name="19 Flecha derecha">
            <a:extLst>
              <a:ext uri="{FF2B5EF4-FFF2-40B4-BE49-F238E27FC236}">
                <a16:creationId xmlns:a16="http://schemas.microsoft.com/office/drawing/2014/main" id="{4FF67B5B-1DC5-4C0D-982E-CB399DF8DED2}"/>
              </a:ext>
            </a:extLst>
          </p:cNvPr>
          <p:cNvSpPr/>
          <p:nvPr/>
        </p:nvSpPr>
        <p:spPr>
          <a:xfrm>
            <a:off x="10304" y="2708920"/>
            <a:ext cx="12171392" cy="1188000"/>
          </a:xfrm>
          <a:prstGeom prst="rightArrow">
            <a:avLst/>
          </a:prstGeom>
          <a:solidFill>
            <a:schemeClr val="bg2"/>
          </a:solidFill>
          <a:ln w="12700" cap="flat" cmpd="sng" algn="ctr">
            <a:solidFill>
              <a:srgbClr val="5B9BD5">
                <a:shade val="50000"/>
              </a:srgbClr>
            </a:solidFill>
            <a:prstDash val="solid"/>
            <a:miter lim="800000"/>
          </a:ln>
          <a:effectLst/>
        </p:spPr>
        <p:txBody>
          <a:bodyPr rtlCol="0" anchor="ctr"/>
          <a:lstStyle/>
          <a:p>
            <a:pPr defTabSz="914377" fontAlgn="base">
              <a:spcBef>
                <a:spcPct val="0"/>
              </a:spcBef>
              <a:spcAft>
                <a:spcPct val="0"/>
              </a:spcAft>
              <a:defRPr/>
            </a:pPr>
            <a:r>
              <a:rPr lang="es-ES" kern="0" dirty="0">
                <a:solidFill>
                  <a:prstClr val="white"/>
                </a:solidFill>
                <a:latin typeface="Calibri" panose="020F0502020204030204" pitchFamily="34" charset="0"/>
                <a:cs typeface="Calibri" panose="020F0502020204030204" pitchFamily="34" charset="0"/>
              </a:rPr>
              <a:t>Oct’21       Nov       Dec       Jan’22       Feb       Mar       Apr        May        Jun        Jul        Aug         Sep         Oct        Nov        Dec’22</a:t>
            </a:r>
            <a:endParaRPr lang="es-ES_tradnl" kern="0" dirty="0">
              <a:solidFill>
                <a:prstClr val="white"/>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373C59D7-F112-A81B-C37B-D566FCF6A9F3}"/>
              </a:ext>
            </a:extLst>
          </p:cNvPr>
          <p:cNvSpPr txBox="1"/>
          <p:nvPr/>
        </p:nvSpPr>
        <p:spPr>
          <a:xfrm>
            <a:off x="-1197" y="3785361"/>
            <a:ext cx="133837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Construction of a fourth D2 corrector prototype at CERN</a:t>
            </a:r>
            <a:endParaRPr lang="en-US" sz="1067" b="0" dirty="0">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1DA93194-75CF-9C3B-25B3-F0B97C29D1C4}"/>
              </a:ext>
            </a:extLst>
          </p:cNvPr>
          <p:cNvSpPr txBox="1"/>
          <p:nvPr/>
        </p:nvSpPr>
        <p:spPr>
          <a:xfrm>
            <a:off x="1871090" y="686899"/>
            <a:ext cx="1234145"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SM18 Bench-Reconfiguration for testing of WP3 magnets and WP6A SC Links </a:t>
            </a:r>
            <a:endParaRPr lang="en-US" sz="1067" b="0" dirty="0">
              <a:latin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7E02BFB0-21AE-064F-979A-D765A7021BBE}"/>
              </a:ext>
            </a:extLst>
          </p:cNvPr>
          <p:cNvSpPr txBox="1"/>
          <p:nvPr/>
        </p:nvSpPr>
        <p:spPr>
          <a:xfrm>
            <a:off x="3026823" y="3910644"/>
            <a:ext cx="1231869"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Manufacturing of 4 TCPCs in-house</a:t>
            </a:r>
            <a:endParaRPr lang="en-US" sz="1067" b="0" dirty="0">
              <a:latin typeface="Calibri" panose="020F050202020403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5F26A9B4-D81D-4674-AAEE-180C9F4FFEC1}"/>
              </a:ext>
            </a:extLst>
          </p:cNvPr>
          <p:cNvSpPr txBox="1"/>
          <p:nvPr/>
        </p:nvSpPr>
        <p:spPr>
          <a:xfrm>
            <a:off x="293549" y="1581376"/>
            <a:ext cx="1446736"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Quench Heaters </a:t>
            </a:r>
            <a:r>
              <a:rPr lang="en-GB" sz="1067" b="0">
                <a:latin typeface="Calibri" panose="020F0502020204030204" pitchFamily="34" charset="0"/>
                <a:cs typeface="Calibri" panose="020F0502020204030204" pitchFamily="34" charset="0"/>
              </a:rPr>
              <a:t>Design for MQXFB</a:t>
            </a:r>
            <a:endParaRPr lang="en-US" sz="1067" b="0" dirty="0">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7C17BDA0-915C-489B-B334-0CD9598DBD3C}"/>
              </a:ext>
            </a:extLst>
          </p:cNvPr>
          <p:cNvSpPr txBox="1"/>
          <p:nvPr/>
        </p:nvSpPr>
        <p:spPr>
          <a:xfrm>
            <a:off x="767602" y="4646261"/>
            <a:ext cx="137324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a:latin typeface="Calibri" panose="020F0502020204030204" pitchFamily="34" charset="0"/>
                <a:cs typeface="Calibri" panose="020F0502020204030204" pitchFamily="34" charset="0"/>
              </a:rPr>
              <a:t>Agreement for the extra </a:t>
            </a:r>
            <a:r>
              <a:rPr lang="en-GB" sz="1067" b="0" dirty="0">
                <a:latin typeface="Calibri" panose="020F0502020204030204" pitchFamily="34" charset="0"/>
                <a:cs typeface="Calibri" panose="020F0502020204030204" pitchFamily="34" charset="0"/>
              </a:rPr>
              <a:t>costs of HOC and </a:t>
            </a:r>
            <a:r>
              <a:rPr lang="en-GB" sz="1067" b="0">
                <a:latin typeface="Calibri" panose="020F0502020204030204" pitchFamily="34" charset="0"/>
                <a:cs typeface="Calibri" panose="020F0502020204030204" pitchFamily="34" charset="0"/>
              </a:rPr>
              <a:t>spare coils</a:t>
            </a:r>
            <a:endParaRPr lang="en-US" sz="1067" b="0" dirty="0">
              <a:latin typeface="Calibri" panose="020F0502020204030204" pitchFamily="34" charset="0"/>
              <a:cs typeface="Calibri" panose="020F0502020204030204" pitchFamily="34" charset="0"/>
            </a:endParaRPr>
          </a:p>
        </p:txBody>
      </p:sp>
      <p:cxnSp>
        <p:nvCxnSpPr>
          <p:cNvPr id="9" name="Straight Arrow Connector 8">
            <a:extLst>
              <a:ext uri="{FF2B5EF4-FFF2-40B4-BE49-F238E27FC236}">
                <a16:creationId xmlns:a16="http://schemas.microsoft.com/office/drawing/2014/main" id="{9E5E284C-71E9-9A9E-67F9-40677102149B}"/>
              </a:ext>
            </a:extLst>
          </p:cNvPr>
          <p:cNvCxnSpPr>
            <a:cxnSpLocks/>
            <a:stCxn id="6" idx="0"/>
          </p:cNvCxnSpPr>
          <p:nvPr/>
        </p:nvCxnSpPr>
        <p:spPr>
          <a:xfrm flipV="1">
            <a:off x="667992" y="3604820"/>
            <a:ext cx="43308" cy="18054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284E42E-3B01-97C1-7388-943C612E3938}"/>
              </a:ext>
            </a:extLst>
          </p:cNvPr>
          <p:cNvCxnSpPr>
            <a:cxnSpLocks/>
          </p:cNvCxnSpPr>
          <p:nvPr/>
        </p:nvCxnSpPr>
        <p:spPr>
          <a:xfrm flipV="1">
            <a:off x="3750191" y="3604820"/>
            <a:ext cx="0" cy="30582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2017E300-4A9B-789A-BF43-DF6674788CA2}"/>
              </a:ext>
            </a:extLst>
          </p:cNvPr>
          <p:cNvCxnSpPr>
            <a:cxnSpLocks/>
            <a:stCxn id="26" idx="2"/>
          </p:cNvCxnSpPr>
          <p:nvPr/>
        </p:nvCxnSpPr>
        <p:spPr>
          <a:xfrm>
            <a:off x="2488163" y="1600291"/>
            <a:ext cx="775936" cy="138295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6EFCBFFD-CD5D-D592-C6BD-08AAB096402C}"/>
              </a:ext>
            </a:extLst>
          </p:cNvPr>
          <p:cNvCxnSpPr>
            <a:cxnSpLocks/>
            <a:stCxn id="34" idx="0"/>
          </p:cNvCxnSpPr>
          <p:nvPr/>
        </p:nvCxnSpPr>
        <p:spPr>
          <a:xfrm flipV="1">
            <a:off x="1454226" y="3629647"/>
            <a:ext cx="0" cy="101661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72ACB4D-D572-A5F4-CF0C-A191D3A5E277}"/>
              </a:ext>
            </a:extLst>
          </p:cNvPr>
          <p:cNvCxnSpPr>
            <a:cxnSpLocks/>
            <a:stCxn id="32" idx="2"/>
          </p:cNvCxnSpPr>
          <p:nvPr/>
        </p:nvCxnSpPr>
        <p:spPr>
          <a:xfrm>
            <a:off x="1016917" y="2002132"/>
            <a:ext cx="72984" cy="98111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6D8FD43B-0B54-1BEA-4B35-5BF1D50A41EB}"/>
              </a:ext>
            </a:extLst>
          </p:cNvPr>
          <p:cNvSpPr txBox="1"/>
          <p:nvPr/>
        </p:nvSpPr>
        <p:spPr>
          <a:xfrm>
            <a:off x="3431704" y="5777265"/>
            <a:ext cx="182420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Differential longitudinal pressures across the HL-LHC IT Cold Masses</a:t>
            </a:r>
            <a:endParaRPr lang="en-US" sz="1067" b="0" dirty="0">
              <a:latin typeface="Calibri" panose="020F0502020204030204" pitchFamily="34" charset="0"/>
              <a:cs typeface="Calibri" panose="020F0502020204030204" pitchFamily="34" charset="0"/>
            </a:endParaRPr>
          </a:p>
        </p:txBody>
      </p:sp>
      <p:cxnSp>
        <p:nvCxnSpPr>
          <p:cNvPr id="48" name="Straight Arrow Connector 47">
            <a:extLst>
              <a:ext uri="{FF2B5EF4-FFF2-40B4-BE49-F238E27FC236}">
                <a16:creationId xmlns:a16="http://schemas.microsoft.com/office/drawing/2014/main" id="{753053A2-41C1-22E6-C75C-0724669B9355}"/>
              </a:ext>
            </a:extLst>
          </p:cNvPr>
          <p:cNvCxnSpPr>
            <a:cxnSpLocks/>
            <a:stCxn id="47" idx="0"/>
          </p:cNvCxnSpPr>
          <p:nvPr/>
        </p:nvCxnSpPr>
        <p:spPr>
          <a:xfrm flipV="1">
            <a:off x="4343806" y="3629647"/>
            <a:ext cx="0" cy="214761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9EEA2CCA-78A9-3C44-A6E5-72033021E3F1}"/>
              </a:ext>
            </a:extLst>
          </p:cNvPr>
          <p:cNvSpPr txBox="1"/>
          <p:nvPr/>
        </p:nvSpPr>
        <p:spPr>
          <a:xfrm>
            <a:off x="4943872" y="838982"/>
            <a:ext cx="1728192"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procurement of cables for higher radiation tolerance for HL-LHC</a:t>
            </a:r>
            <a:endParaRPr lang="en-US" sz="1067" b="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0B6D7301-72EC-BAD8-2103-ACFB4F2B83F0}"/>
              </a:ext>
            </a:extLst>
          </p:cNvPr>
          <p:cNvCxnSpPr>
            <a:cxnSpLocks/>
            <a:stCxn id="60" idx="2"/>
          </p:cNvCxnSpPr>
          <p:nvPr/>
        </p:nvCxnSpPr>
        <p:spPr>
          <a:xfrm>
            <a:off x="5807968" y="1588161"/>
            <a:ext cx="0" cy="139508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3" name="TextBox 62">
            <a:extLst>
              <a:ext uri="{FF2B5EF4-FFF2-40B4-BE49-F238E27FC236}">
                <a16:creationId xmlns:a16="http://schemas.microsoft.com/office/drawing/2014/main" id="{03F0FD6A-1E36-A9BF-B412-1D99F03A5D99}"/>
              </a:ext>
            </a:extLst>
          </p:cNvPr>
          <p:cNvSpPr txBox="1"/>
          <p:nvPr/>
        </p:nvSpPr>
        <p:spPr>
          <a:xfrm>
            <a:off x="4511824" y="4480341"/>
            <a:ext cx="1395000"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procurement of transport devices after the opening of IT-4579</a:t>
            </a:r>
            <a:endParaRPr lang="en-US" sz="1067" b="0" dirty="0">
              <a:latin typeface="Calibri" panose="020F0502020204030204" pitchFamily="34" charset="0"/>
              <a:cs typeface="Calibri" panose="020F0502020204030204" pitchFamily="34" charset="0"/>
            </a:endParaRPr>
          </a:p>
        </p:txBody>
      </p:sp>
      <p:cxnSp>
        <p:nvCxnSpPr>
          <p:cNvPr id="64" name="Straight Arrow Connector 63">
            <a:extLst>
              <a:ext uri="{FF2B5EF4-FFF2-40B4-BE49-F238E27FC236}">
                <a16:creationId xmlns:a16="http://schemas.microsoft.com/office/drawing/2014/main" id="{D1147E7D-D081-D813-87E9-3955923E409A}"/>
              </a:ext>
            </a:extLst>
          </p:cNvPr>
          <p:cNvCxnSpPr>
            <a:cxnSpLocks/>
          </p:cNvCxnSpPr>
          <p:nvPr/>
        </p:nvCxnSpPr>
        <p:spPr>
          <a:xfrm flipV="1">
            <a:off x="4603898" y="3645024"/>
            <a:ext cx="0" cy="83531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0" name="TextBox 69">
            <a:extLst>
              <a:ext uri="{FF2B5EF4-FFF2-40B4-BE49-F238E27FC236}">
                <a16:creationId xmlns:a16="http://schemas.microsoft.com/office/drawing/2014/main" id="{B89B621E-ABF6-2C32-553E-E3209DA57709}"/>
              </a:ext>
            </a:extLst>
          </p:cNvPr>
          <p:cNvSpPr txBox="1"/>
          <p:nvPr/>
        </p:nvSpPr>
        <p:spPr>
          <a:xfrm>
            <a:off x="4455113" y="1872830"/>
            <a:ext cx="1296143"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Thermal Cycle for the HL-LHC IT String</a:t>
            </a:r>
            <a:endParaRPr lang="en-US" sz="1067" b="0" dirty="0">
              <a:latin typeface="Calibri" panose="020F0502020204030204" pitchFamily="34" charset="0"/>
              <a:cs typeface="Calibri" panose="020F0502020204030204" pitchFamily="34" charset="0"/>
            </a:endParaRPr>
          </a:p>
        </p:txBody>
      </p:sp>
      <p:cxnSp>
        <p:nvCxnSpPr>
          <p:cNvPr id="71" name="Straight Arrow Connector 70">
            <a:extLst>
              <a:ext uri="{FF2B5EF4-FFF2-40B4-BE49-F238E27FC236}">
                <a16:creationId xmlns:a16="http://schemas.microsoft.com/office/drawing/2014/main" id="{9B76F898-7868-E3C3-42C9-806EFC75A22F}"/>
              </a:ext>
            </a:extLst>
          </p:cNvPr>
          <p:cNvCxnSpPr>
            <a:cxnSpLocks/>
          </p:cNvCxnSpPr>
          <p:nvPr/>
        </p:nvCxnSpPr>
        <p:spPr>
          <a:xfrm flipH="1">
            <a:off x="5591943" y="2293586"/>
            <a:ext cx="1" cy="70234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B92E1D60-46CC-AF7D-6975-FDC76EF2EE17}"/>
              </a:ext>
            </a:extLst>
          </p:cNvPr>
          <p:cNvSpPr txBox="1"/>
          <p:nvPr/>
        </p:nvSpPr>
        <p:spPr>
          <a:xfrm>
            <a:off x="6543179" y="4733011"/>
            <a:ext cx="120013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D2 Series manufacturing</a:t>
            </a:r>
            <a:endParaRPr lang="en-US" sz="1067" b="0" dirty="0">
              <a:latin typeface="Calibri" panose="020F0502020204030204" pitchFamily="34" charset="0"/>
              <a:cs typeface="Calibri" panose="020F0502020204030204" pitchFamily="34" charset="0"/>
            </a:endParaRPr>
          </a:p>
        </p:txBody>
      </p:sp>
      <p:cxnSp>
        <p:nvCxnSpPr>
          <p:cNvPr id="75" name="Straight Arrow Connector 74">
            <a:extLst>
              <a:ext uri="{FF2B5EF4-FFF2-40B4-BE49-F238E27FC236}">
                <a16:creationId xmlns:a16="http://schemas.microsoft.com/office/drawing/2014/main" id="{CA7E5391-3A25-8BFE-3CAF-3E5072620DD1}"/>
              </a:ext>
            </a:extLst>
          </p:cNvPr>
          <p:cNvCxnSpPr>
            <a:cxnSpLocks/>
          </p:cNvCxnSpPr>
          <p:nvPr/>
        </p:nvCxnSpPr>
        <p:spPr>
          <a:xfrm flipH="1" flipV="1">
            <a:off x="6686428" y="3634696"/>
            <a:ext cx="47640" cy="1098315"/>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4" name="TextBox 83">
            <a:extLst>
              <a:ext uri="{FF2B5EF4-FFF2-40B4-BE49-F238E27FC236}">
                <a16:creationId xmlns:a16="http://schemas.microsoft.com/office/drawing/2014/main" id="{7167D49A-A683-16B5-60EC-93DD22797EAF}"/>
              </a:ext>
            </a:extLst>
          </p:cNvPr>
          <p:cNvSpPr txBox="1"/>
          <p:nvPr/>
        </p:nvSpPr>
        <p:spPr>
          <a:xfrm>
            <a:off x="3167675" y="843087"/>
            <a:ext cx="1728192"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Software support for cold powering tests of HL-LHC magnets in SM18</a:t>
            </a:r>
            <a:endParaRPr lang="en-US" sz="1067" b="0" dirty="0">
              <a:latin typeface="Calibri" panose="020F0502020204030204" pitchFamily="34" charset="0"/>
              <a:cs typeface="Calibri" panose="020F0502020204030204" pitchFamily="34" charset="0"/>
            </a:endParaRPr>
          </a:p>
        </p:txBody>
      </p:sp>
      <p:cxnSp>
        <p:nvCxnSpPr>
          <p:cNvPr id="86" name="Straight Arrow Connector 85">
            <a:extLst>
              <a:ext uri="{FF2B5EF4-FFF2-40B4-BE49-F238E27FC236}">
                <a16:creationId xmlns:a16="http://schemas.microsoft.com/office/drawing/2014/main" id="{39856B99-E378-A9F1-A143-66967EB0BAE7}"/>
              </a:ext>
            </a:extLst>
          </p:cNvPr>
          <p:cNvCxnSpPr>
            <a:cxnSpLocks/>
          </p:cNvCxnSpPr>
          <p:nvPr/>
        </p:nvCxnSpPr>
        <p:spPr>
          <a:xfrm flipH="1">
            <a:off x="4403595" y="1475172"/>
            <a:ext cx="8636" cy="150807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9" name="TextBox 88">
            <a:extLst>
              <a:ext uri="{FF2B5EF4-FFF2-40B4-BE49-F238E27FC236}">
                <a16:creationId xmlns:a16="http://schemas.microsoft.com/office/drawing/2014/main" id="{CA4EA9AF-1FCE-7216-9A42-26217374AB7C}"/>
              </a:ext>
            </a:extLst>
          </p:cNvPr>
          <p:cNvSpPr txBox="1"/>
          <p:nvPr/>
        </p:nvSpPr>
        <p:spPr>
          <a:xfrm>
            <a:off x="6855379" y="4013285"/>
            <a:ext cx="120013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In-sourcing of HL-LHC BPMs at CERN</a:t>
            </a:r>
            <a:endParaRPr lang="en-US" sz="1067" b="0" dirty="0">
              <a:latin typeface="Calibri" panose="020F0502020204030204" pitchFamily="34" charset="0"/>
              <a:cs typeface="Calibri" panose="020F0502020204030204" pitchFamily="34" charset="0"/>
            </a:endParaRPr>
          </a:p>
        </p:txBody>
      </p:sp>
      <p:cxnSp>
        <p:nvCxnSpPr>
          <p:cNvPr id="91" name="Straight Arrow Connector 90">
            <a:extLst>
              <a:ext uri="{FF2B5EF4-FFF2-40B4-BE49-F238E27FC236}">
                <a16:creationId xmlns:a16="http://schemas.microsoft.com/office/drawing/2014/main" id="{F8340ADF-4AA4-B103-ADBF-28A60BD4C4F3}"/>
              </a:ext>
            </a:extLst>
          </p:cNvPr>
          <p:cNvCxnSpPr>
            <a:cxnSpLocks/>
          </p:cNvCxnSpPr>
          <p:nvPr/>
        </p:nvCxnSpPr>
        <p:spPr>
          <a:xfrm flipH="1" flipV="1">
            <a:off x="6935289" y="3648455"/>
            <a:ext cx="645644" cy="37858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95" name="TextBox 94">
            <a:extLst>
              <a:ext uri="{FF2B5EF4-FFF2-40B4-BE49-F238E27FC236}">
                <a16:creationId xmlns:a16="http://schemas.microsoft.com/office/drawing/2014/main" id="{7FD9738C-5262-C443-F565-7726C180E4D6}"/>
              </a:ext>
            </a:extLst>
          </p:cNvPr>
          <p:cNvSpPr txBox="1"/>
          <p:nvPr/>
        </p:nvSpPr>
        <p:spPr>
          <a:xfrm>
            <a:off x="3172687" y="1747402"/>
            <a:ext cx="1155007"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Production in-house of HL-LHC HTS Current Leads</a:t>
            </a:r>
            <a:endParaRPr lang="en-US" sz="1067" b="0" dirty="0">
              <a:latin typeface="Calibri" panose="020F0502020204030204" pitchFamily="34" charset="0"/>
              <a:cs typeface="Calibri" panose="020F0502020204030204" pitchFamily="34" charset="0"/>
            </a:endParaRPr>
          </a:p>
        </p:txBody>
      </p:sp>
      <p:cxnSp>
        <p:nvCxnSpPr>
          <p:cNvPr id="98" name="Straight Arrow Connector 97">
            <a:extLst>
              <a:ext uri="{FF2B5EF4-FFF2-40B4-BE49-F238E27FC236}">
                <a16:creationId xmlns:a16="http://schemas.microsoft.com/office/drawing/2014/main" id="{276C2A98-CFAE-F451-5694-A8B7B14C7801}"/>
              </a:ext>
            </a:extLst>
          </p:cNvPr>
          <p:cNvCxnSpPr>
            <a:cxnSpLocks/>
            <a:stCxn id="95" idx="2"/>
          </p:cNvCxnSpPr>
          <p:nvPr/>
        </p:nvCxnSpPr>
        <p:spPr>
          <a:xfrm>
            <a:off x="3750191" y="2496581"/>
            <a:ext cx="574355" cy="49935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3" name="TextBox 102">
            <a:extLst>
              <a:ext uri="{FF2B5EF4-FFF2-40B4-BE49-F238E27FC236}">
                <a16:creationId xmlns:a16="http://schemas.microsoft.com/office/drawing/2014/main" id="{A0435B60-C043-B54E-D27A-F0D859A67AD2}"/>
              </a:ext>
            </a:extLst>
          </p:cNvPr>
          <p:cNvSpPr txBox="1"/>
          <p:nvPr/>
        </p:nvSpPr>
        <p:spPr>
          <a:xfrm>
            <a:off x="8544272" y="4030709"/>
            <a:ext cx="130633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In-sourcing of LS3 Collimators and Masks </a:t>
            </a:r>
            <a:endParaRPr lang="en-US" sz="1067" b="0" dirty="0">
              <a:latin typeface="Calibri" panose="020F0502020204030204" pitchFamily="34" charset="0"/>
              <a:cs typeface="Calibri" panose="020F0502020204030204" pitchFamily="34" charset="0"/>
            </a:endParaRPr>
          </a:p>
        </p:txBody>
      </p:sp>
      <p:cxnSp>
        <p:nvCxnSpPr>
          <p:cNvPr id="108" name="Straight Arrow Connector 107">
            <a:extLst>
              <a:ext uri="{FF2B5EF4-FFF2-40B4-BE49-F238E27FC236}">
                <a16:creationId xmlns:a16="http://schemas.microsoft.com/office/drawing/2014/main" id="{622CA034-07F2-1F43-958E-F3BBFDEE2DF4}"/>
              </a:ext>
            </a:extLst>
          </p:cNvPr>
          <p:cNvCxnSpPr>
            <a:cxnSpLocks/>
            <a:stCxn id="103" idx="0"/>
          </p:cNvCxnSpPr>
          <p:nvPr/>
        </p:nvCxnSpPr>
        <p:spPr>
          <a:xfrm flipH="1" flipV="1">
            <a:off x="9070311" y="3643206"/>
            <a:ext cx="127130" cy="38750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261332DB-9297-BE20-8646-CECAB1354866}"/>
              </a:ext>
            </a:extLst>
          </p:cNvPr>
          <p:cNvSpPr txBox="1"/>
          <p:nvPr/>
        </p:nvSpPr>
        <p:spPr>
          <a:xfrm>
            <a:off x="5813739" y="5464929"/>
            <a:ext cx="1200133"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procurement of Vacuum Sector Valves (WP12 &amp; WP4)</a:t>
            </a:r>
            <a:endParaRPr lang="en-US" sz="1067" b="0" dirty="0">
              <a:latin typeface="Calibri" panose="020F0502020204030204" pitchFamily="34" charset="0"/>
              <a:cs typeface="Calibri" panose="020F0502020204030204" pitchFamily="34" charset="0"/>
            </a:endParaRPr>
          </a:p>
        </p:txBody>
      </p:sp>
      <p:cxnSp>
        <p:nvCxnSpPr>
          <p:cNvPr id="110" name="Straight Arrow Connector 109">
            <a:extLst>
              <a:ext uri="{FF2B5EF4-FFF2-40B4-BE49-F238E27FC236}">
                <a16:creationId xmlns:a16="http://schemas.microsoft.com/office/drawing/2014/main" id="{08B4C27F-BB9E-7CC0-949A-CF2A2739E9C9}"/>
              </a:ext>
            </a:extLst>
          </p:cNvPr>
          <p:cNvCxnSpPr>
            <a:cxnSpLocks/>
            <a:stCxn id="109" idx="0"/>
          </p:cNvCxnSpPr>
          <p:nvPr/>
        </p:nvCxnSpPr>
        <p:spPr>
          <a:xfrm flipV="1">
            <a:off x="6413806" y="3629647"/>
            <a:ext cx="0" cy="183528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16" name="TextBox 115">
            <a:extLst>
              <a:ext uri="{FF2B5EF4-FFF2-40B4-BE49-F238E27FC236}">
                <a16:creationId xmlns:a16="http://schemas.microsoft.com/office/drawing/2014/main" id="{E85E04C3-84CA-209F-D9ED-6B5251C1F0C9}"/>
              </a:ext>
            </a:extLst>
          </p:cNvPr>
          <p:cNvSpPr txBox="1"/>
          <p:nvPr/>
        </p:nvSpPr>
        <p:spPr>
          <a:xfrm>
            <a:off x="7013873" y="845210"/>
            <a:ext cx="129614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Updated EN/EL Manpower Plan for WP17.2 / WP15  </a:t>
            </a:r>
            <a:endParaRPr lang="en-US" sz="1067" b="0" dirty="0">
              <a:latin typeface="Calibri" panose="020F0502020204030204" pitchFamily="34" charset="0"/>
              <a:cs typeface="Calibri" panose="020F0502020204030204" pitchFamily="34" charset="0"/>
            </a:endParaRPr>
          </a:p>
        </p:txBody>
      </p:sp>
      <p:sp>
        <p:nvSpPr>
          <p:cNvPr id="117" name="TextBox 116">
            <a:extLst>
              <a:ext uri="{FF2B5EF4-FFF2-40B4-BE49-F238E27FC236}">
                <a16:creationId xmlns:a16="http://schemas.microsoft.com/office/drawing/2014/main" id="{58B880E3-5691-FE20-EC16-EFE5DA5BC4B5}"/>
              </a:ext>
            </a:extLst>
          </p:cNvPr>
          <p:cNvSpPr txBox="1"/>
          <p:nvPr/>
        </p:nvSpPr>
        <p:spPr>
          <a:xfrm>
            <a:off x="8825924" y="1824490"/>
            <a:ext cx="160539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75000"/>
                  </a:schemeClr>
                </a:solidFill>
                <a:latin typeface="Calibri" panose="020F0502020204030204" pitchFamily="34" charset="0"/>
                <a:cs typeface="Calibri" panose="020F0502020204030204" pitchFamily="34" charset="0"/>
              </a:rPr>
              <a:t>Decision for descoping of Cu Coating of TAXN Y-chamber</a:t>
            </a:r>
            <a:endParaRPr lang="en-US" sz="1067" b="0" dirty="0">
              <a:solidFill>
                <a:schemeClr val="bg1">
                  <a:lumMod val="75000"/>
                </a:schemeClr>
              </a:solidFill>
              <a:latin typeface="Calibri" panose="020F0502020204030204" pitchFamily="34" charset="0"/>
              <a:cs typeface="Calibri" panose="020F0502020204030204" pitchFamily="34" charset="0"/>
            </a:endParaRPr>
          </a:p>
        </p:txBody>
      </p:sp>
      <p:sp>
        <p:nvSpPr>
          <p:cNvPr id="119" name="TextBox 118">
            <a:extLst>
              <a:ext uri="{FF2B5EF4-FFF2-40B4-BE49-F238E27FC236}">
                <a16:creationId xmlns:a16="http://schemas.microsoft.com/office/drawing/2014/main" id="{A23B1EE6-C586-FF07-4C96-F1FE74246EDC}"/>
              </a:ext>
            </a:extLst>
          </p:cNvPr>
          <p:cNvSpPr txBox="1"/>
          <p:nvPr/>
        </p:nvSpPr>
        <p:spPr>
          <a:xfrm>
            <a:off x="8016214" y="4741805"/>
            <a:ext cx="1054097"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Purchase of additional 100 km of MgB2 wire</a:t>
            </a:r>
            <a:endParaRPr lang="en-US" sz="1067" b="0" dirty="0">
              <a:latin typeface="Calibri" panose="020F0502020204030204" pitchFamily="34" charset="0"/>
              <a:cs typeface="Calibri" panose="020F0502020204030204" pitchFamily="34" charset="0"/>
            </a:endParaRPr>
          </a:p>
        </p:txBody>
      </p:sp>
      <p:sp>
        <p:nvSpPr>
          <p:cNvPr id="124" name="TextBox 123">
            <a:extLst>
              <a:ext uri="{FF2B5EF4-FFF2-40B4-BE49-F238E27FC236}">
                <a16:creationId xmlns:a16="http://schemas.microsoft.com/office/drawing/2014/main" id="{D25B13A7-F6FF-9CBA-D75B-FA03B33D43AD}"/>
              </a:ext>
            </a:extLst>
          </p:cNvPr>
          <p:cNvSpPr txBox="1"/>
          <p:nvPr/>
        </p:nvSpPr>
        <p:spPr>
          <a:xfrm>
            <a:off x="7262211" y="1834515"/>
            <a:ext cx="1200133"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Re-scheduling of ATLAS JFC3 shieling machining</a:t>
            </a:r>
            <a:endParaRPr lang="en-US" sz="1067" b="0" dirty="0">
              <a:latin typeface="Calibri" panose="020F0502020204030204" pitchFamily="34" charset="0"/>
              <a:cs typeface="Calibri" panose="020F0502020204030204" pitchFamily="34" charset="0"/>
            </a:endParaRPr>
          </a:p>
        </p:txBody>
      </p:sp>
      <p:cxnSp>
        <p:nvCxnSpPr>
          <p:cNvPr id="125" name="Straight Arrow Connector 124">
            <a:extLst>
              <a:ext uri="{FF2B5EF4-FFF2-40B4-BE49-F238E27FC236}">
                <a16:creationId xmlns:a16="http://schemas.microsoft.com/office/drawing/2014/main" id="{D7FF694B-E6C5-A0AE-9C61-0DCC3A2CF927}"/>
              </a:ext>
            </a:extLst>
          </p:cNvPr>
          <p:cNvCxnSpPr>
            <a:cxnSpLocks/>
            <a:stCxn id="119" idx="0"/>
          </p:cNvCxnSpPr>
          <p:nvPr/>
        </p:nvCxnSpPr>
        <p:spPr>
          <a:xfrm flipH="1" flipV="1">
            <a:off x="8016214" y="3621022"/>
            <a:ext cx="527049" cy="112078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8C40B75E-5B74-544C-AEA3-1BA1DB1B0B7F}"/>
              </a:ext>
            </a:extLst>
          </p:cNvPr>
          <p:cNvCxnSpPr>
            <a:cxnSpLocks/>
          </p:cNvCxnSpPr>
          <p:nvPr/>
        </p:nvCxnSpPr>
        <p:spPr>
          <a:xfrm flipH="1">
            <a:off x="7455446" y="2604749"/>
            <a:ext cx="384269" cy="36706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2" name="Straight Arrow Connector 131">
            <a:extLst>
              <a:ext uri="{FF2B5EF4-FFF2-40B4-BE49-F238E27FC236}">
                <a16:creationId xmlns:a16="http://schemas.microsoft.com/office/drawing/2014/main" id="{587ADE91-527B-9DD6-88FC-8D0AFBC4CA84}"/>
              </a:ext>
            </a:extLst>
          </p:cNvPr>
          <p:cNvCxnSpPr>
            <a:cxnSpLocks/>
          </p:cNvCxnSpPr>
          <p:nvPr/>
        </p:nvCxnSpPr>
        <p:spPr>
          <a:xfrm>
            <a:off x="9223959" y="2512701"/>
            <a:ext cx="0" cy="40889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65614B85-DCB6-EAD3-2C99-5BDE44BD95BD}"/>
              </a:ext>
            </a:extLst>
          </p:cNvPr>
          <p:cNvCxnSpPr>
            <a:cxnSpLocks/>
          </p:cNvCxnSpPr>
          <p:nvPr/>
        </p:nvCxnSpPr>
        <p:spPr>
          <a:xfrm>
            <a:off x="7182556" y="1475172"/>
            <a:ext cx="0" cy="150807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39" name="TextBox 138">
            <a:extLst>
              <a:ext uri="{FF2B5EF4-FFF2-40B4-BE49-F238E27FC236}">
                <a16:creationId xmlns:a16="http://schemas.microsoft.com/office/drawing/2014/main" id="{21FB9CCC-B466-D250-A6BD-D0C162D51866}"/>
              </a:ext>
            </a:extLst>
          </p:cNvPr>
          <p:cNvSpPr txBox="1"/>
          <p:nvPr/>
        </p:nvSpPr>
        <p:spPr>
          <a:xfrm>
            <a:off x="2206808" y="4554239"/>
            <a:ext cx="1231869"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De-scoping of mechanical components of 4 series DFHX from Uppsala University</a:t>
            </a:r>
            <a:endParaRPr lang="en-US" sz="1067" b="0" dirty="0">
              <a:latin typeface="Calibri" panose="020F0502020204030204" pitchFamily="34" charset="0"/>
              <a:cs typeface="Calibri" panose="020F0502020204030204" pitchFamily="34" charset="0"/>
            </a:endParaRPr>
          </a:p>
        </p:txBody>
      </p:sp>
      <p:cxnSp>
        <p:nvCxnSpPr>
          <p:cNvPr id="144" name="Straight Arrow Connector 143">
            <a:extLst>
              <a:ext uri="{FF2B5EF4-FFF2-40B4-BE49-F238E27FC236}">
                <a16:creationId xmlns:a16="http://schemas.microsoft.com/office/drawing/2014/main" id="{02239479-F810-AD61-24E5-5D5A6291E7B0}"/>
              </a:ext>
            </a:extLst>
          </p:cNvPr>
          <p:cNvCxnSpPr>
            <a:cxnSpLocks/>
            <a:stCxn id="139" idx="0"/>
          </p:cNvCxnSpPr>
          <p:nvPr/>
        </p:nvCxnSpPr>
        <p:spPr>
          <a:xfrm flipH="1" flipV="1">
            <a:off x="2762171" y="3629647"/>
            <a:ext cx="60572" cy="92459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5" name="TextBox 154">
            <a:extLst>
              <a:ext uri="{FF2B5EF4-FFF2-40B4-BE49-F238E27FC236}">
                <a16:creationId xmlns:a16="http://schemas.microsoft.com/office/drawing/2014/main" id="{61EF526D-4381-74FB-F776-6536F97FF3EF}"/>
              </a:ext>
            </a:extLst>
          </p:cNvPr>
          <p:cNvSpPr txBox="1"/>
          <p:nvPr/>
        </p:nvSpPr>
        <p:spPr>
          <a:xfrm>
            <a:off x="5958479" y="1690610"/>
            <a:ext cx="1125360"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Integration of Minor Civil Engineering works to </a:t>
            </a:r>
            <a:br>
              <a:rPr lang="en-GB" sz="1067" b="0" dirty="0">
                <a:latin typeface="Calibri" panose="020F0502020204030204" pitchFamily="34" charset="0"/>
                <a:cs typeface="Calibri" panose="020F0502020204030204" pitchFamily="34" charset="0"/>
              </a:rPr>
            </a:br>
            <a:r>
              <a:rPr lang="en-GB" sz="1067" b="0" dirty="0">
                <a:latin typeface="Calibri" panose="020F0502020204030204" pitchFamily="34" charset="0"/>
                <a:cs typeface="Calibri" panose="020F0502020204030204" pitchFamily="34" charset="0"/>
              </a:rPr>
              <a:t>HL-LHC activities</a:t>
            </a:r>
            <a:endParaRPr lang="en-US" sz="1067" b="0" dirty="0">
              <a:latin typeface="Calibri" panose="020F0502020204030204" pitchFamily="34" charset="0"/>
              <a:cs typeface="Calibri" panose="020F0502020204030204" pitchFamily="34" charset="0"/>
            </a:endParaRPr>
          </a:p>
        </p:txBody>
      </p:sp>
      <p:cxnSp>
        <p:nvCxnSpPr>
          <p:cNvPr id="156" name="Straight Arrow Connector 155">
            <a:extLst>
              <a:ext uri="{FF2B5EF4-FFF2-40B4-BE49-F238E27FC236}">
                <a16:creationId xmlns:a16="http://schemas.microsoft.com/office/drawing/2014/main" id="{FDFA57DB-B6A8-27A7-726E-C4D347873EC4}"/>
              </a:ext>
            </a:extLst>
          </p:cNvPr>
          <p:cNvCxnSpPr>
            <a:cxnSpLocks/>
            <a:stCxn id="155" idx="2"/>
          </p:cNvCxnSpPr>
          <p:nvPr/>
        </p:nvCxnSpPr>
        <p:spPr>
          <a:xfrm>
            <a:off x="6521159" y="2604002"/>
            <a:ext cx="0" cy="36419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9" name="TextBox 158">
            <a:extLst>
              <a:ext uri="{FF2B5EF4-FFF2-40B4-BE49-F238E27FC236}">
                <a16:creationId xmlns:a16="http://schemas.microsoft.com/office/drawing/2014/main" id="{680EEAF2-34B7-566B-6CFB-2EC592D9D791}"/>
              </a:ext>
            </a:extLst>
          </p:cNvPr>
          <p:cNvSpPr txBox="1"/>
          <p:nvPr/>
        </p:nvSpPr>
        <p:spPr>
          <a:xfrm>
            <a:off x="10701515" y="4137696"/>
            <a:ext cx="1306337"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65000"/>
                  </a:schemeClr>
                </a:solidFill>
                <a:latin typeface="Calibri" panose="020F0502020204030204" pitchFamily="34" charset="0"/>
                <a:cs typeface="Calibri" panose="020F0502020204030204" pitchFamily="34" charset="0"/>
              </a:rPr>
              <a:t>De-scoping of hollow e-lens</a:t>
            </a:r>
            <a:endParaRPr lang="en-US" sz="1067" b="0" dirty="0">
              <a:solidFill>
                <a:schemeClr val="bg1">
                  <a:lumMod val="65000"/>
                </a:schemeClr>
              </a:solidFill>
              <a:latin typeface="Calibri" panose="020F0502020204030204" pitchFamily="34" charset="0"/>
              <a:cs typeface="Calibri" panose="020F0502020204030204" pitchFamily="34" charset="0"/>
            </a:endParaRPr>
          </a:p>
        </p:txBody>
      </p:sp>
      <p:cxnSp>
        <p:nvCxnSpPr>
          <p:cNvPr id="160" name="Straight Arrow Connector 159">
            <a:extLst>
              <a:ext uri="{FF2B5EF4-FFF2-40B4-BE49-F238E27FC236}">
                <a16:creationId xmlns:a16="http://schemas.microsoft.com/office/drawing/2014/main" id="{1F2B517A-B178-6AAC-7F9D-C645B5134463}"/>
              </a:ext>
            </a:extLst>
          </p:cNvPr>
          <p:cNvCxnSpPr>
            <a:cxnSpLocks/>
          </p:cNvCxnSpPr>
          <p:nvPr/>
        </p:nvCxnSpPr>
        <p:spPr>
          <a:xfrm flipH="1" flipV="1">
            <a:off x="10145670" y="3643206"/>
            <a:ext cx="721448" cy="45592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11C8539E-0E80-B7B4-CCB1-C778630AD562}"/>
              </a:ext>
            </a:extLst>
          </p:cNvPr>
          <p:cNvSpPr txBox="1"/>
          <p:nvPr/>
        </p:nvSpPr>
        <p:spPr>
          <a:xfrm>
            <a:off x="1213575" y="2021431"/>
            <a:ext cx="1446736"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Production of two MCBRD magnets at CERN with IHEP components</a:t>
            </a:r>
            <a:endParaRPr lang="en-US" sz="1067" b="0" dirty="0">
              <a:latin typeface="Calibri" panose="020F0502020204030204" pitchFamily="34" charset="0"/>
              <a:cs typeface="Calibri" panose="020F0502020204030204" pitchFamily="34" charset="0"/>
            </a:endParaRPr>
          </a:p>
        </p:txBody>
      </p:sp>
      <p:cxnSp>
        <p:nvCxnSpPr>
          <p:cNvPr id="10" name="Straight Arrow Connector 9">
            <a:extLst>
              <a:ext uri="{FF2B5EF4-FFF2-40B4-BE49-F238E27FC236}">
                <a16:creationId xmlns:a16="http://schemas.microsoft.com/office/drawing/2014/main" id="{61AFE57D-6189-509A-0946-81A397442490}"/>
              </a:ext>
            </a:extLst>
          </p:cNvPr>
          <p:cNvCxnSpPr>
            <a:cxnSpLocks/>
          </p:cNvCxnSpPr>
          <p:nvPr/>
        </p:nvCxnSpPr>
        <p:spPr>
          <a:xfrm>
            <a:off x="2660311" y="2788279"/>
            <a:ext cx="215544" cy="17991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972A34D4-A40B-0FDD-75CF-5C3AE157E016}"/>
              </a:ext>
            </a:extLst>
          </p:cNvPr>
          <p:cNvSpPr txBox="1"/>
          <p:nvPr/>
        </p:nvSpPr>
        <p:spPr>
          <a:xfrm>
            <a:off x="1532607" y="3879996"/>
            <a:ext cx="1025484"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Manufacturing of one Y-chamber unit</a:t>
            </a:r>
            <a:endParaRPr lang="en-US" sz="1067" b="0" dirty="0">
              <a:latin typeface="Calibri" panose="020F0502020204030204" pitchFamily="34" charset="0"/>
              <a:cs typeface="Calibri" panose="020F0502020204030204" pitchFamily="34" charset="0"/>
            </a:endParaRPr>
          </a:p>
        </p:txBody>
      </p:sp>
      <p:cxnSp>
        <p:nvCxnSpPr>
          <p:cNvPr id="17" name="Straight Arrow Connector 16">
            <a:extLst>
              <a:ext uri="{FF2B5EF4-FFF2-40B4-BE49-F238E27FC236}">
                <a16:creationId xmlns:a16="http://schemas.microsoft.com/office/drawing/2014/main" id="{7D4DDC67-56C7-1FE7-5759-955036468CC2}"/>
              </a:ext>
            </a:extLst>
          </p:cNvPr>
          <p:cNvCxnSpPr>
            <a:cxnSpLocks/>
            <a:stCxn id="16" idx="0"/>
          </p:cNvCxnSpPr>
          <p:nvPr/>
        </p:nvCxnSpPr>
        <p:spPr>
          <a:xfrm flipV="1">
            <a:off x="2045349" y="3621022"/>
            <a:ext cx="1" cy="25897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2DF044F7-41D4-A0E1-3A6E-66E5325E60DB}"/>
              </a:ext>
            </a:extLst>
          </p:cNvPr>
          <p:cNvSpPr txBox="1"/>
          <p:nvPr/>
        </p:nvSpPr>
        <p:spPr>
          <a:xfrm>
            <a:off x="4790973" y="3944348"/>
            <a:ext cx="1395000"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CP cold masses</a:t>
            </a:r>
            <a:endParaRPr lang="en-US" sz="1067" b="0" dirty="0">
              <a:latin typeface="Calibri" panose="020F0502020204030204" pitchFamily="34" charset="0"/>
              <a:cs typeface="Calibri" panose="020F0502020204030204" pitchFamily="34" charset="0"/>
            </a:endParaRPr>
          </a:p>
        </p:txBody>
      </p:sp>
      <p:cxnSp>
        <p:nvCxnSpPr>
          <p:cNvPr id="28" name="Straight Arrow Connector 27">
            <a:extLst>
              <a:ext uri="{FF2B5EF4-FFF2-40B4-BE49-F238E27FC236}">
                <a16:creationId xmlns:a16="http://schemas.microsoft.com/office/drawing/2014/main" id="{16946B89-112A-99DE-6492-8D5B6D77E479}"/>
              </a:ext>
            </a:extLst>
          </p:cNvPr>
          <p:cNvCxnSpPr>
            <a:cxnSpLocks/>
          </p:cNvCxnSpPr>
          <p:nvPr/>
        </p:nvCxnSpPr>
        <p:spPr>
          <a:xfrm flipV="1">
            <a:off x="4889414" y="3629647"/>
            <a:ext cx="0" cy="30145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5B7E3FD0-C66F-ED7D-CC9E-9DF297004FAD}"/>
              </a:ext>
            </a:extLst>
          </p:cNvPr>
          <p:cNvSpPr txBox="1"/>
          <p:nvPr/>
        </p:nvSpPr>
        <p:spPr>
          <a:xfrm>
            <a:off x="9778153" y="4741805"/>
            <a:ext cx="1306337"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65000"/>
                  </a:schemeClr>
                </a:solidFill>
                <a:latin typeface="Calibri" panose="020F0502020204030204" pitchFamily="34" charset="0"/>
                <a:cs typeface="Calibri" panose="020F0502020204030204" pitchFamily="34" charset="0"/>
              </a:rPr>
              <a:t>De-scoping of additional horizontal dilution kicker magnets</a:t>
            </a:r>
            <a:endParaRPr lang="en-US" sz="1067" b="0" dirty="0">
              <a:solidFill>
                <a:schemeClr val="bg1">
                  <a:lumMod val="65000"/>
                </a:schemeClr>
              </a:solidFill>
              <a:latin typeface="Calibri" panose="020F0502020204030204" pitchFamily="34" charset="0"/>
              <a:cs typeface="Calibri" panose="020F0502020204030204" pitchFamily="34" charset="0"/>
            </a:endParaRPr>
          </a:p>
        </p:txBody>
      </p:sp>
      <p:cxnSp>
        <p:nvCxnSpPr>
          <p:cNvPr id="45" name="Straight Arrow Connector 44">
            <a:extLst>
              <a:ext uri="{FF2B5EF4-FFF2-40B4-BE49-F238E27FC236}">
                <a16:creationId xmlns:a16="http://schemas.microsoft.com/office/drawing/2014/main" id="{C41B983F-0DCE-D08C-A02F-77128F85CA8B}"/>
              </a:ext>
            </a:extLst>
          </p:cNvPr>
          <p:cNvCxnSpPr>
            <a:cxnSpLocks/>
          </p:cNvCxnSpPr>
          <p:nvPr/>
        </p:nvCxnSpPr>
        <p:spPr>
          <a:xfrm flipH="1" flipV="1">
            <a:off x="10056132" y="3645024"/>
            <a:ext cx="216332" cy="1003055"/>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8672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17</a:t>
            </a:fld>
            <a:endParaRPr lang="fr-FR"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761452" y="41549"/>
            <a:ext cx="11246400" cy="720000"/>
          </a:xfrm>
        </p:spPr>
        <p:txBody>
          <a:bodyPr/>
          <a:lstStyle/>
          <a:p>
            <a:r>
              <a:rPr lang="fr-CH" dirty="0"/>
              <a:t>HL-LHC </a:t>
            </a:r>
            <a:r>
              <a:rPr lang="fr-CH" dirty="0" err="1"/>
              <a:t>Managerial</a:t>
            </a:r>
            <a:r>
              <a:rPr lang="fr-CH" dirty="0"/>
              <a:t> </a:t>
            </a:r>
            <a:r>
              <a:rPr lang="fr-CH" dirty="0" err="1"/>
              <a:t>Decisions</a:t>
            </a:r>
            <a:r>
              <a:rPr lang="fr-CH" dirty="0"/>
              <a:t> (via </a:t>
            </a:r>
            <a:r>
              <a:rPr lang="fr-CH" dirty="0" err="1"/>
              <a:t>DMRs</a:t>
            </a:r>
            <a:r>
              <a:rPr lang="fr-CH" dirty="0"/>
              <a:t>)</a:t>
            </a:r>
            <a:endParaRPr lang="en-GB" dirty="0"/>
          </a:p>
        </p:txBody>
      </p:sp>
      <p:sp>
        <p:nvSpPr>
          <p:cNvPr id="8" name="19 Flecha derecha">
            <a:extLst>
              <a:ext uri="{FF2B5EF4-FFF2-40B4-BE49-F238E27FC236}">
                <a16:creationId xmlns:a16="http://schemas.microsoft.com/office/drawing/2014/main" id="{4FF67B5B-1DC5-4C0D-982E-CB399DF8DED2}"/>
              </a:ext>
            </a:extLst>
          </p:cNvPr>
          <p:cNvSpPr/>
          <p:nvPr/>
        </p:nvSpPr>
        <p:spPr>
          <a:xfrm>
            <a:off x="10304" y="2708920"/>
            <a:ext cx="12171392" cy="1188000"/>
          </a:xfrm>
          <a:prstGeom prst="rightArrow">
            <a:avLst/>
          </a:prstGeom>
          <a:solidFill>
            <a:schemeClr val="bg2"/>
          </a:solidFill>
          <a:ln w="12700" cap="flat" cmpd="sng" algn="ctr">
            <a:solidFill>
              <a:srgbClr val="5B9BD5">
                <a:shade val="50000"/>
              </a:srgbClr>
            </a:solidFill>
            <a:prstDash val="solid"/>
            <a:miter lim="800000"/>
          </a:ln>
          <a:effectLst/>
        </p:spPr>
        <p:txBody>
          <a:bodyPr rtlCol="0" anchor="ctr"/>
          <a:lstStyle/>
          <a:p>
            <a:pPr defTabSz="914377" fontAlgn="base">
              <a:spcBef>
                <a:spcPct val="0"/>
              </a:spcBef>
              <a:spcAft>
                <a:spcPct val="0"/>
              </a:spcAft>
              <a:defRPr/>
            </a:pPr>
            <a:r>
              <a:rPr lang="es-ES" kern="0" dirty="0">
                <a:solidFill>
                  <a:prstClr val="white"/>
                </a:solidFill>
                <a:latin typeface="Calibri" panose="020F0502020204030204" pitchFamily="34" charset="0"/>
                <a:cs typeface="Calibri" panose="020F0502020204030204" pitchFamily="34" charset="0"/>
              </a:rPr>
              <a:t>Oct’21       Nov       Dec       Jan’22       Feb       Mar       Apr        May        Jun        Jul        Aug         Sep         Oct        Nov        Dec’22</a:t>
            </a:r>
            <a:endParaRPr lang="es-ES_tradnl" kern="0" dirty="0">
              <a:solidFill>
                <a:prstClr val="white"/>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373C59D7-F112-A81B-C37B-D566FCF6A9F3}"/>
              </a:ext>
            </a:extLst>
          </p:cNvPr>
          <p:cNvSpPr txBox="1"/>
          <p:nvPr/>
        </p:nvSpPr>
        <p:spPr>
          <a:xfrm>
            <a:off x="-1197" y="3785361"/>
            <a:ext cx="133837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Construction of a fourth D2 corrector prototype at CERN</a:t>
            </a:r>
            <a:endParaRPr lang="en-US" sz="1067" b="0" dirty="0">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1DA93194-75CF-9C3B-25B3-F0B97C29D1C4}"/>
              </a:ext>
            </a:extLst>
          </p:cNvPr>
          <p:cNvSpPr txBox="1"/>
          <p:nvPr/>
        </p:nvSpPr>
        <p:spPr>
          <a:xfrm>
            <a:off x="1871090" y="686899"/>
            <a:ext cx="1234145"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SM18 Bench-Reconfiguration for testing of WP3 magnets and WP6A SC Links </a:t>
            </a:r>
            <a:endParaRPr lang="en-US" sz="1067" b="0" dirty="0">
              <a:latin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7E02BFB0-21AE-064F-979A-D765A7021BBE}"/>
              </a:ext>
            </a:extLst>
          </p:cNvPr>
          <p:cNvSpPr txBox="1"/>
          <p:nvPr/>
        </p:nvSpPr>
        <p:spPr>
          <a:xfrm>
            <a:off x="3026823" y="3910644"/>
            <a:ext cx="1231869" cy="420756"/>
          </a:xfrm>
          <a:prstGeom prst="rect">
            <a:avLst/>
          </a:prstGeom>
          <a:solidFill>
            <a:schemeClr val="accent1">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Manufacturing of </a:t>
            </a:r>
            <a:r>
              <a:rPr lang="en-GB" sz="1067" b="0">
                <a:latin typeface="Calibri" panose="020F0502020204030204" pitchFamily="34" charset="0"/>
                <a:cs typeface="Calibri" panose="020F0502020204030204" pitchFamily="34" charset="0"/>
              </a:rPr>
              <a:t>4 TCPCs in-house</a:t>
            </a:r>
            <a:endParaRPr lang="en-US" sz="1067" b="0" dirty="0">
              <a:latin typeface="Calibri" panose="020F050202020403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5F26A9B4-D81D-4674-AAEE-180C9F4FFEC1}"/>
              </a:ext>
            </a:extLst>
          </p:cNvPr>
          <p:cNvSpPr txBox="1"/>
          <p:nvPr/>
        </p:nvSpPr>
        <p:spPr>
          <a:xfrm>
            <a:off x="293549" y="1581376"/>
            <a:ext cx="1446736"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Quench Heaters </a:t>
            </a:r>
            <a:r>
              <a:rPr lang="en-GB" sz="1067" b="0">
                <a:latin typeface="Calibri" panose="020F0502020204030204" pitchFamily="34" charset="0"/>
                <a:cs typeface="Calibri" panose="020F0502020204030204" pitchFamily="34" charset="0"/>
              </a:rPr>
              <a:t>Design for MQXFB</a:t>
            </a:r>
            <a:endParaRPr lang="en-US" sz="1067" b="0" dirty="0">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7C17BDA0-915C-489B-B334-0CD9598DBD3C}"/>
              </a:ext>
            </a:extLst>
          </p:cNvPr>
          <p:cNvSpPr txBox="1"/>
          <p:nvPr/>
        </p:nvSpPr>
        <p:spPr>
          <a:xfrm>
            <a:off x="767602" y="4646261"/>
            <a:ext cx="137324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a:latin typeface="Calibri" panose="020F0502020204030204" pitchFamily="34" charset="0"/>
                <a:cs typeface="Calibri" panose="020F0502020204030204" pitchFamily="34" charset="0"/>
              </a:rPr>
              <a:t>Agreement for the extra </a:t>
            </a:r>
            <a:r>
              <a:rPr lang="en-GB" sz="1067" b="0" dirty="0">
                <a:latin typeface="Calibri" panose="020F0502020204030204" pitchFamily="34" charset="0"/>
                <a:cs typeface="Calibri" panose="020F0502020204030204" pitchFamily="34" charset="0"/>
              </a:rPr>
              <a:t>costs of HOC and </a:t>
            </a:r>
            <a:r>
              <a:rPr lang="en-GB" sz="1067" b="0">
                <a:latin typeface="Calibri" panose="020F0502020204030204" pitchFamily="34" charset="0"/>
                <a:cs typeface="Calibri" panose="020F0502020204030204" pitchFamily="34" charset="0"/>
              </a:rPr>
              <a:t>spare coils</a:t>
            </a:r>
            <a:endParaRPr lang="en-US" sz="1067" b="0" dirty="0">
              <a:latin typeface="Calibri" panose="020F0502020204030204" pitchFamily="34" charset="0"/>
              <a:cs typeface="Calibri" panose="020F0502020204030204" pitchFamily="34" charset="0"/>
            </a:endParaRPr>
          </a:p>
        </p:txBody>
      </p:sp>
      <p:cxnSp>
        <p:nvCxnSpPr>
          <p:cNvPr id="9" name="Straight Arrow Connector 8">
            <a:extLst>
              <a:ext uri="{FF2B5EF4-FFF2-40B4-BE49-F238E27FC236}">
                <a16:creationId xmlns:a16="http://schemas.microsoft.com/office/drawing/2014/main" id="{9E5E284C-71E9-9A9E-67F9-40677102149B}"/>
              </a:ext>
            </a:extLst>
          </p:cNvPr>
          <p:cNvCxnSpPr>
            <a:cxnSpLocks/>
            <a:stCxn id="6" idx="0"/>
          </p:cNvCxnSpPr>
          <p:nvPr/>
        </p:nvCxnSpPr>
        <p:spPr>
          <a:xfrm flipV="1">
            <a:off x="667992" y="3604820"/>
            <a:ext cx="43308" cy="18054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284E42E-3B01-97C1-7388-943C612E3938}"/>
              </a:ext>
            </a:extLst>
          </p:cNvPr>
          <p:cNvCxnSpPr>
            <a:cxnSpLocks/>
          </p:cNvCxnSpPr>
          <p:nvPr/>
        </p:nvCxnSpPr>
        <p:spPr>
          <a:xfrm flipV="1">
            <a:off x="3750191" y="3604820"/>
            <a:ext cx="0" cy="30582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2017E300-4A9B-789A-BF43-DF6674788CA2}"/>
              </a:ext>
            </a:extLst>
          </p:cNvPr>
          <p:cNvCxnSpPr>
            <a:cxnSpLocks/>
            <a:stCxn id="26" idx="2"/>
          </p:cNvCxnSpPr>
          <p:nvPr/>
        </p:nvCxnSpPr>
        <p:spPr>
          <a:xfrm>
            <a:off x="2488163" y="1600291"/>
            <a:ext cx="775936" cy="138295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6EFCBFFD-CD5D-D592-C6BD-08AAB096402C}"/>
              </a:ext>
            </a:extLst>
          </p:cNvPr>
          <p:cNvCxnSpPr>
            <a:cxnSpLocks/>
            <a:stCxn id="34" idx="0"/>
          </p:cNvCxnSpPr>
          <p:nvPr/>
        </p:nvCxnSpPr>
        <p:spPr>
          <a:xfrm flipV="1">
            <a:off x="1454226" y="3629647"/>
            <a:ext cx="0" cy="101661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72ACB4D-D572-A5F4-CF0C-A191D3A5E277}"/>
              </a:ext>
            </a:extLst>
          </p:cNvPr>
          <p:cNvCxnSpPr>
            <a:cxnSpLocks/>
            <a:stCxn id="32" idx="2"/>
          </p:cNvCxnSpPr>
          <p:nvPr/>
        </p:nvCxnSpPr>
        <p:spPr>
          <a:xfrm>
            <a:off x="1016917" y="2002132"/>
            <a:ext cx="72984" cy="98111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6D8FD43B-0B54-1BEA-4B35-5BF1D50A41EB}"/>
              </a:ext>
            </a:extLst>
          </p:cNvPr>
          <p:cNvSpPr txBox="1"/>
          <p:nvPr/>
        </p:nvSpPr>
        <p:spPr>
          <a:xfrm>
            <a:off x="3431704" y="5777265"/>
            <a:ext cx="182420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Differential longitudinal pressures across the HL-LHC IT Cold Masses</a:t>
            </a:r>
            <a:endParaRPr lang="en-US" sz="1067" b="0" dirty="0">
              <a:latin typeface="Calibri" panose="020F0502020204030204" pitchFamily="34" charset="0"/>
              <a:cs typeface="Calibri" panose="020F0502020204030204" pitchFamily="34" charset="0"/>
            </a:endParaRPr>
          </a:p>
        </p:txBody>
      </p:sp>
      <p:cxnSp>
        <p:nvCxnSpPr>
          <p:cNvPr id="48" name="Straight Arrow Connector 47">
            <a:extLst>
              <a:ext uri="{FF2B5EF4-FFF2-40B4-BE49-F238E27FC236}">
                <a16:creationId xmlns:a16="http://schemas.microsoft.com/office/drawing/2014/main" id="{753053A2-41C1-22E6-C75C-0724669B9355}"/>
              </a:ext>
            </a:extLst>
          </p:cNvPr>
          <p:cNvCxnSpPr>
            <a:cxnSpLocks/>
            <a:stCxn id="47" idx="0"/>
          </p:cNvCxnSpPr>
          <p:nvPr/>
        </p:nvCxnSpPr>
        <p:spPr>
          <a:xfrm flipV="1">
            <a:off x="4343806" y="3629647"/>
            <a:ext cx="0" cy="214761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9EEA2CCA-78A9-3C44-A6E5-72033021E3F1}"/>
              </a:ext>
            </a:extLst>
          </p:cNvPr>
          <p:cNvSpPr txBox="1"/>
          <p:nvPr/>
        </p:nvSpPr>
        <p:spPr>
          <a:xfrm>
            <a:off x="4943872" y="838982"/>
            <a:ext cx="1728192"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procurement of cables for higher radiation tolerance for HL-LHC</a:t>
            </a:r>
            <a:endParaRPr lang="en-US" sz="1067" b="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0B6D7301-72EC-BAD8-2103-ACFB4F2B83F0}"/>
              </a:ext>
            </a:extLst>
          </p:cNvPr>
          <p:cNvCxnSpPr>
            <a:cxnSpLocks/>
            <a:stCxn id="60" idx="2"/>
          </p:cNvCxnSpPr>
          <p:nvPr/>
        </p:nvCxnSpPr>
        <p:spPr>
          <a:xfrm>
            <a:off x="5807968" y="1588161"/>
            <a:ext cx="0" cy="139508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3" name="TextBox 62">
            <a:extLst>
              <a:ext uri="{FF2B5EF4-FFF2-40B4-BE49-F238E27FC236}">
                <a16:creationId xmlns:a16="http://schemas.microsoft.com/office/drawing/2014/main" id="{03F0FD6A-1E36-A9BF-B412-1D99F03A5D99}"/>
              </a:ext>
            </a:extLst>
          </p:cNvPr>
          <p:cNvSpPr txBox="1"/>
          <p:nvPr/>
        </p:nvSpPr>
        <p:spPr>
          <a:xfrm>
            <a:off x="4511824" y="4480341"/>
            <a:ext cx="1395000"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procurement of transport devices after the opening of IT-4579</a:t>
            </a:r>
            <a:endParaRPr lang="en-US" sz="1067" b="0" dirty="0">
              <a:latin typeface="Calibri" panose="020F0502020204030204" pitchFamily="34" charset="0"/>
              <a:cs typeface="Calibri" panose="020F0502020204030204" pitchFamily="34" charset="0"/>
            </a:endParaRPr>
          </a:p>
        </p:txBody>
      </p:sp>
      <p:cxnSp>
        <p:nvCxnSpPr>
          <p:cNvPr id="64" name="Straight Arrow Connector 63">
            <a:extLst>
              <a:ext uri="{FF2B5EF4-FFF2-40B4-BE49-F238E27FC236}">
                <a16:creationId xmlns:a16="http://schemas.microsoft.com/office/drawing/2014/main" id="{D1147E7D-D081-D813-87E9-3955923E409A}"/>
              </a:ext>
            </a:extLst>
          </p:cNvPr>
          <p:cNvCxnSpPr>
            <a:cxnSpLocks/>
          </p:cNvCxnSpPr>
          <p:nvPr/>
        </p:nvCxnSpPr>
        <p:spPr>
          <a:xfrm flipV="1">
            <a:off x="4603898" y="3645024"/>
            <a:ext cx="0" cy="83531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0" name="TextBox 69">
            <a:extLst>
              <a:ext uri="{FF2B5EF4-FFF2-40B4-BE49-F238E27FC236}">
                <a16:creationId xmlns:a16="http://schemas.microsoft.com/office/drawing/2014/main" id="{B89B621E-ABF6-2C32-553E-E3209DA57709}"/>
              </a:ext>
            </a:extLst>
          </p:cNvPr>
          <p:cNvSpPr txBox="1"/>
          <p:nvPr/>
        </p:nvSpPr>
        <p:spPr>
          <a:xfrm>
            <a:off x="4455113" y="1872830"/>
            <a:ext cx="1296143"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Thermal Cycle for the HL-LHC IT String</a:t>
            </a:r>
            <a:endParaRPr lang="en-US" sz="1067" b="0" dirty="0">
              <a:latin typeface="Calibri" panose="020F0502020204030204" pitchFamily="34" charset="0"/>
              <a:cs typeface="Calibri" panose="020F0502020204030204" pitchFamily="34" charset="0"/>
            </a:endParaRPr>
          </a:p>
        </p:txBody>
      </p:sp>
      <p:cxnSp>
        <p:nvCxnSpPr>
          <p:cNvPr id="71" name="Straight Arrow Connector 70">
            <a:extLst>
              <a:ext uri="{FF2B5EF4-FFF2-40B4-BE49-F238E27FC236}">
                <a16:creationId xmlns:a16="http://schemas.microsoft.com/office/drawing/2014/main" id="{9B76F898-7868-E3C3-42C9-806EFC75A22F}"/>
              </a:ext>
            </a:extLst>
          </p:cNvPr>
          <p:cNvCxnSpPr>
            <a:cxnSpLocks/>
          </p:cNvCxnSpPr>
          <p:nvPr/>
        </p:nvCxnSpPr>
        <p:spPr>
          <a:xfrm flipH="1">
            <a:off x="5591943" y="2293586"/>
            <a:ext cx="1" cy="70234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B92E1D60-46CC-AF7D-6975-FDC76EF2EE17}"/>
              </a:ext>
            </a:extLst>
          </p:cNvPr>
          <p:cNvSpPr txBox="1"/>
          <p:nvPr/>
        </p:nvSpPr>
        <p:spPr>
          <a:xfrm>
            <a:off x="6543179" y="4733011"/>
            <a:ext cx="120013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D2 Series manufacturing</a:t>
            </a:r>
            <a:endParaRPr lang="en-US" sz="1067" b="0" dirty="0">
              <a:latin typeface="Calibri" panose="020F0502020204030204" pitchFamily="34" charset="0"/>
              <a:cs typeface="Calibri" panose="020F0502020204030204" pitchFamily="34" charset="0"/>
            </a:endParaRPr>
          </a:p>
        </p:txBody>
      </p:sp>
      <p:cxnSp>
        <p:nvCxnSpPr>
          <p:cNvPr id="75" name="Straight Arrow Connector 74">
            <a:extLst>
              <a:ext uri="{FF2B5EF4-FFF2-40B4-BE49-F238E27FC236}">
                <a16:creationId xmlns:a16="http://schemas.microsoft.com/office/drawing/2014/main" id="{CA7E5391-3A25-8BFE-3CAF-3E5072620DD1}"/>
              </a:ext>
            </a:extLst>
          </p:cNvPr>
          <p:cNvCxnSpPr>
            <a:cxnSpLocks/>
          </p:cNvCxnSpPr>
          <p:nvPr/>
        </p:nvCxnSpPr>
        <p:spPr>
          <a:xfrm flipH="1" flipV="1">
            <a:off x="6686428" y="3634696"/>
            <a:ext cx="47640" cy="1098315"/>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4" name="TextBox 83">
            <a:extLst>
              <a:ext uri="{FF2B5EF4-FFF2-40B4-BE49-F238E27FC236}">
                <a16:creationId xmlns:a16="http://schemas.microsoft.com/office/drawing/2014/main" id="{7167D49A-A683-16B5-60EC-93DD22797EAF}"/>
              </a:ext>
            </a:extLst>
          </p:cNvPr>
          <p:cNvSpPr txBox="1"/>
          <p:nvPr/>
        </p:nvSpPr>
        <p:spPr>
          <a:xfrm>
            <a:off x="3167675" y="843087"/>
            <a:ext cx="1728192"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Software support for cold powering tests of HL-LHC magnets in SM18</a:t>
            </a:r>
            <a:endParaRPr lang="en-US" sz="1067" b="0" dirty="0">
              <a:latin typeface="Calibri" panose="020F0502020204030204" pitchFamily="34" charset="0"/>
              <a:cs typeface="Calibri" panose="020F0502020204030204" pitchFamily="34" charset="0"/>
            </a:endParaRPr>
          </a:p>
        </p:txBody>
      </p:sp>
      <p:cxnSp>
        <p:nvCxnSpPr>
          <p:cNvPr id="86" name="Straight Arrow Connector 85">
            <a:extLst>
              <a:ext uri="{FF2B5EF4-FFF2-40B4-BE49-F238E27FC236}">
                <a16:creationId xmlns:a16="http://schemas.microsoft.com/office/drawing/2014/main" id="{39856B99-E378-A9F1-A143-66967EB0BAE7}"/>
              </a:ext>
            </a:extLst>
          </p:cNvPr>
          <p:cNvCxnSpPr>
            <a:cxnSpLocks/>
          </p:cNvCxnSpPr>
          <p:nvPr/>
        </p:nvCxnSpPr>
        <p:spPr>
          <a:xfrm flipH="1">
            <a:off x="4403595" y="1475172"/>
            <a:ext cx="8636" cy="150807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9" name="TextBox 88">
            <a:extLst>
              <a:ext uri="{FF2B5EF4-FFF2-40B4-BE49-F238E27FC236}">
                <a16:creationId xmlns:a16="http://schemas.microsoft.com/office/drawing/2014/main" id="{CA4EA9AF-1FCE-7216-9A42-26217374AB7C}"/>
              </a:ext>
            </a:extLst>
          </p:cNvPr>
          <p:cNvSpPr txBox="1"/>
          <p:nvPr/>
        </p:nvSpPr>
        <p:spPr>
          <a:xfrm>
            <a:off x="6855379" y="4013285"/>
            <a:ext cx="1200133" cy="584968"/>
          </a:xfrm>
          <a:prstGeom prst="rect">
            <a:avLst/>
          </a:prstGeom>
          <a:solidFill>
            <a:schemeClr val="accent1">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In-sourcing of HL-LHC BPMs at CERN</a:t>
            </a:r>
            <a:endParaRPr lang="en-US" sz="1067" b="0" dirty="0">
              <a:latin typeface="Calibri" panose="020F0502020204030204" pitchFamily="34" charset="0"/>
              <a:cs typeface="Calibri" panose="020F0502020204030204" pitchFamily="34" charset="0"/>
            </a:endParaRPr>
          </a:p>
        </p:txBody>
      </p:sp>
      <p:cxnSp>
        <p:nvCxnSpPr>
          <p:cNvPr id="91" name="Straight Arrow Connector 90">
            <a:extLst>
              <a:ext uri="{FF2B5EF4-FFF2-40B4-BE49-F238E27FC236}">
                <a16:creationId xmlns:a16="http://schemas.microsoft.com/office/drawing/2014/main" id="{F8340ADF-4AA4-B103-ADBF-28A60BD4C4F3}"/>
              </a:ext>
            </a:extLst>
          </p:cNvPr>
          <p:cNvCxnSpPr>
            <a:cxnSpLocks/>
          </p:cNvCxnSpPr>
          <p:nvPr/>
        </p:nvCxnSpPr>
        <p:spPr>
          <a:xfrm flipH="1" flipV="1">
            <a:off x="6935289" y="3648455"/>
            <a:ext cx="645644" cy="37858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95" name="TextBox 94">
            <a:extLst>
              <a:ext uri="{FF2B5EF4-FFF2-40B4-BE49-F238E27FC236}">
                <a16:creationId xmlns:a16="http://schemas.microsoft.com/office/drawing/2014/main" id="{7FD9738C-5262-C443-F565-7726C180E4D6}"/>
              </a:ext>
            </a:extLst>
          </p:cNvPr>
          <p:cNvSpPr txBox="1"/>
          <p:nvPr/>
        </p:nvSpPr>
        <p:spPr>
          <a:xfrm>
            <a:off x="3172687" y="1747402"/>
            <a:ext cx="1155007" cy="749179"/>
          </a:xfrm>
          <a:prstGeom prst="rect">
            <a:avLst/>
          </a:prstGeom>
          <a:solidFill>
            <a:schemeClr val="accent1">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Production in-house of HL-LHC HTS Current Leads</a:t>
            </a:r>
            <a:endParaRPr lang="en-US" sz="1067" b="0" dirty="0">
              <a:latin typeface="Calibri" panose="020F0502020204030204" pitchFamily="34" charset="0"/>
              <a:cs typeface="Calibri" panose="020F0502020204030204" pitchFamily="34" charset="0"/>
            </a:endParaRPr>
          </a:p>
        </p:txBody>
      </p:sp>
      <p:cxnSp>
        <p:nvCxnSpPr>
          <p:cNvPr id="98" name="Straight Arrow Connector 97">
            <a:extLst>
              <a:ext uri="{FF2B5EF4-FFF2-40B4-BE49-F238E27FC236}">
                <a16:creationId xmlns:a16="http://schemas.microsoft.com/office/drawing/2014/main" id="{276C2A98-CFAE-F451-5694-A8B7B14C7801}"/>
              </a:ext>
            </a:extLst>
          </p:cNvPr>
          <p:cNvCxnSpPr>
            <a:cxnSpLocks/>
            <a:stCxn id="95" idx="2"/>
          </p:cNvCxnSpPr>
          <p:nvPr/>
        </p:nvCxnSpPr>
        <p:spPr>
          <a:xfrm>
            <a:off x="3750191" y="2496581"/>
            <a:ext cx="574355" cy="49935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3" name="TextBox 102">
            <a:extLst>
              <a:ext uri="{FF2B5EF4-FFF2-40B4-BE49-F238E27FC236}">
                <a16:creationId xmlns:a16="http://schemas.microsoft.com/office/drawing/2014/main" id="{A0435B60-C043-B54E-D27A-F0D859A67AD2}"/>
              </a:ext>
            </a:extLst>
          </p:cNvPr>
          <p:cNvSpPr txBox="1"/>
          <p:nvPr/>
        </p:nvSpPr>
        <p:spPr>
          <a:xfrm>
            <a:off x="8544272" y="4030709"/>
            <a:ext cx="1306337" cy="584968"/>
          </a:xfrm>
          <a:prstGeom prst="rect">
            <a:avLst/>
          </a:prstGeom>
          <a:solidFill>
            <a:schemeClr val="accent1">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In-sourcing of LS3 Collimators and Masks </a:t>
            </a:r>
            <a:endParaRPr lang="en-US" sz="1067" b="0" dirty="0">
              <a:latin typeface="Calibri" panose="020F0502020204030204" pitchFamily="34" charset="0"/>
              <a:cs typeface="Calibri" panose="020F0502020204030204" pitchFamily="34" charset="0"/>
            </a:endParaRPr>
          </a:p>
        </p:txBody>
      </p:sp>
      <p:cxnSp>
        <p:nvCxnSpPr>
          <p:cNvPr id="108" name="Straight Arrow Connector 107">
            <a:extLst>
              <a:ext uri="{FF2B5EF4-FFF2-40B4-BE49-F238E27FC236}">
                <a16:creationId xmlns:a16="http://schemas.microsoft.com/office/drawing/2014/main" id="{622CA034-07F2-1F43-958E-F3BBFDEE2DF4}"/>
              </a:ext>
            </a:extLst>
          </p:cNvPr>
          <p:cNvCxnSpPr>
            <a:cxnSpLocks/>
            <a:stCxn id="103" idx="0"/>
          </p:cNvCxnSpPr>
          <p:nvPr/>
        </p:nvCxnSpPr>
        <p:spPr>
          <a:xfrm flipH="1" flipV="1">
            <a:off x="9070311" y="3643206"/>
            <a:ext cx="127130" cy="38750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261332DB-9297-BE20-8646-CECAB1354866}"/>
              </a:ext>
            </a:extLst>
          </p:cNvPr>
          <p:cNvSpPr txBox="1"/>
          <p:nvPr/>
        </p:nvSpPr>
        <p:spPr>
          <a:xfrm>
            <a:off x="5813739" y="5464929"/>
            <a:ext cx="1200133"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the procurement of Vacuum Sector Valves (WP12 &amp; WP4)</a:t>
            </a:r>
            <a:endParaRPr lang="en-US" sz="1067" b="0" dirty="0">
              <a:latin typeface="Calibri" panose="020F0502020204030204" pitchFamily="34" charset="0"/>
              <a:cs typeface="Calibri" panose="020F0502020204030204" pitchFamily="34" charset="0"/>
            </a:endParaRPr>
          </a:p>
        </p:txBody>
      </p:sp>
      <p:cxnSp>
        <p:nvCxnSpPr>
          <p:cNvPr id="110" name="Straight Arrow Connector 109">
            <a:extLst>
              <a:ext uri="{FF2B5EF4-FFF2-40B4-BE49-F238E27FC236}">
                <a16:creationId xmlns:a16="http://schemas.microsoft.com/office/drawing/2014/main" id="{08B4C27F-BB9E-7CC0-949A-CF2A2739E9C9}"/>
              </a:ext>
            </a:extLst>
          </p:cNvPr>
          <p:cNvCxnSpPr>
            <a:cxnSpLocks/>
            <a:stCxn id="109" idx="0"/>
          </p:cNvCxnSpPr>
          <p:nvPr/>
        </p:nvCxnSpPr>
        <p:spPr>
          <a:xfrm flipV="1">
            <a:off x="6413806" y="3629647"/>
            <a:ext cx="0" cy="183528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16" name="TextBox 115">
            <a:extLst>
              <a:ext uri="{FF2B5EF4-FFF2-40B4-BE49-F238E27FC236}">
                <a16:creationId xmlns:a16="http://schemas.microsoft.com/office/drawing/2014/main" id="{E85E04C3-84CA-209F-D9ED-6B5251C1F0C9}"/>
              </a:ext>
            </a:extLst>
          </p:cNvPr>
          <p:cNvSpPr txBox="1"/>
          <p:nvPr/>
        </p:nvSpPr>
        <p:spPr>
          <a:xfrm>
            <a:off x="7013873" y="845210"/>
            <a:ext cx="129614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Updated EN/EL Manpower Plan for WP17.2 / WP15  </a:t>
            </a:r>
            <a:endParaRPr lang="en-US" sz="1067" b="0" dirty="0">
              <a:latin typeface="Calibri" panose="020F0502020204030204" pitchFamily="34" charset="0"/>
              <a:cs typeface="Calibri" panose="020F0502020204030204" pitchFamily="34" charset="0"/>
            </a:endParaRPr>
          </a:p>
        </p:txBody>
      </p:sp>
      <p:sp>
        <p:nvSpPr>
          <p:cNvPr id="117" name="TextBox 116">
            <a:extLst>
              <a:ext uri="{FF2B5EF4-FFF2-40B4-BE49-F238E27FC236}">
                <a16:creationId xmlns:a16="http://schemas.microsoft.com/office/drawing/2014/main" id="{58B880E3-5691-FE20-EC16-EFE5DA5BC4B5}"/>
              </a:ext>
            </a:extLst>
          </p:cNvPr>
          <p:cNvSpPr txBox="1"/>
          <p:nvPr/>
        </p:nvSpPr>
        <p:spPr>
          <a:xfrm>
            <a:off x="8825924" y="1824490"/>
            <a:ext cx="160539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75000"/>
                  </a:schemeClr>
                </a:solidFill>
                <a:latin typeface="Calibri" panose="020F0502020204030204" pitchFamily="34" charset="0"/>
                <a:cs typeface="Calibri" panose="020F0502020204030204" pitchFamily="34" charset="0"/>
              </a:rPr>
              <a:t>Decision for descoping of Cu Coating of TAXN Y-chamber</a:t>
            </a:r>
            <a:endParaRPr lang="en-US" sz="1067" b="0" dirty="0">
              <a:solidFill>
                <a:schemeClr val="bg1">
                  <a:lumMod val="75000"/>
                </a:schemeClr>
              </a:solidFill>
              <a:latin typeface="Calibri" panose="020F0502020204030204" pitchFamily="34" charset="0"/>
              <a:cs typeface="Calibri" panose="020F0502020204030204" pitchFamily="34" charset="0"/>
            </a:endParaRPr>
          </a:p>
        </p:txBody>
      </p:sp>
      <p:sp>
        <p:nvSpPr>
          <p:cNvPr id="119" name="TextBox 118">
            <a:extLst>
              <a:ext uri="{FF2B5EF4-FFF2-40B4-BE49-F238E27FC236}">
                <a16:creationId xmlns:a16="http://schemas.microsoft.com/office/drawing/2014/main" id="{A23B1EE6-C586-FF07-4C96-F1FE74246EDC}"/>
              </a:ext>
            </a:extLst>
          </p:cNvPr>
          <p:cNvSpPr txBox="1"/>
          <p:nvPr/>
        </p:nvSpPr>
        <p:spPr>
          <a:xfrm>
            <a:off x="8016214" y="4741805"/>
            <a:ext cx="1054097"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Purchase of additional 100 km of MgB2 wire</a:t>
            </a:r>
            <a:endParaRPr lang="en-US" sz="1067" b="0" dirty="0">
              <a:latin typeface="Calibri" panose="020F0502020204030204" pitchFamily="34" charset="0"/>
              <a:cs typeface="Calibri" panose="020F0502020204030204" pitchFamily="34" charset="0"/>
            </a:endParaRPr>
          </a:p>
        </p:txBody>
      </p:sp>
      <p:sp>
        <p:nvSpPr>
          <p:cNvPr id="124" name="TextBox 123">
            <a:extLst>
              <a:ext uri="{FF2B5EF4-FFF2-40B4-BE49-F238E27FC236}">
                <a16:creationId xmlns:a16="http://schemas.microsoft.com/office/drawing/2014/main" id="{D25B13A7-F6FF-9CBA-D75B-FA03B33D43AD}"/>
              </a:ext>
            </a:extLst>
          </p:cNvPr>
          <p:cNvSpPr txBox="1"/>
          <p:nvPr/>
        </p:nvSpPr>
        <p:spPr>
          <a:xfrm>
            <a:off x="7262211" y="1834515"/>
            <a:ext cx="1200133"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Re-scheduling of ATLAS JFC3 shieling machining</a:t>
            </a:r>
            <a:endParaRPr lang="en-US" sz="1067" b="0" dirty="0">
              <a:latin typeface="Calibri" panose="020F0502020204030204" pitchFamily="34" charset="0"/>
              <a:cs typeface="Calibri" panose="020F0502020204030204" pitchFamily="34" charset="0"/>
            </a:endParaRPr>
          </a:p>
        </p:txBody>
      </p:sp>
      <p:cxnSp>
        <p:nvCxnSpPr>
          <p:cNvPr id="125" name="Straight Arrow Connector 124">
            <a:extLst>
              <a:ext uri="{FF2B5EF4-FFF2-40B4-BE49-F238E27FC236}">
                <a16:creationId xmlns:a16="http://schemas.microsoft.com/office/drawing/2014/main" id="{D7FF694B-E6C5-A0AE-9C61-0DCC3A2CF927}"/>
              </a:ext>
            </a:extLst>
          </p:cNvPr>
          <p:cNvCxnSpPr>
            <a:cxnSpLocks/>
            <a:stCxn id="119" idx="0"/>
          </p:cNvCxnSpPr>
          <p:nvPr/>
        </p:nvCxnSpPr>
        <p:spPr>
          <a:xfrm flipH="1" flipV="1">
            <a:off x="8016214" y="3621022"/>
            <a:ext cx="527049" cy="112078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8C40B75E-5B74-544C-AEA3-1BA1DB1B0B7F}"/>
              </a:ext>
            </a:extLst>
          </p:cNvPr>
          <p:cNvCxnSpPr>
            <a:cxnSpLocks/>
          </p:cNvCxnSpPr>
          <p:nvPr/>
        </p:nvCxnSpPr>
        <p:spPr>
          <a:xfrm flipH="1">
            <a:off x="7455446" y="2604749"/>
            <a:ext cx="384269" cy="36706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2" name="Straight Arrow Connector 131">
            <a:extLst>
              <a:ext uri="{FF2B5EF4-FFF2-40B4-BE49-F238E27FC236}">
                <a16:creationId xmlns:a16="http://schemas.microsoft.com/office/drawing/2014/main" id="{587ADE91-527B-9DD6-88FC-8D0AFBC4CA84}"/>
              </a:ext>
            </a:extLst>
          </p:cNvPr>
          <p:cNvCxnSpPr>
            <a:cxnSpLocks/>
          </p:cNvCxnSpPr>
          <p:nvPr/>
        </p:nvCxnSpPr>
        <p:spPr>
          <a:xfrm>
            <a:off x="9223959" y="2512701"/>
            <a:ext cx="0" cy="40889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65614B85-DCB6-EAD3-2C99-5BDE44BD95BD}"/>
              </a:ext>
            </a:extLst>
          </p:cNvPr>
          <p:cNvCxnSpPr>
            <a:cxnSpLocks/>
          </p:cNvCxnSpPr>
          <p:nvPr/>
        </p:nvCxnSpPr>
        <p:spPr>
          <a:xfrm>
            <a:off x="7182556" y="1475172"/>
            <a:ext cx="0" cy="150807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39" name="TextBox 138">
            <a:extLst>
              <a:ext uri="{FF2B5EF4-FFF2-40B4-BE49-F238E27FC236}">
                <a16:creationId xmlns:a16="http://schemas.microsoft.com/office/drawing/2014/main" id="{21FB9CCC-B466-D250-A6BD-D0C162D51866}"/>
              </a:ext>
            </a:extLst>
          </p:cNvPr>
          <p:cNvSpPr txBox="1"/>
          <p:nvPr/>
        </p:nvSpPr>
        <p:spPr>
          <a:xfrm>
            <a:off x="2206808" y="4554239"/>
            <a:ext cx="1231869"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De-scoping of mechanical components of 4 series DFHX from Uppsala University</a:t>
            </a:r>
            <a:endParaRPr lang="en-US" sz="1067" b="0" dirty="0">
              <a:latin typeface="Calibri" panose="020F0502020204030204" pitchFamily="34" charset="0"/>
              <a:cs typeface="Calibri" panose="020F0502020204030204" pitchFamily="34" charset="0"/>
            </a:endParaRPr>
          </a:p>
        </p:txBody>
      </p:sp>
      <p:cxnSp>
        <p:nvCxnSpPr>
          <p:cNvPr id="144" name="Straight Arrow Connector 143">
            <a:extLst>
              <a:ext uri="{FF2B5EF4-FFF2-40B4-BE49-F238E27FC236}">
                <a16:creationId xmlns:a16="http://schemas.microsoft.com/office/drawing/2014/main" id="{02239479-F810-AD61-24E5-5D5A6291E7B0}"/>
              </a:ext>
            </a:extLst>
          </p:cNvPr>
          <p:cNvCxnSpPr>
            <a:cxnSpLocks/>
            <a:stCxn id="139" idx="0"/>
          </p:cNvCxnSpPr>
          <p:nvPr/>
        </p:nvCxnSpPr>
        <p:spPr>
          <a:xfrm flipH="1" flipV="1">
            <a:off x="2762171" y="3629647"/>
            <a:ext cx="60572" cy="92459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5" name="TextBox 154">
            <a:extLst>
              <a:ext uri="{FF2B5EF4-FFF2-40B4-BE49-F238E27FC236}">
                <a16:creationId xmlns:a16="http://schemas.microsoft.com/office/drawing/2014/main" id="{61EF526D-4381-74FB-F776-6536F97FF3EF}"/>
              </a:ext>
            </a:extLst>
          </p:cNvPr>
          <p:cNvSpPr txBox="1"/>
          <p:nvPr/>
        </p:nvSpPr>
        <p:spPr>
          <a:xfrm>
            <a:off x="5958479" y="1690610"/>
            <a:ext cx="1125360" cy="913392"/>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Integration of Minor Civil Engineering works to </a:t>
            </a:r>
            <a:br>
              <a:rPr lang="en-GB" sz="1067" b="0" dirty="0">
                <a:latin typeface="Calibri" panose="020F0502020204030204" pitchFamily="34" charset="0"/>
                <a:cs typeface="Calibri" panose="020F0502020204030204" pitchFamily="34" charset="0"/>
              </a:rPr>
            </a:br>
            <a:r>
              <a:rPr lang="en-GB" sz="1067" b="0" dirty="0">
                <a:latin typeface="Calibri" panose="020F0502020204030204" pitchFamily="34" charset="0"/>
                <a:cs typeface="Calibri" panose="020F0502020204030204" pitchFamily="34" charset="0"/>
              </a:rPr>
              <a:t>HL-LHC activities</a:t>
            </a:r>
            <a:endParaRPr lang="en-US" sz="1067" b="0" dirty="0">
              <a:latin typeface="Calibri" panose="020F0502020204030204" pitchFamily="34" charset="0"/>
              <a:cs typeface="Calibri" panose="020F0502020204030204" pitchFamily="34" charset="0"/>
            </a:endParaRPr>
          </a:p>
        </p:txBody>
      </p:sp>
      <p:cxnSp>
        <p:nvCxnSpPr>
          <p:cNvPr id="156" name="Straight Arrow Connector 155">
            <a:extLst>
              <a:ext uri="{FF2B5EF4-FFF2-40B4-BE49-F238E27FC236}">
                <a16:creationId xmlns:a16="http://schemas.microsoft.com/office/drawing/2014/main" id="{FDFA57DB-B6A8-27A7-726E-C4D347873EC4}"/>
              </a:ext>
            </a:extLst>
          </p:cNvPr>
          <p:cNvCxnSpPr>
            <a:cxnSpLocks/>
            <a:stCxn id="155" idx="2"/>
          </p:cNvCxnSpPr>
          <p:nvPr/>
        </p:nvCxnSpPr>
        <p:spPr>
          <a:xfrm>
            <a:off x="6521159" y="2604002"/>
            <a:ext cx="0" cy="36419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9" name="TextBox 158">
            <a:extLst>
              <a:ext uri="{FF2B5EF4-FFF2-40B4-BE49-F238E27FC236}">
                <a16:creationId xmlns:a16="http://schemas.microsoft.com/office/drawing/2014/main" id="{680EEAF2-34B7-566B-6CFB-2EC592D9D791}"/>
              </a:ext>
            </a:extLst>
          </p:cNvPr>
          <p:cNvSpPr txBox="1"/>
          <p:nvPr/>
        </p:nvSpPr>
        <p:spPr>
          <a:xfrm>
            <a:off x="10701515" y="4137696"/>
            <a:ext cx="1306337" cy="420756"/>
          </a:xfrm>
          <a:prstGeom prst="rect">
            <a:avLst/>
          </a:prstGeom>
          <a:solidFill>
            <a:schemeClr val="accent1">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65000"/>
                  </a:schemeClr>
                </a:solidFill>
                <a:latin typeface="Calibri" panose="020F0502020204030204" pitchFamily="34" charset="0"/>
                <a:cs typeface="Calibri" panose="020F0502020204030204" pitchFamily="34" charset="0"/>
              </a:rPr>
              <a:t>De-scoping of hollow e-lens</a:t>
            </a:r>
            <a:endParaRPr lang="en-US" sz="1067" b="0" dirty="0">
              <a:solidFill>
                <a:schemeClr val="bg1">
                  <a:lumMod val="65000"/>
                </a:schemeClr>
              </a:solidFill>
              <a:latin typeface="Calibri" panose="020F0502020204030204" pitchFamily="34" charset="0"/>
              <a:cs typeface="Calibri" panose="020F0502020204030204" pitchFamily="34" charset="0"/>
            </a:endParaRPr>
          </a:p>
        </p:txBody>
      </p:sp>
      <p:cxnSp>
        <p:nvCxnSpPr>
          <p:cNvPr id="160" name="Straight Arrow Connector 159">
            <a:extLst>
              <a:ext uri="{FF2B5EF4-FFF2-40B4-BE49-F238E27FC236}">
                <a16:creationId xmlns:a16="http://schemas.microsoft.com/office/drawing/2014/main" id="{1F2B517A-B178-6AAC-7F9D-C645B5134463}"/>
              </a:ext>
            </a:extLst>
          </p:cNvPr>
          <p:cNvCxnSpPr>
            <a:cxnSpLocks/>
          </p:cNvCxnSpPr>
          <p:nvPr/>
        </p:nvCxnSpPr>
        <p:spPr>
          <a:xfrm flipH="1" flipV="1">
            <a:off x="10145670" y="3643206"/>
            <a:ext cx="721448" cy="45592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11C8539E-0E80-B7B4-CCB1-C778630AD562}"/>
              </a:ext>
            </a:extLst>
          </p:cNvPr>
          <p:cNvSpPr txBox="1"/>
          <p:nvPr/>
        </p:nvSpPr>
        <p:spPr>
          <a:xfrm>
            <a:off x="1213575" y="2021431"/>
            <a:ext cx="1446736"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Production of two MCBRD magnets at CERN with IHEP components</a:t>
            </a:r>
            <a:endParaRPr lang="en-US" sz="1067" b="0" dirty="0">
              <a:latin typeface="Calibri" panose="020F0502020204030204" pitchFamily="34" charset="0"/>
              <a:cs typeface="Calibri" panose="020F0502020204030204" pitchFamily="34" charset="0"/>
            </a:endParaRPr>
          </a:p>
        </p:txBody>
      </p:sp>
      <p:cxnSp>
        <p:nvCxnSpPr>
          <p:cNvPr id="10" name="Straight Arrow Connector 9">
            <a:extLst>
              <a:ext uri="{FF2B5EF4-FFF2-40B4-BE49-F238E27FC236}">
                <a16:creationId xmlns:a16="http://schemas.microsoft.com/office/drawing/2014/main" id="{61AFE57D-6189-509A-0946-81A397442490}"/>
              </a:ext>
            </a:extLst>
          </p:cNvPr>
          <p:cNvCxnSpPr>
            <a:cxnSpLocks/>
          </p:cNvCxnSpPr>
          <p:nvPr/>
        </p:nvCxnSpPr>
        <p:spPr>
          <a:xfrm>
            <a:off x="2660311" y="2788279"/>
            <a:ext cx="215544" cy="17991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972A34D4-A40B-0FDD-75CF-5C3AE157E016}"/>
              </a:ext>
            </a:extLst>
          </p:cNvPr>
          <p:cNvSpPr txBox="1"/>
          <p:nvPr/>
        </p:nvSpPr>
        <p:spPr>
          <a:xfrm>
            <a:off x="1532607" y="3879996"/>
            <a:ext cx="1025484"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Manufacturing of one Y-chamber unit</a:t>
            </a:r>
            <a:endParaRPr lang="en-US" sz="1067" b="0" dirty="0">
              <a:latin typeface="Calibri" panose="020F0502020204030204" pitchFamily="34" charset="0"/>
              <a:cs typeface="Calibri" panose="020F0502020204030204" pitchFamily="34" charset="0"/>
            </a:endParaRPr>
          </a:p>
        </p:txBody>
      </p:sp>
      <p:cxnSp>
        <p:nvCxnSpPr>
          <p:cNvPr id="17" name="Straight Arrow Connector 16">
            <a:extLst>
              <a:ext uri="{FF2B5EF4-FFF2-40B4-BE49-F238E27FC236}">
                <a16:creationId xmlns:a16="http://schemas.microsoft.com/office/drawing/2014/main" id="{7D4DDC67-56C7-1FE7-5759-955036468CC2}"/>
              </a:ext>
            </a:extLst>
          </p:cNvPr>
          <p:cNvCxnSpPr>
            <a:cxnSpLocks/>
            <a:stCxn id="16" idx="0"/>
          </p:cNvCxnSpPr>
          <p:nvPr/>
        </p:nvCxnSpPr>
        <p:spPr>
          <a:xfrm flipV="1">
            <a:off x="2045349" y="3621022"/>
            <a:ext cx="1" cy="25897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2DF044F7-41D4-A0E1-3A6E-66E5325E60DB}"/>
              </a:ext>
            </a:extLst>
          </p:cNvPr>
          <p:cNvSpPr txBox="1"/>
          <p:nvPr/>
        </p:nvSpPr>
        <p:spPr>
          <a:xfrm>
            <a:off x="4790973" y="3944348"/>
            <a:ext cx="1395000"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Strategy for CP cold masses</a:t>
            </a:r>
            <a:endParaRPr lang="en-US" sz="1067" b="0" dirty="0">
              <a:latin typeface="Calibri" panose="020F0502020204030204" pitchFamily="34" charset="0"/>
              <a:cs typeface="Calibri" panose="020F0502020204030204" pitchFamily="34" charset="0"/>
            </a:endParaRPr>
          </a:p>
        </p:txBody>
      </p:sp>
      <p:cxnSp>
        <p:nvCxnSpPr>
          <p:cNvPr id="28" name="Straight Arrow Connector 27">
            <a:extLst>
              <a:ext uri="{FF2B5EF4-FFF2-40B4-BE49-F238E27FC236}">
                <a16:creationId xmlns:a16="http://schemas.microsoft.com/office/drawing/2014/main" id="{16946B89-112A-99DE-6492-8D5B6D77E479}"/>
              </a:ext>
            </a:extLst>
          </p:cNvPr>
          <p:cNvCxnSpPr>
            <a:cxnSpLocks/>
          </p:cNvCxnSpPr>
          <p:nvPr/>
        </p:nvCxnSpPr>
        <p:spPr>
          <a:xfrm flipV="1">
            <a:off x="4889414" y="3629647"/>
            <a:ext cx="0" cy="30145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5B7E3FD0-C66F-ED7D-CC9E-9DF297004FAD}"/>
              </a:ext>
            </a:extLst>
          </p:cNvPr>
          <p:cNvSpPr txBox="1"/>
          <p:nvPr/>
        </p:nvSpPr>
        <p:spPr>
          <a:xfrm>
            <a:off x="9778153" y="4741805"/>
            <a:ext cx="1306337" cy="749179"/>
          </a:xfrm>
          <a:prstGeom prst="rect">
            <a:avLst/>
          </a:prstGeom>
          <a:solidFill>
            <a:schemeClr val="accent1">
              <a:lumMod val="20000"/>
              <a:lumOff val="80000"/>
            </a:schemeClr>
          </a:solid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65000"/>
                  </a:schemeClr>
                </a:solidFill>
                <a:latin typeface="Calibri" panose="020F0502020204030204" pitchFamily="34" charset="0"/>
                <a:cs typeface="Calibri" panose="020F0502020204030204" pitchFamily="34" charset="0"/>
              </a:rPr>
              <a:t>De-scoping of additional horizontal dilution kicker magnets</a:t>
            </a:r>
            <a:endParaRPr lang="en-US" sz="1067" b="0" dirty="0">
              <a:solidFill>
                <a:schemeClr val="bg1">
                  <a:lumMod val="65000"/>
                </a:schemeClr>
              </a:solidFill>
              <a:latin typeface="Calibri" panose="020F0502020204030204" pitchFamily="34" charset="0"/>
              <a:cs typeface="Calibri" panose="020F0502020204030204" pitchFamily="34" charset="0"/>
            </a:endParaRPr>
          </a:p>
        </p:txBody>
      </p:sp>
      <p:cxnSp>
        <p:nvCxnSpPr>
          <p:cNvPr id="45" name="Straight Arrow Connector 44">
            <a:extLst>
              <a:ext uri="{FF2B5EF4-FFF2-40B4-BE49-F238E27FC236}">
                <a16:creationId xmlns:a16="http://schemas.microsoft.com/office/drawing/2014/main" id="{C41B983F-0DCE-D08C-A02F-77128F85CA8B}"/>
              </a:ext>
            </a:extLst>
          </p:cNvPr>
          <p:cNvCxnSpPr>
            <a:cxnSpLocks/>
          </p:cNvCxnSpPr>
          <p:nvPr/>
        </p:nvCxnSpPr>
        <p:spPr>
          <a:xfrm flipH="1" flipV="1">
            <a:off x="10056132" y="3645024"/>
            <a:ext cx="216332" cy="1003055"/>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806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2AF87-0E6E-6543-ABC9-0C50AA5B7FA6}"/>
              </a:ext>
            </a:extLst>
          </p:cNvPr>
          <p:cNvSpPr>
            <a:spLocks noGrp="1"/>
          </p:cNvSpPr>
          <p:nvPr>
            <p:ph type="title"/>
          </p:nvPr>
        </p:nvSpPr>
        <p:spPr>
          <a:xfrm>
            <a:off x="432544" y="-27384"/>
            <a:ext cx="10560000" cy="720000"/>
          </a:xfrm>
        </p:spPr>
        <p:txBody>
          <a:bodyPr/>
          <a:lstStyle/>
          <a:p>
            <a:r>
              <a:rPr lang="en-FR" dirty="0"/>
              <a:t>Russian in-kind contributions</a:t>
            </a:r>
          </a:p>
        </p:txBody>
      </p:sp>
      <p:sp>
        <p:nvSpPr>
          <p:cNvPr id="4" name="Slide Number Placeholder 3">
            <a:extLst>
              <a:ext uri="{FF2B5EF4-FFF2-40B4-BE49-F238E27FC236}">
                <a16:creationId xmlns:a16="http://schemas.microsoft.com/office/drawing/2014/main" id="{9152C677-CEE3-4B48-AE32-FEE6185E7E80}"/>
              </a:ext>
            </a:extLst>
          </p:cNvPr>
          <p:cNvSpPr>
            <a:spLocks noGrp="1"/>
          </p:cNvSpPr>
          <p:nvPr>
            <p:ph type="sldNum" sz="quarter" idx="12"/>
          </p:nvPr>
        </p:nvSpPr>
        <p:spPr/>
        <p:txBody>
          <a:bodyPr/>
          <a:lstStyle/>
          <a:p>
            <a:fld id="{BFDCA1C4-9514-7B4F-976F-D92F7E296653}" type="slidenum">
              <a:rPr lang="fr-FR" smtClean="0">
                <a:solidFill>
                  <a:srgbClr val="64BCD9"/>
                </a:solidFill>
              </a:rPr>
              <a:pPr/>
              <a:t>18</a:t>
            </a:fld>
            <a:endParaRPr lang="fr-FR">
              <a:solidFill>
                <a:srgbClr val="64BCD9"/>
              </a:solidFill>
            </a:endParaRPr>
          </a:p>
        </p:txBody>
      </p:sp>
      <p:sp>
        <p:nvSpPr>
          <p:cNvPr id="5" name="Content Placeholder 2">
            <a:extLst>
              <a:ext uri="{FF2B5EF4-FFF2-40B4-BE49-F238E27FC236}">
                <a16:creationId xmlns:a16="http://schemas.microsoft.com/office/drawing/2014/main" id="{B3383916-EB3C-1C41-9238-DD385FB12F05}"/>
              </a:ext>
            </a:extLst>
          </p:cNvPr>
          <p:cNvSpPr txBox="1">
            <a:spLocks noGrp="1"/>
          </p:cNvSpPr>
          <p:nvPr>
            <p:ph idx="1"/>
          </p:nvPr>
        </p:nvSpPr>
        <p:spPr>
          <a:xfrm>
            <a:off x="686290" y="1008032"/>
            <a:ext cx="10896110" cy="5805344"/>
          </a:xfrm>
          <a:prstGeom prst="rect">
            <a:avLst/>
          </a:prstGeom>
        </p:spPr>
        <p:txBody>
          <a:bodyPr>
            <a:normAutofit/>
          </a:bodyPr>
          <a:lstStyle>
            <a:lvl1pPr marL="342891" indent="-342891" algn="l" defTabSz="457189"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32" indent="-285744" algn="l" defTabSz="457189"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2971" indent="-228594" algn="l" defTabSz="457189"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160" indent="-228594" algn="l" defTabSz="457189"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349" indent="-228594" algn="l" defTabSz="457189"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1776"/>
              </a:spcBef>
            </a:pPr>
            <a:r>
              <a:rPr lang="en-FR" sz="2400" dirty="0">
                <a:solidFill>
                  <a:schemeClr val="tx1">
                    <a:lumMod val="85000"/>
                    <a:lumOff val="15000"/>
                  </a:schemeClr>
                </a:solidFill>
                <a:latin typeface="Calibri" panose="020F0502020204030204" pitchFamily="34" charset="0"/>
                <a:cs typeface="Calibri" panose="020F0502020204030204" pitchFamily="34" charset="0"/>
              </a:rPr>
              <a:t>Following the non-funding of Russian in-kind contributions, disucssions have been initiated with WPs and groups/departments to </a:t>
            </a:r>
            <a:r>
              <a:rPr lang="en-FR" sz="2400" dirty="0">
                <a:solidFill>
                  <a:srgbClr val="00B0F0"/>
                </a:solidFill>
                <a:latin typeface="Calibri" panose="020F0502020204030204" pitchFamily="34" charset="0"/>
                <a:cs typeface="Calibri" panose="020F0502020204030204" pitchFamily="34" charset="0"/>
              </a:rPr>
              <a:t>assess re-profiling/descoping options</a:t>
            </a:r>
            <a:r>
              <a:rPr lang="en-FR" sz="2400" dirty="0">
                <a:solidFill>
                  <a:schemeClr val="tx1">
                    <a:lumMod val="75000"/>
                    <a:lumOff val="25000"/>
                  </a:schemeClr>
                </a:solidFill>
                <a:latin typeface="Calibri" panose="020F0502020204030204" pitchFamily="34" charset="0"/>
                <a:cs typeface="Calibri" panose="020F0502020204030204" pitchFamily="34" charset="0"/>
              </a:rPr>
              <a:t>, </a:t>
            </a:r>
            <a:r>
              <a:rPr lang="en-FR" sz="2400" dirty="0">
                <a:solidFill>
                  <a:schemeClr val="tx1">
                    <a:lumMod val="85000"/>
                    <a:lumOff val="15000"/>
                  </a:schemeClr>
                </a:solidFill>
                <a:latin typeface="Calibri" panose="020F0502020204030204" pitchFamily="34" charset="0"/>
                <a:cs typeface="Calibri" panose="020F0502020204030204" pitchFamily="34" charset="0"/>
              </a:rPr>
              <a:t>considering</a:t>
            </a:r>
            <a:r>
              <a:rPr lang="en-FR" sz="2400" dirty="0">
                <a:solidFill>
                  <a:schemeClr val="tx1">
                    <a:lumMod val="75000"/>
                    <a:lumOff val="25000"/>
                  </a:schemeClr>
                </a:solidFill>
                <a:latin typeface="Calibri" panose="020F0502020204030204" pitchFamily="34" charset="0"/>
                <a:cs typeface="Calibri" panose="020F0502020204030204" pitchFamily="34" charset="0"/>
              </a:rPr>
              <a:t> </a:t>
            </a:r>
            <a:r>
              <a:rPr lang="en-FR" sz="2400" dirty="0">
                <a:solidFill>
                  <a:srgbClr val="00B0F0"/>
                </a:solidFill>
                <a:latin typeface="Calibri" panose="020F0502020204030204" pitchFamily="34" charset="0"/>
                <a:cs typeface="Calibri" panose="020F0502020204030204" pitchFamily="34" charset="0"/>
              </a:rPr>
              <a:t>performance impact for Run 4 </a:t>
            </a:r>
            <a:r>
              <a:rPr lang="en-FR" sz="2400" dirty="0">
                <a:solidFill>
                  <a:schemeClr val="tx1">
                    <a:lumMod val="85000"/>
                    <a:lumOff val="15000"/>
                  </a:schemeClr>
                </a:solidFill>
                <a:latin typeface="Calibri" panose="020F0502020204030204" pitchFamily="34" charset="0"/>
                <a:cs typeface="Calibri" panose="020F0502020204030204" pitchFamily="34" charset="0"/>
              </a:rPr>
              <a:t>along with their (resource) </a:t>
            </a:r>
            <a:r>
              <a:rPr lang="en-FR" sz="2400" dirty="0">
                <a:solidFill>
                  <a:srgbClr val="00B0F0"/>
                </a:solidFill>
                <a:latin typeface="Calibri" panose="020F0502020204030204" pitchFamily="34" charset="0"/>
                <a:cs typeface="Calibri" panose="020F0502020204030204" pitchFamily="34" charset="0"/>
              </a:rPr>
              <a:t>constraints and over-heads</a:t>
            </a:r>
            <a:r>
              <a:rPr lang="en-FR" sz="2400" dirty="0">
                <a:solidFill>
                  <a:schemeClr val="tx1">
                    <a:lumMod val="85000"/>
                    <a:lumOff val="15000"/>
                  </a:schemeClr>
                </a:solidFill>
                <a:latin typeface="Calibri" panose="020F0502020204030204" pitchFamily="34" charset="0"/>
                <a:cs typeface="Calibri" panose="020F0502020204030204" pitchFamily="34" charset="0"/>
              </a:rPr>
              <a:t> </a:t>
            </a:r>
            <a:r>
              <a:rPr lang="en-GB" sz="2400" dirty="0">
                <a:solidFill>
                  <a:schemeClr val="tx1">
                    <a:lumMod val="85000"/>
                    <a:lumOff val="15000"/>
                  </a:schemeClr>
                </a:solidFill>
                <a:latin typeface="Calibri" panose="020F0502020204030204" pitchFamily="34" charset="0"/>
                <a:cs typeface="Calibri" panose="020F0502020204030204" pitchFamily="34" charset="0"/>
              </a:rPr>
              <a:t>(follow-up, raw material price increase, risk) </a:t>
            </a:r>
            <a:r>
              <a:rPr lang="en-FR" sz="2400" dirty="0">
                <a:solidFill>
                  <a:schemeClr val="tx1">
                    <a:lumMod val="85000"/>
                    <a:lumOff val="15000"/>
                  </a:schemeClr>
                </a:solidFill>
                <a:latin typeface="Calibri" panose="020F0502020204030204" pitchFamily="34" charset="0"/>
                <a:cs typeface="Calibri" panose="020F0502020204030204" pitchFamily="34" charset="0"/>
              </a:rPr>
              <a:t>when in-sourced </a:t>
            </a:r>
          </a:p>
          <a:p>
            <a:pPr>
              <a:spcBef>
                <a:spcPts val="1776"/>
              </a:spcBef>
            </a:pPr>
            <a:r>
              <a:rPr lang="en-FR" sz="2400" dirty="0">
                <a:solidFill>
                  <a:srgbClr val="00B0F0"/>
                </a:solidFill>
                <a:latin typeface="Calibri" panose="020F0502020204030204" pitchFamily="34" charset="0"/>
                <a:cs typeface="Calibri" panose="020F0502020204030204" pitchFamily="34" charset="0"/>
              </a:rPr>
              <a:t>Key components have been in-sourced or are being disucssed for alternative in-kind contributions </a:t>
            </a:r>
            <a:r>
              <a:rPr lang="en-FR" sz="2400" dirty="0">
                <a:solidFill>
                  <a:schemeClr val="tx1">
                    <a:lumMod val="85000"/>
                    <a:lumOff val="15000"/>
                  </a:schemeClr>
                </a:solidFill>
                <a:latin typeface="Calibri" panose="020F0502020204030204" pitchFamily="34" charset="0"/>
                <a:cs typeface="Calibri" panose="020F0502020204030204" pitchFamily="34" charset="0"/>
              </a:rPr>
              <a:t>in coherence with t</a:t>
            </a:r>
            <a:r>
              <a:rPr lang="en-GB" sz="2400" dirty="0">
                <a:solidFill>
                  <a:schemeClr val="tx1">
                    <a:lumMod val="85000"/>
                    <a:lumOff val="15000"/>
                  </a:schemeClr>
                </a:solidFill>
                <a:latin typeface="Calibri" panose="020F0502020204030204" pitchFamily="34" charset="0"/>
                <a:cs typeface="Calibri" panose="020F0502020204030204" pitchFamily="34" charset="0"/>
              </a:rPr>
              <a:t>he</a:t>
            </a:r>
            <a:r>
              <a:rPr lang="en-FR" sz="2400" dirty="0">
                <a:solidFill>
                  <a:schemeClr val="tx1">
                    <a:lumMod val="85000"/>
                    <a:lumOff val="15000"/>
                  </a:schemeClr>
                </a:solidFill>
                <a:latin typeface="Calibri" panose="020F0502020204030204" pitchFamily="34" charset="0"/>
                <a:cs typeface="Calibri" panose="020F0502020204030204" pitchFamily="34" charset="0"/>
              </a:rPr>
              <a:t> schedule constraints</a:t>
            </a:r>
          </a:p>
          <a:p>
            <a:pPr>
              <a:spcBef>
                <a:spcPts val="1776"/>
              </a:spcBef>
            </a:pPr>
            <a:r>
              <a:rPr lang="en-FR" sz="2400" dirty="0">
                <a:solidFill>
                  <a:schemeClr val="tx2">
                    <a:lumMod val="60000"/>
                    <a:lumOff val="40000"/>
                  </a:schemeClr>
                </a:solidFill>
                <a:latin typeface="Calibri" panose="020F0502020204030204" pitchFamily="34" charset="0"/>
                <a:cs typeface="Calibri" panose="020F0502020204030204" pitchFamily="34" charset="0"/>
              </a:rPr>
              <a:t>Additional horizontal dilution kickers and hollow e-lens have been </a:t>
            </a:r>
            <a:r>
              <a:rPr lang="en-FR" sz="2400" u="sng" dirty="0">
                <a:solidFill>
                  <a:schemeClr val="tx2">
                    <a:lumMod val="60000"/>
                    <a:lumOff val="40000"/>
                  </a:schemeClr>
                </a:solidFill>
                <a:latin typeface="Calibri" panose="020F0502020204030204" pitchFamily="34" charset="0"/>
                <a:cs typeface="Calibri" panose="020F0502020204030204" pitchFamily="34" charset="0"/>
              </a:rPr>
              <a:t>descoped from HL-LHC project</a:t>
            </a:r>
            <a:r>
              <a:rPr lang="en-FR" sz="2400" dirty="0">
                <a:solidFill>
                  <a:schemeClr val="tx2">
                    <a:lumMod val="60000"/>
                    <a:lumOff val="40000"/>
                  </a:schemeClr>
                </a:solidFill>
                <a:latin typeface="Calibri" panose="020F0502020204030204" pitchFamily="34" charset="0"/>
                <a:cs typeface="Calibri" panose="020F0502020204030204" pitchFamily="34" charset="0"/>
              </a:rPr>
              <a:t> </a:t>
            </a:r>
            <a:r>
              <a:rPr lang="en-FR" sz="2400" dirty="0">
                <a:solidFill>
                  <a:schemeClr val="tx1">
                    <a:lumMod val="85000"/>
                    <a:lumOff val="15000"/>
                  </a:schemeClr>
                </a:solidFill>
                <a:latin typeface="Calibri" panose="020F0502020204030204" pitchFamily="34" charset="0"/>
                <a:cs typeface="Calibri" panose="020F0502020204030204" pitchFamily="34" charset="0"/>
              </a:rPr>
              <a:t>(as resource constraints don’t allow for their completion by LS3)</a:t>
            </a:r>
          </a:p>
          <a:p>
            <a:pPr lvl="1">
              <a:spcBef>
                <a:spcPts val="1776"/>
              </a:spcBef>
            </a:pPr>
            <a:r>
              <a:rPr lang="en-FR" sz="2000" dirty="0">
                <a:solidFill>
                  <a:schemeClr val="tx1">
                    <a:lumMod val="85000"/>
                    <a:lumOff val="15000"/>
                  </a:schemeClr>
                </a:solidFill>
                <a:latin typeface="Calibri" panose="020F0502020204030204" pitchFamily="34" charset="0"/>
                <a:cs typeface="Calibri" panose="020F0502020204030204" pitchFamily="34" charset="0"/>
              </a:rPr>
              <a:t>For hollow e-lens: Engagements with in-kind partners and critical R&amp;D and prototypes of key components will be completed within scope of ‘soft-landing’</a:t>
            </a:r>
          </a:p>
          <a:p>
            <a:pPr lvl="1">
              <a:spcBef>
                <a:spcPts val="1776"/>
              </a:spcBef>
            </a:pPr>
            <a:r>
              <a:rPr lang="en-FR" sz="2000" dirty="0">
                <a:solidFill>
                  <a:schemeClr val="tx1">
                    <a:lumMod val="85000"/>
                    <a:lumOff val="15000"/>
                  </a:schemeClr>
                </a:solidFill>
                <a:latin typeface="Calibri" panose="020F0502020204030204" pitchFamily="34" charset="0"/>
                <a:cs typeface="Calibri" panose="020F0502020204030204" pitchFamily="34" charset="0"/>
              </a:rPr>
              <a:t>Dilution kicker: Update of design and production documentation supported by project to ensure capturing of know-how and expertise from LHC construction</a:t>
            </a:r>
            <a:endParaRPr lang="en-FR" sz="2000" dirty="0">
              <a:latin typeface="Calibri" panose="020F0502020204030204" pitchFamily="34" charset="0"/>
              <a:cs typeface="Calibri" panose="020F0502020204030204" pitchFamily="34" charset="0"/>
            </a:endParaRPr>
          </a:p>
          <a:p>
            <a:endParaRPr lang="en-FR"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52506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dissolv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dissolve">
                                      <p:cBhvr>
                                        <p:cTn id="12" dur="500"/>
                                        <p:tgtEl>
                                          <p:spTgt spid="5">
                                            <p:txEl>
                                              <p:pRg st="2" end="2"/>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dissolve">
                                      <p:cBhvr>
                                        <p:cTn id="15" dur="500"/>
                                        <p:tgtEl>
                                          <p:spTgt spid="5">
                                            <p:txEl>
                                              <p:pRg st="3" end="3"/>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dissolve">
                                      <p:cBhvr>
                                        <p:cTn id="1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2AF87-0E6E-6543-ABC9-0C50AA5B7FA6}"/>
              </a:ext>
            </a:extLst>
          </p:cNvPr>
          <p:cNvSpPr>
            <a:spLocks noGrp="1"/>
          </p:cNvSpPr>
          <p:nvPr>
            <p:ph type="title"/>
          </p:nvPr>
        </p:nvSpPr>
        <p:spPr>
          <a:xfrm>
            <a:off x="432544" y="-27384"/>
            <a:ext cx="10560000" cy="720000"/>
          </a:xfrm>
        </p:spPr>
        <p:txBody>
          <a:bodyPr/>
          <a:lstStyle/>
          <a:p>
            <a:r>
              <a:rPr lang="en-FR" dirty="0"/>
              <a:t>Russian in-kind contributions</a:t>
            </a:r>
          </a:p>
        </p:txBody>
      </p:sp>
      <p:sp>
        <p:nvSpPr>
          <p:cNvPr id="4" name="Slide Number Placeholder 3">
            <a:extLst>
              <a:ext uri="{FF2B5EF4-FFF2-40B4-BE49-F238E27FC236}">
                <a16:creationId xmlns:a16="http://schemas.microsoft.com/office/drawing/2014/main" id="{9152C677-CEE3-4B48-AE32-FEE6185E7E80}"/>
              </a:ext>
            </a:extLst>
          </p:cNvPr>
          <p:cNvSpPr>
            <a:spLocks noGrp="1"/>
          </p:cNvSpPr>
          <p:nvPr>
            <p:ph type="sldNum" sz="quarter" idx="12"/>
          </p:nvPr>
        </p:nvSpPr>
        <p:spPr/>
        <p:txBody>
          <a:bodyPr/>
          <a:lstStyle/>
          <a:p>
            <a:fld id="{BFDCA1C4-9514-7B4F-976F-D92F7E296653}" type="slidenum">
              <a:rPr lang="fr-FR" smtClean="0">
                <a:solidFill>
                  <a:srgbClr val="64BCD9"/>
                </a:solidFill>
              </a:rPr>
              <a:pPr/>
              <a:t>19</a:t>
            </a:fld>
            <a:endParaRPr lang="fr-FR">
              <a:solidFill>
                <a:srgbClr val="64BCD9"/>
              </a:solidFill>
            </a:endParaRPr>
          </a:p>
        </p:txBody>
      </p:sp>
      <p:sp>
        <p:nvSpPr>
          <p:cNvPr id="5" name="Content Placeholder 2">
            <a:extLst>
              <a:ext uri="{FF2B5EF4-FFF2-40B4-BE49-F238E27FC236}">
                <a16:creationId xmlns:a16="http://schemas.microsoft.com/office/drawing/2014/main" id="{B3383916-EB3C-1C41-9238-DD385FB12F05}"/>
              </a:ext>
            </a:extLst>
          </p:cNvPr>
          <p:cNvSpPr txBox="1">
            <a:spLocks noGrp="1"/>
          </p:cNvSpPr>
          <p:nvPr>
            <p:ph idx="1"/>
          </p:nvPr>
        </p:nvSpPr>
        <p:spPr>
          <a:xfrm>
            <a:off x="686290" y="1088153"/>
            <a:ext cx="10896110" cy="5137684"/>
          </a:xfrm>
          <a:prstGeom prst="rect">
            <a:avLst/>
          </a:prstGeom>
        </p:spPr>
        <p:txBody>
          <a:bodyPr>
            <a:normAutofit/>
          </a:bodyPr>
          <a:lstStyle>
            <a:lvl1pPr marL="342891" indent="-342891" algn="l" defTabSz="457189"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32" indent="-285744" algn="l" defTabSz="457189"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2971" indent="-228594" algn="l" defTabSz="457189"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160" indent="-228594" algn="l" defTabSz="457189"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349" indent="-228594" algn="l" defTabSz="457189"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1776"/>
              </a:spcBef>
            </a:pPr>
            <a:r>
              <a:rPr lang="en-FR" sz="2400" dirty="0">
                <a:solidFill>
                  <a:srgbClr val="00B0F0"/>
                </a:solidFill>
                <a:latin typeface="Calibri" panose="020F0502020204030204" pitchFamily="34" charset="0"/>
                <a:cs typeface="Calibri" panose="020F0502020204030204" pitchFamily="34" charset="0"/>
              </a:rPr>
              <a:t>Desoping of hollow e-lens and dilution kickers represents a </a:t>
            </a:r>
            <a:r>
              <a:rPr lang="en-US" sz="2400" dirty="0">
                <a:solidFill>
                  <a:srgbClr val="00B0F0"/>
                </a:solidFill>
                <a:latin typeface="Calibri" panose="020F0502020204030204" pitchFamily="34" charset="0"/>
                <a:cs typeface="Calibri" panose="020F0502020204030204" pitchFamily="34" charset="0"/>
              </a:rPr>
              <a:t>performance </a:t>
            </a:r>
            <a:r>
              <a:rPr lang="en-FR" sz="2400" dirty="0">
                <a:solidFill>
                  <a:srgbClr val="00B0F0"/>
                </a:solidFill>
                <a:latin typeface="Calibri" panose="020F0502020204030204" pitchFamily="34" charset="0"/>
                <a:cs typeface="Calibri" panose="020F0502020204030204" pitchFamily="34" charset="0"/>
              </a:rPr>
              <a:t>risk for Run4 , which can only be fully assessed/quantified following beam experience with target performance during Run3</a:t>
            </a:r>
          </a:p>
          <a:p>
            <a:pPr lvl="1">
              <a:spcBef>
                <a:spcPts val="1776"/>
              </a:spcBef>
            </a:pPr>
            <a:r>
              <a:rPr lang="en-FR" sz="2000" dirty="0">
                <a:solidFill>
                  <a:schemeClr val="tx1">
                    <a:lumMod val="65000"/>
                    <a:lumOff val="35000"/>
                  </a:schemeClr>
                </a:solidFill>
                <a:latin typeface="Calibri" panose="020F0502020204030204" pitchFamily="34" charset="0"/>
                <a:cs typeface="Calibri" panose="020F0502020204030204" pitchFamily="34" charset="0"/>
              </a:rPr>
              <a:t>HEL: important feedback to come from beam lifetime and halo population studies with LIU beams / brightnesses (standard operation and dedciated MDs)</a:t>
            </a:r>
          </a:p>
          <a:p>
            <a:pPr lvl="1">
              <a:spcBef>
                <a:spcPts val="1776"/>
              </a:spcBef>
            </a:pPr>
            <a:r>
              <a:rPr lang="en-FR" sz="2000" dirty="0">
                <a:solidFill>
                  <a:schemeClr val="tx1">
                    <a:lumMod val="65000"/>
                    <a:lumOff val="35000"/>
                  </a:schemeClr>
                </a:solidFill>
                <a:latin typeface="Calibri" panose="020F0502020204030204" pitchFamily="34" charset="0"/>
                <a:cs typeface="Calibri" panose="020F0502020204030204" pitchFamily="34" charset="0"/>
              </a:rPr>
              <a:t>Dilution kicker: Additional consolidation done during LS2 to reduce probability of critical failures; material studies and results from operational LHC dump are encouraging for an HL compatible dump design to be within reach.</a:t>
            </a:r>
          </a:p>
          <a:p>
            <a:pPr>
              <a:spcBef>
                <a:spcPts val="1776"/>
              </a:spcBef>
            </a:pPr>
            <a:r>
              <a:rPr lang="en-FR" sz="2400" dirty="0">
                <a:solidFill>
                  <a:srgbClr val="00B0F0"/>
                </a:solidFill>
                <a:latin typeface="Calibri" panose="020F0502020204030204" pitchFamily="34" charset="0"/>
                <a:cs typeface="Calibri" panose="020F0502020204030204" pitchFamily="34" charset="0"/>
              </a:rPr>
              <a:t>Re-integration of items for long-term operation of (HL)-LHC kept as a future possibility</a:t>
            </a:r>
            <a:r>
              <a:rPr lang="en-FR" sz="2400" dirty="0">
                <a:solidFill>
                  <a:schemeClr val="tx1">
                    <a:lumMod val="75000"/>
                    <a:lumOff val="25000"/>
                  </a:schemeClr>
                </a:solidFill>
                <a:latin typeface="Calibri" panose="020F0502020204030204" pitchFamily="34" charset="0"/>
                <a:cs typeface="Calibri" panose="020F0502020204030204" pitchFamily="34" charset="0"/>
              </a:rPr>
              <a:t>, should Run 3 experience </a:t>
            </a:r>
            <a:r>
              <a:rPr lang="en-GB" sz="2400" dirty="0">
                <a:solidFill>
                  <a:schemeClr val="tx1">
                    <a:lumMod val="75000"/>
                    <a:lumOff val="25000"/>
                  </a:schemeClr>
                </a:solidFill>
                <a:latin typeface="Calibri" panose="020F0502020204030204" pitchFamily="34" charset="0"/>
                <a:cs typeface="Calibri" panose="020F0502020204030204" pitchFamily="34" charset="0"/>
              </a:rPr>
              <a:t>confirm their </a:t>
            </a:r>
            <a:r>
              <a:rPr lang="en-GB" sz="2400" dirty="0">
                <a:solidFill>
                  <a:schemeClr val="tx1">
                    <a:lumMod val="85000"/>
                    <a:lumOff val="15000"/>
                  </a:schemeClr>
                </a:solidFill>
                <a:latin typeface="Calibri" panose="020F0502020204030204" pitchFamily="34" charset="0"/>
                <a:cs typeface="Calibri" panose="020F0502020204030204" pitchFamily="34" charset="0"/>
              </a:rPr>
              <a:t>criticality </a:t>
            </a:r>
          </a:p>
          <a:p>
            <a:pPr lvl="1">
              <a:spcBef>
                <a:spcPts val="600"/>
              </a:spcBef>
            </a:pPr>
            <a:r>
              <a:rPr lang="en-GB" sz="2200" dirty="0">
                <a:solidFill>
                  <a:srgbClr val="FF0000"/>
                </a:solidFill>
                <a:latin typeface="Calibri" panose="020F0502020204030204" pitchFamily="34" charset="0"/>
                <a:cs typeface="Calibri" panose="020F0502020204030204" pitchFamily="34" charset="0"/>
              </a:rPr>
              <a:t>Coordinated, project wide technical review proposed for mid-end 2023 to review Run 3 experience/MD results to confirm HL baseline choices and assess expected performance impact of descoping decisions</a:t>
            </a:r>
          </a:p>
        </p:txBody>
      </p:sp>
    </p:spTree>
    <p:extLst>
      <p:ext uri="{BB962C8B-B14F-4D97-AF65-F5344CB8AC3E}">
        <p14:creationId xmlns:p14="http://schemas.microsoft.com/office/powerpoint/2010/main" val="517970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dissolve">
                                      <p:cBhvr>
                                        <p:cTn id="7" dur="500"/>
                                        <p:tgtEl>
                                          <p:spTgt spid="5">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dissolve">
                                      <p:cBhvr>
                                        <p:cTn id="10" dur="500"/>
                                        <p:tgtEl>
                                          <p:spTgt spid="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dissolve">
                                      <p:cBhvr>
                                        <p:cTn id="15" dur="500"/>
                                        <p:tgtEl>
                                          <p:spTgt spid="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dissolve">
                                      <p:cBhvr>
                                        <p:cTn id="2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B38BF-347D-FF44-AF02-BB1DAAF3A8F7}"/>
              </a:ext>
            </a:extLst>
          </p:cNvPr>
          <p:cNvSpPr>
            <a:spLocks noGrp="1"/>
          </p:cNvSpPr>
          <p:nvPr>
            <p:ph type="title"/>
          </p:nvPr>
        </p:nvSpPr>
        <p:spPr/>
        <p:txBody>
          <a:bodyPr/>
          <a:lstStyle/>
          <a:p>
            <a:r>
              <a:rPr lang="en-FR" dirty="0"/>
              <a:t>Outline</a:t>
            </a:r>
          </a:p>
        </p:txBody>
      </p:sp>
      <p:sp>
        <p:nvSpPr>
          <p:cNvPr id="3" name="Content Placeholder 2">
            <a:extLst>
              <a:ext uri="{FF2B5EF4-FFF2-40B4-BE49-F238E27FC236}">
                <a16:creationId xmlns:a16="http://schemas.microsoft.com/office/drawing/2014/main" id="{A090C0D6-3024-0E43-A4CB-6349849BB46B}"/>
              </a:ext>
            </a:extLst>
          </p:cNvPr>
          <p:cNvSpPr>
            <a:spLocks noGrp="1"/>
          </p:cNvSpPr>
          <p:nvPr>
            <p:ph idx="1"/>
          </p:nvPr>
        </p:nvSpPr>
        <p:spPr>
          <a:xfrm>
            <a:off x="1022400" y="1762397"/>
            <a:ext cx="10560000" cy="4906963"/>
          </a:xfrm>
        </p:spPr>
        <p:txBody>
          <a:bodyPr>
            <a:normAutofit/>
          </a:bodyPr>
          <a:lstStyle/>
          <a:p>
            <a:pPr>
              <a:lnSpc>
                <a:spcPct val="150000"/>
              </a:lnSpc>
            </a:pPr>
            <a:r>
              <a:rPr lang="en-FR" dirty="0">
                <a:latin typeface="Calibri" panose="020F0502020204030204" pitchFamily="34" charset="0"/>
                <a:cs typeface="Calibri" panose="020F0502020204030204" pitchFamily="34" charset="0"/>
              </a:rPr>
              <a:t>Overview and managerial process of Layout and Baseline evolutions</a:t>
            </a:r>
          </a:p>
          <a:p>
            <a:pPr>
              <a:lnSpc>
                <a:spcPct val="150000"/>
              </a:lnSpc>
            </a:pPr>
            <a:r>
              <a:rPr lang="en-FR" dirty="0">
                <a:latin typeface="Calibri" panose="020F0502020204030204" pitchFamily="34" charset="0"/>
                <a:cs typeface="Calibri" panose="020F0502020204030204" pitchFamily="34" charset="0"/>
              </a:rPr>
              <a:t>HL-LHC baseline evolution since Annual Meeting 2021</a:t>
            </a:r>
          </a:p>
          <a:p>
            <a:pPr lvl="1">
              <a:lnSpc>
                <a:spcPct val="150000"/>
              </a:lnSpc>
            </a:pPr>
            <a:r>
              <a:rPr lang="en-FR" dirty="0">
                <a:latin typeface="Calibri" panose="020F0502020204030204" pitchFamily="34" charset="0"/>
                <a:cs typeface="Calibri" panose="020F0502020204030204" pitchFamily="34" charset="0"/>
              </a:rPr>
              <a:t>Approved/implemented baseline changes</a:t>
            </a:r>
          </a:p>
          <a:p>
            <a:pPr>
              <a:lnSpc>
                <a:spcPct val="150000"/>
              </a:lnSpc>
            </a:pPr>
            <a:r>
              <a:rPr lang="en-FR" dirty="0">
                <a:latin typeface="Calibri" panose="020F0502020204030204" pitchFamily="34" charset="0"/>
                <a:cs typeface="Calibri" panose="020F0502020204030204" pitchFamily="34" charset="0"/>
              </a:rPr>
              <a:t>Upcoming baseline changes under preparation</a:t>
            </a:r>
          </a:p>
          <a:p>
            <a:pPr>
              <a:lnSpc>
                <a:spcPct val="150000"/>
              </a:lnSpc>
            </a:pPr>
            <a:r>
              <a:rPr lang="en-FR" dirty="0">
                <a:latin typeface="Calibri" panose="020F0502020204030204" pitchFamily="34" charset="0"/>
                <a:cs typeface="Calibri" panose="020F0502020204030204" pitchFamily="34" charset="0"/>
              </a:rPr>
              <a:t>Conclusions</a:t>
            </a:r>
          </a:p>
        </p:txBody>
      </p:sp>
      <p:sp>
        <p:nvSpPr>
          <p:cNvPr id="5" name="Slide Number Placeholder 4">
            <a:extLst>
              <a:ext uri="{FF2B5EF4-FFF2-40B4-BE49-F238E27FC236}">
                <a16:creationId xmlns:a16="http://schemas.microsoft.com/office/drawing/2014/main" id="{94699DF8-9E54-0940-A04D-AE1E085F0416}"/>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71165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2AF87-0E6E-6543-ABC9-0C50AA5B7FA6}"/>
              </a:ext>
            </a:extLst>
          </p:cNvPr>
          <p:cNvSpPr>
            <a:spLocks noGrp="1"/>
          </p:cNvSpPr>
          <p:nvPr>
            <p:ph type="title"/>
          </p:nvPr>
        </p:nvSpPr>
        <p:spPr>
          <a:xfrm>
            <a:off x="504552" y="93481"/>
            <a:ext cx="10560000" cy="720000"/>
          </a:xfrm>
        </p:spPr>
        <p:txBody>
          <a:bodyPr/>
          <a:lstStyle/>
          <a:p>
            <a:r>
              <a:rPr lang="en-FR" dirty="0"/>
              <a:t>Russian in-kind contributions – Status of Plan B</a:t>
            </a:r>
          </a:p>
        </p:txBody>
      </p:sp>
      <p:sp>
        <p:nvSpPr>
          <p:cNvPr id="4" name="Slide Number Placeholder 3">
            <a:extLst>
              <a:ext uri="{FF2B5EF4-FFF2-40B4-BE49-F238E27FC236}">
                <a16:creationId xmlns:a16="http://schemas.microsoft.com/office/drawing/2014/main" id="{9152C677-CEE3-4B48-AE32-FEE6185E7E80}"/>
              </a:ext>
            </a:extLst>
          </p:cNvPr>
          <p:cNvSpPr>
            <a:spLocks noGrp="1"/>
          </p:cNvSpPr>
          <p:nvPr>
            <p:ph type="sldNum" sz="quarter" idx="12"/>
          </p:nvPr>
        </p:nvSpPr>
        <p:spPr/>
        <p:txBody>
          <a:bodyPr/>
          <a:lstStyle/>
          <a:p>
            <a:fld id="{BFDCA1C4-9514-7B4F-976F-D92F7E296653}" type="slidenum">
              <a:rPr lang="fr-FR" smtClean="0">
                <a:solidFill>
                  <a:srgbClr val="64BCD9"/>
                </a:solidFill>
              </a:rPr>
              <a:pPr/>
              <a:t>20</a:t>
            </a:fld>
            <a:endParaRPr lang="fr-FR">
              <a:solidFill>
                <a:srgbClr val="64BCD9"/>
              </a:solidFill>
            </a:endParaRPr>
          </a:p>
        </p:txBody>
      </p:sp>
      <p:sp>
        <p:nvSpPr>
          <p:cNvPr id="6" name="Content Placeholder 5">
            <a:extLst>
              <a:ext uri="{FF2B5EF4-FFF2-40B4-BE49-F238E27FC236}">
                <a16:creationId xmlns:a16="http://schemas.microsoft.com/office/drawing/2014/main" id="{E5C5F7E2-1FD2-9119-3FA9-D6B97499BA6B}"/>
              </a:ext>
            </a:extLst>
          </p:cNvPr>
          <p:cNvSpPr>
            <a:spLocks noGrp="1"/>
          </p:cNvSpPr>
          <p:nvPr>
            <p:ph idx="1"/>
          </p:nvPr>
        </p:nvSpPr>
        <p:spPr/>
        <p:txBody>
          <a:bodyPr/>
          <a:lstStyle/>
          <a:p>
            <a:endParaRPr lang="en-FR"/>
          </a:p>
        </p:txBody>
      </p:sp>
      <p:graphicFrame>
        <p:nvGraphicFramePr>
          <p:cNvPr id="7" name="Table 9">
            <a:extLst>
              <a:ext uri="{FF2B5EF4-FFF2-40B4-BE49-F238E27FC236}">
                <a16:creationId xmlns:a16="http://schemas.microsoft.com/office/drawing/2014/main" id="{EB4B330B-7CD3-18F8-2E79-FF65DB37F4BC}"/>
              </a:ext>
            </a:extLst>
          </p:cNvPr>
          <p:cNvGraphicFramePr>
            <a:graphicFrameLocks noGrp="1"/>
          </p:cNvGraphicFramePr>
          <p:nvPr>
            <p:extLst>
              <p:ext uri="{D42A27DB-BD31-4B8C-83A1-F6EECF244321}">
                <p14:modId xmlns:p14="http://schemas.microsoft.com/office/powerpoint/2010/main" val="1666228658"/>
              </p:ext>
            </p:extLst>
          </p:nvPr>
        </p:nvGraphicFramePr>
        <p:xfrm>
          <a:off x="539351" y="954884"/>
          <a:ext cx="11317289" cy="5481320"/>
        </p:xfrm>
        <a:graphic>
          <a:graphicData uri="http://schemas.openxmlformats.org/drawingml/2006/table">
            <a:tbl>
              <a:tblPr firstRow="1" bandRow="1">
                <a:tableStyleId>{6E25E649-3F16-4E02-A733-19D2CDBF48F0}</a:tableStyleId>
              </a:tblPr>
              <a:tblGrid>
                <a:gridCol w="645419">
                  <a:extLst>
                    <a:ext uri="{9D8B030D-6E8A-4147-A177-3AD203B41FA5}">
                      <a16:colId xmlns:a16="http://schemas.microsoft.com/office/drawing/2014/main" val="3634080801"/>
                    </a:ext>
                  </a:extLst>
                </a:gridCol>
                <a:gridCol w="1614043">
                  <a:extLst>
                    <a:ext uri="{9D8B030D-6E8A-4147-A177-3AD203B41FA5}">
                      <a16:colId xmlns:a16="http://schemas.microsoft.com/office/drawing/2014/main" val="2880458095"/>
                    </a:ext>
                  </a:extLst>
                </a:gridCol>
                <a:gridCol w="1192696">
                  <a:extLst>
                    <a:ext uri="{9D8B030D-6E8A-4147-A177-3AD203B41FA5}">
                      <a16:colId xmlns:a16="http://schemas.microsoft.com/office/drawing/2014/main" val="2091660522"/>
                    </a:ext>
                  </a:extLst>
                </a:gridCol>
                <a:gridCol w="7865131">
                  <a:extLst>
                    <a:ext uri="{9D8B030D-6E8A-4147-A177-3AD203B41FA5}">
                      <a16:colId xmlns:a16="http://schemas.microsoft.com/office/drawing/2014/main" val="2069171386"/>
                    </a:ext>
                  </a:extLst>
                </a:gridCol>
              </a:tblGrid>
              <a:tr h="370840">
                <a:tc>
                  <a:txBody>
                    <a:bodyPr/>
                    <a:lstStyle/>
                    <a:p>
                      <a:pPr algn="ctr"/>
                      <a:r>
                        <a:rPr lang="en-US" sz="1400" b="1" dirty="0">
                          <a:solidFill>
                            <a:schemeClr val="bg1"/>
                          </a:solidFill>
                          <a:latin typeface="Calibri" panose="020F0502020204030204" pitchFamily="34" charset="0"/>
                          <a:cs typeface="Calibri" panose="020F0502020204030204" pitchFamily="34" charset="0"/>
                        </a:rPr>
                        <a:t>WP</a:t>
                      </a:r>
                      <a:endParaRPr lang="en-GB" sz="1400" b="1" dirty="0">
                        <a:solidFill>
                          <a:schemeClr val="bg1"/>
                        </a:solidFill>
                        <a:latin typeface="Calibri" panose="020F0502020204030204" pitchFamily="34" charset="0"/>
                        <a:cs typeface="Calibri" panose="020F0502020204030204" pitchFamily="34" charset="0"/>
                      </a:endParaRPr>
                    </a:p>
                  </a:txBody>
                  <a:tcPr anchor="ctr"/>
                </a:tc>
                <a:tc>
                  <a:txBody>
                    <a:bodyPr/>
                    <a:lstStyle/>
                    <a:p>
                      <a:pPr algn="ctr"/>
                      <a:r>
                        <a:rPr lang="en-US" sz="1400" b="1" dirty="0">
                          <a:solidFill>
                            <a:schemeClr val="bg1"/>
                          </a:solidFill>
                          <a:latin typeface="Calibri" panose="020F0502020204030204" pitchFamily="34" charset="0"/>
                          <a:cs typeface="Calibri" panose="020F0502020204030204" pitchFamily="34" charset="0"/>
                        </a:rPr>
                        <a:t>Item</a:t>
                      </a:r>
                      <a:endParaRPr lang="en-GB" sz="1400" b="1" dirty="0">
                        <a:solidFill>
                          <a:schemeClr val="bg1"/>
                        </a:solidFill>
                        <a:latin typeface="Calibri" panose="020F0502020204030204" pitchFamily="34" charset="0"/>
                        <a:cs typeface="Calibri" panose="020F0502020204030204" pitchFamily="34" charset="0"/>
                      </a:endParaRPr>
                    </a:p>
                  </a:txBody>
                  <a:tcPr anchor="ctr"/>
                </a:tc>
                <a:tc>
                  <a:txBody>
                    <a:bodyPr/>
                    <a:lstStyle/>
                    <a:p>
                      <a:pPr algn="ctr"/>
                      <a:r>
                        <a:rPr lang="en-GB" sz="1400" b="1" dirty="0">
                          <a:solidFill>
                            <a:schemeClr val="bg1"/>
                          </a:solidFill>
                          <a:latin typeface="Calibri" panose="020F0502020204030204" pitchFamily="34" charset="0"/>
                          <a:cs typeface="Calibri" panose="020F0502020204030204" pitchFamily="34" charset="0"/>
                        </a:rPr>
                        <a:t>Decision by</a:t>
                      </a:r>
                    </a:p>
                  </a:txBody>
                  <a:tcPr anchor="ctr"/>
                </a:tc>
                <a:tc>
                  <a:txBody>
                    <a:bodyPr/>
                    <a:lstStyle/>
                    <a:p>
                      <a:pPr algn="ctr"/>
                      <a:r>
                        <a:rPr lang="en-US" sz="1400" b="1" dirty="0">
                          <a:solidFill>
                            <a:schemeClr val="bg1"/>
                          </a:solidFill>
                          <a:latin typeface="Calibri" panose="020F0502020204030204" pitchFamily="34" charset="0"/>
                          <a:cs typeface="Calibri" panose="020F0502020204030204" pitchFamily="34" charset="0"/>
                        </a:rPr>
                        <a:t>Comments</a:t>
                      </a:r>
                      <a:endParaRPr lang="en-GB" sz="1400" b="1" dirty="0">
                        <a:solidFill>
                          <a:schemeClr val="bg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076991852"/>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WP5</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GB" sz="1400" dirty="0">
                          <a:solidFill>
                            <a:schemeClr val="tx1"/>
                          </a:solidFill>
                          <a:latin typeface="Calibri" panose="020F0502020204030204" pitchFamily="34" charset="0"/>
                          <a:cs typeface="Calibri" panose="020F0502020204030204" pitchFamily="34" charset="0"/>
                        </a:rPr>
                        <a:t>Crystal collimators</a:t>
                      </a:r>
                    </a:p>
                  </a:txBody>
                  <a:tcPr anchor="ctr"/>
                </a:tc>
                <a:tc>
                  <a:txBody>
                    <a:bodyPr/>
                    <a:lstStyle/>
                    <a:p>
                      <a:pPr algn="ctr"/>
                      <a:r>
                        <a:rPr lang="en-GB" sz="1400" dirty="0">
                          <a:solidFill>
                            <a:srgbClr val="339933"/>
                          </a:solidFill>
                          <a:effectLst/>
                          <a:latin typeface="Calibri" panose="020F0502020204030204" pitchFamily="34" charset="0"/>
                          <a:cs typeface="Calibri" panose="020F0502020204030204" pitchFamily="34" charset="0"/>
                        </a:rPr>
                        <a:t>Done</a:t>
                      </a:r>
                      <a:endParaRPr lang="en-GB" sz="1400" dirty="0">
                        <a:solidFill>
                          <a:srgbClr val="339933"/>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l"/>
                      <a:r>
                        <a:rPr lang="en-GB" sz="1400" dirty="0">
                          <a:solidFill>
                            <a:schemeClr val="tx1"/>
                          </a:solidFill>
                          <a:effectLst/>
                          <a:latin typeface="Calibri" panose="020F0502020204030204" pitchFamily="34" charset="0"/>
                          <a:cs typeface="Calibri" panose="020F0502020204030204" pitchFamily="34" charset="0"/>
                        </a:rPr>
                        <a:t>In-house production already done, descope double jaw version</a:t>
                      </a:r>
                      <a:endPar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926023431"/>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WP6A</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HTS current leads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r>
                        <a:rPr lang="en-GB" sz="1400" dirty="0">
                          <a:solidFill>
                            <a:srgbClr val="339933"/>
                          </a:solidFill>
                          <a:effectLst/>
                          <a:latin typeface="Calibri" panose="020F0502020204030204" pitchFamily="34" charset="0"/>
                          <a:cs typeface="Calibri" panose="020F0502020204030204" pitchFamily="34" charset="0"/>
                        </a:rPr>
                        <a:t>Done</a:t>
                      </a:r>
                      <a:endParaRPr lang="en-GB" sz="1400" dirty="0">
                        <a:solidFill>
                          <a:srgbClr val="339933"/>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l"/>
                      <a:r>
                        <a:rPr lang="en-GB" sz="1400" dirty="0">
                          <a:effectLst/>
                          <a:latin typeface="Calibri" panose="020F0502020204030204" pitchFamily="34" charset="0"/>
                          <a:cs typeface="Calibri" panose="020F0502020204030204" pitchFamily="34" charset="0"/>
                        </a:rPr>
                        <a:t>MME already produced 1/3 of </a:t>
                      </a:r>
                      <a:r>
                        <a:rPr lang="en-GB" sz="1400" dirty="0">
                          <a:solidFill>
                            <a:schemeClr val="tx1"/>
                          </a:solidFill>
                          <a:effectLst/>
                          <a:latin typeface="Calibri" panose="020F0502020204030204" pitchFamily="34" charset="0"/>
                          <a:cs typeface="Calibri" panose="020F0502020204030204" pitchFamily="34" charset="0"/>
                        </a:rPr>
                        <a:t>series items as risk mitigation, now extended to complete series production taking place in-house. Procurement of raw materials ongoing. Estimated to remain within CORE value.</a:t>
                      </a:r>
                      <a:endPar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395827515"/>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WP13</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BPM bodies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dirty="0">
                          <a:solidFill>
                            <a:srgbClr val="339933"/>
                          </a:solidFill>
                          <a:effectLst/>
                          <a:latin typeface="Calibri" panose="020F0502020204030204" pitchFamily="34" charset="0"/>
                          <a:cs typeface="Calibri" panose="020F0502020204030204" pitchFamily="34" charset="0"/>
                        </a:rPr>
                        <a:t>Done</a:t>
                      </a:r>
                      <a:endParaRPr lang="en-GB"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dirty="0">
                          <a:effectLst/>
                          <a:latin typeface="Calibri" panose="020F0502020204030204" pitchFamily="34" charset="0"/>
                          <a:cs typeface="Calibri" panose="020F0502020204030204" pitchFamily="34" charset="0"/>
                        </a:rPr>
                        <a:t>MME successfully produced prototypes and to produce as well series. </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652156118"/>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WP5</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Collimators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dirty="0">
                          <a:solidFill>
                            <a:srgbClr val="339933"/>
                          </a:solidFill>
                          <a:effectLst/>
                          <a:latin typeface="Calibri" panose="020F0502020204030204" pitchFamily="34" charset="0"/>
                          <a:cs typeface="Calibri" panose="020F0502020204030204" pitchFamily="34" charset="0"/>
                        </a:rPr>
                        <a:t>Done</a:t>
                      </a:r>
                      <a:endParaRPr lang="en-GB"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FR" sz="1400" dirty="0">
                          <a:solidFill>
                            <a:schemeClr val="tx1"/>
                          </a:solidFill>
                          <a:latin typeface="Calibri" panose="020F0502020204030204" pitchFamily="34" charset="0"/>
                          <a:cs typeface="Calibri" panose="020F0502020204030204" pitchFamily="34" charset="0"/>
                        </a:rPr>
                        <a:t>Production </a:t>
                      </a:r>
                      <a:r>
                        <a:rPr lang="en-US" sz="1400" dirty="0">
                          <a:solidFill>
                            <a:schemeClr val="tx1"/>
                          </a:solidFill>
                          <a:latin typeface="Calibri" panose="020F0502020204030204" pitchFamily="34" charset="0"/>
                          <a:cs typeface="Calibri" panose="020F0502020204030204" pitchFamily="34" charset="0"/>
                        </a:rPr>
                        <a:t>with member state industry under CERN lead. Procurement of raw materials and MS for assembly ongoing. Overhead in manpower for design and production (currently being assessed in detail).</a:t>
                      </a:r>
                      <a:endParaRPr lang="en-FR" sz="1400" dirty="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641023837"/>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WP14</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Beam dump kickers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dirty="0">
                          <a:solidFill>
                            <a:srgbClr val="339933"/>
                          </a:solidFill>
                          <a:effectLst/>
                          <a:latin typeface="Calibri" panose="020F0502020204030204" pitchFamily="34" charset="0"/>
                          <a:cs typeface="Calibri" panose="020F0502020204030204" pitchFamily="34" charset="0"/>
                        </a:rPr>
                        <a:t>Done</a:t>
                      </a:r>
                      <a:endParaRPr lang="en-GB"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indent="0" algn="l" defTabSz="457189"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Defer (promising beam experiments and results from operational LHC dump indicating reliable HL-design)</a:t>
                      </a:r>
                    </a:p>
                  </a:txBody>
                  <a:tcPr anchor="ctr"/>
                </a:tc>
                <a:extLst>
                  <a:ext uri="{0D108BD9-81ED-4DB2-BD59-A6C34878D82A}">
                    <a16:rowId xmlns:a16="http://schemas.microsoft.com/office/drawing/2014/main" val="554097665"/>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WP8</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TAXN, TAXS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r>
                        <a:rPr lang="en-GB" sz="1400" baseline="0" dirty="0">
                          <a:solidFill>
                            <a:schemeClr val="accent6"/>
                          </a:solidFill>
                          <a:effectLst/>
                          <a:latin typeface="Calibri" panose="020F0502020204030204" pitchFamily="34" charset="0"/>
                          <a:cs typeface="Calibri" panose="020F0502020204030204" pitchFamily="34" charset="0"/>
                        </a:rPr>
                        <a:t>Ongoing</a:t>
                      </a:r>
                      <a:endParaRPr lang="en-GB" sz="1400" baseline="0" dirty="0">
                        <a:solidFill>
                          <a:srgbClr val="FF9900"/>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indent="0" algn="l" defTabSz="457189" rtl="0" eaLnBrk="1" fontAlgn="auto" latinLnBrk="0" hangingPunct="1">
                        <a:lnSpc>
                          <a:spcPct val="100000"/>
                        </a:lnSpc>
                        <a:spcBef>
                          <a:spcPts val="0"/>
                        </a:spcBef>
                        <a:spcAft>
                          <a:spcPts val="0"/>
                        </a:spcAft>
                        <a:buClrTx/>
                        <a:buSzTx/>
                        <a:buFontTx/>
                        <a:buNone/>
                        <a:tabLst/>
                        <a:defRPr/>
                      </a:pPr>
                      <a:r>
                        <a:rPr lang="en-GB" sz="1400" dirty="0">
                          <a:solidFill>
                            <a:schemeClr val="tx1"/>
                          </a:solidFill>
                          <a:effectLst/>
                          <a:latin typeface="Calibri" panose="020F0502020204030204" pitchFamily="34" charset="0"/>
                          <a:cs typeface="Calibri" panose="020F0502020204030204" pitchFamily="34" charset="0"/>
                        </a:rPr>
                        <a:t>Y chamber prototype being built in industry and options for series being explored, either fully in industry or by MME. New in-kind being explored for purchase of raw material and machining of passive absorbers.</a:t>
                      </a:r>
                      <a:endPar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883225185"/>
                  </a:ext>
                </a:extLst>
              </a:tr>
              <a:tr h="370840">
                <a:tc>
                  <a:txBody>
                    <a:bodyPr/>
                    <a:lstStyle/>
                    <a:p>
                      <a:r>
                        <a:rPr lang="en-GB" sz="1400" dirty="0">
                          <a:solidFill>
                            <a:schemeClr val="tx1"/>
                          </a:solidFill>
                          <a:latin typeface="Calibri" panose="020F0502020204030204" pitchFamily="34" charset="0"/>
                          <a:cs typeface="Calibri" panose="020F0502020204030204" pitchFamily="34" charset="0"/>
                        </a:rPr>
                        <a:t>WP13</a:t>
                      </a:r>
                    </a:p>
                  </a:txBody>
                  <a:tcPr anchor="ctr"/>
                </a:tc>
                <a:tc>
                  <a:txBody>
                    <a:bodyPr/>
                    <a:lstStyle/>
                    <a:p>
                      <a:r>
                        <a:rPr lang="en-GB" sz="1400" dirty="0">
                          <a:solidFill>
                            <a:schemeClr val="tx1"/>
                          </a:solidFill>
                          <a:latin typeface="Calibri" panose="020F0502020204030204" pitchFamily="34" charset="0"/>
                          <a:cs typeface="Calibri" panose="020F0502020204030204" pitchFamily="34" charset="0"/>
                        </a:rPr>
                        <a:t>BLMs</a:t>
                      </a: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dirty="0">
                          <a:solidFill>
                            <a:srgbClr val="339933"/>
                          </a:solidFill>
                          <a:effectLst/>
                          <a:latin typeface="Calibri" panose="020F0502020204030204" pitchFamily="34" charset="0"/>
                          <a:cs typeface="Calibri" panose="020F0502020204030204" pitchFamily="34" charset="0"/>
                        </a:rPr>
                        <a:t>Done</a:t>
                      </a:r>
                      <a:endParaRPr lang="en-GB" sz="1400" baseline="0" dirty="0">
                        <a:solidFill>
                          <a:srgbClr val="FF9900"/>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l"/>
                      <a:r>
                        <a:rPr lang="en-GB" sz="1400" baseline="0" dirty="0">
                          <a:effectLst/>
                          <a:latin typeface="Calibri" panose="020F0502020204030204" pitchFamily="34" charset="0"/>
                          <a:cs typeface="Calibri" panose="020F0502020204030204" pitchFamily="34" charset="0"/>
                        </a:rPr>
                        <a:t>Built to print as LHC design, in-sourcing plan defined.</a:t>
                      </a:r>
                      <a:endParaRPr lang="en-GB" sz="1400" baseline="0" dirty="0">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845068654"/>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WP4</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Solid state amplifiers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r>
                        <a:rPr lang="en-GB" sz="1400" baseline="0" dirty="0">
                          <a:solidFill>
                            <a:schemeClr val="accent6"/>
                          </a:solidFill>
                          <a:effectLst/>
                          <a:latin typeface="Calibri" panose="020F0502020204030204" pitchFamily="34" charset="0"/>
                          <a:cs typeface="Calibri" panose="020F0502020204030204" pitchFamily="34" charset="0"/>
                        </a:rPr>
                        <a:t>Ongoing</a:t>
                      </a:r>
                      <a:endParaRPr lang="en-GB" sz="1400" baseline="0" dirty="0">
                        <a:solidFill>
                          <a:schemeClr val="accent6"/>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l"/>
                      <a:r>
                        <a:rPr lang="en-GB" sz="1400" dirty="0">
                          <a:effectLst/>
                          <a:latin typeface="Calibri" panose="020F0502020204030204" pitchFamily="34" charset="0"/>
                          <a:cs typeface="Calibri" panose="020F0502020204030204" pitchFamily="34" charset="0"/>
                        </a:rPr>
                        <a:t>Decision to remain with IOTs as by baseline. </a:t>
                      </a:r>
                      <a:r>
                        <a:rPr lang="en-GB" sz="1400" dirty="0">
                          <a:solidFill>
                            <a:schemeClr val="tx1"/>
                          </a:solidFill>
                          <a:effectLst/>
                          <a:latin typeface="Calibri" panose="020F0502020204030204" pitchFamily="34" charset="0"/>
                          <a:cs typeface="Calibri" panose="020F0502020204030204" pitchFamily="34" charset="0"/>
                        </a:rPr>
                        <a:t>New in-kind being explored, market survey in European industry in parallel</a:t>
                      </a:r>
                      <a:endParaRPr lang="en-GB" sz="1400" baseline="30000" dirty="0">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501576132"/>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WP14</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Beam dumps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baseline="0" dirty="0">
                          <a:solidFill>
                            <a:schemeClr val="accent6"/>
                          </a:solidFill>
                          <a:effectLst/>
                          <a:latin typeface="Calibri" panose="020F0502020204030204" pitchFamily="34" charset="0"/>
                          <a:cs typeface="Calibri" panose="020F0502020204030204" pitchFamily="34" charset="0"/>
                        </a:rPr>
                        <a:t>Ongoing</a:t>
                      </a:r>
                      <a:endParaRPr lang="en-GB"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l"/>
                      <a:r>
                        <a:rPr lang="en-GB" sz="1400" dirty="0">
                          <a:effectLst/>
                          <a:latin typeface="Calibri" panose="020F0502020204030204" pitchFamily="34" charset="0"/>
                          <a:cs typeface="Calibri" panose="020F0502020204030204" pitchFamily="34" charset="0"/>
                        </a:rPr>
                        <a:t>Studies ongoing, core material to be decided following outcome of recent (promising) </a:t>
                      </a:r>
                      <a:r>
                        <a:rPr lang="en-GB" sz="1400" dirty="0" err="1">
                          <a:effectLst/>
                          <a:latin typeface="Calibri" panose="020F0502020204030204" pitchFamily="34" charset="0"/>
                          <a:cs typeface="Calibri" panose="020F0502020204030204" pitchFamily="34" charset="0"/>
                        </a:rPr>
                        <a:t>HighRadMat</a:t>
                      </a:r>
                      <a:r>
                        <a:rPr lang="en-GB" sz="1400" dirty="0">
                          <a:effectLst/>
                          <a:latin typeface="Calibri" panose="020F0502020204030204" pitchFamily="34" charset="0"/>
                          <a:cs typeface="Calibri" panose="020F0502020204030204" pitchFamily="34" charset="0"/>
                        </a:rPr>
                        <a:t> test and needs for reliable long-term operation.</a:t>
                      </a:r>
                      <a:endPar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4214128767"/>
                  </a:ext>
                </a:extLst>
              </a:tr>
              <a:tr h="370840">
                <a:tc>
                  <a:txBody>
                    <a:bodyPr/>
                    <a:lstStyle/>
                    <a:p>
                      <a:r>
                        <a:rPr lang="en-US" sz="1400" dirty="0">
                          <a:solidFill>
                            <a:schemeClr val="tx1"/>
                          </a:solidFill>
                          <a:latin typeface="Calibri" panose="020F0502020204030204" pitchFamily="34" charset="0"/>
                          <a:cs typeface="Calibri" panose="020F0502020204030204" pitchFamily="34" charset="0"/>
                        </a:rPr>
                        <a:t>WP4</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RF transmission</a:t>
                      </a:r>
                    </a:p>
                    <a:p>
                      <a:r>
                        <a:rPr lang="en-US" sz="1400" dirty="0">
                          <a:solidFill>
                            <a:schemeClr val="tx1"/>
                          </a:solidFill>
                          <a:latin typeface="Calibri" panose="020F0502020204030204" pitchFamily="34" charset="0"/>
                          <a:cs typeface="Calibri" panose="020F0502020204030204" pitchFamily="34" charset="0"/>
                        </a:rPr>
                        <a:t>chain</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baseline="0" dirty="0">
                          <a:solidFill>
                            <a:schemeClr val="accent6"/>
                          </a:solidFill>
                          <a:effectLst/>
                          <a:latin typeface="Calibri" panose="020F0502020204030204" pitchFamily="34" charset="0"/>
                          <a:cs typeface="Calibri" panose="020F0502020204030204" pitchFamily="34" charset="0"/>
                        </a:rPr>
                        <a:t>Ongoing</a:t>
                      </a:r>
                      <a:endParaRPr lang="en-GB" sz="1400" baseline="0" dirty="0">
                        <a:solidFill>
                          <a:srgbClr val="FF9900"/>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l"/>
                      <a:r>
                        <a:rPr lang="en-GB" sz="1400" dirty="0">
                          <a:effectLst/>
                          <a:latin typeface="Calibri" panose="020F0502020204030204" pitchFamily="34" charset="0"/>
                          <a:ea typeface="Calibri" panose="020F0502020204030204" pitchFamily="34" charset="0"/>
                          <a:cs typeface="Calibri" panose="020F0502020204030204" pitchFamily="34" charset="0"/>
                        </a:rPr>
                        <a:t>RF power distribution lines, circulators and loads – </a:t>
                      </a:r>
                      <a:r>
                        <a:rPr lang="en-GB" sz="1400" dirty="0">
                          <a:solidFill>
                            <a:schemeClr val="tx1"/>
                          </a:solidFill>
                          <a:effectLst/>
                          <a:latin typeface="Calibri" panose="020F0502020204030204" pitchFamily="34" charset="0"/>
                          <a:cs typeface="Calibri" panose="020F0502020204030204" pitchFamily="34" charset="0"/>
                        </a:rPr>
                        <a:t>New in-kind being explored, market survey in European industry in parallel</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728856802"/>
                  </a:ext>
                </a:extLst>
              </a:tr>
              <a:tr h="388848">
                <a:tc>
                  <a:txBody>
                    <a:bodyPr/>
                    <a:lstStyle/>
                    <a:p>
                      <a:r>
                        <a:rPr lang="en-US" sz="1400" dirty="0">
                          <a:solidFill>
                            <a:schemeClr val="tx1"/>
                          </a:solidFill>
                          <a:latin typeface="Calibri" panose="020F0502020204030204" pitchFamily="34" charset="0"/>
                          <a:cs typeface="Calibri" panose="020F0502020204030204" pitchFamily="34" charset="0"/>
                        </a:rPr>
                        <a:t>WP5</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en-US" sz="1400" dirty="0">
                          <a:solidFill>
                            <a:schemeClr val="tx1"/>
                          </a:solidFill>
                          <a:latin typeface="Calibri" panose="020F0502020204030204" pitchFamily="34" charset="0"/>
                          <a:cs typeface="Calibri" panose="020F0502020204030204" pitchFamily="34" charset="0"/>
                        </a:rPr>
                        <a:t>Hollow electron</a:t>
                      </a:r>
                      <a:br>
                        <a:rPr lang="en-US" sz="1400" dirty="0">
                          <a:solidFill>
                            <a:schemeClr val="tx1"/>
                          </a:solidFill>
                          <a:latin typeface="Calibri" panose="020F0502020204030204" pitchFamily="34" charset="0"/>
                          <a:cs typeface="Calibri" panose="020F0502020204030204" pitchFamily="34" charset="0"/>
                        </a:rPr>
                      </a:br>
                      <a:r>
                        <a:rPr lang="en-US" sz="1400" dirty="0">
                          <a:solidFill>
                            <a:schemeClr val="tx1"/>
                          </a:solidFill>
                          <a:latin typeface="Calibri" panose="020F0502020204030204" pitchFamily="34" charset="0"/>
                          <a:cs typeface="Calibri" panose="020F0502020204030204" pitchFamily="34" charset="0"/>
                        </a:rPr>
                        <a:t>lenses</a:t>
                      </a:r>
                      <a:endParaRPr lang="en-GB" sz="1400" dirty="0">
                        <a:solidFill>
                          <a:schemeClr val="tx1"/>
                        </a:solidFill>
                        <a:latin typeface="Calibri" panose="020F0502020204030204" pitchFamily="34" charset="0"/>
                        <a:cs typeface="Calibri" panose="020F0502020204030204" pitchFamily="34" charset="0"/>
                      </a:endParaRPr>
                    </a:p>
                  </a:txBody>
                  <a:tcPr anchor="ctr"/>
                </a:tc>
                <a:tc>
                  <a:txBody>
                    <a:bodyPr/>
                    <a:lstStyle/>
                    <a:p>
                      <a:pPr marL="0" marR="0" indent="0" algn="ctr" defTabSz="457189" rtl="0" eaLnBrk="1" fontAlgn="auto" latinLnBrk="0" hangingPunct="1">
                        <a:lnSpc>
                          <a:spcPct val="100000"/>
                        </a:lnSpc>
                        <a:spcBef>
                          <a:spcPts val="0"/>
                        </a:spcBef>
                        <a:spcAft>
                          <a:spcPts val="0"/>
                        </a:spcAft>
                        <a:buClrTx/>
                        <a:buSzTx/>
                        <a:buFontTx/>
                        <a:buNone/>
                        <a:tabLst/>
                        <a:defRPr/>
                      </a:pPr>
                      <a:r>
                        <a:rPr lang="en-GB" sz="1400" dirty="0">
                          <a:solidFill>
                            <a:srgbClr val="339933"/>
                          </a:solidFill>
                          <a:effectLst/>
                          <a:latin typeface="Calibri" panose="020F0502020204030204" pitchFamily="34" charset="0"/>
                          <a:cs typeface="Calibri" panose="020F0502020204030204" pitchFamily="34" charset="0"/>
                        </a:rPr>
                        <a:t>Done</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indent="0" algn="l" defTabSz="457189"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Defer (installation after LS3 if need confirmed by Run3 experience), as not compatible with current resources in MSC. Options for installation during Run4 being assessed. </a:t>
                      </a:r>
                    </a:p>
                  </a:txBody>
                  <a:tcPr anchor="ctr"/>
                </a:tc>
                <a:extLst>
                  <a:ext uri="{0D108BD9-81ED-4DB2-BD59-A6C34878D82A}">
                    <a16:rowId xmlns:a16="http://schemas.microsoft.com/office/drawing/2014/main" val="3552291943"/>
                  </a:ext>
                </a:extLst>
              </a:tr>
            </a:tbl>
          </a:graphicData>
        </a:graphic>
      </p:graphicFrame>
    </p:spTree>
    <p:extLst>
      <p:ext uri="{BB962C8B-B14F-4D97-AF65-F5344CB8AC3E}">
        <p14:creationId xmlns:p14="http://schemas.microsoft.com/office/powerpoint/2010/main" val="527114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5D78A-446F-4F4F-9455-F414D6F4377E}"/>
              </a:ext>
            </a:extLst>
          </p:cNvPr>
          <p:cNvSpPr>
            <a:spLocks noGrp="1"/>
          </p:cNvSpPr>
          <p:nvPr>
            <p:ph type="title"/>
          </p:nvPr>
        </p:nvSpPr>
        <p:spPr>
          <a:xfrm>
            <a:off x="697337" y="332656"/>
            <a:ext cx="10560000" cy="720000"/>
          </a:xfrm>
        </p:spPr>
        <p:txBody>
          <a:bodyPr/>
          <a:lstStyle/>
          <a:p>
            <a:r>
              <a:rPr lang="en-FR" dirty="0"/>
              <a:t>Upcoming baseline changes (being formalised)</a:t>
            </a:r>
          </a:p>
        </p:txBody>
      </p:sp>
      <p:sp>
        <p:nvSpPr>
          <p:cNvPr id="4" name="Slide Number Placeholder 3">
            <a:extLst>
              <a:ext uri="{FF2B5EF4-FFF2-40B4-BE49-F238E27FC236}">
                <a16:creationId xmlns:a16="http://schemas.microsoft.com/office/drawing/2014/main" id="{650BCD13-0A50-DA4D-B4A2-8FC51E603653}"/>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5" name="TextBox 4">
            <a:extLst>
              <a:ext uri="{FF2B5EF4-FFF2-40B4-BE49-F238E27FC236}">
                <a16:creationId xmlns:a16="http://schemas.microsoft.com/office/drawing/2014/main" id="{71FD07D7-F75D-2947-8DC3-D06138E221BE}"/>
              </a:ext>
            </a:extLst>
          </p:cNvPr>
          <p:cNvSpPr txBox="1"/>
          <p:nvPr/>
        </p:nvSpPr>
        <p:spPr>
          <a:xfrm>
            <a:off x="911424" y="1765511"/>
            <a:ext cx="10945216" cy="3046988"/>
          </a:xfrm>
          <a:prstGeom prst="rect">
            <a:avLst/>
          </a:prstGeom>
          <a:noFill/>
        </p:spPr>
        <p:txBody>
          <a:bodyPr wrap="square" rtlCol="0">
            <a:spAutoFit/>
          </a:bodyPr>
          <a:lstStyle/>
          <a:p>
            <a:r>
              <a:rPr lang="en-GB" sz="2400" dirty="0">
                <a:solidFill>
                  <a:srgbClr val="0070C0"/>
                </a:solidFill>
                <a:latin typeface="Calibri" panose="020F0502020204030204" pitchFamily="34" charset="0"/>
                <a:cs typeface="Calibri" panose="020F0502020204030204" pitchFamily="34" charset="0"/>
              </a:rPr>
              <a:t>WP6b			Descoping of radiation tolerant DCCTs for 60A converters</a:t>
            </a:r>
          </a:p>
          <a:p>
            <a:r>
              <a:rPr lang="en-GB" sz="2400" dirty="0">
                <a:solidFill>
                  <a:srgbClr val="0070C0"/>
                </a:solidFill>
                <a:latin typeface="Calibri" panose="020F0502020204030204" pitchFamily="34" charset="0"/>
                <a:cs typeface="Calibri" panose="020F0502020204030204" pitchFamily="34" charset="0"/>
              </a:rPr>
              <a:t>WP5			Descoping of hollow e-lens from HL-LHC project			</a:t>
            </a:r>
          </a:p>
          <a:p>
            <a:r>
              <a:rPr lang="en-GB" sz="2400" dirty="0">
                <a:solidFill>
                  <a:srgbClr val="0070C0"/>
                </a:solidFill>
                <a:latin typeface="Calibri" panose="020F0502020204030204" pitchFamily="34" charset="0"/>
                <a:cs typeface="Calibri" panose="020F0502020204030204" pitchFamily="34" charset="0"/>
              </a:rPr>
              <a:t>WP7			Descoping of dedicated additional (BIS) interlock channels 								for fast failures</a:t>
            </a:r>
          </a:p>
          <a:p>
            <a:r>
              <a:rPr lang="en-GB" sz="2400" dirty="0">
                <a:solidFill>
                  <a:srgbClr val="0070C0"/>
                </a:solidFill>
                <a:latin typeface="Calibri" panose="020F0502020204030204" pitchFamily="34" charset="0"/>
                <a:cs typeface="Calibri" panose="020F0502020204030204" pitchFamily="34" charset="0"/>
              </a:rPr>
              <a:t>WP8			Descoping of Cu Coating of TAXN Y-chamber</a:t>
            </a:r>
          </a:p>
          <a:p>
            <a:r>
              <a:rPr lang="en-GB" sz="2400" dirty="0">
                <a:solidFill>
                  <a:srgbClr val="0070C0"/>
                </a:solidFill>
                <a:latin typeface="Calibri" panose="020F0502020204030204" pitchFamily="34" charset="0"/>
                <a:cs typeface="Calibri" panose="020F0502020204030204" pitchFamily="34" charset="0"/>
              </a:rPr>
              <a:t>WP14			Descoping of additional horizontal dilution kickers from HL-LHC project</a:t>
            </a:r>
          </a:p>
          <a:p>
            <a:r>
              <a:rPr lang="en-GB" sz="2400" dirty="0">
                <a:solidFill>
                  <a:srgbClr val="0070C0"/>
                </a:solidFill>
                <a:latin typeface="Calibri" panose="020F0502020204030204" pitchFamily="34" charset="0"/>
                <a:cs typeface="Calibri" panose="020F0502020204030204" pitchFamily="34" charset="0"/>
              </a:rPr>
              <a:t>WP15/WP17	Radiation tolerant fibres in HL scope		</a:t>
            </a:r>
          </a:p>
          <a:p>
            <a:endParaRPr lang="en-FR" sz="24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50123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B38BF-347D-FF44-AF02-BB1DAAF3A8F7}"/>
              </a:ext>
            </a:extLst>
          </p:cNvPr>
          <p:cNvSpPr>
            <a:spLocks noGrp="1"/>
          </p:cNvSpPr>
          <p:nvPr>
            <p:ph type="title"/>
          </p:nvPr>
        </p:nvSpPr>
        <p:spPr/>
        <p:txBody>
          <a:bodyPr/>
          <a:lstStyle/>
          <a:p>
            <a:r>
              <a:rPr lang="en-FR" dirty="0"/>
              <a:t>Conclusions</a:t>
            </a:r>
          </a:p>
        </p:txBody>
      </p:sp>
      <p:sp>
        <p:nvSpPr>
          <p:cNvPr id="3" name="Content Placeholder 2">
            <a:extLst>
              <a:ext uri="{FF2B5EF4-FFF2-40B4-BE49-F238E27FC236}">
                <a16:creationId xmlns:a16="http://schemas.microsoft.com/office/drawing/2014/main" id="{A090C0D6-3024-0E43-A4CB-6349849BB46B}"/>
              </a:ext>
            </a:extLst>
          </p:cNvPr>
          <p:cNvSpPr>
            <a:spLocks noGrp="1"/>
          </p:cNvSpPr>
          <p:nvPr>
            <p:ph idx="1"/>
          </p:nvPr>
        </p:nvSpPr>
        <p:spPr>
          <a:xfrm>
            <a:off x="1005069" y="1268760"/>
            <a:ext cx="10560000" cy="4906963"/>
          </a:xfrm>
        </p:spPr>
        <p:txBody>
          <a:bodyPr>
            <a:normAutofit/>
          </a:bodyPr>
          <a:lstStyle/>
          <a:p>
            <a:pPr>
              <a:lnSpc>
                <a:spcPct val="150000"/>
              </a:lnSpc>
            </a:pPr>
            <a:r>
              <a:rPr lang="en-FR" sz="2600" dirty="0">
                <a:latin typeface="Calibri" panose="020F0502020204030204" pitchFamily="34" charset="0"/>
                <a:cs typeface="Calibri" panose="020F0502020204030204" pitchFamily="34" charset="0"/>
              </a:rPr>
              <a:t>Technical baseline continues to evolve, albeit at an increasing level of granularity and detail</a:t>
            </a:r>
          </a:p>
          <a:p>
            <a:pPr lvl="1">
              <a:lnSpc>
                <a:spcPct val="150000"/>
              </a:lnSpc>
            </a:pPr>
            <a:r>
              <a:rPr lang="en-FR" sz="2600" dirty="0">
                <a:latin typeface="Calibri" panose="020F0502020204030204" pitchFamily="34" charset="0"/>
                <a:cs typeface="Calibri" panose="020F0502020204030204" pitchFamily="34" charset="0"/>
              </a:rPr>
              <a:t>27 Engineerig Change Requests (ECRs) + 32 D</a:t>
            </a:r>
            <a:r>
              <a:rPr lang="en-GB" sz="2600" dirty="0">
                <a:latin typeface="Calibri" panose="020F0502020204030204" pitchFamily="34" charset="0"/>
                <a:cs typeface="Calibri" panose="020F0502020204030204" pitchFamily="34" charset="0"/>
              </a:rPr>
              <a:t>e</a:t>
            </a:r>
            <a:r>
              <a:rPr lang="en-FR" sz="2600" dirty="0">
                <a:latin typeface="Calibri" panose="020F0502020204030204" pitchFamily="34" charset="0"/>
                <a:cs typeface="Calibri" panose="020F0502020204030204" pitchFamily="34" charset="0"/>
              </a:rPr>
              <a:t>cision Management Reports (DMRs) approved over the past 12 months</a:t>
            </a:r>
          </a:p>
          <a:p>
            <a:pPr>
              <a:lnSpc>
                <a:spcPct val="150000"/>
              </a:lnSpc>
            </a:pPr>
            <a:r>
              <a:rPr lang="en-FR" sz="2600" dirty="0">
                <a:latin typeface="Calibri" panose="020F0502020204030204" pitchFamily="34" charset="0"/>
                <a:cs typeface="Calibri" panose="020F0502020204030204" pitchFamily="34" charset="0"/>
              </a:rPr>
              <a:t>New Layout V1.6 approved in July 2022</a:t>
            </a:r>
          </a:p>
          <a:p>
            <a:pPr>
              <a:lnSpc>
                <a:spcPct val="150000"/>
              </a:lnSpc>
            </a:pPr>
            <a:r>
              <a:rPr lang="en-FR" sz="2600" dirty="0">
                <a:latin typeface="Calibri" panose="020F0502020204030204" pitchFamily="34" charset="0"/>
                <a:cs typeface="Calibri" panose="020F0502020204030204" pitchFamily="34" charset="0"/>
              </a:rPr>
              <a:t>Confirmation and further scrutiny of HL baseline to continue in 2023 based on Run 3 experience</a:t>
            </a:r>
          </a:p>
          <a:p>
            <a:pPr>
              <a:lnSpc>
                <a:spcPct val="150000"/>
              </a:lnSpc>
            </a:pPr>
            <a:endParaRPr lang="en-FR" sz="2600" dirty="0">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94699DF8-9E54-0940-A04D-AE1E085F0416}"/>
              </a:ext>
            </a:extLst>
          </p:cNvPr>
          <p:cNvSpPr>
            <a:spLocks noGrp="1"/>
          </p:cNvSpPr>
          <p:nvPr>
            <p:ph type="sldNum" sz="quarter" idx="12"/>
          </p:nvPr>
        </p:nvSpPr>
        <p:spPr/>
        <p:txBody>
          <a:bodyPr/>
          <a:lstStyle/>
          <a:p>
            <a:fld id="{BFDCA1C4-9514-7B4F-976F-D92F7E296653}" type="slidenum">
              <a:rPr lang="fr-FR" smtClean="0"/>
              <a:pPr/>
              <a:t>22</a:t>
            </a:fld>
            <a:endParaRPr lang="fr-FR"/>
          </a:p>
        </p:txBody>
      </p:sp>
    </p:spTree>
    <p:extLst>
      <p:ext uri="{BB962C8B-B14F-4D97-AF65-F5344CB8AC3E}">
        <p14:creationId xmlns:p14="http://schemas.microsoft.com/office/powerpoint/2010/main" val="252838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03085" y="474820"/>
            <a:ext cx="2826774" cy="1145230"/>
          </a:xfrm>
          <a:prstGeom prst="rect">
            <a:avLst/>
          </a:prstGeom>
        </p:spPr>
      </p:pic>
      <p:sp>
        <p:nvSpPr>
          <p:cNvPr id="7" name="TextBox 6">
            <a:extLst>
              <a:ext uri="{FF2B5EF4-FFF2-40B4-BE49-F238E27FC236}">
                <a16:creationId xmlns:a16="http://schemas.microsoft.com/office/drawing/2014/main" id="{3ADACCB9-86BA-144F-B18B-B24C2F50CCC3}"/>
              </a:ext>
            </a:extLst>
          </p:cNvPr>
          <p:cNvSpPr txBox="1"/>
          <p:nvPr/>
        </p:nvSpPr>
        <p:spPr>
          <a:xfrm>
            <a:off x="3313424" y="5643245"/>
            <a:ext cx="5638800"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a:ea typeface="+mn-ea"/>
                <a:cs typeface="+mn-cs"/>
              </a:rPr>
              <a:t>Thank you for your attention!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a:ea typeface="+mn-ea"/>
                <a:cs typeface="+mn-cs"/>
              </a:rPr>
              <a:t>Questions?</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8" name="Picture 7">
            <a:extLst>
              <a:ext uri="{FF2B5EF4-FFF2-40B4-BE49-F238E27FC236}">
                <a16:creationId xmlns:a16="http://schemas.microsoft.com/office/drawing/2014/main" id="{279186D3-9009-6847-B5B3-57D74E9F44CB}"/>
              </a:ext>
            </a:extLst>
          </p:cNvPr>
          <p:cNvPicPr>
            <a:picLocks noChangeAspect="1"/>
          </p:cNvPicPr>
          <p:nvPr/>
        </p:nvPicPr>
        <p:blipFill>
          <a:blip r:embed="rId3"/>
          <a:stretch>
            <a:fillRect/>
          </a:stretch>
        </p:blipFill>
        <p:spPr>
          <a:xfrm>
            <a:off x="1703512" y="450212"/>
            <a:ext cx="9144000" cy="5135054"/>
          </a:xfrm>
          <a:prstGeom prst="rect">
            <a:avLst/>
          </a:prstGeom>
        </p:spPr>
      </p:pic>
    </p:spTree>
    <p:extLst>
      <p:ext uri="{BB962C8B-B14F-4D97-AF65-F5344CB8AC3E}">
        <p14:creationId xmlns:p14="http://schemas.microsoft.com/office/powerpoint/2010/main" val="24883725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220" y="712"/>
            <a:ext cx="10560000" cy="720000"/>
          </a:xfrm>
        </p:spPr>
        <p:txBody>
          <a:bodyPr/>
          <a:lstStyle/>
          <a:p>
            <a:r>
              <a:rPr lang="fr-CH" dirty="0"/>
              <a:t>HL-LHC </a:t>
            </a:r>
            <a:r>
              <a:rPr lang="fr-CH" dirty="0" err="1"/>
              <a:t>Managerial</a:t>
            </a:r>
            <a:r>
              <a:rPr lang="fr-CH" dirty="0"/>
              <a:t> </a:t>
            </a:r>
            <a:r>
              <a:rPr lang="fr-CH" dirty="0" err="1"/>
              <a:t>Decisions</a:t>
            </a:r>
            <a:r>
              <a:rPr lang="fr-CH" dirty="0"/>
              <a:t> (via </a:t>
            </a:r>
            <a:r>
              <a:rPr lang="fr-CH" dirty="0" err="1"/>
              <a:t>DMRs</a:t>
            </a:r>
            <a:r>
              <a:rPr lang="fr-CH" dirty="0"/>
              <a:t>)</a:t>
            </a:r>
            <a:endParaRPr lang="en-US" dirty="0"/>
          </a:p>
        </p:txBody>
      </p:sp>
      <p:sp>
        <p:nvSpPr>
          <p:cNvPr id="8" name="Slide Number Placeholder 7"/>
          <p:cNvSpPr>
            <a:spLocks noGrp="1"/>
          </p:cNvSpPr>
          <p:nvPr>
            <p:ph type="sldNum" sz="quarter" idx="12"/>
          </p:nvPr>
        </p:nvSpPr>
        <p:spPr>
          <a:xfrm>
            <a:off x="11692924" y="6463029"/>
            <a:ext cx="4800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14" name="Footer Placeholder 3">
            <a:extLst>
              <a:ext uri="{FF2B5EF4-FFF2-40B4-BE49-F238E27FC236}">
                <a16:creationId xmlns:a16="http://schemas.microsoft.com/office/drawing/2014/main" id="{CEBE9523-AAE0-C74A-A4A7-BF76495CE14D}"/>
              </a:ext>
            </a:extLst>
          </p:cNvPr>
          <p:cNvSpPr>
            <a:spLocks noGrp="1"/>
          </p:cNvSpPr>
          <p:nvPr>
            <p:ph type="ftr" sz="quarter" idx="11"/>
          </p:nvPr>
        </p:nvSpPr>
        <p:spPr>
          <a:xfrm>
            <a:off x="2675169" y="6463029"/>
            <a:ext cx="8605409"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4BCD9"/>
                </a:solidFill>
                <a:effectLst/>
                <a:uLnTx/>
                <a:uFillTx/>
                <a:latin typeface="Arial"/>
                <a:ea typeface="+mn-ea"/>
                <a:cs typeface="+mn-cs"/>
              </a:rPr>
              <a:t>O. Brüning @ Annual meeting 19</a:t>
            </a:r>
            <a:r>
              <a:rPr kumimoji="0" lang="en-GB" sz="1200" b="0" i="0" u="none" strike="noStrike" kern="1200" cap="none" spc="0" normalizeH="0" baseline="30000" noProof="0" dirty="0">
                <a:ln>
                  <a:noFill/>
                </a:ln>
                <a:solidFill>
                  <a:srgbClr val="64BCD9"/>
                </a:solidFill>
                <a:effectLst/>
                <a:uLnTx/>
                <a:uFillTx/>
                <a:latin typeface="Arial"/>
                <a:ea typeface="+mn-ea"/>
                <a:cs typeface="+mn-cs"/>
              </a:rPr>
              <a:t>th</a:t>
            </a:r>
            <a:r>
              <a:rPr kumimoji="0" lang="en-GB" sz="1200" b="0" i="0" u="none" strike="noStrike" kern="1200" cap="none" spc="0" normalizeH="0" baseline="0" noProof="0" dirty="0">
                <a:ln>
                  <a:noFill/>
                </a:ln>
                <a:solidFill>
                  <a:srgbClr val="64BCD9"/>
                </a:solidFill>
                <a:effectLst/>
                <a:uLnTx/>
                <a:uFillTx/>
                <a:latin typeface="Arial"/>
                <a:ea typeface="+mn-ea"/>
                <a:cs typeface="+mn-cs"/>
              </a:rPr>
              <a:t> October 2021</a:t>
            </a:r>
          </a:p>
        </p:txBody>
      </p:sp>
      <p:graphicFrame>
        <p:nvGraphicFramePr>
          <p:cNvPr id="19" name="Table 19">
            <a:extLst>
              <a:ext uri="{FF2B5EF4-FFF2-40B4-BE49-F238E27FC236}">
                <a16:creationId xmlns:a16="http://schemas.microsoft.com/office/drawing/2014/main" id="{0C04EC96-AD84-65CE-91C4-31E19C4C8D18}"/>
              </a:ext>
            </a:extLst>
          </p:cNvPr>
          <p:cNvGraphicFramePr>
            <a:graphicFrameLocks noGrp="1"/>
          </p:cNvGraphicFramePr>
          <p:nvPr/>
        </p:nvGraphicFramePr>
        <p:xfrm>
          <a:off x="8214" y="683666"/>
          <a:ext cx="6047853" cy="5849069"/>
        </p:xfrm>
        <a:graphic>
          <a:graphicData uri="http://schemas.openxmlformats.org/drawingml/2006/table">
            <a:tbl>
              <a:tblPr firstRow="1" bandRow="1">
                <a:tableStyleId>{5C22544A-7EE6-4342-B048-85BDC9FD1C3A}</a:tableStyleId>
              </a:tblPr>
              <a:tblGrid>
                <a:gridCol w="864096">
                  <a:extLst>
                    <a:ext uri="{9D8B030D-6E8A-4147-A177-3AD203B41FA5}">
                      <a16:colId xmlns:a16="http://schemas.microsoft.com/office/drawing/2014/main" val="2979081439"/>
                    </a:ext>
                  </a:extLst>
                </a:gridCol>
                <a:gridCol w="3695757">
                  <a:extLst>
                    <a:ext uri="{9D8B030D-6E8A-4147-A177-3AD203B41FA5}">
                      <a16:colId xmlns:a16="http://schemas.microsoft.com/office/drawing/2014/main" val="1717381795"/>
                    </a:ext>
                  </a:extLst>
                </a:gridCol>
                <a:gridCol w="768000">
                  <a:extLst>
                    <a:ext uri="{9D8B030D-6E8A-4147-A177-3AD203B41FA5}">
                      <a16:colId xmlns:a16="http://schemas.microsoft.com/office/drawing/2014/main" val="1388785310"/>
                    </a:ext>
                  </a:extLst>
                </a:gridCol>
                <a:gridCol w="720000">
                  <a:extLst>
                    <a:ext uri="{9D8B030D-6E8A-4147-A177-3AD203B41FA5}">
                      <a16:colId xmlns:a16="http://schemas.microsoft.com/office/drawing/2014/main" val="2644487546"/>
                    </a:ext>
                  </a:extLst>
                </a:gridCol>
              </a:tblGrid>
              <a:tr h="362669">
                <a:tc>
                  <a:txBody>
                    <a:bodyPr/>
                    <a:lstStyle/>
                    <a:p>
                      <a:r>
                        <a:rPr lang="en-US" sz="1200" dirty="0"/>
                        <a:t>EDMS</a:t>
                      </a:r>
                    </a:p>
                  </a:txBody>
                  <a:tcPr marL="121920" marR="121920" marT="60960" marB="60960"/>
                </a:tc>
                <a:tc>
                  <a:txBody>
                    <a:bodyPr/>
                    <a:lstStyle/>
                    <a:p>
                      <a:r>
                        <a:rPr lang="en-US" sz="1200" dirty="0"/>
                        <a:t>Description</a:t>
                      </a:r>
                    </a:p>
                  </a:txBody>
                  <a:tcPr marL="121920" marR="121920" marT="60960" marB="6096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Date</a:t>
                      </a:r>
                    </a:p>
                  </a:txBody>
                  <a:tcPr marL="121920" marR="121920" marT="60960" marB="60960"/>
                </a:tc>
                <a:tc>
                  <a:txBody>
                    <a:bodyPr/>
                    <a:lstStyle/>
                    <a:p>
                      <a:r>
                        <a:rPr lang="en-US" sz="1200" dirty="0"/>
                        <a:t>WP</a:t>
                      </a:r>
                    </a:p>
                  </a:txBody>
                  <a:tcPr marL="121920" marR="121920" marT="60960" marB="60960"/>
                </a:tc>
                <a:extLst>
                  <a:ext uri="{0D108BD9-81ED-4DB2-BD59-A6C34878D82A}">
                    <a16:rowId xmlns:a16="http://schemas.microsoft.com/office/drawing/2014/main" val="832438956"/>
                  </a:ext>
                </a:extLst>
              </a:tr>
              <a:tr h="487680">
                <a:tc>
                  <a:txBody>
                    <a:bodyPr/>
                    <a:lstStyle/>
                    <a:p>
                      <a:r>
                        <a:rPr lang="en-US" sz="1200" dirty="0"/>
                        <a:t>2631530 </a:t>
                      </a:r>
                    </a:p>
                  </a:txBody>
                  <a:tcPr marL="121920" marR="121920" marT="60960" marB="60960"/>
                </a:tc>
                <a:tc>
                  <a:txBody>
                    <a:bodyPr/>
                    <a:lstStyle/>
                    <a:p>
                      <a:r>
                        <a:rPr lang="en-GB" sz="1200" dirty="0"/>
                        <a:t>Construction of a fourth D2 corrector prototype at CERN</a:t>
                      </a:r>
                    </a:p>
                  </a:txBody>
                  <a:tcPr marL="121920" marR="121920" marT="60960" marB="60960"/>
                </a:tc>
                <a:tc>
                  <a:txBody>
                    <a:bodyPr/>
                    <a:lstStyle/>
                    <a:p>
                      <a:r>
                        <a:rPr lang="en-US" sz="1200" dirty="0"/>
                        <a:t>Oct-21</a:t>
                      </a:r>
                    </a:p>
                  </a:txBody>
                  <a:tcPr marL="121920" marR="121920" marT="60960" marB="60960"/>
                </a:tc>
                <a:tc>
                  <a:txBody>
                    <a:bodyPr/>
                    <a:lstStyle/>
                    <a:p>
                      <a:r>
                        <a:rPr lang="en-US" sz="1200" dirty="0"/>
                        <a:t>WP3</a:t>
                      </a:r>
                    </a:p>
                  </a:txBody>
                  <a:tcPr marL="121920" marR="121920" marT="60960" marB="60960"/>
                </a:tc>
                <a:extLst>
                  <a:ext uri="{0D108BD9-81ED-4DB2-BD59-A6C34878D82A}">
                    <a16:rowId xmlns:a16="http://schemas.microsoft.com/office/drawing/2014/main" val="3455127776"/>
                  </a:ext>
                </a:extLst>
              </a:tr>
              <a:tr h="304800">
                <a:tc>
                  <a:txBody>
                    <a:bodyPr/>
                    <a:lstStyle/>
                    <a:p>
                      <a:r>
                        <a:rPr lang="en-US" sz="1200" dirty="0"/>
                        <a:t>2646046</a:t>
                      </a:r>
                    </a:p>
                  </a:txBody>
                  <a:tcPr marL="121920" marR="121920" marT="60960" marB="60960"/>
                </a:tc>
                <a:tc>
                  <a:txBody>
                    <a:bodyPr/>
                    <a:lstStyle/>
                    <a:p>
                      <a:r>
                        <a:rPr lang="en-GB" sz="1200" dirty="0"/>
                        <a:t>Quench Heaters Design for MQXFB</a:t>
                      </a:r>
                    </a:p>
                  </a:txBody>
                  <a:tcPr marL="121920" marR="121920" marT="60960" marB="60960"/>
                </a:tc>
                <a:tc>
                  <a:txBody>
                    <a:bodyPr/>
                    <a:lstStyle/>
                    <a:p>
                      <a:r>
                        <a:rPr lang="en-US" sz="1200" dirty="0"/>
                        <a:t>Nov-21</a:t>
                      </a:r>
                    </a:p>
                  </a:txBody>
                  <a:tcPr marL="121920" marR="121920" marT="60960" marB="60960"/>
                </a:tc>
                <a:tc>
                  <a:txBody>
                    <a:bodyPr/>
                    <a:lstStyle/>
                    <a:p>
                      <a:r>
                        <a:rPr lang="en-US" sz="1200" dirty="0"/>
                        <a:t>WP3</a:t>
                      </a:r>
                    </a:p>
                  </a:txBody>
                  <a:tcPr marL="121920" marR="121920" marT="60960" marB="60960"/>
                </a:tc>
                <a:extLst>
                  <a:ext uri="{0D108BD9-81ED-4DB2-BD59-A6C34878D82A}">
                    <a16:rowId xmlns:a16="http://schemas.microsoft.com/office/drawing/2014/main" val="1912569724"/>
                  </a:ext>
                </a:extLst>
              </a:tr>
              <a:tr h="487680">
                <a:tc>
                  <a:txBody>
                    <a:bodyPr/>
                    <a:lstStyle/>
                    <a:p>
                      <a:r>
                        <a:rPr lang="en-US" sz="1200" dirty="0"/>
                        <a:t>2604419 </a:t>
                      </a:r>
                    </a:p>
                  </a:txBody>
                  <a:tcPr marL="121920" marR="121920" marT="60960" marB="60960"/>
                </a:tc>
                <a:tc>
                  <a:txBody>
                    <a:bodyPr/>
                    <a:lstStyle/>
                    <a:p>
                      <a:r>
                        <a:rPr lang="en-GB" sz="1200" dirty="0"/>
                        <a:t>Agreement for the extra costs of HOC and spare coils</a:t>
                      </a:r>
                    </a:p>
                  </a:txBody>
                  <a:tcPr marL="121920" marR="121920" marT="60960" marB="60960"/>
                </a:tc>
                <a:tc>
                  <a:txBody>
                    <a:bodyPr/>
                    <a:lstStyle/>
                    <a:p>
                      <a:r>
                        <a:rPr lang="en-US" sz="1200" dirty="0"/>
                        <a:t>Dec-21</a:t>
                      </a:r>
                    </a:p>
                  </a:txBody>
                  <a:tcPr marL="121920" marR="121920" marT="60960" marB="60960"/>
                </a:tc>
                <a:tc>
                  <a:txBody>
                    <a:bodyPr/>
                    <a:lstStyle/>
                    <a:p>
                      <a:r>
                        <a:rPr lang="en-US" sz="1200" dirty="0"/>
                        <a:t>WP3</a:t>
                      </a:r>
                    </a:p>
                  </a:txBody>
                  <a:tcPr marL="121920" marR="121920" marT="60960" marB="60960"/>
                </a:tc>
                <a:extLst>
                  <a:ext uri="{0D108BD9-81ED-4DB2-BD59-A6C34878D82A}">
                    <a16:rowId xmlns:a16="http://schemas.microsoft.com/office/drawing/2014/main" val="1133977525"/>
                  </a:ext>
                </a:extLst>
              </a:tr>
              <a:tr h="487680">
                <a:tc>
                  <a:txBody>
                    <a:bodyPr/>
                    <a:lstStyle/>
                    <a:p>
                      <a:r>
                        <a:rPr lang="en-US" sz="1200" dirty="0"/>
                        <a:t>2669588 </a:t>
                      </a:r>
                    </a:p>
                  </a:txBody>
                  <a:tcPr marL="121920" marR="121920" marT="60960" marB="60960"/>
                </a:tc>
                <a:tc>
                  <a:txBody>
                    <a:bodyPr/>
                    <a:lstStyle/>
                    <a:p>
                      <a:r>
                        <a:rPr lang="en-GB" sz="1200" dirty="0"/>
                        <a:t>De-scoping of some mechanical components of 4 series DFHX from Uppsala University</a:t>
                      </a:r>
                    </a:p>
                  </a:txBody>
                  <a:tcPr marL="121920" marR="121920" marT="60960" marB="60960"/>
                </a:tc>
                <a:tc>
                  <a:txBody>
                    <a:bodyPr/>
                    <a:lstStyle/>
                    <a:p>
                      <a:r>
                        <a:rPr lang="en-US" sz="1200" dirty="0"/>
                        <a:t>Jan-22</a:t>
                      </a:r>
                    </a:p>
                  </a:txBody>
                  <a:tcPr marL="121920" marR="121920" marT="60960" marB="60960"/>
                </a:tc>
                <a:tc>
                  <a:txBody>
                    <a:bodyPr/>
                    <a:lstStyle/>
                    <a:p>
                      <a:r>
                        <a:rPr lang="en-US" sz="1200" dirty="0"/>
                        <a:t>WP6A</a:t>
                      </a:r>
                    </a:p>
                  </a:txBody>
                  <a:tcPr marL="121920" marR="121920" marT="60960" marB="60960"/>
                </a:tc>
                <a:extLst>
                  <a:ext uri="{0D108BD9-81ED-4DB2-BD59-A6C34878D82A}">
                    <a16:rowId xmlns:a16="http://schemas.microsoft.com/office/drawing/2014/main" val="740216014"/>
                  </a:ext>
                </a:extLst>
              </a:tr>
              <a:tr h="670560">
                <a:tc>
                  <a:txBody>
                    <a:bodyPr/>
                    <a:lstStyle/>
                    <a:p>
                      <a:r>
                        <a:rPr lang="en-US" sz="1200" dirty="0"/>
                        <a:t>2637180 </a:t>
                      </a:r>
                    </a:p>
                  </a:txBody>
                  <a:tcPr marL="121920" marR="121920" marT="60960" marB="60960"/>
                </a:tc>
                <a:tc>
                  <a:txBody>
                    <a:bodyPr/>
                    <a:lstStyle/>
                    <a:p>
                      <a:r>
                        <a:rPr lang="en-GB" sz="1200" dirty="0"/>
                        <a:t>SM18 Bench-Reconfiguration for testing of WP3 magnets and WP6A SC Links </a:t>
                      </a:r>
                    </a:p>
                  </a:txBody>
                  <a:tcPr marL="121920" marR="121920" marT="60960" marB="60960"/>
                </a:tc>
                <a:tc>
                  <a:txBody>
                    <a:bodyPr/>
                    <a:lstStyle/>
                    <a:p>
                      <a:r>
                        <a:rPr lang="en-US" sz="1200" dirty="0"/>
                        <a:t>Feb-22</a:t>
                      </a:r>
                    </a:p>
                  </a:txBody>
                  <a:tcPr marL="121920" marR="121920" marT="60960" marB="60960"/>
                </a:tc>
                <a:tc>
                  <a:txBody>
                    <a:bodyPr/>
                    <a:lstStyle/>
                    <a:p>
                      <a:r>
                        <a:rPr lang="en-US" sz="1200" dirty="0"/>
                        <a:t>WP1 WP3</a:t>
                      </a:r>
                    </a:p>
                    <a:p>
                      <a:r>
                        <a:rPr lang="en-US" sz="1200" dirty="0"/>
                        <a:t>WP6A</a:t>
                      </a:r>
                    </a:p>
                  </a:txBody>
                  <a:tcPr marL="121920" marR="121920" marT="60960" marB="60960"/>
                </a:tc>
                <a:extLst>
                  <a:ext uri="{0D108BD9-81ED-4DB2-BD59-A6C34878D82A}">
                    <a16:rowId xmlns:a16="http://schemas.microsoft.com/office/drawing/2014/main" val="3823086620"/>
                  </a:ext>
                </a:extLst>
              </a:tr>
              <a:tr h="487680">
                <a:tc>
                  <a:txBody>
                    <a:bodyPr/>
                    <a:lstStyle/>
                    <a:p>
                      <a:r>
                        <a:rPr lang="en-US" sz="1200" dirty="0"/>
                        <a:t>2688784 </a:t>
                      </a:r>
                    </a:p>
                  </a:txBody>
                  <a:tcPr marL="121920" marR="121920" marT="60960" marB="60960"/>
                </a:tc>
                <a:tc>
                  <a:txBody>
                    <a:bodyPr/>
                    <a:lstStyle/>
                    <a:p>
                      <a:r>
                        <a:rPr lang="en-GB" sz="1200" dirty="0"/>
                        <a:t>Production two MCBRD magnets at CERN with components provided by IHEP</a:t>
                      </a:r>
                    </a:p>
                  </a:txBody>
                  <a:tcPr marL="121920" marR="121920" marT="60960" marB="60960"/>
                </a:tc>
                <a:tc>
                  <a:txBody>
                    <a:bodyPr/>
                    <a:lstStyle/>
                    <a:p>
                      <a:r>
                        <a:rPr lang="en-US" sz="1200" dirty="0"/>
                        <a:t>Feb-22</a:t>
                      </a:r>
                    </a:p>
                  </a:txBody>
                  <a:tcPr marL="121920" marR="121920" marT="60960" marB="60960"/>
                </a:tc>
                <a:tc>
                  <a:txBody>
                    <a:bodyPr/>
                    <a:lstStyle/>
                    <a:p>
                      <a:r>
                        <a:rPr lang="en-US" sz="1200" dirty="0"/>
                        <a:t>WP3</a:t>
                      </a:r>
                    </a:p>
                  </a:txBody>
                  <a:tcPr marL="121920" marR="121920" marT="60960" marB="60960"/>
                </a:tc>
                <a:extLst>
                  <a:ext uri="{0D108BD9-81ED-4DB2-BD59-A6C34878D82A}">
                    <a16:rowId xmlns:a16="http://schemas.microsoft.com/office/drawing/2014/main" val="1454949679"/>
                  </a:ext>
                </a:extLst>
              </a:tr>
              <a:tr h="304800">
                <a:tc>
                  <a:txBody>
                    <a:bodyPr/>
                    <a:lstStyle/>
                    <a:p>
                      <a:r>
                        <a:rPr lang="en-US" sz="1200" dirty="0"/>
                        <a:t>2645981 </a:t>
                      </a:r>
                    </a:p>
                  </a:txBody>
                  <a:tcPr marL="121920" marR="121920" marT="60960" marB="60960"/>
                </a:tc>
                <a:tc>
                  <a:txBody>
                    <a:bodyPr/>
                    <a:lstStyle/>
                    <a:p>
                      <a:r>
                        <a:rPr lang="en-GB" sz="1200" dirty="0"/>
                        <a:t>Manufacturing of 4 TCPCs in-house</a:t>
                      </a:r>
                    </a:p>
                  </a:txBody>
                  <a:tcPr marL="121920" marR="121920" marT="60960" marB="60960"/>
                </a:tc>
                <a:tc>
                  <a:txBody>
                    <a:bodyPr/>
                    <a:lstStyle/>
                    <a:p>
                      <a:r>
                        <a:rPr lang="en-US" sz="1200" dirty="0"/>
                        <a:t>Mar-22</a:t>
                      </a:r>
                    </a:p>
                  </a:txBody>
                  <a:tcPr marL="121920" marR="121920" marT="60960" marB="60960"/>
                </a:tc>
                <a:tc>
                  <a:txBody>
                    <a:bodyPr/>
                    <a:lstStyle/>
                    <a:p>
                      <a:r>
                        <a:rPr lang="en-US" sz="1200" dirty="0"/>
                        <a:t>WP5</a:t>
                      </a:r>
                    </a:p>
                  </a:txBody>
                  <a:tcPr marL="121920" marR="121920" marT="60960" marB="60960"/>
                </a:tc>
                <a:extLst>
                  <a:ext uri="{0D108BD9-81ED-4DB2-BD59-A6C34878D82A}">
                    <a16:rowId xmlns:a16="http://schemas.microsoft.com/office/drawing/2014/main" val="925440464"/>
                  </a:ext>
                </a:extLst>
              </a:tr>
              <a:tr h="487680">
                <a:tc>
                  <a:txBody>
                    <a:bodyPr/>
                    <a:lstStyle/>
                    <a:p>
                      <a:r>
                        <a:rPr lang="en-US" sz="1200" dirty="0"/>
                        <a:t>2595741</a:t>
                      </a:r>
                    </a:p>
                  </a:txBody>
                  <a:tcPr marL="121920" marR="121920" marT="60960" marB="60960"/>
                </a:tc>
                <a:tc>
                  <a:txBody>
                    <a:bodyPr/>
                    <a:lstStyle/>
                    <a:p>
                      <a:r>
                        <a:rPr lang="en-GB" sz="1200" dirty="0"/>
                        <a:t>Production in-house of HL-LHC HTS Current Leads</a:t>
                      </a:r>
                    </a:p>
                  </a:txBody>
                  <a:tcPr marL="121920" marR="121920" marT="60960" marB="60960"/>
                </a:tc>
                <a:tc>
                  <a:txBody>
                    <a:bodyPr/>
                    <a:lstStyle/>
                    <a:p>
                      <a:r>
                        <a:rPr lang="en-US" sz="1200" dirty="0"/>
                        <a:t>Mar-22</a:t>
                      </a:r>
                    </a:p>
                  </a:txBody>
                  <a:tcPr marL="121920" marR="121920" marT="60960" marB="60960"/>
                </a:tc>
                <a:tc>
                  <a:txBody>
                    <a:bodyPr/>
                    <a:lstStyle/>
                    <a:p>
                      <a:r>
                        <a:rPr lang="en-US" sz="1200" dirty="0"/>
                        <a:t>WP6A</a:t>
                      </a:r>
                    </a:p>
                  </a:txBody>
                  <a:tcPr marL="121920" marR="121920" marT="60960" marB="60960"/>
                </a:tc>
                <a:extLst>
                  <a:ext uri="{0D108BD9-81ED-4DB2-BD59-A6C34878D82A}">
                    <a16:rowId xmlns:a16="http://schemas.microsoft.com/office/drawing/2014/main" val="4162119564"/>
                  </a:ext>
                </a:extLst>
              </a:tr>
              <a:tr h="487680">
                <a:tc>
                  <a:txBody>
                    <a:bodyPr/>
                    <a:lstStyle/>
                    <a:p>
                      <a:r>
                        <a:rPr lang="en-US" sz="1200" dirty="0"/>
                        <a:t>2724922 </a:t>
                      </a:r>
                    </a:p>
                  </a:txBody>
                  <a:tcPr marL="121920" marR="121920" marT="60960" marB="60960"/>
                </a:tc>
                <a:tc>
                  <a:txBody>
                    <a:bodyPr/>
                    <a:lstStyle/>
                    <a:p>
                      <a:r>
                        <a:rPr lang="en-GB" sz="1200" dirty="0"/>
                        <a:t>Software support for cold powering tests of HL-LHC magnets in SM18</a:t>
                      </a:r>
                    </a:p>
                  </a:txBody>
                  <a:tcPr marL="121920" marR="121920" marT="60960" marB="60960"/>
                </a:tc>
                <a:tc>
                  <a:txBody>
                    <a:bodyPr/>
                    <a:lstStyle/>
                    <a:p>
                      <a:r>
                        <a:rPr lang="en-US" sz="1200" dirty="0"/>
                        <a:t>Mar-22</a:t>
                      </a:r>
                    </a:p>
                  </a:txBody>
                  <a:tcPr marL="121920" marR="121920" marT="60960" marB="60960"/>
                </a:tc>
                <a:tc>
                  <a:txBody>
                    <a:bodyPr/>
                    <a:lstStyle/>
                    <a:p>
                      <a:r>
                        <a:rPr lang="en-US" sz="1200" dirty="0"/>
                        <a:t>WP1</a:t>
                      </a:r>
                    </a:p>
                    <a:p>
                      <a:r>
                        <a:rPr lang="en-US" sz="1200" dirty="0"/>
                        <a:t>WP3</a:t>
                      </a:r>
                    </a:p>
                  </a:txBody>
                  <a:tcPr marL="121920" marR="121920" marT="60960" marB="60960"/>
                </a:tc>
                <a:extLst>
                  <a:ext uri="{0D108BD9-81ED-4DB2-BD59-A6C34878D82A}">
                    <a16:rowId xmlns:a16="http://schemas.microsoft.com/office/drawing/2014/main" val="456885680"/>
                  </a:ext>
                </a:extLst>
              </a:tr>
              <a:tr h="487680">
                <a:tc>
                  <a:txBody>
                    <a:bodyPr/>
                    <a:lstStyle/>
                    <a:p>
                      <a:r>
                        <a:rPr lang="en-US" sz="1200" dirty="0"/>
                        <a:t>2675955 </a:t>
                      </a:r>
                    </a:p>
                  </a:txBody>
                  <a:tcPr marL="121920" marR="121920" marT="60960" marB="60960"/>
                </a:tc>
                <a:tc>
                  <a:txBody>
                    <a:bodyPr/>
                    <a:lstStyle/>
                    <a:p>
                      <a:r>
                        <a:rPr lang="en-GB" sz="1200" dirty="0"/>
                        <a:t>Differential longitudinal pressures across the HL-LHC IT Cold Masses</a:t>
                      </a:r>
                    </a:p>
                  </a:txBody>
                  <a:tcPr marL="121920" marR="121920" marT="60960" marB="60960"/>
                </a:tc>
                <a:tc>
                  <a:txBody>
                    <a:bodyPr/>
                    <a:lstStyle/>
                    <a:p>
                      <a:r>
                        <a:rPr lang="en-US" sz="1200" dirty="0"/>
                        <a:t>Mar-22</a:t>
                      </a:r>
                    </a:p>
                  </a:txBody>
                  <a:tcPr marL="121920" marR="121920" marT="60960" marB="60960"/>
                </a:tc>
                <a:tc>
                  <a:txBody>
                    <a:bodyPr/>
                    <a:lstStyle/>
                    <a:p>
                      <a:r>
                        <a:rPr lang="en-US" sz="1200" dirty="0"/>
                        <a:t>WP3</a:t>
                      </a:r>
                    </a:p>
                  </a:txBody>
                  <a:tcPr marL="121920" marR="121920" marT="60960" marB="60960"/>
                </a:tc>
                <a:extLst>
                  <a:ext uri="{0D108BD9-81ED-4DB2-BD59-A6C34878D82A}">
                    <a16:rowId xmlns:a16="http://schemas.microsoft.com/office/drawing/2014/main" val="4254376832"/>
                  </a:ext>
                </a:extLst>
              </a:tr>
              <a:tr h="304800">
                <a:tc>
                  <a:txBody>
                    <a:bodyPr/>
                    <a:lstStyle/>
                    <a:p>
                      <a:r>
                        <a:rPr lang="en-US" sz="1200" dirty="0"/>
                        <a:t>2717815 </a:t>
                      </a:r>
                    </a:p>
                  </a:txBody>
                  <a:tcPr marL="121920" marR="121920" marT="60960" marB="60960"/>
                </a:tc>
                <a:tc>
                  <a:txBody>
                    <a:bodyPr/>
                    <a:lstStyle/>
                    <a:p>
                      <a:r>
                        <a:rPr lang="en-GB" sz="1200" dirty="0"/>
                        <a:t>Thermal Cycle for the HL-LHC IT String</a:t>
                      </a:r>
                    </a:p>
                  </a:txBody>
                  <a:tcPr marL="121920" marR="121920" marT="60960" marB="60960"/>
                </a:tc>
                <a:tc>
                  <a:txBody>
                    <a:bodyPr/>
                    <a:lstStyle/>
                    <a:p>
                      <a:r>
                        <a:rPr lang="en-US" sz="1200" dirty="0"/>
                        <a:t>Apr-22</a:t>
                      </a:r>
                    </a:p>
                  </a:txBody>
                  <a:tcPr marL="121920" marR="121920" marT="60960" marB="60960"/>
                </a:tc>
                <a:tc>
                  <a:txBody>
                    <a:bodyPr/>
                    <a:lstStyle/>
                    <a:p>
                      <a:r>
                        <a:rPr lang="en-US" sz="1200" dirty="0"/>
                        <a:t>WP16</a:t>
                      </a:r>
                    </a:p>
                  </a:txBody>
                  <a:tcPr marL="121920" marR="121920" marT="60960" marB="60960"/>
                </a:tc>
                <a:extLst>
                  <a:ext uri="{0D108BD9-81ED-4DB2-BD59-A6C34878D82A}">
                    <a16:rowId xmlns:a16="http://schemas.microsoft.com/office/drawing/2014/main" val="2566372692"/>
                  </a:ext>
                </a:extLst>
              </a:tr>
              <a:tr h="487680">
                <a:tc>
                  <a:txBody>
                    <a:bodyPr/>
                    <a:lstStyle/>
                    <a:p>
                      <a:r>
                        <a:rPr lang="en-US" sz="1200" dirty="0"/>
                        <a:t>2694690 </a:t>
                      </a:r>
                    </a:p>
                  </a:txBody>
                  <a:tcPr marL="121920" marR="121920" marT="60960" marB="60960"/>
                </a:tc>
                <a:tc>
                  <a:txBody>
                    <a:bodyPr/>
                    <a:lstStyle/>
                    <a:p>
                      <a:r>
                        <a:rPr lang="en-GB" sz="1200" dirty="0"/>
                        <a:t>Strategy for the procurement of transport devices after the opening of IT-4579</a:t>
                      </a:r>
                    </a:p>
                  </a:txBody>
                  <a:tcPr marL="121920" marR="121920" marT="60960" marB="60960"/>
                </a:tc>
                <a:tc>
                  <a:txBody>
                    <a:bodyPr/>
                    <a:lstStyle/>
                    <a:p>
                      <a:r>
                        <a:rPr lang="en-US" sz="1200" dirty="0"/>
                        <a:t>Apr-22</a:t>
                      </a:r>
                    </a:p>
                  </a:txBody>
                  <a:tcPr marL="121920" marR="121920" marT="60960" marB="60960"/>
                </a:tc>
                <a:tc>
                  <a:txBody>
                    <a:bodyPr/>
                    <a:lstStyle/>
                    <a:p>
                      <a:r>
                        <a:rPr lang="en-US" sz="1200" dirty="0"/>
                        <a:t>WP15</a:t>
                      </a:r>
                    </a:p>
                  </a:txBody>
                  <a:tcPr marL="121920" marR="121920" marT="60960" marB="60960"/>
                </a:tc>
                <a:extLst>
                  <a:ext uri="{0D108BD9-81ED-4DB2-BD59-A6C34878D82A}">
                    <a16:rowId xmlns:a16="http://schemas.microsoft.com/office/drawing/2014/main" val="679163994"/>
                  </a:ext>
                </a:extLst>
              </a:tr>
            </a:tbl>
          </a:graphicData>
        </a:graphic>
      </p:graphicFrame>
      <p:graphicFrame>
        <p:nvGraphicFramePr>
          <p:cNvPr id="7" name="Table 19">
            <a:extLst>
              <a:ext uri="{FF2B5EF4-FFF2-40B4-BE49-F238E27FC236}">
                <a16:creationId xmlns:a16="http://schemas.microsoft.com/office/drawing/2014/main" id="{3DAE4B82-B752-67D2-9BEB-C09B7E5DAA60}"/>
              </a:ext>
            </a:extLst>
          </p:cNvPr>
          <p:cNvGraphicFramePr>
            <a:graphicFrameLocks noGrp="1"/>
          </p:cNvGraphicFramePr>
          <p:nvPr/>
        </p:nvGraphicFramePr>
        <p:xfrm>
          <a:off x="6135936" y="664147"/>
          <a:ext cx="6047853" cy="4446989"/>
        </p:xfrm>
        <a:graphic>
          <a:graphicData uri="http://schemas.openxmlformats.org/drawingml/2006/table">
            <a:tbl>
              <a:tblPr firstRow="1" bandRow="1">
                <a:tableStyleId>{5C22544A-7EE6-4342-B048-85BDC9FD1C3A}</a:tableStyleId>
              </a:tblPr>
              <a:tblGrid>
                <a:gridCol w="864096">
                  <a:extLst>
                    <a:ext uri="{9D8B030D-6E8A-4147-A177-3AD203B41FA5}">
                      <a16:colId xmlns:a16="http://schemas.microsoft.com/office/drawing/2014/main" val="2979081439"/>
                    </a:ext>
                  </a:extLst>
                </a:gridCol>
                <a:gridCol w="3695757">
                  <a:extLst>
                    <a:ext uri="{9D8B030D-6E8A-4147-A177-3AD203B41FA5}">
                      <a16:colId xmlns:a16="http://schemas.microsoft.com/office/drawing/2014/main" val="1717381795"/>
                    </a:ext>
                  </a:extLst>
                </a:gridCol>
                <a:gridCol w="768000">
                  <a:extLst>
                    <a:ext uri="{9D8B030D-6E8A-4147-A177-3AD203B41FA5}">
                      <a16:colId xmlns:a16="http://schemas.microsoft.com/office/drawing/2014/main" val="1388785310"/>
                    </a:ext>
                  </a:extLst>
                </a:gridCol>
                <a:gridCol w="720000">
                  <a:extLst>
                    <a:ext uri="{9D8B030D-6E8A-4147-A177-3AD203B41FA5}">
                      <a16:colId xmlns:a16="http://schemas.microsoft.com/office/drawing/2014/main" val="2644487546"/>
                    </a:ext>
                  </a:extLst>
                </a:gridCol>
              </a:tblGrid>
              <a:tr h="362669">
                <a:tc>
                  <a:txBody>
                    <a:bodyPr/>
                    <a:lstStyle/>
                    <a:p>
                      <a:r>
                        <a:rPr lang="en-US" sz="1200" dirty="0"/>
                        <a:t>EDMS</a:t>
                      </a:r>
                    </a:p>
                  </a:txBody>
                  <a:tcPr marL="121920" marR="121920" marT="60960" marB="60960"/>
                </a:tc>
                <a:tc>
                  <a:txBody>
                    <a:bodyPr/>
                    <a:lstStyle/>
                    <a:p>
                      <a:r>
                        <a:rPr lang="en-US" sz="1200" dirty="0"/>
                        <a:t>Description</a:t>
                      </a:r>
                    </a:p>
                  </a:txBody>
                  <a:tcPr marL="121920" marR="121920" marT="60960" marB="6096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Date</a:t>
                      </a:r>
                    </a:p>
                  </a:txBody>
                  <a:tcPr marL="121920" marR="121920" marT="60960" marB="60960"/>
                </a:tc>
                <a:tc>
                  <a:txBody>
                    <a:bodyPr/>
                    <a:lstStyle/>
                    <a:p>
                      <a:r>
                        <a:rPr lang="en-US" sz="1200" dirty="0"/>
                        <a:t>WP</a:t>
                      </a:r>
                    </a:p>
                  </a:txBody>
                  <a:tcPr marL="121920" marR="121920" marT="60960" marB="60960"/>
                </a:tc>
                <a:extLst>
                  <a:ext uri="{0D108BD9-81ED-4DB2-BD59-A6C34878D82A}">
                    <a16:rowId xmlns:a16="http://schemas.microsoft.com/office/drawing/2014/main" val="832438956"/>
                  </a:ext>
                </a:extLst>
              </a:tr>
              <a:tr h="487680">
                <a:tc>
                  <a:txBody>
                    <a:bodyPr/>
                    <a:lstStyle/>
                    <a:p>
                      <a:r>
                        <a:rPr lang="en-US" sz="1200" dirty="0"/>
                        <a:t>2685798 </a:t>
                      </a:r>
                    </a:p>
                  </a:txBody>
                  <a:tcPr marL="121920" marR="121920" marT="60960" marB="60960"/>
                </a:tc>
                <a:tc>
                  <a:txBody>
                    <a:bodyPr/>
                    <a:lstStyle/>
                    <a:p>
                      <a:r>
                        <a:rPr lang="en-GB" sz="1200" dirty="0"/>
                        <a:t>Strategy for the procurement of cables for higher radiation tolerance for HL-LHC</a:t>
                      </a:r>
                    </a:p>
                  </a:txBody>
                  <a:tcPr marL="121920" marR="121920" marT="60960" marB="60960"/>
                </a:tc>
                <a:tc>
                  <a:txBody>
                    <a:bodyPr/>
                    <a:lstStyle/>
                    <a:p>
                      <a:r>
                        <a:rPr lang="en-US" sz="1200" dirty="0"/>
                        <a:t>May-22</a:t>
                      </a:r>
                    </a:p>
                  </a:txBody>
                  <a:tcPr marL="121920" marR="121920" marT="60960" marB="60960"/>
                </a:tc>
                <a:tc>
                  <a:txBody>
                    <a:bodyPr/>
                    <a:lstStyle/>
                    <a:p>
                      <a:r>
                        <a:rPr lang="en-US" sz="1200" dirty="0"/>
                        <a:t>WP1 WP15</a:t>
                      </a:r>
                    </a:p>
                  </a:txBody>
                  <a:tcPr marL="121920" marR="121920" marT="60960" marB="60960"/>
                </a:tc>
                <a:extLst>
                  <a:ext uri="{0D108BD9-81ED-4DB2-BD59-A6C34878D82A}">
                    <a16:rowId xmlns:a16="http://schemas.microsoft.com/office/drawing/2014/main" val="3598468766"/>
                  </a:ext>
                </a:extLst>
              </a:tr>
              <a:tr h="304800">
                <a:tc>
                  <a:txBody>
                    <a:bodyPr/>
                    <a:lstStyle/>
                    <a:p>
                      <a:r>
                        <a:rPr lang="en-US" sz="1200" dirty="0"/>
                        <a:t>2721956 </a:t>
                      </a:r>
                    </a:p>
                  </a:txBody>
                  <a:tcPr marL="121920" marR="121920" marT="60960" marB="60960"/>
                </a:tc>
                <a:tc>
                  <a:txBody>
                    <a:bodyPr/>
                    <a:lstStyle/>
                    <a:p>
                      <a:r>
                        <a:rPr lang="en-GB" sz="1200" dirty="0"/>
                        <a:t>Strategy for D2 series manufacturing</a:t>
                      </a:r>
                    </a:p>
                  </a:txBody>
                  <a:tcPr marL="121920" marR="121920" marT="60960" marB="60960"/>
                </a:tc>
                <a:tc>
                  <a:txBody>
                    <a:bodyPr/>
                    <a:lstStyle/>
                    <a:p>
                      <a:r>
                        <a:rPr lang="en-US" sz="1200" dirty="0"/>
                        <a:t>Jun-22</a:t>
                      </a:r>
                    </a:p>
                  </a:txBody>
                  <a:tcPr marL="121920" marR="121920" marT="60960" marB="60960"/>
                </a:tc>
                <a:tc>
                  <a:txBody>
                    <a:bodyPr/>
                    <a:lstStyle/>
                    <a:p>
                      <a:r>
                        <a:rPr lang="en-US" sz="1200" dirty="0"/>
                        <a:t>WP3</a:t>
                      </a:r>
                    </a:p>
                  </a:txBody>
                  <a:tcPr marL="121920" marR="121920" marT="60960" marB="60960"/>
                </a:tc>
                <a:extLst>
                  <a:ext uri="{0D108BD9-81ED-4DB2-BD59-A6C34878D82A}">
                    <a16:rowId xmlns:a16="http://schemas.microsoft.com/office/drawing/2014/main" val="2944666798"/>
                  </a:ext>
                </a:extLst>
              </a:tr>
              <a:tr h="487680">
                <a:tc>
                  <a:txBody>
                    <a:bodyPr/>
                    <a:lstStyle/>
                    <a:p>
                      <a:r>
                        <a:rPr lang="en-US" sz="1200" dirty="0"/>
                        <a:t>2742239 </a:t>
                      </a:r>
                    </a:p>
                  </a:txBody>
                  <a:tcPr marL="121920" marR="121920" marT="60960" marB="60960"/>
                </a:tc>
                <a:tc>
                  <a:txBody>
                    <a:bodyPr/>
                    <a:lstStyle/>
                    <a:p>
                      <a:r>
                        <a:rPr lang="en-GB" sz="1200" dirty="0"/>
                        <a:t>Integration of Minor Civil Engineering works to </a:t>
                      </a:r>
                      <a:br>
                        <a:rPr lang="en-GB" sz="1200" dirty="0"/>
                      </a:br>
                      <a:r>
                        <a:rPr lang="en-GB" sz="1200" dirty="0"/>
                        <a:t>HL-LHC activities</a:t>
                      </a:r>
                    </a:p>
                  </a:txBody>
                  <a:tcPr marL="121920" marR="121920" marT="60960" marB="60960"/>
                </a:tc>
                <a:tc>
                  <a:txBody>
                    <a:bodyPr/>
                    <a:lstStyle/>
                    <a:p>
                      <a:r>
                        <a:rPr lang="en-US" sz="1200"/>
                        <a:t>Jun-22</a:t>
                      </a:r>
                      <a:endParaRPr lang="en-US" sz="1200" dirty="0"/>
                    </a:p>
                  </a:txBody>
                  <a:tcPr marL="121920" marR="121920" marT="60960" marB="60960"/>
                </a:tc>
                <a:tc>
                  <a:txBody>
                    <a:bodyPr/>
                    <a:lstStyle/>
                    <a:p>
                      <a:r>
                        <a:rPr lang="en-US" sz="1200" dirty="0"/>
                        <a:t>WP15</a:t>
                      </a:r>
                    </a:p>
                  </a:txBody>
                  <a:tcPr marL="121920" marR="121920" marT="60960" marB="60960"/>
                </a:tc>
                <a:extLst>
                  <a:ext uri="{0D108BD9-81ED-4DB2-BD59-A6C34878D82A}">
                    <a16:rowId xmlns:a16="http://schemas.microsoft.com/office/drawing/2014/main" val="3455127776"/>
                  </a:ext>
                </a:extLst>
              </a:tr>
              <a:tr h="487680">
                <a:tc>
                  <a:txBody>
                    <a:bodyPr/>
                    <a:lstStyle/>
                    <a:p>
                      <a:r>
                        <a:rPr lang="en-US" sz="1200" dirty="0"/>
                        <a:t>	</a:t>
                      </a:r>
                    </a:p>
                    <a:p>
                      <a:r>
                        <a:rPr lang="en-US" sz="1200" dirty="0"/>
                        <a:t>2736828 </a:t>
                      </a:r>
                    </a:p>
                  </a:txBody>
                  <a:tcPr marL="121920" marR="121920" marT="60960" marB="60960"/>
                </a:tc>
                <a:tc>
                  <a:txBody>
                    <a:bodyPr/>
                    <a:lstStyle/>
                    <a:p>
                      <a:r>
                        <a:rPr lang="en-GB" sz="1200" dirty="0"/>
                        <a:t>Strategy for the procurement of Vacuum Sector Valves</a:t>
                      </a:r>
                    </a:p>
                  </a:txBody>
                  <a:tcPr marL="121920" marR="121920" marT="60960" marB="60960"/>
                </a:tc>
                <a:tc>
                  <a:txBody>
                    <a:bodyPr/>
                    <a:lstStyle/>
                    <a:p>
                      <a:r>
                        <a:rPr lang="en-US" sz="1200"/>
                        <a:t>Jun-22</a:t>
                      </a:r>
                      <a:endParaRPr lang="en-US" sz="1200" dirty="0"/>
                    </a:p>
                  </a:txBody>
                  <a:tcPr marL="121920" marR="121920" marT="60960" marB="60960"/>
                </a:tc>
                <a:tc>
                  <a:txBody>
                    <a:bodyPr/>
                    <a:lstStyle/>
                    <a:p>
                      <a:r>
                        <a:rPr lang="en-US" sz="1200" dirty="0"/>
                        <a:t>WP4 WP12</a:t>
                      </a:r>
                    </a:p>
                  </a:txBody>
                  <a:tcPr marL="121920" marR="121920" marT="60960" marB="60960"/>
                </a:tc>
                <a:extLst>
                  <a:ext uri="{0D108BD9-81ED-4DB2-BD59-A6C34878D82A}">
                    <a16:rowId xmlns:a16="http://schemas.microsoft.com/office/drawing/2014/main" val="1912569724"/>
                  </a:ext>
                </a:extLst>
              </a:tr>
              <a:tr h="304800">
                <a:tc>
                  <a:txBody>
                    <a:bodyPr/>
                    <a:lstStyle/>
                    <a:p>
                      <a:r>
                        <a:rPr lang="en-US" sz="1200" dirty="0"/>
                        <a:t>2726806 </a:t>
                      </a:r>
                    </a:p>
                  </a:txBody>
                  <a:tcPr marL="121920" marR="121920" marT="60960" marB="60960"/>
                </a:tc>
                <a:tc>
                  <a:txBody>
                    <a:bodyPr/>
                    <a:lstStyle/>
                    <a:p>
                      <a:r>
                        <a:rPr lang="en-GB" sz="1200" dirty="0"/>
                        <a:t>In-sourcing of HL-LHC BPMs at CERN</a:t>
                      </a:r>
                    </a:p>
                  </a:txBody>
                  <a:tcPr marL="121920" marR="121920" marT="60960" marB="60960"/>
                </a:tc>
                <a:tc>
                  <a:txBody>
                    <a:bodyPr/>
                    <a:lstStyle/>
                    <a:p>
                      <a:r>
                        <a:rPr lang="en-US" sz="1200" dirty="0"/>
                        <a:t>Jun-22</a:t>
                      </a:r>
                    </a:p>
                  </a:txBody>
                  <a:tcPr marL="121920" marR="121920" marT="60960" marB="60960"/>
                </a:tc>
                <a:tc>
                  <a:txBody>
                    <a:bodyPr/>
                    <a:lstStyle/>
                    <a:p>
                      <a:r>
                        <a:rPr lang="en-US" sz="1200" dirty="0"/>
                        <a:t>WP13</a:t>
                      </a:r>
                    </a:p>
                  </a:txBody>
                  <a:tcPr marL="121920" marR="121920" marT="60960" marB="60960"/>
                </a:tc>
                <a:extLst>
                  <a:ext uri="{0D108BD9-81ED-4DB2-BD59-A6C34878D82A}">
                    <a16:rowId xmlns:a16="http://schemas.microsoft.com/office/drawing/2014/main" val="1133977525"/>
                  </a:ext>
                </a:extLst>
              </a:tr>
              <a:tr h="304800">
                <a:tc>
                  <a:txBody>
                    <a:bodyPr/>
                    <a:lstStyle/>
                    <a:p>
                      <a:r>
                        <a:rPr lang="en-US" sz="1200" dirty="0"/>
                        <a:t>2740080 </a:t>
                      </a:r>
                    </a:p>
                  </a:txBody>
                  <a:tcPr marL="121920" marR="121920" marT="60960" marB="60960"/>
                </a:tc>
                <a:tc>
                  <a:txBody>
                    <a:bodyPr/>
                    <a:lstStyle/>
                    <a:p>
                      <a:r>
                        <a:rPr lang="en-GB" sz="1200" dirty="0"/>
                        <a:t>Re-scheduling of ATLAS JFC3 shieling machining</a:t>
                      </a:r>
                      <a:endParaRPr lang="en-US" sz="1200" dirty="0"/>
                    </a:p>
                  </a:txBody>
                  <a:tcPr marL="121920" marR="121920" marT="60960" marB="60960"/>
                </a:tc>
                <a:tc>
                  <a:txBody>
                    <a:bodyPr/>
                    <a:lstStyle/>
                    <a:p>
                      <a:r>
                        <a:rPr lang="en-US" sz="1200" dirty="0"/>
                        <a:t>Jul-22</a:t>
                      </a:r>
                    </a:p>
                  </a:txBody>
                  <a:tcPr marL="121920" marR="121920" marT="60960" marB="60960"/>
                </a:tc>
                <a:tc>
                  <a:txBody>
                    <a:bodyPr/>
                    <a:lstStyle/>
                    <a:p>
                      <a:r>
                        <a:rPr lang="en-US" sz="1200" dirty="0"/>
                        <a:t>WP8</a:t>
                      </a:r>
                    </a:p>
                  </a:txBody>
                  <a:tcPr marL="121920" marR="121920" marT="60960" marB="60960"/>
                </a:tc>
                <a:extLst>
                  <a:ext uri="{0D108BD9-81ED-4DB2-BD59-A6C34878D82A}">
                    <a16:rowId xmlns:a16="http://schemas.microsoft.com/office/drawing/2014/main" val="740216014"/>
                  </a:ext>
                </a:extLst>
              </a:tr>
              <a:tr h="487680">
                <a:tc>
                  <a:txBody>
                    <a:bodyPr/>
                    <a:lstStyle/>
                    <a:p>
                      <a:r>
                        <a:rPr lang="en-US" sz="1200" dirty="0"/>
                        <a:t>2737787 </a:t>
                      </a:r>
                    </a:p>
                  </a:txBody>
                  <a:tcPr marL="121920" marR="121920" marT="60960" marB="60960"/>
                </a:tc>
                <a:tc>
                  <a:txBody>
                    <a:bodyPr/>
                    <a:lstStyle/>
                    <a:p>
                      <a:r>
                        <a:rPr lang="en-GB" sz="1200" dirty="0"/>
                        <a:t>Updated EN/EL Manpower Plan for WP17.2/WP15  </a:t>
                      </a:r>
                      <a:endParaRPr lang="en-US" sz="1200" dirty="0"/>
                    </a:p>
                  </a:txBody>
                  <a:tcPr marL="121920" marR="121920" marT="60960" marB="60960"/>
                </a:tc>
                <a:tc>
                  <a:txBody>
                    <a:bodyPr/>
                    <a:lstStyle/>
                    <a:p>
                      <a:r>
                        <a:rPr lang="en-US" sz="1200" dirty="0"/>
                        <a:t>Jul-22</a:t>
                      </a:r>
                    </a:p>
                  </a:txBody>
                  <a:tcPr marL="121920" marR="121920" marT="60960" marB="60960"/>
                </a:tc>
                <a:tc>
                  <a:txBody>
                    <a:bodyPr/>
                    <a:lstStyle/>
                    <a:p>
                      <a:r>
                        <a:rPr lang="en-US" sz="1200" dirty="0"/>
                        <a:t>WP15 WP17</a:t>
                      </a:r>
                    </a:p>
                  </a:txBody>
                  <a:tcPr marL="121920" marR="121920" marT="60960" marB="60960"/>
                </a:tc>
                <a:extLst>
                  <a:ext uri="{0D108BD9-81ED-4DB2-BD59-A6C34878D82A}">
                    <a16:rowId xmlns:a16="http://schemas.microsoft.com/office/drawing/2014/main" val="3823086620"/>
                  </a:ext>
                </a:extLst>
              </a:tr>
              <a:tr h="304800">
                <a:tc>
                  <a:txBody>
                    <a:bodyPr/>
                    <a:lstStyle/>
                    <a:p>
                      <a:r>
                        <a:rPr lang="en-US" sz="1200" dirty="0"/>
                        <a:t>2740267 </a:t>
                      </a:r>
                    </a:p>
                  </a:txBody>
                  <a:tcPr marL="121920" marR="121920" marT="60960" marB="60960"/>
                </a:tc>
                <a:tc>
                  <a:txBody>
                    <a:bodyPr/>
                    <a:lstStyle/>
                    <a:p>
                      <a:r>
                        <a:rPr lang="en-GB" sz="1200" dirty="0"/>
                        <a:t>Purchase of additional 100 km of MgB2 wire</a:t>
                      </a:r>
                      <a:endParaRPr lang="en-US" sz="1200" dirty="0"/>
                    </a:p>
                  </a:txBody>
                  <a:tcPr marL="121920" marR="121920" marT="60960" marB="60960"/>
                </a:tc>
                <a:tc>
                  <a:txBody>
                    <a:bodyPr/>
                    <a:lstStyle/>
                    <a:p>
                      <a:r>
                        <a:rPr lang="en-US" sz="1200" dirty="0"/>
                        <a:t>Jul-22</a:t>
                      </a:r>
                    </a:p>
                  </a:txBody>
                  <a:tcPr marL="121920" marR="121920" marT="60960" marB="60960"/>
                </a:tc>
                <a:tc>
                  <a:txBody>
                    <a:bodyPr/>
                    <a:lstStyle/>
                    <a:p>
                      <a:r>
                        <a:rPr lang="en-US" sz="1200" dirty="0"/>
                        <a:t>WP6A</a:t>
                      </a:r>
                    </a:p>
                  </a:txBody>
                  <a:tcPr marL="121920" marR="121920" marT="60960" marB="60960"/>
                </a:tc>
                <a:extLst>
                  <a:ext uri="{0D108BD9-81ED-4DB2-BD59-A6C34878D82A}">
                    <a16:rowId xmlns:a16="http://schemas.microsoft.com/office/drawing/2014/main" val="925440464"/>
                  </a:ext>
                </a:extLst>
              </a:tr>
              <a:tr h="304800">
                <a:tc>
                  <a:txBody>
                    <a:bodyPr/>
                    <a:lstStyle/>
                    <a:p>
                      <a:r>
                        <a:rPr lang="en-US" sz="1200" dirty="0"/>
                        <a:t>2771582 </a:t>
                      </a:r>
                    </a:p>
                  </a:txBody>
                  <a:tcPr marL="121920" marR="121920" marT="60960" marB="60960"/>
                </a:tc>
                <a:tc>
                  <a:txBody>
                    <a:bodyPr/>
                    <a:lstStyle/>
                    <a:p>
                      <a:r>
                        <a:rPr lang="en-GB" sz="1200" dirty="0"/>
                        <a:t>Decision for Cu Coating of TAXN Y-chamber</a:t>
                      </a:r>
                      <a:endParaRPr lang="en-US" sz="1200" dirty="0"/>
                    </a:p>
                  </a:txBody>
                  <a:tcPr marL="121920" marR="121920" marT="60960" marB="60960"/>
                </a:tc>
                <a:tc>
                  <a:txBody>
                    <a:bodyPr/>
                    <a:lstStyle/>
                    <a:p>
                      <a:r>
                        <a:rPr lang="en-US" sz="1200" dirty="0"/>
                        <a:t>Aug-22</a:t>
                      </a:r>
                    </a:p>
                  </a:txBody>
                  <a:tcPr marL="121920" marR="121920" marT="60960" marB="60960"/>
                </a:tc>
                <a:tc>
                  <a:txBody>
                    <a:bodyPr/>
                    <a:lstStyle/>
                    <a:p>
                      <a:r>
                        <a:rPr lang="en-US" sz="1200" dirty="0"/>
                        <a:t>WP8</a:t>
                      </a:r>
                    </a:p>
                  </a:txBody>
                  <a:tcPr marL="121920" marR="121920" marT="60960" marB="60960"/>
                </a:tc>
                <a:extLst>
                  <a:ext uri="{0D108BD9-81ED-4DB2-BD59-A6C34878D82A}">
                    <a16:rowId xmlns:a16="http://schemas.microsoft.com/office/drawing/2014/main" val="456885680"/>
                  </a:ext>
                </a:extLst>
              </a:tr>
              <a:tr h="304800">
                <a:tc>
                  <a:txBody>
                    <a:bodyPr/>
                    <a:lstStyle/>
                    <a:p>
                      <a:r>
                        <a:rPr lang="en-US" sz="1200" dirty="0"/>
                        <a:t>2771585 </a:t>
                      </a:r>
                    </a:p>
                  </a:txBody>
                  <a:tcPr marL="121920" marR="121920" marT="60960" marB="60960"/>
                </a:tc>
                <a:tc>
                  <a:txBody>
                    <a:bodyPr/>
                    <a:lstStyle/>
                    <a:p>
                      <a:r>
                        <a:rPr lang="en-GB" sz="1200" dirty="0"/>
                        <a:t>In-sourcing of LS3 Collimators and Masks </a:t>
                      </a:r>
                      <a:endParaRPr lang="en-US" sz="1200" dirty="0"/>
                    </a:p>
                  </a:txBody>
                  <a:tcPr marL="121920" marR="121920" marT="60960" marB="60960"/>
                </a:tc>
                <a:tc>
                  <a:txBody>
                    <a:bodyPr/>
                    <a:lstStyle/>
                    <a:p>
                      <a:r>
                        <a:rPr lang="en-US" sz="1200" dirty="0"/>
                        <a:t>Sep-22</a:t>
                      </a:r>
                    </a:p>
                  </a:txBody>
                  <a:tcPr marL="121920" marR="121920" marT="60960" marB="60960"/>
                </a:tc>
                <a:tc>
                  <a:txBody>
                    <a:bodyPr/>
                    <a:lstStyle/>
                    <a:p>
                      <a:r>
                        <a:rPr lang="en-US" sz="1200" dirty="0"/>
                        <a:t>WP5</a:t>
                      </a:r>
                    </a:p>
                  </a:txBody>
                  <a:tcPr marL="121920" marR="121920" marT="60960" marB="60960"/>
                </a:tc>
                <a:extLst>
                  <a:ext uri="{0D108BD9-81ED-4DB2-BD59-A6C34878D82A}">
                    <a16:rowId xmlns:a16="http://schemas.microsoft.com/office/drawing/2014/main" val="4254376832"/>
                  </a:ext>
                </a:extLst>
              </a:tr>
              <a:tr h="304800">
                <a:tc>
                  <a:txBody>
                    <a:bodyPr/>
                    <a:lstStyle/>
                    <a:p>
                      <a:r>
                        <a:rPr lang="en-US" sz="1200" dirty="0"/>
                        <a:t>TBC</a:t>
                      </a:r>
                    </a:p>
                  </a:txBody>
                  <a:tcPr marL="121920" marR="121920" marT="60960" marB="60960"/>
                </a:tc>
                <a:tc>
                  <a:txBody>
                    <a:bodyPr/>
                    <a:lstStyle/>
                    <a:p>
                      <a:r>
                        <a:rPr lang="en-GB" sz="1200" dirty="0">
                          <a:solidFill>
                            <a:schemeClr val="bg1">
                              <a:lumMod val="65000"/>
                            </a:schemeClr>
                          </a:solidFill>
                        </a:rPr>
                        <a:t>De-scoping of HELs and Dilution Kickers </a:t>
                      </a:r>
                      <a:endParaRPr lang="en-US" sz="1200" dirty="0">
                        <a:solidFill>
                          <a:schemeClr val="bg1">
                            <a:lumMod val="65000"/>
                          </a:schemeClr>
                        </a:solidFill>
                      </a:endParaRPr>
                    </a:p>
                  </a:txBody>
                  <a:tcPr marL="121920" marR="121920" marT="60960" marB="60960"/>
                </a:tc>
                <a:tc>
                  <a:txBody>
                    <a:bodyPr/>
                    <a:lstStyle/>
                    <a:p>
                      <a:r>
                        <a:rPr lang="en-US" sz="1200" dirty="0"/>
                        <a:t>Sep-22</a:t>
                      </a:r>
                    </a:p>
                  </a:txBody>
                  <a:tcPr marL="121920" marR="121920" marT="60960" marB="60960"/>
                </a:tc>
                <a:tc>
                  <a:txBody>
                    <a:bodyPr/>
                    <a:lstStyle/>
                    <a:p>
                      <a:r>
                        <a:rPr lang="en-US" sz="1200" dirty="0"/>
                        <a:t>WP1</a:t>
                      </a:r>
                    </a:p>
                  </a:txBody>
                  <a:tcPr marL="121920" marR="121920" marT="60960" marB="60960"/>
                </a:tc>
                <a:extLst>
                  <a:ext uri="{0D108BD9-81ED-4DB2-BD59-A6C34878D82A}">
                    <a16:rowId xmlns:a16="http://schemas.microsoft.com/office/drawing/2014/main" val="679163994"/>
                  </a:ext>
                </a:extLst>
              </a:tr>
            </a:tbl>
          </a:graphicData>
        </a:graphic>
      </p:graphicFrame>
    </p:spTree>
    <p:extLst>
      <p:ext uri="{BB962C8B-B14F-4D97-AF65-F5344CB8AC3E}">
        <p14:creationId xmlns:p14="http://schemas.microsoft.com/office/powerpoint/2010/main" val="7628619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220" y="712"/>
            <a:ext cx="10560000" cy="720000"/>
          </a:xfrm>
        </p:spPr>
        <p:txBody>
          <a:bodyPr/>
          <a:lstStyle/>
          <a:p>
            <a:r>
              <a:rPr lang="fr-CH" dirty="0"/>
              <a:t>HL-LHC </a:t>
            </a:r>
            <a:r>
              <a:rPr lang="fr-CH" dirty="0" err="1"/>
              <a:t>Managerial</a:t>
            </a:r>
            <a:r>
              <a:rPr lang="fr-CH" dirty="0"/>
              <a:t> </a:t>
            </a:r>
            <a:r>
              <a:rPr lang="fr-CH" dirty="0" err="1"/>
              <a:t>Decisions</a:t>
            </a:r>
            <a:r>
              <a:rPr lang="fr-CH" dirty="0"/>
              <a:t> (via </a:t>
            </a:r>
            <a:r>
              <a:rPr lang="fr-CH" dirty="0" err="1"/>
              <a:t>ECRs</a:t>
            </a:r>
            <a:r>
              <a:rPr lang="fr-CH" dirty="0"/>
              <a:t>/TCC)</a:t>
            </a:r>
            <a:endParaRPr lang="en-US" dirty="0"/>
          </a:p>
        </p:txBody>
      </p:sp>
      <p:sp>
        <p:nvSpPr>
          <p:cNvPr id="8" name="Slide Number Placeholder 7"/>
          <p:cNvSpPr>
            <a:spLocks noGrp="1"/>
          </p:cNvSpPr>
          <p:nvPr>
            <p:ph type="sldNum" sz="quarter" idx="12"/>
          </p:nvPr>
        </p:nvSpPr>
        <p:spPr>
          <a:xfrm>
            <a:off x="11692924" y="6463029"/>
            <a:ext cx="480000"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14" name="Footer Placeholder 3">
            <a:extLst>
              <a:ext uri="{FF2B5EF4-FFF2-40B4-BE49-F238E27FC236}">
                <a16:creationId xmlns:a16="http://schemas.microsoft.com/office/drawing/2014/main" id="{CEBE9523-AAE0-C74A-A4A7-BF76495CE14D}"/>
              </a:ext>
            </a:extLst>
          </p:cNvPr>
          <p:cNvSpPr>
            <a:spLocks noGrp="1"/>
          </p:cNvSpPr>
          <p:nvPr>
            <p:ph type="ftr" sz="quarter" idx="11"/>
          </p:nvPr>
        </p:nvSpPr>
        <p:spPr>
          <a:xfrm>
            <a:off x="2675169" y="6463029"/>
            <a:ext cx="8605409"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4BCD9"/>
                </a:solidFill>
                <a:effectLst/>
                <a:uLnTx/>
                <a:uFillTx/>
                <a:latin typeface="Arial"/>
                <a:ea typeface="+mn-ea"/>
                <a:cs typeface="+mn-cs"/>
              </a:rPr>
              <a:t>O. Brüning @ Annual meeting 19</a:t>
            </a:r>
            <a:r>
              <a:rPr kumimoji="0" lang="en-GB" sz="1200" b="0" i="0" u="none" strike="noStrike" kern="1200" cap="none" spc="0" normalizeH="0" baseline="30000" noProof="0" dirty="0">
                <a:ln>
                  <a:noFill/>
                </a:ln>
                <a:solidFill>
                  <a:srgbClr val="64BCD9"/>
                </a:solidFill>
                <a:effectLst/>
                <a:uLnTx/>
                <a:uFillTx/>
                <a:latin typeface="Arial"/>
                <a:ea typeface="+mn-ea"/>
                <a:cs typeface="+mn-cs"/>
              </a:rPr>
              <a:t>th</a:t>
            </a:r>
            <a:r>
              <a:rPr kumimoji="0" lang="en-GB" sz="1200" b="0" i="0" u="none" strike="noStrike" kern="1200" cap="none" spc="0" normalizeH="0" baseline="0" noProof="0" dirty="0">
                <a:ln>
                  <a:noFill/>
                </a:ln>
                <a:solidFill>
                  <a:srgbClr val="64BCD9"/>
                </a:solidFill>
                <a:effectLst/>
                <a:uLnTx/>
                <a:uFillTx/>
                <a:latin typeface="Arial"/>
                <a:ea typeface="+mn-ea"/>
                <a:cs typeface="+mn-cs"/>
              </a:rPr>
              <a:t> October 2021</a:t>
            </a:r>
          </a:p>
        </p:txBody>
      </p:sp>
      <p:graphicFrame>
        <p:nvGraphicFramePr>
          <p:cNvPr id="19" name="Table 19">
            <a:extLst>
              <a:ext uri="{FF2B5EF4-FFF2-40B4-BE49-F238E27FC236}">
                <a16:creationId xmlns:a16="http://schemas.microsoft.com/office/drawing/2014/main" id="{0C04EC96-AD84-65CE-91C4-31E19C4C8D18}"/>
              </a:ext>
            </a:extLst>
          </p:cNvPr>
          <p:cNvGraphicFramePr>
            <a:graphicFrameLocks noGrp="1"/>
          </p:cNvGraphicFramePr>
          <p:nvPr/>
        </p:nvGraphicFramePr>
        <p:xfrm>
          <a:off x="533085" y="633743"/>
          <a:ext cx="11121102" cy="6792498"/>
        </p:xfrm>
        <a:graphic>
          <a:graphicData uri="http://schemas.openxmlformats.org/drawingml/2006/table">
            <a:tbl>
              <a:tblPr firstRow="1" bandRow="1">
                <a:tableStyleId>{5C22544A-7EE6-4342-B048-85BDC9FD1C3A}</a:tableStyleId>
              </a:tblPr>
              <a:tblGrid>
                <a:gridCol w="1588945">
                  <a:extLst>
                    <a:ext uri="{9D8B030D-6E8A-4147-A177-3AD203B41FA5}">
                      <a16:colId xmlns:a16="http://schemas.microsoft.com/office/drawing/2014/main" val="2979081439"/>
                    </a:ext>
                  </a:extLst>
                </a:gridCol>
                <a:gridCol w="6795948">
                  <a:extLst>
                    <a:ext uri="{9D8B030D-6E8A-4147-A177-3AD203B41FA5}">
                      <a16:colId xmlns:a16="http://schemas.microsoft.com/office/drawing/2014/main" val="1717381795"/>
                    </a:ext>
                  </a:extLst>
                </a:gridCol>
                <a:gridCol w="1412237">
                  <a:extLst>
                    <a:ext uri="{9D8B030D-6E8A-4147-A177-3AD203B41FA5}">
                      <a16:colId xmlns:a16="http://schemas.microsoft.com/office/drawing/2014/main" val="1388785310"/>
                    </a:ext>
                  </a:extLst>
                </a:gridCol>
                <a:gridCol w="1323972">
                  <a:extLst>
                    <a:ext uri="{9D8B030D-6E8A-4147-A177-3AD203B41FA5}">
                      <a16:colId xmlns:a16="http://schemas.microsoft.com/office/drawing/2014/main" val="2644487546"/>
                    </a:ext>
                  </a:extLst>
                </a:gridCol>
              </a:tblGrid>
              <a:tr h="375913">
                <a:tc>
                  <a:txBody>
                    <a:bodyPr/>
                    <a:lstStyle/>
                    <a:p>
                      <a:r>
                        <a:rPr lang="en-US" sz="1500" b="0" dirty="0">
                          <a:latin typeface="Calibri" panose="020F0502020204030204" pitchFamily="34" charset="0"/>
                          <a:cs typeface="Calibri" panose="020F0502020204030204" pitchFamily="34" charset="0"/>
                        </a:rPr>
                        <a:t>EDMS</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Description</a:t>
                      </a:r>
                    </a:p>
                  </a:txBody>
                  <a:tcPr marL="121920" marR="121920" marT="60960" marB="6096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dirty="0">
                          <a:latin typeface="Calibri" panose="020F0502020204030204" pitchFamily="34" charset="0"/>
                          <a:cs typeface="Calibri" panose="020F0502020204030204" pitchFamily="34" charset="0"/>
                        </a:rPr>
                        <a:t>Date</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a:t>
                      </a:r>
                    </a:p>
                  </a:txBody>
                  <a:tcPr marL="121920" marR="121920" marT="60960" marB="60960"/>
                </a:tc>
                <a:extLst>
                  <a:ext uri="{0D108BD9-81ED-4DB2-BD59-A6C34878D82A}">
                    <a16:rowId xmlns:a16="http://schemas.microsoft.com/office/drawing/2014/main" val="832438956"/>
                  </a:ext>
                </a:extLst>
              </a:tr>
              <a:tr h="3454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b="0" dirty="0">
                          <a:latin typeface="Calibri" panose="020F0502020204030204" pitchFamily="34" charset="0"/>
                          <a:cs typeface="Calibri" panose="020F0502020204030204" pitchFamily="34" charset="0"/>
                        </a:rPr>
                        <a:t>2612566 </a:t>
                      </a:r>
                    </a:p>
                  </a:txBody>
                  <a:tcPr marL="121920" marR="121920" marT="60960" marB="60960"/>
                </a:tc>
                <a:tc>
                  <a:txBody>
                    <a:bodyPr/>
                    <a:lstStyle/>
                    <a:p>
                      <a:r>
                        <a:rPr lang="en-GB" sz="1500" dirty="0">
                          <a:latin typeface="Calibri" panose="020F0502020204030204" pitchFamily="34" charset="0"/>
                          <a:cs typeface="Calibri" panose="020F0502020204030204" pitchFamily="34" charset="0"/>
                        </a:rPr>
                        <a:t>Updated design of inner layer for MCBXFB</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Oct-21</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WP3</a:t>
                      </a:r>
                    </a:p>
                  </a:txBody>
                  <a:tcPr marL="121920" marR="121920" marT="60960" marB="60960"/>
                </a:tc>
                <a:extLst>
                  <a:ext uri="{0D108BD9-81ED-4DB2-BD59-A6C34878D82A}">
                    <a16:rowId xmlns:a16="http://schemas.microsoft.com/office/drawing/2014/main" val="3455127776"/>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2645150</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Maintaining option of swapping X-plane for CC</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Oct-21</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WP15</a:t>
                      </a:r>
                    </a:p>
                  </a:txBody>
                  <a:tcPr marL="121920" marR="121920" marT="60960" marB="60960"/>
                </a:tc>
                <a:extLst>
                  <a:ext uri="{0D108BD9-81ED-4DB2-BD59-A6C34878D82A}">
                    <a16:rowId xmlns:a16="http://schemas.microsoft.com/office/drawing/2014/main" val="1912569724"/>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2640455</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Access bridges over beam line elements</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Oct-21</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WP15</a:t>
                      </a:r>
                    </a:p>
                  </a:txBody>
                  <a:tcPr marL="121920" marR="121920" marT="60960" marB="60960"/>
                </a:tc>
                <a:extLst>
                  <a:ext uri="{0D108BD9-81ED-4DB2-BD59-A6C34878D82A}">
                    <a16:rowId xmlns:a16="http://schemas.microsoft.com/office/drawing/2014/main" val="1133977525"/>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2709180</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Access conditions to HL-LHC LSS and sectors as a function of cryogenics and powering</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Dec-21</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a:t>
                      </a:r>
                    </a:p>
                  </a:txBody>
                  <a:tcPr marL="121920" marR="121920" marT="60960" marB="60960"/>
                </a:tc>
                <a:extLst>
                  <a:ext uri="{0D108BD9-81ED-4DB2-BD59-A6C34878D82A}">
                    <a16:rowId xmlns:a16="http://schemas.microsoft.com/office/drawing/2014/main" val="740216014"/>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2499201</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Crab Cavity Instrumentation</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Feb-22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WP13</a:t>
                      </a:r>
                    </a:p>
                  </a:txBody>
                  <a:tcPr marL="121920" marR="121920" marT="60960" marB="60960"/>
                </a:tc>
                <a:extLst>
                  <a:ext uri="{0D108BD9-81ED-4DB2-BD59-A6C34878D82A}">
                    <a16:rowId xmlns:a16="http://schemas.microsoft.com/office/drawing/2014/main" val="3823086620"/>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2709180</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Double QXL</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Mar-22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WP9</a:t>
                      </a:r>
                    </a:p>
                  </a:txBody>
                  <a:tcPr marL="121920" marR="121920" marT="60960" marB="60960"/>
                </a:tc>
                <a:extLst>
                  <a:ext uri="{0D108BD9-81ED-4DB2-BD59-A6C34878D82A}">
                    <a16:rowId xmlns:a16="http://schemas.microsoft.com/office/drawing/2014/main" val="1454949679"/>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2589302</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FRAS functional software specification</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Mar-22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WP15</a:t>
                      </a:r>
                    </a:p>
                  </a:txBody>
                  <a:tcPr marL="121920" marR="121920" marT="60960" marB="60960"/>
                </a:tc>
                <a:extLst>
                  <a:ext uri="{0D108BD9-81ED-4DB2-BD59-A6C34878D82A}">
                    <a16:rowId xmlns:a16="http://schemas.microsoft.com/office/drawing/2014/main" val="925440464"/>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2387369</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BPM specification</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Mar-22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WP2</a:t>
                      </a:r>
                    </a:p>
                  </a:txBody>
                  <a:tcPr marL="121920" marR="121920" marT="60960" marB="60960"/>
                </a:tc>
                <a:extLst>
                  <a:ext uri="{0D108BD9-81ED-4DB2-BD59-A6C34878D82A}">
                    <a16:rowId xmlns:a16="http://schemas.microsoft.com/office/drawing/2014/main" val="4162119564"/>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2728908</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Update of MQXFA/B length</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Apr-22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WP3</a:t>
                      </a:r>
                    </a:p>
                  </a:txBody>
                  <a:tcPr marL="121920" marR="121920" marT="60960" marB="60960"/>
                </a:tc>
                <a:extLst>
                  <a:ext uri="{0D108BD9-81ED-4DB2-BD59-A6C34878D82A}">
                    <a16:rowId xmlns:a16="http://schemas.microsoft.com/office/drawing/2014/main" val="456885680"/>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2445632</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High-performance variant of the DI/OT platform for the Full Remote Alignment System</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May-22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WP15</a:t>
                      </a:r>
                    </a:p>
                  </a:txBody>
                  <a:tcPr marL="121920" marR="121920" marT="60960" marB="60960"/>
                </a:tc>
                <a:extLst>
                  <a:ext uri="{0D108BD9-81ED-4DB2-BD59-A6C34878D82A}">
                    <a16:rowId xmlns:a16="http://schemas.microsoft.com/office/drawing/2014/main" val="4254376832"/>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2386350</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New UR layout and WCC/ACC</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May-22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WP17</a:t>
                      </a:r>
                    </a:p>
                  </a:txBody>
                  <a:tcPr marL="121920" marR="121920" marT="60960" marB="60960"/>
                </a:tc>
                <a:extLst>
                  <a:ext uri="{0D108BD9-81ED-4DB2-BD59-A6C34878D82A}">
                    <a16:rowId xmlns:a16="http://schemas.microsoft.com/office/drawing/2014/main" val="2566372692"/>
                  </a:ext>
                </a:extLst>
              </a:tr>
              <a:tr h="345440">
                <a:tc>
                  <a:txBody>
                    <a:bodyPr/>
                    <a:lstStyle/>
                    <a:p>
                      <a:r>
                        <a:rPr lang="en-US" sz="1500" b="0" dirty="0">
                          <a:latin typeface="Calibri" panose="020F0502020204030204" pitchFamily="34" charset="0"/>
                          <a:cs typeface="Calibri" panose="020F0502020204030204" pitchFamily="34" charset="0"/>
                        </a:rPr>
                        <a:t>2453935</a:t>
                      </a: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High Current DC busbars for the IT and MS magnet strings</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Jun-22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WP6b</a:t>
                      </a:r>
                    </a:p>
                  </a:txBody>
                  <a:tcPr marL="121920" marR="121920" marT="60960" marB="60960"/>
                </a:tc>
                <a:extLst>
                  <a:ext uri="{0D108BD9-81ED-4DB2-BD59-A6C34878D82A}">
                    <a16:rowId xmlns:a16="http://schemas.microsoft.com/office/drawing/2014/main" val="852030982"/>
                  </a:ext>
                </a:extLst>
              </a:tr>
              <a:tr h="345440">
                <a:tc>
                  <a:txBody>
                    <a:bodyPr/>
                    <a:lstStyle/>
                    <a:p>
                      <a:r>
                        <a:rPr lang="en-US" sz="1500" b="0" dirty="0">
                          <a:latin typeface="Calibri" panose="020F0502020204030204" pitchFamily="34" charset="0"/>
                          <a:cs typeface="Calibri" panose="020F0502020204030204" pitchFamily="34" charset="0"/>
                        </a:rPr>
                        <a:t>2721195</a:t>
                      </a: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Energy extraction systems for the HL-LHC RQSX3 circuits</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Jun-22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WP7</a:t>
                      </a:r>
                    </a:p>
                  </a:txBody>
                  <a:tcPr marL="121920" marR="121920" marT="60960" marB="60960"/>
                </a:tc>
                <a:extLst>
                  <a:ext uri="{0D108BD9-81ED-4DB2-BD59-A6C34878D82A}">
                    <a16:rowId xmlns:a16="http://schemas.microsoft.com/office/drawing/2014/main" val="679163994"/>
                  </a:ext>
                </a:extLst>
              </a:tr>
              <a:tr h="345440">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2740898</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r>
                        <a:rPr lang="en-GB" sz="1500" dirty="0">
                          <a:latin typeface="Calibri" panose="020F0502020204030204" pitchFamily="34" charset="0"/>
                          <a:cs typeface="Calibri" panose="020F0502020204030204" pitchFamily="34" charset="0"/>
                        </a:rPr>
                        <a:t>Update of magnet delivery plan to IT String</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Jun-22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WP7</a:t>
                      </a:r>
                    </a:p>
                  </a:txBody>
                  <a:tcPr marL="121920" marR="121920" marT="60960" marB="60960"/>
                </a:tc>
                <a:extLst>
                  <a:ext uri="{0D108BD9-81ED-4DB2-BD59-A6C34878D82A}">
                    <a16:rowId xmlns:a16="http://schemas.microsoft.com/office/drawing/2014/main" val="175103966"/>
                  </a:ext>
                </a:extLst>
              </a:tr>
              <a:tr h="351065">
                <a:tc>
                  <a:txBody>
                    <a:bodyPr/>
                    <a:lstStyle/>
                    <a:p>
                      <a:r>
                        <a:rPr lang="en-FR" sz="1500" b="0" i="0" u="none" strike="noStrike" kern="1200" dirty="0">
                          <a:solidFill>
                            <a:schemeClr val="dk1"/>
                          </a:solidFill>
                          <a:effectLst/>
                          <a:latin typeface="Calibri" panose="020F0502020204030204" pitchFamily="34" charset="0"/>
                          <a:ea typeface="+mn-ea"/>
                          <a:cs typeface="Calibri" panose="020F0502020204030204" pitchFamily="34" charset="0"/>
                        </a:rPr>
                        <a:t>2349917</a:t>
                      </a:r>
                      <a:endParaRPr lang="en-US" sz="1500" b="0" dirty="0">
                        <a:latin typeface="Calibri" panose="020F0502020204030204" pitchFamily="34" charset="0"/>
                        <a:cs typeface="Calibri" panose="020F0502020204030204" pitchFamily="34" charset="0"/>
                      </a:endParaRP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Naming conventions for functional position codes for HL-LHC buildings and galleries</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Jul-22</a:t>
                      </a:r>
                    </a:p>
                  </a:txBody>
                  <a:tcPr marL="121920" marR="121920" marT="60960" marB="60960"/>
                </a:tc>
                <a:tc>
                  <a:txBody>
                    <a:bodyPr/>
                    <a:lstStyle/>
                    <a:p>
                      <a:r>
                        <a:rPr lang="en-US" sz="1500" dirty="0">
                          <a:latin typeface="Calibri" panose="020F0502020204030204" pitchFamily="34" charset="0"/>
                          <a:cs typeface="Calibri" panose="020F0502020204030204" pitchFamily="34" charset="0"/>
                        </a:rPr>
                        <a:t>WP1</a:t>
                      </a:r>
                    </a:p>
                  </a:txBody>
                  <a:tcPr marL="121920" marR="121920" marT="60960" marB="60960"/>
                </a:tc>
                <a:extLst>
                  <a:ext uri="{0D108BD9-81ED-4DB2-BD59-A6C34878D82A}">
                    <a16:rowId xmlns:a16="http://schemas.microsoft.com/office/drawing/2014/main" val="3820988819"/>
                  </a:ext>
                </a:extLst>
              </a:tr>
              <a:tr h="345440">
                <a:tc>
                  <a:txBody>
                    <a:bodyPr/>
                    <a:lstStyle/>
                    <a:p>
                      <a:r>
                        <a:rPr lang="en-FR" sz="1500" b="0" i="0" u="none" strike="noStrike" kern="1200" dirty="0">
                          <a:solidFill>
                            <a:schemeClr val="bg1">
                              <a:lumMod val="65000"/>
                            </a:schemeClr>
                          </a:solidFill>
                          <a:effectLst/>
                          <a:latin typeface="Calibri" panose="020F0502020204030204" pitchFamily="34" charset="0"/>
                          <a:ea typeface="+mn-ea"/>
                          <a:cs typeface="Calibri" panose="020F0502020204030204" pitchFamily="34" charset="0"/>
                        </a:rPr>
                        <a:t>2755105 (tbc)</a:t>
                      </a:r>
                      <a:endParaRPr lang="en-US" sz="1500" b="0" dirty="0">
                        <a:solidFill>
                          <a:schemeClr val="bg1">
                            <a:lumMod val="65000"/>
                          </a:schemeClr>
                        </a:solidFill>
                        <a:latin typeface="Calibri" panose="020F0502020204030204" pitchFamily="34" charset="0"/>
                        <a:cs typeface="Calibri" panose="020F0502020204030204" pitchFamily="34" charset="0"/>
                      </a:endParaRP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solidFill>
                            <a:schemeClr val="bg1">
                              <a:lumMod val="65000"/>
                            </a:schemeClr>
                          </a:solidFill>
                          <a:latin typeface="Calibri" panose="020F0502020204030204" pitchFamily="34" charset="0"/>
                          <a:cs typeface="Calibri" panose="020F0502020204030204" pitchFamily="34" charset="0"/>
                        </a:rPr>
                        <a:t>Descoping of dedicated Interlock channels for very fast failure cases</a:t>
                      </a:r>
                    </a:p>
                  </a:txBody>
                  <a:tcPr marL="121920" marR="121920" marT="60960" marB="60960"/>
                </a:tc>
                <a:tc>
                  <a:txBody>
                    <a:bodyPr/>
                    <a:lstStyle/>
                    <a:p>
                      <a:r>
                        <a:rPr lang="en-US" sz="1500" dirty="0">
                          <a:solidFill>
                            <a:schemeClr val="bg1">
                              <a:lumMod val="65000"/>
                            </a:schemeClr>
                          </a:solidFill>
                          <a:latin typeface="Calibri" panose="020F0502020204030204" pitchFamily="34" charset="0"/>
                          <a:cs typeface="Calibri" panose="020F0502020204030204" pitchFamily="34" charset="0"/>
                        </a:rPr>
                        <a:t>Sep-22</a:t>
                      </a:r>
                    </a:p>
                  </a:txBody>
                  <a:tcPr marL="121920" marR="121920" marT="60960" marB="60960"/>
                </a:tc>
                <a:tc>
                  <a:txBody>
                    <a:bodyPr/>
                    <a:lstStyle/>
                    <a:p>
                      <a:r>
                        <a:rPr lang="en-US" sz="1500" dirty="0">
                          <a:solidFill>
                            <a:schemeClr val="bg1">
                              <a:lumMod val="65000"/>
                            </a:schemeClr>
                          </a:solidFill>
                          <a:latin typeface="Calibri" panose="020F0502020204030204" pitchFamily="34" charset="0"/>
                          <a:cs typeface="Calibri" panose="020F0502020204030204" pitchFamily="34" charset="0"/>
                        </a:rPr>
                        <a:t>WP7</a:t>
                      </a:r>
                    </a:p>
                  </a:txBody>
                  <a:tcPr marL="121920" marR="121920" marT="60960" marB="60960"/>
                </a:tc>
                <a:extLst>
                  <a:ext uri="{0D108BD9-81ED-4DB2-BD59-A6C34878D82A}">
                    <a16:rowId xmlns:a16="http://schemas.microsoft.com/office/drawing/2014/main" val="2995408629"/>
                  </a:ext>
                </a:extLst>
              </a:tr>
              <a:tr h="345440">
                <a:tc>
                  <a:txBody>
                    <a:bodyPr/>
                    <a:lstStyle/>
                    <a:p>
                      <a:r>
                        <a:rPr lang="en-FR" sz="1500" b="0" i="0" u="none" strike="noStrike" kern="1200" dirty="0">
                          <a:solidFill>
                            <a:schemeClr val="bg1">
                              <a:lumMod val="65000"/>
                            </a:schemeClr>
                          </a:solidFill>
                          <a:effectLst/>
                          <a:latin typeface="Calibri" panose="020F0502020204030204" pitchFamily="34" charset="0"/>
                          <a:ea typeface="+mn-ea"/>
                          <a:cs typeface="Calibri" panose="020F0502020204030204" pitchFamily="34" charset="0"/>
                        </a:rPr>
                        <a:t>2755103 (tbc)</a:t>
                      </a:r>
                      <a:endParaRPr lang="en-US" sz="1500" b="0" dirty="0">
                        <a:solidFill>
                          <a:schemeClr val="bg1">
                            <a:lumMod val="65000"/>
                          </a:schemeClr>
                        </a:solidFill>
                        <a:latin typeface="Calibri" panose="020F0502020204030204" pitchFamily="34" charset="0"/>
                        <a:cs typeface="Calibri" panose="020F0502020204030204" pitchFamily="34" charset="0"/>
                      </a:endParaRPr>
                    </a:p>
                  </a:txBody>
                  <a:tcPr marL="121920" marR="121920" marT="60960" marB="6096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500" dirty="0">
                          <a:solidFill>
                            <a:schemeClr val="bg1">
                              <a:lumMod val="65000"/>
                            </a:schemeClr>
                          </a:solidFill>
                          <a:latin typeface="Calibri" panose="020F0502020204030204" pitchFamily="34" charset="0"/>
                          <a:cs typeface="Calibri" panose="020F0502020204030204" pitchFamily="34" charset="0"/>
                        </a:rPr>
                        <a:t>Descoping of a-C coating in the standalone magnets</a:t>
                      </a:r>
                    </a:p>
                  </a:txBody>
                  <a:tcPr marL="121920" marR="121920" marT="60960" marB="60960"/>
                </a:tc>
                <a:tc>
                  <a:txBody>
                    <a:bodyPr/>
                    <a:lstStyle/>
                    <a:p>
                      <a:r>
                        <a:rPr lang="en-US" sz="1500" dirty="0">
                          <a:solidFill>
                            <a:schemeClr val="bg1">
                              <a:lumMod val="65000"/>
                            </a:schemeClr>
                          </a:solidFill>
                          <a:latin typeface="Calibri" panose="020F0502020204030204" pitchFamily="34" charset="0"/>
                          <a:cs typeface="Calibri" panose="020F0502020204030204" pitchFamily="34" charset="0"/>
                        </a:rPr>
                        <a:t>Sep-22</a:t>
                      </a:r>
                    </a:p>
                  </a:txBody>
                  <a:tcPr marL="121920" marR="121920" marT="60960" marB="60960"/>
                </a:tc>
                <a:tc>
                  <a:txBody>
                    <a:bodyPr/>
                    <a:lstStyle/>
                    <a:p>
                      <a:r>
                        <a:rPr lang="en-US" sz="1500" dirty="0">
                          <a:solidFill>
                            <a:schemeClr val="bg1">
                              <a:lumMod val="65000"/>
                            </a:schemeClr>
                          </a:solidFill>
                          <a:latin typeface="Calibri" panose="020F0502020204030204" pitchFamily="34" charset="0"/>
                          <a:cs typeface="Calibri" panose="020F0502020204030204" pitchFamily="34" charset="0"/>
                        </a:rPr>
                        <a:t>WP12</a:t>
                      </a:r>
                    </a:p>
                  </a:txBody>
                  <a:tcPr marL="121920" marR="121920" marT="60960" marB="60960"/>
                </a:tc>
                <a:extLst>
                  <a:ext uri="{0D108BD9-81ED-4DB2-BD59-A6C34878D82A}">
                    <a16:rowId xmlns:a16="http://schemas.microsoft.com/office/drawing/2014/main" val="4288372136"/>
                  </a:ext>
                </a:extLst>
              </a:tr>
            </a:tbl>
          </a:graphicData>
        </a:graphic>
      </p:graphicFrame>
    </p:spTree>
    <p:extLst>
      <p:ext uri="{BB962C8B-B14F-4D97-AF65-F5344CB8AC3E}">
        <p14:creationId xmlns:p14="http://schemas.microsoft.com/office/powerpoint/2010/main" val="1070582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C933-16B6-6640-AF85-001762955A6B}"/>
              </a:ext>
            </a:extLst>
          </p:cNvPr>
          <p:cNvSpPr>
            <a:spLocks noGrp="1"/>
          </p:cNvSpPr>
          <p:nvPr>
            <p:ph type="title"/>
          </p:nvPr>
        </p:nvSpPr>
        <p:spPr/>
        <p:txBody>
          <a:bodyPr/>
          <a:lstStyle/>
          <a:p>
            <a:r>
              <a:rPr lang="en-FR" dirty="0"/>
              <a:t>Crab Cavities in optics version 1.6</a:t>
            </a:r>
          </a:p>
        </p:txBody>
      </p:sp>
      <p:sp>
        <p:nvSpPr>
          <p:cNvPr id="4" name="Slide Number Placeholder 3">
            <a:extLst>
              <a:ext uri="{FF2B5EF4-FFF2-40B4-BE49-F238E27FC236}">
                <a16:creationId xmlns:a16="http://schemas.microsoft.com/office/drawing/2014/main" id="{0B606390-075C-524C-A454-B4D027A09CC7}"/>
              </a:ext>
            </a:extLst>
          </p:cNvPr>
          <p:cNvSpPr>
            <a:spLocks noGrp="1"/>
          </p:cNvSpPr>
          <p:nvPr>
            <p:ph type="sldNum" sz="quarter" idx="12"/>
          </p:nvPr>
        </p:nvSpPr>
        <p:spPr/>
        <p:txBody>
          <a:bodyPr/>
          <a:lstStyle/>
          <a:p>
            <a:fld id="{BFDCA1C4-9514-7B4F-976F-D92F7E296653}" type="slidenum">
              <a:rPr lang="fr-FR" smtClean="0"/>
              <a:pPr/>
              <a:t>26</a:t>
            </a:fld>
            <a:endParaRPr lang="fr-FR"/>
          </a:p>
        </p:txBody>
      </p:sp>
      <p:sp>
        <p:nvSpPr>
          <p:cNvPr id="5" name="TextBox 4">
            <a:extLst>
              <a:ext uri="{FF2B5EF4-FFF2-40B4-BE49-F238E27FC236}">
                <a16:creationId xmlns:a16="http://schemas.microsoft.com/office/drawing/2014/main" id="{90FDB892-B944-0D49-8157-2E8B3797BACD}"/>
              </a:ext>
            </a:extLst>
          </p:cNvPr>
          <p:cNvSpPr txBox="1"/>
          <p:nvPr/>
        </p:nvSpPr>
        <p:spPr>
          <a:xfrm>
            <a:off x="566890" y="887229"/>
            <a:ext cx="5601118" cy="3477875"/>
          </a:xfrm>
          <a:prstGeom prst="rect">
            <a:avLst/>
          </a:prstGeom>
          <a:noFill/>
        </p:spPr>
        <p:txBody>
          <a:bodyPr wrap="square">
            <a:spAutoFit/>
          </a:bodyPr>
          <a:lstStyle/>
          <a:p>
            <a:pPr fontAlgn="t"/>
            <a:r>
              <a:rPr lang="en-GB" sz="1600" b="0" i="0" dirty="0">
                <a:solidFill>
                  <a:srgbClr val="0645AD"/>
                </a:solidFill>
                <a:effectLst/>
                <a:latin typeface="Calibri" panose="020F0502020204030204" pitchFamily="34" charset="0"/>
                <a:cs typeface="Calibri" panose="020F0502020204030204" pitchFamily="34" charset="0"/>
                <a:hlinkClick r:id="rId2"/>
              </a:rPr>
              <a:t>LHC-ACF_A-EC-0001v.1.0</a:t>
            </a:r>
            <a:r>
              <a:rPr lang="en-GB" sz="1600" b="0" i="0" dirty="0">
                <a:solidFill>
                  <a:srgbClr val="0645AD"/>
                </a:solidFill>
                <a:effectLst/>
                <a:latin typeface="Calibri" panose="020F0502020204030204" pitchFamily="34" charset="0"/>
                <a:cs typeface="Calibri" panose="020F0502020204030204" pitchFamily="34" charset="0"/>
              </a:rPr>
              <a:t>	</a:t>
            </a:r>
            <a:r>
              <a:rPr lang="en-GB" sz="1600" dirty="0">
                <a:solidFill>
                  <a:srgbClr val="0645AD"/>
                </a:solidFill>
                <a:latin typeface="Calibri" panose="020F0502020204030204" pitchFamily="34" charset="0"/>
                <a:cs typeface="Calibri" panose="020F0502020204030204" pitchFamily="34" charset="0"/>
              </a:rPr>
              <a:t>Crab Cavities in optics version 1.6 – Shift of Civil Engineering cores, adaptation of cryogenic and of vacuum elements</a:t>
            </a:r>
          </a:p>
          <a:p>
            <a:pPr fontAlgn="t"/>
            <a:r>
              <a:rPr lang="en-GB" sz="1600" dirty="0">
                <a:latin typeface="Calibri" panose="020F0502020204030204" pitchFamily="34" charset="0"/>
                <a:cs typeface="Calibri" panose="020F0502020204030204" pitchFamily="34" charset="0"/>
              </a:rPr>
              <a:t>Two types of crab cavities and, therefore, cryomodules are required: the Double Quarter Wave (DQW) in IP5 and the RF Dipole cryomodule (RFD) in IP1 where the crossing angle is implemented in the horizontal plane. To maintain interchangeability of the crab cavities between IP1 and IP5 following a revised cryo-module design, interfaces and integration are updated. </a:t>
            </a:r>
          </a:p>
          <a:p>
            <a:pPr fontAlgn="t"/>
            <a:endParaRPr lang="en-GB" sz="1600" dirty="0">
              <a:latin typeface="Calibri" panose="020F0502020204030204" pitchFamily="34" charset="0"/>
              <a:cs typeface="Calibri" panose="020F0502020204030204" pitchFamily="34" charset="0"/>
            </a:endParaRPr>
          </a:p>
          <a:p>
            <a:pPr fontAlgn="t"/>
            <a:r>
              <a:rPr lang="en-GB" sz="1400" dirty="0">
                <a:latin typeface="Calibri" panose="020F0502020204030204" pitchFamily="34" charset="0"/>
                <a:cs typeface="Calibri" panose="020F0502020204030204" pitchFamily="34" charset="0"/>
              </a:rPr>
              <a:t> </a:t>
            </a:r>
          </a:p>
          <a:p>
            <a:pPr algn="l" fontAlgn="t"/>
            <a:endParaRPr lang="en-GB" sz="1400" b="0" i="0" dirty="0">
              <a:solidFill>
                <a:srgbClr val="0645AD"/>
              </a:solidFill>
              <a:effectLst/>
              <a:latin typeface="Calibri" panose="020F0502020204030204" pitchFamily="34" charset="0"/>
              <a:cs typeface="Calibri" panose="020F0502020204030204" pitchFamily="34" charset="0"/>
            </a:endParaRPr>
          </a:p>
          <a:p>
            <a:pPr algn="l" fontAlgn="t"/>
            <a:endParaRPr lang="en-GB" sz="1600" b="0" i="0" dirty="0">
              <a:solidFill>
                <a:srgbClr val="0645AD"/>
              </a:solidFill>
              <a:effectLst/>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E472EF87-39EE-4338-809C-90031875B341}"/>
              </a:ext>
            </a:extLst>
          </p:cNvPr>
          <p:cNvPicPr>
            <a:picLocks noChangeAspect="1"/>
          </p:cNvPicPr>
          <p:nvPr/>
        </p:nvPicPr>
        <p:blipFill>
          <a:blip r:embed="rId3"/>
          <a:stretch>
            <a:fillRect/>
          </a:stretch>
        </p:blipFill>
        <p:spPr>
          <a:xfrm>
            <a:off x="479376" y="3411770"/>
            <a:ext cx="5124167" cy="2897550"/>
          </a:xfrm>
          <a:prstGeom prst="rect">
            <a:avLst/>
          </a:prstGeom>
        </p:spPr>
      </p:pic>
      <p:pic>
        <p:nvPicPr>
          <p:cNvPr id="6" name="Picture 5">
            <a:extLst>
              <a:ext uri="{FF2B5EF4-FFF2-40B4-BE49-F238E27FC236}">
                <a16:creationId xmlns:a16="http://schemas.microsoft.com/office/drawing/2014/main" id="{025E3EEB-0AD0-6F1A-3757-8FB09AE7FC7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84032" y="3961575"/>
            <a:ext cx="5451213" cy="2232289"/>
          </a:xfrm>
          <a:prstGeom prst="rect">
            <a:avLst/>
          </a:prstGeom>
          <a:noFill/>
          <a:ln>
            <a:noFill/>
          </a:ln>
        </p:spPr>
      </p:pic>
      <p:sp>
        <p:nvSpPr>
          <p:cNvPr id="7" name="TextBox 6">
            <a:extLst>
              <a:ext uri="{FF2B5EF4-FFF2-40B4-BE49-F238E27FC236}">
                <a16:creationId xmlns:a16="http://schemas.microsoft.com/office/drawing/2014/main" id="{045436E1-AD80-E413-CB42-785BBA6B5D04}"/>
              </a:ext>
            </a:extLst>
          </p:cNvPr>
          <p:cNvSpPr txBox="1"/>
          <p:nvPr/>
        </p:nvSpPr>
        <p:spPr>
          <a:xfrm>
            <a:off x="6183146" y="836712"/>
            <a:ext cx="6105542" cy="3477875"/>
          </a:xfrm>
          <a:prstGeom prst="rect">
            <a:avLst/>
          </a:prstGeom>
          <a:noFill/>
        </p:spPr>
        <p:txBody>
          <a:bodyPr wrap="square">
            <a:spAutoFit/>
          </a:bodyPr>
          <a:lstStyle/>
          <a:p>
            <a:pPr fontAlgn="t"/>
            <a:r>
              <a:rPr lang="en-GB" sz="1600" b="0" i="0" u="sng" dirty="0">
                <a:solidFill>
                  <a:schemeClr val="accent1"/>
                </a:solidFill>
                <a:effectLst/>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LHC-</a:t>
            </a:r>
            <a:r>
              <a:rPr lang="en-GB" sz="1600" b="0" i="0" u="sng" dirty="0">
                <a:solidFill>
                  <a:schemeClr val="accent1"/>
                </a:solidFill>
                <a:effectLst/>
                <a:latin typeface="Calibri" panose="020F0502020204030204" pitchFamily="34" charset="0"/>
                <a:cs typeface="Calibri" panose="020F0502020204030204" pitchFamily="34" charset="0"/>
              </a:rPr>
              <a:t>BPMQ-EC-0001</a:t>
            </a:r>
            <a:r>
              <a:rPr lang="en-GB" sz="1600" b="0" i="0" u="sng" dirty="0">
                <a:solidFill>
                  <a:schemeClr val="accent1"/>
                </a:solidFill>
                <a:effectLst/>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v.1.0</a:t>
            </a:r>
            <a:r>
              <a:rPr lang="en-GB" sz="1600" b="0" i="0" dirty="0">
                <a:solidFill>
                  <a:srgbClr val="0645AD"/>
                </a:solidFill>
                <a:effectLst/>
                <a:latin typeface="Calibri" panose="020F0502020204030204" pitchFamily="34" charset="0"/>
                <a:cs typeface="Calibri" panose="020F0502020204030204" pitchFamily="34" charset="0"/>
              </a:rPr>
              <a:t>	</a:t>
            </a:r>
            <a:r>
              <a:rPr lang="en-GB" sz="1600" dirty="0">
                <a:solidFill>
                  <a:srgbClr val="0645AD"/>
                </a:solidFill>
                <a:latin typeface="Calibri" panose="020F0502020204030204" pitchFamily="34" charset="0"/>
                <a:cs typeface="Calibri" panose="020F0502020204030204" pitchFamily="34" charset="0"/>
              </a:rPr>
              <a:t>Replacement of APWL pick-ups by a new pick-up designed by WP13</a:t>
            </a:r>
          </a:p>
          <a:p>
            <a:pPr fontAlgn="t"/>
            <a:endParaRPr lang="en-GB" sz="1600" dirty="0">
              <a:solidFill>
                <a:srgbClr val="0645AD"/>
              </a:solidFill>
              <a:latin typeface="Calibri" panose="020F0502020204030204" pitchFamily="34" charset="0"/>
              <a:cs typeface="Calibri" panose="020F0502020204030204" pitchFamily="34" charset="0"/>
            </a:endParaRPr>
          </a:p>
          <a:p>
            <a:pPr fontAlgn="t"/>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APWL wall current monitors were </a:t>
            </a:r>
            <a:r>
              <a:rPr lang="en-US" sz="1600" kern="1400" dirty="0">
                <a:latin typeface="Calibri" panose="020F0502020204030204" pitchFamily="34" charset="0"/>
                <a:ea typeface="Times New Roman" panose="02020603050405020304" pitchFamily="18" charset="0"/>
                <a:cs typeface="Times New Roman" panose="02020603050405020304" pitchFamily="18" charset="0"/>
              </a:rPr>
              <a:t>tentatively foreseen to </a:t>
            </a:r>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provide diagnostics needed to safely and efficiently operate the CCs. Now proposed to be replaced by (combination of) new pick-ups managed by WP13. Awaiting final specs, working baseline changed to</a:t>
            </a:r>
          </a:p>
          <a:p>
            <a:pPr marL="742950" lvl="1" indent="-285750" fontAlgn="t">
              <a:buFont typeface="Arial" panose="020B0604020202020204" pitchFamily="34" charset="0"/>
              <a:buChar char="•"/>
            </a:pPr>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button electrodes for phasing the CC </a:t>
            </a:r>
            <a:endParaRPr lang="en-US" sz="1600" kern="1400" dirty="0">
              <a:latin typeface="Calibri" panose="020F0502020204030204" pitchFamily="34" charset="0"/>
              <a:ea typeface="Times New Roman" panose="02020603050405020304" pitchFamily="18" charset="0"/>
              <a:cs typeface="Times New Roman" panose="02020603050405020304" pitchFamily="18" charset="0"/>
            </a:endParaRPr>
          </a:p>
          <a:p>
            <a:pPr marL="742950" lvl="1" indent="-285750" fontAlgn="t">
              <a:buFont typeface="Arial" panose="020B0604020202020204" pitchFamily="34" charset="0"/>
              <a:buChar char="•"/>
            </a:pPr>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button electrodes for filtering the CC antenna direct beam coupling</a:t>
            </a:r>
          </a:p>
          <a:p>
            <a:pPr marL="742950" lvl="1" indent="-285750" fontAlgn="t">
              <a:buFont typeface="Arial" panose="020B0604020202020204" pitchFamily="34" charset="0"/>
              <a:buChar char="•"/>
            </a:pPr>
            <a:r>
              <a:rPr lang="en-US" sz="1600" kern="1400" dirty="0" err="1">
                <a:effectLst/>
                <a:latin typeface="Calibri" panose="020F0502020204030204" pitchFamily="34" charset="0"/>
                <a:ea typeface="Times New Roman" panose="02020603050405020304" pitchFamily="18" charset="0"/>
                <a:cs typeface="Times New Roman" panose="02020603050405020304" pitchFamily="18" charset="0"/>
              </a:rPr>
              <a:t>stripline</a:t>
            </a:r>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 electrodes for CC amplitude and noise feedback</a:t>
            </a:r>
            <a:endParaRPr lang="en-GB" sz="1600" dirty="0">
              <a:latin typeface="Calibri" panose="020F0502020204030204" pitchFamily="34" charset="0"/>
              <a:cs typeface="Calibri" panose="020F0502020204030204" pitchFamily="34" charset="0"/>
            </a:endParaRPr>
          </a:p>
          <a:p>
            <a:pPr fontAlgn="t"/>
            <a:r>
              <a:rPr lang="en-GB" sz="1400" dirty="0">
                <a:latin typeface="Calibri" panose="020F0502020204030204" pitchFamily="34" charset="0"/>
                <a:cs typeface="Calibri" panose="020F0502020204030204" pitchFamily="34" charset="0"/>
              </a:rPr>
              <a:t> </a:t>
            </a:r>
          </a:p>
          <a:p>
            <a:pPr algn="l" fontAlgn="t"/>
            <a:endParaRPr lang="en-GB" sz="1400" b="0" i="0" dirty="0">
              <a:solidFill>
                <a:srgbClr val="0645AD"/>
              </a:solidFill>
              <a:effectLst/>
              <a:latin typeface="Calibri" panose="020F0502020204030204" pitchFamily="34" charset="0"/>
              <a:cs typeface="Calibri" panose="020F0502020204030204" pitchFamily="34" charset="0"/>
            </a:endParaRPr>
          </a:p>
          <a:p>
            <a:pPr algn="l" fontAlgn="t"/>
            <a:endParaRPr lang="en-GB" sz="1600" b="0" i="0" dirty="0">
              <a:solidFill>
                <a:srgbClr val="0645AD"/>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0408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C08FB-4781-B23B-D8BB-3541D81D6AB3}"/>
              </a:ext>
            </a:extLst>
          </p:cNvPr>
          <p:cNvSpPr>
            <a:spLocks noGrp="1"/>
          </p:cNvSpPr>
          <p:nvPr>
            <p:ph type="title"/>
          </p:nvPr>
        </p:nvSpPr>
        <p:spPr/>
        <p:txBody>
          <a:bodyPr/>
          <a:lstStyle/>
          <a:p>
            <a:r>
              <a:rPr lang="en-FR" dirty="0"/>
              <a:t>Descoping of aC coating in SAM</a:t>
            </a:r>
          </a:p>
        </p:txBody>
      </p:sp>
      <p:sp>
        <p:nvSpPr>
          <p:cNvPr id="4" name="Slide Number Placeholder 3">
            <a:extLst>
              <a:ext uri="{FF2B5EF4-FFF2-40B4-BE49-F238E27FC236}">
                <a16:creationId xmlns:a16="http://schemas.microsoft.com/office/drawing/2014/main" id="{7D9E5190-5420-ACF7-D1A0-12E119C1F92D}"/>
              </a:ext>
            </a:extLst>
          </p:cNvPr>
          <p:cNvSpPr>
            <a:spLocks noGrp="1"/>
          </p:cNvSpPr>
          <p:nvPr>
            <p:ph type="sldNum" sz="quarter" idx="12"/>
          </p:nvPr>
        </p:nvSpPr>
        <p:spPr/>
        <p:txBody>
          <a:bodyPr/>
          <a:lstStyle/>
          <a:p>
            <a:fld id="{BFDCA1C4-9514-7B4F-976F-D92F7E296653}" type="slidenum">
              <a:rPr lang="fr-FR" smtClean="0"/>
              <a:pPr/>
              <a:t>27</a:t>
            </a:fld>
            <a:endParaRPr lang="fr-FR"/>
          </a:p>
        </p:txBody>
      </p:sp>
      <p:sp>
        <p:nvSpPr>
          <p:cNvPr id="5" name="TextBox 4">
            <a:extLst>
              <a:ext uri="{FF2B5EF4-FFF2-40B4-BE49-F238E27FC236}">
                <a16:creationId xmlns:a16="http://schemas.microsoft.com/office/drawing/2014/main" id="{CA56D090-B5C8-A10C-2A83-9D3C58108027}"/>
              </a:ext>
            </a:extLst>
          </p:cNvPr>
          <p:cNvSpPr txBox="1"/>
          <p:nvPr/>
        </p:nvSpPr>
        <p:spPr>
          <a:xfrm>
            <a:off x="335360" y="980728"/>
            <a:ext cx="7181095" cy="3631763"/>
          </a:xfrm>
          <a:prstGeom prst="rect">
            <a:avLst/>
          </a:prstGeom>
          <a:noFill/>
        </p:spPr>
        <p:txBody>
          <a:bodyPr wrap="square">
            <a:spAutoFit/>
          </a:bodyPr>
          <a:lstStyle/>
          <a:p>
            <a:pPr fontAlgn="t"/>
            <a:r>
              <a:rPr lang="en-GB" sz="1800" b="0" i="0" dirty="0">
                <a:solidFill>
                  <a:srgbClr val="0645AD"/>
                </a:solidFill>
                <a:effectLst/>
                <a:latin typeface="Calibri" panose="020F0502020204030204" pitchFamily="34" charset="0"/>
                <a:cs typeface="Calibri" panose="020F0502020204030204" pitchFamily="34" charset="0"/>
                <a:hlinkClick r:id="rId2"/>
              </a:rPr>
              <a:t>LHC-VS-EC-0002v.1.0</a:t>
            </a:r>
            <a:r>
              <a:rPr lang="en-GB" sz="1800" b="0" i="0" dirty="0">
                <a:solidFill>
                  <a:srgbClr val="0645AD"/>
                </a:solidFill>
                <a:effectLst/>
                <a:latin typeface="Calibri" panose="020F0502020204030204" pitchFamily="34" charset="0"/>
                <a:cs typeface="Calibri" panose="020F0502020204030204" pitchFamily="34" charset="0"/>
              </a:rPr>
              <a:t>	</a:t>
            </a:r>
            <a:r>
              <a:rPr lang="en-GB" sz="1800" dirty="0">
                <a:solidFill>
                  <a:schemeClr val="tx2"/>
                </a:solidFill>
                <a:effectLst/>
                <a:latin typeface="Calibri" panose="020F0502020204030204" pitchFamily="34" charset="0"/>
                <a:ea typeface="Times New Roman" panose="02020603050405020304" pitchFamily="18" charset="0"/>
                <a:cs typeface="Times New Roman" panose="02020603050405020304" pitchFamily="18" charset="0"/>
              </a:rPr>
              <a:t>Descoping of amorphous carbon coating in the Q5R2, Q6R2, Q6L8 standalone magnets</a:t>
            </a:r>
            <a:r>
              <a:rPr lang="en-FR" dirty="0">
                <a:solidFill>
                  <a:schemeClr val="tx2"/>
                </a:solidFill>
                <a:effectLst/>
              </a:rPr>
              <a:t> </a:t>
            </a:r>
          </a:p>
          <a:p>
            <a:pPr fontAlgn="t"/>
            <a:r>
              <a:rPr lang="en-GB" dirty="0">
                <a:latin typeface="Calibri" panose="020F0502020204030204" pitchFamily="34" charset="0"/>
                <a:cs typeface="Calibri" panose="020F0502020204030204" pitchFamily="34" charset="0"/>
              </a:rPr>
              <a:t>A first in-situ coating campaign on shorter magnets was desirable to demonstrate during RUN 3 the efficiency of the surface treatment as well as to allow for an early validation of the procedure, tooling and activity duration. Additional margin in the refrigeration power for the sectors 23 and 78, re-aligning the heat load in these sectors to others was also beneficial. For these reasons, the in-situ coating of Q5L8, Q6L8, Q5R2 and Q6R2 was added during Run 2 in the HL-LHC base line. Due to presence of </a:t>
            </a:r>
            <a:r>
              <a:rPr lang="en-GB" dirty="0" err="1">
                <a:latin typeface="Calibri" panose="020F0502020204030204" pitchFamily="34" charset="0"/>
                <a:cs typeface="Calibri" panose="020F0502020204030204" pitchFamily="34" charset="0"/>
              </a:rPr>
              <a:t>cryosorbers</a:t>
            </a:r>
            <a:r>
              <a:rPr lang="en-GB" dirty="0">
                <a:latin typeface="Calibri" panose="020F0502020204030204" pitchFamily="34" charset="0"/>
                <a:cs typeface="Calibri" panose="020F0502020204030204" pitchFamily="34" charset="0"/>
              </a:rPr>
              <a:t>, only Q5L8 could be successfully coated during LS2.</a:t>
            </a:r>
          </a:p>
          <a:p>
            <a:pPr fontAlgn="t"/>
            <a:r>
              <a:rPr lang="en-GB" sz="1600" dirty="0">
                <a:latin typeface="Calibri" panose="020F0502020204030204" pitchFamily="34" charset="0"/>
                <a:cs typeface="Calibri" panose="020F0502020204030204" pitchFamily="34" charset="0"/>
              </a:rPr>
              <a:t> </a:t>
            </a:r>
          </a:p>
          <a:p>
            <a:pPr algn="l" fontAlgn="t"/>
            <a:endParaRPr lang="en-GB" sz="1600" b="0" i="0" dirty="0">
              <a:solidFill>
                <a:srgbClr val="0645AD"/>
              </a:solidFill>
              <a:effectLst/>
              <a:latin typeface="Calibri" panose="020F0502020204030204" pitchFamily="34" charset="0"/>
              <a:cs typeface="Calibri" panose="020F0502020204030204" pitchFamily="34" charset="0"/>
            </a:endParaRPr>
          </a:p>
          <a:p>
            <a:pPr algn="l" fontAlgn="t"/>
            <a:endParaRPr lang="en-GB" sz="1800" b="0" i="0" dirty="0">
              <a:solidFill>
                <a:srgbClr val="0645AD"/>
              </a:solidFill>
              <a:effectLst/>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94D2367-F867-BE0F-40B7-9135925AF03F}"/>
              </a:ext>
            </a:extLst>
          </p:cNvPr>
          <p:cNvPicPr>
            <a:picLocks noChangeAspect="1"/>
          </p:cNvPicPr>
          <p:nvPr/>
        </p:nvPicPr>
        <p:blipFill>
          <a:blip r:embed="rId3"/>
          <a:stretch>
            <a:fillRect/>
          </a:stretch>
        </p:blipFill>
        <p:spPr>
          <a:xfrm>
            <a:off x="7632848" y="900000"/>
            <a:ext cx="4295800" cy="4152777"/>
          </a:xfrm>
          <a:prstGeom prst="rect">
            <a:avLst/>
          </a:prstGeom>
        </p:spPr>
      </p:pic>
      <p:sp>
        <p:nvSpPr>
          <p:cNvPr id="9" name="TextBox 8">
            <a:extLst>
              <a:ext uri="{FF2B5EF4-FFF2-40B4-BE49-F238E27FC236}">
                <a16:creationId xmlns:a16="http://schemas.microsoft.com/office/drawing/2014/main" id="{31D14869-DA11-586A-5AF9-CC79696E2DE0}"/>
              </a:ext>
            </a:extLst>
          </p:cNvPr>
          <p:cNvSpPr txBox="1"/>
          <p:nvPr/>
        </p:nvSpPr>
        <p:spPr>
          <a:xfrm rot="3934178">
            <a:off x="7156024" y="3719245"/>
            <a:ext cx="1462901" cy="369332"/>
          </a:xfrm>
          <a:prstGeom prst="rect">
            <a:avLst/>
          </a:prstGeom>
          <a:noFill/>
        </p:spPr>
        <p:txBody>
          <a:bodyPr wrap="none" rtlCol="0">
            <a:spAutoFit/>
          </a:bodyPr>
          <a:lstStyle/>
          <a:p>
            <a:r>
              <a:rPr lang="en-US" i="1" dirty="0">
                <a:solidFill>
                  <a:srgbClr val="FF0000"/>
                </a:solidFill>
              </a:rPr>
              <a:t>Weak sector</a:t>
            </a:r>
            <a:endParaRPr lang="en-GB" i="1" dirty="0">
              <a:solidFill>
                <a:srgbClr val="FF0000"/>
              </a:solidFill>
            </a:endParaRPr>
          </a:p>
        </p:txBody>
      </p:sp>
      <p:sp>
        <p:nvSpPr>
          <p:cNvPr id="10" name="TextBox 9">
            <a:extLst>
              <a:ext uri="{FF2B5EF4-FFF2-40B4-BE49-F238E27FC236}">
                <a16:creationId xmlns:a16="http://schemas.microsoft.com/office/drawing/2014/main" id="{4FF0E217-4923-138A-25D9-41583E2913A0}"/>
              </a:ext>
            </a:extLst>
          </p:cNvPr>
          <p:cNvSpPr txBox="1"/>
          <p:nvPr/>
        </p:nvSpPr>
        <p:spPr>
          <a:xfrm rot="17534730">
            <a:off x="10965390" y="3804264"/>
            <a:ext cx="1462901" cy="369332"/>
          </a:xfrm>
          <a:prstGeom prst="rect">
            <a:avLst/>
          </a:prstGeom>
          <a:noFill/>
        </p:spPr>
        <p:txBody>
          <a:bodyPr wrap="none" rtlCol="0">
            <a:spAutoFit/>
          </a:bodyPr>
          <a:lstStyle/>
          <a:p>
            <a:r>
              <a:rPr lang="en-US" i="1" dirty="0">
                <a:solidFill>
                  <a:srgbClr val="FF0000"/>
                </a:solidFill>
              </a:rPr>
              <a:t>Weak sector</a:t>
            </a:r>
            <a:endParaRPr lang="en-GB" i="1" dirty="0">
              <a:solidFill>
                <a:srgbClr val="FF0000"/>
              </a:solidFill>
            </a:endParaRPr>
          </a:p>
        </p:txBody>
      </p:sp>
      <p:pic>
        <p:nvPicPr>
          <p:cNvPr id="11" name="Picture 10">
            <a:extLst>
              <a:ext uri="{FF2B5EF4-FFF2-40B4-BE49-F238E27FC236}">
                <a16:creationId xmlns:a16="http://schemas.microsoft.com/office/drawing/2014/main" id="{877BFEF3-FC94-D8F3-BAD2-6065593B5FDA}"/>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7328" y="3861048"/>
            <a:ext cx="4326890" cy="2213610"/>
          </a:xfrm>
          <a:prstGeom prst="rect">
            <a:avLst/>
          </a:prstGeom>
          <a:noFill/>
        </p:spPr>
      </p:pic>
      <p:pic>
        <p:nvPicPr>
          <p:cNvPr id="12" name="Picture 11">
            <a:extLst>
              <a:ext uri="{FF2B5EF4-FFF2-40B4-BE49-F238E27FC236}">
                <a16:creationId xmlns:a16="http://schemas.microsoft.com/office/drawing/2014/main" id="{05D44D3E-2D21-7CE1-4F45-0499AFD1341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421976" y="4523689"/>
            <a:ext cx="5183505" cy="2035681"/>
          </a:xfrm>
          <a:prstGeom prst="rect">
            <a:avLst/>
          </a:prstGeom>
        </p:spPr>
      </p:pic>
    </p:spTree>
    <p:extLst>
      <p:ext uri="{BB962C8B-B14F-4D97-AF65-F5344CB8AC3E}">
        <p14:creationId xmlns:p14="http://schemas.microsoft.com/office/powerpoint/2010/main" val="3151710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C697D-C035-404A-A721-8AEC6B792830}"/>
              </a:ext>
            </a:extLst>
          </p:cNvPr>
          <p:cNvSpPr>
            <a:spLocks noGrp="1"/>
          </p:cNvSpPr>
          <p:nvPr>
            <p:ph type="title"/>
          </p:nvPr>
        </p:nvSpPr>
        <p:spPr>
          <a:xfrm>
            <a:off x="816000" y="180000"/>
            <a:ext cx="10766400" cy="720000"/>
          </a:xfrm>
        </p:spPr>
        <p:txBody>
          <a:bodyPr/>
          <a:lstStyle/>
          <a:p>
            <a:r>
              <a:rPr lang="en-US" dirty="0"/>
              <a:t>Graphical summary of the in-kind contributions as by CSR’21</a:t>
            </a:r>
          </a:p>
        </p:txBody>
      </p:sp>
      <p:sp>
        <p:nvSpPr>
          <p:cNvPr id="5" name="Slide Number Placeholder 4">
            <a:extLst>
              <a:ext uri="{FF2B5EF4-FFF2-40B4-BE49-F238E27FC236}">
                <a16:creationId xmlns:a16="http://schemas.microsoft.com/office/drawing/2014/main" id="{A570D9AF-69F5-EF4E-B286-7411C3FE5800}"/>
              </a:ext>
            </a:extLst>
          </p:cNvPr>
          <p:cNvSpPr>
            <a:spLocks noGrp="1"/>
          </p:cNvSpPr>
          <p:nvPr>
            <p:ph type="sldNum" sz="quarter" idx="12"/>
          </p:nvPr>
        </p:nvSpPr>
        <p:spPr/>
        <p:txBody>
          <a:bodyPr/>
          <a:lstStyle/>
          <a:p>
            <a:fld id="{BFDCA1C4-9514-7B4F-976F-D92F7E296653}" type="slidenum">
              <a:rPr lang="fr-FR" smtClean="0"/>
              <a:pPr/>
              <a:t>28</a:t>
            </a:fld>
            <a:endParaRPr lang="fr-FR"/>
          </a:p>
        </p:txBody>
      </p:sp>
      <p:pic>
        <p:nvPicPr>
          <p:cNvPr id="6" name="Picture 5">
            <a:extLst>
              <a:ext uri="{FF2B5EF4-FFF2-40B4-BE49-F238E27FC236}">
                <a16:creationId xmlns:a16="http://schemas.microsoft.com/office/drawing/2014/main" id="{9A30649E-FEFE-5F4B-B906-4BA77F6A58E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004799" y="1104735"/>
            <a:ext cx="8609579" cy="5128529"/>
          </a:xfrm>
          <a:prstGeom prst="rect">
            <a:avLst/>
          </a:prstGeom>
          <a:ln>
            <a:noFill/>
          </a:ln>
        </p:spPr>
      </p:pic>
      <p:sp>
        <p:nvSpPr>
          <p:cNvPr id="3" name="TextBox 2">
            <a:extLst>
              <a:ext uri="{FF2B5EF4-FFF2-40B4-BE49-F238E27FC236}">
                <a16:creationId xmlns:a16="http://schemas.microsoft.com/office/drawing/2014/main" id="{8679B0CA-76F0-E849-8555-1D5CC2AFDE4F}"/>
              </a:ext>
            </a:extLst>
          </p:cNvPr>
          <p:cNvSpPr txBox="1"/>
          <p:nvPr/>
        </p:nvSpPr>
        <p:spPr>
          <a:xfrm>
            <a:off x="554553" y="1340768"/>
            <a:ext cx="2046138" cy="379656"/>
          </a:xfrm>
          <a:prstGeom prst="rect">
            <a:avLst/>
          </a:prstGeom>
          <a:noFill/>
        </p:spPr>
        <p:txBody>
          <a:bodyPr wrap="none" rtlCol="0">
            <a:spAutoFit/>
          </a:bodyPr>
          <a:lstStyle/>
          <a:p>
            <a:r>
              <a:rPr lang="en-US" sz="1867" dirty="0">
                <a:latin typeface="Calibri" panose="020F0502020204030204" pitchFamily="34" charset="0"/>
                <a:cs typeface="Calibri" panose="020F0502020204030204" pitchFamily="34" charset="0"/>
              </a:rPr>
              <a:t>Country; (</a:t>
            </a:r>
            <a:r>
              <a:rPr lang="en-US" sz="1867" dirty="0" err="1">
                <a:latin typeface="Calibri" panose="020F0502020204030204" pitchFamily="34" charset="0"/>
                <a:cs typeface="Calibri" panose="020F0502020204030204" pitchFamily="34" charset="0"/>
              </a:rPr>
              <a:t>kCHF</a:t>
            </a:r>
            <a:r>
              <a:rPr lang="en-US" sz="1867" dirty="0">
                <a:latin typeface="Calibri" panose="020F0502020204030204" pitchFamily="34" charset="0"/>
                <a:cs typeface="Calibri" panose="020F0502020204030204" pitchFamily="34" charset="0"/>
              </a:rPr>
              <a:t>); %</a:t>
            </a:r>
          </a:p>
        </p:txBody>
      </p:sp>
      <p:sp>
        <p:nvSpPr>
          <p:cNvPr id="7" name="Rounded Rectangle 6">
            <a:extLst>
              <a:ext uri="{FF2B5EF4-FFF2-40B4-BE49-F238E27FC236}">
                <a16:creationId xmlns:a16="http://schemas.microsoft.com/office/drawing/2014/main" id="{C93F769F-C6C1-DE4B-8358-51ACC772C1B4}"/>
              </a:ext>
            </a:extLst>
          </p:cNvPr>
          <p:cNvSpPr/>
          <p:nvPr/>
        </p:nvSpPr>
        <p:spPr>
          <a:xfrm rot="19048235">
            <a:off x="9251162" y="5111295"/>
            <a:ext cx="1284282" cy="792088"/>
          </a:xfrm>
          <a:prstGeom prst="roundRect">
            <a:avLst/>
          </a:prstGeom>
          <a:solidFill>
            <a:srgbClr val="FF0000">
              <a:alpha val="41234"/>
            </a:srgbClr>
          </a:solidFill>
          <a:ln>
            <a:no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endParaRPr lang="en-FR"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9573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2" descr="&#9;&#9;&#9;&#9;&#9;View Vol. 10 (2020): High-Luminosity Large Hadron Collider (HL-LHC): Technical design report&#10;&#9;&#9;&#9;&#9;">
            <a:extLst>
              <a:ext uri="{FF2B5EF4-FFF2-40B4-BE49-F238E27FC236}">
                <a16:creationId xmlns:a16="http://schemas.microsoft.com/office/drawing/2014/main" id="{4D5FECF2-6336-5B40-BC1C-A6E11307198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755861" y="1176718"/>
            <a:ext cx="1195370" cy="1690344"/>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9;&#9;&#9;&#9;&#9;View Vol. 10 (2020): High-Luminosity Large Hadron Collider (HL-LHC): Technical design report&#10;&#9;&#9;&#9;&#9;">
            <a:extLst>
              <a:ext uri="{FF2B5EF4-FFF2-40B4-BE49-F238E27FC236}">
                <a16:creationId xmlns:a16="http://schemas.microsoft.com/office/drawing/2014/main" id="{D462BCC4-79AA-734A-B844-3F85463AFE6E}"/>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717054" y="1129885"/>
            <a:ext cx="1195370" cy="16903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167A4A6-DC37-C642-8620-DE932415A423}"/>
              </a:ext>
            </a:extLst>
          </p:cNvPr>
          <p:cNvSpPr>
            <a:spLocks noGrp="1"/>
          </p:cNvSpPr>
          <p:nvPr>
            <p:ph type="title"/>
          </p:nvPr>
        </p:nvSpPr>
        <p:spPr/>
        <p:txBody>
          <a:bodyPr/>
          <a:lstStyle/>
          <a:p>
            <a:r>
              <a:rPr lang="en-FR" dirty="0"/>
              <a:t>Evolution of Project Baseline (Machine Layout Versions)</a:t>
            </a:r>
          </a:p>
        </p:txBody>
      </p:sp>
      <p:sp>
        <p:nvSpPr>
          <p:cNvPr id="5" name="Slide Number Placeholder 4">
            <a:extLst>
              <a:ext uri="{FF2B5EF4-FFF2-40B4-BE49-F238E27FC236}">
                <a16:creationId xmlns:a16="http://schemas.microsoft.com/office/drawing/2014/main" id="{AD3625CB-DD0D-8546-A3A3-BC5C9A000931}"/>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6" name="Pentagon 5">
            <a:extLst>
              <a:ext uri="{FF2B5EF4-FFF2-40B4-BE49-F238E27FC236}">
                <a16:creationId xmlns:a16="http://schemas.microsoft.com/office/drawing/2014/main" id="{2AF6BAE6-6BE2-AE48-8B8F-F30112A9D04D}"/>
              </a:ext>
            </a:extLst>
          </p:cNvPr>
          <p:cNvSpPr/>
          <p:nvPr/>
        </p:nvSpPr>
        <p:spPr>
          <a:xfrm>
            <a:off x="479376" y="3212976"/>
            <a:ext cx="1268536" cy="360040"/>
          </a:xfrm>
          <a:prstGeom prst="homePlate">
            <a:avLst/>
          </a:prstGeom>
          <a:solidFill>
            <a:schemeClr val="bg1">
              <a:lumMod val="85000"/>
            </a:schemeClr>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2014</a:t>
            </a:r>
          </a:p>
        </p:txBody>
      </p:sp>
      <p:sp>
        <p:nvSpPr>
          <p:cNvPr id="7" name="Chevron 6">
            <a:extLst>
              <a:ext uri="{FF2B5EF4-FFF2-40B4-BE49-F238E27FC236}">
                <a16:creationId xmlns:a16="http://schemas.microsoft.com/office/drawing/2014/main" id="{5DEBE88B-281F-A845-BB4B-5C26B41098DF}"/>
              </a:ext>
            </a:extLst>
          </p:cNvPr>
          <p:cNvSpPr/>
          <p:nvPr/>
        </p:nvSpPr>
        <p:spPr>
          <a:xfrm>
            <a:off x="1603896"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2015</a:t>
            </a:r>
          </a:p>
        </p:txBody>
      </p:sp>
      <p:sp>
        <p:nvSpPr>
          <p:cNvPr id="12" name="Chevron 11">
            <a:extLst>
              <a:ext uri="{FF2B5EF4-FFF2-40B4-BE49-F238E27FC236}">
                <a16:creationId xmlns:a16="http://schemas.microsoft.com/office/drawing/2014/main" id="{33C1439F-8997-4346-81E6-1C6808A19376}"/>
              </a:ext>
            </a:extLst>
          </p:cNvPr>
          <p:cNvSpPr/>
          <p:nvPr/>
        </p:nvSpPr>
        <p:spPr>
          <a:xfrm>
            <a:off x="2900040"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2016</a:t>
            </a:r>
          </a:p>
        </p:txBody>
      </p:sp>
      <p:sp>
        <p:nvSpPr>
          <p:cNvPr id="13" name="Chevron 12">
            <a:extLst>
              <a:ext uri="{FF2B5EF4-FFF2-40B4-BE49-F238E27FC236}">
                <a16:creationId xmlns:a16="http://schemas.microsoft.com/office/drawing/2014/main" id="{1F3887B8-3E97-0D4E-B875-F47F396C6A3F}"/>
              </a:ext>
            </a:extLst>
          </p:cNvPr>
          <p:cNvSpPr/>
          <p:nvPr/>
        </p:nvSpPr>
        <p:spPr>
          <a:xfrm>
            <a:off x="4196184"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2017</a:t>
            </a:r>
          </a:p>
        </p:txBody>
      </p:sp>
      <p:sp>
        <p:nvSpPr>
          <p:cNvPr id="14" name="Chevron 13">
            <a:extLst>
              <a:ext uri="{FF2B5EF4-FFF2-40B4-BE49-F238E27FC236}">
                <a16:creationId xmlns:a16="http://schemas.microsoft.com/office/drawing/2014/main" id="{6DD421AA-BE8C-5D4E-8CFA-85AD4C138AA7}"/>
              </a:ext>
            </a:extLst>
          </p:cNvPr>
          <p:cNvSpPr/>
          <p:nvPr/>
        </p:nvSpPr>
        <p:spPr>
          <a:xfrm>
            <a:off x="5492330"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2018</a:t>
            </a:r>
          </a:p>
        </p:txBody>
      </p:sp>
      <p:sp>
        <p:nvSpPr>
          <p:cNvPr id="15" name="Chevron 14">
            <a:extLst>
              <a:ext uri="{FF2B5EF4-FFF2-40B4-BE49-F238E27FC236}">
                <a16:creationId xmlns:a16="http://schemas.microsoft.com/office/drawing/2014/main" id="{00DC2C06-1194-774A-BCEE-4492C81AB5E7}"/>
              </a:ext>
            </a:extLst>
          </p:cNvPr>
          <p:cNvSpPr/>
          <p:nvPr/>
        </p:nvSpPr>
        <p:spPr>
          <a:xfrm>
            <a:off x="6788472"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2019</a:t>
            </a:r>
          </a:p>
        </p:txBody>
      </p:sp>
      <p:sp>
        <p:nvSpPr>
          <p:cNvPr id="16" name="Chevron 15">
            <a:extLst>
              <a:ext uri="{FF2B5EF4-FFF2-40B4-BE49-F238E27FC236}">
                <a16:creationId xmlns:a16="http://schemas.microsoft.com/office/drawing/2014/main" id="{D78123C0-F423-2346-B534-DCF27ADF1C4F}"/>
              </a:ext>
            </a:extLst>
          </p:cNvPr>
          <p:cNvSpPr/>
          <p:nvPr/>
        </p:nvSpPr>
        <p:spPr>
          <a:xfrm>
            <a:off x="8086787"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2020</a:t>
            </a:r>
          </a:p>
        </p:txBody>
      </p:sp>
      <p:sp>
        <p:nvSpPr>
          <p:cNvPr id="17" name="Chevron 16">
            <a:extLst>
              <a:ext uri="{FF2B5EF4-FFF2-40B4-BE49-F238E27FC236}">
                <a16:creationId xmlns:a16="http://schemas.microsoft.com/office/drawing/2014/main" id="{32657492-14F4-4948-91BF-AB6B5708299B}"/>
              </a:ext>
            </a:extLst>
          </p:cNvPr>
          <p:cNvSpPr/>
          <p:nvPr/>
        </p:nvSpPr>
        <p:spPr>
          <a:xfrm>
            <a:off x="9380760"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2021</a:t>
            </a:r>
          </a:p>
        </p:txBody>
      </p:sp>
      <p:sp>
        <p:nvSpPr>
          <p:cNvPr id="18" name="Chevron 17">
            <a:extLst>
              <a:ext uri="{FF2B5EF4-FFF2-40B4-BE49-F238E27FC236}">
                <a16:creationId xmlns:a16="http://schemas.microsoft.com/office/drawing/2014/main" id="{1AA1AE80-5564-D048-B110-0A6893345771}"/>
              </a:ext>
            </a:extLst>
          </p:cNvPr>
          <p:cNvSpPr/>
          <p:nvPr/>
        </p:nvSpPr>
        <p:spPr>
          <a:xfrm>
            <a:off x="10661401" y="3212976"/>
            <a:ext cx="1440160" cy="360040"/>
          </a:xfrm>
          <a:prstGeom prst="chevron">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FR" sz="1600" dirty="0">
                <a:solidFill>
                  <a:schemeClr val="tx1">
                    <a:lumMod val="75000"/>
                    <a:lumOff val="25000"/>
                  </a:schemeClr>
                </a:solidFill>
                <a:latin typeface="Calibri" panose="020F0502020204030204" pitchFamily="34" charset="0"/>
                <a:cs typeface="Calibri" panose="020F0502020204030204" pitchFamily="34" charset="0"/>
              </a:rPr>
              <a:t>2022</a:t>
            </a:r>
          </a:p>
        </p:txBody>
      </p:sp>
      <p:sp>
        <p:nvSpPr>
          <p:cNvPr id="20" name="TextBox 19">
            <a:extLst>
              <a:ext uri="{FF2B5EF4-FFF2-40B4-BE49-F238E27FC236}">
                <a16:creationId xmlns:a16="http://schemas.microsoft.com/office/drawing/2014/main" id="{9AF664C6-5B4F-1740-A569-2E3DAC4EE849}"/>
              </a:ext>
            </a:extLst>
          </p:cNvPr>
          <p:cNvSpPr txBox="1"/>
          <p:nvPr/>
        </p:nvSpPr>
        <p:spPr>
          <a:xfrm rot="17694286">
            <a:off x="-1125387" y="3143243"/>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V1.1 </a:t>
            </a:r>
            <a:r>
              <a:rPr lang="en-GB" sz="1600" dirty="0">
                <a:latin typeface="Calibri" panose="020F0502020204030204" pitchFamily="34" charset="0"/>
                <a:cs typeface="Calibri" panose="020F0502020204030204" pitchFamily="34" charset="0"/>
              </a:rPr>
              <a:t>September 2014</a:t>
            </a:r>
          </a:p>
        </p:txBody>
      </p:sp>
      <p:sp>
        <p:nvSpPr>
          <p:cNvPr id="23" name="TextBox 22">
            <a:extLst>
              <a:ext uri="{FF2B5EF4-FFF2-40B4-BE49-F238E27FC236}">
                <a16:creationId xmlns:a16="http://schemas.microsoft.com/office/drawing/2014/main" id="{E55151B7-0244-F540-A739-0EB8A9B63220}"/>
              </a:ext>
            </a:extLst>
          </p:cNvPr>
          <p:cNvSpPr txBox="1"/>
          <p:nvPr/>
        </p:nvSpPr>
        <p:spPr>
          <a:xfrm rot="17694286">
            <a:off x="237757" y="3001317"/>
            <a:ext cx="6096000" cy="830997"/>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V1.2 </a:t>
            </a:r>
            <a:r>
              <a:rPr lang="en-GB" sz="1600" dirty="0">
                <a:latin typeface="Calibri" panose="020F0502020204030204" pitchFamily="34" charset="0"/>
                <a:cs typeface="Calibri" panose="020F0502020204030204" pitchFamily="34" charset="0"/>
              </a:rPr>
              <a:t>November 2015</a:t>
            </a:r>
            <a:br>
              <a:rPr lang="en-GB" sz="1600" dirty="0">
                <a:latin typeface="Calibri" panose="020F0502020204030204" pitchFamily="34" charset="0"/>
                <a:cs typeface="Calibri" panose="020F0502020204030204" pitchFamily="34" charset="0"/>
              </a:rPr>
            </a:br>
            <a:r>
              <a:rPr lang="en-GB" sz="1600" dirty="0">
                <a:latin typeface="Calibri" panose="020F0502020204030204" pitchFamily="34" charset="0"/>
                <a:cs typeface="Calibri" panose="020F0502020204030204" pitchFamily="34" charset="0"/>
              </a:rPr>
              <a:t>New triplets lengths and </a:t>
            </a:r>
          </a:p>
          <a:p>
            <a:r>
              <a:rPr lang="en-GB" sz="1600" dirty="0">
                <a:latin typeface="Calibri" panose="020F0502020204030204" pitchFamily="34" charset="0"/>
                <a:cs typeface="Calibri" panose="020F0502020204030204" pitchFamily="34" charset="0"/>
              </a:rPr>
              <a:t>gradients.</a:t>
            </a:r>
          </a:p>
        </p:txBody>
      </p:sp>
      <p:sp>
        <p:nvSpPr>
          <p:cNvPr id="24" name="TextBox 23">
            <a:extLst>
              <a:ext uri="{FF2B5EF4-FFF2-40B4-BE49-F238E27FC236}">
                <a16:creationId xmlns:a16="http://schemas.microsoft.com/office/drawing/2014/main" id="{A79FB86C-A254-C845-924D-0AA03A82C06C}"/>
              </a:ext>
            </a:extLst>
          </p:cNvPr>
          <p:cNvSpPr txBox="1"/>
          <p:nvPr/>
        </p:nvSpPr>
        <p:spPr>
          <a:xfrm rot="17694286">
            <a:off x="1563961" y="3001449"/>
            <a:ext cx="6096000" cy="1077218"/>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V1.3</a:t>
            </a:r>
            <a:r>
              <a:rPr lang="en-GB" sz="1600" dirty="0">
                <a:latin typeface="Calibri" panose="020F0502020204030204" pitchFamily="34" charset="0"/>
                <a:cs typeface="Calibri" panose="020F0502020204030204" pitchFamily="34" charset="0"/>
              </a:rPr>
              <a:t> November 2016</a:t>
            </a:r>
            <a:br>
              <a:rPr lang="en-GB" sz="1600" dirty="0">
                <a:latin typeface="Calibri" panose="020F0502020204030204" pitchFamily="34" charset="0"/>
                <a:cs typeface="Calibri" panose="020F0502020204030204" pitchFamily="34" charset="0"/>
              </a:rPr>
            </a:br>
            <a:r>
              <a:rPr lang="en-GB" sz="1600" dirty="0">
                <a:latin typeface="Calibri" panose="020F0502020204030204" pitchFamily="34" charset="0"/>
                <a:cs typeface="Calibri" panose="020F0502020204030204" pitchFamily="34" charset="0"/>
              </a:rPr>
              <a:t>2CC per IR/side/beam, </a:t>
            </a:r>
          </a:p>
          <a:p>
            <a:r>
              <a:rPr lang="en-GB" sz="1600" dirty="0">
                <a:latin typeface="Calibri" panose="020F0502020204030204" pitchFamily="34" charset="0"/>
                <a:cs typeface="Calibri" panose="020F0502020204030204" pitchFamily="34" charset="0"/>
              </a:rPr>
              <a:t>Q4 with MQY, 4.5K for Q6, </a:t>
            </a:r>
          </a:p>
          <a:p>
            <a:r>
              <a:rPr lang="en-GB" sz="1600" dirty="0">
                <a:latin typeface="Calibri" panose="020F0502020204030204" pitchFamily="34" charset="0"/>
                <a:cs typeface="Calibri" panose="020F0502020204030204" pitchFamily="34" charset="0"/>
              </a:rPr>
              <a:t>MQY at 1.9 for IR6</a:t>
            </a:r>
          </a:p>
        </p:txBody>
      </p:sp>
      <p:sp>
        <p:nvSpPr>
          <p:cNvPr id="25" name="TextBox 24">
            <a:extLst>
              <a:ext uri="{FF2B5EF4-FFF2-40B4-BE49-F238E27FC236}">
                <a16:creationId xmlns:a16="http://schemas.microsoft.com/office/drawing/2014/main" id="{6432C683-D6ED-5746-B6BA-B25DE31E71B7}"/>
              </a:ext>
            </a:extLst>
          </p:cNvPr>
          <p:cNvSpPr txBox="1"/>
          <p:nvPr/>
        </p:nvSpPr>
        <p:spPr>
          <a:xfrm rot="17694286">
            <a:off x="3468523" y="2858174"/>
            <a:ext cx="6096000" cy="1323439"/>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V1.4 </a:t>
            </a:r>
            <a:r>
              <a:rPr lang="en-GB" sz="1600" dirty="0">
                <a:latin typeface="Calibri" panose="020F0502020204030204" pitchFamily="34" charset="0"/>
                <a:cs typeface="Calibri" panose="020F0502020204030204" pitchFamily="34" charset="0"/>
              </a:rPr>
              <a:t>September 2018</a:t>
            </a:r>
          </a:p>
          <a:p>
            <a:r>
              <a:rPr lang="en-GB" sz="1600" dirty="0">
                <a:latin typeface="Calibri" panose="020F0502020204030204" pitchFamily="34" charset="0"/>
                <a:cs typeface="Calibri" panose="020F0502020204030204" pitchFamily="34" charset="0"/>
              </a:rPr>
              <a:t>Full remote alignment: </a:t>
            </a:r>
          </a:p>
          <a:p>
            <a:r>
              <a:rPr lang="en-GB" sz="1600" dirty="0">
                <a:latin typeface="Calibri" panose="020F0502020204030204" pitchFamily="34" charset="0"/>
                <a:cs typeface="Calibri" panose="020F0502020204030204" pitchFamily="34" charset="0"/>
              </a:rPr>
              <a:t>reduction orbit correctors, </a:t>
            </a:r>
          </a:p>
          <a:p>
            <a:r>
              <a:rPr lang="en-GB" sz="1600" dirty="0">
                <a:latin typeface="Calibri" panose="020F0502020204030204" pitchFamily="34" charset="0"/>
                <a:cs typeface="Calibri" panose="020F0502020204030204" pitchFamily="34" charset="0"/>
              </a:rPr>
              <a:t>new Q4-Q5 position, </a:t>
            </a:r>
          </a:p>
          <a:p>
            <a:r>
              <a:rPr lang="en-GB" sz="1600" dirty="0">
                <a:latin typeface="Calibri" panose="020F0502020204030204" pitchFamily="34" charset="0"/>
                <a:cs typeface="Calibri" panose="020F0502020204030204" pitchFamily="34" charset="0"/>
              </a:rPr>
              <a:t>MBH, TCLD, MQW, TDIS, TANB</a:t>
            </a:r>
          </a:p>
        </p:txBody>
      </p:sp>
      <p:sp>
        <p:nvSpPr>
          <p:cNvPr id="26" name="TextBox 25">
            <a:extLst>
              <a:ext uri="{FF2B5EF4-FFF2-40B4-BE49-F238E27FC236}">
                <a16:creationId xmlns:a16="http://schemas.microsoft.com/office/drawing/2014/main" id="{B36E3764-BE42-A843-AB76-C5C2D23A4C6B}"/>
              </a:ext>
            </a:extLst>
          </p:cNvPr>
          <p:cNvSpPr txBox="1"/>
          <p:nvPr/>
        </p:nvSpPr>
        <p:spPr>
          <a:xfrm rot="17694286">
            <a:off x="5105298" y="3105003"/>
            <a:ext cx="6096000" cy="830997"/>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V1.5 </a:t>
            </a:r>
            <a:r>
              <a:rPr lang="en-GB" sz="1600" dirty="0">
                <a:latin typeface="Calibri" panose="020F0502020204030204" pitchFamily="34" charset="0"/>
                <a:cs typeface="Calibri" panose="020F0502020204030204" pitchFamily="34" charset="0"/>
              </a:rPr>
              <a:t>November 2019</a:t>
            </a:r>
            <a:br>
              <a:rPr lang="en-GB" sz="1600" dirty="0">
                <a:latin typeface="Calibri" panose="020F0502020204030204" pitchFamily="34" charset="0"/>
                <a:cs typeface="Calibri" panose="020F0502020204030204" pitchFamily="34" charset="0"/>
              </a:rPr>
            </a:br>
            <a:r>
              <a:rPr lang="en-GB" sz="1600" dirty="0">
                <a:latin typeface="Calibri" panose="020F0502020204030204" pitchFamily="34" charset="0"/>
                <a:cs typeface="Calibri" panose="020F0502020204030204" pitchFamily="34" charset="0"/>
              </a:rPr>
              <a:t>Small updates from V1.4</a:t>
            </a:r>
          </a:p>
          <a:p>
            <a:r>
              <a:rPr lang="en-GB" sz="1600" dirty="0">
                <a:latin typeface="Calibri" panose="020F0502020204030204" pitchFamily="34" charset="0"/>
                <a:cs typeface="Calibri" panose="020F0502020204030204" pitchFamily="34" charset="0"/>
              </a:rPr>
              <a:t>Optimization TAXN-D2 area</a:t>
            </a:r>
          </a:p>
        </p:txBody>
      </p:sp>
      <p:sp>
        <p:nvSpPr>
          <p:cNvPr id="27" name="TextBox 26">
            <a:extLst>
              <a:ext uri="{FF2B5EF4-FFF2-40B4-BE49-F238E27FC236}">
                <a16:creationId xmlns:a16="http://schemas.microsoft.com/office/drawing/2014/main" id="{011A1C41-15D9-FA41-AE08-CD44BCC07E1C}"/>
              </a:ext>
            </a:extLst>
          </p:cNvPr>
          <p:cNvSpPr txBox="1"/>
          <p:nvPr/>
        </p:nvSpPr>
        <p:spPr>
          <a:xfrm rot="17694286">
            <a:off x="9455085" y="3870545"/>
            <a:ext cx="2762819" cy="2554545"/>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V1.6 </a:t>
            </a:r>
            <a:r>
              <a:rPr lang="en-GB" sz="1600" dirty="0">
                <a:latin typeface="Calibri" panose="020F0502020204030204" pitchFamily="34" charset="0"/>
                <a:cs typeface="Calibri" panose="020F0502020204030204" pitchFamily="34" charset="0"/>
              </a:rPr>
              <a:t>June 2022</a:t>
            </a:r>
          </a:p>
          <a:p>
            <a:r>
              <a:rPr lang="en-GB" sz="1600" dirty="0">
                <a:latin typeface="Calibri" panose="020F0502020204030204" pitchFamily="34" charset="0"/>
                <a:cs typeface="Calibri" panose="020F0502020204030204" pitchFamily="34" charset="0"/>
              </a:rPr>
              <a:t>MQXFA/B – Update of Magnetic length and Mechanical-Magnetic offset</a:t>
            </a:r>
          </a:p>
          <a:p>
            <a:r>
              <a:rPr lang="en-GB" sz="1600" dirty="0">
                <a:latin typeface="Calibri" panose="020F0502020204030204" pitchFamily="34" charset="0"/>
                <a:cs typeface="Calibri" panose="020F0502020204030204" pitchFamily="34" charset="0"/>
              </a:rPr>
              <a:t>CC interchangeability, Space reservation for FP, Change of length TCLMB and TCLMC</a:t>
            </a:r>
          </a:p>
          <a:p>
            <a:r>
              <a:rPr lang="en-GB" sz="1600" dirty="0">
                <a:latin typeface="Calibri" panose="020F0502020204030204" pitchFamily="34" charset="0"/>
                <a:cs typeface="Calibri" panose="020F0502020204030204" pitchFamily="34" charset="0"/>
              </a:rPr>
              <a:t>Descope MS10, Addition of electrical circuits</a:t>
            </a:r>
            <a:br>
              <a:rPr lang="en-GB"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D5EA7803-0201-FE4D-B8A7-87AF5B99FF31}"/>
              </a:ext>
            </a:extLst>
          </p:cNvPr>
          <p:cNvSpPr txBox="1"/>
          <p:nvPr/>
        </p:nvSpPr>
        <p:spPr>
          <a:xfrm rot="17694286">
            <a:off x="8739709" y="-80181"/>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CSR’21</a:t>
            </a:r>
            <a:endParaRPr lang="en-GB" sz="1600" dirty="0">
              <a:latin typeface="Calibri" panose="020F0502020204030204" pitchFamily="34" charset="0"/>
              <a:cs typeface="Calibri" panose="020F0502020204030204" pitchFamily="34" charset="0"/>
            </a:endParaRPr>
          </a:p>
        </p:txBody>
      </p:sp>
      <p:sp>
        <p:nvSpPr>
          <p:cNvPr id="29" name="TextBox 28">
            <a:extLst>
              <a:ext uri="{FF2B5EF4-FFF2-40B4-BE49-F238E27FC236}">
                <a16:creationId xmlns:a16="http://schemas.microsoft.com/office/drawing/2014/main" id="{1B3CAC39-95C4-5748-9E15-B0C1357AEE7A}"/>
              </a:ext>
            </a:extLst>
          </p:cNvPr>
          <p:cNvSpPr txBox="1"/>
          <p:nvPr/>
        </p:nvSpPr>
        <p:spPr>
          <a:xfrm rot="17694286">
            <a:off x="6041930" y="-116947"/>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CSR’19</a:t>
            </a:r>
            <a:endParaRPr lang="en-GB" sz="1600" dirty="0">
              <a:latin typeface="Calibri" panose="020F0502020204030204" pitchFamily="34" charset="0"/>
              <a:cs typeface="Calibri" panose="020F0502020204030204" pitchFamily="34" charset="0"/>
            </a:endParaRPr>
          </a:p>
        </p:txBody>
      </p:sp>
      <p:cxnSp>
        <p:nvCxnSpPr>
          <p:cNvPr id="32" name="Straight Connector 31">
            <a:extLst>
              <a:ext uri="{FF2B5EF4-FFF2-40B4-BE49-F238E27FC236}">
                <a16:creationId xmlns:a16="http://schemas.microsoft.com/office/drawing/2014/main" id="{1AF90DDC-1DA8-4D4C-8A88-3AC81C68B240}"/>
              </a:ext>
            </a:extLst>
          </p:cNvPr>
          <p:cNvCxnSpPr>
            <a:cxnSpLocks/>
          </p:cNvCxnSpPr>
          <p:nvPr/>
        </p:nvCxnSpPr>
        <p:spPr>
          <a:xfrm>
            <a:off x="7824192" y="3052024"/>
            <a:ext cx="0" cy="340971"/>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7A806E17-45A2-EC45-802F-A07670683A7D}"/>
              </a:ext>
            </a:extLst>
          </p:cNvPr>
          <p:cNvCxnSpPr>
            <a:cxnSpLocks/>
          </p:cNvCxnSpPr>
          <p:nvPr/>
        </p:nvCxnSpPr>
        <p:spPr>
          <a:xfrm>
            <a:off x="10566650" y="2987047"/>
            <a:ext cx="0" cy="340971"/>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FFA99015-C1A6-DB4C-B843-A0868523B9F7}"/>
              </a:ext>
            </a:extLst>
          </p:cNvPr>
          <p:cNvCxnSpPr>
            <a:cxnSpLocks/>
          </p:cNvCxnSpPr>
          <p:nvPr/>
        </p:nvCxnSpPr>
        <p:spPr>
          <a:xfrm>
            <a:off x="11568608" y="3517183"/>
            <a:ext cx="0" cy="991937"/>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C4EF6B37-8D41-1E4F-9697-8FF2DE1312FB}"/>
              </a:ext>
            </a:extLst>
          </p:cNvPr>
          <p:cNvCxnSpPr>
            <a:cxnSpLocks/>
          </p:cNvCxnSpPr>
          <p:nvPr/>
        </p:nvCxnSpPr>
        <p:spPr>
          <a:xfrm>
            <a:off x="6456040" y="3501008"/>
            <a:ext cx="0" cy="6084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CFB39634-58A3-544B-8EF4-A6A788A5D672}"/>
              </a:ext>
            </a:extLst>
          </p:cNvPr>
          <p:cNvCxnSpPr>
            <a:cxnSpLocks/>
          </p:cNvCxnSpPr>
          <p:nvPr/>
        </p:nvCxnSpPr>
        <p:spPr>
          <a:xfrm>
            <a:off x="3935760" y="2987047"/>
            <a:ext cx="0" cy="340971"/>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6D62E074-329D-8047-9CE7-F99234A6D9D8}"/>
              </a:ext>
            </a:extLst>
          </p:cNvPr>
          <p:cNvCxnSpPr>
            <a:cxnSpLocks/>
          </p:cNvCxnSpPr>
          <p:nvPr/>
        </p:nvCxnSpPr>
        <p:spPr>
          <a:xfrm>
            <a:off x="2714701" y="3429000"/>
            <a:ext cx="0" cy="717186"/>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A4CC9667-EDA0-3E4A-A0F7-7E4F591B693E}"/>
              </a:ext>
            </a:extLst>
          </p:cNvPr>
          <p:cNvCxnSpPr>
            <a:cxnSpLocks/>
          </p:cNvCxnSpPr>
          <p:nvPr/>
        </p:nvCxnSpPr>
        <p:spPr>
          <a:xfrm>
            <a:off x="1343472" y="3503902"/>
            <a:ext cx="0" cy="340971"/>
          </a:xfrm>
          <a:prstGeom prst="line">
            <a:avLst/>
          </a:prstGeom>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491E8A76-1EDA-054C-B1EF-44C10D713B51}"/>
              </a:ext>
            </a:extLst>
          </p:cNvPr>
          <p:cNvSpPr txBox="1"/>
          <p:nvPr/>
        </p:nvSpPr>
        <p:spPr>
          <a:xfrm rot="17694286">
            <a:off x="7155533" y="-149436"/>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hlinkClick r:id="rId4"/>
              </a:rPr>
              <a:t>Dec 2020: TDR V1.0</a:t>
            </a:r>
            <a:endParaRPr lang="en-GB" sz="1600" dirty="0">
              <a:latin typeface="Calibri" panose="020F0502020204030204" pitchFamily="34" charset="0"/>
              <a:cs typeface="Calibri" panose="020F0502020204030204" pitchFamily="34" charset="0"/>
            </a:endParaRPr>
          </a:p>
        </p:txBody>
      </p:sp>
      <p:sp>
        <p:nvSpPr>
          <p:cNvPr id="51" name="TextBox 50">
            <a:extLst>
              <a:ext uri="{FF2B5EF4-FFF2-40B4-BE49-F238E27FC236}">
                <a16:creationId xmlns:a16="http://schemas.microsoft.com/office/drawing/2014/main" id="{725B97FC-4CAC-424C-8953-AB6F5B08B22E}"/>
              </a:ext>
            </a:extLst>
          </p:cNvPr>
          <p:cNvSpPr txBox="1"/>
          <p:nvPr/>
        </p:nvSpPr>
        <p:spPr>
          <a:xfrm rot="17694286">
            <a:off x="1100707" y="-110528"/>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hlinkClick r:id="rId5"/>
              </a:rPr>
              <a:t>Oct 2016: TDR V0.1</a:t>
            </a:r>
            <a:endParaRPr lang="en-GB" sz="1600" dirty="0">
              <a:latin typeface="Calibri" panose="020F0502020204030204" pitchFamily="34" charset="0"/>
              <a:cs typeface="Calibri" panose="020F0502020204030204" pitchFamily="34" charset="0"/>
            </a:endParaRPr>
          </a:p>
        </p:txBody>
      </p:sp>
      <p:cxnSp>
        <p:nvCxnSpPr>
          <p:cNvPr id="52" name="Straight Connector 51">
            <a:extLst>
              <a:ext uri="{FF2B5EF4-FFF2-40B4-BE49-F238E27FC236}">
                <a16:creationId xmlns:a16="http://schemas.microsoft.com/office/drawing/2014/main" id="{C019F0DF-EFE8-0847-94B4-0CB2A156B36C}"/>
              </a:ext>
            </a:extLst>
          </p:cNvPr>
          <p:cNvCxnSpPr>
            <a:cxnSpLocks/>
          </p:cNvCxnSpPr>
          <p:nvPr/>
        </p:nvCxnSpPr>
        <p:spPr>
          <a:xfrm>
            <a:off x="4007768" y="3501008"/>
            <a:ext cx="0" cy="680422"/>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C5EFCECC-86B2-6A4E-9E82-E956C231EBC6}"/>
              </a:ext>
            </a:extLst>
          </p:cNvPr>
          <p:cNvCxnSpPr>
            <a:cxnSpLocks/>
          </p:cNvCxnSpPr>
          <p:nvPr/>
        </p:nvCxnSpPr>
        <p:spPr>
          <a:xfrm>
            <a:off x="7824192" y="3521524"/>
            <a:ext cx="0" cy="340971"/>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16EDF07E-A6C5-A448-9128-93283053CFAD}"/>
              </a:ext>
            </a:extLst>
          </p:cNvPr>
          <p:cNvCxnSpPr>
            <a:cxnSpLocks/>
          </p:cNvCxnSpPr>
          <p:nvPr/>
        </p:nvCxnSpPr>
        <p:spPr>
          <a:xfrm>
            <a:off x="9336360" y="3010171"/>
            <a:ext cx="0" cy="340971"/>
          </a:xfrm>
          <a:prstGeom prst="line">
            <a:avLst/>
          </a:prstGeom>
        </p:spPr>
        <p:style>
          <a:lnRef idx="2">
            <a:schemeClr val="accent1"/>
          </a:lnRef>
          <a:fillRef idx="0">
            <a:schemeClr val="accent1"/>
          </a:fillRef>
          <a:effectRef idx="1">
            <a:schemeClr val="accent1"/>
          </a:effectRef>
          <a:fontRef idx="minor">
            <a:schemeClr val="tx1"/>
          </a:fontRef>
        </p:style>
      </p:cxnSp>
      <p:sp>
        <p:nvSpPr>
          <p:cNvPr id="58" name="TextBox 57">
            <a:extLst>
              <a:ext uri="{FF2B5EF4-FFF2-40B4-BE49-F238E27FC236}">
                <a16:creationId xmlns:a16="http://schemas.microsoft.com/office/drawing/2014/main" id="{30443BE8-B4F1-9E4A-BE29-7AB730E2544E}"/>
              </a:ext>
            </a:extLst>
          </p:cNvPr>
          <p:cNvSpPr txBox="1"/>
          <p:nvPr/>
        </p:nvSpPr>
        <p:spPr>
          <a:xfrm rot="17694286">
            <a:off x="4036011" y="-80181"/>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CSR’18</a:t>
            </a:r>
            <a:endParaRPr lang="en-GB" sz="1600" dirty="0">
              <a:latin typeface="Calibri" panose="020F0502020204030204" pitchFamily="34" charset="0"/>
              <a:cs typeface="Calibri" panose="020F0502020204030204" pitchFamily="34" charset="0"/>
            </a:endParaRPr>
          </a:p>
        </p:txBody>
      </p:sp>
      <p:cxnSp>
        <p:nvCxnSpPr>
          <p:cNvPr id="59" name="Straight Connector 58">
            <a:extLst>
              <a:ext uri="{FF2B5EF4-FFF2-40B4-BE49-F238E27FC236}">
                <a16:creationId xmlns:a16="http://schemas.microsoft.com/office/drawing/2014/main" id="{A5BE34EA-0690-F04B-B5B2-6F1A57A9B95F}"/>
              </a:ext>
            </a:extLst>
          </p:cNvPr>
          <p:cNvCxnSpPr>
            <a:cxnSpLocks/>
          </p:cNvCxnSpPr>
          <p:nvPr/>
        </p:nvCxnSpPr>
        <p:spPr>
          <a:xfrm>
            <a:off x="5818273" y="3088029"/>
            <a:ext cx="0" cy="340971"/>
          </a:xfrm>
          <a:prstGeom prst="line">
            <a:avLst/>
          </a:prstGeom>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0A727E67-886F-9740-8FB6-D188B6E85C71}"/>
              </a:ext>
            </a:extLst>
          </p:cNvPr>
          <p:cNvSpPr txBox="1"/>
          <p:nvPr/>
        </p:nvSpPr>
        <p:spPr>
          <a:xfrm rot="17694286">
            <a:off x="2252835" y="-48045"/>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CSR’16</a:t>
            </a:r>
            <a:endParaRPr lang="en-GB" sz="1600" dirty="0">
              <a:latin typeface="Calibri" panose="020F0502020204030204" pitchFamily="34" charset="0"/>
              <a:cs typeface="Calibri" panose="020F0502020204030204" pitchFamily="34" charset="0"/>
            </a:endParaRPr>
          </a:p>
        </p:txBody>
      </p:sp>
      <p:sp>
        <p:nvSpPr>
          <p:cNvPr id="63" name="Rounded Rectangle 62">
            <a:extLst>
              <a:ext uri="{FF2B5EF4-FFF2-40B4-BE49-F238E27FC236}">
                <a16:creationId xmlns:a16="http://schemas.microsoft.com/office/drawing/2014/main" id="{581B57DA-8A6F-3444-A4E0-05767284D3B8}"/>
              </a:ext>
            </a:extLst>
          </p:cNvPr>
          <p:cNvSpPr/>
          <p:nvPr/>
        </p:nvSpPr>
        <p:spPr>
          <a:xfrm>
            <a:off x="10418266" y="2969067"/>
            <a:ext cx="1222351" cy="825549"/>
          </a:xfrm>
          <a:prstGeom prst="roundRect">
            <a:avLst/>
          </a:prstGeom>
          <a:solidFill>
            <a:srgbClr val="FFC0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3" name="TextBox 2">
            <a:extLst>
              <a:ext uri="{FF2B5EF4-FFF2-40B4-BE49-F238E27FC236}">
                <a16:creationId xmlns:a16="http://schemas.microsoft.com/office/drawing/2014/main" id="{1F3D16AB-C5FB-8DF2-06CA-A9C3161BD5B3}"/>
              </a:ext>
            </a:extLst>
          </p:cNvPr>
          <p:cNvSpPr txBox="1"/>
          <p:nvPr/>
        </p:nvSpPr>
        <p:spPr>
          <a:xfrm rot="17694286">
            <a:off x="9885683" y="-80181"/>
            <a:ext cx="6096000" cy="338554"/>
          </a:xfrm>
          <a:prstGeom prst="rect">
            <a:avLst/>
          </a:prstGeom>
          <a:noFill/>
        </p:spPr>
        <p:txBody>
          <a:bodyPr wrap="square">
            <a:spAutoFit/>
          </a:bodyPr>
          <a:lstStyle/>
          <a:p>
            <a:r>
              <a:rPr lang="en-GB" sz="1600" b="1" dirty="0">
                <a:latin typeface="Calibri" panose="020F0502020204030204" pitchFamily="34" charset="0"/>
                <a:cs typeface="Calibri" panose="020F0502020204030204" pitchFamily="34" charset="0"/>
              </a:rPr>
              <a:t>CSR’22</a:t>
            </a:r>
            <a:endParaRPr lang="en-GB" sz="1600"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39BB441F-770A-3567-9907-0C53295567A2}"/>
              </a:ext>
            </a:extLst>
          </p:cNvPr>
          <p:cNvCxnSpPr>
            <a:cxnSpLocks/>
          </p:cNvCxnSpPr>
          <p:nvPr/>
        </p:nvCxnSpPr>
        <p:spPr>
          <a:xfrm>
            <a:off x="11743306" y="3021800"/>
            <a:ext cx="0" cy="34097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069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dissolv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85C5-D61A-4E50-A9F3-0FD5FF4AEE68}"/>
              </a:ext>
            </a:extLst>
          </p:cNvPr>
          <p:cNvSpPr>
            <a:spLocks noGrp="1"/>
          </p:cNvSpPr>
          <p:nvPr>
            <p:ph type="title"/>
          </p:nvPr>
        </p:nvSpPr>
        <p:spPr>
          <a:xfrm>
            <a:off x="816000" y="126595"/>
            <a:ext cx="10560000" cy="720000"/>
          </a:xfrm>
        </p:spPr>
        <p:txBody>
          <a:bodyPr/>
          <a:lstStyle/>
          <a:p>
            <a:r>
              <a:rPr lang="en-US" dirty="0"/>
              <a:t>Managerial process</a:t>
            </a:r>
            <a:endParaRPr lang="en-GB" dirty="0"/>
          </a:p>
        </p:txBody>
      </p:sp>
      <p:sp>
        <p:nvSpPr>
          <p:cNvPr id="4" name="Slide Number Placeholder 3">
            <a:extLst>
              <a:ext uri="{FF2B5EF4-FFF2-40B4-BE49-F238E27FC236}">
                <a16:creationId xmlns:a16="http://schemas.microsoft.com/office/drawing/2014/main" id="{E9239BF9-3092-453C-801D-03D2B9EE9D92}"/>
              </a:ext>
            </a:extLst>
          </p:cNvPr>
          <p:cNvSpPr>
            <a:spLocks noGrp="1"/>
          </p:cNvSpPr>
          <p:nvPr>
            <p:ph type="sldNum" sz="quarter" idx="12"/>
          </p:nvPr>
        </p:nvSpPr>
        <p:spPr/>
        <p:txBody>
          <a:bodyPr/>
          <a:lstStyle/>
          <a:p>
            <a:fld id="{BFDCA1C4-9514-7B4F-976F-D92F7E296653}" type="slidenum">
              <a:rPr lang="fr-FR" smtClean="0">
                <a:solidFill>
                  <a:srgbClr val="64BCD9"/>
                </a:solidFill>
              </a:rPr>
              <a:pPr/>
              <a:t>4</a:t>
            </a:fld>
            <a:endParaRPr lang="fr-FR">
              <a:solidFill>
                <a:srgbClr val="64BCD9"/>
              </a:solidFill>
            </a:endParaRPr>
          </a:p>
        </p:txBody>
      </p:sp>
      <p:sp>
        <p:nvSpPr>
          <p:cNvPr id="6" name="TextBox 5">
            <a:extLst>
              <a:ext uri="{FF2B5EF4-FFF2-40B4-BE49-F238E27FC236}">
                <a16:creationId xmlns:a16="http://schemas.microsoft.com/office/drawing/2014/main" id="{4D53BA31-D881-49F1-B44C-FE2287634FEB}"/>
              </a:ext>
            </a:extLst>
          </p:cNvPr>
          <p:cNvSpPr txBox="1"/>
          <p:nvPr/>
        </p:nvSpPr>
        <p:spPr>
          <a:xfrm>
            <a:off x="8226386" y="3993900"/>
            <a:ext cx="2664296" cy="1477328"/>
          </a:xfrm>
          <a:prstGeom prst="rect">
            <a:avLst/>
          </a:prstGeom>
          <a:noFill/>
        </p:spPr>
        <p:txBody>
          <a:bodyPr wrap="square" rtlCol="0">
            <a:spAutoFit/>
          </a:bodyPr>
          <a:lstStyle/>
          <a:p>
            <a:pPr algn="l"/>
            <a:r>
              <a:rPr lang="en-US" b="1" dirty="0">
                <a:latin typeface="Calibri" panose="020F0502020204030204" pitchFamily="34" charset="0"/>
                <a:cs typeface="Calibri" panose="020F0502020204030204" pitchFamily="34" charset="0"/>
              </a:rPr>
              <a:t>Project Steering meetings, per WP</a:t>
            </a:r>
            <a:r>
              <a:rPr lang="en-US" dirty="0">
                <a:latin typeface="Calibri" panose="020F0502020204030204" pitchFamily="34" charset="0"/>
                <a:cs typeface="Calibri" panose="020F0502020204030204" pitchFamily="34" charset="0"/>
              </a:rPr>
              <a:t>:</a:t>
            </a:r>
          </a:p>
          <a:p>
            <a:pPr algn="l"/>
            <a:r>
              <a:rPr lang="en-US" dirty="0">
                <a:latin typeface="Calibri" panose="020F0502020204030204" pitchFamily="34" charset="0"/>
                <a:cs typeface="Calibri" panose="020F0502020204030204" pitchFamily="34" charset="0"/>
              </a:rPr>
              <a:t>Assessment and decision on </a:t>
            </a:r>
            <a:r>
              <a:rPr lang="en-US" b="1" dirty="0">
                <a:latin typeface="Calibri" panose="020F0502020204030204" pitchFamily="34" charset="0"/>
                <a:cs typeface="Calibri" panose="020F0502020204030204" pitchFamily="34" charset="0"/>
              </a:rPr>
              <a:t>budget changes</a:t>
            </a:r>
            <a:r>
              <a:rPr lang="en-US" dirty="0">
                <a:latin typeface="Calibri" panose="020F0502020204030204" pitchFamily="34" charset="0"/>
                <a:cs typeface="Calibri" panose="020F0502020204030204" pitchFamily="34" charset="0"/>
              </a:rPr>
              <a:t> and </a:t>
            </a:r>
            <a:r>
              <a:rPr lang="en-US" b="1" dirty="0">
                <a:latin typeface="Calibri" panose="020F0502020204030204" pitchFamily="34" charset="0"/>
                <a:cs typeface="Calibri" panose="020F0502020204030204" pitchFamily="34" charset="0"/>
              </a:rPr>
              <a:t>schedule changes</a:t>
            </a:r>
            <a:endParaRPr lang="en-GB" b="1"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5CD577C2-0503-47B2-9469-6671D64FB08F}"/>
              </a:ext>
            </a:extLst>
          </p:cNvPr>
          <p:cNvSpPr txBox="1"/>
          <p:nvPr/>
        </p:nvSpPr>
        <p:spPr>
          <a:xfrm>
            <a:off x="8228846" y="1239001"/>
            <a:ext cx="3362164" cy="1477328"/>
          </a:xfrm>
          <a:prstGeom prst="rect">
            <a:avLst/>
          </a:prstGeom>
          <a:noFill/>
        </p:spPr>
        <p:txBody>
          <a:bodyPr wrap="square" rtlCol="0">
            <a:spAutoFit/>
          </a:bodyPr>
          <a:lstStyle/>
          <a:p>
            <a:pPr algn="l"/>
            <a:r>
              <a:rPr lang="en-US" b="1" dirty="0">
                <a:latin typeface="Calibri" panose="020F0502020204030204" pitchFamily="34" charset="0"/>
                <a:cs typeface="Calibri" panose="020F0502020204030204" pitchFamily="34" charset="0"/>
              </a:rPr>
              <a:t>Technical Coordination Committee</a:t>
            </a:r>
            <a:r>
              <a:rPr lang="en-US" dirty="0">
                <a:latin typeface="Calibri" panose="020F0502020204030204" pitchFamily="34" charset="0"/>
                <a:cs typeface="Calibri" panose="020F0502020204030204" pitchFamily="34" charset="0"/>
              </a:rPr>
              <a:t>:</a:t>
            </a:r>
          </a:p>
          <a:p>
            <a:pPr algn="l"/>
            <a:r>
              <a:rPr lang="en-US" dirty="0">
                <a:latin typeface="Calibri" panose="020F0502020204030204" pitchFamily="34" charset="0"/>
                <a:cs typeface="Calibri" panose="020F0502020204030204" pitchFamily="34" charset="0"/>
              </a:rPr>
              <a:t>Technical assessment and decision on </a:t>
            </a:r>
            <a:r>
              <a:rPr lang="en-US" b="1" dirty="0">
                <a:latin typeface="Calibri" panose="020F0502020204030204" pitchFamily="34" charset="0"/>
                <a:cs typeface="Calibri" panose="020F0502020204030204" pitchFamily="34" charset="0"/>
              </a:rPr>
              <a:t>scope changes </a:t>
            </a:r>
            <a:r>
              <a:rPr lang="en-US" dirty="0">
                <a:latin typeface="Calibri" panose="020F0502020204030204" pitchFamily="34" charset="0"/>
                <a:cs typeface="Calibri" panose="020F0502020204030204" pitchFamily="34" charset="0"/>
              </a:rPr>
              <a:t>and consequences on schedule/cost</a:t>
            </a:r>
            <a:endParaRPr lang="en-GB"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F38FD1C3-3727-4915-8BCD-F8FC5C2AA6AB}"/>
              </a:ext>
            </a:extLst>
          </p:cNvPr>
          <p:cNvSpPr txBox="1"/>
          <p:nvPr/>
        </p:nvSpPr>
        <p:spPr>
          <a:xfrm>
            <a:off x="361407" y="3717032"/>
            <a:ext cx="4315833" cy="2031325"/>
          </a:xfrm>
          <a:prstGeom prst="rect">
            <a:avLst/>
          </a:prstGeom>
          <a:noFill/>
        </p:spPr>
        <p:txBody>
          <a:bodyPr wrap="square" rtlCol="0">
            <a:spAutoFit/>
          </a:bodyPr>
          <a:lstStyle/>
          <a:p>
            <a:pPr algn="l"/>
            <a:r>
              <a:rPr lang="en-US" b="1" dirty="0">
                <a:latin typeface="Calibri" panose="020F0502020204030204" pitchFamily="34" charset="0"/>
                <a:cs typeface="Calibri" panose="020F0502020204030204" pitchFamily="34" charset="0"/>
              </a:rPr>
              <a:t>Engineering Change request</a:t>
            </a:r>
            <a:r>
              <a:rPr lang="en-US" dirty="0">
                <a:latin typeface="Calibri" panose="020F0502020204030204" pitchFamily="34" charset="0"/>
                <a:cs typeface="Calibri" panose="020F0502020204030204" pitchFamily="34" charset="0"/>
              </a:rPr>
              <a:t>: </a:t>
            </a:r>
          </a:p>
          <a:p>
            <a:pPr algn="l"/>
            <a:r>
              <a:rPr lang="en-US" dirty="0">
                <a:latin typeface="Calibri" panose="020F0502020204030204" pitchFamily="34" charset="0"/>
                <a:cs typeface="Calibri" panose="020F0502020204030204" pitchFamily="34" charset="0"/>
              </a:rPr>
              <a:t>scope change assessment &amp; approval</a:t>
            </a:r>
            <a:endParaRPr lang="en-US" b="1" dirty="0">
              <a:latin typeface="Calibri" panose="020F0502020204030204" pitchFamily="34" charset="0"/>
              <a:cs typeface="Calibri" panose="020F0502020204030204" pitchFamily="34" charset="0"/>
            </a:endParaRPr>
          </a:p>
          <a:p>
            <a:pPr algn="l"/>
            <a:r>
              <a:rPr lang="en-US" b="1" dirty="0">
                <a:latin typeface="Calibri" panose="020F0502020204030204" pitchFamily="34" charset="0"/>
                <a:cs typeface="Calibri" panose="020F0502020204030204" pitchFamily="34" charset="0"/>
              </a:rPr>
              <a:t>Decision Management Report</a:t>
            </a:r>
            <a:r>
              <a:rPr lang="en-US" dirty="0">
                <a:latin typeface="Calibri" panose="020F0502020204030204" pitchFamily="34" charset="0"/>
                <a:cs typeface="Calibri" panose="020F0502020204030204" pitchFamily="34" charset="0"/>
              </a:rPr>
              <a:t>: </a:t>
            </a:r>
          </a:p>
          <a:p>
            <a:pPr algn="l"/>
            <a:r>
              <a:rPr lang="en-US" dirty="0">
                <a:latin typeface="Calibri" panose="020F0502020204030204" pitchFamily="34" charset="0"/>
                <a:cs typeface="Calibri" panose="020F0502020204030204" pitchFamily="34" charset="0"/>
              </a:rPr>
              <a:t>Cost/schedule change</a:t>
            </a:r>
          </a:p>
          <a:p>
            <a:pPr algn="l"/>
            <a:r>
              <a:rPr lang="en-US" b="1" dirty="0">
                <a:latin typeface="Calibri" panose="020F0502020204030204" pitchFamily="34" charset="0"/>
                <a:cs typeface="Calibri" panose="020F0502020204030204" pitchFamily="34" charset="0"/>
              </a:rPr>
              <a:t>Schedule Change Request:</a:t>
            </a:r>
          </a:p>
          <a:p>
            <a:pPr algn="l"/>
            <a:r>
              <a:rPr lang="en-US" dirty="0">
                <a:latin typeface="Calibri" panose="020F0502020204030204" pitchFamily="34" charset="0"/>
                <a:cs typeface="Calibri" panose="020F0502020204030204" pitchFamily="34" charset="0"/>
              </a:rPr>
              <a:t>change impacting master schedule of WP/project</a:t>
            </a:r>
            <a:endParaRPr lang="en-GB"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E805FEE3-1A96-42A5-B433-824583399949}"/>
              </a:ext>
            </a:extLst>
          </p:cNvPr>
          <p:cNvSpPr txBox="1"/>
          <p:nvPr/>
        </p:nvSpPr>
        <p:spPr>
          <a:xfrm>
            <a:off x="661120" y="1555594"/>
            <a:ext cx="3265645" cy="923330"/>
          </a:xfrm>
          <a:prstGeom prst="rect">
            <a:avLst/>
          </a:prstGeom>
          <a:noFill/>
        </p:spPr>
        <p:txBody>
          <a:bodyPr wrap="square" rtlCol="0">
            <a:spAutoFit/>
          </a:bodyPr>
          <a:lstStyle/>
          <a:p>
            <a:pPr algn="l"/>
            <a:r>
              <a:rPr lang="en-US" b="1" dirty="0">
                <a:latin typeface="Calibri" panose="020F0502020204030204" pitchFamily="34" charset="0"/>
                <a:cs typeface="Calibri" panose="020F0502020204030204" pitchFamily="34" charset="0"/>
              </a:rPr>
              <a:t>Baseline EVM</a:t>
            </a:r>
            <a:r>
              <a:rPr lang="en-US" dirty="0">
                <a:latin typeface="Calibri" panose="020F0502020204030204" pitchFamily="34" charset="0"/>
                <a:cs typeface="Calibri" panose="020F0502020204030204" pitchFamily="34" charset="0"/>
              </a:rPr>
              <a:t>: </a:t>
            </a:r>
          </a:p>
          <a:p>
            <a:pPr algn="l"/>
            <a:r>
              <a:rPr lang="en-US" dirty="0">
                <a:latin typeface="Calibri" panose="020F0502020204030204" pitchFamily="34" charset="0"/>
                <a:cs typeface="Calibri" panose="020F0502020204030204" pitchFamily="34" charset="0"/>
              </a:rPr>
              <a:t>Implementation of changes in WP’s Cost-to-completion</a:t>
            </a:r>
            <a:endParaRPr lang="en-GB" dirty="0">
              <a:latin typeface="Calibri" panose="020F0502020204030204" pitchFamily="34" charset="0"/>
              <a:cs typeface="Calibri" panose="020F0502020204030204" pitchFamily="34" charset="0"/>
            </a:endParaRPr>
          </a:p>
        </p:txBody>
      </p:sp>
      <p:sp>
        <p:nvSpPr>
          <p:cNvPr id="12" name="Partial Circle 11">
            <a:extLst>
              <a:ext uri="{FF2B5EF4-FFF2-40B4-BE49-F238E27FC236}">
                <a16:creationId xmlns:a16="http://schemas.microsoft.com/office/drawing/2014/main" id="{5C306316-088B-49B6-A215-D1F18EB452FD}"/>
              </a:ext>
            </a:extLst>
          </p:cNvPr>
          <p:cNvSpPr/>
          <p:nvPr/>
        </p:nvSpPr>
        <p:spPr>
          <a:xfrm>
            <a:off x="4078821" y="1351055"/>
            <a:ext cx="3575364" cy="3575364"/>
          </a:xfrm>
          <a:prstGeom prst="pie">
            <a:avLst>
              <a:gd name="adj1" fmla="val 10771750"/>
              <a:gd name="adj2" fmla="val 16200000"/>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endParaRPr lang="en-GB" dirty="0">
              <a:solidFill>
                <a:schemeClr val="tx1"/>
              </a:solidFill>
              <a:latin typeface="Calibri" panose="020F0502020204030204" pitchFamily="34" charset="0"/>
              <a:cs typeface="Calibri" panose="020F0502020204030204" pitchFamily="34" charset="0"/>
            </a:endParaRPr>
          </a:p>
        </p:txBody>
      </p:sp>
      <p:sp>
        <p:nvSpPr>
          <p:cNvPr id="16" name="Partial Circle 15">
            <a:extLst>
              <a:ext uri="{FF2B5EF4-FFF2-40B4-BE49-F238E27FC236}">
                <a16:creationId xmlns:a16="http://schemas.microsoft.com/office/drawing/2014/main" id="{9BA02DAC-8B84-448E-A291-F3538242ED54}"/>
              </a:ext>
            </a:extLst>
          </p:cNvPr>
          <p:cNvSpPr/>
          <p:nvPr/>
        </p:nvSpPr>
        <p:spPr>
          <a:xfrm rot="5400000">
            <a:off x="4289695" y="1351055"/>
            <a:ext cx="3575364" cy="3575364"/>
          </a:xfrm>
          <a:prstGeom prst="pie">
            <a:avLst>
              <a:gd name="adj1" fmla="val 10771750"/>
              <a:gd name="adj2" fmla="val 16200000"/>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endParaRPr lang="en-GB" dirty="0">
              <a:solidFill>
                <a:schemeClr val="tx1"/>
              </a:solidFill>
              <a:latin typeface="Calibri" panose="020F0502020204030204" pitchFamily="34" charset="0"/>
              <a:cs typeface="Calibri" panose="020F0502020204030204" pitchFamily="34" charset="0"/>
            </a:endParaRPr>
          </a:p>
        </p:txBody>
      </p:sp>
      <p:sp>
        <p:nvSpPr>
          <p:cNvPr id="17" name="Partial Circle 16">
            <a:extLst>
              <a:ext uri="{FF2B5EF4-FFF2-40B4-BE49-F238E27FC236}">
                <a16:creationId xmlns:a16="http://schemas.microsoft.com/office/drawing/2014/main" id="{6770E3DE-5A82-4A90-AEFC-DCCE1E4FB977}"/>
              </a:ext>
            </a:extLst>
          </p:cNvPr>
          <p:cNvSpPr/>
          <p:nvPr/>
        </p:nvSpPr>
        <p:spPr>
          <a:xfrm flipV="1">
            <a:off x="4095678" y="1488778"/>
            <a:ext cx="3575364" cy="3575364"/>
          </a:xfrm>
          <a:prstGeom prst="pie">
            <a:avLst>
              <a:gd name="adj1" fmla="val 10771750"/>
              <a:gd name="adj2" fmla="val 16200000"/>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endParaRPr lang="en-GB" dirty="0">
              <a:solidFill>
                <a:schemeClr val="tx1"/>
              </a:solidFill>
              <a:latin typeface="Calibri" panose="020F0502020204030204" pitchFamily="34" charset="0"/>
              <a:cs typeface="Calibri" panose="020F0502020204030204" pitchFamily="34" charset="0"/>
            </a:endParaRPr>
          </a:p>
        </p:txBody>
      </p:sp>
      <p:sp>
        <p:nvSpPr>
          <p:cNvPr id="18" name="Partial Circle 17">
            <a:extLst>
              <a:ext uri="{FF2B5EF4-FFF2-40B4-BE49-F238E27FC236}">
                <a16:creationId xmlns:a16="http://schemas.microsoft.com/office/drawing/2014/main" id="{91AD4B46-8DFD-487F-8BC2-F7515201D3EC}"/>
              </a:ext>
            </a:extLst>
          </p:cNvPr>
          <p:cNvSpPr/>
          <p:nvPr/>
        </p:nvSpPr>
        <p:spPr>
          <a:xfrm rot="16200000" flipV="1">
            <a:off x="4306552" y="1488778"/>
            <a:ext cx="3575364" cy="3575364"/>
          </a:xfrm>
          <a:prstGeom prst="pie">
            <a:avLst>
              <a:gd name="adj1" fmla="val 10771750"/>
              <a:gd name="adj2" fmla="val 16200000"/>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endParaRPr lang="en-GB" dirty="0">
              <a:solidFill>
                <a:schemeClr val="tx1"/>
              </a:solidFill>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38BF7337-4C2C-47C4-81A7-E0A5B055AA72}"/>
              </a:ext>
            </a:extLst>
          </p:cNvPr>
          <p:cNvSpPr txBox="1"/>
          <p:nvPr/>
        </p:nvSpPr>
        <p:spPr>
          <a:xfrm>
            <a:off x="6527058" y="2199768"/>
            <a:ext cx="886168" cy="461665"/>
          </a:xfrm>
          <a:prstGeom prst="rect">
            <a:avLst/>
          </a:prstGeom>
          <a:noFill/>
        </p:spPr>
        <p:txBody>
          <a:bodyPr wrap="square" rtlCol="0">
            <a:spAutoFit/>
          </a:bodyPr>
          <a:lstStyle/>
          <a:p>
            <a:pPr algn="l"/>
            <a:r>
              <a:rPr lang="en-US" sz="2400" dirty="0">
                <a:solidFill>
                  <a:schemeClr val="bg1"/>
                </a:solidFill>
                <a:latin typeface="Calibri" panose="020F0502020204030204" pitchFamily="34" charset="0"/>
                <a:cs typeface="Calibri" panose="020F0502020204030204" pitchFamily="34" charset="0"/>
              </a:rPr>
              <a:t>TCC</a:t>
            </a:r>
            <a:endParaRPr lang="en-GB" sz="2400" dirty="0">
              <a:solidFill>
                <a:schemeClr val="bg1"/>
              </a:solidFill>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D140BB21-BA36-42B1-B718-FEA5D7F7A33F}"/>
              </a:ext>
            </a:extLst>
          </p:cNvPr>
          <p:cNvSpPr txBox="1"/>
          <p:nvPr/>
        </p:nvSpPr>
        <p:spPr>
          <a:xfrm>
            <a:off x="6545303" y="3612081"/>
            <a:ext cx="886168" cy="461665"/>
          </a:xfrm>
          <a:prstGeom prst="rect">
            <a:avLst/>
          </a:prstGeom>
          <a:noFill/>
        </p:spPr>
        <p:txBody>
          <a:bodyPr wrap="square" rtlCol="0">
            <a:spAutoFit/>
          </a:bodyPr>
          <a:lstStyle/>
          <a:p>
            <a:pPr algn="l"/>
            <a:r>
              <a:rPr lang="en-US" sz="2400" dirty="0">
                <a:solidFill>
                  <a:schemeClr val="bg1"/>
                </a:solidFill>
                <a:latin typeface="Calibri" panose="020F0502020204030204" pitchFamily="34" charset="0"/>
                <a:cs typeface="Calibri" panose="020F0502020204030204" pitchFamily="34" charset="0"/>
              </a:rPr>
              <a:t>PSM</a:t>
            </a:r>
            <a:endParaRPr lang="en-GB" sz="2400" dirty="0">
              <a:solidFill>
                <a:schemeClr val="bg1"/>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81B08B8C-B244-47E4-867C-0C9B19740D00}"/>
              </a:ext>
            </a:extLst>
          </p:cNvPr>
          <p:cNvSpPr txBox="1"/>
          <p:nvPr/>
        </p:nvSpPr>
        <p:spPr>
          <a:xfrm>
            <a:off x="4753800" y="3581657"/>
            <a:ext cx="935080" cy="1200329"/>
          </a:xfrm>
          <a:prstGeom prst="rect">
            <a:avLst/>
          </a:prstGeom>
          <a:noFill/>
        </p:spPr>
        <p:txBody>
          <a:bodyPr wrap="square" rtlCol="0">
            <a:spAutoFit/>
          </a:bodyPr>
          <a:lstStyle/>
          <a:p>
            <a:pPr algn="l"/>
            <a:r>
              <a:rPr lang="en-US" sz="2400" dirty="0">
                <a:solidFill>
                  <a:schemeClr val="bg1"/>
                </a:solidFill>
                <a:latin typeface="Calibri" panose="020F0502020204030204" pitchFamily="34" charset="0"/>
                <a:cs typeface="Calibri" panose="020F0502020204030204" pitchFamily="34" charset="0"/>
              </a:rPr>
              <a:t>ECR/ DMR/SCR</a:t>
            </a:r>
            <a:endParaRPr lang="en-GB" sz="2400" dirty="0">
              <a:solidFill>
                <a:schemeClr val="bg1"/>
              </a:solidFill>
              <a:latin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E9295853-015C-41E6-8274-ED74FEA98DF1}"/>
              </a:ext>
            </a:extLst>
          </p:cNvPr>
          <p:cNvSpPr txBox="1"/>
          <p:nvPr/>
        </p:nvSpPr>
        <p:spPr>
          <a:xfrm>
            <a:off x="4516230" y="2052047"/>
            <a:ext cx="1350273" cy="830997"/>
          </a:xfrm>
          <a:prstGeom prst="rect">
            <a:avLst/>
          </a:prstGeom>
          <a:noFill/>
        </p:spPr>
        <p:txBody>
          <a:bodyPr wrap="square" rtlCol="0">
            <a:spAutoFit/>
          </a:bodyPr>
          <a:lstStyle/>
          <a:p>
            <a:pPr algn="l"/>
            <a:r>
              <a:rPr lang="en-US" sz="2400" dirty="0">
                <a:solidFill>
                  <a:schemeClr val="bg1"/>
                </a:solidFill>
                <a:latin typeface="Calibri" panose="020F0502020204030204" pitchFamily="34" charset="0"/>
                <a:cs typeface="Calibri" panose="020F0502020204030204" pitchFamily="34" charset="0"/>
              </a:rPr>
              <a:t>Baseline EVM</a:t>
            </a:r>
            <a:endParaRPr lang="en-GB" sz="2400" dirty="0">
              <a:solidFill>
                <a:schemeClr val="bg1"/>
              </a:solidFill>
              <a:latin typeface="Calibri" panose="020F0502020204030204" pitchFamily="34" charset="0"/>
              <a:cs typeface="Calibri" panose="020F0502020204030204" pitchFamily="34" charset="0"/>
            </a:endParaRPr>
          </a:p>
        </p:txBody>
      </p:sp>
      <p:sp>
        <p:nvSpPr>
          <p:cNvPr id="24" name="Arc 23">
            <a:extLst>
              <a:ext uri="{FF2B5EF4-FFF2-40B4-BE49-F238E27FC236}">
                <a16:creationId xmlns:a16="http://schemas.microsoft.com/office/drawing/2014/main" id="{922E9E5E-9B37-48DB-AD02-9D645612B977}"/>
              </a:ext>
            </a:extLst>
          </p:cNvPr>
          <p:cNvSpPr/>
          <p:nvPr/>
        </p:nvSpPr>
        <p:spPr>
          <a:xfrm rot="1740069">
            <a:off x="5576460" y="2767630"/>
            <a:ext cx="830997" cy="830997"/>
          </a:xfrm>
          <a:prstGeom prst="arc">
            <a:avLst>
              <a:gd name="adj1" fmla="val 16200000"/>
              <a:gd name="adj2" fmla="val 10191091"/>
            </a:avLst>
          </a:prstGeom>
          <a:ln w="76200">
            <a:solidFill>
              <a:schemeClr val="accent3">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3" name="Rounded Rectangle 22">
            <a:extLst>
              <a:ext uri="{FF2B5EF4-FFF2-40B4-BE49-F238E27FC236}">
                <a16:creationId xmlns:a16="http://schemas.microsoft.com/office/drawing/2014/main" id="{4B7479E8-FE4B-4740-9340-EA16331AB231}"/>
              </a:ext>
            </a:extLst>
          </p:cNvPr>
          <p:cNvSpPr/>
          <p:nvPr/>
        </p:nvSpPr>
        <p:spPr>
          <a:xfrm>
            <a:off x="335360" y="3767997"/>
            <a:ext cx="3706525" cy="1076903"/>
          </a:xfrm>
          <a:prstGeom prst="roundRect">
            <a:avLst/>
          </a:prstGeom>
          <a:solidFill>
            <a:srgbClr val="FFC0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26" name="Rounded Rectangle 25">
            <a:extLst>
              <a:ext uri="{FF2B5EF4-FFF2-40B4-BE49-F238E27FC236}">
                <a16:creationId xmlns:a16="http://schemas.microsoft.com/office/drawing/2014/main" id="{192711D3-307C-BA45-BD3B-D60A94338A1D}"/>
              </a:ext>
            </a:extLst>
          </p:cNvPr>
          <p:cNvSpPr/>
          <p:nvPr/>
        </p:nvSpPr>
        <p:spPr>
          <a:xfrm>
            <a:off x="8204202" y="1189343"/>
            <a:ext cx="3335163" cy="1663593"/>
          </a:xfrm>
          <a:prstGeom prst="roundRect">
            <a:avLst/>
          </a:prstGeom>
          <a:solidFill>
            <a:srgbClr val="FFC0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7" name="TextBox 6">
            <a:extLst>
              <a:ext uri="{FF2B5EF4-FFF2-40B4-BE49-F238E27FC236}">
                <a16:creationId xmlns:a16="http://schemas.microsoft.com/office/drawing/2014/main" id="{EC17B188-14EC-D140-B604-D8CAA80DC2BB}"/>
              </a:ext>
            </a:extLst>
          </p:cNvPr>
          <p:cNvSpPr txBox="1"/>
          <p:nvPr/>
        </p:nvSpPr>
        <p:spPr>
          <a:xfrm>
            <a:off x="1789079" y="6309320"/>
            <a:ext cx="1930657" cy="338554"/>
          </a:xfrm>
          <a:prstGeom prst="rect">
            <a:avLst/>
          </a:prstGeom>
          <a:solidFill>
            <a:schemeClr val="tx2">
              <a:lumMod val="20000"/>
              <a:lumOff val="80000"/>
            </a:schemeClr>
          </a:solidFill>
        </p:spPr>
        <p:txBody>
          <a:bodyPr wrap="none" rtlCol="0">
            <a:spAutoFit/>
          </a:bodyPr>
          <a:lstStyle/>
          <a:p>
            <a:r>
              <a:rPr lang="en-FR" sz="1600" dirty="0">
                <a:latin typeface="Calibri" panose="020F0502020204030204" pitchFamily="34" charset="0"/>
                <a:cs typeface="Calibri" panose="020F0502020204030204" pitchFamily="34" charset="0"/>
              </a:rPr>
              <a:t>Courtesy: G. Vandoni</a:t>
            </a:r>
          </a:p>
        </p:txBody>
      </p:sp>
    </p:spTree>
    <p:extLst>
      <p:ext uri="{BB962C8B-B14F-4D97-AF65-F5344CB8AC3E}">
        <p14:creationId xmlns:p14="http://schemas.microsoft.com/office/powerpoint/2010/main" val="35011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dissolve">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220" y="50139"/>
            <a:ext cx="10560000" cy="720000"/>
          </a:xfrm>
        </p:spPr>
        <p:txBody>
          <a:bodyPr/>
          <a:lstStyle/>
          <a:p>
            <a:r>
              <a:rPr lang="en-US" dirty="0"/>
              <a:t>Project Organization for Managing the Process</a:t>
            </a:r>
          </a:p>
        </p:txBody>
      </p:sp>
      <p:sp>
        <p:nvSpPr>
          <p:cNvPr id="3" name="Text Placeholder 2"/>
          <p:cNvSpPr>
            <a:spLocks noGrp="1"/>
          </p:cNvSpPr>
          <p:nvPr>
            <p:ph type="body" idx="1"/>
          </p:nvPr>
        </p:nvSpPr>
        <p:spPr>
          <a:xfrm>
            <a:off x="6096000" y="759107"/>
            <a:ext cx="5386917" cy="639763"/>
          </a:xfrm>
        </p:spPr>
        <p:txBody>
          <a:bodyPr>
            <a:normAutofit lnSpcReduction="10000"/>
          </a:bodyPr>
          <a:lstStyle/>
          <a:p>
            <a:pPr algn="ctr"/>
            <a:r>
              <a:rPr lang="en-US" dirty="0">
                <a:solidFill>
                  <a:srgbClr val="00B050"/>
                </a:solidFill>
              </a:rPr>
              <a:t>TCC</a:t>
            </a:r>
          </a:p>
          <a:p>
            <a:pPr algn="ctr"/>
            <a:r>
              <a:rPr lang="en-US" dirty="0"/>
              <a:t>Technical Coordination Committee</a:t>
            </a:r>
          </a:p>
        </p:txBody>
      </p:sp>
      <p:sp>
        <p:nvSpPr>
          <p:cNvPr id="4" name="Content Placeholder 3"/>
          <p:cNvSpPr>
            <a:spLocks noGrp="1"/>
          </p:cNvSpPr>
          <p:nvPr>
            <p:ph sz="half" idx="2"/>
          </p:nvPr>
        </p:nvSpPr>
        <p:spPr>
          <a:xfrm>
            <a:off x="5917718" y="1482410"/>
            <a:ext cx="6144683" cy="2494879"/>
          </a:xfrm>
        </p:spPr>
        <p:txBody>
          <a:bodyPr>
            <a:normAutofit fontScale="92500" lnSpcReduction="10000"/>
          </a:bodyPr>
          <a:lstStyle/>
          <a:p>
            <a:r>
              <a:rPr lang="en-US" dirty="0">
                <a:latin typeface="Calibri" panose="020F0502020204030204" pitchFamily="34" charset="0"/>
                <a:cs typeface="Calibri" panose="020F0502020204030204" pitchFamily="34" charset="0"/>
              </a:rPr>
              <a:t>Installed in 2016 (merging TC and PLC of </a:t>
            </a:r>
            <a:r>
              <a:rPr lang="en-US" dirty="0" err="1">
                <a:latin typeface="Calibri" panose="020F0502020204030204" pitchFamily="34" charset="0"/>
                <a:cs typeface="Calibri" panose="020F0502020204030204" pitchFamily="34" charset="0"/>
              </a:rPr>
              <a:t>HiLumi</a:t>
            </a:r>
            <a:r>
              <a:rPr lang="en-US" dirty="0">
                <a:latin typeface="Calibri" panose="020F0502020204030204" pitchFamily="34" charset="0"/>
                <a:cs typeface="Calibri" panose="020F0502020204030204" pitchFamily="34" charset="0"/>
              </a:rPr>
              <a:t>)</a:t>
            </a:r>
          </a:p>
          <a:p>
            <a:r>
              <a:rPr lang="en-US" dirty="0">
                <a:solidFill>
                  <a:schemeClr val="tx1">
                    <a:lumMod val="65000"/>
                    <a:lumOff val="35000"/>
                  </a:schemeClr>
                </a:solidFill>
                <a:latin typeface="Calibri" panose="020F0502020204030204" pitchFamily="34" charset="0"/>
                <a:cs typeface="Calibri" panose="020F0502020204030204" pitchFamily="34" charset="0"/>
              </a:rPr>
              <a:t>Chaired by DPL</a:t>
            </a:r>
          </a:p>
          <a:p>
            <a:r>
              <a:rPr lang="en-US" dirty="0">
                <a:solidFill>
                  <a:srgbClr val="FF0000"/>
                </a:solidFill>
                <a:latin typeface="Calibri" panose="020F0502020204030204" pitchFamily="34" charset="0"/>
                <a:cs typeface="Calibri" panose="020F0502020204030204" pitchFamily="34" charset="0"/>
              </a:rPr>
              <a:t>In total 162 meetings (ca. 28/y)</a:t>
            </a:r>
          </a:p>
          <a:p>
            <a:r>
              <a:rPr lang="en-US" dirty="0">
                <a:solidFill>
                  <a:srgbClr val="FF0000"/>
                </a:solidFill>
                <a:latin typeface="Calibri" panose="020F0502020204030204" pitchFamily="34" charset="0"/>
                <a:cs typeface="Calibri" panose="020F0502020204030204" pitchFamily="34" charset="0"/>
              </a:rPr>
              <a:t>540 presentations </a:t>
            </a:r>
          </a:p>
          <a:p>
            <a:r>
              <a:rPr lang="en-US" dirty="0">
                <a:latin typeface="Calibri" panose="020F0502020204030204" pitchFamily="34" charset="0"/>
                <a:cs typeface="Calibri" panose="020F0502020204030204" pitchFamily="34" charset="0"/>
              </a:rPr>
              <a:t>Average attendance of </a:t>
            </a:r>
            <a:r>
              <a:rPr lang="en-US" dirty="0">
                <a:latin typeface="Calibri" panose="020F0502020204030204" pitchFamily="34" charset="0"/>
                <a:cs typeface="Calibri" panose="020F0502020204030204" pitchFamily="34" charset="0"/>
                <a:sym typeface="Wingdings" pitchFamily="2" charset="2"/>
              </a:rPr>
              <a:t>ca. 60 people in remote! Since May this year very successful return to in-presence meetings with similar attendance!</a:t>
            </a:r>
            <a:endParaRPr lang="en-US" dirty="0">
              <a:latin typeface="Calibri" panose="020F0502020204030204" pitchFamily="34" charset="0"/>
              <a:cs typeface="Calibri" panose="020F0502020204030204" pitchFamily="34" charset="0"/>
            </a:endParaRPr>
          </a:p>
          <a:p>
            <a:pPr lvl="1"/>
            <a:endParaRPr lang="fr-CH"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
        <p:nvSpPr>
          <p:cNvPr id="5" name="Text Placeholder 4"/>
          <p:cNvSpPr>
            <a:spLocks noGrp="1"/>
          </p:cNvSpPr>
          <p:nvPr>
            <p:ph type="body" sz="quarter" idx="3"/>
          </p:nvPr>
        </p:nvSpPr>
        <p:spPr>
          <a:xfrm>
            <a:off x="295273" y="759107"/>
            <a:ext cx="4759787" cy="639763"/>
          </a:xfrm>
        </p:spPr>
        <p:txBody>
          <a:bodyPr>
            <a:normAutofit lnSpcReduction="10000"/>
          </a:bodyPr>
          <a:lstStyle/>
          <a:p>
            <a:pPr algn="ctr"/>
            <a:r>
              <a:rPr lang="en-US" dirty="0">
                <a:solidFill>
                  <a:srgbClr val="00B050"/>
                </a:solidFill>
              </a:rPr>
              <a:t>PSM</a:t>
            </a:r>
            <a:br>
              <a:rPr lang="en-US" dirty="0"/>
            </a:br>
            <a:r>
              <a:rPr lang="en-US" dirty="0"/>
              <a:t>Project Steering Meetings</a:t>
            </a:r>
          </a:p>
        </p:txBody>
      </p:sp>
      <p:sp>
        <p:nvSpPr>
          <p:cNvPr id="6" name="Content Placeholder 5"/>
          <p:cNvSpPr>
            <a:spLocks noGrp="1"/>
          </p:cNvSpPr>
          <p:nvPr>
            <p:ph sz="quarter" idx="4"/>
          </p:nvPr>
        </p:nvSpPr>
        <p:spPr>
          <a:xfrm>
            <a:off x="346927" y="1462349"/>
            <a:ext cx="5566540" cy="5065683"/>
          </a:xfrm>
        </p:spPr>
        <p:txBody>
          <a:bodyPr>
            <a:normAutofit fontScale="92500" lnSpcReduction="10000"/>
          </a:bodyPr>
          <a:lstStyle/>
          <a:p>
            <a:r>
              <a:rPr lang="en-US" dirty="0">
                <a:solidFill>
                  <a:schemeClr val="bg1">
                    <a:lumMod val="75000"/>
                  </a:schemeClr>
                </a:solidFill>
                <a:latin typeface="Calibri" panose="020F0502020204030204" pitchFamily="34" charset="0"/>
                <a:cs typeface="Calibri" panose="020F0502020204030204" pitchFamily="34" charset="0"/>
              </a:rPr>
              <a:t>Started in 2017</a:t>
            </a:r>
          </a:p>
          <a:p>
            <a:r>
              <a:rPr lang="en-US" dirty="0">
                <a:solidFill>
                  <a:schemeClr val="bg1">
                    <a:lumMod val="75000"/>
                  </a:schemeClr>
                </a:solidFill>
                <a:latin typeface="Calibri" panose="020F0502020204030204" pitchFamily="34" charset="0"/>
                <a:cs typeface="Calibri" panose="020F0502020204030204" pitchFamily="34" charset="0"/>
              </a:rPr>
              <a:t>Scope: review of each WP by HLPO with GL &amp; Dep. Head concerned, of: budget, MS &amp; DLV, procurement and production plan</a:t>
            </a:r>
          </a:p>
          <a:p>
            <a:r>
              <a:rPr lang="en-US" b="1" dirty="0">
                <a:solidFill>
                  <a:schemeClr val="bg1">
                    <a:lumMod val="75000"/>
                  </a:schemeClr>
                </a:solidFill>
                <a:latin typeface="Calibri" panose="020F0502020204030204" pitchFamily="34" charset="0"/>
                <a:cs typeface="Calibri" panose="020F0502020204030204" pitchFamily="34" charset="0"/>
              </a:rPr>
              <a:t>Chaired by HLPL</a:t>
            </a:r>
          </a:p>
          <a:p>
            <a:r>
              <a:rPr lang="en-US" b="1" dirty="0">
                <a:solidFill>
                  <a:schemeClr val="bg1">
                    <a:lumMod val="75000"/>
                  </a:schemeClr>
                </a:solidFill>
                <a:latin typeface="Calibri" panose="020F0502020204030204" pitchFamily="34" charset="0"/>
                <a:cs typeface="Calibri" panose="020F0502020204030204" pitchFamily="34" charset="0"/>
              </a:rPr>
              <a:t>So far 205 PSMs </a:t>
            </a:r>
          </a:p>
          <a:p>
            <a:pPr lvl="1"/>
            <a:r>
              <a:rPr lang="en-US" b="1" dirty="0">
                <a:solidFill>
                  <a:schemeClr val="bg1">
                    <a:lumMod val="75000"/>
                  </a:schemeClr>
                </a:solidFill>
                <a:latin typeface="Calibri" panose="020F0502020204030204" pitchFamily="34" charset="0"/>
                <a:cs typeface="Calibri" panose="020F0502020204030204" pitchFamily="34" charset="0"/>
              </a:rPr>
              <a:t>40 in 2017</a:t>
            </a:r>
          </a:p>
          <a:p>
            <a:pPr lvl="1"/>
            <a:r>
              <a:rPr lang="en-US" b="1" dirty="0">
                <a:solidFill>
                  <a:schemeClr val="bg1">
                    <a:lumMod val="75000"/>
                  </a:schemeClr>
                </a:solidFill>
                <a:latin typeface="Calibri" panose="020F0502020204030204" pitchFamily="34" charset="0"/>
                <a:cs typeface="Calibri" panose="020F0502020204030204" pitchFamily="34" charset="0"/>
              </a:rPr>
              <a:t>38 in 2018</a:t>
            </a:r>
          </a:p>
          <a:p>
            <a:pPr lvl="1"/>
            <a:r>
              <a:rPr lang="en-US" b="1" dirty="0">
                <a:solidFill>
                  <a:schemeClr val="bg1">
                    <a:lumMod val="75000"/>
                  </a:schemeClr>
                </a:solidFill>
                <a:latin typeface="Calibri" panose="020F0502020204030204" pitchFamily="34" charset="0"/>
                <a:cs typeface="Calibri" panose="020F0502020204030204" pitchFamily="34" charset="0"/>
              </a:rPr>
              <a:t>70 in 2019</a:t>
            </a:r>
          </a:p>
          <a:p>
            <a:pPr lvl="1"/>
            <a:r>
              <a:rPr lang="en-US" b="1" dirty="0">
                <a:solidFill>
                  <a:schemeClr val="bg1">
                    <a:lumMod val="75000"/>
                  </a:schemeClr>
                </a:solidFill>
                <a:latin typeface="Calibri" panose="020F0502020204030204" pitchFamily="34" charset="0"/>
                <a:cs typeface="Calibri" panose="020F0502020204030204" pitchFamily="34" charset="0"/>
                <a:sym typeface="Wingdings" pitchFamily="2" charset="2"/>
              </a:rPr>
              <a:t>71</a:t>
            </a:r>
            <a:r>
              <a:rPr lang="en-US" b="1" dirty="0">
                <a:solidFill>
                  <a:schemeClr val="bg1">
                    <a:lumMod val="75000"/>
                  </a:schemeClr>
                </a:solidFill>
                <a:latin typeface="Calibri" panose="020F0502020204030204" pitchFamily="34" charset="0"/>
                <a:cs typeface="Calibri" panose="020F0502020204030204" pitchFamily="34" charset="0"/>
              </a:rPr>
              <a:t> in 2020</a:t>
            </a:r>
          </a:p>
          <a:p>
            <a:pPr lvl="1"/>
            <a:r>
              <a:rPr lang="en-US" b="1" dirty="0">
                <a:solidFill>
                  <a:schemeClr val="bg1">
                    <a:lumMod val="75000"/>
                  </a:schemeClr>
                </a:solidFill>
                <a:latin typeface="Calibri" panose="020F0502020204030204" pitchFamily="34" charset="0"/>
                <a:cs typeface="Calibri" panose="020F0502020204030204" pitchFamily="34" charset="0"/>
              </a:rPr>
              <a:t>48 (+7) In 2021 / not counting C&amp;SR preparation</a:t>
            </a:r>
          </a:p>
          <a:p>
            <a:pPr lvl="1"/>
            <a:r>
              <a:rPr lang="en-US" dirty="0">
                <a:solidFill>
                  <a:schemeClr val="bg1">
                    <a:lumMod val="75000"/>
                  </a:schemeClr>
                </a:solidFill>
                <a:latin typeface="Calibri" panose="020F0502020204030204" pitchFamily="34" charset="0"/>
                <a:cs typeface="Calibri" panose="020F0502020204030204" pitchFamily="34" charset="0"/>
              </a:rPr>
              <a:t>4 times :WP3 / WP4 / WP5 / WP6A / WP17</a:t>
            </a:r>
          </a:p>
          <a:p>
            <a:pPr lvl="1"/>
            <a:r>
              <a:rPr lang="en-US" dirty="0">
                <a:solidFill>
                  <a:schemeClr val="bg1">
                    <a:lumMod val="75000"/>
                  </a:schemeClr>
                </a:solidFill>
                <a:latin typeface="Calibri" panose="020F0502020204030204" pitchFamily="34" charset="0"/>
                <a:cs typeface="Calibri" panose="020F0502020204030204" pitchFamily="34" charset="0"/>
              </a:rPr>
              <a:t>3 times: WP6A / WP7 / WP8 / WP9 / WP12 / WP13 / WP15 / WP16</a:t>
            </a:r>
          </a:p>
          <a:p>
            <a:pPr lvl="1"/>
            <a:r>
              <a:rPr lang="en-US" dirty="0">
                <a:solidFill>
                  <a:schemeClr val="bg1">
                    <a:lumMod val="75000"/>
                  </a:schemeClr>
                </a:solidFill>
                <a:latin typeface="Calibri" panose="020F0502020204030204" pitchFamily="34" charset="0"/>
                <a:cs typeface="Calibri" panose="020F0502020204030204" pitchFamily="34" charset="0"/>
              </a:rPr>
              <a:t>Twice: WP2 / WP10 / WP14 / WP18</a:t>
            </a:r>
          </a:p>
        </p:txBody>
      </p:sp>
      <p:sp>
        <p:nvSpPr>
          <p:cNvPr id="8" name="Slide Number Placeholder 7"/>
          <p:cNvSpPr>
            <a:spLocks noGrp="1"/>
          </p:cNvSpPr>
          <p:nvPr>
            <p:ph type="sldNum" sz="quarter" idx="12"/>
          </p:nvPr>
        </p:nvSpPr>
        <p:spPr>
          <a:xfrm>
            <a:off x="11692924" y="6463029"/>
            <a:ext cx="480000" cy="360000"/>
          </a:xfrm>
        </p:spPr>
        <p:txBody>
          <a:bodyPr/>
          <a:lstStyle/>
          <a:p>
            <a:fld id="{BFDCA1C4-9514-7B4F-976F-D92F7E296653}" type="slidenum">
              <a:rPr lang="fr-FR" smtClean="0"/>
              <a:pPr/>
              <a:t>5</a:t>
            </a:fld>
            <a:endParaRPr lang="fr-FR" dirty="0"/>
          </a:p>
        </p:txBody>
      </p:sp>
      <p:sp>
        <p:nvSpPr>
          <p:cNvPr id="9" name="Text Placeholder 2">
            <a:extLst>
              <a:ext uri="{FF2B5EF4-FFF2-40B4-BE49-F238E27FC236}">
                <a16:creationId xmlns:a16="http://schemas.microsoft.com/office/drawing/2014/main" id="{D10BB82B-68B0-ED46-8B12-7791FAFCDC1F}"/>
              </a:ext>
            </a:extLst>
          </p:cNvPr>
          <p:cNvSpPr txBox="1">
            <a:spLocks/>
          </p:cNvSpPr>
          <p:nvPr/>
        </p:nvSpPr>
        <p:spPr>
          <a:xfrm>
            <a:off x="5998336" y="4365104"/>
            <a:ext cx="5386917" cy="639763"/>
          </a:xfrm>
          <a:prstGeom prst="rect">
            <a:avLst/>
          </a:prstGeom>
        </p:spPr>
        <p:txBody>
          <a:bodyPr vert="horz" lIns="0" tIns="0" rIns="0" bIns="0" rtlCol="0" anchor="t">
            <a:norm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ctr"/>
            <a:r>
              <a:rPr lang="en-US" dirty="0">
                <a:solidFill>
                  <a:srgbClr val="00B050"/>
                </a:solidFill>
              </a:rPr>
              <a:t>Collaboration Steering Committees</a:t>
            </a:r>
          </a:p>
        </p:txBody>
      </p:sp>
      <p:sp>
        <p:nvSpPr>
          <p:cNvPr id="11" name="Content Placeholder 3">
            <a:extLst>
              <a:ext uri="{FF2B5EF4-FFF2-40B4-BE49-F238E27FC236}">
                <a16:creationId xmlns:a16="http://schemas.microsoft.com/office/drawing/2014/main" id="{69B20A16-77A5-574F-8415-F9EB01BC7EAE}"/>
              </a:ext>
            </a:extLst>
          </p:cNvPr>
          <p:cNvSpPr txBox="1">
            <a:spLocks/>
          </p:cNvSpPr>
          <p:nvPr/>
        </p:nvSpPr>
        <p:spPr>
          <a:xfrm>
            <a:off x="6071997" y="4797152"/>
            <a:ext cx="6144683" cy="216162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r>
              <a:rPr lang="en-US" sz="2000" dirty="0">
                <a:solidFill>
                  <a:schemeClr val="bg1">
                    <a:lumMod val="75000"/>
                  </a:schemeClr>
                </a:solidFill>
                <a:latin typeface="Calibri" panose="020F0502020204030204" pitchFamily="34" charset="0"/>
                <a:cs typeface="Calibri" panose="020F0502020204030204" pitchFamily="34" charset="0"/>
              </a:rPr>
              <a:t>Organized for each Collaboration</a:t>
            </a:r>
          </a:p>
          <a:p>
            <a:r>
              <a:rPr lang="en-US" sz="2000" b="1" dirty="0">
                <a:solidFill>
                  <a:schemeClr val="bg1">
                    <a:lumMod val="75000"/>
                  </a:schemeClr>
                </a:solidFill>
                <a:latin typeface="Calibri" panose="020F0502020204030204" pitchFamily="34" charset="0"/>
                <a:cs typeface="Calibri" panose="020F0502020204030204" pitchFamily="34" charset="0"/>
              </a:rPr>
              <a:t>Chaired by Collaboration partner and PL</a:t>
            </a:r>
          </a:p>
          <a:p>
            <a:r>
              <a:rPr lang="en-US" sz="2000" b="1" dirty="0">
                <a:solidFill>
                  <a:schemeClr val="bg1">
                    <a:lumMod val="75000"/>
                  </a:schemeClr>
                </a:solidFill>
                <a:latin typeface="Calibri" panose="020F0502020204030204" pitchFamily="34" charset="0"/>
                <a:cs typeface="Calibri" panose="020F0502020204030204" pitchFamily="34" charset="0"/>
              </a:rPr>
              <a:t>At least once per year per collaboration</a:t>
            </a:r>
          </a:p>
          <a:p>
            <a:r>
              <a:rPr lang="en-US" sz="2000" b="1" dirty="0">
                <a:solidFill>
                  <a:schemeClr val="bg1">
                    <a:lumMod val="75000"/>
                  </a:schemeClr>
                </a:solidFill>
                <a:latin typeface="Calibri" panose="020F0502020204030204" pitchFamily="34" charset="0"/>
                <a:cs typeface="Calibri" panose="020F0502020204030204" pitchFamily="34" charset="0"/>
              </a:rPr>
              <a:t>In total ca. 42 Meetings so far, 9 in 2021</a:t>
            </a:r>
          </a:p>
        </p:txBody>
      </p:sp>
    </p:spTree>
    <p:extLst>
      <p:ext uri="{BB962C8B-B14F-4D97-AF65-F5344CB8AC3E}">
        <p14:creationId xmlns:p14="http://schemas.microsoft.com/office/powerpoint/2010/main" val="270732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dissolve">
                                      <p:cBhvr>
                                        <p:cTn id="16" dur="500"/>
                                        <p:tgtEl>
                                          <p:spTgt spid="4">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dissolve">
                                      <p:cBhvr>
                                        <p:cTn id="19" dur="500"/>
                                        <p:tgtEl>
                                          <p:spTgt spid="4">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dissolve">
                                      <p:cBhvr>
                                        <p:cTn id="22" dur="500"/>
                                        <p:tgtEl>
                                          <p:spTgt spid="3">
                                            <p:txEl>
                                              <p:pRg st="0" end="0"/>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dissolve">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dissolv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a:solidFill>
                  <a:srgbClr val="64BCD9"/>
                </a:solidFill>
                <a:latin typeface="Arial"/>
              </a:rPr>
              <a:pPr/>
              <a:t>6</a:t>
            </a:fld>
            <a:endParaRPr lang="fr-FR">
              <a:solidFill>
                <a:srgbClr val="64BCD9"/>
              </a:solidFill>
              <a:latin typeface="Arial"/>
            </a:endParaRPr>
          </a:p>
        </p:txBody>
      </p:sp>
      <p:sp>
        <p:nvSpPr>
          <p:cNvPr id="4" name="Titre 1">
            <a:extLst>
              <a:ext uri="{FF2B5EF4-FFF2-40B4-BE49-F238E27FC236}">
                <a16:creationId xmlns:a16="http://schemas.microsoft.com/office/drawing/2014/main" id="{3B6AD970-03BC-44C2-8063-179A6D7DD7E8}"/>
              </a:ext>
            </a:extLst>
          </p:cNvPr>
          <p:cNvSpPr>
            <a:spLocks noGrp="1"/>
          </p:cNvSpPr>
          <p:nvPr>
            <p:ph type="title"/>
          </p:nvPr>
        </p:nvSpPr>
        <p:spPr>
          <a:xfrm>
            <a:off x="2136000" y="180000"/>
            <a:ext cx="9144576" cy="720000"/>
          </a:xfrm>
        </p:spPr>
        <p:txBody>
          <a:bodyPr/>
          <a:lstStyle/>
          <a:p>
            <a:r>
              <a:rPr lang="en-US" dirty="0"/>
              <a:t>ECRs and DMRs by WPs throughout the project</a:t>
            </a:r>
            <a:endParaRPr lang="en-GB" dirty="0"/>
          </a:p>
        </p:txBody>
      </p:sp>
      <p:sp>
        <p:nvSpPr>
          <p:cNvPr id="9" name="Espace réservé du pied de page 3">
            <a:extLst>
              <a:ext uri="{FF2B5EF4-FFF2-40B4-BE49-F238E27FC236}">
                <a16:creationId xmlns:a16="http://schemas.microsoft.com/office/drawing/2014/main" id="{293194D0-F9B3-8829-3276-59B5B3F4CAC2}"/>
              </a:ext>
            </a:extLst>
          </p:cNvPr>
          <p:cNvSpPr>
            <a:spLocks noGrp="1"/>
          </p:cNvSpPr>
          <p:nvPr>
            <p:ph type="ftr" sz="quarter" idx="11"/>
          </p:nvPr>
        </p:nvSpPr>
        <p:spPr>
          <a:xfrm>
            <a:off x="3429000" y="6356350"/>
            <a:ext cx="6627000" cy="360000"/>
          </a:xfrm>
        </p:spPr>
        <p:txBody>
          <a:bodyPr/>
          <a:lstStyle/>
          <a:p>
            <a:r>
              <a:rPr lang="fr-FR" dirty="0">
                <a:solidFill>
                  <a:srgbClr val="64BCD9"/>
                </a:solidFill>
                <a:latin typeface="Arial"/>
              </a:rPr>
              <a:t>Victor Guillen Humbria, ATS-Do 22.08.2022</a:t>
            </a:r>
            <a:endParaRPr lang="en-GB" dirty="0">
              <a:solidFill>
                <a:srgbClr val="64BCD9"/>
              </a:solidFill>
              <a:latin typeface="Arial"/>
            </a:endParaRPr>
          </a:p>
        </p:txBody>
      </p:sp>
      <p:pic>
        <p:nvPicPr>
          <p:cNvPr id="2" name="Picture 1">
            <a:extLst>
              <a:ext uri="{FF2B5EF4-FFF2-40B4-BE49-F238E27FC236}">
                <a16:creationId xmlns:a16="http://schemas.microsoft.com/office/drawing/2014/main" id="{F66E04B5-0FF3-D3BC-A757-B9195759AF7B}"/>
              </a:ext>
            </a:extLst>
          </p:cNvPr>
          <p:cNvPicPr>
            <a:picLocks noChangeAspect="1"/>
          </p:cNvPicPr>
          <p:nvPr/>
        </p:nvPicPr>
        <p:blipFill>
          <a:blip r:embed="rId2"/>
          <a:stretch>
            <a:fillRect/>
          </a:stretch>
        </p:blipFill>
        <p:spPr>
          <a:xfrm>
            <a:off x="671295" y="816172"/>
            <a:ext cx="11000155" cy="3268338"/>
          </a:xfrm>
          <a:prstGeom prst="rect">
            <a:avLst/>
          </a:prstGeom>
        </p:spPr>
      </p:pic>
      <p:pic>
        <p:nvPicPr>
          <p:cNvPr id="5" name="Picture 4">
            <a:extLst>
              <a:ext uri="{FF2B5EF4-FFF2-40B4-BE49-F238E27FC236}">
                <a16:creationId xmlns:a16="http://schemas.microsoft.com/office/drawing/2014/main" id="{DBF96122-FEA8-BE59-B296-43ADFD2202E4}"/>
              </a:ext>
            </a:extLst>
          </p:cNvPr>
          <p:cNvPicPr>
            <a:picLocks noChangeAspect="1"/>
          </p:cNvPicPr>
          <p:nvPr/>
        </p:nvPicPr>
        <p:blipFill>
          <a:blip r:embed="rId3"/>
          <a:stretch>
            <a:fillRect/>
          </a:stretch>
        </p:blipFill>
        <p:spPr>
          <a:xfrm>
            <a:off x="695400" y="3482785"/>
            <a:ext cx="11000154" cy="3258583"/>
          </a:xfrm>
          <a:prstGeom prst="rect">
            <a:avLst/>
          </a:prstGeom>
        </p:spPr>
      </p:pic>
      <p:graphicFrame>
        <p:nvGraphicFramePr>
          <p:cNvPr id="15" name="Table 14">
            <a:extLst>
              <a:ext uri="{FF2B5EF4-FFF2-40B4-BE49-F238E27FC236}">
                <a16:creationId xmlns:a16="http://schemas.microsoft.com/office/drawing/2014/main" id="{50F73009-1534-5B42-614B-E590EC1D085E}"/>
              </a:ext>
            </a:extLst>
          </p:cNvPr>
          <p:cNvGraphicFramePr>
            <a:graphicFrameLocks noGrp="1"/>
          </p:cNvGraphicFramePr>
          <p:nvPr>
            <p:extLst>
              <p:ext uri="{D42A27DB-BD31-4B8C-83A1-F6EECF244321}">
                <p14:modId xmlns:p14="http://schemas.microsoft.com/office/powerpoint/2010/main" val="974579187"/>
              </p:ext>
            </p:extLst>
          </p:nvPr>
        </p:nvGraphicFramePr>
        <p:xfrm>
          <a:off x="10554980" y="1136019"/>
          <a:ext cx="1152128" cy="1013460"/>
        </p:xfrm>
        <a:graphic>
          <a:graphicData uri="http://schemas.openxmlformats.org/drawingml/2006/table">
            <a:tbl>
              <a:tblPr>
                <a:tableStyleId>{6E25E649-3F16-4E02-A733-19D2CDBF48F0}</a:tableStyleId>
              </a:tblPr>
              <a:tblGrid>
                <a:gridCol w="576064">
                  <a:extLst>
                    <a:ext uri="{9D8B030D-6E8A-4147-A177-3AD203B41FA5}">
                      <a16:colId xmlns:a16="http://schemas.microsoft.com/office/drawing/2014/main" val="2407277760"/>
                    </a:ext>
                  </a:extLst>
                </a:gridCol>
                <a:gridCol w="576064">
                  <a:extLst>
                    <a:ext uri="{9D8B030D-6E8A-4147-A177-3AD203B41FA5}">
                      <a16:colId xmlns:a16="http://schemas.microsoft.com/office/drawing/2014/main" val="2998614093"/>
                    </a:ext>
                  </a:extLst>
                </a:gridCol>
              </a:tblGrid>
              <a:tr h="0">
                <a:tc gridSpan="2">
                  <a:txBody>
                    <a:bodyPr/>
                    <a:lstStyle/>
                    <a:p>
                      <a:pPr algn="r" fontAlgn="ctr"/>
                      <a:r>
                        <a:rPr lang="en-GB" sz="1800" b="1" u="none" strike="noStrike" dirty="0">
                          <a:solidFill>
                            <a:srgbClr val="000000"/>
                          </a:solidFill>
                          <a:effectLst/>
                          <a:latin typeface="Calibri" panose="020F0502020204030204" pitchFamily="34" charset="0"/>
                          <a:cs typeface="Calibri" panose="020F0502020204030204" pitchFamily="34" charset="0"/>
                        </a:rPr>
                        <a:t>TOTALS</a:t>
                      </a:r>
                      <a:endParaRPr lang="en-GB" sz="1800" b="1" i="0" u="none" strike="noStrike" dirty="0">
                        <a:solidFill>
                          <a:srgbClr val="000000"/>
                        </a:solidFill>
                        <a:effectLst/>
                        <a:latin typeface="Calibri" panose="020F0502020204030204" pitchFamily="34" charset="0"/>
                        <a:cs typeface="Calibri" panose="020F0502020204030204" pitchFamily="34" charset="0"/>
                      </a:endParaRPr>
                    </a:p>
                  </a:txBody>
                  <a:tcPr marL="7620" marR="7620" marT="7620" marB="0" anchor="ctr"/>
                </a:tc>
                <a:tc hMerge="1">
                  <a:txBody>
                    <a:bodyPr/>
                    <a:lstStyle/>
                    <a:p>
                      <a:endParaRPr lang="en-GB"/>
                    </a:p>
                  </a:txBody>
                  <a:tcPr/>
                </a:tc>
                <a:extLst>
                  <a:ext uri="{0D108BD9-81ED-4DB2-BD59-A6C34878D82A}">
                    <a16:rowId xmlns:a16="http://schemas.microsoft.com/office/drawing/2014/main" val="3479006439"/>
                  </a:ext>
                </a:extLst>
              </a:tr>
              <a:tr h="182880">
                <a:tc>
                  <a:txBody>
                    <a:bodyPr/>
                    <a:lstStyle/>
                    <a:p>
                      <a:pPr algn="r" fontAlgn="b"/>
                      <a:endParaRPr lang="en-GB" sz="1100" b="0" i="0" u="none" strike="noStrike">
                        <a:solidFill>
                          <a:srgbClr val="000000"/>
                        </a:solidFill>
                        <a:effectLst/>
                        <a:latin typeface="Calibri" panose="020F0502020204030204" pitchFamily="34" charset="0"/>
                        <a:cs typeface="Calibri" panose="020F0502020204030204" pitchFamily="34" charset="0"/>
                      </a:endParaRPr>
                    </a:p>
                  </a:txBody>
                  <a:tcPr marL="7620" marR="7620" marT="7620" marB="0" anchor="b"/>
                </a:tc>
                <a:tc>
                  <a:txBody>
                    <a:bodyPr/>
                    <a:lstStyle/>
                    <a:p>
                      <a:pPr algn="r" fontAlgn="b"/>
                      <a:r>
                        <a:rPr lang="en-GB" sz="1100" b="1" u="none" strike="noStrike" dirty="0">
                          <a:solidFill>
                            <a:srgbClr val="000000"/>
                          </a:solidFill>
                          <a:effectLst/>
                          <a:latin typeface="Calibri" panose="020F0502020204030204" pitchFamily="34" charset="0"/>
                          <a:cs typeface="Calibri" panose="020F0502020204030204" pitchFamily="34" charset="0"/>
                        </a:rPr>
                        <a:t>Qty</a:t>
                      </a:r>
                      <a:endParaRPr lang="en-GB" sz="1100" b="1" i="0" u="none" strike="noStrike" dirty="0">
                        <a:solidFill>
                          <a:srgbClr val="000000"/>
                        </a:solidFill>
                        <a:effectLst/>
                        <a:latin typeface="Calibri" panose="020F0502020204030204" pitchFamily="34" charset="0"/>
                        <a:cs typeface="Calibri" panose="020F0502020204030204" pitchFamily="34" charset="0"/>
                      </a:endParaRPr>
                    </a:p>
                  </a:txBody>
                  <a:tcPr marL="7620" marR="7620" marT="7620" marB="0" anchor="b"/>
                </a:tc>
                <a:extLst>
                  <a:ext uri="{0D108BD9-81ED-4DB2-BD59-A6C34878D82A}">
                    <a16:rowId xmlns:a16="http://schemas.microsoft.com/office/drawing/2014/main" val="1318507960"/>
                  </a:ext>
                </a:extLst>
              </a:tr>
              <a:tr h="182880">
                <a:tc>
                  <a:txBody>
                    <a:bodyPr/>
                    <a:lstStyle/>
                    <a:p>
                      <a:pPr algn="r" fontAlgn="b"/>
                      <a:r>
                        <a:rPr lang="en-GB" sz="1100" b="1" u="none" strike="noStrike">
                          <a:solidFill>
                            <a:srgbClr val="000000"/>
                          </a:solidFill>
                          <a:effectLst/>
                          <a:latin typeface="Calibri" panose="020F0502020204030204" pitchFamily="34" charset="0"/>
                          <a:cs typeface="Calibri" panose="020F0502020204030204" pitchFamily="34" charset="0"/>
                        </a:rPr>
                        <a:t>ECR</a:t>
                      </a:r>
                      <a:endParaRPr lang="en-GB" sz="1100" b="1" i="0" u="none" strike="noStrike">
                        <a:solidFill>
                          <a:srgbClr val="000000"/>
                        </a:solidFill>
                        <a:effectLst/>
                        <a:latin typeface="Calibri" panose="020F0502020204030204" pitchFamily="34" charset="0"/>
                        <a:cs typeface="Calibri" panose="020F0502020204030204" pitchFamily="34" charset="0"/>
                      </a:endParaRPr>
                    </a:p>
                  </a:txBody>
                  <a:tcPr marL="7620" marR="7620" marT="7620" marB="0" anchor="b"/>
                </a:tc>
                <a:tc>
                  <a:txBody>
                    <a:bodyPr/>
                    <a:lstStyle/>
                    <a:p>
                      <a:pPr algn="r" fontAlgn="b"/>
                      <a:r>
                        <a:rPr lang="en-GB" sz="1100" b="0" u="none" strike="noStrike">
                          <a:solidFill>
                            <a:srgbClr val="000000"/>
                          </a:solidFill>
                          <a:effectLst/>
                          <a:latin typeface="Calibri" panose="020F0502020204030204" pitchFamily="34" charset="0"/>
                          <a:cs typeface="Calibri" panose="020F0502020204030204" pitchFamily="34" charset="0"/>
                        </a:rPr>
                        <a:t>102</a:t>
                      </a:r>
                      <a:endParaRPr lang="en-GB" sz="1100" b="0" i="0" u="none" strike="noStrike">
                        <a:solidFill>
                          <a:srgbClr val="000000"/>
                        </a:solidFill>
                        <a:effectLst/>
                        <a:latin typeface="Calibri" panose="020F0502020204030204" pitchFamily="34" charset="0"/>
                        <a:cs typeface="Calibri" panose="020F0502020204030204" pitchFamily="34" charset="0"/>
                      </a:endParaRPr>
                    </a:p>
                  </a:txBody>
                  <a:tcPr marL="7620" marR="7620" marT="7620" marB="0" anchor="b"/>
                </a:tc>
                <a:extLst>
                  <a:ext uri="{0D108BD9-81ED-4DB2-BD59-A6C34878D82A}">
                    <a16:rowId xmlns:a16="http://schemas.microsoft.com/office/drawing/2014/main" val="704759623"/>
                  </a:ext>
                </a:extLst>
              </a:tr>
              <a:tr h="182880">
                <a:tc>
                  <a:txBody>
                    <a:bodyPr/>
                    <a:lstStyle/>
                    <a:p>
                      <a:pPr algn="r" fontAlgn="b"/>
                      <a:r>
                        <a:rPr lang="en-GB" sz="1100" b="1" u="none" strike="noStrike" dirty="0">
                          <a:solidFill>
                            <a:srgbClr val="000000"/>
                          </a:solidFill>
                          <a:effectLst/>
                          <a:latin typeface="Calibri" panose="020F0502020204030204" pitchFamily="34" charset="0"/>
                          <a:cs typeface="Calibri" panose="020F0502020204030204" pitchFamily="34" charset="0"/>
                        </a:rPr>
                        <a:t>DMR</a:t>
                      </a:r>
                      <a:endParaRPr lang="en-GB" sz="1100" b="1" i="0" u="none" strike="noStrike" dirty="0">
                        <a:solidFill>
                          <a:srgbClr val="000000"/>
                        </a:solidFill>
                        <a:effectLst/>
                        <a:latin typeface="Calibri" panose="020F0502020204030204" pitchFamily="34" charset="0"/>
                        <a:cs typeface="Calibri" panose="020F0502020204030204" pitchFamily="34" charset="0"/>
                      </a:endParaRP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GB" sz="1100" b="0" u="none" strike="noStrike" dirty="0">
                          <a:solidFill>
                            <a:srgbClr val="000000"/>
                          </a:solidFill>
                          <a:effectLst/>
                          <a:latin typeface="Calibri" panose="020F0502020204030204" pitchFamily="34" charset="0"/>
                          <a:cs typeface="Calibri" panose="020F0502020204030204" pitchFamily="34" charset="0"/>
                        </a:rPr>
                        <a:t>105</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620" marR="7620" marT="762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193423"/>
                  </a:ext>
                </a:extLst>
              </a:tr>
              <a:tr h="182880">
                <a:tc>
                  <a:txBody>
                    <a:bodyPr/>
                    <a:lstStyle/>
                    <a:p>
                      <a:pPr algn="r" fontAlgn="b"/>
                      <a:r>
                        <a:rPr lang="en-GB" sz="1100" b="1" u="none" strike="noStrike">
                          <a:solidFill>
                            <a:srgbClr val="000000"/>
                          </a:solidFill>
                          <a:effectLst/>
                          <a:latin typeface="Calibri" panose="020F0502020204030204" pitchFamily="34" charset="0"/>
                          <a:cs typeface="Calibri" panose="020F0502020204030204" pitchFamily="34" charset="0"/>
                        </a:rPr>
                        <a:t>Total</a:t>
                      </a:r>
                      <a:endParaRPr lang="en-GB" sz="1100" b="1" i="0" u="none" strike="noStrike">
                        <a:solidFill>
                          <a:srgbClr val="000000"/>
                        </a:solidFill>
                        <a:effectLst/>
                        <a:latin typeface="Calibri" panose="020F0502020204030204" pitchFamily="34" charset="0"/>
                        <a:cs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GB" sz="1100" b="0" u="none" strike="noStrike" dirty="0">
                          <a:solidFill>
                            <a:srgbClr val="000000"/>
                          </a:solidFill>
                          <a:effectLst/>
                          <a:latin typeface="Calibri" panose="020F0502020204030204" pitchFamily="34" charset="0"/>
                          <a:cs typeface="Calibri" panose="020F0502020204030204" pitchFamily="34" charset="0"/>
                        </a:rPr>
                        <a:t>207</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4361943"/>
                  </a:ext>
                </a:extLst>
              </a:tr>
            </a:tbl>
          </a:graphicData>
        </a:graphic>
      </p:graphicFrame>
      <p:sp>
        <p:nvSpPr>
          <p:cNvPr id="17" name="TextBox 16">
            <a:extLst>
              <a:ext uri="{FF2B5EF4-FFF2-40B4-BE49-F238E27FC236}">
                <a16:creationId xmlns:a16="http://schemas.microsoft.com/office/drawing/2014/main" id="{9FCAEEE4-A834-BEE1-2183-FDCCC6F536D8}"/>
              </a:ext>
            </a:extLst>
          </p:cNvPr>
          <p:cNvSpPr txBox="1"/>
          <p:nvPr/>
        </p:nvSpPr>
        <p:spPr>
          <a:xfrm>
            <a:off x="93429" y="6498018"/>
            <a:ext cx="2572371" cy="338554"/>
          </a:xfrm>
          <a:prstGeom prst="rect">
            <a:avLst/>
          </a:prstGeom>
          <a:solidFill>
            <a:schemeClr val="tx2">
              <a:lumMod val="20000"/>
              <a:lumOff val="80000"/>
            </a:schemeClr>
          </a:solidFill>
        </p:spPr>
        <p:txBody>
          <a:bodyPr wrap="none" rtlCol="0">
            <a:spAutoFit/>
          </a:bodyPr>
          <a:lstStyle/>
          <a:p>
            <a:r>
              <a:rPr lang="en-FR" sz="1600" dirty="0">
                <a:latin typeface="Calibri" panose="020F0502020204030204" pitchFamily="34" charset="0"/>
                <a:cs typeface="Calibri" panose="020F0502020204030204" pitchFamily="34" charset="0"/>
              </a:rPr>
              <a:t>Courtesy: V. Guillen Humbria</a:t>
            </a:r>
          </a:p>
        </p:txBody>
      </p:sp>
    </p:spTree>
    <p:extLst>
      <p:ext uri="{BB962C8B-B14F-4D97-AF65-F5344CB8AC3E}">
        <p14:creationId xmlns:p14="http://schemas.microsoft.com/office/powerpoint/2010/main" val="3673823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BA399-8048-D072-8681-A6E30C3045E0}"/>
              </a:ext>
            </a:extLst>
          </p:cNvPr>
          <p:cNvSpPr>
            <a:spLocks noGrp="1"/>
          </p:cNvSpPr>
          <p:nvPr>
            <p:ph type="title"/>
          </p:nvPr>
        </p:nvSpPr>
        <p:spPr/>
        <p:txBody>
          <a:bodyPr/>
          <a:lstStyle/>
          <a:p>
            <a:r>
              <a:rPr lang="en-US" dirty="0"/>
              <a:t>ECRs and DMRs since last Annual Meeting</a:t>
            </a:r>
            <a:endParaRPr lang="en-FR" dirty="0"/>
          </a:p>
        </p:txBody>
      </p:sp>
      <p:sp>
        <p:nvSpPr>
          <p:cNvPr id="4" name="Slide Number Placeholder 3">
            <a:extLst>
              <a:ext uri="{FF2B5EF4-FFF2-40B4-BE49-F238E27FC236}">
                <a16:creationId xmlns:a16="http://schemas.microsoft.com/office/drawing/2014/main" id="{A7A42A86-EB74-8BAB-DA61-D3D9252BE2C7}"/>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a:extLst>
              <a:ext uri="{FF2B5EF4-FFF2-40B4-BE49-F238E27FC236}">
                <a16:creationId xmlns:a16="http://schemas.microsoft.com/office/drawing/2014/main" id="{B2494A17-13D7-D9FA-4BA1-E30A8978EBA3}"/>
              </a:ext>
            </a:extLst>
          </p:cNvPr>
          <p:cNvPicPr>
            <a:picLocks noChangeAspect="1"/>
          </p:cNvPicPr>
          <p:nvPr/>
        </p:nvPicPr>
        <p:blipFill>
          <a:blip r:embed="rId2"/>
          <a:stretch>
            <a:fillRect/>
          </a:stretch>
        </p:blipFill>
        <p:spPr>
          <a:xfrm>
            <a:off x="1559496" y="1029042"/>
            <a:ext cx="8440423" cy="5064254"/>
          </a:xfrm>
          <a:prstGeom prst="rect">
            <a:avLst/>
          </a:prstGeom>
        </p:spPr>
      </p:pic>
      <p:sp>
        <p:nvSpPr>
          <p:cNvPr id="7" name="TextBox 6">
            <a:extLst>
              <a:ext uri="{FF2B5EF4-FFF2-40B4-BE49-F238E27FC236}">
                <a16:creationId xmlns:a16="http://schemas.microsoft.com/office/drawing/2014/main" id="{70A30771-2585-4FF7-7B3D-03D29781147D}"/>
              </a:ext>
            </a:extLst>
          </p:cNvPr>
          <p:cNvSpPr txBox="1"/>
          <p:nvPr/>
        </p:nvSpPr>
        <p:spPr>
          <a:xfrm>
            <a:off x="9746121" y="3541424"/>
            <a:ext cx="1822487" cy="307777"/>
          </a:xfrm>
          <a:prstGeom prst="rect">
            <a:avLst/>
          </a:prstGeom>
          <a:noFill/>
        </p:spPr>
        <p:txBody>
          <a:bodyPr wrap="none" rtlCol="0">
            <a:spAutoFit/>
          </a:bodyPr>
          <a:lstStyle/>
          <a:p>
            <a:r>
              <a:rPr lang="en-FR" sz="1400" dirty="0">
                <a:solidFill>
                  <a:schemeClr val="bg1">
                    <a:lumMod val="50000"/>
                  </a:schemeClr>
                </a:solidFill>
                <a:latin typeface="Calibri" panose="020F0502020204030204" pitchFamily="34" charset="0"/>
                <a:cs typeface="Calibri" panose="020F0502020204030204" pitchFamily="34" charset="0"/>
              </a:rPr>
              <a:t>(27 in past 12 months)</a:t>
            </a:r>
          </a:p>
        </p:txBody>
      </p:sp>
      <p:sp>
        <p:nvSpPr>
          <p:cNvPr id="9" name="TextBox 8">
            <a:extLst>
              <a:ext uri="{FF2B5EF4-FFF2-40B4-BE49-F238E27FC236}">
                <a16:creationId xmlns:a16="http://schemas.microsoft.com/office/drawing/2014/main" id="{143883DA-B4AB-967C-4366-C8311D813552}"/>
              </a:ext>
            </a:extLst>
          </p:cNvPr>
          <p:cNvSpPr txBox="1"/>
          <p:nvPr/>
        </p:nvSpPr>
        <p:spPr>
          <a:xfrm>
            <a:off x="9746121" y="3920029"/>
            <a:ext cx="1822487" cy="307777"/>
          </a:xfrm>
          <a:prstGeom prst="rect">
            <a:avLst/>
          </a:prstGeom>
          <a:noFill/>
        </p:spPr>
        <p:txBody>
          <a:bodyPr wrap="none" rtlCol="0">
            <a:spAutoFit/>
          </a:bodyPr>
          <a:lstStyle/>
          <a:p>
            <a:r>
              <a:rPr lang="en-FR" sz="1400" dirty="0">
                <a:solidFill>
                  <a:schemeClr val="bg1">
                    <a:lumMod val="50000"/>
                  </a:schemeClr>
                </a:solidFill>
                <a:latin typeface="Calibri" panose="020F0502020204030204" pitchFamily="34" charset="0"/>
                <a:cs typeface="Calibri" panose="020F0502020204030204" pitchFamily="34" charset="0"/>
              </a:rPr>
              <a:t>(32 in past 12 months)</a:t>
            </a:r>
          </a:p>
        </p:txBody>
      </p:sp>
      <p:sp>
        <p:nvSpPr>
          <p:cNvPr id="10" name="TextBox 9">
            <a:extLst>
              <a:ext uri="{FF2B5EF4-FFF2-40B4-BE49-F238E27FC236}">
                <a16:creationId xmlns:a16="http://schemas.microsoft.com/office/drawing/2014/main" id="{F7D8353F-3AE0-2EFA-4CC4-3BBF43041D23}"/>
              </a:ext>
            </a:extLst>
          </p:cNvPr>
          <p:cNvSpPr txBox="1"/>
          <p:nvPr/>
        </p:nvSpPr>
        <p:spPr>
          <a:xfrm>
            <a:off x="1775520" y="6308575"/>
            <a:ext cx="2572371" cy="338554"/>
          </a:xfrm>
          <a:prstGeom prst="rect">
            <a:avLst/>
          </a:prstGeom>
          <a:solidFill>
            <a:schemeClr val="tx2">
              <a:lumMod val="20000"/>
              <a:lumOff val="80000"/>
            </a:schemeClr>
          </a:solidFill>
        </p:spPr>
        <p:txBody>
          <a:bodyPr wrap="none" rtlCol="0">
            <a:spAutoFit/>
          </a:bodyPr>
          <a:lstStyle/>
          <a:p>
            <a:r>
              <a:rPr lang="en-FR" sz="1600" dirty="0">
                <a:latin typeface="Calibri" panose="020F0502020204030204" pitchFamily="34" charset="0"/>
                <a:cs typeface="Calibri" panose="020F0502020204030204" pitchFamily="34" charset="0"/>
              </a:rPr>
              <a:t>Courtesy: V. Guillen Humbria</a:t>
            </a:r>
          </a:p>
        </p:txBody>
      </p:sp>
    </p:spTree>
    <p:extLst>
      <p:ext uri="{BB962C8B-B14F-4D97-AF65-F5344CB8AC3E}">
        <p14:creationId xmlns:p14="http://schemas.microsoft.com/office/powerpoint/2010/main" val="4103424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FF00C-D1E3-AC03-3AA6-084C5EDA4A65}"/>
              </a:ext>
            </a:extLst>
          </p:cNvPr>
          <p:cNvSpPr>
            <a:spLocks noGrp="1"/>
          </p:cNvSpPr>
          <p:nvPr>
            <p:ph type="title"/>
          </p:nvPr>
        </p:nvSpPr>
        <p:spPr/>
        <p:txBody>
          <a:bodyPr/>
          <a:lstStyle/>
          <a:p>
            <a:r>
              <a:rPr lang="en-FR" dirty="0"/>
              <a:t>Reasons for Baseline changes can be varied</a:t>
            </a:r>
          </a:p>
        </p:txBody>
      </p:sp>
      <p:sp>
        <p:nvSpPr>
          <p:cNvPr id="4" name="Slide Number Placeholder 3">
            <a:extLst>
              <a:ext uri="{FF2B5EF4-FFF2-40B4-BE49-F238E27FC236}">
                <a16:creationId xmlns:a16="http://schemas.microsoft.com/office/drawing/2014/main" id="{617611B0-BC78-0A71-ACCD-934909E29FF6}"/>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5" name="Content Placeholder 2">
            <a:extLst>
              <a:ext uri="{FF2B5EF4-FFF2-40B4-BE49-F238E27FC236}">
                <a16:creationId xmlns:a16="http://schemas.microsoft.com/office/drawing/2014/main" id="{C6AFAA70-B24F-F441-AA9F-9067EAE25EA3}"/>
              </a:ext>
            </a:extLst>
          </p:cNvPr>
          <p:cNvSpPr txBox="1">
            <a:spLocks/>
          </p:cNvSpPr>
          <p:nvPr/>
        </p:nvSpPr>
        <p:spPr>
          <a:xfrm>
            <a:off x="335360" y="1402357"/>
            <a:ext cx="10560000" cy="490696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nSpc>
                <a:spcPct val="150000"/>
              </a:lnSpc>
            </a:pPr>
            <a:r>
              <a:rPr lang="en-GB" sz="2000" dirty="0">
                <a:solidFill>
                  <a:schemeClr val="accent6">
                    <a:lumMod val="75000"/>
                  </a:schemeClr>
                </a:solidFill>
                <a:latin typeface="Calibri" panose="020F0502020204030204" pitchFamily="34" charset="0"/>
                <a:cs typeface="Calibri" panose="020F0502020204030204" pitchFamily="34" charset="0"/>
              </a:rPr>
              <a:t>Performance Risk mitigation (design optimisations,..)</a:t>
            </a:r>
          </a:p>
          <a:p>
            <a:pPr lvl="1">
              <a:lnSpc>
                <a:spcPct val="150000"/>
              </a:lnSpc>
            </a:pPr>
            <a:r>
              <a:rPr lang="en-GB" sz="2000" dirty="0">
                <a:solidFill>
                  <a:srgbClr val="0070C0"/>
                </a:solidFill>
                <a:latin typeface="Calibri" panose="020F0502020204030204" pitchFamily="34" charset="0"/>
                <a:cs typeface="Calibri" panose="020F0502020204030204" pitchFamily="34" charset="0"/>
              </a:rPr>
              <a:t>Schedule risk mitigation (in-sourcing of late in-kind contributions)</a:t>
            </a:r>
          </a:p>
          <a:p>
            <a:pPr lvl="1">
              <a:lnSpc>
                <a:spcPct val="150000"/>
              </a:lnSpc>
            </a:pPr>
            <a:r>
              <a:rPr lang="en-GB" sz="2000" dirty="0">
                <a:solidFill>
                  <a:srgbClr val="00B0F0"/>
                </a:solidFill>
                <a:latin typeface="Calibri" panose="020F0502020204030204" pitchFamily="34" charset="0"/>
                <a:cs typeface="Calibri" panose="020F0502020204030204" pitchFamily="34" charset="0"/>
              </a:rPr>
              <a:t>Descoping (in-kind, deferrals not necessary for LS3, coating options…) </a:t>
            </a:r>
          </a:p>
          <a:p>
            <a:pPr lvl="1">
              <a:lnSpc>
                <a:spcPct val="150000"/>
              </a:lnSpc>
            </a:pPr>
            <a:r>
              <a:rPr lang="en-GB" sz="2000" dirty="0">
                <a:solidFill>
                  <a:schemeClr val="bg1">
                    <a:lumMod val="50000"/>
                  </a:schemeClr>
                </a:solidFill>
                <a:latin typeface="Calibri" panose="020F0502020204030204" pitchFamily="34" charset="0"/>
                <a:cs typeface="Calibri" panose="020F0502020204030204" pitchFamily="34" charset="0"/>
              </a:rPr>
              <a:t>Additional scope (managerial decisions, controlled CD/WU, access bridges,...)</a:t>
            </a:r>
          </a:p>
          <a:p>
            <a:pPr lvl="1">
              <a:lnSpc>
                <a:spcPct val="150000"/>
              </a:lnSpc>
            </a:pPr>
            <a:r>
              <a:rPr lang="en-GB" sz="2000" dirty="0" err="1">
                <a:solidFill>
                  <a:srgbClr val="FFC000"/>
                </a:solidFill>
                <a:latin typeface="Calibri" panose="020F0502020204030204" pitchFamily="34" charset="0"/>
                <a:cs typeface="Calibri" panose="020F0502020204030204" pitchFamily="34" charset="0"/>
              </a:rPr>
              <a:t>Overcost</a:t>
            </a:r>
            <a:r>
              <a:rPr lang="en-GB" sz="2000" dirty="0">
                <a:solidFill>
                  <a:srgbClr val="FFC000"/>
                </a:solidFill>
                <a:latin typeface="Calibri" panose="020F0502020204030204" pitchFamily="34" charset="0"/>
                <a:cs typeface="Calibri" panose="020F0502020204030204" pitchFamily="34" charset="0"/>
              </a:rPr>
              <a:t> (tenders in current market situations)</a:t>
            </a:r>
          </a:p>
          <a:p>
            <a:pPr lvl="1">
              <a:lnSpc>
                <a:spcPct val="150000"/>
              </a:lnSpc>
            </a:pPr>
            <a:r>
              <a:rPr lang="en-GB" sz="2000" dirty="0">
                <a:solidFill>
                  <a:srgbClr val="00B050"/>
                </a:solidFill>
                <a:latin typeface="Calibri" panose="020F0502020204030204" pitchFamily="34" charset="0"/>
                <a:cs typeface="Calibri" panose="020F0502020204030204" pitchFamily="34" charset="0"/>
              </a:rPr>
              <a:t>Missed scope (typically at interfaces)</a:t>
            </a:r>
          </a:p>
          <a:p>
            <a:pPr lvl="1">
              <a:lnSpc>
                <a:spcPct val="150000"/>
              </a:lnSpc>
            </a:pPr>
            <a:r>
              <a:rPr lang="en-GB" sz="2000" dirty="0" err="1">
                <a:solidFill>
                  <a:schemeClr val="accent6">
                    <a:lumMod val="50000"/>
                  </a:schemeClr>
                </a:solidFill>
                <a:latin typeface="Calibri" panose="020F0502020204030204" pitchFamily="34" charset="0"/>
                <a:cs typeface="Calibri" panose="020F0502020204030204" pitchFamily="34" charset="0"/>
              </a:rPr>
              <a:t>Overcost</a:t>
            </a:r>
            <a:r>
              <a:rPr lang="en-GB" sz="2000" dirty="0">
                <a:solidFill>
                  <a:schemeClr val="accent6">
                    <a:lumMod val="50000"/>
                  </a:schemeClr>
                </a:solidFill>
                <a:latin typeface="Calibri" panose="020F0502020204030204" pitchFamily="34" charset="0"/>
                <a:cs typeface="Calibri" panose="020F0502020204030204" pitchFamily="34" charset="0"/>
              </a:rPr>
              <a:t> risk mitigation</a:t>
            </a:r>
          </a:p>
          <a:p>
            <a:pPr lvl="1">
              <a:lnSpc>
                <a:spcPct val="150000"/>
              </a:lnSpc>
            </a:pPr>
            <a:r>
              <a:rPr lang="en-GB" sz="2000" dirty="0">
                <a:solidFill>
                  <a:schemeClr val="tx2">
                    <a:lumMod val="50000"/>
                  </a:schemeClr>
                </a:solidFill>
                <a:latin typeface="Calibri" panose="020F0502020204030204" pitchFamily="34" charset="0"/>
                <a:cs typeface="Calibri" panose="020F0502020204030204" pitchFamily="34" charset="0"/>
              </a:rPr>
              <a:t>Other</a:t>
            </a:r>
            <a:endParaRPr lang="en-FR" sz="2000" dirty="0">
              <a:solidFill>
                <a:schemeClr val="tx2">
                  <a:lumMod val="50000"/>
                </a:schemeClr>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D17F049D-9E8F-FCE8-1FDD-BF6DC2E04B6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4795" t="8093" r="13869" b="4283"/>
          <a:stretch/>
        </p:blipFill>
        <p:spPr>
          <a:xfrm>
            <a:off x="6810979" y="3624810"/>
            <a:ext cx="4599099" cy="2747514"/>
          </a:xfrm>
          <a:prstGeom prst="rect">
            <a:avLst/>
          </a:prstGeom>
        </p:spPr>
      </p:pic>
      <p:pic>
        <p:nvPicPr>
          <p:cNvPr id="9" name="Picture 8">
            <a:extLst>
              <a:ext uri="{FF2B5EF4-FFF2-40B4-BE49-F238E27FC236}">
                <a16:creationId xmlns:a16="http://schemas.microsoft.com/office/drawing/2014/main" id="{43EC0943-AEF1-5CA0-3CF6-2F3FA0B1B9C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14941" t="2750" r="16150" b="2750"/>
          <a:stretch/>
        </p:blipFill>
        <p:spPr>
          <a:xfrm>
            <a:off x="8773794" y="1261751"/>
            <a:ext cx="3048606" cy="2032404"/>
          </a:xfrm>
          <a:prstGeom prst="rect">
            <a:avLst/>
          </a:prstGeom>
        </p:spPr>
      </p:pic>
    </p:spTree>
    <p:extLst>
      <p:ext uri="{BB962C8B-B14F-4D97-AF65-F5344CB8AC3E}">
        <p14:creationId xmlns:p14="http://schemas.microsoft.com/office/powerpoint/2010/main" val="1034852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9</a:t>
            </a:fld>
            <a:endParaRPr lang="fr-FR"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761452" y="41549"/>
            <a:ext cx="11246400" cy="720000"/>
          </a:xfrm>
        </p:spPr>
        <p:txBody>
          <a:bodyPr/>
          <a:lstStyle/>
          <a:p>
            <a:r>
              <a:rPr lang="fr-CH" dirty="0"/>
              <a:t>HL-LHC Baseline Changes (via </a:t>
            </a:r>
            <a:r>
              <a:rPr lang="fr-CH" dirty="0" err="1"/>
              <a:t>ECRs</a:t>
            </a:r>
            <a:r>
              <a:rPr lang="fr-CH" dirty="0"/>
              <a:t>/TCC)</a:t>
            </a:r>
            <a:endParaRPr lang="en-GB" dirty="0"/>
          </a:p>
        </p:txBody>
      </p:sp>
      <p:sp>
        <p:nvSpPr>
          <p:cNvPr id="8" name="19 Flecha derecha">
            <a:extLst>
              <a:ext uri="{FF2B5EF4-FFF2-40B4-BE49-F238E27FC236}">
                <a16:creationId xmlns:a16="http://schemas.microsoft.com/office/drawing/2014/main" id="{4FF67B5B-1DC5-4C0D-982E-CB399DF8DED2}"/>
              </a:ext>
            </a:extLst>
          </p:cNvPr>
          <p:cNvSpPr/>
          <p:nvPr/>
        </p:nvSpPr>
        <p:spPr>
          <a:xfrm>
            <a:off x="10304" y="2708920"/>
            <a:ext cx="12171392" cy="1188000"/>
          </a:xfrm>
          <a:prstGeom prst="rightArrow">
            <a:avLst/>
          </a:prstGeom>
          <a:solidFill>
            <a:schemeClr val="bg2"/>
          </a:solidFill>
          <a:ln w="12700" cap="flat" cmpd="sng" algn="ctr">
            <a:solidFill>
              <a:srgbClr val="5B9BD5">
                <a:shade val="50000"/>
              </a:srgbClr>
            </a:solidFill>
            <a:prstDash val="solid"/>
            <a:miter lim="800000"/>
          </a:ln>
          <a:effectLst/>
        </p:spPr>
        <p:txBody>
          <a:bodyPr rtlCol="0" anchor="ctr"/>
          <a:lstStyle/>
          <a:p>
            <a:pPr defTabSz="914377" fontAlgn="base">
              <a:spcBef>
                <a:spcPct val="0"/>
              </a:spcBef>
              <a:spcAft>
                <a:spcPct val="0"/>
              </a:spcAft>
              <a:defRPr/>
            </a:pPr>
            <a:r>
              <a:rPr lang="es-ES" kern="0" dirty="0">
                <a:solidFill>
                  <a:prstClr val="white"/>
                </a:solidFill>
                <a:latin typeface="Calibri" panose="020F0502020204030204" pitchFamily="34" charset="0"/>
                <a:cs typeface="Calibri" panose="020F0502020204030204" pitchFamily="34" charset="0"/>
              </a:rPr>
              <a:t>Oct’21       Nov       Dec       Jan’22       Feb       Mar       Apr        May        Jun        Jul        Aug         Sep         Oct        Nov        Dec’22</a:t>
            </a:r>
            <a:endParaRPr lang="es-ES_tradnl" kern="0" dirty="0">
              <a:solidFill>
                <a:prstClr val="white"/>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373C59D7-F112-A81B-C37B-D566FCF6A9F3}"/>
              </a:ext>
            </a:extLst>
          </p:cNvPr>
          <p:cNvSpPr txBox="1"/>
          <p:nvPr/>
        </p:nvSpPr>
        <p:spPr>
          <a:xfrm>
            <a:off x="335360" y="3909275"/>
            <a:ext cx="1185785"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Updated design of inner layer for MCBXFB</a:t>
            </a:r>
          </a:p>
        </p:txBody>
      </p:sp>
      <p:sp>
        <p:nvSpPr>
          <p:cNvPr id="26" name="TextBox 25">
            <a:extLst>
              <a:ext uri="{FF2B5EF4-FFF2-40B4-BE49-F238E27FC236}">
                <a16:creationId xmlns:a16="http://schemas.microsoft.com/office/drawing/2014/main" id="{1DA93194-75CF-9C3B-25B3-F0B97C29D1C4}"/>
              </a:ext>
            </a:extLst>
          </p:cNvPr>
          <p:cNvSpPr txBox="1"/>
          <p:nvPr/>
        </p:nvSpPr>
        <p:spPr>
          <a:xfrm>
            <a:off x="1333463" y="1628800"/>
            <a:ext cx="1234145"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Access bridges over beam line elements</a:t>
            </a:r>
          </a:p>
        </p:txBody>
      </p:sp>
      <p:sp>
        <p:nvSpPr>
          <p:cNvPr id="31" name="TextBox 30">
            <a:extLst>
              <a:ext uri="{FF2B5EF4-FFF2-40B4-BE49-F238E27FC236}">
                <a16:creationId xmlns:a16="http://schemas.microsoft.com/office/drawing/2014/main" id="{7E02BFB0-21AE-064F-979A-D765A7021BBE}"/>
              </a:ext>
            </a:extLst>
          </p:cNvPr>
          <p:cNvSpPr txBox="1"/>
          <p:nvPr/>
        </p:nvSpPr>
        <p:spPr>
          <a:xfrm>
            <a:off x="3044814" y="3910644"/>
            <a:ext cx="117897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pPr>
              <a:defRPr/>
            </a:pPr>
            <a:r>
              <a:rPr lang="en-GB" sz="1067" b="0" dirty="0">
                <a:latin typeface="Calibri" panose="020F0502020204030204" pitchFamily="34" charset="0"/>
                <a:cs typeface="Calibri" panose="020F0502020204030204" pitchFamily="34" charset="0"/>
              </a:rPr>
              <a:t>Crab Cavity Instrumentation (APWL pick-ups)</a:t>
            </a:r>
          </a:p>
        </p:txBody>
      </p:sp>
      <p:sp>
        <p:nvSpPr>
          <p:cNvPr id="32" name="TextBox 31">
            <a:extLst>
              <a:ext uri="{FF2B5EF4-FFF2-40B4-BE49-F238E27FC236}">
                <a16:creationId xmlns:a16="http://schemas.microsoft.com/office/drawing/2014/main" id="{5F26A9B4-D81D-4674-AAEE-180C9F4FFEC1}"/>
              </a:ext>
            </a:extLst>
          </p:cNvPr>
          <p:cNvSpPr txBox="1"/>
          <p:nvPr/>
        </p:nvSpPr>
        <p:spPr>
          <a:xfrm>
            <a:off x="8205618" y="4970494"/>
            <a:ext cx="1446736"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Maintaining option of swapping X-plane for CC in Layout V1.6</a:t>
            </a:r>
          </a:p>
        </p:txBody>
      </p:sp>
      <p:sp>
        <p:nvSpPr>
          <p:cNvPr id="34" name="TextBox 33">
            <a:extLst>
              <a:ext uri="{FF2B5EF4-FFF2-40B4-BE49-F238E27FC236}">
                <a16:creationId xmlns:a16="http://schemas.microsoft.com/office/drawing/2014/main" id="{7C17BDA0-915C-489B-B334-0CD9598DBD3C}"/>
              </a:ext>
            </a:extLst>
          </p:cNvPr>
          <p:cNvSpPr txBox="1"/>
          <p:nvPr/>
        </p:nvSpPr>
        <p:spPr>
          <a:xfrm>
            <a:off x="2023407" y="5771382"/>
            <a:ext cx="137324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Change of conceptual Layout of DFHX/DFHM</a:t>
            </a:r>
          </a:p>
        </p:txBody>
      </p:sp>
      <p:cxnSp>
        <p:nvCxnSpPr>
          <p:cNvPr id="9" name="Straight Arrow Connector 8">
            <a:extLst>
              <a:ext uri="{FF2B5EF4-FFF2-40B4-BE49-F238E27FC236}">
                <a16:creationId xmlns:a16="http://schemas.microsoft.com/office/drawing/2014/main" id="{9E5E284C-71E9-9A9E-67F9-40677102149B}"/>
              </a:ext>
            </a:extLst>
          </p:cNvPr>
          <p:cNvCxnSpPr>
            <a:cxnSpLocks/>
            <a:stCxn id="6" idx="0"/>
          </p:cNvCxnSpPr>
          <p:nvPr/>
        </p:nvCxnSpPr>
        <p:spPr>
          <a:xfrm flipH="1" flipV="1">
            <a:off x="923028" y="3642755"/>
            <a:ext cx="5225" cy="26652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284E42E-3B01-97C1-7388-943C612E3938}"/>
              </a:ext>
            </a:extLst>
          </p:cNvPr>
          <p:cNvCxnSpPr>
            <a:cxnSpLocks/>
          </p:cNvCxnSpPr>
          <p:nvPr/>
        </p:nvCxnSpPr>
        <p:spPr>
          <a:xfrm flipV="1">
            <a:off x="3599723" y="3604820"/>
            <a:ext cx="0" cy="30582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2017E300-4A9B-789A-BF43-DF6674788CA2}"/>
              </a:ext>
            </a:extLst>
          </p:cNvPr>
          <p:cNvCxnSpPr>
            <a:cxnSpLocks/>
          </p:cNvCxnSpPr>
          <p:nvPr/>
        </p:nvCxnSpPr>
        <p:spPr>
          <a:xfrm>
            <a:off x="1447647" y="2342234"/>
            <a:ext cx="0" cy="58062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6EFCBFFD-CD5D-D592-C6BD-08AAB096402C}"/>
              </a:ext>
            </a:extLst>
          </p:cNvPr>
          <p:cNvCxnSpPr>
            <a:cxnSpLocks/>
            <a:stCxn id="34" idx="0"/>
          </p:cNvCxnSpPr>
          <p:nvPr/>
        </p:nvCxnSpPr>
        <p:spPr>
          <a:xfrm flipH="1" flipV="1">
            <a:off x="2705882" y="3637299"/>
            <a:ext cx="4149" cy="213408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72ACB4D-D572-A5F4-CF0C-A191D3A5E277}"/>
              </a:ext>
            </a:extLst>
          </p:cNvPr>
          <p:cNvCxnSpPr>
            <a:cxnSpLocks/>
          </p:cNvCxnSpPr>
          <p:nvPr/>
        </p:nvCxnSpPr>
        <p:spPr>
          <a:xfrm flipV="1">
            <a:off x="8400256" y="3666536"/>
            <a:ext cx="0" cy="128350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6D8FD43B-0B54-1BEA-4B35-5BF1D50A41EB}"/>
              </a:ext>
            </a:extLst>
          </p:cNvPr>
          <p:cNvSpPr txBox="1"/>
          <p:nvPr/>
        </p:nvSpPr>
        <p:spPr>
          <a:xfrm>
            <a:off x="3792677" y="5196681"/>
            <a:ext cx="1439227" cy="256545"/>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BPM specification</a:t>
            </a:r>
          </a:p>
        </p:txBody>
      </p:sp>
      <p:cxnSp>
        <p:nvCxnSpPr>
          <p:cNvPr id="48" name="Straight Arrow Connector 47">
            <a:extLst>
              <a:ext uri="{FF2B5EF4-FFF2-40B4-BE49-F238E27FC236}">
                <a16:creationId xmlns:a16="http://schemas.microsoft.com/office/drawing/2014/main" id="{753053A2-41C1-22E6-C75C-0724669B9355}"/>
              </a:ext>
            </a:extLst>
          </p:cNvPr>
          <p:cNvCxnSpPr>
            <a:cxnSpLocks/>
            <a:stCxn id="47" idx="0"/>
          </p:cNvCxnSpPr>
          <p:nvPr/>
        </p:nvCxnSpPr>
        <p:spPr>
          <a:xfrm flipH="1" flipV="1">
            <a:off x="4495797" y="3604820"/>
            <a:ext cx="16494" cy="159186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9EEA2CCA-78A9-3C44-A6E5-72033021E3F1}"/>
              </a:ext>
            </a:extLst>
          </p:cNvPr>
          <p:cNvSpPr txBox="1"/>
          <p:nvPr/>
        </p:nvSpPr>
        <p:spPr>
          <a:xfrm>
            <a:off x="4943872" y="838981"/>
            <a:ext cx="1728192"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High-performance variant of the DI/OT platform for the Full Remote Alignment System</a:t>
            </a:r>
          </a:p>
        </p:txBody>
      </p:sp>
      <p:cxnSp>
        <p:nvCxnSpPr>
          <p:cNvPr id="61" name="Straight Arrow Connector 60">
            <a:extLst>
              <a:ext uri="{FF2B5EF4-FFF2-40B4-BE49-F238E27FC236}">
                <a16:creationId xmlns:a16="http://schemas.microsoft.com/office/drawing/2014/main" id="{0B6D7301-72EC-BAD8-2103-ACFB4F2B83F0}"/>
              </a:ext>
            </a:extLst>
          </p:cNvPr>
          <p:cNvCxnSpPr>
            <a:cxnSpLocks/>
            <a:stCxn id="60" idx="2"/>
          </p:cNvCxnSpPr>
          <p:nvPr/>
        </p:nvCxnSpPr>
        <p:spPr>
          <a:xfrm>
            <a:off x="5807968" y="1588160"/>
            <a:ext cx="0" cy="139508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63" name="TextBox 62">
            <a:extLst>
              <a:ext uri="{FF2B5EF4-FFF2-40B4-BE49-F238E27FC236}">
                <a16:creationId xmlns:a16="http://schemas.microsoft.com/office/drawing/2014/main" id="{03F0FD6A-1E36-A9BF-B412-1D99F03A5D99}"/>
              </a:ext>
            </a:extLst>
          </p:cNvPr>
          <p:cNvSpPr txBox="1"/>
          <p:nvPr/>
        </p:nvSpPr>
        <p:spPr>
          <a:xfrm>
            <a:off x="5226593" y="4113214"/>
            <a:ext cx="1121299"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 of MQXFA/B length</a:t>
            </a:r>
          </a:p>
        </p:txBody>
      </p:sp>
      <p:cxnSp>
        <p:nvCxnSpPr>
          <p:cNvPr id="64" name="Straight Arrow Connector 63">
            <a:extLst>
              <a:ext uri="{FF2B5EF4-FFF2-40B4-BE49-F238E27FC236}">
                <a16:creationId xmlns:a16="http://schemas.microsoft.com/office/drawing/2014/main" id="{D1147E7D-D081-D813-87E9-3955923E409A}"/>
              </a:ext>
            </a:extLst>
          </p:cNvPr>
          <p:cNvCxnSpPr>
            <a:cxnSpLocks/>
          </p:cNvCxnSpPr>
          <p:nvPr/>
        </p:nvCxnSpPr>
        <p:spPr>
          <a:xfrm flipV="1">
            <a:off x="5447928" y="3666536"/>
            <a:ext cx="0" cy="42075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B92E1D60-46CC-AF7D-6975-FDC76EF2EE17}"/>
              </a:ext>
            </a:extLst>
          </p:cNvPr>
          <p:cNvSpPr txBox="1"/>
          <p:nvPr/>
        </p:nvSpPr>
        <p:spPr>
          <a:xfrm>
            <a:off x="6543179" y="4869160"/>
            <a:ext cx="120013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Update of magnet delivery plan to IT String</a:t>
            </a:r>
          </a:p>
        </p:txBody>
      </p:sp>
      <p:cxnSp>
        <p:nvCxnSpPr>
          <p:cNvPr id="75" name="Straight Arrow Connector 74">
            <a:extLst>
              <a:ext uri="{FF2B5EF4-FFF2-40B4-BE49-F238E27FC236}">
                <a16:creationId xmlns:a16="http://schemas.microsoft.com/office/drawing/2014/main" id="{CA7E5391-3A25-8BFE-3CAF-3E5072620DD1}"/>
              </a:ext>
            </a:extLst>
          </p:cNvPr>
          <p:cNvCxnSpPr>
            <a:cxnSpLocks/>
          </p:cNvCxnSpPr>
          <p:nvPr/>
        </p:nvCxnSpPr>
        <p:spPr>
          <a:xfrm flipH="1" flipV="1">
            <a:off x="6686428" y="3634696"/>
            <a:ext cx="7944" cy="118800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4" name="TextBox 83">
            <a:extLst>
              <a:ext uri="{FF2B5EF4-FFF2-40B4-BE49-F238E27FC236}">
                <a16:creationId xmlns:a16="http://schemas.microsoft.com/office/drawing/2014/main" id="{7167D49A-A683-16B5-60EC-93DD22797EAF}"/>
              </a:ext>
            </a:extLst>
          </p:cNvPr>
          <p:cNvSpPr txBox="1"/>
          <p:nvPr/>
        </p:nvSpPr>
        <p:spPr>
          <a:xfrm>
            <a:off x="3167675" y="1153392"/>
            <a:ext cx="1728192"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FRAS functional software specification</a:t>
            </a:r>
          </a:p>
        </p:txBody>
      </p:sp>
      <p:cxnSp>
        <p:nvCxnSpPr>
          <p:cNvPr id="86" name="Straight Arrow Connector 85">
            <a:extLst>
              <a:ext uri="{FF2B5EF4-FFF2-40B4-BE49-F238E27FC236}">
                <a16:creationId xmlns:a16="http://schemas.microsoft.com/office/drawing/2014/main" id="{39856B99-E378-A9F1-A143-66967EB0BAE7}"/>
              </a:ext>
            </a:extLst>
          </p:cNvPr>
          <p:cNvCxnSpPr>
            <a:cxnSpLocks/>
          </p:cNvCxnSpPr>
          <p:nvPr/>
        </p:nvCxnSpPr>
        <p:spPr>
          <a:xfrm flipH="1">
            <a:off x="4403595" y="1636512"/>
            <a:ext cx="6111" cy="134673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89" name="TextBox 88">
            <a:extLst>
              <a:ext uri="{FF2B5EF4-FFF2-40B4-BE49-F238E27FC236}">
                <a16:creationId xmlns:a16="http://schemas.microsoft.com/office/drawing/2014/main" id="{CA4EA9AF-1FCE-7216-9A42-26217374AB7C}"/>
              </a:ext>
            </a:extLst>
          </p:cNvPr>
          <p:cNvSpPr txBox="1"/>
          <p:nvPr/>
        </p:nvSpPr>
        <p:spPr>
          <a:xfrm>
            <a:off x="6768075" y="4013285"/>
            <a:ext cx="1326980"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Energy extraction systems for the HL-LHC RQSX3 circuits</a:t>
            </a:r>
          </a:p>
        </p:txBody>
      </p:sp>
      <p:cxnSp>
        <p:nvCxnSpPr>
          <p:cNvPr id="91" name="Straight Arrow Connector 90">
            <a:extLst>
              <a:ext uri="{FF2B5EF4-FFF2-40B4-BE49-F238E27FC236}">
                <a16:creationId xmlns:a16="http://schemas.microsoft.com/office/drawing/2014/main" id="{F8340ADF-4AA4-B103-ADBF-28A60BD4C4F3}"/>
              </a:ext>
            </a:extLst>
          </p:cNvPr>
          <p:cNvCxnSpPr>
            <a:cxnSpLocks/>
          </p:cNvCxnSpPr>
          <p:nvPr/>
        </p:nvCxnSpPr>
        <p:spPr>
          <a:xfrm flipV="1">
            <a:off x="6991357" y="3645024"/>
            <a:ext cx="0" cy="27684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95" name="TextBox 94">
            <a:extLst>
              <a:ext uri="{FF2B5EF4-FFF2-40B4-BE49-F238E27FC236}">
                <a16:creationId xmlns:a16="http://schemas.microsoft.com/office/drawing/2014/main" id="{7FD9738C-5262-C443-F565-7726C180E4D6}"/>
              </a:ext>
            </a:extLst>
          </p:cNvPr>
          <p:cNvSpPr txBox="1"/>
          <p:nvPr/>
        </p:nvSpPr>
        <p:spPr>
          <a:xfrm>
            <a:off x="3172687" y="1747401"/>
            <a:ext cx="115500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Double QXL and suppression of QUIG</a:t>
            </a:r>
          </a:p>
        </p:txBody>
      </p:sp>
      <p:cxnSp>
        <p:nvCxnSpPr>
          <p:cNvPr id="98" name="Straight Arrow Connector 97">
            <a:extLst>
              <a:ext uri="{FF2B5EF4-FFF2-40B4-BE49-F238E27FC236}">
                <a16:creationId xmlns:a16="http://schemas.microsoft.com/office/drawing/2014/main" id="{276C2A98-CFAE-F451-5694-A8B7B14C7801}"/>
              </a:ext>
            </a:extLst>
          </p:cNvPr>
          <p:cNvCxnSpPr>
            <a:cxnSpLocks/>
          </p:cNvCxnSpPr>
          <p:nvPr/>
        </p:nvCxnSpPr>
        <p:spPr>
          <a:xfrm>
            <a:off x="3556514" y="2345516"/>
            <a:ext cx="574355" cy="66356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3" name="TextBox 102">
            <a:extLst>
              <a:ext uri="{FF2B5EF4-FFF2-40B4-BE49-F238E27FC236}">
                <a16:creationId xmlns:a16="http://schemas.microsoft.com/office/drawing/2014/main" id="{A0435B60-C043-B54E-D27A-F0D859A67AD2}"/>
              </a:ext>
            </a:extLst>
          </p:cNvPr>
          <p:cNvSpPr txBox="1"/>
          <p:nvPr/>
        </p:nvSpPr>
        <p:spPr>
          <a:xfrm>
            <a:off x="8650534" y="4030708"/>
            <a:ext cx="1306337"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pPr>
              <a:defRPr/>
            </a:pPr>
            <a:r>
              <a:rPr lang="en-GB" sz="1067" b="0" dirty="0">
                <a:solidFill>
                  <a:schemeClr val="tx1">
                    <a:lumMod val="65000"/>
                    <a:lumOff val="35000"/>
                  </a:schemeClr>
                </a:solidFill>
                <a:latin typeface="Calibri" panose="020F0502020204030204" pitchFamily="34" charset="0"/>
                <a:cs typeface="Calibri" panose="020F0502020204030204" pitchFamily="34" charset="0"/>
              </a:rPr>
              <a:t>Descoping of a-C coating in the standalone magnets</a:t>
            </a:r>
          </a:p>
        </p:txBody>
      </p:sp>
      <p:cxnSp>
        <p:nvCxnSpPr>
          <p:cNvPr id="108" name="Straight Arrow Connector 107">
            <a:extLst>
              <a:ext uri="{FF2B5EF4-FFF2-40B4-BE49-F238E27FC236}">
                <a16:creationId xmlns:a16="http://schemas.microsoft.com/office/drawing/2014/main" id="{622CA034-07F2-1F43-958E-F3BBFDEE2DF4}"/>
              </a:ext>
            </a:extLst>
          </p:cNvPr>
          <p:cNvCxnSpPr>
            <a:cxnSpLocks/>
          </p:cNvCxnSpPr>
          <p:nvPr/>
        </p:nvCxnSpPr>
        <p:spPr>
          <a:xfrm flipV="1">
            <a:off x="8929683" y="3604820"/>
            <a:ext cx="0" cy="40689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261332DB-9297-BE20-8646-CECAB1354866}"/>
              </a:ext>
            </a:extLst>
          </p:cNvPr>
          <p:cNvSpPr txBox="1"/>
          <p:nvPr/>
        </p:nvSpPr>
        <p:spPr>
          <a:xfrm>
            <a:off x="5839183" y="5663720"/>
            <a:ext cx="1200133"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High Current DC busbars for the IT and MS magnet strings</a:t>
            </a:r>
          </a:p>
        </p:txBody>
      </p:sp>
      <p:cxnSp>
        <p:nvCxnSpPr>
          <p:cNvPr id="110" name="Straight Arrow Connector 109">
            <a:extLst>
              <a:ext uri="{FF2B5EF4-FFF2-40B4-BE49-F238E27FC236}">
                <a16:creationId xmlns:a16="http://schemas.microsoft.com/office/drawing/2014/main" id="{08B4C27F-BB9E-7CC0-949A-CF2A2739E9C9}"/>
              </a:ext>
            </a:extLst>
          </p:cNvPr>
          <p:cNvCxnSpPr>
            <a:cxnSpLocks/>
            <a:stCxn id="109" idx="0"/>
          </p:cNvCxnSpPr>
          <p:nvPr/>
        </p:nvCxnSpPr>
        <p:spPr>
          <a:xfrm flipH="1" flipV="1">
            <a:off x="6407113" y="3634696"/>
            <a:ext cx="32137" cy="2029024"/>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17" name="TextBox 116">
            <a:extLst>
              <a:ext uri="{FF2B5EF4-FFF2-40B4-BE49-F238E27FC236}">
                <a16:creationId xmlns:a16="http://schemas.microsoft.com/office/drawing/2014/main" id="{58B880E3-5691-FE20-EC16-EFE5DA5BC4B5}"/>
              </a:ext>
            </a:extLst>
          </p:cNvPr>
          <p:cNvSpPr txBox="1"/>
          <p:nvPr/>
        </p:nvSpPr>
        <p:spPr>
          <a:xfrm>
            <a:off x="8873075" y="1743717"/>
            <a:ext cx="1399389"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solidFill>
                  <a:schemeClr val="bg1">
                    <a:lumMod val="65000"/>
                  </a:schemeClr>
                </a:solidFill>
                <a:latin typeface="Calibri" panose="020F0502020204030204" pitchFamily="34" charset="0"/>
                <a:cs typeface="Calibri" panose="020F0502020204030204" pitchFamily="34" charset="0"/>
              </a:rPr>
              <a:t>Descoping of dedicated Interlock channels for very fast failure cases</a:t>
            </a:r>
          </a:p>
        </p:txBody>
      </p:sp>
      <p:sp>
        <p:nvSpPr>
          <p:cNvPr id="124" name="TextBox 123">
            <a:extLst>
              <a:ext uri="{FF2B5EF4-FFF2-40B4-BE49-F238E27FC236}">
                <a16:creationId xmlns:a16="http://schemas.microsoft.com/office/drawing/2014/main" id="{D25B13A7-F6FF-9CBA-D75B-FA03B33D43AD}"/>
              </a:ext>
            </a:extLst>
          </p:cNvPr>
          <p:cNvSpPr txBox="1"/>
          <p:nvPr/>
        </p:nvSpPr>
        <p:spPr>
          <a:xfrm>
            <a:off x="7206503" y="813304"/>
            <a:ext cx="1200133" cy="1077603"/>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Naming conventions for functional position codes for HL-LHC buildings and galleries</a:t>
            </a:r>
          </a:p>
        </p:txBody>
      </p:sp>
      <p:cxnSp>
        <p:nvCxnSpPr>
          <p:cNvPr id="130" name="Straight Arrow Connector 129">
            <a:extLst>
              <a:ext uri="{FF2B5EF4-FFF2-40B4-BE49-F238E27FC236}">
                <a16:creationId xmlns:a16="http://schemas.microsoft.com/office/drawing/2014/main" id="{8C40B75E-5B74-544C-AEA3-1BA1DB1B0B7F}"/>
              </a:ext>
            </a:extLst>
          </p:cNvPr>
          <p:cNvCxnSpPr>
            <a:cxnSpLocks/>
          </p:cNvCxnSpPr>
          <p:nvPr/>
        </p:nvCxnSpPr>
        <p:spPr>
          <a:xfrm>
            <a:off x="7455445" y="1933254"/>
            <a:ext cx="0" cy="103855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32" name="Straight Arrow Connector 131">
            <a:extLst>
              <a:ext uri="{FF2B5EF4-FFF2-40B4-BE49-F238E27FC236}">
                <a16:creationId xmlns:a16="http://schemas.microsoft.com/office/drawing/2014/main" id="{587ADE91-527B-9DD6-88FC-8D0AFBC4CA84}"/>
              </a:ext>
            </a:extLst>
          </p:cNvPr>
          <p:cNvCxnSpPr>
            <a:cxnSpLocks/>
          </p:cNvCxnSpPr>
          <p:nvPr/>
        </p:nvCxnSpPr>
        <p:spPr>
          <a:xfrm>
            <a:off x="9072331" y="2512702"/>
            <a:ext cx="0" cy="45910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5" name="TextBox 154">
            <a:extLst>
              <a:ext uri="{FF2B5EF4-FFF2-40B4-BE49-F238E27FC236}">
                <a16:creationId xmlns:a16="http://schemas.microsoft.com/office/drawing/2014/main" id="{61EF526D-4381-74FB-F776-6536F97FF3EF}"/>
              </a:ext>
            </a:extLst>
          </p:cNvPr>
          <p:cNvSpPr txBox="1"/>
          <p:nvPr/>
        </p:nvSpPr>
        <p:spPr>
          <a:xfrm>
            <a:off x="5958479" y="1921478"/>
            <a:ext cx="1125360"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New UR layout and WCC/ACC</a:t>
            </a:r>
          </a:p>
        </p:txBody>
      </p:sp>
      <p:cxnSp>
        <p:nvCxnSpPr>
          <p:cNvPr id="156" name="Straight Arrow Connector 155">
            <a:extLst>
              <a:ext uri="{FF2B5EF4-FFF2-40B4-BE49-F238E27FC236}">
                <a16:creationId xmlns:a16="http://schemas.microsoft.com/office/drawing/2014/main" id="{FDFA57DB-B6A8-27A7-726E-C4D347873EC4}"/>
              </a:ext>
            </a:extLst>
          </p:cNvPr>
          <p:cNvCxnSpPr>
            <a:cxnSpLocks/>
          </p:cNvCxnSpPr>
          <p:nvPr/>
        </p:nvCxnSpPr>
        <p:spPr>
          <a:xfrm>
            <a:off x="6081936" y="2384320"/>
            <a:ext cx="0" cy="598928"/>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0895819F-6071-0B0A-38D4-85AC6839581E}"/>
              </a:ext>
            </a:extLst>
          </p:cNvPr>
          <p:cNvSpPr txBox="1"/>
          <p:nvPr/>
        </p:nvSpPr>
        <p:spPr>
          <a:xfrm>
            <a:off x="1055440" y="4573333"/>
            <a:ext cx="1234145" cy="93871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100" b="0" dirty="0">
                <a:latin typeface="Calibri" panose="020F0502020204030204" pitchFamily="34" charset="0"/>
                <a:cs typeface="Calibri" panose="020F0502020204030204" pitchFamily="34" charset="0"/>
              </a:rPr>
              <a:t>Deferral of Installation of Lattice </a:t>
            </a:r>
            <a:r>
              <a:rPr lang="en-GB" sz="1100" b="0" dirty="0" err="1">
                <a:latin typeface="Calibri" panose="020F0502020204030204" pitchFamily="34" charset="0"/>
                <a:cs typeface="Calibri" panose="020F0502020204030204" pitchFamily="34" charset="0"/>
              </a:rPr>
              <a:t>Sextupole</a:t>
            </a:r>
            <a:r>
              <a:rPr lang="en-GB" sz="1100" b="0" dirty="0">
                <a:latin typeface="Calibri" panose="020F0502020204030204" pitchFamily="34" charset="0"/>
                <a:cs typeface="Calibri" panose="020F0502020204030204" pitchFamily="34" charset="0"/>
              </a:rPr>
              <a:t> in Q10 in Points 1 and 5 to LS4</a:t>
            </a:r>
          </a:p>
        </p:txBody>
      </p:sp>
      <p:cxnSp>
        <p:nvCxnSpPr>
          <p:cNvPr id="4" name="Straight Arrow Connector 3">
            <a:extLst>
              <a:ext uri="{FF2B5EF4-FFF2-40B4-BE49-F238E27FC236}">
                <a16:creationId xmlns:a16="http://schemas.microsoft.com/office/drawing/2014/main" id="{91DFBC22-F339-241F-92BD-DB7D176C8E2C}"/>
              </a:ext>
            </a:extLst>
          </p:cNvPr>
          <p:cNvCxnSpPr>
            <a:cxnSpLocks/>
          </p:cNvCxnSpPr>
          <p:nvPr/>
        </p:nvCxnSpPr>
        <p:spPr>
          <a:xfrm flipV="1">
            <a:off x="1550184" y="3667158"/>
            <a:ext cx="0" cy="89448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71E9E96A-51CB-0BD1-66CD-D9ADCDBC746B}"/>
              </a:ext>
            </a:extLst>
          </p:cNvPr>
          <p:cNvSpPr txBox="1"/>
          <p:nvPr/>
        </p:nvSpPr>
        <p:spPr>
          <a:xfrm>
            <a:off x="-24680" y="1772816"/>
            <a:ext cx="1066128" cy="749179"/>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New baseline for IT String Utilities and Measurements</a:t>
            </a:r>
          </a:p>
        </p:txBody>
      </p:sp>
      <p:cxnSp>
        <p:nvCxnSpPr>
          <p:cNvPr id="10" name="Straight Arrow Connector 9">
            <a:extLst>
              <a:ext uri="{FF2B5EF4-FFF2-40B4-BE49-F238E27FC236}">
                <a16:creationId xmlns:a16="http://schemas.microsoft.com/office/drawing/2014/main" id="{79C775B8-55C8-2560-2474-66B50CE759C2}"/>
              </a:ext>
            </a:extLst>
          </p:cNvPr>
          <p:cNvCxnSpPr>
            <a:cxnSpLocks/>
          </p:cNvCxnSpPr>
          <p:nvPr/>
        </p:nvCxnSpPr>
        <p:spPr>
          <a:xfrm>
            <a:off x="479376" y="2561656"/>
            <a:ext cx="0" cy="410155"/>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84BB1431-39D6-258F-069A-6A0BA0B46D17}"/>
              </a:ext>
            </a:extLst>
          </p:cNvPr>
          <p:cNvSpPr txBox="1"/>
          <p:nvPr/>
        </p:nvSpPr>
        <p:spPr>
          <a:xfrm>
            <a:off x="551616" y="494810"/>
            <a:ext cx="1446736"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Cable Routing for CP package ad ELQA rack</a:t>
            </a:r>
          </a:p>
        </p:txBody>
      </p:sp>
      <p:cxnSp>
        <p:nvCxnSpPr>
          <p:cNvPr id="16" name="Straight Arrow Connector 15">
            <a:extLst>
              <a:ext uri="{FF2B5EF4-FFF2-40B4-BE49-F238E27FC236}">
                <a16:creationId xmlns:a16="http://schemas.microsoft.com/office/drawing/2014/main" id="{BF7AD8A6-1929-8D9B-A187-B27B966796F2}"/>
              </a:ext>
            </a:extLst>
          </p:cNvPr>
          <p:cNvCxnSpPr>
            <a:cxnSpLocks/>
          </p:cNvCxnSpPr>
          <p:nvPr/>
        </p:nvCxnSpPr>
        <p:spPr>
          <a:xfrm>
            <a:off x="1077794" y="922724"/>
            <a:ext cx="20973" cy="202106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B557C698-8F92-E4B2-76C2-70F85AAAF56A}"/>
              </a:ext>
            </a:extLst>
          </p:cNvPr>
          <p:cNvCxnSpPr>
            <a:cxnSpLocks/>
          </p:cNvCxnSpPr>
          <p:nvPr/>
        </p:nvCxnSpPr>
        <p:spPr>
          <a:xfrm flipV="1">
            <a:off x="263352" y="3626247"/>
            <a:ext cx="0" cy="999863"/>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0B87416E-2FE1-70F3-1E25-3463E77BDC11}"/>
              </a:ext>
            </a:extLst>
          </p:cNvPr>
          <p:cNvSpPr txBox="1"/>
          <p:nvPr/>
        </p:nvSpPr>
        <p:spPr>
          <a:xfrm>
            <a:off x="-2220" y="4675783"/>
            <a:ext cx="865781" cy="769441"/>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100" b="0" dirty="0">
                <a:latin typeface="Calibri" panose="020F0502020204030204" pitchFamily="34" charset="0"/>
                <a:cs typeface="Calibri" panose="020F0502020204030204" pitchFamily="34" charset="0"/>
              </a:rPr>
              <a:t>Controller for FGC3 power converters</a:t>
            </a:r>
          </a:p>
        </p:txBody>
      </p:sp>
      <p:sp>
        <p:nvSpPr>
          <p:cNvPr id="23" name="TextBox 22">
            <a:extLst>
              <a:ext uri="{FF2B5EF4-FFF2-40B4-BE49-F238E27FC236}">
                <a16:creationId xmlns:a16="http://schemas.microsoft.com/office/drawing/2014/main" id="{349CB134-078F-8160-7351-C464EC31AAE0}"/>
              </a:ext>
            </a:extLst>
          </p:cNvPr>
          <p:cNvSpPr txBox="1"/>
          <p:nvPr/>
        </p:nvSpPr>
        <p:spPr>
          <a:xfrm>
            <a:off x="1566892" y="2256543"/>
            <a:ext cx="905383"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Descoping of BPMQSWZB</a:t>
            </a:r>
          </a:p>
        </p:txBody>
      </p:sp>
      <p:cxnSp>
        <p:nvCxnSpPr>
          <p:cNvPr id="24" name="Straight Arrow Connector 23">
            <a:extLst>
              <a:ext uri="{FF2B5EF4-FFF2-40B4-BE49-F238E27FC236}">
                <a16:creationId xmlns:a16="http://schemas.microsoft.com/office/drawing/2014/main" id="{55EFF3A2-E896-22F7-113B-C9DF659469C3}"/>
              </a:ext>
            </a:extLst>
          </p:cNvPr>
          <p:cNvCxnSpPr>
            <a:cxnSpLocks/>
          </p:cNvCxnSpPr>
          <p:nvPr/>
        </p:nvCxnSpPr>
        <p:spPr>
          <a:xfrm>
            <a:off x="1703512" y="2710658"/>
            <a:ext cx="0" cy="21428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77C5FD37-CC10-0F95-BC64-41091AD89D49}"/>
              </a:ext>
            </a:extLst>
          </p:cNvPr>
          <p:cNvSpPr txBox="1"/>
          <p:nvPr/>
        </p:nvSpPr>
        <p:spPr>
          <a:xfrm>
            <a:off x="1698217" y="3924152"/>
            <a:ext cx="875748"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WP6a controlled WU/CD</a:t>
            </a:r>
          </a:p>
        </p:txBody>
      </p:sp>
      <p:cxnSp>
        <p:nvCxnSpPr>
          <p:cNvPr id="29" name="Straight Arrow Connector 28">
            <a:extLst>
              <a:ext uri="{FF2B5EF4-FFF2-40B4-BE49-F238E27FC236}">
                <a16:creationId xmlns:a16="http://schemas.microsoft.com/office/drawing/2014/main" id="{ACF1DB7A-43BB-99FE-F610-763A3DDE978E}"/>
              </a:ext>
            </a:extLst>
          </p:cNvPr>
          <p:cNvCxnSpPr>
            <a:cxnSpLocks/>
          </p:cNvCxnSpPr>
          <p:nvPr/>
        </p:nvCxnSpPr>
        <p:spPr>
          <a:xfrm flipH="1" flipV="1">
            <a:off x="1821713" y="3666536"/>
            <a:ext cx="5225" cy="266520"/>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CF9B5F32-8E84-F562-B545-E46B1E27291A}"/>
              </a:ext>
            </a:extLst>
          </p:cNvPr>
          <p:cNvSpPr txBox="1"/>
          <p:nvPr/>
        </p:nvSpPr>
        <p:spPr>
          <a:xfrm>
            <a:off x="4439816" y="2276872"/>
            <a:ext cx="1107898"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Replacement of BPTX by BPTQX</a:t>
            </a:r>
          </a:p>
        </p:txBody>
      </p:sp>
      <p:cxnSp>
        <p:nvCxnSpPr>
          <p:cNvPr id="36" name="Straight Arrow Connector 35">
            <a:extLst>
              <a:ext uri="{FF2B5EF4-FFF2-40B4-BE49-F238E27FC236}">
                <a16:creationId xmlns:a16="http://schemas.microsoft.com/office/drawing/2014/main" id="{5F9511D0-7B89-90ED-7B96-FB0A1ECE255B}"/>
              </a:ext>
            </a:extLst>
          </p:cNvPr>
          <p:cNvCxnSpPr>
            <a:cxnSpLocks/>
          </p:cNvCxnSpPr>
          <p:nvPr/>
        </p:nvCxnSpPr>
        <p:spPr>
          <a:xfrm>
            <a:off x="4729924" y="2759681"/>
            <a:ext cx="0" cy="21428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FADF60F8-F6EC-61DC-6A4C-31B0465E5689}"/>
              </a:ext>
            </a:extLst>
          </p:cNvPr>
          <p:cNvSpPr txBox="1"/>
          <p:nvPr/>
        </p:nvSpPr>
        <p:spPr>
          <a:xfrm>
            <a:off x="4727848" y="4597989"/>
            <a:ext cx="1121299" cy="420756"/>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Installation of DIS readers</a:t>
            </a:r>
          </a:p>
        </p:txBody>
      </p:sp>
      <p:cxnSp>
        <p:nvCxnSpPr>
          <p:cNvPr id="46" name="Straight Arrow Connector 45">
            <a:extLst>
              <a:ext uri="{FF2B5EF4-FFF2-40B4-BE49-F238E27FC236}">
                <a16:creationId xmlns:a16="http://schemas.microsoft.com/office/drawing/2014/main" id="{006D4C77-B848-3027-0806-D2040753E315}"/>
              </a:ext>
            </a:extLst>
          </p:cNvPr>
          <p:cNvCxnSpPr>
            <a:cxnSpLocks/>
          </p:cNvCxnSpPr>
          <p:nvPr/>
        </p:nvCxnSpPr>
        <p:spPr>
          <a:xfrm flipV="1">
            <a:off x="5159896" y="3666536"/>
            <a:ext cx="0" cy="93539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C6A31A37-310B-B821-048E-4CEAD0C6C659}"/>
              </a:ext>
            </a:extLst>
          </p:cNvPr>
          <p:cNvSpPr txBox="1"/>
          <p:nvPr/>
        </p:nvSpPr>
        <p:spPr>
          <a:xfrm>
            <a:off x="7500591" y="1969935"/>
            <a:ext cx="1200133" cy="584968"/>
          </a:xfrm>
          <a:prstGeom prst="rect">
            <a:avLst/>
          </a:prstGeom>
          <a:noFill/>
          <a:ln w="9525">
            <a:solidFill>
              <a:schemeClr val="accent1"/>
            </a:solidFill>
          </a:ln>
          <a:effectLst/>
        </p:spPr>
        <p:txBody>
          <a:bodyPr wrap="square" rtlCol="0">
            <a:spAutoFit/>
          </a:bodyPr>
          <a:lstStyle>
            <a:defPPr>
              <a:defRPr lang="fr-FR"/>
            </a:defPPr>
            <a:lvl1pPr>
              <a:defRPr sz="800" b="1" i="0">
                <a:solidFill>
                  <a:schemeClr val="accent5"/>
                </a:solidFill>
                <a:effectLst/>
                <a:latin typeface="arial" panose="020B0604020202020204" pitchFamily="34" charset="0"/>
              </a:defRPr>
            </a:lvl1pPr>
          </a:lstStyle>
          <a:p>
            <a:r>
              <a:rPr lang="en-GB" sz="1067" b="0" dirty="0">
                <a:latin typeface="Calibri" panose="020F0502020204030204" pitchFamily="34" charset="0"/>
                <a:cs typeface="Calibri" panose="020F0502020204030204" pitchFamily="34" charset="0"/>
              </a:rPr>
              <a:t>Vac equipment support modification</a:t>
            </a:r>
          </a:p>
        </p:txBody>
      </p:sp>
      <p:cxnSp>
        <p:nvCxnSpPr>
          <p:cNvPr id="56" name="Straight Arrow Connector 55">
            <a:extLst>
              <a:ext uri="{FF2B5EF4-FFF2-40B4-BE49-F238E27FC236}">
                <a16:creationId xmlns:a16="http://schemas.microsoft.com/office/drawing/2014/main" id="{5F2BA49E-E308-398E-96C4-BD1D7F4D6677}"/>
              </a:ext>
            </a:extLst>
          </p:cNvPr>
          <p:cNvCxnSpPr>
            <a:cxnSpLocks/>
          </p:cNvCxnSpPr>
          <p:nvPr/>
        </p:nvCxnSpPr>
        <p:spPr>
          <a:xfrm>
            <a:off x="7968208" y="2537178"/>
            <a:ext cx="0" cy="45910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711210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4:3 format</Description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1" ma:contentTypeDescription="Create a new document." ma:contentTypeScope="" ma:versionID="1a330f7814ea0a273a5526b4afe3676a">
  <xsd:schema xmlns:xsd="http://www.w3.org/2001/XMLSchema" xmlns:xs="http://www.w3.org/2001/XMLSchema" xmlns:p="http://schemas.microsoft.com/office/2006/metadata/properties" xmlns:ns2="8946e33d-fd2f-4ae4-8ee9-d90c129cdf9e" targetNamespace="http://schemas.microsoft.com/office/2006/metadata/properties" ma:root="true" ma:fieldsID="f1ffbfeca08ef966bb5b703d2b456cc0" ns2:_="">
    <xsd:import namespace="8946e33d-fd2f-4ae4-8ee9-d90c129cdf9e"/>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EC2627-59DE-4D3C-BDE1-4405272E797C}">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8946e33d-fd2f-4ae4-8ee9-d90c129cdf9e"/>
    <ds:schemaRef ds:uri="http://www.w3.org/XML/1998/namespace"/>
  </ds:schemaRefs>
</ds:datastoreItem>
</file>

<file path=customXml/itemProps2.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3.xml><?xml version="1.0" encoding="utf-8"?>
<ds:datastoreItem xmlns:ds="http://schemas.openxmlformats.org/officeDocument/2006/customXml" ds:itemID="{AFFA5F7A-DEF2-4DAA-81D0-964FB86F86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69421</TotalTime>
  <Words>3713</Words>
  <Application>Microsoft Macintosh PowerPoint</Application>
  <PresentationFormat>Widescreen</PresentationFormat>
  <Paragraphs>591</Paragraphs>
  <Slides>28</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28</vt:i4>
      </vt:variant>
    </vt:vector>
  </HeadingPairs>
  <TitlesOfParts>
    <vt:vector size="35" baseType="lpstr">
      <vt:lpstr>Arial</vt:lpstr>
      <vt:lpstr>Calibri</vt:lpstr>
      <vt:lpstr>Franklin Gothic Heavy</vt:lpstr>
      <vt:lpstr>sourcesans-regular</vt:lpstr>
      <vt:lpstr>Wingdings</vt:lpstr>
      <vt:lpstr>Thème Office</vt:lpstr>
      <vt:lpstr>1_Office Theme</vt:lpstr>
      <vt:lpstr>TCC summary and HL-LHC Baseline evolution  </vt:lpstr>
      <vt:lpstr>Outline</vt:lpstr>
      <vt:lpstr>Evolution of Project Baseline (Machine Layout Versions)</vt:lpstr>
      <vt:lpstr>Managerial process</vt:lpstr>
      <vt:lpstr>Project Organization for Managing the Process</vt:lpstr>
      <vt:lpstr>ECRs and DMRs by WPs throughout the project</vt:lpstr>
      <vt:lpstr>ECRs and DMRs since last Annual Meeting</vt:lpstr>
      <vt:lpstr>Reasons for Baseline changes can be varied</vt:lpstr>
      <vt:lpstr>HL-LHC Baseline Changes (via ECRs/TCC)</vt:lpstr>
      <vt:lpstr>HL-LHC Baseline Changes (via ECRs/TCC)</vt:lpstr>
      <vt:lpstr>WP16 – IT String </vt:lpstr>
      <vt:lpstr>Beam optics and magnet system (WP2/WP3) </vt:lpstr>
      <vt:lpstr>Crab Cavities in optics version 1.6</vt:lpstr>
      <vt:lpstr>Cryogenics (WP9) </vt:lpstr>
      <vt:lpstr>Powering System – UR side (WP6a/b) </vt:lpstr>
      <vt:lpstr>HL-LHC Managerial Decisions (via DMRs)</vt:lpstr>
      <vt:lpstr>HL-LHC Managerial Decisions (via DMRs)</vt:lpstr>
      <vt:lpstr>Russian in-kind contributions</vt:lpstr>
      <vt:lpstr>Russian in-kind contributions</vt:lpstr>
      <vt:lpstr>Russian in-kind contributions – Status of Plan B</vt:lpstr>
      <vt:lpstr>Upcoming baseline changes (being formalised)</vt:lpstr>
      <vt:lpstr>Conclusions</vt:lpstr>
      <vt:lpstr>PowerPoint Presentation</vt:lpstr>
      <vt:lpstr>HL-LHC Managerial Decisions (via DMRs)</vt:lpstr>
      <vt:lpstr>HL-LHC Managerial Decisions (via ECRs/TCC)</vt:lpstr>
      <vt:lpstr>Crab Cavities in optics version 1.6</vt:lpstr>
      <vt:lpstr>Descoping of aC coating in SAM</vt:lpstr>
      <vt:lpstr>Graphical summary of the in-kind contributions as by CSR’21</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Markus Zerlauth</cp:lastModifiedBy>
  <cp:revision>384</cp:revision>
  <cp:lastPrinted>2020-07-14T15:51:05Z</cp:lastPrinted>
  <dcterms:created xsi:type="dcterms:W3CDTF">2016-01-11T14:38:10Z</dcterms:created>
  <dcterms:modified xsi:type="dcterms:W3CDTF">2022-09-19T07:37:32Z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