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tmp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29"/>
  </p:notesMasterIdLst>
  <p:handoutMasterIdLst>
    <p:handoutMasterId r:id="rId30"/>
  </p:handoutMasterIdLst>
  <p:sldIdLst>
    <p:sldId id="263" r:id="rId6"/>
    <p:sldId id="257" r:id="rId7"/>
    <p:sldId id="259" r:id="rId8"/>
    <p:sldId id="258" r:id="rId9"/>
    <p:sldId id="260" r:id="rId10"/>
    <p:sldId id="262" r:id="rId11"/>
    <p:sldId id="268" r:id="rId12"/>
    <p:sldId id="455" r:id="rId13"/>
    <p:sldId id="456" r:id="rId14"/>
    <p:sldId id="457" r:id="rId15"/>
    <p:sldId id="458" r:id="rId16"/>
    <p:sldId id="459" r:id="rId17"/>
    <p:sldId id="454" r:id="rId18"/>
    <p:sldId id="461" r:id="rId19"/>
    <p:sldId id="466" r:id="rId20"/>
    <p:sldId id="464" r:id="rId21"/>
    <p:sldId id="632" r:id="rId22"/>
    <p:sldId id="633" r:id="rId23"/>
    <p:sldId id="465" r:id="rId24"/>
    <p:sldId id="453" r:id="rId25"/>
    <p:sldId id="631" r:id="rId26"/>
    <p:sldId id="468" r:id="rId27"/>
    <p:sldId id="267" r:id="rId2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2" clrIdx="0">
    <p:extLst>
      <p:ext uri="{19B8F6BF-5375-455C-9EA6-DF929625EA0E}">
        <p15:presenceInfo xmlns:p15="http://schemas.microsoft.com/office/powerpoint/2012/main" userId="S-1-5-21-1526224874-1540688658-1361462980-20053" providerId="AD"/>
      </p:ext>
    </p:extLst>
  </p:cmAuthor>
  <p:cmAuthor id="2" name="Markus Zerlauth" initials="MZ" lastIdx="2" clrIdx="1">
    <p:extLst>
      <p:ext uri="{19B8F6BF-5375-455C-9EA6-DF929625EA0E}">
        <p15:presenceInfo xmlns:p15="http://schemas.microsoft.com/office/powerpoint/2012/main" userId="S::markus.zerlauth@cern.ch::5f12ab63-b3c0-438f-8c94-e72fc022f9fe" providerId="AD"/>
      </p:ext>
    </p:extLst>
  </p:cmAuthor>
  <p:cmAuthor id="3" name="Marta Bajko" initials="MB" lastIdx="1" clrIdx="2">
    <p:extLst>
      <p:ext uri="{19B8F6BF-5375-455C-9EA6-DF929625EA0E}">
        <p15:presenceInfo xmlns:p15="http://schemas.microsoft.com/office/powerpoint/2012/main" userId="S::marta.bajko@cern.ch::b34ed40b-3462-4588-ad0e-49be5e461cb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F8A"/>
    <a:srgbClr val="F4C996"/>
    <a:srgbClr val="FFFFFF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2"/>
    <p:restoredTop sz="86088" autoAdjust="0"/>
  </p:normalViewPr>
  <p:slideViewPr>
    <p:cSldViewPr snapToObjects="1" showGuides="1">
      <p:cViewPr varScale="1">
        <p:scale>
          <a:sx n="108" d="100"/>
          <a:sy n="108" d="100"/>
        </p:scale>
        <p:origin x="608" y="1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mdiazzum\cernbox\Documents\Python%20codes\MKI\Ellipse%20fitting%20(Mike's%20plots)\LS2-11%20longitudinal%20slice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mdiazzum\cernbox\Documents\Python%20codes\MKI\Ellipse%20fitting%20(Mike's%20plots)\LS2-11%20longitudinal%20slice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Longitudinal </a:t>
            </a:r>
            <a:r>
              <a:rPr lang="en-GB" b="1" dirty="0"/>
              <a:t>profile</a:t>
            </a:r>
            <a:r>
              <a:rPr lang="en-GB" dirty="0"/>
              <a:t> of tube (LS2-11)</a:t>
            </a:r>
          </a:p>
        </c:rich>
      </c:tx>
      <c:layout>
        <c:manualLayout>
          <c:xMode val="edge"/>
          <c:yMode val="edge"/>
          <c:x val="0.24276418329038307"/>
          <c:y val="0.145996389778063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5.0288485471748433E-2"/>
          <c:y val="0.25757934482272549"/>
          <c:w val="0.902204439930819"/>
          <c:h val="0.70418350547349606"/>
        </c:manualLayout>
      </c:layout>
      <c:scatterChart>
        <c:scatterStyle val="lineMarker"/>
        <c:varyColors val="0"/>
        <c:ser>
          <c:idx val="0"/>
          <c:order val="0"/>
          <c:tx>
            <c:v>tube shape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'LS2-11 original'!$B$28:$J$28</c:f>
              <c:numCache>
                <c:formatCode>General</c:formatCode>
                <c:ptCount val="9"/>
                <c:pt idx="0">
                  <c:v>0</c:v>
                </c:pt>
                <c:pt idx="1">
                  <c:v>180</c:v>
                </c:pt>
                <c:pt idx="2">
                  <c:v>180</c:v>
                </c:pt>
                <c:pt idx="3">
                  <c:v>3007</c:v>
                </c:pt>
                <c:pt idx="4">
                  <c:v>3007</c:v>
                </c:pt>
                <c:pt idx="5">
                  <c:v>180</c:v>
                </c:pt>
                <c:pt idx="6">
                  <c:v>180</c:v>
                </c:pt>
                <c:pt idx="7">
                  <c:v>0</c:v>
                </c:pt>
                <c:pt idx="8">
                  <c:v>0</c:v>
                </c:pt>
              </c:numCache>
            </c:numRef>
          </c:xVal>
          <c:yVal>
            <c:numRef>
              <c:f>'LS2-11 original'!$B$29:$J$29</c:f>
              <c:numCache>
                <c:formatCode>General</c:formatCode>
                <c:ptCount val="9"/>
                <c:pt idx="0">
                  <c:v>8</c:v>
                </c:pt>
                <c:pt idx="1">
                  <c:v>8</c:v>
                </c:pt>
                <c:pt idx="2">
                  <c:v>5.5</c:v>
                </c:pt>
                <c:pt idx="3">
                  <c:v>5.5</c:v>
                </c:pt>
                <c:pt idx="4">
                  <c:v>-5.5</c:v>
                </c:pt>
                <c:pt idx="5">
                  <c:v>-5.5</c:v>
                </c:pt>
                <c:pt idx="6">
                  <c:v>-8</c:v>
                </c:pt>
                <c:pt idx="7">
                  <c:v>-8</c:v>
                </c:pt>
                <c:pt idx="8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BA8-4FE4-8591-85D65F2CAAE6}"/>
            </c:ext>
          </c:extLst>
        </c:ser>
        <c:ser>
          <c:idx val="2"/>
          <c:order val="1"/>
          <c:tx>
            <c:v>inner_section_up</c:v>
          </c:tx>
          <c:spPr>
            <a:ln w="1905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'LS2-11 original'!$B$19:$L$19</c:f>
              <c:numCache>
                <c:formatCode>General</c:formatCode>
                <c:ptCount val="11"/>
                <c:pt idx="0">
                  <c:v>60</c:v>
                </c:pt>
                <c:pt idx="1">
                  <c:v>220</c:v>
                </c:pt>
                <c:pt idx="2">
                  <c:v>520</c:v>
                </c:pt>
                <c:pt idx="3">
                  <c:v>820</c:v>
                </c:pt>
                <c:pt idx="4">
                  <c:v>1120</c:v>
                </c:pt>
                <c:pt idx="5">
                  <c:v>1420</c:v>
                </c:pt>
                <c:pt idx="6">
                  <c:v>1720</c:v>
                </c:pt>
                <c:pt idx="7">
                  <c:v>2020</c:v>
                </c:pt>
                <c:pt idx="8">
                  <c:v>2320</c:v>
                </c:pt>
                <c:pt idx="9">
                  <c:v>2620</c:v>
                </c:pt>
                <c:pt idx="10">
                  <c:v>2920</c:v>
                </c:pt>
              </c:numCache>
            </c:numRef>
          </c:xVal>
          <c:yVal>
            <c:numRef>
              <c:f>'LS2-11 original'!$B$21:$L$21</c:f>
              <c:numCache>
                <c:formatCode>General</c:formatCode>
                <c:ptCount val="11"/>
                <c:pt idx="0">
                  <c:v>2.7800000000000011</c:v>
                </c:pt>
                <c:pt idx="1">
                  <c:v>2.8599999999999994</c:v>
                </c:pt>
                <c:pt idx="2">
                  <c:v>2.3969999999999985</c:v>
                </c:pt>
                <c:pt idx="3">
                  <c:v>2.4909999999999997</c:v>
                </c:pt>
                <c:pt idx="4">
                  <c:v>2.6060000000000016</c:v>
                </c:pt>
                <c:pt idx="5">
                  <c:v>2.6370000000000005</c:v>
                </c:pt>
                <c:pt idx="6">
                  <c:v>2.6189999999999998</c:v>
                </c:pt>
                <c:pt idx="7">
                  <c:v>2.2100000000000009</c:v>
                </c:pt>
                <c:pt idx="8">
                  <c:v>2.0450000000000017</c:v>
                </c:pt>
                <c:pt idx="9">
                  <c:v>2.1690000000000005</c:v>
                </c:pt>
                <c:pt idx="10">
                  <c:v>2.4600000000000009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BA8-4FE4-8591-85D65F2CAAE6}"/>
            </c:ext>
          </c:extLst>
        </c:ser>
        <c:ser>
          <c:idx val="3"/>
          <c:order val="2"/>
          <c:tx>
            <c:v>inner_section_down</c:v>
          </c:tx>
          <c:spPr>
            <a:ln w="1905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'LS2-11 original'!$B$19:$L$19</c:f>
              <c:numCache>
                <c:formatCode>General</c:formatCode>
                <c:ptCount val="11"/>
                <c:pt idx="0">
                  <c:v>60</c:v>
                </c:pt>
                <c:pt idx="1">
                  <c:v>220</c:v>
                </c:pt>
                <c:pt idx="2">
                  <c:v>520</c:v>
                </c:pt>
                <c:pt idx="3">
                  <c:v>820</c:v>
                </c:pt>
                <c:pt idx="4">
                  <c:v>1120</c:v>
                </c:pt>
                <c:pt idx="5">
                  <c:v>1420</c:v>
                </c:pt>
                <c:pt idx="6">
                  <c:v>1720</c:v>
                </c:pt>
                <c:pt idx="7">
                  <c:v>2020</c:v>
                </c:pt>
                <c:pt idx="8">
                  <c:v>2320</c:v>
                </c:pt>
                <c:pt idx="9">
                  <c:v>2620</c:v>
                </c:pt>
                <c:pt idx="10">
                  <c:v>2920</c:v>
                </c:pt>
              </c:numCache>
            </c:numRef>
          </c:xVal>
          <c:yVal>
            <c:numRef>
              <c:f>'LS2-11 original'!$B$22:$L$22</c:f>
              <c:numCache>
                <c:formatCode>General</c:formatCode>
                <c:ptCount val="11"/>
                <c:pt idx="0">
                  <c:v>-3.1700000000000017</c:v>
                </c:pt>
                <c:pt idx="1">
                  <c:v>-3.2240000000000002</c:v>
                </c:pt>
                <c:pt idx="2">
                  <c:v>-3.4770000000000003</c:v>
                </c:pt>
                <c:pt idx="3">
                  <c:v>-3.4269999999999996</c:v>
                </c:pt>
                <c:pt idx="4">
                  <c:v>-3.2689999999999984</c:v>
                </c:pt>
                <c:pt idx="5">
                  <c:v>-3.2620000000000005</c:v>
                </c:pt>
                <c:pt idx="6">
                  <c:v>-3.3829999999999991</c:v>
                </c:pt>
                <c:pt idx="7">
                  <c:v>-3.8530000000000015</c:v>
                </c:pt>
                <c:pt idx="8">
                  <c:v>-4.0470000000000006</c:v>
                </c:pt>
                <c:pt idx="9">
                  <c:v>-4.0749999999999993</c:v>
                </c:pt>
                <c:pt idx="10">
                  <c:v>-3.8640000000000008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BA8-4FE4-8591-85D65F2CAAE6}"/>
            </c:ext>
          </c:extLst>
        </c:ser>
        <c:ser>
          <c:idx val="1"/>
          <c:order val="3"/>
          <c:tx>
            <c:strRef>
              <c:f>'LS2-11 original'!$A$30</c:f>
              <c:strCache>
                <c:ptCount val="1"/>
                <c:pt idx="0">
                  <c:v>2mm thickness</c:v>
                </c:pt>
              </c:strCache>
            </c:strRef>
          </c:tx>
          <c:spPr>
            <a:ln w="19050" cap="rnd">
              <a:solidFill>
                <a:srgbClr val="FF0000">
                  <a:alpha val="50000"/>
                </a:srgbClr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'LS2-11 original'!$B$28:$J$28</c:f>
              <c:numCache>
                <c:formatCode>General</c:formatCode>
                <c:ptCount val="9"/>
                <c:pt idx="0">
                  <c:v>0</c:v>
                </c:pt>
                <c:pt idx="1">
                  <c:v>180</c:v>
                </c:pt>
                <c:pt idx="2">
                  <c:v>180</c:v>
                </c:pt>
                <c:pt idx="3">
                  <c:v>3007</c:v>
                </c:pt>
                <c:pt idx="4">
                  <c:v>3007</c:v>
                </c:pt>
                <c:pt idx="5">
                  <c:v>180</c:v>
                </c:pt>
                <c:pt idx="6">
                  <c:v>180</c:v>
                </c:pt>
                <c:pt idx="7">
                  <c:v>0</c:v>
                </c:pt>
                <c:pt idx="8">
                  <c:v>0</c:v>
                </c:pt>
              </c:numCache>
            </c:numRef>
          </c:xVal>
          <c:yVal>
            <c:numRef>
              <c:f>'LS2-11 original'!$B$30:$J$30</c:f>
              <c:numCache>
                <c:formatCode>General</c:formatCode>
                <c:ptCount val="9"/>
                <c:pt idx="0">
                  <c:v>3.5</c:v>
                </c:pt>
                <c:pt idx="1">
                  <c:v>3.5</c:v>
                </c:pt>
                <c:pt idx="2">
                  <c:v>3.5</c:v>
                </c:pt>
                <c:pt idx="3">
                  <c:v>3.5</c:v>
                </c:pt>
                <c:pt idx="4">
                  <c:v>-3.5</c:v>
                </c:pt>
                <c:pt idx="5">
                  <c:v>-3.5</c:v>
                </c:pt>
                <c:pt idx="6">
                  <c:v>-3.5</c:v>
                </c:pt>
                <c:pt idx="7">
                  <c:v>-3.5</c:v>
                </c:pt>
                <c:pt idx="8">
                  <c:v>3.5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BA8-4FE4-8591-85D65F2CAA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4827327"/>
        <c:axId val="1794825663"/>
      </c:scatterChart>
      <c:valAx>
        <c:axId val="1794827327"/>
        <c:scaling>
          <c:orientation val="minMax"/>
          <c:max val="3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794825663"/>
        <c:crosses val="autoZero"/>
        <c:crossBetween val="midCat"/>
      </c:valAx>
      <c:valAx>
        <c:axId val="1794825663"/>
        <c:scaling>
          <c:orientation val="minMax"/>
          <c:max val="8"/>
          <c:min val="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79482732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0" dirty="0"/>
              <a:t>Theoretical</a:t>
            </a:r>
            <a:r>
              <a:rPr lang="en-GB" b="1" baseline="0" dirty="0"/>
              <a:t> optimal machining </a:t>
            </a:r>
            <a:r>
              <a:rPr lang="en-GB" b="0" baseline="0" dirty="0"/>
              <a:t>(LS2-11)</a:t>
            </a:r>
            <a:endParaRPr lang="en-GB" b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tube shape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'LS2-11 optimal'!$B$28:$J$28</c:f>
              <c:numCache>
                <c:formatCode>General</c:formatCode>
                <c:ptCount val="9"/>
                <c:pt idx="0">
                  <c:v>0</c:v>
                </c:pt>
                <c:pt idx="1">
                  <c:v>180</c:v>
                </c:pt>
                <c:pt idx="2">
                  <c:v>180</c:v>
                </c:pt>
                <c:pt idx="3">
                  <c:v>3007</c:v>
                </c:pt>
                <c:pt idx="4">
                  <c:v>3007</c:v>
                </c:pt>
                <c:pt idx="5">
                  <c:v>180</c:v>
                </c:pt>
                <c:pt idx="6">
                  <c:v>180</c:v>
                </c:pt>
                <c:pt idx="7">
                  <c:v>0</c:v>
                </c:pt>
                <c:pt idx="8">
                  <c:v>0</c:v>
                </c:pt>
              </c:numCache>
            </c:numRef>
          </c:xVal>
          <c:yVal>
            <c:numRef>
              <c:f>'LS2-11 optimal'!$B$29:$J$29</c:f>
              <c:numCache>
                <c:formatCode>General</c:formatCode>
                <c:ptCount val="9"/>
                <c:pt idx="0">
                  <c:v>8</c:v>
                </c:pt>
                <c:pt idx="1">
                  <c:v>8</c:v>
                </c:pt>
                <c:pt idx="2">
                  <c:v>5.5</c:v>
                </c:pt>
                <c:pt idx="3">
                  <c:v>5.5</c:v>
                </c:pt>
                <c:pt idx="4">
                  <c:v>-5.5</c:v>
                </c:pt>
                <c:pt idx="5">
                  <c:v>-5.5</c:v>
                </c:pt>
                <c:pt idx="6">
                  <c:v>-8</c:v>
                </c:pt>
                <c:pt idx="7">
                  <c:v>-8</c:v>
                </c:pt>
                <c:pt idx="8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A6A-4094-9DF3-09B4C508D1AB}"/>
            </c:ext>
          </c:extLst>
        </c:ser>
        <c:ser>
          <c:idx val="2"/>
          <c:order val="1"/>
          <c:tx>
            <c:v>inner_section_up</c:v>
          </c:tx>
          <c:spPr>
            <a:ln w="1905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'LS2-11 optimal'!$B$19:$L$19</c:f>
              <c:numCache>
                <c:formatCode>General</c:formatCode>
                <c:ptCount val="11"/>
                <c:pt idx="0">
                  <c:v>60</c:v>
                </c:pt>
                <c:pt idx="1">
                  <c:v>220</c:v>
                </c:pt>
                <c:pt idx="2">
                  <c:v>520</c:v>
                </c:pt>
                <c:pt idx="3">
                  <c:v>820</c:v>
                </c:pt>
                <c:pt idx="4">
                  <c:v>1120</c:v>
                </c:pt>
                <c:pt idx="5">
                  <c:v>1420</c:v>
                </c:pt>
                <c:pt idx="6">
                  <c:v>1720</c:v>
                </c:pt>
                <c:pt idx="7">
                  <c:v>2020</c:v>
                </c:pt>
                <c:pt idx="8">
                  <c:v>2320</c:v>
                </c:pt>
                <c:pt idx="9">
                  <c:v>2620</c:v>
                </c:pt>
                <c:pt idx="10">
                  <c:v>2920</c:v>
                </c:pt>
              </c:numCache>
            </c:numRef>
          </c:xVal>
          <c:yVal>
            <c:numRef>
              <c:f>'LS2-11 optimal'!$B$21:$L$21</c:f>
              <c:numCache>
                <c:formatCode>General</c:formatCode>
                <c:ptCount val="11"/>
                <c:pt idx="0">
                  <c:v>2.5004083874995118</c:v>
                </c:pt>
                <c:pt idx="1">
                  <c:v>2.9898750510889585</c:v>
                </c:pt>
                <c:pt idx="2">
                  <c:v>3.0811250453191903</c:v>
                </c:pt>
                <c:pt idx="3">
                  <c:v>2.9973750395494108</c:v>
                </c:pt>
                <c:pt idx="4">
                  <c:v>2.7706250337796305</c:v>
                </c:pt>
                <c:pt idx="5">
                  <c:v>2.8078750280098497</c:v>
                </c:pt>
                <c:pt idx="6">
                  <c:v>2.9071250222400806</c:v>
                </c:pt>
                <c:pt idx="7">
                  <c:v>3.0223750164702992</c:v>
                </c:pt>
                <c:pt idx="8">
                  <c:v>3.3286250107005202</c:v>
                </c:pt>
                <c:pt idx="9">
                  <c:v>3.503875004930741</c:v>
                </c:pt>
                <c:pt idx="10">
                  <c:v>3.1481249991609594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A6A-4094-9DF3-09B4C508D1AB}"/>
            </c:ext>
          </c:extLst>
        </c:ser>
        <c:ser>
          <c:idx val="3"/>
          <c:order val="2"/>
          <c:tx>
            <c:v>inner_section_down</c:v>
          </c:tx>
          <c:spPr>
            <a:ln w="1905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'LS2-11 optimal'!$B$19:$L$19</c:f>
              <c:numCache>
                <c:formatCode>General</c:formatCode>
                <c:ptCount val="11"/>
                <c:pt idx="0">
                  <c:v>60</c:v>
                </c:pt>
                <c:pt idx="1">
                  <c:v>220</c:v>
                </c:pt>
                <c:pt idx="2">
                  <c:v>520</c:v>
                </c:pt>
                <c:pt idx="3">
                  <c:v>820</c:v>
                </c:pt>
                <c:pt idx="4">
                  <c:v>1120</c:v>
                </c:pt>
                <c:pt idx="5">
                  <c:v>1420</c:v>
                </c:pt>
                <c:pt idx="6">
                  <c:v>1720</c:v>
                </c:pt>
                <c:pt idx="7">
                  <c:v>2020</c:v>
                </c:pt>
                <c:pt idx="8">
                  <c:v>2320</c:v>
                </c:pt>
                <c:pt idx="9">
                  <c:v>2620</c:v>
                </c:pt>
                <c:pt idx="10">
                  <c:v>2920</c:v>
                </c:pt>
              </c:numCache>
            </c:numRef>
          </c:xVal>
          <c:yVal>
            <c:numRef>
              <c:f>'LS2-11 optimal'!$B$22:$L$22</c:f>
              <c:numCache>
                <c:formatCode>General</c:formatCode>
                <c:ptCount val="11"/>
                <c:pt idx="0">
                  <c:v>-2.9695916125005013</c:v>
                </c:pt>
                <c:pt idx="1">
                  <c:v>-3.198124948911051</c:v>
                </c:pt>
                <c:pt idx="2">
                  <c:v>-3.2078749546808183</c:v>
                </c:pt>
                <c:pt idx="3">
                  <c:v>-3.3376249604506008</c:v>
                </c:pt>
                <c:pt idx="4">
                  <c:v>-3.4323749662203795</c:v>
                </c:pt>
                <c:pt idx="5">
                  <c:v>-3.452124971990159</c:v>
                </c:pt>
                <c:pt idx="6">
                  <c:v>-3.5038749777599314</c:v>
                </c:pt>
                <c:pt idx="7">
                  <c:v>-3.3556249835297081</c:v>
                </c:pt>
                <c:pt idx="8">
                  <c:v>-2.9593749892994907</c:v>
                </c:pt>
                <c:pt idx="9">
                  <c:v>-3.125124995069271</c:v>
                </c:pt>
                <c:pt idx="10">
                  <c:v>-3.5038750008390416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A6A-4094-9DF3-09B4C508D1AB}"/>
            </c:ext>
          </c:extLst>
        </c:ser>
        <c:ser>
          <c:idx val="1"/>
          <c:order val="3"/>
          <c:tx>
            <c:strRef>
              <c:f>'LS2-11 optimal'!$A$30</c:f>
              <c:strCache>
                <c:ptCount val="1"/>
                <c:pt idx="0">
                  <c:v>2mm thickness</c:v>
                </c:pt>
              </c:strCache>
            </c:strRef>
          </c:tx>
          <c:spPr>
            <a:ln w="19050" cap="rnd">
              <a:solidFill>
                <a:srgbClr val="FF0000">
                  <a:alpha val="50000"/>
                </a:srgbClr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'LS2-11 optimal'!$B$28:$J$28</c:f>
              <c:numCache>
                <c:formatCode>General</c:formatCode>
                <c:ptCount val="9"/>
                <c:pt idx="0">
                  <c:v>0</c:v>
                </c:pt>
                <c:pt idx="1">
                  <c:v>180</c:v>
                </c:pt>
                <c:pt idx="2">
                  <c:v>180</c:v>
                </c:pt>
                <c:pt idx="3">
                  <c:v>3007</c:v>
                </c:pt>
                <c:pt idx="4">
                  <c:v>3007</c:v>
                </c:pt>
                <c:pt idx="5">
                  <c:v>180</c:v>
                </c:pt>
                <c:pt idx="6">
                  <c:v>180</c:v>
                </c:pt>
                <c:pt idx="7">
                  <c:v>0</c:v>
                </c:pt>
                <c:pt idx="8">
                  <c:v>0</c:v>
                </c:pt>
              </c:numCache>
            </c:numRef>
          </c:xVal>
          <c:yVal>
            <c:numRef>
              <c:f>'LS2-11 optimal'!$B$30:$J$30</c:f>
              <c:numCache>
                <c:formatCode>General</c:formatCode>
                <c:ptCount val="9"/>
                <c:pt idx="0">
                  <c:v>3.5</c:v>
                </c:pt>
                <c:pt idx="1">
                  <c:v>3.5</c:v>
                </c:pt>
                <c:pt idx="2">
                  <c:v>3.5</c:v>
                </c:pt>
                <c:pt idx="3">
                  <c:v>3.5</c:v>
                </c:pt>
                <c:pt idx="4">
                  <c:v>-3.5</c:v>
                </c:pt>
                <c:pt idx="5">
                  <c:v>-3.5</c:v>
                </c:pt>
                <c:pt idx="6">
                  <c:v>-3.5</c:v>
                </c:pt>
                <c:pt idx="7">
                  <c:v>-3.5</c:v>
                </c:pt>
                <c:pt idx="8">
                  <c:v>3.5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A6A-4094-9DF3-09B4C508D1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4827327"/>
        <c:axId val="1794825663"/>
      </c:scatterChart>
      <c:valAx>
        <c:axId val="1794827327"/>
        <c:scaling>
          <c:orientation val="minMax"/>
          <c:max val="3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794825663"/>
        <c:crosses val="autoZero"/>
        <c:crossBetween val="midCat"/>
      </c:valAx>
      <c:valAx>
        <c:axId val="1794825663"/>
        <c:scaling>
          <c:orientation val="minMax"/>
          <c:max val="8"/>
          <c:min val="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79482732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Simplified</a:t>
            </a:r>
            <a:r>
              <a:rPr lang="en-GB" baseline="0" dirty="0"/>
              <a:t> conditioning schematic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Voltage (kV)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4000</c:v>
                </c:pt>
                <c:pt idx="2">
                  <c:v>5200</c:v>
                </c:pt>
                <c:pt idx="3">
                  <c:v>5200</c:v>
                </c:pt>
                <c:pt idx="4">
                  <c:v>8200</c:v>
                </c:pt>
                <c:pt idx="5">
                  <c:v>9400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0</c:v>
                </c:pt>
                <c:pt idx="1">
                  <c:v>56.1</c:v>
                </c:pt>
                <c:pt idx="2">
                  <c:v>56.1</c:v>
                </c:pt>
                <c:pt idx="3">
                  <c:v>55.1</c:v>
                </c:pt>
                <c:pt idx="4">
                  <c:v>55.1</c:v>
                </c:pt>
                <c:pt idx="5">
                  <c:v>55.1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93-4CD5-9B7D-D664285BE5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883679"/>
        <c:axId val="74880767"/>
      </c:scatterChart>
      <c:scatterChart>
        <c:scatterStyle val="lineMarker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Pulse length (μs)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4000</c:v>
                </c:pt>
                <c:pt idx="2">
                  <c:v>5200</c:v>
                </c:pt>
                <c:pt idx="3">
                  <c:v>5200</c:v>
                </c:pt>
                <c:pt idx="4">
                  <c:v>8200</c:v>
                </c:pt>
                <c:pt idx="5">
                  <c:v>9400</c:v>
                </c:pt>
              </c:numCache>
            </c:num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8.8000000000000007</c:v>
                </c:pt>
                <c:pt idx="5">
                  <c:v>8.8000000000000007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993-4CD5-9B7D-D664285BE5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0014831"/>
        <c:axId val="520034799"/>
      </c:scatterChart>
      <c:valAx>
        <c:axId val="748836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Number of pulses (</a:t>
                </a:r>
                <a:r>
                  <a:rPr lang="en-GB" dirty="0" err="1"/>
                  <a:t>aprox</a:t>
                </a:r>
                <a:r>
                  <a:rPr lang="en-GB" dirty="0"/>
                  <a:t>.)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4880767"/>
        <c:crosses val="autoZero"/>
        <c:crossBetween val="midCat"/>
      </c:valAx>
      <c:valAx>
        <c:axId val="748807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accent1"/>
                    </a:solidFill>
                  </a:rPr>
                  <a:t>Voltage (kV)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4883679"/>
        <c:crosses val="autoZero"/>
        <c:crossBetween val="midCat"/>
      </c:valAx>
      <c:valAx>
        <c:axId val="520034799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accent3"/>
                    </a:solidFill>
                  </a:rPr>
                  <a:t>Pulse length (</a:t>
                </a:r>
                <a:r>
                  <a:rPr lang="el-GR" dirty="0">
                    <a:solidFill>
                      <a:schemeClr val="accent3"/>
                    </a:solidFill>
                  </a:rPr>
                  <a:t>μ</a:t>
                </a:r>
                <a:r>
                  <a:rPr lang="en-US" dirty="0">
                    <a:solidFill>
                      <a:schemeClr val="accent3"/>
                    </a:solidFill>
                  </a:rPr>
                  <a:t>s)</a:t>
                </a:r>
                <a:endParaRPr lang="en-GB" dirty="0">
                  <a:solidFill>
                    <a:schemeClr val="accent3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0014831"/>
        <c:crosses val="max"/>
        <c:crossBetween val="midCat"/>
      </c:valAx>
      <c:valAx>
        <c:axId val="52001483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2003479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A714AF-0EBD-4A2B-B897-0F4BA1E8CE5A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70DA6CA-6CDA-46C1-8CE0-2C7C1CAA250D}">
      <dgm:prSet phldrT="[Text]" custT="1"/>
      <dgm:spPr>
        <a:noFill/>
        <a:ln>
          <a:solidFill>
            <a:schemeClr val="tx1"/>
          </a:solidFill>
        </a:ln>
      </dgm:spPr>
      <dgm:t>
        <a:bodyPr lIns="0" tIns="0" rIns="0" bIns="0"/>
        <a:lstStyle/>
        <a:p>
          <a:r>
            <a:rPr lang="en-GB" sz="1600" b="1" dirty="0">
              <a:solidFill>
                <a:schemeClr val="tx2"/>
              </a:solidFill>
            </a:rPr>
            <a:t>Reasons</a:t>
          </a:r>
          <a:r>
            <a:rPr lang="en-GB" sz="1600" dirty="0">
              <a:solidFill>
                <a:schemeClr val="tx2"/>
              </a:solidFill>
            </a:rPr>
            <a:t> of puncture:</a:t>
          </a:r>
          <a:endParaRPr lang="en-GB" sz="1600" dirty="0"/>
        </a:p>
      </dgm:t>
    </dgm:pt>
    <dgm:pt modelId="{152501CA-D3EB-4F07-A103-DCAE3B649B81}" type="parTrans" cxnId="{B0A349AA-1596-4EC2-80B9-B1BE47002B31}">
      <dgm:prSet/>
      <dgm:spPr/>
      <dgm:t>
        <a:bodyPr/>
        <a:lstStyle/>
        <a:p>
          <a:endParaRPr lang="en-GB" sz="1000"/>
        </a:p>
      </dgm:t>
    </dgm:pt>
    <dgm:pt modelId="{245F9E7C-720A-426D-B378-9505E51E38A6}" type="sibTrans" cxnId="{B0A349AA-1596-4EC2-80B9-B1BE47002B31}">
      <dgm:prSet/>
      <dgm:spPr/>
      <dgm:t>
        <a:bodyPr/>
        <a:lstStyle/>
        <a:p>
          <a:endParaRPr lang="en-GB" sz="1000"/>
        </a:p>
      </dgm:t>
    </dgm:pt>
    <dgm:pt modelId="{90FCAE9F-F2E4-437D-8162-7A8A6A18D980}">
      <dgm:prSet phldrT="[Text]" custT="1"/>
      <dgm:spPr>
        <a:noFill/>
        <a:ln>
          <a:solidFill>
            <a:schemeClr val="tx1"/>
          </a:solidFill>
        </a:ln>
      </dgm:spPr>
      <dgm:t>
        <a:bodyPr lIns="0" tIns="0" rIns="0" bIns="0"/>
        <a:lstStyle/>
        <a:p>
          <a:r>
            <a:rPr lang="en-GB" sz="1600" b="1" dirty="0">
              <a:solidFill>
                <a:schemeClr val="tx2"/>
              </a:solidFill>
            </a:rPr>
            <a:t>High voltage </a:t>
          </a:r>
          <a:r>
            <a:rPr lang="en-GB" sz="1600" dirty="0">
              <a:solidFill>
                <a:schemeClr val="tx2"/>
              </a:solidFill>
            </a:rPr>
            <a:t>difference during pulse </a:t>
          </a:r>
          <a:endParaRPr lang="en-GB" sz="1600" dirty="0"/>
        </a:p>
      </dgm:t>
    </dgm:pt>
    <dgm:pt modelId="{AA31D9C1-C879-4D73-9F8C-BA6D15008D0A}" type="parTrans" cxnId="{48795BB6-EB5A-49A3-9707-987415847AF5}">
      <dgm:prSet/>
      <dgm:spPr/>
      <dgm:t>
        <a:bodyPr/>
        <a:lstStyle/>
        <a:p>
          <a:endParaRPr lang="en-GB" sz="1000"/>
        </a:p>
      </dgm:t>
    </dgm:pt>
    <dgm:pt modelId="{312BB4D0-5F86-4D99-A0D7-783621BF698A}" type="sibTrans" cxnId="{48795BB6-EB5A-49A3-9707-987415847AF5}">
      <dgm:prSet/>
      <dgm:spPr/>
      <dgm:t>
        <a:bodyPr/>
        <a:lstStyle/>
        <a:p>
          <a:endParaRPr lang="en-GB" sz="1000"/>
        </a:p>
      </dgm:t>
    </dgm:pt>
    <dgm:pt modelId="{B8EEC895-E7C3-4D54-8237-CF0F39961BD4}">
      <dgm:prSet phldrT="[Text]" custT="1"/>
      <dgm:spPr>
        <a:noFill/>
        <a:ln>
          <a:solidFill>
            <a:schemeClr val="tx1"/>
          </a:solidFill>
        </a:ln>
      </dgm:spPr>
      <dgm:t>
        <a:bodyPr lIns="0" tIns="0" rIns="0" bIns="0"/>
        <a:lstStyle/>
        <a:p>
          <a:r>
            <a:rPr lang="en-GB" sz="1600" b="1" dirty="0">
              <a:solidFill>
                <a:schemeClr val="tx2"/>
              </a:solidFill>
            </a:rPr>
            <a:t>Tube</a:t>
          </a:r>
          <a:r>
            <a:rPr lang="en-GB" sz="1600" dirty="0">
              <a:solidFill>
                <a:schemeClr val="tx2"/>
              </a:solidFill>
            </a:rPr>
            <a:t> extremely </a:t>
          </a:r>
          <a:r>
            <a:rPr lang="en-GB" sz="1600" b="1" dirty="0">
              <a:solidFill>
                <a:schemeClr val="tx2"/>
              </a:solidFill>
            </a:rPr>
            <a:t>thin</a:t>
          </a:r>
          <a:r>
            <a:rPr lang="en-GB" sz="1600" dirty="0">
              <a:solidFill>
                <a:schemeClr val="tx2"/>
              </a:solidFill>
            </a:rPr>
            <a:t> at that position </a:t>
          </a:r>
          <a:br>
            <a:rPr lang="en-GB" sz="1600" dirty="0">
              <a:solidFill>
                <a:schemeClr val="tx2"/>
              </a:solidFill>
            </a:rPr>
          </a:br>
          <a:r>
            <a:rPr lang="en-GB" sz="1600" dirty="0">
              <a:solidFill>
                <a:schemeClr val="tx2"/>
              </a:solidFill>
            </a:rPr>
            <a:t>(mis-manufactured)</a:t>
          </a:r>
          <a:endParaRPr lang="en-GB" sz="1600" dirty="0"/>
        </a:p>
      </dgm:t>
    </dgm:pt>
    <dgm:pt modelId="{39B58B9C-0C43-4DF0-9C2B-6E7FDFBD0E7A}" type="parTrans" cxnId="{648CECDB-B350-4F2C-AE00-5C32EEB714B2}">
      <dgm:prSet/>
      <dgm:spPr/>
      <dgm:t>
        <a:bodyPr/>
        <a:lstStyle/>
        <a:p>
          <a:endParaRPr lang="en-GB" sz="1000"/>
        </a:p>
      </dgm:t>
    </dgm:pt>
    <dgm:pt modelId="{7C6623A6-C034-4845-8D77-F76C50840A00}" type="sibTrans" cxnId="{648CECDB-B350-4F2C-AE00-5C32EEB714B2}">
      <dgm:prSet/>
      <dgm:spPr/>
      <dgm:t>
        <a:bodyPr/>
        <a:lstStyle/>
        <a:p>
          <a:endParaRPr lang="en-GB" sz="1000"/>
        </a:p>
      </dgm:t>
    </dgm:pt>
    <dgm:pt modelId="{63E33655-483B-4999-AA1C-4DA33D96F0E4}" type="pres">
      <dgm:prSet presAssocID="{BBA714AF-0EBD-4A2B-B897-0F4BA1E8CE5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631D6CD-5752-4A7D-9630-96DA10FEE6E2}" type="pres">
      <dgm:prSet presAssocID="{470DA6CA-6CDA-46C1-8CE0-2C7C1CAA250D}" presName="hierRoot1" presStyleCnt="0">
        <dgm:presLayoutVars>
          <dgm:hierBranch val="init"/>
        </dgm:presLayoutVars>
      </dgm:prSet>
      <dgm:spPr/>
    </dgm:pt>
    <dgm:pt modelId="{5B091B56-B881-47C8-BA26-C66CA91654E3}" type="pres">
      <dgm:prSet presAssocID="{470DA6CA-6CDA-46C1-8CE0-2C7C1CAA250D}" presName="rootComposite1" presStyleCnt="0"/>
      <dgm:spPr/>
    </dgm:pt>
    <dgm:pt modelId="{F2FB146D-7CAC-459B-BE10-849652DE845C}" type="pres">
      <dgm:prSet presAssocID="{470DA6CA-6CDA-46C1-8CE0-2C7C1CAA250D}" presName="rootText1" presStyleLbl="node0" presStyleIdx="0" presStyleCnt="1" custScaleX="157120" custScaleY="159123" custLinFactNeighborX="-18360" custLinFactNeighborY="-31326">
        <dgm:presLayoutVars>
          <dgm:chPref val="3"/>
        </dgm:presLayoutVars>
      </dgm:prSet>
      <dgm:spPr/>
    </dgm:pt>
    <dgm:pt modelId="{2A14A725-FF81-4890-ADB9-26E7E9CD4910}" type="pres">
      <dgm:prSet presAssocID="{470DA6CA-6CDA-46C1-8CE0-2C7C1CAA250D}" presName="rootConnector1" presStyleLbl="node1" presStyleIdx="0" presStyleCnt="0"/>
      <dgm:spPr/>
    </dgm:pt>
    <dgm:pt modelId="{0217463C-1062-449B-8A20-23EE17DB2511}" type="pres">
      <dgm:prSet presAssocID="{470DA6CA-6CDA-46C1-8CE0-2C7C1CAA250D}" presName="hierChild2" presStyleCnt="0"/>
      <dgm:spPr/>
    </dgm:pt>
    <dgm:pt modelId="{E7B1FA07-7D5F-495B-9551-1EA06284485D}" type="pres">
      <dgm:prSet presAssocID="{AA31D9C1-C879-4D73-9F8C-BA6D15008D0A}" presName="Name64" presStyleLbl="parChTrans1D2" presStyleIdx="0" presStyleCnt="2"/>
      <dgm:spPr/>
    </dgm:pt>
    <dgm:pt modelId="{23839D3B-4FFB-4602-AE34-26D54BA99FC7}" type="pres">
      <dgm:prSet presAssocID="{90FCAE9F-F2E4-437D-8162-7A8A6A18D980}" presName="hierRoot2" presStyleCnt="0">
        <dgm:presLayoutVars>
          <dgm:hierBranch val="init"/>
        </dgm:presLayoutVars>
      </dgm:prSet>
      <dgm:spPr/>
    </dgm:pt>
    <dgm:pt modelId="{2E3E3D60-BD97-419C-B230-240BA702463A}" type="pres">
      <dgm:prSet presAssocID="{90FCAE9F-F2E4-437D-8162-7A8A6A18D980}" presName="rootComposite" presStyleCnt="0"/>
      <dgm:spPr/>
    </dgm:pt>
    <dgm:pt modelId="{FBA5A1DB-ED09-45B3-AF78-6470408DB6BC}" type="pres">
      <dgm:prSet presAssocID="{90FCAE9F-F2E4-437D-8162-7A8A6A18D980}" presName="rootText" presStyleLbl="node2" presStyleIdx="0" presStyleCnt="2" custScaleX="272721" custScaleY="85953">
        <dgm:presLayoutVars>
          <dgm:chPref val="3"/>
        </dgm:presLayoutVars>
      </dgm:prSet>
      <dgm:spPr/>
    </dgm:pt>
    <dgm:pt modelId="{B410BFA5-89B7-424A-A274-36C8D5ED78E3}" type="pres">
      <dgm:prSet presAssocID="{90FCAE9F-F2E4-437D-8162-7A8A6A18D980}" presName="rootConnector" presStyleLbl="node2" presStyleIdx="0" presStyleCnt="2"/>
      <dgm:spPr/>
    </dgm:pt>
    <dgm:pt modelId="{26CDDD41-B827-48CE-8DF7-2546A02151AB}" type="pres">
      <dgm:prSet presAssocID="{90FCAE9F-F2E4-437D-8162-7A8A6A18D980}" presName="hierChild4" presStyleCnt="0"/>
      <dgm:spPr/>
    </dgm:pt>
    <dgm:pt modelId="{4B1A3B58-73A1-425F-B2B5-CF382D6190F8}" type="pres">
      <dgm:prSet presAssocID="{90FCAE9F-F2E4-437D-8162-7A8A6A18D980}" presName="hierChild5" presStyleCnt="0"/>
      <dgm:spPr/>
    </dgm:pt>
    <dgm:pt modelId="{4A2A8364-8F65-4DAF-A3BA-3F267D634290}" type="pres">
      <dgm:prSet presAssocID="{39B58B9C-0C43-4DF0-9C2B-6E7FDFBD0E7A}" presName="Name64" presStyleLbl="parChTrans1D2" presStyleIdx="1" presStyleCnt="2"/>
      <dgm:spPr/>
    </dgm:pt>
    <dgm:pt modelId="{E34EB472-A867-4945-A8F5-BA394A1859D4}" type="pres">
      <dgm:prSet presAssocID="{B8EEC895-E7C3-4D54-8237-CF0F39961BD4}" presName="hierRoot2" presStyleCnt="0">
        <dgm:presLayoutVars>
          <dgm:hierBranch val="init"/>
        </dgm:presLayoutVars>
      </dgm:prSet>
      <dgm:spPr/>
    </dgm:pt>
    <dgm:pt modelId="{A9451221-DE6E-4F19-A588-691987BFACBD}" type="pres">
      <dgm:prSet presAssocID="{B8EEC895-E7C3-4D54-8237-CF0F39961BD4}" presName="rootComposite" presStyleCnt="0"/>
      <dgm:spPr/>
    </dgm:pt>
    <dgm:pt modelId="{B2B123CC-76C8-4DC8-9019-E26E984F3AE6}" type="pres">
      <dgm:prSet presAssocID="{B8EEC895-E7C3-4D54-8237-CF0F39961BD4}" presName="rootText" presStyleLbl="node2" presStyleIdx="1" presStyleCnt="2" custScaleX="272721" custScaleY="102894">
        <dgm:presLayoutVars>
          <dgm:chPref val="3"/>
        </dgm:presLayoutVars>
      </dgm:prSet>
      <dgm:spPr/>
    </dgm:pt>
    <dgm:pt modelId="{710BD9D3-8406-4C14-9710-23BE1EEC4C82}" type="pres">
      <dgm:prSet presAssocID="{B8EEC895-E7C3-4D54-8237-CF0F39961BD4}" presName="rootConnector" presStyleLbl="node2" presStyleIdx="1" presStyleCnt="2"/>
      <dgm:spPr/>
    </dgm:pt>
    <dgm:pt modelId="{83F6572C-8633-4265-B889-EE98CDA2E330}" type="pres">
      <dgm:prSet presAssocID="{B8EEC895-E7C3-4D54-8237-CF0F39961BD4}" presName="hierChild4" presStyleCnt="0"/>
      <dgm:spPr/>
    </dgm:pt>
    <dgm:pt modelId="{229FDD9F-8659-4C3A-8C40-B485A1914A92}" type="pres">
      <dgm:prSet presAssocID="{B8EEC895-E7C3-4D54-8237-CF0F39961BD4}" presName="hierChild5" presStyleCnt="0"/>
      <dgm:spPr/>
    </dgm:pt>
    <dgm:pt modelId="{45519600-A7E7-45AE-B3C1-14208B9965D6}" type="pres">
      <dgm:prSet presAssocID="{470DA6CA-6CDA-46C1-8CE0-2C7C1CAA250D}" presName="hierChild3" presStyleCnt="0"/>
      <dgm:spPr/>
    </dgm:pt>
  </dgm:ptLst>
  <dgm:cxnLst>
    <dgm:cxn modelId="{2778C901-E09F-48BE-BCF1-C2A7F02441E6}" type="presOf" srcId="{90FCAE9F-F2E4-437D-8162-7A8A6A18D980}" destId="{FBA5A1DB-ED09-45B3-AF78-6470408DB6BC}" srcOrd="0" destOrd="0" presId="urn:microsoft.com/office/officeart/2009/3/layout/HorizontalOrganizationChart"/>
    <dgm:cxn modelId="{12AE000C-36C0-4B24-994B-5A06E235BCC1}" type="presOf" srcId="{B8EEC895-E7C3-4D54-8237-CF0F39961BD4}" destId="{B2B123CC-76C8-4DC8-9019-E26E984F3AE6}" srcOrd="0" destOrd="0" presId="urn:microsoft.com/office/officeart/2009/3/layout/HorizontalOrganizationChart"/>
    <dgm:cxn modelId="{43C16012-E9F0-4A0E-8755-58C5BCE2F4DC}" type="presOf" srcId="{AA31D9C1-C879-4D73-9F8C-BA6D15008D0A}" destId="{E7B1FA07-7D5F-495B-9551-1EA06284485D}" srcOrd="0" destOrd="0" presId="urn:microsoft.com/office/officeart/2009/3/layout/HorizontalOrganizationChart"/>
    <dgm:cxn modelId="{8415FE35-969E-41F7-A4FC-DC391EBDA79B}" type="presOf" srcId="{470DA6CA-6CDA-46C1-8CE0-2C7C1CAA250D}" destId="{F2FB146D-7CAC-459B-BE10-849652DE845C}" srcOrd="0" destOrd="0" presId="urn:microsoft.com/office/officeart/2009/3/layout/HorizontalOrganizationChart"/>
    <dgm:cxn modelId="{1318FF53-9AF3-4CC1-BEB5-379BC537B504}" type="presOf" srcId="{BBA714AF-0EBD-4A2B-B897-0F4BA1E8CE5A}" destId="{63E33655-483B-4999-AA1C-4DA33D96F0E4}" srcOrd="0" destOrd="0" presId="urn:microsoft.com/office/officeart/2009/3/layout/HorizontalOrganizationChart"/>
    <dgm:cxn modelId="{B0A349AA-1596-4EC2-80B9-B1BE47002B31}" srcId="{BBA714AF-0EBD-4A2B-B897-0F4BA1E8CE5A}" destId="{470DA6CA-6CDA-46C1-8CE0-2C7C1CAA250D}" srcOrd="0" destOrd="0" parTransId="{152501CA-D3EB-4F07-A103-DCAE3B649B81}" sibTransId="{245F9E7C-720A-426D-B378-9505E51E38A6}"/>
    <dgm:cxn modelId="{48795BB6-EB5A-49A3-9707-987415847AF5}" srcId="{470DA6CA-6CDA-46C1-8CE0-2C7C1CAA250D}" destId="{90FCAE9F-F2E4-437D-8162-7A8A6A18D980}" srcOrd="0" destOrd="0" parTransId="{AA31D9C1-C879-4D73-9F8C-BA6D15008D0A}" sibTransId="{312BB4D0-5F86-4D99-A0D7-783621BF698A}"/>
    <dgm:cxn modelId="{D3ED4AC3-043E-46AC-BB96-E636FBF95286}" type="presOf" srcId="{470DA6CA-6CDA-46C1-8CE0-2C7C1CAA250D}" destId="{2A14A725-FF81-4890-ADB9-26E7E9CD4910}" srcOrd="1" destOrd="0" presId="urn:microsoft.com/office/officeart/2009/3/layout/HorizontalOrganizationChart"/>
    <dgm:cxn modelId="{37F043C8-41EA-4C25-8E34-2A619B4389E5}" type="presOf" srcId="{B8EEC895-E7C3-4D54-8237-CF0F39961BD4}" destId="{710BD9D3-8406-4C14-9710-23BE1EEC4C82}" srcOrd="1" destOrd="0" presId="urn:microsoft.com/office/officeart/2009/3/layout/HorizontalOrganizationChart"/>
    <dgm:cxn modelId="{7F0A73CC-BDD1-4475-9C40-C1F09CF8B281}" type="presOf" srcId="{90FCAE9F-F2E4-437D-8162-7A8A6A18D980}" destId="{B410BFA5-89B7-424A-A274-36C8D5ED78E3}" srcOrd="1" destOrd="0" presId="urn:microsoft.com/office/officeart/2009/3/layout/HorizontalOrganizationChart"/>
    <dgm:cxn modelId="{648CECDB-B350-4F2C-AE00-5C32EEB714B2}" srcId="{470DA6CA-6CDA-46C1-8CE0-2C7C1CAA250D}" destId="{B8EEC895-E7C3-4D54-8237-CF0F39961BD4}" srcOrd="1" destOrd="0" parTransId="{39B58B9C-0C43-4DF0-9C2B-6E7FDFBD0E7A}" sibTransId="{7C6623A6-C034-4845-8D77-F76C50840A00}"/>
    <dgm:cxn modelId="{A87933FC-4955-4FA7-930C-175976EC248E}" type="presOf" srcId="{39B58B9C-0C43-4DF0-9C2B-6E7FDFBD0E7A}" destId="{4A2A8364-8F65-4DAF-A3BA-3F267D634290}" srcOrd="0" destOrd="0" presId="urn:microsoft.com/office/officeart/2009/3/layout/HorizontalOrganizationChart"/>
    <dgm:cxn modelId="{2D549144-0076-45C2-ACB7-E08238DE7C24}" type="presParOf" srcId="{63E33655-483B-4999-AA1C-4DA33D96F0E4}" destId="{F631D6CD-5752-4A7D-9630-96DA10FEE6E2}" srcOrd="0" destOrd="0" presId="urn:microsoft.com/office/officeart/2009/3/layout/HorizontalOrganizationChart"/>
    <dgm:cxn modelId="{7C1499CB-553A-45AC-9276-45AE08DA735B}" type="presParOf" srcId="{F631D6CD-5752-4A7D-9630-96DA10FEE6E2}" destId="{5B091B56-B881-47C8-BA26-C66CA91654E3}" srcOrd="0" destOrd="0" presId="urn:microsoft.com/office/officeart/2009/3/layout/HorizontalOrganizationChart"/>
    <dgm:cxn modelId="{3620CD62-EC60-4560-ABF8-7C398DF8EDAB}" type="presParOf" srcId="{5B091B56-B881-47C8-BA26-C66CA91654E3}" destId="{F2FB146D-7CAC-459B-BE10-849652DE845C}" srcOrd="0" destOrd="0" presId="urn:microsoft.com/office/officeart/2009/3/layout/HorizontalOrganizationChart"/>
    <dgm:cxn modelId="{11EE98E6-0F0E-4131-BB9B-5210A1707CDB}" type="presParOf" srcId="{5B091B56-B881-47C8-BA26-C66CA91654E3}" destId="{2A14A725-FF81-4890-ADB9-26E7E9CD4910}" srcOrd="1" destOrd="0" presId="urn:microsoft.com/office/officeart/2009/3/layout/HorizontalOrganizationChart"/>
    <dgm:cxn modelId="{462B0547-803A-4D84-997E-7A165CF4D334}" type="presParOf" srcId="{F631D6CD-5752-4A7D-9630-96DA10FEE6E2}" destId="{0217463C-1062-449B-8A20-23EE17DB2511}" srcOrd="1" destOrd="0" presId="urn:microsoft.com/office/officeart/2009/3/layout/HorizontalOrganizationChart"/>
    <dgm:cxn modelId="{26C54BFB-B079-4F50-A1E4-6837141E7DDA}" type="presParOf" srcId="{0217463C-1062-449B-8A20-23EE17DB2511}" destId="{E7B1FA07-7D5F-495B-9551-1EA06284485D}" srcOrd="0" destOrd="0" presId="urn:microsoft.com/office/officeart/2009/3/layout/HorizontalOrganizationChart"/>
    <dgm:cxn modelId="{F1EBDC41-5E4E-4DCE-A637-8C1F8297544E}" type="presParOf" srcId="{0217463C-1062-449B-8A20-23EE17DB2511}" destId="{23839D3B-4FFB-4602-AE34-26D54BA99FC7}" srcOrd="1" destOrd="0" presId="urn:microsoft.com/office/officeart/2009/3/layout/HorizontalOrganizationChart"/>
    <dgm:cxn modelId="{A274DAA5-12E4-4AEA-98D6-8C49314804FD}" type="presParOf" srcId="{23839D3B-4FFB-4602-AE34-26D54BA99FC7}" destId="{2E3E3D60-BD97-419C-B230-240BA702463A}" srcOrd="0" destOrd="0" presId="urn:microsoft.com/office/officeart/2009/3/layout/HorizontalOrganizationChart"/>
    <dgm:cxn modelId="{30FF302E-80CA-425F-9B7E-45B537F15F7B}" type="presParOf" srcId="{2E3E3D60-BD97-419C-B230-240BA702463A}" destId="{FBA5A1DB-ED09-45B3-AF78-6470408DB6BC}" srcOrd="0" destOrd="0" presId="urn:microsoft.com/office/officeart/2009/3/layout/HorizontalOrganizationChart"/>
    <dgm:cxn modelId="{EADB9C69-E427-44C4-ACE8-AEA9B0F95B09}" type="presParOf" srcId="{2E3E3D60-BD97-419C-B230-240BA702463A}" destId="{B410BFA5-89B7-424A-A274-36C8D5ED78E3}" srcOrd="1" destOrd="0" presId="urn:microsoft.com/office/officeart/2009/3/layout/HorizontalOrganizationChart"/>
    <dgm:cxn modelId="{89FE5B29-1311-4AF9-9B4B-E1CC6D3ECF49}" type="presParOf" srcId="{23839D3B-4FFB-4602-AE34-26D54BA99FC7}" destId="{26CDDD41-B827-48CE-8DF7-2546A02151AB}" srcOrd="1" destOrd="0" presId="urn:microsoft.com/office/officeart/2009/3/layout/HorizontalOrganizationChart"/>
    <dgm:cxn modelId="{DE55162B-3A44-40C5-8C16-60FFCD133F55}" type="presParOf" srcId="{23839D3B-4FFB-4602-AE34-26D54BA99FC7}" destId="{4B1A3B58-73A1-425F-B2B5-CF382D6190F8}" srcOrd="2" destOrd="0" presId="urn:microsoft.com/office/officeart/2009/3/layout/HorizontalOrganizationChart"/>
    <dgm:cxn modelId="{003FBEF3-473F-4B49-8BCB-7D2E134D9405}" type="presParOf" srcId="{0217463C-1062-449B-8A20-23EE17DB2511}" destId="{4A2A8364-8F65-4DAF-A3BA-3F267D634290}" srcOrd="2" destOrd="0" presId="urn:microsoft.com/office/officeart/2009/3/layout/HorizontalOrganizationChart"/>
    <dgm:cxn modelId="{5E6EC39D-5D08-42F6-A797-5A640D5F261E}" type="presParOf" srcId="{0217463C-1062-449B-8A20-23EE17DB2511}" destId="{E34EB472-A867-4945-A8F5-BA394A1859D4}" srcOrd="3" destOrd="0" presId="urn:microsoft.com/office/officeart/2009/3/layout/HorizontalOrganizationChart"/>
    <dgm:cxn modelId="{010933AF-626B-445B-B834-DB748FCDE3CE}" type="presParOf" srcId="{E34EB472-A867-4945-A8F5-BA394A1859D4}" destId="{A9451221-DE6E-4F19-A588-691987BFACBD}" srcOrd="0" destOrd="0" presId="urn:microsoft.com/office/officeart/2009/3/layout/HorizontalOrganizationChart"/>
    <dgm:cxn modelId="{B7724C07-43B2-4E1A-82BE-68A1754B5508}" type="presParOf" srcId="{A9451221-DE6E-4F19-A588-691987BFACBD}" destId="{B2B123CC-76C8-4DC8-9019-E26E984F3AE6}" srcOrd="0" destOrd="0" presId="urn:microsoft.com/office/officeart/2009/3/layout/HorizontalOrganizationChart"/>
    <dgm:cxn modelId="{18FCAF1E-BEB6-410C-8C5A-5ACB3CEA1D3D}" type="presParOf" srcId="{A9451221-DE6E-4F19-A588-691987BFACBD}" destId="{710BD9D3-8406-4C14-9710-23BE1EEC4C82}" srcOrd="1" destOrd="0" presId="urn:microsoft.com/office/officeart/2009/3/layout/HorizontalOrganizationChart"/>
    <dgm:cxn modelId="{0168D594-F494-4E6A-A9F9-500349B1B902}" type="presParOf" srcId="{E34EB472-A867-4945-A8F5-BA394A1859D4}" destId="{83F6572C-8633-4265-B889-EE98CDA2E330}" srcOrd="1" destOrd="0" presId="urn:microsoft.com/office/officeart/2009/3/layout/HorizontalOrganizationChart"/>
    <dgm:cxn modelId="{3D66C1F0-9DCB-4F4B-9613-6A02D4047335}" type="presParOf" srcId="{E34EB472-A867-4945-A8F5-BA394A1859D4}" destId="{229FDD9F-8659-4C3A-8C40-B485A1914A92}" srcOrd="2" destOrd="0" presId="urn:microsoft.com/office/officeart/2009/3/layout/HorizontalOrganizationChart"/>
    <dgm:cxn modelId="{12B2BA54-C606-4F75-89AC-C6E063C548C9}" type="presParOf" srcId="{F631D6CD-5752-4A7D-9630-96DA10FEE6E2}" destId="{45519600-A7E7-45AE-B3C1-14208B9965D6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86097F-834C-40B2-BBF0-A97BC7B8DABD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73DFF393-3C4D-48B7-8C87-72963AEA4128}">
      <dgm:prSet phldrT="[Text]"/>
      <dgm:spPr/>
      <dgm:t>
        <a:bodyPr/>
        <a:lstStyle/>
        <a:p>
          <a:r>
            <a:rPr lang="en-GB" dirty="0"/>
            <a:t>Check all orientations</a:t>
          </a:r>
        </a:p>
      </dgm:t>
    </dgm:pt>
    <dgm:pt modelId="{659CA989-F4E6-4AA3-B503-F7FBDE21F5B5}" type="parTrans" cxnId="{743E098C-A403-4056-B1A7-CDDCF4279D74}">
      <dgm:prSet/>
      <dgm:spPr/>
      <dgm:t>
        <a:bodyPr/>
        <a:lstStyle/>
        <a:p>
          <a:endParaRPr lang="en-GB"/>
        </a:p>
      </dgm:t>
    </dgm:pt>
    <dgm:pt modelId="{B3356520-DD34-4DE6-8435-41440D8CD858}" type="sibTrans" cxnId="{743E098C-A403-4056-B1A7-CDDCF4279D74}">
      <dgm:prSet/>
      <dgm:spPr/>
      <dgm:t>
        <a:bodyPr/>
        <a:lstStyle/>
        <a:p>
          <a:endParaRPr lang="en-GB"/>
        </a:p>
      </dgm:t>
    </dgm:pt>
    <dgm:pt modelId="{B54CF97D-ECCC-4BD7-8213-BE932F6FF126}" type="pres">
      <dgm:prSet presAssocID="{3286097F-834C-40B2-BBF0-A97BC7B8DAB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4CE3F9B-ED1D-4946-B74F-977C2B784B15}" type="pres">
      <dgm:prSet presAssocID="{73DFF393-3C4D-48B7-8C87-72963AEA4128}" presName="gear1" presStyleLbl="node1" presStyleIdx="0" presStyleCnt="1">
        <dgm:presLayoutVars>
          <dgm:chMax val="1"/>
          <dgm:bulletEnabled val="1"/>
        </dgm:presLayoutVars>
      </dgm:prSet>
      <dgm:spPr/>
    </dgm:pt>
    <dgm:pt modelId="{2AB857B4-4E56-4604-8E70-8CAD80650E2A}" type="pres">
      <dgm:prSet presAssocID="{73DFF393-3C4D-48B7-8C87-72963AEA4128}" presName="gear1srcNode" presStyleLbl="node1" presStyleIdx="0" presStyleCnt="1"/>
      <dgm:spPr/>
    </dgm:pt>
    <dgm:pt modelId="{C1DDA33A-15D2-437F-A1D9-93E64172473B}" type="pres">
      <dgm:prSet presAssocID="{73DFF393-3C4D-48B7-8C87-72963AEA4128}" presName="gear1dstNode" presStyleLbl="node1" presStyleIdx="0" presStyleCnt="1"/>
      <dgm:spPr/>
    </dgm:pt>
    <dgm:pt modelId="{9E131933-1806-488B-A5BE-8A2E1A28ACD6}" type="pres">
      <dgm:prSet presAssocID="{B3356520-DD34-4DE6-8435-41440D8CD858}" presName="connector1" presStyleLbl="sibTrans2D1" presStyleIdx="0" presStyleCnt="1"/>
      <dgm:spPr/>
    </dgm:pt>
  </dgm:ptLst>
  <dgm:cxnLst>
    <dgm:cxn modelId="{2B197E1A-CE22-4AB3-9364-20A14FB8D494}" type="presOf" srcId="{3286097F-834C-40B2-BBF0-A97BC7B8DABD}" destId="{B54CF97D-ECCC-4BD7-8213-BE932F6FF126}" srcOrd="0" destOrd="0" presId="urn:microsoft.com/office/officeart/2005/8/layout/gear1"/>
    <dgm:cxn modelId="{C442BF44-E5A3-4C8F-A232-7EF3B868C311}" type="presOf" srcId="{73DFF393-3C4D-48B7-8C87-72963AEA4128}" destId="{C1DDA33A-15D2-437F-A1D9-93E64172473B}" srcOrd="2" destOrd="0" presId="urn:microsoft.com/office/officeart/2005/8/layout/gear1"/>
    <dgm:cxn modelId="{149B6E88-A263-4341-B709-206EB9E4A90A}" type="presOf" srcId="{B3356520-DD34-4DE6-8435-41440D8CD858}" destId="{9E131933-1806-488B-A5BE-8A2E1A28ACD6}" srcOrd="0" destOrd="0" presId="urn:microsoft.com/office/officeart/2005/8/layout/gear1"/>
    <dgm:cxn modelId="{743E098C-A403-4056-B1A7-CDDCF4279D74}" srcId="{3286097F-834C-40B2-BBF0-A97BC7B8DABD}" destId="{73DFF393-3C4D-48B7-8C87-72963AEA4128}" srcOrd="0" destOrd="0" parTransId="{659CA989-F4E6-4AA3-B503-F7FBDE21F5B5}" sibTransId="{B3356520-DD34-4DE6-8435-41440D8CD858}"/>
    <dgm:cxn modelId="{53938D9C-BD33-4B04-AFA4-FC60F07B1C22}" type="presOf" srcId="{73DFF393-3C4D-48B7-8C87-72963AEA4128}" destId="{2AB857B4-4E56-4604-8E70-8CAD80650E2A}" srcOrd="1" destOrd="0" presId="urn:microsoft.com/office/officeart/2005/8/layout/gear1"/>
    <dgm:cxn modelId="{E8E961D9-5349-4EE3-97B3-13ED6CC3CFF3}" type="presOf" srcId="{73DFF393-3C4D-48B7-8C87-72963AEA4128}" destId="{84CE3F9B-ED1D-4946-B74F-977C2B784B15}" srcOrd="0" destOrd="0" presId="urn:microsoft.com/office/officeart/2005/8/layout/gear1"/>
    <dgm:cxn modelId="{6B20BD28-6162-4A9D-9F7B-31A953F9467F}" type="presParOf" srcId="{B54CF97D-ECCC-4BD7-8213-BE932F6FF126}" destId="{84CE3F9B-ED1D-4946-B74F-977C2B784B15}" srcOrd="0" destOrd="0" presId="urn:microsoft.com/office/officeart/2005/8/layout/gear1"/>
    <dgm:cxn modelId="{7E86F788-23A6-4507-9FE4-2AF569B60FAF}" type="presParOf" srcId="{B54CF97D-ECCC-4BD7-8213-BE932F6FF126}" destId="{2AB857B4-4E56-4604-8E70-8CAD80650E2A}" srcOrd="1" destOrd="0" presId="urn:microsoft.com/office/officeart/2005/8/layout/gear1"/>
    <dgm:cxn modelId="{620BC02D-1FE8-4F0F-A1A3-1F9804E21170}" type="presParOf" srcId="{B54CF97D-ECCC-4BD7-8213-BE932F6FF126}" destId="{C1DDA33A-15D2-437F-A1D9-93E64172473B}" srcOrd="2" destOrd="0" presId="urn:microsoft.com/office/officeart/2005/8/layout/gear1"/>
    <dgm:cxn modelId="{E779A43D-B7FF-404F-BEE6-55768F9DED75}" type="presParOf" srcId="{B54CF97D-ECCC-4BD7-8213-BE932F6FF126}" destId="{9E131933-1806-488B-A5BE-8A2E1A28ACD6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A8364-8F65-4DAF-A3BA-3F267D634290}">
      <dsp:nvSpPr>
        <dsp:cNvPr id="0" name=""/>
        <dsp:cNvSpPr/>
      </dsp:nvSpPr>
      <dsp:spPr>
        <a:xfrm>
          <a:off x="2550523" y="595218"/>
          <a:ext cx="326841" cy="4693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4512" y="0"/>
              </a:lnTo>
              <a:lnTo>
                <a:pt x="164512" y="469331"/>
              </a:lnTo>
              <a:lnTo>
                <a:pt x="326841" y="4693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B1FA07-7D5F-495B-9551-1EA06284485D}">
      <dsp:nvSpPr>
        <dsp:cNvPr id="0" name=""/>
        <dsp:cNvSpPr/>
      </dsp:nvSpPr>
      <dsp:spPr>
        <a:xfrm>
          <a:off x="2550523" y="394142"/>
          <a:ext cx="326841" cy="201076"/>
        </a:xfrm>
        <a:custGeom>
          <a:avLst/>
          <a:gdLst/>
          <a:ahLst/>
          <a:cxnLst/>
          <a:rect l="0" t="0" r="0" b="0"/>
          <a:pathLst>
            <a:path>
              <a:moveTo>
                <a:pt x="0" y="201076"/>
              </a:moveTo>
              <a:lnTo>
                <a:pt x="164512" y="201076"/>
              </a:lnTo>
              <a:lnTo>
                <a:pt x="164512" y="0"/>
              </a:lnTo>
              <a:lnTo>
                <a:pt x="32684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FB146D-7CAC-459B-BE10-849652DE845C}">
      <dsp:nvSpPr>
        <dsp:cNvPr id="0" name=""/>
        <dsp:cNvSpPr/>
      </dsp:nvSpPr>
      <dsp:spPr>
        <a:xfrm>
          <a:off x="0" y="201304"/>
          <a:ext cx="2550523" cy="787826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2"/>
              </a:solidFill>
            </a:rPr>
            <a:t>Reasons</a:t>
          </a:r>
          <a:r>
            <a:rPr lang="en-GB" sz="1600" kern="1200" dirty="0">
              <a:solidFill>
                <a:schemeClr val="tx2"/>
              </a:solidFill>
            </a:rPr>
            <a:t> of puncture:</a:t>
          </a:r>
          <a:endParaRPr lang="en-GB" sz="1600" kern="1200" dirty="0"/>
        </a:p>
      </dsp:txBody>
      <dsp:txXfrm>
        <a:off x="0" y="201304"/>
        <a:ext cx="2550523" cy="787826"/>
      </dsp:txXfrm>
    </dsp:sp>
    <dsp:sp modelId="{FBA5A1DB-ED09-45B3-AF78-6470408DB6BC}">
      <dsp:nvSpPr>
        <dsp:cNvPr id="0" name=""/>
        <dsp:cNvSpPr/>
      </dsp:nvSpPr>
      <dsp:spPr>
        <a:xfrm>
          <a:off x="2877365" y="181363"/>
          <a:ext cx="4427070" cy="425557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2"/>
              </a:solidFill>
            </a:rPr>
            <a:t>High voltage </a:t>
          </a:r>
          <a:r>
            <a:rPr lang="en-GB" sz="1600" kern="1200" dirty="0">
              <a:solidFill>
                <a:schemeClr val="tx2"/>
              </a:solidFill>
            </a:rPr>
            <a:t>difference during pulse </a:t>
          </a:r>
          <a:endParaRPr lang="en-GB" sz="1600" kern="1200" dirty="0"/>
        </a:p>
      </dsp:txBody>
      <dsp:txXfrm>
        <a:off x="2877365" y="181363"/>
        <a:ext cx="4427070" cy="425557"/>
      </dsp:txXfrm>
    </dsp:sp>
    <dsp:sp modelId="{B2B123CC-76C8-4DC8-9019-E26E984F3AE6}">
      <dsp:nvSpPr>
        <dsp:cNvPr id="0" name=""/>
        <dsp:cNvSpPr/>
      </dsp:nvSpPr>
      <dsp:spPr>
        <a:xfrm>
          <a:off x="2877365" y="809833"/>
          <a:ext cx="4427070" cy="509433"/>
        </a:xfrm>
        <a:prstGeom prst="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2"/>
              </a:solidFill>
            </a:rPr>
            <a:t>Tube</a:t>
          </a:r>
          <a:r>
            <a:rPr lang="en-GB" sz="1600" kern="1200" dirty="0">
              <a:solidFill>
                <a:schemeClr val="tx2"/>
              </a:solidFill>
            </a:rPr>
            <a:t> extremely </a:t>
          </a:r>
          <a:r>
            <a:rPr lang="en-GB" sz="1600" b="1" kern="1200" dirty="0">
              <a:solidFill>
                <a:schemeClr val="tx2"/>
              </a:solidFill>
            </a:rPr>
            <a:t>thin</a:t>
          </a:r>
          <a:r>
            <a:rPr lang="en-GB" sz="1600" kern="1200" dirty="0">
              <a:solidFill>
                <a:schemeClr val="tx2"/>
              </a:solidFill>
            </a:rPr>
            <a:t> at that position </a:t>
          </a:r>
          <a:br>
            <a:rPr lang="en-GB" sz="1600" kern="1200" dirty="0">
              <a:solidFill>
                <a:schemeClr val="tx2"/>
              </a:solidFill>
            </a:rPr>
          </a:br>
          <a:r>
            <a:rPr lang="en-GB" sz="1600" kern="1200" dirty="0">
              <a:solidFill>
                <a:schemeClr val="tx2"/>
              </a:solidFill>
            </a:rPr>
            <a:t>(mis-manufactured)</a:t>
          </a:r>
          <a:endParaRPr lang="en-GB" sz="1600" kern="1200" dirty="0"/>
        </a:p>
      </dsp:txBody>
      <dsp:txXfrm>
        <a:off x="2877365" y="809833"/>
        <a:ext cx="4427070" cy="5094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CE3F9B-ED1D-4946-B74F-977C2B784B15}">
      <dsp:nvSpPr>
        <dsp:cNvPr id="0" name=""/>
        <dsp:cNvSpPr/>
      </dsp:nvSpPr>
      <dsp:spPr>
        <a:xfrm>
          <a:off x="479898" y="691132"/>
          <a:ext cx="1055776" cy="1055776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Check all orientations</a:t>
          </a:r>
        </a:p>
      </dsp:txBody>
      <dsp:txXfrm>
        <a:off x="692156" y="938442"/>
        <a:ext cx="631260" cy="542691"/>
      </dsp:txXfrm>
    </dsp:sp>
    <dsp:sp modelId="{9E131933-1806-488B-A5BE-8A2E1A28ACD6}">
      <dsp:nvSpPr>
        <dsp:cNvPr id="0" name=""/>
        <dsp:cNvSpPr/>
      </dsp:nvSpPr>
      <dsp:spPr>
        <a:xfrm>
          <a:off x="482722" y="536226"/>
          <a:ext cx="1298604" cy="1298604"/>
        </a:xfrm>
        <a:prstGeom prst="circularArrow">
          <a:avLst>
            <a:gd name="adj1" fmla="val 4878"/>
            <a:gd name="adj2" fmla="val 312630"/>
            <a:gd name="adj3" fmla="val 2883668"/>
            <a:gd name="adj4" fmla="val 15618008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410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53E24-BB4D-4244-BF6C-EA9D3450768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753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53E24-BB4D-4244-BF6C-EA9D3450768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911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53E24-BB4D-4244-BF6C-EA9D3450768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521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53E24-BB4D-4244-BF6C-EA9D3450768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50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53E24-BB4D-4244-BF6C-EA9D3450768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340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53E24-BB4D-4244-BF6C-EA9D3450768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108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3038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MKI Cool - M. Diaz Zumel - 12th HL-LHC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096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>
                <a:solidFill>
                  <a:srgbClr val="64BCD9"/>
                </a:solidFill>
              </a:rPr>
              <a:t>MKI Cool - M. Diaz Zumel - 12th HL-LHC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891" marR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57834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5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MKI Cool - M. Diaz Zumel - 12th HL-LHC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963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70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70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MKI Cool - M. Diaz Zumel - 12th HL-LHC Collaboration Meeting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09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MKI Cool - M. Diaz Zumel - 12th HL-LHC Collaboration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953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MKI Cool - M. Diaz Zumel - 12th HL-LHC Collaboration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018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MKI Cool - M. Diaz Zumel - 12th HL-LHC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8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2312418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MKI Cool - M. Diaz Zumel - 12th HL-LHC Collaboration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2759738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MKI Cool - M. Diaz Zumel - 12th HL-LHC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MKI Cool - M. Diaz Zumel - 12th HL-LHC Collaboration Meeting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MKI Cool - M. Diaz Zumel - 12th HL-LHC Collaboration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noProof="0"/>
              <a:t>MKI Cool - M. Diaz Zumel - 12th HL-LHC Collaboration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 noProof="0"/>
              <a:t>MKI Cool - M. Diaz Zumel - 12th HL-LHC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r>
              <a:rPr lang="en-GB" noProof="0"/>
              <a:t>MKI Cool - M. Diaz Zumel - 12th HL-LHC Collaboration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19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887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MKI Cool - M. Diaz Zumel - 12th HL-LHC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8" r:id="rId8"/>
    <p:sldLayoutId id="2147483669" r:id="rId9"/>
    <p:sldLayoutId id="2147483670" r:id="rId1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189"/>
            <a:r>
              <a:rPr lang="en-GB">
                <a:solidFill>
                  <a:srgbClr val="64BCD9"/>
                </a:solidFill>
              </a:rPr>
              <a:t>MKI Cool - M. Diaz Zumel - 12th HL-LHC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189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189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39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3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4.tif"/><Relationship Id="rId9" Type="http://schemas.microsoft.com/office/2007/relationships/diagramDrawing" Target="../diagrams/drawing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10" Type="http://schemas.openxmlformats.org/officeDocument/2006/relationships/image" Target="../media/image48.JPG"/><Relationship Id="rId4" Type="http://schemas.openxmlformats.org/officeDocument/2006/relationships/image" Target="../media/image44.tmp"/><Relationship Id="rId9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46.png"/><Relationship Id="rId18" Type="http://schemas.openxmlformats.org/officeDocument/2006/relationships/image" Target="../media/image5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53.svg"/><Relationship Id="rId17" Type="http://schemas.openxmlformats.org/officeDocument/2006/relationships/image" Target="../media/image54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2.svg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2.pn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41.png"/><Relationship Id="rId10" Type="http://schemas.openxmlformats.org/officeDocument/2006/relationships/image" Target="../media/image51.png"/><Relationship Id="rId19" Type="http://schemas.microsoft.com/office/2007/relationships/hdphoto" Target="../media/hdphoto1.wdp"/><Relationship Id="rId4" Type="http://schemas.openxmlformats.org/officeDocument/2006/relationships/diagramLayout" Target="../diagrams/layout2.xml"/><Relationship Id="rId9" Type="http://schemas.openxmlformats.org/officeDocument/2006/relationships/image" Target="../media/image50.png"/><Relationship Id="rId14" Type="http://schemas.openxmlformats.org/officeDocument/2006/relationships/image" Target="../media/image47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14.png"/><Relationship Id="rId7" Type="http://schemas.openxmlformats.org/officeDocument/2006/relationships/image" Target="../media/image58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7.png"/><Relationship Id="rId5" Type="http://schemas.openxmlformats.org/officeDocument/2006/relationships/image" Target="../media/image51.pn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em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dms.cern.ch/document/2440015/1.0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40136" y="4462631"/>
            <a:ext cx="9864376" cy="1486649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Miguel Diaz </a:t>
            </a:r>
            <a:r>
              <a:rPr lang="en-GB" dirty="0" err="1"/>
              <a:t>Zumel</a:t>
            </a:r>
            <a:endParaRPr lang="en-GB" dirty="0"/>
          </a:p>
          <a:p>
            <a:endParaRPr lang="en-GB" dirty="0"/>
          </a:p>
          <a:p>
            <a:r>
              <a:rPr lang="en-GB" dirty="0"/>
              <a:t>Acknowledgements:</a:t>
            </a:r>
          </a:p>
          <a:p>
            <a:r>
              <a:rPr lang="en-GB" dirty="0"/>
              <a:t>M.J. Barnes, C. Bracco, W. </a:t>
            </a:r>
            <a:r>
              <a:rPr lang="en-GB" dirty="0" err="1"/>
              <a:t>Bartmann</a:t>
            </a:r>
            <a:r>
              <a:rPr lang="en-GB" dirty="0"/>
              <a:t>, O. </a:t>
            </a:r>
            <a:r>
              <a:rPr lang="en-GB" dirty="0" err="1"/>
              <a:t>Bjorkqvist</a:t>
            </a:r>
            <a:r>
              <a:rPr lang="en-GB" dirty="0"/>
              <a:t>, L. </a:t>
            </a:r>
            <a:r>
              <a:rPr lang="en-GB" dirty="0" err="1"/>
              <a:t>Ducimetière</a:t>
            </a:r>
            <a:r>
              <a:rPr lang="en-GB" dirty="0"/>
              <a:t>, B. Goddard, T. Kramer, T. </a:t>
            </a:r>
            <a:r>
              <a:rPr lang="en-GB" dirty="0" err="1"/>
              <a:t>Maurin</a:t>
            </a:r>
            <a:r>
              <a:rPr lang="en-GB" dirty="0"/>
              <a:t>, V. </a:t>
            </a:r>
            <a:r>
              <a:rPr lang="en-GB" dirty="0" err="1"/>
              <a:t>Namora</a:t>
            </a:r>
            <a:r>
              <a:rPr lang="en-GB" dirty="0"/>
              <a:t>, A. Porret, T. Stadlbauer, P. </a:t>
            </a:r>
            <a:r>
              <a:rPr lang="en-GB" dirty="0" err="1"/>
              <a:t>Trubacova</a:t>
            </a:r>
            <a:r>
              <a:rPr lang="en-GB" dirty="0"/>
              <a:t>, L. Vega Cid, V. </a:t>
            </a:r>
            <a:r>
              <a:rPr lang="en-GB" dirty="0" err="1"/>
              <a:t>Vlachodimitropoulos</a:t>
            </a:r>
            <a:r>
              <a:rPr lang="en-GB" dirty="0"/>
              <a:t>, W. </a:t>
            </a:r>
            <a:r>
              <a:rPr lang="en-GB" dirty="0" err="1"/>
              <a:t>Weterings</a:t>
            </a:r>
            <a:endParaRPr lang="en-GB" dirty="0"/>
          </a:p>
          <a:p>
            <a:r>
              <a:rPr lang="en-GB" dirty="0"/>
              <a:t>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E3F50B-BF27-834E-BF95-8060CDB26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6305004"/>
            <a:ext cx="3456384" cy="349250"/>
          </a:xfrm>
        </p:spPr>
        <p:txBody>
          <a:bodyPr>
            <a:normAutofit fontScale="92500"/>
          </a:bodyPr>
          <a:lstStyle/>
          <a:p>
            <a:r>
              <a:rPr lang="en-US" dirty="0"/>
              <a:t>Uppsala – September 19</a:t>
            </a:r>
            <a:r>
              <a:rPr lang="en-US" baseline="30000" dirty="0"/>
              <a:t>th</a:t>
            </a:r>
            <a:r>
              <a:rPr lang="en-US" dirty="0"/>
              <a:t> to 22</a:t>
            </a:r>
            <a:r>
              <a:rPr lang="en-US" baseline="30000" dirty="0"/>
              <a:t>nd </a:t>
            </a:r>
            <a:r>
              <a:rPr lang="en-US" dirty="0"/>
              <a:t>2022 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6131DFBF-1623-3F41-83F8-5739C0FA4F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0136" y="3206907"/>
            <a:ext cx="9600000" cy="1800000"/>
          </a:xfrm>
        </p:spPr>
        <p:txBody>
          <a:bodyPr/>
          <a:lstStyle/>
          <a:p>
            <a:r>
              <a:rPr lang="en-GB" sz="5400" dirty="0"/>
              <a:t>MKI Cool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2. Issues – now solved</a:t>
            </a:r>
            <a:br>
              <a:rPr lang="en-GB" sz="3200" dirty="0"/>
            </a:br>
            <a:r>
              <a:rPr lang="en-GB" sz="3200" b="0" dirty="0"/>
              <a:t>During 2020. HV conditioning</a:t>
            </a:r>
            <a:endParaRPr lang="en-GB" sz="3200" b="0" u="sng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8C6E3D4-C351-EBD2-D653-6D7A587C1642}"/>
              </a:ext>
            </a:extLst>
          </p:cNvPr>
          <p:cNvGrpSpPr>
            <a:grpSpLocks noChangeAspect="1"/>
          </p:cNvGrpSpPr>
          <p:nvPr/>
        </p:nvGrpSpPr>
        <p:grpSpPr>
          <a:xfrm>
            <a:off x="4173963" y="1463348"/>
            <a:ext cx="8018037" cy="4429121"/>
            <a:chOff x="37182" y="1334752"/>
            <a:chExt cx="8781635" cy="485092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2B2182B-D29B-6E5A-C560-9FC5D657B28E}"/>
                </a:ext>
              </a:extLst>
            </p:cNvPr>
            <p:cNvGrpSpPr/>
            <p:nvPr/>
          </p:nvGrpSpPr>
          <p:grpSpPr>
            <a:xfrm>
              <a:off x="37182" y="1334752"/>
              <a:ext cx="8781635" cy="4850929"/>
              <a:chOff x="75350" y="1288614"/>
              <a:chExt cx="8781635" cy="4850929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5E5A630A-0113-5E6E-F211-ECC95C48FFFF}"/>
                  </a:ext>
                </a:extLst>
              </p:cNvPr>
              <p:cNvGrpSpPr/>
              <p:nvPr/>
            </p:nvGrpSpPr>
            <p:grpSpPr>
              <a:xfrm>
                <a:off x="75350" y="1995058"/>
                <a:ext cx="8781635" cy="4144485"/>
                <a:chOff x="75350" y="2279607"/>
                <a:chExt cx="7933083" cy="3859936"/>
              </a:xfrm>
            </p:grpSpPr>
            <p:pic>
              <p:nvPicPr>
                <p:cNvPr id="48" name="Picture 47">
                  <a:extLst>
                    <a:ext uri="{FF2B5EF4-FFF2-40B4-BE49-F238E27FC236}">
                      <a16:creationId xmlns:a16="http://schemas.microsoft.com/office/drawing/2014/main" id="{61754EDC-907B-40B3-2E84-865BF33699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3380" t="2223" b="1000"/>
                <a:stretch/>
              </p:blipFill>
              <p:spPr>
                <a:xfrm>
                  <a:off x="75350" y="2279607"/>
                  <a:ext cx="7799293" cy="3859936"/>
                </a:xfrm>
                <a:prstGeom prst="rect">
                  <a:avLst/>
                </a:prstGeom>
              </p:spPr>
            </p:pic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A6FFF78A-0231-78FD-282C-6C11A3484A40}"/>
                    </a:ext>
                  </a:extLst>
                </p:cNvPr>
                <p:cNvSpPr txBox="1"/>
                <p:nvPr/>
              </p:nvSpPr>
              <p:spPr>
                <a:xfrm>
                  <a:off x="693737" y="5113475"/>
                  <a:ext cx="185458" cy="18836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1</a:t>
                  </a:r>
                  <a:endParaRPr lang="en-GB" sz="600" b="1" dirty="0"/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9D59787B-EDE1-18C3-66E9-E3DE2DE67B5D}"/>
                    </a:ext>
                  </a:extLst>
                </p:cNvPr>
                <p:cNvSpPr txBox="1"/>
                <p:nvPr/>
              </p:nvSpPr>
              <p:spPr>
                <a:xfrm>
                  <a:off x="924684" y="4621370"/>
                  <a:ext cx="185458" cy="18836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2 </a:t>
                  </a:r>
                  <a:endParaRPr lang="en-GB" sz="600" b="1" dirty="0"/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A697392-43FB-5194-BF44-4AF94ECC962A}"/>
                    </a:ext>
                  </a:extLst>
                </p:cNvPr>
                <p:cNvSpPr txBox="1"/>
                <p:nvPr/>
              </p:nvSpPr>
              <p:spPr>
                <a:xfrm>
                  <a:off x="1486044" y="3454577"/>
                  <a:ext cx="185458" cy="18836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3</a:t>
                  </a:r>
                  <a:endParaRPr lang="en-GB" sz="600" b="1" dirty="0"/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B82434E4-9B41-636D-4619-06760E5A0D18}"/>
                    </a:ext>
                  </a:extLst>
                </p:cNvPr>
                <p:cNvSpPr txBox="1"/>
                <p:nvPr/>
              </p:nvSpPr>
              <p:spPr>
                <a:xfrm>
                  <a:off x="1486044" y="3650511"/>
                  <a:ext cx="185458" cy="18836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4</a:t>
                  </a:r>
                  <a:endParaRPr lang="en-GB" sz="600" b="1" dirty="0"/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7D61BCC1-DC71-7D7C-5BEA-B39D7AE4699B}"/>
                    </a:ext>
                  </a:extLst>
                </p:cNvPr>
                <p:cNvSpPr txBox="1"/>
                <p:nvPr/>
              </p:nvSpPr>
              <p:spPr>
                <a:xfrm>
                  <a:off x="1486044" y="3846445"/>
                  <a:ext cx="185458" cy="18836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5</a:t>
                  </a:r>
                  <a:endParaRPr lang="en-GB" sz="600" b="1" dirty="0"/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36EBF3AF-A0EE-100F-7CA0-54E6D8E04861}"/>
                    </a:ext>
                  </a:extLst>
                </p:cNvPr>
                <p:cNvSpPr txBox="1"/>
                <p:nvPr/>
              </p:nvSpPr>
              <p:spPr>
                <a:xfrm>
                  <a:off x="2080783" y="3595878"/>
                  <a:ext cx="185458" cy="18836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6</a:t>
                  </a:r>
                  <a:endParaRPr lang="en-GB" sz="600" b="1" dirty="0"/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8BDC6F5C-0D12-9FBB-CCBD-A93966C30DC6}"/>
                    </a:ext>
                  </a:extLst>
                </p:cNvPr>
                <p:cNvSpPr txBox="1"/>
                <p:nvPr/>
              </p:nvSpPr>
              <p:spPr>
                <a:xfrm>
                  <a:off x="2264892" y="3678391"/>
                  <a:ext cx="185458" cy="18836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7</a:t>
                  </a:r>
                  <a:endParaRPr lang="en-GB" sz="600" b="1" dirty="0"/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89BD6F1-1283-40CF-7660-80E5E8CB6023}"/>
                    </a:ext>
                  </a:extLst>
                </p:cNvPr>
                <p:cNvSpPr txBox="1"/>
                <p:nvPr/>
              </p:nvSpPr>
              <p:spPr>
                <a:xfrm>
                  <a:off x="2503383" y="3485167"/>
                  <a:ext cx="185458" cy="18836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8</a:t>
                  </a:r>
                  <a:endParaRPr lang="en-GB" sz="600" b="1" dirty="0"/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ADDBAE79-5024-3B37-692E-E80F06D93339}"/>
                    </a:ext>
                  </a:extLst>
                </p:cNvPr>
                <p:cNvSpPr txBox="1"/>
                <p:nvPr/>
              </p:nvSpPr>
              <p:spPr>
                <a:xfrm>
                  <a:off x="2721374" y="3858357"/>
                  <a:ext cx="185458" cy="18836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9</a:t>
                  </a:r>
                  <a:endParaRPr lang="en-GB" sz="600" b="1" dirty="0"/>
                </a:p>
              </p:txBody>
            </p:sp>
            <p:pic>
              <p:nvPicPr>
                <p:cNvPr id="61" name="Picture 60">
                  <a:extLst>
                    <a:ext uri="{FF2B5EF4-FFF2-40B4-BE49-F238E27FC236}">
                      <a16:creationId xmlns:a16="http://schemas.microsoft.com/office/drawing/2014/main" id="{2287544E-F892-C9A0-3D2D-97A93A19A7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419676" y="3094848"/>
                  <a:ext cx="175752" cy="155855"/>
                </a:xfrm>
                <a:prstGeom prst="rect">
                  <a:avLst/>
                </a:prstGeom>
              </p:spPr>
            </p:pic>
            <p:pic>
              <p:nvPicPr>
                <p:cNvPr id="62" name="Picture 61">
                  <a:extLst>
                    <a:ext uri="{FF2B5EF4-FFF2-40B4-BE49-F238E27FC236}">
                      <a16:creationId xmlns:a16="http://schemas.microsoft.com/office/drawing/2014/main" id="{5730E36F-1D4F-2408-B933-10FC3DAD28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567428" y="3884919"/>
                  <a:ext cx="157862" cy="157862"/>
                </a:xfrm>
                <a:prstGeom prst="rect">
                  <a:avLst/>
                </a:prstGeom>
              </p:spPr>
            </p:pic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C4EC4B24-603A-0D33-D98B-08C3305944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149550" y="3058753"/>
                  <a:ext cx="164956" cy="164956"/>
                </a:xfrm>
                <a:prstGeom prst="rect">
                  <a:avLst/>
                </a:prstGeom>
              </p:spPr>
            </p:pic>
            <p:pic>
              <p:nvPicPr>
                <p:cNvPr id="64" name="Picture 63">
                  <a:extLst>
                    <a:ext uri="{FF2B5EF4-FFF2-40B4-BE49-F238E27FC236}">
                      <a16:creationId xmlns:a16="http://schemas.microsoft.com/office/drawing/2014/main" id="{023C0742-78D6-3352-A070-BD7C19958F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685732" y="3072770"/>
                  <a:ext cx="167171" cy="159903"/>
                </a:xfrm>
                <a:prstGeom prst="rect">
                  <a:avLst/>
                </a:prstGeom>
              </p:spPr>
            </p:pic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E839DC91-146F-0122-9348-5B59E6FA4E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137005" y="3118425"/>
                  <a:ext cx="172374" cy="172374"/>
                </a:xfrm>
                <a:prstGeom prst="rect">
                  <a:avLst/>
                </a:prstGeom>
              </p:spPr>
            </p:pic>
            <p:pic>
              <p:nvPicPr>
                <p:cNvPr id="66" name="Picture 65">
                  <a:extLst>
                    <a:ext uri="{FF2B5EF4-FFF2-40B4-BE49-F238E27FC236}">
                      <a16:creationId xmlns:a16="http://schemas.microsoft.com/office/drawing/2014/main" id="{7D68DE66-5843-A1B2-2336-CBE904DF74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-1" t="1" r="7597" b="4202"/>
                <a:stretch/>
              </p:blipFill>
              <p:spPr>
                <a:xfrm>
                  <a:off x="5289383" y="3312069"/>
                  <a:ext cx="165647" cy="155375"/>
                </a:xfrm>
                <a:prstGeom prst="rect">
                  <a:avLst/>
                </a:prstGeom>
              </p:spPr>
            </p:pic>
            <p:pic>
              <p:nvPicPr>
                <p:cNvPr id="67" name="Picture 66">
                  <a:extLst>
                    <a:ext uri="{FF2B5EF4-FFF2-40B4-BE49-F238E27FC236}">
                      <a16:creationId xmlns:a16="http://schemas.microsoft.com/office/drawing/2014/main" id="{BD1C8945-F251-C065-910C-5B7CBC0845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558962" y="3307328"/>
                  <a:ext cx="163462" cy="155488"/>
                </a:xfrm>
                <a:prstGeom prst="rect">
                  <a:avLst/>
                </a:prstGeom>
              </p:spPr>
            </p:pic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3F62944E-F27E-6CA1-CA95-D9B718E6C1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/>
                <a:srcRect l="10175"/>
                <a:stretch/>
              </p:blipFill>
              <p:spPr>
                <a:xfrm>
                  <a:off x="6024216" y="3141231"/>
                  <a:ext cx="158282" cy="157162"/>
                </a:xfrm>
                <a:prstGeom prst="rect">
                  <a:avLst/>
                </a:prstGeom>
              </p:spPr>
            </p:pic>
            <p:pic>
              <p:nvPicPr>
                <p:cNvPr id="69" name="Picture 68">
                  <a:extLst>
                    <a:ext uri="{FF2B5EF4-FFF2-40B4-BE49-F238E27FC236}">
                      <a16:creationId xmlns:a16="http://schemas.microsoft.com/office/drawing/2014/main" id="{64446243-B9FE-9C91-9931-E07A8F429C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/>
                <a:srcRect l="7576" b="8678"/>
                <a:stretch/>
              </p:blipFill>
              <p:spPr>
                <a:xfrm>
                  <a:off x="6136582" y="3738136"/>
                  <a:ext cx="162058" cy="146782"/>
                </a:xfrm>
                <a:prstGeom prst="rect">
                  <a:avLst/>
                </a:prstGeom>
              </p:spPr>
            </p:pic>
            <p:sp>
              <p:nvSpPr>
                <p:cNvPr id="70" name="Rectangular Callout 28">
                  <a:extLst>
                    <a:ext uri="{FF2B5EF4-FFF2-40B4-BE49-F238E27FC236}">
                      <a16:creationId xmlns:a16="http://schemas.microsoft.com/office/drawing/2014/main" id="{C8C94827-C5B9-69A2-1403-D23D1CCC98AE}"/>
                    </a:ext>
                  </a:extLst>
                </p:cNvPr>
                <p:cNvSpPr/>
                <p:nvPr/>
              </p:nvSpPr>
              <p:spPr>
                <a:xfrm>
                  <a:off x="3923717" y="4809737"/>
                  <a:ext cx="775519" cy="523559"/>
                </a:xfrm>
                <a:prstGeom prst="wedgeRectCallout">
                  <a:avLst>
                    <a:gd name="adj1" fmla="val 46348"/>
                    <a:gd name="adj2" fmla="val 88500"/>
                  </a:avLst>
                </a:prstGeom>
                <a:solidFill>
                  <a:schemeClr val="tx1">
                    <a:alpha val="71000"/>
                  </a:schemeClr>
                </a:solidFill>
                <a:ln>
                  <a:noFill/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/>
                    <a:t>Start of pulse elongation</a:t>
                  </a:r>
                  <a:endParaRPr lang="en-GB" sz="900" dirty="0"/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71BC0FF2-836E-F56C-E8FE-5BCFD3561877}"/>
                    </a:ext>
                  </a:extLst>
                </p:cNvPr>
                <p:cNvSpPr txBox="1"/>
                <p:nvPr/>
              </p:nvSpPr>
              <p:spPr>
                <a:xfrm>
                  <a:off x="3061598" y="3552128"/>
                  <a:ext cx="185458" cy="188367"/>
                </a:xfrm>
                <a:prstGeom prst="rect">
                  <a:avLst/>
                </a:prstGeom>
                <a:solidFill>
                  <a:srgbClr val="FF00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>
                      <a:solidFill>
                        <a:schemeClr val="bg1"/>
                      </a:solidFill>
                    </a:rPr>
                    <a:t>1</a:t>
                  </a:r>
                  <a:endParaRPr lang="en-GB" sz="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40B736F9-4C92-F47B-5614-ED769C0319C8}"/>
                    </a:ext>
                  </a:extLst>
                </p:cNvPr>
                <p:cNvSpPr txBox="1"/>
                <p:nvPr/>
              </p:nvSpPr>
              <p:spPr>
                <a:xfrm rot="16200000">
                  <a:off x="7304366" y="3964383"/>
                  <a:ext cx="11926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solidFill>
                        <a:schemeClr val="accent1">
                          <a:lumMod val="10000"/>
                        </a:schemeClr>
                      </a:solidFill>
                      <a:ea typeface="Cambria" panose="02040503050406030204" pitchFamily="18" charset="0"/>
                    </a:rPr>
                    <a:t>Pulse length [us]</a:t>
                  </a:r>
                  <a:endParaRPr lang="en-GB" sz="800" dirty="0">
                    <a:solidFill>
                      <a:schemeClr val="accent1">
                        <a:lumMod val="10000"/>
                      </a:schemeClr>
                    </a:solidFill>
                    <a:ea typeface="Cambria" panose="02040503050406030204" pitchFamily="18" charset="0"/>
                  </a:endParaRP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ADEF6E0D-098E-044D-F6C3-54867ECEABFD}"/>
                    </a:ext>
                  </a:extLst>
                </p:cNvPr>
                <p:cNvSpPr txBox="1"/>
                <p:nvPr/>
              </p:nvSpPr>
              <p:spPr>
                <a:xfrm>
                  <a:off x="6819375" y="3716228"/>
                  <a:ext cx="185458" cy="18836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1</a:t>
                  </a:r>
                  <a:endParaRPr lang="en-GB" sz="600" b="1" dirty="0"/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46A1827-8E86-2742-540F-C741C061DDE7}"/>
                    </a:ext>
                  </a:extLst>
                </p:cNvPr>
                <p:cNvSpPr txBox="1"/>
                <p:nvPr/>
              </p:nvSpPr>
              <p:spPr>
                <a:xfrm>
                  <a:off x="7016422" y="3900894"/>
                  <a:ext cx="185458" cy="18836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2 </a:t>
                  </a:r>
                  <a:endParaRPr lang="en-GB" sz="600" b="1" dirty="0"/>
                </a:p>
              </p:txBody>
            </p: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FC8BD699-1D45-563F-B96E-560CFC326F23}"/>
                    </a:ext>
                  </a:extLst>
                </p:cNvPr>
                <p:cNvCxnSpPr/>
                <p:nvPr/>
              </p:nvCxnSpPr>
              <p:spPr>
                <a:xfrm>
                  <a:off x="6674093" y="2415920"/>
                  <a:ext cx="0" cy="3600000"/>
                </a:xfrm>
                <a:prstGeom prst="line">
                  <a:avLst/>
                </a:prstGeom>
                <a:ln w="25400">
                  <a:solidFill>
                    <a:srgbClr val="7030A0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147BEE99-ED0E-80C6-9EE1-8F62AF50D6F4}"/>
                    </a:ext>
                  </a:extLst>
                </p:cNvPr>
                <p:cNvSpPr txBox="1"/>
                <p:nvPr/>
              </p:nvSpPr>
              <p:spPr>
                <a:xfrm>
                  <a:off x="2785927" y="2612480"/>
                  <a:ext cx="2529555" cy="3139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solidFill>
                        <a:srgbClr val="7030A0"/>
                      </a:solidFill>
                    </a:rPr>
                    <a:t>HV conditioning</a:t>
                  </a:r>
                </a:p>
              </p:txBody>
            </p: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BF65C1EA-5501-6F51-A4DC-CD853202E47C}"/>
                    </a:ext>
                  </a:extLst>
                </p:cNvPr>
                <p:cNvCxnSpPr/>
                <p:nvPr/>
              </p:nvCxnSpPr>
              <p:spPr>
                <a:xfrm>
                  <a:off x="556305" y="2657893"/>
                  <a:ext cx="6120000" cy="0"/>
                </a:xfrm>
                <a:prstGeom prst="straightConnector1">
                  <a:avLst/>
                </a:prstGeom>
                <a:ln>
                  <a:solidFill>
                    <a:srgbClr val="7030A0"/>
                  </a:solidFill>
                  <a:headEnd type="arrow"/>
                  <a:tailEnd type="arrow"/>
                </a:ln>
                <a:effectLst>
                  <a:glow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>
                  <a:extLst>
                    <a:ext uri="{FF2B5EF4-FFF2-40B4-BE49-F238E27FC236}">
                      <a16:creationId xmlns:a16="http://schemas.microsoft.com/office/drawing/2014/main" id="{888C1572-665C-C264-346F-C6E6B3CD1658}"/>
                    </a:ext>
                  </a:extLst>
                </p:cNvPr>
                <p:cNvCxnSpPr/>
                <p:nvPr/>
              </p:nvCxnSpPr>
              <p:spPr>
                <a:xfrm>
                  <a:off x="6674093" y="2657893"/>
                  <a:ext cx="648000" cy="0"/>
                </a:xfrm>
                <a:prstGeom prst="straightConnector1">
                  <a:avLst/>
                </a:prstGeom>
                <a:ln>
                  <a:solidFill>
                    <a:srgbClr val="7030A0"/>
                  </a:solidFill>
                  <a:headEnd type="arrow"/>
                  <a:tailEnd type="arrow"/>
                </a:ln>
                <a:effectLst>
                  <a:glow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F5D66C3E-031E-65BE-F5BC-797526DF5B64}"/>
                    </a:ext>
                  </a:extLst>
                </p:cNvPr>
                <p:cNvSpPr txBox="1"/>
                <p:nvPr/>
              </p:nvSpPr>
              <p:spPr>
                <a:xfrm>
                  <a:off x="6671882" y="2612478"/>
                  <a:ext cx="650211" cy="298247"/>
                </a:xfrm>
                <a:prstGeom prst="rect">
                  <a:avLst/>
                </a:prstGeom>
                <a:noFill/>
              </p:spPr>
              <p:txBody>
                <a:bodyPr wrap="square" lIns="18000" rIns="18000" rtlCol="0">
                  <a:spAutoFit/>
                </a:bodyPr>
                <a:lstStyle/>
                <a:p>
                  <a:pPr algn="ctr"/>
                  <a:r>
                    <a:rPr lang="en-GB" sz="1300" b="1" dirty="0">
                      <a:solidFill>
                        <a:srgbClr val="7030A0"/>
                      </a:solidFill>
                    </a:rPr>
                    <a:t>µ</a:t>
                  </a:r>
                  <a:r>
                    <a:rPr lang="en-GB" sz="1300" b="1" dirty="0" err="1">
                      <a:solidFill>
                        <a:srgbClr val="7030A0"/>
                      </a:solidFill>
                    </a:rPr>
                    <a:t>DisCh</a:t>
                  </a:r>
                  <a:endParaRPr lang="en-GB" sz="1300" b="1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B3713E21-B3E2-1A3C-C02B-5953593CFE8B}"/>
                  </a:ext>
                </a:extLst>
              </p:cNvPr>
              <p:cNvGrpSpPr/>
              <p:nvPr/>
            </p:nvGrpSpPr>
            <p:grpSpPr>
              <a:xfrm>
                <a:off x="6703871" y="1288614"/>
                <a:ext cx="1562818" cy="503684"/>
                <a:chOff x="12170798" y="1433777"/>
                <a:chExt cx="1562818" cy="503684"/>
              </a:xfrm>
            </p:grpSpPr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D5459F19-CA00-14D4-8384-BBD4B039A5DA}"/>
                    </a:ext>
                  </a:extLst>
                </p:cNvPr>
                <p:cNvSpPr txBox="1"/>
                <p:nvPr/>
              </p:nvSpPr>
              <p:spPr>
                <a:xfrm>
                  <a:off x="12170798" y="1464555"/>
                  <a:ext cx="185458" cy="202253"/>
                </a:xfrm>
                <a:prstGeom prst="rect">
                  <a:avLst/>
                </a:prstGeom>
                <a:solidFill>
                  <a:srgbClr val="FF00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>
                      <a:solidFill>
                        <a:schemeClr val="bg1"/>
                      </a:solidFill>
                    </a:rPr>
                    <a:t>N</a:t>
                  </a:r>
                  <a:endParaRPr lang="en-GB" sz="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1858A00A-C8B6-1D86-95D2-A4B897A3F51B}"/>
                    </a:ext>
                  </a:extLst>
                </p:cNvPr>
                <p:cNvSpPr txBox="1"/>
                <p:nvPr/>
              </p:nvSpPr>
              <p:spPr>
                <a:xfrm>
                  <a:off x="12170799" y="1690972"/>
                  <a:ext cx="185458" cy="202253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/>
                    <a:t>N</a:t>
                  </a:r>
                  <a:endParaRPr lang="en-GB" sz="600" b="1" dirty="0"/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23A19F2E-E5E9-1E56-C9FD-814B8DF257B8}"/>
                    </a:ext>
                  </a:extLst>
                </p:cNvPr>
                <p:cNvSpPr txBox="1"/>
                <p:nvPr/>
              </p:nvSpPr>
              <p:spPr>
                <a:xfrm>
                  <a:off x="12313106" y="1433777"/>
                  <a:ext cx="1420510" cy="2696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/>
                    <a:t>System reset</a:t>
                  </a:r>
                  <a:endParaRPr lang="en-GB" sz="1000" dirty="0"/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242EC282-0534-22ED-0BED-83D074E73B6D}"/>
                    </a:ext>
                  </a:extLst>
                </p:cNvPr>
                <p:cNvSpPr txBox="1"/>
                <p:nvPr/>
              </p:nvSpPr>
              <p:spPr>
                <a:xfrm>
                  <a:off x="12313104" y="1667791"/>
                  <a:ext cx="1289758" cy="2696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/>
                    <a:t>Strong spark</a:t>
                  </a:r>
                  <a:endParaRPr lang="en-GB" sz="1000" dirty="0"/>
                </a:p>
              </p:txBody>
            </p:sp>
          </p:grp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8003E1C-9547-5443-3D99-540B179CF7F2}"/>
                </a:ext>
              </a:extLst>
            </p:cNvPr>
            <p:cNvSpPr txBox="1"/>
            <p:nvPr/>
          </p:nvSpPr>
          <p:spPr>
            <a:xfrm>
              <a:off x="4059897" y="3526820"/>
              <a:ext cx="1113665" cy="252815"/>
            </a:xfrm>
            <a:prstGeom prst="rect">
              <a:avLst/>
            </a:prstGeom>
            <a:solidFill>
              <a:schemeClr val="tx1">
                <a:alpha val="7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chemeClr val="bg1"/>
                  </a:solidFill>
                </a:rPr>
                <a:t>56.1kV plateau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0ECDF0C-D4E7-6BAC-1954-0A0F37197C37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 flipV="1">
              <a:off x="4616730" y="2799887"/>
              <a:ext cx="538926" cy="726933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  <a:effectLst>
              <a:glow rad="127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8361FB17-3DD9-8443-F4D5-48AD13003213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 flipV="1">
              <a:off x="4616730" y="2794764"/>
              <a:ext cx="61263" cy="73205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  <a:effectLst>
              <a:glow rad="127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2867FF1F-CA9C-47F2-C39C-CD4622755398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 flipH="1" flipV="1">
              <a:off x="3929438" y="2796194"/>
              <a:ext cx="687292" cy="73062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  <a:effectLst>
              <a:glow rad="127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4D7D746-573E-4872-E817-138F68A75856}"/>
              </a:ext>
            </a:extLst>
          </p:cNvPr>
          <p:cNvSpPr txBox="1"/>
          <p:nvPr/>
        </p:nvSpPr>
        <p:spPr>
          <a:xfrm>
            <a:off x="407988" y="2138017"/>
            <a:ext cx="339956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Conditioning </a:t>
            </a:r>
            <a:r>
              <a:rPr lang="en-GB" b="1" dirty="0">
                <a:solidFill>
                  <a:schemeClr val="tx2"/>
                </a:solidFill>
              </a:rPr>
              <a:t>required 230k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b="1" dirty="0">
                <a:solidFill>
                  <a:schemeClr val="tx2"/>
                </a:solidFill>
              </a:rPr>
              <a:t>pulses</a:t>
            </a:r>
            <a:r>
              <a:rPr lang="en-GB" dirty="0">
                <a:solidFill>
                  <a:schemeClr val="tx2"/>
                </a:solidFill>
              </a:rPr>
              <a:t> (usually 50k to 100k)</a:t>
            </a:r>
          </a:p>
          <a:p>
            <a:pPr marL="285750" indent="-285750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18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b="1" dirty="0">
                <a:solidFill>
                  <a:schemeClr val="tx2"/>
                </a:solidFill>
              </a:rPr>
              <a:t>strong sparks </a:t>
            </a:r>
            <a:r>
              <a:rPr lang="en-GB" dirty="0">
                <a:solidFill>
                  <a:schemeClr val="tx2"/>
                </a:solidFill>
              </a:rPr>
              <a:t>were observed (usually &lt;6) </a:t>
            </a:r>
          </a:p>
          <a:p>
            <a:pPr marL="285750" indent="-285750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For the first time, </a:t>
            </a:r>
            <a:r>
              <a:rPr lang="en-GB" b="1" dirty="0">
                <a:solidFill>
                  <a:schemeClr val="tx2"/>
                </a:solidFill>
              </a:rPr>
              <a:t>two</a:t>
            </a:r>
            <a:r>
              <a:rPr lang="en-GB" dirty="0">
                <a:solidFill>
                  <a:schemeClr val="tx2"/>
                </a:solidFill>
              </a:rPr>
              <a:t> strong </a:t>
            </a:r>
            <a:r>
              <a:rPr lang="en-GB" b="1" dirty="0">
                <a:solidFill>
                  <a:schemeClr val="tx2"/>
                </a:solidFill>
              </a:rPr>
              <a:t>sparks</a:t>
            </a:r>
            <a:r>
              <a:rPr lang="en-GB" dirty="0">
                <a:solidFill>
                  <a:schemeClr val="tx2"/>
                </a:solidFill>
              </a:rPr>
              <a:t> during </a:t>
            </a:r>
            <a:r>
              <a:rPr lang="en-GB" b="1" dirty="0">
                <a:solidFill>
                  <a:schemeClr val="tx2"/>
                </a:solidFill>
              </a:rPr>
              <a:t>micro-discharge</a:t>
            </a:r>
            <a:r>
              <a:rPr lang="en-GB" dirty="0">
                <a:solidFill>
                  <a:schemeClr val="tx2"/>
                </a:solidFill>
              </a:rPr>
              <a:t> test</a:t>
            </a:r>
          </a:p>
          <a:p>
            <a:pPr marL="285750" indent="-285750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Hence, magnet was </a:t>
            </a:r>
            <a:r>
              <a:rPr lang="en-GB" b="1" dirty="0">
                <a:solidFill>
                  <a:schemeClr val="tx2"/>
                </a:solidFill>
              </a:rPr>
              <a:t>not installed</a:t>
            </a:r>
            <a:r>
              <a:rPr lang="en-GB" dirty="0">
                <a:solidFill>
                  <a:schemeClr val="tx2"/>
                </a:solidFill>
              </a:rPr>
              <a:t>, but opened and  </a:t>
            </a:r>
            <a:r>
              <a:rPr lang="en-GB" b="1" dirty="0">
                <a:solidFill>
                  <a:schemeClr val="tx2"/>
                </a:solidFill>
              </a:rPr>
              <a:t>inspected</a:t>
            </a:r>
            <a:r>
              <a:rPr lang="en-GB" dirty="0">
                <a:solidFill>
                  <a:schemeClr val="tx2"/>
                </a:solidFill>
              </a:rPr>
              <a:t> instead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B9A8548-2D7E-824C-92C4-A59ABA7823DC}"/>
              </a:ext>
            </a:extLst>
          </p:cNvPr>
          <p:cNvSpPr txBox="1"/>
          <p:nvPr/>
        </p:nvSpPr>
        <p:spPr>
          <a:xfrm>
            <a:off x="409825" y="1462033"/>
            <a:ext cx="107678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Conditioning </a:t>
            </a:r>
            <a:r>
              <a:rPr lang="en-GB" b="1" dirty="0">
                <a:solidFill>
                  <a:schemeClr val="tx2"/>
                </a:solidFill>
              </a:rPr>
              <a:t>completed</a:t>
            </a:r>
            <a:r>
              <a:rPr lang="en-GB" dirty="0">
                <a:solidFill>
                  <a:schemeClr val="tx2"/>
                </a:solidFill>
              </a:rPr>
              <a:t> and </a:t>
            </a:r>
            <a:r>
              <a:rPr lang="en-GB" b="1" dirty="0">
                <a:solidFill>
                  <a:schemeClr val="tx2"/>
                </a:solidFill>
              </a:rPr>
              <a:t>target</a:t>
            </a:r>
            <a:r>
              <a:rPr lang="en-GB" dirty="0">
                <a:solidFill>
                  <a:schemeClr val="tx2"/>
                </a:solidFill>
              </a:rPr>
              <a:t> of 56.1kV* and 8.8</a:t>
            </a:r>
            <a:r>
              <a:rPr lang="el-GR" dirty="0">
                <a:solidFill>
                  <a:schemeClr val="tx2"/>
                </a:solidFill>
              </a:rPr>
              <a:t>μ</a:t>
            </a:r>
            <a:r>
              <a:rPr lang="en-US" dirty="0">
                <a:solidFill>
                  <a:schemeClr val="tx2"/>
                </a:solidFill>
              </a:rPr>
              <a:t>s flattop </a:t>
            </a:r>
            <a:r>
              <a:rPr lang="en-GB" b="1" dirty="0">
                <a:solidFill>
                  <a:schemeClr val="tx2"/>
                </a:solidFill>
              </a:rPr>
              <a:t>reached,</a:t>
            </a:r>
          </a:p>
          <a:p>
            <a:r>
              <a:rPr lang="en-GB" b="1" dirty="0">
                <a:solidFill>
                  <a:schemeClr val="tx2"/>
                </a:solidFill>
              </a:rPr>
              <a:t>BUT: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93D55E6-F96D-783F-1478-243B86534EF6}"/>
              </a:ext>
            </a:extLst>
          </p:cNvPr>
          <p:cNvSpPr txBox="1"/>
          <p:nvPr/>
        </p:nvSpPr>
        <p:spPr>
          <a:xfrm>
            <a:off x="407988" y="5902397"/>
            <a:ext cx="71113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</a:rPr>
              <a:t>*: 56.1kV is ~10 % above Point 8 operational voltage (51.3kV)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2458D-1620-5F96-CF17-58660DC93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F94BB-45E7-99F8-6BAC-D6EAA1D67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839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2. Issue – now solved</a:t>
            </a:r>
            <a:br>
              <a:rPr lang="en-GB" sz="3200" dirty="0"/>
            </a:br>
            <a:r>
              <a:rPr lang="en-GB" sz="3200" b="0" dirty="0"/>
              <a:t>Inspection after conditioning (November 2020)</a:t>
            </a:r>
            <a:endParaRPr lang="en-GB" sz="3200" b="0" u="sng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B9A8548-2D7E-824C-92C4-A59ABA7823DC}"/>
              </a:ext>
            </a:extLst>
          </p:cNvPr>
          <p:cNvSpPr txBox="1"/>
          <p:nvPr/>
        </p:nvSpPr>
        <p:spPr>
          <a:xfrm>
            <a:off x="409825" y="1462033"/>
            <a:ext cx="910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First </a:t>
            </a:r>
            <a:r>
              <a:rPr lang="en-GB" dirty="0">
                <a:solidFill>
                  <a:schemeClr val="tx2"/>
                </a:solidFill>
              </a:rPr>
              <a:t>observation: Still one </a:t>
            </a:r>
            <a:r>
              <a:rPr lang="en-GB" b="1" dirty="0">
                <a:solidFill>
                  <a:schemeClr val="tx2"/>
                </a:solidFill>
              </a:rPr>
              <a:t>black mark </a:t>
            </a:r>
            <a:r>
              <a:rPr lang="en-GB" dirty="0">
                <a:solidFill>
                  <a:schemeClr val="tx2"/>
                </a:solidFill>
              </a:rPr>
              <a:t>seen</a:t>
            </a:r>
            <a:r>
              <a:rPr lang="en-GB" b="1" dirty="0">
                <a:solidFill>
                  <a:schemeClr val="tx2"/>
                </a:solidFill>
              </a:rPr>
              <a:t> on</a:t>
            </a:r>
            <a:r>
              <a:rPr lang="en-GB" dirty="0">
                <a:solidFill>
                  <a:schemeClr val="tx2"/>
                </a:solidFill>
              </a:rPr>
              <a:t> the</a:t>
            </a:r>
            <a:r>
              <a:rPr lang="en-GB" b="1" dirty="0">
                <a:solidFill>
                  <a:schemeClr val="tx2"/>
                </a:solidFill>
              </a:rPr>
              <a:t> tube</a:t>
            </a:r>
            <a:r>
              <a:rPr lang="en-GB" dirty="0">
                <a:solidFill>
                  <a:schemeClr val="tx2"/>
                </a:solidFill>
              </a:rPr>
              <a:t>, at the end (3 marks in 2019)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8BDE4526-46DF-BA33-B2F3-4D01E4476F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2" r="10889" b="33333"/>
          <a:stretch/>
        </p:blipFill>
        <p:spPr>
          <a:xfrm>
            <a:off x="519763" y="2414512"/>
            <a:ext cx="4428493" cy="2516641"/>
          </a:xfrm>
          <a:prstGeom prst="rect">
            <a:avLst/>
          </a:prstGeom>
        </p:spPr>
      </p:pic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1A21258-E380-AD03-755D-43C31569432C}"/>
              </a:ext>
            </a:extLst>
          </p:cNvPr>
          <p:cNvCxnSpPr>
            <a:cxnSpLocks/>
          </p:cNvCxnSpPr>
          <p:nvPr/>
        </p:nvCxnSpPr>
        <p:spPr>
          <a:xfrm>
            <a:off x="3869356" y="1831365"/>
            <a:ext cx="779646" cy="25192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A5195A06-02B7-7AB9-F980-67D5078C6870}"/>
              </a:ext>
            </a:extLst>
          </p:cNvPr>
          <p:cNvSpPr txBox="1"/>
          <p:nvPr/>
        </p:nvSpPr>
        <p:spPr>
          <a:xfrm>
            <a:off x="5029914" y="2118084"/>
            <a:ext cx="46598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The </a:t>
            </a:r>
            <a:r>
              <a:rPr lang="en-GB" b="1" dirty="0">
                <a:solidFill>
                  <a:schemeClr val="tx2"/>
                </a:solidFill>
              </a:rPr>
              <a:t>reason</a:t>
            </a:r>
            <a:r>
              <a:rPr lang="en-GB" dirty="0">
                <a:solidFill>
                  <a:schemeClr val="tx2"/>
                </a:solidFill>
              </a:rPr>
              <a:t> was a </a:t>
            </a:r>
            <a:r>
              <a:rPr lang="en-GB" b="1" dirty="0">
                <a:solidFill>
                  <a:schemeClr val="tx2"/>
                </a:solidFill>
              </a:rPr>
              <a:t>sharp edge</a:t>
            </a:r>
            <a:r>
              <a:rPr lang="en-GB" dirty="0">
                <a:solidFill>
                  <a:schemeClr val="tx2"/>
                </a:solidFill>
              </a:rPr>
              <a:t> due to </a:t>
            </a:r>
            <a:r>
              <a:rPr lang="en-GB" b="1" dirty="0">
                <a:solidFill>
                  <a:schemeClr val="tx2"/>
                </a:solidFill>
              </a:rPr>
              <a:t>mis-alignment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b="1" dirty="0">
                <a:solidFill>
                  <a:schemeClr val="tx2"/>
                </a:solidFill>
              </a:rPr>
              <a:t>of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b="1" dirty="0">
                <a:solidFill>
                  <a:schemeClr val="tx2"/>
                </a:solidFill>
              </a:rPr>
              <a:t>HV busbar </a:t>
            </a:r>
            <a:r>
              <a:rPr lang="en-GB" dirty="0">
                <a:solidFill>
                  <a:schemeClr val="tx2"/>
                </a:solidFill>
              </a:rPr>
              <a:t>of the magnet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D774A009-4CB1-45EC-C65A-169D1D3E56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0" r="27789" b="17687"/>
          <a:stretch/>
        </p:blipFill>
        <p:spPr>
          <a:xfrm>
            <a:off x="5356976" y="2934491"/>
            <a:ext cx="2655905" cy="2900401"/>
          </a:xfrm>
          <a:prstGeom prst="rect">
            <a:avLst/>
          </a:prstGeom>
        </p:spPr>
      </p:pic>
      <p:grpSp>
        <p:nvGrpSpPr>
          <p:cNvPr id="82" name="Group 81">
            <a:extLst>
              <a:ext uri="{FF2B5EF4-FFF2-40B4-BE49-F238E27FC236}">
                <a16:creationId xmlns:a16="http://schemas.microsoft.com/office/drawing/2014/main" id="{4D29273A-ACDA-8FF7-BCBE-5A5734331EFE}"/>
              </a:ext>
            </a:extLst>
          </p:cNvPr>
          <p:cNvGrpSpPr/>
          <p:nvPr/>
        </p:nvGrpSpPr>
        <p:grpSpPr>
          <a:xfrm>
            <a:off x="8166770" y="3298645"/>
            <a:ext cx="4025230" cy="2107658"/>
            <a:chOff x="1378499" y="3923072"/>
            <a:chExt cx="4025230" cy="2107658"/>
          </a:xfrm>
        </p:grpSpPr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2C933B7C-6361-85AE-8E69-D98F9717FA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353" r="2715" b="11139"/>
            <a:stretch/>
          </p:blipFill>
          <p:spPr>
            <a:xfrm>
              <a:off x="1378499" y="3923072"/>
              <a:ext cx="3706595" cy="1705901"/>
            </a:xfrm>
            <a:prstGeom prst="rect">
              <a:avLst/>
            </a:prstGeom>
          </p:spPr>
        </p:pic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EF942EC-AEA2-C25C-1CE3-02A43A6C2DC8}"/>
                </a:ext>
              </a:extLst>
            </p:cNvPr>
            <p:cNvSpPr txBox="1"/>
            <p:nvPr/>
          </p:nvSpPr>
          <p:spPr>
            <a:xfrm>
              <a:off x="1733315" y="5237249"/>
              <a:ext cx="934250" cy="24622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/>
              </a:lvl1pPr>
            </a:lstStyle>
            <a:p>
              <a:r>
                <a:rPr lang="en-GB" sz="1000" dirty="0"/>
                <a:t>HV end plate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7A70CFA-29D3-C2AA-4B19-999F4CB1BFC6}"/>
                </a:ext>
              </a:extLst>
            </p:cNvPr>
            <p:cNvSpPr txBox="1"/>
            <p:nvPr/>
          </p:nvSpPr>
          <p:spPr>
            <a:xfrm>
              <a:off x="3588128" y="5292070"/>
              <a:ext cx="818016" cy="24622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/>
              </a:lvl1pPr>
            </a:lstStyle>
            <a:p>
              <a:r>
                <a:rPr lang="en-GB" sz="1000" dirty="0"/>
                <a:t>HV busbar</a:t>
              </a:r>
            </a:p>
          </p:txBody>
        </p: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7A2B6E12-1FDF-F2D5-EF76-616C686B80A2}"/>
                </a:ext>
              </a:extLst>
            </p:cNvPr>
            <p:cNvCxnSpPr/>
            <p:nvPr/>
          </p:nvCxnSpPr>
          <p:spPr>
            <a:xfrm flipH="1">
              <a:off x="1556004" y="4498641"/>
              <a:ext cx="990" cy="51047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717E369A-9931-86EB-D8F1-DB9BF20C27AD}"/>
                </a:ext>
              </a:extLst>
            </p:cNvPr>
            <p:cNvCxnSpPr/>
            <p:nvPr/>
          </p:nvCxnSpPr>
          <p:spPr>
            <a:xfrm>
              <a:off x="4927453" y="4495344"/>
              <a:ext cx="3752" cy="411494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59A3C9D2-CC54-EE29-B928-3AA8E9E9D2BC}"/>
                </a:ext>
              </a:extLst>
            </p:cNvPr>
            <p:cNvSpPr txBox="1"/>
            <p:nvPr/>
          </p:nvSpPr>
          <p:spPr>
            <a:xfrm>
              <a:off x="1480980" y="4674512"/>
              <a:ext cx="11995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1.5 mm</a:t>
              </a:r>
              <a:endParaRPr lang="en-GB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5FB57295-F09B-1667-BCDC-3500589522EE}"/>
                </a:ext>
              </a:extLst>
            </p:cNvPr>
            <p:cNvSpPr txBox="1"/>
            <p:nvPr/>
          </p:nvSpPr>
          <p:spPr>
            <a:xfrm>
              <a:off x="4204194" y="4436200"/>
              <a:ext cx="11995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1.2 mm</a:t>
              </a:r>
              <a:endParaRPr lang="en-GB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ED63D98-0296-CB42-7E2D-5A56071CEF5C}"/>
                </a:ext>
              </a:extLst>
            </p:cNvPr>
            <p:cNvSpPr txBox="1"/>
            <p:nvPr/>
          </p:nvSpPr>
          <p:spPr>
            <a:xfrm>
              <a:off x="2638596" y="4173473"/>
              <a:ext cx="975920" cy="24622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/>
              </a:lvl1pPr>
            </a:lstStyle>
            <a:p>
              <a:r>
                <a:rPr lang="en-GB" sz="1000" dirty="0"/>
                <a:t>Alumina tube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451D74C8-9450-290B-ADAC-DAA6FEE2BDCD}"/>
                </a:ext>
              </a:extLst>
            </p:cNvPr>
            <p:cNvSpPr txBox="1"/>
            <p:nvPr/>
          </p:nvSpPr>
          <p:spPr>
            <a:xfrm>
              <a:off x="1756487" y="4508870"/>
              <a:ext cx="1303669" cy="1756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</a:ln>
          </p:spPr>
          <p:txBody>
            <a:bodyPr wrap="square" tIns="10800" bIns="10800" rtlCol="0">
              <a:spAutoFit/>
            </a:bodyPr>
            <a:lstStyle>
              <a:defPPr>
                <a:defRPr lang="en-US"/>
              </a:defPPr>
              <a:lvl1pPr algn="ctr">
                <a:defRPr sz="1300"/>
              </a:lvl1pPr>
            </a:lstStyle>
            <a:p>
              <a:r>
                <a:rPr lang="en-GB" sz="1000" dirty="0"/>
                <a:t>Field: </a:t>
              </a:r>
              <a:r>
                <a:rPr lang="en-GB" sz="1000" dirty="0">
                  <a:solidFill>
                    <a:srgbClr val="FF0000"/>
                  </a:solidFill>
                </a:rPr>
                <a:t>~16.3 kV/mm</a:t>
              </a:r>
            </a:p>
          </p:txBody>
        </p: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4A891EED-9DFB-2D30-B34D-68564C3A24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46515" y="4906838"/>
              <a:ext cx="113122" cy="854983"/>
            </a:xfrm>
            <a:prstGeom prst="straightConnector1">
              <a:avLst/>
            </a:prstGeom>
            <a:ln w="25400">
              <a:solidFill>
                <a:srgbClr val="301286"/>
              </a:solidFill>
              <a:tailEnd type="triangle" w="lg" len="lg"/>
            </a:ln>
            <a:effectLst>
              <a:glow rad="50800">
                <a:srgbClr val="FFFF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6E8F4E8-421A-1387-FECE-112E08B855F3}"/>
                </a:ext>
              </a:extLst>
            </p:cNvPr>
            <p:cNvSpPr txBox="1"/>
            <p:nvPr/>
          </p:nvSpPr>
          <p:spPr>
            <a:xfrm>
              <a:off x="3117339" y="5753731"/>
              <a:ext cx="2129500" cy="2769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/>
              </a:lvl1pPr>
            </a:lstStyle>
            <a:p>
              <a:r>
                <a:rPr lang="en-GB" sz="1200" dirty="0"/>
                <a:t>Peak field </a:t>
              </a:r>
              <a:r>
                <a:rPr lang="en-GB" sz="1200" dirty="0">
                  <a:solidFill>
                    <a:srgbClr val="FF0000"/>
                  </a:solidFill>
                </a:rPr>
                <a:t>~34 kV/mm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DB6533E-985B-E2DD-3011-EE3509E0941C}"/>
                </a:ext>
              </a:extLst>
            </p:cNvPr>
            <p:cNvSpPr txBox="1"/>
            <p:nvPr/>
          </p:nvSpPr>
          <p:spPr>
            <a:xfrm>
              <a:off x="3459637" y="4694530"/>
              <a:ext cx="1401619" cy="17206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</a:ln>
          </p:spPr>
          <p:txBody>
            <a:bodyPr wrap="square" tIns="10800" bIns="7200" rtlCol="0">
              <a:spAutoFit/>
            </a:bodyPr>
            <a:lstStyle>
              <a:defPPr>
                <a:defRPr lang="en-US"/>
              </a:defPPr>
              <a:lvl1pPr algn="ctr">
                <a:defRPr sz="1300"/>
              </a:lvl1pPr>
            </a:lstStyle>
            <a:p>
              <a:r>
                <a:rPr lang="en-GB" sz="1000" dirty="0"/>
                <a:t>Field: ~19.3 kV/mm</a:t>
              </a: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6219FBC8-DF28-D1FB-1915-8DA162FA27BE}"/>
              </a:ext>
            </a:extLst>
          </p:cNvPr>
          <p:cNvSpPr txBox="1"/>
          <p:nvPr/>
        </p:nvSpPr>
        <p:spPr>
          <a:xfrm>
            <a:off x="519763" y="5026636"/>
            <a:ext cx="3227128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Alumina tube </a:t>
            </a:r>
            <a:r>
              <a:rPr lang="en-GB" sz="1400" b="1" dirty="0"/>
              <a:t>outside of magnet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D329C0D-DC59-C622-67EF-381DFE2429E3}"/>
              </a:ext>
            </a:extLst>
          </p:cNvPr>
          <p:cNvSpPr txBox="1"/>
          <p:nvPr/>
        </p:nvSpPr>
        <p:spPr>
          <a:xfrm>
            <a:off x="5356976" y="5924068"/>
            <a:ext cx="2655905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End of magnet, without tube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E2D0CFC-D772-E020-A4FB-D6691C67BCCA}"/>
              </a:ext>
            </a:extLst>
          </p:cNvPr>
          <p:cNvSpPr txBox="1"/>
          <p:nvPr/>
        </p:nvSpPr>
        <p:spPr>
          <a:xfrm>
            <a:off x="8098914" y="5431885"/>
            <a:ext cx="3936196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Enhanced</a:t>
            </a:r>
            <a:r>
              <a:rPr lang="en-GB" sz="1400" dirty="0"/>
              <a:t> electric </a:t>
            </a:r>
            <a:r>
              <a:rPr lang="en-GB" sz="1400" b="1" dirty="0"/>
              <a:t>field</a:t>
            </a:r>
            <a:r>
              <a:rPr lang="en-GB" sz="1400" dirty="0"/>
              <a:t> (~doubled) </a:t>
            </a:r>
            <a:r>
              <a:rPr lang="en-GB" sz="1400" b="1" dirty="0"/>
              <a:t>due</a:t>
            </a:r>
            <a:r>
              <a:rPr lang="en-GB" sz="1400" dirty="0"/>
              <a:t> </a:t>
            </a:r>
            <a:r>
              <a:rPr lang="en-GB" sz="1400" b="1" dirty="0"/>
              <a:t>to</a:t>
            </a:r>
            <a:r>
              <a:rPr lang="en-GB" sz="1400" dirty="0"/>
              <a:t> </a:t>
            </a:r>
            <a:r>
              <a:rPr lang="en-GB" sz="1400" b="1" dirty="0"/>
              <a:t>dealignment</a:t>
            </a:r>
            <a:r>
              <a:rPr lang="en-GB" sz="1400" dirty="0"/>
              <a:t> of HV busbar</a:t>
            </a: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207BF6B5-B356-5BCE-9C22-19E8AEB2A7E4}"/>
              </a:ext>
            </a:extLst>
          </p:cNvPr>
          <p:cNvSpPr/>
          <p:nvPr/>
        </p:nvSpPr>
        <p:spPr>
          <a:xfrm rot="19066568">
            <a:off x="4419481" y="3855371"/>
            <a:ext cx="3206412" cy="3457345"/>
          </a:xfrm>
          <a:prstGeom prst="arc">
            <a:avLst>
              <a:gd name="adj1" fmla="val 16200000"/>
              <a:gd name="adj2" fmla="val 456642"/>
            </a:avLst>
          </a:prstGeom>
          <a:ln w="19050">
            <a:solidFill>
              <a:schemeClr val="accent3"/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5A3EA70-18F2-C5F1-1198-A8DD94C8222F}"/>
              </a:ext>
            </a:extLst>
          </p:cNvPr>
          <p:cNvSpPr/>
          <p:nvPr/>
        </p:nvSpPr>
        <p:spPr>
          <a:xfrm>
            <a:off x="7088853" y="4707274"/>
            <a:ext cx="582482" cy="240041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Arc 97">
            <a:extLst>
              <a:ext uri="{FF2B5EF4-FFF2-40B4-BE49-F238E27FC236}">
                <a16:creationId xmlns:a16="http://schemas.microsoft.com/office/drawing/2014/main" id="{119EDB5E-0296-23E7-D26E-753AC8756ECA}"/>
              </a:ext>
            </a:extLst>
          </p:cNvPr>
          <p:cNvSpPr/>
          <p:nvPr/>
        </p:nvSpPr>
        <p:spPr>
          <a:xfrm rot="2277207" flipH="1">
            <a:off x="7380897" y="3794405"/>
            <a:ext cx="3206412" cy="3457345"/>
          </a:xfrm>
          <a:prstGeom prst="arc">
            <a:avLst>
              <a:gd name="adj1" fmla="val 16200000"/>
              <a:gd name="adj2" fmla="val 456642"/>
            </a:avLst>
          </a:prstGeom>
          <a:ln w="19050">
            <a:solidFill>
              <a:schemeClr val="accent3"/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C1ACCE34-919C-9940-80E4-A3417DAF2927}"/>
              </a:ext>
            </a:extLst>
          </p:cNvPr>
          <p:cNvSpPr/>
          <p:nvPr/>
        </p:nvSpPr>
        <p:spPr>
          <a:xfrm>
            <a:off x="9757293" y="2282236"/>
            <a:ext cx="368649" cy="386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514D979-DCA0-56E0-1B1F-D4ADB8108220}"/>
              </a:ext>
            </a:extLst>
          </p:cNvPr>
          <p:cNvSpPr txBox="1"/>
          <p:nvPr/>
        </p:nvSpPr>
        <p:spPr>
          <a:xfrm>
            <a:off x="10207600" y="2113557"/>
            <a:ext cx="19855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Solved</a:t>
            </a:r>
            <a:r>
              <a:rPr lang="en-GB" dirty="0">
                <a:solidFill>
                  <a:schemeClr val="tx2"/>
                </a:solidFill>
              </a:rPr>
              <a:t> with correct alignment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4A6FCF4-1AEC-4933-C777-395063202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AE2F10-2C44-26F2-F59E-AE73BBCF2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391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3. Issue – understood</a:t>
            </a:r>
            <a:br>
              <a:rPr lang="en-GB" sz="3200" dirty="0"/>
            </a:br>
            <a:r>
              <a:rPr lang="en-GB" sz="3200" b="0" dirty="0"/>
              <a:t>Inspection after conditioning (November 2020)</a:t>
            </a:r>
            <a:endParaRPr lang="en-GB" sz="3200" b="0" u="sng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B9A8548-2D7E-824C-92C4-A59ABA7823DC}"/>
              </a:ext>
            </a:extLst>
          </p:cNvPr>
          <p:cNvSpPr txBox="1"/>
          <p:nvPr/>
        </p:nvSpPr>
        <p:spPr>
          <a:xfrm>
            <a:off x="409824" y="1462033"/>
            <a:ext cx="117821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Second </a:t>
            </a:r>
            <a:r>
              <a:rPr lang="en-GB" dirty="0">
                <a:solidFill>
                  <a:schemeClr val="tx2"/>
                </a:solidFill>
              </a:rPr>
              <a:t>observation: alumina </a:t>
            </a:r>
            <a:r>
              <a:rPr lang="en-GB" b="1" dirty="0">
                <a:solidFill>
                  <a:schemeClr val="tx2"/>
                </a:solidFill>
              </a:rPr>
              <a:t>tube</a:t>
            </a:r>
            <a:r>
              <a:rPr lang="en-GB" dirty="0">
                <a:solidFill>
                  <a:schemeClr val="tx2"/>
                </a:solidFill>
              </a:rPr>
              <a:t> was </a:t>
            </a:r>
            <a:r>
              <a:rPr lang="en-GB" b="1" dirty="0">
                <a:solidFill>
                  <a:schemeClr val="tx2"/>
                </a:solidFill>
              </a:rPr>
              <a:t>punctured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b="1" dirty="0">
                <a:solidFill>
                  <a:schemeClr val="tx2"/>
                </a:solidFill>
              </a:rPr>
              <a:t>inside</a:t>
            </a:r>
            <a:r>
              <a:rPr lang="en-GB" dirty="0">
                <a:solidFill>
                  <a:schemeClr val="tx2"/>
                </a:solidFill>
              </a:rPr>
              <a:t> of the </a:t>
            </a:r>
            <a:r>
              <a:rPr lang="en-GB" b="1" dirty="0">
                <a:solidFill>
                  <a:schemeClr val="tx2"/>
                </a:solidFill>
              </a:rPr>
              <a:t>magnet</a:t>
            </a:r>
            <a:r>
              <a:rPr lang="en-GB" dirty="0">
                <a:solidFill>
                  <a:schemeClr val="tx2"/>
                </a:solidFill>
              </a:rPr>
              <a:t> (52cm from downstream end)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10E74E3-CD21-29EE-151A-861E08B3A7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52" t="12212" b="39439"/>
          <a:stretch/>
        </p:blipFill>
        <p:spPr>
          <a:xfrm>
            <a:off x="318181" y="1945135"/>
            <a:ext cx="4119688" cy="294371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AA572AC-3534-01F2-4935-B1DB8B5BA7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95" t="-1903" b="45327"/>
          <a:stretch/>
        </p:blipFill>
        <p:spPr>
          <a:xfrm>
            <a:off x="3915813" y="3082381"/>
            <a:ext cx="3987216" cy="302632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547B5B4-1C8E-65EC-14C9-7D6EA9133223}"/>
              </a:ext>
            </a:extLst>
          </p:cNvPr>
          <p:cNvSpPr txBox="1"/>
          <p:nvPr/>
        </p:nvSpPr>
        <p:spPr>
          <a:xfrm>
            <a:off x="5411759" y="3242012"/>
            <a:ext cx="2487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Inside of magnet</a:t>
            </a:r>
            <a:r>
              <a:rPr lang="en-GB" sz="1600" dirty="0">
                <a:solidFill>
                  <a:schemeClr val="bg1"/>
                </a:solidFill>
              </a:rPr>
              <a:t>, view from downstream end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E9B4E3-358D-645B-B72A-670512F5F573}"/>
              </a:ext>
            </a:extLst>
          </p:cNvPr>
          <p:cNvSpPr txBox="1"/>
          <p:nvPr/>
        </p:nvSpPr>
        <p:spPr>
          <a:xfrm>
            <a:off x="6060007" y="4861769"/>
            <a:ext cx="186065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>
                <a:solidFill>
                  <a:schemeClr val="accent3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Pieces of alumina &amp; evidence of sparking (white dots)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AB2C3F9-32A5-0D6E-DD47-27A1E3BFAE21}"/>
              </a:ext>
            </a:extLst>
          </p:cNvPr>
          <p:cNvSpPr txBox="1"/>
          <p:nvPr/>
        </p:nvSpPr>
        <p:spPr>
          <a:xfrm>
            <a:off x="546096" y="2081538"/>
            <a:ext cx="8950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Puncture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A686D0-0BBF-6328-A810-D2B0CDFB8648}"/>
              </a:ext>
            </a:extLst>
          </p:cNvPr>
          <p:cNvSpPr txBox="1"/>
          <p:nvPr/>
        </p:nvSpPr>
        <p:spPr>
          <a:xfrm>
            <a:off x="407988" y="4520912"/>
            <a:ext cx="1834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Punctured tube</a:t>
            </a:r>
            <a:endParaRPr lang="en-GB" sz="16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36549CC-8B21-79F4-EFCA-A6DE1765560D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993608" y="2373926"/>
            <a:ext cx="791593" cy="10327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1ECB0C-A7DE-3066-3201-17F02C5056A3}"/>
              </a:ext>
            </a:extLst>
          </p:cNvPr>
          <p:cNvCxnSpPr>
            <a:cxnSpLocks/>
          </p:cNvCxnSpPr>
          <p:nvPr/>
        </p:nvCxnSpPr>
        <p:spPr>
          <a:xfrm flipH="1" flipV="1">
            <a:off x="5840318" y="4751614"/>
            <a:ext cx="255682" cy="224452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Arc 25">
            <a:extLst>
              <a:ext uri="{FF2B5EF4-FFF2-40B4-BE49-F238E27FC236}">
                <a16:creationId xmlns:a16="http://schemas.microsoft.com/office/drawing/2014/main" id="{ADDE32B7-81C0-E5C5-F772-654F2B670AA1}"/>
              </a:ext>
            </a:extLst>
          </p:cNvPr>
          <p:cNvSpPr/>
          <p:nvPr/>
        </p:nvSpPr>
        <p:spPr>
          <a:xfrm rot="19774911">
            <a:off x="904755" y="3081739"/>
            <a:ext cx="4875633" cy="4378291"/>
          </a:xfrm>
          <a:prstGeom prst="arc">
            <a:avLst>
              <a:gd name="adj1" fmla="val 16200000"/>
              <a:gd name="adj2" fmla="val 456642"/>
            </a:avLst>
          </a:prstGeom>
          <a:ln w="19050">
            <a:solidFill>
              <a:schemeClr val="accent3"/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 descr="A picture containing text, black&#10;&#10;Description automatically generated">
            <a:extLst>
              <a:ext uri="{FF2B5EF4-FFF2-40B4-BE49-F238E27FC236}">
                <a16:creationId xmlns:a16="http://schemas.microsoft.com/office/drawing/2014/main" id="{14ED893F-9B74-4CD9-B3DA-C1883CF69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584" y="3495127"/>
            <a:ext cx="4065484" cy="262708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3FEB6309-DA42-FF79-6D88-3A508BE10F63}"/>
              </a:ext>
            </a:extLst>
          </p:cNvPr>
          <p:cNvSpPr txBox="1"/>
          <p:nvPr/>
        </p:nvSpPr>
        <p:spPr>
          <a:xfrm>
            <a:off x="9182208" y="4382282"/>
            <a:ext cx="17652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Tomography</a:t>
            </a:r>
            <a:r>
              <a:rPr lang="en-GB" sz="1400" dirty="0">
                <a:solidFill>
                  <a:schemeClr val="bg1"/>
                </a:solidFill>
              </a:rPr>
              <a:t> of </a:t>
            </a:r>
            <a:r>
              <a:rPr lang="en-GB" sz="1400" b="1" dirty="0">
                <a:solidFill>
                  <a:schemeClr val="bg1"/>
                </a:solidFill>
              </a:rPr>
              <a:t>punctured</a:t>
            </a:r>
            <a:r>
              <a:rPr lang="en-GB" sz="1400" dirty="0">
                <a:solidFill>
                  <a:schemeClr val="bg1"/>
                </a:solidFill>
              </a:rPr>
              <a:t> tube. 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400" dirty="0">
                <a:solidFill>
                  <a:schemeClr val="bg1"/>
                </a:solidFill>
              </a:rPr>
              <a:t>Courtesy: B. </a:t>
            </a:r>
            <a:r>
              <a:rPr lang="en-GB" sz="1400" dirty="0" err="1">
                <a:solidFill>
                  <a:schemeClr val="bg1"/>
                </a:solidFill>
              </a:rPr>
              <a:t>Bulat</a:t>
            </a:r>
            <a:endParaRPr lang="en-GB" sz="1400" dirty="0">
              <a:solidFill>
                <a:schemeClr val="bg1"/>
              </a:solidFill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FCF437C-CA20-3B7C-186B-A2B93F178CB4}"/>
              </a:ext>
            </a:extLst>
          </p:cNvPr>
          <p:cNvGraphicFramePr/>
          <p:nvPr>
            <p:extLst/>
          </p:nvPr>
        </p:nvGraphicFramePr>
        <p:xfrm>
          <a:off x="4764800" y="1851115"/>
          <a:ext cx="7306618" cy="1500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FE65A-56D1-53CF-B71B-34C446C98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76FD8-7F07-CCE9-8C04-A4E4AD50F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12</a:t>
            </a:fld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5D9F0D-2594-7133-95A6-DEE711A5C64E}"/>
              </a:ext>
            </a:extLst>
          </p:cNvPr>
          <p:cNvSpPr txBox="1"/>
          <p:nvPr/>
        </p:nvSpPr>
        <p:spPr>
          <a:xfrm>
            <a:off x="10669913" y="5888266"/>
            <a:ext cx="764360" cy="169277"/>
          </a:xfrm>
          <a:prstGeom prst="rect">
            <a:avLst/>
          </a:prstGeom>
          <a:solidFill>
            <a:srgbClr val="0C0C0C"/>
          </a:solidFill>
        </p:spPr>
        <p:txBody>
          <a:bodyPr wrap="square" lIns="0" tIns="0" rIns="0" bIns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1.2mm thick</a:t>
            </a:r>
          </a:p>
        </p:txBody>
      </p:sp>
    </p:spTree>
    <p:extLst>
      <p:ext uri="{BB962C8B-B14F-4D97-AF65-F5344CB8AC3E}">
        <p14:creationId xmlns:p14="http://schemas.microsoft.com/office/powerpoint/2010/main" val="1611472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5567930F-7EE1-0916-70A5-598E06FE67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151" y="2373278"/>
            <a:ext cx="3357497" cy="2238331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2C8E2EC5-1376-F247-FB9E-64582EC89A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794" y="4360307"/>
            <a:ext cx="3342000" cy="2228001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FF2EC4F-0377-9AEF-F014-94563371EA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6"/>
          <a:stretch/>
        </p:blipFill>
        <p:spPr>
          <a:xfrm>
            <a:off x="8775794" y="2355612"/>
            <a:ext cx="3370258" cy="212267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504849" cy="1065742"/>
          </a:xfrm>
        </p:spPr>
        <p:txBody>
          <a:bodyPr/>
          <a:lstStyle/>
          <a:p>
            <a:r>
              <a:rPr lang="en-GB" dirty="0"/>
              <a:t>3. Issue – understood: </a:t>
            </a:r>
            <a:r>
              <a:rPr lang="en-GB" sz="3200" dirty="0"/>
              <a:t>mis-manufactured alumina tubes</a:t>
            </a:r>
            <a:br>
              <a:rPr lang="en-GB" dirty="0"/>
            </a:br>
            <a:r>
              <a:rPr lang="en-GB" b="0" dirty="0"/>
              <a:t>Puncture triggered study of tube thickness of 2017 batch</a:t>
            </a:r>
            <a:endParaRPr lang="en-GB" b="0" u="sng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D8505-2B7E-6651-0E9F-40B0F940C2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604133"/>
            <a:ext cx="5034938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chemeClr val="tx2"/>
                </a:solidFill>
              </a:rPr>
              <a:t>All</a:t>
            </a:r>
            <a:r>
              <a:rPr lang="en-GB" sz="2000" b="0" dirty="0">
                <a:solidFill>
                  <a:schemeClr val="tx2"/>
                </a:solidFill>
              </a:rPr>
              <a:t> 2017 </a:t>
            </a:r>
            <a:r>
              <a:rPr lang="en-GB" sz="2000" b="1" dirty="0">
                <a:solidFill>
                  <a:schemeClr val="tx2"/>
                </a:solidFill>
              </a:rPr>
              <a:t>tubes</a:t>
            </a:r>
            <a:r>
              <a:rPr lang="en-GB" sz="2000" b="0" dirty="0">
                <a:solidFill>
                  <a:schemeClr val="tx2"/>
                </a:solidFill>
              </a:rPr>
              <a:t> were </a:t>
            </a:r>
            <a:r>
              <a:rPr lang="en-GB" sz="2000" b="1" dirty="0">
                <a:solidFill>
                  <a:schemeClr val="tx2"/>
                </a:solidFill>
              </a:rPr>
              <a:t>measured</a:t>
            </a:r>
          </a:p>
          <a:p>
            <a:pPr marL="0" indent="0">
              <a:buNone/>
            </a:pPr>
            <a:endParaRPr lang="en-GB" sz="12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000" b="1" dirty="0">
                <a:solidFill>
                  <a:schemeClr val="tx2"/>
                </a:solidFill>
              </a:rPr>
              <a:t>Magnetic gauge</a:t>
            </a:r>
            <a:r>
              <a:rPr lang="en-GB" sz="2000" b="0" dirty="0">
                <a:solidFill>
                  <a:schemeClr val="tx2"/>
                </a:solidFill>
              </a:rPr>
              <a:t> measures </a:t>
            </a:r>
            <a:r>
              <a:rPr lang="en-GB" sz="2000" b="1" dirty="0">
                <a:solidFill>
                  <a:schemeClr val="tx2"/>
                </a:solidFill>
              </a:rPr>
              <a:t>wall thickness</a:t>
            </a:r>
            <a:r>
              <a:rPr lang="en-GB" sz="2000" b="0" dirty="0">
                <a:solidFill>
                  <a:schemeClr val="tx2"/>
                </a:solidFill>
              </a:rPr>
              <a:t> all along the tube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223E320-C1AA-97F9-2956-1C34874295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30555" y="1726262"/>
            <a:ext cx="5882282" cy="612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0" dirty="0">
                <a:solidFill>
                  <a:schemeClr val="tx2"/>
                </a:solidFill>
              </a:rPr>
              <a:t>A dedicated </a:t>
            </a:r>
            <a:r>
              <a:rPr lang="en-GB" sz="2000" b="1" dirty="0">
                <a:solidFill>
                  <a:schemeClr val="tx2"/>
                </a:solidFill>
              </a:rPr>
              <a:t>Python programme</a:t>
            </a:r>
            <a:r>
              <a:rPr lang="en-GB" sz="2000" b="0" dirty="0">
                <a:solidFill>
                  <a:schemeClr val="tx2"/>
                </a:solidFill>
              </a:rPr>
              <a:t> was developed, to </a:t>
            </a:r>
            <a:r>
              <a:rPr lang="en-GB" sz="2000" b="1" dirty="0">
                <a:solidFill>
                  <a:schemeClr val="tx2"/>
                </a:solidFill>
              </a:rPr>
              <a:t>show the inner profile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b="0" dirty="0">
                <a:solidFill>
                  <a:schemeClr val="tx2"/>
                </a:solidFill>
              </a:rPr>
              <a:t>of the </a:t>
            </a:r>
            <a:r>
              <a:rPr lang="en-GB" sz="2000" b="1" dirty="0">
                <a:solidFill>
                  <a:schemeClr val="tx2"/>
                </a:solidFill>
              </a:rPr>
              <a:t>tubes</a:t>
            </a:r>
          </a:p>
        </p:txBody>
      </p:sp>
      <p:pic>
        <p:nvPicPr>
          <p:cNvPr id="10" name="Picture 9" descr="A picture containing person, person&#10;&#10;Description automatically generated">
            <a:extLst>
              <a:ext uri="{FF2B5EF4-FFF2-40B4-BE49-F238E27FC236}">
                <a16:creationId xmlns:a16="http://schemas.microsoft.com/office/drawing/2014/main" id="{428BAA25-551F-8F24-9376-F9F7E7CF7C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095" y="3016136"/>
            <a:ext cx="2787264" cy="2774651"/>
          </a:xfrm>
          <a:prstGeom prst="rect">
            <a:avLst/>
          </a:prstGeom>
        </p:spPr>
      </p:pic>
      <p:pic>
        <p:nvPicPr>
          <p:cNvPr id="11" name="Picture 10" descr="A picture containing cup, indoor, coffee&#10;&#10;Description automatically generated">
            <a:extLst>
              <a:ext uri="{FF2B5EF4-FFF2-40B4-BE49-F238E27FC236}">
                <a16:creationId xmlns:a16="http://schemas.microsoft.com/office/drawing/2014/main" id="{D007AE2E-84F8-8D7A-72CA-129FF7F6D3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4895" y="3016136"/>
            <a:ext cx="1715072" cy="215461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18778D9-5706-B77A-FC31-5B6E494D4821}"/>
              </a:ext>
            </a:extLst>
          </p:cNvPr>
          <p:cNvCxnSpPr/>
          <p:nvPr/>
        </p:nvCxnSpPr>
        <p:spPr>
          <a:xfrm>
            <a:off x="4792431" y="4944570"/>
            <a:ext cx="0" cy="195124"/>
          </a:xfrm>
          <a:prstGeom prst="straightConnector1">
            <a:avLst/>
          </a:prstGeom>
          <a:ln w="9525">
            <a:solidFill>
              <a:schemeClr val="accent3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F82B3D1-5016-624D-2B7A-80C7A9132CA9}"/>
              </a:ext>
            </a:extLst>
          </p:cNvPr>
          <p:cNvSpPr txBox="1"/>
          <p:nvPr/>
        </p:nvSpPr>
        <p:spPr>
          <a:xfrm>
            <a:off x="3882629" y="4755251"/>
            <a:ext cx="81565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Measured thickness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27B175-148A-7B52-7DCA-4A83A890E6B9}"/>
              </a:ext>
            </a:extLst>
          </p:cNvPr>
          <p:cNvSpPr txBox="1"/>
          <p:nvPr/>
        </p:nvSpPr>
        <p:spPr>
          <a:xfrm>
            <a:off x="2989359" y="2863207"/>
            <a:ext cx="8932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Magnetic rod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19881E9-A51D-72AD-D5B8-93798BA8377C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2729971" y="3109429"/>
            <a:ext cx="259388" cy="12891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88E8D85-1143-2C03-5D4F-0DDC3B2E11A1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3882629" y="3109429"/>
            <a:ext cx="887169" cy="16458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32FBBF1-2103-FF50-EB13-1F357822A74D}"/>
              </a:ext>
            </a:extLst>
          </p:cNvPr>
          <p:cNvSpPr txBox="1"/>
          <p:nvPr/>
        </p:nvSpPr>
        <p:spPr>
          <a:xfrm>
            <a:off x="3002460" y="4400499"/>
            <a:ext cx="97603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Probe connected to device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7AFC92A-94E5-EB24-ED4E-A8E8F4FE739C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2077762" y="3717711"/>
            <a:ext cx="924698" cy="102903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DBC1051D-F1B1-F7A5-500E-72ACDEBE803A}"/>
              </a:ext>
            </a:extLst>
          </p:cNvPr>
          <p:cNvSpPr>
            <a:spLocks noChangeAspect="1"/>
          </p:cNvSpPr>
          <p:nvPr/>
        </p:nvSpPr>
        <p:spPr>
          <a:xfrm>
            <a:off x="5426061" y="1694009"/>
            <a:ext cx="493381" cy="4933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3D9423F7-A75C-48BC-C89A-D06340EE569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8"/>
          <a:stretch/>
        </p:blipFill>
        <p:spPr>
          <a:xfrm>
            <a:off x="5902388" y="4452149"/>
            <a:ext cx="3370260" cy="2138589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F1385A03-0A7B-8AD6-C0BB-A4CAD6552F02}"/>
              </a:ext>
            </a:extLst>
          </p:cNvPr>
          <p:cNvSpPr txBox="1"/>
          <p:nvPr/>
        </p:nvSpPr>
        <p:spPr>
          <a:xfrm>
            <a:off x="8558076" y="2451869"/>
            <a:ext cx="9322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Thickness values </a:t>
            </a:r>
            <a:br>
              <a:rPr lang="en-GB" sz="1300" dirty="0"/>
            </a:br>
            <a:r>
              <a:rPr lang="en-GB" sz="1300" dirty="0"/>
              <a:t>(</a:t>
            </a:r>
            <a:r>
              <a:rPr lang="en-GB" sz="1300" dirty="0">
                <a:solidFill>
                  <a:srgbClr val="FF1919"/>
                </a:solidFill>
              </a:rPr>
              <a:t>&lt;2mm in red</a:t>
            </a:r>
            <a:r>
              <a:rPr lang="en-GB" sz="1300" dirty="0"/>
              <a:t>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D22F128-A628-6D2D-568A-03317F85ADB2}"/>
              </a:ext>
            </a:extLst>
          </p:cNvPr>
          <p:cNvSpPr txBox="1"/>
          <p:nvPr/>
        </p:nvSpPr>
        <p:spPr>
          <a:xfrm>
            <a:off x="8558075" y="3457872"/>
            <a:ext cx="11867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>
                <a:solidFill>
                  <a:srgbClr val="FF7D0B"/>
                </a:solidFill>
              </a:rPr>
              <a:t>Interpolated profile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A73519E-1B8B-4976-8A3F-E4EE1574C763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8386699" y="2898145"/>
            <a:ext cx="171377" cy="1512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3402527E-11A9-F5C1-16E6-7CFA1EE7C629}"/>
              </a:ext>
            </a:extLst>
          </p:cNvPr>
          <p:cNvCxnSpPr>
            <a:cxnSpLocks/>
            <a:stCxn id="65" idx="1"/>
          </p:cNvCxnSpPr>
          <p:nvPr/>
        </p:nvCxnSpPr>
        <p:spPr>
          <a:xfrm flipH="1" flipV="1">
            <a:off x="8303569" y="3627879"/>
            <a:ext cx="254506" cy="76215"/>
          </a:xfrm>
          <a:prstGeom prst="straightConnector1">
            <a:avLst/>
          </a:prstGeom>
          <a:ln w="19050">
            <a:solidFill>
              <a:srgbClr val="FF7D0B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9E46030B-810A-B6E9-3DC1-F081F23BD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7C4AD13-4D3C-C7D1-5E6D-103B8D12D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63752"/>
            <a:ext cx="681254" cy="365125"/>
          </a:xfrm>
        </p:spPr>
        <p:txBody>
          <a:bodyPr/>
          <a:lstStyle/>
          <a:p>
            <a:fld id="{3E8595ED-BDF9-4BBC-B68B-2CF04181569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721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1">
            <a:noAutofit/>
          </a:bodyPr>
          <a:lstStyle/>
          <a:p>
            <a:r>
              <a:rPr lang="en-GB" dirty="0"/>
              <a:t>3. Issue – understood: mis-manufactured alumina tubes</a:t>
            </a:r>
            <a:br>
              <a:rPr lang="en-GB" dirty="0"/>
            </a:br>
            <a:r>
              <a:rPr lang="en-GB" b="0" dirty="0"/>
              <a:t>Discussions with manufacturer + conclusions of study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8481C5-0361-281E-C0AD-4BB5892070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23992" y="1264828"/>
            <a:ext cx="6096000" cy="187614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b="1" dirty="0">
                <a:solidFill>
                  <a:schemeClr val="tx2"/>
                </a:solidFill>
              </a:rPr>
              <a:t>No tubes, from 2017 batch</a:t>
            </a:r>
            <a:r>
              <a:rPr lang="en-GB" sz="2000" dirty="0">
                <a:solidFill>
                  <a:schemeClr val="tx2"/>
                </a:solidFill>
              </a:rPr>
              <a:t>,</a:t>
            </a:r>
            <a:r>
              <a:rPr lang="en-GB" sz="2000" b="0" dirty="0">
                <a:solidFill>
                  <a:schemeClr val="tx2"/>
                </a:solidFill>
              </a:rPr>
              <a:t> with required </a:t>
            </a:r>
            <a:r>
              <a:rPr lang="en-GB" sz="2000" b="1" dirty="0">
                <a:solidFill>
                  <a:schemeClr val="tx2"/>
                </a:solidFill>
              </a:rPr>
              <a:t>minimum wall thickness </a:t>
            </a:r>
            <a:r>
              <a:rPr lang="en-GB" sz="2000" dirty="0">
                <a:solidFill>
                  <a:schemeClr val="tx2"/>
                </a:solidFill>
              </a:rPr>
              <a:t>(</a:t>
            </a:r>
            <a:r>
              <a:rPr lang="en-GB" sz="2000" b="1" dirty="0">
                <a:solidFill>
                  <a:schemeClr val="tx2"/>
                </a:solidFill>
              </a:rPr>
              <a:t>2mm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GB" sz="1200" b="0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b="1" dirty="0">
                <a:solidFill>
                  <a:schemeClr val="tx2"/>
                </a:solidFill>
              </a:rPr>
              <a:t>Axis</a:t>
            </a:r>
            <a:r>
              <a:rPr lang="en-GB" sz="2000" b="0" dirty="0">
                <a:solidFill>
                  <a:schemeClr val="tx2"/>
                </a:solidFill>
              </a:rPr>
              <a:t> for </a:t>
            </a:r>
            <a:r>
              <a:rPr lang="en-GB" sz="2000" b="1" dirty="0">
                <a:solidFill>
                  <a:schemeClr val="tx2"/>
                </a:solidFill>
              </a:rPr>
              <a:t>machining</a:t>
            </a:r>
            <a:r>
              <a:rPr lang="en-GB" sz="2000" b="0" dirty="0">
                <a:solidFill>
                  <a:schemeClr val="tx2"/>
                </a:solidFill>
              </a:rPr>
              <a:t> the tube could be </a:t>
            </a:r>
            <a:r>
              <a:rPr lang="en-GB" sz="2000" b="1" dirty="0">
                <a:solidFill>
                  <a:schemeClr val="tx2"/>
                </a:solidFill>
              </a:rPr>
              <a:t>better chosen</a:t>
            </a:r>
            <a:r>
              <a:rPr lang="en-GB" sz="2000" b="0" dirty="0">
                <a:solidFill>
                  <a:schemeClr val="tx2"/>
                </a:solidFill>
              </a:rPr>
              <a:t>, to have </a:t>
            </a:r>
            <a:r>
              <a:rPr lang="en-GB" sz="2000" b="1" dirty="0">
                <a:solidFill>
                  <a:schemeClr val="tx2"/>
                </a:solidFill>
              </a:rPr>
              <a:t>more uniform</a:t>
            </a:r>
            <a:r>
              <a:rPr lang="en-GB" sz="2000" b="0" dirty="0">
                <a:solidFill>
                  <a:schemeClr val="tx2"/>
                </a:solidFill>
              </a:rPr>
              <a:t> wall </a:t>
            </a:r>
            <a:r>
              <a:rPr lang="en-GB" sz="2000" b="1" dirty="0">
                <a:solidFill>
                  <a:schemeClr val="tx2"/>
                </a:solidFill>
              </a:rPr>
              <a:t>thickness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432944-63C0-65DB-1BAE-32AE2F12A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03876"/>
            <a:ext cx="5290684" cy="1582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0" dirty="0">
                <a:solidFill>
                  <a:schemeClr val="tx2"/>
                </a:solidFill>
              </a:rPr>
              <a:t>For manufacturing, tube is </a:t>
            </a:r>
            <a:r>
              <a:rPr lang="en-GB" sz="2000" b="1" dirty="0">
                <a:solidFill>
                  <a:schemeClr val="tx2"/>
                </a:solidFill>
              </a:rPr>
              <a:t>extruded with final inner profile</a:t>
            </a:r>
            <a:r>
              <a:rPr lang="en-GB" sz="2000" b="0" dirty="0">
                <a:solidFill>
                  <a:schemeClr val="tx2"/>
                </a:solidFill>
              </a:rPr>
              <a:t>, but larger outer diameter</a:t>
            </a:r>
          </a:p>
          <a:p>
            <a:pPr marL="0" indent="0">
              <a:buNone/>
            </a:pPr>
            <a:endParaRPr lang="en-GB" sz="1200" b="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000" b="1" dirty="0">
                <a:solidFill>
                  <a:schemeClr val="tx2"/>
                </a:solidFill>
              </a:rPr>
              <a:t>Afterwards</a:t>
            </a:r>
            <a:r>
              <a:rPr lang="en-GB" sz="2000" b="0" dirty="0">
                <a:solidFill>
                  <a:schemeClr val="tx2"/>
                </a:solidFill>
              </a:rPr>
              <a:t>, the </a:t>
            </a:r>
            <a:r>
              <a:rPr lang="en-GB" sz="2000" b="1" dirty="0">
                <a:solidFill>
                  <a:schemeClr val="tx2"/>
                </a:solidFill>
              </a:rPr>
              <a:t>outside</a:t>
            </a:r>
            <a:r>
              <a:rPr lang="en-GB" sz="2000" b="0" dirty="0">
                <a:solidFill>
                  <a:schemeClr val="tx2"/>
                </a:solidFill>
              </a:rPr>
              <a:t> surface is </a:t>
            </a:r>
            <a:r>
              <a:rPr lang="en-GB" sz="2000" b="1" dirty="0">
                <a:solidFill>
                  <a:schemeClr val="tx2"/>
                </a:solidFill>
              </a:rPr>
              <a:t>machined</a:t>
            </a:r>
            <a:r>
              <a:rPr lang="en-GB" sz="2000" b="0" dirty="0">
                <a:solidFill>
                  <a:schemeClr val="tx2"/>
                </a:solidFill>
              </a:rPr>
              <a:t>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2062DF2-F3C5-06C9-3878-BBF2BEDFAE46}"/>
              </a:ext>
            </a:extLst>
          </p:cNvPr>
          <p:cNvGrpSpPr/>
          <p:nvPr/>
        </p:nvGrpSpPr>
        <p:grpSpPr>
          <a:xfrm>
            <a:off x="407989" y="2620736"/>
            <a:ext cx="5616574" cy="3653515"/>
            <a:chOff x="407989" y="2781700"/>
            <a:chExt cx="5616574" cy="3419075"/>
          </a:xfrm>
        </p:grpSpPr>
        <p:graphicFrame>
          <p:nvGraphicFramePr>
            <p:cNvPr id="7" name="Content Placeholder 6">
              <a:extLst>
                <a:ext uri="{FF2B5EF4-FFF2-40B4-BE49-F238E27FC236}">
                  <a16:creationId xmlns:a16="http://schemas.microsoft.com/office/drawing/2014/main" id="{61B10431-D17A-ACAD-6DDE-D1490F641011}"/>
                </a:ext>
              </a:extLst>
            </p:cNvPr>
            <p:cNvGraphicFramePr>
              <a:graphicFrameLocks/>
            </p:cNvGraphicFramePr>
            <p:nvPr>
              <p:extLst/>
            </p:nvPr>
          </p:nvGraphicFramePr>
          <p:xfrm>
            <a:off x="407989" y="2781700"/>
            <a:ext cx="5616574" cy="34190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1D6679B-B3D8-23AE-B62B-B2EA5007DE5C}"/>
                </a:ext>
              </a:extLst>
            </p:cNvPr>
            <p:cNvSpPr txBox="1"/>
            <p:nvPr/>
          </p:nvSpPr>
          <p:spPr>
            <a:xfrm>
              <a:off x="2296111" y="3764707"/>
              <a:ext cx="148472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00" dirty="0">
                  <a:solidFill>
                    <a:srgbClr val="0033A0"/>
                  </a:solidFill>
                </a:rPr>
                <a:t>Outer profile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A8208FD-CC03-77A2-DF1E-09BBBF170934}"/>
                </a:ext>
              </a:extLst>
            </p:cNvPr>
            <p:cNvSpPr txBox="1"/>
            <p:nvPr/>
          </p:nvSpPr>
          <p:spPr>
            <a:xfrm>
              <a:off x="3161216" y="4056164"/>
              <a:ext cx="148472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FF2020"/>
                  </a:solidFill>
                </a:rPr>
                <a:t>2mm min. thickness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6464699-3EEE-D866-2B6B-44C7FCCAEA2B}"/>
                </a:ext>
              </a:extLst>
            </p:cNvPr>
            <p:cNvCxnSpPr>
              <a:cxnSpLocks/>
            </p:cNvCxnSpPr>
            <p:nvPr/>
          </p:nvCxnSpPr>
          <p:spPr>
            <a:xfrm>
              <a:off x="3127260" y="4052478"/>
              <a:ext cx="0" cy="288000"/>
            </a:xfrm>
            <a:prstGeom prst="straightConnector1">
              <a:avLst/>
            </a:prstGeom>
            <a:ln w="12700">
              <a:solidFill>
                <a:srgbClr val="FF1919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8D41099-BF1B-B7DE-EE30-3E73E2147EAC}"/>
                </a:ext>
              </a:extLst>
            </p:cNvPr>
            <p:cNvSpPr txBox="1"/>
            <p:nvPr/>
          </p:nvSpPr>
          <p:spPr>
            <a:xfrm>
              <a:off x="1917664" y="4696158"/>
              <a:ext cx="1551991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chemeClr val="tx2"/>
                  </a:solidFill>
                </a:rPr>
                <a:t>Inner profile</a:t>
              </a:r>
              <a:r>
                <a:rPr lang="en-GB" sz="1050" dirty="0">
                  <a:solidFill>
                    <a:schemeClr val="tx2"/>
                  </a:solidFill>
                </a:rPr>
                <a:t>: non straightness originated when extruded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30F3558-C1DE-8305-AA5A-4F5DEE79B79E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 flipV="1">
              <a:off x="1764952" y="4552455"/>
              <a:ext cx="152712" cy="432244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E3C2EEF-643E-86C3-0CE2-90A878EF0CB4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>
              <a:off x="1608364" y="4984698"/>
              <a:ext cx="309300" cy="363321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5257F1A-CDBA-F90D-E0F4-3A096805CDB3}"/>
              </a:ext>
            </a:extLst>
          </p:cNvPr>
          <p:cNvSpPr txBox="1"/>
          <p:nvPr/>
        </p:nvSpPr>
        <p:spPr>
          <a:xfrm>
            <a:off x="4954638" y="5501473"/>
            <a:ext cx="7440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111F8A"/>
                </a:solidFill>
              </a:rPr>
              <a:t>Too thin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E073C05-A756-DEFC-D16D-B276F97EA5DD}"/>
              </a:ext>
            </a:extLst>
          </p:cNvPr>
          <p:cNvCxnSpPr>
            <a:cxnSpLocks/>
          </p:cNvCxnSpPr>
          <p:nvPr/>
        </p:nvCxnSpPr>
        <p:spPr>
          <a:xfrm flipH="1">
            <a:off x="4920681" y="5493104"/>
            <a:ext cx="2383" cy="252000"/>
          </a:xfrm>
          <a:prstGeom prst="straightConnector1">
            <a:avLst/>
          </a:prstGeom>
          <a:ln w="12700">
            <a:solidFill>
              <a:srgbClr val="111F8A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B90B41F-E406-0DFA-9742-EE67EB828A6E}"/>
              </a:ext>
            </a:extLst>
          </p:cNvPr>
          <p:cNvGrpSpPr/>
          <p:nvPr/>
        </p:nvGrpSpPr>
        <p:grpSpPr>
          <a:xfrm>
            <a:off x="6096000" y="3100106"/>
            <a:ext cx="5847897" cy="3165981"/>
            <a:chOff x="5983743" y="3100106"/>
            <a:chExt cx="5960154" cy="3165981"/>
          </a:xfrm>
        </p:grpSpPr>
        <p:graphicFrame>
          <p:nvGraphicFramePr>
            <p:cNvPr id="40" name="Content Placeholder 6">
              <a:extLst>
                <a:ext uri="{FF2B5EF4-FFF2-40B4-BE49-F238E27FC236}">
                  <a16:creationId xmlns:a16="http://schemas.microsoft.com/office/drawing/2014/main" id="{00DE6C0A-AEAF-6EE1-BFE5-B5CD7F0D9F89}"/>
                </a:ext>
              </a:extLst>
            </p:cNvPr>
            <p:cNvGraphicFramePr>
              <a:graphicFrameLocks/>
            </p:cNvGraphicFramePr>
            <p:nvPr>
              <p:extLst/>
            </p:nvPr>
          </p:nvGraphicFramePr>
          <p:xfrm>
            <a:off x="5983743" y="3100106"/>
            <a:ext cx="5960154" cy="31659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420311-CA0B-2259-BAA0-7E7E2ABA61F2}"/>
                </a:ext>
              </a:extLst>
            </p:cNvPr>
            <p:cNvGrpSpPr/>
            <p:nvPr/>
          </p:nvGrpSpPr>
          <p:grpSpPr>
            <a:xfrm>
              <a:off x="7649540" y="3686852"/>
              <a:ext cx="2972719" cy="1593538"/>
              <a:chOff x="1673224" y="3469140"/>
              <a:chExt cx="2972719" cy="1593538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BE112E0-6739-3D0A-E843-47251FF87E54}"/>
                  </a:ext>
                </a:extLst>
              </p:cNvPr>
              <p:cNvSpPr txBox="1"/>
              <p:nvPr/>
            </p:nvSpPr>
            <p:spPr>
              <a:xfrm>
                <a:off x="2904729" y="3469140"/>
                <a:ext cx="1484727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dirty="0">
                    <a:solidFill>
                      <a:srgbClr val="0033A0"/>
                    </a:solidFill>
                  </a:rPr>
                  <a:t>Outer profile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A477A0A-0DFB-B053-3904-CC294FC24D8A}"/>
                  </a:ext>
                </a:extLst>
              </p:cNvPr>
              <p:cNvSpPr txBox="1"/>
              <p:nvPr/>
            </p:nvSpPr>
            <p:spPr>
              <a:xfrm>
                <a:off x="3161216" y="3765611"/>
                <a:ext cx="148472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rgbClr val="FF2020">
                        <a:alpha val="95000"/>
                      </a:srgbClr>
                    </a:solidFill>
                  </a:rPr>
                  <a:t>2mm min. thickness</a:t>
                </a:r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0F644881-151E-0AC6-2035-334D6A3BE3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7260" y="3754285"/>
                <a:ext cx="0" cy="288000"/>
              </a:xfrm>
              <a:prstGeom prst="straightConnector1">
                <a:avLst/>
              </a:prstGeom>
              <a:ln w="12700">
                <a:solidFill>
                  <a:srgbClr val="FF1919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C03798F-7AD4-9CB2-E6A1-DC15876C3AF9}"/>
                  </a:ext>
                </a:extLst>
              </p:cNvPr>
              <p:cNvSpPr txBox="1"/>
              <p:nvPr/>
            </p:nvSpPr>
            <p:spPr>
              <a:xfrm>
                <a:off x="1901502" y="4480843"/>
                <a:ext cx="1551991" cy="57708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>
                    <a:solidFill>
                      <a:schemeClr val="tx2"/>
                    </a:solidFill>
                  </a:rPr>
                  <a:t>Inner profile</a:t>
                </a:r>
                <a:r>
                  <a:rPr lang="en-GB" sz="1050" dirty="0">
                    <a:solidFill>
                      <a:schemeClr val="tx2"/>
                    </a:solidFill>
                  </a:rPr>
                  <a:t>: non straightness is centred within outer profile</a:t>
                </a:r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89F99804-6B25-9656-8D2B-7B570C78F7D2}"/>
                  </a:ext>
                </a:extLst>
              </p:cNvPr>
              <p:cNvCxnSpPr>
                <a:cxnSpLocks/>
                <a:stCxn id="37" idx="1"/>
              </p:cNvCxnSpPr>
              <p:nvPr/>
            </p:nvCxnSpPr>
            <p:spPr>
              <a:xfrm flipH="1" flipV="1">
                <a:off x="1748790" y="4337140"/>
                <a:ext cx="152711" cy="432244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8D18200D-9D34-A3E0-852A-AACF26F9E4EA}"/>
                  </a:ext>
                </a:extLst>
              </p:cNvPr>
              <p:cNvCxnSpPr>
                <a:cxnSpLocks/>
                <a:stCxn id="37" idx="1"/>
              </p:cNvCxnSpPr>
              <p:nvPr/>
            </p:nvCxnSpPr>
            <p:spPr>
              <a:xfrm flipH="1">
                <a:off x="1673224" y="4769384"/>
                <a:ext cx="228278" cy="293294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4" name="Graphic 43" descr="Line arrow: Clockwise curve with solid fill">
            <a:extLst>
              <a:ext uri="{FF2B5EF4-FFF2-40B4-BE49-F238E27FC236}">
                <a16:creationId xmlns:a16="http://schemas.microsoft.com/office/drawing/2014/main" id="{5B34DF53-4C56-20CB-09B8-2E8E24D632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21183" flipV="1">
            <a:off x="6329341" y="2991136"/>
            <a:ext cx="511674" cy="51167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07873-1D17-F30F-2DDE-49E3F7B27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2C8EFB2-EEB4-639F-16E6-472541B2A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806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extLst>
              <a:ext uri="{FF2B5EF4-FFF2-40B4-BE49-F238E27FC236}">
                <a16:creationId xmlns:a16="http://schemas.microsoft.com/office/drawing/2014/main" id="{A5971BF9-66F9-16DC-C15C-A1F4C21474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0" r="12257"/>
          <a:stretch/>
        </p:blipFill>
        <p:spPr bwMode="auto">
          <a:xfrm rot="5400000">
            <a:off x="-350994" y="2962202"/>
            <a:ext cx="3443663" cy="127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1">
            <a:noAutofit/>
          </a:bodyPr>
          <a:lstStyle/>
          <a:p>
            <a:r>
              <a:rPr lang="en-GB" dirty="0"/>
              <a:t>3. Issue – understood: mis-manufactured alumina tubes</a:t>
            </a:r>
            <a:br>
              <a:rPr lang="en-GB" dirty="0"/>
            </a:br>
            <a:r>
              <a:rPr lang="en-GB" b="0" dirty="0"/>
              <a:t>Current work: determining the optimal machining axis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432944-63C0-65DB-1BAE-32AE2F12A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2484" y="1340768"/>
            <a:ext cx="6005564" cy="1377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0" dirty="0">
                <a:solidFill>
                  <a:schemeClr val="tx2"/>
                </a:solidFill>
              </a:rPr>
              <a:t>Shape of </a:t>
            </a:r>
            <a:r>
              <a:rPr lang="en-GB" sz="2000" dirty="0">
                <a:solidFill>
                  <a:schemeClr val="tx2"/>
                </a:solidFill>
              </a:rPr>
              <a:t>tube </a:t>
            </a:r>
            <a:r>
              <a:rPr lang="en-GB" sz="2000" b="1" dirty="0">
                <a:solidFill>
                  <a:schemeClr val="tx2"/>
                </a:solidFill>
              </a:rPr>
              <a:t>after extrusion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b="0" dirty="0">
                <a:solidFill>
                  <a:schemeClr val="tx2"/>
                </a:solidFill>
              </a:rPr>
              <a:t>is </a:t>
            </a:r>
            <a:r>
              <a:rPr lang="en-GB" sz="2000" b="1" dirty="0">
                <a:solidFill>
                  <a:schemeClr val="tx2"/>
                </a:solidFill>
              </a:rPr>
              <a:t>imperfect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2DC8166-ACBB-D92B-5D07-A9A3AF1063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1"/>
          <a:stretch/>
        </p:blipFill>
        <p:spPr>
          <a:xfrm>
            <a:off x="3221594" y="2166792"/>
            <a:ext cx="3171825" cy="2330336"/>
          </a:xfrm>
          <a:prstGeom prst="roundRect">
            <a:avLst>
              <a:gd name="adj" fmla="val 9911"/>
            </a:avLst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32053CDC-91F9-667B-B1B8-EB3B70C6DA49}"/>
              </a:ext>
            </a:extLst>
          </p:cNvPr>
          <p:cNvSpPr txBox="1"/>
          <p:nvPr/>
        </p:nvSpPr>
        <p:spPr>
          <a:xfrm rot="16200000">
            <a:off x="-552932" y="3321121"/>
            <a:ext cx="222863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dirty="0"/>
              <a:t>Extruded tube </a:t>
            </a:r>
            <a:r>
              <a:rPr lang="en-GB" sz="1200" b="0" i="1" dirty="0"/>
              <a:t>(exaggerated deformation)</a:t>
            </a:r>
            <a:endParaRPr lang="en-GB" i="1" dirty="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6FF76C08-7A75-7D9F-A5BA-6E5460B482E2}"/>
              </a:ext>
            </a:extLst>
          </p:cNvPr>
          <p:cNvSpPr/>
          <p:nvPr/>
        </p:nvSpPr>
        <p:spPr>
          <a:xfrm>
            <a:off x="2316061" y="3012752"/>
            <a:ext cx="522515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B1D27F9-5D69-5030-96E5-00D912BC6F8C}"/>
              </a:ext>
            </a:extLst>
          </p:cNvPr>
          <p:cNvSpPr txBox="1"/>
          <p:nvPr/>
        </p:nvSpPr>
        <p:spPr>
          <a:xfrm>
            <a:off x="3172859" y="4559028"/>
            <a:ext cx="3269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dirty="0"/>
              <a:t>Outer profile characterisation</a:t>
            </a:r>
            <a:endParaRPr lang="en-GB" dirty="0"/>
          </a:p>
        </p:txBody>
      </p:sp>
      <p:pic>
        <p:nvPicPr>
          <p:cNvPr id="45" name="Picture 44" descr="A picture containing person, person&#10;&#10;Description automatically generated">
            <a:extLst>
              <a:ext uri="{FF2B5EF4-FFF2-40B4-BE49-F238E27FC236}">
                <a16:creationId xmlns:a16="http://schemas.microsoft.com/office/drawing/2014/main" id="{73DA3237-5BC9-0098-1CC4-57B2B69535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8" t="18719" r="16096" b="7855"/>
          <a:stretch/>
        </p:blipFill>
        <p:spPr bwMode="auto">
          <a:xfrm>
            <a:off x="8129071" y="2166792"/>
            <a:ext cx="1866901" cy="2346718"/>
          </a:xfrm>
          <a:prstGeom prst="round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6" name="Plus Sign 45">
            <a:extLst>
              <a:ext uri="{FF2B5EF4-FFF2-40B4-BE49-F238E27FC236}">
                <a16:creationId xmlns:a16="http://schemas.microsoft.com/office/drawing/2014/main" id="{CA392156-0FE5-C23F-3587-3E45DAA78DC4}"/>
              </a:ext>
            </a:extLst>
          </p:cNvPr>
          <p:cNvSpPr/>
          <p:nvPr/>
        </p:nvSpPr>
        <p:spPr>
          <a:xfrm>
            <a:off x="6541245" y="2710579"/>
            <a:ext cx="1440000" cy="1440000"/>
          </a:xfrm>
          <a:prstGeom prst="mathPlus">
            <a:avLst>
              <a:gd name="adj1" fmla="val 12380"/>
            </a:avLst>
          </a:prstGeom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9C7B974-3943-671D-06BC-E6AC0D8024B3}"/>
              </a:ext>
            </a:extLst>
          </p:cNvPr>
          <p:cNvSpPr txBox="1"/>
          <p:nvPr/>
        </p:nvSpPr>
        <p:spPr>
          <a:xfrm>
            <a:off x="7695495" y="1538048"/>
            <a:ext cx="31622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dirty="0"/>
              <a:t>Wall thickness measurement (before machining)</a:t>
            </a:r>
            <a:endParaRPr lang="en-GB" dirty="0"/>
          </a:p>
        </p:txBody>
      </p:sp>
      <p:sp>
        <p:nvSpPr>
          <p:cNvPr id="20" name="Arrow: U-Turn 19">
            <a:extLst>
              <a:ext uri="{FF2B5EF4-FFF2-40B4-BE49-F238E27FC236}">
                <a16:creationId xmlns:a16="http://schemas.microsoft.com/office/drawing/2014/main" id="{62CD805E-E6C7-B9A8-170E-8FAF1F06A912}"/>
              </a:ext>
            </a:extLst>
          </p:cNvPr>
          <p:cNvSpPr/>
          <p:nvPr/>
        </p:nvSpPr>
        <p:spPr>
          <a:xfrm rot="5400000">
            <a:off x="9980525" y="3949789"/>
            <a:ext cx="2803799" cy="1298122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31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1EA1FDA-7702-7B5B-A888-C899653978B7}"/>
              </a:ext>
            </a:extLst>
          </p:cNvPr>
          <p:cNvGrpSpPr/>
          <p:nvPr/>
        </p:nvGrpSpPr>
        <p:grpSpPr>
          <a:xfrm>
            <a:off x="9266455" y="4812744"/>
            <a:ext cx="1866900" cy="1778437"/>
            <a:chOff x="8673193" y="4705970"/>
            <a:chExt cx="1866900" cy="1778437"/>
          </a:xfrm>
        </p:grpSpPr>
        <p:pic>
          <p:nvPicPr>
            <p:cNvPr id="48" name="Graphic 47" descr="Cmd Terminal outline">
              <a:extLst>
                <a:ext uri="{FF2B5EF4-FFF2-40B4-BE49-F238E27FC236}">
                  <a16:creationId xmlns:a16="http://schemas.microsoft.com/office/drawing/2014/main" id="{78029228-61C0-C410-7555-7EE45673A0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673193" y="4705970"/>
              <a:ext cx="1866900" cy="1778437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EB5E1CC-B9AE-4ED4-AA36-9F96E18D0E1D}"/>
                </a:ext>
              </a:extLst>
            </p:cNvPr>
            <p:cNvSpPr txBox="1"/>
            <p:nvPr/>
          </p:nvSpPr>
          <p:spPr>
            <a:xfrm>
              <a:off x="9317427" y="5468403"/>
              <a:ext cx="11295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b="1" dirty="0">
                  <a:solidFill>
                    <a:srgbClr val="24292E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optimal_axis_machining.py</a:t>
              </a:r>
              <a:endParaRPr lang="en-GB" sz="9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437AA0A6-9722-2659-F730-29E2DF7E6FCE}"/>
              </a:ext>
            </a:extLst>
          </p:cNvPr>
          <p:cNvSpPr/>
          <p:nvPr/>
        </p:nvSpPr>
        <p:spPr>
          <a:xfrm flipH="1">
            <a:off x="8650864" y="5375729"/>
            <a:ext cx="522515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4D54DA3-2559-9918-A66B-C8C39452EC40}"/>
                  </a:ext>
                </a:extLst>
              </p:cNvPr>
              <p:cNvSpPr txBox="1"/>
              <p:nvPr/>
            </p:nvSpPr>
            <p:spPr>
              <a:xfrm>
                <a:off x="6124612" y="5344134"/>
                <a:ext cx="2408389" cy="78436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72000" tIns="72000" rIns="72000" bIns="72000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𝑂𝑝𝑡𝑖𝑚𝑎𝑙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𝑎𝑥𝑖𝑠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𝑚𝑎𝑐h𝑖𝑛𝑖𝑛𝑔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={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} 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4D54DA3-2559-9918-A66B-C8C39452E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4612" y="5344134"/>
                <a:ext cx="2408389" cy="78436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 descr="A picture containing diagram&#10;&#10;Description automatically generated">
            <a:extLst>
              <a:ext uri="{FF2B5EF4-FFF2-40B4-BE49-F238E27FC236}">
                <a16:creationId xmlns:a16="http://schemas.microsoft.com/office/drawing/2014/main" id="{9955048F-FE74-76D5-07F2-AA8D3F566A1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5" t="12595" r="13483" b="5691"/>
          <a:stretch/>
        </p:blipFill>
        <p:spPr>
          <a:xfrm>
            <a:off x="1991535" y="5545595"/>
            <a:ext cx="3492066" cy="528358"/>
          </a:xfrm>
          <a:prstGeom prst="rect">
            <a:avLst/>
          </a:prstGeom>
        </p:spPr>
      </p:pic>
      <p:sp>
        <p:nvSpPr>
          <p:cNvPr id="53" name="Arrow: Right 52">
            <a:extLst>
              <a:ext uri="{FF2B5EF4-FFF2-40B4-BE49-F238E27FC236}">
                <a16:creationId xmlns:a16="http://schemas.microsoft.com/office/drawing/2014/main" id="{FAA93F18-FEAE-58D8-8205-7ED0FB32D558}"/>
              </a:ext>
            </a:extLst>
          </p:cNvPr>
          <p:cNvSpPr/>
          <p:nvPr/>
        </p:nvSpPr>
        <p:spPr>
          <a:xfrm flipH="1">
            <a:off x="5510669" y="5437414"/>
            <a:ext cx="522515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1B0B51D-8CF5-76AE-2D27-CAAF81B5D82F}"/>
              </a:ext>
            </a:extLst>
          </p:cNvPr>
          <p:cNvSpPr txBox="1"/>
          <p:nvPr/>
        </p:nvSpPr>
        <p:spPr>
          <a:xfrm>
            <a:off x="2869826" y="5168658"/>
            <a:ext cx="17777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dirty="0"/>
              <a:t>Machined tube 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31BB1-8562-E1BB-EFA1-4BCA53328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8F99A-BBCD-E178-135D-9A95F29C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15</a:t>
            </a:fld>
            <a:endParaRPr lang="en-GB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48404344-D8B0-B54E-4FEB-9145078A60DD}"/>
              </a:ext>
            </a:extLst>
          </p:cNvPr>
          <p:cNvSpPr/>
          <p:nvPr/>
        </p:nvSpPr>
        <p:spPr>
          <a:xfrm>
            <a:off x="4866701" y="4997633"/>
            <a:ext cx="849816" cy="322319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27310F4-9BA6-89DB-D8F3-FF9093169680}"/>
              </a:ext>
            </a:extLst>
          </p:cNvPr>
          <p:cNvSpPr txBox="1"/>
          <p:nvPr/>
        </p:nvSpPr>
        <p:spPr>
          <a:xfrm>
            <a:off x="5010665" y="4999596"/>
            <a:ext cx="63598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1" dirty="0"/>
              <a:t>Before</a:t>
            </a:r>
            <a:endParaRPr lang="en-GB" sz="1000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A2698F-F84C-92DE-ACB6-C728F597397E}"/>
              </a:ext>
            </a:extLst>
          </p:cNvPr>
          <p:cNvSpPr txBox="1"/>
          <p:nvPr/>
        </p:nvSpPr>
        <p:spPr>
          <a:xfrm rot="5400000">
            <a:off x="11317632" y="4339333"/>
            <a:ext cx="1069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1" dirty="0">
                <a:solidFill>
                  <a:schemeClr val="bg1"/>
                </a:solidFill>
              </a:rPr>
              <a:t>Future</a:t>
            </a:r>
            <a:endParaRPr lang="en-GB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386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Diagram 73">
            <a:extLst>
              <a:ext uri="{FF2B5EF4-FFF2-40B4-BE49-F238E27FC236}">
                <a16:creationId xmlns:a16="http://schemas.microsoft.com/office/drawing/2014/main" id="{3D23D952-B21B-860F-7545-B92D9B047D4B}"/>
              </a:ext>
            </a:extLst>
          </p:cNvPr>
          <p:cNvGraphicFramePr/>
          <p:nvPr>
            <p:extLst/>
          </p:nvPr>
        </p:nvGraphicFramePr>
        <p:xfrm>
          <a:off x="7861387" y="4721588"/>
          <a:ext cx="1919593" cy="2342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8" name="Rectangle 87">
            <a:extLst>
              <a:ext uri="{FF2B5EF4-FFF2-40B4-BE49-F238E27FC236}">
                <a16:creationId xmlns:a16="http://schemas.microsoft.com/office/drawing/2014/main" id="{5282BAB4-258B-EB5C-64C1-09806A46ED7F}"/>
              </a:ext>
            </a:extLst>
          </p:cNvPr>
          <p:cNvSpPr/>
          <p:nvPr/>
        </p:nvSpPr>
        <p:spPr>
          <a:xfrm>
            <a:off x="8071856" y="4662651"/>
            <a:ext cx="1299814" cy="1007042"/>
          </a:xfrm>
          <a:prstGeom prst="rect">
            <a:avLst/>
          </a:prstGeom>
          <a:solidFill>
            <a:srgbClr val="FFFFFF">
              <a:alpha val="6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1">
            <a:noAutofit/>
          </a:bodyPr>
          <a:lstStyle/>
          <a:p>
            <a:r>
              <a:rPr lang="en-GB" dirty="0"/>
              <a:t>3. Issue – understood: mis-manufactured alumina tubes </a:t>
            </a:r>
            <a:r>
              <a:rPr lang="en-GB" b="0" dirty="0"/>
              <a:t>Optimization of tube rotational angle for installation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8">
                <a:extLst>
                  <a:ext uri="{FF2B5EF4-FFF2-40B4-BE49-F238E27FC236}">
                    <a16:creationId xmlns:a16="http://schemas.microsoft.com/office/drawing/2014/main" id="{54B4AD59-4189-F9A5-D119-22493360696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3299" y="1556792"/>
                <a:ext cx="5611813" cy="4326724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spcBef>
                    <a:spcPts val="600"/>
                  </a:spcBef>
                  <a:spcAft>
                    <a:spcPts val="1200"/>
                  </a:spcAft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2"/>
                    </a:solidFill>
                  </a:rPr>
                  <a:t>Angle</a:t>
                </a:r>
                <a:r>
                  <a:rPr lang="en-GB" sz="2000" b="0" dirty="0">
                    <a:solidFill>
                      <a:schemeClr val="tx2"/>
                    </a:solidFill>
                  </a:rPr>
                  <a:t> for installing of the tube </a:t>
                </a:r>
                <a:r>
                  <a:rPr lang="en-GB" sz="2000" dirty="0">
                    <a:solidFill>
                      <a:schemeClr val="tx2"/>
                    </a:solidFill>
                  </a:rPr>
                  <a:t>can be chosen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1200"/>
                  </a:spcAft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2"/>
                    </a:solidFill>
                  </a:rPr>
                  <a:t>Electric field data, </a:t>
                </a:r>
                <a:r>
                  <a:rPr lang="en-GB" sz="2000" b="0" dirty="0">
                    <a:solidFill>
                      <a:schemeClr val="tx2"/>
                    </a:solidFill>
                  </a:rPr>
                  <a:t>predicted by </a:t>
                </a:r>
                <a:r>
                  <a:rPr lang="en-GB" sz="2000" dirty="0">
                    <a:solidFill>
                      <a:schemeClr val="tx2"/>
                    </a:solidFill>
                  </a:rPr>
                  <a:t>simulations</a:t>
                </a:r>
                <a:r>
                  <a:rPr lang="en-GB" sz="2000" b="0" dirty="0">
                    <a:solidFill>
                      <a:schemeClr val="tx2"/>
                    </a:solidFill>
                  </a:rPr>
                  <a:t>, depends on:</a:t>
                </a:r>
              </a:p>
              <a:p>
                <a:pPr marL="666750" lvl="1" indent="-342900">
                  <a:spcBef>
                    <a:spcPts val="600"/>
                  </a:spcBef>
                  <a:spcAft>
                    <a:spcPts val="1200"/>
                  </a:spcAft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600" b="0" dirty="0">
                    <a:solidFill>
                      <a:schemeClr val="tx2"/>
                    </a:solidFill>
                  </a:rPr>
                  <a:t>Wall </a:t>
                </a:r>
                <a:r>
                  <a:rPr lang="en-GB" sz="1600" b="1" dirty="0">
                    <a:solidFill>
                      <a:schemeClr val="tx2"/>
                    </a:solidFill>
                  </a:rPr>
                  <a:t>thickness</a:t>
                </a:r>
                <a:r>
                  <a:rPr lang="en-GB" sz="1600" b="0" dirty="0">
                    <a:solidFill>
                      <a:schemeClr val="tx2"/>
                    </a:solidFill>
                  </a:rPr>
                  <a:t> of the tube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GB" sz="1600" b="0" dirty="0">
                    <a:solidFill>
                      <a:schemeClr val="tx2"/>
                    </a:solidFill>
                  </a:rPr>
                  <a:t>)</a:t>
                </a:r>
              </a:p>
              <a:p>
                <a:pPr marL="666750" lvl="1" indent="-342900">
                  <a:spcBef>
                    <a:spcPts val="600"/>
                  </a:spcBef>
                  <a:spcAft>
                    <a:spcPts val="1200"/>
                  </a:spcAft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1600" b="1" dirty="0">
                    <a:solidFill>
                      <a:schemeClr val="tx2"/>
                    </a:solidFill>
                  </a:rPr>
                  <a:t>Angular position</a:t>
                </a:r>
                <a:r>
                  <a:rPr lang="en-GB" sz="1600" b="0" dirty="0">
                    <a:solidFill>
                      <a:schemeClr val="tx2"/>
                    </a:solidFill>
                  </a:rPr>
                  <a:t> of screen conductor (</a:t>
                </a:r>
                <a14:m>
                  <m:oMath xmlns:m="http://schemas.openxmlformats.org/officeDocument/2006/math">
                    <m:r>
                      <a:rPr lang="en-US" sz="16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sz="1600" b="0" dirty="0">
                    <a:solidFill>
                      <a:schemeClr val="tx2"/>
                    </a:solidFill>
                  </a:rPr>
                  <a:t>)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1200"/>
                  </a:spcAft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2"/>
                    </a:solidFill>
                  </a:rPr>
                  <a:t>Python</a:t>
                </a:r>
                <a:r>
                  <a:rPr lang="en-GB" sz="2000" b="0" dirty="0">
                    <a:solidFill>
                      <a:schemeClr val="tx2"/>
                    </a:solidFill>
                  </a:rPr>
                  <a:t> programme to check every orientation (0, 15, … 345 deg. ) and calculate electric field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1200"/>
                  </a:spcAft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2"/>
                    </a:solidFill>
                  </a:rPr>
                  <a:t>Orientation </a:t>
                </a:r>
                <a:r>
                  <a:rPr lang="en-GB" sz="2000" b="0" dirty="0">
                    <a:solidFill>
                      <a:schemeClr val="tx2"/>
                    </a:solidFill>
                  </a:rPr>
                  <a:t>with lowest E field is chosen for installation</a:t>
                </a:r>
                <a:endParaRPr lang="en-GB" sz="2000" dirty="0">
                  <a:solidFill>
                    <a:schemeClr val="tx2"/>
                  </a:solidFill>
                </a:endParaRPr>
              </a:p>
              <a:p>
                <a:pPr marL="342900" indent="-342900"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br>
                  <a:rPr lang="en-GB" sz="2000" b="0" dirty="0">
                    <a:solidFill>
                      <a:schemeClr val="tx2"/>
                    </a:solidFill>
                  </a:rPr>
                </a:br>
                <a:r>
                  <a:rPr lang="en-GB" sz="2000" b="0" dirty="0">
                    <a:solidFill>
                      <a:schemeClr val="tx2"/>
                    </a:solidFill>
                  </a:rPr>
                  <a:t>	</a:t>
                </a:r>
                <a:r>
                  <a:rPr lang="en-GB" sz="2400" dirty="0">
                    <a:solidFill>
                      <a:schemeClr val="tx2"/>
                    </a:solidFill>
                  </a:rPr>
                  <a:t>Minimised risk of breakdown</a:t>
                </a:r>
                <a:endParaRPr lang="en-GB" sz="2000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6" name="Content Placeholder 8">
                <a:extLst>
                  <a:ext uri="{FF2B5EF4-FFF2-40B4-BE49-F238E27FC236}">
                    <a16:creationId xmlns:a16="http://schemas.microsoft.com/office/drawing/2014/main" id="{54B4AD59-4189-F9A5-D119-2249336069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299" y="1556792"/>
                <a:ext cx="5611813" cy="4326724"/>
              </a:xfrm>
              <a:prstGeom prst="rect">
                <a:avLst/>
              </a:prstGeom>
              <a:blipFill>
                <a:blip r:embed="rId8"/>
                <a:stretch>
                  <a:fillRect l="-2483" t="-2346" r="-2483"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E68E487E-C106-54B4-8A47-2F57CBEBA949}"/>
              </a:ext>
            </a:extLst>
          </p:cNvPr>
          <p:cNvGrpSpPr/>
          <p:nvPr/>
        </p:nvGrpSpPr>
        <p:grpSpPr>
          <a:xfrm>
            <a:off x="6172009" y="1326573"/>
            <a:ext cx="3058970" cy="2763357"/>
            <a:chOff x="179511" y="496094"/>
            <a:chExt cx="3130737" cy="282139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C9D4414-AC2C-BFF3-ADEF-2554446F33BA}"/>
                </a:ext>
              </a:extLst>
            </p:cNvPr>
            <p:cNvGrpSpPr/>
            <p:nvPr/>
          </p:nvGrpSpPr>
          <p:grpSpPr>
            <a:xfrm>
              <a:off x="179511" y="496094"/>
              <a:ext cx="3130737" cy="2821398"/>
              <a:chOff x="323528" y="1873704"/>
              <a:chExt cx="3552773" cy="3201736"/>
            </a:xfrm>
          </p:grpSpPr>
          <p:pic>
            <p:nvPicPr>
              <p:cNvPr id="43" name="Picture 42" descr="A picture containing application&#10;&#10;Description automatically generated">
                <a:extLst>
                  <a:ext uri="{FF2B5EF4-FFF2-40B4-BE49-F238E27FC236}">
                    <a16:creationId xmlns:a16="http://schemas.microsoft.com/office/drawing/2014/main" id="{70F227BF-DA74-91B7-F65E-6DE8530E47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701" t="6987" r="59218" b="17803"/>
              <a:stretch/>
            </p:blipFill>
            <p:spPr>
              <a:xfrm rot="16200000">
                <a:off x="536698" y="1735837"/>
                <a:ext cx="3126433" cy="3552773"/>
              </a:xfrm>
              <a:prstGeom prst="rect">
                <a:avLst/>
              </a:prstGeom>
            </p:spPr>
          </p:pic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E21DCC7-3504-7EC3-A90E-41481902BC41}"/>
                  </a:ext>
                </a:extLst>
              </p:cNvPr>
              <p:cNvSpPr txBox="1"/>
              <p:nvPr/>
            </p:nvSpPr>
            <p:spPr>
              <a:xfrm>
                <a:off x="1686237" y="4253116"/>
                <a:ext cx="1205950" cy="303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chemeClr val="bg1"/>
                    </a:solidFill>
                  </a:rPr>
                  <a:t>Ferrite (HV)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A97686F-9353-448B-1ECC-A962CAD4994E}"/>
                  </a:ext>
                </a:extLst>
              </p:cNvPr>
              <p:cNvSpPr txBox="1"/>
              <p:nvPr/>
            </p:nvSpPr>
            <p:spPr>
              <a:xfrm rot="10800000" flipV="1">
                <a:off x="1249173" y="3754649"/>
                <a:ext cx="1754819" cy="303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>
                    <a:solidFill>
                      <a:schemeClr val="bg1"/>
                    </a:solidFill>
                  </a:rPr>
                  <a:t>HV busbar (30kV)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0B0FF3F-A92E-84EF-3C0F-20CF43C12CC1}"/>
                  </a:ext>
                </a:extLst>
              </p:cNvPr>
              <p:cNvSpPr txBox="1"/>
              <p:nvPr/>
            </p:nvSpPr>
            <p:spPr>
              <a:xfrm rot="10800000" flipV="1">
                <a:off x="1386410" y="2018407"/>
                <a:ext cx="1487442" cy="499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>
                    <a:solidFill>
                      <a:schemeClr val="bg1"/>
                    </a:solidFill>
                  </a:rPr>
                  <a:t>Return Busbar 0V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819A164-FC80-B763-578C-490217D0C6BC}"/>
                  </a:ext>
                </a:extLst>
              </p:cNvPr>
              <p:cNvSpPr txBox="1"/>
              <p:nvPr/>
            </p:nvSpPr>
            <p:spPr>
              <a:xfrm>
                <a:off x="383959" y="1873704"/>
                <a:ext cx="1262224" cy="641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rgbClr val="FF0000"/>
                    </a:solidFill>
                  </a:rPr>
                  <a:t>Screen conductors</a:t>
                </a:r>
              </a:p>
              <a:p>
                <a:pPr algn="ctr"/>
                <a:r>
                  <a:rPr lang="en-GB" sz="1000" dirty="0">
                    <a:solidFill>
                      <a:srgbClr val="FF0000"/>
                    </a:solidFill>
                  </a:rPr>
                  <a:t>(</a:t>
                </a:r>
                <a:r>
                  <a:rPr lang="en-GB" sz="1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~</a:t>
                </a:r>
                <a:r>
                  <a:rPr lang="en-GB" sz="1000" dirty="0">
                    <a:solidFill>
                      <a:srgbClr val="FF0000"/>
                    </a:solidFill>
                  </a:rPr>
                  <a:t>0V)</a:t>
                </a:r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8934A73F-F7E0-9885-B933-AED909C3F6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99252" y="2389760"/>
                <a:ext cx="331922" cy="25654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7CA42D9-52A4-7A8D-3A22-6EC223259DAD}"/>
                </a:ext>
              </a:extLst>
            </p:cNvPr>
            <p:cNvSpPr txBox="1"/>
            <p:nvPr/>
          </p:nvSpPr>
          <p:spPr>
            <a:xfrm rot="10800000" flipV="1">
              <a:off x="323502" y="1433671"/>
              <a:ext cx="812616" cy="612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bg1"/>
                  </a:solidFill>
                </a:rPr>
                <a:t>Ferrite (high voltage)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AD76D50-7CD9-294B-31E8-54042178AF60}"/>
                </a:ext>
              </a:extLst>
            </p:cNvPr>
            <p:cNvSpPr txBox="1"/>
            <p:nvPr/>
          </p:nvSpPr>
          <p:spPr>
            <a:xfrm rot="10800000" flipV="1">
              <a:off x="2487002" y="1385939"/>
              <a:ext cx="675848" cy="439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bg1"/>
                  </a:solidFill>
                </a:rPr>
                <a:t>Ferrite (HV)</a:t>
              </a:r>
            </a:p>
          </p:txBody>
        </p:sp>
      </p:grpSp>
      <p:sp>
        <p:nvSpPr>
          <p:cNvPr id="49" name="Left Brace 48">
            <a:extLst>
              <a:ext uri="{FF2B5EF4-FFF2-40B4-BE49-F238E27FC236}">
                <a16:creationId xmlns:a16="http://schemas.microsoft.com/office/drawing/2014/main" id="{903D2D83-2999-A166-6FFB-4F179B5C6C52}"/>
              </a:ext>
            </a:extLst>
          </p:cNvPr>
          <p:cNvSpPr/>
          <p:nvPr/>
        </p:nvSpPr>
        <p:spPr>
          <a:xfrm flipH="1">
            <a:off x="8079689" y="2823953"/>
            <a:ext cx="323356" cy="129906"/>
          </a:xfrm>
          <a:prstGeom prst="leftBrac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/>
          </a:p>
        </p:txBody>
      </p:sp>
      <p:sp>
        <p:nvSpPr>
          <p:cNvPr id="50" name="Left Brace 49">
            <a:extLst>
              <a:ext uri="{FF2B5EF4-FFF2-40B4-BE49-F238E27FC236}">
                <a16:creationId xmlns:a16="http://schemas.microsoft.com/office/drawing/2014/main" id="{F096FD1A-EBB6-1A85-F366-702C41D0F799}"/>
              </a:ext>
            </a:extLst>
          </p:cNvPr>
          <p:cNvSpPr/>
          <p:nvPr/>
        </p:nvSpPr>
        <p:spPr>
          <a:xfrm flipH="1">
            <a:off x="8060292" y="1889447"/>
            <a:ext cx="323356" cy="129906"/>
          </a:xfrm>
          <a:prstGeom prst="leftBrac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/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5C845E8F-C26D-9CEE-D4EF-EE46A2E5AC82}"/>
              </a:ext>
            </a:extLst>
          </p:cNvPr>
          <p:cNvSpPr txBox="1">
            <a:spLocks/>
          </p:cNvSpPr>
          <p:nvPr/>
        </p:nvSpPr>
        <p:spPr>
          <a:xfrm>
            <a:off x="8442915" y="2781375"/>
            <a:ext cx="644045" cy="23196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/>
              <a:t>∆V=30kV</a:t>
            </a:r>
            <a:endParaRPr lang="en-GB" sz="1000" b="0" dirty="0"/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C983B2B8-AE0B-BF67-FB84-6C55B452C845}"/>
              </a:ext>
            </a:extLst>
          </p:cNvPr>
          <p:cNvSpPr txBox="1">
            <a:spLocks/>
          </p:cNvSpPr>
          <p:nvPr/>
        </p:nvSpPr>
        <p:spPr>
          <a:xfrm>
            <a:off x="8426605" y="1857074"/>
            <a:ext cx="562860" cy="23196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/>
              <a:t>∆V=8kV</a:t>
            </a:r>
            <a:endParaRPr lang="en-GB" sz="1000" b="0" dirty="0"/>
          </a:p>
        </p:txBody>
      </p:sp>
      <p:pic>
        <p:nvPicPr>
          <p:cNvPr id="53" name="Picture 52" descr="Graphical user interface&#10;&#10;Description automatically generated">
            <a:extLst>
              <a:ext uri="{FF2B5EF4-FFF2-40B4-BE49-F238E27FC236}">
                <a16:creationId xmlns:a16="http://schemas.microsoft.com/office/drawing/2014/main" id="{2713C017-A283-2AEC-07C1-49766FE470B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5753" t="20834" r="57693" b="31563"/>
          <a:stretch/>
        </p:blipFill>
        <p:spPr>
          <a:xfrm rot="16200000">
            <a:off x="9450601" y="1662517"/>
            <a:ext cx="2880846" cy="2278927"/>
          </a:xfrm>
          <a:prstGeom prst="rect">
            <a:avLst/>
          </a:prstGeom>
        </p:spPr>
      </p:pic>
      <p:sp>
        <p:nvSpPr>
          <p:cNvPr id="54" name="Arrow: Right 53">
            <a:extLst>
              <a:ext uri="{FF2B5EF4-FFF2-40B4-BE49-F238E27FC236}">
                <a16:creationId xmlns:a16="http://schemas.microsoft.com/office/drawing/2014/main" id="{EA7A9608-0F19-7C06-17EB-CC9396585FD2}"/>
              </a:ext>
            </a:extLst>
          </p:cNvPr>
          <p:cNvSpPr/>
          <p:nvPr/>
        </p:nvSpPr>
        <p:spPr>
          <a:xfrm>
            <a:off x="9371669" y="2532251"/>
            <a:ext cx="187866" cy="417730"/>
          </a:xfrm>
          <a:prstGeom prst="rightArrow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E5F6CF0-5680-D53B-790B-0C4280E75A29}"/>
              </a:ext>
            </a:extLst>
          </p:cNvPr>
          <p:cNvSpPr txBox="1"/>
          <p:nvPr/>
        </p:nvSpPr>
        <p:spPr>
          <a:xfrm>
            <a:off x="9751557" y="1351162"/>
            <a:ext cx="1947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Electric field results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1522F41-FD9C-0BCA-3225-6905B1AEB1CF}"/>
              </a:ext>
            </a:extLst>
          </p:cNvPr>
          <p:cNvSpPr txBox="1"/>
          <p:nvPr/>
        </p:nvSpPr>
        <p:spPr>
          <a:xfrm>
            <a:off x="9725956" y="3749732"/>
            <a:ext cx="23622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</a:rPr>
              <a:t>Riskiness</a:t>
            </a:r>
            <a:r>
              <a:rPr lang="en-GB" sz="1100" dirty="0">
                <a:solidFill>
                  <a:schemeClr val="bg1"/>
                </a:solidFill>
              </a:rPr>
              <a:t> of </a:t>
            </a:r>
            <a:r>
              <a:rPr lang="en-GB" sz="1100" b="1" dirty="0">
                <a:solidFill>
                  <a:schemeClr val="bg1"/>
                </a:solidFill>
              </a:rPr>
              <a:t>thin</a:t>
            </a:r>
            <a:r>
              <a:rPr lang="en-GB" sz="1100" dirty="0">
                <a:solidFill>
                  <a:schemeClr val="bg1"/>
                </a:solidFill>
              </a:rPr>
              <a:t> wall </a:t>
            </a:r>
            <a:r>
              <a:rPr lang="en-GB" sz="1100" b="1" dirty="0">
                <a:solidFill>
                  <a:schemeClr val="bg1"/>
                </a:solidFill>
              </a:rPr>
              <a:t>depends</a:t>
            </a:r>
            <a:r>
              <a:rPr lang="en-GB" sz="1100" dirty="0">
                <a:solidFill>
                  <a:schemeClr val="bg1"/>
                </a:solidFill>
              </a:rPr>
              <a:t> on </a:t>
            </a:r>
            <a:r>
              <a:rPr lang="en-GB" sz="1100" b="1" dirty="0">
                <a:solidFill>
                  <a:schemeClr val="bg1"/>
                </a:solidFill>
              </a:rPr>
              <a:t>angular</a:t>
            </a:r>
            <a:r>
              <a:rPr lang="en-GB" sz="1100" dirty="0">
                <a:solidFill>
                  <a:schemeClr val="bg1"/>
                </a:solidFill>
              </a:rPr>
              <a:t> position inside magnet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715C5F3B-0BA1-F262-32C9-29A91DDE5B37}"/>
              </a:ext>
            </a:extLst>
          </p:cNvPr>
          <p:cNvSpPr/>
          <p:nvPr/>
        </p:nvSpPr>
        <p:spPr>
          <a:xfrm>
            <a:off x="9587265" y="5157153"/>
            <a:ext cx="432075" cy="210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Graphic 24" descr="Usb Stick outline">
            <a:extLst>
              <a:ext uri="{FF2B5EF4-FFF2-40B4-BE49-F238E27FC236}">
                <a16:creationId xmlns:a16="http://schemas.microsoft.com/office/drawing/2014/main" id="{3BA5717F-E04D-A7FD-EB8D-3080317A922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2674524">
            <a:off x="5585436" y="4345363"/>
            <a:ext cx="1842390" cy="1842390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D292065D-11A2-6BDE-2611-B73981033010}"/>
              </a:ext>
            </a:extLst>
          </p:cNvPr>
          <p:cNvSpPr txBox="1"/>
          <p:nvPr/>
        </p:nvSpPr>
        <p:spPr>
          <a:xfrm>
            <a:off x="5695850" y="5639684"/>
            <a:ext cx="17287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Thickness</a:t>
            </a:r>
            <a:r>
              <a:rPr lang="en-GB" sz="1200" dirty="0"/>
              <a:t> </a:t>
            </a:r>
            <a:r>
              <a:rPr lang="en-GB" sz="1200" b="0" dirty="0"/>
              <a:t>data of tube </a:t>
            </a:r>
            <a:r>
              <a:rPr lang="en-GB" sz="1200" b="1" dirty="0"/>
              <a:t>after machining</a:t>
            </a:r>
          </a:p>
        </p:txBody>
      </p:sp>
      <p:pic>
        <p:nvPicPr>
          <p:cNvPr id="61" name="Graphic 60" descr="Cmd Terminal outline">
            <a:extLst>
              <a:ext uri="{FF2B5EF4-FFF2-40B4-BE49-F238E27FC236}">
                <a16:creationId xmlns:a16="http://schemas.microsoft.com/office/drawing/2014/main" id="{D90E4631-0872-5B57-2DF4-68C56991E43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921550" y="4361903"/>
            <a:ext cx="1613690" cy="1613690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1A581458-6760-B93E-1BD7-2C0F40471F87}"/>
              </a:ext>
            </a:extLst>
          </p:cNvPr>
          <p:cNvSpPr txBox="1"/>
          <p:nvPr/>
        </p:nvSpPr>
        <p:spPr>
          <a:xfrm>
            <a:off x="8498921" y="4981506"/>
            <a:ext cx="11295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i="0" dirty="0">
                <a:solidFill>
                  <a:srgbClr val="24292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optimal_</a:t>
            </a:r>
            <a:br>
              <a:rPr lang="en-GB" sz="900" b="1" i="0" dirty="0">
                <a:solidFill>
                  <a:srgbClr val="24292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900" b="1" i="0" dirty="0">
                <a:solidFill>
                  <a:srgbClr val="24292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angle.py</a:t>
            </a:r>
            <a:endParaRPr lang="en-GB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9" name="Graphic 68" descr="Line arrow: Clockwise curve with solid fill">
            <a:extLst>
              <a:ext uri="{FF2B5EF4-FFF2-40B4-BE49-F238E27FC236}">
                <a16:creationId xmlns:a16="http://schemas.microsoft.com/office/drawing/2014/main" id="{BA184036-FBAA-A066-9F0B-B76393A1709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flipV="1">
            <a:off x="8844124" y="3748251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16D0150-7E9F-C3C1-2994-D66095904AD0}"/>
                  </a:ext>
                </a:extLst>
              </p:cNvPr>
              <p:cNvSpPr txBox="1"/>
              <p:nvPr/>
            </p:nvSpPr>
            <p:spPr>
              <a:xfrm>
                <a:off x="9352419" y="4270700"/>
                <a:ext cx="1131207" cy="224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16D0150-7E9F-C3C1-2994-D66095904A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2419" y="4270700"/>
                <a:ext cx="1131207" cy="224870"/>
              </a:xfrm>
              <a:prstGeom prst="rect">
                <a:avLst/>
              </a:prstGeom>
              <a:blipFill>
                <a:blip r:embed="rId17"/>
                <a:stretch>
                  <a:fillRect l="-2688" r="-4839" b="-30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Arrow: Right 70">
            <a:extLst>
              <a:ext uri="{FF2B5EF4-FFF2-40B4-BE49-F238E27FC236}">
                <a16:creationId xmlns:a16="http://schemas.microsoft.com/office/drawing/2014/main" id="{92B1DB54-B90E-6835-7E07-BFB1D4034BBA}"/>
              </a:ext>
            </a:extLst>
          </p:cNvPr>
          <p:cNvSpPr/>
          <p:nvPr/>
        </p:nvSpPr>
        <p:spPr>
          <a:xfrm>
            <a:off x="7389968" y="5157153"/>
            <a:ext cx="432075" cy="210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FF68A35-D255-D146-DED6-22E3FEF48A34}"/>
              </a:ext>
            </a:extLst>
          </p:cNvPr>
          <p:cNvGrpSpPr/>
          <p:nvPr/>
        </p:nvGrpSpPr>
        <p:grpSpPr>
          <a:xfrm>
            <a:off x="10090642" y="4007369"/>
            <a:ext cx="1651428" cy="1901284"/>
            <a:chOff x="10071365" y="4197897"/>
            <a:chExt cx="1651428" cy="1901284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B9257B3B-1F70-1DEC-4A6F-DCD8BF044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0223996" y="4411587"/>
              <a:ext cx="1712487" cy="1285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8" name="Arc 77">
              <a:extLst>
                <a:ext uri="{FF2B5EF4-FFF2-40B4-BE49-F238E27FC236}">
                  <a16:creationId xmlns:a16="http://schemas.microsoft.com/office/drawing/2014/main" id="{4DD1A3D3-3926-441F-85D0-6761DBE0E7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71365" y="4582808"/>
              <a:ext cx="1516373" cy="1516373"/>
            </a:xfrm>
            <a:prstGeom prst="arc">
              <a:avLst>
                <a:gd name="adj1" fmla="val 18942586"/>
                <a:gd name="adj2" fmla="val 0"/>
              </a:avLst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7C39B4D2-876F-FF2B-1E45-44172D72E37B}"/>
              </a:ext>
            </a:extLst>
          </p:cNvPr>
          <p:cNvSpPr txBox="1"/>
          <p:nvPr/>
        </p:nvSpPr>
        <p:spPr>
          <a:xfrm>
            <a:off x="10019340" y="5587292"/>
            <a:ext cx="21013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1800" b="0" dirty="0"/>
              <a:t>Optimal orientation for installation</a:t>
            </a:r>
            <a:endParaRPr lang="en-GB" sz="1800" dirty="0"/>
          </a:p>
        </p:txBody>
      </p:sp>
      <p:sp>
        <p:nvSpPr>
          <p:cNvPr id="89" name="Arrow: Down 88">
            <a:extLst>
              <a:ext uri="{FF2B5EF4-FFF2-40B4-BE49-F238E27FC236}">
                <a16:creationId xmlns:a16="http://schemas.microsoft.com/office/drawing/2014/main" id="{5A4FB2D7-8042-313F-1131-9450E4697321}"/>
              </a:ext>
            </a:extLst>
          </p:cNvPr>
          <p:cNvSpPr/>
          <p:nvPr/>
        </p:nvSpPr>
        <p:spPr>
          <a:xfrm>
            <a:off x="2563489" y="5166172"/>
            <a:ext cx="747816" cy="4234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32D72-EE79-0097-8C07-716972A26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51B3FA-DB9F-C42C-B3BF-C5B10FE8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504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4.</a:t>
            </a:r>
            <a:r>
              <a:rPr lang="en-GB" sz="2400" dirty="0"/>
              <a:t> </a:t>
            </a:r>
            <a:r>
              <a:rPr lang="en-GB" sz="3200" dirty="0"/>
              <a:t>Status of first MKI cool to be installed in LHC</a:t>
            </a:r>
            <a:endParaRPr lang="en-GB" sz="2400" u="sng" dirty="0"/>
          </a:p>
        </p:txBody>
      </p:sp>
      <p:sp>
        <p:nvSpPr>
          <p:cNvPr id="40" name="Content Placeholder 8">
            <a:extLst>
              <a:ext uri="{FF2B5EF4-FFF2-40B4-BE49-F238E27FC236}">
                <a16:creationId xmlns:a16="http://schemas.microsoft.com/office/drawing/2014/main" id="{1EEFC709-DDD2-BB21-0528-A916A4217E63}"/>
              </a:ext>
            </a:extLst>
          </p:cNvPr>
          <p:cNvSpPr txBox="1">
            <a:spLocks/>
          </p:cNvSpPr>
          <p:nvPr/>
        </p:nvSpPr>
        <p:spPr>
          <a:xfrm>
            <a:off x="407988" y="1759846"/>
            <a:ext cx="5471988" cy="36296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Installation </a:t>
            </a:r>
            <a:r>
              <a:rPr lang="en-GB" sz="2400" b="0" dirty="0">
                <a:solidFill>
                  <a:schemeClr val="tx2"/>
                </a:solidFill>
              </a:rPr>
              <a:t>planned</a:t>
            </a: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b="0" dirty="0">
                <a:solidFill>
                  <a:schemeClr val="tx2"/>
                </a:solidFill>
              </a:rPr>
              <a:t>for</a:t>
            </a:r>
            <a:r>
              <a:rPr lang="en-GB" sz="2400" dirty="0">
                <a:solidFill>
                  <a:schemeClr val="tx2"/>
                </a:solidFill>
              </a:rPr>
              <a:t> YETS 22/23</a:t>
            </a: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Successful HV pre-conditioning </a:t>
            </a: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Planning</a:t>
            </a:r>
            <a:r>
              <a:rPr lang="en-US" sz="2400" b="0" dirty="0">
                <a:solidFill>
                  <a:schemeClr val="tx2"/>
                </a:solidFill>
              </a:rPr>
              <a:t> has been </a:t>
            </a:r>
            <a:r>
              <a:rPr lang="en-US" sz="2400" dirty="0">
                <a:solidFill>
                  <a:schemeClr val="tx2"/>
                </a:solidFill>
              </a:rPr>
              <a:t>delayed</a:t>
            </a:r>
            <a:r>
              <a:rPr lang="en-US" sz="2400" b="0" dirty="0">
                <a:solidFill>
                  <a:schemeClr val="tx2"/>
                </a:solidFill>
              </a:rPr>
              <a:t> due to a </a:t>
            </a:r>
            <a:r>
              <a:rPr lang="en-US" sz="2400" dirty="0">
                <a:solidFill>
                  <a:schemeClr val="tx2"/>
                </a:solidFill>
              </a:rPr>
              <a:t>vacuum</a:t>
            </a:r>
            <a:r>
              <a:rPr lang="en-US" sz="2400" b="0" dirty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leak</a:t>
            </a:r>
            <a:r>
              <a:rPr lang="en-US" sz="2400" b="0" dirty="0">
                <a:solidFill>
                  <a:schemeClr val="tx2"/>
                </a:solidFill>
              </a:rPr>
              <a:t>. </a:t>
            </a:r>
            <a:br>
              <a:rPr lang="en-US" sz="2400" b="0" dirty="0">
                <a:solidFill>
                  <a:schemeClr val="tx2"/>
                </a:solidFill>
              </a:rPr>
            </a:br>
            <a:r>
              <a:rPr lang="en-US" sz="2400" b="0" dirty="0">
                <a:solidFill>
                  <a:schemeClr val="tx2"/>
                </a:solidFill>
              </a:rPr>
              <a:t>The </a:t>
            </a:r>
            <a:r>
              <a:rPr lang="en-US" sz="2400" dirty="0">
                <a:solidFill>
                  <a:schemeClr val="tx2"/>
                </a:solidFill>
              </a:rPr>
              <a:t>seal</a:t>
            </a:r>
            <a:r>
              <a:rPr lang="en-US" sz="2400" b="0" dirty="0">
                <a:solidFill>
                  <a:schemeClr val="tx2"/>
                </a:solidFill>
              </a:rPr>
              <a:t> is being replaced. </a:t>
            </a:r>
            <a:br>
              <a:rPr lang="en-US" sz="2400" b="0" dirty="0">
                <a:solidFill>
                  <a:schemeClr val="tx2"/>
                </a:solidFill>
              </a:rPr>
            </a:br>
            <a:r>
              <a:rPr lang="en-US" sz="2400" b="0" dirty="0">
                <a:solidFill>
                  <a:schemeClr val="tx2"/>
                </a:solidFill>
              </a:rPr>
              <a:t>But still in schedule, for  YETS 22/23, at location MKI8C</a:t>
            </a:r>
            <a:endParaRPr lang="en-GB" sz="2400" dirty="0">
              <a:solidFill>
                <a:schemeClr val="tx2"/>
              </a:solidFill>
            </a:endParaRPr>
          </a:p>
        </p:txBody>
      </p:sp>
      <p:pic>
        <p:nvPicPr>
          <p:cNvPr id="57" name="Picture 56" descr="A picture containing engine&#10;&#10;Description automatically generated">
            <a:extLst>
              <a:ext uri="{FF2B5EF4-FFF2-40B4-BE49-F238E27FC236}">
                <a16:creationId xmlns:a16="http://schemas.microsoft.com/office/drawing/2014/main" id="{3C00B0F3-188A-0C05-677A-A8F4C07270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2" r="8763" b="12577"/>
          <a:stretch/>
        </p:blipFill>
        <p:spPr>
          <a:xfrm>
            <a:off x="6333697" y="1594438"/>
            <a:ext cx="5268367" cy="3320794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12D7EDF2-0C57-4880-B0C7-AA2C59719261}"/>
              </a:ext>
            </a:extLst>
          </p:cNvPr>
          <p:cNvSpPr txBox="1"/>
          <p:nvPr/>
        </p:nvSpPr>
        <p:spPr>
          <a:xfrm>
            <a:off x="6333698" y="5020168"/>
            <a:ext cx="4599773" cy="369332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r>
              <a:rPr lang="en-US" sz="1800" b="0" dirty="0"/>
              <a:t>MKI cool </a:t>
            </a:r>
            <a:r>
              <a:rPr lang="en-US" dirty="0"/>
              <a:t>in test cage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BB9A53D-D65D-E57F-6644-69A11395C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CBD33E-43F7-916E-29DC-C5199194F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836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8664376" cy="720000"/>
          </a:xfr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sz="3200" dirty="0"/>
              <a:t>5. Conclusions</a:t>
            </a:r>
          </a:p>
        </p:txBody>
      </p:sp>
      <p:sp>
        <p:nvSpPr>
          <p:cNvPr id="26" name="Content Placeholder 8">
            <a:extLst>
              <a:ext uri="{FF2B5EF4-FFF2-40B4-BE49-F238E27FC236}">
                <a16:creationId xmlns:a16="http://schemas.microsoft.com/office/drawing/2014/main" id="{54B4AD59-4189-F9A5-D119-22493360696E}"/>
              </a:ext>
            </a:extLst>
          </p:cNvPr>
          <p:cNvSpPr txBox="1">
            <a:spLocks/>
          </p:cNvSpPr>
          <p:nvPr/>
        </p:nvSpPr>
        <p:spPr>
          <a:xfrm>
            <a:off x="393300" y="1277395"/>
            <a:ext cx="5843872" cy="48239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High voltage issues </a:t>
            </a:r>
            <a:r>
              <a:rPr lang="en-GB" sz="2000" b="0" dirty="0">
                <a:solidFill>
                  <a:schemeClr val="tx2"/>
                </a:solidFill>
              </a:rPr>
              <a:t>during 2019 and 2020 have been </a:t>
            </a:r>
            <a:r>
              <a:rPr lang="en-GB" sz="2000" dirty="0">
                <a:solidFill>
                  <a:schemeClr val="tx2"/>
                </a:solidFill>
              </a:rPr>
              <a:t>successfully</a:t>
            </a:r>
            <a:r>
              <a:rPr lang="en-GB" sz="2000" b="0" dirty="0">
                <a:solidFill>
                  <a:schemeClr val="tx2"/>
                </a:solidFill>
              </a:rPr>
              <a:t> </a:t>
            </a:r>
            <a:r>
              <a:rPr lang="en-GB" sz="2000" u="sng" dirty="0">
                <a:solidFill>
                  <a:schemeClr val="tx2"/>
                </a:solidFill>
              </a:rPr>
              <a:t>solved</a:t>
            </a: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sz="100" u="sng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2"/>
                </a:solidFill>
              </a:rPr>
              <a:t>The </a:t>
            </a:r>
            <a:r>
              <a:rPr lang="en-GB" sz="2000" dirty="0">
                <a:solidFill>
                  <a:schemeClr val="tx2"/>
                </a:solidFill>
              </a:rPr>
              <a:t>remaining</a:t>
            </a:r>
            <a:r>
              <a:rPr lang="en-GB" sz="2000" b="0" dirty="0">
                <a:solidFill>
                  <a:schemeClr val="tx2"/>
                </a:solidFill>
              </a:rPr>
              <a:t> </a:t>
            </a:r>
            <a:r>
              <a:rPr lang="en-GB" sz="2000" dirty="0">
                <a:solidFill>
                  <a:schemeClr val="tx2"/>
                </a:solidFill>
              </a:rPr>
              <a:t>issue</a:t>
            </a:r>
            <a:r>
              <a:rPr lang="en-GB" sz="2000" b="0" dirty="0">
                <a:solidFill>
                  <a:schemeClr val="tx2"/>
                </a:solidFill>
              </a:rPr>
              <a:t> is the </a:t>
            </a:r>
            <a:r>
              <a:rPr lang="en-GB" sz="2000" dirty="0">
                <a:solidFill>
                  <a:schemeClr val="tx2"/>
                </a:solidFill>
              </a:rPr>
              <a:t>risk</a:t>
            </a:r>
            <a:r>
              <a:rPr lang="en-GB" sz="2000" b="0" dirty="0">
                <a:solidFill>
                  <a:schemeClr val="tx2"/>
                </a:solidFill>
              </a:rPr>
              <a:t> of puncture due to </a:t>
            </a:r>
            <a:r>
              <a:rPr lang="en-GB" sz="2000" dirty="0">
                <a:solidFill>
                  <a:schemeClr val="tx2"/>
                </a:solidFill>
              </a:rPr>
              <a:t>non-conforming</a:t>
            </a:r>
            <a:r>
              <a:rPr lang="en-GB" sz="2000" b="0" dirty="0">
                <a:solidFill>
                  <a:schemeClr val="tx2"/>
                </a:solidFill>
              </a:rPr>
              <a:t> alumina </a:t>
            </a:r>
            <a:r>
              <a:rPr lang="en-GB" sz="2000" dirty="0">
                <a:solidFill>
                  <a:schemeClr val="tx2"/>
                </a:solidFill>
              </a:rPr>
              <a:t>tubes:</a:t>
            </a:r>
          </a:p>
          <a:p>
            <a:pPr marL="609600" lvl="1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/>
                </a:solidFill>
              </a:rPr>
              <a:t>The issue is well </a:t>
            </a:r>
            <a:r>
              <a:rPr lang="en-GB" sz="1600" b="1" dirty="0">
                <a:solidFill>
                  <a:schemeClr val="tx2"/>
                </a:solidFill>
              </a:rPr>
              <a:t>understood</a:t>
            </a:r>
            <a:r>
              <a:rPr lang="en-GB" sz="1600" b="0" dirty="0">
                <a:solidFill>
                  <a:schemeClr val="tx2"/>
                </a:solidFill>
              </a:rPr>
              <a:t> and a there is good </a:t>
            </a:r>
            <a:r>
              <a:rPr lang="en-GB" sz="1600" b="1" dirty="0">
                <a:solidFill>
                  <a:schemeClr val="tx2"/>
                </a:solidFill>
              </a:rPr>
              <a:t>collaboration </a:t>
            </a:r>
            <a:r>
              <a:rPr lang="en-GB" sz="1600" dirty="0">
                <a:solidFill>
                  <a:schemeClr val="tx2"/>
                </a:solidFill>
              </a:rPr>
              <a:t>with the manufacturer </a:t>
            </a:r>
          </a:p>
          <a:p>
            <a:pPr marL="609600" lvl="1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Detailed measurements </a:t>
            </a:r>
            <a:r>
              <a:rPr lang="en-GB" sz="1600" dirty="0">
                <a:solidFill>
                  <a:schemeClr val="tx2"/>
                </a:solidFill>
              </a:rPr>
              <a:t>of the tubes </a:t>
            </a:r>
            <a:r>
              <a:rPr lang="en-GB" sz="1600" u="sng" dirty="0">
                <a:solidFill>
                  <a:schemeClr val="tx2"/>
                </a:solidFill>
              </a:rPr>
              <a:t>prior</a:t>
            </a:r>
            <a:r>
              <a:rPr lang="en-GB" sz="1600" dirty="0">
                <a:solidFill>
                  <a:schemeClr val="tx2"/>
                </a:solidFill>
              </a:rPr>
              <a:t> to machining will result in achieving minimum of 2mm wall </a:t>
            </a:r>
            <a:r>
              <a:rPr lang="en-GB" sz="1600" b="1" dirty="0">
                <a:solidFill>
                  <a:schemeClr val="tx2"/>
                </a:solidFill>
              </a:rPr>
              <a:t>thickness</a:t>
            </a:r>
          </a:p>
          <a:p>
            <a:pPr marL="933750" lvl="2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</a:pPr>
            <a:r>
              <a:rPr lang="en-GB" sz="1600" b="1" dirty="0">
                <a:solidFill>
                  <a:schemeClr val="tx2"/>
                </a:solidFill>
              </a:rPr>
              <a:t>Remeasuring</a:t>
            </a:r>
            <a:r>
              <a:rPr lang="en-GB" sz="1600" dirty="0">
                <a:solidFill>
                  <a:schemeClr val="tx2"/>
                </a:solidFill>
              </a:rPr>
              <a:t> the tubes </a:t>
            </a:r>
            <a:r>
              <a:rPr lang="en-GB" sz="1600" u="sng" dirty="0">
                <a:solidFill>
                  <a:schemeClr val="tx2"/>
                </a:solidFill>
              </a:rPr>
              <a:t>after</a:t>
            </a:r>
            <a:r>
              <a:rPr lang="en-GB" sz="1600" dirty="0">
                <a:solidFill>
                  <a:schemeClr val="tx2"/>
                </a:solidFill>
              </a:rPr>
              <a:t> machining will </a:t>
            </a:r>
            <a:r>
              <a:rPr lang="en-GB" sz="1600" b="1" dirty="0">
                <a:solidFill>
                  <a:schemeClr val="tx2"/>
                </a:solidFill>
              </a:rPr>
              <a:t>validate correct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b="1" dirty="0">
                <a:solidFill>
                  <a:schemeClr val="tx2"/>
                </a:solidFill>
              </a:rPr>
              <a:t>machining</a:t>
            </a:r>
            <a:r>
              <a:rPr lang="en-GB" sz="1600" dirty="0">
                <a:solidFill>
                  <a:schemeClr val="tx2"/>
                </a:solidFill>
              </a:rPr>
              <a:t>, and therefore </a:t>
            </a:r>
            <a:r>
              <a:rPr lang="en-GB" sz="1600" b="1" dirty="0">
                <a:solidFill>
                  <a:schemeClr val="tx2"/>
                </a:solidFill>
              </a:rPr>
              <a:t>thickness</a:t>
            </a:r>
          </a:p>
          <a:p>
            <a:pPr marL="609600" lvl="1" indent="-285750">
              <a:spcBef>
                <a:spcPts val="6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Optimizing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b="1" dirty="0">
                <a:solidFill>
                  <a:schemeClr val="tx2"/>
                </a:solidFill>
              </a:rPr>
              <a:t>angular</a:t>
            </a:r>
            <a:r>
              <a:rPr lang="en-GB" sz="1600" dirty="0">
                <a:solidFill>
                  <a:schemeClr val="tx2"/>
                </a:solidFill>
              </a:rPr>
              <a:t> position, for installation in an MKI, will serve as an extra </a:t>
            </a:r>
            <a:r>
              <a:rPr lang="en-GB" sz="1600" b="1" dirty="0">
                <a:solidFill>
                  <a:schemeClr val="tx2"/>
                </a:solidFill>
              </a:rPr>
              <a:t>protection</a:t>
            </a:r>
            <a:r>
              <a:rPr lang="en-GB" sz="1600" dirty="0">
                <a:solidFill>
                  <a:schemeClr val="tx2"/>
                </a:solidFill>
              </a:rPr>
              <a:t> against HV breakdowns through the tube wall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7E847A7-8265-D6CF-ECA6-27693078D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7646" y="638268"/>
            <a:ext cx="3018959" cy="2102282"/>
          </a:xfrm>
          <a:prstGeom prst="rect">
            <a:avLst/>
          </a:prstGeom>
          <a:ln w="19050">
            <a:solidFill>
              <a:schemeClr val="accent1">
                <a:lumMod val="25000"/>
              </a:schemeClr>
            </a:solidFill>
          </a:ln>
        </p:spPr>
      </p:pic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366DC89B-EAA1-2FBB-AA0D-C05DED7E5575}"/>
              </a:ext>
            </a:extLst>
          </p:cNvPr>
          <p:cNvSpPr/>
          <p:nvPr/>
        </p:nvSpPr>
        <p:spPr>
          <a:xfrm>
            <a:off x="7257447" y="173256"/>
            <a:ext cx="3445845" cy="3137596"/>
          </a:xfrm>
          <a:prstGeom prst="mathMultiply">
            <a:avLst>
              <a:gd name="adj1" fmla="val 12815"/>
            </a:avLst>
          </a:prstGeom>
          <a:solidFill>
            <a:srgbClr val="00B05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 descr="A picture containing person, person&#10;&#10;Description automatically generated">
            <a:extLst>
              <a:ext uri="{FF2B5EF4-FFF2-40B4-BE49-F238E27FC236}">
                <a16:creationId xmlns:a16="http://schemas.microsoft.com/office/drawing/2014/main" id="{288B33CF-59D5-D782-2648-E9496511C6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8" t="18719" r="16096" b="7855"/>
          <a:stretch/>
        </p:blipFill>
        <p:spPr bwMode="auto">
          <a:xfrm>
            <a:off x="7854330" y="3022870"/>
            <a:ext cx="1866901" cy="2346718"/>
          </a:xfrm>
          <a:prstGeom prst="roundRect">
            <a:avLst>
              <a:gd name="adj" fmla="val 0"/>
            </a:avLst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7" name="Picture 56" descr="Graphical user interface&#10;&#10;Description automatically generated">
            <a:extLst>
              <a:ext uri="{FF2B5EF4-FFF2-40B4-BE49-F238E27FC236}">
                <a16:creationId xmlns:a16="http://schemas.microsoft.com/office/drawing/2014/main" id="{33199689-2FBB-55AE-1D28-CF8E53919EE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753" t="20834" r="57693" b="31563"/>
          <a:stretch/>
        </p:blipFill>
        <p:spPr>
          <a:xfrm rot="16200000">
            <a:off x="10089415" y="3330348"/>
            <a:ext cx="2189160" cy="1731761"/>
          </a:xfrm>
          <a:prstGeom prst="rect">
            <a:avLst/>
          </a:prstGeom>
        </p:spPr>
      </p:pic>
      <p:pic>
        <p:nvPicPr>
          <p:cNvPr id="5" name="Graphic 4" descr="Checkmark with solid fill">
            <a:extLst>
              <a:ext uri="{FF2B5EF4-FFF2-40B4-BE49-F238E27FC236}">
                <a16:creationId xmlns:a16="http://schemas.microsoft.com/office/drawing/2014/main" id="{04948301-7914-DFA6-EDD3-7FFD7C3F43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0887" y="3883020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EC3C2B5-30AE-F754-266F-0AF1BBCA945A}"/>
                  </a:ext>
                </a:extLst>
              </p:cNvPr>
              <p:cNvSpPr txBox="1"/>
              <p:nvPr/>
            </p:nvSpPr>
            <p:spPr>
              <a:xfrm>
                <a:off x="10616605" y="4973165"/>
                <a:ext cx="1131207" cy="224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EC3C2B5-30AE-F754-266F-0AF1BBCA9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6605" y="4973165"/>
                <a:ext cx="1131207" cy="224870"/>
              </a:xfrm>
              <a:prstGeom prst="rect">
                <a:avLst/>
              </a:prstGeom>
              <a:blipFill>
                <a:blip r:embed="rId8"/>
                <a:stretch>
                  <a:fillRect l="-2703" r="-4865" b="-270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8ED6CC8-5B25-FACE-CCB5-6577B4E63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217F307-00F0-BDC7-BB26-B4D2FA533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18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3D0CF0-4333-FD6F-59AC-B35FB47238D2}"/>
              </a:ext>
            </a:extLst>
          </p:cNvPr>
          <p:cNvSpPr txBox="1"/>
          <p:nvPr/>
        </p:nvSpPr>
        <p:spPr>
          <a:xfrm>
            <a:off x="7108085" y="5552871"/>
            <a:ext cx="3999461" cy="752198"/>
          </a:xfrm>
          <a:prstGeom prst="roundRect">
            <a:avLst>
              <a:gd name="adj" fmla="val 38417"/>
            </a:avLst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108000" tIns="108000" rIns="108000" bIns="108000">
            <a:spAutoFit/>
          </a:bodyPr>
          <a:lstStyle/>
          <a:p>
            <a:r>
              <a:rPr lang="en-GB" sz="2400" dirty="0">
                <a:solidFill>
                  <a:srgbClr val="111F8A"/>
                </a:solidFill>
              </a:rPr>
              <a:t>Thanks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2992277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DDE20-9350-6D6C-8F35-E2BB16F7E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Spare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F35656-D7F3-B273-907C-5264B515D4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92952-AE3C-1997-7433-E80BB4A32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91111-2F2E-6D62-3403-95827FB0A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567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EA6BCD-FBC9-9432-7492-4C977F73A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00125"/>
            <a:ext cx="11376024" cy="520065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Context</a:t>
            </a:r>
          </a:p>
          <a:p>
            <a:pPr marL="781200" lvl="1" indent="-457200"/>
            <a:r>
              <a:rPr lang="en-GB" dirty="0"/>
              <a:t>MKI purpose and design</a:t>
            </a:r>
          </a:p>
          <a:p>
            <a:pPr marL="781200" lvl="1" indent="-457200"/>
            <a:r>
              <a:rPr lang="en-GB" dirty="0"/>
              <a:t>Cr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coating</a:t>
            </a:r>
          </a:p>
          <a:p>
            <a:pPr marL="781200" lvl="1" indent="-457200">
              <a:spcAft>
                <a:spcPts val="0"/>
              </a:spcAft>
            </a:pPr>
            <a:r>
              <a:rPr lang="en-GB" dirty="0"/>
              <a:t>Damping element and MKI cool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Issues – now solved</a:t>
            </a:r>
          </a:p>
          <a:p>
            <a:pPr marL="781200" lvl="1" indent="-457200"/>
            <a:r>
              <a:rPr lang="en-GB" dirty="0"/>
              <a:t>HV breakdowns</a:t>
            </a:r>
          </a:p>
          <a:p>
            <a:pPr marL="781200" lvl="1" indent="-457200">
              <a:spcAft>
                <a:spcPts val="0"/>
              </a:spcAft>
            </a:pPr>
            <a:r>
              <a:rPr lang="en-GB" dirty="0"/>
              <a:t>Unsuccessful conditioning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Issue – understood</a:t>
            </a:r>
          </a:p>
          <a:p>
            <a:pPr marL="781200" lvl="1" indent="-457200"/>
            <a:r>
              <a:rPr lang="en-GB" dirty="0"/>
              <a:t>Mis-manufactured alumina tubes</a:t>
            </a:r>
          </a:p>
          <a:p>
            <a:pPr marL="781200" lvl="1" indent="-457200">
              <a:spcAft>
                <a:spcPts val="0"/>
              </a:spcAft>
            </a:pPr>
            <a:r>
              <a:rPr lang="en-GB" dirty="0"/>
              <a:t>Present work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Status of first MKI cool to be installed in LHC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Conclusions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F12853-16D9-FC1C-5970-DF7F9FFC0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26532"/>
          </a:xfrm>
        </p:spPr>
        <p:txBody>
          <a:bodyPr/>
          <a:lstStyle/>
          <a:p>
            <a:r>
              <a:rPr lang="en-GB" sz="4000" dirty="0"/>
              <a:t>Outline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BD2E2-26A4-3BE4-EC7B-F26666314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180F8-E0AE-63ED-B31F-2E3888F07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511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</a:t>
            </a:r>
            <a:br>
              <a:rPr lang="en-GB" b="0" dirty="0"/>
            </a:br>
            <a:r>
              <a:rPr lang="en-GB" b="0" dirty="0"/>
              <a:t>MKI conditioning information</a:t>
            </a:r>
            <a:endParaRPr lang="en-GB" b="0" u="sng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FBD001-2372-8A3A-504E-3B30ED8F3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11376025" cy="4847165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Operational voltage </a:t>
            </a:r>
            <a:r>
              <a:rPr lang="en-GB" sz="1600" b="0" dirty="0"/>
              <a:t>of MKIs is </a:t>
            </a:r>
            <a:r>
              <a:rPr lang="en-GB" sz="1600" dirty="0"/>
              <a:t>49.6 kV </a:t>
            </a:r>
            <a:r>
              <a:rPr lang="en-GB" sz="1600" b="0" dirty="0"/>
              <a:t>at </a:t>
            </a:r>
            <a:r>
              <a:rPr lang="en-GB" sz="1600" dirty="0"/>
              <a:t>Point 2</a:t>
            </a:r>
            <a:r>
              <a:rPr lang="en-GB" sz="1600" b="0" dirty="0"/>
              <a:t> and </a:t>
            </a:r>
            <a:r>
              <a:rPr lang="en-GB" sz="1600" dirty="0"/>
              <a:t>51.3 kV</a:t>
            </a:r>
            <a:r>
              <a:rPr lang="en-GB" sz="1600" b="0" dirty="0"/>
              <a:t> at </a:t>
            </a:r>
            <a:r>
              <a:rPr lang="en-GB" sz="1600" dirty="0"/>
              <a:t>Point 8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All MKIs are </a:t>
            </a:r>
            <a:r>
              <a:rPr lang="en-GB" sz="1600" dirty="0"/>
              <a:t>conditioned to ~10 % </a:t>
            </a:r>
            <a:r>
              <a:rPr lang="en-GB" sz="1600" b="0" dirty="0"/>
              <a:t>above Point 8 voltage = </a:t>
            </a:r>
            <a:r>
              <a:rPr lang="en-GB" sz="1600" dirty="0"/>
              <a:t>56.1 kV</a:t>
            </a:r>
            <a:br>
              <a:rPr lang="en-GB" sz="1600" dirty="0"/>
            </a:br>
            <a:endParaRPr lang="en-GB" sz="1600" b="0" dirty="0"/>
          </a:p>
          <a:p>
            <a:pPr>
              <a:spcBef>
                <a:spcPts val="400"/>
              </a:spcBef>
            </a:pPr>
            <a:r>
              <a:rPr lang="en-GB" sz="1800" b="0" dirty="0"/>
              <a:t>During </a:t>
            </a:r>
            <a:r>
              <a:rPr lang="en-GB" sz="1800" dirty="0"/>
              <a:t>HV</a:t>
            </a:r>
            <a:r>
              <a:rPr lang="en-GB" sz="1800" b="0" dirty="0"/>
              <a:t> </a:t>
            </a:r>
            <a:r>
              <a:rPr lang="en-GB" sz="1800" dirty="0"/>
              <a:t>conditioning</a:t>
            </a:r>
            <a:r>
              <a:rPr lang="en-GB" sz="1800" b="0" dirty="0"/>
              <a:t>: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Voltage is </a:t>
            </a:r>
            <a:r>
              <a:rPr lang="en-GB" sz="1600" dirty="0"/>
              <a:t>ramped</a:t>
            </a:r>
            <a:r>
              <a:rPr lang="en-GB" sz="1600" b="0" dirty="0"/>
              <a:t> up </a:t>
            </a:r>
            <a:r>
              <a:rPr lang="en-GB" sz="1600" dirty="0"/>
              <a:t>to 56.1kV </a:t>
            </a:r>
            <a:r>
              <a:rPr lang="en-GB" sz="1600" b="0" dirty="0"/>
              <a:t>at a fixed pulse length of </a:t>
            </a:r>
            <a:r>
              <a:rPr lang="en-GB" sz="1600" dirty="0"/>
              <a:t>1.5µs</a:t>
            </a:r>
            <a:r>
              <a:rPr lang="en-GB" sz="1600" b="0" dirty="0"/>
              <a:t>;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Ramping is followed by a </a:t>
            </a:r>
            <a:r>
              <a:rPr lang="en-GB" sz="1600" dirty="0"/>
              <a:t>plateau</a:t>
            </a:r>
            <a:r>
              <a:rPr lang="en-GB" sz="1600" b="0" dirty="0"/>
              <a:t> (</a:t>
            </a:r>
            <a:r>
              <a:rPr lang="en-GB" sz="1600" dirty="0"/>
              <a:t>1.5µs</a:t>
            </a:r>
            <a:r>
              <a:rPr lang="en-GB" sz="1600" b="0" dirty="0"/>
              <a:t> at </a:t>
            </a:r>
            <a:r>
              <a:rPr lang="en-GB" sz="1600" dirty="0"/>
              <a:t>56.1kV</a:t>
            </a:r>
            <a:r>
              <a:rPr lang="en-GB" sz="1600" b="0" dirty="0"/>
              <a:t> for </a:t>
            </a:r>
            <a:r>
              <a:rPr lang="en-GB" sz="1600" dirty="0"/>
              <a:t>1200 pulses</a:t>
            </a:r>
            <a:r>
              <a:rPr lang="en-GB" sz="1600" b="0" dirty="0"/>
              <a:t>);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Plateau is followed by </a:t>
            </a:r>
            <a:r>
              <a:rPr lang="en-GB" sz="1600" dirty="0"/>
              <a:t>enlarging mode </a:t>
            </a:r>
            <a:r>
              <a:rPr lang="en-GB" sz="1600" b="0" dirty="0"/>
              <a:t>(</a:t>
            </a:r>
            <a:r>
              <a:rPr lang="en-GB" sz="1600" dirty="0"/>
              <a:t>1.5µs to 8.8µs</a:t>
            </a:r>
            <a:r>
              <a:rPr lang="en-GB" sz="1600" b="0" dirty="0"/>
              <a:t>) at </a:t>
            </a:r>
            <a:r>
              <a:rPr lang="en-GB" sz="1600" dirty="0"/>
              <a:t>55.1kV</a:t>
            </a:r>
            <a:r>
              <a:rPr lang="en-GB" sz="1600" b="0" dirty="0"/>
              <a:t>;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Finally, a </a:t>
            </a:r>
            <a:r>
              <a:rPr lang="en-GB" sz="1600" dirty="0"/>
              <a:t>plateau</a:t>
            </a:r>
            <a:r>
              <a:rPr lang="en-GB" sz="1600" b="0" dirty="0"/>
              <a:t> with </a:t>
            </a:r>
            <a:r>
              <a:rPr lang="en-GB" sz="1600" dirty="0"/>
              <a:t>8.8µs</a:t>
            </a:r>
            <a:r>
              <a:rPr lang="en-GB" sz="1600" b="0" dirty="0"/>
              <a:t> at </a:t>
            </a:r>
            <a:r>
              <a:rPr lang="en-GB" sz="1600" dirty="0"/>
              <a:t>55.1kV</a:t>
            </a:r>
            <a:r>
              <a:rPr lang="en-GB" sz="1600" b="0" dirty="0"/>
              <a:t> for </a:t>
            </a:r>
            <a:r>
              <a:rPr lang="en-GB" sz="1600" dirty="0"/>
              <a:t>1200 pulses</a:t>
            </a:r>
            <a:br>
              <a:rPr lang="en-GB" sz="1600" b="0" dirty="0"/>
            </a:br>
            <a:endParaRPr lang="en-GB" sz="1600" b="0" dirty="0"/>
          </a:p>
          <a:p>
            <a:pPr>
              <a:spcBef>
                <a:spcPts val="400"/>
              </a:spcBef>
            </a:pPr>
            <a:r>
              <a:rPr lang="en-GB" sz="1800" b="0" dirty="0"/>
              <a:t>HV conditioning is followed by a </a:t>
            </a:r>
            <a:r>
              <a:rPr lang="en-GB" sz="1800" dirty="0"/>
              <a:t>micro-discharge test</a:t>
            </a:r>
            <a:r>
              <a:rPr lang="en-GB" sz="1800" b="0" dirty="0"/>
              <a:t>, for validating the MKI: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Voltage is quickly ramped up to </a:t>
            </a:r>
            <a:r>
              <a:rPr lang="en-GB" sz="1600" dirty="0"/>
              <a:t>55kV</a:t>
            </a:r>
            <a:r>
              <a:rPr lang="en-GB" sz="1600" b="0" dirty="0"/>
              <a:t>* at a fixed pulse length of 8.6µs, 500 pulses per step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GB" sz="1600" b="0" dirty="0"/>
          </a:p>
          <a:p>
            <a:pPr>
              <a:spcBef>
                <a:spcPts val="400"/>
              </a:spcBef>
            </a:pPr>
            <a:r>
              <a:rPr lang="en-GB" sz="1400" b="0" dirty="0">
                <a:solidFill>
                  <a:schemeClr val="tx1"/>
                </a:solidFill>
              </a:rPr>
              <a:t>Notes:</a:t>
            </a:r>
          </a:p>
          <a:p>
            <a:pPr>
              <a:spcBef>
                <a:spcPts val="400"/>
              </a:spcBef>
            </a:pPr>
            <a:r>
              <a:rPr lang="en-GB" sz="1400" b="0" dirty="0">
                <a:solidFill>
                  <a:schemeClr val="tx1"/>
                </a:solidFill>
              </a:rPr>
              <a:t>*:  1 kV above the maximum </a:t>
            </a:r>
            <a:r>
              <a:rPr lang="en-GB" sz="1400" b="0" dirty="0" err="1">
                <a:solidFill>
                  <a:schemeClr val="tx1"/>
                </a:solidFill>
              </a:rPr>
              <a:t>SoftStart</a:t>
            </a:r>
            <a:r>
              <a:rPr lang="en-GB" sz="1400" b="0" dirty="0">
                <a:solidFill>
                  <a:schemeClr val="tx1"/>
                </a:solidFill>
              </a:rPr>
              <a:t> PFN voltage at Point 8</a:t>
            </a:r>
          </a:p>
          <a:p>
            <a:pPr>
              <a:spcBef>
                <a:spcPts val="400"/>
              </a:spcBef>
            </a:pPr>
            <a:r>
              <a:rPr lang="en-GB" sz="1400" b="0" dirty="0">
                <a:solidFill>
                  <a:schemeClr val="tx1"/>
                </a:solidFill>
              </a:rPr>
              <a:t>A pressure rise is considered a micro-discharge (energy dissipated in the magnet or beam screen is relatively low) when the pressure takes a few minutes (e.g. 3 minutes) to recover to its pre-breakdown level.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83F41A-E5E3-E911-098E-6FED163D1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423E9E-C003-C2A4-D626-F861107AB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7" name="Content Placeholder 7">
            <a:extLst>
              <a:ext uri="{FF2B5EF4-FFF2-40B4-BE49-F238E27FC236}">
                <a16:creationId xmlns:a16="http://schemas.microsoft.com/office/drawing/2014/main" id="{980119B2-05FD-28D1-E2A0-55417212856A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7730837" y="665017"/>
          <a:ext cx="4252682" cy="3458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771976A-6E6F-B799-25D0-62FD128CBC0A}"/>
              </a:ext>
            </a:extLst>
          </p:cNvPr>
          <p:cNvSpPr txBox="1"/>
          <p:nvPr/>
        </p:nvSpPr>
        <p:spPr>
          <a:xfrm>
            <a:off x="9482066" y="1404333"/>
            <a:ext cx="9164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plateau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1BE596-3B2F-A108-538F-BA71D69E05A9}"/>
              </a:ext>
            </a:extLst>
          </p:cNvPr>
          <p:cNvSpPr txBox="1"/>
          <p:nvPr/>
        </p:nvSpPr>
        <p:spPr>
          <a:xfrm>
            <a:off x="10708555" y="1650554"/>
            <a:ext cx="9164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plateau</a:t>
            </a:r>
          </a:p>
        </p:txBody>
      </p:sp>
    </p:spTree>
    <p:extLst>
      <p:ext uri="{BB962C8B-B14F-4D97-AF65-F5344CB8AC3E}">
        <p14:creationId xmlns:p14="http://schemas.microsoft.com/office/powerpoint/2010/main" val="16146954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A0513-96EB-5C00-D7EF-D958A877A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Alumina tube measurements summary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FE39-BC0A-4C07-AA84-E56296DCB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MKI Cool - M. Diaz Zumel - 12th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612B1-B9A5-4168-BF33-9A4FFE4D0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E53F7B-D2DA-444A-8A57-885A018407D2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9A40015-30A9-4CD9-929E-FB3774097E4E}"/>
              </a:ext>
            </a:extLst>
          </p:cNvPr>
          <p:cNvSpPr txBox="1">
            <a:spLocks/>
          </p:cNvSpPr>
          <p:nvPr/>
        </p:nvSpPr>
        <p:spPr>
          <a:xfrm>
            <a:off x="1816203" y="277796"/>
            <a:ext cx="8785122" cy="10842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200">
                <a:ea typeface="+mj-ea"/>
                <a:cs typeface="+mj-cs"/>
              </a:defRPr>
            </a:lvl1pPr>
          </a:lstStyle>
          <a:p>
            <a:br>
              <a:rPr lang="en-US" sz="3600" dirty="0"/>
            </a:br>
            <a:endParaRPr lang="en-GB" sz="36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F643CDD-763E-44F5-9E2D-0B9248B472A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32883" y="1535132"/>
          <a:ext cx="8960993" cy="4109385"/>
        </p:xfrm>
        <a:graphic>
          <a:graphicData uri="http://schemas.openxmlformats.org/drawingml/2006/table">
            <a:tbl>
              <a:tblPr firstRow="1"/>
              <a:tblGrid>
                <a:gridCol w="394086">
                  <a:extLst>
                    <a:ext uri="{9D8B030D-6E8A-4147-A177-3AD203B41FA5}">
                      <a16:colId xmlns:a16="http://schemas.microsoft.com/office/drawing/2014/main" val="4226773314"/>
                    </a:ext>
                  </a:extLst>
                </a:gridCol>
                <a:gridCol w="394086">
                  <a:extLst>
                    <a:ext uri="{9D8B030D-6E8A-4147-A177-3AD203B41FA5}">
                      <a16:colId xmlns:a16="http://schemas.microsoft.com/office/drawing/2014/main" val="1063851899"/>
                    </a:ext>
                  </a:extLst>
                </a:gridCol>
                <a:gridCol w="634407">
                  <a:extLst>
                    <a:ext uri="{9D8B030D-6E8A-4147-A177-3AD203B41FA5}">
                      <a16:colId xmlns:a16="http://schemas.microsoft.com/office/drawing/2014/main" val="1409165513"/>
                    </a:ext>
                  </a:extLst>
                </a:gridCol>
                <a:gridCol w="1338235">
                  <a:extLst>
                    <a:ext uri="{9D8B030D-6E8A-4147-A177-3AD203B41FA5}">
                      <a16:colId xmlns:a16="http://schemas.microsoft.com/office/drawing/2014/main" val="499742311"/>
                    </a:ext>
                  </a:extLst>
                </a:gridCol>
                <a:gridCol w="803478">
                  <a:extLst>
                    <a:ext uri="{9D8B030D-6E8A-4147-A177-3AD203B41FA5}">
                      <a16:colId xmlns:a16="http://schemas.microsoft.com/office/drawing/2014/main" val="4290889197"/>
                    </a:ext>
                  </a:extLst>
                </a:gridCol>
                <a:gridCol w="987324">
                  <a:extLst>
                    <a:ext uri="{9D8B030D-6E8A-4147-A177-3AD203B41FA5}">
                      <a16:colId xmlns:a16="http://schemas.microsoft.com/office/drawing/2014/main" val="927345574"/>
                    </a:ext>
                  </a:extLst>
                </a:gridCol>
                <a:gridCol w="2158961">
                  <a:extLst>
                    <a:ext uri="{9D8B030D-6E8A-4147-A177-3AD203B41FA5}">
                      <a16:colId xmlns:a16="http://schemas.microsoft.com/office/drawing/2014/main" val="2767335184"/>
                    </a:ext>
                  </a:extLst>
                </a:gridCol>
                <a:gridCol w="2250416">
                  <a:extLst>
                    <a:ext uri="{9D8B030D-6E8A-4147-A177-3AD203B41FA5}">
                      <a16:colId xmlns:a16="http://schemas.microsoft.com/office/drawing/2014/main" val="305269335"/>
                    </a:ext>
                  </a:extLst>
                </a:gridCol>
              </a:tblGrid>
              <a:tr h="803133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Tube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Absolute 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mininum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thickness (mm)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Longitudinal position (cm) of the minimum thickness (starting from 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a:t>Ø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56mm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end)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hole radius (mm)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offset of centre of hole (mm)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Relaxed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criteria</a:t>
                      </a:r>
                    </a:p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Thinnest point on </a:t>
                      </a:r>
                      <a:r>
                        <a:rPr lang="en-GB" sz="1200" b="0" i="0" u="none" strike="noStrike" dirty="0">
                          <a:solidFill>
                            <a:schemeClr val="accent3"/>
                          </a:solidFill>
                          <a:effectLst/>
                          <a:latin typeface="Calibri" panose="020F0502020204030204" pitchFamily="34" charset="0"/>
                        </a:rPr>
                        <a:t>critical angles (± 15° inc.)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optimization (mm)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Exigent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criteria</a:t>
                      </a:r>
                    </a:p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Thinnest point on </a:t>
                      </a:r>
                      <a:r>
                        <a:rPr lang="en-GB" sz="1200" b="0" i="0" u="none" strike="noStrike" dirty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</a:rPr>
                        <a:t>critical angles (± 30° inc.)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optimization (mm)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678337"/>
                  </a:ext>
                </a:extLst>
              </a:tr>
              <a:tr h="156384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Old tubes</a:t>
                      </a:r>
                    </a:p>
                  </a:txBody>
                  <a:tcPr marL="8136" marR="8136" marT="8136" marB="0" vert="vert27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MKI2B</a:t>
                      </a:r>
                      <a:endParaRPr lang="en-GB" sz="10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1.98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22.85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0.43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2.24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2.24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998068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LS1-1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22.93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0.27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2.25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1.955*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781367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LS1-2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22.96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3307097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LS1-3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2.04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22.86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0.39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2.39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2.39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699820"/>
                  </a:ext>
                </a:extLst>
              </a:tr>
              <a:tr h="156384">
                <a:tc rowSpan="14"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tubes</a:t>
                      </a:r>
                    </a:p>
                  </a:txBody>
                  <a:tcPr marL="8136" marR="8136" marT="8136" marB="0" vert="vert27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LS2-1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1.79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1957452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LS2-2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23.23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634098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LS2-3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23.11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1.72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1.72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136192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LS2-4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23.09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1.82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1.82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621349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LS2-5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1317886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LS2-6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23.08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284307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LS2-7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23.08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219781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LS2-8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23.08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0.61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2.06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99625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LS2-9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23.08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0237783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LS2-10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23.07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8640924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LS2-11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2.04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054818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LS2-12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23.08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1.93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1.45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1802420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LS2-13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23.13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6781499"/>
                  </a:ext>
                </a:extLst>
              </a:tr>
              <a:tr h="156384">
                <a:tc v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LS2-14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23.11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</a:t>
                      </a:r>
                    </a:p>
                  </a:txBody>
                  <a:tcPr marL="8408" marR="8408" marT="84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2.06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0883942"/>
                  </a:ext>
                </a:extLst>
              </a:tr>
              <a:tr h="411708">
                <a:tc>
                  <a:txBody>
                    <a:bodyPr/>
                    <a:lstStyle/>
                    <a:p>
                      <a:pPr algn="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36" marR="8136" marT="813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good tubes</a:t>
                      </a:r>
                    </a:p>
                  </a:txBody>
                  <a:tcPr marL="8136" marR="8136" marT="813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/>
                        <a:t>(2 of 3 2013 + 3 of 14 2017) = 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/>
                        <a:t>(2 of 3 2013 + 0 of 14 2017) =</a:t>
                      </a: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136" marR="8136" marT="8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508076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8E052C1C-9465-4263-B2F2-BA72DF48A1AC}"/>
              </a:ext>
            </a:extLst>
          </p:cNvPr>
          <p:cNvSpPr txBox="1"/>
          <p:nvPr/>
        </p:nvSpPr>
        <p:spPr>
          <a:xfrm>
            <a:off x="9719393" y="1439335"/>
            <a:ext cx="236682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Notes:</a:t>
            </a:r>
          </a:p>
          <a:p>
            <a:pPr algn="l"/>
            <a:r>
              <a:rPr lang="en-US" dirty="0"/>
              <a:t>LS1-? = 2013 batch</a:t>
            </a:r>
          </a:p>
          <a:p>
            <a:pPr algn="l"/>
            <a:r>
              <a:rPr lang="en-US" dirty="0"/>
              <a:t>LS2-? = 2017 batch</a:t>
            </a:r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FBCBBA3-273C-412B-86F1-EED28376A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7710" y="2638447"/>
            <a:ext cx="1859441" cy="188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27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139DC23-01A8-FC83-9732-8B8DF6B513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100" y="2057208"/>
            <a:ext cx="6801799" cy="274358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8772D2-9BD5-5BD1-1197-55895DC70F5F}"/>
              </a:ext>
            </a:extLst>
          </p:cNvPr>
          <p:cNvSpPr/>
          <p:nvPr/>
        </p:nvSpPr>
        <p:spPr>
          <a:xfrm>
            <a:off x="7035853" y="2068294"/>
            <a:ext cx="839168" cy="186351"/>
          </a:xfrm>
          <a:prstGeom prst="rect">
            <a:avLst/>
          </a:prstGeom>
          <a:solidFill>
            <a:srgbClr val="B5B9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A0C390-E01A-F538-4D08-DF34550E2E45}"/>
              </a:ext>
            </a:extLst>
          </p:cNvPr>
          <p:cNvSpPr/>
          <p:nvPr/>
        </p:nvSpPr>
        <p:spPr>
          <a:xfrm>
            <a:off x="8284461" y="2074847"/>
            <a:ext cx="1097667" cy="199704"/>
          </a:xfrm>
          <a:prstGeom prst="rect">
            <a:avLst/>
          </a:prstGeom>
          <a:solidFill>
            <a:srgbClr val="B5B9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F877A7-B8CA-4007-EDEE-EEB588B9B0CB}"/>
              </a:ext>
            </a:extLst>
          </p:cNvPr>
          <p:cNvSpPr/>
          <p:nvPr/>
        </p:nvSpPr>
        <p:spPr>
          <a:xfrm>
            <a:off x="2695099" y="2058521"/>
            <a:ext cx="4413624" cy="213560"/>
          </a:xfrm>
          <a:prstGeom prst="rect">
            <a:avLst/>
          </a:prstGeom>
          <a:solidFill>
            <a:srgbClr val="A8AD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BEE31A-FDB8-0DD7-8F31-80146613D84D}"/>
              </a:ext>
            </a:extLst>
          </p:cNvPr>
          <p:cNvSpPr/>
          <p:nvPr/>
        </p:nvSpPr>
        <p:spPr>
          <a:xfrm>
            <a:off x="7035853" y="2061944"/>
            <a:ext cx="151528" cy="471191"/>
          </a:xfrm>
          <a:prstGeom prst="rect">
            <a:avLst/>
          </a:prstGeom>
          <a:gradFill flip="none" rotWithShape="1">
            <a:gsLst>
              <a:gs pos="100000">
                <a:srgbClr val="BCC0CB">
                  <a:lumMod val="99000"/>
                  <a:lumOff val="1000"/>
                </a:srgbClr>
              </a:gs>
              <a:gs pos="0">
                <a:srgbClr val="ADB2C0"/>
              </a:gs>
            </a:gsLst>
            <a:lin ang="0" scaled="1"/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42B6ED-7AA6-10F2-10A2-938069C39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FCDCF1-FAD0-2D55-2071-31B765367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0853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95145"/>
            <a:ext cx="10560000" cy="720000"/>
          </a:xfrm>
        </p:spPr>
        <p:txBody>
          <a:bodyPr/>
          <a:lstStyle/>
          <a:p>
            <a:r>
              <a:rPr lang="en-GB" sz="3200" dirty="0"/>
              <a:t>Reminder of the HL-LHC Goals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1786920" y="1305136"/>
            <a:ext cx="8546152" cy="3508653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GB" sz="2000" kern="0" dirty="0">
                <a:solidFill>
                  <a:prstClr val="black"/>
                </a:solidFill>
                <a:latin typeface="Calibri"/>
              </a:rPr>
              <a:t>The main objective of </a:t>
            </a:r>
            <a:r>
              <a:rPr lang="en-GB" sz="2000" kern="0" dirty="0" err="1">
                <a:solidFill>
                  <a:prstClr val="black"/>
                </a:solidFill>
                <a:latin typeface="Calibri"/>
              </a:rPr>
              <a:t>HiLumi</a:t>
            </a:r>
            <a:r>
              <a:rPr lang="en-GB" sz="2000" kern="0" dirty="0">
                <a:solidFill>
                  <a:prstClr val="black"/>
                </a:solidFill>
                <a:latin typeface="Calibri"/>
              </a:rPr>
              <a:t> LHC Design Study is to extend the LHC lifetime by </a:t>
            </a:r>
            <a:r>
              <a:rPr lang="en-GB" sz="2000" b="1" kern="0" dirty="0">
                <a:solidFill>
                  <a:prstClr val="black"/>
                </a:solidFill>
                <a:latin typeface="Calibri"/>
              </a:rPr>
              <a:t>another decade </a:t>
            </a:r>
            <a:r>
              <a:rPr lang="en-GB" sz="2000" kern="0" dirty="0">
                <a:solidFill>
                  <a:prstClr val="black"/>
                </a:solidFill>
                <a:latin typeface="Calibri"/>
              </a:rPr>
              <a:t>and to determine a hardware configuration and a set of beam parameters that will allow the LHC to reach the following targets:</a:t>
            </a:r>
          </a:p>
          <a:p>
            <a:pPr defTabSz="914400">
              <a:defRPr/>
            </a:pPr>
            <a:endParaRPr lang="en-GB" kern="0" dirty="0">
              <a:solidFill>
                <a:prstClr val="black"/>
              </a:solidFill>
              <a:latin typeface="Calibri"/>
            </a:endParaRPr>
          </a:p>
          <a:p>
            <a:pPr defTabSz="914400">
              <a:defRPr/>
            </a:pPr>
            <a:r>
              <a:rPr lang="en-GB" sz="2400" kern="0" dirty="0">
                <a:solidFill>
                  <a:prstClr val="black"/>
                </a:solidFill>
                <a:latin typeface="Calibri"/>
              </a:rPr>
              <a:t>A peak luminosity of </a:t>
            </a:r>
            <a:r>
              <a:rPr lang="en-GB" sz="2400" kern="0" dirty="0" err="1">
                <a:solidFill>
                  <a:prstClr val="black"/>
                </a:solidFill>
                <a:latin typeface="Calibri"/>
              </a:rPr>
              <a:t>L</a:t>
            </a:r>
            <a:r>
              <a:rPr lang="en-GB" sz="2400" kern="0" baseline="-25000" dirty="0" err="1">
                <a:solidFill>
                  <a:prstClr val="black"/>
                </a:solidFill>
                <a:latin typeface="Calibri"/>
              </a:rPr>
              <a:t>peak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 =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5×10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34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cm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-2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with levelling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, allowing:</a:t>
            </a:r>
          </a:p>
          <a:p>
            <a:pPr defTabSz="914400">
              <a:defRPr/>
            </a:pPr>
            <a:br>
              <a:rPr lang="en-GB" sz="2400" kern="0" dirty="0">
                <a:solidFill>
                  <a:prstClr val="black"/>
                </a:solidFill>
                <a:latin typeface="Calibri"/>
              </a:rPr>
            </a:br>
            <a:r>
              <a:rPr lang="en-GB" sz="2400" kern="0" dirty="0">
                <a:solidFill>
                  <a:prstClr val="black"/>
                </a:solidFill>
                <a:latin typeface="Calibri"/>
              </a:rPr>
              <a:t>An integrated luminosity of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250 fb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per year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, enabling the goal of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L</a:t>
            </a:r>
            <a:r>
              <a:rPr lang="en-GB" sz="2400" b="1" kern="0" baseline="-25000" dirty="0">
                <a:solidFill>
                  <a:prstClr val="black"/>
                </a:solidFill>
                <a:latin typeface="Calibri"/>
              </a:rPr>
              <a:t>int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= 3000 fb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twelve years after the upgrade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. </a:t>
            </a:r>
            <a:br>
              <a:rPr lang="en-GB" sz="2400" kern="0" dirty="0">
                <a:solidFill>
                  <a:prstClr val="black"/>
                </a:solidFill>
                <a:latin typeface="Calibri"/>
              </a:rPr>
            </a:br>
            <a:r>
              <a:rPr lang="en-GB" sz="2400" kern="0" dirty="0">
                <a:solidFill>
                  <a:prstClr val="black"/>
                </a:solidFill>
                <a:latin typeface="Calibri"/>
              </a:rPr>
              <a:t>This luminosity is more than ten times the luminosity reach of the first 10 years of the LHC lifetime.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95700" y="908720"/>
            <a:ext cx="5400600" cy="369332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fr-CH" kern="0" err="1">
                <a:solidFill>
                  <a:prstClr val="black"/>
                </a:solidFill>
                <a:latin typeface="Calibri"/>
              </a:rPr>
              <a:t>From</a:t>
            </a:r>
            <a:r>
              <a:rPr lang="fr-CH" kern="0">
                <a:solidFill>
                  <a:prstClr val="black"/>
                </a:solidFill>
                <a:latin typeface="Calibri"/>
              </a:rPr>
              <a:t> FP7 HiLumi LHC Design </a:t>
            </a:r>
            <a:r>
              <a:rPr lang="fr-CH" kern="0" err="1">
                <a:solidFill>
                  <a:prstClr val="black"/>
                </a:solidFill>
                <a:latin typeface="Calibri"/>
              </a:rPr>
              <a:t>Study</a:t>
            </a:r>
            <a:r>
              <a:rPr lang="fr-CH" kern="0">
                <a:solidFill>
                  <a:prstClr val="black"/>
                </a:solidFill>
                <a:latin typeface="Calibri"/>
              </a:rPr>
              <a:t> application in 2010</a:t>
            </a:r>
            <a:endParaRPr lang="en-GB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07568" y="4863309"/>
            <a:ext cx="7704856" cy="1200329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b="1" kern="0">
                <a:solidFill>
                  <a:prstClr val="black"/>
                </a:solidFill>
                <a:latin typeface="Calibri"/>
              </a:rPr>
              <a:t>Ultimate</a:t>
            </a:r>
            <a:r>
              <a:rPr lang="en-US" kern="0">
                <a:solidFill>
                  <a:prstClr val="black"/>
                </a:solidFill>
                <a:latin typeface="Calibri"/>
              </a:rPr>
              <a:t> performance established 2015-2016. With same hardware </a:t>
            </a:r>
            <a:br>
              <a:rPr lang="en-US" kern="0">
                <a:solidFill>
                  <a:prstClr val="black"/>
                </a:solidFill>
                <a:latin typeface="Calibri"/>
              </a:rPr>
            </a:br>
            <a:r>
              <a:rPr lang="en-US" kern="0">
                <a:solidFill>
                  <a:prstClr val="black"/>
                </a:solidFill>
                <a:latin typeface="Calibri"/>
              </a:rPr>
              <a:t>and same beam parameters, by using </a:t>
            </a:r>
            <a:r>
              <a:rPr lang="en-US" b="1" kern="0">
                <a:solidFill>
                  <a:prstClr val="black"/>
                </a:solidFill>
                <a:latin typeface="Calibri"/>
              </a:rPr>
              <a:t>engineering margins:</a:t>
            </a:r>
          </a:p>
          <a:p>
            <a:pPr algn="ctr" defTabSz="914400">
              <a:defRPr/>
            </a:pPr>
            <a:r>
              <a:rPr lang="en-US" b="1" kern="0" err="1">
                <a:solidFill>
                  <a:prstClr val="black"/>
                </a:solidFill>
                <a:latin typeface="Calibri"/>
              </a:rPr>
              <a:t>L</a:t>
            </a:r>
            <a:r>
              <a:rPr lang="en-US" b="1" kern="0" baseline="-25000" err="1">
                <a:solidFill>
                  <a:prstClr val="black"/>
                </a:solidFill>
                <a:latin typeface="Calibri"/>
              </a:rPr>
              <a:t>peak</a:t>
            </a:r>
            <a:r>
              <a:rPr lang="en-US" b="1" kern="0" baseline="-25000">
                <a:solidFill>
                  <a:prstClr val="black"/>
                </a:solidFill>
                <a:latin typeface="Calibri"/>
              </a:rPr>
              <a:t> </a:t>
            </a:r>
            <a:r>
              <a:rPr lang="en-US" b="1" kern="0" baseline="-25000" err="1">
                <a:solidFill>
                  <a:prstClr val="black"/>
                </a:solidFill>
                <a:latin typeface="Calibri"/>
              </a:rPr>
              <a:t>ult</a:t>
            </a:r>
            <a:r>
              <a:rPr lang="en-US" b="1" kern="0">
                <a:solidFill>
                  <a:prstClr val="black"/>
                </a:solidFill>
                <a:latin typeface="Calibri"/>
              </a:rPr>
              <a:t> 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 7.5 10</a:t>
            </a:r>
            <a:r>
              <a:rPr lang="en-US" b="1" kern="0" baseline="30000">
                <a:solidFill>
                  <a:prstClr val="black"/>
                </a:solidFill>
                <a:latin typeface="Calibri"/>
                <a:sym typeface="Symbol"/>
              </a:rPr>
              <a:t>34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 cm</a:t>
            </a:r>
            <a:r>
              <a:rPr lang="en-US" b="1" kern="0" baseline="30000">
                <a:solidFill>
                  <a:prstClr val="black"/>
                </a:solidFill>
                <a:latin typeface="Calibri"/>
                <a:sym typeface="Symbol"/>
              </a:rPr>
              <a:t>-2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s</a:t>
            </a:r>
            <a:r>
              <a:rPr lang="en-US" b="1" kern="0" baseline="30000">
                <a:solidFill>
                  <a:prstClr val="black"/>
                </a:solidFill>
                <a:latin typeface="Calibri"/>
                <a:sym typeface="Symbol"/>
              </a:rPr>
              <a:t>-1</a:t>
            </a:r>
            <a:r>
              <a:rPr lang="en-US" kern="0">
                <a:solidFill>
                  <a:prstClr val="black"/>
                </a:solidFill>
                <a:latin typeface="Calibri"/>
                <a:sym typeface="Symbol"/>
              </a:rPr>
              <a:t>  and   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Ultimate Integrated L</a:t>
            </a:r>
            <a:r>
              <a:rPr lang="en-US" b="1" kern="0" baseline="-25000">
                <a:solidFill>
                  <a:prstClr val="black"/>
                </a:solidFill>
                <a:latin typeface="Calibri"/>
                <a:sym typeface="Symbol"/>
              </a:rPr>
              <a:t>int </a:t>
            </a:r>
            <a:r>
              <a:rPr lang="en-US" b="1" kern="0" baseline="-25000" err="1">
                <a:solidFill>
                  <a:prstClr val="black"/>
                </a:solidFill>
                <a:latin typeface="Calibri"/>
                <a:sym typeface="Symbol"/>
              </a:rPr>
              <a:t>ult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  4000 fb</a:t>
            </a:r>
            <a:r>
              <a:rPr lang="en-US" b="1" kern="0" baseline="30000">
                <a:solidFill>
                  <a:prstClr val="black"/>
                </a:solidFill>
                <a:latin typeface="Calibri"/>
                <a:sym typeface="Symbol"/>
              </a:rPr>
              <a:t>-1</a:t>
            </a:r>
            <a:r>
              <a:rPr lang="en-US" b="1" kern="0">
                <a:solidFill>
                  <a:prstClr val="black"/>
                </a:solidFill>
                <a:latin typeface="Calibri"/>
                <a:sym typeface="Symbol"/>
              </a:rPr>
              <a:t> </a:t>
            </a:r>
            <a:r>
              <a:rPr lang="en-US" kern="0">
                <a:solidFill>
                  <a:prstClr val="black"/>
                </a:solidFill>
                <a:latin typeface="Calibri"/>
                <a:sym typeface="Symbol"/>
              </a:rPr>
              <a:t> </a:t>
            </a:r>
          </a:p>
          <a:p>
            <a:pPr algn="ctr" defTabSz="914400">
              <a:defRPr/>
            </a:pPr>
            <a:r>
              <a:rPr lang="en-US" kern="0">
                <a:solidFill>
                  <a:prstClr val="black"/>
                </a:solidFill>
                <a:latin typeface="Calibri"/>
                <a:sym typeface="Symbol"/>
              </a:rPr>
              <a:t>LHC should not be the limit, would Physics require more than nominal</a:t>
            </a: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26E045-C7D6-374C-B63F-846217863BCE}"/>
              </a:ext>
            </a:extLst>
          </p:cNvPr>
          <p:cNvSpPr/>
          <p:nvPr/>
        </p:nvSpPr>
        <p:spPr>
          <a:xfrm>
            <a:off x="2639616" y="2089802"/>
            <a:ext cx="7056784" cy="19442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Transition from </a:t>
            </a:r>
            <a:r>
              <a:rPr lang="en-US" dirty="0">
                <a:sym typeface="Wingdings" pitchFamily="2" charset="2"/>
              </a:rPr>
              <a:t>Prototype tests to Series production!!!</a:t>
            </a:r>
            <a:endParaRPr lang="en-US" dirty="0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CED8F0D6-D820-C940-A995-3FF887A7A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5167" y="6463029"/>
            <a:ext cx="8605409" cy="360000"/>
          </a:xfrm>
        </p:spPr>
        <p:txBody>
          <a:bodyPr/>
          <a:lstStyle/>
          <a:p>
            <a:r>
              <a:rPr lang="en-GB" noProof="0"/>
              <a:t>MKI Cool - M. Diaz Zumel - 12th HL-LHC Collaboration Meeting</a:t>
            </a:r>
            <a:endParaRPr lang="en-GB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FB6937-5CC8-B543-A70D-FFAEEB8B8D40}"/>
              </a:ext>
            </a:extLst>
          </p:cNvPr>
          <p:cNvSpPr/>
          <p:nvPr/>
        </p:nvSpPr>
        <p:spPr>
          <a:xfrm>
            <a:off x="2639616" y="4312988"/>
            <a:ext cx="7056784" cy="1944216"/>
          </a:xfrm>
          <a:prstGeom prst="rect">
            <a:avLst/>
          </a:prstGeom>
          <a:gradFill>
            <a:gsLst>
              <a:gs pos="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Dealing with Challenges from post Covid supply chain issues and </a:t>
            </a:r>
          </a:p>
          <a:p>
            <a:pPr algn="ctr"/>
            <a:endParaRPr lang="en-US" dirty="0">
              <a:sym typeface="Wingdings" pitchFamily="2" charset="2"/>
            </a:endParaRPr>
          </a:p>
          <a:p>
            <a:pPr algn="ctr"/>
            <a:r>
              <a:rPr lang="en-US" dirty="0">
                <a:sym typeface="Wingdings" pitchFamily="2" charset="2"/>
              </a:rPr>
              <a:t>the conflict between Ukraine – Russia !!!</a:t>
            </a:r>
            <a:endParaRPr lang="en-US" dirty="0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4B356C4B-CD98-9B49-387A-CC59428092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1375474"/>
            <a:ext cx="7370475" cy="43146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7EDC3E-41EA-EE74-21DD-3736EE3D9993}"/>
              </a:ext>
            </a:extLst>
          </p:cNvPr>
          <p:cNvSpPr txBox="1"/>
          <p:nvPr/>
        </p:nvSpPr>
        <p:spPr>
          <a:xfrm>
            <a:off x="5624071" y="4213949"/>
            <a:ext cx="4288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Ca. Half way!</a:t>
            </a:r>
          </a:p>
          <a:p>
            <a:r>
              <a:rPr lang="en-US" dirty="0"/>
              <a:t>With ca. 4 to 6 month schedule variance</a:t>
            </a:r>
          </a:p>
        </p:txBody>
      </p:sp>
    </p:spTree>
    <p:extLst>
      <p:ext uri="{BB962C8B-B14F-4D97-AF65-F5344CB8AC3E}">
        <p14:creationId xmlns:p14="http://schemas.microsoft.com/office/powerpoint/2010/main" val="232758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  <p:bldP spid="12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1A0EA1-83E4-3DB0-4E80-55FC7CB17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322" y="144601"/>
            <a:ext cx="9270165" cy="1095724"/>
          </a:xfrm>
        </p:spPr>
        <p:txBody>
          <a:bodyPr/>
          <a:lstStyle/>
          <a:p>
            <a:r>
              <a:rPr lang="en-GB" sz="3200" dirty="0"/>
              <a:t>1. Context </a:t>
            </a:r>
            <a:br>
              <a:rPr lang="en-GB" sz="3200" b="0" dirty="0"/>
            </a:br>
            <a:r>
              <a:rPr lang="en-GB" sz="3200" b="0" dirty="0"/>
              <a:t>MKI: Injector kicker magnets for the LHC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F617F2D-A21E-4000-011F-D17078AB8FFB}"/>
              </a:ext>
            </a:extLst>
          </p:cNvPr>
          <p:cNvGrpSpPr/>
          <p:nvPr/>
        </p:nvGrpSpPr>
        <p:grpSpPr>
          <a:xfrm>
            <a:off x="45027" y="1407735"/>
            <a:ext cx="7398767" cy="3321441"/>
            <a:chOff x="4770015" y="1240325"/>
            <a:chExt cx="8371739" cy="3809028"/>
          </a:xfrm>
        </p:grpSpPr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84481D59-0F28-C2AE-BDAB-8DE4357FBAD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330"/>
            <a:stretch/>
          </p:blipFill>
          <p:spPr bwMode="auto">
            <a:xfrm>
              <a:off x="4770015" y="1240325"/>
              <a:ext cx="6667524" cy="38090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Flowchart: Alternate Process 10">
              <a:extLst>
                <a:ext uri="{FF2B5EF4-FFF2-40B4-BE49-F238E27FC236}">
                  <a16:creationId xmlns:a16="http://schemas.microsoft.com/office/drawing/2014/main" id="{68DA1009-CC1C-B830-450B-112BC3A4445E}"/>
                </a:ext>
              </a:extLst>
            </p:cNvPr>
            <p:cNvSpPr/>
            <p:nvPr/>
          </p:nvSpPr>
          <p:spPr>
            <a:xfrm rot="20070888">
              <a:off x="5203026" y="2289597"/>
              <a:ext cx="120865" cy="194100"/>
            </a:xfrm>
            <a:prstGeom prst="flowChartAlternateProcess">
              <a:avLst/>
            </a:prstGeom>
            <a:no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Flowchart: Alternate Process 11">
              <a:extLst>
                <a:ext uri="{FF2B5EF4-FFF2-40B4-BE49-F238E27FC236}">
                  <a16:creationId xmlns:a16="http://schemas.microsoft.com/office/drawing/2014/main" id="{5BF342A2-3CBB-759F-8786-0023F2F0F413}"/>
                </a:ext>
              </a:extLst>
            </p:cNvPr>
            <p:cNvSpPr/>
            <p:nvPr/>
          </p:nvSpPr>
          <p:spPr>
            <a:xfrm rot="3406163">
              <a:off x="9860757" y="2506941"/>
              <a:ext cx="120865" cy="194100"/>
            </a:xfrm>
            <a:prstGeom prst="flowChartAlternateProcess">
              <a:avLst/>
            </a:prstGeom>
            <a:no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0A42375-5625-7971-A7E2-4FDB2BB0C358}"/>
                </a:ext>
              </a:extLst>
            </p:cNvPr>
            <p:cNvSpPr txBox="1"/>
            <p:nvPr/>
          </p:nvSpPr>
          <p:spPr>
            <a:xfrm>
              <a:off x="4879662" y="3481568"/>
              <a:ext cx="930487" cy="124540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accent3"/>
                  </a:solidFill>
                </a:rPr>
                <a:t>LHC clockwise injection (4 MKI magnets)</a:t>
              </a:r>
              <a:endParaRPr lang="en-GB" sz="1400" dirty="0">
                <a:solidFill>
                  <a:schemeClr val="accent3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B497FFE-AC9A-E5D8-4D38-53EA25D6912D}"/>
                </a:ext>
              </a:extLst>
            </p:cNvPr>
            <p:cNvCxnSpPr>
              <a:cxnSpLocks/>
              <a:stCxn id="21" idx="2"/>
              <a:endCxn id="12" idx="0"/>
            </p:cNvCxnSpPr>
            <p:nvPr/>
          </p:nvCxnSpPr>
          <p:spPr>
            <a:xfrm flipH="1">
              <a:off x="10002370" y="1741902"/>
              <a:ext cx="1983166" cy="8081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07EAE8D-74FC-1363-EB3B-809E72F6B051}"/>
                </a:ext>
              </a:extLst>
            </p:cNvPr>
            <p:cNvCxnSpPr>
              <a:cxnSpLocks/>
              <a:stCxn id="13" idx="0"/>
              <a:endCxn id="11" idx="2"/>
            </p:cNvCxnSpPr>
            <p:nvPr/>
          </p:nvCxnSpPr>
          <p:spPr>
            <a:xfrm flipH="1" flipV="1">
              <a:off x="5304660" y="2474254"/>
              <a:ext cx="40246" cy="10073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34F4C-B3EE-43F4-5631-7A80E14B1F45}"/>
                </a:ext>
              </a:extLst>
            </p:cNvPr>
            <p:cNvSpPr txBox="1"/>
            <p:nvPr/>
          </p:nvSpPr>
          <p:spPr>
            <a:xfrm>
              <a:off x="10829316" y="1247760"/>
              <a:ext cx="2312438" cy="49414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accent3"/>
                  </a:solidFill>
                </a:rPr>
                <a:t>LHC anti-clockwise injection (4 MKI magnets)</a:t>
              </a:r>
              <a:endParaRPr lang="en-GB" sz="1400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AE57405-6FC0-3190-986C-8D3C981CD252}"/>
              </a:ext>
            </a:extLst>
          </p:cNvPr>
          <p:cNvGrpSpPr>
            <a:grpSpLocks noChangeAspect="1"/>
          </p:cNvGrpSpPr>
          <p:nvPr/>
        </p:nvGrpSpPr>
        <p:grpSpPr>
          <a:xfrm>
            <a:off x="6619952" y="2882799"/>
            <a:ext cx="4879325" cy="2931670"/>
            <a:chOff x="89256" y="3055359"/>
            <a:chExt cx="5270513" cy="3166709"/>
          </a:xfrm>
        </p:grpSpPr>
        <p:pic>
          <p:nvPicPr>
            <p:cNvPr id="37" name="Picture 36" descr="Kickers5.jpg">
              <a:extLst>
                <a:ext uri="{FF2B5EF4-FFF2-40B4-BE49-F238E27FC236}">
                  <a16:creationId xmlns:a16="http://schemas.microsoft.com/office/drawing/2014/main" id="{80E1A313-6782-6D41-7A6F-12DE951F3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rcRect l="11534" t="19224" b="3845"/>
            <a:stretch>
              <a:fillRect/>
            </a:stretch>
          </p:blipFill>
          <p:spPr>
            <a:xfrm>
              <a:off x="89256" y="3055359"/>
              <a:ext cx="5270513" cy="3166709"/>
            </a:xfrm>
            <a:prstGeom prst="rect">
              <a:avLst/>
            </a:prstGeom>
            <a:solidFill>
              <a:schemeClr val="accent1"/>
            </a:solidFill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CE836AA-FB13-407D-D8E0-B008F927DEE6}"/>
                </a:ext>
              </a:extLst>
            </p:cNvPr>
            <p:cNvSpPr txBox="1"/>
            <p:nvPr/>
          </p:nvSpPr>
          <p:spPr>
            <a:xfrm>
              <a:off x="3608148" y="4272948"/>
              <a:ext cx="725727" cy="26596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/>
                <a:t>MKI8D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E0EB93B-38F5-465C-FB0A-2BA8A13EB331}"/>
                </a:ext>
              </a:extLst>
            </p:cNvPr>
            <p:cNvSpPr txBox="1"/>
            <p:nvPr/>
          </p:nvSpPr>
          <p:spPr>
            <a:xfrm>
              <a:off x="979148" y="3997690"/>
              <a:ext cx="640103" cy="26596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/>
                <a:t>MKI8B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4225C50-1126-8C18-DD66-3166D0A219D1}"/>
                </a:ext>
              </a:extLst>
            </p:cNvPr>
            <p:cNvSpPr txBox="1"/>
            <p:nvPr/>
          </p:nvSpPr>
          <p:spPr>
            <a:xfrm>
              <a:off x="229015" y="4026727"/>
              <a:ext cx="640103" cy="26596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/>
                <a:t>MKI8A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D4416FB-A2BF-9FDE-24C2-72FF31E5B48A}"/>
                </a:ext>
              </a:extLst>
            </p:cNvPr>
            <p:cNvSpPr txBox="1"/>
            <p:nvPr/>
          </p:nvSpPr>
          <p:spPr>
            <a:xfrm>
              <a:off x="2217556" y="4145345"/>
              <a:ext cx="640103" cy="26596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/>
                <a:t>MKI8C</a:t>
              </a: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D37347A-9C5E-A9AB-38D1-405EC5E95454}"/>
              </a:ext>
            </a:extLst>
          </p:cNvPr>
          <p:cNvCxnSpPr>
            <a:cxnSpLocks/>
          </p:cNvCxnSpPr>
          <p:nvPr/>
        </p:nvCxnSpPr>
        <p:spPr>
          <a:xfrm rot="240000" flipH="1">
            <a:off x="11211550" y="4290474"/>
            <a:ext cx="845181" cy="0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arrow" w="med" len="med"/>
          </a:ln>
          <a:effectLst>
            <a:glow rad="266700">
              <a:schemeClr val="bg1">
                <a:alpha val="59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3797B7E-6A09-3E53-D7A4-2554B885A95C}"/>
              </a:ext>
            </a:extLst>
          </p:cNvPr>
          <p:cNvSpPr txBox="1"/>
          <p:nvPr/>
        </p:nvSpPr>
        <p:spPr>
          <a:xfrm rot="240000">
            <a:off x="10978338" y="4491578"/>
            <a:ext cx="12668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  <a:effectLst>
                  <a:glow rad="431800">
                    <a:schemeClr val="bg1">
                      <a:alpha val="60000"/>
                    </a:schemeClr>
                  </a:glow>
                </a:effectLst>
              </a:rPr>
              <a:t>Beam 2 direction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E2D6E54-0971-829B-3801-34D4337DB58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6421952" y="1845105"/>
            <a:ext cx="730838" cy="887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7293708D-A0A8-80B4-0EDE-F6C30D5F8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47311E72-978A-A65B-0BF6-111DF8B91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3</a:t>
            </a:fld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DF41A3-0C6E-BF7D-7E66-8183A5E643CA}"/>
              </a:ext>
            </a:extLst>
          </p:cNvPr>
          <p:cNvSpPr txBox="1"/>
          <p:nvPr/>
        </p:nvSpPr>
        <p:spPr>
          <a:xfrm>
            <a:off x="6642306" y="2918414"/>
            <a:ext cx="1341620" cy="461665"/>
          </a:xfrm>
          <a:prstGeom prst="rect">
            <a:avLst/>
          </a:prstGeom>
          <a:noFill/>
          <a:effectLst>
            <a:glow rad="101600">
              <a:schemeClr val="tx2">
                <a:alpha val="6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  <a:effectLst>
                  <a:glow rad="431800">
                    <a:schemeClr val="bg1">
                      <a:alpha val="60000"/>
                    </a:schemeClr>
                  </a:glow>
                </a:effectLst>
              </a:rPr>
              <a:t>Point 8</a:t>
            </a:r>
            <a:endParaRPr lang="en-GB" sz="24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A248A80-FEC0-CAD9-2A78-B3EC4DCD9B6C}"/>
              </a:ext>
            </a:extLst>
          </p:cNvPr>
          <p:cNvSpPr txBox="1"/>
          <p:nvPr/>
        </p:nvSpPr>
        <p:spPr>
          <a:xfrm>
            <a:off x="4328541" y="2687924"/>
            <a:ext cx="638992" cy="253916"/>
          </a:xfrm>
          <a:prstGeom prst="rect">
            <a:avLst/>
          </a:prstGeom>
          <a:noFill/>
          <a:effectLst>
            <a:glow rad="101600">
              <a:schemeClr val="tx2">
                <a:alpha val="6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ffectLst/>
              </a:rPr>
              <a:t>Point 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E5DD40-F812-D8B6-104A-77229A856AE9}"/>
              </a:ext>
            </a:extLst>
          </p:cNvPr>
          <p:cNvSpPr txBox="1"/>
          <p:nvPr/>
        </p:nvSpPr>
        <p:spPr>
          <a:xfrm>
            <a:off x="589913" y="2342925"/>
            <a:ext cx="638992" cy="253916"/>
          </a:xfrm>
          <a:prstGeom prst="rect">
            <a:avLst/>
          </a:prstGeom>
          <a:noFill/>
          <a:effectLst>
            <a:glow rad="101600">
              <a:schemeClr val="tx2">
                <a:alpha val="6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effectLst/>
              </a:rPr>
              <a:t>Point 2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6870FAA-D1A2-944A-8B64-D85550DFF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8923" y="1035653"/>
            <a:ext cx="2832199" cy="170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B459FF8-1667-487E-E5A9-74F7B3581F5C}"/>
              </a:ext>
            </a:extLst>
          </p:cNvPr>
          <p:cNvSpPr txBox="1"/>
          <p:nvPr/>
        </p:nvSpPr>
        <p:spPr>
          <a:xfrm>
            <a:off x="9088923" y="707945"/>
            <a:ext cx="22700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dirty="0">
                <a:solidFill>
                  <a:schemeClr val="tx2"/>
                </a:solidFill>
              </a:rPr>
              <a:t>Typical MKI pulse</a:t>
            </a:r>
            <a:endParaRPr lang="en-GB" sz="1600" dirty="0">
              <a:solidFill>
                <a:schemeClr val="tx2"/>
              </a:solidFill>
            </a:endParaRPr>
          </a:p>
        </p:txBody>
      </p:sp>
      <p:graphicFrame>
        <p:nvGraphicFramePr>
          <p:cNvPr id="43" name="Table 55">
            <a:extLst>
              <a:ext uri="{FF2B5EF4-FFF2-40B4-BE49-F238E27FC236}">
                <a16:creationId xmlns:a16="http://schemas.microsoft.com/office/drawing/2014/main" id="{AD5AE580-9991-37BA-1BD1-FAE752805B1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13322" y="5298555"/>
          <a:ext cx="5647891" cy="760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603">
                  <a:extLst>
                    <a:ext uri="{9D8B030D-6E8A-4147-A177-3AD203B41FA5}">
                      <a16:colId xmlns:a16="http://schemas.microsoft.com/office/drawing/2014/main" val="251665244"/>
                    </a:ext>
                  </a:extLst>
                </a:gridCol>
                <a:gridCol w="1110072">
                  <a:extLst>
                    <a:ext uri="{9D8B030D-6E8A-4147-A177-3AD203B41FA5}">
                      <a16:colId xmlns:a16="http://schemas.microsoft.com/office/drawing/2014/main" val="2964125576"/>
                    </a:ext>
                  </a:extLst>
                </a:gridCol>
                <a:gridCol w="1110072">
                  <a:extLst>
                    <a:ext uri="{9D8B030D-6E8A-4147-A177-3AD203B41FA5}">
                      <a16:colId xmlns:a16="http://schemas.microsoft.com/office/drawing/2014/main" val="512289342"/>
                    </a:ext>
                  </a:extLst>
                </a:gridCol>
                <a:gridCol w="1110072">
                  <a:extLst>
                    <a:ext uri="{9D8B030D-6E8A-4147-A177-3AD203B41FA5}">
                      <a16:colId xmlns:a16="http://schemas.microsoft.com/office/drawing/2014/main" val="235736270"/>
                    </a:ext>
                  </a:extLst>
                </a:gridCol>
                <a:gridCol w="1110072">
                  <a:extLst>
                    <a:ext uri="{9D8B030D-6E8A-4147-A177-3AD203B41FA5}">
                      <a16:colId xmlns:a16="http://schemas.microsoft.com/office/drawing/2014/main" val="1554031419"/>
                    </a:ext>
                  </a:extLst>
                </a:gridCol>
              </a:tblGrid>
              <a:tr h="375622">
                <a:tc>
                  <a:txBody>
                    <a:bodyPr/>
                    <a:lstStyle/>
                    <a:p>
                      <a:r>
                        <a:rPr lang="en-GB" sz="1200" dirty="0"/>
                        <a:t>1 MKI cool (proto)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 MKI cools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 MKI cools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 MKI cools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 MKI Cool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531859"/>
                  </a:ext>
                </a:extLst>
              </a:tr>
              <a:tr h="303094">
                <a:tc>
                  <a:txBody>
                    <a:bodyPr/>
                    <a:lstStyle/>
                    <a:p>
                      <a:r>
                        <a:rPr lang="en-GB" sz="1050" dirty="0"/>
                        <a:t>YETS 22/23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/>
                        <a:t>YETS 23/24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/>
                        <a:t>YETS 24/25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/>
                        <a:t>Start of LS3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/>
                        <a:t>During LS3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3189"/>
                  </a:ext>
                </a:extLst>
              </a:tr>
            </a:tbl>
          </a:graphicData>
        </a:graphic>
      </p:graphicFrame>
      <p:sp>
        <p:nvSpPr>
          <p:cNvPr id="63" name="TextBox 62">
            <a:extLst>
              <a:ext uri="{FF2B5EF4-FFF2-40B4-BE49-F238E27FC236}">
                <a16:creationId xmlns:a16="http://schemas.microsoft.com/office/drawing/2014/main" id="{DDBA0201-2DED-0FC6-6D6B-F8D3FA9D86F7}"/>
              </a:ext>
            </a:extLst>
          </p:cNvPr>
          <p:cNvSpPr txBox="1"/>
          <p:nvPr/>
        </p:nvSpPr>
        <p:spPr>
          <a:xfrm>
            <a:off x="396496" y="4904942"/>
            <a:ext cx="36032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Planning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MKI cool installation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14961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805844-4D9E-305B-FEF6-2225E3567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1" y="1592263"/>
            <a:ext cx="409957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Screen conductors </a:t>
            </a:r>
            <a:r>
              <a:rPr lang="en-GB" sz="1800" b="1" dirty="0"/>
              <a:t>carry image current </a:t>
            </a:r>
            <a:r>
              <a:rPr lang="en-GB" sz="1800" dirty="0"/>
              <a:t>of</a:t>
            </a:r>
            <a:r>
              <a:rPr lang="en-GB" sz="1800" b="0" dirty="0"/>
              <a:t> </a:t>
            </a:r>
            <a:r>
              <a:rPr lang="en-GB" sz="1800" b="1" dirty="0"/>
              <a:t>circulating beam</a:t>
            </a:r>
          </a:p>
          <a:p>
            <a:pPr lvl="4" indent="0">
              <a:buNone/>
            </a:pPr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⇓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dirty="0"/>
              <a:t> Lower beam</a:t>
            </a:r>
            <a:r>
              <a:rPr lang="en-GB" sz="1800" b="0" dirty="0"/>
              <a:t> induced </a:t>
            </a:r>
            <a:r>
              <a:rPr lang="en-GB" sz="1800" b="1" dirty="0"/>
              <a:t>heating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Conductors are </a:t>
            </a:r>
            <a:r>
              <a:rPr lang="en-GB" sz="1800" b="1" dirty="0"/>
              <a:t>supported</a:t>
            </a:r>
            <a:r>
              <a:rPr lang="en-GB" sz="1800" b="0" dirty="0"/>
              <a:t> and electrically insulated </a:t>
            </a:r>
            <a:r>
              <a:rPr lang="en-GB" sz="1800" b="1" dirty="0"/>
              <a:t>by alumina tube</a:t>
            </a:r>
            <a:r>
              <a:rPr lang="en-GB" sz="1800" dirty="0"/>
              <a:t> </a:t>
            </a:r>
            <a:r>
              <a:rPr lang="en-GB" sz="1800" b="0" dirty="0"/>
              <a:t>(high SEY)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2017-18 YETS upgrade of MKI8D: Alumina </a:t>
            </a:r>
            <a:r>
              <a:rPr lang="en-GB" sz="1800" b="1" dirty="0"/>
              <a:t>tube</a:t>
            </a:r>
            <a:r>
              <a:rPr lang="en-GB" sz="1800" b="0" dirty="0"/>
              <a:t> is </a:t>
            </a:r>
            <a:r>
              <a:rPr lang="en-GB" sz="1800" b="1" dirty="0"/>
              <a:t>coated on the inside with Cr</a:t>
            </a:r>
            <a:r>
              <a:rPr lang="en-GB" sz="1800" b="1" baseline="-25000" dirty="0"/>
              <a:t>2</a:t>
            </a:r>
            <a:r>
              <a:rPr lang="en-GB" sz="1800" b="1" dirty="0"/>
              <a:t>O</a:t>
            </a:r>
            <a:r>
              <a:rPr lang="en-GB" sz="1800" b="1" baseline="-25000" dirty="0"/>
              <a:t>3</a:t>
            </a:r>
            <a:r>
              <a:rPr lang="en-GB" sz="1800" b="1" dirty="0"/>
              <a:t>: </a:t>
            </a:r>
            <a:br>
              <a:rPr lang="en-GB" sz="1800" b="0" dirty="0"/>
            </a:br>
            <a:r>
              <a:rPr lang="en-GB" sz="1800" b="0" dirty="0"/>
              <a:t>has a </a:t>
            </a:r>
            <a:r>
              <a:rPr lang="en-GB" sz="1800" b="1" dirty="0"/>
              <a:t>low SEY</a:t>
            </a:r>
            <a:r>
              <a:rPr lang="en-GB" sz="1800" b="0" dirty="0"/>
              <a:t>, does not produce UFOs and is high voltage compatible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1. Context</a:t>
            </a:r>
            <a:br>
              <a:rPr lang="en-GB" sz="3200" b="0" dirty="0"/>
            </a:br>
            <a:r>
              <a:rPr lang="en-GB" sz="3200" b="0" dirty="0"/>
              <a:t>Screen conductors inside MKI</a:t>
            </a:r>
          </a:p>
        </p:txBody>
      </p:sp>
      <p:pic>
        <p:nvPicPr>
          <p:cNvPr id="22" name="Picture 1056">
            <a:extLst>
              <a:ext uri="{FF2B5EF4-FFF2-40B4-BE49-F238E27FC236}">
                <a16:creationId xmlns:a16="http://schemas.microsoft.com/office/drawing/2014/main" id="{A2A54F5F-D051-7CDD-F41A-FA5AB21BA7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1486" t="7732" r="438" b="1471"/>
          <a:stretch/>
        </p:blipFill>
        <p:spPr bwMode="auto">
          <a:xfrm>
            <a:off x="8375388" y="1615705"/>
            <a:ext cx="3508454" cy="26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0C50796F-A465-6964-38E5-766D1EEFE3CD}"/>
              </a:ext>
            </a:extLst>
          </p:cNvPr>
          <p:cNvSpPr txBox="1"/>
          <p:nvPr/>
        </p:nvSpPr>
        <p:spPr>
          <a:xfrm>
            <a:off x="9995467" y="824443"/>
            <a:ext cx="1732478" cy="430887"/>
          </a:xfrm>
          <a:prstGeom prst="rect">
            <a:avLst/>
          </a:prstGeom>
          <a:solidFill>
            <a:srgbClr val="FFFFFF">
              <a:alpha val="58039"/>
            </a:srgbClr>
          </a:solidFill>
        </p:spPr>
        <p:txBody>
          <a:bodyPr wrap="square" lIns="72000" tIns="0" rIns="0" bIns="0" rtlCol="0">
            <a:spAutoFit/>
          </a:bodyPr>
          <a:lstStyle/>
          <a:p>
            <a:pPr algn="ctr"/>
            <a:r>
              <a:rPr lang="en-US" sz="1400" b="1" dirty="0"/>
              <a:t>Alumina tube </a:t>
            </a:r>
          </a:p>
          <a:p>
            <a:pPr algn="ctr"/>
            <a:r>
              <a:rPr lang="en-US" sz="1400" dirty="0"/>
              <a:t>(installed in MKI)</a:t>
            </a:r>
            <a:endParaRPr lang="en-GB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EA358CE-2203-4A97-D2CB-0150DEA57573}"/>
              </a:ext>
            </a:extLst>
          </p:cNvPr>
          <p:cNvSpPr txBox="1"/>
          <p:nvPr/>
        </p:nvSpPr>
        <p:spPr>
          <a:xfrm>
            <a:off x="8397137" y="4353114"/>
            <a:ext cx="1232638" cy="218886"/>
          </a:xfrm>
          <a:prstGeom prst="rect">
            <a:avLst/>
          </a:prstGeom>
          <a:solidFill>
            <a:srgbClr val="FFFFFF">
              <a:alpha val="58039"/>
            </a:srgbClr>
          </a:solidFill>
        </p:spPr>
        <p:txBody>
          <a:bodyPr wrap="square" lIns="72000" tIns="0" rIns="0" bIns="0" rtlCol="0">
            <a:spAutoFit/>
          </a:bodyPr>
          <a:lstStyle/>
          <a:p>
            <a:pPr algn="l"/>
            <a:r>
              <a:rPr lang="en-US" sz="1400" b="1" dirty="0"/>
              <a:t>MKI magnet</a:t>
            </a:r>
            <a:endParaRPr lang="en-GB" sz="14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3B2B114-7D4C-0F02-7C5B-149BCD15C9AF}"/>
              </a:ext>
            </a:extLst>
          </p:cNvPr>
          <p:cNvSpPr txBox="1"/>
          <p:nvPr/>
        </p:nvSpPr>
        <p:spPr>
          <a:xfrm>
            <a:off x="9336677" y="4588824"/>
            <a:ext cx="1232638" cy="218886"/>
          </a:xfrm>
          <a:prstGeom prst="rect">
            <a:avLst/>
          </a:prstGeom>
          <a:solidFill>
            <a:srgbClr val="FFFFFF">
              <a:alpha val="58039"/>
            </a:srgbClr>
          </a:solidFill>
        </p:spPr>
        <p:txBody>
          <a:bodyPr wrap="square" lIns="72000" tIns="0" rIns="0" bIns="0" rtlCol="0">
            <a:spAutoFit/>
          </a:bodyPr>
          <a:lstStyle/>
          <a:p>
            <a:pPr algn="l"/>
            <a:r>
              <a:rPr lang="en-US" sz="1400" b="1" dirty="0"/>
              <a:t>Vacuum tank</a:t>
            </a:r>
            <a:endParaRPr lang="en-GB" sz="1400" b="1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99000E2-4AC9-1D7E-6BF0-E1BA933AB6BC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10106025" y="1255330"/>
            <a:ext cx="755681" cy="18136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EBDCB5D-0FDE-4BB5-3B70-CEE0F1A16769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9013456" y="3028440"/>
            <a:ext cx="616319" cy="13246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0B624FD-0FEB-BB52-9BFA-7720F993EF97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9952996" y="4109309"/>
            <a:ext cx="42471" cy="47951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292100">
              <a:schemeClr val="bg1">
                <a:alpha val="59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FC16515-5D44-E667-0C17-4D953C3CF21E}"/>
              </a:ext>
            </a:extLst>
          </p:cNvPr>
          <p:cNvGrpSpPr/>
          <p:nvPr/>
        </p:nvGrpSpPr>
        <p:grpSpPr>
          <a:xfrm>
            <a:off x="4627482" y="1744135"/>
            <a:ext cx="6965804" cy="4603221"/>
            <a:chOff x="4627482" y="1744135"/>
            <a:chExt cx="6965804" cy="460322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AD7DF5A-14AD-FDC4-7C52-DBF90D44B806}"/>
                </a:ext>
              </a:extLst>
            </p:cNvPr>
            <p:cNvGrpSpPr/>
            <p:nvPr/>
          </p:nvGrpSpPr>
          <p:grpSpPr>
            <a:xfrm>
              <a:off x="4627482" y="1744135"/>
              <a:ext cx="6965804" cy="4603221"/>
              <a:chOff x="5303757" y="1506010"/>
              <a:chExt cx="6965804" cy="4603221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44B560C8-DEDA-6B7E-9048-6E85C98C32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78" t="4222" r="2888" b="22666"/>
              <a:stretch/>
            </p:blipFill>
            <p:spPr>
              <a:xfrm>
                <a:off x="5303757" y="1506010"/>
                <a:ext cx="3508454" cy="4422533"/>
              </a:xfrm>
              <a:prstGeom prst="rect">
                <a:avLst/>
              </a:prstGeom>
            </p:spPr>
          </p:pic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F3354A70-F4D3-1CD5-4B9C-1AAAF691CA37}"/>
                  </a:ext>
                </a:extLst>
              </p:cNvPr>
              <p:cNvCxnSpPr>
                <a:cxnSpLocks/>
              </p:cNvCxnSpPr>
              <p:nvPr/>
            </p:nvCxnSpPr>
            <p:spPr>
              <a:xfrm rot="3420000" flipH="1">
                <a:off x="7362541" y="5219714"/>
                <a:ext cx="845181" cy="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49095B4-C187-E7FC-64C2-1C7DD1A4B36D}"/>
                  </a:ext>
                </a:extLst>
              </p:cNvPr>
              <p:cNvSpPr txBox="1"/>
              <p:nvPr/>
            </p:nvSpPr>
            <p:spPr>
              <a:xfrm rot="3409142">
                <a:off x="7797782" y="5060299"/>
                <a:ext cx="1266866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tx2"/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</a:rPr>
                  <a:t>Injected/</a:t>
                </a:r>
              </a:p>
              <a:p>
                <a:pPr algn="ctr"/>
                <a:r>
                  <a:rPr lang="en-GB" dirty="0">
                    <a:solidFill>
                      <a:schemeClr val="tx2"/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</a:rPr>
                  <a:t>circulating beam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575572C-02C6-ED45-138C-E09C40CB2033}"/>
                  </a:ext>
                </a:extLst>
              </p:cNvPr>
              <p:cNvSpPr txBox="1"/>
              <p:nvPr/>
            </p:nvSpPr>
            <p:spPr>
              <a:xfrm>
                <a:off x="6933807" y="1849503"/>
                <a:ext cx="1251617" cy="215444"/>
              </a:xfrm>
              <a:prstGeom prst="rect">
                <a:avLst/>
              </a:prstGeom>
              <a:solidFill>
                <a:srgbClr val="FFFFFF">
                  <a:alpha val="58039"/>
                </a:srgbClr>
              </a:solidFill>
            </p:spPr>
            <p:txBody>
              <a:bodyPr wrap="square" lIns="72000" tIns="0" rIns="0" bIns="0" rtlCol="0">
                <a:spAutoFit/>
              </a:bodyPr>
              <a:lstStyle/>
              <a:p>
                <a:pPr algn="l"/>
                <a:r>
                  <a:rPr lang="en-US" sz="1400" b="1" dirty="0"/>
                  <a:t>Alumina tube 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9FDE881-A200-6C67-958D-173F5FF3DCF1}"/>
                  </a:ext>
                </a:extLst>
              </p:cNvPr>
              <p:cNvSpPr txBox="1"/>
              <p:nvPr/>
            </p:nvSpPr>
            <p:spPr>
              <a:xfrm>
                <a:off x="9421591" y="5058798"/>
                <a:ext cx="2847970" cy="430887"/>
              </a:xfrm>
              <a:prstGeom prst="rect">
                <a:avLst/>
              </a:prstGeom>
              <a:noFill/>
            </p:spPr>
            <p:txBody>
              <a:bodyPr wrap="square" lIns="72000" tIns="0" rIns="0" bIns="0" rtlCol="0">
                <a:spAutoFit/>
              </a:bodyPr>
              <a:lstStyle/>
              <a:p>
                <a:pPr algn="l"/>
                <a:r>
                  <a:rPr lang="en-US" sz="1400" b="1" dirty="0"/>
                  <a:t>24 screen conductors </a:t>
                </a:r>
                <a:br>
                  <a:rPr lang="en-US" sz="1400" dirty="0"/>
                </a:br>
                <a:r>
                  <a:rPr lang="en-US" sz="1400" dirty="0"/>
                  <a:t>(one each 15 degrees, since LS1)</a:t>
                </a:r>
                <a:endParaRPr lang="en-GB" sz="1400" dirty="0"/>
              </a:p>
            </p:txBody>
          </p:sp>
        </p:grp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7636CE9-6E1D-3157-ED25-1753FEF4B9B7}"/>
                </a:ext>
              </a:extLst>
            </p:cNvPr>
            <p:cNvCxnSpPr>
              <a:cxnSpLocks/>
              <a:stCxn id="18" idx="1"/>
            </p:cNvCxnSpPr>
            <p:nvPr/>
          </p:nvCxnSpPr>
          <p:spPr>
            <a:xfrm flipH="1">
              <a:off x="5484934" y="2195350"/>
              <a:ext cx="772598" cy="73434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126A375-54CE-6C5A-100E-CC83BC566891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6878697" y="4735605"/>
            <a:ext cx="1866619" cy="77676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D80FC0D-F7AF-AB74-6896-6CD57EBEC232}"/>
              </a:ext>
            </a:extLst>
          </p:cNvPr>
          <p:cNvSpPr txBox="1"/>
          <p:nvPr/>
        </p:nvSpPr>
        <p:spPr>
          <a:xfrm>
            <a:off x="5558950" y="3072244"/>
            <a:ext cx="2056328" cy="430887"/>
          </a:xfrm>
          <a:prstGeom prst="rect">
            <a:avLst/>
          </a:prstGeom>
          <a:solidFill>
            <a:srgbClr val="FFFFFF">
              <a:alpha val="58039"/>
            </a:srgbClr>
          </a:solidFill>
        </p:spPr>
        <p:txBody>
          <a:bodyPr wrap="square" lIns="72000" tIns="0" rIns="0" bIns="0" rtlCol="0">
            <a:spAutoFit/>
          </a:bodyPr>
          <a:lstStyle/>
          <a:p>
            <a:pPr algn="l"/>
            <a:r>
              <a:rPr lang="en-US" sz="1400" b="1" dirty="0"/>
              <a:t>Slots </a:t>
            </a:r>
            <a:r>
              <a:rPr lang="en-US" sz="1400" dirty="0"/>
              <a:t>on the tube, to insert screen conductors</a:t>
            </a:r>
            <a:endParaRPr lang="en-GB" sz="140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04CB8C9-D55A-14B9-2F25-6DCBBB8C4E15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6587114" y="3503131"/>
            <a:ext cx="117775" cy="86441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84C780E-3361-C33C-1F2B-2576A0A77948}"/>
              </a:ext>
            </a:extLst>
          </p:cNvPr>
          <p:cNvCxnSpPr>
            <a:cxnSpLocks/>
          </p:cNvCxnSpPr>
          <p:nvPr/>
        </p:nvCxnSpPr>
        <p:spPr>
          <a:xfrm flipH="1" flipV="1">
            <a:off x="10106025" y="3309545"/>
            <a:ext cx="63276" cy="381232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arrow" w="med" len="med"/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orthographicFront">
              <a:rot lat="3600000" lon="21301117" rev="21176782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49EEE1E-4146-0E45-838E-416133E781F0}"/>
              </a:ext>
            </a:extLst>
          </p:cNvPr>
          <p:cNvSpPr txBox="1"/>
          <p:nvPr/>
        </p:nvSpPr>
        <p:spPr>
          <a:xfrm>
            <a:off x="10276216" y="3473040"/>
            <a:ext cx="84013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effectLst>
                  <a:glow rad="101600">
                    <a:schemeClr val="tx2">
                      <a:alpha val="60000"/>
                    </a:schemeClr>
                  </a:glow>
                </a:effectLst>
              </a:rPr>
              <a:t>Injected/</a:t>
            </a:r>
          </a:p>
          <a:p>
            <a:r>
              <a:rPr lang="en-GB" sz="1400" dirty="0">
                <a:solidFill>
                  <a:schemeClr val="bg1"/>
                </a:solidFill>
                <a:effectLst>
                  <a:glow rad="101600">
                    <a:schemeClr val="tx2">
                      <a:alpha val="60000"/>
                    </a:schemeClr>
                  </a:glow>
                </a:effectLst>
              </a:rPr>
              <a:t>circulating beam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33EBF31-BC87-B083-A127-568846AEF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EEFBAE-8B07-20C8-08F5-532D07B6D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331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7012343C-4820-FBDA-6F30-1562B9B5D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63" y="1408795"/>
            <a:ext cx="7004119" cy="31759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1. Context</a:t>
            </a:r>
            <a:br>
              <a:rPr lang="en-GB" sz="3200" b="0" dirty="0"/>
            </a:br>
            <a:r>
              <a:rPr lang="en-GB" sz="3200" b="0" dirty="0"/>
              <a:t>Cr</a:t>
            </a:r>
            <a:r>
              <a:rPr lang="en-GB" sz="3200" b="0" baseline="-25000" dirty="0"/>
              <a:t>2</a:t>
            </a:r>
            <a:r>
              <a:rPr lang="en-GB" sz="3200" b="0" dirty="0"/>
              <a:t>O</a:t>
            </a:r>
            <a:r>
              <a:rPr lang="en-GB" sz="3200" b="0" baseline="-25000" dirty="0"/>
              <a:t>3</a:t>
            </a:r>
            <a:r>
              <a:rPr lang="en-GB" sz="3200" b="0" dirty="0"/>
              <a:t> coating in MKI8D, installed in YETS 17-18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FBD001-2372-8A3A-504E-3B30ED8F3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1822" y="1780162"/>
            <a:ext cx="4034015" cy="4454333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b="1" u="sng" dirty="0"/>
              <a:t>Before</a:t>
            </a:r>
            <a:r>
              <a:rPr lang="en-GB" b="0" dirty="0"/>
              <a:t>:</a:t>
            </a:r>
            <a:br>
              <a:rPr lang="en-GB" b="0" dirty="0"/>
            </a:br>
            <a:r>
              <a:rPr lang="en-GB" b="1" dirty="0"/>
              <a:t>Pressure</a:t>
            </a:r>
            <a:r>
              <a:rPr lang="en-GB" b="0" dirty="0"/>
              <a:t> in </a:t>
            </a:r>
            <a:r>
              <a:rPr lang="en-GB" b="1" dirty="0"/>
              <a:t>MKI8D</a:t>
            </a:r>
            <a:r>
              <a:rPr lang="en-GB" b="0" dirty="0"/>
              <a:t> interconnect used to be a factor of ∼</a:t>
            </a:r>
            <a:r>
              <a:rPr lang="en-GB" b="1" dirty="0"/>
              <a:t>3</a:t>
            </a:r>
            <a:r>
              <a:rPr lang="en-GB" b="0" dirty="0"/>
              <a:t> (2012, 2015 and 2017) and ∼</a:t>
            </a:r>
            <a:r>
              <a:rPr lang="en-GB" b="1" dirty="0"/>
              <a:t>12</a:t>
            </a:r>
            <a:r>
              <a:rPr lang="en-GB" b="0" dirty="0"/>
              <a:t> (2016) </a:t>
            </a:r>
            <a:r>
              <a:rPr lang="en-GB" b="1" dirty="0"/>
              <a:t>higher than </a:t>
            </a:r>
            <a:r>
              <a:rPr lang="en-GB" dirty="0"/>
              <a:t>that of</a:t>
            </a:r>
            <a:r>
              <a:rPr lang="en-GB" b="1" dirty="0"/>
              <a:t> Q5-MKI2D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b="1" u="sng" dirty="0"/>
              <a:t>After</a:t>
            </a:r>
            <a:r>
              <a:rPr lang="en-GB" b="0" dirty="0"/>
              <a:t>:</a:t>
            </a:r>
            <a:br>
              <a:rPr lang="en-GB" b="0" dirty="0"/>
            </a:br>
            <a:r>
              <a:rPr lang="en-GB" b="0" dirty="0"/>
              <a:t>This </a:t>
            </a:r>
            <a:r>
              <a:rPr lang="en-GB" b="1" dirty="0"/>
              <a:t>factor</a:t>
            </a:r>
            <a:r>
              <a:rPr lang="en-GB" b="0" dirty="0"/>
              <a:t> is </a:t>
            </a:r>
            <a:r>
              <a:rPr lang="en-GB" b="1" dirty="0"/>
              <a:t>not observed</a:t>
            </a:r>
            <a:r>
              <a:rPr lang="en-GB" dirty="0"/>
              <a:t> </a:t>
            </a:r>
            <a:r>
              <a:rPr lang="en-GB" b="0" dirty="0"/>
              <a:t>anymore.</a:t>
            </a:r>
            <a:br>
              <a:rPr lang="en-GB" b="0" dirty="0"/>
            </a:br>
            <a:r>
              <a:rPr lang="en-GB" b="0" dirty="0"/>
              <a:t>No other vacuum modification</a:t>
            </a:r>
            <a:r>
              <a:rPr lang="en-GB" dirty="0"/>
              <a:t>s</a:t>
            </a:r>
            <a:r>
              <a:rPr lang="en-GB" b="0" dirty="0">
                <a:solidFill>
                  <a:srgbClr val="7030A0"/>
                </a:solidFill>
              </a:rPr>
              <a:t> </a:t>
            </a:r>
            <a:r>
              <a:rPr lang="en-GB" b="0" dirty="0"/>
              <a:t>were done, </a:t>
            </a:r>
            <a:r>
              <a:rPr lang="en-GB" b="1" dirty="0"/>
              <a:t>so pressure reduction </a:t>
            </a:r>
            <a:r>
              <a:rPr lang="en-GB" dirty="0"/>
              <a:t>is </a:t>
            </a:r>
            <a:r>
              <a:rPr lang="en-GB" b="1" dirty="0"/>
              <a:t>attributed to Cr</a:t>
            </a:r>
            <a:r>
              <a:rPr lang="en-GB" b="1" baseline="-25000" dirty="0"/>
              <a:t>2</a:t>
            </a:r>
            <a:r>
              <a:rPr lang="en-GB" b="1" dirty="0"/>
              <a:t>O</a:t>
            </a:r>
            <a:r>
              <a:rPr lang="en-GB" b="1" baseline="-25000" dirty="0"/>
              <a:t>3</a:t>
            </a:r>
            <a:r>
              <a:rPr lang="en-GB" b="1" dirty="0"/>
              <a:t> coating </a:t>
            </a:r>
            <a:r>
              <a:rPr lang="en-GB" b="0" dirty="0"/>
              <a:t>👍</a:t>
            </a:r>
            <a:br>
              <a:rPr lang="en-GB" b="0" dirty="0"/>
            </a:br>
            <a:r>
              <a:rPr lang="en-GB" b="0" dirty="0"/>
              <a:t>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2789CCB-BE50-3040-F792-82FE4F09266F}"/>
              </a:ext>
            </a:extLst>
          </p:cNvPr>
          <p:cNvCxnSpPr>
            <a:cxnSpLocks/>
          </p:cNvCxnSpPr>
          <p:nvPr/>
        </p:nvCxnSpPr>
        <p:spPr>
          <a:xfrm flipH="1" flipV="1">
            <a:off x="7397660" y="3710657"/>
            <a:ext cx="396093" cy="129256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E160CE86-5BAD-DE67-2277-35A6BA1A68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7" t="13381" r="27852" b="20470"/>
          <a:stretch/>
        </p:blipFill>
        <p:spPr>
          <a:xfrm rot="16200000">
            <a:off x="483601" y="4357295"/>
            <a:ext cx="1667865" cy="2122738"/>
          </a:xfrm>
          <a:prstGeom prst="round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B2FCA7-A658-6F5F-4118-4357914A177B}"/>
              </a:ext>
            </a:extLst>
          </p:cNvPr>
          <p:cNvSpPr txBox="1"/>
          <p:nvPr/>
        </p:nvSpPr>
        <p:spPr>
          <a:xfrm>
            <a:off x="3580458" y="5372721"/>
            <a:ext cx="1232638" cy="861774"/>
          </a:xfrm>
          <a:prstGeom prst="rect">
            <a:avLst/>
          </a:prstGeom>
          <a:solidFill>
            <a:srgbClr val="FFFFFF">
              <a:alpha val="58039"/>
            </a:srgbClr>
          </a:solidFill>
        </p:spPr>
        <p:txBody>
          <a:bodyPr wrap="square" lIns="72000" tIns="0" rIns="0" bIns="0" rtlCol="0">
            <a:spAutoFit/>
          </a:bodyPr>
          <a:lstStyle/>
          <a:p>
            <a:pPr algn="l"/>
            <a:r>
              <a:rPr lang="en-US" sz="1400" dirty="0"/>
              <a:t>Alumina tube with </a:t>
            </a:r>
            <a:r>
              <a:rPr lang="en-US" sz="1400" b="1" dirty="0"/>
              <a:t>Cr</a:t>
            </a:r>
            <a:r>
              <a:rPr lang="en-US" sz="1400" b="1" baseline="-25000" dirty="0"/>
              <a:t>2</a:t>
            </a:r>
            <a:r>
              <a:rPr lang="en-US" sz="1400" b="1" dirty="0"/>
              <a:t>O</a:t>
            </a:r>
            <a:r>
              <a:rPr lang="en-US" sz="1400" b="1" baseline="-25000" dirty="0"/>
              <a:t>3</a:t>
            </a:r>
            <a:r>
              <a:rPr lang="en-US" sz="1400" b="1" dirty="0"/>
              <a:t> coating </a:t>
            </a:r>
            <a:r>
              <a:rPr lang="en-US" sz="1400" dirty="0"/>
              <a:t>on the inside</a:t>
            </a:r>
            <a:endParaRPr lang="en-GB" sz="1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40C9EAF-3ECA-93B6-8902-2837DEB5979F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2045110" y="5472871"/>
            <a:ext cx="1535348" cy="33073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5DA99E-B20B-1C24-3079-1243D42E6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DD1FE0-F2DB-4A66-6F01-828FE390A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63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text&#10;&#10;Description automatically generated">
            <a:extLst>
              <a:ext uri="{FF2B5EF4-FFF2-40B4-BE49-F238E27FC236}">
                <a16:creationId xmlns:a16="http://schemas.microsoft.com/office/drawing/2014/main" id="{222B13F3-5648-1A81-83F4-A585C1CE68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342" y="1788333"/>
            <a:ext cx="5750658" cy="208712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1. Context</a:t>
            </a:r>
            <a:br>
              <a:rPr lang="en-GB" sz="3200" b="0" dirty="0"/>
            </a:br>
            <a:r>
              <a:rPr lang="en-GB" sz="3200" b="0" dirty="0"/>
              <a:t>Damping element: the origin of MKI cool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FBD001-2372-8A3A-504E-3B30ED8F3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513635"/>
            <a:ext cx="5191350" cy="2707453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0" dirty="0"/>
              <a:t>Redesigned</a:t>
            </a:r>
            <a:r>
              <a:rPr lang="en-GB" sz="2200" dirty="0"/>
              <a:t> </a:t>
            </a:r>
            <a:r>
              <a:rPr lang="en-GB" sz="2200" b="1" dirty="0"/>
              <a:t>ferromagnetic rings (damper)</a:t>
            </a:r>
            <a:r>
              <a:rPr lang="en-GB" sz="2200" b="0" dirty="0"/>
              <a:t>, placed on the alumina tube outside of the magnet aperture</a:t>
            </a:r>
            <a:r>
              <a:rPr lang="en-GB" sz="2200" b="1" dirty="0"/>
              <a:t>, re-locates beam induced power deposition </a:t>
            </a:r>
            <a:r>
              <a:rPr lang="en-GB" sz="2200" b="0" dirty="0"/>
              <a:t>from the ferrite yoke to the damper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0" dirty="0"/>
              <a:t>Damper is </a:t>
            </a:r>
            <a:r>
              <a:rPr lang="en-GB" sz="2200" b="1" dirty="0"/>
              <a:t>not at</a:t>
            </a:r>
            <a:r>
              <a:rPr lang="en-GB" sz="2200" b="0" dirty="0"/>
              <a:t> pulsed </a:t>
            </a:r>
            <a:r>
              <a:rPr lang="en-GB" sz="2200" b="1" dirty="0"/>
              <a:t>high voltage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EF9ED4C-A70C-52B2-6783-5799D40D6A80}"/>
              </a:ext>
            </a:extLst>
          </p:cNvPr>
          <p:cNvGrpSpPr>
            <a:grpSpLocks noChangeAspect="1"/>
          </p:cNvGrpSpPr>
          <p:nvPr/>
        </p:nvGrpSpPr>
        <p:grpSpPr>
          <a:xfrm>
            <a:off x="5235505" y="1256865"/>
            <a:ext cx="7536591" cy="3233206"/>
            <a:chOff x="4476647" y="1498183"/>
            <a:chExt cx="8996916" cy="385968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5FF217B-739A-9FE9-4BD8-156982ED9BD9}"/>
                </a:ext>
              </a:extLst>
            </p:cNvPr>
            <p:cNvSpPr txBox="1"/>
            <p:nvPr/>
          </p:nvSpPr>
          <p:spPr>
            <a:xfrm>
              <a:off x="6732865" y="4200519"/>
              <a:ext cx="2331084" cy="9920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/>
                <a:t>Damper</a:t>
              </a:r>
            </a:p>
            <a:p>
              <a:pPr algn="l"/>
              <a:r>
                <a:rPr lang="en-GB" dirty="0"/>
                <a:t>(ferrite ring</a:t>
              </a:r>
              <a:r>
                <a:rPr lang="en-GB" dirty="0">
                  <a:solidFill>
                    <a:srgbClr val="7030A0"/>
                  </a:solidFill>
                </a:rPr>
                <a:t>s</a:t>
              </a:r>
              <a:r>
                <a:rPr lang="en-GB" dirty="0"/>
                <a:t> exposed to beam)</a:t>
              </a:r>
            </a:p>
          </p:txBody>
        </p:sp>
        <p:sp>
          <p:nvSpPr>
            <p:cNvPr id="12" name="Left Brace 11">
              <a:extLst>
                <a:ext uri="{FF2B5EF4-FFF2-40B4-BE49-F238E27FC236}">
                  <a16:creationId xmlns:a16="http://schemas.microsoft.com/office/drawing/2014/main" id="{7171A4C4-9189-D009-39E5-21B36418BC55}"/>
                </a:ext>
              </a:extLst>
            </p:cNvPr>
            <p:cNvSpPr/>
            <p:nvPr/>
          </p:nvSpPr>
          <p:spPr>
            <a:xfrm rot="16200000">
              <a:off x="11737899" y="3280874"/>
              <a:ext cx="304800" cy="3166529"/>
            </a:xfrm>
            <a:prstGeom prst="leftBrace">
              <a:avLst>
                <a:gd name="adj1" fmla="val 52083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C265EAB-5941-60D5-54AB-F1A215D739BD}"/>
                </a:ext>
              </a:extLst>
            </p:cNvPr>
            <p:cNvSpPr txBox="1"/>
            <p:nvPr/>
          </p:nvSpPr>
          <p:spPr>
            <a:xfrm>
              <a:off x="11405009" y="5027199"/>
              <a:ext cx="1094660" cy="3306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/>
                <a:t>Magnet</a:t>
              </a:r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B93285B-5B1B-DA8F-AB32-6C36526BAAEC}"/>
                </a:ext>
              </a:extLst>
            </p:cNvPr>
            <p:cNvSpPr txBox="1"/>
            <p:nvPr/>
          </p:nvSpPr>
          <p:spPr>
            <a:xfrm>
              <a:off x="4476647" y="2483789"/>
              <a:ext cx="2523246" cy="7715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Injected/circulating beam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69B4E43-F067-9A73-33D0-BE45B6991C46}"/>
                </a:ext>
              </a:extLst>
            </p:cNvPr>
            <p:cNvSpPr txBox="1"/>
            <p:nvPr/>
          </p:nvSpPr>
          <p:spPr>
            <a:xfrm>
              <a:off x="9063949" y="1498183"/>
              <a:ext cx="141684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400" dirty="0"/>
                <a:t>Screen conductors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80ACAB-9EA7-E6E8-099C-6D005EE7B68E}"/>
                </a:ext>
              </a:extLst>
            </p:cNvPr>
            <p:cNvSpPr txBox="1"/>
            <p:nvPr/>
          </p:nvSpPr>
          <p:spPr>
            <a:xfrm>
              <a:off x="9237709" y="4188517"/>
              <a:ext cx="106932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400" dirty="0"/>
                <a:t>Alumina tube</a:t>
              </a:r>
            </a:p>
          </p:txBody>
        </p:sp>
      </p:grpSp>
      <p:pic>
        <p:nvPicPr>
          <p:cNvPr id="20" name="Picture 19" descr="Chart, line chart&#10;&#10;Description automatically generated">
            <a:extLst>
              <a:ext uri="{FF2B5EF4-FFF2-40B4-BE49-F238E27FC236}">
                <a16:creationId xmlns:a16="http://schemas.microsoft.com/office/drawing/2014/main" id="{9D39805B-A4EE-D4D3-D12E-A1CF7C1044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29" y="4213072"/>
            <a:ext cx="4535782" cy="1939898"/>
          </a:xfrm>
          <a:prstGeom prst="rect">
            <a:avLst/>
          </a:prstGeom>
        </p:spPr>
      </p:pic>
      <p:sp>
        <p:nvSpPr>
          <p:cNvPr id="7" name="Callout: Line 6">
            <a:extLst>
              <a:ext uri="{FF2B5EF4-FFF2-40B4-BE49-F238E27FC236}">
                <a16:creationId xmlns:a16="http://schemas.microsoft.com/office/drawing/2014/main" id="{75FF2DC4-479A-953F-ACCF-7BC7DB480A7D}"/>
              </a:ext>
            </a:extLst>
          </p:cNvPr>
          <p:cNvSpPr/>
          <p:nvPr/>
        </p:nvSpPr>
        <p:spPr>
          <a:xfrm>
            <a:off x="5441184" y="5150364"/>
            <a:ext cx="1697825" cy="645261"/>
          </a:xfrm>
          <a:prstGeom prst="borderCallout1">
            <a:avLst>
              <a:gd name="adj1" fmla="val 50123"/>
              <a:gd name="adj2" fmla="val -10281"/>
              <a:gd name="adj3" fmla="val 24882"/>
              <a:gd name="adj4" fmla="val -785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Reduced heating of ferrites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9FBF098-1B18-9E47-BD7D-52811AAA9847}"/>
              </a:ext>
            </a:extLst>
          </p:cNvPr>
          <p:cNvCxnSpPr>
            <a:cxnSpLocks/>
          </p:cNvCxnSpPr>
          <p:nvPr/>
        </p:nvCxnSpPr>
        <p:spPr>
          <a:xfrm flipV="1">
            <a:off x="8049986" y="3429000"/>
            <a:ext cx="244928" cy="2041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EB025B7-EF63-35A9-72E9-9A688B0CB9FC}"/>
              </a:ext>
            </a:extLst>
          </p:cNvPr>
          <p:cNvCxnSpPr>
            <a:cxnSpLocks/>
            <a:stCxn id="24" idx="0"/>
          </p:cNvCxnSpPr>
          <p:nvPr/>
        </p:nvCxnSpPr>
        <p:spPr>
          <a:xfrm>
            <a:off x="9316671" y="1788333"/>
            <a:ext cx="80422" cy="77580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E9009B1-0BB1-CBEA-2543-1F9168337AD7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9671660" y="3094264"/>
            <a:ext cx="60169" cy="41625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650563D-E921-E511-E39A-524EAF3DEB0C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6092964" y="2808449"/>
            <a:ext cx="684827" cy="18419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ooter Placeholder 40">
            <a:extLst>
              <a:ext uri="{FF2B5EF4-FFF2-40B4-BE49-F238E27FC236}">
                <a16:creationId xmlns:a16="http://schemas.microsoft.com/office/drawing/2014/main" id="{6BFAF342-21FD-88F1-6D17-4960F4F1C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EF0475B8-96BC-66B9-7C17-AE9F2CB61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6</a:t>
            </a:fld>
            <a:endParaRPr lang="en-GB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C6C9226-B315-B8EC-E3B4-E507B16FD182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7333772" y="2157075"/>
            <a:ext cx="47917" cy="248583"/>
          </a:xfrm>
          <a:prstGeom prst="straightConnector1">
            <a:avLst/>
          </a:prstGeom>
          <a:ln w="19050">
            <a:solidFill>
              <a:srgbClr val="A1530A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BB3CF4B-7029-595D-3624-879B3780FA71}"/>
              </a:ext>
            </a:extLst>
          </p:cNvPr>
          <p:cNvSpPr txBox="1"/>
          <p:nvPr/>
        </p:nvSpPr>
        <p:spPr>
          <a:xfrm>
            <a:off x="6903456" y="1726188"/>
            <a:ext cx="86063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50" dirty="0">
                <a:solidFill>
                  <a:srgbClr val="A1530A"/>
                </a:solidFill>
              </a:rPr>
              <a:t>Conductive sleeve</a:t>
            </a:r>
          </a:p>
        </p:txBody>
      </p:sp>
    </p:spTree>
    <p:extLst>
      <p:ext uri="{BB962C8B-B14F-4D97-AF65-F5344CB8AC3E}">
        <p14:creationId xmlns:p14="http://schemas.microsoft.com/office/powerpoint/2010/main" val="4186633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9D2500A7-58A4-77A1-318B-1B30CCDD97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71699" y="2378856"/>
            <a:ext cx="4946382" cy="2875445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20364A0-E4DD-6CA6-84FB-B9EC2C3C2488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10020300" y="2162602"/>
            <a:ext cx="197304" cy="44724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1. Context</a:t>
            </a:r>
            <a:br>
              <a:rPr lang="en-GB" sz="3200" b="0" dirty="0"/>
            </a:br>
            <a:r>
              <a:rPr lang="en-GB" sz="3200" b="0" u="sng" dirty="0"/>
              <a:t>MKI cool </a:t>
            </a:r>
            <a:r>
              <a:rPr lang="en-GB" sz="3200" b="0" dirty="0"/>
              <a:t>= </a:t>
            </a:r>
            <a:r>
              <a:rPr lang="en-GB" sz="3200" b="0" u="sng" dirty="0"/>
              <a:t>damping</a:t>
            </a:r>
            <a:r>
              <a:rPr lang="en-GB" sz="3200" b="0" dirty="0"/>
              <a:t> element + water </a:t>
            </a:r>
            <a:r>
              <a:rPr lang="en-GB" sz="3200" b="0" u="sng" dirty="0"/>
              <a:t>cooling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FBD001-2372-8A3A-504E-3B30ED8F3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33843"/>
            <a:ext cx="5756603" cy="37684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Damping element fulfils </a:t>
            </a:r>
            <a:r>
              <a:rPr lang="en-GB" sz="2400" dirty="0"/>
              <a:t>the</a:t>
            </a:r>
            <a:r>
              <a:rPr lang="en-GB" sz="2400" b="1" dirty="0"/>
              <a:t> function </a:t>
            </a:r>
            <a:r>
              <a:rPr lang="en-GB" sz="2400" b="0" dirty="0"/>
              <a:t>of </a:t>
            </a:r>
            <a:r>
              <a:rPr lang="en-GB" sz="2400" b="1" dirty="0"/>
              <a:t>re-locating</a:t>
            </a:r>
            <a:r>
              <a:rPr lang="en-GB" sz="2400" dirty="0"/>
              <a:t> </a:t>
            </a:r>
            <a:r>
              <a:rPr lang="en-GB" sz="2400" b="0" dirty="0"/>
              <a:t>beam induced </a:t>
            </a:r>
            <a:r>
              <a:rPr lang="en-GB" sz="2400" b="1" dirty="0"/>
              <a:t>power</a:t>
            </a:r>
            <a:br>
              <a:rPr lang="en-GB" sz="2400" dirty="0"/>
            </a:b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BUT, with HL-LHC beam</a:t>
            </a:r>
            <a:r>
              <a:rPr lang="en-GB" sz="2400" dirty="0"/>
              <a:t>,</a:t>
            </a:r>
            <a:r>
              <a:rPr lang="en-GB" sz="2400" b="0" dirty="0"/>
              <a:t> it would reach the Curie temperature, and (temporarily) </a:t>
            </a:r>
            <a:r>
              <a:rPr lang="en-GB" sz="2400" b="1" dirty="0"/>
              <a:t>stop working </a:t>
            </a:r>
            <a:br>
              <a:rPr lang="en-GB" sz="2400" b="1" dirty="0"/>
            </a:b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The idea of the </a:t>
            </a:r>
            <a:r>
              <a:rPr lang="en-GB" sz="2400" b="1" dirty="0"/>
              <a:t>MKI cool</a:t>
            </a:r>
            <a:r>
              <a:rPr lang="en-GB" sz="2400" dirty="0"/>
              <a:t> </a:t>
            </a:r>
            <a:r>
              <a:rPr lang="en-GB" sz="2400" b="0" dirty="0"/>
              <a:t>is to cool the damper with </a:t>
            </a:r>
            <a:r>
              <a:rPr lang="en-GB" sz="2400" b="1" dirty="0"/>
              <a:t>water</a:t>
            </a:r>
            <a:r>
              <a:rPr lang="en-GB" sz="2400" b="0" dirty="0"/>
              <a:t> to remove heat</a:t>
            </a:r>
          </a:p>
        </p:txBody>
      </p: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74515EB0-FEF6-BDBC-28B3-F85BC4855615}"/>
              </a:ext>
            </a:extLst>
          </p:cNvPr>
          <p:cNvSpPr/>
          <p:nvPr/>
        </p:nvSpPr>
        <p:spPr>
          <a:xfrm>
            <a:off x="9192986" y="1439335"/>
            <a:ext cx="2049235" cy="72326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FD4837-3DF4-7C2B-8B4E-7F80A0741094}"/>
              </a:ext>
            </a:extLst>
          </p:cNvPr>
          <p:cNvSpPr txBox="1"/>
          <p:nvPr/>
        </p:nvSpPr>
        <p:spPr>
          <a:xfrm>
            <a:off x="8844890" y="5470555"/>
            <a:ext cx="134874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Damper</a:t>
            </a:r>
          </a:p>
          <a:p>
            <a:pPr algn="l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(ferrite ring)</a:t>
            </a:r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CB4B7A3C-DF0E-7831-64FF-A8F5FFF08AEB}"/>
              </a:ext>
            </a:extLst>
          </p:cNvPr>
          <p:cNvSpPr/>
          <p:nvPr/>
        </p:nvSpPr>
        <p:spPr>
          <a:xfrm rot="16200000">
            <a:off x="11158274" y="4725018"/>
            <a:ext cx="255327" cy="1450882"/>
          </a:xfrm>
          <a:prstGeom prst="leftBrace">
            <a:avLst>
              <a:gd name="adj1" fmla="val 5208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E697A9-6BBA-D2CB-8B53-8A8878A90BA4}"/>
              </a:ext>
            </a:extLst>
          </p:cNvPr>
          <p:cNvSpPr txBox="1"/>
          <p:nvPr/>
        </p:nvSpPr>
        <p:spPr>
          <a:xfrm>
            <a:off x="10776520" y="5661248"/>
            <a:ext cx="9169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Magnet</a:t>
            </a:r>
            <a:endParaRPr lang="en-GB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8AC37A-CAD0-9C27-45ED-544E5A237307}"/>
              </a:ext>
            </a:extLst>
          </p:cNvPr>
          <p:cNvSpPr txBox="1"/>
          <p:nvPr/>
        </p:nvSpPr>
        <p:spPr>
          <a:xfrm>
            <a:off x="6519619" y="3468472"/>
            <a:ext cx="2136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Beam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8973D4C-4BA3-05D2-C102-C6ACF706365E}"/>
              </a:ext>
            </a:extLst>
          </p:cNvPr>
          <p:cNvSpPr txBox="1"/>
          <p:nvPr/>
        </p:nvSpPr>
        <p:spPr>
          <a:xfrm>
            <a:off x="8722829" y="3554968"/>
            <a:ext cx="11868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Screen conductors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9BB616-1DC1-E419-CEBE-4415871BC27A}"/>
              </a:ext>
            </a:extLst>
          </p:cNvPr>
          <p:cNvSpPr txBox="1"/>
          <p:nvPr/>
        </p:nvSpPr>
        <p:spPr>
          <a:xfrm>
            <a:off x="8151513" y="4612928"/>
            <a:ext cx="8957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Alumina tube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4438DFE-C90B-2A6E-0DB1-97C328FC1FB8}"/>
              </a:ext>
            </a:extLst>
          </p:cNvPr>
          <p:cNvCxnSpPr>
            <a:cxnSpLocks/>
          </p:cNvCxnSpPr>
          <p:nvPr/>
        </p:nvCxnSpPr>
        <p:spPr>
          <a:xfrm rot="-60000">
            <a:off x="6448424" y="3878746"/>
            <a:ext cx="1417214" cy="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E0CFBAE-77FE-3231-733E-6FC12EDA3392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8599393" y="4343400"/>
            <a:ext cx="123436" cy="2695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797047F-58DE-C57B-0179-7AC794F64BA8}"/>
              </a:ext>
            </a:extLst>
          </p:cNvPr>
          <p:cNvCxnSpPr>
            <a:cxnSpLocks/>
            <a:stCxn id="25" idx="0"/>
          </p:cNvCxnSpPr>
          <p:nvPr/>
        </p:nvCxnSpPr>
        <p:spPr>
          <a:xfrm flipV="1">
            <a:off x="9519265" y="4765328"/>
            <a:ext cx="390434" cy="7052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76200">
              <a:schemeClr val="bg1">
                <a:alpha val="36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3F2768D-68AA-A469-CF92-F1E166D93731}"/>
              </a:ext>
            </a:extLst>
          </p:cNvPr>
          <p:cNvSpPr txBox="1"/>
          <p:nvPr/>
        </p:nvSpPr>
        <p:spPr>
          <a:xfrm>
            <a:off x="9275426" y="1507829"/>
            <a:ext cx="18364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bg1"/>
                </a:solidFill>
                <a:effectLst/>
              </a:rPr>
              <a:t>Pipes for water cooling</a:t>
            </a:r>
            <a:endParaRPr lang="en-GB" dirty="0">
              <a:solidFill>
                <a:schemeClr val="bg1"/>
              </a:solidFill>
              <a:effectLst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6CD9DE9-D3A9-FD83-9882-345D14E5E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262138E-8085-BCB7-83A8-AB6D970E6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11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7296224" cy="720000"/>
          </a:xfrm>
        </p:spPr>
        <p:txBody>
          <a:bodyPr/>
          <a:lstStyle/>
          <a:p>
            <a:r>
              <a:rPr lang="en-GB" sz="3200" dirty="0"/>
              <a:t>2. Issues – now solved</a:t>
            </a:r>
            <a:br>
              <a:rPr lang="en-GB" sz="3200" b="0" dirty="0"/>
            </a:br>
            <a:r>
              <a:rPr lang="en-GB" sz="3200" b="0" dirty="0"/>
              <a:t>During 2019</a:t>
            </a:r>
            <a:endParaRPr lang="en-GB" sz="3200" b="0" u="sng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FBD001-2372-8A3A-504E-3B30ED8F3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84784"/>
            <a:ext cx="6531655" cy="429392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400"/>
              </a:spcBef>
              <a:buNone/>
            </a:pPr>
            <a:r>
              <a:rPr lang="en-GB" sz="2000" b="1" dirty="0"/>
              <a:t>Non-conformity</a:t>
            </a:r>
            <a:r>
              <a:rPr lang="en-GB" sz="2000" b="0" dirty="0"/>
              <a:t> of </a:t>
            </a:r>
            <a:r>
              <a:rPr lang="en-GB" sz="2000" b="1" dirty="0"/>
              <a:t>slots </a:t>
            </a:r>
            <a:r>
              <a:rPr lang="en-GB" sz="2000" b="0" dirty="0"/>
              <a:t>in alumina </a:t>
            </a:r>
            <a:r>
              <a:rPr lang="en-GB" sz="2000" b="1" dirty="0"/>
              <a:t>tubes purchased during 2017</a:t>
            </a:r>
            <a:r>
              <a:rPr lang="en-GB" sz="2000" b="0" dirty="0"/>
              <a:t>: slots were too wide. Thus, it was necessary to use </a:t>
            </a:r>
            <a:r>
              <a:rPr lang="en-GB" sz="2000" b="1" dirty="0"/>
              <a:t>screen conductors</a:t>
            </a:r>
            <a:r>
              <a:rPr lang="en-GB" sz="2000" b="0" dirty="0"/>
              <a:t> with a small </a:t>
            </a:r>
            <a:r>
              <a:rPr lang="en-GB" sz="2000" b="1" dirty="0"/>
              <a:t>zig-zag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GB" sz="2000" b="0" dirty="0"/>
              <a:t>	</a:t>
            </a:r>
            <a:r>
              <a:rPr lang="en-US" sz="1800" b="0" dirty="0"/>
              <a:t>[HL-NCR: </a:t>
            </a:r>
            <a:r>
              <a:rPr lang="en-US" sz="1800" b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https://edms.cern.ch/document/2440015/1.0</a:t>
            </a:r>
            <a:r>
              <a:rPr lang="en-US" sz="1800" b="0" dirty="0"/>
              <a:t>]</a:t>
            </a:r>
          </a:p>
          <a:p>
            <a:pPr>
              <a:spcBef>
                <a:spcPts val="400"/>
              </a:spcBef>
            </a:pPr>
            <a:endParaRPr lang="en-GB" sz="2000" b="0" dirty="0"/>
          </a:p>
          <a:p>
            <a:pPr>
              <a:spcBef>
                <a:spcPts val="400"/>
              </a:spcBef>
            </a:pPr>
            <a:endParaRPr lang="en-GB" sz="2000" b="0" dirty="0"/>
          </a:p>
          <a:p>
            <a:pPr>
              <a:spcBef>
                <a:spcPts val="400"/>
              </a:spcBef>
            </a:pPr>
            <a:endParaRPr lang="en-GB" sz="2000" b="0" dirty="0"/>
          </a:p>
          <a:p>
            <a:pPr marL="0" indent="0">
              <a:spcBef>
                <a:spcPts val="400"/>
              </a:spcBef>
              <a:buNone/>
            </a:pPr>
            <a:endParaRPr lang="en-GB" sz="2000" b="0" dirty="0"/>
          </a:p>
          <a:p>
            <a:pPr marL="0" indent="0">
              <a:spcBef>
                <a:spcPts val="400"/>
              </a:spcBef>
              <a:buNone/>
            </a:pPr>
            <a:r>
              <a:rPr lang="en-GB" sz="2000" b="1" dirty="0"/>
              <a:t>HV pre-conditioning</a:t>
            </a:r>
            <a:r>
              <a:rPr lang="en-GB" sz="2000" b="0" dirty="0"/>
              <a:t> of MKI cool </a:t>
            </a:r>
            <a:r>
              <a:rPr lang="en-GB" sz="2000" b="1" dirty="0"/>
              <a:t>failed</a:t>
            </a:r>
            <a:r>
              <a:rPr lang="en-GB" sz="2000" b="0" dirty="0"/>
              <a:t>: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800" b="0" dirty="0"/>
              <a:t>	[HL-NCR: </a:t>
            </a:r>
            <a:r>
              <a:rPr lang="en-US" sz="1800" b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https://edms.cern.ch/document/2440015/1.0</a:t>
            </a:r>
            <a:r>
              <a:rPr lang="en-US" sz="1800" b="0" dirty="0"/>
              <a:t>]</a:t>
            </a:r>
            <a:endParaRPr lang="en-GB" sz="2000" b="0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18 </a:t>
            </a:r>
            <a:r>
              <a:rPr lang="en-GB" sz="1800" b="1" dirty="0"/>
              <a:t>strong sparks</a:t>
            </a:r>
            <a:r>
              <a:rPr lang="en-GB" sz="1800" dirty="0"/>
              <a:t> </a:t>
            </a:r>
            <a:r>
              <a:rPr lang="en-GB" sz="1800" b="0" dirty="0"/>
              <a:t>occurred over two weeks </a:t>
            </a:r>
            <a:br>
              <a:rPr lang="en-GB" sz="1800" b="0" dirty="0"/>
            </a:br>
            <a:r>
              <a:rPr lang="en-GB" sz="1800" b="1" dirty="0"/>
              <a:t>Conditioning plateaued</a:t>
            </a:r>
            <a:r>
              <a:rPr lang="en-GB" sz="1800" b="0" dirty="0"/>
              <a:t> at ~</a:t>
            </a:r>
            <a:r>
              <a:rPr lang="en-GB" sz="1800" b="1" dirty="0"/>
              <a:t>45kV</a:t>
            </a:r>
            <a:r>
              <a:rPr lang="en-GB" sz="1800" b="0" dirty="0"/>
              <a:t> (</a:t>
            </a:r>
            <a:r>
              <a:rPr lang="en-GB" sz="1800" b="1" dirty="0"/>
              <a:t>goal=56.1kV</a:t>
            </a:r>
            <a:r>
              <a:rPr lang="en-GB" sz="1800" b="0" dirty="0"/>
              <a:t>) 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Three </a:t>
            </a:r>
            <a:r>
              <a:rPr lang="en-GB" sz="1800" b="1" dirty="0"/>
              <a:t>black marks</a:t>
            </a:r>
            <a:r>
              <a:rPr lang="en-GB" sz="1800" dirty="0"/>
              <a:t> </a:t>
            </a:r>
            <a:r>
              <a:rPr lang="en-GB" sz="1800" b="0" dirty="0"/>
              <a:t>from HV </a:t>
            </a:r>
            <a:r>
              <a:rPr lang="en-GB" sz="1800" b="1" dirty="0"/>
              <a:t>breakdowns to</a:t>
            </a:r>
            <a:r>
              <a:rPr lang="en-GB" sz="1800" b="0" dirty="0"/>
              <a:t> alumina </a:t>
            </a:r>
            <a:r>
              <a:rPr lang="en-GB" sz="1800" dirty="0"/>
              <a:t>tube</a:t>
            </a:r>
            <a:r>
              <a:rPr lang="en-GB" sz="1800" b="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849D03-8882-E84E-8A72-37FC13F5C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9643" y="3318615"/>
            <a:ext cx="4144253" cy="2885892"/>
          </a:xfrm>
          <a:prstGeom prst="rect">
            <a:avLst/>
          </a:prstGeom>
          <a:ln w="19050">
            <a:solidFill>
              <a:schemeClr val="accent1">
                <a:lumMod val="2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717CD2-D67C-D1B7-4BF3-AB56492AC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4865" y="142549"/>
            <a:ext cx="4766204" cy="2608815"/>
          </a:xfrm>
          <a:prstGeom prst="rect">
            <a:avLst/>
          </a:prstGeom>
          <a:ln>
            <a:noFill/>
          </a:ln>
        </p:spPr>
      </p:pic>
      <p:sp>
        <p:nvSpPr>
          <p:cNvPr id="2" name="Left Brace 1">
            <a:extLst>
              <a:ext uri="{FF2B5EF4-FFF2-40B4-BE49-F238E27FC236}">
                <a16:creationId xmlns:a16="http://schemas.microsoft.com/office/drawing/2014/main" id="{72408D08-BDAD-57A6-A954-E77573EA8AE4}"/>
              </a:ext>
            </a:extLst>
          </p:cNvPr>
          <p:cNvSpPr/>
          <p:nvPr/>
        </p:nvSpPr>
        <p:spPr>
          <a:xfrm flipH="1">
            <a:off x="11326812" y="1694871"/>
            <a:ext cx="127681" cy="375557"/>
          </a:xfrm>
          <a:prstGeom prst="leftBrace">
            <a:avLst>
              <a:gd name="adj1" fmla="val 2874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24149F-300B-97FC-7B45-74B95B9205DB}"/>
              </a:ext>
            </a:extLst>
          </p:cNvPr>
          <p:cNvSpPr txBox="1"/>
          <p:nvPr/>
        </p:nvSpPr>
        <p:spPr>
          <a:xfrm>
            <a:off x="11454493" y="1628733"/>
            <a:ext cx="83888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Wider screen conductors </a:t>
            </a:r>
            <a:endParaRPr lang="en-GB" sz="900" b="1" dirty="0"/>
          </a:p>
        </p:txBody>
      </p:sp>
      <p:sp>
        <p:nvSpPr>
          <p:cNvPr id="9" name="Callout: Line 8">
            <a:extLst>
              <a:ext uri="{FF2B5EF4-FFF2-40B4-BE49-F238E27FC236}">
                <a16:creationId xmlns:a16="http://schemas.microsoft.com/office/drawing/2014/main" id="{7AE5CC34-4452-AEF9-1641-61BB1D435B70}"/>
              </a:ext>
            </a:extLst>
          </p:cNvPr>
          <p:cNvSpPr/>
          <p:nvPr/>
        </p:nvSpPr>
        <p:spPr>
          <a:xfrm flipH="1">
            <a:off x="1559496" y="2924944"/>
            <a:ext cx="3902738" cy="575415"/>
          </a:xfrm>
          <a:prstGeom prst="borderCallout1">
            <a:avLst>
              <a:gd name="adj1" fmla="val 31520"/>
              <a:gd name="adj2" fmla="val -3764"/>
              <a:gd name="adj3" fmla="val -248404"/>
              <a:gd name="adj4" fmla="val -722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Using </a:t>
            </a:r>
            <a:r>
              <a:rPr lang="en-GB" sz="1200" b="1" dirty="0"/>
              <a:t>wider</a:t>
            </a:r>
            <a:r>
              <a:rPr lang="en-GB" sz="1200" dirty="0"/>
              <a:t> </a:t>
            </a:r>
            <a:r>
              <a:rPr lang="en-GB" sz="1200" b="1" dirty="0"/>
              <a:t>screen conductors </a:t>
            </a:r>
            <a:r>
              <a:rPr lang="en-GB" sz="1200" dirty="0"/>
              <a:t>was </a:t>
            </a:r>
            <a:r>
              <a:rPr lang="en-GB" sz="1200" b="1" dirty="0"/>
              <a:t>discarded</a:t>
            </a:r>
            <a:r>
              <a:rPr lang="en-GB" sz="1200" dirty="0"/>
              <a:t> due to </a:t>
            </a:r>
            <a:r>
              <a:rPr lang="en-GB" sz="1200" b="1" dirty="0"/>
              <a:t>influence</a:t>
            </a:r>
            <a:r>
              <a:rPr lang="en-GB" sz="1200" dirty="0"/>
              <a:t> on </a:t>
            </a:r>
            <a:r>
              <a:rPr lang="en-GB" sz="1200" b="1" dirty="0"/>
              <a:t>magnetic field </a:t>
            </a:r>
            <a:r>
              <a:rPr lang="en-GB" sz="1200" dirty="0"/>
              <a:t>(eddy currents)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10AF48-2DB4-409C-684B-E10575A268CD}"/>
              </a:ext>
            </a:extLst>
          </p:cNvPr>
          <p:cNvCxnSpPr/>
          <p:nvPr/>
        </p:nvCxnSpPr>
        <p:spPr>
          <a:xfrm flipV="1">
            <a:off x="6294664" y="4704411"/>
            <a:ext cx="400050" cy="5715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3781CD6-A47A-B89A-07FF-97797AE7F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7F86181-B6E4-EAB7-3FEB-F5FAAB093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620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DC3D2C-CF20-510F-5A24-31E27167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2. Issues – now solved</a:t>
            </a:r>
            <a:br>
              <a:rPr lang="en-GB" sz="3200" b="0" dirty="0"/>
            </a:br>
            <a:r>
              <a:rPr lang="en-GB" sz="3200" b="0" dirty="0"/>
              <a:t>During 2019. Actions carried out</a:t>
            </a:r>
            <a:endParaRPr lang="en-GB" sz="3200" b="0" u="sng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FBD001-2372-8A3A-504E-3B30ED8F3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596" y="1819755"/>
            <a:ext cx="11784014" cy="1237819"/>
          </a:xfrm>
        </p:spPr>
        <p:txBody>
          <a:bodyPr numCol="3" spcCol="360000">
            <a:normAutofit lnSpcReduction="10000"/>
          </a:bodyPr>
          <a:lstStyle/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700" b="0" dirty="0"/>
              <a:t>Metal </a:t>
            </a:r>
            <a:r>
              <a:rPr lang="en-GB" sz="1700" b="1" dirty="0"/>
              <a:t>supports </a:t>
            </a:r>
            <a:r>
              <a:rPr lang="en-GB" sz="1700" dirty="0"/>
              <a:t>for</a:t>
            </a:r>
            <a:r>
              <a:rPr lang="en-GB" sz="1700" b="0" dirty="0"/>
              <a:t> </a:t>
            </a:r>
            <a:r>
              <a:rPr lang="en-GB" sz="1700" b="1" dirty="0"/>
              <a:t>tube </a:t>
            </a:r>
            <a:r>
              <a:rPr lang="en-GB" sz="1700" b="0" dirty="0"/>
              <a:t>replaced by </a:t>
            </a:r>
            <a:r>
              <a:rPr lang="en-GB" sz="1700" b="1" dirty="0"/>
              <a:t>macor</a:t>
            </a:r>
            <a:br>
              <a:rPr lang="en-GB" sz="1700" dirty="0"/>
            </a:br>
            <a:br>
              <a:rPr lang="en-GB" sz="1700" dirty="0"/>
            </a:br>
            <a:endParaRPr lang="en-GB" sz="1700" dirty="0"/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endParaRPr lang="en-GB" sz="1700" dirty="0"/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700" b="0" dirty="0"/>
              <a:t>RF damper end </a:t>
            </a:r>
            <a:r>
              <a:rPr lang="en-GB" sz="1700" b="1" dirty="0"/>
              <a:t>cap inside diameter</a:t>
            </a:r>
            <a:r>
              <a:rPr lang="en-GB" sz="1700" dirty="0"/>
              <a:t> </a:t>
            </a:r>
            <a:r>
              <a:rPr lang="en-GB" sz="1700" b="1" dirty="0"/>
              <a:t>enlarged</a:t>
            </a:r>
            <a:r>
              <a:rPr lang="en-GB" sz="1700" dirty="0"/>
              <a:t> </a:t>
            </a:r>
            <a:r>
              <a:rPr lang="en-GB" sz="1700" b="0" dirty="0"/>
              <a:t>(from 56mm to 60mm), to </a:t>
            </a:r>
            <a:r>
              <a:rPr lang="en-GB" sz="1700" b="1" dirty="0"/>
              <a:t>increase distance to</a:t>
            </a:r>
            <a:r>
              <a:rPr lang="en-GB" sz="1700" dirty="0"/>
              <a:t> </a:t>
            </a:r>
            <a:r>
              <a:rPr lang="en-GB" sz="1700" b="0" dirty="0"/>
              <a:t>alumina</a:t>
            </a:r>
            <a:r>
              <a:rPr lang="en-GB" sz="1700" dirty="0"/>
              <a:t> </a:t>
            </a:r>
            <a:r>
              <a:rPr lang="en-GB" sz="1700" b="1" dirty="0"/>
              <a:t>tube</a:t>
            </a:r>
            <a:br>
              <a:rPr lang="en-GB" sz="1700" dirty="0"/>
            </a:br>
            <a:endParaRPr lang="en-GB" sz="1700" b="0" dirty="0"/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700" b="1" dirty="0"/>
              <a:t>Sharp edge</a:t>
            </a:r>
            <a:r>
              <a:rPr lang="en-GB" sz="1700" dirty="0"/>
              <a:t> </a:t>
            </a:r>
            <a:r>
              <a:rPr lang="en-GB" sz="1700" b="0" dirty="0"/>
              <a:t>on stainless steel short eccentric tube removed (manufacturing error)</a:t>
            </a:r>
            <a:endParaRPr lang="en-GB" sz="1700" dirty="0"/>
          </a:p>
          <a:p>
            <a:pPr marL="0" indent="0">
              <a:spcBef>
                <a:spcPts val="400"/>
              </a:spcBef>
              <a:buNone/>
            </a:pPr>
            <a:r>
              <a:rPr lang="en-GB" sz="1700" b="0" dirty="0"/>
              <a:t>	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B041E2B-08EE-22C3-1511-D44554FBBA24}"/>
              </a:ext>
            </a:extLst>
          </p:cNvPr>
          <p:cNvGrpSpPr/>
          <p:nvPr/>
        </p:nvGrpSpPr>
        <p:grpSpPr>
          <a:xfrm>
            <a:off x="343902" y="2422181"/>
            <a:ext cx="4052505" cy="3370626"/>
            <a:chOff x="8125783" y="337314"/>
            <a:chExt cx="4052505" cy="3370626"/>
          </a:xfrm>
        </p:grpSpPr>
        <p:pic>
          <p:nvPicPr>
            <p:cNvPr id="10" name="Picture 9" descr="A picture containing indoor, dirty, engine&#10;&#10;Description automatically generated">
              <a:extLst>
                <a:ext uri="{FF2B5EF4-FFF2-40B4-BE49-F238E27FC236}">
                  <a16:creationId xmlns:a16="http://schemas.microsoft.com/office/drawing/2014/main" id="{739714D0-6DA7-018E-0676-5688D9AD5E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98" r="8081"/>
            <a:stretch/>
          </p:blipFill>
          <p:spPr>
            <a:xfrm>
              <a:off x="8125783" y="1043940"/>
              <a:ext cx="2941824" cy="2664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446D29D-4A66-1839-FE2B-B280074BA2E2}"/>
                </a:ext>
              </a:extLst>
            </p:cNvPr>
            <p:cNvSpPr txBox="1"/>
            <p:nvPr/>
          </p:nvSpPr>
          <p:spPr>
            <a:xfrm>
              <a:off x="8961761" y="337314"/>
              <a:ext cx="121385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Cooling pipes </a:t>
              </a:r>
              <a:r>
                <a:rPr lang="en-GB" sz="1400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for RF damper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CD840A9-D510-F73A-79F7-585620B36D6D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>
              <a:off x="9568690" y="768201"/>
              <a:ext cx="220289" cy="182804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B2A4BD6-20AA-2A57-2703-FA6349DC705B}"/>
                </a:ext>
              </a:extLst>
            </p:cNvPr>
            <p:cNvSpPr txBox="1"/>
            <p:nvPr/>
          </p:nvSpPr>
          <p:spPr>
            <a:xfrm>
              <a:off x="10848488" y="695223"/>
              <a:ext cx="97600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RF damper</a:t>
              </a:r>
              <a:endParaRPr lang="en-GB" sz="14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0EF149A-A6D7-CB37-21B6-399F19182ABB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 flipH="1">
              <a:off x="10175618" y="910667"/>
              <a:ext cx="1160872" cy="18891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F9DBF48-F828-294A-AC58-73FD30AE4853}"/>
                </a:ext>
              </a:extLst>
            </p:cNvPr>
            <p:cNvSpPr txBox="1"/>
            <p:nvPr/>
          </p:nvSpPr>
          <p:spPr>
            <a:xfrm>
              <a:off x="11287413" y="3153942"/>
              <a:ext cx="890875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b="1" dirty="0" err="1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Macor</a:t>
              </a:r>
              <a:r>
                <a:rPr lang="en-GB" sz="1400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 </a:t>
              </a:r>
              <a:r>
                <a:rPr lang="en-GB" sz="1400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supports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FA6E645-E9DF-4E10-70EB-B9A2431D56A5}"/>
                </a:ext>
              </a:extLst>
            </p:cNvPr>
            <p:cNvCxnSpPr>
              <a:cxnSpLocks/>
              <a:stCxn id="22" idx="1"/>
            </p:cNvCxnSpPr>
            <p:nvPr/>
          </p:nvCxnSpPr>
          <p:spPr>
            <a:xfrm flipH="1" flipV="1">
              <a:off x="10402363" y="3150545"/>
              <a:ext cx="885050" cy="21884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4D7D746-573E-4872-E817-138F68A75856}"/>
              </a:ext>
            </a:extLst>
          </p:cNvPr>
          <p:cNvSpPr txBox="1"/>
          <p:nvPr/>
        </p:nvSpPr>
        <p:spPr>
          <a:xfrm>
            <a:off x="407987" y="1196752"/>
            <a:ext cx="84124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RF damper structure was modified to mitigate HV breakdowns: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09BBF8C-83FD-3AC5-6C94-961D67831718}"/>
              </a:ext>
            </a:extLst>
          </p:cNvPr>
          <p:cNvGrpSpPr/>
          <p:nvPr/>
        </p:nvGrpSpPr>
        <p:grpSpPr>
          <a:xfrm>
            <a:off x="4948922" y="3013492"/>
            <a:ext cx="2928141" cy="2996985"/>
            <a:chOff x="3288222" y="3122694"/>
            <a:chExt cx="2928141" cy="2996985"/>
          </a:xfrm>
        </p:grpSpPr>
        <p:pic>
          <p:nvPicPr>
            <p:cNvPr id="34" name="Picture 33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52F5EF2C-2C51-F311-3856-9B6191817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8222" y="3122694"/>
              <a:ext cx="2614145" cy="2664000"/>
            </a:xfrm>
            <a:prstGeom prst="rect">
              <a:avLst/>
            </a:prstGeom>
            <a:ln w="19050">
              <a:noFill/>
            </a:ln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F256C1D-664A-4A23-E6CB-63558095FD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96751" y="4260919"/>
              <a:ext cx="206184" cy="108473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DB10E2A-9A61-15CD-6757-A8EEC4D613FF}"/>
                </a:ext>
              </a:extLst>
            </p:cNvPr>
            <p:cNvSpPr txBox="1"/>
            <p:nvPr/>
          </p:nvSpPr>
          <p:spPr>
            <a:xfrm>
              <a:off x="4999843" y="4535818"/>
              <a:ext cx="1216520" cy="73866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60mm &amp; 1mm offset downwards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69A2CC32-12ED-FE96-EAE5-A0DAB9B9A6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53706" y="5345650"/>
              <a:ext cx="597572" cy="51276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AC1AEFF-17E9-A3E5-5BEF-3691530215DD}"/>
                </a:ext>
              </a:extLst>
            </p:cNvPr>
            <p:cNvSpPr txBox="1"/>
            <p:nvPr/>
          </p:nvSpPr>
          <p:spPr>
            <a:xfrm>
              <a:off x="3473473" y="5780181"/>
              <a:ext cx="960467" cy="30777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End-cap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F2A0587-55C6-2160-2445-5414E3C2B48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50725" y="5309792"/>
              <a:ext cx="146026" cy="56812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09823ED-4B74-F62A-66ED-54FFCD9BA553}"/>
                </a:ext>
              </a:extLst>
            </p:cNvPr>
            <p:cNvSpPr txBox="1"/>
            <p:nvPr/>
          </p:nvSpPr>
          <p:spPr>
            <a:xfrm>
              <a:off x="4416518" y="5811902"/>
              <a:ext cx="1368299" cy="30777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1 mm radius</a:t>
              </a:r>
            </a:p>
          </p:txBody>
        </p:sp>
      </p:grpSp>
      <p:pic>
        <p:nvPicPr>
          <p:cNvPr id="52" name="Picture 51" descr="A picture containing indoor&#10;&#10;Description automatically generated">
            <a:extLst>
              <a:ext uri="{FF2B5EF4-FFF2-40B4-BE49-F238E27FC236}">
                <a16:creationId xmlns:a16="http://schemas.microsoft.com/office/drawing/2014/main" id="{B1EBCA0D-9E24-F9AC-8191-70F17D2F6D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0" r="6898"/>
          <a:stretch/>
        </p:blipFill>
        <p:spPr>
          <a:xfrm>
            <a:off x="8820465" y="2988302"/>
            <a:ext cx="2941824" cy="2664000"/>
          </a:xfrm>
          <a:prstGeom prst="rect">
            <a:avLst/>
          </a:prstGeom>
        </p:spPr>
      </p:pic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46F2230-333C-7236-BA26-CE8DAD4A3391}"/>
              </a:ext>
            </a:extLst>
          </p:cNvPr>
          <p:cNvCxnSpPr>
            <a:cxnSpLocks/>
            <a:stCxn id="54" idx="0"/>
          </p:cNvCxnSpPr>
          <p:nvPr/>
        </p:nvCxnSpPr>
        <p:spPr>
          <a:xfrm flipH="1" flipV="1">
            <a:off x="9952522" y="4345492"/>
            <a:ext cx="337927" cy="1511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CE583FA-5385-E57A-024B-E5409047B7A3}"/>
              </a:ext>
            </a:extLst>
          </p:cNvPr>
          <p:cNvSpPr txBox="1"/>
          <p:nvPr/>
        </p:nvSpPr>
        <p:spPr>
          <a:xfrm>
            <a:off x="9111424" y="5856588"/>
            <a:ext cx="2358050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Sharp edge chamfered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B80FC4-E2B5-1151-20E0-8B099CA78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MKI Cool - M. Diaz Zumel - 12th HL-LHC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A7AC91-4319-6ED9-14D4-8C030E09C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13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a:spPr>
      <a:bodyPr wrap="square" rtlCol="0" anchor="ctr">
        <a:spAutoFit/>
      </a:bodyPr>
      <a:lstStyle>
        <a:defPPr algn="ctr">
          <a:defRPr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149163</TotalTime>
  <Words>2573</Words>
  <Application>Microsoft Macintosh PowerPoint</Application>
  <PresentationFormat>Widescreen</PresentationFormat>
  <Paragraphs>482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Arial</vt:lpstr>
      <vt:lpstr>Calibri</vt:lpstr>
      <vt:lpstr>Cambria</vt:lpstr>
      <vt:lpstr>Cambria Math</vt:lpstr>
      <vt:lpstr>Courier New</vt:lpstr>
      <vt:lpstr>Symbol</vt:lpstr>
      <vt:lpstr>Times New Roman</vt:lpstr>
      <vt:lpstr>Wingdings</vt:lpstr>
      <vt:lpstr>Thème Office</vt:lpstr>
      <vt:lpstr>1_Thème Office</vt:lpstr>
      <vt:lpstr>MKI Cool</vt:lpstr>
      <vt:lpstr>Outline</vt:lpstr>
      <vt:lpstr>1. Context  MKI: Injector kicker magnets for the LHC</vt:lpstr>
      <vt:lpstr>1. Context Screen conductors inside MKI</vt:lpstr>
      <vt:lpstr>1. Context Cr2O3 coating in MKI8D, installed in YETS 17-18</vt:lpstr>
      <vt:lpstr>1. Context Damping element: the origin of MKI cool</vt:lpstr>
      <vt:lpstr>1. Context MKI cool = damping element + water cooling</vt:lpstr>
      <vt:lpstr>2. Issues – now solved During 2019</vt:lpstr>
      <vt:lpstr>2. Issues – now solved During 2019. Actions carried out</vt:lpstr>
      <vt:lpstr>2. Issues – now solved During 2020. HV conditioning</vt:lpstr>
      <vt:lpstr>2. Issue – now solved Inspection after conditioning (November 2020)</vt:lpstr>
      <vt:lpstr>3. Issue – understood Inspection after conditioning (November 2020)</vt:lpstr>
      <vt:lpstr>3. Issue – understood: mis-manufactured alumina tubes Puncture triggered study of tube thickness of 2017 batch</vt:lpstr>
      <vt:lpstr>3. Issue – understood: mis-manufactured alumina tubes Discussions with manufacturer + conclusions of study</vt:lpstr>
      <vt:lpstr>3. Issue – understood: mis-manufactured alumina tubes Current work: determining the optimal machining axis</vt:lpstr>
      <vt:lpstr>3. Issue – understood: mis-manufactured alumina tubes Optimization of tube rotational angle for installation</vt:lpstr>
      <vt:lpstr>4. Status of first MKI cool to be installed in LHC</vt:lpstr>
      <vt:lpstr>5. Conclusions</vt:lpstr>
      <vt:lpstr>Spare slides</vt:lpstr>
      <vt:lpstr>Context MKI conditioning information</vt:lpstr>
      <vt:lpstr>Alumina tube measurements summary</vt:lpstr>
      <vt:lpstr>PowerPoint Presentation</vt:lpstr>
      <vt:lpstr>Reminder of the HL-LHC Goals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Chiara Bracco</cp:lastModifiedBy>
  <cp:revision>460</cp:revision>
  <cp:lastPrinted>2020-07-14T15:51:05Z</cp:lastPrinted>
  <dcterms:created xsi:type="dcterms:W3CDTF">2016-01-11T14:38:10Z</dcterms:created>
  <dcterms:modified xsi:type="dcterms:W3CDTF">2022-09-19T13:59:29Z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