
<file path=[Content_Types].xml><?xml version="1.0" encoding="utf-8"?>
<Types xmlns="http://schemas.openxmlformats.org/package/2006/content-types">
  <Default Extension="png" ContentType="image/png"/>
  <Default Extension="tmp" ContentType="image/png"/>
  <Default Extension="svg" ContentType="image/svg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8" r:id="rId5"/>
  </p:sldMasterIdLst>
  <p:notesMasterIdLst>
    <p:notesMasterId r:id="rId43"/>
  </p:notesMasterIdLst>
  <p:sldIdLst>
    <p:sldId id="257" r:id="rId6"/>
    <p:sldId id="256" r:id="rId7"/>
    <p:sldId id="547" r:id="rId8"/>
    <p:sldId id="528" r:id="rId9"/>
    <p:sldId id="529" r:id="rId10"/>
    <p:sldId id="483" r:id="rId11"/>
    <p:sldId id="487" r:id="rId12"/>
    <p:sldId id="533" r:id="rId13"/>
    <p:sldId id="539" r:id="rId14"/>
    <p:sldId id="535" r:id="rId15"/>
    <p:sldId id="534" r:id="rId16"/>
    <p:sldId id="555" r:id="rId17"/>
    <p:sldId id="503" r:id="rId18"/>
    <p:sldId id="541" r:id="rId19"/>
    <p:sldId id="553" r:id="rId20"/>
    <p:sldId id="451" r:id="rId21"/>
    <p:sldId id="550" r:id="rId22"/>
    <p:sldId id="557" r:id="rId23"/>
    <p:sldId id="563" r:id="rId24"/>
    <p:sldId id="556" r:id="rId25"/>
    <p:sldId id="564" r:id="rId26"/>
    <p:sldId id="268" r:id="rId27"/>
    <p:sldId id="270" r:id="rId28"/>
    <p:sldId id="560" r:id="rId29"/>
    <p:sldId id="558" r:id="rId30"/>
    <p:sldId id="485" r:id="rId31"/>
    <p:sldId id="546" r:id="rId32"/>
    <p:sldId id="540" r:id="rId33"/>
    <p:sldId id="549" r:id="rId34"/>
    <p:sldId id="545" r:id="rId35"/>
    <p:sldId id="500" r:id="rId36"/>
    <p:sldId id="548" r:id="rId37"/>
    <p:sldId id="513" r:id="rId38"/>
    <p:sldId id="459" r:id="rId39"/>
    <p:sldId id="537" r:id="rId40"/>
    <p:sldId id="561" r:id="rId41"/>
    <p:sldId id="562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0215100-810D-4463-A464-97F4D44156DC}">
          <p14:sldIdLst>
            <p14:sldId id="257"/>
            <p14:sldId id="256"/>
            <p14:sldId id="547"/>
            <p14:sldId id="528"/>
            <p14:sldId id="529"/>
            <p14:sldId id="483"/>
            <p14:sldId id="487"/>
            <p14:sldId id="533"/>
            <p14:sldId id="539"/>
            <p14:sldId id="535"/>
            <p14:sldId id="534"/>
            <p14:sldId id="555"/>
            <p14:sldId id="503"/>
            <p14:sldId id="541"/>
            <p14:sldId id="553"/>
            <p14:sldId id="451"/>
            <p14:sldId id="550"/>
            <p14:sldId id="557"/>
            <p14:sldId id="563"/>
            <p14:sldId id="556"/>
            <p14:sldId id="564"/>
            <p14:sldId id="268"/>
            <p14:sldId id="270"/>
            <p14:sldId id="560"/>
            <p14:sldId id="558"/>
            <p14:sldId id="485"/>
            <p14:sldId id="546"/>
            <p14:sldId id="540"/>
            <p14:sldId id="549"/>
            <p14:sldId id="545"/>
            <p14:sldId id="500"/>
            <p14:sldId id="548"/>
            <p14:sldId id="513"/>
            <p14:sldId id="459"/>
            <p14:sldId id="537"/>
            <p14:sldId id="561"/>
            <p14:sldId id="5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C135"/>
    <a:srgbClr val="469128"/>
    <a:srgbClr val="F68B3B"/>
    <a:srgbClr val="AA72D4"/>
    <a:srgbClr val="E4670A"/>
    <a:srgbClr val="D15F09"/>
    <a:srgbClr val="247ECC"/>
    <a:srgbClr val="000000"/>
    <a:srgbClr val="7EB169"/>
    <a:srgbClr val="7E7E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0" y="15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19/09/2022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D5D9882-EA0A-621A-67D2-DC6FCBD570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067897"/>
            <a:ext cx="5154038" cy="77942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sz="1000" b="1" u="sng" dirty="0"/>
              <a:t>A. Infantino</a:t>
            </a:r>
            <a:r>
              <a:rPr lang="en-US" sz="1000" b="1" dirty="0"/>
              <a:t>, </a:t>
            </a:r>
            <a:r>
              <a:rPr lang="en-US" sz="1000" b="1" dirty="0" err="1"/>
              <a:t>P.Dyrcz</a:t>
            </a:r>
            <a:r>
              <a:rPr lang="en-US" sz="1000" b="1" dirty="0"/>
              <a:t> (RP-AS)</a:t>
            </a:r>
          </a:p>
          <a:p>
            <a:r>
              <a:rPr lang="en-GB" sz="1000" b="1" dirty="0"/>
              <a:t>Radiation protection aspects for HL-LHC</a:t>
            </a:r>
          </a:p>
          <a:p>
            <a:r>
              <a:rPr lang="en-GB" sz="800" dirty="0"/>
              <a:t>12</a:t>
            </a:r>
            <a:r>
              <a:rPr lang="en-GB" sz="800" baseline="30000" dirty="0"/>
              <a:t>th</a:t>
            </a:r>
            <a:r>
              <a:rPr lang="en-GB" sz="800" dirty="0"/>
              <a:t> HL-LHC collaboration meeting </a:t>
            </a:r>
          </a:p>
          <a:p>
            <a:r>
              <a:rPr lang="en-GB" sz="800" dirty="0"/>
              <a:t>20/09/2022 </a:t>
            </a:r>
          </a:p>
          <a:p>
            <a:r>
              <a:rPr lang="en-GB" sz="800" dirty="0"/>
              <a:t>EDMS 2773490</a:t>
            </a:r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00" y="108000"/>
            <a:ext cx="11520000" cy="12960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6000" y="1404000"/>
            <a:ext cx="11520000" cy="4535624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76564" y="6277738"/>
            <a:ext cx="482600" cy="331932"/>
          </a:xfrm>
        </p:spPr>
        <p:txBody>
          <a:bodyPr/>
          <a:lstStyle>
            <a:lvl1pPr>
              <a:defRPr sz="1200" b="1"/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01D05-5682-9D66-8F0A-A0A6FA0FAD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067897"/>
            <a:ext cx="5154038" cy="77942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sz="1000" b="1" u="sng" dirty="0"/>
              <a:t>A. Infantino</a:t>
            </a:r>
            <a:r>
              <a:rPr lang="en-US" sz="1000" b="1" dirty="0"/>
              <a:t>, </a:t>
            </a:r>
            <a:r>
              <a:rPr lang="en-US" sz="1000" b="1" dirty="0" err="1"/>
              <a:t>P.Dyrcz</a:t>
            </a:r>
            <a:r>
              <a:rPr lang="en-US" sz="1000" b="1" dirty="0"/>
              <a:t> (RP-AS)</a:t>
            </a:r>
          </a:p>
          <a:p>
            <a:r>
              <a:rPr lang="en-GB" sz="1000" b="1" dirty="0"/>
              <a:t>Radiation protection aspects for HL-LHC</a:t>
            </a:r>
          </a:p>
          <a:p>
            <a:r>
              <a:rPr lang="en-GB" sz="800" dirty="0"/>
              <a:t>12</a:t>
            </a:r>
            <a:r>
              <a:rPr lang="en-GB" sz="800" baseline="30000" dirty="0"/>
              <a:t>th</a:t>
            </a:r>
            <a:r>
              <a:rPr lang="en-GB" sz="800" dirty="0"/>
              <a:t> HL-LHC collaboration meeting </a:t>
            </a:r>
          </a:p>
          <a:p>
            <a:r>
              <a:rPr lang="en-GB" sz="800" dirty="0"/>
              <a:t>20/09/2022 </a:t>
            </a:r>
          </a:p>
          <a:p>
            <a:r>
              <a:rPr lang="en-GB" sz="800" dirty="0"/>
              <a:t>EDMS 2773490</a:t>
            </a:r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BB92A46-84A7-3A9A-2634-C5142569A9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067897"/>
            <a:ext cx="5154038" cy="77942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sz="1000" b="1" u="sng" dirty="0"/>
              <a:t>A. Infantino</a:t>
            </a:r>
            <a:r>
              <a:rPr lang="en-US" sz="1000" b="1" dirty="0"/>
              <a:t>, </a:t>
            </a:r>
            <a:r>
              <a:rPr lang="en-US" sz="1000" b="1" dirty="0" err="1"/>
              <a:t>P.Dyrcz</a:t>
            </a:r>
            <a:r>
              <a:rPr lang="en-US" sz="1000" b="1" dirty="0"/>
              <a:t> (RP-AS)</a:t>
            </a:r>
          </a:p>
          <a:p>
            <a:r>
              <a:rPr lang="en-GB" sz="1000" b="1" dirty="0"/>
              <a:t>Radiation protection aspects for HL-LHC</a:t>
            </a:r>
          </a:p>
          <a:p>
            <a:r>
              <a:rPr lang="en-GB" sz="800" dirty="0"/>
              <a:t>12</a:t>
            </a:r>
            <a:r>
              <a:rPr lang="en-GB" sz="800" baseline="30000" dirty="0"/>
              <a:t>th</a:t>
            </a:r>
            <a:r>
              <a:rPr lang="en-GB" sz="800" dirty="0"/>
              <a:t> HL-LHC collaboration meeting </a:t>
            </a:r>
          </a:p>
          <a:p>
            <a:r>
              <a:rPr lang="en-GB" sz="800" dirty="0"/>
              <a:t>20/09/2022 </a:t>
            </a:r>
          </a:p>
          <a:p>
            <a:r>
              <a:rPr lang="en-GB" sz="800" dirty="0"/>
              <a:t>EDMS 2773490</a:t>
            </a:r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689FA6B-E2DD-B95C-CA8B-B12B0EA2DF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067897"/>
            <a:ext cx="5154038" cy="77942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sz="1000" b="1" u="sng" dirty="0"/>
              <a:t>A. Infantino</a:t>
            </a:r>
            <a:r>
              <a:rPr lang="en-US" sz="1000" b="1" dirty="0"/>
              <a:t>, </a:t>
            </a:r>
            <a:r>
              <a:rPr lang="en-US" sz="1000" b="1" dirty="0" err="1"/>
              <a:t>P.Dyrcz</a:t>
            </a:r>
            <a:r>
              <a:rPr lang="en-US" sz="1000" b="1" dirty="0"/>
              <a:t> (RP-AS)</a:t>
            </a:r>
          </a:p>
          <a:p>
            <a:r>
              <a:rPr lang="en-GB" sz="1000" b="1" dirty="0"/>
              <a:t>Radiation protection aspects for HL-LHC</a:t>
            </a:r>
          </a:p>
          <a:p>
            <a:r>
              <a:rPr lang="en-GB" sz="800" dirty="0"/>
              <a:t>12</a:t>
            </a:r>
            <a:r>
              <a:rPr lang="en-GB" sz="800" baseline="30000" dirty="0"/>
              <a:t>th</a:t>
            </a:r>
            <a:r>
              <a:rPr lang="en-GB" sz="800" dirty="0"/>
              <a:t> HL-LHC collaboration meeting </a:t>
            </a:r>
          </a:p>
          <a:p>
            <a:r>
              <a:rPr lang="en-GB" sz="800" dirty="0"/>
              <a:t>20/09/2022 </a:t>
            </a:r>
          </a:p>
          <a:p>
            <a:r>
              <a:rPr lang="en-GB" sz="800" dirty="0"/>
              <a:t>EDMS 2773490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BD96CD7-6BFC-62CC-399C-1212234F79A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38200" y="6067897"/>
            <a:ext cx="5154038" cy="77942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sz="1000" b="1" u="sng" dirty="0"/>
              <a:t>A. Infantino</a:t>
            </a:r>
            <a:r>
              <a:rPr lang="en-US" sz="1000" b="1" dirty="0"/>
              <a:t>, </a:t>
            </a:r>
            <a:r>
              <a:rPr lang="en-US" sz="1000" b="1" dirty="0" err="1"/>
              <a:t>P.Dyrcz</a:t>
            </a:r>
            <a:r>
              <a:rPr lang="en-US" sz="1000" b="1" dirty="0"/>
              <a:t> (RP-AS)</a:t>
            </a:r>
          </a:p>
          <a:p>
            <a:r>
              <a:rPr lang="en-GB" sz="1000" b="1" dirty="0"/>
              <a:t>Radiation protection aspects for HL-LHC</a:t>
            </a:r>
          </a:p>
          <a:p>
            <a:r>
              <a:rPr lang="en-GB" sz="800" dirty="0"/>
              <a:t>12</a:t>
            </a:r>
            <a:r>
              <a:rPr lang="en-GB" sz="800" baseline="30000" dirty="0"/>
              <a:t>th</a:t>
            </a:r>
            <a:r>
              <a:rPr lang="en-GB" sz="800" dirty="0"/>
              <a:t> HL-LHC collaboration meeting </a:t>
            </a:r>
          </a:p>
          <a:p>
            <a:r>
              <a:rPr lang="en-GB" sz="800" dirty="0"/>
              <a:t>20/09/2022 </a:t>
            </a:r>
          </a:p>
          <a:p>
            <a:r>
              <a:rPr lang="en-GB" sz="800" dirty="0"/>
              <a:t>EDMS 2773490</a:t>
            </a:r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00" y="144000"/>
            <a:ext cx="11520000" cy="129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76564" y="6277738"/>
            <a:ext cx="482600" cy="331932"/>
          </a:xfrm>
        </p:spPr>
        <p:txBody>
          <a:bodyPr/>
          <a:lstStyle>
            <a:lvl1pPr>
              <a:defRPr sz="1200" b="1"/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F47F9B-271E-90B7-3727-6557EAB09A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067897"/>
            <a:ext cx="5154038" cy="77942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sz="1000" b="1" u="sng" dirty="0"/>
              <a:t>A. Infantino</a:t>
            </a:r>
            <a:r>
              <a:rPr lang="en-US" sz="1000" b="1" dirty="0"/>
              <a:t>, </a:t>
            </a:r>
            <a:r>
              <a:rPr lang="en-US" sz="1000" b="1" dirty="0" err="1"/>
              <a:t>P.Dyrcz</a:t>
            </a:r>
            <a:r>
              <a:rPr lang="en-US" sz="1000" b="1" dirty="0"/>
              <a:t> (RP-AS)</a:t>
            </a:r>
          </a:p>
          <a:p>
            <a:r>
              <a:rPr lang="en-GB" sz="1000" b="1" dirty="0"/>
              <a:t>Radiation protection aspects for HL-LHC</a:t>
            </a:r>
          </a:p>
          <a:p>
            <a:r>
              <a:rPr lang="en-GB" sz="800" dirty="0"/>
              <a:t>12</a:t>
            </a:r>
            <a:r>
              <a:rPr lang="en-GB" sz="800" baseline="30000" dirty="0"/>
              <a:t>th</a:t>
            </a:r>
            <a:r>
              <a:rPr lang="en-GB" sz="800" dirty="0"/>
              <a:t> HL-LHC collaboration meeting </a:t>
            </a:r>
          </a:p>
          <a:p>
            <a:r>
              <a:rPr lang="en-GB" sz="800" dirty="0"/>
              <a:t>20/09/2022 </a:t>
            </a:r>
          </a:p>
          <a:p>
            <a:r>
              <a:rPr lang="en-GB" sz="800" dirty="0"/>
              <a:t>EDMS 2773490</a:t>
            </a:r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76564" y="6277738"/>
            <a:ext cx="482600" cy="331932"/>
          </a:xfrm>
        </p:spPr>
        <p:txBody>
          <a:bodyPr/>
          <a:lstStyle>
            <a:lvl1pPr>
              <a:defRPr sz="1200" b="1"/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9AE2F25-EA31-0D5B-1D0B-E39685C15A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067897"/>
            <a:ext cx="5154038" cy="77942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sz="1000" b="1" u="sng" dirty="0"/>
              <a:t>A. Infantino</a:t>
            </a:r>
            <a:r>
              <a:rPr lang="en-US" sz="1000" b="1" dirty="0"/>
              <a:t>, </a:t>
            </a:r>
            <a:r>
              <a:rPr lang="en-US" sz="1000" b="1" dirty="0" err="1"/>
              <a:t>P.Dyrcz</a:t>
            </a:r>
            <a:r>
              <a:rPr lang="en-US" sz="1000" b="1" dirty="0"/>
              <a:t> (RP-AS)</a:t>
            </a:r>
          </a:p>
          <a:p>
            <a:r>
              <a:rPr lang="en-GB" sz="1000" b="1" dirty="0"/>
              <a:t>Radiation protection aspects for HL-LHC</a:t>
            </a:r>
          </a:p>
          <a:p>
            <a:r>
              <a:rPr lang="en-GB" sz="800" dirty="0"/>
              <a:t>12</a:t>
            </a:r>
            <a:r>
              <a:rPr lang="en-GB" sz="800" baseline="30000" dirty="0"/>
              <a:t>th</a:t>
            </a:r>
            <a:r>
              <a:rPr lang="en-GB" sz="800" dirty="0"/>
              <a:t> HL-LHC collaboration meeting </a:t>
            </a:r>
          </a:p>
          <a:p>
            <a:r>
              <a:rPr lang="en-GB" sz="800" dirty="0"/>
              <a:t>20/09/2022 </a:t>
            </a:r>
          </a:p>
          <a:p>
            <a:r>
              <a:rPr lang="en-GB" sz="800" dirty="0"/>
              <a:t>EDMS 2773490</a:t>
            </a:r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B3B5CEA-33CA-A404-4285-E9558A4CC6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067897"/>
            <a:ext cx="5154038" cy="77942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sz="1000" b="1" u="sng" dirty="0"/>
              <a:t>A. Infantino</a:t>
            </a:r>
            <a:r>
              <a:rPr lang="en-US" sz="1000" b="1" dirty="0"/>
              <a:t>, </a:t>
            </a:r>
            <a:r>
              <a:rPr lang="en-US" sz="1000" b="1" dirty="0" err="1"/>
              <a:t>P.Dyrcz</a:t>
            </a:r>
            <a:r>
              <a:rPr lang="en-US" sz="1000" b="1" dirty="0"/>
              <a:t> (RP-AS)</a:t>
            </a:r>
          </a:p>
          <a:p>
            <a:r>
              <a:rPr lang="en-GB" sz="1000" b="1" dirty="0"/>
              <a:t>Radiation protection aspects for HL-LHC</a:t>
            </a:r>
          </a:p>
          <a:p>
            <a:r>
              <a:rPr lang="en-GB" sz="800" dirty="0"/>
              <a:t>12</a:t>
            </a:r>
            <a:r>
              <a:rPr lang="en-GB" sz="800" baseline="30000" dirty="0"/>
              <a:t>th</a:t>
            </a:r>
            <a:r>
              <a:rPr lang="en-GB" sz="800" dirty="0"/>
              <a:t> HL-LHC collaboration meeting </a:t>
            </a:r>
          </a:p>
          <a:p>
            <a:r>
              <a:rPr lang="en-GB" sz="800" dirty="0"/>
              <a:t>20/09/2022 </a:t>
            </a:r>
          </a:p>
          <a:p>
            <a:r>
              <a:rPr lang="en-GB" sz="800" dirty="0"/>
              <a:t>EDMS 2773490</a:t>
            </a:r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46A8BA4-A396-26C5-A817-B6E77E1BFA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067897"/>
            <a:ext cx="5154038" cy="77942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sz="1000" b="1" u="sng" dirty="0"/>
              <a:t>A. Infantino</a:t>
            </a:r>
            <a:r>
              <a:rPr lang="en-US" sz="1000" b="1" dirty="0"/>
              <a:t>, </a:t>
            </a:r>
            <a:r>
              <a:rPr lang="en-US" sz="1000" b="1" dirty="0" err="1"/>
              <a:t>P.Dyrcz</a:t>
            </a:r>
            <a:r>
              <a:rPr lang="en-US" sz="1000" b="1" dirty="0"/>
              <a:t> (RP-AS)</a:t>
            </a:r>
          </a:p>
          <a:p>
            <a:r>
              <a:rPr lang="en-GB" sz="1000" b="1" dirty="0"/>
              <a:t>Radiation protection aspects for HL-LHC</a:t>
            </a:r>
          </a:p>
          <a:p>
            <a:r>
              <a:rPr lang="en-GB" sz="800" dirty="0"/>
              <a:t>12</a:t>
            </a:r>
            <a:r>
              <a:rPr lang="en-GB" sz="800" baseline="30000" dirty="0"/>
              <a:t>th</a:t>
            </a:r>
            <a:r>
              <a:rPr lang="en-GB" sz="800" dirty="0"/>
              <a:t> HL-LHC collaboration meeting </a:t>
            </a:r>
          </a:p>
          <a:p>
            <a:r>
              <a:rPr lang="en-GB" sz="800" dirty="0"/>
              <a:t>20/09/2022 </a:t>
            </a:r>
          </a:p>
          <a:p>
            <a:r>
              <a:rPr lang="en-GB" sz="800" dirty="0"/>
              <a:t>EDMS 2773490</a:t>
            </a:r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D955896-203D-C874-9C70-6CCDD0F679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067897"/>
            <a:ext cx="5154038" cy="77942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sz="1000" b="1" u="sng" dirty="0"/>
              <a:t>A. Infantino</a:t>
            </a:r>
            <a:r>
              <a:rPr lang="en-US" sz="1000" b="1" dirty="0"/>
              <a:t>, </a:t>
            </a:r>
            <a:r>
              <a:rPr lang="en-US" sz="1000" b="1" dirty="0" err="1"/>
              <a:t>P.Dyrcz</a:t>
            </a:r>
            <a:r>
              <a:rPr lang="en-US" sz="1000" b="1" dirty="0"/>
              <a:t> (RP-AS)</a:t>
            </a:r>
          </a:p>
          <a:p>
            <a:r>
              <a:rPr lang="en-GB" sz="1000" b="1" dirty="0"/>
              <a:t>Radiation protection aspects for HL-LHC</a:t>
            </a:r>
          </a:p>
          <a:p>
            <a:r>
              <a:rPr lang="en-GB" sz="800" dirty="0"/>
              <a:t>12</a:t>
            </a:r>
            <a:r>
              <a:rPr lang="en-GB" sz="800" baseline="30000" dirty="0"/>
              <a:t>th</a:t>
            </a:r>
            <a:r>
              <a:rPr lang="en-GB" sz="800" dirty="0"/>
              <a:t> HL-LHC collaboration meeting </a:t>
            </a:r>
          </a:p>
          <a:p>
            <a:r>
              <a:rPr lang="en-GB" sz="800" dirty="0"/>
              <a:t>20/09/2022 </a:t>
            </a:r>
          </a:p>
          <a:p>
            <a:r>
              <a:rPr lang="en-GB" sz="800" dirty="0"/>
              <a:t>EDMS 2773490</a:t>
            </a:r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mp"/><Relationship Id="rId7" Type="http://schemas.openxmlformats.org/officeDocument/2006/relationships/image" Target="../media/image2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tmp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0.tm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1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tm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tmp"/><Relationship Id="rId5" Type="http://schemas.openxmlformats.org/officeDocument/2006/relationships/image" Target="../media/image46.tmp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tm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tmp"/><Relationship Id="rId5" Type="http://schemas.openxmlformats.org/officeDocument/2006/relationships/image" Target="../media/image50.tmp"/><Relationship Id="rId4" Type="http://schemas.openxmlformats.org/officeDocument/2006/relationships/image" Target="../media/image49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61569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mp"/><Relationship Id="rId7" Type="http://schemas.openxmlformats.org/officeDocument/2006/relationships/image" Target="../media/image57.tm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tmp"/><Relationship Id="rId5" Type="http://schemas.openxmlformats.org/officeDocument/2006/relationships/image" Target="../media/image55.tmp"/><Relationship Id="rId4" Type="http://schemas.openxmlformats.org/officeDocument/2006/relationships/image" Target="../media/image54.tm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tmp"/><Relationship Id="rId3" Type="http://schemas.openxmlformats.org/officeDocument/2006/relationships/image" Target="../media/image60.png"/><Relationship Id="rId7" Type="http://schemas.openxmlformats.org/officeDocument/2006/relationships/image" Target="../media/image16.tmp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tmp"/><Relationship Id="rId5" Type="http://schemas.openxmlformats.org/officeDocument/2006/relationships/image" Target="../media/image5.png"/><Relationship Id="rId4" Type="http://schemas.openxmlformats.org/officeDocument/2006/relationships/image" Target="../media/image61.png"/><Relationship Id="rId9" Type="http://schemas.openxmlformats.org/officeDocument/2006/relationships/image" Target="../media/image18.tm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tmp"/><Relationship Id="rId3" Type="http://schemas.openxmlformats.org/officeDocument/2006/relationships/image" Target="../media/image63.png"/><Relationship Id="rId7" Type="http://schemas.openxmlformats.org/officeDocument/2006/relationships/image" Target="../media/image16.tmp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tmp"/><Relationship Id="rId5" Type="http://schemas.openxmlformats.org/officeDocument/2006/relationships/image" Target="../media/image5.png"/><Relationship Id="rId4" Type="http://schemas.openxmlformats.org/officeDocument/2006/relationships/image" Target="../media/image64.png"/><Relationship Id="rId9" Type="http://schemas.openxmlformats.org/officeDocument/2006/relationships/image" Target="../media/image18.tm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0.JP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tm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5.png"/><Relationship Id="rId2" Type="http://schemas.openxmlformats.org/officeDocument/2006/relationships/image" Target="../media/image71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jpeg"/><Relationship Id="rId4" Type="http://schemas.openxmlformats.org/officeDocument/2006/relationships/image" Target="../media/image7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hse.cern/content/hse-newsletter-june-2022#fairshare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10" Type="http://schemas.openxmlformats.org/officeDocument/2006/relationships/image" Target="../media/image85.tmp"/><Relationship Id="rId4" Type="http://schemas.openxmlformats.org/officeDocument/2006/relationships/image" Target="../media/image80.png"/><Relationship Id="rId9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tmp"/><Relationship Id="rId2" Type="http://schemas.openxmlformats.org/officeDocument/2006/relationships/image" Target="../media/image86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tmp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tm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6.png"/><Relationship Id="rId7" Type="http://schemas.microsoft.com/office/2007/relationships/hdphoto" Target="../media/hdphoto2.wdp"/><Relationship Id="rId12" Type="http://schemas.openxmlformats.org/officeDocument/2006/relationships/image" Target="../media/image10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8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00.png"/><Relationship Id="rId4" Type="http://schemas.openxmlformats.org/officeDocument/2006/relationships/image" Target="../media/image97.png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7" Type="http://schemas.openxmlformats.org/officeDocument/2006/relationships/image" Target="../media/image7.svg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0.tmp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tmp"/><Relationship Id="rId3" Type="http://schemas.openxmlformats.org/officeDocument/2006/relationships/image" Target="../media/image13.png"/><Relationship Id="rId7" Type="http://schemas.openxmlformats.org/officeDocument/2006/relationships/image" Target="../media/image17.tm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tmp"/><Relationship Id="rId5" Type="http://schemas.openxmlformats.org/officeDocument/2006/relationships/image" Target="../media/image15.tmp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513477D0-3449-2C0F-B757-D5A28C5F0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130" y="953573"/>
            <a:ext cx="5382483" cy="36679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    Upgrade </a:t>
            </a:r>
            <a:r>
              <a:rPr lang="en-GB" sz="4400" dirty="0"/>
              <a:t>of the LHC TAN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E59FAD15-0036-53A5-A4B5-B007B51585AB}"/>
              </a:ext>
            </a:extLst>
          </p:cNvPr>
          <p:cNvSpPr/>
          <p:nvPr/>
        </p:nvSpPr>
        <p:spPr>
          <a:xfrm>
            <a:off x="228600" y="4777967"/>
            <a:ext cx="1173056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sz="1400" b="1" dirty="0" smtClean="0">
                <a:cs typeface="Arial" panose="020B0604020202020204" pitchFamily="34" charset="0"/>
              </a:rPr>
              <a:t>Complex manipulation </a:t>
            </a:r>
            <a:r>
              <a:rPr lang="en-US" sz="1400" dirty="0" smtClean="0">
                <a:cs typeface="Arial" panose="020B0604020202020204" pitchFamily="34" charset="0"/>
              </a:rPr>
              <a:t>on highly activated equipment</a:t>
            </a:r>
            <a:endParaRPr lang="en-GB" sz="1400" dirty="0">
              <a:cs typeface="Arial" panose="020B0604020202020204" pitchFamily="34" charset="0"/>
            </a:endParaRPr>
          </a:p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GB" sz="1400" dirty="0" smtClean="0">
                <a:cs typeface="Arial" panose="020B0604020202020204" pitchFamily="34" charset="0"/>
              </a:rPr>
              <a:t>FLUKA (+ SESAME) </a:t>
            </a:r>
            <a:r>
              <a:rPr lang="en-GB" sz="1400" dirty="0">
                <a:cs typeface="Arial" panose="020B0604020202020204" pitchFamily="34" charset="0"/>
              </a:rPr>
              <a:t>simulations allow to estimate the </a:t>
            </a:r>
            <a:r>
              <a:rPr lang="en-GB" sz="1400" b="1" dirty="0">
                <a:cs typeface="Arial" panose="020B0604020202020204" pitchFamily="34" charset="0"/>
              </a:rPr>
              <a:t>residual radiation environment at different stages of the upgrade activities and in different configuration/geometries</a:t>
            </a:r>
            <a:r>
              <a:rPr lang="en-GB" sz="1400" dirty="0">
                <a:cs typeface="Arial" panose="020B0604020202020204" pitchFamily="34" charset="0"/>
              </a:rPr>
              <a:t> </a:t>
            </a:r>
            <a:r>
              <a:rPr lang="en-GB" sz="1400" dirty="0" smtClean="0">
                <a:cs typeface="Arial" panose="020B0604020202020204" pitchFamily="34" charset="0"/>
              </a:rPr>
              <a:t>→ </a:t>
            </a:r>
            <a:r>
              <a:rPr lang="en-GB" sz="1400" dirty="0">
                <a:cs typeface="Arial" panose="020B0604020202020204" pitchFamily="34" charset="0"/>
              </a:rPr>
              <a:t>“</a:t>
            </a:r>
            <a:r>
              <a:rPr lang="en-GB" sz="1400" i="1" dirty="0">
                <a:cs typeface="Arial" panose="020B0604020202020204" pitchFamily="34" charset="0"/>
              </a:rPr>
              <a:t>2-steps</a:t>
            </a:r>
            <a:r>
              <a:rPr lang="en-GB" sz="1400" dirty="0">
                <a:cs typeface="Arial" panose="020B0604020202020204" pitchFamily="34" charset="0"/>
              </a:rPr>
              <a:t>” method.</a:t>
            </a:r>
          </a:p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sz="1400" dirty="0">
                <a:cs typeface="Arial" panose="020B0604020202020204" pitchFamily="34" charset="0"/>
              </a:rPr>
              <a:t>Estimates used </a:t>
            </a:r>
            <a:r>
              <a:rPr lang="en-US" sz="1400" dirty="0" smtClean="0">
                <a:cs typeface="Arial" panose="020B0604020202020204" pitchFamily="34" charset="0"/>
              </a:rPr>
              <a:t>for: defying the </a:t>
            </a:r>
            <a:r>
              <a:rPr lang="en-US" sz="1400" b="1" dirty="0" smtClean="0">
                <a:cs typeface="Arial" panose="020B0604020202020204" pitchFamily="34" charset="0"/>
              </a:rPr>
              <a:t>worksite</a:t>
            </a:r>
            <a:r>
              <a:rPr lang="en-US" sz="1400" dirty="0" smtClean="0">
                <a:cs typeface="Arial" panose="020B0604020202020204" pitchFamily="34" charset="0"/>
              </a:rPr>
              <a:t> and its radiological </a:t>
            </a:r>
            <a:r>
              <a:rPr lang="en-US" sz="1400" b="1" dirty="0" smtClean="0">
                <a:cs typeface="Arial" panose="020B0604020202020204" pitchFamily="34" charset="0"/>
              </a:rPr>
              <a:t>area classification</a:t>
            </a:r>
            <a:r>
              <a:rPr lang="en-US" sz="1400" dirty="0" smtClean="0">
                <a:cs typeface="Arial" panose="020B0604020202020204" pitchFamily="34" charset="0"/>
              </a:rPr>
              <a:t>, producing </a:t>
            </a:r>
            <a:r>
              <a:rPr lang="en-US" sz="1400" b="1" dirty="0" smtClean="0">
                <a:cs typeface="Arial" panose="020B0604020202020204" pitchFamily="34" charset="0"/>
              </a:rPr>
              <a:t>WDPs</a:t>
            </a:r>
            <a:r>
              <a:rPr lang="en-US" sz="1400" dirty="0" smtClean="0">
                <a:cs typeface="Arial" panose="020B0604020202020204" pitchFamily="34" charset="0"/>
              </a:rPr>
              <a:t>, </a:t>
            </a:r>
            <a:r>
              <a:rPr lang="en-US" sz="1400" b="1" dirty="0" smtClean="0">
                <a:cs typeface="Arial" panose="020B0604020202020204" pitchFamily="34" charset="0"/>
              </a:rPr>
              <a:t>optimizing</a:t>
            </a:r>
            <a:r>
              <a:rPr lang="en-US" sz="1400" dirty="0" smtClean="0">
                <a:cs typeface="Arial" panose="020B0604020202020204" pitchFamily="34" charset="0"/>
              </a:rPr>
              <a:t> the </a:t>
            </a:r>
            <a:r>
              <a:rPr lang="en-US" sz="1400" dirty="0">
                <a:cs typeface="Arial" panose="020B0604020202020204" pitchFamily="34" charset="0"/>
              </a:rPr>
              <a:t>intervention and </a:t>
            </a:r>
            <a:r>
              <a:rPr lang="en-US" sz="1400" dirty="0" smtClean="0">
                <a:cs typeface="Arial" panose="020B0604020202020204" pitchFamily="34" charset="0"/>
              </a:rPr>
              <a:t>minimizing </a:t>
            </a:r>
            <a:r>
              <a:rPr lang="en-US" sz="1400" dirty="0">
                <a:cs typeface="Arial" panose="020B0604020202020204" pitchFamily="34" charset="0"/>
              </a:rPr>
              <a:t>of the radiological </a:t>
            </a:r>
            <a:r>
              <a:rPr lang="en-US" sz="1400" dirty="0" smtClean="0">
                <a:cs typeface="Arial" panose="020B0604020202020204" pitchFamily="34" charset="0"/>
              </a:rPr>
              <a:t>risk, </a:t>
            </a:r>
            <a:r>
              <a:rPr lang="en-US" sz="1400" b="1" dirty="0" smtClean="0">
                <a:cs typeface="Arial" panose="020B0604020202020204" pitchFamily="34" charset="0"/>
              </a:rPr>
              <a:t>pre-characterizing radioactive </a:t>
            </a:r>
            <a:r>
              <a:rPr lang="en-US" sz="1400" b="1" dirty="0">
                <a:cs typeface="Arial" panose="020B0604020202020204" pitchFamily="34" charset="0"/>
              </a:rPr>
              <a:t>waste</a:t>
            </a:r>
            <a:r>
              <a:rPr lang="en-US" sz="1400" dirty="0">
                <a:cs typeface="Arial" panose="020B0604020202020204" pitchFamily="34" charset="0"/>
              </a:rPr>
              <a:t>.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2851E02E-64D0-93F6-076A-CBD72B1DD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4557" y="3388136"/>
            <a:ext cx="5020728" cy="1640940"/>
          </a:xfrm>
        </p:spPr>
        <p:txBody>
          <a:bodyPr>
            <a:normAutofit/>
          </a:bodyPr>
          <a:lstStyle/>
          <a:p>
            <a:pPr marL="400050" indent="-400050" algn="just">
              <a:spcBef>
                <a:spcPts val="300"/>
              </a:spcBef>
              <a:buFont typeface="+mj-lt"/>
              <a:buAutoNum type="romanLcPeriod"/>
            </a:pPr>
            <a:r>
              <a:rPr lang="en-GB" sz="1200" dirty="0"/>
              <a:t>Extraction of the TAN from the LHC tunnel after 4 months;</a:t>
            </a:r>
          </a:p>
          <a:p>
            <a:pPr marL="400050" indent="-400050" algn="just">
              <a:spcBef>
                <a:spcPts val="300"/>
              </a:spcBef>
              <a:buFont typeface="+mj-lt"/>
              <a:buAutoNum type="romanLcPeriod"/>
            </a:pPr>
            <a:r>
              <a:rPr lang="en-GB" sz="1200" dirty="0"/>
              <a:t>Storage of all four TAN in a dedicated area;</a:t>
            </a:r>
          </a:p>
          <a:p>
            <a:pPr marL="400050" indent="-400050" algn="just">
              <a:spcBef>
                <a:spcPts val="300"/>
              </a:spcBef>
              <a:buFont typeface="+mj-lt"/>
              <a:buAutoNum type="romanLcPeriod"/>
            </a:pPr>
            <a:r>
              <a:rPr lang="en-GB" sz="1200" dirty="0"/>
              <a:t>Removal of non-reused parts and disposal as radioactive waste;</a:t>
            </a:r>
          </a:p>
          <a:p>
            <a:pPr marL="400050" indent="-400050" algn="just">
              <a:spcBef>
                <a:spcPts val="300"/>
              </a:spcBef>
              <a:buFont typeface="+mj-lt"/>
              <a:buAutoNum type="romanLcPeriod"/>
            </a:pPr>
            <a:r>
              <a:rPr lang="en-GB" sz="1200" dirty="0"/>
              <a:t>Manipulation of the lateral/bottom shielding for the new TAXN;</a:t>
            </a:r>
          </a:p>
          <a:p>
            <a:pPr marL="400050" indent="-400050" algn="just">
              <a:spcBef>
                <a:spcPts val="300"/>
              </a:spcBef>
              <a:buFont typeface="+mj-lt"/>
              <a:buAutoNum type="romanLcPeriod"/>
            </a:pPr>
            <a:r>
              <a:rPr lang="en-GB" sz="1200" dirty="0"/>
              <a:t>Assembly of the new TAXN;</a:t>
            </a:r>
          </a:p>
          <a:p>
            <a:pPr marL="400050" indent="-400050" algn="just">
              <a:spcBef>
                <a:spcPts val="300"/>
              </a:spcBef>
              <a:buFont typeface="+mj-lt"/>
              <a:buAutoNum type="romanLcPeriod"/>
            </a:pPr>
            <a:r>
              <a:rPr lang="en-GB" sz="1200" dirty="0"/>
              <a:t>Storage of the four upgraded TAXN;</a:t>
            </a:r>
          </a:p>
          <a:p>
            <a:pPr marL="400050" indent="-400050" algn="just">
              <a:spcBef>
                <a:spcPts val="300"/>
              </a:spcBef>
              <a:buFont typeface="+mj-lt"/>
              <a:buAutoNum type="romanLcPeriod"/>
            </a:pPr>
            <a:r>
              <a:rPr lang="en-GB" sz="1200" dirty="0"/>
              <a:t>Installation of the TAXN in the HL-LHC tunnel.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CD507FB-4236-35DC-09C9-176C79D6F830}"/>
              </a:ext>
            </a:extLst>
          </p:cNvPr>
          <p:cNvGrpSpPr/>
          <p:nvPr/>
        </p:nvGrpSpPr>
        <p:grpSpPr>
          <a:xfrm>
            <a:off x="6054557" y="2993531"/>
            <a:ext cx="4968000" cy="328247"/>
            <a:chOff x="6306750" y="2408972"/>
            <a:chExt cx="4968000" cy="328247"/>
          </a:xfrm>
        </p:grpSpPr>
        <p:sp>
          <p:nvSpPr>
            <p:cNvPr id="28" name="Round Same Side Corner Rectangle 8">
              <a:extLst>
                <a:ext uri="{FF2B5EF4-FFF2-40B4-BE49-F238E27FC236}">
                  <a16:creationId xmlns:a16="http://schemas.microsoft.com/office/drawing/2014/main" id="{EAC72466-7713-566F-34F1-C554D8C5F8FF}"/>
                </a:ext>
              </a:extLst>
            </p:cNvPr>
            <p:cNvSpPr/>
            <p:nvPr/>
          </p:nvSpPr>
          <p:spPr>
            <a:xfrm>
              <a:off x="6306750" y="2408972"/>
              <a:ext cx="1634092" cy="328247"/>
            </a:xfrm>
            <a:prstGeom prst="round2SameRect">
              <a:avLst/>
            </a:prstGeom>
            <a:solidFill>
              <a:schemeClr val="tx1">
                <a:lumMod val="40000"/>
                <a:lumOff val="60000"/>
              </a:schemeClr>
            </a:solidFill>
            <a:ln w="12700">
              <a:solidFill>
                <a:schemeClr val="tx1">
                  <a:lumMod val="7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Upgrade activities</a:t>
              </a:r>
              <a:endParaRPr lang="en-GB" sz="1200" b="1" dirty="0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51D4D64-9829-186A-F0C4-0C217F94CE12}"/>
                </a:ext>
              </a:extLst>
            </p:cNvPr>
            <p:cNvCxnSpPr/>
            <p:nvPr/>
          </p:nvCxnSpPr>
          <p:spPr>
            <a:xfrm>
              <a:off x="6306750" y="2737219"/>
              <a:ext cx="4968000" cy="0"/>
            </a:xfrm>
            <a:prstGeom prst="line">
              <a:avLst/>
            </a:prstGeom>
            <a:ln w="12700"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FDB2519F-8879-E099-00B6-70F8399612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 dirty="0"/>
              <a:t>A. Infantino</a:t>
            </a:r>
            <a:r>
              <a:rPr lang="en-US" sz="1000" b="1" dirty="0"/>
              <a:t>, </a:t>
            </a:r>
            <a:r>
              <a:rPr lang="en-US" sz="1000" b="1" dirty="0" err="1"/>
              <a:t>P.Dyrcz</a:t>
            </a:r>
            <a:r>
              <a:rPr lang="en-US" sz="1000" b="1" dirty="0"/>
              <a:t> (RP-AS)</a:t>
            </a:r>
          </a:p>
          <a:p>
            <a:r>
              <a:rPr lang="en-GB" sz="1000" b="1" dirty="0"/>
              <a:t>Radiation protection aspects for HL-LHC</a:t>
            </a:r>
          </a:p>
          <a:p>
            <a:r>
              <a:rPr lang="en-GB" sz="800" dirty="0"/>
              <a:t>12</a:t>
            </a:r>
            <a:r>
              <a:rPr lang="en-GB" sz="800" baseline="30000" dirty="0"/>
              <a:t>th</a:t>
            </a:r>
            <a:r>
              <a:rPr lang="en-GB" sz="800" dirty="0"/>
              <a:t> HL-LHC collaboration meeting </a:t>
            </a:r>
          </a:p>
          <a:p>
            <a:r>
              <a:rPr lang="en-GB" sz="800" dirty="0"/>
              <a:t>20/09/2022 </a:t>
            </a:r>
          </a:p>
          <a:p>
            <a:r>
              <a:rPr lang="en-GB" sz="800" dirty="0"/>
              <a:t>EDMS 2773490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28600" y="347184"/>
            <a:ext cx="704425" cy="704425"/>
            <a:chOff x="4007772" y="3199906"/>
            <a:chExt cx="704425" cy="704425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23923A6-BB26-F197-F014-FEB3B0E6D6E5}"/>
                </a:ext>
              </a:extLst>
            </p:cNvPr>
            <p:cNvSpPr/>
            <p:nvPr/>
          </p:nvSpPr>
          <p:spPr>
            <a:xfrm>
              <a:off x="4007772" y="3199906"/>
              <a:ext cx="704425" cy="704425"/>
            </a:xfrm>
            <a:prstGeom prst="ellipse">
              <a:avLst/>
            </a:prstGeom>
            <a:noFill/>
            <a:ln>
              <a:solidFill>
                <a:srgbClr val="247E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4111308" y="3287675"/>
              <a:ext cx="497351" cy="497351"/>
            </a:xfrm>
            <a:custGeom>
              <a:avLst/>
              <a:gdLst>
                <a:gd name="T0" fmla="*/ 191 w 300"/>
                <a:gd name="T1" fmla="*/ 107 h 300"/>
                <a:gd name="T2" fmla="*/ 215 w 300"/>
                <a:gd name="T3" fmla="*/ 123 h 300"/>
                <a:gd name="T4" fmla="*/ 178 w 300"/>
                <a:gd name="T5" fmla="*/ 153 h 300"/>
                <a:gd name="T6" fmla="*/ 150 w 300"/>
                <a:gd name="T7" fmla="*/ 124 h 300"/>
                <a:gd name="T8" fmla="*/ 187 w 300"/>
                <a:gd name="T9" fmla="*/ 94 h 300"/>
                <a:gd name="T10" fmla="*/ 163 w 300"/>
                <a:gd name="T11" fmla="*/ 78 h 300"/>
                <a:gd name="T12" fmla="*/ 150 w 300"/>
                <a:gd name="T13" fmla="*/ 124 h 300"/>
                <a:gd name="T14" fmla="*/ 223 w 300"/>
                <a:gd name="T15" fmla="*/ 196 h 300"/>
                <a:gd name="T16" fmla="*/ 244 w 300"/>
                <a:gd name="T17" fmla="*/ 211 h 300"/>
                <a:gd name="T18" fmla="*/ 256 w 300"/>
                <a:gd name="T19" fmla="*/ 170 h 300"/>
                <a:gd name="T20" fmla="*/ 199 w 300"/>
                <a:gd name="T21" fmla="*/ 163 h 300"/>
                <a:gd name="T22" fmla="*/ 223 w 300"/>
                <a:gd name="T23" fmla="*/ 179 h 300"/>
                <a:gd name="T24" fmla="*/ 236 w 300"/>
                <a:gd name="T25" fmla="*/ 135 h 300"/>
                <a:gd name="T26" fmla="*/ 199 w 300"/>
                <a:gd name="T27" fmla="*/ 163 h 300"/>
                <a:gd name="T28" fmla="*/ 249 w 300"/>
                <a:gd name="T29" fmla="*/ 291 h 300"/>
                <a:gd name="T30" fmla="*/ 147 w 300"/>
                <a:gd name="T31" fmla="*/ 157 h 300"/>
                <a:gd name="T32" fmla="*/ 95 w 300"/>
                <a:gd name="T33" fmla="*/ 137 h 300"/>
                <a:gd name="T34" fmla="*/ 18 w 300"/>
                <a:gd name="T35" fmla="*/ 108 h 300"/>
                <a:gd name="T36" fmla="*/ 3 w 300"/>
                <a:gd name="T37" fmla="*/ 42 h 300"/>
                <a:gd name="T38" fmla="*/ 83 w 300"/>
                <a:gd name="T39" fmla="*/ 44 h 300"/>
                <a:gd name="T40" fmla="*/ 63 w 300"/>
                <a:gd name="T41" fmla="*/ 0 h 300"/>
                <a:gd name="T42" fmla="*/ 126 w 300"/>
                <a:gd name="T43" fmla="*/ 67 h 300"/>
                <a:gd name="T44" fmla="*/ 137 w 300"/>
                <a:gd name="T45" fmla="*/ 95 h 300"/>
                <a:gd name="T46" fmla="*/ 186 w 300"/>
                <a:gd name="T47" fmla="*/ 169 h 300"/>
                <a:gd name="T48" fmla="*/ 257 w 300"/>
                <a:gd name="T49" fmla="*/ 215 h 300"/>
                <a:gd name="T50" fmla="*/ 300 w 300"/>
                <a:gd name="T51" fmla="*/ 270 h 300"/>
                <a:gd name="T52" fmla="*/ 281 w 300"/>
                <a:gd name="T53" fmla="*/ 269 h 300"/>
                <a:gd name="T54" fmla="*/ 256 w 300"/>
                <a:gd name="T55" fmla="*/ 269 h 300"/>
                <a:gd name="T56" fmla="*/ 281 w 300"/>
                <a:gd name="T57" fmla="*/ 269 h 300"/>
                <a:gd name="T58" fmla="*/ 116 w 300"/>
                <a:gd name="T59" fmla="*/ 209 h 300"/>
                <a:gd name="T60" fmla="*/ 104 w 300"/>
                <a:gd name="T61" fmla="*/ 267 h 300"/>
                <a:gd name="T62" fmla="*/ 203 w 300"/>
                <a:gd name="T63" fmla="*/ 262 h 300"/>
                <a:gd name="T64" fmla="*/ 141 w 300"/>
                <a:gd name="T65" fmla="*/ 198 h 300"/>
                <a:gd name="T66" fmla="*/ 81 w 300"/>
                <a:gd name="T67" fmla="*/ 158 h 300"/>
                <a:gd name="T68" fmla="*/ 59 w 300"/>
                <a:gd name="T69" fmla="*/ 221 h 300"/>
                <a:gd name="T70" fmla="*/ 92 w 300"/>
                <a:gd name="T71" fmla="*/ 258 h 300"/>
                <a:gd name="T72" fmla="*/ 115 w 300"/>
                <a:gd name="T73" fmla="*/ 19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0" h="300">
                  <a:moveTo>
                    <a:pt x="174" y="133"/>
                  </a:moveTo>
                  <a:lnTo>
                    <a:pt x="191" y="107"/>
                  </a:lnTo>
                  <a:cubicBezTo>
                    <a:pt x="195" y="101"/>
                    <a:pt x="204" y="99"/>
                    <a:pt x="211" y="103"/>
                  </a:cubicBezTo>
                  <a:cubicBezTo>
                    <a:pt x="217" y="108"/>
                    <a:pt x="219" y="116"/>
                    <a:pt x="215" y="123"/>
                  </a:cubicBezTo>
                  <a:lnTo>
                    <a:pt x="197" y="149"/>
                  </a:lnTo>
                  <a:cubicBezTo>
                    <a:pt x="193" y="155"/>
                    <a:pt x="184" y="157"/>
                    <a:pt x="178" y="153"/>
                  </a:cubicBezTo>
                  <a:cubicBezTo>
                    <a:pt x="171" y="148"/>
                    <a:pt x="169" y="139"/>
                    <a:pt x="174" y="133"/>
                  </a:cubicBezTo>
                  <a:close/>
                  <a:moveTo>
                    <a:pt x="150" y="124"/>
                  </a:moveTo>
                  <a:cubicBezTo>
                    <a:pt x="157" y="129"/>
                    <a:pt x="166" y="127"/>
                    <a:pt x="170" y="120"/>
                  </a:cubicBezTo>
                  <a:lnTo>
                    <a:pt x="187" y="94"/>
                  </a:lnTo>
                  <a:cubicBezTo>
                    <a:pt x="192" y="88"/>
                    <a:pt x="190" y="79"/>
                    <a:pt x="183" y="75"/>
                  </a:cubicBezTo>
                  <a:cubicBezTo>
                    <a:pt x="177" y="70"/>
                    <a:pt x="168" y="72"/>
                    <a:pt x="163" y="78"/>
                  </a:cubicBezTo>
                  <a:lnTo>
                    <a:pt x="146" y="104"/>
                  </a:lnTo>
                  <a:cubicBezTo>
                    <a:pt x="142" y="111"/>
                    <a:pt x="144" y="120"/>
                    <a:pt x="150" y="124"/>
                  </a:cubicBezTo>
                  <a:close/>
                  <a:moveTo>
                    <a:pt x="238" y="174"/>
                  </a:moveTo>
                  <a:lnTo>
                    <a:pt x="223" y="196"/>
                  </a:lnTo>
                  <a:cubicBezTo>
                    <a:pt x="219" y="202"/>
                    <a:pt x="220" y="211"/>
                    <a:pt x="226" y="215"/>
                  </a:cubicBezTo>
                  <a:cubicBezTo>
                    <a:pt x="232" y="219"/>
                    <a:pt x="240" y="217"/>
                    <a:pt x="244" y="211"/>
                  </a:cubicBezTo>
                  <a:lnTo>
                    <a:pt x="260" y="188"/>
                  </a:lnTo>
                  <a:cubicBezTo>
                    <a:pt x="264" y="182"/>
                    <a:pt x="262" y="174"/>
                    <a:pt x="256" y="170"/>
                  </a:cubicBezTo>
                  <a:cubicBezTo>
                    <a:pt x="250" y="166"/>
                    <a:pt x="242" y="168"/>
                    <a:pt x="238" y="174"/>
                  </a:cubicBezTo>
                  <a:close/>
                  <a:moveTo>
                    <a:pt x="199" y="163"/>
                  </a:moveTo>
                  <a:cubicBezTo>
                    <a:pt x="195" y="170"/>
                    <a:pt x="197" y="178"/>
                    <a:pt x="203" y="183"/>
                  </a:cubicBezTo>
                  <a:cubicBezTo>
                    <a:pt x="210" y="187"/>
                    <a:pt x="219" y="185"/>
                    <a:pt x="223" y="179"/>
                  </a:cubicBezTo>
                  <a:lnTo>
                    <a:pt x="239" y="154"/>
                  </a:lnTo>
                  <a:cubicBezTo>
                    <a:pt x="244" y="148"/>
                    <a:pt x="242" y="139"/>
                    <a:pt x="236" y="135"/>
                  </a:cubicBezTo>
                  <a:cubicBezTo>
                    <a:pt x="229" y="130"/>
                    <a:pt x="220" y="132"/>
                    <a:pt x="216" y="139"/>
                  </a:cubicBezTo>
                  <a:lnTo>
                    <a:pt x="199" y="163"/>
                  </a:lnTo>
                  <a:close/>
                  <a:moveTo>
                    <a:pt x="270" y="300"/>
                  </a:moveTo>
                  <a:cubicBezTo>
                    <a:pt x="263" y="300"/>
                    <a:pt x="255" y="297"/>
                    <a:pt x="249" y="291"/>
                  </a:cubicBezTo>
                  <a:lnTo>
                    <a:pt x="161" y="202"/>
                  </a:lnTo>
                  <a:cubicBezTo>
                    <a:pt x="175" y="187"/>
                    <a:pt x="168" y="161"/>
                    <a:pt x="147" y="157"/>
                  </a:cubicBezTo>
                  <a:lnTo>
                    <a:pt x="108" y="150"/>
                  </a:lnTo>
                  <a:lnTo>
                    <a:pt x="95" y="137"/>
                  </a:lnTo>
                  <a:cubicBezTo>
                    <a:pt x="87" y="130"/>
                    <a:pt x="77" y="126"/>
                    <a:pt x="67" y="126"/>
                  </a:cubicBezTo>
                  <a:cubicBezTo>
                    <a:pt x="49" y="127"/>
                    <a:pt x="32" y="121"/>
                    <a:pt x="18" y="108"/>
                  </a:cubicBezTo>
                  <a:cubicBezTo>
                    <a:pt x="6" y="95"/>
                    <a:pt x="0" y="79"/>
                    <a:pt x="0" y="63"/>
                  </a:cubicBezTo>
                  <a:cubicBezTo>
                    <a:pt x="0" y="56"/>
                    <a:pt x="1" y="49"/>
                    <a:pt x="3" y="42"/>
                  </a:cubicBezTo>
                  <a:lnTo>
                    <a:pt x="44" y="83"/>
                  </a:lnTo>
                  <a:cubicBezTo>
                    <a:pt x="59" y="84"/>
                    <a:pt x="84" y="59"/>
                    <a:pt x="83" y="44"/>
                  </a:cubicBezTo>
                  <a:lnTo>
                    <a:pt x="42" y="3"/>
                  </a:lnTo>
                  <a:cubicBezTo>
                    <a:pt x="49" y="1"/>
                    <a:pt x="56" y="0"/>
                    <a:pt x="63" y="0"/>
                  </a:cubicBezTo>
                  <a:cubicBezTo>
                    <a:pt x="79" y="0"/>
                    <a:pt x="95" y="6"/>
                    <a:pt x="108" y="18"/>
                  </a:cubicBezTo>
                  <a:cubicBezTo>
                    <a:pt x="121" y="32"/>
                    <a:pt x="127" y="49"/>
                    <a:pt x="126" y="67"/>
                  </a:cubicBezTo>
                  <a:cubicBezTo>
                    <a:pt x="126" y="77"/>
                    <a:pt x="130" y="87"/>
                    <a:pt x="137" y="95"/>
                  </a:cubicBezTo>
                  <a:lnTo>
                    <a:pt x="137" y="95"/>
                  </a:lnTo>
                  <a:cubicBezTo>
                    <a:pt x="122" y="121"/>
                    <a:pt x="143" y="139"/>
                    <a:pt x="160" y="138"/>
                  </a:cubicBezTo>
                  <a:cubicBezTo>
                    <a:pt x="157" y="153"/>
                    <a:pt x="173" y="169"/>
                    <a:pt x="186" y="169"/>
                  </a:cubicBezTo>
                  <a:cubicBezTo>
                    <a:pt x="183" y="182"/>
                    <a:pt x="193" y="195"/>
                    <a:pt x="209" y="198"/>
                  </a:cubicBezTo>
                  <a:cubicBezTo>
                    <a:pt x="202" y="221"/>
                    <a:pt x="237" y="245"/>
                    <a:pt x="257" y="215"/>
                  </a:cubicBezTo>
                  <a:lnTo>
                    <a:pt x="291" y="249"/>
                  </a:lnTo>
                  <a:cubicBezTo>
                    <a:pt x="297" y="255"/>
                    <a:pt x="300" y="263"/>
                    <a:pt x="300" y="270"/>
                  </a:cubicBezTo>
                  <a:cubicBezTo>
                    <a:pt x="300" y="287"/>
                    <a:pt x="287" y="300"/>
                    <a:pt x="270" y="300"/>
                  </a:cubicBezTo>
                  <a:close/>
                  <a:moveTo>
                    <a:pt x="281" y="269"/>
                  </a:moveTo>
                  <a:cubicBezTo>
                    <a:pt x="281" y="262"/>
                    <a:pt x="276" y="256"/>
                    <a:pt x="269" y="256"/>
                  </a:cubicBezTo>
                  <a:cubicBezTo>
                    <a:pt x="262" y="256"/>
                    <a:pt x="256" y="262"/>
                    <a:pt x="256" y="269"/>
                  </a:cubicBezTo>
                  <a:cubicBezTo>
                    <a:pt x="256" y="276"/>
                    <a:pt x="262" y="281"/>
                    <a:pt x="269" y="281"/>
                  </a:cubicBezTo>
                  <a:cubicBezTo>
                    <a:pt x="276" y="281"/>
                    <a:pt x="281" y="276"/>
                    <a:pt x="281" y="269"/>
                  </a:cubicBezTo>
                  <a:close/>
                  <a:moveTo>
                    <a:pt x="161" y="220"/>
                  </a:moveTo>
                  <a:cubicBezTo>
                    <a:pt x="153" y="211"/>
                    <a:pt x="140" y="210"/>
                    <a:pt x="116" y="209"/>
                  </a:cubicBezTo>
                  <a:cubicBezTo>
                    <a:pt x="112" y="208"/>
                    <a:pt x="110" y="211"/>
                    <a:pt x="110" y="214"/>
                  </a:cubicBezTo>
                  <a:lnTo>
                    <a:pt x="104" y="267"/>
                  </a:lnTo>
                  <a:cubicBezTo>
                    <a:pt x="104" y="267"/>
                    <a:pt x="139" y="290"/>
                    <a:pt x="154" y="300"/>
                  </a:cubicBezTo>
                  <a:cubicBezTo>
                    <a:pt x="167" y="276"/>
                    <a:pt x="187" y="275"/>
                    <a:pt x="203" y="262"/>
                  </a:cubicBezTo>
                  <a:lnTo>
                    <a:pt x="161" y="220"/>
                  </a:lnTo>
                  <a:close/>
                  <a:moveTo>
                    <a:pt x="141" y="198"/>
                  </a:moveTo>
                  <a:cubicBezTo>
                    <a:pt x="159" y="198"/>
                    <a:pt x="162" y="173"/>
                    <a:pt x="144" y="170"/>
                  </a:cubicBezTo>
                  <a:cubicBezTo>
                    <a:pt x="80" y="158"/>
                    <a:pt x="83" y="158"/>
                    <a:pt x="81" y="158"/>
                  </a:cubicBezTo>
                  <a:cubicBezTo>
                    <a:pt x="73" y="158"/>
                    <a:pt x="66" y="164"/>
                    <a:pt x="65" y="172"/>
                  </a:cubicBezTo>
                  <a:lnTo>
                    <a:pt x="59" y="221"/>
                  </a:lnTo>
                  <a:cubicBezTo>
                    <a:pt x="58" y="229"/>
                    <a:pt x="61" y="236"/>
                    <a:pt x="67" y="240"/>
                  </a:cubicBezTo>
                  <a:cubicBezTo>
                    <a:pt x="73" y="245"/>
                    <a:pt x="92" y="258"/>
                    <a:pt x="92" y="258"/>
                  </a:cubicBezTo>
                  <a:cubicBezTo>
                    <a:pt x="92" y="258"/>
                    <a:pt x="96" y="223"/>
                    <a:pt x="98" y="213"/>
                  </a:cubicBezTo>
                  <a:cubicBezTo>
                    <a:pt x="99" y="203"/>
                    <a:pt x="104" y="196"/>
                    <a:pt x="115" y="196"/>
                  </a:cubicBezTo>
                  <a:cubicBezTo>
                    <a:pt x="117" y="196"/>
                    <a:pt x="139" y="198"/>
                    <a:pt x="141" y="198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0">
              <a:solidFill>
                <a:schemeClr val="tx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2208371" y="1113037"/>
            <a:ext cx="828000" cy="432000"/>
          </a:xfrm>
          <a:prstGeom prst="roundRect">
            <a:avLst/>
          </a:prstGeom>
          <a:solidFill>
            <a:srgbClr val="5EC135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 smtClean="0">
                <a:solidFill>
                  <a:schemeClr val="bg1"/>
                </a:solidFill>
              </a:rPr>
              <a:t>2649832</a:t>
            </a:r>
            <a:endParaRPr lang="en-GB" sz="1000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7257" y="786961"/>
            <a:ext cx="2911675" cy="2534817"/>
          </a:xfrm>
          <a:prstGeom prst="rect">
            <a:avLst/>
          </a:prstGeom>
        </p:spPr>
      </p:pic>
      <p:pic>
        <p:nvPicPr>
          <p:cNvPr id="24" name="Picture 23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2C0DC912-6E32-7777-FEFD-5F2E1A5FD98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9159" y="1252454"/>
            <a:ext cx="2571031" cy="1491438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6054557" y="3618130"/>
            <a:ext cx="5020728" cy="197353"/>
          </a:xfrm>
          <a:prstGeom prst="roundRect">
            <a:avLst/>
          </a:prstGeom>
          <a:solidFill>
            <a:srgbClr val="FF0000">
              <a:alpha val="2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 flipV="1">
            <a:off x="4493059" y="3321778"/>
            <a:ext cx="1561498" cy="39502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60408" y="3993162"/>
            <a:ext cx="27168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i="1" dirty="0" smtClean="0"/>
              <a:t>4 months cool-down from end of Run3 pp operation</a:t>
            </a:r>
            <a:endParaRPr lang="en-GB" sz="800" b="1" i="1" dirty="0"/>
          </a:p>
        </p:txBody>
      </p:sp>
    </p:spTree>
    <p:extLst>
      <p:ext uri="{BB962C8B-B14F-4D97-AF65-F5344CB8AC3E}">
        <p14:creationId xmlns:p14="http://schemas.microsoft.com/office/powerpoint/2010/main" val="211477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    Upgrade </a:t>
            </a:r>
            <a:r>
              <a:rPr lang="en-GB" sz="4400" dirty="0"/>
              <a:t>of the LHC QRL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pic>
        <p:nvPicPr>
          <p:cNvPr id="8" name="Picture 7" descr="Screen Clipping">
            <a:extLst>
              <a:ext uri="{FF2B5EF4-FFF2-40B4-BE49-F238E27FC236}">
                <a16:creationId xmlns:a16="http://schemas.microsoft.com/office/drawing/2014/main" id="{84C6FE87-E1FE-5B84-320D-7E70623365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7"/>
          <a:stretch/>
        </p:blipFill>
        <p:spPr>
          <a:xfrm>
            <a:off x="6924089" y="1074488"/>
            <a:ext cx="4727944" cy="34814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5E375EB-430E-E748-8C6F-B73DFE888364}"/>
              </a:ext>
            </a:extLst>
          </p:cNvPr>
          <p:cNvSpPr txBox="1"/>
          <p:nvPr/>
        </p:nvSpPr>
        <p:spPr>
          <a:xfrm>
            <a:off x="7361248" y="3809168"/>
            <a:ext cx="29477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i="1" dirty="0"/>
              <a:t>Multiple of LL </a:t>
            </a:r>
            <a:r>
              <a:rPr lang="en-GB" sz="800" i="1" dirty="0"/>
              <a:t>in stainless steel along the QRL for different cooling times after the end of Run 3 proton-proton operation.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55396A-9790-7FB7-7CDB-9C971EA003EF}"/>
              </a:ext>
            </a:extLst>
          </p:cNvPr>
          <p:cNvSpPr txBox="1"/>
          <p:nvPr/>
        </p:nvSpPr>
        <p:spPr>
          <a:xfrm>
            <a:off x="3638666" y="4584601"/>
            <a:ext cx="8327233" cy="1423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10"/>
              </a:spcAft>
              <a:buFont typeface="Wingdings" panose="05000000000000000000" pitchFamily="2" charset="2"/>
              <a:buChar char="q"/>
            </a:pPr>
            <a:r>
              <a:rPr lang="en-US" sz="1400" dirty="0"/>
              <a:t>Dismantling of </a:t>
            </a:r>
            <a:r>
              <a:rPr lang="en-US" sz="1400" b="1" dirty="0"/>
              <a:t>800+ m </a:t>
            </a:r>
            <a:r>
              <a:rPr lang="en-US" sz="1400" dirty="0"/>
              <a:t>of QRL </a:t>
            </a:r>
            <a:r>
              <a:rPr lang="en-US" sz="1400" dirty="0" smtClean="0"/>
              <a:t>→ </a:t>
            </a:r>
            <a:r>
              <a:rPr lang="en-US" sz="1400" b="1" dirty="0" smtClean="0"/>
              <a:t>activity </a:t>
            </a:r>
            <a:r>
              <a:rPr lang="en-US" sz="1400" b="1" dirty="0"/>
              <a:t>scheduled over several weeks</a:t>
            </a:r>
            <a:r>
              <a:rPr lang="en-US" sz="1400" dirty="0"/>
              <a:t>.</a:t>
            </a:r>
          </a:p>
          <a:p>
            <a:pPr marL="285750" indent="-285750" algn="just">
              <a:spcAft>
                <a:spcPts val="110"/>
              </a:spcAft>
              <a:buFont typeface="Wingdings" panose="05000000000000000000" pitchFamily="2" charset="2"/>
              <a:buChar char="q"/>
            </a:pPr>
            <a:r>
              <a:rPr lang="en-US" sz="1400" b="1" dirty="0" smtClean="0"/>
              <a:t>FLUKA </a:t>
            </a:r>
            <a:r>
              <a:rPr lang="en-US" sz="1400" dirty="0" smtClean="0"/>
              <a:t>simulations of </a:t>
            </a:r>
            <a:r>
              <a:rPr lang="en-US" sz="1400" dirty="0"/>
              <a:t>the radiological environment relevant for the QRL dismantle.</a:t>
            </a:r>
          </a:p>
          <a:p>
            <a:pPr marL="285750" indent="-285750" algn="just">
              <a:spcAft>
                <a:spcPts val="110"/>
              </a:spcAft>
              <a:buFont typeface="Wingdings" panose="05000000000000000000" pitchFamily="2" charset="2"/>
              <a:buChar char="q"/>
            </a:pPr>
            <a:r>
              <a:rPr lang="en-US" sz="1400" dirty="0"/>
              <a:t>Significant reduction of the background radiation after the removal of LHC beam line </a:t>
            </a:r>
            <a:r>
              <a:rPr lang="en-US" sz="1400" dirty="0" smtClean="0"/>
              <a:t>equipment: </a:t>
            </a:r>
            <a:r>
              <a:rPr lang="en-US" sz="1400" b="1" dirty="0" smtClean="0"/>
              <a:t>on </a:t>
            </a:r>
            <a:r>
              <a:rPr lang="en-US" sz="1400" b="1" dirty="0"/>
              <a:t>average </a:t>
            </a:r>
            <a:r>
              <a:rPr lang="en-US" sz="1400" b="1" dirty="0" smtClean="0"/>
              <a:t>&lt;10 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Sv/h in contact</a:t>
            </a:r>
            <a:r>
              <a:rPr lang="en-US" sz="1400" dirty="0"/>
              <a:t> </a:t>
            </a:r>
            <a:r>
              <a:rPr lang="en-US" sz="1400" dirty="0" smtClean="0"/>
              <a:t>with hotspots close to jumpers, heat exchangers</a:t>
            </a:r>
            <a:r>
              <a:rPr lang="en-US" sz="1400" smtClean="0"/>
              <a:t>, collimators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→ </a:t>
            </a:r>
            <a:r>
              <a:rPr lang="en-US" sz="1400" b="1" dirty="0" smtClean="0"/>
              <a:t>integrated dose to be estimated (WDP)</a:t>
            </a:r>
            <a:endParaRPr lang="en-US" sz="1400" dirty="0"/>
          </a:p>
          <a:p>
            <a:pPr marL="285750" indent="-285750" algn="just">
              <a:spcAft>
                <a:spcPts val="110"/>
              </a:spcAft>
              <a:buFont typeface="Wingdings" panose="05000000000000000000" pitchFamily="2" charset="2"/>
              <a:buChar char="q"/>
            </a:pPr>
            <a:r>
              <a:rPr lang="en-US" sz="1400" dirty="0"/>
              <a:t>QRL still </a:t>
            </a:r>
            <a:r>
              <a:rPr lang="en-US" sz="1400" b="1" dirty="0"/>
              <a:t>radioactive</a:t>
            </a:r>
            <a:r>
              <a:rPr lang="en-US" sz="1400" dirty="0"/>
              <a:t> after several years cool down </a:t>
            </a:r>
            <a:r>
              <a:rPr lang="en-US" sz="1400" dirty="0" smtClean="0"/>
              <a:t>→ </a:t>
            </a:r>
            <a:r>
              <a:rPr lang="en-US" sz="1400" dirty="0"/>
              <a:t>relevant for waste </a:t>
            </a:r>
            <a:r>
              <a:rPr lang="en-US" sz="1400" dirty="0" smtClean="0"/>
              <a:t>disposal/storage of spares.</a:t>
            </a:r>
            <a:endParaRPr lang="en-GB" sz="14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13B5735-B815-E842-0ACB-553791B90A2B}"/>
              </a:ext>
            </a:extLst>
          </p:cNvPr>
          <p:cNvGrpSpPr/>
          <p:nvPr/>
        </p:nvGrpSpPr>
        <p:grpSpPr>
          <a:xfrm>
            <a:off x="82658" y="3820850"/>
            <a:ext cx="3505392" cy="2213908"/>
            <a:chOff x="8486274" y="1099884"/>
            <a:chExt cx="3505392" cy="2213908"/>
          </a:xfrm>
        </p:grpSpPr>
        <p:pic>
          <p:nvPicPr>
            <p:cNvPr id="4" name="Picture 3" descr="Diagram&#10;&#10;Description automatically generated">
              <a:extLst>
                <a:ext uri="{FF2B5EF4-FFF2-40B4-BE49-F238E27FC236}">
                  <a16:creationId xmlns:a16="http://schemas.microsoft.com/office/drawing/2014/main" id="{3C4156CD-F0FD-E5DF-F2C1-80A390BD0A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450"/>
            <a:stretch/>
          </p:blipFill>
          <p:spPr>
            <a:xfrm>
              <a:off x="8486274" y="1099884"/>
              <a:ext cx="3472890" cy="2159160"/>
            </a:xfrm>
            <a:prstGeom prst="rect">
              <a:avLst/>
            </a:prstGeom>
          </p:spPr>
        </p:pic>
        <p:pic>
          <p:nvPicPr>
            <p:cNvPr id="12" name="Picture 11" descr="Screen Clipping">
              <a:extLst>
                <a:ext uri="{FF2B5EF4-FFF2-40B4-BE49-F238E27FC236}">
                  <a16:creationId xmlns:a16="http://schemas.microsoft.com/office/drawing/2014/main" id="{BE2BE6F0-8C57-3F54-B173-8F471FCD9E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9" t="6000" r="51606" b="12787"/>
            <a:stretch/>
          </p:blipFill>
          <p:spPr>
            <a:xfrm>
              <a:off x="10312269" y="1139989"/>
              <a:ext cx="1603334" cy="1419726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42E27DF-0035-667E-6B9C-E5A7E82EF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85041" y="2181726"/>
              <a:ext cx="1162643" cy="14979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866E2DB-2D59-26B5-721A-8C02DE81AC82}"/>
                </a:ext>
              </a:extLst>
            </p:cNvPr>
            <p:cNvSpPr txBox="1"/>
            <p:nvPr/>
          </p:nvSpPr>
          <p:spPr>
            <a:xfrm>
              <a:off x="10961461" y="3052928"/>
              <a:ext cx="10302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i="1" dirty="0"/>
                <a:t>FLUKA model</a:t>
              </a:r>
              <a:endParaRPr lang="en-GB" sz="1000" b="1" i="1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C329F03-B7B7-80F0-BE99-98A7F9AA2670}"/>
                </a:ext>
              </a:extLst>
            </p:cNvPr>
            <p:cNvSpPr txBox="1"/>
            <p:nvPr/>
          </p:nvSpPr>
          <p:spPr>
            <a:xfrm>
              <a:off x="8952357" y="2845413"/>
              <a:ext cx="5145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accent6"/>
                  </a:solidFill>
                </a:rPr>
                <a:t>QRL</a:t>
              </a:r>
              <a:endParaRPr lang="en-GB" sz="1000" b="1" dirty="0">
                <a:solidFill>
                  <a:schemeClr val="accent6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CC4F2D6-7302-6939-89FE-56BCAEFC65A2}"/>
                </a:ext>
              </a:extLst>
            </p:cNvPr>
            <p:cNvSpPr txBox="1"/>
            <p:nvPr/>
          </p:nvSpPr>
          <p:spPr>
            <a:xfrm>
              <a:off x="9543246" y="3067571"/>
              <a:ext cx="5145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accent6"/>
                  </a:solidFill>
                </a:rPr>
                <a:t>LHC</a:t>
              </a:r>
              <a:endParaRPr lang="en-GB" sz="1000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DBD3F4A-1D81-BBC7-2184-D1C660BE4A71}"/>
              </a:ext>
            </a:extLst>
          </p:cNvPr>
          <p:cNvSpPr txBox="1"/>
          <p:nvPr/>
        </p:nvSpPr>
        <p:spPr>
          <a:xfrm>
            <a:off x="1430044" y="1113228"/>
            <a:ext cx="39703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Estimated residual radiation levels </a:t>
            </a:r>
            <a:r>
              <a:rPr lang="en-GB" sz="800" b="1" i="1" dirty="0"/>
              <a:t>4</a:t>
            </a:r>
            <a:r>
              <a:rPr kumimoji="0" lang="en-GB" sz="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8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months cool down </a:t>
            </a:r>
            <a:r>
              <a:rPr kumimoji="0" lang="en-GB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after the end of Run 3 proton-proton operation after the </a:t>
            </a:r>
            <a:r>
              <a:rPr kumimoji="0" lang="en-GB" sz="8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LHC beam equipment have been removed</a:t>
            </a:r>
            <a:r>
              <a:rPr kumimoji="0" lang="en-GB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.</a:t>
            </a:r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BCFF493A-4057-260E-0D31-722492799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228600" y="347184"/>
            <a:ext cx="704425" cy="704425"/>
            <a:chOff x="4007772" y="3199906"/>
            <a:chExt cx="704425" cy="704425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23923A6-BB26-F197-F014-FEB3B0E6D6E5}"/>
                </a:ext>
              </a:extLst>
            </p:cNvPr>
            <p:cNvSpPr/>
            <p:nvPr/>
          </p:nvSpPr>
          <p:spPr>
            <a:xfrm>
              <a:off x="4007772" y="3199906"/>
              <a:ext cx="704425" cy="704425"/>
            </a:xfrm>
            <a:prstGeom prst="ellipse">
              <a:avLst/>
            </a:prstGeom>
            <a:noFill/>
            <a:ln>
              <a:solidFill>
                <a:srgbClr val="247E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111308" y="3287675"/>
              <a:ext cx="497351" cy="497351"/>
            </a:xfrm>
            <a:custGeom>
              <a:avLst/>
              <a:gdLst>
                <a:gd name="T0" fmla="*/ 191 w 300"/>
                <a:gd name="T1" fmla="*/ 107 h 300"/>
                <a:gd name="T2" fmla="*/ 215 w 300"/>
                <a:gd name="T3" fmla="*/ 123 h 300"/>
                <a:gd name="T4" fmla="*/ 178 w 300"/>
                <a:gd name="T5" fmla="*/ 153 h 300"/>
                <a:gd name="T6" fmla="*/ 150 w 300"/>
                <a:gd name="T7" fmla="*/ 124 h 300"/>
                <a:gd name="T8" fmla="*/ 187 w 300"/>
                <a:gd name="T9" fmla="*/ 94 h 300"/>
                <a:gd name="T10" fmla="*/ 163 w 300"/>
                <a:gd name="T11" fmla="*/ 78 h 300"/>
                <a:gd name="T12" fmla="*/ 150 w 300"/>
                <a:gd name="T13" fmla="*/ 124 h 300"/>
                <a:gd name="T14" fmla="*/ 223 w 300"/>
                <a:gd name="T15" fmla="*/ 196 h 300"/>
                <a:gd name="T16" fmla="*/ 244 w 300"/>
                <a:gd name="T17" fmla="*/ 211 h 300"/>
                <a:gd name="T18" fmla="*/ 256 w 300"/>
                <a:gd name="T19" fmla="*/ 170 h 300"/>
                <a:gd name="T20" fmla="*/ 199 w 300"/>
                <a:gd name="T21" fmla="*/ 163 h 300"/>
                <a:gd name="T22" fmla="*/ 223 w 300"/>
                <a:gd name="T23" fmla="*/ 179 h 300"/>
                <a:gd name="T24" fmla="*/ 236 w 300"/>
                <a:gd name="T25" fmla="*/ 135 h 300"/>
                <a:gd name="T26" fmla="*/ 199 w 300"/>
                <a:gd name="T27" fmla="*/ 163 h 300"/>
                <a:gd name="T28" fmla="*/ 249 w 300"/>
                <a:gd name="T29" fmla="*/ 291 h 300"/>
                <a:gd name="T30" fmla="*/ 147 w 300"/>
                <a:gd name="T31" fmla="*/ 157 h 300"/>
                <a:gd name="T32" fmla="*/ 95 w 300"/>
                <a:gd name="T33" fmla="*/ 137 h 300"/>
                <a:gd name="T34" fmla="*/ 18 w 300"/>
                <a:gd name="T35" fmla="*/ 108 h 300"/>
                <a:gd name="T36" fmla="*/ 3 w 300"/>
                <a:gd name="T37" fmla="*/ 42 h 300"/>
                <a:gd name="T38" fmla="*/ 83 w 300"/>
                <a:gd name="T39" fmla="*/ 44 h 300"/>
                <a:gd name="T40" fmla="*/ 63 w 300"/>
                <a:gd name="T41" fmla="*/ 0 h 300"/>
                <a:gd name="T42" fmla="*/ 126 w 300"/>
                <a:gd name="T43" fmla="*/ 67 h 300"/>
                <a:gd name="T44" fmla="*/ 137 w 300"/>
                <a:gd name="T45" fmla="*/ 95 h 300"/>
                <a:gd name="T46" fmla="*/ 186 w 300"/>
                <a:gd name="T47" fmla="*/ 169 h 300"/>
                <a:gd name="T48" fmla="*/ 257 w 300"/>
                <a:gd name="T49" fmla="*/ 215 h 300"/>
                <a:gd name="T50" fmla="*/ 300 w 300"/>
                <a:gd name="T51" fmla="*/ 270 h 300"/>
                <a:gd name="T52" fmla="*/ 281 w 300"/>
                <a:gd name="T53" fmla="*/ 269 h 300"/>
                <a:gd name="T54" fmla="*/ 256 w 300"/>
                <a:gd name="T55" fmla="*/ 269 h 300"/>
                <a:gd name="T56" fmla="*/ 281 w 300"/>
                <a:gd name="T57" fmla="*/ 269 h 300"/>
                <a:gd name="T58" fmla="*/ 116 w 300"/>
                <a:gd name="T59" fmla="*/ 209 h 300"/>
                <a:gd name="T60" fmla="*/ 104 w 300"/>
                <a:gd name="T61" fmla="*/ 267 h 300"/>
                <a:gd name="T62" fmla="*/ 203 w 300"/>
                <a:gd name="T63" fmla="*/ 262 h 300"/>
                <a:gd name="T64" fmla="*/ 141 w 300"/>
                <a:gd name="T65" fmla="*/ 198 h 300"/>
                <a:gd name="T66" fmla="*/ 81 w 300"/>
                <a:gd name="T67" fmla="*/ 158 h 300"/>
                <a:gd name="T68" fmla="*/ 59 w 300"/>
                <a:gd name="T69" fmla="*/ 221 h 300"/>
                <a:gd name="T70" fmla="*/ 92 w 300"/>
                <a:gd name="T71" fmla="*/ 258 h 300"/>
                <a:gd name="T72" fmla="*/ 115 w 300"/>
                <a:gd name="T73" fmla="*/ 19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0" h="300">
                  <a:moveTo>
                    <a:pt x="174" y="133"/>
                  </a:moveTo>
                  <a:lnTo>
                    <a:pt x="191" y="107"/>
                  </a:lnTo>
                  <a:cubicBezTo>
                    <a:pt x="195" y="101"/>
                    <a:pt x="204" y="99"/>
                    <a:pt x="211" y="103"/>
                  </a:cubicBezTo>
                  <a:cubicBezTo>
                    <a:pt x="217" y="108"/>
                    <a:pt x="219" y="116"/>
                    <a:pt x="215" y="123"/>
                  </a:cubicBezTo>
                  <a:lnTo>
                    <a:pt x="197" y="149"/>
                  </a:lnTo>
                  <a:cubicBezTo>
                    <a:pt x="193" y="155"/>
                    <a:pt x="184" y="157"/>
                    <a:pt x="178" y="153"/>
                  </a:cubicBezTo>
                  <a:cubicBezTo>
                    <a:pt x="171" y="148"/>
                    <a:pt x="169" y="139"/>
                    <a:pt x="174" y="133"/>
                  </a:cubicBezTo>
                  <a:close/>
                  <a:moveTo>
                    <a:pt x="150" y="124"/>
                  </a:moveTo>
                  <a:cubicBezTo>
                    <a:pt x="157" y="129"/>
                    <a:pt x="166" y="127"/>
                    <a:pt x="170" y="120"/>
                  </a:cubicBezTo>
                  <a:lnTo>
                    <a:pt x="187" y="94"/>
                  </a:lnTo>
                  <a:cubicBezTo>
                    <a:pt x="192" y="88"/>
                    <a:pt x="190" y="79"/>
                    <a:pt x="183" y="75"/>
                  </a:cubicBezTo>
                  <a:cubicBezTo>
                    <a:pt x="177" y="70"/>
                    <a:pt x="168" y="72"/>
                    <a:pt x="163" y="78"/>
                  </a:cubicBezTo>
                  <a:lnTo>
                    <a:pt x="146" y="104"/>
                  </a:lnTo>
                  <a:cubicBezTo>
                    <a:pt x="142" y="111"/>
                    <a:pt x="144" y="120"/>
                    <a:pt x="150" y="124"/>
                  </a:cubicBezTo>
                  <a:close/>
                  <a:moveTo>
                    <a:pt x="238" y="174"/>
                  </a:moveTo>
                  <a:lnTo>
                    <a:pt x="223" y="196"/>
                  </a:lnTo>
                  <a:cubicBezTo>
                    <a:pt x="219" y="202"/>
                    <a:pt x="220" y="211"/>
                    <a:pt x="226" y="215"/>
                  </a:cubicBezTo>
                  <a:cubicBezTo>
                    <a:pt x="232" y="219"/>
                    <a:pt x="240" y="217"/>
                    <a:pt x="244" y="211"/>
                  </a:cubicBezTo>
                  <a:lnTo>
                    <a:pt x="260" y="188"/>
                  </a:lnTo>
                  <a:cubicBezTo>
                    <a:pt x="264" y="182"/>
                    <a:pt x="262" y="174"/>
                    <a:pt x="256" y="170"/>
                  </a:cubicBezTo>
                  <a:cubicBezTo>
                    <a:pt x="250" y="166"/>
                    <a:pt x="242" y="168"/>
                    <a:pt x="238" y="174"/>
                  </a:cubicBezTo>
                  <a:close/>
                  <a:moveTo>
                    <a:pt x="199" y="163"/>
                  </a:moveTo>
                  <a:cubicBezTo>
                    <a:pt x="195" y="170"/>
                    <a:pt x="197" y="178"/>
                    <a:pt x="203" y="183"/>
                  </a:cubicBezTo>
                  <a:cubicBezTo>
                    <a:pt x="210" y="187"/>
                    <a:pt x="219" y="185"/>
                    <a:pt x="223" y="179"/>
                  </a:cubicBezTo>
                  <a:lnTo>
                    <a:pt x="239" y="154"/>
                  </a:lnTo>
                  <a:cubicBezTo>
                    <a:pt x="244" y="148"/>
                    <a:pt x="242" y="139"/>
                    <a:pt x="236" y="135"/>
                  </a:cubicBezTo>
                  <a:cubicBezTo>
                    <a:pt x="229" y="130"/>
                    <a:pt x="220" y="132"/>
                    <a:pt x="216" y="139"/>
                  </a:cubicBezTo>
                  <a:lnTo>
                    <a:pt x="199" y="163"/>
                  </a:lnTo>
                  <a:close/>
                  <a:moveTo>
                    <a:pt x="270" y="300"/>
                  </a:moveTo>
                  <a:cubicBezTo>
                    <a:pt x="263" y="300"/>
                    <a:pt x="255" y="297"/>
                    <a:pt x="249" y="291"/>
                  </a:cubicBezTo>
                  <a:lnTo>
                    <a:pt x="161" y="202"/>
                  </a:lnTo>
                  <a:cubicBezTo>
                    <a:pt x="175" y="187"/>
                    <a:pt x="168" y="161"/>
                    <a:pt x="147" y="157"/>
                  </a:cubicBezTo>
                  <a:lnTo>
                    <a:pt x="108" y="150"/>
                  </a:lnTo>
                  <a:lnTo>
                    <a:pt x="95" y="137"/>
                  </a:lnTo>
                  <a:cubicBezTo>
                    <a:pt x="87" y="130"/>
                    <a:pt x="77" y="126"/>
                    <a:pt x="67" y="126"/>
                  </a:cubicBezTo>
                  <a:cubicBezTo>
                    <a:pt x="49" y="127"/>
                    <a:pt x="32" y="121"/>
                    <a:pt x="18" y="108"/>
                  </a:cubicBezTo>
                  <a:cubicBezTo>
                    <a:pt x="6" y="95"/>
                    <a:pt x="0" y="79"/>
                    <a:pt x="0" y="63"/>
                  </a:cubicBezTo>
                  <a:cubicBezTo>
                    <a:pt x="0" y="56"/>
                    <a:pt x="1" y="49"/>
                    <a:pt x="3" y="42"/>
                  </a:cubicBezTo>
                  <a:lnTo>
                    <a:pt x="44" y="83"/>
                  </a:lnTo>
                  <a:cubicBezTo>
                    <a:pt x="59" y="84"/>
                    <a:pt x="84" y="59"/>
                    <a:pt x="83" y="44"/>
                  </a:cubicBezTo>
                  <a:lnTo>
                    <a:pt x="42" y="3"/>
                  </a:lnTo>
                  <a:cubicBezTo>
                    <a:pt x="49" y="1"/>
                    <a:pt x="56" y="0"/>
                    <a:pt x="63" y="0"/>
                  </a:cubicBezTo>
                  <a:cubicBezTo>
                    <a:pt x="79" y="0"/>
                    <a:pt x="95" y="6"/>
                    <a:pt x="108" y="18"/>
                  </a:cubicBezTo>
                  <a:cubicBezTo>
                    <a:pt x="121" y="32"/>
                    <a:pt x="127" y="49"/>
                    <a:pt x="126" y="67"/>
                  </a:cubicBezTo>
                  <a:cubicBezTo>
                    <a:pt x="126" y="77"/>
                    <a:pt x="130" y="87"/>
                    <a:pt x="137" y="95"/>
                  </a:cubicBezTo>
                  <a:lnTo>
                    <a:pt x="137" y="95"/>
                  </a:lnTo>
                  <a:cubicBezTo>
                    <a:pt x="122" y="121"/>
                    <a:pt x="143" y="139"/>
                    <a:pt x="160" y="138"/>
                  </a:cubicBezTo>
                  <a:cubicBezTo>
                    <a:pt x="157" y="153"/>
                    <a:pt x="173" y="169"/>
                    <a:pt x="186" y="169"/>
                  </a:cubicBezTo>
                  <a:cubicBezTo>
                    <a:pt x="183" y="182"/>
                    <a:pt x="193" y="195"/>
                    <a:pt x="209" y="198"/>
                  </a:cubicBezTo>
                  <a:cubicBezTo>
                    <a:pt x="202" y="221"/>
                    <a:pt x="237" y="245"/>
                    <a:pt x="257" y="215"/>
                  </a:cubicBezTo>
                  <a:lnTo>
                    <a:pt x="291" y="249"/>
                  </a:lnTo>
                  <a:cubicBezTo>
                    <a:pt x="297" y="255"/>
                    <a:pt x="300" y="263"/>
                    <a:pt x="300" y="270"/>
                  </a:cubicBezTo>
                  <a:cubicBezTo>
                    <a:pt x="300" y="287"/>
                    <a:pt x="287" y="300"/>
                    <a:pt x="270" y="300"/>
                  </a:cubicBezTo>
                  <a:close/>
                  <a:moveTo>
                    <a:pt x="281" y="269"/>
                  </a:moveTo>
                  <a:cubicBezTo>
                    <a:pt x="281" y="262"/>
                    <a:pt x="276" y="256"/>
                    <a:pt x="269" y="256"/>
                  </a:cubicBezTo>
                  <a:cubicBezTo>
                    <a:pt x="262" y="256"/>
                    <a:pt x="256" y="262"/>
                    <a:pt x="256" y="269"/>
                  </a:cubicBezTo>
                  <a:cubicBezTo>
                    <a:pt x="256" y="276"/>
                    <a:pt x="262" y="281"/>
                    <a:pt x="269" y="281"/>
                  </a:cubicBezTo>
                  <a:cubicBezTo>
                    <a:pt x="276" y="281"/>
                    <a:pt x="281" y="276"/>
                    <a:pt x="281" y="269"/>
                  </a:cubicBezTo>
                  <a:close/>
                  <a:moveTo>
                    <a:pt x="161" y="220"/>
                  </a:moveTo>
                  <a:cubicBezTo>
                    <a:pt x="153" y="211"/>
                    <a:pt x="140" y="210"/>
                    <a:pt x="116" y="209"/>
                  </a:cubicBezTo>
                  <a:cubicBezTo>
                    <a:pt x="112" y="208"/>
                    <a:pt x="110" y="211"/>
                    <a:pt x="110" y="214"/>
                  </a:cubicBezTo>
                  <a:lnTo>
                    <a:pt x="104" y="267"/>
                  </a:lnTo>
                  <a:cubicBezTo>
                    <a:pt x="104" y="267"/>
                    <a:pt x="139" y="290"/>
                    <a:pt x="154" y="300"/>
                  </a:cubicBezTo>
                  <a:cubicBezTo>
                    <a:pt x="167" y="276"/>
                    <a:pt x="187" y="275"/>
                    <a:pt x="203" y="262"/>
                  </a:cubicBezTo>
                  <a:lnTo>
                    <a:pt x="161" y="220"/>
                  </a:lnTo>
                  <a:close/>
                  <a:moveTo>
                    <a:pt x="141" y="198"/>
                  </a:moveTo>
                  <a:cubicBezTo>
                    <a:pt x="159" y="198"/>
                    <a:pt x="162" y="173"/>
                    <a:pt x="144" y="170"/>
                  </a:cubicBezTo>
                  <a:cubicBezTo>
                    <a:pt x="80" y="158"/>
                    <a:pt x="83" y="158"/>
                    <a:pt x="81" y="158"/>
                  </a:cubicBezTo>
                  <a:cubicBezTo>
                    <a:pt x="73" y="158"/>
                    <a:pt x="66" y="164"/>
                    <a:pt x="65" y="172"/>
                  </a:cubicBezTo>
                  <a:lnTo>
                    <a:pt x="59" y="221"/>
                  </a:lnTo>
                  <a:cubicBezTo>
                    <a:pt x="58" y="229"/>
                    <a:pt x="61" y="236"/>
                    <a:pt x="67" y="240"/>
                  </a:cubicBezTo>
                  <a:cubicBezTo>
                    <a:pt x="73" y="245"/>
                    <a:pt x="92" y="258"/>
                    <a:pt x="92" y="258"/>
                  </a:cubicBezTo>
                  <a:cubicBezTo>
                    <a:pt x="92" y="258"/>
                    <a:pt x="96" y="223"/>
                    <a:pt x="98" y="213"/>
                  </a:cubicBezTo>
                  <a:cubicBezTo>
                    <a:pt x="99" y="203"/>
                    <a:pt x="104" y="196"/>
                    <a:pt x="115" y="196"/>
                  </a:cubicBezTo>
                  <a:cubicBezTo>
                    <a:pt x="117" y="196"/>
                    <a:pt x="139" y="198"/>
                    <a:pt x="141" y="198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0">
              <a:solidFill>
                <a:schemeClr val="tx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25CD6848-35BC-45BF-9B40-D5A7F8F1B36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57" b="57"/>
          <a:stretch/>
        </p:blipFill>
        <p:spPr>
          <a:xfrm>
            <a:off x="148900" y="1404000"/>
            <a:ext cx="6013342" cy="2334376"/>
          </a:xfrm>
          <a:prstGeom prst="rect">
            <a:avLst/>
          </a:prstGeom>
          <a:noFill/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61C5502-8C9B-4C77-8975-E847B0A9A8E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48900" y="1402667"/>
            <a:ext cx="6021888" cy="2330296"/>
          </a:xfrm>
          <a:prstGeom prst="rect">
            <a:avLst/>
          </a:prstGeom>
        </p:spPr>
      </p:pic>
      <p:sp>
        <p:nvSpPr>
          <p:cNvPr id="27" name="Rounded Rectangle 17">
            <a:extLst>
              <a:ext uri="{FF2B5EF4-FFF2-40B4-BE49-F238E27FC236}">
                <a16:creationId xmlns:a16="http://schemas.microsoft.com/office/drawing/2014/main" id="{FD2D2A60-5AA5-9175-2EC6-D5BCFD9FFA43}"/>
              </a:ext>
            </a:extLst>
          </p:cNvPr>
          <p:cNvSpPr/>
          <p:nvPr/>
        </p:nvSpPr>
        <p:spPr>
          <a:xfrm>
            <a:off x="5790240" y="1188000"/>
            <a:ext cx="1080149" cy="432000"/>
          </a:xfrm>
          <a:prstGeom prst="roundRect">
            <a:avLst/>
          </a:prstGeom>
          <a:solidFill>
            <a:srgbClr val="FFC000"/>
          </a:solidFill>
          <a:ln>
            <a:solidFill>
              <a:srgbClr val="F68B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 smtClean="0"/>
              <a:t>2435122 (v2.0)</a:t>
            </a:r>
            <a:endParaRPr lang="en-GB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554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Core excavation: EYETS vs LS3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 dirty="0" smtClean="0"/>
              <a:t>A. Infantino</a:t>
            </a:r>
            <a:r>
              <a:rPr lang="en-US" sz="1000" b="1" dirty="0" smtClean="0"/>
              <a:t>, </a:t>
            </a:r>
            <a:r>
              <a:rPr lang="en-US" sz="1000" b="1" dirty="0" err="1" smtClean="0"/>
              <a:t>P.Dyrcz</a:t>
            </a:r>
            <a:r>
              <a:rPr lang="en-US" sz="1000" b="1" dirty="0" smtClean="0"/>
              <a:t> (RP-AS)</a:t>
            </a:r>
          </a:p>
          <a:p>
            <a:r>
              <a:rPr lang="en-GB" sz="1000" b="1" dirty="0" smtClean="0"/>
              <a:t>Radiation protection aspects for HL-LHC</a:t>
            </a:r>
          </a:p>
          <a:p>
            <a:r>
              <a:rPr lang="en-GB" sz="800" dirty="0" smtClean="0"/>
              <a:t>12</a:t>
            </a:r>
            <a:r>
              <a:rPr lang="en-GB" sz="800" baseline="30000" dirty="0" smtClean="0"/>
              <a:t>th</a:t>
            </a:r>
            <a:r>
              <a:rPr lang="en-GB" sz="800" dirty="0" smtClean="0"/>
              <a:t> HL-LHC collaboration meeting </a:t>
            </a:r>
          </a:p>
          <a:p>
            <a:r>
              <a:rPr lang="en-GB" sz="800" dirty="0" smtClean="0"/>
              <a:t>20/09/2022 </a:t>
            </a:r>
          </a:p>
          <a:p>
            <a:r>
              <a:rPr lang="en-GB" sz="800" dirty="0" smtClean="0"/>
              <a:t>EDMS 2773490</a:t>
            </a:r>
            <a:endParaRPr lang="en-GB" sz="800" dirty="0"/>
          </a:p>
        </p:txBody>
      </p:sp>
      <p:grpSp>
        <p:nvGrpSpPr>
          <p:cNvPr id="5" name="Group 4"/>
          <p:cNvGrpSpPr/>
          <p:nvPr/>
        </p:nvGrpSpPr>
        <p:grpSpPr>
          <a:xfrm>
            <a:off x="336000" y="439787"/>
            <a:ext cx="704425" cy="704425"/>
            <a:chOff x="5444847" y="4580802"/>
            <a:chExt cx="704425" cy="704425"/>
          </a:xfrm>
        </p:grpSpPr>
        <p:sp>
          <p:nvSpPr>
            <p:cNvPr id="63" name="Oval 62"/>
            <p:cNvSpPr/>
            <p:nvPr/>
          </p:nvSpPr>
          <p:spPr>
            <a:xfrm>
              <a:off x="5444847" y="4580802"/>
              <a:ext cx="704425" cy="704425"/>
            </a:xfrm>
            <a:prstGeom prst="ellipse">
              <a:avLst/>
            </a:prstGeom>
            <a:noFill/>
            <a:ln>
              <a:solidFill>
                <a:srgbClr val="B052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Freeform 9"/>
            <p:cNvSpPr>
              <a:spLocks noEditPoints="1"/>
            </p:cNvSpPr>
            <p:nvPr/>
          </p:nvSpPr>
          <p:spPr bwMode="auto">
            <a:xfrm>
              <a:off x="5563658" y="4700106"/>
              <a:ext cx="466803" cy="465816"/>
            </a:xfrm>
            <a:custGeom>
              <a:avLst/>
              <a:gdLst>
                <a:gd name="T0" fmla="*/ 37 w 301"/>
                <a:gd name="T1" fmla="*/ 300 h 300"/>
                <a:gd name="T2" fmla="*/ 37 w 301"/>
                <a:gd name="T3" fmla="*/ 225 h 300"/>
                <a:gd name="T4" fmla="*/ 250 w 301"/>
                <a:gd name="T5" fmla="*/ 262 h 300"/>
                <a:gd name="T6" fmla="*/ 212 w 301"/>
                <a:gd name="T7" fmla="*/ 250 h 300"/>
                <a:gd name="T8" fmla="*/ 212 w 301"/>
                <a:gd name="T9" fmla="*/ 275 h 300"/>
                <a:gd name="T10" fmla="*/ 212 w 301"/>
                <a:gd name="T11" fmla="*/ 250 h 300"/>
                <a:gd name="T12" fmla="*/ 82 w 301"/>
                <a:gd name="T13" fmla="*/ 262 h 300"/>
                <a:gd name="T14" fmla="*/ 107 w 301"/>
                <a:gd name="T15" fmla="*/ 262 h 300"/>
                <a:gd name="T16" fmla="*/ 37 w 301"/>
                <a:gd name="T17" fmla="*/ 250 h 300"/>
                <a:gd name="T18" fmla="*/ 37 w 301"/>
                <a:gd name="T19" fmla="*/ 275 h 300"/>
                <a:gd name="T20" fmla="*/ 37 w 301"/>
                <a:gd name="T21" fmla="*/ 250 h 300"/>
                <a:gd name="T22" fmla="*/ 142 w 301"/>
                <a:gd name="T23" fmla="*/ 262 h 300"/>
                <a:gd name="T24" fmla="*/ 167 w 301"/>
                <a:gd name="T25" fmla="*/ 262 h 300"/>
                <a:gd name="T26" fmla="*/ 209 w 301"/>
                <a:gd name="T27" fmla="*/ 212 h 300"/>
                <a:gd name="T28" fmla="*/ 0 w 301"/>
                <a:gd name="T29" fmla="*/ 200 h 300"/>
                <a:gd name="T30" fmla="*/ 12 w 301"/>
                <a:gd name="T31" fmla="*/ 125 h 300"/>
                <a:gd name="T32" fmla="*/ 87 w 301"/>
                <a:gd name="T33" fmla="*/ 87 h 300"/>
                <a:gd name="T34" fmla="*/ 142 w 301"/>
                <a:gd name="T35" fmla="*/ 75 h 300"/>
                <a:gd name="T36" fmla="*/ 205 w 301"/>
                <a:gd name="T37" fmla="*/ 0 h 300"/>
                <a:gd name="T38" fmla="*/ 294 w 301"/>
                <a:gd name="T39" fmla="*/ 43 h 300"/>
                <a:gd name="T40" fmla="*/ 288 w 301"/>
                <a:gd name="T41" fmla="*/ 97 h 300"/>
                <a:gd name="T42" fmla="*/ 300 w 301"/>
                <a:gd name="T43" fmla="*/ 136 h 300"/>
                <a:gd name="T44" fmla="*/ 221 w 301"/>
                <a:gd name="T45" fmla="*/ 150 h 300"/>
                <a:gd name="T46" fmla="*/ 270 w 301"/>
                <a:gd name="T47" fmla="*/ 62 h 300"/>
                <a:gd name="T48" fmla="*/ 193 w 301"/>
                <a:gd name="T49" fmla="*/ 93 h 300"/>
                <a:gd name="T50" fmla="*/ 209 w 301"/>
                <a:gd name="T51" fmla="*/ 212 h 300"/>
                <a:gd name="T52" fmla="*/ 75 w 301"/>
                <a:gd name="T53" fmla="*/ 187 h 300"/>
                <a:gd name="T54" fmla="*/ 25 w 301"/>
                <a:gd name="T55" fmla="*/ 175 h 300"/>
                <a:gd name="T56" fmla="*/ 25 w 301"/>
                <a:gd name="T57" fmla="*/ 162 h 300"/>
                <a:gd name="T58" fmla="*/ 75 w 301"/>
                <a:gd name="T59" fmla="*/ 150 h 300"/>
                <a:gd name="T60" fmla="*/ 25 w 301"/>
                <a:gd name="T61" fmla="*/ 162 h 300"/>
                <a:gd name="T62" fmla="*/ 112 w 301"/>
                <a:gd name="T63" fmla="*/ 100 h 300"/>
                <a:gd name="T64" fmla="*/ 182 w 301"/>
                <a:gd name="T65" fmla="*/ 15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1" h="300">
                  <a:moveTo>
                    <a:pt x="212" y="300"/>
                  </a:moveTo>
                  <a:lnTo>
                    <a:pt x="37" y="300"/>
                  </a:lnTo>
                  <a:cubicBezTo>
                    <a:pt x="17" y="300"/>
                    <a:pt x="0" y="283"/>
                    <a:pt x="0" y="262"/>
                  </a:cubicBezTo>
                  <a:cubicBezTo>
                    <a:pt x="0" y="242"/>
                    <a:pt x="17" y="225"/>
                    <a:pt x="37" y="225"/>
                  </a:cubicBezTo>
                  <a:lnTo>
                    <a:pt x="212" y="225"/>
                  </a:lnTo>
                  <a:cubicBezTo>
                    <a:pt x="233" y="225"/>
                    <a:pt x="250" y="242"/>
                    <a:pt x="250" y="262"/>
                  </a:cubicBezTo>
                  <a:cubicBezTo>
                    <a:pt x="250" y="283"/>
                    <a:pt x="233" y="300"/>
                    <a:pt x="212" y="300"/>
                  </a:cubicBezTo>
                  <a:close/>
                  <a:moveTo>
                    <a:pt x="212" y="250"/>
                  </a:moveTo>
                  <a:cubicBezTo>
                    <a:pt x="206" y="250"/>
                    <a:pt x="200" y="255"/>
                    <a:pt x="200" y="262"/>
                  </a:cubicBezTo>
                  <a:cubicBezTo>
                    <a:pt x="200" y="269"/>
                    <a:pt x="206" y="275"/>
                    <a:pt x="212" y="275"/>
                  </a:cubicBezTo>
                  <a:cubicBezTo>
                    <a:pt x="219" y="275"/>
                    <a:pt x="225" y="269"/>
                    <a:pt x="225" y="262"/>
                  </a:cubicBezTo>
                  <a:cubicBezTo>
                    <a:pt x="225" y="255"/>
                    <a:pt x="219" y="250"/>
                    <a:pt x="212" y="250"/>
                  </a:cubicBezTo>
                  <a:close/>
                  <a:moveTo>
                    <a:pt x="95" y="250"/>
                  </a:moveTo>
                  <a:cubicBezTo>
                    <a:pt x="88" y="250"/>
                    <a:pt x="82" y="255"/>
                    <a:pt x="82" y="262"/>
                  </a:cubicBezTo>
                  <a:cubicBezTo>
                    <a:pt x="82" y="269"/>
                    <a:pt x="88" y="275"/>
                    <a:pt x="95" y="275"/>
                  </a:cubicBezTo>
                  <a:cubicBezTo>
                    <a:pt x="102" y="275"/>
                    <a:pt x="107" y="269"/>
                    <a:pt x="107" y="262"/>
                  </a:cubicBezTo>
                  <a:cubicBezTo>
                    <a:pt x="107" y="255"/>
                    <a:pt x="102" y="250"/>
                    <a:pt x="95" y="250"/>
                  </a:cubicBezTo>
                  <a:close/>
                  <a:moveTo>
                    <a:pt x="37" y="250"/>
                  </a:moveTo>
                  <a:cubicBezTo>
                    <a:pt x="31" y="250"/>
                    <a:pt x="25" y="255"/>
                    <a:pt x="25" y="262"/>
                  </a:cubicBezTo>
                  <a:cubicBezTo>
                    <a:pt x="25" y="269"/>
                    <a:pt x="31" y="275"/>
                    <a:pt x="37" y="275"/>
                  </a:cubicBezTo>
                  <a:cubicBezTo>
                    <a:pt x="44" y="275"/>
                    <a:pt x="50" y="269"/>
                    <a:pt x="50" y="262"/>
                  </a:cubicBezTo>
                  <a:cubicBezTo>
                    <a:pt x="50" y="255"/>
                    <a:pt x="44" y="250"/>
                    <a:pt x="37" y="250"/>
                  </a:cubicBezTo>
                  <a:close/>
                  <a:moveTo>
                    <a:pt x="155" y="250"/>
                  </a:moveTo>
                  <a:cubicBezTo>
                    <a:pt x="148" y="250"/>
                    <a:pt x="142" y="255"/>
                    <a:pt x="142" y="262"/>
                  </a:cubicBezTo>
                  <a:cubicBezTo>
                    <a:pt x="142" y="269"/>
                    <a:pt x="148" y="275"/>
                    <a:pt x="155" y="275"/>
                  </a:cubicBezTo>
                  <a:cubicBezTo>
                    <a:pt x="162" y="275"/>
                    <a:pt x="167" y="269"/>
                    <a:pt x="167" y="262"/>
                  </a:cubicBezTo>
                  <a:cubicBezTo>
                    <a:pt x="167" y="255"/>
                    <a:pt x="162" y="250"/>
                    <a:pt x="155" y="250"/>
                  </a:cubicBezTo>
                  <a:close/>
                  <a:moveTo>
                    <a:pt x="209" y="212"/>
                  </a:moveTo>
                  <a:lnTo>
                    <a:pt x="12" y="212"/>
                  </a:lnTo>
                  <a:cubicBezTo>
                    <a:pt x="5" y="212"/>
                    <a:pt x="0" y="206"/>
                    <a:pt x="0" y="200"/>
                  </a:cubicBezTo>
                  <a:lnTo>
                    <a:pt x="0" y="137"/>
                  </a:lnTo>
                  <a:cubicBezTo>
                    <a:pt x="0" y="130"/>
                    <a:pt x="6" y="125"/>
                    <a:pt x="12" y="125"/>
                  </a:cubicBezTo>
                  <a:lnTo>
                    <a:pt x="87" y="125"/>
                  </a:lnTo>
                  <a:lnTo>
                    <a:pt x="87" y="87"/>
                  </a:lnTo>
                  <a:cubicBezTo>
                    <a:pt x="87" y="80"/>
                    <a:pt x="93" y="75"/>
                    <a:pt x="100" y="75"/>
                  </a:cubicBezTo>
                  <a:lnTo>
                    <a:pt x="142" y="75"/>
                  </a:lnTo>
                  <a:cubicBezTo>
                    <a:pt x="149" y="64"/>
                    <a:pt x="182" y="22"/>
                    <a:pt x="195" y="5"/>
                  </a:cubicBezTo>
                  <a:cubicBezTo>
                    <a:pt x="198" y="2"/>
                    <a:pt x="201" y="0"/>
                    <a:pt x="205" y="0"/>
                  </a:cubicBezTo>
                  <a:cubicBezTo>
                    <a:pt x="207" y="0"/>
                    <a:pt x="209" y="0"/>
                    <a:pt x="211" y="1"/>
                  </a:cubicBezTo>
                  <a:lnTo>
                    <a:pt x="294" y="43"/>
                  </a:lnTo>
                  <a:cubicBezTo>
                    <a:pt x="298" y="45"/>
                    <a:pt x="300" y="49"/>
                    <a:pt x="300" y="52"/>
                  </a:cubicBezTo>
                  <a:cubicBezTo>
                    <a:pt x="300" y="54"/>
                    <a:pt x="301" y="52"/>
                    <a:pt x="288" y="97"/>
                  </a:cubicBezTo>
                  <a:cubicBezTo>
                    <a:pt x="291" y="105"/>
                    <a:pt x="295" y="115"/>
                    <a:pt x="298" y="123"/>
                  </a:cubicBezTo>
                  <a:cubicBezTo>
                    <a:pt x="299" y="127"/>
                    <a:pt x="300" y="132"/>
                    <a:pt x="300" y="136"/>
                  </a:cubicBezTo>
                  <a:cubicBezTo>
                    <a:pt x="300" y="155"/>
                    <a:pt x="281" y="165"/>
                    <a:pt x="266" y="162"/>
                  </a:cubicBezTo>
                  <a:cubicBezTo>
                    <a:pt x="247" y="157"/>
                    <a:pt x="221" y="150"/>
                    <a:pt x="221" y="150"/>
                  </a:cubicBezTo>
                  <a:lnTo>
                    <a:pt x="267" y="102"/>
                  </a:lnTo>
                  <a:lnTo>
                    <a:pt x="270" y="62"/>
                  </a:lnTo>
                  <a:lnTo>
                    <a:pt x="212" y="44"/>
                  </a:lnTo>
                  <a:lnTo>
                    <a:pt x="193" y="93"/>
                  </a:lnTo>
                  <a:lnTo>
                    <a:pt x="221" y="196"/>
                  </a:lnTo>
                  <a:cubicBezTo>
                    <a:pt x="223" y="204"/>
                    <a:pt x="217" y="212"/>
                    <a:pt x="209" y="212"/>
                  </a:cubicBezTo>
                  <a:close/>
                  <a:moveTo>
                    <a:pt x="25" y="187"/>
                  </a:moveTo>
                  <a:lnTo>
                    <a:pt x="75" y="187"/>
                  </a:lnTo>
                  <a:lnTo>
                    <a:pt x="75" y="175"/>
                  </a:lnTo>
                  <a:lnTo>
                    <a:pt x="25" y="175"/>
                  </a:lnTo>
                  <a:lnTo>
                    <a:pt x="25" y="187"/>
                  </a:lnTo>
                  <a:close/>
                  <a:moveTo>
                    <a:pt x="25" y="162"/>
                  </a:moveTo>
                  <a:lnTo>
                    <a:pt x="75" y="162"/>
                  </a:lnTo>
                  <a:lnTo>
                    <a:pt x="75" y="150"/>
                  </a:lnTo>
                  <a:lnTo>
                    <a:pt x="25" y="150"/>
                  </a:lnTo>
                  <a:lnTo>
                    <a:pt x="25" y="162"/>
                  </a:lnTo>
                  <a:close/>
                  <a:moveTo>
                    <a:pt x="168" y="100"/>
                  </a:moveTo>
                  <a:lnTo>
                    <a:pt x="112" y="100"/>
                  </a:lnTo>
                  <a:lnTo>
                    <a:pt x="112" y="150"/>
                  </a:lnTo>
                  <a:lnTo>
                    <a:pt x="182" y="150"/>
                  </a:lnTo>
                  <a:lnTo>
                    <a:pt x="168" y="10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solidFill>
                <a:srgbClr val="B0525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pic>
        <p:nvPicPr>
          <p:cNvPr id="81" name="Picture 8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1361" y="1288820"/>
            <a:ext cx="7707137" cy="346393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95982"/>
            <a:ext cx="4670676" cy="2764563"/>
          </a:xfrm>
          <a:prstGeom prst="rect">
            <a:avLst/>
          </a:prstGeom>
        </p:spPr>
      </p:pic>
      <p:sp>
        <p:nvSpPr>
          <p:cNvPr id="82" name="Rounded Rectangle 81"/>
          <p:cNvSpPr/>
          <p:nvPr/>
        </p:nvSpPr>
        <p:spPr>
          <a:xfrm>
            <a:off x="2073221" y="3796315"/>
            <a:ext cx="828000" cy="432000"/>
          </a:xfrm>
          <a:prstGeom prst="roundRect">
            <a:avLst/>
          </a:prstGeom>
          <a:solidFill>
            <a:srgbClr val="5EC135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 smtClean="0">
                <a:solidFill>
                  <a:schemeClr val="bg1"/>
                </a:solidFill>
              </a:rPr>
              <a:t>2683459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6000" y="4807725"/>
            <a:ext cx="116231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Different (pre-)excavation options under discussion → detailed study presented in Chamonix 2022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FLUKA simulation to check </a:t>
            </a:r>
            <a:r>
              <a:rPr lang="en-US" sz="1400" b="1" dirty="0" smtClean="0"/>
              <a:t>potential RP constrains in UAs </a:t>
            </a:r>
            <a:r>
              <a:rPr lang="en-US" sz="1400" dirty="0" smtClean="0"/>
              <a:t>(and ULs) if cores pre-excavated during the EYETS 24/25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 smtClean="0"/>
              <a:t>Beam loss in the LHC machine </a:t>
            </a:r>
            <a:r>
              <a:rPr lang="en-US" sz="1400" dirty="0" smtClean="0"/>
              <a:t>(MBRC.4R1 </a:t>
            </a:r>
            <a:r>
              <a:rPr lang="en-US" sz="1400" dirty="0"/>
              <a:t>or </a:t>
            </a:r>
            <a:r>
              <a:rPr lang="en-US" sz="1400" dirty="0" smtClean="0"/>
              <a:t>MCBYH.4R1), </a:t>
            </a:r>
            <a:r>
              <a:rPr lang="en-US" sz="1400" b="1" dirty="0" smtClean="0"/>
              <a:t>Run 3</a:t>
            </a:r>
            <a:r>
              <a:rPr lang="en-US" sz="1400" dirty="0" smtClean="0"/>
              <a:t> operational conditions and different soil thickness in the cores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/>
              <a:t>Expected </a:t>
            </a:r>
            <a:r>
              <a:rPr lang="en-GB" sz="1400" dirty="0" smtClean="0"/>
              <a:t>integrated dose due to the accidental scenario </a:t>
            </a:r>
            <a:r>
              <a:rPr lang="en-GB" sz="1400" b="1" dirty="0" smtClean="0"/>
              <a:t>&lt;1 </a:t>
            </a:r>
            <a:r>
              <a:rPr lang="en-GB" sz="1400" b="1" dirty="0" err="1" smtClean="0"/>
              <a:t>mSv</a:t>
            </a:r>
            <a:r>
              <a:rPr lang="en-GB" sz="1400" dirty="0" smtClean="0"/>
              <a:t>; Expected prompt </a:t>
            </a:r>
            <a:r>
              <a:rPr lang="en-GB" sz="1400" dirty="0"/>
              <a:t>ambient dose </a:t>
            </a:r>
            <a:r>
              <a:rPr lang="en-GB" sz="1400" dirty="0" smtClean="0"/>
              <a:t>rate in Run 3 operation  condition </a:t>
            </a:r>
            <a:r>
              <a:rPr lang="en-GB" sz="1400" b="1" dirty="0"/>
              <a:t>&lt;&lt;1 </a:t>
            </a:r>
            <a:r>
              <a:rPr lang="en-GB" sz="1400" b="1" dirty="0" err="1">
                <a:latin typeface="Symbol" panose="05050102010706020507" pitchFamily="18" charset="2"/>
              </a:rPr>
              <a:t>m</a:t>
            </a:r>
            <a:r>
              <a:rPr lang="en-GB" sz="1400" b="1" dirty="0" err="1"/>
              <a:t>Sv</a:t>
            </a:r>
            <a:r>
              <a:rPr lang="en-GB" sz="1400" b="1" dirty="0"/>
              <a:t>/h at the sector door location </a:t>
            </a:r>
            <a:r>
              <a:rPr lang="en-GB" sz="1400" dirty="0"/>
              <a:t>(transmission factor ~</a:t>
            </a:r>
            <a:r>
              <a:rPr lang="en-GB" sz="1400" dirty="0" smtClean="0"/>
              <a:t>10</a:t>
            </a:r>
            <a:r>
              <a:rPr lang="en-GB" sz="1400" baseline="30000" dirty="0"/>
              <a:t>-8</a:t>
            </a:r>
            <a:r>
              <a:rPr lang="en-GB" sz="1400" dirty="0"/>
              <a:t>, </a:t>
            </a:r>
            <a:r>
              <a:rPr lang="en-GB" sz="1400" dirty="0" smtClean="0"/>
              <a:t>EDMS 2212147)</a:t>
            </a:r>
            <a:endParaRPr lang="en-GB" sz="1400" dirty="0"/>
          </a:p>
        </p:txBody>
      </p:sp>
      <p:cxnSp>
        <p:nvCxnSpPr>
          <p:cNvPr id="83" name="Straight Connector 82"/>
          <p:cNvCxnSpPr/>
          <p:nvPr/>
        </p:nvCxnSpPr>
        <p:spPr>
          <a:xfrm>
            <a:off x="7099669" y="4142806"/>
            <a:ext cx="0" cy="5760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4723172" y="4606586"/>
            <a:ext cx="253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>
                <a:solidFill>
                  <a:schemeClr val="bg1">
                    <a:lumMod val="50000"/>
                  </a:schemeClr>
                </a:solidFill>
              </a:rPr>
              <a:t>Annual limit for Non-Designated Areas</a:t>
            </a:r>
            <a:endParaRPr lang="en-GB" sz="10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49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HL-LHC/LS3 </a:t>
            </a:r>
            <a:r>
              <a:rPr lang="en-US" dirty="0"/>
              <a:t>RW </a:t>
            </a:r>
            <a:r>
              <a:rPr lang="en-US" dirty="0" smtClean="0"/>
              <a:t>forecast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13</a:t>
            </a:fld>
            <a:endParaRPr lang="en-GB" dirty="0"/>
          </a:p>
        </p:txBody>
      </p:sp>
      <p:graphicFrame>
        <p:nvGraphicFramePr>
          <p:cNvPr id="7" name="Content Placeholder 8">
            <a:extLst>
              <a:ext uri="{FF2B5EF4-FFF2-40B4-BE49-F238E27FC236}">
                <a16:creationId xmlns:a16="http://schemas.microsoft.com/office/drawing/2014/main" id="{AD0028D4-6D69-4F9C-91F6-8FEEF7D6EB9B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562592994"/>
              </p:ext>
            </p:extLst>
          </p:nvPr>
        </p:nvGraphicFramePr>
        <p:xfrm>
          <a:off x="838200" y="3348060"/>
          <a:ext cx="5036598" cy="2520000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2665321">
                  <a:extLst>
                    <a:ext uri="{9D8B030D-6E8A-4147-A177-3AD203B41FA5}">
                      <a16:colId xmlns:a16="http://schemas.microsoft.com/office/drawing/2014/main" val="634353927"/>
                    </a:ext>
                  </a:extLst>
                </a:gridCol>
                <a:gridCol w="720369">
                  <a:extLst>
                    <a:ext uri="{9D8B030D-6E8A-4147-A177-3AD203B41FA5}">
                      <a16:colId xmlns:a16="http://schemas.microsoft.com/office/drawing/2014/main" val="1948138494"/>
                    </a:ext>
                  </a:extLst>
                </a:gridCol>
                <a:gridCol w="1650908">
                  <a:extLst>
                    <a:ext uri="{9D8B030D-6E8A-4147-A177-3AD203B41FA5}">
                      <a16:colId xmlns:a16="http://schemas.microsoft.com/office/drawing/2014/main" val="37478373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Rad. Waste description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Dep-Grp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Contact person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extLst>
                  <a:ext uri="{0D108BD9-81ED-4DB2-BD59-A6C34878D82A}">
                    <a16:rowId xmlns:a16="http://schemas.microsoft.com/office/drawing/2014/main" val="30593181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HL-LHC - WP3 Magnets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TE-MSC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Ezio Todesco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extLst>
                  <a:ext uri="{0D108BD9-81ED-4DB2-BD59-A6C34878D82A}">
                    <a16:rowId xmlns:a16="http://schemas.microsoft.com/office/drawing/2014/main" val="414845818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HL-LHC - WP5 Collimation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TE-ABT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Stefano Redaelli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extLst>
                  <a:ext uri="{0D108BD9-81ED-4DB2-BD59-A6C34878D82A}">
                    <a16:rowId xmlns:a16="http://schemas.microsoft.com/office/drawing/2014/main" val="344576214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HL-LHC - WP7: Machine protection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TE-MPE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Daniel Wollmann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extLst>
                  <a:ext uri="{0D108BD9-81ED-4DB2-BD59-A6C34878D82A}">
                    <a16:rowId xmlns:a16="http://schemas.microsoft.com/office/drawing/2014/main" val="21801424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>
                          <a:effectLst/>
                        </a:rPr>
                        <a:t>HL-LHC - WP8: LHC-Experiment interface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BE-EA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Francisco Sanchez Galan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extLst>
                  <a:ext uri="{0D108BD9-81ED-4DB2-BD59-A6C34878D82A}">
                    <a16:rowId xmlns:a16="http://schemas.microsoft.com/office/drawing/2014/main" val="15375933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HL-LHC - WP9: Cryogenics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TE-CRG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Serge Claudet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extLst>
                  <a:ext uri="{0D108BD9-81ED-4DB2-BD59-A6C34878D82A}">
                    <a16:rowId xmlns:a16="http://schemas.microsoft.com/office/drawing/2014/main" val="184753704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HL-LHC - WP12: Vacuum &amp; beam screen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TE-VSC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Vincent </a:t>
                      </a:r>
                      <a:r>
                        <a:rPr lang="en-GB" sz="1100" u="none" strike="noStrike" dirty="0" err="1">
                          <a:effectLst/>
                        </a:rPr>
                        <a:t>Baglin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extLst>
                  <a:ext uri="{0D108BD9-81ED-4DB2-BD59-A6C34878D82A}">
                    <a16:rowId xmlns:a16="http://schemas.microsoft.com/office/drawing/2014/main" val="208509673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HL-LHC - WP14 TDE LHC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SY-STI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Marco Calviani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extLst>
                  <a:ext uri="{0D108BD9-81ED-4DB2-BD59-A6C34878D82A}">
                    <a16:rowId xmlns:a16="http://schemas.microsoft.com/office/drawing/2014/main" val="81137806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HL-LHC - WP15 De-cabling LSS1/5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EN-EL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Georgi Minchev Georgiev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extLst>
                  <a:ext uri="{0D108BD9-81ED-4DB2-BD59-A6C34878D82A}">
                    <a16:rowId xmlns:a16="http://schemas.microsoft.com/office/drawing/2014/main" val="21028941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HL-LHC - WP15 cable fibre and duct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EN-EL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Jeremy Blanc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79" marR="9479" marT="9479" marB="0" anchor="ctr"/>
                </a:tc>
                <a:extLst>
                  <a:ext uri="{0D108BD9-81ED-4DB2-BD59-A6C34878D82A}">
                    <a16:rowId xmlns:a16="http://schemas.microsoft.com/office/drawing/2014/main" val="420914525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36000" y="1110146"/>
            <a:ext cx="11520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600" dirty="0" smtClean="0"/>
              <a:t>RW waste at CERN: </a:t>
            </a:r>
            <a:r>
              <a:rPr lang="en-CH" sz="1600" dirty="0" smtClean="0"/>
              <a:t>From </a:t>
            </a:r>
            <a:r>
              <a:rPr lang="en-CH" sz="1600" dirty="0"/>
              <a:t>2010, </a:t>
            </a:r>
            <a:r>
              <a:rPr lang="en-CH" sz="1600" b="1" dirty="0"/>
              <a:t>tripartite agreement</a:t>
            </a:r>
            <a:r>
              <a:rPr lang="en-CH" sz="1600" dirty="0"/>
              <a:t> between CERN and Host </a:t>
            </a:r>
            <a:r>
              <a:rPr lang="en-CH" sz="1600" dirty="0" smtClean="0"/>
              <a:t>States</a:t>
            </a:r>
            <a:r>
              <a:rPr lang="en-US" sz="1600" dirty="0" smtClean="0"/>
              <a:t>; </a:t>
            </a:r>
            <a:r>
              <a:rPr lang="en-GB" sz="1600" dirty="0" smtClean="0"/>
              <a:t>“</a:t>
            </a:r>
            <a:r>
              <a:rPr lang="en-GB" sz="1600" b="1" dirty="0"/>
              <a:t>Fair Share</a:t>
            </a:r>
            <a:r>
              <a:rPr lang="en-GB" sz="1600" dirty="0"/>
              <a:t>” principle revised in March </a:t>
            </a:r>
            <a:r>
              <a:rPr lang="en-GB" sz="1600" dirty="0" smtClean="0"/>
              <a:t>2022.</a:t>
            </a:r>
            <a:endParaRPr lang="en-GB" sz="1600" b="1" dirty="0" smtClean="0"/>
          </a:p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b="1" dirty="0" smtClean="0"/>
              <a:t>LS3: Dedicated </a:t>
            </a:r>
            <a:r>
              <a:rPr lang="en-GB" sz="1600" b="1" dirty="0"/>
              <a:t>meetings </a:t>
            </a:r>
            <a:r>
              <a:rPr lang="en-GB" sz="1600" dirty="0"/>
              <a:t>(as from May 2021) coordinated by WP15 and devoted to collect data regarding RW and gathering contact persons &amp; RP.</a:t>
            </a:r>
          </a:p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b="1" dirty="0"/>
              <a:t>WPs with significant RW quantities identified</a:t>
            </a:r>
            <a:r>
              <a:rPr lang="en-GB" sz="1600" dirty="0"/>
              <a:t>.</a:t>
            </a:r>
          </a:p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 smtClean="0"/>
              <a:t>HSE-RP-AS (A. Infantino/P. </a:t>
            </a:r>
            <a:r>
              <a:rPr lang="en-GB" sz="1600" dirty="0" err="1" smtClean="0"/>
              <a:t>Dycrz</a:t>
            </a:r>
            <a:r>
              <a:rPr lang="en-GB" sz="1600" dirty="0" smtClean="0"/>
              <a:t>) </a:t>
            </a:r>
            <a:r>
              <a:rPr lang="en-GB" sz="1600" b="1" dirty="0" smtClean="0"/>
              <a:t>support to WPs </a:t>
            </a:r>
            <a:r>
              <a:rPr lang="en-GB" sz="1600" dirty="0" smtClean="0"/>
              <a:t>to identify RW wastes + HSE-RP-RWM (C. Celce) </a:t>
            </a:r>
            <a:r>
              <a:rPr lang="en-GB" sz="1600" b="1" dirty="0" smtClean="0"/>
              <a:t>collecting </a:t>
            </a:r>
            <a:r>
              <a:rPr lang="en-GB" sz="1600" b="1" dirty="0"/>
              <a:t>and registering the </a:t>
            </a:r>
            <a:r>
              <a:rPr lang="en-GB" sz="1600" b="1" dirty="0" smtClean="0"/>
              <a:t>estimates</a:t>
            </a:r>
            <a:r>
              <a:rPr lang="en-GB" sz="1600" dirty="0" smtClean="0"/>
              <a:t>.</a:t>
            </a:r>
            <a:endParaRPr lang="en-GB" sz="1600" dirty="0"/>
          </a:p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/>
              <a:t>Missing WPs are encouraged to provide data as soon as possible to </a:t>
            </a:r>
            <a:r>
              <a:rPr lang="en-GB" sz="1600" b="1" dirty="0"/>
              <a:t>keep forecasts up-to-date</a:t>
            </a:r>
            <a:r>
              <a:rPr lang="en-GB" sz="1600" dirty="0"/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6455139" y="3292417"/>
            <a:ext cx="5093158" cy="2721091"/>
            <a:chOff x="6455139" y="3259527"/>
            <a:chExt cx="5093158" cy="272109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55139" y="3259527"/>
              <a:ext cx="5093158" cy="2721091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8114330" y="3609870"/>
              <a:ext cx="793807" cy="338554"/>
              <a:chOff x="7840146" y="3881460"/>
              <a:chExt cx="793807" cy="338554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7840146" y="3881460"/>
                <a:ext cx="7938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/>
                  <a:t>LEP cavities</a:t>
                </a:r>
              </a:p>
              <a:p>
                <a:r>
                  <a:rPr lang="en-GB" sz="800" b="1" dirty="0"/>
                  <a:t>2000 m</a:t>
                </a:r>
                <a:r>
                  <a:rPr lang="en-GB" sz="800" b="1" baseline="30000" dirty="0"/>
                  <a:t>3</a:t>
                </a: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>
                <a:off x="8376737" y="4126764"/>
                <a:ext cx="257216" cy="20023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Rectangle 5"/>
            <p:cNvSpPr/>
            <p:nvPr/>
          </p:nvSpPr>
          <p:spPr>
            <a:xfrm>
              <a:off x="9091575" y="3564368"/>
              <a:ext cx="243483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800" i="1" dirty="0"/>
                <a:t>Note: currently shown forecast is an extrapolation from LS2 and not the quantities resulting from the ongoing exercise of collecting forecasts </a:t>
              </a:r>
            </a:p>
          </p:txBody>
        </p:sp>
      </p:grp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5CECE7B1-1130-68D0-0900-7032B6BFFE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336000" y="347184"/>
            <a:ext cx="704425" cy="704425"/>
            <a:chOff x="6714366" y="3205278"/>
            <a:chExt cx="704425" cy="704425"/>
          </a:xfrm>
        </p:grpSpPr>
        <p:sp>
          <p:nvSpPr>
            <p:cNvPr id="13" name="Freeform 49"/>
            <p:cNvSpPr>
              <a:spLocks noEditPoints="1"/>
            </p:cNvSpPr>
            <p:nvPr/>
          </p:nvSpPr>
          <p:spPr bwMode="auto">
            <a:xfrm>
              <a:off x="6868643" y="3295050"/>
              <a:ext cx="395869" cy="474317"/>
            </a:xfrm>
            <a:custGeom>
              <a:avLst/>
              <a:gdLst>
                <a:gd name="T0" fmla="*/ 13 w 250"/>
                <a:gd name="T1" fmla="*/ 75 h 300"/>
                <a:gd name="T2" fmla="*/ 13 w 250"/>
                <a:gd name="T3" fmla="*/ 300 h 300"/>
                <a:gd name="T4" fmla="*/ 238 w 250"/>
                <a:gd name="T5" fmla="*/ 300 h 300"/>
                <a:gd name="T6" fmla="*/ 238 w 250"/>
                <a:gd name="T7" fmla="*/ 75 h 300"/>
                <a:gd name="T8" fmla="*/ 13 w 250"/>
                <a:gd name="T9" fmla="*/ 75 h 300"/>
                <a:gd name="T10" fmla="*/ 75 w 250"/>
                <a:gd name="T11" fmla="*/ 250 h 300"/>
                <a:gd name="T12" fmla="*/ 63 w 250"/>
                <a:gd name="T13" fmla="*/ 263 h 300"/>
                <a:gd name="T14" fmla="*/ 50 w 250"/>
                <a:gd name="T15" fmla="*/ 250 h 300"/>
                <a:gd name="T16" fmla="*/ 50 w 250"/>
                <a:gd name="T17" fmla="*/ 125 h 300"/>
                <a:gd name="T18" fmla="*/ 63 w 250"/>
                <a:gd name="T19" fmla="*/ 113 h 300"/>
                <a:gd name="T20" fmla="*/ 75 w 250"/>
                <a:gd name="T21" fmla="*/ 125 h 300"/>
                <a:gd name="T22" fmla="*/ 75 w 250"/>
                <a:gd name="T23" fmla="*/ 250 h 300"/>
                <a:gd name="T24" fmla="*/ 138 w 250"/>
                <a:gd name="T25" fmla="*/ 250 h 300"/>
                <a:gd name="T26" fmla="*/ 125 w 250"/>
                <a:gd name="T27" fmla="*/ 263 h 300"/>
                <a:gd name="T28" fmla="*/ 113 w 250"/>
                <a:gd name="T29" fmla="*/ 250 h 300"/>
                <a:gd name="T30" fmla="*/ 113 w 250"/>
                <a:gd name="T31" fmla="*/ 125 h 300"/>
                <a:gd name="T32" fmla="*/ 125 w 250"/>
                <a:gd name="T33" fmla="*/ 113 h 300"/>
                <a:gd name="T34" fmla="*/ 138 w 250"/>
                <a:gd name="T35" fmla="*/ 125 h 300"/>
                <a:gd name="T36" fmla="*/ 138 w 250"/>
                <a:gd name="T37" fmla="*/ 250 h 300"/>
                <a:gd name="T38" fmla="*/ 200 w 250"/>
                <a:gd name="T39" fmla="*/ 250 h 300"/>
                <a:gd name="T40" fmla="*/ 188 w 250"/>
                <a:gd name="T41" fmla="*/ 263 h 300"/>
                <a:gd name="T42" fmla="*/ 175 w 250"/>
                <a:gd name="T43" fmla="*/ 250 h 300"/>
                <a:gd name="T44" fmla="*/ 175 w 250"/>
                <a:gd name="T45" fmla="*/ 125 h 300"/>
                <a:gd name="T46" fmla="*/ 188 w 250"/>
                <a:gd name="T47" fmla="*/ 113 h 300"/>
                <a:gd name="T48" fmla="*/ 200 w 250"/>
                <a:gd name="T49" fmla="*/ 125 h 300"/>
                <a:gd name="T50" fmla="*/ 200 w 250"/>
                <a:gd name="T51" fmla="*/ 250 h 300"/>
                <a:gd name="T52" fmla="*/ 250 w 250"/>
                <a:gd name="T53" fmla="*/ 25 h 300"/>
                <a:gd name="T54" fmla="*/ 250 w 250"/>
                <a:gd name="T55" fmla="*/ 50 h 300"/>
                <a:gd name="T56" fmla="*/ 0 w 250"/>
                <a:gd name="T57" fmla="*/ 50 h 300"/>
                <a:gd name="T58" fmla="*/ 0 w 250"/>
                <a:gd name="T59" fmla="*/ 25 h 300"/>
                <a:gd name="T60" fmla="*/ 71 w 250"/>
                <a:gd name="T61" fmla="*/ 25 h 300"/>
                <a:gd name="T62" fmla="*/ 92 w 250"/>
                <a:gd name="T63" fmla="*/ 0 h 300"/>
                <a:gd name="T64" fmla="*/ 158 w 250"/>
                <a:gd name="T65" fmla="*/ 0 h 300"/>
                <a:gd name="T66" fmla="*/ 179 w 250"/>
                <a:gd name="T67" fmla="*/ 25 h 300"/>
                <a:gd name="T68" fmla="*/ 250 w 250"/>
                <a:gd name="T69" fmla="*/ 25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0" h="300">
                  <a:moveTo>
                    <a:pt x="13" y="75"/>
                  </a:moveTo>
                  <a:lnTo>
                    <a:pt x="13" y="300"/>
                  </a:lnTo>
                  <a:lnTo>
                    <a:pt x="238" y="300"/>
                  </a:lnTo>
                  <a:lnTo>
                    <a:pt x="238" y="75"/>
                  </a:lnTo>
                  <a:lnTo>
                    <a:pt x="13" y="75"/>
                  </a:lnTo>
                  <a:close/>
                  <a:moveTo>
                    <a:pt x="75" y="250"/>
                  </a:moveTo>
                  <a:cubicBezTo>
                    <a:pt x="75" y="257"/>
                    <a:pt x="69" y="263"/>
                    <a:pt x="63" y="263"/>
                  </a:cubicBezTo>
                  <a:cubicBezTo>
                    <a:pt x="56" y="263"/>
                    <a:pt x="50" y="257"/>
                    <a:pt x="50" y="250"/>
                  </a:cubicBezTo>
                  <a:lnTo>
                    <a:pt x="50" y="125"/>
                  </a:lnTo>
                  <a:cubicBezTo>
                    <a:pt x="50" y="118"/>
                    <a:pt x="56" y="113"/>
                    <a:pt x="63" y="113"/>
                  </a:cubicBezTo>
                  <a:cubicBezTo>
                    <a:pt x="69" y="113"/>
                    <a:pt x="75" y="118"/>
                    <a:pt x="75" y="125"/>
                  </a:cubicBezTo>
                  <a:lnTo>
                    <a:pt x="75" y="250"/>
                  </a:lnTo>
                  <a:close/>
                  <a:moveTo>
                    <a:pt x="138" y="250"/>
                  </a:moveTo>
                  <a:cubicBezTo>
                    <a:pt x="138" y="257"/>
                    <a:pt x="132" y="263"/>
                    <a:pt x="125" y="263"/>
                  </a:cubicBezTo>
                  <a:cubicBezTo>
                    <a:pt x="118" y="263"/>
                    <a:pt x="113" y="257"/>
                    <a:pt x="113" y="250"/>
                  </a:cubicBezTo>
                  <a:lnTo>
                    <a:pt x="113" y="125"/>
                  </a:lnTo>
                  <a:cubicBezTo>
                    <a:pt x="113" y="118"/>
                    <a:pt x="118" y="113"/>
                    <a:pt x="125" y="113"/>
                  </a:cubicBezTo>
                  <a:cubicBezTo>
                    <a:pt x="132" y="113"/>
                    <a:pt x="138" y="118"/>
                    <a:pt x="138" y="125"/>
                  </a:cubicBezTo>
                  <a:lnTo>
                    <a:pt x="138" y="250"/>
                  </a:lnTo>
                  <a:close/>
                  <a:moveTo>
                    <a:pt x="200" y="250"/>
                  </a:moveTo>
                  <a:cubicBezTo>
                    <a:pt x="200" y="257"/>
                    <a:pt x="194" y="263"/>
                    <a:pt x="188" y="263"/>
                  </a:cubicBezTo>
                  <a:cubicBezTo>
                    <a:pt x="181" y="263"/>
                    <a:pt x="175" y="257"/>
                    <a:pt x="175" y="250"/>
                  </a:cubicBezTo>
                  <a:lnTo>
                    <a:pt x="175" y="125"/>
                  </a:lnTo>
                  <a:cubicBezTo>
                    <a:pt x="175" y="118"/>
                    <a:pt x="181" y="113"/>
                    <a:pt x="188" y="113"/>
                  </a:cubicBezTo>
                  <a:cubicBezTo>
                    <a:pt x="194" y="113"/>
                    <a:pt x="200" y="118"/>
                    <a:pt x="200" y="125"/>
                  </a:cubicBezTo>
                  <a:lnTo>
                    <a:pt x="200" y="250"/>
                  </a:lnTo>
                  <a:close/>
                  <a:moveTo>
                    <a:pt x="250" y="25"/>
                  </a:moveTo>
                  <a:lnTo>
                    <a:pt x="250" y="50"/>
                  </a:lnTo>
                  <a:lnTo>
                    <a:pt x="0" y="50"/>
                  </a:lnTo>
                  <a:lnTo>
                    <a:pt x="0" y="25"/>
                  </a:lnTo>
                  <a:lnTo>
                    <a:pt x="71" y="25"/>
                  </a:lnTo>
                  <a:cubicBezTo>
                    <a:pt x="83" y="25"/>
                    <a:pt x="92" y="11"/>
                    <a:pt x="92" y="0"/>
                  </a:cubicBezTo>
                  <a:lnTo>
                    <a:pt x="158" y="0"/>
                  </a:lnTo>
                  <a:cubicBezTo>
                    <a:pt x="158" y="11"/>
                    <a:pt x="167" y="25"/>
                    <a:pt x="179" y="25"/>
                  </a:cubicBezTo>
                  <a:lnTo>
                    <a:pt x="250" y="25"/>
                  </a:lnTo>
                  <a:close/>
                </a:path>
              </a:pathLst>
            </a:custGeom>
            <a:solidFill>
              <a:srgbClr val="AA72D4"/>
            </a:solidFill>
            <a:ln w="0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6714366" y="3205278"/>
              <a:ext cx="704425" cy="704425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66572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0092664-E277-51C7-1EAF-54E26F01C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Radioactive material/waste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80368" y="2089452"/>
            <a:ext cx="5944760" cy="3581537"/>
            <a:chOff x="47478" y="2306528"/>
            <a:chExt cx="5944760" cy="358153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3A60F2C-3A2F-EA30-A171-E312CC94CA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7478" y="2306528"/>
              <a:ext cx="5944760" cy="2242163"/>
            </a:xfrm>
            <a:prstGeom prst="rect">
              <a:avLst/>
            </a:prstGeom>
          </p:spPr>
        </p:pic>
        <p:pic>
          <p:nvPicPr>
            <p:cNvPr id="15" name="Picture 14" descr="Timeline, waterfall chart&#10;&#10;Description automatically generated">
              <a:extLst>
                <a:ext uri="{FF2B5EF4-FFF2-40B4-BE49-F238E27FC236}">
                  <a16:creationId xmlns:a16="http://schemas.microsoft.com/office/drawing/2014/main" id="{76995AB1-E0E8-E07C-889A-256DE04F65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478" y="3645901"/>
              <a:ext cx="5944760" cy="2242164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80DF591-7665-8825-733A-009E46BCA3F7}"/>
                </a:ext>
              </a:extLst>
            </p:cNvPr>
            <p:cNvSpPr txBox="1"/>
            <p:nvPr/>
          </p:nvSpPr>
          <p:spPr>
            <a:xfrm>
              <a:off x="2226291" y="3171026"/>
              <a:ext cx="10826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i="1" dirty="0"/>
                <a:t>1 year cool down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E5C28F-6315-30E3-CB5D-A840CF67CA3D}"/>
                </a:ext>
              </a:extLst>
            </p:cNvPr>
            <p:cNvSpPr txBox="1"/>
            <p:nvPr/>
          </p:nvSpPr>
          <p:spPr>
            <a:xfrm>
              <a:off x="2226291" y="4545121"/>
              <a:ext cx="11565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i="1" dirty="0"/>
                <a:t>30 years cool down </a:t>
              </a:r>
            </a:p>
          </p:txBody>
        </p:sp>
      </p:grp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85C417D-753E-2F33-F858-477E1FFAE0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491135-F92B-024F-D93F-B6B80CD989B4}"/>
              </a:ext>
            </a:extLst>
          </p:cNvPr>
          <p:cNvSpPr/>
          <p:nvPr/>
        </p:nvSpPr>
        <p:spPr>
          <a:xfrm>
            <a:off x="336000" y="1198291"/>
            <a:ext cx="116231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400" b="1" dirty="0" smtClean="0"/>
              <a:t>FLUKA </a:t>
            </a:r>
            <a:r>
              <a:rPr lang="en-GB" sz="1400" b="1" dirty="0"/>
              <a:t>simulations</a:t>
            </a:r>
            <a:r>
              <a:rPr lang="en-GB" sz="1400" dirty="0"/>
              <a:t> allow to estimate the activation levels of LHC </a:t>
            </a:r>
            <a:r>
              <a:rPr lang="en-GB" sz="1400" dirty="0" smtClean="0"/>
              <a:t>equipment by targeting quantities such as multiple of Swiss clearance limits (LL) and/or specific key-radionuclides</a:t>
            </a:r>
            <a:r>
              <a:rPr lang="en-GB" sz="1400" dirty="0"/>
              <a:t>. </a:t>
            </a:r>
          </a:p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400" b="1" dirty="0"/>
              <a:t>Detailed radiological characterization </a:t>
            </a:r>
            <a:r>
              <a:rPr lang="en-GB" sz="1400" dirty="0"/>
              <a:t>for radioactive waste pre-characterization and for determining the most suitable elimination path.</a:t>
            </a:r>
            <a:endParaRPr lang="en-US" sz="1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336000" y="347184"/>
            <a:ext cx="704425" cy="704425"/>
            <a:chOff x="6714366" y="3205278"/>
            <a:chExt cx="704425" cy="704425"/>
          </a:xfrm>
        </p:grpSpPr>
        <p:sp>
          <p:nvSpPr>
            <p:cNvPr id="19" name="Freeform 49"/>
            <p:cNvSpPr>
              <a:spLocks noEditPoints="1"/>
            </p:cNvSpPr>
            <p:nvPr/>
          </p:nvSpPr>
          <p:spPr bwMode="auto">
            <a:xfrm>
              <a:off x="6868643" y="3295050"/>
              <a:ext cx="395869" cy="474317"/>
            </a:xfrm>
            <a:custGeom>
              <a:avLst/>
              <a:gdLst>
                <a:gd name="T0" fmla="*/ 13 w 250"/>
                <a:gd name="T1" fmla="*/ 75 h 300"/>
                <a:gd name="T2" fmla="*/ 13 w 250"/>
                <a:gd name="T3" fmla="*/ 300 h 300"/>
                <a:gd name="T4" fmla="*/ 238 w 250"/>
                <a:gd name="T5" fmla="*/ 300 h 300"/>
                <a:gd name="T6" fmla="*/ 238 w 250"/>
                <a:gd name="T7" fmla="*/ 75 h 300"/>
                <a:gd name="T8" fmla="*/ 13 w 250"/>
                <a:gd name="T9" fmla="*/ 75 h 300"/>
                <a:gd name="T10" fmla="*/ 75 w 250"/>
                <a:gd name="T11" fmla="*/ 250 h 300"/>
                <a:gd name="T12" fmla="*/ 63 w 250"/>
                <a:gd name="T13" fmla="*/ 263 h 300"/>
                <a:gd name="T14" fmla="*/ 50 w 250"/>
                <a:gd name="T15" fmla="*/ 250 h 300"/>
                <a:gd name="T16" fmla="*/ 50 w 250"/>
                <a:gd name="T17" fmla="*/ 125 h 300"/>
                <a:gd name="T18" fmla="*/ 63 w 250"/>
                <a:gd name="T19" fmla="*/ 113 h 300"/>
                <a:gd name="T20" fmla="*/ 75 w 250"/>
                <a:gd name="T21" fmla="*/ 125 h 300"/>
                <a:gd name="T22" fmla="*/ 75 w 250"/>
                <a:gd name="T23" fmla="*/ 250 h 300"/>
                <a:gd name="T24" fmla="*/ 138 w 250"/>
                <a:gd name="T25" fmla="*/ 250 h 300"/>
                <a:gd name="T26" fmla="*/ 125 w 250"/>
                <a:gd name="T27" fmla="*/ 263 h 300"/>
                <a:gd name="T28" fmla="*/ 113 w 250"/>
                <a:gd name="T29" fmla="*/ 250 h 300"/>
                <a:gd name="T30" fmla="*/ 113 w 250"/>
                <a:gd name="T31" fmla="*/ 125 h 300"/>
                <a:gd name="T32" fmla="*/ 125 w 250"/>
                <a:gd name="T33" fmla="*/ 113 h 300"/>
                <a:gd name="T34" fmla="*/ 138 w 250"/>
                <a:gd name="T35" fmla="*/ 125 h 300"/>
                <a:gd name="T36" fmla="*/ 138 w 250"/>
                <a:gd name="T37" fmla="*/ 250 h 300"/>
                <a:gd name="T38" fmla="*/ 200 w 250"/>
                <a:gd name="T39" fmla="*/ 250 h 300"/>
                <a:gd name="T40" fmla="*/ 188 w 250"/>
                <a:gd name="T41" fmla="*/ 263 h 300"/>
                <a:gd name="T42" fmla="*/ 175 w 250"/>
                <a:gd name="T43" fmla="*/ 250 h 300"/>
                <a:gd name="T44" fmla="*/ 175 w 250"/>
                <a:gd name="T45" fmla="*/ 125 h 300"/>
                <a:gd name="T46" fmla="*/ 188 w 250"/>
                <a:gd name="T47" fmla="*/ 113 h 300"/>
                <a:gd name="T48" fmla="*/ 200 w 250"/>
                <a:gd name="T49" fmla="*/ 125 h 300"/>
                <a:gd name="T50" fmla="*/ 200 w 250"/>
                <a:gd name="T51" fmla="*/ 250 h 300"/>
                <a:gd name="T52" fmla="*/ 250 w 250"/>
                <a:gd name="T53" fmla="*/ 25 h 300"/>
                <a:gd name="T54" fmla="*/ 250 w 250"/>
                <a:gd name="T55" fmla="*/ 50 h 300"/>
                <a:gd name="T56" fmla="*/ 0 w 250"/>
                <a:gd name="T57" fmla="*/ 50 h 300"/>
                <a:gd name="T58" fmla="*/ 0 w 250"/>
                <a:gd name="T59" fmla="*/ 25 h 300"/>
                <a:gd name="T60" fmla="*/ 71 w 250"/>
                <a:gd name="T61" fmla="*/ 25 h 300"/>
                <a:gd name="T62" fmla="*/ 92 w 250"/>
                <a:gd name="T63" fmla="*/ 0 h 300"/>
                <a:gd name="T64" fmla="*/ 158 w 250"/>
                <a:gd name="T65" fmla="*/ 0 h 300"/>
                <a:gd name="T66" fmla="*/ 179 w 250"/>
                <a:gd name="T67" fmla="*/ 25 h 300"/>
                <a:gd name="T68" fmla="*/ 250 w 250"/>
                <a:gd name="T69" fmla="*/ 25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0" h="300">
                  <a:moveTo>
                    <a:pt x="13" y="75"/>
                  </a:moveTo>
                  <a:lnTo>
                    <a:pt x="13" y="300"/>
                  </a:lnTo>
                  <a:lnTo>
                    <a:pt x="238" y="300"/>
                  </a:lnTo>
                  <a:lnTo>
                    <a:pt x="238" y="75"/>
                  </a:lnTo>
                  <a:lnTo>
                    <a:pt x="13" y="75"/>
                  </a:lnTo>
                  <a:close/>
                  <a:moveTo>
                    <a:pt x="75" y="250"/>
                  </a:moveTo>
                  <a:cubicBezTo>
                    <a:pt x="75" y="257"/>
                    <a:pt x="69" y="263"/>
                    <a:pt x="63" y="263"/>
                  </a:cubicBezTo>
                  <a:cubicBezTo>
                    <a:pt x="56" y="263"/>
                    <a:pt x="50" y="257"/>
                    <a:pt x="50" y="250"/>
                  </a:cubicBezTo>
                  <a:lnTo>
                    <a:pt x="50" y="125"/>
                  </a:lnTo>
                  <a:cubicBezTo>
                    <a:pt x="50" y="118"/>
                    <a:pt x="56" y="113"/>
                    <a:pt x="63" y="113"/>
                  </a:cubicBezTo>
                  <a:cubicBezTo>
                    <a:pt x="69" y="113"/>
                    <a:pt x="75" y="118"/>
                    <a:pt x="75" y="125"/>
                  </a:cubicBezTo>
                  <a:lnTo>
                    <a:pt x="75" y="250"/>
                  </a:lnTo>
                  <a:close/>
                  <a:moveTo>
                    <a:pt x="138" y="250"/>
                  </a:moveTo>
                  <a:cubicBezTo>
                    <a:pt x="138" y="257"/>
                    <a:pt x="132" y="263"/>
                    <a:pt x="125" y="263"/>
                  </a:cubicBezTo>
                  <a:cubicBezTo>
                    <a:pt x="118" y="263"/>
                    <a:pt x="113" y="257"/>
                    <a:pt x="113" y="250"/>
                  </a:cubicBezTo>
                  <a:lnTo>
                    <a:pt x="113" y="125"/>
                  </a:lnTo>
                  <a:cubicBezTo>
                    <a:pt x="113" y="118"/>
                    <a:pt x="118" y="113"/>
                    <a:pt x="125" y="113"/>
                  </a:cubicBezTo>
                  <a:cubicBezTo>
                    <a:pt x="132" y="113"/>
                    <a:pt x="138" y="118"/>
                    <a:pt x="138" y="125"/>
                  </a:cubicBezTo>
                  <a:lnTo>
                    <a:pt x="138" y="250"/>
                  </a:lnTo>
                  <a:close/>
                  <a:moveTo>
                    <a:pt x="200" y="250"/>
                  </a:moveTo>
                  <a:cubicBezTo>
                    <a:pt x="200" y="257"/>
                    <a:pt x="194" y="263"/>
                    <a:pt x="188" y="263"/>
                  </a:cubicBezTo>
                  <a:cubicBezTo>
                    <a:pt x="181" y="263"/>
                    <a:pt x="175" y="257"/>
                    <a:pt x="175" y="250"/>
                  </a:cubicBezTo>
                  <a:lnTo>
                    <a:pt x="175" y="125"/>
                  </a:lnTo>
                  <a:cubicBezTo>
                    <a:pt x="175" y="118"/>
                    <a:pt x="181" y="113"/>
                    <a:pt x="188" y="113"/>
                  </a:cubicBezTo>
                  <a:cubicBezTo>
                    <a:pt x="194" y="113"/>
                    <a:pt x="200" y="118"/>
                    <a:pt x="200" y="125"/>
                  </a:cubicBezTo>
                  <a:lnTo>
                    <a:pt x="200" y="250"/>
                  </a:lnTo>
                  <a:close/>
                  <a:moveTo>
                    <a:pt x="250" y="25"/>
                  </a:moveTo>
                  <a:lnTo>
                    <a:pt x="250" y="50"/>
                  </a:lnTo>
                  <a:lnTo>
                    <a:pt x="0" y="50"/>
                  </a:lnTo>
                  <a:lnTo>
                    <a:pt x="0" y="25"/>
                  </a:lnTo>
                  <a:lnTo>
                    <a:pt x="71" y="25"/>
                  </a:lnTo>
                  <a:cubicBezTo>
                    <a:pt x="83" y="25"/>
                    <a:pt x="92" y="11"/>
                    <a:pt x="92" y="0"/>
                  </a:cubicBezTo>
                  <a:lnTo>
                    <a:pt x="158" y="0"/>
                  </a:lnTo>
                  <a:cubicBezTo>
                    <a:pt x="158" y="11"/>
                    <a:pt x="167" y="25"/>
                    <a:pt x="179" y="25"/>
                  </a:cubicBezTo>
                  <a:lnTo>
                    <a:pt x="250" y="25"/>
                  </a:lnTo>
                  <a:close/>
                </a:path>
              </a:pathLst>
            </a:custGeom>
            <a:solidFill>
              <a:srgbClr val="AA72D4"/>
            </a:solidFill>
            <a:ln w="0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6714366" y="3205278"/>
              <a:ext cx="704425" cy="704425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3" name="Rounded Rectangle 17">
            <a:extLst>
              <a:ext uri="{FF2B5EF4-FFF2-40B4-BE49-F238E27FC236}">
                <a16:creationId xmlns:a16="http://schemas.microsoft.com/office/drawing/2014/main" id="{FD2D2A60-5AA5-9175-2EC6-D5BCFD9FFA43}"/>
              </a:ext>
            </a:extLst>
          </p:cNvPr>
          <p:cNvSpPr/>
          <p:nvPr/>
        </p:nvSpPr>
        <p:spPr>
          <a:xfrm>
            <a:off x="8800235" y="607908"/>
            <a:ext cx="1080149" cy="432000"/>
          </a:xfrm>
          <a:prstGeom prst="roundRect">
            <a:avLst/>
          </a:prstGeom>
          <a:solidFill>
            <a:srgbClr val="FFC000"/>
          </a:solidFill>
          <a:ln>
            <a:solidFill>
              <a:srgbClr val="F68B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 smtClean="0"/>
              <a:t>2435122 (v2.0)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025128" y="2124862"/>
            <a:ext cx="5896003" cy="3597235"/>
            <a:chOff x="6025128" y="2256422"/>
            <a:chExt cx="5896003" cy="3597235"/>
          </a:xfrm>
        </p:grpSpPr>
        <p:grpSp>
          <p:nvGrpSpPr>
            <p:cNvPr id="4" name="Group 3"/>
            <p:cNvGrpSpPr/>
            <p:nvPr/>
          </p:nvGrpSpPr>
          <p:grpSpPr>
            <a:xfrm>
              <a:off x="6025128" y="2256422"/>
              <a:ext cx="5896003" cy="3597235"/>
              <a:chOff x="6025261" y="2405992"/>
              <a:chExt cx="5896003" cy="3597235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BAE8C97F-F134-9832-C725-1E4703AEE9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541"/>
              <a:stretch/>
            </p:blipFill>
            <p:spPr>
              <a:xfrm>
                <a:off x="6025261" y="2405992"/>
                <a:ext cx="5850921" cy="2264604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C9762E3-29C7-E252-2814-B376671E997C}"/>
                  </a:ext>
                </a:extLst>
              </p:cNvPr>
              <p:cNvSpPr txBox="1"/>
              <p:nvPr/>
            </p:nvSpPr>
            <p:spPr>
              <a:xfrm>
                <a:off x="11033091" y="3088735"/>
                <a:ext cx="6847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baseline="30000" dirty="0">
                    <a:solidFill>
                      <a:srgbClr val="4D4D4D"/>
                    </a:solidFill>
                  </a:rPr>
                  <a:t>54</a:t>
                </a:r>
                <a:r>
                  <a:rPr lang="en-US" b="1" dirty="0">
                    <a:solidFill>
                      <a:srgbClr val="4D4D4D"/>
                    </a:solidFill>
                  </a:rPr>
                  <a:t>Mn</a:t>
                </a:r>
                <a:endParaRPr lang="en-GB" b="1" dirty="0">
                  <a:solidFill>
                    <a:srgbClr val="4D4D4D"/>
                  </a:solidFill>
                </a:endParaRPr>
              </a:p>
            </p:txBody>
          </p: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5AFE6393-0139-C2A8-5279-3051D9A4BDF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202" t="411" r="361" b="-1"/>
              <a:stretch/>
            </p:blipFill>
            <p:spPr>
              <a:xfrm>
                <a:off x="6025261" y="3709955"/>
                <a:ext cx="5896003" cy="2293272"/>
              </a:xfrm>
              <a:prstGeom prst="rect">
                <a:avLst/>
              </a:prstGeom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7573402-1E6F-A9E2-DDFF-AA57C6F4FD04}"/>
                  </a:ext>
                </a:extLst>
              </p:cNvPr>
              <p:cNvSpPr txBox="1"/>
              <p:nvPr/>
            </p:nvSpPr>
            <p:spPr>
              <a:xfrm>
                <a:off x="11033091" y="4424509"/>
                <a:ext cx="6911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baseline="30000" dirty="0">
                    <a:solidFill>
                      <a:srgbClr val="4D4D4D"/>
                    </a:solidFill>
                  </a:rPr>
                  <a:t>60</a:t>
                </a:r>
                <a:r>
                  <a:rPr lang="en-US" b="1" dirty="0">
                    <a:solidFill>
                      <a:srgbClr val="4D4D4D"/>
                    </a:solidFill>
                  </a:rPr>
                  <a:t>Co</a:t>
                </a:r>
                <a:endParaRPr lang="en-GB" b="1" dirty="0">
                  <a:solidFill>
                    <a:srgbClr val="4D4D4D"/>
                  </a:solidFill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80DF591-7665-8825-733A-009E46BCA3F7}"/>
                </a:ext>
              </a:extLst>
            </p:cNvPr>
            <p:cNvSpPr txBox="1"/>
            <p:nvPr/>
          </p:nvSpPr>
          <p:spPr>
            <a:xfrm>
              <a:off x="7740098" y="4413378"/>
              <a:ext cx="114062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i="1" dirty="0"/>
                <a:t>1 year cool down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80DF591-7665-8825-733A-009E46BCA3F7}"/>
                </a:ext>
              </a:extLst>
            </p:cNvPr>
            <p:cNvSpPr txBox="1"/>
            <p:nvPr/>
          </p:nvSpPr>
          <p:spPr>
            <a:xfrm>
              <a:off x="7735641" y="3079227"/>
              <a:ext cx="114062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i="1" dirty="0"/>
                <a:t>1 year cool down 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680DF591-7665-8825-733A-009E46BCA3F7}"/>
              </a:ext>
            </a:extLst>
          </p:cNvPr>
          <p:cNvSpPr txBox="1"/>
          <p:nvPr/>
        </p:nvSpPr>
        <p:spPr>
          <a:xfrm>
            <a:off x="9753965" y="5784473"/>
            <a:ext cx="22051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i="1" dirty="0" smtClean="0"/>
              <a:t>Note: considered max 0.3 </a:t>
            </a:r>
            <a:r>
              <a:rPr lang="en-GB" sz="800" b="1" i="1" dirty="0" err="1" smtClean="0"/>
              <a:t>wt</a:t>
            </a:r>
            <a:r>
              <a:rPr lang="en-GB" sz="800" b="1" i="1" dirty="0" smtClean="0"/>
              <a:t>% Co in steel</a:t>
            </a:r>
            <a:endParaRPr lang="en-GB" sz="800" b="1" i="1" dirty="0"/>
          </a:p>
        </p:txBody>
      </p:sp>
    </p:spTree>
    <p:extLst>
      <p:ext uri="{BB962C8B-B14F-4D97-AF65-F5344CB8AC3E}">
        <p14:creationId xmlns:p14="http://schemas.microsoft.com/office/powerpoint/2010/main" val="201597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2" y="1088471"/>
            <a:ext cx="7565080" cy="1163555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60092664-E277-51C7-1EAF-54E26F01C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De-cabling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85C417D-753E-2F33-F858-477E1FFAE0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  <p:sp>
        <p:nvSpPr>
          <p:cNvPr id="48" name="TextBox 47"/>
          <p:cNvSpPr txBox="1"/>
          <p:nvPr/>
        </p:nvSpPr>
        <p:spPr>
          <a:xfrm>
            <a:off x="274032" y="2613938"/>
            <a:ext cx="63199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600" dirty="0" smtClean="0"/>
              <a:t>Ongoing ad-hoc discussions within WP15 Friday meetings.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600" dirty="0" smtClean="0"/>
              <a:t>New FLUKA simulations of multiple of the Swiss clearance levels in cables, assuming different ratio between conductor (Cu) and insulator.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600" dirty="0"/>
              <a:t>Tentative </a:t>
            </a:r>
            <a:r>
              <a:rPr lang="en-US" sz="1600" dirty="0" smtClean="0"/>
              <a:t>zoning </a:t>
            </a:r>
            <a:r>
              <a:rPr lang="en-US" sz="1600" dirty="0"/>
              <a:t>for the </a:t>
            </a:r>
            <a:r>
              <a:rPr lang="en-US" sz="1600" dirty="0" smtClean="0"/>
              <a:t>de-cabling </a:t>
            </a:r>
            <a:r>
              <a:rPr lang="en-US" sz="1600" dirty="0"/>
              <a:t>campaign at LHC Point </a:t>
            </a:r>
            <a:r>
              <a:rPr lang="en-US" sz="1600" dirty="0" smtClean="0"/>
              <a:t>1; similar approach for LHC Point 5.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600" dirty="0" smtClean="0"/>
              <a:t>Samples strategy: shared with CARE project (sample deployment to be discussed).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36000" y="347184"/>
            <a:ext cx="704425" cy="704425"/>
            <a:chOff x="6714366" y="3205278"/>
            <a:chExt cx="704425" cy="704425"/>
          </a:xfrm>
        </p:grpSpPr>
        <p:sp>
          <p:nvSpPr>
            <p:cNvPr id="25" name="Freeform 49"/>
            <p:cNvSpPr>
              <a:spLocks noEditPoints="1"/>
            </p:cNvSpPr>
            <p:nvPr/>
          </p:nvSpPr>
          <p:spPr bwMode="auto">
            <a:xfrm>
              <a:off x="6868643" y="3295050"/>
              <a:ext cx="395869" cy="474317"/>
            </a:xfrm>
            <a:custGeom>
              <a:avLst/>
              <a:gdLst>
                <a:gd name="T0" fmla="*/ 13 w 250"/>
                <a:gd name="T1" fmla="*/ 75 h 300"/>
                <a:gd name="T2" fmla="*/ 13 w 250"/>
                <a:gd name="T3" fmla="*/ 300 h 300"/>
                <a:gd name="T4" fmla="*/ 238 w 250"/>
                <a:gd name="T5" fmla="*/ 300 h 300"/>
                <a:gd name="T6" fmla="*/ 238 w 250"/>
                <a:gd name="T7" fmla="*/ 75 h 300"/>
                <a:gd name="T8" fmla="*/ 13 w 250"/>
                <a:gd name="T9" fmla="*/ 75 h 300"/>
                <a:gd name="T10" fmla="*/ 75 w 250"/>
                <a:gd name="T11" fmla="*/ 250 h 300"/>
                <a:gd name="T12" fmla="*/ 63 w 250"/>
                <a:gd name="T13" fmla="*/ 263 h 300"/>
                <a:gd name="T14" fmla="*/ 50 w 250"/>
                <a:gd name="T15" fmla="*/ 250 h 300"/>
                <a:gd name="T16" fmla="*/ 50 w 250"/>
                <a:gd name="T17" fmla="*/ 125 h 300"/>
                <a:gd name="T18" fmla="*/ 63 w 250"/>
                <a:gd name="T19" fmla="*/ 113 h 300"/>
                <a:gd name="T20" fmla="*/ 75 w 250"/>
                <a:gd name="T21" fmla="*/ 125 h 300"/>
                <a:gd name="T22" fmla="*/ 75 w 250"/>
                <a:gd name="T23" fmla="*/ 250 h 300"/>
                <a:gd name="T24" fmla="*/ 138 w 250"/>
                <a:gd name="T25" fmla="*/ 250 h 300"/>
                <a:gd name="T26" fmla="*/ 125 w 250"/>
                <a:gd name="T27" fmla="*/ 263 h 300"/>
                <a:gd name="T28" fmla="*/ 113 w 250"/>
                <a:gd name="T29" fmla="*/ 250 h 300"/>
                <a:gd name="T30" fmla="*/ 113 w 250"/>
                <a:gd name="T31" fmla="*/ 125 h 300"/>
                <a:gd name="T32" fmla="*/ 125 w 250"/>
                <a:gd name="T33" fmla="*/ 113 h 300"/>
                <a:gd name="T34" fmla="*/ 138 w 250"/>
                <a:gd name="T35" fmla="*/ 125 h 300"/>
                <a:gd name="T36" fmla="*/ 138 w 250"/>
                <a:gd name="T37" fmla="*/ 250 h 300"/>
                <a:gd name="T38" fmla="*/ 200 w 250"/>
                <a:gd name="T39" fmla="*/ 250 h 300"/>
                <a:gd name="T40" fmla="*/ 188 w 250"/>
                <a:gd name="T41" fmla="*/ 263 h 300"/>
                <a:gd name="T42" fmla="*/ 175 w 250"/>
                <a:gd name="T43" fmla="*/ 250 h 300"/>
                <a:gd name="T44" fmla="*/ 175 w 250"/>
                <a:gd name="T45" fmla="*/ 125 h 300"/>
                <a:gd name="T46" fmla="*/ 188 w 250"/>
                <a:gd name="T47" fmla="*/ 113 h 300"/>
                <a:gd name="T48" fmla="*/ 200 w 250"/>
                <a:gd name="T49" fmla="*/ 125 h 300"/>
                <a:gd name="T50" fmla="*/ 200 w 250"/>
                <a:gd name="T51" fmla="*/ 250 h 300"/>
                <a:gd name="T52" fmla="*/ 250 w 250"/>
                <a:gd name="T53" fmla="*/ 25 h 300"/>
                <a:gd name="T54" fmla="*/ 250 w 250"/>
                <a:gd name="T55" fmla="*/ 50 h 300"/>
                <a:gd name="T56" fmla="*/ 0 w 250"/>
                <a:gd name="T57" fmla="*/ 50 h 300"/>
                <a:gd name="T58" fmla="*/ 0 w 250"/>
                <a:gd name="T59" fmla="*/ 25 h 300"/>
                <a:gd name="T60" fmla="*/ 71 w 250"/>
                <a:gd name="T61" fmla="*/ 25 h 300"/>
                <a:gd name="T62" fmla="*/ 92 w 250"/>
                <a:gd name="T63" fmla="*/ 0 h 300"/>
                <a:gd name="T64" fmla="*/ 158 w 250"/>
                <a:gd name="T65" fmla="*/ 0 h 300"/>
                <a:gd name="T66" fmla="*/ 179 w 250"/>
                <a:gd name="T67" fmla="*/ 25 h 300"/>
                <a:gd name="T68" fmla="*/ 250 w 250"/>
                <a:gd name="T69" fmla="*/ 25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0" h="300">
                  <a:moveTo>
                    <a:pt x="13" y="75"/>
                  </a:moveTo>
                  <a:lnTo>
                    <a:pt x="13" y="300"/>
                  </a:lnTo>
                  <a:lnTo>
                    <a:pt x="238" y="300"/>
                  </a:lnTo>
                  <a:lnTo>
                    <a:pt x="238" y="75"/>
                  </a:lnTo>
                  <a:lnTo>
                    <a:pt x="13" y="75"/>
                  </a:lnTo>
                  <a:close/>
                  <a:moveTo>
                    <a:pt x="75" y="250"/>
                  </a:moveTo>
                  <a:cubicBezTo>
                    <a:pt x="75" y="257"/>
                    <a:pt x="69" y="263"/>
                    <a:pt x="63" y="263"/>
                  </a:cubicBezTo>
                  <a:cubicBezTo>
                    <a:pt x="56" y="263"/>
                    <a:pt x="50" y="257"/>
                    <a:pt x="50" y="250"/>
                  </a:cubicBezTo>
                  <a:lnTo>
                    <a:pt x="50" y="125"/>
                  </a:lnTo>
                  <a:cubicBezTo>
                    <a:pt x="50" y="118"/>
                    <a:pt x="56" y="113"/>
                    <a:pt x="63" y="113"/>
                  </a:cubicBezTo>
                  <a:cubicBezTo>
                    <a:pt x="69" y="113"/>
                    <a:pt x="75" y="118"/>
                    <a:pt x="75" y="125"/>
                  </a:cubicBezTo>
                  <a:lnTo>
                    <a:pt x="75" y="250"/>
                  </a:lnTo>
                  <a:close/>
                  <a:moveTo>
                    <a:pt x="138" y="250"/>
                  </a:moveTo>
                  <a:cubicBezTo>
                    <a:pt x="138" y="257"/>
                    <a:pt x="132" y="263"/>
                    <a:pt x="125" y="263"/>
                  </a:cubicBezTo>
                  <a:cubicBezTo>
                    <a:pt x="118" y="263"/>
                    <a:pt x="113" y="257"/>
                    <a:pt x="113" y="250"/>
                  </a:cubicBezTo>
                  <a:lnTo>
                    <a:pt x="113" y="125"/>
                  </a:lnTo>
                  <a:cubicBezTo>
                    <a:pt x="113" y="118"/>
                    <a:pt x="118" y="113"/>
                    <a:pt x="125" y="113"/>
                  </a:cubicBezTo>
                  <a:cubicBezTo>
                    <a:pt x="132" y="113"/>
                    <a:pt x="138" y="118"/>
                    <a:pt x="138" y="125"/>
                  </a:cubicBezTo>
                  <a:lnTo>
                    <a:pt x="138" y="250"/>
                  </a:lnTo>
                  <a:close/>
                  <a:moveTo>
                    <a:pt x="200" y="250"/>
                  </a:moveTo>
                  <a:cubicBezTo>
                    <a:pt x="200" y="257"/>
                    <a:pt x="194" y="263"/>
                    <a:pt x="188" y="263"/>
                  </a:cubicBezTo>
                  <a:cubicBezTo>
                    <a:pt x="181" y="263"/>
                    <a:pt x="175" y="257"/>
                    <a:pt x="175" y="250"/>
                  </a:cubicBezTo>
                  <a:lnTo>
                    <a:pt x="175" y="125"/>
                  </a:lnTo>
                  <a:cubicBezTo>
                    <a:pt x="175" y="118"/>
                    <a:pt x="181" y="113"/>
                    <a:pt x="188" y="113"/>
                  </a:cubicBezTo>
                  <a:cubicBezTo>
                    <a:pt x="194" y="113"/>
                    <a:pt x="200" y="118"/>
                    <a:pt x="200" y="125"/>
                  </a:cubicBezTo>
                  <a:lnTo>
                    <a:pt x="200" y="250"/>
                  </a:lnTo>
                  <a:close/>
                  <a:moveTo>
                    <a:pt x="250" y="25"/>
                  </a:moveTo>
                  <a:lnTo>
                    <a:pt x="250" y="50"/>
                  </a:lnTo>
                  <a:lnTo>
                    <a:pt x="0" y="50"/>
                  </a:lnTo>
                  <a:lnTo>
                    <a:pt x="0" y="25"/>
                  </a:lnTo>
                  <a:lnTo>
                    <a:pt x="71" y="25"/>
                  </a:lnTo>
                  <a:cubicBezTo>
                    <a:pt x="83" y="25"/>
                    <a:pt x="92" y="11"/>
                    <a:pt x="92" y="0"/>
                  </a:cubicBezTo>
                  <a:lnTo>
                    <a:pt x="158" y="0"/>
                  </a:lnTo>
                  <a:cubicBezTo>
                    <a:pt x="158" y="11"/>
                    <a:pt x="167" y="25"/>
                    <a:pt x="179" y="25"/>
                  </a:cubicBezTo>
                  <a:lnTo>
                    <a:pt x="250" y="25"/>
                  </a:lnTo>
                  <a:close/>
                </a:path>
              </a:pathLst>
            </a:custGeom>
            <a:solidFill>
              <a:srgbClr val="AA72D4"/>
            </a:solidFill>
            <a:ln w="0">
              <a:solidFill>
                <a:srgbClr val="7030A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6714366" y="3205278"/>
              <a:ext cx="704425" cy="704425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7" name="Rounded Rectangle 17">
            <a:extLst>
              <a:ext uri="{FF2B5EF4-FFF2-40B4-BE49-F238E27FC236}">
                <a16:creationId xmlns:a16="http://schemas.microsoft.com/office/drawing/2014/main" id="{FD2D2A60-5AA5-9175-2EC6-D5BCFD9FFA43}"/>
              </a:ext>
            </a:extLst>
          </p:cNvPr>
          <p:cNvSpPr/>
          <p:nvPr/>
        </p:nvSpPr>
        <p:spPr>
          <a:xfrm>
            <a:off x="9264333" y="1251861"/>
            <a:ext cx="1080149" cy="432000"/>
          </a:xfrm>
          <a:prstGeom prst="roundRect">
            <a:avLst/>
          </a:prstGeom>
          <a:solidFill>
            <a:srgbClr val="FFC000"/>
          </a:solidFill>
          <a:ln>
            <a:solidFill>
              <a:srgbClr val="F68B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 smtClean="0"/>
              <a:t>2435122 (v2.0)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935757" y="1496824"/>
            <a:ext cx="5228116" cy="4462426"/>
            <a:chOff x="6950526" y="1444982"/>
            <a:chExt cx="5228116" cy="4462426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EDCA7D5F-1E51-7BDE-3514-3620ED26A6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6950526" y="1639522"/>
              <a:ext cx="5226344" cy="1971201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EDCA7D5F-1E51-7BDE-3514-3620ED26A6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6950526" y="2787864"/>
              <a:ext cx="5226344" cy="1971202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DCA7D5F-1E51-7BDE-3514-3620ED26A6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6952298" y="3936207"/>
              <a:ext cx="5226344" cy="1971201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0D45A9F-8803-49E2-9A0F-A7BEEAB76262}"/>
                </a:ext>
              </a:extLst>
            </p:cNvPr>
            <p:cNvSpPr txBox="1"/>
            <p:nvPr/>
          </p:nvSpPr>
          <p:spPr>
            <a:xfrm>
              <a:off x="9029606" y="2114139"/>
              <a:ext cx="9712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2">
                      <a:lumMod val="50000"/>
                    </a:schemeClr>
                  </a:solidFill>
                </a:rPr>
                <a:t>30% Cu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1FA0990-DD6B-EACA-B381-A30FC2C14B2F}"/>
                </a:ext>
              </a:extLst>
            </p:cNvPr>
            <p:cNvSpPr txBox="1"/>
            <p:nvPr/>
          </p:nvSpPr>
          <p:spPr>
            <a:xfrm>
              <a:off x="9011781" y="3307652"/>
              <a:ext cx="9712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2">
                      <a:lumMod val="50000"/>
                    </a:schemeClr>
                  </a:solidFill>
                </a:rPr>
                <a:t>50% Cu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6155712-B6F5-A3A7-464D-AF35C0F4243A}"/>
                </a:ext>
              </a:extLst>
            </p:cNvPr>
            <p:cNvSpPr txBox="1"/>
            <p:nvPr/>
          </p:nvSpPr>
          <p:spPr>
            <a:xfrm>
              <a:off x="9011781" y="4468447"/>
              <a:ext cx="9712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2">
                      <a:lumMod val="50000"/>
                    </a:schemeClr>
                  </a:solidFill>
                </a:rPr>
                <a:t>70% Cu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9261581-373D-467B-03CC-888F8A0B5624}"/>
                </a:ext>
              </a:extLst>
            </p:cNvPr>
            <p:cNvSpPr txBox="1"/>
            <p:nvPr/>
          </p:nvSpPr>
          <p:spPr>
            <a:xfrm>
              <a:off x="10712773" y="1444982"/>
              <a:ext cx="12725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i="1" dirty="0"/>
                <a:t>6 months cool down 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29261581-373D-467B-03CC-888F8A0B5624}"/>
              </a:ext>
            </a:extLst>
          </p:cNvPr>
          <p:cNvSpPr txBox="1"/>
          <p:nvPr/>
        </p:nvSpPr>
        <p:spPr>
          <a:xfrm>
            <a:off x="74972" y="2276749"/>
            <a:ext cx="15542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 smtClean="0"/>
              <a:t>Note: similar zoning for LSS5</a:t>
            </a:r>
            <a:endParaRPr lang="en-GB" sz="800" i="1" dirty="0"/>
          </a:p>
        </p:txBody>
      </p:sp>
      <p:sp>
        <p:nvSpPr>
          <p:cNvPr id="50" name="Rounded Rectangle 17">
            <a:extLst>
              <a:ext uri="{FF2B5EF4-FFF2-40B4-BE49-F238E27FC236}">
                <a16:creationId xmlns:a16="http://schemas.microsoft.com/office/drawing/2014/main" id="{9989EFA5-E5D6-1D7F-4A92-DD50F3387C8A}"/>
              </a:ext>
            </a:extLst>
          </p:cNvPr>
          <p:cNvSpPr/>
          <p:nvPr/>
        </p:nvSpPr>
        <p:spPr>
          <a:xfrm>
            <a:off x="5424239" y="1670248"/>
            <a:ext cx="828000" cy="432000"/>
          </a:xfrm>
          <a:prstGeom prst="roundRect">
            <a:avLst/>
          </a:prstGeom>
          <a:solidFill>
            <a:srgbClr val="5EC135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 smtClean="0"/>
              <a:t>2725658</a:t>
            </a:r>
            <a:endParaRPr lang="en-GB" sz="1000" b="1" dirty="0">
              <a:solidFill>
                <a:schemeClr val="bg1"/>
              </a:solidFill>
            </a:endParaRP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171" y="4786391"/>
            <a:ext cx="3058383" cy="117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84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Clipping">
            <a:extLst>
              <a:ext uri="{FF2B5EF4-FFF2-40B4-BE49-F238E27FC236}">
                <a16:creationId xmlns:a16="http://schemas.microsoft.com/office/drawing/2014/main" id="{124DFCA8-1C1F-F177-FCC3-BC9C5633FB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2" b="2936"/>
          <a:stretch/>
        </p:blipFill>
        <p:spPr>
          <a:xfrm>
            <a:off x="0" y="1130605"/>
            <a:ext cx="12191999" cy="28879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HL-LHC </a:t>
            </a:r>
            <a:r>
              <a:rPr lang="en-US" dirty="0"/>
              <a:t>LSS1</a:t>
            </a:r>
            <a:r>
              <a:rPr lang="en-US" dirty="0" smtClean="0"/>
              <a:t>&amp; LSS5 </a:t>
            </a:r>
            <a:r>
              <a:rPr lang="en-US" dirty="0"/>
              <a:t>– RDR LS4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7518"/>
            <a:ext cx="12192000" cy="3000680"/>
          </a:xfrm>
          <a:prstGeom prst="rect">
            <a:avLst/>
          </a:prstGeom>
        </p:spPr>
      </p:pic>
      <p:sp>
        <p:nvSpPr>
          <p:cNvPr id="11" name="Rounded Rectangle 17">
            <a:extLst>
              <a:ext uri="{FF2B5EF4-FFF2-40B4-BE49-F238E27FC236}">
                <a16:creationId xmlns:a16="http://schemas.microsoft.com/office/drawing/2014/main" id="{7CB36122-13AC-8DB4-3D05-1DB22A84EC90}"/>
              </a:ext>
            </a:extLst>
          </p:cNvPr>
          <p:cNvSpPr/>
          <p:nvPr/>
        </p:nvSpPr>
        <p:spPr>
          <a:xfrm>
            <a:off x="5189353" y="2074216"/>
            <a:ext cx="1515847" cy="43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 dirty="0"/>
              <a:t>update to optics </a:t>
            </a:r>
            <a:r>
              <a:rPr lang="en-GB" sz="1000" b="1" u="sng" dirty="0"/>
              <a:t>v1.5</a:t>
            </a:r>
            <a:endParaRPr lang="en-GB" sz="1000" b="1" u="sng" dirty="0">
              <a:solidFill>
                <a:schemeClr val="bg1"/>
              </a:solidFill>
            </a:endParaRPr>
          </a:p>
        </p:txBody>
      </p:sp>
      <p:sp>
        <p:nvSpPr>
          <p:cNvPr id="14" name="Rounded Rectangle 17">
            <a:extLst>
              <a:ext uri="{FF2B5EF4-FFF2-40B4-BE49-F238E27FC236}">
                <a16:creationId xmlns:a16="http://schemas.microsoft.com/office/drawing/2014/main" id="{9989EFA5-E5D6-1D7F-4A92-DD50F3387C8A}"/>
              </a:ext>
            </a:extLst>
          </p:cNvPr>
          <p:cNvSpPr/>
          <p:nvPr/>
        </p:nvSpPr>
        <p:spPr>
          <a:xfrm>
            <a:off x="11196000" y="1051847"/>
            <a:ext cx="828000" cy="432000"/>
          </a:xfrm>
          <a:prstGeom prst="roundRect">
            <a:avLst/>
          </a:prstGeom>
          <a:solidFill>
            <a:srgbClr val="5EC135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/>
              <a:t>2405113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6B72E010-521B-1984-3B91-207CAA54A4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  <p:grpSp>
        <p:nvGrpSpPr>
          <p:cNvPr id="3" name="Group 2"/>
          <p:cNvGrpSpPr/>
          <p:nvPr/>
        </p:nvGrpSpPr>
        <p:grpSpPr>
          <a:xfrm>
            <a:off x="336000" y="407923"/>
            <a:ext cx="704425" cy="704425"/>
            <a:chOff x="8182129" y="4591352"/>
            <a:chExt cx="704425" cy="704425"/>
          </a:xfrm>
        </p:grpSpPr>
        <p:sp>
          <p:nvSpPr>
            <p:cNvPr id="10" name="Oval 9"/>
            <p:cNvSpPr/>
            <p:nvPr/>
          </p:nvSpPr>
          <p:spPr>
            <a:xfrm>
              <a:off x="8182129" y="4591352"/>
              <a:ext cx="704425" cy="704425"/>
            </a:xfrm>
            <a:prstGeom prst="ellipse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Freeform 156">
              <a:extLst>
                <a:ext uri="{FF2B5EF4-FFF2-40B4-BE49-F238E27FC236}">
                  <a16:creationId xmlns:a16="http://schemas.microsoft.com/office/drawing/2014/main" id="{E2EA9F53-808C-DDE6-2608-F9CC9A6A04D8}"/>
                </a:ext>
              </a:extLst>
            </p:cNvPr>
            <p:cNvSpPr/>
            <p:nvPr/>
          </p:nvSpPr>
          <p:spPr>
            <a:xfrm>
              <a:off x="8251603" y="4696779"/>
              <a:ext cx="565278" cy="515199"/>
            </a:xfrm>
            <a:custGeom>
              <a:avLst/>
              <a:gdLst>
                <a:gd name="connsiteX0" fmla="*/ 828616 w 1948960"/>
                <a:gd name="connsiteY0" fmla="*/ 1097504 h 1811370"/>
                <a:gd name="connsiteX1" fmla="*/ 857713 w 1948960"/>
                <a:gd name="connsiteY1" fmla="*/ 1113299 h 1811370"/>
                <a:gd name="connsiteX2" fmla="*/ 974480 w 1948960"/>
                <a:gd name="connsiteY2" fmla="*/ 1136873 h 1811370"/>
                <a:gd name="connsiteX3" fmla="*/ 1091247 w 1948960"/>
                <a:gd name="connsiteY3" fmla="*/ 1113299 h 1811370"/>
                <a:gd name="connsiteX4" fmla="*/ 1119884 w 1948960"/>
                <a:gd name="connsiteY4" fmla="*/ 1097754 h 1811370"/>
                <a:gd name="connsiteX5" fmla="*/ 1461263 w 1948960"/>
                <a:gd name="connsiteY5" fmla="*/ 1680216 h 1811370"/>
                <a:gd name="connsiteX6" fmla="*/ 1438976 w 1948960"/>
                <a:gd name="connsiteY6" fmla="*/ 1693755 h 1811370"/>
                <a:gd name="connsiteX7" fmla="*/ 974480 w 1948960"/>
                <a:gd name="connsiteY7" fmla="*/ 1811370 h 1811370"/>
                <a:gd name="connsiteX8" fmla="*/ 509984 w 1948960"/>
                <a:gd name="connsiteY8" fmla="*/ 1693755 h 1811370"/>
                <a:gd name="connsiteX9" fmla="*/ 487248 w 1948960"/>
                <a:gd name="connsiteY9" fmla="*/ 1679943 h 1811370"/>
                <a:gd name="connsiteX10" fmla="*/ 974480 w 1948960"/>
                <a:gd name="connsiteY10" fmla="*/ 632720 h 1811370"/>
                <a:gd name="connsiteX11" fmla="*/ 1195381 w 1948960"/>
                <a:gd name="connsiteY11" fmla="*/ 853621 h 1811370"/>
                <a:gd name="connsiteX12" fmla="*/ 974480 w 1948960"/>
                <a:gd name="connsiteY12" fmla="*/ 1074522 h 1811370"/>
                <a:gd name="connsiteX13" fmla="*/ 753579 w 1948960"/>
                <a:gd name="connsiteY13" fmla="*/ 853621 h 1811370"/>
                <a:gd name="connsiteX14" fmla="*/ 974480 w 1948960"/>
                <a:gd name="connsiteY14" fmla="*/ 632720 h 1811370"/>
                <a:gd name="connsiteX15" fmla="*/ 476651 w 1948960"/>
                <a:gd name="connsiteY15" fmla="*/ 273 h 1811370"/>
                <a:gd name="connsiteX16" fmla="*/ 817713 w 1948960"/>
                <a:gd name="connsiteY16" fmla="*/ 582192 h 1811370"/>
                <a:gd name="connsiteX17" fmla="*/ 806757 w 1948960"/>
                <a:gd name="connsiteY17" fmla="*/ 588139 h 1811370"/>
                <a:gd name="connsiteX18" fmla="*/ 674497 w 1948960"/>
                <a:gd name="connsiteY18" fmla="*/ 836889 h 1811370"/>
                <a:gd name="connsiteX19" fmla="*/ 676485 w 1948960"/>
                <a:gd name="connsiteY19" fmla="*/ 856609 h 1811370"/>
                <a:gd name="connsiteX20" fmla="*/ 996 w 1948960"/>
                <a:gd name="connsiteY20" fmla="*/ 856609 h 1811370"/>
                <a:gd name="connsiteX21" fmla="*/ 0 w 1948960"/>
                <a:gd name="connsiteY21" fmla="*/ 836889 h 1811370"/>
                <a:gd name="connsiteX22" fmla="*/ 429639 w 1948960"/>
                <a:gd name="connsiteY22" fmla="*/ 28835 h 1811370"/>
                <a:gd name="connsiteX23" fmla="*/ 1471858 w 1948960"/>
                <a:gd name="connsiteY23" fmla="*/ 0 h 1811370"/>
                <a:gd name="connsiteX24" fmla="*/ 1519321 w 1948960"/>
                <a:gd name="connsiteY24" fmla="*/ 28833 h 1811370"/>
                <a:gd name="connsiteX25" fmla="*/ 1948960 w 1948960"/>
                <a:gd name="connsiteY25" fmla="*/ 836889 h 1811370"/>
                <a:gd name="connsiteX26" fmla="*/ 1947964 w 1948960"/>
                <a:gd name="connsiteY26" fmla="*/ 856609 h 1811370"/>
                <a:gd name="connsiteX27" fmla="*/ 1272474 w 1948960"/>
                <a:gd name="connsiteY27" fmla="*/ 856608 h 1811370"/>
                <a:gd name="connsiteX28" fmla="*/ 1274462 w 1948960"/>
                <a:gd name="connsiteY28" fmla="*/ 836889 h 1811370"/>
                <a:gd name="connsiteX29" fmla="*/ 1142202 w 1948960"/>
                <a:gd name="connsiteY29" fmla="*/ 588137 h 1811370"/>
                <a:gd name="connsiteX30" fmla="*/ 1130785 w 1948960"/>
                <a:gd name="connsiteY30" fmla="*/ 581941 h 1811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48960" h="1811370">
                  <a:moveTo>
                    <a:pt x="828616" y="1097504"/>
                  </a:moveTo>
                  <a:lnTo>
                    <a:pt x="857713" y="1113299"/>
                  </a:lnTo>
                  <a:cubicBezTo>
                    <a:pt x="893603" y="1128478"/>
                    <a:pt x="933061" y="1136873"/>
                    <a:pt x="974480" y="1136873"/>
                  </a:cubicBezTo>
                  <a:cubicBezTo>
                    <a:pt x="1015900" y="1136872"/>
                    <a:pt x="1055358" y="1128478"/>
                    <a:pt x="1091247" y="1113299"/>
                  </a:cubicBezTo>
                  <a:lnTo>
                    <a:pt x="1119884" y="1097754"/>
                  </a:lnTo>
                  <a:lnTo>
                    <a:pt x="1461263" y="1680216"/>
                  </a:lnTo>
                  <a:lnTo>
                    <a:pt x="1438976" y="1693755"/>
                  </a:lnTo>
                  <a:cubicBezTo>
                    <a:pt x="1300898" y="1768763"/>
                    <a:pt x="1142664" y="1811370"/>
                    <a:pt x="974480" y="1811370"/>
                  </a:cubicBezTo>
                  <a:cubicBezTo>
                    <a:pt x="806295" y="1811370"/>
                    <a:pt x="648061" y="1768764"/>
                    <a:pt x="509984" y="1693755"/>
                  </a:cubicBezTo>
                  <a:lnTo>
                    <a:pt x="487248" y="1679943"/>
                  </a:lnTo>
                  <a:close/>
                  <a:moveTo>
                    <a:pt x="974480" y="632720"/>
                  </a:moveTo>
                  <a:cubicBezTo>
                    <a:pt x="1096480" y="632720"/>
                    <a:pt x="1195381" y="731621"/>
                    <a:pt x="1195381" y="853621"/>
                  </a:cubicBezTo>
                  <a:cubicBezTo>
                    <a:pt x="1195381" y="975621"/>
                    <a:pt x="1096480" y="1074522"/>
                    <a:pt x="974480" y="1074522"/>
                  </a:cubicBezTo>
                  <a:cubicBezTo>
                    <a:pt x="852480" y="1074522"/>
                    <a:pt x="753579" y="975621"/>
                    <a:pt x="753579" y="853621"/>
                  </a:cubicBezTo>
                  <a:cubicBezTo>
                    <a:pt x="753579" y="731621"/>
                    <a:pt x="852480" y="632720"/>
                    <a:pt x="974480" y="632720"/>
                  </a:cubicBezTo>
                  <a:close/>
                  <a:moveTo>
                    <a:pt x="476651" y="273"/>
                  </a:moveTo>
                  <a:lnTo>
                    <a:pt x="817713" y="582192"/>
                  </a:lnTo>
                  <a:lnTo>
                    <a:pt x="806757" y="588139"/>
                  </a:lnTo>
                  <a:cubicBezTo>
                    <a:pt x="726960" y="642047"/>
                    <a:pt x="674497" y="733342"/>
                    <a:pt x="674497" y="836889"/>
                  </a:cubicBezTo>
                  <a:lnTo>
                    <a:pt x="676485" y="856609"/>
                  </a:lnTo>
                  <a:lnTo>
                    <a:pt x="996" y="856609"/>
                  </a:lnTo>
                  <a:lnTo>
                    <a:pt x="0" y="836889"/>
                  </a:lnTo>
                  <a:cubicBezTo>
                    <a:pt x="0" y="500520"/>
                    <a:pt x="170425" y="203956"/>
                    <a:pt x="429639" y="28835"/>
                  </a:cubicBezTo>
                  <a:close/>
                  <a:moveTo>
                    <a:pt x="1471858" y="0"/>
                  </a:moveTo>
                  <a:lnTo>
                    <a:pt x="1519321" y="28833"/>
                  </a:lnTo>
                  <a:cubicBezTo>
                    <a:pt x="1778534" y="203955"/>
                    <a:pt x="1948960" y="500519"/>
                    <a:pt x="1948960" y="836889"/>
                  </a:cubicBezTo>
                  <a:lnTo>
                    <a:pt x="1947964" y="856609"/>
                  </a:lnTo>
                  <a:lnTo>
                    <a:pt x="1272474" y="856608"/>
                  </a:lnTo>
                  <a:lnTo>
                    <a:pt x="1274462" y="836889"/>
                  </a:lnTo>
                  <a:cubicBezTo>
                    <a:pt x="1274463" y="733341"/>
                    <a:pt x="1222000" y="642047"/>
                    <a:pt x="1142202" y="588137"/>
                  </a:cubicBezTo>
                  <a:lnTo>
                    <a:pt x="1130785" y="58194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5902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20" y="1028549"/>
            <a:ext cx="8845850" cy="49395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HL-LHC </a:t>
            </a:r>
            <a:r>
              <a:rPr lang="en-US" dirty="0"/>
              <a:t>LSS1</a:t>
            </a:r>
            <a:r>
              <a:rPr lang="en-US" dirty="0" smtClean="0"/>
              <a:t>&amp; LSS5 </a:t>
            </a:r>
            <a:r>
              <a:rPr lang="en-US" dirty="0"/>
              <a:t>– RDR LS4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sp>
        <p:nvSpPr>
          <p:cNvPr id="14" name="Rounded Rectangle 17">
            <a:extLst>
              <a:ext uri="{FF2B5EF4-FFF2-40B4-BE49-F238E27FC236}">
                <a16:creationId xmlns:a16="http://schemas.microsoft.com/office/drawing/2014/main" id="{9989EFA5-E5D6-1D7F-4A92-DD50F3387C8A}"/>
              </a:ext>
            </a:extLst>
          </p:cNvPr>
          <p:cNvSpPr/>
          <p:nvPr/>
        </p:nvSpPr>
        <p:spPr>
          <a:xfrm>
            <a:off x="9296314" y="1476437"/>
            <a:ext cx="828000" cy="432000"/>
          </a:xfrm>
          <a:prstGeom prst="roundRect">
            <a:avLst/>
          </a:prstGeom>
          <a:solidFill>
            <a:srgbClr val="5EC135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/>
              <a:t>2405113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6B72E010-521B-1984-3B91-207CAA54A4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  <p:sp>
        <p:nvSpPr>
          <p:cNvPr id="13" name="TextBox 12"/>
          <p:cNvSpPr txBox="1"/>
          <p:nvPr/>
        </p:nvSpPr>
        <p:spPr>
          <a:xfrm>
            <a:off x="9013370" y="2386624"/>
            <a:ext cx="2945794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400" b="1" dirty="0" smtClean="0"/>
              <a:t>Crossing scheme </a:t>
            </a:r>
            <a:r>
              <a:rPr lang="en-US" sz="1400" dirty="0" smtClean="0"/>
              <a:t>LHC/HL-LHC is swapped: HL-LHC Pt.1 horizontal, Pt.5 vertical.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400" dirty="0" smtClean="0"/>
              <a:t>Peaks in different position due to the </a:t>
            </a:r>
            <a:r>
              <a:rPr lang="en-US" sz="1400" b="1" dirty="0" smtClean="0"/>
              <a:t>different optics &amp; crossing scheme</a:t>
            </a:r>
            <a:r>
              <a:rPr lang="en-US" sz="1400" dirty="0" smtClean="0"/>
              <a:t>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400" dirty="0" smtClean="0"/>
              <a:t>Significant increase of radiation levels</a:t>
            </a:r>
            <a:r>
              <a:rPr lang="en-GB" sz="1400" dirty="0" smtClean="0"/>
              <a:t> due to </a:t>
            </a:r>
            <a:r>
              <a:rPr lang="en-GB" sz="1400" b="1" dirty="0" smtClean="0"/>
              <a:t>luminosity boost</a:t>
            </a:r>
            <a:endParaRPr lang="en-GB" sz="1400" dirty="0" smtClean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400" dirty="0" smtClean="0"/>
              <a:t>More </a:t>
            </a:r>
            <a:r>
              <a:rPr lang="en-US" sz="1400" b="1" dirty="0" smtClean="0"/>
              <a:t>challenging access conditions </a:t>
            </a:r>
            <a:r>
              <a:rPr lang="en-US" sz="1400" dirty="0" smtClean="0"/>
              <a:t>→ impact on interventions.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36000" y="407923"/>
            <a:ext cx="704425" cy="704425"/>
            <a:chOff x="8182129" y="4591352"/>
            <a:chExt cx="704425" cy="704425"/>
          </a:xfrm>
        </p:grpSpPr>
        <p:sp>
          <p:nvSpPr>
            <p:cNvPr id="10" name="Oval 9"/>
            <p:cNvSpPr/>
            <p:nvPr/>
          </p:nvSpPr>
          <p:spPr>
            <a:xfrm>
              <a:off x="8182129" y="4591352"/>
              <a:ext cx="704425" cy="704425"/>
            </a:xfrm>
            <a:prstGeom prst="ellipse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Freeform 156">
              <a:extLst>
                <a:ext uri="{FF2B5EF4-FFF2-40B4-BE49-F238E27FC236}">
                  <a16:creationId xmlns:a16="http://schemas.microsoft.com/office/drawing/2014/main" id="{E2EA9F53-808C-DDE6-2608-F9CC9A6A04D8}"/>
                </a:ext>
              </a:extLst>
            </p:cNvPr>
            <p:cNvSpPr/>
            <p:nvPr/>
          </p:nvSpPr>
          <p:spPr>
            <a:xfrm>
              <a:off x="8251603" y="4696779"/>
              <a:ext cx="565278" cy="515199"/>
            </a:xfrm>
            <a:custGeom>
              <a:avLst/>
              <a:gdLst>
                <a:gd name="connsiteX0" fmla="*/ 828616 w 1948960"/>
                <a:gd name="connsiteY0" fmla="*/ 1097504 h 1811370"/>
                <a:gd name="connsiteX1" fmla="*/ 857713 w 1948960"/>
                <a:gd name="connsiteY1" fmla="*/ 1113299 h 1811370"/>
                <a:gd name="connsiteX2" fmla="*/ 974480 w 1948960"/>
                <a:gd name="connsiteY2" fmla="*/ 1136873 h 1811370"/>
                <a:gd name="connsiteX3" fmla="*/ 1091247 w 1948960"/>
                <a:gd name="connsiteY3" fmla="*/ 1113299 h 1811370"/>
                <a:gd name="connsiteX4" fmla="*/ 1119884 w 1948960"/>
                <a:gd name="connsiteY4" fmla="*/ 1097754 h 1811370"/>
                <a:gd name="connsiteX5" fmla="*/ 1461263 w 1948960"/>
                <a:gd name="connsiteY5" fmla="*/ 1680216 h 1811370"/>
                <a:gd name="connsiteX6" fmla="*/ 1438976 w 1948960"/>
                <a:gd name="connsiteY6" fmla="*/ 1693755 h 1811370"/>
                <a:gd name="connsiteX7" fmla="*/ 974480 w 1948960"/>
                <a:gd name="connsiteY7" fmla="*/ 1811370 h 1811370"/>
                <a:gd name="connsiteX8" fmla="*/ 509984 w 1948960"/>
                <a:gd name="connsiteY8" fmla="*/ 1693755 h 1811370"/>
                <a:gd name="connsiteX9" fmla="*/ 487248 w 1948960"/>
                <a:gd name="connsiteY9" fmla="*/ 1679943 h 1811370"/>
                <a:gd name="connsiteX10" fmla="*/ 974480 w 1948960"/>
                <a:gd name="connsiteY10" fmla="*/ 632720 h 1811370"/>
                <a:gd name="connsiteX11" fmla="*/ 1195381 w 1948960"/>
                <a:gd name="connsiteY11" fmla="*/ 853621 h 1811370"/>
                <a:gd name="connsiteX12" fmla="*/ 974480 w 1948960"/>
                <a:gd name="connsiteY12" fmla="*/ 1074522 h 1811370"/>
                <a:gd name="connsiteX13" fmla="*/ 753579 w 1948960"/>
                <a:gd name="connsiteY13" fmla="*/ 853621 h 1811370"/>
                <a:gd name="connsiteX14" fmla="*/ 974480 w 1948960"/>
                <a:gd name="connsiteY14" fmla="*/ 632720 h 1811370"/>
                <a:gd name="connsiteX15" fmla="*/ 476651 w 1948960"/>
                <a:gd name="connsiteY15" fmla="*/ 273 h 1811370"/>
                <a:gd name="connsiteX16" fmla="*/ 817713 w 1948960"/>
                <a:gd name="connsiteY16" fmla="*/ 582192 h 1811370"/>
                <a:gd name="connsiteX17" fmla="*/ 806757 w 1948960"/>
                <a:gd name="connsiteY17" fmla="*/ 588139 h 1811370"/>
                <a:gd name="connsiteX18" fmla="*/ 674497 w 1948960"/>
                <a:gd name="connsiteY18" fmla="*/ 836889 h 1811370"/>
                <a:gd name="connsiteX19" fmla="*/ 676485 w 1948960"/>
                <a:gd name="connsiteY19" fmla="*/ 856609 h 1811370"/>
                <a:gd name="connsiteX20" fmla="*/ 996 w 1948960"/>
                <a:gd name="connsiteY20" fmla="*/ 856609 h 1811370"/>
                <a:gd name="connsiteX21" fmla="*/ 0 w 1948960"/>
                <a:gd name="connsiteY21" fmla="*/ 836889 h 1811370"/>
                <a:gd name="connsiteX22" fmla="*/ 429639 w 1948960"/>
                <a:gd name="connsiteY22" fmla="*/ 28835 h 1811370"/>
                <a:gd name="connsiteX23" fmla="*/ 1471858 w 1948960"/>
                <a:gd name="connsiteY23" fmla="*/ 0 h 1811370"/>
                <a:gd name="connsiteX24" fmla="*/ 1519321 w 1948960"/>
                <a:gd name="connsiteY24" fmla="*/ 28833 h 1811370"/>
                <a:gd name="connsiteX25" fmla="*/ 1948960 w 1948960"/>
                <a:gd name="connsiteY25" fmla="*/ 836889 h 1811370"/>
                <a:gd name="connsiteX26" fmla="*/ 1947964 w 1948960"/>
                <a:gd name="connsiteY26" fmla="*/ 856609 h 1811370"/>
                <a:gd name="connsiteX27" fmla="*/ 1272474 w 1948960"/>
                <a:gd name="connsiteY27" fmla="*/ 856608 h 1811370"/>
                <a:gd name="connsiteX28" fmla="*/ 1274462 w 1948960"/>
                <a:gd name="connsiteY28" fmla="*/ 836889 h 1811370"/>
                <a:gd name="connsiteX29" fmla="*/ 1142202 w 1948960"/>
                <a:gd name="connsiteY29" fmla="*/ 588137 h 1811370"/>
                <a:gd name="connsiteX30" fmla="*/ 1130785 w 1948960"/>
                <a:gd name="connsiteY30" fmla="*/ 581941 h 1811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48960" h="1811370">
                  <a:moveTo>
                    <a:pt x="828616" y="1097504"/>
                  </a:moveTo>
                  <a:lnTo>
                    <a:pt x="857713" y="1113299"/>
                  </a:lnTo>
                  <a:cubicBezTo>
                    <a:pt x="893603" y="1128478"/>
                    <a:pt x="933061" y="1136873"/>
                    <a:pt x="974480" y="1136873"/>
                  </a:cubicBezTo>
                  <a:cubicBezTo>
                    <a:pt x="1015900" y="1136872"/>
                    <a:pt x="1055358" y="1128478"/>
                    <a:pt x="1091247" y="1113299"/>
                  </a:cubicBezTo>
                  <a:lnTo>
                    <a:pt x="1119884" y="1097754"/>
                  </a:lnTo>
                  <a:lnTo>
                    <a:pt x="1461263" y="1680216"/>
                  </a:lnTo>
                  <a:lnTo>
                    <a:pt x="1438976" y="1693755"/>
                  </a:lnTo>
                  <a:cubicBezTo>
                    <a:pt x="1300898" y="1768763"/>
                    <a:pt x="1142664" y="1811370"/>
                    <a:pt x="974480" y="1811370"/>
                  </a:cubicBezTo>
                  <a:cubicBezTo>
                    <a:pt x="806295" y="1811370"/>
                    <a:pt x="648061" y="1768764"/>
                    <a:pt x="509984" y="1693755"/>
                  </a:cubicBezTo>
                  <a:lnTo>
                    <a:pt x="487248" y="1679943"/>
                  </a:lnTo>
                  <a:close/>
                  <a:moveTo>
                    <a:pt x="974480" y="632720"/>
                  </a:moveTo>
                  <a:cubicBezTo>
                    <a:pt x="1096480" y="632720"/>
                    <a:pt x="1195381" y="731621"/>
                    <a:pt x="1195381" y="853621"/>
                  </a:cubicBezTo>
                  <a:cubicBezTo>
                    <a:pt x="1195381" y="975621"/>
                    <a:pt x="1096480" y="1074522"/>
                    <a:pt x="974480" y="1074522"/>
                  </a:cubicBezTo>
                  <a:cubicBezTo>
                    <a:pt x="852480" y="1074522"/>
                    <a:pt x="753579" y="975621"/>
                    <a:pt x="753579" y="853621"/>
                  </a:cubicBezTo>
                  <a:cubicBezTo>
                    <a:pt x="753579" y="731621"/>
                    <a:pt x="852480" y="632720"/>
                    <a:pt x="974480" y="632720"/>
                  </a:cubicBezTo>
                  <a:close/>
                  <a:moveTo>
                    <a:pt x="476651" y="273"/>
                  </a:moveTo>
                  <a:lnTo>
                    <a:pt x="817713" y="582192"/>
                  </a:lnTo>
                  <a:lnTo>
                    <a:pt x="806757" y="588139"/>
                  </a:lnTo>
                  <a:cubicBezTo>
                    <a:pt x="726960" y="642047"/>
                    <a:pt x="674497" y="733342"/>
                    <a:pt x="674497" y="836889"/>
                  </a:cubicBezTo>
                  <a:lnTo>
                    <a:pt x="676485" y="856609"/>
                  </a:lnTo>
                  <a:lnTo>
                    <a:pt x="996" y="856609"/>
                  </a:lnTo>
                  <a:lnTo>
                    <a:pt x="0" y="836889"/>
                  </a:lnTo>
                  <a:cubicBezTo>
                    <a:pt x="0" y="500520"/>
                    <a:pt x="170425" y="203956"/>
                    <a:pt x="429639" y="28835"/>
                  </a:cubicBezTo>
                  <a:close/>
                  <a:moveTo>
                    <a:pt x="1471858" y="0"/>
                  </a:moveTo>
                  <a:lnTo>
                    <a:pt x="1519321" y="28833"/>
                  </a:lnTo>
                  <a:cubicBezTo>
                    <a:pt x="1778534" y="203955"/>
                    <a:pt x="1948960" y="500519"/>
                    <a:pt x="1948960" y="836889"/>
                  </a:cubicBezTo>
                  <a:lnTo>
                    <a:pt x="1947964" y="856609"/>
                  </a:lnTo>
                  <a:lnTo>
                    <a:pt x="1272474" y="856608"/>
                  </a:lnTo>
                  <a:lnTo>
                    <a:pt x="1274462" y="836889"/>
                  </a:lnTo>
                  <a:cubicBezTo>
                    <a:pt x="1274463" y="733341"/>
                    <a:pt x="1222000" y="642047"/>
                    <a:pt x="1142202" y="588137"/>
                  </a:cubicBezTo>
                  <a:lnTo>
                    <a:pt x="1130785" y="58194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5065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New HL-LHC galleries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 dirty="0" smtClean="0"/>
              <a:t>A. Infantino</a:t>
            </a:r>
            <a:r>
              <a:rPr lang="en-US" sz="1000" b="1" dirty="0" smtClean="0"/>
              <a:t>, </a:t>
            </a:r>
            <a:r>
              <a:rPr lang="en-US" sz="1000" b="1" dirty="0" err="1" smtClean="0"/>
              <a:t>P.Dyrcz</a:t>
            </a:r>
            <a:r>
              <a:rPr lang="en-US" sz="1000" b="1" dirty="0" smtClean="0"/>
              <a:t> (RP-AS)</a:t>
            </a:r>
          </a:p>
          <a:p>
            <a:r>
              <a:rPr lang="en-GB" sz="1000" b="1" dirty="0" smtClean="0"/>
              <a:t>Radiation protection aspects for HL-LHC</a:t>
            </a:r>
          </a:p>
          <a:p>
            <a:r>
              <a:rPr lang="en-GB" sz="800" dirty="0" smtClean="0"/>
              <a:t>12</a:t>
            </a:r>
            <a:r>
              <a:rPr lang="en-GB" sz="800" baseline="30000" dirty="0" smtClean="0"/>
              <a:t>th</a:t>
            </a:r>
            <a:r>
              <a:rPr lang="en-GB" sz="800" dirty="0" smtClean="0"/>
              <a:t> HL-LHC collaboration meeting </a:t>
            </a:r>
          </a:p>
          <a:p>
            <a:r>
              <a:rPr lang="en-GB" sz="800" dirty="0" smtClean="0"/>
              <a:t>20/09/2022 </a:t>
            </a:r>
          </a:p>
          <a:p>
            <a:r>
              <a:rPr lang="en-GB" sz="800" dirty="0" smtClean="0"/>
              <a:t>EDMS 2773490</a:t>
            </a:r>
            <a:endParaRPr lang="en-GB" sz="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1835" y="3491762"/>
            <a:ext cx="3749801" cy="24706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84512" y="5666435"/>
            <a:ext cx="3622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i="1" dirty="0" smtClean="0">
                <a:solidFill>
                  <a:srgbClr val="4D4D4D"/>
                </a:solidFill>
              </a:rPr>
              <a:t>FLUKA model of HL-LHC infrastructure at Pt. 1 (right)</a:t>
            </a:r>
          </a:p>
          <a:p>
            <a:pPr algn="r"/>
            <a:r>
              <a:rPr lang="en-US" sz="800" b="1" i="1" u="sng" dirty="0" smtClean="0">
                <a:solidFill>
                  <a:srgbClr val="4D4D4D"/>
                </a:solidFill>
              </a:rPr>
              <a:t>Highlighted</a:t>
            </a:r>
            <a:r>
              <a:rPr lang="en-US" sz="800" i="1" dirty="0">
                <a:solidFill>
                  <a:srgbClr val="4D4D4D"/>
                </a:solidFill>
              </a:rPr>
              <a:t>: new HL-LHC underground infrastructure, as built during </a:t>
            </a:r>
            <a:r>
              <a:rPr lang="en-US" sz="800" i="1" dirty="0" smtClean="0">
                <a:solidFill>
                  <a:srgbClr val="4D4D4D"/>
                </a:solidFill>
              </a:rPr>
              <a:t>LS2.</a:t>
            </a:r>
            <a:endParaRPr lang="en-GB" sz="800" i="1" dirty="0">
              <a:solidFill>
                <a:srgbClr val="4D4D4D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5596840" y="1582240"/>
            <a:ext cx="6362324" cy="738664"/>
            <a:chOff x="418829" y="1624597"/>
            <a:chExt cx="6362324" cy="738664"/>
          </a:xfrm>
        </p:grpSpPr>
        <p:grpSp>
          <p:nvGrpSpPr>
            <p:cNvPr id="22" name="Group 21"/>
            <p:cNvGrpSpPr/>
            <p:nvPr/>
          </p:nvGrpSpPr>
          <p:grpSpPr>
            <a:xfrm>
              <a:off x="418829" y="1791653"/>
              <a:ext cx="396493" cy="396493"/>
              <a:chOff x="5089313" y="4979565"/>
              <a:chExt cx="704425" cy="704425"/>
            </a:xfrm>
          </p:grpSpPr>
          <p:sp>
            <p:nvSpPr>
              <p:cNvPr id="24" name="Freeform 21"/>
              <p:cNvSpPr>
                <a:spLocks noEditPoints="1"/>
              </p:cNvSpPr>
              <p:nvPr/>
            </p:nvSpPr>
            <p:spPr bwMode="auto">
              <a:xfrm>
                <a:off x="5172868" y="5130377"/>
                <a:ext cx="537314" cy="402801"/>
              </a:xfrm>
              <a:custGeom>
                <a:avLst/>
                <a:gdLst>
                  <a:gd name="T0" fmla="*/ 288 w 300"/>
                  <a:gd name="T1" fmla="*/ 25 h 225"/>
                  <a:gd name="T2" fmla="*/ 288 w 300"/>
                  <a:gd name="T3" fmla="*/ 198 h 225"/>
                  <a:gd name="T4" fmla="*/ 275 w 300"/>
                  <a:gd name="T5" fmla="*/ 200 h 225"/>
                  <a:gd name="T6" fmla="*/ 275 w 300"/>
                  <a:gd name="T7" fmla="*/ 0 h 225"/>
                  <a:gd name="T8" fmla="*/ 150 w 300"/>
                  <a:gd name="T9" fmla="*/ 28 h 225"/>
                  <a:gd name="T10" fmla="*/ 25 w 300"/>
                  <a:gd name="T11" fmla="*/ 0 h 225"/>
                  <a:gd name="T12" fmla="*/ 25 w 300"/>
                  <a:gd name="T13" fmla="*/ 200 h 225"/>
                  <a:gd name="T14" fmla="*/ 13 w 300"/>
                  <a:gd name="T15" fmla="*/ 198 h 225"/>
                  <a:gd name="T16" fmla="*/ 13 w 300"/>
                  <a:gd name="T17" fmla="*/ 25 h 225"/>
                  <a:gd name="T18" fmla="*/ 0 w 300"/>
                  <a:gd name="T19" fmla="*/ 25 h 225"/>
                  <a:gd name="T20" fmla="*/ 0 w 300"/>
                  <a:gd name="T21" fmla="*/ 212 h 225"/>
                  <a:gd name="T22" fmla="*/ 113 w 300"/>
                  <a:gd name="T23" fmla="*/ 212 h 225"/>
                  <a:gd name="T24" fmla="*/ 150 w 300"/>
                  <a:gd name="T25" fmla="*/ 225 h 225"/>
                  <a:gd name="T26" fmla="*/ 187 w 300"/>
                  <a:gd name="T27" fmla="*/ 212 h 225"/>
                  <a:gd name="T28" fmla="*/ 300 w 300"/>
                  <a:gd name="T29" fmla="*/ 212 h 225"/>
                  <a:gd name="T30" fmla="*/ 300 w 300"/>
                  <a:gd name="T31" fmla="*/ 25 h 225"/>
                  <a:gd name="T32" fmla="*/ 288 w 300"/>
                  <a:gd name="T33" fmla="*/ 25 h 225"/>
                  <a:gd name="T34" fmla="*/ 138 w 300"/>
                  <a:gd name="T35" fmla="*/ 195 h 225"/>
                  <a:gd name="T36" fmla="*/ 50 w 300"/>
                  <a:gd name="T37" fmla="*/ 177 h 225"/>
                  <a:gd name="T38" fmla="*/ 50 w 300"/>
                  <a:gd name="T39" fmla="*/ 26 h 225"/>
                  <a:gd name="T40" fmla="*/ 138 w 300"/>
                  <a:gd name="T41" fmla="*/ 50 h 225"/>
                  <a:gd name="T42" fmla="*/ 138 w 300"/>
                  <a:gd name="T43" fmla="*/ 195 h 225"/>
                  <a:gd name="T44" fmla="*/ 250 w 300"/>
                  <a:gd name="T45" fmla="*/ 177 h 225"/>
                  <a:gd name="T46" fmla="*/ 163 w 300"/>
                  <a:gd name="T47" fmla="*/ 195 h 225"/>
                  <a:gd name="T48" fmla="*/ 163 w 300"/>
                  <a:gd name="T49" fmla="*/ 50 h 225"/>
                  <a:gd name="T50" fmla="*/ 250 w 300"/>
                  <a:gd name="T51" fmla="*/ 26 h 225"/>
                  <a:gd name="T52" fmla="*/ 250 w 300"/>
                  <a:gd name="T53" fmla="*/ 177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00" h="225">
                    <a:moveTo>
                      <a:pt x="288" y="25"/>
                    </a:moveTo>
                    <a:lnTo>
                      <a:pt x="288" y="198"/>
                    </a:lnTo>
                    <a:lnTo>
                      <a:pt x="275" y="200"/>
                    </a:lnTo>
                    <a:lnTo>
                      <a:pt x="275" y="0"/>
                    </a:lnTo>
                    <a:cubicBezTo>
                      <a:pt x="226" y="1"/>
                      <a:pt x="181" y="9"/>
                      <a:pt x="150" y="28"/>
                    </a:cubicBezTo>
                    <a:cubicBezTo>
                      <a:pt x="119" y="9"/>
                      <a:pt x="74" y="1"/>
                      <a:pt x="25" y="0"/>
                    </a:cubicBezTo>
                    <a:lnTo>
                      <a:pt x="25" y="200"/>
                    </a:lnTo>
                    <a:lnTo>
                      <a:pt x="13" y="198"/>
                    </a:lnTo>
                    <a:lnTo>
                      <a:pt x="13" y="25"/>
                    </a:lnTo>
                    <a:lnTo>
                      <a:pt x="0" y="25"/>
                    </a:lnTo>
                    <a:lnTo>
                      <a:pt x="0" y="212"/>
                    </a:lnTo>
                    <a:lnTo>
                      <a:pt x="113" y="212"/>
                    </a:lnTo>
                    <a:cubicBezTo>
                      <a:pt x="132" y="212"/>
                      <a:pt x="134" y="225"/>
                      <a:pt x="150" y="225"/>
                    </a:cubicBezTo>
                    <a:cubicBezTo>
                      <a:pt x="166" y="225"/>
                      <a:pt x="168" y="212"/>
                      <a:pt x="187" y="212"/>
                    </a:cubicBezTo>
                    <a:lnTo>
                      <a:pt x="300" y="212"/>
                    </a:lnTo>
                    <a:lnTo>
                      <a:pt x="300" y="25"/>
                    </a:lnTo>
                    <a:lnTo>
                      <a:pt x="288" y="25"/>
                    </a:lnTo>
                    <a:close/>
                    <a:moveTo>
                      <a:pt x="138" y="195"/>
                    </a:moveTo>
                    <a:cubicBezTo>
                      <a:pt x="113" y="185"/>
                      <a:pt x="86" y="179"/>
                      <a:pt x="50" y="177"/>
                    </a:cubicBezTo>
                    <a:lnTo>
                      <a:pt x="50" y="26"/>
                    </a:lnTo>
                    <a:cubicBezTo>
                      <a:pt x="79" y="28"/>
                      <a:pt x="112" y="34"/>
                      <a:pt x="138" y="50"/>
                    </a:cubicBezTo>
                    <a:lnTo>
                      <a:pt x="138" y="195"/>
                    </a:lnTo>
                    <a:close/>
                    <a:moveTo>
                      <a:pt x="250" y="177"/>
                    </a:moveTo>
                    <a:cubicBezTo>
                      <a:pt x="214" y="179"/>
                      <a:pt x="187" y="185"/>
                      <a:pt x="163" y="195"/>
                    </a:cubicBezTo>
                    <a:lnTo>
                      <a:pt x="163" y="50"/>
                    </a:lnTo>
                    <a:cubicBezTo>
                      <a:pt x="188" y="34"/>
                      <a:pt x="221" y="28"/>
                      <a:pt x="250" y="26"/>
                    </a:cubicBezTo>
                    <a:lnTo>
                      <a:pt x="250" y="177"/>
                    </a:lnTo>
                    <a:close/>
                  </a:path>
                </a:pathLst>
              </a:custGeom>
              <a:solidFill>
                <a:srgbClr val="0055A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5089313" y="4979565"/>
                <a:ext cx="704425" cy="704425"/>
              </a:xfrm>
              <a:prstGeom prst="ellipse">
                <a:avLst/>
              </a:pr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869251" y="1624597"/>
              <a:ext cx="591190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400" dirty="0" smtClean="0"/>
                <a:t>A number of studies developed for the new HL-LHC galleries at Pt. 1 &amp; 5 such as </a:t>
              </a:r>
              <a:r>
                <a:rPr lang="en-US" sz="1400" b="1" dirty="0" smtClean="0"/>
                <a:t>air activation</a:t>
              </a:r>
              <a:r>
                <a:rPr lang="en-US" sz="1400" dirty="0" smtClean="0"/>
                <a:t>, </a:t>
              </a:r>
              <a:r>
                <a:rPr lang="en-US" sz="1400" b="1" dirty="0" smtClean="0"/>
                <a:t>shielding requirements</a:t>
              </a:r>
              <a:r>
                <a:rPr lang="en-US" sz="1400" dirty="0" smtClean="0"/>
                <a:t>, </a:t>
              </a:r>
              <a:r>
                <a:rPr lang="en-US" sz="1400" b="1" dirty="0" smtClean="0"/>
                <a:t>dose during an emergency</a:t>
              </a:r>
              <a:r>
                <a:rPr lang="en-US" sz="1400" dirty="0" smtClean="0"/>
                <a:t> evacuation via the LHC tunnel, and more → List in backup.</a:t>
              </a:r>
              <a:endParaRPr lang="en-GB" sz="14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772489" y="1187569"/>
            <a:ext cx="7186675" cy="396493"/>
            <a:chOff x="418829" y="2892594"/>
            <a:chExt cx="7186675" cy="396493"/>
          </a:xfrm>
        </p:grpSpPr>
        <p:grpSp>
          <p:nvGrpSpPr>
            <p:cNvPr id="27" name="Group 26"/>
            <p:cNvGrpSpPr/>
            <p:nvPr/>
          </p:nvGrpSpPr>
          <p:grpSpPr>
            <a:xfrm>
              <a:off x="418829" y="2892594"/>
              <a:ext cx="396493" cy="396493"/>
              <a:chOff x="2701131" y="4838701"/>
              <a:chExt cx="704425" cy="704425"/>
            </a:xfrm>
          </p:grpSpPr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2803574" y="4930855"/>
                <a:ext cx="499538" cy="520116"/>
              </a:xfrm>
              <a:custGeom>
                <a:avLst/>
                <a:gdLst>
                  <a:gd name="T0" fmla="*/ 59 w 288"/>
                  <a:gd name="T1" fmla="*/ 72 h 300"/>
                  <a:gd name="T2" fmla="*/ 114 w 288"/>
                  <a:gd name="T3" fmla="*/ 84 h 300"/>
                  <a:gd name="T4" fmla="*/ 59 w 288"/>
                  <a:gd name="T5" fmla="*/ 72 h 300"/>
                  <a:gd name="T6" fmla="*/ 87 w 288"/>
                  <a:gd name="T7" fmla="*/ 81 h 300"/>
                  <a:gd name="T8" fmla="*/ 87 w 288"/>
                  <a:gd name="T9" fmla="*/ 67 h 300"/>
                  <a:gd name="T10" fmla="*/ 0 w 288"/>
                  <a:gd name="T11" fmla="*/ 76 h 300"/>
                  <a:gd name="T12" fmla="*/ 0 w 288"/>
                  <a:gd name="T13" fmla="*/ 76 h 300"/>
                  <a:gd name="T14" fmla="*/ 288 w 288"/>
                  <a:gd name="T15" fmla="*/ 77 h 300"/>
                  <a:gd name="T16" fmla="*/ 150 w 288"/>
                  <a:gd name="T17" fmla="*/ 215 h 300"/>
                  <a:gd name="T18" fmla="*/ 273 w 288"/>
                  <a:gd name="T19" fmla="*/ 83 h 300"/>
                  <a:gd name="T20" fmla="*/ 15 w 288"/>
                  <a:gd name="T21" fmla="*/ 83 h 300"/>
                  <a:gd name="T22" fmla="*/ 138 w 288"/>
                  <a:gd name="T23" fmla="*/ 215 h 300"/>
                  <a:gd name="T24" fmla="*/ 0 w 288"/>
                  <a:gd name="T25" fmla="*/ 76 h 300"/>
                  <a:gd name="T26" fmla="*/ 288 w 288"/>
                  <a:gd name="T27" fmla="*/ 229 h 300"/>
                  <a:gd name="T28" fmla="*/ 150 w 288"/>
                  <a:gd name="T29" fmla="*/ 229 h 300"/>
                  <a:gd name="T30" fmla="*/ 116 w 288"/>
                  <a:gd name="T31" fmla="*/ 114 h 300"/>
                  <a:gd name="T32" fmla="*/ 171 w 288"/>
                  <a:gd name="T33" fmla="*/ 102 h 300"/>
                  <a:gd name="T34" fmla="*/ 116 w 288"/>
                  <a:gd name="T35" fmla="*/ 102 h 300"/>
                  <a:gd name="T36" fmla="*/ 144 w 288"/>
                  <a:gd name="T37" fmla="*/ 97 h 300"/>
                  <a:gd name="T38" fmla="*/ 144 w 288"/>
                  <a:gd name="T39" fmla="*/ 111 h 300"/>
                  <a:gd name="T40" fmla="*/ 144 w 288"/>
                  <a:gd name="T41" fmla="*/ 97 h 300"/>
                  <a:gd name="T42" fmla="*/ 171 w 288"/>
                  <a:gd name="T43" fmla="*/ 43 h 300"/>
                  <a:gd name="T44" fmla="*/ 116 w 288"/>
                  <a:gd name="T45" fmla="*/ 43 h 300"/>
                  <a:gd name="T46" fmla="*/ 171 w 288"/>
                  <a:gd name="T47" fmla="*/ 55 h 300"/>
                  <a:gd name="T48" fmla="*/ 161 w 288"/>
                  <a:gd name="T49" fmla="*/ 45 h 300"/>
                  <a:gd name="T50" fmla="*/ 127 w 288"/>
                  <a:gd name="T51" fmla="*/ 45 h 300"/>
                  <a:gd name="T52" fmla="*/ 228 w 288"/>
                  <a:gd name="T53" fmla="*/ 84 h 300"/>
                  <a:gd name="T54" fmla="*/ 173 w 288"/>
                  <a:gd name="T55" fmla="*/ 72 h 300"/>
                  <a:gd name="T56" fmla="*/ 173 w 288"/>
                  <a:gd name="T57" fmla="*/ 84 h 300"/>
                  <a:gd name="T58" fmla="*/ 183 w 288"/>
                  <a:gd name="T59" fmla="*/ 74 h 300"/>
                  <a:gd name="T60" fmla="*/ 218 w 288"/>
                  <a:gd name="T61" fmla="*/ 74 h 300"/>
                  <a:gd name="T62" fmla="*/ 183 w 288"/>
                  <a:gd name="T63" fmla="*/ 74 h 300"/>
                  <a:gd name="T64" fmla="*/ 138 w 288"/>
                  <a:gd name="T65" fmla="*/ 300 h 300"/>
                  <a:gd name="T66" fmla="*/ 0 w 288"/>
                  <a:gd name="T67" fmla="*/ 1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8" h="300">
                    <a:moveTo>
                      <a:pt x="59" y="72"/>
                    </a:moveTo>
                    <a:lnTo>
                      <a:pt x="59" y="72"/>
                    </a:lnTo>
                    <a:lnTo>
                      <a:pt x="59" y="84"/>
                    </a:lnTo>
                    <a:cubicBezTo>
                      <a:pt x="59" y="104"/>
                      <a:pt x="114" y="104"/>
                      <a:pt x="114" y="84"/>
                    </a:cubicBezTo>
                    <a:lnTo>
                      <a:pt x="114" y="72"/>
                    </a:lnTo>
                    <a:cubicBezTo>
                      <a:pt x="112" y="53"/>
                      <a:pt x="61" y="53"/>
                      <a:pt x="59" y="72"/>
                    </a:cubicBezTo>
                    <a:close/>
                    <a:moveTo>
                      <a:pt x="104" y="74"/>
                    </a:moveTo>
                    <a:cubicBezTo>
                      <a:pt x="104" y="78"/>
                      <a:pt x="96" y="81"/>
                      <a:pt x="87" y="81"/>
                    </a:cubicBezTo>
                    <a:cubicBezTo>
                      <a:pt x="77" y="81"/>
                      <a:pt x="70" y="78"/>
                      <a:pt x="70" y="74"/>
                    </a:cubicBezTo>
                    <a:cubicBezTo>
                      <a:pt x="70" y="70"/>
                      <a:pt x="77" y="67"/>
                      <a:pt x="87" y="67"/>
                    </a:cubicBezTo>
                    <a:cubicBezTo>
                      <a:pt x="96" y="67"/>
                      <a:pt x="104" y="70"/>
                      <a:pt x="104" y="74"/>
                    </a:cubicBezTo>
                    <a:close/>
                    <a:moveTo>
                      <a:pt x="0" y="76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44" y="0"/>
                    </a:lnTo>
                    <a:lnTo>
                      <a:pt x="288" y="77"/>
                    </a:lnTo>
                    <a:lnTo>
                      <a:pt x="288" y="142"/>
                    </a:lnTo>
                    <a:lnTo>
                      <a:pt x="150" y="215"/>
                    </a:lnTo>
                    <a:lnTo>
                      <a:pt x="150" y="148"/>
                    </a:lnTo>
                    <a:lnTo>
                      <a:pt x="273" y="83"/>
                    </a:lnTo>
                    <a:lnTo>
                      <a:pt x="144" y="14"/>
                    </a:lnTo>
                    <a:lnTo>
                      <a:pt x="15" y="83"/>
                    </a:lnTo>
                    <a:lnTo>
                      <a:pt x="138" y="148"/>
                    </a:lnTo>
                    <a:lnTo>
                      <a:pt x="138" y="215"/>
                    </a:lnTo>
                    <a:lnTo>
                      <a:pt x="0" y="141"/>
                    </a:lnTo>
                    <a:lnTo>
                      <a:pt x="0" y="76"/>
                    </a:lnTo>
                    <a:close/>
                    <a:moveTo>
                      <a:pt x="288" y="156"/>
                    </a:moveTo>
                    <a:lnTo>
                      <a:pt x="288" y="229"/>
                    </a:lnTo>
                    <a:lnTo>
                      <a:pt x="150" y="300"/>
                    </a:lnTo>
                    <a:lnTo>
                      <a:pt x="150" y="229"/>
                    </a:lnTo>
                    <a:lnTo>
                      <a:pt x="288" y="156"/>
                    </a:lnTo>
                    <a:close/>
                    <a:moveTo>
                      <a:pt x="116" y="114"/>
                    </a:moveTo>
                    <a:cubicBezTo>
                      <a:pt x="116" y="134"/>
                      <a:pt x="171" y="135"/>
                      <a:pt x="171" y="114"/>
                    </a:cubicBezTo>
                    <a:lnTo>
                      <a:pt x="171" y="102"/>
                    </a:lnTo>
                    <a:cubicBezTo>
                      <a:pt x="169" y="83"/>
                      <a:pt x="118" y="83"/>
                      <a:pt x="117" y="102"/>
                    </a:cubicBezTo>
                    <a:lnTo>
                      <a:pt x="116" y="102"/>
                    </a:lnTo>
                    <a:lnTo>
                      <a:pt x="116" y="114"/>
                    </a:lnTo>
                    <a:close/>
                    <a:moveTo>
                      <a:pt x="144" y="97"/>
                    </a:moveTo>
                    <a:cubicBezTo>
                      <a:pt x="153" y="97"/>
                      <a:pt x="161" y="100"/>
                      <a:pt x="161" y="104"/>
                    </a:cubicBezTo>
                    <a:cubicBezTo>
                      <a:pt x="161" y="108"/>
                      <a:pt x="153" y="111"/>
                      <a:pt x="144" y="111"/>
                    </a:cubicBezTo>
                    <a:cubicBezTo>
                      <a:pt x="134" y="111"/>
                      <a:pt x="127" y="108"/>
                      <a:pt x="127" y="104"/>
                    </a:cubicBezTo>
                    <a:cubicBezTo>
                      <a:pt x="127" y="100"/>
                      <a:pt x="134" y="97"/>
                      <a:pt x="144" y="97"/>
                    </a:cubicBezTo>
                    <a:close/>
                    <a:moveTo>
                      <a:pt x="171" y="55"/>
                    </a:moveTo>
                    <a:lnTo>
                      <a:pt x="171" y="43"/>
                    </a:lnTo>
                    <a:cubicBezTo>
                      <a:pt x="169" y="24"/>
                      <a:pt x="118" y="24"/>
                      <a:pt x="117" y="43"/>
                    </a:cubicBezTo>
                    <a:lnTo>
                      <a:pt x="116" y="43"/>
                    </a:lnTo>
                    <a:lnTo>
                      <a:pt x="116" y="55"/>
                    </a:lnTo>
                    <a:cubicBezTo>
                      <a:pt x="116" y="75"/>
                      <a:pt x="171" y="75"/>
                      <a:pt x="171" y="55"/>
                    </a:cubicBezTo>
                    <a:close/>
                    <a:moveTo>
                      <a:pt x="144" y="38"/>
                    </a:moveTo>
                    <a:cubicBezTo>
                      <a:pt x="153" y="38"/>
                      <a:pt x="161" y="41"/>
                      <a:pt x="161" y="45"/>
                    </a:cubicBezTo>
                    <a:cubicBezTo>
                      <a:pt x="161" y="49"/>
                      <a:pt x="153" y="52"/>
                      <a:pt x="144" y="52"/>
                    </a:cubicBezTo>
                    <a:cubicBezTo>
                      <a:pt x="134" y="52"/>
                      <a:pt x="127" y="49"/>
                      <a:pt x="127" y="45"/>
                    </a:cubicBezTo>
                    <a:cubicBezTo>
                      <a:pt x="127" y="41"/>
                      <a:pt x="134" y="38"/>
                      <a:pt x="144" y="38"/>
                    </a:cubicBezTo>
                    <a:close/>
                    <a:moveTo>
                      <a:pt x="228" y="84"/>
                    </a:moveTo>
                    <a:lnTo>
                      <a:pt x="228" y="72"/>
                    </a:lnTo>
                    <a:cubicBezTo>
                      <a:pt x="226" y="53"/>
                      <a:pt x="175" y="53"/>
                      <a:pt x="173" y="72"/>
                    </a:cubicBezTo>
                    <a:lnTo>
                      <a:pt x="173" y="72"/>
                    </a:lnTo>
                    <a:lnTo>
                      <a:pt x="173" y="84"/>
                    </a:lnTo>
                    <a:cubicBezTo>
                      <a:pt x="173" y="104"/>
                      <a:pt x="228" y="104"/>
                      <a:pt x="228" y="84"/>
                    </a:cubicBezTo>
                    <a:close/>
                    <a:moveTo>
                      <a:pt x="183" y="74"/>
                    </a:moveTo>
                    <a:cubicBezTo>
                      <a:pt x="183" y="70"/>
                      <a:pt x="191" y="67"/>
                      <a:pt x="201" y="67"/>
                    </a:cubicBezTo>
                    <a:cubicBezTo>
                      <a:pt x="210" y="67"/>
                      <a:pt x="218" y="70"/>
                      <a:pt x="218" y="74"/>
                    </a:cubicBezTo>
                    <a:cubicBezTo>
                      <a:pt x="218" y="78"/>
                      <a:pt x="210" y="81"/>
                      <a:pt x="201" y="81"/>
                    </a:cubicBezTo>
                    <a:cubicBezTo>
                      <a:pt x="191" y="81"/>
                      <a:pt x="183" y="78"/>
                      <a:pt x="183" y="74"/>
                    </a:cubicBezTo>
                    <a:close/>
                    <a:moveTo>
                      <a:pt x="138" y="229"/>
                    </a:moveTo>
                    <a:lnTo>
                      <a:pt x="138" y="300"/>
                    </a:lnTo>
                    <a:lnTo>
                      <a:pt x="0" y="229"/>
                    </a:lnTo>
                    <a:lnTo>
                      <a:pt x="0" y="156"/>
                    </a:lnTo>
                    <a:lnTo>
                      <a:pt x="138" y="229"/>
                    </a:lnTo>
                    <a:close/>
                  </a:path>
                </a:pathLst>
              </a:custGeom>
              <a:solidFill>
                <a:srgbClr val="0055A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701131" y="4838701"/>
                <a:ext cx="704425" cy="704425"/>
              </a:xfrm>
              <a:prstGeom prst="ellipse">
                <a:avLst/>
              </a:pr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872983" y="2941232"/>
              <a:ext cx="67325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en-US" sz="1400" b="1" dirty="0" smtClean="0">
                  <a:solidFill>
                    <a:srgbClr val="0055A0"/>
                  </a:solidFill>
                </a:rPr>
                <a:t>Accurate FLUKA geometry of the “as-built” HL-LHC galleries at Pt.1 and Pt. 5</a:t>
              </a:r>
              <a:r>
                <a:rPr lang="en-US" sz="1400" dirty="0" smtClean="0">
                  <a:solidFill>
                    <a:srgbClr val="0055A0"/>
                  </a:solidFill>
                </a:rPr>
                <a:t>.</a:t>
              </a:r>
              <a:endParaRPr lang="en-US" sz="1400" dirty="0">
                <a:solidFill>
                  <a:srgbClr val="0055A0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36000" y="407923"/>
            <a:ext cx="704425" cy="704425"/>
            <a:chOff x="8182129" y="4591352"/>
            <a:chExt cx="704425" cy="704425"/>
          </a:xfrm>
        </p:grpSpPr>
        <p:sp>
          <p:nvSpPr>
            <p:cNvPr id="35" name="Oval 34"/>
            <p:cNvSpPr/>
            <p:nvPr/>
          </p:nvSpPr>
          <p:spPr>
            <a:xfrm>
              <a:off x="8182129" y="4591352"/>
              <a:ext cx="704425" cy="704425"/>
            </a:xfrm>
            <a:prstGeom prst="ellipse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Freeform 156">
              <a:extLst>
                <a:ext uri="{FF2B5EF4-FFF2-40B4-BE49-F238E27FC236}">
                  <a16:creationId xmlns:a16="http://schemas.microsoft.com/office/drawing/2014/main" id="{E2EA9F53-808C-DDE6-2608-F9CC9A6A04D8}"/>
                </a:ext>
              </a:extLst>
            </p:cNvPr>
            <p:cNvSpPr/>
            <p:nvPr/>
          </p:nvSpPr>
          <p:spPr>
            <a:xfrm>
              <a:off x="8251603" y="4696779"/>
              <a:ext cx="565278" cy="515199"/>
            </a:xfrm>
            <a:custGeom>
              <a:avLst/>
              <a:gdLst>
                <a:gd name="connsiteX0" fmla="*/ 828616 w 1948960"/>
                <a:gd name="connsiteY0" fmla="*/ 1097504 h 1811370"/>
                <a:gd name="connsiteX1" fmla="*/ 857713 w 1948960"/>
                <a:gd name="connsiteY1" fmla="*/ 1113299 h 1811370"/>
                <a:gd name="connsiteX2" fmla="*/ 974480 w 1948960"/>
                <a:gd name="connsiteY2" fmla="*/ 1136873 h 1811370"/>
                <a:gd name="connsiteX3" fmla="*/ 1091247 w 1948960"/>
                <a:gd name="connsiteY3" fmla="*/ 1113299 h 1811370"/>
                <a:gd name="connsiteX4" fmla="*/ 1119884 w 1948960"/>
                <a:gd name="connsiteY4" fmla="*/ 1097754 h 1811370"/>
                <a:gd name="connsiteX5" fmla="*/ 1461263 w 1948960"/>
                <a:gd name="connsiteY5" fmla="*/ 1680216 h 1811370"/>
                <a:gd name="connsiteX6" fmla="*/ 1438976 w 1948960"/>
                <a:gd name="connsiteY6" fmla="*/ 1693755 h 1811370"/>
                <a:gd name="connsiteX7" fmla="*/ 974480 w 1948960"/>
                <a:gd name="connsiteY7" fmla="*/ 1811370 h 1811370"/>
                <a:gd name="connsiteX8" fmla="*/ 509984 w 1948960"/>
                <a:gd name="connsiteY8" fmla="*/ 1693755 h 1811370"/>
                <a:gd name="connsiteX9" fmla="*/ 487248 w 1948960"/>
                <a:gd name="connsiteY9" fmla="*/ 1679943 h 1811370"/>
                <a:gd name="connsiteX10" fmla="*/ 974480 w 1948960"/>
                <a:gd name="connsiteY10" fmla="*/ 632720 h 1811370"/>
                <a:gd name="connsiteX11" fmla="*/ 1195381 w 1948960"/>
                <a:gd name="connsiteY11" fmla="*/ 853621 h 1811370"/>
                <a:gd name="connsiteX12" fmla="*/ 974480 w 1948960"/>
                <a:gd name="connsiteY12" fmla="*/ 1074522 h 1811370"/>
                <a:gd name="connsiteX13" fmla="*/ 753579 w 1948960"/>
                <a:gd name="connsiteY13" fmla="*/ 853621 h 1811370"/>
                <a:gd name="connsiteX14" fmla="*/ 974480 w 1948960"/>
                <a:gd name="connsiteY14" fmla="*/ 632720 h 1811370"/>
                <a:gd name="connsiteX15" fmla="*/ 476651 w 1948960"/>
                <a:gd name="connsiteY15" fmla="*/ 273 h 1811370"/>
                <a:gd name="connsiteX16" fmla="*/ 817713 w 1948960"/>
                <a:gd name="connsiteY16" fmla="*/ 582192 h 1811370"/>
                <a:gd name="connsiteX17" fmla="*/ 806757 w 1948960"/>
                <a:gd name="connsiteY17" fmla="*/ 588139 h 1811370"/>
                <a:gd name="connsiteX18" fmla="*/ 674497 w 1948960"/>
                <a:gd name="connsiteY18" fmla="*/ 836889 h 1811370"/>
                <a:gd name="connsiteX19" fmla="*/ 676485 w 1948960"/>
                <a:gd name="connsiteY19" fmla="*/ 856609 h 1811370"/>
                <a:gd name="connsiteX20" fmla="*/ 996 w 1948960"/>
                <a:gd name="connsiteY20" fmla="*/ 856609 h 1811370"/>
                <a:gd name="connsiteX21" fmla="*/ 0 w 1948960"/>
                <a:gd name="connsiteY21" fmla="*/ 836889 h 1811370"/>
                <a:gd name="connsiteX22" fmla="*/ 429639 w 1948960"/>
                <a:gd name="connsiteY22" fmla="*/ 28835 h 1811370"/>
                <a:gd name="connsiteX23" fmla="*/ 1471858 w 1948960"/>
                <a:gd name="connsiteY23" fmla="*/ 0 h 1811370"/>
                <a:gd name="connsiteX24" fmla="*/ 1519321 w 1948960"/>
                <a:gd name="connsiteY24" fmla="*/ 28833 h 1811370"/>
                <a:gd name="connsiteX25" fmla="*/ 1948960 w 1948960"/>
                <a:gd name="connsiteY25" fmla="*/ 836889 h 1811370"/>
                <a:gd name="connsiteX26" fmla="*/ 1947964 w 1948960"/>
                <a:gd name="connsiteY26" fmla="*/ 856609 h 1811370"/>
                <a:gd name="connsiteX27" fmla="*/ 1272474 w 1948960"/>
                <a:gd name="connsiteY27" fmla="*/ 856608 h 1811370"/>
                <a:gd name="connsiteX28" fmla="*/ 1274462 w 1948960"/>
                <a:gd name="connsiteY28" fmla="*/ 836889 h 1811370"/>
                <a:gd name="connsiteX29" fmla="*/ 1142202 w 1948960"/>
                <a:gd name="connsiteY29" fmla="*/ 588137 h 1811370"/>
                <a:gd name="connsiteX30" fmla="*/ 1130785 w 1948960"/>
                <a:gd name="connsiteY30" fmla="*/ 581941 h 1811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48960" h="1811370">
                  <a:moveTo>
                    <a:pt x="828616" y="1097504"/>
                  </a:moveTo>
                  <a:lnTo>
                    <a:pt x="857713" y="1113299"/>
                  </a:lnTo>
                  <a:cubicBezTo>
                    <a:pt x="893603" y="1128478"/>
                    <a:pt x="933061" y="1136873"/>
                    <a:pt x="974480" y="1136873"/>
                  </a:cubicBezTo>
                  <a:cubicBezTo>
                    <a:pt x="1015900" y="1136872"/>
                    <a:pt x="1055358" y="1128478"/>
                    <a:pt x="1091247" y="1113299"/>
                  </a:cubicBezTo>
                  <a:lnTo>
                    <a:pt x="1119884" y="1097754"/>
                  </a:lnTo>
                  <a:lnTo>
                    <a:pt x="1461263" y="1680216"/>
                  </a:lnTo>
                  <a:lnTo>
                    <a:pt x="1438976" y="1693755"/>
                  </a:lnTo>
                  <a:cubicBezTo>
                    <a:pt x="1300898" y="1768763"/>
                    <a:pt x="1142664" y="1811370"/>
                    <a:pt x="974480" y="1811370"/>
                  </a:cubicBezTo>
                  <a:cubicBezTo>
                    <a:pt x="806295" y="1811370"/>
                    <a:pt x="648061" y="1768764"/>
                    <a:pt x="509984" y="1693755"/>
                  </a:cubicBezTo>
                  <a:lnTo>
                    <a:pt x="487248" y="1679943"/>
                  </a:lnTo>
                  <a:close/>
                  <a:moveTo>
                    <a:pt x="974480" y="632720"/>
                  </a:moveTo>
                  <a:cubicBezTo>
                    <a:pt x="1096480" y="632720"/>
                    <a:pt x="1195381" y="731621"/>
                    <a:pt x="1195381" y="853621"/>
                  </a:cubicBezTo>
                  <a:cubicBezTo>
                    <a:pt x="1195381" y="975621"/>
                    <a:pt x="1096480" y="1074522"/>
                    <a:pt x="974480" y="1074522"/>
                  </a:cubicBezTo>
                  <a:cubicBezTo>
                    <a:pt x="852480" y="1074522"/>
                    <a:pt x="753579" y="975621"/>
                    <a:pt x="753579" y="853621"/>
                  </a:cubicBezTo>
                  <a:cubicBezTo>
                    <a:pt x="753579" y="731621"/>
                    <a:pt x="852480" y="632720"/>
                    <a:pt x="974480" y="632720"/>
                  </a:cubicBezTo>
                  <a:close/>
                  <a:moveTo>
                    <a:pt x="476651" y="273"/>
                  </a:moveTo>
                  <a:lnTo>
                    <a:pt x="817713" y="582192"/>
                  </a:lnTo>
                  <a:lnTo>
                    <a:pt x="806757" y="588139"/>
                  </a:lnTo>
                  <a:cubicBezTo>
                    <a:pt x="726960" y="642047"/>
                    <a:pt x="674497" y="733342"/>
                    <a:pt x="674497" y="836889"/>
                  </a:cubicBezTo>
                  <a:lnTo>
                    <a:pt x="676485" y="856609"/>
                  </a:lnTo>
                  <a:lnTo>
                    <a:pt x="996" y="856609"/>
                  </a:lnTo>
                  <a:lnTo>
                    <a:pt x="0" y="836889"/>
                  </a:lnTo>
                  <a:cubicBezTo>
                    <a:pt x="0" y="500520"/>
                    <a:pt x="170425" y="203956"/>
                    <a:pt x="429639" y="28835"/>
                  </a:cubicBezTo>
                  <a:close/>
                  <a:moveTo>
                    <a:pt x="1471858" y="0"/>
                  </a:moveTo>
                  <a:lnTo>
                    <a:pt x="1519321" y="28833"/>
                  </a:lnTo>
                  <a:cubicBezTo>
                    <a:pt x="1778534" y="203955"/>
                    <a:pt x="1948960" y="500519"/>
                    <a:pt x="1948960" y="836889"/>
                  </a:cubicBezTo>
                  <a:lnTo>
                    <a:pt x="1947964" y="856609"/>
                  </a:lnTo>
                  <a:lnTo>
                    <a:pt x="1272474" y="856608"/>
                  </a:lnTo>
                  <a:lnTo>
                    <a:pt x="1274462" y="836889"/>
                  </a:lnTo>
                  <a:cubicBezTo>
                    <a:pt x="1274463" y="733341"/>
                    <a:pt x="1222000" y="642047"/>
                    <a:pt x="1142202" y="588137"/>
                  </a:cubicBezTo>
                  <a:lnTo>
                    <a:pt x="1130785" y="58194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836" y="1106952"/>
            <a:ext cx="5657328" cy="3993727"/>
          </a:xfrm>
          <a:prstGeom prst="rect">
            <a:avLst/>
          </a:prstGeom>
        </p:spPr>
      </p:pic>
      <p:pic>
        <p:nvPicPr>
          <p:cNvPr id="38" name="Picture 37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747" y="4863074"/>
            <a:ext cx="6841518" cy="740453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6541622" y="5603527"/>
            <a:ext cx="47064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>
                <a:solidFill>
                  <a:srgbClr val="4D4D4D"/>
                </a:solidFill>
              </a:rPr>
              <a:t>Sketch of the escape path </a:t>
            </a:r>
            <a:r>
              <a:rPr lang="en-GB" sz="800" i="1" dirty="0" smtClean="0">
                <a:solidFill>
                  <a:srgbClr val="4D4D4D"/>
                </a:solidFill>
              </a:rPr>
              <a:t>in </a:t>
            </a:r>
            <a:r>
              <a:rPr lang="en-GB" sz="800" i="1" dirty="0">
                <a:solidFill>
                  <a:srgbClr val="4D4D4D"/>
                </a:solidFill>
              </a:rPr>
              <a:t>right LSS1 (UPR17 via PM15) </a:t>
            </a:r>
            <a:r>
              <a:rPr lang="en-GB" sz="800" i="1" dirty="0" smtClean="0">
                <a:solidFill>
                  <a:srgbClr val="4D4D4D"/>
                </a:solidFill>
              </a:rPr>
              <a:t>as </a:t>
            </a:r>
            <a:r>
              <a:rPr lang="en-GB" sz="800" i="1" dirty="0">
                <a:solidFill>
                  <a:srgbClr val="4D4D4D"/>
                </a:solidFill>
              </a:rPr>
              <a:t>implemented in Flair’s WDP planner.</a:t>
            </a:r>
          </a:p>
        </p:txBody>
      </p:sp>
      <p:pic>
        <p:nvPicPr>
          <p:cNvPr id="40" name="Picture 39" descr="Screen Clippi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017" y="2737249"/>
            <a:ext cx="3186028" cy="2064779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204116" y="2407497"/>
            <a:ext cx="3883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>
                <a:solidFill>
                  <a:srgbClr val="4D4D4D"/>
                </a:solidFill>
              </a:rPr>
              <a:t>Cumulated effective dose E (µ</a:t>
            </a:r>
            <a:r>
              <a:rPr lang="en-GB" sz="800" i="1" dirty="0" err="1">
                <a:solidFill>
                  <a:srgbClr val="4D4D4D"/>
                </a:solidFill>
              </a:rPr>
              <a:t>Sv</a:t>
            </a:r>
            <a:r>
              <a:rPr lang="en-GB" sz="800" i="1" dirty="0">
                <a:solidFill>
                  <a:srgbClr val="4D4D4D"/>
                </a:solidFill>
              </a:rPr>
              <a:t>) for different cooling times and walking speeds.</a:t>
            </a:r>
          </a:p>
          <a:p>
            <a:pPr algn="ctr"/>
            <a:r>
              <a:rPr lang="en-GB" sz="800" i="1" dirty="0" smtClean="0">
                <a:solidFill>
                  <a:srgbClr val="4D4D4D"/>
                </a:solidFill>
              </a:rPr>
              <a:t>Run 3 operation, rounded </a:t>
            </a:r>
            <a:r>
              <a:rPr lang="en-GB" sz="800" i="1" dirty="0">
                <a:solidFill>
                  <a:srgbClr val="4D4D4D"/>
                </a:solidFill>
              </a:rPr>
              <a:t>numbers.</a:t>
            </a:r>
          </a:p>
        </p:txBody>
      </p:sp>
      <p:sp>
        <p:nvSpPr>
          <p:cNvPr id="43" name="Rounded Rectangle 17">
            <a:extLst>
              <a:ext uri="{FF2B5EF4-FFF2-40B4-BE49-F238E27FC236}">
                <a16:creationId xmlns:a16="http://schemas.microsoft.com/office/drawing/2014/main" id="{9989EFA5-E5D6-1D7F-4A92-DD50F3387C8A}"/>
              </a:ext>
            </a:extLst>
          </p:cNvPr>
          <p:cNvSpPr/>
          <p:nvPr/>
        </p:nvSpPr>
        <p:spPr>
          <a:xfrm>
            <a:off x="10834058" y="3229007"/>
            <a:ext cx="828000" cy="432000"/>
          </a:xfrm>
          <a:prstGeom prst="roundRect">
            <a:avLst/>
          </a:prstGeom>
          <a:solidFill>
            <a:srgbClr val="5EC135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/>
              <a:t>2719989</a:t>
            </a:r>
          </a:p>
        </p:txBody>
      </p:sp>
    </p:spTree>
    <p:extLst>
      <p:ext uri="{BB962C8B-B14F-4D97-AF65-F5344CB8AC3E}">
        <p14:creationId xmlns:p14="http://schemas.microsoft.com/office/powerpoint/2010/main" val="410204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     Air </a:t>
            </a:r>
            <a:r>
              <a:rPr lang="en-US" sz="4000" dirty="0"/>
              <a:t>activation in the </a:t>
            </a:r>
            <a:r>
              <a:rPr lang="en-US" sz="4000" dirty="0" smtClean="0"/>
              <a:t>HL-LHC </a:t>
            </a:r>
            <a:r>
              <a:rPr lang="en-US" sz="4000" dirty="0"/>
              <a:t>galleries</a:t>
            </a: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sp>
        <p:nvSpPr>
          <p:cNvPr id="38" name="Footer Placeholder 37">
            <a:extLst>
              <a:ext uri="{FF2B5EF4-FFF2-40B4-BE49-F238E27FC236}">
                <a16:creationId xmlns:a16="http://schemas.microsoft.com/office/drawing/2014/main" id="{1D080287-F937-6569-47D7-4A38B9BDDA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 dirty="0"/>
              <a:t>A. Infantino</a:t>
            </a:r>
            <a:r>
              <a:rPr lang="en-US" sz="1000" b="1" dirty="0"/>
              <a:t>, </a:t>
            </a:r>
            <a:r>
              <a:rPr lang="en-US" sz="1000" b="1" dirty="0" err="1"/>
              <a:t>P.Dyrcz</a:t>
            </a:r>
            <a:r>
              <a:rPr lang="en-US" sz="1000" b="1" dirty="0"/>
              <a:t> (RP-AS)</a:t>
            </a:r>
          </a:p>
          <a:p>
            <a:r>
              <a:rPr lang="en-GB" sz="1000" b="1" dirty="0"/>
              <a:t>Radiation protection aspects for HL-LHC</a:t>
            </a:r>
          </a:p>
          <a:p>
            <a:r>
              <a:rPr lang="en-GB" sz="800" dirty="0"/>
              <a:t>12</a:t>
            </a:r>
            <a:r>
              <a:rPr lang="en-GB" sz="800" baseline="30000" dirty="0"/>
              <a:t>th</a:t>
            </a:r>
            <a:r>
              <a:rPr lang="en-GB" sz="800" dirty="0"/>
              <a:t> HL-LHC collaboration meeting </a:t>
            </a:r>
          </a:p>
          <a:p>
            <a:r>
              <a:rPr lang="en-GB" sz="800" dirty="0"/>
              <a:t>20/09/2022 </a:t>
            </a:r>
          </a:p>
          <a:p>
            <a:r>
              <a:rPr lang="en-GB" sz="800" dirty="0"/>
              <a:t>EDMS 2773490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59446" y="403787"/>
            <a:ext cx="704425" cy="704425"/>
            <a:chOff x="9575305" y="3206679"/>
            <a:chExt cx="704425" cy="704425"/>
          </a:xfrm>
        </p:grpSpPr>
        <p:sp>
          <p:nvSpPr>
            <p:cNvPr id="21" name="Freeform 5"/>
            <p:cNvSpPr>
              <a:spLocks noEditPoints="1"/>
            </p:cNvSpPr>
            <p:nvPr/>
          </p:nvSpPr>
          <p:spPr bwMode="auto">
            <a:xfrm>
              <a:off x="9693797" y="3339382"/>
              <a:ext cx="460160" cy="424540"/>
            </a:xfrm>
            <a:custGeom>
              <a:avLst/>
              <a:gdLst>
                <a:gd name="T0" fmla="*/ 0 w 300"/>
                <a:gd name="T1" fmla="*/ 101 h 276"/>
                <a:gd name="T2" fmla="*/ 138 w 300"/>
                <a:gd name="T3" fmla="*/ 76 h 276"/>
                <a:gd name="T4" fmla="*/ 138 w 300"/>
                <a:gd name="T5" fmla="*/ 51 h 276"/>
                <a:gd name="T6" fmla="*/ 188 w 300"/>
                <a:gd name="T7" fmla="*/ 176 h 276"/>
                <a:gd name="T8" fmla="*/ 188 w 300"/>
                <a:gd name="T9" fmla="*/ 201 h 276"/>
                <a:gd name="T10" fmla="*/ 176 w 300"/>
                <a:gd name="T11" fmla="*/ 218 h 276"/>
                <a:gd name="T12" fmla="*/ 225 w 300"/>
                <a:gd name="T13" fmla="*/ 213 h 276"/>
                <a:gd name="T14" fmla="*/ 275 w 300"/>
                <a:gd name="T15" fmla="*/ 119 h 276"/>
                <a:gd name="T16" fmla="*/ 0 w 300"/>
                <a:gd name="T17" fmla="*/ 163 h 276"/>
                <a:gd name="T18" fmla="*/ 256 w 300"/>
                <a:gd name="T19" fmla="*/ 75 h 276"/>
                <a:gd name="T20" fmla="*/ 66 w 300"/>
                <a:gd name="T21" fmla="*/ 19 h 276"/>
                <a:gd name="T22" fmla="*/ 75 w 300"/>
                <a:gd name="T23" fmla="*/ 29 h 276"/>
                <a:gd name="T24" fmla="*/ 13 w 300"/>
                <a:gd name="T25" fmla="*/ 10 h 276"/>
                <a:gd name="T26" fmla="*/ 22 w 300"/>
                <a:gd name="T27" fmla="*/ 0 h 276"/>
                <a:gd name="T28" fmla="*/ 28 w 300"/>
                <a:gd name="T29" fmla="*/ 251 h 276"/>
                <a:gd name="T30" fmla="*/ 159 w 300"/>
                <a:gd name="T31" fmla="*/ 257 h 276"/>
                <a:gd name="T32" fmla="*/ 169 w 300"/>
                <a:gd name="T33" fmla="*/ 266 h 276"/>
                <a:gd name="T34" fmla="*/ 113 w 300"/>
                <a:gd name="T35" fmla="*/ 229 h 276"/>
                <a:gd name="T36" fmla="*/ 122 w 300"/>
                <a:gd name="T37" fmla="*/ 219 h 276"/>
                <a:gd name="T38" fmla="*/ 259 w 300"/>
                <a:gd name="T39" fmla="*/ 244 h 276"/>
                <a:gd name="T40" fmla="*/ 253 w 300"/>
                <a:gd name="T41" fmla="*/ 176 h 276"/>
                <a:gd name="T42" fmla="*/ 263 w 300"/>
                <a:gd name="T43" fmla="*/ 185 h 276"/>
                <a:gd name="T44" fmla="*/ 225 w 300"/>
                <a:gd name="T45" fmla="*/ 266 h 276"/>
                <a:gd name="T46" fmla="*/ 234 w 300"/>
                <a:gd name="T47" fmla="*/ 257 h 276"/>
                <a:gd name="T48" fmla="*/ 72 w 300"/>
                <a:gd name="T49" fmla="*/ 238 h 276"/>
                <a:gd name="T50" fmla="*/ 291 w 300"/>
                <a:gd name="T51" fmla="*/ 194 h 276"/>
                <a:gd name="T52" fmla="*/ 300 w 300"/>
                <a:gd name="T53" fmla="*/ 204 h 276"/>
                <a:gd name="T54" fmla="*/ 69 w 300"/>
                <a:gd name="T55" fmla="*/ 66 h 276"/>
                <a:gd name="T56" fmla="*/ 78 w 300"/>
                <a:gd name="T57" fmla="*/ 57 h 276"/>
                <a:gd name="T58" fmla="*/ 28 w 300"/>
                <a:gd name="T59" fmla="*/ 76 h 276"/>
                <a:gd name="T60" fmla="*/ 103 w 300"/>
                <a:gd name="T61" fmla="*/ 1 h 276"/>
                <a:gd name="T62" fmla="*/ 113 w 300"/>
                <a:gd name="T63" fmla="*/ 10 h 276"/>
                <a:gd name="T64" fmla="*/ 131 w 300"/>
                <a:gd name="T65" fmla="*/ 29 h 276"/>
                <a:gd name="T66" fmla="*/ 141 w 300"/>
                <a:gd name="T67" fmla="*/ 19 h 276"/>
                <a:gd name="T68" fmla="*/ 291 w 300"/>
                <a:gd name="T69" fmla="*/ 50 h 276"/>
                <a:gd name="T70" fmla="*/ 253 w 300"/>
                <a:gd name="T71" fmla="*/ 44 h 276"/>
                <a:gd name="T72" fmla="*/ 263 w 300"/>
                <a:gd name="T73" fmla="*/ 54 h 276"/>
                <a:gd name="T74" fmla="*/ 244 w 300"/>
                <a:gd name="T75" fmla="*/ 10 h 276"/>
                <a:gd name="T76" fmla="*/ 253 w 300"/>
                <a:gd name="T77" fmla="*/ 1 h 276"/>
                <a:gd name="T78" fmla="*/ 197 w 300"/>
                <a:gd name="T79" fmla="*/ 126 h 276"/>
                <a:gd name="T80" fmla="*/ 216 w 300"/>
                <a:gd name="T81" fmla="*/ 19 h 276"/>
                <a:gd name="T82" fmla="*/ 225 w 300"/>
                <a:gd name="T83" fmla="*/ 29 h 276"/>
                <a:gd name="T84" fmla="*/ 194 w 300"/>
                <a:gd name="T85" fmla="*/ 66 h 276"/>
                <a:gd name="T86" fmla="*/ 203 w 300"/>
                <a:gd name="T87" fmla="*/ 57 h 276"/>
                <a:gd name="T88" fmla="*/ 178 w 300"/>
                <a:gd name="T89" fmla="*/ 26 h 276"/>
                <a:gd name="T90" fmla="*/ 59 w 300"/>
                <a:gd name="T91" fmla="*/ 257 h 276"/>
                <a:gd name="T92" fmla="*/ 69 w 300"/>
                <a:gd name="T93" fmla="*/ 266 h 276"/>
                <a:gd name="T94" fmla="*/ 94 w 300"/>
                <a:gd name="T95" fmla="*/ 266 h 276"/>
                <a:gd name="T96" fmla="*/ 103 w 300"/>
                <a:gd name="T97" fmla="*/ 257 h 276"/>
                <a:gd name="T98" fmla="*/ 291 w 300"/>
                <a:gd name="T99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0" h="276">
                  <a:moveTo>
                    <a:pt x="138" y="126"/>
                  </a:moveTo>
                  <a:lnTo>
                    <a:pt x="0" y="126"/>
                  </a:lnTo>
                  <a:lnTo>
                    <a:pt x="0" y="101"/>
                  </a:lnTo>
                  <a:lnTo>
                    <a:pt x="138" y="101"/>
                  </a:lnTo>
                  <a:cubicBezTo>
                    <a:pt x="144" y="101"/>
                    <a:pt x="150" y="95"/>
                    <a:pt x="150" y="88"/>
                  </a:cubicBezTo>
                  <a:cubicBezTo>
                    <a:pt x="150" y="81"/>
                    <a:pt x="144" y="76"/>
                    <a:pt x="138" y="76"/>
                  </a:cubicBezTo>
                  <a:cubicBezTo>
                    <a:pt x="132" y="76"/>
                    <a:pt x="128" y="79"/>
                    <a:pt x="126" y="83"/>
                  </a:cubicBezTo>
                  <a:lnTo>
                    <a:pt x="104" y="71"/>
                  </a:lnTo>
                  <a:cubicBezTo>
                    <a:pt x="111" y="59"/>
                    <a:pt x="123" y="51"/>
                    <a:pt x="138" y="51"/>
                  </a:cubicBezTo>
                  <a:cubicBezTo>
                    <a:pt x="187" y="51"/>
                    <a:pt x="187" y="126"/>
                    <a:pt x="138" y="126"/>
                  </a:cubicBezTo>
                  <a:close/>
                  <a:moveTo>
                    <a:pt x="225" y="213"/>
                  </a:moveTo>
                  <a:cubicBezTo>
                    <a:pt x="225" y="192"/>
                    <a:pt x="208" y="176"/>
                    <a:pt x="188" y="176"/>
                  </a:cubicBezTo>
                  <a:lnTo>
                    <a:pt x="0" y="176"/>
                  </a:lnTo>
                  <a:lnTo>
                    <a:pt x="0" y="201"/>
                  </a:lnTo>
                  <a:lnTo>
                    <a:pt x="188" y="201"/>
                  </a:lnTo>
                  <a:cubicBezTo>
                    <a:pt x="194" y="201"/>
                    <a:pt x="200" y="206"/>
                    <a:pt x="200" y="213"/>
                  </a:cubicBezTo>
                  <a:cubicBezTo>
                    <a:pt x="200" y="220"/>
                    <a:pt x="194" y="226"/>
                    <a:pt x="188" y="226"/>
                  </a:cubicBezTo>
                  <a:cubicBezTo>
                    <a:pt x="182" y="226"/>
                    <a:pt x="178" y="222"/>
                    <a:pt x="176" y="218"/>
                  </a:cubicBezTo>
                  <a:lnTo>
                    <a:pt x="154" y="230"/>
                  </a:lnTo>
                  <a:cubicBezTo>
                    <a:pt x="161" y="242"/>
                    <a:pt x="173" y="251"/>
                    <a:pt x="188" y="251"/>
                  </a:cubicBezTo>
                  <a:cubicBezTo>
                    <a:pt x="208" y="251"/>
                    <a:pt x="225" y="234"/>
                    <a:pt x="225" y="213"/>
                  </a:cubicBezTo>
                  <a:close/>
                  <a:moveTo>
                    <a:pt x="238" y="117"/>
                  </a:moveTo>
                  <a:cubicBezTo>
                    <a:pt x="239" y="108"/>
                    <a:pt x="247" y="100"/>
                    <a:pt x="256" y="100"/>
                  </a:cubicBezTo>
                  <a:cubicBezTo>
                    <a:pt x="267" y="100"/>
                    <a:pt x="275" y="109"/>
                    <a:pt x="275" y="119"/>
                  </a:cubicBezTo>
                  <a:cubicBezTo>
                    <a:pt x="275" y="130"/>
                    <a:pt x="267" y="138"/>
                    <a:pt x="256" y="138"/>
                  </a:cubicBezTo>
                  <a:lnTo>
                    <a:pt x="0" y="138"/>
                  </a:lnTo>
                  <a:lnTo>
                    <a:pt x="0" y="163"/>
                  </a:lnTo>
                  <a:lnTo>
                    <a:pt x="256" y="163"/>
                  </a:lnTo>
                  <a:cubicBezTo>
                    <a:pt x="280" y="163"/>
                    <a:pt x="300" y="143"/>
                    <a:pt x="300" y="119"/>
                  </a:cubicBezTo>
                  <a:cubicBezTo>
                    <a:pt x="300" y="95"/>
                    <a:pt x="280" y="75"/>
                    <a:pt x="256" y="75"/>
                  </a:cubicBezTo>
                  <a:cubicBezTo>
                    <a:pt x="236" y="75"/>
                    <a:pt x="219" y="89"/>
                    <a:pt x="214" y="108"/>
                  </a:cubicBezTo>
                  <a:lnTo>
                    <a:pt x="238" y="117"/>
                  </a:lnTo>
                  <a:close/>
                  <a:moveTo>
                    <a:pt x="66" y="19"/>
                  </a:moveTo>
                  <a:cubicBezTo>
                    <a:pt x="60" y="19"/>
                    <a:pt x="56" y="23"/>
                    <a:pt x="56" y="29"/>
                  </a:cubicBezTo>
                  <a:cubicBezTo>
                    <a:pt x="56" y="34"/>
                    <a:pt x="60" y="38"/>
                    <a:pt x="66" y="38"/>
                  </a:cubicBezTo>
                  <a:cubicBezTo>
                    <a:pt x="71" y="38"/>
                    <a:pt x="75" y="34"/>
                    <a:pt x="75" y="29"/>
                  </a:cubicBezTo>
                  <a:cubicBezTo>
                    <a:pt x="75" y="23"/>
                    <a:pt x="71" y="19"/>
                    <a:pt x="66" y="19"/>
                  </a:cubicBezTo>
                  <a:close/>
                  <a:moveTo>
                    <a:pt x="22" y="0"/>
                  </a:moveTo>
                  <a:cubicBezTo>
                    <a:pt x="17" y="0"/>
                    <a:pt x="13" y="5"/>
                    <a:pt x="13" y="10"/>
                  </a:cubicBezTo>
                  <a:cubicBezTo>
                    <a:pt x="13" y="15"/>
                    <a:pt x="17" y="19"/>
                    <a:pt x="22" y="19"/>
                  </a:cubicBezTo>
                  <a:cubicBezTo>
                    <a:pt x="27" y="19"/>
                    <a:pt x="31" y="15"/>
                    <a:pt x="31" y="10"/>
                  </a:cubicBezTo>
                  <a:cubicBezTo>
                    <a:pt x="31" y="5"/>
                    <a:pt x="27" y="0"/>
                    <a:pt x="22" y="0"/>
                  </a:cubicBezTo>
                  <a:close/>
                  <a:moveTo>
                    <a:pt x="28" y="232"/>
                  </a:moveTo>
                  <a:cubicBezTo>
                    <a:pt x="23" y="232"/>
                    <a:pt x="19" y="236"/>
                    <a:pt x="19" y="241"/>
                  </a:cubicBezTo>
                  <a:cubicBezTo>
                    <a:pt x="19" y="246"/>
                    <a:pt x="23" y="251"/>
                    <a:pt x="28" y="251"/>
                  </a:cubicBezTo>
                  <a:cubicBezTo>
                    <a:pt x="33" y="251"/>
                    <a:pt x="38" y="246"/>
                    <a:pt x="38" y="241"/>
                  </a:cubicBezTo>
                  <a:cubicBezTo>
                    <a:pt x="38" y="236"/>
                    <a:pt x="33" y="232"/>
                    <a:pt x="28" y="232"/>
                  </a:cubicBezTo>
                  <a:close/>
                  <a:moveTo>
                    <a:pt x="159" y="257"/>
                  </a:moveTo>
                  <a:cubicBezTo>
                    <a:pt x="154" y="257"/>
                    <a:pt x="150" y="261"/>
                    <a:pt x="150" y="266"/>
                  </a:cubicBezTo>
                  <a:cubicBezTo>
                    <a:pt x="150" y="271"/>
                    <a:pt x="154" y="276"/>
                    <a:pt x="159" y="276"/>
                  </a:cubicBezTo>
                  <a:cubicBezTo>
                    <a:pt x="165" y="276"/>
                    <a:pt x="169" y="271"/>
                    <a:pt x="169" y="266"/>
                  </a:cubicBezTo>
                  <a:cubicBezTo>
                    <a:pt x="169" y="261"/>
                    <a:pt x="165" y="257"/>
                    <a:pt x="159" y="257"/>
                  </a:cubicBezTo>
                  <a:close/>
                  <a:moveTo>
                    <a:pt x="122" y="219"/>
                  </a:moveTo>
                  <a:cubicBezTo>
                    <a:pt x="117" y="219"/>
                    <a:pt x="113" y="223"/>
                    <a:pt x="113" y="229"/>
                  </a:cubicBezTo>
                  <a:cubicBezTo>
                    <a:pt x="113" y="234"/>
                    <a:pt x="117" y="238"/>
                    <a:pt x="122" y="238"/>
                  </a:cubicBezTo>
                  <a:cubicBezTo>
                    <a:pt x="127" y="238"/>
                    <a:pt x="131" y="234"/>
                    <a:pt x="131" y="229"/>
                  </a:cubicBezTo>
                  <a:cubicBezTo>
                    <a:pt x="131" y="223"/>
                    <a:pt x="127" y="219"/>
                    <a:pt x="122" y="219"/>
                  </a:cubicBezTo>
                  <a:close/>
                  <a:moveTo>
                    <a:pt x="259" y="226"/>
                  </a:moveTo>
                  <a:cubicBezTo>
                    <a:pt x="254" y="226"/>
                    <a:pt x="250" y="230"/>
                    <a:pt x="250" y="235"/>
                  </a:cubicBezTo>
                  <a:cubicBezTo>
                    <a:pt x="250" y="240"/>
                    <a:pt x="254" y="244"/>
                    <a:pt x="259" y="244"/>
                  </a:cubicBezTo>
                  <a:cubicBezTo>
                    <a:pt x="265" y="244"/>
                    <a:pt x="269" y="240"/>
                    <a:pt x="269" y="235"/>
                  </a:cubicBezTo>
                  <a:cubicBezTo>
                    <a:pt x="269" y="230"/>
                    <a:pt x="265" y="226"/>
                    <a:pt x="259" y="226"/>
                  </a:cubicBezTo>
                  <a:close/>
                  <a:moveTo>
                    <a:pt x="253" y="176"/>
                  </a:moveTo>
                  <a:cubicBezTo>
                    <a:pt x="248" y="176"/>
                    <a:pt x="244" y="180"/>
                    <a:pt x="244" y="185"/>
                  </a:cubicBezTo>
                  <a:cubicBezTo>
                    <a:pt x="244" y="190"/>
                    <a:pt x="248" y="194"/>
                    <a:pt x="253" y="194"/>
                  </a:cubicBezTo>
                  <a:cubicBezTo>
                    <a:pt x="258" y="194"/>
                    <a:pt x="263" y="190"/>
                    <a:pt x="263" y="185"/>
                  </a:cubicBezTo>
                  <a:cubicBezTo>
                    <a:pt x="263" y="180"/>
                    <a:pt x="258" y="176"/>
                    <a:pt x="253" y="176"/>
                  </a:cubicBezTo>
                  <a:close/>
                  <a:moveTo>
                    <a:pt x="234" y="257"/>
                  </a:moveTo>
                  <a:cubicBezTo>
                    <a:pt x="229" y="257"/>
                    <a:pt x="225" y="261"/>
                    <a:pt x="225" y="266"/>
                  </a:cubicBezTo>
                  <a:cubicBezTo>
                    <a:pt x="225" y="271"/>
                    <a:pt x="229" y="276"/>
                    <a:pt x="234" y="276"/>
                  </a:cubicBezTo>
                  <a:cubicBezTo>
                    <a:pt x="240" y="276"/>
                    <a:pt x="244" y="271"/>
                    <a:pt x="244" y="266"/>
                  </a:cubicBezTo>
                  <a:cubicBezTo>
                    <a:pt x="244" y="261"/>
                    <a:pt x="240" y="257"/>
                    <a:pt x="234" y="257"/>
                  </a:cubicBezTo>
                  <a:close/>
                  <a:moveTo>
                    <a:pt x="72" y="219"/>
                  </a:moveTo>
                  <a:cubicBezTo>
                    <a:pt x="67" y="219"/>
                    <a:pt x="63" y="223"/>
                    <a:pt x="63" y="229"/>
                  </a:cubicBezTo>
                  <a:cubicBezTo>
                    <a:pt x="63" y="234"/>
                    <a:pt x="67" y="238"/>
                    <a:pt x="72" y="238"/>
                  </a:cubicBezTo>
                  <a:cubicBezTo>
                    <a:pt x="77" y="238"/>
                    <a:pt x="81" y="234"/>
                    <a:pt x="81" y="229"/>
                  </a:cubicBezTo>
                  <a:cubicBezTo>
                    <a:pt x="81" y="223"/>
                    <a:pt x="77" y="219"/>
                    <a:pt x="72" y="219"/>
                  </a:cubicBezTo>
                  <a:close/>
                  <a:moveTo>
                    <a:pt x="291" y="194"/>
                  </a:moveTo>
                  <a:cubicBezTo>
                    <a:pt x="285" y="194"/>
                    <a:pt x="281" y="198"/>
                    <a:pt x="281" y="204"/>
                  </a:cubicBezTo>
                  <a:cubicBezTo>
                    <a:pt x="281" y="209"/>
                    <a:pt x="285" y="213"/>
                    <a:pt x="291" y="213"/>
                  </a:cubicBezTo>
                  <a:cubicBezTo>
                    <a:pt x="296" y="213"/>
                    <a:pt x="300" y="209"/>
                    <a:pt x="300" y="204"/>
                  </a:cubicBezTo>
                  <a:cubicBezTo>
                    <a:pt x="300" y="198"/>
                    <a:pt x="296" y="194"/>
                    <a:pt x="291" y="194"/>
                  </a:cubicBezTo>
                  <a:close/>
                  <a:moveTo>
                    <a:pt x="78" y="57"/>
                  </a:moveTo>
                  <a:cubicBezTo>
                    <a:pt x="73" y="57"/>
                    <a:pt x="69" y="61"/>
                    <a:pt x="69" y="66"/>
                  </a:cubicBezTo>
                  <a:cubicBezTo>
                    <a:pt x="69" y="71"/>
                    <a:pt x="73" y="76"/>
                    <a:pt x="78" y="76"/>
                  </a:cubicBezTo>
                  <a:cubicBezTo>
                    <a:pt x="83" y="76"/>
                    <a:pt x="88" y="71"/>
                    <a:pt x="88" y="66"/>
                  </a:cubicBezTo>
                  <a:cubicBezTo>
                    <a:pt x="88" y="61"/>
                    <a:pt x="83" y="57"/>
                    <a:pt x="78" y="57"/>
                  </a:cubicBezTo>
                  <a:close/>
                  <a:moveTo>
                    <a:pt x="28" y="57"/>
                  </a:moveTo>
                  <a:cubicBezTo>
                    <a:pt x="23" y="57"/>
                    <a:pt x="19" y="61"/>
                    <a:pt x="19" y="66"/>
                  </a:cubicBezTo>
                  <a:cubicBezTo>
                    <a:pt x="19" y="71"/>
                    <a:pt x="23" y="76"/>
                    <a:pt x="28" y="76"/>
                  </a:cubicBezTo>
                  <a:cubicBezTo>
                    <a:pt x="33" y="76"/>
                    <a:pt x="38" y="71"/>
                    <a:pt x="38" y="66"/>
                  </a:cubicBezTo>
                  <a:cubicBezTo>
                    <a:pt x="38" y="61"/>
                    <a:pt x="33" y="57"/>
                    <a:pt x="28" y="57"/>
                  </a:cubicBezTo>
                  <a:close/>
                  <a:moveTo>
                    <a:pt x="103" y="1"/>
                  </a:moveTo>
                  <a:cubicBezTo>
                    <a:pt x="98" y="1"/>
                    <a:pt x="94" y="5"/>
                    <a:pt x="94" y="10"/>
                  </a:cubicBezTo>
                  <a:cubicBezTo>
                    <a:pt x="94" y="15"/>
                    <a:pt x="98" y="19"/>
                    <a:pt x="103" y="19"/>
                  </a:cubicBezTo>
                  <a:cubicBezTo>
                    <a:pt x="108" y="19"/>
                    <a:pt x="113" y="15"/>
                    <a:pt x="113" y="10"/>
                  </a:cubicBezTo>
                  <a:cubicBezTo>
                    <a:pt x="113" y="5"/>
                    <a:pt x="108" y="1"/>
                    <a:pt x="103" y="1"/>
                  </a:cubicBezTo>
                  <a:close/>
                  <a:moveTo>
                    <a:pt x="141" y="19"/>
                  </a:moveTo>
                  <a:cubicBezTo>
                    <a:pt x="135" y="19"/>
                    <a:pt x="131" y="23"/>
                    <a:pt x="131" y="29"/>
                  </a:cubicBezTo>
                  <a:cubicBezTo>
                    <a:pt x="131" y="34"/>
                    <a:pt x="135" y="38"/>
                    <a:pt x="141" y="38"/>
                  </a:cubicBezTo>
                  <a:cubicBezTo>
                    <a:pt x="146" y="38"/>
                    <a:pt x="150" y="34"/>
                    <a:pt x="150" y="29"/>
                  </a:cubicBezTo>
                  <a:cubicBezTo>
                    <a:pt x="150" y="23"/>
                    <a:pt x="146" y="19"/>
                    <a:pt x="141" y="19"/>
                  </a:cubicBezTo>
                  <a:close/>
                  <a:moveTo>
                    <a:pt x="291" y="31"/>
                  </a:moveTo>
                  <a:cubicBezTo>
                    <a:pt x="285" y="31"/>
                    <a:pt x="281" y="36"/>
                    <a:pt x="281" y="41"/>
                  </a:cubicBezTo>
                  <a:cubicBezTo>
                    <a:pt x="281" y="46"/>
                    <a:pt x="285" y="50"/>
                    <a:pt x="291" y="50"/>
                  </a:cubicBezTo>
                  <a:cubicBezTo>
                    <a:pt x="296" y="50"/>
                    <a:pt x="300" y="46"/>
                    <a:pt x="300" y="41"/>
                  </a:cubicBezTo>
                  <a:cubicBezTo>
                    <a:pt x="300" y="36"/>
                    <a:pt x="296" y="31"/>
                    <a:pt x="291" y="31"/>
                  </a:cubicBezTo>
                  <a:close/>
                  <a:moveTo>
                    <a:pt x="253" y="44"/>
                  </a:moveTo>
                  <a:cubicBezTo>
                    <a:pt x="248" y="44"/>
                    <a:pt x="244" y="48"/>
                    <a:pt x="244" y="54"/>
                  </a:cubicBezTo>
                  <a:cubicBezTo>
                    <a:pt x="244" y="59"/>
                    <a:pt x="248" y="63"/>
                    <a:pt x="253" y="63"/>
                  </a:cubicBezTo>
                  <a:cubicBezTo>
                    <a:pt x="258" y="63"/>
                    <a:pt x="263" y="59"/>
                    <a:pt x="263" y="54"/>
                  </a:cubicBezTo>
                  <a:cubicBezTo>
                    <a:pt x="263" y="48"/>
                    <a:pt x="258" y="44"/>
                    <a:pt x="253" y="44"/>
                  </a:cubicBezTo>
                  <a:close/>
                  <a:moveTo>
                    <a:pt x="253" y="1"/>
                  </a:moveTo>
                  <a:cubicBezTo>
                    <a:pt x="248" y="1"/>
                    <a:pt x="244" y="5"/>
                    <a:pt x="244" y="10"/>
                  </a:cubicBezTo>
                  <a:cubicBezTo>
                    <a:pt x="244" y="15"/>
                    <a:pt x="248" y="19"/>
                    <a:pt x="253" y="19"/>
                  </a:cubicBezTo>
                  <a:cubicBezTo>
                    <a:pt x="258" y="19"/>
                    <a:pt x="263" y="15"/>
                    <a:pt x="263" y="10"/>
                  </a:cubicBezTo>
                  <a:cubicBezTo>
                    <a:pt x="263" y="5"/>
                    <a:pt x="258" y="1"/>
                    <a:pt x="253" y="1"/>
                  </a:cubicBezTo>
                  <a:close/>
                  <a:moveTo>
                    <a:pt x="197" y="107"/>
                  </a:moveTo>
                  <a:cubicBezTo>
                    <a:pt x="192" y="107"/>
                    <a:pt x="188" y="111"/>
                    <a:pt x="188" y="116"/>
                  </a:cubicBezTo>
                  <a:cubicBezTo>
                    <a:pt x="188" y="121"/>
                    <a:pt x="192" y="126"/>
                    <a:pt x="197" y="126"/>
                  </a:cubicBezTo>
                  <a:cubicBezTo>
                    <a:pt x="202" y="126"/>
                    <a:pt x="206" y="121"/>
                    <a:pt x="206" y="116"/>
                  </a:cubicBezTo>
                  <a:cubicBezTo>
                    <a:pt x="206" y="111"/>
                    <a:pt x="202" y="107"/>
                    <a:pt x="197" y="107"/>
                  </a:cubicBezTo>
                  <a:close/>
                  <a:moveTo>
                    <a:pt x="216" y="19"/>
                  </a:moveTo>
                  <a:cubicBezTo>
                    <a:pt x="210" y="19"/>
                    <a:pt x="206" y="23"/>
                    <a:pt x="206" y="29"/>
                  </a:cubicBezTo>
                  <a:cubicBezTo>
                    <a:pt x="206" y="34"/>
                    <a:pt x="210" y="38"/>
                    <a:pt x="216" y="38"/>
                  </a:cubicBezTo>
                  <a:cubicBezTo>
                    <a:pt x="221" y="38"/>
                    <a:pt x="225" y="34"/>
                    <a:pt x="225" y="29"/>
                  </a:cubicBezTo>
                  <a:cubicBezTo>
                    <a:pt x="225" y="23"/>
                    <a:pt x="221" y="19"/>
                    <a:pt x="216" y="19"/>
                  </a:cubicBezTo>
                  <a:close/>
                  <a:moveTo>
                    <a:pt x="203" y="57"/>
                  </a:moveTo>
                  <a:cubicBezTo>
                    <a:pt x="198" y="57"/>
                    <a:pt x="194" y="61"/>
                    <a:pt x="194" y="66"/>
                  </a:cubicBezTo>
                  <a:cubicBezTo>
                    <a:pt x="194" y="71"/>
                    <a:pt x="198" y="76"/>
                    <a:pt x="203" y="76"/>
                  </a:cubicBezTo>
                  <a:cubicBezTo>
                    <a:pt x="208" y="76"/>
                    <a:pt x="213" y="71"/>
                    <a:pt x="213" y="66"/>
                  </a:cubicBezTo>
                  <a:cubicBezTo>
                    <a:pt x="213" y="61"/>
                    <a:pt x="208" y="57"/>
                    <a:pt x="203" y="57"/>
                  </a:cubicBezTo>
                  <a:close/>
                  <a:moveTo>
                    <a:pt x="178" y="7"/>
                  </a:moveTo>
                  <a:cubicBezTo>
                    <a:pt x="173" y="7"/>
                    <a:pt x="169" y="11"/>
                    <a:pt x="169" y="16"/>
                  </a:cubicBezTo>
                  <a:cubicBezTo>
                    <a:pt x="169" y="21"/>
                    <a:pt x="173" y="26"/>
                    <a:pt x="178" y="26"/>
                  </a:cubicBezTo>
                  <a:cubicBezTo>
                    <a:pt x="183" y="26"/>
                    <a:pt x="188" y="21"/>
                    <a:pt x="188" y="16"/>
                  </a:cubicBezTo>
                  <a:cubicBezTo>
                    <a:pt x="188" y="11"/>
                    <a:pt x="183" y="7"/>
                    <a:pt x="178" y="7"/>
                  </a:cubicBezTo>
                  <a:close/>
                  <a:moveTo>
                    <a:pt x="59" y="257"/>
                  </a:moveTo>
                  <a:cubicBezTo>
                    <a:pt x="54" y="257"/>
                    <a:pt x="50" y="261"/>
                    <a:pt x="50" y="266"/>
                  </a:cubicBezTo>
                  <a:cubicBezTo>
                    <a:pt x="50" y="271"/>
                    <a:pt x="54" y="276"/>
                    <a:pt x="59" y="276"/>
                  </a:cubicBezTo>
                  <a:cubicBezTo>
                    <a:pt x="65" y="276"/>
                    <a:pt x="69" y="271"/>
                    <a:pt x="69" y="266"/>
                  </a:cubicBezTo>
                  <a:cubicBezTo>
                    <a:pt x="69" y="261"/>
                    <a:pt x="65" y="257"/>
                    <a:pt x="59" y="257"/>
                  </a:cubicBezTo>
                  <a:close/>
                  <a:moveTo>
                    <a:pt x="103" y="257"/>
                  </a:moveTo>
                  <a:cubicBezTo>
                    <a:pt x="98" y="257"/>
                    <a:pt x="94" y="261"/>
                    <a:pt x="94" y="266"/>
                  </a:cubicBezTo>
                  <a:cubicBezTo>
                    <a:pt x="94" y="271"/>
                    <a:pt x="98" y="276"/>
                    <a:pt x="103" y="276"/>
                  </a:cubicBezTo>
                  <a:cubicBezTo>
                    <a:pt x="108" y="276"/>
                    <a:pt x="113" y="271"/>
                    <a:pt x="113" y="266"/>
                  </a:cubicBezTo>
                  <a:cubicBezTo>
                    <a:pt x="113" y="261"/>
                    <a:pt x="108" y="257"/>
                    <a:pt x="103" y="257"/>
                  </a:cubicBezTo>
                  <a:close/>
                  <a:moveTo>
                    <a:pt x="291" y="257"/>
                  </a:moveTo>
                  <a:cubicBezTo>
                    <a:pt x="285" y="257"/>
                    <a:pt x="281" y="261"/>
                    <a:pt x="281" y="266"/>
                  </a:cubicBezTo>
                  <a:cubicBezTo>
                    <a:pt x="281" y="271"/>
                    <a:pt x="285" y="276"/>
                    <a:pt x="291" y="276"/>
                  </a:cubicBezTo>
                  <a:cubicBezTo>
                    <a:pt x="296" y="276"/>
                    <a:pt x="300" y="271"/>
                    <a:pt x="300" y="266"/>
                  </a:cubicBezTo>
                  <a:cubicBezTo>
                    <a:pt x="300" y="261"/>
                    <a:pt x="296" y="257"/>
                    <a:pt x="291" y="257"/>
                  </a:cubicBezTo>
                  <a:close/>
                </a:path>
              </a:pathLst>
            </a:custGeom>
            <a:solidFill>
              <a:srgbClr val="F68B3B"/>
            </a:solidFill>
            <a:ln w="0">
              <a:solidFill>
                <a:srgbClr val="E467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9575305" y="3206679"/>
              <a:ext cx="704425" cy="704425"/>
            </a:xfrm>
            <a:prstGeom prst="ellipse">
              <a:avLst/>
            </a:prstGeom>
            <a:noFill/>
            <a:ln>
              <a:solidFill>
                <a:srgbClr val="E467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12" y="1816738"/>
            <a:ext cx="4748018" cy="3089836"/>
          </a:xfrm>
          <a:prstGeom prst="rect">
            <a:avLst/>
          </a:prstGeom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39" y="3361656"/>
            <a:ext cx="1986675" cy="402705"/>
          </a:xfrm>
          <a:prstGeom prst="rect">
            <a:avLst/>
          </a:prstGeom>
        </p:spPr>
      </p:pic>
      <p:sp>
        <p:nvSpPr>
          <p:cNvPr id="9" name="Freeform 8"/>
          <p:cNvSpPr/>
          <p:nvPr/>
        </p:nvSpPr>
        <p:spPr>
          <a:xfrm>
            <a:off x="2644997" y="1812102"/>
            <a:ext cx="2838026" cy="2892213"/>
          </a:xfrm>
          <a:custGeom>
            <a:avLst/>
            <a:gdLst>
              <a:gd name="connsiteX0" fmla="*/ 0 w 2838026"/>
              <a:gd name="connsiteY0" fmla="*/ 0 h 2892213"/>
              <a:gd name="connsiteX1" fmla="*/ 0 w 2838026"/>
              <a:gd name="connsiteY1" fmla="*/ 1347893 h 2892213"/>
              <a:gd name="connsiteX2" fmla="*/ 223520 w 2838026"/>
              <a:gd name="connsiteY2" fmla="*/ 1347893 h 2892213"/>
              <a:gd name="connsiteX3" fmla="*/ 230293 w 2838026"/>
              <a:gd name="connsiteY3" fmla="*/ 2892213 h 2892213"/>
              <a:gd name="connsiteX4" fmla="*/ 1794933 w 2838026"/>
              <a:gd name="connsiteY4" fmla="*/ 2892213 h 2892213"/>
              <a:gd name="connsiteX5" fmla="*/ 1788160 w 2838026"/>
              <a:gd name="connsiteY5" fmla="*/ 2228426 h 2892213"/>
              <a:gd name="connsiteX6" fmla="*/ 1408853 w 2838026"/>
              <a:gd name="connsiteY6" fmla="*/ 2235200 h 2892213"/>
              <a:gd name="connsiteX7" fmla="*/ 1408853 w 2838026"/>
              <a:gd name="connsiteY7" fmla="*/ 1347893 h 2892213"/>
              <a:gd name="connsiteX8" fmla="*/ 2838026 w 2838026"/>
              <a:gd name="connsiteY8" fmla="*/ 1341120 h 2892213"/>
              <a:gd name="connsiteX9" fmla="*/ 2831253 w 2838026"/>
              <a:gd name="connsiteY9" fmla="*/ 0 h 2892213"/>
              <a:gd name="connsiteX10" fmla="*/ 0 w 2838026"/>
              <a:gd name="connsiteY10" fmla="*/ 0 h 2892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8026" h="2892213">
                <a:moveTo>
                  <a:pt x="0" y="0"/>
                </a:moveTo>
                <a:lnTo>
                  <a:pt x="0" y="1347893"/>
                </a:lnTo>
                <a:lnTo>
                  <a:pt x="223520" y="1347893"/>
                </a:lnTo>
                <a:cubicBezTo>
                  <a:pt x="225778" y="1862666"/>
                  <a:pt x="228035" y="2377440"/>
                  <a:pt x="230293" y="2892213"/>
                </a:cubicBezTo>
                <a:lnTo>
                  <a:pt x="1794933" y="2892213"/>
                </a:lnTo>
                <a:cubicBezTo>
                  <a:pt x="1792675" y="2670951"/>
                  <a:pt x="1790418" y="2449688"/>
                  <a:pt x="1788160" y="2228426"/>
                </a:cubicBezTo>
                <a:lnTo>
                  <a:pt x="1408853" y="2235200"/>
                </a:lnTo>
                <a:lnTo>
                  <a:pt x="1408853" y="1347893"/>
                </a:lnTo>
                <a:lnTo>
                  <a:pt x="2838026" y="1341120"/>
                </a:lnTo>
                <a:cubicBezTo>
                  <a:pt x="2835768" y="894080"/>
                  <a:pt x="2833511" y="447040"/>
                  <a:pt x="283125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36" y="3966971"/>
            <a:ext cx="1795680" cy="275433"/>
          </a:xfrm>
          <a:prstGeom prst="rect">
            <a:avLst/>
          </a:prstGeom>
        </p:spPr>
      </p:pic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28" y="4448591"/>
            <a:ext cx="1804888" cy="511447"/>
          </a:xfrm>
          <a:prstGeom prst="rect">
            <a:avLst/>
          </a:prstGeom>
        </p:spPr>
      </p:pic>
      <p:cxnSp>
        <p:nvCxnSpPr>
          <p:cNvPr id="14" name="Curved Connector 13"/>
          <p:cNvCxnSpPr/>
          <p:nvPr/>
        </p:nvCxnSpPr>
        <p:spPr>
          <a:xfrm rot="10800000" flipV="1">
            <a:off x="2523077" y="3058394"/>
            <a:ext cx="660444" cy="504613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" name="Curved Connector 15"/>
          <p:cNvCxnSpPr>
            <a:stCxn id="8" idx="1"/>
            <a:endCxn id="10" idx="1"/>
          </p:cNvCxnSpPr>
          <p:nvPr/>
        </p:nvCxnSpPr>
        <p:spPr>
          <a:xfrm rot="10800000" flipH="1" flipV="1">
            <a:off x="477938" y="3563008"/>
            <a:ext cx="95497" cy="541679"/>
          </a:xfrm>
          <a:prstGeom prst="curvedConnector3">
            <a:avLst>
              <a:gd name="adj1" fmla="val -239379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stCxn id="10" idx="1"/>
            <a:endCxn id="11" idx="1"/>
          </p:cNvCxnSpPr>
          <p:nvPr/>
        </p:nvCxnSpPr>
        <p:spPr>
          <a:xfrm rot="10800000" flipV="1">
            <a:off x="564228" y="4104687"/>
            <a:ext cx="9208" cy="599627"/>
          </a:xfrm>
          <a:prstGeom prst="curvedConnector3">
            <a:avLst>
              <a:gd name="adj1" fmla="val 2582624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7913" y="1655156"/>
            <a:ext cx="6065168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Final ventilation configuration (HL-LHC): complex ventilation model (</a:t>
            </a:r>
            <a:r>
              <a:rPr lang="en-US" b="1" dirty="0" smtClean="0"/>
              <a:t>loop</a:t>
            </a:r>
            <a:r>
              <a:rPr lang="en-US" dirty="0" smtClean="0"/>
              <a:t>) with radioactive air injected in a activation-free area (</a:t>
            </a:r>
            <a:r>
              <a:rPr lang="en-US" dirty="0"/>
              <a:t>EDMS </a:t>
            </a:r>
            <a:r>
              <a:rPr lang="en-US" dirty="0" smtClean="0"/>
              <a:t>2416918).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b="1" dirty="0"/>
              <a:t>Optimization criteria</a:t>
            </a:r>
            <a:r>
              <a:rPr lang="en-US" dirty="0"/>
              <a:t>: 1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Sv</a:t>
            </a:r>
            <a:r>
              <a:rPr lang="en-US" dirty="0"/>
              <a:t> inhalation dose per 1 hour </a:t>
            </a:r>
            <a:r>
              <a:rPr lang="en-US" dirty="0" smtClean="0"/>
              <a:t>intervention.</a:t>
            </a:r>
            <a:endParaRPr lang="en-GB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b="1" dirty="0" smtClean="0"/>
              <a:t>Access requirements </a:t>
            </a:r>
            <a:r>
              <a:rPr lang="en-US" dirty="0" smtClean="0"/>
              <a:t>to be revised → solution of the ventilation model (considering </a:t>
            </a:r>
            <a:r>
              <a:rPr lang="en-US" b="1" dirty="0" smtClean="0"/>
              <a:t>effective decay constant</a:t>
            </a:r>
            <a:r>
              <a:rPr lang="en-US" dirty="0" smtClean="0"/>
              <a:t>, i.e. ventilation + physical decay) in the UA/UPR volume.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Assuming HL-LHC ultimate conditions, 1-week of operation, t</a:t>
            </a:r>
            <a:r>
              <a:rPr lang="en-US" baseline="-25000" dirty="0" smtClean="0"/>
              <a:t>int</a:t>
            </a:r>
            <a:r>
              <a:rPr lang="en-US" dirty="0" smtClean="0"/>
              <a:t>=60 min and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cool</a:t>
            </a:r>
            <a:r>
              <a:rPr lang="en-US" dirty="0" smtClean="0"/>
              <a:t>=30 min → </a:t>
            </a:r>
            <a:r>
              <a:rPr lang="en-US" b="1" dirty="0" smtClean="0"/>
              <a:t>D</a:t>
            </a:r>
            <a:r>
              <a:rPr lang="en-US" b="1" baseline="-25000" dirty="0" smtClean="0"/>
              <a:t>inh</a:t>
            </a:r>
            <a:r>
              <a:rPr lang="en-US" b="1" dirty="0" smtClean="0"/>
              <a:t>~1.3 </a:t>
            </a:r>
            <a:r>
              <a:rPr lang="en-US" b="1" dirty="0" err="1" smtClean="0">
                <a:latin typeface="Symbol" panose="05050102010706020507" pitchFamily="18" charset="2"/>
              </a:rPr>
              <a:t>m</a:t>
            </a:r>
            <a:r>
              <a:rPr lang="en-US" b="1" dirty="0" err="1" smtClean="0"/>
              <a:t>Sv</a:t>
            </a:r>
            <a:r>
              <a:rPr lang="en-US" dirty="0" smtClean="0"/>
              <a:t>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Waiting time before access from 30 min → 60 min to match the optimization criteria.</a:t>
            </a:r>
          </a:p>
        </p:txBody>
      </p:sp>
      <p:pic>
        <p:nvPicPr>
          <p:cNvPr id="23" name="Picture 22" descr="Screen Clippi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35" y="5060510"/>
            <a:ext cx="1571277" cy="579506"/>
          </a:xfrm>
          <a:prstGeom prst="rect">
            <a:avLst/>
          </a:prstGeom>
        </p:spPr>
      </p:pic>
      <p:cxnSp>
        <p:nvCxnSpPr>
          <p:cNvPr id="26" name="Curved Connector 25"/>
          <p:cNvCxnSpPr>
            <a:stCxn id="11" idx="1"/>
            <a:endCxn id="23" idx="1"/>
          </p:cNvCxnSpPr>
          <p:nvPr/>
        </p:nvCxnSpPr>
        <p:spPr>
          <a:xfrm rot="10800000" flipH="1" flipV="1">
            <a:off x="564227" y="4704315"/>
            <a:ext cx="9207" cy="645948"/>
          </a:xfrm>
          <a:prstGeom prst="curvedConnector3">
            <a:avLst>
              <a:gd name="adj1" fmla="val -2482893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0" name="Rounded Rectangle 17">
            <a:extLst>
              <a:ext uri="{FF2B5EF4-FFF2-40B4-BE49-F238E27FC236}">
                <a16:creationId xmlns:a16="http://schemas.microsoft.com/office/drawing/2014/main" id="{9989EFA5-E5D6-1D7F-4A92-DD50F3387C8A}"/>
              </a:ext>
            </a:extLst>
          </p:cNvPr>
          <p:cNvSpPr/>
          <p:nvPr/>
        </p:nvSpPr>
        <p:spPr>
          <a:xfrm>
            <a:off x="2230997" y="5402655"/>
            <a:ext cx="828000" cy="432000"/>
          </a:xfrm>
          <a:prstGeom prst="roundRect">
            <a:avLst/>
          </a:prstGeom>
          <a:solidFill>
            <a:srgbClr val="5EC135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/>
              <a:t>2489958</a:t>
            </a:r>
          </a:p>
        </p:txBody>
      </p:sp>
    </p:spTree>
    <p:extLst>
      <p:ext uri="{BB962C8B-B14F-4D97-AF65-F5344CB8AC3E}">
        <p14:creationId xmlns:p14="http://schemas.microsoft.com/office/powerpoint/2010/main" val="168967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2263" y="1190708"/>
            <a:ext cx="10515600" cy="2387600"/>
          </a:xfrm>
        </p:spPr>
        <p:txBody>
          <a:bodyPr>
            <a:normAutofit/>
          </a:bodyPr>
          <a:lstStyle/>
          <a:p>
            <a:r>
              <a:rPr lang="en-GB" b="1" dirty="0"/>
              <a:t>Radiation protection aspects </a:t>
            </a:r>
            <a:br>
              <a:rPr lang="en-GB" b="1" dirty="0"/>
            </a:br>
            <a:r>
              <a:rPr lang="en-GB" b="1" dirty="0"/>
              <a:t>for HL-LHC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2263" y="3670383"/>
            <a:ext cx="10515600" cy="1679663"/>
          </a:xfrm>
        </p:spPr>
        <p:txBody>
          <a:bodyPr>
            <a:noAutofit/>
          </a:bodyPr>
          <a:lstStyle/>
          <a:p>
            <a:r>
              <a:rPr lang="en-US" i="1" u="sng" dirty="0"/>
              <a:t>A. </a:t>
            </a:r>
            <a:r>
              <a:rPr lang="en-US" i="1" u="sng" dirty="0" smtClean="0"/>
              <a:t>Infantino</a:t>
            </a:r>
            <a:r>
              <a:rPr lang="en-US" i="1" dirty="0"/>
              <a:t> </a:t>
            </a:r>
            <a:r>
              <a:rPr lang="en-US" i="1" dirty="0" smtClean="0"/>
              <a:t>&amp; P</a:t>
            </a:r>
            <a:r>
              <a:rPr lang="en-US" i="1" dirty="0"/>
              <a:t>. </a:t>
            </a:r>
            <a:r>
              <a:rPr lang="en-US" i="1" dirty="0" smtClean="0"/>
              <a:t>Dyrcz</a:t>
            </a:r>
            <a:endParaRPr lang="en-US" sz="1800" i="1" u="sng" baseline="30000" dirty="0"/>
          </a:p>
          <a:p>
            <a:r>
              <a:rPr lang="en-US" sz="1800" dirty="0"/>
              <a:t>On behalf of HSE-RP</a:t>
            </a:r>
          </a:p>
          <a:p>
            <a:endParaRPr lang="en-US" sz="1800" dirty="0"/>
          </a:p>
          <a:p>
            <a:r>
              <a:rPr lang="en-GB" sz="1200" dirty="0"/>
              <a:t>With contributions from: </a:t>
            </a:r>
            <a:r>
              <a:rPr lang="en-GB" sz="1200" dirty="0" smtClean="0"/>
              <a:t>HSE-RP management and colleagues, HL-LHC project management, PSO and WPs! </a:t>
            </a:r>
            <a:endParaRPr lang="en-GB" sz="1200" dirty="0"/>
          </a:p>
          <a:p>
            <a:r>
              <a:rPr lang="en-GB" sz="1200" dirty="0"/>
              <a:t>12th HL-LHC collaboration meeting – Plenary session 6 (</a:t>
            </a:r>
            <a:r>
              <a:rPr lang="en-GB" sz="1200" dirty="0">
                <a:hlinkClick r:id="rId3"/>
              </a:rPr>
              <a:t>Indico</a:t>
            </a:r>
            <a:r>
              <a:rPr lang="en-GB" sz="1200" dirty="0"/>
              <a:t>)</a:t>
            </a:r>
          </a:p>
          <a:p>
            <a:r>
              <a:rPr lang="en-US" sz="1200" dirty="0"/>
              <a:t>EDMS 2773490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250" y="324035"/>
            <a:ext cx="3038308" cy="123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68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3" t="2813" r="2987" b="2805"/>
          <a:stretch/>
        </p:blipFill>
        <p:spPr>
          <a:xfrm>
            <a:off x="8227788" y="248756"/>
            <a:ext cx="1728556" cy="2486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HL-LHC: Co content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969" y="863285"/>
            <a:ext cx="1741028" cy="24442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14" y="1166602"/>
            <a:ext cx="4813516" cy="3647083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14" y="4813685"/>
            <a:ext cx="4893726" cy="1211739"/>
          </a:xfrm>
          <a:prstGeom prst="rect">
            <a:avLst/>
          </a:prstGeom>
        </p:spPr>
      </p:pic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540" y="1085815"/>
            <a:ext cx="2673040" cy="225881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50630" y="3396775"/>
            <a:ext cx="6917044" cy="2654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GB" sz="1400" dirty="0" smtClean="0"/>
              <a:t>Cobalt content in steel is a </a:t>
            </a:r>
            <a:r>
              <a:rPr lang="en-GB" sz="1400" b="1" dirty="0" smtClean="0"/>
              <a:t>critical parameter </a:t>
            </a:r>
            <a:r>
              <a:rPr lang="en-GB" sz="1400" dirty="0" smtClean="0"/>
              <a:t>in the design of future accelerators due to the production of </a:t>
            </a:r>
            <a:r>
              <a:rPr lang="en-GB" sz="1400" baseline="30000" dirty="0" smtClean="0"/>
              <a:t>60</a:t>
            </a:r>
            <a:r>
              <a:rPr lang="en-GB" sz="1400" dirty="0" smtClean="0"/>
              <a:t>Co which </a:t>
            </a:r>
            <a:r>
              <a:rPr lang="en-GB" sz="1400" b="1" dirty="0" smtClean="0"/>
              <a:t>can dominate the radiation field </a:t>
            </a:r>
            <a:r>
              <a:rPr lang="en-GB" sz="1400" dirty="0" smtClean="0"/>
              <a:t>at long cooling times (e.g. &gt; 1y).</a:t>
            </a:r>
          </a:p>
          <a:p>
            <a:pPr marL="285750" indent="-285750" algn="just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GB" sz="1400" b="1" dirty="0" smtClean="0"/>
              <a:t>CERN approach</a:t>
            </a:r>
            <a:r>
              <a:rPr lang="en-GB" sz="1400" dirty="0" smtClean="0"/>
              <a:t>: guideline value </a:t>
            </a:r>
            <a:r>
              <a:rPr lang="en-GB" sz="1400" b="1" dirty="0" smtClean="0"/>
              <a:t>max. 0.1 </a:t>
            </a:r>
            <a:r>
              <a:rPr lang="en-GB" sz="1400" b="1" dirty="0" err="1" smtClean="0"/>
              <a:t>wt</a:t>
            </a:r>
            <a:r>
              <a:rPr lang="en-GB" sz="1400" b="1" dirty="0" smtClean="0"/>
              <a:t>% Co in steels </a:t>
            </a:r>
            <a:r>
              <a:rPr lang="en-GB" sz="1400" dirty="0" smtClean="0"/>
              <a:t>based on market survey and radiological study.</a:t>
            </a:r>
          </a:p>
          <a:p>
            <a:pPr marL="285750" indent="-285750" algn="just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1400" dirty="0" smtClean="0"/>
              <a:t>Purchased steel quantity and retrieval through international collaborators are </a:t>
            </a:r>
            <a:r>
              <a:rPr lang="en-US" sz="1400" b="1" dirty="0" smtClean="0"/>
              <a:t>limiting factors</a:t>
            </a:r>
            <a:r>
              <a:rPr lang="en-US" sz="1400" dirty="0" smtClean="0"/>
              <a:t>. In addition Co content typically </a:t>
            </a:r>
            <a:r>
              <a:rPr lang="en-US" sz="1400" b="1" dirty="0" smtClean="0"/>
              <a:t>not indicated </a:t>
            </a:r>
            <a:r>
              <a:rPr lang="en-US" sz="1400" dirty="0" smtClean="0"/>
              <a:t>in the product specifications (minor impurity for the industry).</a:t>
            </a:r>
            <a:endParaRPr lang="en-GB" sz="1400" dirty="0" smtClean="0"/>
          </a:p>
          <a:p>
            <a:pPr marL="285750" indent="-285750" algn="just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GB" sz="1400" dirty="0" smtClean="0"/>
              <a:t>HSE-RP conducts </a:t>
            </a:r>
            <a:r>
              <a:rPr lang="en-GB" sz="1400" b="1" dirty="0" smtClean="0"/>
              <a:t>dedicated risk analyses </a:t>
            </a:r>
            <a:r>
              <a:rPr lang="en-GB" sz="1400" dirty="0" smtClean="0"/>
              <a:t>in case Co &gt; 0.1 </a:t>
            </a:r>
            <a:r>
              <a:rPr lang="en-GB" sz="1400" dirty="0" err="1" smtClean="0"/>
              <a:t>wt</a:t>
            </a:r>
            <a:r>
              <a:rPr lang="en-GB" sz="1400" dirty="0" smtClean="0"/>
              <a:t>%.</a:t>
            </a:r>
          </a:p>
          <a:p>
            <a:pPr marL="285750" indent="-285750" algn="just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1400" dirty="0" smtClean="0"/>
              <a:t>Final decision taken together with </a:t>
            </a:r>
            <a:r>
              <a:rPr lang="en-US" sz="1400" dirty="0" err="1" smtClean="0"/>
              <a:t>hilumi</a:t>
            </a:r>
            <a:r>
              <a:rPr lang="en-US" sz="1400" dirty="0" smtClean="0"/>
              <a:t> management, evaluating </a:t>
            </a:r>
            <a:r>
              <a:rPr lang="en-US" sz="1400" b="1" dirty="0" smtClean="0"/>
              <a:t>cost-benefit aspects (ALARA)</a:t>
            </a:r>
            <a:r>
              <a:rPr lang="en-US" sz="1400" dirty="0" smtClean="0"/>
              <a:t>.</a:t>
            </a:r>
            <a:endParaRPr lang="en-GB" sz="1400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336000" y="347184"/>
            <a:ext cx="704425" cy="704425"/>
            <a:chOff x="10860028" y="4578577"/>
            <a:chExt cx="704425" cy="704425"/>
          </a:xfrm>
        </p:grpSpPr>
        <p:sp>
          <p:nvSpPr>
            <p:cNvPr id="14" name="Freeform 85"/>
            <p:cNvSpPr>
              <a:spLocks/>
            </p:cNvSpPr>
            <p:nvPr/>
          </p:nvSpPr>
          <p:spPr bwMode="auto">
            <a:xfrm>
              <a:off x="10963002" y="4672456"/>
              <a:ext cx="498475" cy="512763"/>
            </a:xfrm>
            <a:custGeom>
              <a:avLst/>
              <a:gdLst>
                <a:gd name="T0" fmla="*/ 146 w 292"/>
                <a:gd name="T1" fmla="*/ 0 h 300"/>
                <a:gd name="T2" fmla="*/ 173 w 292"/>
                <a:gd name="T3" fmla="*/ 33 h 300"/>
                <a:gd name="T4" fmla="*/ 211 w 292"/>
                <a:gd name="T5" fmla="*/ 15 h 300"/>
                <a:gd name="T6" fmla="*/ 221 w 292"/>
                <a:gd name="T7" fmla="*/ 56 h 300"/>
                <a:gd name="T8" fmla="*/ 263 w 292"/>
                <a:gd name="T9" fmla="*/ 56 h 300"/>
                <a:gd name="T10" fmla="*/ 254 w 292"/>
                <a:gd name="T11" fmla="*/ 98 h 300"/>
                <a:gd name="T12" fmla="*/ 292 w 292"/>
                <a:gd name="T13" fmla="*/ 117 h 300"/>
                <a:gd name="T14" fmla="*/ 266 w 292"/>
                <a:gd name="T15" fmla="*/ 150 h 300"/>
                <a:gd name="T16" fmla="*/ 292 w 292"/>
                <a:gd name="T17" fmla="*/ 183 h 300"/>
                <a:gd name="T18" fmla="*/ 254 w 292"/>
                <a:gd name="T19" fmla="*/ 202 h 300"/>
                <a:gd name="T20" fmla="*/ 263 w 292"/>
                <a:gd name="T21" fmla="*/ 244 h 300"/>
                <a:gd name="T22" fmla="*/ 221 w 292"/>
                <a:gd name="T23" fmla="*/ 244 h 300"/>
                <a:gd name="T24" fmla="*/ 211 w 292"/>
                <a:gd name="T25" fmla="*/ 285 h 300"/>
                <a:gd name="T26" fmla="*/ 173 w 292"/>
                <a:gd name="T27" fmla="*/ 267 h 300"/>
                <a:gd name="T28" fmla="*/ 146 w 292"/>
                <a:gd name="T29" fmla="*/ 300 h 300"/>
                <a:gd name="T30" fmla="*/ 119 w 292"/>
                <a:gd name="T31" fmla="*/ 267 h 300"/>
                <a:gd name="T32" fmla="*/ 81 w 292"/>
                <a:gd name="T33" fmla="*/ 285 h 300"/>
                <a:gd name="T34" fmla="*/ 71 w 292"/>
                <a:gd name="T35" fmla="*/ 244 h 300"/>
                <a:gd name="T36" fmla="*/ 29 w 292"/>
                <a:gd name="T37" fmla="*/ 244 h 300"/>
                <a:gd name="T38" fmla="*/ 38 w 292"/>
                <a:gd name="T39" fmla="*/ 202 h 300"/>
                <a:gd name="T40" fmla="*/ 0 w 292"/>
                <a:gd name="T41" fmla="*/ 183 h 300"/>
                <a:gd name="T42" fmla="*/ 26 w 292"/>
                <a:gd name="T43" fmla="*/ 150 h 300"/>
                <a:gd name="T44" fmla="*/ 0 w 292"/>
                <a:gd name="T45" fmla="*/ 117 h 300"/>
                <a:gd name="T46" fmla="*/ 38 w 292"/>
                <a:gd name="T47" fmla="*/ 98 h 300"/>
                <a:gd name="T48" fmla="*/ 29 w 292"/>
                <a:gd name="T49" fmla="*/ 56 h 300"/>
                <a:gd name="T50" fmla="*/ 71 w 292"/>
                <a:gd name="T51" fmla="*/ 56 h 300"/>
                <a:gd name="T52" fmla="*/ 81 w 292"/>
                <a:gd name="T53" fmla="*/ 15 h 300"/>
                <a:gd name="T54" fmla="*/ 119 w 292"/>
                <a:gd name="T55" fmla="*/ 33 h 300"/>
                <a:gd name="T56" fmla="*/ 146 w 292"/>
                <a:gd name="T57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2" h="300">
                  <a:moveTo>
                    <a:pt x="146" y="0"/>
                  </a:moveTo>
                  <a:lnTo>
                    <a:pt x="173" y="33"/>
                  </a:lnTo>
                  <a:lnTo>
                    <a:pt x="211" y="15"/>
                  </a:lnTo>
                  <a:lnTo>
                    <a:pt x="221" y="56"/>
                  </a:lnTo>
                  <a:lnTo>
                    <a:pt x="263" y="56"/>
                  </a:lnTo>
                  <a:lnTo>
                    <a:pt x="254" y="98"/>
                  </a:lnTo>
                  <a:lnTo>
                    <a:pt x="292" y="117"/>
                  </a:lnTo>
                  <a:lnTo>
                    <a:pt x="266" y="150"/>
                  </a:lnTo>
                  <a:lnTo>
                    <a:pt x="292" y="183"/>
                  </a:lnTo>
                  <a:lnTo>
                    <a:pt x="254" y="202"/>
                  </a:lnTo>
                  <a:lnTo>
                    <a:pt x="263" y="244"/>
                  </a:lnTo>
                  <a:lnTo>
                    <a:pt x="221" y="244"/>
                  </a:lnTo>
                  <a:lnTo>
                    <a:pt x="211" y="285"/>
                  </a:lnTo>
                  <a:lnTo>
                    <a:pt x="173" y="267"/>
                  </a:lnTo>
                  <a:lnTo>
                    <a:pt x="146" y="300"/>
                  </a:lnTo>
                  <a:lnTo>
                    <a:pt x="119" y="267"/>
                  </a:lnTo>
                  <a:lnTo>
                    <a:pt x="81" y="285"/>
                  </a:lnTo>
                  <a:lnTo>
                    <a:pt x="71" y="244"/>
                  </a:lnTo>
                  <a:lnTo>
                    <a:pt x="29" y="244"/>
                  </a:lnTo>
                  <a:lnTo>
                    <a:pt x="38" y="202"/>
                  </a:lnTo>
                  <a:lnTo>
                    <a:pt x="0" y="183"/>
                  </a:lnTo>
                  <a:lnTo>
                    <a:pt x="26" y="150"/>
                  </a:lnTo>
                  <a:lnTo>
                    <a:pt x="0" y="117"/>
                  </a:lnTo>
                  <a:lnTo>
                    <a:pt x="38" y="98"/>
                  </a:lnTo>
                  <a:lnTo>
                    <a:pt x="29" y="56"/>
                  </a:lnTo>
                  <a:lnTo>
                    <a:pt x="71" y="56"/>
                  </a:lnTo>
                  <a:lnTo>
                    <a:pt x="81" y="15"/>
                  </a:lnTo>
                  <a:lnTo>
                    <a:pt x="119" y="33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solidFill>
                <a:schemeClr val="accent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10860028" y="4578577"/>
              <a:ext cx="704425" cy="704425"/>
            </a:xfrm>
            <a:prstGeom prst="ellipse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927252" y="4784995"/>
              <a:ext cx="5699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30000" dirty="0" smtClean="0">
                  <a:solidFill>
                    <a:schemeClr val="accent1">
                      <a:lumMod val="75000"/>
                    </a:schemeClr>
                  </a:solidFill>
                </a:rPr>
                <a:t>60</a:t>
              </a:r>
              <a:r>
                <a:rPr lang="en-US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Co</a:t>
              </a:r>
              <a:endParaRPr lang="en-GB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17" name="Rounded Rectangle 17">
            <a:extLst>
              <a:ext uri="{FF2B5EF4-FFF2-40B4-BE49-F238E27FC236}">
                <a16:creationId xmlns:a16="http://schemas.microsoft.com/office/drawing/2014/main" id="{9989EFA5-E5D6-1D7F-4A92-DD50F3387C8A}"/>
              </a:ext>
            </a:extLst>
          </p:cNvPr>
          <p:cNvSpPr/>
          <p:nvPr/>
        </p:nvSpPr>
        <p:spPr>
          <a:xfrm>
            <a:off x="7569053" y="289396"/>
            <a:ext cx="828000" cy="432000"/>
          </a:xfrm>
          <a:prstGeom prst="roundRect">
            <a:avLst/>
          </a:prstGeom>
          <a:solidFill>
            <a:srgbClr val="5EC135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/>
              <a:t>2398424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989EFA5-E5D6-1D7F-4A92-DD50F3387C8A}"/>
              </a:ext>
            </a:extLst>
          </p:cNvPr>
          <p:cNvSpPr/>
          <p:nvPr/>
        </p:nvSpPr>
        <p:spPr>
          <a:xfrm>
            <a:off x="10576115" y="2260050"/>
            <a:ext cx="828000" cy="432000"/>
          </a:xfrm>
          <a:prstGeom prst="roundRect">
            <a:avLst/>
          </a:prstGeom>
          <a:solidFill>
            <a:srgbClr val="5EC135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/>
              <a:t>2398506</a:t>
            </a:r>
          </a:p>
        </p:txBody>
      </p:sp>
      <p:sp>
        <p:nvSpPr>
          <p:cNvPr id="19" name="Footer Placeholder 37">
            <a:extLst>
              <a:ext uri="{FF2B5EF4-FFF2-40B4-BE49-F238E27FC236}">
                <a16:creationId xmlns:a16="http://schemas.microsoft.com/office/drawing/2014/main" id="{1D080287-F937-6569-47D7-4A38B9BDDA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067897"/>
            <a:ext cx="5154038" cy="779421"/>
          </a:xfrm>
        </p:spPr>
        <p:txBody>
          <a:bodyPr/>
          <a:lstStyle/>
          <a:p>
            <a:r>
              <a:rPr lang="en-US" sz="1000" b="1" u="sng" dirty="0"/>
              <a:t>A. Infantino</a:t>
            </a:r>
            <a:r>
              <a:rPr lang="en-US" sz="1000" b="1" dirty="0"/>
              <a:t>, </a:t>
            </a:r>
            <a:r>
              <a:rPr lang="en-US" sz="1000" b="1" dirty="0" err="1"/>
              <a:t>P.Dyrcz</a:t>
            </a:r>
            <a:r>
              <a:rPr lang="en-US" sz="1000" b="1" dirty="0"/>
              <a:t> (RP-AS)</a:t>
            </a:r>
          </a:p>
          <a:p>
            <a:r>
              <a:rPr lang="en-GB" sz="1000" b="1" dirty="0"/>
              <a:t>Radiation protection aspects for HL-LHC</a:t>
            </a:r>
          </a:p>
          <a:p>
            <a:r>
              <a:rPr lang="en-GB" sz="800" dirty="0"/>
              <a:t>12</a:t>
            </a:r>
            <a:r>
              <a:rPr lang="en-GB" sz="800" baseline="30000" dirty="0"/>
              <a:t>th</a:t>
            </a:r>
            <a:r>
              <a:rPr lang="en-GB" sz="800" dirty="0"/>
              <a:t> HL-LHC collaboration meeting </a:t>
            </a:r>
          </a:p>
          <a:p>
            <a:r>
              <a:rPr lang="en-GB" sz="800" dirty="0"/>
              <a:t>20/09/2022 </a:t>
            </a:r>
          </a:p>
          <a:p>
            <a:r>
              <a:rPr lang="en-GB" sz="800" dirty="0"/>
              <a:t>EDMS 2773490</a:t>
            </a:r>
          </a:p>
        </p:txBody>
      </p:sp>
    </p:spTree>
    <p:extLst>
      <p:ext uri="{BB962C8B-B14F-4D97-AF65-F5344CB8AC3E}">
        <p14:creationId xmlns:p14="http://schemas.microsoft.com/office/powerpoint/2010/main" val="224885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home message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 smtClean="0"/>
              <a:t>A. Infantino</a:t>
            </a:r>
            <a:r>
              <a:rPr lang="en-US" sz="1000" b="1" smtClean="0"/>
              <a:t>, P.Dyrcz (RP-AS)</a:t>
            </a:r>
          </a:p>
          <a:p>
            <a:r>
              <a:rPr lang="en-GB" sz="1000" b="1" smtClean="0"/>
              <a:t>Radiation protection aspects for HL-LHC</a:t>
            </a:r>
          </a:p>
          <a:p>
            <a:r>
              <a:rPr lang="en-GB" sz="800" smtClean="0"/>
              <a:t>12</a:t>
            </a:r>
            <a:r>
              <a:rPr lang="en-GB" sz="800" baseline="30000" smtClean="0"/>
              <a:t>th</a:t>
            </a:r>
            <a:r>
              <a:rPr lang="en-GB" sz="800" smtClean="0"/>
              <a:t> HL-LHC collaboration meeting </a:t>
            </a:r>
          </a:p>
          <a:p>
            <a:r>
              <a:rPr lang="en-GB" sz="800" smtClean="0"/>
              <a:t>20/09/2022 </a:t>
            </a:r>
          </a:p>
          <a:p>
            <a:r>
              <a:rPr lang="en-GB" sz="800" smtClean="0"/>
              <a:t>EDMS 2773490</a:t>
            </a:r>
            <a:endParaRPr lang="en-GB" sz="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336001" y="1276380"/>
            <a:ext cx="11623163" cy="502200"/>
            <a:chOff x="336001" y="1276380"/>
            <a:chExt cx="11623163" cy="502200"/>
          </a:xfrm>
        </p:grpSpPr>
        <p:grpSp>
          <p:nvGrpSpPr>
            <p:cNvPr id="9" name="Group 8"/>
            <p:cNvGrpSpPr/>
            <p:nvPr/>
          </p:nvGrpSpPr>
          <p:grpSpPr>
            <a:xfrm>
              <a:off x="336001" y="1276380"/>
              <a:ext cx="502200" cy="502200"/>
              <a:chOff x="884020" y="3299560"/>
              <a:chExt cx="704425" cy="704425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884020" y="3299560"/>
                <a:ext cx="704425" cy="704425"/>
              </a:xfrm>
              <a:prstGeom prst="ellipse">
                <a:avLst/>
              </a:prstGeom>
              <a:noFill/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8" name="Graphic 21" descr="Books with solid fill">
                <a:extLst>
                  <a:ext uri="{FF2B5EF4-FFF2-40B4-BE49-F238E27FC236}">
                    <a16:creationId xmlns:a16="http://schemas.microsoft.com/office/drawing/2014/main" id="{E00933AF-113E-254F-EFB0-57F929FD5D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=""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934074" y="3348728"/>
                <a:ext cx="604316" cy="604316"/>
              </a:xfrm>
              <a:prstGeom prst="rect">
                <a:avLst/>
              </a:prstGeom>
            </p:spPr>
          </p:pic>
        </p:grpSp>
        <p:sp>
          <p:nvSpPr>
            <p:cNvPr id="10" name="Rectangle 9"/>
            <p:cNvSpPr/>
            <p:nvPr/>
          </p:nvSpPr>
          <p:spPr>
            <a:xfrm>
              <a:off x="873886" y="1342182"/>
              <a:ext cx="1108527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600" dirty="0"/>
                <a:t>Number of studies deployed by </a:t>
              </a:r>
              <a:r>
                <a:rPr lang="en-US" sz="1600" dirty="0" smtClean="0"/>
                <a:t>HSE-RP </a:t>
              </a:r>
              <a:r>
                <a:rPr lang="en-US" sz="1600" dirty="0"/>
                <a:t>in the context of </a:t>
              </a:r>
              <a:r>
                <a:rPr lang="en-US" sz="1600" b="1" dirty="0"/>
                <a:t>LS3 preparation and HL-LHC </a:t>
              </a:r>
              <a:r>
                <a:rPr lang="en-US" sz="1600" b="1" dirty="0" smtClean="0"/>
                <a:t>operation</a:t>
              </a:r>
              <a:r>
                <a:rPr lang="en-US" sz="1600" dirty="0" smtClean="0"/>
                <a:t>.</a:t>
              </a:r>
              <a:endParaRPr lang="en-US" sz="16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36000" y="2138336"/>
            <a:ext cx="11587477" cy="584775"/>
            <a:chOff x="336000" y="2027992"/>
            <a:chExt cx="11587477" cy="584775"/>
          </a:xfrm>
        </p:grpSpPr>
        <p:sp>
          <p:nvSpPr>
            <p:cNvPr id="11" name="Rectangle 10"/>
            <p:cNvSpPr/>
            <p:nvPr/>
          </p:nvSpPr>
          <p:spPr>
            <a:xfrm>
              <a:off x="838200" y="2027992"/>
              <a:ext cx="1108527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600" dirty="0"/>
                <a:t>LS3 will be </a:t>
              </a:r>
              <a:r>
                <a:rPr lang="en-US" sz="1600" b="1" dirty="0"/>
                <a:t>challenging</a:t>
              </a:r>
              <a:r>
                <a:rPr lang="en-US" sz="1600" dirty="0"/>
                <a:t> from RP point of view: </a:t>
              </a:r>
              <a:r>
                <a:rPr lang="en-US" sz="1600" dirty="0" smtClean="0"/>
                <a:t>working </a:t>
              </a:r>
              <a:r>
                <a:rPr lang="en-US" sz="1600" dirty="0"/>
                <a:t>in a </a:t>
              </a:r>
              <a:r>
                <a:rPr lang="en-US" sz="1600" b="1" dirty="0"/>
                <a:t>high residual dose rate </a:t>
              </a:r>
              <a:r>
                <a:rPr lang="en-US" sz="1600" dirty="0"/>
                <a:t>environment, </a:t>
              </a:r>
              <a:r>
                <a:rPr lang="en-US" sz="1600" b="1" dirty="0"/>
                <a:t>multiple co-activities </a:t>
              </a:r>
              <a:r>
                <a:rPr lang="en-US" sz="1600" dirty="0"/>
                <a:t>to be carried out in the LHC tunnel, </a:t>
              </a:r>
              <a:r>
                <a:rPr lang="en-US" sz="1600" b="1" dirty="0"/>
                <a:t>radioactive waste </a:t>
              </a:r>
              <a:r>
                <a:rPr lang="en-US" sz="1600" dirty="0"/>
                <a:t>estimate/sorting.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36000" y="2068380"/>
              <a:ext cx="504000" cy="504000"/>
              <a:chOff x="8182129" y="4591352"/>
              <a:chExt cx="704425" cy="704425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8182129" y="4591352"/>
                <a:ext cx="704425" cy="704425"/>
              </a:xfrm>
              <a:prstGeom prst="ellipse">
                <a:avLst/>
              </a:prstGeom>
              <a:noFill/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" name="Freeform 156">
                <a:extLst>
                  <a:ext uri="{FF2B5EF4-FFF2-40B4-BE49-F238E27FC236}">
                    <a16:creationId xmlns:a16="http://schemas.microsoft.com/office/drawing/2014/main" id="{E2EA9F53-808C-DDE6-2608-F9CC9A6A04D8}"/>
                  </a:ext>
                </a:extLst>
              </p:cNvPr>
              <p:cNvSpPr/>
              <p:nvPr/>
            </p:nvSpPr>
            <p:spPr>
              <a:xfrm>
                <a:off x="8251603" y="4696779"/>
                <a:ext cx="565278" cy="515199"/>
              </a:xfrm>
              <a:custGeom>
                <a:avLst/>
                <a:gdLst>
                  <a:gd name="connsiteX0" fmla="*/ 828616 w 1948960"/>
                  <a:gd name="connsiteY0" fmla="*/ 1097504 h 1811370"/>
                  <a:gd name="connsiteX1" fmla="*/ 857713 w 1948960"/>
                  <a:gd name="connsiteY1" fmla="*/ 1113299 h 1811370"/>
                  <a:gd name="connsiteX2" fmla="*/ 974480 w 1948960"/>
                  <a:gd name="connsiteY2" fmla="*/ 1136873 h 1811370"/>
                  <a:gd name="connsiteX3" fmla="*/ 1091247 w 1948960"/>
                  <a:gd name="connsiteY3" fmla="*/ 1113299 h 1811370"/>
                  <a:gd name="connsiteX4" fmla="*/ 1119884 w 1948960"/>
                  <a:gd name="connsiteY4" fmla="*/ 1097754 h 1811370"/>
                  <a:gd name="connsiteX5" fmla="*/ 1461263 w 1948960"/>
                  <a:gd name="connsiteY5" fmla="*/ 1680216 h 1811370"/>
                  <a:gd name="connsiteX6" fmla="*/ 1438976 w 1948960"/>
                  <a:gd name="connsiteY6" fmla="*/ 1693755 h 1811370"/>
                  <a:gd name="connsiteX7" fmla="*/ 974480 w 1948960"/>
                  <a:gd name="connsiteY7" fmla="*/ 1811370 h 1811370"/>
                  <a:gd name="connsiteX8" fmla="*/ 509984 w 1948960"/>
                  <a:gd name="connsiteY8" fmla="*/ 1693755 h 1811370"/>
                  <a:gd name="connsiteX9" fmla="*/ 487248 w 1948960"/>
                  <a:gd name="connsiteY9" fmla="*/ 1679943 h 1811370"/>
                  <a:gd name="connsiteX10" fmla="*/ 974480 w 1948960"/>
                  <a:gd name="connsiteY10" fmla="*/ 632720 h 1811370"/>
                  <a:gd name="connsiteX11" fmla="*/ 1195381 w 1948960"/>
                  <a:gd name="connsiteY11" fmla="*/ 853621 h 1811370"/>
                  <a:gd name="connsiteX12" fmla="*/ 974480 w 1948960"/>
                  <a:gd name="connsiteY12" fmla="*/ 1074522 h 1811370"/>
                  <a:gd name="connsiteX13" fmla="*/ 753579 w 1948960"/>
                  <a:gd name="connsiteY13" fmla="*/ 853621 h 1811370"/>
                  <a:gd name="connsiteX14" fmla="*/ 974480 w 1948960"/>
                  <a:gd name="connsiteY14" fmla="*/ 632720 h 1811370"/>
                  <a:gd name="connsiteX15" fmla="*/ 476651 w 1948960"/>
                  <a:gd name="connsiteY15" fmla="*/ 273 h 1811370"/>
                  <a:gd name="connsiteX16" fmla="*/ 817713 w 1948960"/>
                  <a:gd name="connsiteY16" fmla="*/ 582192 h 1811370"/>
                  <a:gd name="connsiteX17" fmla="*/ 806757 w 1948960"/>
                  <a:gd name="connsiteY17" fmla="*/ 588139 h 1811370"/>
                  <a:gd name="connsiteX18" fmla="*/ 674497 w 1948960"/>
                  <a:gd name="connsiteY18" fmla="*/ 836889 h 1811370"/>
                  <a:gd name="connsiteX19" fmla="*/ 676485 w 1948960"/>
                  <a:gd name="connsiteY19" fmla="*/ 856609 h 1811370"/>
                  <a:gd name="connsiteX20" fmla="*/ 996 w 1948960"/>
                  <a:gd name="connsiteY20" fmla="*/ 856609 h 1811370"/>
                  <a:gd name="connsiteX21" fmla="*/ 0 w 1948960"/>
                  <a:gd name="connsiteY21" fmla="*/ 836889 h 1811370"/>
                  <a:gd name="connsiteX22" fmla="*/ 429639 w 1948960"/>
                  <a:gd name="connsiteY22" fmla="*/ 28835 h 1811370"/>
                  <a:gd name="connsiteX23" fmla="*/ 1471858 w 1948960"/>
                  <a:gd name="connsiteY23" fmla="*/ 0 h 1811370"/>
                  <a:gd name="connsiteX24" fmla="*/ 1519321 w 1948960"/>
                  <a:gd name="connsiteY24" fmla="*/ 28833 h 1811370"/>
                  <a:gd name="connsiteX25" fmla="*/ 1948960 w 1948960"/>
                  <a:gd name="connsiteY25" fmla="*/ 836889 h 1811370"/>
                  <a:gd name="connsiteX26" fmla="*/ 1947964 w 1948960"/>
                  <a:gd name="connsiteY26" fmla="*/ 856609 h 1811370"/>
                  <a:gd name="connsiteX27" fmla="*/ 1272474 w 1948960"/>
                  <a:gd name="connsiteY27" fmla="*/ 856608 h 1811370"/>
                  <a:gd name="connsiteX28" fmla="*/ 1274462 w 1948960"/>
                  <a:gd name="connsiteY28" fmla="*/ 836889 h 1811370"/>
                  <a:gd name="connsiteX29" fmla="*/ 1142202 w 1948960"/>
                  <a:gd name="connsiteY29" fmla="*/ 588137 h 1811370"/>
                  <a:gd name="connsiteX30" fmla="*/ 1130785 w 1948960"/>
                  <a:gd name="connsiteY30" fmla="*/ 581941 h 1811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948960" h="1811370">
                    <a:moveTo>
                      <a:pt x="828616" y="1097504"/>
                    </a:moveTo>
                    <a:lnTo>
                      <a:pt x="857713" y="1113299"/>
                    </a:lnTo>
                    <a:cubicBezTo>
                      <a:pt x="893603" y="1128478"/>
                      <a:pt x="933061" y="1136873"/>
                      <a:pt x="974480" y="1136873"/>
                    </a:cubicBezTo>
                    <a:cubicBezTo>
                      <a:pt x="1015900" y="1136872"/>
                      <a:pt x="1055358" y="1128478"/>
                      <a:pt x="1091247" y="1113299"/>
                    </a:cubicBezTo>
                    <a:lnTo>
                      <a:pt x="1119884" y="1097754"/>
                    </a:lnTo>
                    <a:lnTo>
                      <a:pt x="1461263" y="1680216"/>
                    </a:lnTo>
                    <a:lnTo>
                      <a:pt x="1438976" y="1693755"/>
                    </a:lnTo>
                    <a:cubicBezTo>
                      <a:pt x="1300898" y="1768763"/>
                      <a:pt x="1142664" y="1811370"/>
                      <a:pt x="974480" y="1811370"/>
                    </a:cubicBezTo>
                    <a:cubicBezTo>
                      <a:pt x="806295" y="1811370"/>
                      <a:pt x="648061" y="1768764"/>
                      <a:pt x="509984" y="1693755"/>
                    </a:cubicBezTo>
                    <a:lnTo>
                      <a:pt x="487248" y="1679943"/>
                    </a:lnTo>
                    <a:close/>
                    <a:moveTo>
                      <a:pt x="974480" y="632720"/>
                    </a:moveTo>
                    <a:cubicBezTo>
                      <a:pt x="1096480" y="632720"/>
                      <a:pt x="1195381" y="731621"/>
                      <a:pt x="1195381" y="853621"/>
                    </a:cubicBezTo>
                    <a:cubicBezTo>
                      <a:pt x="1195381" y="975621"/>
                      <a:pt x="1096480" y="1074522"/>
                      <a:pt x="974480" y="1074522"/>
                    </a:cubicBezTo>
                    <a:cubicBezTo>
                      <a:pt x="852480" y="1074522"/>
                      <a:pt x="753579" y="975621"/>
                      <a:pt x="753579" y="853621"/>
                    </a:cubicBezTo>
                    <a:cubicBezTo>
                      <a:pt x="753579" y="731621"/>
                      <a:pt x="852480" y="632720"/>
                      <a:pt x="974480" y="632720"/>
                    </a:cubicBezTo>
                    <a:close/>
                    <a:moveTo>
                      <a:pt x="476651" y="273"/>
                    </a:moveTo>
                    <a:lnTo>
                      <a:pt x="817713" y="582192"/>
                    </a:lnTo>
                    <a:lnTo>
                      <a:pt x="806757" y="588139"/>
                    </a:lnTo>
                    <a:cubicBezTo>
                      <a:pt x="726960" y="642047"/>
                      <a:pt x="674497" y="733342"/>
                      <a:pt x="674497" y="836889"/>
                    </a:cubicBezTo>
                    <a:lnTo>
                      <a:pt x="676485" y="856609"/>
                    </a:lnTo>
                    <a:lnTo>
                      <a:pt x="996" y="856609"/>
                    </a:lnTo>
                    <a:lnTo>
                      <a:pt x="0" y="836889"/>
                    </a:lnTo>
                    <a:cubicBezTo>
                      <a:pt x="0" y="500520"/>
                      <a:pt x="170425" y="203956"/>
                      <a:pt x="429639" y="28835"/>
                    </a:cubicBezTo>
                    <a:close/>
                    <a:moveTo>
                      <a:pt x="1471858" y="0"/>
                    </a:moveTo>
                    <a:lnTo>
                      <a:pt x="1519321" y="28833"/>
                    </a:lnTo>
                    <a:cubicBezTo>
                      <a:pt x="1778534" y="203955"/>
                      <a:pt x="1948960" y="500519"/>
                      <a:pt x="1948960" y="836889"/>
                    </a:cubicBezTo>
                    <a:lnTo>
                      <a:pt x="1947964" y="856609"/>
                    </a:lnTo>
                    <a:lnTo>
                      <a:pt x="1272474" y="856608"/>
                    </a:lnTo>
                    <a:lnTo>
                      <a:pt x="1274462" y="836889"/>
                    </a:lnTo>
                    <a:cubicBezTo>
                      <a:pt x="1274463" y="733341"/>
                      <a:pt x="1222000" y="642047"/>
                      <a:pt x="1142202" y="588137"/>
                    </a:cubicBezTo>
                    <a:lnTo>
                      <a:pt x="1130785" y="581941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341265" y="3082867"/>
            <a:ext cx="11605532" cy="1300356"/>
            <a:chOff x="341265" y="3036653"/>
            <a:chExt cx="11605532" cy="1300356"/>
          </a:xfrm>
        </p:grpSpPr>
        <p:sp>
          <p:nvSpPr>
            <p:cNvPr id="15" name="Rectangle 14"/>
            <p:cNvSpPr/>
            <p:nvPr/>
          </p:nvSpPr>
          <p:spPr>
            <a:xfrm>
              <a:off x="873886" y="3036653"/>
              <a:ext cx="11072911" cy="13003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300"/>
                </a:spcAft>
              </a:pPr>
              <a:r>
                <a:rPr lang="en-US" sz="1600" dirty="0" smtClean="0"/>
                <a:t>LS3 </a:t>
              </a:r>
              <a:r>
                <a:rPr lang="en-US" sz="1600" b="1" dirty="0" smtClean="0"/>
                <a:t>ALARA</a:t>
              </a:r>
              <a:r>
                <a:rPr lang="en-US" sz="1600" dirty="0" smtClean="0"/>
                <a:t> optimization:</a:t>
              </a:r>
            </a:p>
            <a:p>
              <a:pPr marL="171450" indent="-171450" algn="just">
                <a:buFont typeface="Courier New" panose="02070309020205020404" pitchFamily="49" charset="0"/>
                <a:buChar char="o"/>
              </a:pPr>
              <a:r>
                <a:rPr lang="en-US" sz="1000" dirty="0" smtClean="0"/>
                <a:t>Ensuring </a:t>
              </a:r>
              <a:r>
                <a:rPr lang="en-US" sz="1000" b="1" dirty="0"/>
                <a:t>adequate cool down</a:t>
              </a:r>
              <a:r>
                <a:rPr lang="en-US" sz="1000" dirty="0"/>
                <a:t>, considering the general LS3 planning/coordination &amp; ion </a:t>
              </a:r>
              <a:r>
                <a:rPr lang="en-US" sz="1000" dirty="0" smtClean="0"/>
                <a:t>operation;</a:t>
              </a:r>
            </a:p>
            <a:p>
              <a:pPr marL="171450" indent="-171450" algn="just">
                <a:buFont typeface="Courier New" panose="02070309020205020404" pitchFamily="49" charset="0"/>
                <a:buChar char="o"/>
              </a:pPr>
              <a:r>
                <a:rPr lang="en-US" sz="1000" b="1" dirty="0" smtClean="0"/>
                <a:t>Preparation </a:t>
              </a:r>
              <a:r>
                <a:rPr lang="en-US" sz="1000" b="1" dirty="0"/>
                <a:t>and optimization </a:t>
              </a:r>
              <a:r>
                <a:rPr lang="en-US" sz="1000" dirty="0"/>
                <a:t>of high-dose activities (WDP</a:t>
              </a:r>
              <a:r>
                <a:rPr lang="en-US" sz="1000" dirty="0" smtClean="0"/>
                <a:t>);</a:t>
              </a:r>
            </a:p>
            <a:p>
              <a:pPr marL="171450" indent="-171450" algn="just">
                <a:buFont typeface="Courier New" panose="02070309020205020404" pitchFamily="49" charset="0"/>
                <a:buChar char="o"/>
              </a:pPr>
              <a:r>
                <a:rPr lang="en-GB" sz="1000" b="1" dirty="0" smtClean="0"/>
                <a:t>ALARA </a:t>
              </a:r>
              <a:r>
                <a:rPr lang="en-GB" sz="1000" b="1" dirty="0"/>
                <a:t>Level 3 </a:t>
              </a:r>
              <a:r>
                <a:rPr lang="en-GB" sz="1000" dirty="0"/>
                <a:t>interventions (such as triplet exchange, etc.) need approval from the ALARA committee. Approval has to be received (well) in advance of the start of the work (as for LS2); </a:t>
              </a:r>
              <a:endParaRPr lang="en-US" sz="1000" dirty="0" smtClean="0"/>
            </a:p>
            <a:p>
              <a:pPr marL="171450" indent="-171450" algn="just">
                <a:buFont typeface="Courier New" panose="02070309020205020404" pitchFamily="49" charset="0"/>
                <a:buChar char="o"/>
              </a:pPr>
              <a:r>
                <a:rPr lang="en-US" sz="1000" b="1" dirty="0" smtClean="0"/>
                <a:t>Remote </a:t>
              </a:r>
              <a:r>
                <a:rPr lang="en-US" sz="1000" b="1" dirty="0"/>
                <a:t>handling </a:t>
              </a:r>
              <a:r>
                <a:rPr lang="en-US" sz="1000" dirty="0"/>
                <a:t>when </a:t>
              </a:r>
              <a:r>
                <a:rPr lang="en-US" sz="1000" dirty="0" smtClean="0"/>
                <a:t>possible;</a:t>
              </a:r>
            </a:p>
            <a:p>
              <a:pPr marL="171450" indent="-171450" algn="just">
                <a:buFont typeface="Courier New" panose="02070309020205020404" pitchFamily="49" charset="0"/>
                <a:buChar char="o"/>
              </a:pPr>
              <a:r>
                <a:rPr lang="en-US" sz="1000" dirty="0" smtClean="0"/>
                <a:t>Integration </a:t>
              </a:r>
              <a:r>
                <a:rPr lang="en-US" sz="1000" dirty="0"/>
                <a:t>of </a:t>
              </a:r>
              <a:r>
                <a:rPr lang="en-US" sz="1000" b="1" dirty="0"/>
                <a:t>radioactive waste</a:t>
              </a:r>
              <a:r>
                <a:rPr lang="en-US" sz="1000" dirty="0"/>
                <a:t> aspects into shutdown planning is essential → ad-hoc WP15 integration meetings including link persons and RP (AS and RWM) ongoing. </a:t>
              </a:r>
              <a:endParaRPr lang="en-US" sz="1000" dirty="0" smtClean="0"/>
            </a:p>
            <a:p>
              <a:pPr marL="171450" indent="-171450" algn="just">
                <a:buFont typeface="Courier New" panose="02070309020205020404" pitchFamily="49" charset="0"/>
                <a:buChar char="o"/>
              </a:pPr>
              <a:r>
                <a:rPr lang="en-GB" sz="1000" b="1" dirty="0" smtClean="0"/>
                <a:t>Waste </a:t>
              </a:r>
              <a:r>
                <a:rPr lang="en-GB" sz="1000" b="1" dirty="0"/>
                <a:t>treatment </a:t>
              </a:r>
              <a:r>
                <a:rPr lang="en-GB" sz="1000" dirty="0"/>
                <a:t>should be considered at the source (e.g. TDE autopsy) for reducing dose to personnel and minimize costs for CERN. 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341265" y="3434831"/>
              <a:ext cx="504000" cy="504000"/>
              <a:chOff x="266181" y="2914573"/>
              <a:chExt cx="504000" cy="504000"/>
            </a:xfrm>
          </p:grpSpPr>
          <p:sp>
            <p:nvSpPr>
              <p:cNvPr id="16" name="Freeform 37"/>
              <p:cNvSpPr>
                <a:spLocks noEditPoints="1"/>
              </p:cNvSpPr>
              <p:nvPr/>
            </p:nvSpPr>
            <p:spPr bwMode="auto">
              <a:xfrm>
                <a:off x="371686" y="3001459"/>
                <a:ext cx="330228" cy="330228"/>
              </a:xfrm>
              <a:custGeom>
                <a:avLst/>
                <a:gdLst>
                  <a:gd name="T0" fmla="*/ 0 w 300"/>
                  <a:gd name="T1" fmla="*/ 300 h 300"/>
                  <a:gd name="T2" fmla="*/ 38 w 300"/>
                  <a:gd name="T3" fmla="*/ 25 h 300"/>
                  <a:gd name="T4" fmla="*/ 175 w 300"/>
                  <a:gd name="T5" fmla="*/ 0 h 300"/>
                  <a:gd name="T6" fmla="*/ 250 w 300"/>
                  <a:gd name="T7" fmla="*/ 25 h 300"/>
                  <a:gd name="T8" fmla="*/ 231 w 300"/>
                  <a:gd name="T9" fmla="*/ 138 h 300"/>
                  <a:gd name="T10" fmla="*/ 225 w 300"/>
                  <a:gd name="T11" fmla="*/ 50 h 300"/>
                  <a:gd name="T12" fmla="*/ 150 w 300"/>
                  <a:gd name="T13" fmla="*/ 75 h 300"/>
                  <a:gd name="T14" fmla="*/ 75 w 300"/>
                  <a:gd name="T15" fmla="*/ 50 h 300"/>
                  <a:gd name="T16" fmla="*/ 25 w 300"/>
                  <a:gd name="T17" fmla="*/ 275 h 300"/>
                  <a:gd name="T18" fmla="*/ 168 w 300"/>
                  <a:gd name="T19" fmla="*/ 300 h 300"/>
                  <a:gd name="T20" fmla="*/ 300 w 300"/>
                  <a:gd name="T21" fmla="*/ 231 h 300"/>
                  <a:gd name="T22" fmla="*/ 163 w 300"/>
                  <a:gd name="T23" fmla="*/ 231 h 300"/>
                  <a:gd name="T24" fmla="*/ 231 w 300"/>
                  <a:gd name="T25" fmla="*/ 188 h 300"/>
                  <a:gd name="T26" fmla="*/ 231 w 300"/>
                  <a:gd name="T27" fmla="*/ 275 h 300"/>
                  <a:gd name="T28" fmla="*/ 231 w 300"/>
                  <a:gd name="T29" fmla="*/ 188 h 300"/>
                  <a:gd name="T30" fmla="*/ 225 w 300"/>
                  <a:gd name="T31" fmla="*/ 238 h 300"/>
                  <a:gd name="T32" fmla="*/ 238 w 300"/>
                  <a:gd name="T33" fmla="*/ 200 h 300"/>
                  <a:gd name="T34" fmla="*/ 263 w 300"/>
                  <a:gd name="T35" fmla="*/ 225 h 300"/>
                  <a:gd name="T36" fmla="*/ 73 w 300"/>
                  <a:gd name="T37" fmla="*/ 187 h 300"/>
                  <a:gd name="T38" fmla="*/ 50 w 300"/>
                  <a:gd name="T39" fmla="*/ 185 h 300"/>
                  <a:gd name="T40" fmla="*/ 113 w 300"/>
                  <a:gd name="T41" fmla="*/ 167 h 300"/>
                  <a:gd name="T42" fmla="*/ 73 w 300"/>
                  <a:gd name="T43" fmla="*/ 187 h 300"/>
                  <a:gd name="T44" fmla="*/ 125 w 300"/>
                  <a:gd name="T45" fmla="*/ 200 h 300"/>
                  <a:gd name="T46" fmla="*/ 150 w 300"/>
                  <a:gd name="T47" fmla="*/ 188 h 300"/>
                  <a:gd name="T48" fmla="*/ 175 w 300"/>
                  <a:gd name="T49" fmla="*/ 175 h 300"/>
                  <a:gd name="T50" fmla="*/ 125 w 300"/>
                  <a:gd name="T51" fmla="*/ 163 h 300"/>
                  <a:gd name="T52" fmla="*/ 175 w 300"/>
                  <a:gd name="T53" fmla="*/ 175 h 300"/>
                  <a:gd name="T54" fmla="*/ 60 w 300"/>
                  <a:gd name="T55" fmla="*/ 112 h 300"/>
                  <a:gd name="T56" fmla="*/ 73 w 300"/>
                  <a:gd name="T57" fmla="*/ 145 h 300"/>
                  <a:gd name="T58" fmla="*/ 102 w 300"/>
                  <a:gd name="T59" fmla="*/ 95 h 300"/>
                  <a:gd name="T60" fmla="*/ 175 w 300"/>
                  <a:gd name="T61" fmla="*/ 138 h 300"/>
                  <a:gd name="T62" fmla="*/ 125 w 300"/>
                  <a:gd name="T63" fmla="*/ 125 h 300"/>
                  <a:gd name="T64" fmla="*/ 175 w 300"/>
                  <a:gd name="T65" fmla="*/ 138 h 300"/>
                  <a:gd name="T66" fmla="*/ 125 w 300"/>
                  <a:gd name="T67" fmla="*/ 113 h 300"/>
                  <a:gd name="T68" fmla="*/ 175 w 300"/>
                  <a:gd name="T69" fmla="*/ 100 h 300"/>
                  <a:gd name="T70" fmla="*/ 113 w 300"/>
                  <a:gd name="T71" fmla="*/ 38 h 300"/>
                  <a:gd name="T72" fmla="*/ 138 w 300"/>
                  <a:gd name="T73" fmla="*/ 38 h 300"/>
                  <a:gd name="T74" fmla="*/ 113 w 300"/>
                  <a:gd name="T75" fmla="*/ 38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00" h="300">
                    <a:moveTo>
                      <a:pt x="168" y="300"/>
                    </a:moveTo>
                    <a:lnTo>
                      <a:pt x="0" y="300"/>
                    </a:lnTo>
                    <a:lnTo>
                      <a:pt x="0" y="25"/>
                    </a:lnTo>
                    <a:lnTo>
                      <a:pt x="38" y="25"/>
                    </a:lnTo>
                    <a:cubicBezTo>
                      <a:pt x="53" y="25"/>
                      <a:pt x="65" y="11"/>
                      <a:pt x="75" y="0"/>
                    </a:cubicBezTo>
                    <a:lnTo>
                      <a:pt x="175" y="0"/>
                    </a:lnTo>
                    <a:cubicBezTo>
                      <a:pt x="185" y="11"/>
                      <a:pt x="197" y="25"/>
                      <a:pt x="213" y="25"/>
                    </a:cubicBezTo>
                    <a:lnTo>
                      <a:pt x="250" y="25"/>
                    </a:lnTo>
                    <a:lnTo>
                      <a:pt x="250" y="139"/>
                    </a:lnTo>
                    <a:cubicBezTo>
                      <a:pt x="244" y="138"/>
                      <a:pt x="238" y="138"/>
                      <a:pt x="231" y="138"/>
                    </a:cubicBezTo>
                    <a:lnTo>
                      <a:pt x="225" y="138"/>
                    </a:lnTo>
                    <a:lnTo>
                      <a:pt x="225" y="50"/>
                    </a:lnTo>
                    <a:lnTo>
                      <a:pt x="175" y="50"/>
                    </a:lnTo>
                    <a:lnTo>
                      <a:pt x="150" y="75"/>
                    </a:lnTo>
                    <a:lnTo>
                      <a:pt x="101" y="75"/>
                    </a:lnTo>
                    <a:lnTo>
                      <a:pt x="75" y="50"/>
                    </a:lnTo>
                    <a:lnTo>
                      <a:pt x="25" y="50"/>
                    </a:lnTo>
                    <a:lnTo>
                      <a:pt x="25" y="275"/>
                    </a:lnTo>
                    <a:lnTo>
                      <a:pt x="148" y="275"/>
                    </a:lnTo>
                    <a:cubicBezTo>
                      <a:pt x="153" y="284"/>
                      <a:pt x="160" y="293"/>
                      <a:pt x="168" y="300"/>
                    </a:cubicBezTo>
                    <a:close/>
                    <a:moveTo>
                      <a:pt x="231" y="163"/>
                    </a:moveTo>
                    <a:cubicBezTo>
                      <a:pt x="269" y="163"/>
                      <a:pt x="300" y="193"/>
                      <a:pt x="300" y="231"/>
                    </a:cubicBezTo>
                    <a:cubicBezTo>
                      <a:pt x="300" y="269"/>
                      <a:pt x="269" y="300"/>
                      <a:pt x="231" y="300"/>
                    </a:cubicBezTo>
                    <a:cubicBezTo>
                      <a:pt x="193" y="300"/>
                      <a:pt x="163" y="269"/>
                      <a:pt x="163" y="231"/>
                    </a:cubicBezTo>
                    <a:cubicBezTo>
                      <a:pt x="163" y="193"/>
                      <a:pt x="193" y="163"/>
                      <a:pt x="231" y="163"/>
                    </a:cubicBezTo>
                    <a:close/>
                    <a:moveTo>
                      <a:pt x="231" y="188"/>
                    </a:moveTo>
                    <a:cubicBezTo>
                      <a:pt x="255" y="188"/>
                      <a:pt x="275" y="207"/>
                      <a:pt x="275" y="231"/>
                    </a:cubicBezTo>
                    <a:cubicBezTo>
                      <a:pt x="275" y="255"/>
                      <a:pt x="255" y="275"/>
                      <a:pt x="231" y="275"/>
                    </a:cubicBezTo>
                    <a:cubicBezTo>
                      <a:pt x="207" y="275"/>
                      <a:pt x="188" y="255"/>
                      <a:pt x="188" y="231"/>
                    </a:cubicBezTo>
                    <a:cubicBezTo>
                      <a:pt x="188" y="207"/>
                      <a:pt x="207" y="188"/>
                      <a:pt x="231" y="188"/>
                    </a:cubicBezTo>
                    <a:close/>
                    <a:moveTo>
                      <a:pt x="263" y="238"/>
                    </a:moveTo>
                    <a:lnTo>
                      <a:pt x="225" y="238"/>
                    </a:lnTo>
                    <a:lnTo>
                      <a:pt x="225" y="200"/>
                    </a:lnTo>
                    <a:lnTo>
                      <a:pt x="238" y="200"/>
                    </a:lnTo>
                    <a:lnTo>
                      <a:pt x="238" y="225"/>
                    </a:lnTo>
                    <a:lnTo>
                      <a:pt x="263" y="225"/>
                    </a:lnTo>
                    <a:lnTo>
                      <a:pt x="263" y="238"/>
                    </a:lnTo>
                    <a:close/>
                    <a:moveTo>
                      <a:pt x="73" y="187"/>
                    </a:moveTo>
                    <a:lnTo>
                      <a:pt x="60" y="175"/>
                    </a:lnTo>
                    <a:lnTo>
                      <a:pt x="50" y="185"/>
                    </a:lnTo>
                    <a:lnTo>
                      <a:pt x="73" y="207"/>
                    </a:lnTo>
                    <a:lnTo>
                      <a:pt x="113" y="167"/>
                    </a:lnTo>
                    <a:lnTo>
                      <a:pt x="102" y="157"/>
                    </a:lnTo>
                    <a:lnTo>
                      <a:pt x="73" y="187"/>
                    </a:lnTo>
                    <a:close/>
                    <a:moveTo>
                      <a:pt x="150" y="200"/>
                    </a:moveTo>
                    <a:lnTo>
                      <a:pt x="125" y="200"/>
                    </a:lnTo>
                    <a:lnTo>
                      <a:pt x="125" y="188"/>
                    </a:lnTo>
                    <a:lnTo>
                      <a:pt x="150" y="188"/>
                    </a:lnTo>
                    <a:lnTo>
                      <a:pt x="150" y="200"/>
                    </a:lnTo>
                    <a:close/>
                    <a:moveTo>
                      <a:pt x="175" y="175"/>
                    </a:moveTo>
                    <a:lnTo>
                      <a:pt x="125" y="175"/>
                    </a:lnTo>
                    <a:lnTo>
                      <a:pt x="125" y="163"/>
                    </a:lnTo>
                    <a:lnTo>
                      <a:pt x="175" y="163"/>
                    </a:lnTo>
                    <a:lnTo>
                      <a:pt x="175" y="175"/>
                    </a:lnTo>
                    <a:close/>
                    <a:moveTo>
                      <a:pt x="73" y="125"/>
                    </a:moveTo>
                    <a:lnTo>
                      <a:pt x="60" y="112"/>
                    </a:lnTo>
                    <a:lnTo>
                      <a:pt x="50" y="123"/>
                    </a:lnTo>
                    <a:lnTo>
                      <a:pt x="73" y="145"/>
                    </a:lnTo>
                    <a:lnTo>
                      <a:pt x="113" y="105"/>
                    </a:lnTo>
                    <a:lnTo>
                      <a:pt x="102" y="95"/>
                    </a:lnTo>
                    <a:lnTo>
                      <a:pt x="73" y="125"/>
                    </a:lnTo>
                    <a:close/>
                    <a:moveTo>
                      <a:pt x="175" y="138"/>
                    </a:moveTo>
                    <a:lnTo>
                      <a:pt x="125" y="138"/>
                    </a:lnTo>
                    <a:lnTo>
                      <a:pt x="125" y="125"/>
                    </a:lnTo>
                    <a:lnTo>
                      <a:pt x="175" y="125"/>
                    </a:lnTo>
                    <a:lnTo>
                      <a:pt x="175" y="138"/>
                    </a:lnTo>
                    <a:close/>
                    <a:moveTo>
                      <a:pt x="175" y="113"/>
                    </a:moveTo>
                    <a:lnTo>
                      <a:pt x="125" y="113"/>
                    </a:lnTo>
                    <a:lnTo>
                      <a:pt x="125" y="100"/>
                    </a:lnTo>
                    <a:lnTo>
                      <a:pt x="175" y="100"/>
                    </a:lnTo>
                    <a:lnTo>
                      <a:pt x="175" y="113"/>
                    </a:lnTo>
                    <a:close/>
                    <a:moveTo>
                      <a:pt x="113" y="38"/>
                    </a:moveTo>
                    <a:cubicBezTo>
                      <a:pt x="113" y="44"/>
                      <a:pt x="118" y="50"/>
                      <a:pt x="125" y="50"/>
                    </a:cubicBezTo>
                    <a:cubicBezTo>
                      <a:pt x="132" y="50"/>
                      <a:pt x="138" y="44"/>
                      <a:pt x="138" y="38"/>
                    </a:cubicBezTo>
                    <a:cubicBezTo>
                      <a:pt x="138" y="31"/>
                      <a:pt x="132" y="25"/>
                      <a:pt x="125" y="25"/>
                    </a:cubicBezTo>
                    <a:cubicBezTo>
                      <a:pt x="118" y="25"/>
                      <a:pt x="113" y="31"/>
                      <a:pt x="113" y="3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0">
                <a:solidFill>
                  <a:schemeClr val="accent5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66181" y="2914573"/>
                <a:ext cx="504000" cy="504000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334200" y="4742978"/>
            <a:ext cx="11612597" cy="1107996"/>
            <a:chOff x="334200" y="4742978"/>
            <a:chExt cx="11612597" cy="1107996"/>
          </a:xfrm>
        </p:grpSpPr>
        <p:sp>
          <p:nvSpPr>
            <p:cNvPr id="6" name="TextBox 5"/>
            <p:cNvSpPr txBox="1"/>
            <p:nvPr/>
          </p:nvSpPr>
          <p:spPr>
            <a:xfrm>
              <a:off x="873886" y="4742978"/>
              <a:ext cx="1107291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600" dirty="0" smtClean="0"/>
                <a:t>HL-LHC operation will further challenge RP aspects</a:t>
              </a:r>
            </a:p>
            <a:p>
              <a:pPr marL="171450" indent="-171450" algn="just">
                <a:buFont typeface="Courier New" panose="02070309020205020404" pitchFamily="49" charset="0"/>
                <a:buChar char="o"/>
              </a:pPr>
              <a:r>
                <a:rPr lang="en-US" sz="1000" dirty="0" smtClean="0"/>
                <a:t>Expected </a:t>
              </a:r>
              <a:r>
                <a:rPr lang="en-US" sz="1000" b="1" dirty="0" smtClean="0"/>
                <a:t>higher radiation levels</a:t>
              </a:r>
            </a:p>
            <a:p>
              <a:pPr marL="171450" indent="-171450" algn="just">
                <a:buFont typeface="Courier New" panose="02070309020205020404" pitchFamily="49" charset="0"/>
                <a:buChar char="o"/>
              </a:pPr>
              <a:r>
                <a:rPr lang="en-US" sz="1000" b="1" dirty="0" smtClean="0"/>
                <a:t>New underground galleries </a:t>
              </a:r>
              <a:r>
                <a:rPr lang="en-US" sz="1000" dirty="0" smtClean="0"/>
                <a:t>(partially) accessible during operation</a:t>
              </a:r>
            </a:p>
            <a:p>
              <a:pPr marL="171450" indent="-171450" algn="just">
                <a:buFont typeface="Courier New" panose="02070309020205020404" pitchFamily="49" charset="0"/>
                <a:buChar char="o"/>
              </a:pPr>
              <a:r>
                <a:rPr lang="en-US" sz="1000" dirty="0" smtClean="0"/>
                <a:t>LHC tunnel possibly used as </a:t>
              </a:r>
              <a:r>
                <a:rPr lang="en-US" sz="1000" b="1" dirty="0" smtClean="0"/>
                <a:t>emergency/escape path </a:t>
              </a:r>
              <a:endParaRPr lang="en-GB" sz="1000" b="1" dirty="0"/>
            </a:p>
            <a:p>
              <a:pPr marL="171450" indent="-171450" algn="just">
                <a:buFont typeface="Courier New" panose="02070309020205020404" pitchFamily="49" charset="0"/>
                <a:buChar char="o"/>
              </a:pPr>
              <a:r>
                <a:rPr lang="en-US" sz="1000" b="1" dirty="0" smtClean="0"/>
                <a:t>Ventilation </a:t>
              </a:r>
              <a:r>
                <a:rPr lang="en-US" sz="1000" dirty="0" smtClean="0"/>
                <a:t>between HL-galleries and LHC tunnel</a:t>
              </a:r>
            </a:p>
            <a:p>
              <a:pPr marL="171450" indent="-171450" algn="just">
                <a:buFont typeface="Courier New" panose="02070309020205020404" pitchFamily="49" charset="0"/>
                <a:buChar char="o"/>
              </a:pPr>
              <a:r>
                <a:rPr lang="en-US" sz="1000" dirty="0" smtClean="0"/>
                <a:t>Other ongoing studies on TDE, collimators, </a:t>
              </a:r>
              <a:r>
                <a:rPr lang="en-US" sz="1000" dirty="0" err="1" smtClean="0"/>
                <a:t>etc</a:t>
              </a:r>
              <a:endParaRPr lang="en-US" sz="1000" dirty="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34200" y="5047505"/>
              <a:ext cx="504000" cy="504000"/>
              <a:chOff x="225191" y="4433189"/>
              <a:chExt cx="504000" cy="504000"/>
            </a:xfrm>
          </p:grpSpPr>
          <p:sp>
            <p:nvSpPr>
              <p:cNvPr id="19" name="Freeform 49"/>
              <p:cNvSpPr>
                <a:spLocks noEditPoints="1"/>
              </p:cNvSpPr>
              <p:nvPr/>
            </p:nvSpPr>
            <p:spPr bwMode="auto">
              <a:xfrm>
                <a:off x="304125" y="4496771"/>
                <a:ext cx="346131" cy="376836"/>
              </a:xfrm>
              <a:custGeom>
                <a:avLst/>
                <a:gdLst>
                  <a:gd name="T0" fmla="*/ 116 w 275"/>
                  <a:gd name="T1" fmla="*/ 250 h 300"/>
                  <a:gd name="T2" fmla="*/ 137 w 275"/>
                  <a:gd name="T3" fmla="*/ 300 h 300"/>
                  <a:gd name="T4" fmla="*/ 159 w 275"/>
                  <a:gd name="T5" fmla="*/ 248 h 300"/>
                  <a:gd name="T6" fmla="*/ 78 w 275"/>
                  <a:gd name="T7" fmla="*/ 250 h 300"/>
                  <a:gd name="T8" fmla="*/ 22 w 275"/>
                  <a:gd name="T9" fmla="*/ 179 h 300"/>
                  <a:gd name="T10" fmla="*/ 115 w 275"/>
                  <a:gd name="T11" fmla="*/ 93 h 300"/>
                  <a:gd name="T12" fmla="*/ 35 w 275"/>
                  <a:gd name="T13" fmla="*/ 65 h 300"/>
                  <a:gd name="T14" fmla="*/ 28 w 275"/>
                  <a:gd name="T15" fmla="*/ 92 h 300"/>
                  <a:gd name="T16" fmla="*/ 54 w 275"/>
                  <a:gd name="T17" fmla="*/ 116 h 300"/>
                  <a:gd name="T18" fmla="*/ 6 w 275"/>
                  <a:gd name="T19" fmla="*/ 116 h 300"/>
                  <a:gd name="T20" fmla="*/ 0 w 275"/>
                  <a:gd name="T21" fmla="*/ 72 h 300"/>
                  <a:gd name="T22" fmla="*/ 136 w 275"/>
                  <a:gd name="T23" fmla="*/ 80 h 300"/>
                  <a:gd name="T24" fmla="*/ 275 w 275"/>
                  <a:gd name="T25" fmla="*/ 70 h 300"/>
                  <a:gd name="T26" fmla="*/ 78 w 275"/>
                  <a:gd name="T27" fmla="*/ 250 h 300"/>
                  <a:gd name="T28" fmla="*/ 267 w 275"/>
                  <a:gd name="T29" fmla="*/ 185 h 300"/>
                  <a:gd name="T30" fmla="*/ 220 w 275"/>
                  <a:gd name="T31" fmla="*/ 185 h 300"/>
                  <a:gd name="T32" fmla="*/ 247 w 275"/>
                  <a:gd name="T33" fmla="*/ 209 h 300"/>
                  <a:gd name="T34" fmla="*/ 239 w 275"/>
                  <a:gd name="T35" fmla="*/ 235 h 300"/>
                  <a:gd name="T36" fmla="*/ 153 w 275"/>
                  <a:gd name="T37" fmla="*/ 228 h 300"/>
                  <a:gd name="T38" fmla="*/ 275 w 275"/>
                  <a:gd name="T39" fmla="*/ 228 h 300"/>
                  <a:gd name="T40" fmla="*/ 104 w 275"/>
                  <a:gd name="T41" fmla="*/ 198 h 300"/>
                  <a:gd name="T42" fmla="*/ 104 w 275"/>
                  <a:gd name="T43" fmla="*/ 198 h 300"/>
                  <a:gd name="T44" fmla="*/ 22 w 275"/>
                  <a:gd name="T45" fmla="*/ 234 h 300"/>
                  <a:gd name="T46" fmla="*/ 138 w 275"/>
                  <a:gd name="T47" fmla="*/ 195 h 300"/>
                  <a:gd name="T48" fmla="*/ 252 w 275"/>
                  <a:gd name="T49" fmla="*/ 66 h 300"/>
                  <a:gd name="T50" fmla="*/ 156 w 275"/>
                  <a:gd name="T51" fmla="*/ 93 h 300"/>
                  <a:gd name="T52" fmla="*/ 185 w 275"/>
                  <a:gd name="T53" fmla="*/ 141 h 300"/>
                  <a:gd name="T54" fmla="*/ 78 w 275"/>
                  <a:gd name="T55" fmla="*/ 150 h 300"/>
                  <a:gd name="T56" fmla="*/ 104 w 275"/>
                  <a:gd name="T57" fmla="*/ 198 h 300"/>
                  <a:gd name="T58" fmla="*/ 162 w 275"/>
                  <a:gd name="T59" fmla="*/ 150 h 300"/>
                  <a:gd name="T60" fmla="*/ 112 w 275"/>
                  <a:gd name="T61" fmla="*/ 150 h 300"/>
                  <a:gd name="T62" fmla="*/ 115 w 275"/>
                  <a:gd name="T63" fmla="*/ 52 h 300"/>
                  <a:gd name="T64" fmla="*/ 137 w 275"/>
                  <a:gd name="T65" fmla="*/ 0 h 300"/>
                  <a:gd name="T66" fmla="*/ 158 w 275"/>
                  <a:gd name="T67" fmla="*/ 50 h 300"/>
                  <a:gd name="T68" fmla="*/ 115 w 275"/>
                  <a:gd name="T69" fmla="*/ 52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75" h="300">
                    <a:moveTo>
                      <a:pt x="137" y="278"/>
                    </a:moveTo>
                    <a:cubicBezTo>
                      <a:pt x="132" y="278"/>
                      <a:pt x="123" y="269"/>
                      <a:pt x="116" y="250"/>
                    </a:cubicBezTo>
                    <a:cubicBezTo>
                      <a:pt x="109" y="253"/>
                      <a:pt x="102" y="256"/>
                      <a:pt x="96" y="259"/>
                    </a:cubicBezTo>
                    <a:cubicBezTo>
                      <a:pt x="106" y="284"/>
                      <a:pt x="119" y="300"/>
                      <a:pt x="137" y="300"/>
                    </a:cubicBezTo>
                    <a:cubicBezTo>
                      <a:pt x="155" y="300"/>
                      <a:pt x="169" y="283"/>
                      <a:pt x="179" y="257"/>
                    </a:cubicBezTo>
                    <a:cubicBezTo>
                      <a:pt x="172" y="254"/>
                      <a:pt x="166" y="251"/>
                      <a:pt x="159" y="248"/>
                    </a:cubicBezTo>
                    <a:cubicBezTo>
                      <a:pt x="151" y="269"/>
                      <a:pt x="143" y="278"/>
                      <a:pt x="137" y="278"/>
                    </a:cubicBezTo>
                    <a:close/>
                    <a:moveTo>
                      <a:pt x="78" y="250"/>
                    </a:moveTo>
                    <a:cubicBezTo>
                      <a:pt x="39" y="265"/>
                      <a:pt x="0" y="265"/>
                      <a:pt x="0" y="230"/>
                    </a:cubicBezTo>
                    <a:cubicBezTo>
                      <a:pt x="0" y="218"/>
                      <a:pt x="5" y="202"/>
                      <a:pt x="22" y="179"/>
                    </a:cubicBezTo>
                    <a:cubicBezTo>
                      <a:pt x="29" y="169"/>
                      <a:pt x="38" y="159"/>
                      <a:pt x="46" y="151"/>
                    </a:cubicBezTo>
                    <a:cubicBezTo>
                      <a:pt x="65" y="131"/>
                      <a:pt x="87" y="113"/>
                      <a:pt x="115" y="93"/>
                    </a:cubicBezTo>
                    <a:cubicBezTo>
                      <a:pt x="101" y="86"/>
                      <a:pt x="87" y="79"/>
                      <a:pt x="72" y="73"/>
                    </a:cubicBezTo>
                    <a:cubicBezTo>
                      <a:pt x="58" y="68"/>
                      <a:pt x="45" y="65"/>
                      <a:pt x="35" y="65"/>
                    </a:cubicBezTo>
                    <a:cubicBezTo>
                      <a:pt x="28" y="65"/>
                      <a:pt x="24" y="66"/>
                      <a:pt x="22" y="68"/>
                    </a:cubicBezTo>
                    <a:cubicBezTo>
                      <a:pt x="20" y="71"/>
                      <a:pt x="20" y="78"/>
                      <a:pt x="28" y="92"/>
                    </a:cubicBezTo>
                    <a:lnTo>
                      <a:pt x="30" y="91"/>
                    </a:lnTo>
                    <a:cubicBezTo>
                      <a:pt x="43" y="91"/>
                      <a:pt x="54" y="102"/>
                      <a:pt x="54" y="116"/>
                    </a:cubicBezTo>
                    <a:cubicBezTo>
                      <a:pt x="54" y="129"/>
                      <a:pt x="43" y="140"/>
                      <a:pt x="30" y="140"/>
                    </a:cubicBezTo>
                    <a:cubicBezTo>
                      <a:pt x="17" y="140"/>
                      <a:pt x="6" y="129"/>
                      <a:pt x="6" y="116"/>
                    </a:cubicBezTo>
                    <a:cubicBezTo>
                      <a:pt x="6" y="111"/>
                      <a:pt x="8" y="107"/>
                      <a:pt x="10" y="104"/>
                    </a:cubicBezTo>
                    <a:cubicBezTo>
                      <a:pt x="2" y="91"/>
                      <a:pt x="0" y="80"/>
                      <a:pt x="0" y="72"/>
                    </a:cubicBezTo>
                    <a:cubicBezTo>
                      <a:pt x="0" y="53"/>
                      <a:pt x="14" y="43"/>
                      <a:pt x="35" y="43"/>
                    </a:cubicBezTo>
                    <a:cubicBezTo>
                      <a:pt x="66" y="43"/>
                      <a:pt x="108" y="64"/>
                      <a:pt x="136" y="80"/>
                    </a:cubicBezTo>
                    <a:cubicBezTo>
                      <a:pt x="163" y="63"/>
                      <a:pt x="207" y="40"/>
                      <a:pt x="239" y="40"/>
                    </a:cubicBezTo>
                    <a:cubicBezTo>
                      <a:pt x="263" y="40"/>
                      <a:pt x="275" y="53"/>
                      <a:pt x="275" y="70"/>
                    </a:cubicBezTo>
                    <a:cubicBezTo>
                      <a:pt x="275" y="82"/>
                      <a:pt x="269" y="98"/>
                      <a:pt x="252" y="121"/>
                    </a:cubicBezTo>
                    <a:cubicBezTo>
                      <a:pt x="214" y="173"/>
                      <a:pt x="137" y="229"/>
                      <a:pt x="78" y="250"/>
                    </a:cubicBezTo>
                    <a:close/>
                    <a:moveTo>
                      <a:pt x="265" y="197"/>
                    </a:moveTo>
                    <a:cubicBezTo>
                      <a:pt x="266" y="193"/>
                      <a:pt x="267" y="189"/>
                      <a:pt x="267" y="185"/>
                    </a:cubicBezTo>
                    <a:cubicBezTo>
                      <a:pt x="267" y="172"/>
                      <a:pt x="257" y="161"/>
                      <a:pt x="244" y="161"/>
                    </a:cubicBezTo>
                    <a:cubicBezTo>
                      <a:pt x="231" y="161"/>
                      <a:pt x="220" y="172"/>
                      <a:pt x="220" y="185"/>
                    </a:cubicBezTo>
                    <a:cubicBezTo>
                      <a:pt x="220" y="199"/>
                      <a:pt x="231" y="209"/>
                      <a:pt x="244" y="209"/>
                    </a:cubicBezTo>
                    <a:lnTo>
                      <a:pt x="247" y="209"/>
                    </a:lnTo>
                    <a:cubicBezTo>
                      <a:pt x="254" y="222"/>
                      <a:pt x="254" y="229"/>
                      <a:pt x="252" y="232"/>
                    </a:cubicBezTo>
                    <a:cubicBezTo>
                      <a:pt x="251" y="234"/>
                      <a:pt x="246" y="235"/>
                      <a:pt x="239" y="235"/>
                    </a:cubicBezTo>
                    <a:cubicBezTo>
                      <a:pt x="219" y="235"/>
                      <a:pt x="192" y="223"/>
                      <a:pt x="174" y="214"/>
                    </a:cubicBezTo>
                    <a:cubicBezTo>
                      <a:pt x="168" y="219"/>
                      <a:pt x="160" y="224"/>
                      <a:pt x="153" y="228"/>
                    </a:cubicBezTo>
                    <a:cubicBezTo>
                      <a:pt x="177" y="241"/>
                      <a:pt x="212" y="257"/>
                      <a:pt x="239" y="257"/>
                    </a:cubicBezTo>
                    <a:cubicBezTo>
                      <a:pt x="260" y="257"/>
                      <a:pt x="275" y="247"/>
                      <a:pt x="275" y="228"/>
                    </a:cubicBezTo>
                    <a:cubicBezTo>
                      <a:pt x="275" y="220"/>
                      <a:pt x="272" y="209"/>
                      <a:pt x="265" y="197"/>
                    </a:cubicBezTo>
                    <a:close/>
                    <a:moveTo>
                      <a:pt x="104" y="198"/>
                    </a:moveTo>
                    <a:lnTo>
                      <a:pt x="104" y="198"/>
                    </a:lnTo>
                    <a:lnTo>
                      <a:pt x="104" y="198"/>
                    </a:lnTo>
                    <a:cubicBezTo>
                      <a:pt x="90" y="188"/>
                      <a:pt x="76" y="177"/>
                      <a:pt x="63" y="165"/>
                    </a:cubicBezTo>
                    <a:cubicBezTo>
                      <a:pt x="27" y="201"/>
                      <a:pt x="17" y="227"/>
                      <a:pt x="22" y="234"/>
                    </a:cubicBezTo>
                    <a:cubicBezTo>
                      <a:pt x="24" y="236"/>
                      <a:pt x="28" y="238"/>
                      <a:pt x="35" y="238"/>
                    </a:cubicBezTo>
                    <a:cubicBezTo>
                      <a:pt x="64" y="238"/>
                      <a:pt x="111" y="213"/>
                      <a:pt x="138" y="195"/>
                    </a:cubicBezTo>
                    <a:cubicBezTo>
                      <a:pt x="172" y="172"/>
                      <a:pt x="211" y="140"/>
                      <a:pt x="235" y="108"/>
                    </a:cubicBezTo>
                    <a:cubicBezTo>
                      <a:pt x="254" y="83"/>
                      <a:pt x="254" y="69"/>
                      <a:pt x="252" y="66"/>
                    </a:cubicBezTo>
                    <a:cubicBezTo>
                      <a:pt x="250" y="64"/>
                      <a:pt x="246" y="62"/>
                      <a:pt x="239" y="62"/>
                    </a:cubicBezTo>
                    <a:cubicBezTo>
                      <a:pt x="215" y="62"/>
                      <a:pt x="178" y="80"/>
                      <a:pt x="156" y="93"/>
                    </a:cubicBezTo>
                    <a:cubicBezTo>
                      <a:pt x="172" y="103"/>
                      <a:pt x="187" y="114"/>
                      <a:pt x="200" y="125"/>
                    </a:cubicBezTo>
                    <a:cubicBezTo>
                      <a:pt x="195" y="131"/>
                      <a:pt x="190" y="136"/>
                      <a:pt x="185" y="141"/>
                    </a:cubicBezTo>
                    <a:cubicBezTo>
                      <a:pt x="170" y="128"/>
                      <a:pt x="153" y="116"/>
                      <a:pt x="136" y="105"/>
                    </a:cubicBezTo>
                    <a:cubicBezTo>
                      <a:pt x="116" y="118"/>
                      <a:pt x="96" y="134"/>
                      <a:pt x="78" y="150"/>
                    </a:cubicBezTo>
                    <a:cubicBezTo>
                      <a:pt x="92" y="162"/>
                      <a:pt x="108" y="174"/>
                      <a:pt x="125" y="186"/>
                    </a:cubicBezTo>
                    <a:cubicBezTo>
                      <a:pt x="118" y="190"/>
                      <a:pt x="112" y="194"/>
                      <a:pt x="104" y="198"/>
                    </a:cubicBezTo>
                    <a:close/>
                    <a:moveTo>
                      <a:pt x="137" y="125"/>
                    </a:moveTo>
                    <a:cubicBezTo>
                      <a:pt x="151" y="125"/>
                      <a:pt x="162" y="136"/>
                      <a:pt x="162" y="150"/>
                    </a:cubicBezTo>
                    <a:cubicBezTo>
                      <a:pt x="162" y="164"/>
                      <a:pt x="151" y="175"/>
                      <a:pt x="137" y="175"/>
                    </a:cubicBezTo>
                    <a:cubicBezTo>
                      <a:pt x="123" y="175"/>
                      <a:pt x="112" y="164"/>
                      <a:pt x="112" y="150"/>
                    </a:cubicBezTo>
                    <a:cubicBezTo>
                      <a:pt x="112" y="136"/>
                      <a:pt x="123" y="125"/>
                      <a:pt x="137" y="125"/>
                    </a:cubicBezTo>
                    <a:close/>
                    <a:moveTo>
                      <a:pt x="115" y="52"/>
                    </a:moveTo>
                    <a:cubicBezTo>
                      <a:pt x="108" y="49"/>
                      <a:pt x="102" y="46"/>
                      <a:pt x="95" y="43"/>
                    </a:cubicBezTo>
                    <a:cubicBezTo>
                      <a:pt x="105" y="17"/>
                      <a:pt x="119" y="0"/>
                      <a:pt x="137" y="0"/>
                    </a:cubicBezTo>
                    <a:cubicBezTo>
                      <a:pt x="155" y="0"/>
                      <a:pt x="168" y="16"/>
                      <a:pt x="178" y="41"/>
                    </a:cubicBezTo>
                    <a:cubicBezTo>
                      <a:pt x="172" y="44"/>
                      <a:pt x="165" y="47"/>
                      <a:pt x="158" y="50"/>
                    </a:cubicBezTo>
                    <a:cubicBezTo>
                      <a:pt x="151" y="31"/>
                      <a:pt x="142" y="22"/>
                      <a:pt x="137" y="22"/>
                    </a:cubicBezTo>
                    <a:cubicBezTo>
                      <a:pt x="131" y="22"/>
                      <a:pt x="123" y="31"/>
                      <a:pt x="115" y="52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0">
                <a:solidFill>
                  <a:schemeClr val="tx1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225191" y="4433189"/>
                <a:ext cx="504000" cy="5040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8669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76200" y="0"/>
            <a:ext cx="12344400" cy="6972300"/>
          </a:xfrm>
          <a:prstGeom prst="rect">
            <a:avLst/>
          </a:prstGeom>
          <a:solidFill>
            <a:srgbClr val="00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3633939" y="2621087"/>
            <a:ext cx="4924122" cy="1649682"/>
            <a:chOff x="305406" y="1518807"/>
            <a:chExt cx="4924122" cy="1649682"/>
          </a:xfrm>
        </p:grpSpPr>
        <p:sp>
          <p:nvSpPr>
            <p:cNvPr id="3" name="CasellaDiTesto 13"/>
            <p:cNvSpPr txBox="1"/>
            <p:nvPr/>
          </p:nvSpPr>
          <p:spPr>
            <a:xfrm>
              <a:off x="305406" y="1518807"/>
              <a:ext cx="4924122" cy="1649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it-IT" sz="4800" b="1" dirty="0">
                  <a:solidFill>
                    <a:schemeClr val="bg1"/>
                  </a:solidFill>
                </a:rPr>
                <a:t>A</a:t>
              </a:r>
              <a:r>
                <a:rPr lang="it-IT" sz="4000" b="1" dirty="0">
                  <a:solidFill>
                    <a:schemeClr val="bg1"/>
                  </a:solidFill>
                </a:rPr>
                <a:t>NGELO </a:t>
              </a:r>
              <a:r>
                <a:rPr lang="it-IT" sz="4800" b="1" dirty="0">
                  <a:solidFill>
                    <a:schemeClr val="bg1"/>
                  </a:solidFill>
                </a:rPr>
                <a:t>I</a:t>
              </a:r>
              <a:r>
                <a:rPr lang="it-IT" sz="4000" b="1" dirty="0">
                  <a:solidFill>
                    <a:schemeClr val="bg1"/>
                  </a:solidFill>
                </a:rPr>
                <a:t>NFANTINO</a:t>
              </a:r>
            </a:p>
            <a:p>
              <a:pPr algn="ctr">
                <a:lnSpc>
                  <a:spcPct val="110000"/>
                </a:lnSpc>
              </a:pPr>
              <a:r>
                <a:rPr lang="it-IT" sz="2400" b="1" dirty="0">
                  <a:solidFill>
                    <a:schemeClr val="bg1"/>
                  </a:solidFill>
                </a:rPr>
                <a:t>CERN HSE-RP-AS</a:t>
              </a:r>
            </a:p>
            <a:p>
              <a:pPr algn="ctr">
                <a:lnSpc>
                  <a:spcPct val="110000"/>
                </a:lnSpc>
              </a:pPr>
              <a:r>
                <a:rPr lang="it-IT" sz="2000" b="1" dirty="0">
                  <a:solidFill>
                    <a:schemeClr val="bg1"/>
                  </a:solidFill>
                </a:rPr>
                <a:t>angelo.infantino@cern.ch </a:t>
              </a: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206" y="2772219"/>
              <a:ext cx="358170" cy="3581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844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76200" y="0"/>
            <a:ext cx="12344400" cy="6972300"/>
          </a:xfrm>
          <a:prstGeom prst="rect">
            <a:avLst/>
          </a:prstGeom>
          <a:solidFill>
            <a:srgbClr val="00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sellaDiTesto 13"/>
          <p:cNvSpPr txBox="1"/>
          <p:nvPr/>
        </p:nvSpPr>
        <p:spPr>
          <a:xfrm>
            <a:off x="2048045" y="2570304"/>
            <a:ext cx="8095910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it-IT" sz="9600" b="1" dirty="0">
                <a:solidFill>
                  <a:schemeClr val="bg1"/>
                </a:solidFill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65045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list (Technical Notes)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 smtClean="0"/>
              <a:t>A. Infantino</a:t>
            </a:r>
            <a:r>
              <a:rPr lang="en-US" sz="1000" b="1" smtClean="0"/>
              <a:t>, P.Dyrcz (RP-AS)</a:t>
            </a:r>
          </a:p>
          <a:p>
            <a:r>
              <a:rPr lang="en-GB" sz="1000" b="1" smtClean="0"/>
              <a:t>Radiation protection aspects for HL-LHC</a:t>
            </a:r>
          </a:p>
          <a:p>
            <a:r>
              <a:rPr lang="en-GB" sz="800" smtClean="0"/>
              <a:t>12</a:t>
            </a:r>
            <a:r>
              <a:rPr lang="en-GB" sz="800" baseline="30000" smtClean="0"/>
              <a:t>th</a:t>
            </a:r>
            <a:r>
              <a:rPr lang="en-GB" sz="800" smtClean="0"/>
              <a:t> HL-LHC collaboration meeting </a:t>
            </a:r>
          </a:p>
          <a:p>
            <a:r>
              <a:rPr lang="en-GB" sz="800" smtClean="0"/>
              <a:t>20/09/2022 </a:t>
            </a:r>
          </a:p>
          <a:p>
            <a:r>
              <a:rPr lang="en-GB" sz="800" smtClean="0"/>
              <a:t>EDMS 2773490</a:t>
            </a:r>
            <a:endParaRPr lang="en-GB" sz="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425671"/>
              </p:ext>
            </p:extLst>
          </p:nvPr>
        </p:nvGraphicFramePr>
        <p:xfrm>
          <a:off x="552000" y="2131663"/>
          <a:ext cx="11088000" cy="2440607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167384944"/>
                    </a:ext>
                  </a:extLst>
                </a:gridCol>
                <a:gridCol w="10080000">
                  <a:extLst>
                    <a:ext uri="{9D8B030D-6E8A-4147-A177-3AD203B41FA5}">
                      <a16:colId xmlns:a16="http://schemas.microsoft.com/office/drawing/2014/main" val="1528932212"/>
                    </a:ext>
                  </a:extLst>
                </a:gridCol>
              </a:tblGrid>
              <a:tr h="1759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 smtClean="0">
                          <a:effectLst/>
                        </a:rPr>
                        <a:t>EDMS </a:t>
                      </a:r>
                      <a:r>
                        <a:rPr lang="en-GB" sz="1200" b="1" u="none" strike="noStrike" dirty="0">
                          <a:effectLst/>
                        </a:rPr>
                        <a:t>Id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 smtClean="0">
                          <a:effectLst/>
                        </a:rPr>
                        <a:t>HSE-RP Technical Notes relevant for HL-LHC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extLst>
                  <a:ext uri="{0D108BD9-81ED-4DB2-BD59-A6C34878D82A}">
                    <a16:rowId xmlns:a16="http://schemas.microsoft.com/office/drawing/2014/main" val="343477102"/>
                  </a:ext>
                </a:extLst>
              </a:tr>
              <a:tr h="97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2159991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HL-LHC TDIS: Evaluation of the residual dose rates in accidental scenarios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extLst>
                  <a:ext uri="{0D108BD9-81ED-4DB2-BD59-A6C34878D82A}">
                    <a16:rowId xmlns:a16="http://schemas.microsoft.com/office/drawing/2014/main" val="1884812502"/>
                  </a:ext>
                </a:extLst>
              </a:tr>
              <a:tr h="97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2212147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HL-LHC UPR underground galleries: review of the ambient dose equivalent rate during operation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extLst>
                  <a:ext uri="{0D108BD9-81ED-4DB2-BD59-A6C34878D82A}">
                    <a16:rowId xmlns:a16="http://schemas.microsoft.com/office/drawing/2014/main" val="1798381281"/>
                  </a:ext>
                </a:extLst>
              </a:tr>
              <a:tr h="97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2212244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HL-LHC TAXN: shielding requirements verification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extLst>
                  <a:ext uri="{0D108BD9-81ED-4DB2-BD59-A6C34878D82A}">
                    <a16:rowId xmlns:a16="http://schemas.microsoft.com/office/drawing/2014/main" val="2501552203"/>
                  </a:ext>
                </a:extLst>
              </a:tr>
              <a:tr h="97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2339490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List of RP-related HL-LHC Technical </a:t>
                      </a:r>
                      <a:r>
                        <a:rPr lang="en-GB" sz="1200" u="none" strike="noStrike" dirty="0" smtClean="0">
                          <a:effectLst/>
                        </a:rPr>
                        <a:t>Notes (in-work)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extLst>
                  <a:ext uri="{0D108BD9-81ED-4DB2-BD59-A6C34878D82A}">
                    <a16:rowId xmlns:a16="http://schemas.microsoft.com/office/drawing/2014/main" val="1365985578"/>
                  </a:ext>
                </a:extLst>
              </a:tr>
              <a:tr h="97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2489958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Ventilation model for the LHC and HL-LHC operation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extLst>
                  <a:ext uri="{0D108BD9-81ED-4DB2-BD59-A6C34878D82A}">
                    <a16:rowId xmlns:a16="http://schemas.microsoft.com/office/drawing/2014/main" val="1521045286"/>
                  </a:ext>
                </a:extLst>
              </a:tr>
              <a:tr h="97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2719989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Estimate of the individual effective dose during the evacuation from the HL-LHC underground galleries via the UPR and LHC tunnel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extLst>
                  <a:ext uri="{0D108BD9-81ED-4DB2-BD59-A6C34878D82A}">
                    <a16:rowId xmlns:a16="http://schemas.microsoft.com/office/drawing/2014/main" val="623702287"/>
                  </a:ext>
                </a:extLst>
              </a:tr>
              <a:tr h="97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2435122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Radiation Protection estimates for LS3 activities in LHC LSS1 and LSS5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extLst>
                  <a:ext uri="{0D108BD9-81ED-4DB2-BD59-A6C34878D82A}">
                    <a16:rowId xmlns:a16="http://schemas.microsoft.com/office/drawing/2014/main" val="2692052282"/>
                  </a:ext>
                </a:extLst>
              </a:tr>
              <a:tr h="97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2649832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Radiation protection studies relevant for the LS3 TAN upgrade: usage of the existing shielding and preliminary considerations on the worksite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extLst>
                  <a:ext uri="{0D108BD9-81ED-4DB2-BD59-A6C34878D82A}">
                    <a16:rowId xmlns:a16="http://schemas.microsoft.com/office/drawing/2014/main" val="3162316118"/>
                  </a:ext>
                </a:extLst>
              </a:tr>
              <a:tr h="97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2398506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HSE-RP guidelines on Cobalt content in stainless steel used for HL-LHC construction components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extLst>
                  <a:ext uri="{0D108BD9-81ED-4DB2-BD59-A6C34878D82A}">
                    <a16:rowId xmlns:a16="http://schemas.microsoft.com/office/drawing/2014/main" val="2811965"/>
                  </a:ext>
                </a:extLst>
              </a:tr>
              <a:tr h="97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2405113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Radiation levels in HL-LHC LSS1 and LSS5: update to optics v1.5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59" marR="4859" marT="4859" marB="0" anchor="ctr"/>
                </a:tc>
                <a:extLst>
                  <a:ext uri="{0D108BD9-81ED-4DB2-BD59-A6C34878D82A}">
                    <a16:rowId xmlns:a16="http://schemas.microsoft.com/office/drawing/2014/main" val="85366211"/>
                  </a:ext>
                </a:extLst>
              </a:tr>
              <a:tr h="971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2641646</a:t>
                      </a:r>
                      <a:endParaRPr lang="en-GB" sz="12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9" marR="4859" marT="4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LHC and HL-LHC luminosity and irradiation profiles for Radiation Protection studies</a:t>
                      </a:r>
                      <a:endParaRPr lang="en-GB" sz="12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9" marR="4859" marT="4859" marB="0" anchor="ctr"/>
                </a:tc>
                <a:extLst>
                  <a:ext uri="{0D108BD9-81ED-4DB2-BD59-A6C34878D82A}">
                    <a16:rowId xmlns:a16="http://schemas.microsoft.com/office/drawing/2014/main" val="2413664256"/>
                  </a:ext>
                </a:extLst>
              </a:tr>
              <a:tr h="971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2773825</a:t>
                      </a:r>
                      <a:endParaRPr lang="en-GB" sz="12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9" marR="4859" marT="4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Radiation Protection assessment of the activated collimators in the LHC Upgrade (in-work)</a:t>
                      </a:r>
                      <a:endParaRPr lang="en-GB" sz="12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9" marR="4859" marT="4859" marB="0" anchor="ctr"/>
                </a:tc>
                <a:extLst>
                  <a:ext uri="{0D108BD9-81ED-4DB2-BD59-A6C34878D82A}">
                    <a16:rowId xmlns:a16="http://schemas.microsoft.com/office/drawing/2014/main" val="3447214767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14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list (Presentations)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 smtClean="0"/>
              <a:t>A. Infantino</a:t>
            </a:r>
            <a:r>
              <a:rPr lang="en-US" sz="1000" b="1" smtClean="0"/>
              <a:t>, P.Dyrcz (RP-AS)</a:t>
            </a:r>
          </a:p>
          <a:p>
            <a:r>
              <a:rPr lang="en-GB" sz="1000" b="1" smtClean="0"/>
              <a:t>Radiation protection aspects for HL-LHC</a:t>
            </a:r>
          </a:p>
          <a:p>
            <a:r>
              <a:rPr lang="en-GB" sz="800" smtClean="0"/>
              <a:t>12</a:t>
            </a:r>
            <a:r>
              <a:rPr lang="en-GB" sz="800" baseline="30000" smtClean="0"/>
              <a:t>th</a:t>
            </a:r>
            <a:r>
              <a:rPr lang="en-GB" sz="800" smtClean="0"/>
              <a:t> HL-LHC collaboration meeting </a:t>
            </a:r>
          </a:p>
          <a:p>
            <a:r>
              <a:rPr lang="en-GB" sz="800" smtClean="0"/>
              <a:t>20/09/2022 </a:t>
            </a:r>
          </a:p>
          <a:p>
            <a:r>
              <a:rPr lang="en-GB" sz="800" smtClean="0"/>
              <a:t>EDMS 2773490</a:t>
            </a:r>
            <a:endParaRPr lang="en-GB" sz="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739444"/>
              </p:ext>
            </p:extLst>
          </p:nvPr>
        </p:nvGraphicFramePr>
        <p:xfrm>
          <a:off x="1645380" y="1033670"/>
          <a:ext cx="8208000" cy="5012334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755982696"/>
                    </a:ext>
                  </a:extLst>
                </a:gridCol>
                <a:gridCol w="7200000">
                  <a:extLst>
                    <a:ext uri="{9D8B030D-6E8A-4147-A177-3AD203B41FA5}">
                      <a16:colId xmlns:a16="http://schemas.microsoft.com/office/drawing/2014/main" val="3930755929"/>
                    </a:ext>
                  </a:extLst>
                </a:gridCol>
              </a:tblGrid>
              <a:tr h="340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 smtClean="0">
                          <a:effectLst/>
                        </a:rPr>
                        <a:t>EDMS </a:t>
                      </a:r>
                      <a:r>
                        <a:rPr lang="en-GB" sz="1200" b="1" u="none" strike="noStrike" dirty="0">
                          <a:effectLst/>
                        </a:rPr>
                        <a:t>Id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 smtClean="0">
                          <a:effectLst/>
                        </a:rPr>
                        <a:t>HSE-RP Presentations relevant for HL-LHC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124152778"/>
                  </a:ext>
                </a:extLst>
              </a:tr>
              <a:tr h="50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2195180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HL-LHC TDIS: Residual Dose Rate Estimation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2341318761"/>
                  </a:ext>
                </a:extLst>
              </a:tr>
              <a:tr h="50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2216246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HL-LHC UPR underground galleries: review of the ambient dose equivalent rate during operation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4111212102"/>
                  </a:ext>
                </a:extLst>
              </a:tr>
              <a:tr h="50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2220425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HL-LHC alignment: preliminary RP considerations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2618672888"/>
                  </a:ext>
                </a:extLst>
              </a:tr>
              <a:tr h="50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2248866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Overview of the radiation levels (RP and R2E) in the HL-LHC UPRs/UAs underground galleries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1311557797"/>
                  </a:ext>
                </a:extLst>
              </a:tr>
              <a:tr h="50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2256546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HL-LHC TAXN: RP considerations on shielding requirements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2888727596"/>
                  </a:ext>
                </a:extLst>
              </a:tr>
              <a:tr h="50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2331769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RP-recap of the residual dose rates in the HL-LHC LSS 1 and 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1626023456"/>
                  </a:ext>
                </a:extLst>
              </a:tr>
              <a:tr h="50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2339827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List of RP-related HL-LHC presentations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1729711695"/>
                  </a:ext>
                </a:extLst>
              </a:tr>
              <a:tr h="50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2403936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New TAXN shielding design for ZDC operation: radiation levels and preliminary considerations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1878580495"/>
                  </a:ext>
                </a:extLst>
              </a:tr>
              <a:tr h="50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2467997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Radiation protection studies on the HL-LHC TAXN design and optimization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1117610962"/>
                  </a:ext>
                </a:extLst>
              </a:tr>
              <a:tr h="50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2683459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HL-LHC LS3 Radiation protection aspects in IP1 and IP5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1045694216"/>
                  </a:ext>
                </a:extLst>
              </a:tr>
              <a:tr h="50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2748377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Expected residual dose rates in LSS1/LSS5 during HL-LHC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771803480"/>
                  </a:ext>
                </a:extLst>
              </a:tr>
              <a:tr h="506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2749148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Radiation levels relevant for the HL-LHC TCLM in LSS1 and LSS5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2604082632"/>
                  </a:ext>
                </a:extLst>
              </a:tr>
              <a:tr h="838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2725658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RP considerations on the LS3 decabling: activities and samples to be taken during RUN3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45665273"/>
                  </a:ext>
                </a:extLst>
              </a:tr>
              <a:tr h="150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2411858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Preliminary RP considerations for LS3 activities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3197968031"/>
                  </a:ext>
                </a:extLst>
              </a:tr>
              <a:tr h="1335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2367047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Overview of radiation levels in the LHC dump area (UD6x) during LS2, RUN3 and LS3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4088255924"/>
                  </a:ext>
                </a:extLst>
              </a:tr>
              <a:tr h="11695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2574668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Preliminary RP considerations on the QRL dismantling during LS3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4008118178"/>
                  </a:ext>
                </a:extLst>
              </a:tr>
              <a:tr h="1335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2435416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Update on Radiation Protection estimates for the HL-LHC project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878192482"/>
                  </a:ext>
                </a:extLst>
              </a:tr>
              <a:tr h="11695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2513434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Preliminary considerations on collimators dismantling during LS3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175102233"/>
                  </a:ext>
                </a:extLst>
              </a:tr>
              <a:tr h="838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2596841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Preliminary RP considerations on the TAN dismantle, storing and upgrade during LS3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4130393380"/>
                  </a:ext>
                </a:extLst>
              </a:tr>
              <a:tr h="1335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2744737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Radiation protection challenges for the Large Hadron Collider upgrade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459329876"/>
                  </a:ext>
                </a:extLst>
              </a:tr>
              <a:tr h="672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2513055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RP risk analysis on the Co content for the Crab Cavities cryostat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2919797248"/>
                  </a:ext>
                </a:extLst>
              </a:tr>
              <a:tr h="838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2416918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Air activation in the new HL-LHC galleries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2042993902"/>
                  </a:ext>
                </a:extLst>
              </a:tr>
              <a:tr h="838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2773490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Presentation HSE-RP 12th HL-LHC collaboration meeting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1699565753"/>
                  </a:ext>
                </a:extLst>
              </a:tr>
              <a:tr h="2329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2355222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RP considerations on the air activation in the LHC experiments and IT region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1384394897"/>
                  </a:ext>
                </a:extLst>
              </a:tr>
              <a:tr h="10037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2406245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Radiation Levels in HL-LHC UPRs &amp; UAs due to industrial radiographies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1835725913"/>
                  </a:ext>
                </a:extLst>
              </a:tr>
              <a:tr h="1003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2780135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dirty="0" smtClean="0"/>
                        <a:t>Updated RP studies on the HL-LHC UL shielding requirements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" marR="942" marT="942" marB="0" anchor="ctr"/>
                </a:tc>
                <a:extLst>
                  <a:ext uri="{0D108BD9-81ED-4DB2-BD59-A6C34878D82A}">
                    <a16:rowId xmlns:a16="http://schemas.microsoft.com/office/drawing/2014/main" val="2050957460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84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Timeline&#10;&#10;Description automatically generated">
            <a:extLst>
              <a:ext uri="{FF2B5EF4-FFF2-40B4-BE49-F238E27FC236}">
                <a16:creationId xmlns:a16="http://schemas.microsoft.com/office/drawing/2014/main" id="{098ABA33-2881-FB28-E339-44ACAB9080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9" t="40464" r="9038" b="24258"/>
          <a:stretch/>
        </p:blipFill>
        <p:spPr>
          <a:xfrm>
            <a:off x="248292" y="3566405"/>
            <a:ext cx="11710872" cy="2470063"/>
          </a:xfrm>
          <a:prstGeom prst="rect">
            <a:avLst/>
          </a:prstGeom>
        </p:spPr>
      </p:pic>
      <p:pic>
        <p:nvPicPr>
          <p:cNvPr id="43" name="Picture 42" descr="Timeline&#10;&#10;Description automatically generated">
            <a:extLst>
              <a:ext uri="{FF2B5EF4-FFF2-40B4-BE49-F238E27FC236}">
                <a16:creationId xmlns:a16="http://schemas.microsoft.com/office/drawing/2014/main" id="{57C39312-1303-CC62-AD77-D66F623A42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6" t="40198" r="8581" b="38765"/>
          <a:stretch/>
        </p:blipFill>
        <p:spPr>
          <a:xfrm>
            <a:off x="209262" y="2153463"/>
            <a:ext cx="11773476" cy="1483828"/>
          </a:xfrm>
          <a:prstGeom prst="rect">
            <a:avLst/>
          </a:prstGeom>
        </p:spPr>
      </p:pic>
      <p:pic>
        <p:nvPicPr>
          <p:cNvPr id="42" name="Picture 41" descr="Timeline&#10;&#10;Description automatically generated">
            <a:extLst>
              <a:ext uri="{FF2B5EF4-FFF2-40B4-BE49-F238E27FC236}">
                <a16:creationId xmlns:a16="http://schemas.microsoft.com/office/drawing/2014/main" id="{8432271F-4A7B-8C98-DB2A-256C36D622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5" t="39902" r="8226" b="38814"/>
          <a:stretch/>
        </p:blipFill>
        <p:spPr>
          <a:xfrm>
            <a:off x="205178" y="747322"/>
            <a:ext cx="11839419" cy="14838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00" y="34397"/>
            <a:ext cx="11520000" cy="897418"/>
          </a:xfrm>
        </p:spPr>
        <p:txBody>
          <a:bodyPr>
            <a:normAutofit/>
          </a:bodyPr>
          <a:lstStyle/>
          <a:p>
            <a:r>
              <a:rPr lang="en-US" sz="4400" dirty="0"/>
              <a:t>LS3: LSS1 Residual H*(10)</a:t>
            </a:r>
            <a:endParaRPr lang="en-GB" sz="4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26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1186" y="105728"/>
            <a:ext cx="1650171" cy="668545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1202215" y="1746669"/>
            <a:ext cx="988142" cy="279725"/>
          </a:xfrm>
          <a:prstGeom prst="round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1 day</a:t>
            </a:r>
            <a:endParaRPr lang="en-GB" sz="1600" dirty="0"/>
          </a:p>
        </p:txBody>
      </p:sp>
      <p:sp>
        <p:nvSpPr>
          <p:cNvPr id="14" name="Rounded Rectangle 13"/>
          <p:cNvSpPr/>
          <p:nvPr/>
        </p:nvSpPr>
        <p:spPr>
          <a:xfrm>
            <a:off x="1202215" y="3115761"/>
            <a:ext cx="988142" cy="279725"/>
          </a:xfrm>
          <a:prstGeom prst="round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1 week</a:t>
            </a:r>
            <a:endParaRPr lang="en-GB" sz="16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6304829" y="4119784"/>
            <a:ext cx="5527994" cy="1685769"/>
            <a:chOff x="6313007" y="4018575"/>
            <a:chExt cx="5501100" cy="1685769"/>
          </a:xfrm>
        </p:grpSpPr>
        <p:pic>
          <p:nvPicPr>
            <p:cNvPr id="16" name="Picture 15" descr="Screen Clippi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3013" y="4024099"/>
              <a:ext cx="931674" cy="657972"/>
            </a:xfrm>
            <a:prstGeom prst="rect">
              <a:avLst/>
            </a:prstGeom>
          </p:spPr>
        </p:pic>
        <p:pic>
          <p:nvPicPr>
            <p:cNvPr id="17" name="Picture 16" descr="Screen Clippi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1319" y="4024699"/>
              <a:ext cx="939215" cy="660087"/>
            </a:xfrm>
            <a:prstGeom prst="rect">
              <a:avLst/>
            </a:prstGeom>
          </p:spPr>
        </p:pic>
        <p:pic>
          <p:nvPicPr>
            <p:cNvPr id="18" name="Picture 17" descr="Screen Clippi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5834" y="4018575"/>
              <a:ext cx="954419" cy="669020"/>
            </a:xfrm>
            <a:prstGeom prst="rect">
              <a:avLst/>
            </a:prstGeom>
          </p:spPr>
        </p:pic>
        <p:pic>
          <p:nvPicPr>
            <p:cNvPr id="19" name="Picture 18" descr="Screen Clippi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61400" y="4018575"/>
              <a:ext cx="952707" cy="669020"/>
            </a:xfrm>
            <a:prstGeom prst="rect">
              <a:avLst/>
            </a:prstGeom>
          </p:spPr>
        </p:pic>
        <p:cxnSp>
          <p:nvCxnSpPr>
            <p:cNvPr id="20" name="Straight Connector 19"/>
            <p:cNvCxnSpPr/>
            <p:nvPr/>
          </p:nvCxnSpPr>
          <p:spPr>
            <a:xfrm>
              <a:off x="6313007" y="5084918"/>
              <a:ext cx="0" cy="576000"/>
            </a:xfrm>
            <a:prstGeom prst="line">
              <a:avLst/>
            </a:prstGeom>
            <a:ln w="50800">
              <a:solidFill>
                <a:srgbClr val="095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7438388" y="5128344"/>
              <a:ext cx="0" cy="576000"/>
            </a:xfrm>
            <a:prstGeom prst="line">
              <a:avLst/>
            </a:prstGeom>
            <a:ln w="50800">
              <a:solidFill>
                <a:srgbClr val="095F99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150146" y="5102944"/>
              <a:ext cx="0" cy="576000"/>
            </a:xfrm>
            <a:prstGeom prst="line">
              <a:avLst/>
            </a:prstGeom>
            <a:ln w="50800">
              <a:solidFill>
                <a:srgbClr val="F3CC3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8201908" y="5128344"/>
              <a:ext cx="0" cy="576000"/>
            </a:xfrm>
            <a:prstGeom prst="line">
              <a:avLst/>
            </a:prstGeom>
            <a:ln w="50800">
              <a:solidFill>
                <a:srgbClr val="F3CC3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0664806" y="5128344"/>
              <a:ext cx="0" cy="576000"/>
            </a:xfrm>
            <a:prstGeom prst="line">
              <a:avLst/>
            </a:prstGeom>
            <a:ln w="50800">
              <a:solidFill>
                <a:srgbClr val="F68B3B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7" idx="2"/>
            </p:cNvCxnSpPr>
            <p:nvPr/>
          </p:nvCxnSpPr>
          <p:spPr>
            <a:xfrm flipH="1">
              <a:off x="6371303" y="4684786"/>
              <a:ext cx="569624" cy="359455"/>
            </a:xfrm>
            <a:prstGeom prst="straightConnector1">
              <a:avLst/>
            </a:prstGeom>
            <a:ln>
              <a:solidFill>
                <a:srgbClr val="095F9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17" idx="2"/>
            </p:cNvCxnSpPr>
            <p:nvPr/>
          </p:nvCxnSpPr>
          <p:spPr>
            <a:xfrm>
              <a:off x="6940927" y="4684786"/>
              <a:ext cx="497461" cy="425532"/>
            </a:xfrm>
            <a:prstGeom prst="straightConnector1">
              <a:avLst/>
            </a:prstGeom>
            <a:ln>
              <a:solidFill>
                <a:srgbClr val="095F9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16" idx="2"/>
            </p:cNvCxnSpPr>
            <p:nvPr/>
          </p:nvCxnSpPr>
          <p:spPr>
            <a:xfrm flipH="1">
              <a:off x="7193862" y="4682071"/>
              <a:ext cx="1704988" cy="399976"/>
            </a:xfrm>
            <a:prstGeom prst="straightConnector1">
              <a:avLst/>
            </a:prstGeom>
            <a:ln>
              <a:solidFill>
                <a:srgbClr val="F3CC3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16" idx="2"/>
            </p:cNvCxnSpPr>
            <p:nvPr/>
          </p:nvCxnSpPr>
          <p:spPr>
            <a:xfrm flipH="1">
              <a:off x="8266769" y="4682071"/>
              <a:ext cx="632081" cy="399976"/>
            </a:xfrm>
            <a:prstGeom prst="straightConnector1">
              <a:avLst/>
            </a:prstGeom>
            <a:ln>
              <a:solidFill>
                <a:srgbClr val="F3CC3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18" idx="2"/>
            </p:cNvCxnSpPr>
            <p:nvPr/>
          </p:nvCxnSpPr>
          <p:spPr>
            <a:xfrm>
              <a:off x="10113044" y="4687595"/>
              <a:ext cx="495421" cy="422723"/>
            </a:xfrm>
            <a:prstGeom prst="straightConnector1">
              <a:avLst/>
            </a:prstGeom>
            <a:ln>
              <a:solidFill>
                <a:srgbClr val="F68B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7337544" y="41576"/>
            <a:ext cx="3373637" cy="487063"/>
            <a:chOff x="6183318" y="307647"/>
            <a:chExt cx="3373637" cy="487063"/>
          </a:xfrm>
        </p:grpSpPr>
        <p:cxnSp>
          <p:nvCxnSpPr>
            <p:cNvPr id="35" name="Straight Connector 34"/>
            <p:cNvCxnSpPr/>
            <p:nvPr/>
          </p:nvCxnSpPr>
          <p:spPr>
            <a:xfrm rot="5400000">
              <a:off x="6471319" y="147735"/>
              <a:ext cx="0" cy="576000"/>
            </a:xfrm>
            <a:prstGeom prst="line">
              <a:avLst/>
            </a:prstGeom>
            <a:ln w="50800">
              <a:solidFill>
                <a:srgbClr val="095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6471318" y="391666"/>
              <a:ext cx="0" cy="576000"/>
            </a:xfrm>
            <a:prstGeom prst="line">
              <a:avLst/>
            </a:prstGeom>
            <a:ln w="50800">
              <a:solidFill>
                <a:srgbClr val="095F99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6759318" y="307647"/>
              <a:ext cx="27142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/>
                <a:t>Permanent workplace</a:t>
              </a:r>
              <a:endParaRPr lang="en-GB" sz="1000" i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759318" y="548489"/>
              <a:ext cx="279763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/>
                <a:t>Low-occupancy area (&lt;20 % of working time)</a:t>
              </a:r>
            </a:p>
          </p:txBody>
        </p:sp>
      </p:grpSp>
      <p:sp>
        <p:nvSpPr>
          <p:cNvPr id="45" name="Rounded Rectangle 13">
            <a:extLst>
              <a:ext uri="{FF2B5EF4-FFF2-40B4-BE49-F238E27FC236}">
                <a16:creationId xmlns:a16="http://schemas.microsoft.com/office/drawing/2014/main" id="{10CC43F5-7176-6FD4-2BF3-66732F2965B6}"/>
              </a:ext>
            </a:extLst>
          </p:cNvPr>
          <p:cNvSpPr/>
          <p:nvPr/>
        </p:nvSpPr>
        <p:spPr>
          <a:xfrm>
            <a:off x="1187581" y="4439746"/>
            <a:ext cx="1098417" cy="359455"/>
          </a:xfrm>
          <a:prstGeom prst="round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2 months</a:t>
            </a:r>
            <a:endParaRPr lang="en-GB" sz="160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F78DB13-62D8-9B4B-D6DD-9045D0DE3B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47363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Timeline&#10;&#10;Description automatically generated">
            <a:extLst>
              <a:ext uri="{FF2B5EF4-FFF2-40B4-BE49-F238E27FC236}">
                <a16:creationId xmlns:a16="http://schemas.microsoft.com/office/drawing/2014/main" id="{F834FE41-AA9E-2175-77FE-89694B2AB7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0" t="40954" r="8784" b="39080"/>
          <a:stretch/>
        </p:blipFill>
        <p:spPr>
          <a:xfrm>
            <a:off x="242262" y="800534"/>
            <a:ext cx="11740475" cy="1406010"/>
          </a:xfrm>
          <a:prstGeom prst="rect">
            <a:avLst/>
          </a:prstGeom>
        </p:spPr>
      </p:pic>
      <p:pic>
        <p:nvPicPr>
          <p:cNvPr id="33" name="Picture 32" descr="Timeline&#10;&#10;Description automatically generated">
            <a:extLst>
              <a:ext uri="{FF2B5EF4-FFF2-40B4-BE49-F238E27FC236}">
                <a16:creationId xmlns:a16="http://schemas.microsoft.com/office/drawing/2014/main" id="{97C9E925-8F76-F191-AEEB-82B64DFC23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4" t="40641" r="8480" b="38964"/>
          <a:stretch/>
        </p:blipFill>
        <p:spPr>
          <a:xfrm>
            <a:off x="189831" y="2196221"/>
            <a:ext cx="11839418" cy="1423967"/>
          </a:xfrm>
          <a:prstGeom prst="rect">
            <a:avLst/>
          </a:prstGeom>
        </p:spPr>
      </p:pic>
      <p:pic>
        <p:nvPicPr>
          <p:cNvPr id="32" name="Picture 31" descr="Timeline&#10;&#10;Description automatically generated">
            <a:extLst>
              <a:ext uri="{FF2B5EF4-FFF2-40B4-BE49-F238E27FC236}">
                <a16:creationId xmlns:a16="http://schemas.microsoft.com/office/drawing/2014/main" id="{2E76DD8F-D288-D91E-579B-2BE1E29B419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8" t="40640" r="8885" b="24153"/>
          <a:stretch/>
        </p:blipFill>
        <p:spPr>
          <a:xfrm>
            <a:off x="232836" y="3577634"/>
            <a:ext cx="11749902" cy="24580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00" y="34397"/>
            <a:ext cx="11520000" cy="897418"/>
          </a:xfrm>
        </p:spPr>
        <p:txBody>
          <a:bodyPr>
            <a:normAutofit/>
          </a:bodyPr>
          <a:lstStyle/>
          <a:p>
            <a:r>
              <a:rPr lang="en-US" sz="4400" dirty="0"/>
              <a:t>LS3: LSS1 Residual H*(10)</a:t>
            </a:r>
            <a:endParaRPr lang="en-GB" sz="4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27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1186" y="105728"/>
            <a:ext cx="1650171" cy="668545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1202214" y="1746669"/>
            <a:ext cx="1083783" cy="279725"/>
          </a:xfrm>
          <a:prstGeom prst="round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6 months</a:t>
            </a:r>
            <a:endParaRPr lang="en-GB" sz="1600" dirty="0"/>
          </a:p>
        </p:txBody>
      </p:sp>
      <p:sp>
        <p:nvSpPr>
          <p:cNvPr id="14" name="Rounded Rectangle 13"/>
          <p:cNvSpPr/>
          <p:nvPr/>
        </p:nvSpPr>
        <p:spPr>
          <a:xfrm>
            <a:off x="1202215" y="3115761"/>
            <a:ext cx="988142" cy="279725"/>
          </a:xfrm>
          <a:prstGeom prst="round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1 year</a:t>
            </a:r>
            <a:endParaRPr lang="en-GB" sz="16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6304829" y="4119784"/>
            <a:ext cx="5527994" cy="1685769"/>
            <a:chOff x="6313007" y="4018575"/>
            <a:chExt cx="5501100" cy="1685769"/>
          </a:xfrm>
        </p:grpSpPr>
        <p:pic>
          <p:nvPicPr>
            <p:cNvPr id="16" name="Picture 15" descr="Screen Clippi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3013" y="4024099"/>
              <a:ext cx="931674" cy="657972"/>
            </a:xfrm>
            <a:prstGeom prst="rect">
              <a:avLst/>
            </a:prstGeom>
          </p:spPr>
        </p:pic>
        <p:pic>
          <p:nvPicPr>
            <p:cNvPr id="17" name="Picture 16" descr="Screen Clippi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1319" y="4024699"/>
              <a:ext cx="939215" cy="660087"/>
            </a:xfrm>
            <a:prstGeom prst="rect">
              <a:avLst/>
            </a:prstGeom>
          </p:spPr>
        </p:pic>
        <p:pic>
          <p:nvPicPr>
            <p:cNvPr id="18" name="Picture 17" descr="Screen Clippi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5834" y="4018575"/>
              <a:ext cx="954419" cy="669020"/>
            </a:xfrm>
            <a:prstGeom prst="rect">
              <a:avLst/>
            </a:prstGeom>
          </p:spPr>
        </p:pic>
        <p:pic>
          <p:nvPicPr>
            <p:cNvPr id="19" name="Picture 18" descr="Screen Clippi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61400" y="4018575"/>
              <a:ext cx="952707" cy="669020"/>
            </a:xfrm>
            <a:prstGeom prst="rect">
              <a:avLst/>
            </a:prstGeom>
          </p:spPr>
        </p:pic>
        <p:cxnSp>
          <p:nvCxnSpPr>
            <p:cNvPr id="20" name="Straight Connector 19"/>
            <p:cNvCxnSpPr/>
            <p:nvPr/>
          </p:nvCxnSpPr>
          <p:spPr>
            <a:xfrm>
              <a:off x="6313007" y="5084918"/>
              <a:ext cx="0" cy="576000"/>
            </a:xfrm>
            <a:prstGeom prst="line">
              <a:avLst/>
            </a:prstGeom>
            <a:ln w="50800">
              <a:solidFill>
                <a:srgbClr val="095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7438388" y="5128344"/>
              <a:ext cx="0" cy="576000"/>
            </a:xfrm>
            <a:prstGeom prst="line">
              <a:avLst/>
            </a:prstGeom>
            <a:ln w="50800">
              <a:solidFill>
                <a:srgbClr val="095F99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150146" y="5102944"/>
              <a:ext cx="0" cy="576000"/>
            </a:xfrm>
            <a:prstGeom prst="line">
              <a:avLst/>
            </a:prstGeom>
            <a:ln w="50800">
              <a:solidFill>
                <a:srgbClr val="F3CC3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8201908" y="5128344"/>
              <a:ext cx="0" cy="576000"/>
            </a:xfrm>
            <a:prstGeom prst="line">
              <a:avLst/>
            </a:prstGeom>
            <a:ln w="50800">
              <a:solidFill>
                <a:srgbClr val="F3CC3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0664806" y="5128344"/>
              <a:ext cx="0" cy="576000"/>
            </a:xfrm>
            <a:prstGeom prst="line">
              <a:avLst/>
            </a:prstGeom>
            <a:ln w="50800">
              <a:solidFill>
                <a:srgbClr val="F68B3B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7" idx="2"/>
            </p:cNvCxnSpPr>
            <p:nvPr/>
          </p:nvCxnSpPr>
          <p:spPr>
            <a:xfrm flipH="1">
              <a:off x="6371303" y="4684786"/>
              <a:ext cx="569624" cy="359455"/>
            </a:xfrm>
            <a:prstGeom prst="straightConnector1">
              <a:avLst/>
            </a:prstGeom>
            <a:ln>
              <a:solidFill>
                <a:srgbClr val="095F9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17" idx="2"/>
            </p:cNvCxnSpPr>
            <p:nvPr/>
          </p:nvCxnSpPr>
          <p:spPr>
            <a:xfrm>
              <a:off x="6940927" y="4684786"/>
              <a:ext cx="497461" cy="425532"/>
            </a:xfrm>
            <a:prstGeom prst="straightConnector1">
              <a:avLst/>
            </a:prstGeom>
            <a:ln>
              <a:solidFill>
                <a:srgbClr val="095F9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16" idx="2"/>
            </p:cNvCxnSpPr>
            <p:nvPr/>
          </p:nvCxnSpPr>
          <p:spPr>
            <a:xfrm flipH="1">
              <a:off x="7193862" y="4682071"/>
              <a:ext cx="1704988" cy="399976"/>
            </a:xfrm>
            <a:prstGeom prst="straightConnector1">
              <a:avLst/>
            </a:prstGeom>
            <a:ln>
              <a:solidFill>
                <a:srgbClr val="F3CC3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16" idx="2"/>
            </p:cNvCxnSpPr>
            <p:nvPr/>
          </p:nvCxnSpPr>
          <p:spPr>
            <a:xfrm flipH="1">
              <a:off x="8266769" y="4682071"/>
              <a:ext cx="632081" cy="399976"/>
            </a:xfrm>
            <a:prstGeom prst="straightConnector1">
              <a:avLst/>
            </a:prstGeom>
            <a:ln>
              <a:solidFill>
                <a:srgbClr val="F3CC3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18" idx="2"/>
            </p:cNvCxnSpPr>
            <p:nvPr/>
          </p:nvCxnSpPr>
          <p:spPr>
            <a:xfrm>
              <a:off x="10113044" y="4687595"/>
              <a:ext cx="495421" cy="422723"/>
            </a:xfrm>
            <a:prstGeom prst="straightConnector1">
              <a:avLst/>
            </a:prstGeom>
            <a:ln>
              <a:solidFill>
                <a:srgbClr val="F68B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7337544" y="41576"/>
            <a:ext cx="3373637" cy="487063"/>
            <a:chOff x="6183318" y="307647"/>
            <a:chExt cx="3373637" cy="487063"/>
          </a:xfrm>
        </p:grpSpPr>
        <p:cxnSp>
          <p:nvCxnSpPr>
            <p:cNvPr id="35" name="Straight Connector 34"/>
            <p:cNvCxnSpPr/>
            <p:nvPr/>
          </p:nvCxnSpPr>
          <p:spPr>
            <a:xfrm rot="5400000">
              <a:off x="6471319" y="147735"/>
              <a:ext cx="0" cy="576000"/>
            </a:xfrm>
            <a:prstGeom prst="line">
              <a:avLst/>
            </a:prstGeom>
            <a:ln w="50800">
              <a:solidFill>
                <a:srgbClr val="095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6471318" y="391666"/>
              <a:ext cx="0" cy="576000"/>
            </a:xfrm>
            <a:prstGeom prst="line">
              <a:avLst/>
            </a:prstGeom>
            <a:ln w="50800">
              <a:solidFill>
                <a:srgbClr val="095F99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6759318" y="307647"/>
              <a:ext cx="27142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/>
                <a:t>Permanent workplace</a:t>
              </a:r>
              <a:endParaRPr lang="en-GB" sz="1000" i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759318" y="548489"/>
              <a:ext cx="279763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/>
                <a:t>Low-occupancy area (&lt;20 % of working time)</a:t>
              </a:r>
            </a:p>
          </p:txBody>
        </p:sp>
      </p:grpSp>
      <p:sp>
        <p:nvSpPr>
          <p:cNvPr id="45" name="Rounded Rectangle 13">
            <a:extLst>
              <a:ext uri="{FF2B5EF4-FFF2-40B4-BE49-F238E27FC236}">
                <a16:creationId xmlns:a16="http://schemas.microsoft.com/office/drawing/2014/main" id="{10CC43F5-7176-6FD4-2BF3-66732F2965B6}"/>
              </a:ext>
            </a:extLst>
          </p:cNvPr>
          <p:cNvSpPr/>
          <p:nvPr/>
        </p:nvSpPr>
        <p:spPr>
          <a:xfrm>
            <a:off x="1187581" y="4439746"/>
            <a:ext cx="1098417" cy="359455"/>
          </a:xfrm>
          <a:prstGeom prst="round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1.5 year</a:t>
            </a:r>
            <a:endParaRPr lang="en-GB" sz="16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7C1771-4657-43C1-BF2F-6090751F35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68172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0092664-E277-51C7-1EAF-54E26F01C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LS3: Residual H*(10) LSS1 vs. LSS5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28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CA7FDBE-2220-7B39-A747-B1653DB2E793}"/>
              </a:ext>
            </a:extLst>
          </p:cNvPr>
          <p:cNvSpPr txBox="1"/>
          <p:nvPr/>
        </p:nvSpPr>
        <p:spPr>
          <a:xfrm>
            <a:off x="0" y="5662731"/>
            <a:ext cx="8854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Projected radiation levels at the end of Run 3 proton-proton physics (</a:t>
            </a:r>
            <a:r>
              <a:rPr lang="en-GB" sz="1200" b="1" dirty="0">
                <a:solidFill>
                  <a:schemeClr val="bg2">
                    <a:lumMod val="50000"/>
                  </a:schemeClr>
                </a:solidFill>
              </a:rPr>
              <a:t>working distance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, ~40 cm) for </a:t>
            </a:r>
            <a:r>
              <a:rPr lang="en-GB" sz="1200" b="1" dirty="0">
                <a:solidFill>
                  <a:schemeClr val="bg2">
                    <a:lumMod val="50000"/>
                  </a:schemeClr>
                </a:solidFill>
              </a:rPr>
              <a:t>LSS1 and LSS5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85F0D50-E956-BD55-3AFA-C9A1190690B9}"/>
              </a:ext>
            </a:extLst>
          </p:cNvPr>
          <p:cNvSpPr/>
          <p:nvPr/>
        </p:nvSpPr>
        <p:spPr>
          <a:xfrm>
            <a:off x="8614610" y="2194811"/>
            <a:ext cx="30399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Clr>
                <a:srgbClr val="1A808E"/>
              </a:buClr>
              <a:buFont typeface="Courier New" panose="02070309020205020404" pitchFamily="49" charset="0"/>
              <a:buChar char="o"/>
            </a:pPr>
            <a:r>
              <a:rPr lang="en-GB" sz="1600" dirty="0"/>
              <a:t>Comparison of LSS1 and LSS5</a:t>
            </a:r>
          </a:p>
          <a:p>
            <a:pPr marL="285750" lvl="0" indent="-285750" algn="just">
              <a:buClr>
                <a:srgbClr val="1A808E"/>
              </a:buClr>
              <a:buFont typeface="Courier New" panose="02070309020205020404" pitchFamily="49" charset="0"/>
              <a:buChar char="o"/>
            </a:pPr>
            <a:endParaRPr lang="en-GB" sz="1600" dirty="0"/>
          </a:p>
          <a:p>
            <a:pPr marL="285750" indent="-285750" algn="just">
              <a:buClr>
                <a:srgbClr val="1A808E"/>
              </a:buClr>
              <a:buFont typeface="Courier New" panose="02070309020205020404" pitchFamily="49" charset="0"/>
              <a:buChar char="o"/>
            </a:pPr>
            <a:r>
              <a:rPr lang="en-GB" sz="1600" b="1" dirty="0"/>
              <a:t>Slight difference </a:t>
            </a:r>
            <a:r>
              <a:rPr lang="en-GB" sz="1600" dirty="0"/>
              <a:t>due to the different crossing scheme</a:t>
            </a:r>
          </a:p>
          <a:p>
            <a:pPr marL="285750" indent="-285750" algn="just">
              <a:buClr>
                <a:srgbClr val="1A808E"/>
              </a:buClr>
              <a:buFont typeface="Courier New" panose="02070309020205020404" pitchFamily="49" charset="0"/>
              <a:buChar char="o"/>
            </a:pPr>
            <a:endParaRPr lang="en-GB" sz="1600" dirty="0"/>
          </a:p>
          <a:p>
            <a:pPr marL="285750" indent="-285750" algn="just">
              <a:buClr>
                <a:srgbClr val="1A808E"/>
              </a:buClr>
              <a:buFont typeface="Courier New" panose="02070309020205020404" pitchFamily="49" charset="0"/>
              <a:buChar char="o"/>
            </a:pPr>
            <a:r>
              <a:rPr lang="en-GB" sz="1600" b="1" dirty="0"/>
              <a:t>Similar results</a:t>
            </a:r>
            <a:r>
              <a:rPr lang="en-GB" sz="1600" dirty="0"/>
              <a:t> in terms of residual radiation levels</a:t>
            </a:r>
          </a:p>
        </p:txBody>
      </p:sp>
      <p:pic>
        <p:nvPicPr>
          <p:cNvPr id="31" name="Content Placeholder 30" descr="Chart, histogram&#10;&#10;Description automatically generated">
            <a:extLst>
              <a:ext uri="{FF2B5EF4-FFF2-40B4-BE49-F238E27FC236}">
                <a16:creationId xmlns:a16="http://schemas.microsoft.com/office/drawing/2014/main" id="{85F8A190-D542-EB03-9EDE-C79886306E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2431" y="1127243"/>
            <a:ext cx="7598103" cy="453548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1CC588-2369-EA1A-AB36-0F861E761A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57797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12BD6CB6-9447-1D6A-3634-87D375E5CE2A}"/>
              </a:ext>
            </a:extLst>
          </p:cNvPr>
          <p:cNvGrpSpPr/>
          <p:nvPr/>
        </p:nvGrpSpPr>
        <p:grpSpPr>
          <a:xfrm>
            <a:off x="6628212" y="1221241"/>
            <a:ext cx="4633351" cy="3694795"/>
            <a:chOff x="6624358" y="1290795"/>
            <a:chExt cx="4633351" cy="3694795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595743E1-B65D-C18C-074E-4BF284ACE5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4016" t="23908" r="13793" b="9502"/>
            <a:stretch/>
          </p:blipFill>
          <p:spPr>
            <a:xfrm>
              <a:off x="6624358" y="1290795"/>
              <a:ext cx="4633351" cy="3694795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29BBE195-F8EF-ECBC-49F5-E1A6913AD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07710" y="2087719"/>
              <a:ext cx="1592408" cy="1077218"/>
            </a:xfrm>
            <a:prstGeom prst="rect">
              <a:avLst/>
            </a:prstGeom>
            <a:ln w="25400">
              <a:solidFill>
                <a:srgbClr val="4D4D4D"/>
              </a:solidFill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FLUKA simulations: operational RP</a:t>
            </a: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29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sp>
        <p:nvSpPr>
          <p:cNvPr id="7" name="Rounded Rectangle 17">
            <a:extLst>
              <a:ext uri="{FF2B5EF4-FFF2-40B4-BE49-F238E27FC236}">
                <a16:creationId xmlns:a16="http://schemas.microsoft.com/office/drawing/2014/main" id="{4F128A3C-C8EC-4C44-1241-49A8DB75717F}"/>
              </a:ext>
            </a:extLst>
          </p:cNvPr>
          <p:cNvSpPr/>
          <p:nvPr/>
        </p:nvSpPr>
        <p:spPr>
          <a:xfrm>
            <a:off x="9313779" y="540000"/>
            <a:ext cx="828000" cy="432000"/>
          </a:xfrm>
          <a:prstGeom prst="roundRect">
            <a:avLst/>
          </a:prstGeom>
          <a:solidFill>
            <a:srgbClr val="5EC135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/>
              <a:t>2744734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B1CEC23-EE4B-3B49-D51D-93F1890DF25F}"/>
              </a:ext>
            </a:extLst>
          </p:cNvPr>
          <p:cNvGrpSpPr>
            <a:grpSpLocks noChangeAspect="1"/>
          </p:cNvGrpSpPr>
          <p:nvPr/>
        </p:nvGrpSpPr>
        <p:grpSpPr>
          <a:xfrm>
            <a:off x="539883" y="2622992"/>
            <a:ext cx="3221086" cy="3267485"/>
            <a:chOff x="228594" y="1081914"/>
            <a:chExt cx="4890840" cy="4790424"/>
          </a:xfrm>
        </p:grpSpPr>
        <p:pic>
          <p:nvPicPr>
            <p:cNvPr id="25" name="Picture 24" descr="Screen Clipping">
              <a:extLst>
                <a:ext uri="{FF2B5EF4-FFF2-40B4-BE49-F238E27FC236}">
                  <a16:creationId xmlns:a16="http://schemas.microsoft.com/office/drawing/2014/main" id="{2930402D-01E4-273A-E5C6-0C06FF09A1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594" y="1081914"/>
              <a:ext cx="4890840" cy="4790424"/>
            </a:xfrm>
            <a:prstGeom prst="rect">
              <a:avLst/>
            </a:prstGeom>
          </p:spPr>
        </p:pic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72AE08A-BB68-E18D-6598-187012CD575B}"/>
                </a:ext>
              </a:extLst>
            </p:cNvPr>
            <p:cNvCxnSpPr/>
            <p:nvPr/>
          </p:nvCxnSpPr>
          <p:spPr>
            <a:xfrm>
              <a:off x="830179" y="4006516"/>
              <a:ext cx="3435016" cy="6016"/>
            </a:xfrm>
            <a:prstGeom prst="line">
              <a:avLst/>
            </a:prstGeom>
            <a:ln w="190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5ED5648-33C0-A692-1703-EC76F6E01D0E}"/>
                </a:ext>
              </a:extLst>
            </p:cNvPr>
            <p:cNvCxnSpPr/>
            <p:nvPr/>
          </p:nvCxnSpPr>
          <p:spPr>
            <a:xfrm>
              <a:off x="830179" y="4423610"/>
              <a:ext cx="3435016" cy="6016"/>
            </a:xfrm>
            <a:prstGeom prst="line">
              <a:avLst/>
            </a:prstGeom>
            <a:ln w="190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6089E34A-4B56-1145-59BC-CD8A51B2E1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075" y="1012205"/>
            <a:ext cx="5224801" cy="184922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64068A2-823C-0E40-F261-A4C0ED0A9AFB}"/>
              </a:ext>
            </a:extLst>
          </p:cNvPr>
          <p:cNvSpPr txBox="1"/>
          <p:nvPr/>
        </p:nvSpPr>
        <p:spPr>
          <a:xfrm>
            <a:off x="5992238" y="4977766"/>
            <a:ext cx="6075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CH" sz="1400" dirty="0"/>
              <a:t>C</a:t>
            </a:r>
            <a:r>
              <a:rPr lang="en-GB" sz="1400" dirty="0"/>
              <a:t>o</a:t>
            </a:r>
            <a:r>
              <a:rPr lang="en-CH" sz="1400" dirty="0"/>
              <a:t>mbination of </a:t>
            </a:r>
            <a:r>
              <a:rPr lang="en-CH" sz="1400" b="1" dirty="0"/>
              <a:t>FLUKA-SESAME</a:t>
            </a:r>
            <a:r>
              <a:rPr lang="en-CH" sz="1400" dirty="0"/>
              <a:t>, </a:t>
            </a:r>
            <a:r>
              <a:rPr lang="en-CH" sz="1400" b="1" dirty="0"/>
              <a:t>FLUKA-FCC</a:t>
            </a:r>
            <a:r>
              <a:rPr lang="en-CH" sz="1400" dirty="0"/>
              <a:t> simulations to extend built-in FLUKA capabilities </a:t>
            </a:r>
            <a:r>
              <a:rPr lang="en-GB" sz="1400" dirty="0"/>
              <a:t>and to study residual dose field and activation in complex geometries</a:t>
            </a:r>
            <a:r>
              <a:rPr lang="en-CH" sz="1400" dirty="0"/>
              <a:t>.</a:t>
            </a:r>
          </a:p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CH" sz="1400" dirty="0"/>
              <a:t>Cross-validation with </a:t>
            </a:r>
            <a:r>
              <a:rPr lang="en-GB" sz="1400" dirty="0"/>
              <a:t>measurements</a:t>
            </a:r>
            <a:r>
              <a:rPr lang="en-CH" sz="1400" dirty="0"/>
              <a:t> within </a:t>
            </a:r>
            <a:r>
              <a:rPr lang="en-CH" sz="1400" b="1" dirty="0"/>
              <a:t>± 20% </a:t>
            </a:r>
            <a:r>
              <a:rPr lang="en-CH" sz="1400" dirty="0"/>
              <a:t>(average).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D3DC4DD-3E46-B474-91EA-168F6CC82A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3511392" y="3198077"/>
            <a:ext cx="2693160" cy="201987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6E9A387-CFFC-ED78-795B-3ED85E093778}"/>
              </a:ext>
            </a:extLst>
          </p:cNvPr>
          <p:cNvSpPr txBox="1"/>
          <p:nvPr/>
        </p:nvSpPr>
        <p:spPr>
          <a:xfrm>
            <a:off x="3743143" y="5616322"/>
            <a:ext cx="2352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solidFill>
                  <a:srgbClr val="4D4D4D"/>
                </a:solidFill>
              </a:rPr>
              <a:t>February 2020 – opening of the TDE shielding and RP surveys.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1C48E9-D882-96B8-F6CD-24DF66DECBAA}"/>
              </a:ext>
            </a:extLst>
          </p:cNvPr>
          <p:cNvSpPr txBox="1"/>
          <p:nvPr/>
        </p:nvSpPr>
        <p:spPr>
          <a:xfrm>
            <a:off x="6727522" y="1042351"/>
            <a:ext cx="4576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rgbClr val="4D4D4D"/>
                </a:solidFill>
              </a:rPr>
              <a:t>June 2021 –RP syrveys by using a remotely controlled robot</a:t>
            </a:r>
          </a:p>
        </p:txBody>
      </p:sp>
      <p:sp>
        <p:nvSpPr>
          <p:cNvPr id="38" name="Footer Placeholder 37">
            <a:extLst>
              <a:ext uri="{FF2B5EF4-FFF2-40B4-BE49-F238E27FC236}">
                <a16:creationId xmlns:a16="http://schemas.microsoft.com/office/drawing/2014/main" id="{A9D23F42-3C14-8134-704B-A3A7EBBCC8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56034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and outline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177623" y="6277738"/>
            <a:ext cx="482600" cy="331932"/>
          </a:xfrm>
        </p:spPr>
        <p:txBody>
          <a:bodyPr/>
          <a:lstStyle/>
          <a:p>
            <a:fld id="{BCD55979-00CC-4874-A80E-0959E76EB92F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4362268" y="4680456"/>
            <a:ext cx="2517875" cy="1183000"/>
            <a:chOff x="7177500" y="4007951"/>
            <a:chExt cx="2517875" cy="1183000"/>
          </a:xfrm>
        </p:grpSpPr>
        <p:grpSp>
          <p:nvGrpSpPr>
            <p:cNvPr id="11" name="Group 10"/>
            <p:cNvGrpSpPr/>
            <p:nvPr/>
          </p:nvGrpSpPr>
          <p:grpSpPr>
            <a:xfrm>
              <a:off x="8084226" y="4007951"/>
              <a:ext cx="704425" cy="704425"/>
              <a:chOff x="1717353" y="2948625"/>
              <a:chExt cx="704425" cy="704425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1717353" y="2948625"/>
                <a:ext cx="704425" cy="704425"/>
              </a:xfrm>
              <a:prstGeom prst="ellipse">
                <a:avLst/>
              </a:prstGeom>
              <a:noFill/>
              <a:ln>
                <a:solidFill>
                  <a:srgbClr val="B052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7" name="Freeform 9"/>
              <p:cNvSpPr>
                <a:spLocks noEditPoints="1"/>
              </p:cNvSpPr>
              <p:nvPr/>
            </p:nvSpPr>
            <p:spPr bwMode="auto">
              <a:xfrm>
                <a:off x="1836164" y="3067929"/>
                <a:ext cx="466803" cy="465816"/>
              </a:xfrm>
              <a:custGeom>
                <a:avLst/>
                <a:gdLst>
                  <a:gd name="T0" fmla="*/ 37 w 301"/>
                  <a:gd name="T1" fmla="*/ 300 h 300"/>
                  <a:gd name="T2" fmla="*/ 37 w 301"/>
                  <a:gd name="T3" fmla="*/ 225 h 300"/>
                  <a:gd name="T4" fmla="*/ 250 w 301"/>
                  <a:gd name="T5" fmla="*/ 262 h 300"/>
                  <a:gd name="T6" fmla="*/ 212 w 301"/>
                  <a:gd name="T7" fmla="*/ 250 h 300"/>
                  <a:gd name="T8" fmla="*/ 212 w 301"/>
                  <a:gd name="T9" fmla="*/ 275 h 300"/>
                  <a:gd name="T10" fmla="*/ 212 w 301"/>
                  <a:gd name="T11" fmla="*/ 250 h 300"/>
                  <a:gd name="T12" fmla="*/ 82 w 301"/>
                  <a:gd name="T13" fmla="*/ 262 h 300"/>
                  <a:gd name="T14" fmla="*/ 107 w 301"/>
                  <a:gd name="T15" fmla="*/ 262 h 300"/>
                  <a:gd name="T16" fmla="*/ 37 w 301"/>
                  <a:gd name="T17" fmla="*/ 250 h 300"/>
                  <a:gd name="T18" fmla="*/ 37 w 301"/>
                  <a:gd name="T19" fmla="*/ 275 h 300"/>
                  <a:gd name="T20" fmla="*/ 37 w 301"/>
                  <a:gd name="T21" fmla="*/ 250 h 300"/>
                  <a:gd name="T22" fmla="*/ 142 w 301"/>
                  <a:gd name="T23" fmla="*/ 262 h 300"/>
                  <a:gd name="T24" fmla="*/ 167 w 301"/>
                  <a:gd name="T25" fmla="*/ 262 h 300"/>
                  <a:gd name="T26" fmla="*/ 209 w 301"/>
                  <a:gd name="T27" fmla="*/ 212 h 300"/>
                  <a:gd name="T28" fmla="*/ 0 w 301"/>
                  <a:gd name="T29" fmla="*/ 200 h 300"/>
                  <a:gd name="T30" fmla="*/ 12 w 301"/>
                  <a:gd name="T31" fmla="*/ 125 h 300"/>
                  <a:gd name="T32" fmla="*/ 87 w 301"/>
                  <a:gd name="T33" fmla="*/ 87 h 300"/>
                  <a:gd name="T34" fmla="*/ 142 w 301"/>
                  <a:gd name="T35" fmla="*/ 75 h 300"/>
                  <a:gd name="T36" fmla="*/ 205 w 301"/>
                  <a:gd name="T37" fmla="*/ 0 h 300"/>
                  <a:gd name="T38" fmla="*/ 294 w 301"/>
                  <a:gd name="T39" fmla="*/ 43 h 300"/>
                  <a:gd name="T40" fmla="*/ 288 w 301"/>
                  <a:gd name="T41" fmla="*/ 97 h 300"/>
                  <a:gd name="T42" fmla="*/ 300 w 301"/>
                  <a:gd name="T43" fmla="*/ 136 h 300"/>
                  <a:gd name="T44" fmla="*/ 221 w 301"/>
                  <a:gd name="T45" fmla="*/ 150 h 300"/>
                  <a:gd name="T46" fmla="*/ 270 w 301"/>
                  <a:gd name="T47" fmla="*/ 62 h 300"/>
                  <a:gd name="T48" fmla="*/ 193 w 301"/>
                  <a:gd name="T49" fmla="*/ 93 h 300"/>
                  <a:gd name="T50" fmla="*/ 209 w 301"/>
                  <a:gd name="T51" fmla="*/ 212 h 300"/>
                  <a:gd name="T52" fmla="*/ 75 w 301"/>
                  <a:gd name="T53" fmla="*/ 187 h 300"/>
                  <a:gd name="T54" fmla="*/ 25 w 301"/>
                  <a:gd name="T55" fmla="*/ 175 h 300"/>
                  <a:gd name="T56" fmla="*/ 25 w 301"/>
                  <a:gd name="T57" fmla="*/ 162 h 300"/>
                  <a:gd name="T58" fmla="*/ 75 w 301"/>
                  <a:gd name="T59" fmla="*/ 150 h 300"/>
                  <a:gd name="T60" fmla="*/ 25 w 301"/>
                  <a:gd name="T61" fmla="*/ 162 h 300"/>
                  <a:gd name="T62" fmla="*/ 112 w 301"/>
                  <a:gd name="T63" fmla="*/ 100 h 300"/>
                  <a:gd name="T64" fmla="*/ 182 w 301"/>
                  <a:gd name="T65" fmla="*/ 15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1" h="300">
                    <a:moveTo>
                      <a:pt x="212" y="300"/>
                    </a:moveTo>
                    <a:lnTo>
                      <a:pt x="37" y="300"/>
                    </a:lnTo>
                    <a:cubicBezTo>
                      <a:pt x="17" y="300"/>
                      <a:pt x="0" y="283"/>
                      <a:pt x="0" y="262"/>
                    </a:cubicBezTo>
                    <a:cubicBezTo>
                      <a:pt x="0" y="242"/>
                      <a:pt x="17" y="225"/>
                      <a:pt x="37" y="225"/>
                    </a:cubicBezTo>
                    <a:lnTo>
                      <a:pt x="212" y="225"/>
                    </a:lnTo>
                    <a:cubicBezTo>
                      <a:pt x="233" y="225"/>
                      <a:pt x="250" y="242"/>
                      <a:pt x="250" y="262"/>
                    </a:cubicBezTo>
                    <a:cubicBezTo>
                      <a:pt x="250" y="283"/>
                      <a:pt x="233" y="300"/>
                      <a:pt x="212" y="300"/>
                    </a:cubicBezTo>
                    <a:close/>
                    <a:moveTo>
                      <a:pt x="212" y="250"/>
                    </a:moveTo>
                    <a:cubicBezTo>
                      <a:pt x="206" y="250"/>
                      <a:pt x="200" y="255"/>
                      <a:pt x="200" y="262"/>
                    </a:cubicBezTo>
                    <a:cubicBezTo>
                      <a:pt x="200" y="269"/>
                      <a:pt x="206" y="275"/>
                      <a:pt x="212" y="275"/>
                    </a:cubicBezTo>
                    <a:cubicBezTo>
                      <a:pt x="219" y="275"/>
                      <a:pt x="225" y="269"/>
                      <a:pt x="225" y="262"/>
                    </a:cubicBezTo>
                    <a:cubicBezTo>
                      <a:pt x="225" y="255"/>
                      <a:pt x="219" y="250"/>
                      <a:pt x="212" y="250"/>
                    </a:cubicBezTo>
                    <a:close/>
                    <a:moveTo>
                      <a:pt x="95" y="250"/>
                    </a:moveTo>
                    <a:cubicBezTo>
                      <a:pt x="88" y="250"/>
                      <a:pt x="82" y="255"/>
                      <a:pt x="82" y="262"/>
                    </a:cubicBezTo>
                    <a:cubicBezTo>
                      <a:pt x="82" y="269"/>
                      <a:pt x="88" y="275"/>
                      <a:pt x="95" y="275"/>
                    </a:cubicBezTo>
                    <a:cubicBezTo>
                      <a:pt x="102" y="275"/>
                      <a:pt x="107" y="269"/>
                      <a:pt x="107" y="262"/>
                    </a:cubicBezTo>
                    <a:cubicBezTo>
                      <a:pt x="107" y="255"/>
                      <a:pt x="102" y="250"/>
                      <a:pt x="95" y="250"/>
                    </a:cubicBezTo>
                    <a:close/>
                    <a:moveTo>
                      <a:pt x="37" y="250"/>
                    </a:moveTo>
                    <a:cubicBezTo>
                      <a:pt x="31" y="250"/>
                      <a:pt x="25" y="255"/>
                      <a:pt x="25" y="262"/>
                    </a:cubicBezTo>
                    <a:cubicBezTo>
                      <a:pt x="25" y="269"/>
                      <a:pt x="31" y="275"/>
                      <a:pt x="37" y="275"/>
                    </a:cubicBezTo>
                    <a:cubicBezTo>
                      <a:pt x="44" y="275"/>
                      <a:pt x="50" y="269"/>
                      <a:pt x="50" y="262"/>
                    </a:cubicBezTo>
                    <a:cubicBezTo>
                      <a:pt x="50" y="255"/>
                      <a:pt x="44" y="250"/>
                      <a:pt x="37" y="250"/>
                    </a:cubicBezTo>
                    <a:close/>
                    <a:moveTo>
                      <a:pt x="155" y="250"/>
                    </a:moveTo>
                    <a:cubicBezTo>
                      <a:pt x="148" y="250"/>
                      <a:pt x="142" y="255"/>
                      <a:pt x="142" y="262"/>
                    </a:cubicBezTo>
                    <a:cubicBezTo>
                      <a:pt x="142" y="269"/>
                      <a:pt x="148" y="275"/>
                      <a:pt x="155" y="275"/>
                    </a:cubicBezTo>
                    <a:cubicBezTo>
                      <a:pt x="162" y="275"/>
                      <a:pt x="167" y="269"/>
                      <a:pt x="167" y="262"/>
                    </a:cubicBezTo>
                    <a:cubicBezTo>
                      <a:pt x="167" y="255"/>
                      <a:pt x="162" y="250"/>
                      <a:pt x="155" y="250"/>
                    </a:cubicBezTo>
                    <a:close/>
                    <a:moveTo>
                      <a:pt x="209" y="212"/>
                    </a:moveTo>
                    <a:lnTo>
                      <a:pt x="12" y="212"/>
                    </a:lnTo>
                    <a:cubicBezTo>
                      <a:pt x="5" y="212"/>
                      <a:pt x="0" y="206"/>
                      <a:pt x="0" y="200"/>
                    </a:cubicBezTo>
                    <a:lnTo>
                      <a:pt x="0" y="137"/>
                    </a:lnTo>
                    <a:cubicBezTo>
                      <a:pt x="0" y="130"/>
                      <a:pt x="6" y="125"/>
                      <a:pt x="12" y="125"/>
                    </a:cubicBezTo>
                    <a:lnTo>
                      <a:pt x="87" y="125"/>
                    </a:lnTo>
                    <a:lnTo>
                      <a:pt x="87" y="87"/>
                    </a:lnTo>
                    <a:cubicBezTo>
                      <a:pt x="87" y="80"/>
                      <a:pt x="93" y="75"/>
                      <a:pt x="100" y="75"/>
                    </a:cubicBezTo>
                    <a:lnTo>
                      <a:pt x="142" y="75"/>
                    </a:lnTo>
                    <a:cubicBezTo>
                      <a:pt x="149" y="64"/>
                      <a:pt x="182" y="22"/>
                      <a:pt x="195" y="5"/>
                    </a:cubicBezTo>
                    <a:cubicBezTo>
                      <a:pt x="198" y="2"/>
                      <a:pt x="201" y="0"/>
                      <a:pt x="205" y="0"/>
                    </a:cubicBezTo>
                    <a:cubicBezTo>
                      <a:pt x="207" y="0"/>
                      <a:pt x="209" y="0"/>
                      <a:pt x="211" y="1"/>
                    </a:cubicBezTo>
                    <a:lnTo>
                      <a:pt x="294" y="43"/>
                    </a:lnTo>
                    <a:cubicBezTo>
                      <a:pt x="298" y="45"/>
                      <a:pt x="300" y="49"/>
                      <a:pt x="300" y="52"/>
                    </a:cubicBezTo>
                    <a:cubicBezTo>
                      <a:pt x="300" y="54"/>
                      <a:pt x="301" y="52"/>
                      <a:pt x="288" y="97"/>
                    </a:cubicBezTo>
                    <a:cubicBezTo>
                      <a:pt x="291" y="105"/>
                      <a:pt x="295" y="115"/>
                      <a:pt x="298" y="123"/>
                    </a:cubicBezTo>
                    <a:cubicBezTo>
                      <a:pt x="299" y="127"/>
                      <a:pt x="300" y="132"/>
                      <a:pt x="300" y="136"/>
                    </a:cubicBezTo>
                    <a:cubicBezTo>
                      <a:pt x="300" y="155"/>
                      <a:pt x="281" y="165"/>
                      <a:pt x="266" y="162"/>
                    </a:cubicBezTo>
                    <a:cubicBezTo>
                      <a:pt x="247" y="157"/>
                      <a:pt x="221" y="150"/>
                      <a:pt x="221" y="150"/>
                    </a:cubicBezTo>
                    <a:lnTo>
                      <a:pt x="267" y="102"/>
                    </a:lnTo>
                    <a:lnTo>
                      <a:pt x="270" y="62"/>
                    </a:lnTo>
                    <a:lnTo>
                      <a:pt x="212" y="44"/>
                    </a:lnTo>
                    <a:lnTo>
                      <a:pt x="193" y="93"/>
                    </a:lnTo>
                    <a:lnTo>
                      <a:pt x="221" y="196"/>
                    </a:lnTo>
                    <a:cubicBezTo>
                      <a:pt x="223" y="204"/>
                      <a:pt x="217" y="212"/>
                      <a:pt x="209" y="212"/>
                    </a:cubicBezTo>
                    <a:close/>
                    <a:moveTo>
                      <a:pt x="25" y="187"/>
                    </a:moveTo>
                    <a:lnTo>
                      <a:pt x="75" y="187"/>
                    </a:lnTo>
                    <a:lnTo>
                      <a:pt x="75" y="175"/>
                    </a:lnTo>
                    <a:lnTo>
                      <a:pt x="25" y="175"/>
                    </a:lnTo>
                    <a:lnTo>
                      <a:pt x="25" y="187"/>
                    </a:lnTo>
                    <a:close/>
                    <a:moveTo>
                      <a:pt x="25" y="162"/>
                    </a:moveTo>
                    <a:lnTo>
                      <a:pt x="75" y="162"/>
                    </a:lnTo>
                    <a:lnTo>
                      <a:pt x="75" y="150"/>
                    </a:lnTo>
                    <a:lnTo>
                      <a:pt x="25" y="150"/>
                    </a:lnTo>
                    <a:lnTo>
                      <a:pt x="25" y="162"/>
                    </a:lnTo>
                    <a:close/>
                    <a:moveTo>
                      <a:pt x="168" y="100"/>
                    </a:moveTo>
                    <a:lnTo>
                      <a:pt x="112" y="100"/>
                    </a:lnTo>
                    <a:lnTo>
                      <a:pt x="112" y="150"/>
                    </a:lnTo>
                    <a:lnTo>
                      <a:pt x="182" y="150"/>
                    </a:lnTo>
                    <a:lnTo>
                      <a:pt x="168" y="10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0">
                <a:solidFill>
                  <a:srgbClr val="B0525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7177500" y="4729286"/>
              <a:ext cx="251787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B05256"/>
                  </a:solidFill>
                </a:rPr>
                <a:t>RP constraints on the excavation of the </a:t>
              </a:r>
              <a:r>
                <a:rPr lang="en-GB" sz="1200" b="1" dirty="0" smtClean="0">
                  <a:solidFill>
                    <a:srgbClr val="B05256"/>
                  </a:solidFill>
                </a:rPr>
                <a:t>HL-LHC cores</a:t>
              </a:r>
              <a:endParaRPr lang="en-GB" sz="1200" b="1" dirty="0">
                <a:solidFill>
                  <a:srgbClr val="B05256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610158" y="4684897"/>
            <a:ext cx="2279853" cy="1187718"/>
            <a:chOff x="2331057" y="4091130"/>
            <a:chExt cx="2279853" cy="1187718"/>
          </a:xfrm>
        </p:grpSpPr>
        <p:sp>
          <p:nvSpPr>
            <p:cNvPr id="16" name="Rectangle 15"/>
            <p:cNvSpPr/>
            <p:nvPr/>
          </p:nvSpPr>
          <p:spPr>
            <a:xfrm>
              <a:off x="2331057" y="4817183"/>
              <a:ext cx="22798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7EB169"/>
                  </a:solidFill>
                </a:rPr>
                <a:t>Estimated </a:t>
              </a:r>
              <a:r>
                <a:rPr lang="en-GB" sz="1200" b="1" dirty="0" smtClean="0">
                  <a:solidFill>
                    <a:srgbClr val="7EB169"/>
                  </a:solidFill>
                </a:rPr>
                <a:t>residual </a:t>
              </a:r>
              <a:r>
                <a:rPr lang="en-GB" sz="1200" b="1" dirty="0">
                  <a:solidFill>
                    <a:srgbClr val="7EB169"/>
                  </a:solidFill>
                </a:rPr>
                <a:t>r</a:t>
              </a:r>
              <a:r>
                <a:rPr lang="en-GB" sz="1200" b="1" dirty="0" smtClean="0">
                  <a:solidFill>
                    <a:srgbClr val="7EB169"/>
                  </a:solidFill>
                </a:rPr>
                <a:t>adiation </a:t>
              </a:r>
              <a:r>
                <a:rPr lang="en-GB" sz="1200" b="1" dirty="0">
                  <a:solidFill>
                    <a:srgbClr val="7EB169"/>
                  </a:solidFill>
                </a:rPr>
                <a:t>levels during LS3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73AEA41-9FF9-86A7-6F4B-3B685DFE60E9}"/>
                </a:ext>
              </a:extLst>
            </p:cNvPr>
            <p:cNvGrpSpPr/>
            <p:nvPr/>
          </p:nvGrpSpPr>
          <p:grpSpPr>
            <a:xfrm>
              <a:off x="3118871" y="4091130"/>
              <a:ext cx="704425" cy="704425"/>
              <a:chOff x="161790" y="3629520"/>
              <a:chExt cx="704425" cy="704425"/>
            </a:xfrm>
          </p:grpSpPr>
          <p:sp>
            <p:nvSpPr>
              <p:cNvPr id="58" name="Oval 57"/>
              <p:cNvSpPr/>
              <p:nvPr/>
            </p:nvSpPr>
            <p:spPr>
              <a:xfrm>
                <a:off x="161790" y="3629520"/>
                <a:ext cx="704425" cy="704425"/>
              </a:xfrm>
              <a:prstGeom prst="ellipse">
                <a:avLst/>
              </a:prstGeom>
              <a:noFill/>
              <a:ln>
                <a:solidFill>
                  <a:srgbClr val="4691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0" name="Freeform 156">
                <a:extLst>
                  <a:ext uri="{FF2B5EF4-FFF2-40B4-BE49-F238E27FC236}">
                    <a16:creationId xmlns:a16="http://schemas.microsoft.com/office/drawing/2014/main" id="{E2EA9F53-808C-DDE6-2608-F9CC9A6A04D8}"/>
                  </a:ext>
                </a:extLst>
              </p:cNvPr>
              <p:cNvSpPr/>
              <p:nvPr/>
            </p:nvSpPr>
            <p:spPr>
              <a:xfrm>
                <a:off x="231264" y="3734947"/>
                <a:ext cx="565278" cy="515199"/>
              </a:xfrm>
              <a:custGeom>
                <a:avLst/>
                <a:gdLst>
                  <a:gd name="connsiteX0" fmla="*/ 828616 w 1948960"/>
                  <a:gd name="connsiteY0" fmla="*/ 1097504 h 1811370"/>
                  <a:gd name="connsiteX1" fmla="*/ 857713 w 1948960"/>
                  <a:gd name="connsiteY1" fmla="*/ 1113299 h 1811370"/>
                  <a:gd name="connsiteX2" fmla="*/ 974480 w 1948960"/>
                  <a:gd name="connsiteY2" fmla="*/ 1136873 h 1811370"/>
                  <a:gd name="connsiteX3" fmla="*/ 1091247 w 1948960"/>
                  <a:gd name="connsiteY3" fmla="*/ 1113299 h 1811370"/>
                  <a:gd name="connsiteX4" fmla="*/ 1119884 w 1948960"/>
                  <a:gd name="connsiteY4" fmla="*/ 1097754 h 1811370"/>
                  <a:gd name="connsiteX5" fmla="*/ 1461263 w 1948960"/>
                  <a:gd name="connsiteY5" fmla="*/ 1680216 h 1811370"/>
                  <a:gd name="connsiteX6" fmla="*/ 1438976 w 1948960"/>
                  <a:gd name="connsiteY6" fmla="*/ 1693755 h 1811370"/>
                  <a:gd name="connsiteX7" fmla="*/ 974480 w 1948960"/>
                  <a:gd name="connsiteY7" fmla="*/ 1811370 h 1811370"/>
                  <a:gd name="connsiteX8" fmla="*/ 509984 w 1948960"/>
                  <a:gd name="connsiteY8" fmla="*/ 1693755 h 1811370"/>
                  <a:gd name="connsiteX9" fmla="*/ 487248 w 1948960"/>
                  <a:gd name="connsiteY9" fmla="*/ 1679943 h 1811370"/>
                  <a:gd name="connsiteX10" fmla="*/ 974480 w 1948960"/>
                  <a:gd name="connsiteY10" fmla="*/ 632720 h 1811370"/>
                  <a:gd name="connsiteX11" fmla="*/ 1195381 w 1948960"/>
                  <a:gd name="connsiteY11" fmla="*/ 853621 h 1811370"/>
                  <a:gd name="connsiteX12" fmla="*/ 974480 w 1948960"/>
                  <a:gd name="connsiteY12" fmla="*/ 1074522 h 1811370"/>
                  <a:gd name="connsiteX13" fmla="*/ 753579 w 1948960"/>
                  <a:gd name="connsiteY13" fmla="*/ 853621 h 1811370"/>
                  <a:gd name="connsiteX14" fmla="*/ 974480 w 1948960"/>
                  <a:gd name="connsiteY14" fmla="*/ 632720 h 1811370"/>
                  <a:gd name="connsiteX15" fmla="*/ 476651 w 1948960"/>
                  <a:gd name="connsiteY15" fmla="*/ 273 h 1811370"/>
                  <a:gd name="connsiteX16" fmla="*/ 817713 w 1948960"/>
                  <a:gd name="connsiteY16" fmla="*/ 582192 h 1811370"/>
                  <a:gd name="connsiteX17" fmla="*/ 806757 w 1948960"/>
                  <a:gd name="connsiteY17" fmla="*/ 588139 h 1811370"/>
                  <a:gd name="connsiteX18" fmla="*/ 674497 w 1948960"/>
                  <a:gd name="connsiteY18" fmla="*/ 836889 h 1811370"/>
                  <a:gd name="connsiteX19" fmla="*/ 676485 w 1948960"/>
                  <a:gd name="connsiteY19" fmla="*/ 856609 h 1811370"/>
                  <a:gd name="connsiteX20" fmla="*/ 996 w 1948960"/>
                  <a:gd name="connsiteY20" fmla="*/ 856609 h 1811370"/>
                  <a:gd name="connsiteX21" fmla="*/ 0 w 1948960"/>
                  <a:gd name="connsiteY21" fmla="*/ 836889 h 1811370"/>
                  <a:gd name="connsiteX22" fmla="*/ 429639 w 1948960"/>
                  <a:gd name="connsiteY22" fmla="*/ 28835 h 1811370"/>
                  <a:gd name="connsiteX23" fmla="*/ 1471858 w 1948960"/>
                  <a:gd name="connsiteY23" fmla="*/ 0 h 1811370"/>
                  <a:gd name="connsiteX24" fmla="*/ 1519321 w 1948960"/>
                  <a:gd name="connsiteY24" fmla="*/ 28833 h 1811370"/>
                  <a:gd name="connsiteX25" fmla="*/ 1948960 w 1948960"/>
                  <a:gd name="connsiteY25" fmla="*/ 836889 h 1811370"/>
                  <a:gd name="connsiteX26" fmla="*/ 1947964 w 1948960"/>
                  <a:gd name="connsiteY26" fmla="*/ 856609 h 1811370"/>
                  <a:gd name="connsiteX27" fmla="*/ 1272474 w 1948960"/>
                  <a:gd name="connsiteY27" fmla="*/ 856608 h 1811370"/>
                  <a:gd name="connsiteX28" fmla="*/ 1274462 w 1948960"/>
                  <a:gd name="connsiteY28" fmla="*/ 836889 h 1811370"/>
                  <a:gd name="connsiteX29" fmla="*/ 1142202 w 1948960"/>
                  <a:gd name="connsiteY29" fmla="*/ 588137 h 1811370"/>
                  <a:gd name="connsiteX30" fmla="*/ 1130785 w 1948960"/>
                  <a:gd name="connsiteY30" fmla="*/ 581941 h 1811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948960" h="1811370">
                    <a:moveTo>
                      <a:pt x="828616" y="1097504"/>
                    </a:moveTo>
                    <a:lnTo>
                      <a:pt x="857713" y="1113299"/>
                    </a:lnTo>
                    <a:cubicBezTo>
                      <a:pt x="893603" y="1128478"/>
                      <a:pt x="933061" y="1136873"/>
                      <a:pt x="974480" y="1136873"/>
                    </a:cubicBezTo>
                    <a:cubicBezTo>
                      <a:pt x="1015900" y="1136872"/>
                      <a:pt x="1055358" y="1128478"/>
                      <a:pt x="1091247" y="1113299"/>
                    </a:cubicBezTo>
                    <a:lnTo>
                      <a:pt x="1119884" y="1097754"/>
                    </a:lnTo>
                    <a:lnTo>
                      <a:pt x="1461263" y="1680216"/>
                    </a:lnTo>
                    <a:lnTo>
                      <a:pt x="1438976" y="1693755"/>
                    </a:lnTo>
                    <a:cubicBezTo>
                      <a:pt x="1300898" y="1768763"/>
                      <a:pt x="1142664" y="1811370"/>
                      <a:pt x="974480" y="1811370"/>
                    </a:cubicBezTo>
                    <a:cubicBezTo>
                      <a:pt x="806295" y="1811370"/>
                      <a:pt x="648061" y="1768764"/>
                      <a:pt x="509984" y="1693755"/>
                    </a:cubicBezTo>
                    <a:lnTo>
                      <a:pt x="487248" y="1679943"/>
                    </a:lnTo>
                    <a:close/>
                    <a:moveTo>
                      <a:pt x="974480" y="632720"/>
                    </a:moveTo>
                    <a:cubicBezTo>
                      <a:pt x="1096480" y="632720"/>
                      <a:pt x="1195381" y="731621"/>
                      <a:pt x="1195381" y="853621"/>
                    </a:cubicBezTo>
                    <a:cubicBezTo>
                      <a:pt x="1195381" y="975621"/>
                      <a:pt x="1096480" y="1074522"/>
                      <a:pt x="974480" y="1074522"/>
                    </a:cubicBezTo>
                    <a:cubicBezTo>
                      <a:pt x="852480" y="1074522"/>
                      <a:pt x="753579" y="975621"/>
                      <a:pt x="753579" y="853621"/>
                    </a:cubicBezTo>
                    <a:cubicBezTo>
                      <a:pt x="753579" y="731621"/>
                      <a:pt x="852480" y="632720"/>
                      <a:pt x="974480" y="632720"/>
                    </a:cubicBezTo>
                    <a:close/>
                    <a:moveTo>
                      <a:pt x="476651" y="273"/>
                    </a:moveTo>
                    <a:lnTo>
                      <a:pt x="817713" y="582192"/>
                    </a:lnTo>
                    <a:lnTo>
                      <a:pt x="806757" y="588139"/>
                    </a:lnTo>
                    <a:cubicBezTo>
                      <a:pt x="726960" y="642047"/>
                      <a:pt x="674497" y="733342"/>
                      <a:pt x="674497" y="836889"/>
                    </a:cubicBezTo>
                    <a:lnTo>
                      <a:pt x="676485" y="856609"/>
                    </a:lnTo>
                    <a:lnTo>
                      <a:pt x="996" y="856609"/>
                    </a:lnTo>
                    <a:lnTo>
                      <a:pt x="0" y="836889"/>
                    </a:lnTo>
                    <a:cubicBezTo>
                      <a:pt x="0" y="500520"/>
                      <a:pt x="170425" y="203956"/>
                      <a:pt x="429639" y="28835"/>
                    </a:cubicBezTo>
                    <a:close/>
                    <a:moveTo>
                      <a:pt x="1471858" y="0"/>
                    </a:moveTo>
                    <a:lnTo>
                      <a:pt x="1519321" y="28833"/>
                    </a:lnTo>
                    <a:cubicBezTo>
                      <a:pt x="1778534" y="203955"/>
                      <a:pt x="1948960" y="500519"/>
                      <a:pt x="1948960" y="836889"/>
                    </a:cubicBezTo>
                    <a:lnTo>
                      <a:pt x="1947964" y="856609"/>
                    </a:lnTo>
                    <a:lnTo>
                      <a:pt x="1272474" y="856608"/>
                    </a:lnTo>
                    <a:lnTo>
                      <a:pt x="1274462" y="836889"/>
                    </a:lnTo>
                    <a:cubicBezTo>
                      <a:pt x="1274463" y="733341"/>
                      <a:pt x="1222000" y="642047"/>
                      <a:pt x="1142202" y="588137"/>
                    </a:cubicBezTo>
                    <a:lnTo>
                      <a:pt x="1130785" y="581941"/>
                    </a:lnTo>
                    <a:close/>
                  </a:path>
                </a:pathLst>
              </a:custGeom>
              <a:solidFill>
                <a:srgbClr val="5EC135"/>
              </a:solidFill>
              <a:ln>
                <a:solidFill>
                  <a:srgbClr val="469128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257365" y="3299560"/>
            <a:ext cx="1957733" cy="1382043"/>
            <a:chOff x="122536" y="4082178"/>
            <a:chExt cx="1957733" cy="1382043"/>
          </a:xfrm>
        </p:grpSpPr>
        <p:sp>
          <p:nvSpPr>
            <p:cNvPr id="13" name="Rectangle 12"/>
            <p:cNvSpPr/>
            <p:nvPr/>
          </p:nvSpPr>
          <p:spPr>
            <a:xfrm>
              <a:off x="122536" y="4817890"/>
              <a:ext cx="195773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7E7E7E"/>
                  </a:solidFill>
                </a:rPr>
                <a:t>Recall on area classification and ALARA levels at CERN</a:t>
              </a:r>
              <a:endParaRPr lang="en-GB" sz="1200" b="1" dirty="0">
                <a:solidFill>
                  <a:srgbClr val="7E7E7E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9BEF29-96F0-B491-9F50-C418AA676493}"/>
                </a:ext>
              </a:extLst>
            </p:cNvPr>
            <p:cNvGrpSpPr/>
            <p:nvPr/>
          </p:nvGrpSpPr>
          <p:grpSpPr>
            <a:xfrm>
              <a:off x="749191" y="4082178"/>
              <a:ext cx="704425" cy="704425"/>
              <a:chOff x="128006" y="1289347"/>
              <a:chExt cx="704425" cy="704425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128006" y="1289347"/>
                <a:ext cx="704425" cy="704425"/>
              </a:xfrm>
              <a:prstGeom prst="ellipse">
                <a:avLst/>
              </a:prstGeom>
              <a:noFill/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2" name="Graphic 21" descr="Books with solid fill">
                <a:extLst>
                  <a:ext uri="{FF2B5EF4-FFF2-40B4-BE49-F238E27FC236}">
                    <a16:creationId xmlns:a16="http://schemas.microsoft.com/office/drawing/2014/main" id="{E00933AF-113E-254F-EFB0-57F929FD5D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=""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78060" y="1338515"/>
                <a:ext cx="604316" cy="604316"/>
              </a:xfrm>
              <a:prstGeom prst="rect">
                <a:avLst/>
              </a:prstGeom>
            </p:spPr>
          </p:pic>
        </p:grpSp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112508-EB8F-EDFF-BC82-8CA638E57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  <p:sp>
        <p:nvSpPr>
          <p:cNvPr id="3" name="TextBox 2"/>
          <p:cNvSpPr txBox="1"/>
          <p:nvPr/>
        </p:nvSpPr>
        <p:spPr>
          <a:xfrm>
            <a:off x="336000" y="1145228"/>
            <a:ext cx="1152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 smtClean="0"/>
              <a:t>A number of studies delivered in the last years, covering LS3, HL-LHC operation, new HL-LHC galleries, specific components (e.g. TAXN, QXL, </a:t>
            </a:r>
            <a:r>
              <a:rPr lang="en-US" dirty="0" err="1" smtClean="0"/>
              <a:t>etc</a:t>
            </a:r>
            <a:r>
              <a:rPr lang="en-US" dirty="0" smtClean="0"/>
              <a:t>).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 smtClean="0"/>
              <a:t>RP studies disseminated in a number of </a:t>
            </a:r>
            <a:r>
              <a:rPr lang="en-US" i="1" dirty="0" smtClean="0"/>
              <a:t>ad-hoc</a:t>
            </a:r>
            <a:r>
              <a:rPr lang="en-US" dirty="0" smtClean="0"/>
              <a:t> presentations in WP meetings &amp; HL-LHC TCC + dedicated HSE-RP Technical </a:t>
            </a:r>
            <a:r>
              <a:rPr lang="en-US" dirty="0"/>
              <a:t>Notes → reference list in the backup slides</a:t>
            </a:r>
            <a:r>
              <a:rPr lang="en-US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 smtClean="0"/>
              <a:t>Key EDMS documents highlighted throughout the talk (</a:t>
            </a:r>
            <a:r>
              <a:rPr lang="en-US" dirty="0" smtClean="0">
                <a:solidFill>
                  <a:srgbClr val="5EC135"/>
                </a:solidFill>
              </a:rPr>
              <a:t>released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C000"/>
                </a:solidFill>
              </a:rPr>
              <a:t>in-work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C00000"/>
                </a:solidFill>
              </a:rPr>
              <a:t>to be done</a:t>
            </a:r>
            <a:r>
              <a:rPr lang="en-US" dirty="0" smtClean="0"/>
              <a:t>)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 smtClean="0"/>
              <a:t>Today’s talk: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139227" y="3299560"/>
            <a:ext cx="2089805" cy="1566709"/>
            <a:chOff x="4919677" y="4009986"/>
            <a:chExt cx="2089805" cy="156670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6CD46EF-06C4-0533-AD25-0B9EABF77E17}"/>
                </a:ext>
              </a:extLst>
            </p:cNvPr>
            <p:cNvSpPr/>
            <p:nvPr/>
          </p:nvSpPr>
          <p:spPr>
            <a:xfrm>
              <a:off x="4919677" y="4745698"/>
              <a:ext cx="208980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247ECC"/>
                  </a:solidFill>
                </a:rPr>
                <a:t>RP assessment for </a:t>
              </a:r>
              <a:r>
                <a:rPr lang="en-GB" sz="1200" b="1" dirty="0" smtClean="0">
                  <a:solidFill>
                    <a:srgbClr val="247ECC"/>
                  </a:solidFill>
                </a:rPr>
                <a:t>specific equipment dismantle/upgrade (e.g. TAXN, QRL)</a:t>
              </a:r>
              <a:endParaRPr lang="en-GB" sz="1200" b="1" dirty="0">
                <a:solidFill>
                  <a:srgbClr val="247ECC"/>
                </a:solidFill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612369" y="4009986"/>
              <a:ext cx="704425" cy="704425"/>
              <a:chOff x="7112923" y="4078165"/>
              <a:chExt cx="704425" cy="704425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23923A6-BB26-F197-F014-FEB3B0E6D6E5}"/>
                  </a:ext>
                </a:extLst>
              </p:cNvPr>
              <p:cNvSpPr/>
              <p:nvPr/>
            </p:nvSpPr>
            <p:spPr>
              <a:xfrm>
                <a:off x="7112923" y="4078165"/>
                <a:ext cx="704425" cy="704425"/>
              </a:xfrm>
              <a:prstGeom prst="ellipse">
                <a:avLst/>
              </a:prstGeom>
              <a:noFill/>
              <a:ln>
                <a:solidFill>
                  <a:srgbClr val="247E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Freeform 5"/>
              <p:cNvSpPr>
                <a:spLocks noEditPoints="1"/>
              </p:cNvSpPr>
              <p:nvPr/>
            </p:nvSpPr>
            <p:spPr bwMode="auto">
              <a:xfrm>
                <a:off x="7216459" y="4165934"/>
                <a:ext cx="497351" cy="497351"/>
              </a:xfrm>
              <a:custGeom>
                <a:avLst/>
                <a:gdLst>
                  <a:gd name="T0" fmla="*/ 191 w 300"/>
                  <a:gd name="T1" fmla="*/ 107 h 300"/>
                  <a:gd name="T2" fmla="*/ 215 w 300"/>
                  <a:gd name="T3" fmla="*/ 123 h 300"/>
                  <a:gd name="T4" fmla="*/ 178 w 300"/>
                  <a:gd name="T5" fmla="*/ 153 h 300"/>
                  <a:gd name="T6" fmla="*/ 150 w 300"/>
                  <a:gd name="T7" fmla="*/ 124 h 300"/>
                  <a:gd name="T8" fmla="*/ 187 w 300"/>
                  <a:gd name="T9" fmla="*/ 94 h 300"/>
                  <a:gd name="T10" fmla="*/ 163 w 300"/>
                  <a:gd name="T11" fmla="*/ 78 h 300"/>
                  <a:gd name="T12" fmla="*/ 150 w 300"/>
                  <a:gd name="T13" fmla="*/ 124 h 300"/>
                  <a:gd name="T14" fmla="*/ 223 w 300"/>
                  <a:gd name="T15" fmla="*/ 196 h 300"/>
                  <a:gd name="T16" fmla="*/ 244 w 300"/>
                  <a:gd name="T17" fmla="*/ 211 h 300"/>
                  <a:gd name="T18" fmla="*/ 256 w 300"/>
                  <a:gd name="T19" fmla="*/ 170 h 300"/>
                  <a:gd name="T20" fmla="*/ 199 w 300"/>
                  <a:gd name="T21" fmla="*/ 163 h 300"/>
                  <a:gd name="T22" fmla="*/ 223 w 300"/>
                  <a:gd name="T23" fmla="*/ 179 h 300"/>
                  <a:gd name="T24" fmla="*/ 236 w 300"/>
                  <a:gd name="T25" fmla="*/ 135 h 300"/>
                  <a:gd name="T26" fmla="*/ 199 w 300"/>
                  <a:gd name="T27" fmla="*/ 163 h 300"/>
                  <a:gd name="T28" fmla="*/ 249 w 300"/>
                  <a:gd name="T29" fmla="*/ 291 h 300"/>
                  <a:gd name="T30" fmla="*/ 147 w 300"/>
                  <a:gd name="T31" fmla="*/ 157 h 300"/>
                  <a:gd name="T32" fmla="*/ 95 w 300"/>
                  <a:gd name="T33" fmla="*/ 137 h 300"/>
                  <a:gd name="T34" fmla="*/ 18 w 300"/>
                  <a:gd name="T35" fmla="*/ 108 h 300"/>
                  <a:gd name="T36" fmla="*/ 3 w 300"/>
                  <a:gd name="T37" fmla="*/ 42 h 300"/>
                  <a:gd name="T38" fmla="*/ 83 w 300"/>
                  <a:gd name="T39" fmla="*/ 44 h 300"/>
                  <a:gd name="T40" fmla="*/ 63 w 300"/>
                  <a:gd name="T41" fmla="*/ 0 h 300"/>
                  <a:gd name="T42" fmla="*/ 126 w 300"/>
                  <a:gd name="T43" fmla="*/ 67 h 300"/>
                  <a:gd name="T44" fmla="*/ 137 w 300"/>
                  <a:gd name="T45" fmla="*/ 95 h 300"/>
                  <a:gd name="T46" fmla="*/ 186 w 300"/>
                  <a:gd name="T47" fmla="*/ 169 h 300"/>
                  <a:gd name="T48" fmla="*/ 257 w 300"/>
                  <a:gd name="T49" fmla="*/ 215 h 300"/>
                  <a:gd name="T50" fmla="*/ 300 w 300"/>
                  <a:gd name="T51" fmla="*/ 270 h 300"/>
                  <a:gd name="T52" fmla="*/ 281 w 300"/>
                  <a:gd name="T53" fmla="*/ 269 h 300"/>
                  <a:gd name="T54" fmla="*/ 256 w 300"/>
                  <a:gd name="T55" fmla="*/ 269 h 300"/>
                  <a:gd name="T56" fmla="*/ 281 w 300"/>
                  <a:gd name="T57" fmla="*/ 269 h 300"/>
                  <a:gd name="T58" fmla="*/ 116 w 300"/>
                  <a:gd name="T59" fmla="*/ 209 h 300"/>
                  <a:gd name="T60" fmla="*/ 104 w 300"/>
                  <a:gd name="T61" fmla="*/ 267 h 300"/>
                  <a:gd name="T62" fmla="*/ 203 w 300"/>
                  <a:gd name="T63" fmla="*/ 262 h 300"/>
                  <a:gd name="T64" fmla="*/ 141 w 300"/>
                  <a:gd name="T65" fmla="*/ 198 h 300"/>
                  <a:gd name="T66" fmla="*/ 81 w 300"/>
                  <a:gd name="T67" fmla="*/ 158 h 300"/>
                  <a:gd name="T68" fmla="*/ 59 w 300"/>
                  <a:gd name="T69" fmla="*/ 221 h 300"/>
                  <a:gd name="T70" fmla="*/ 92 w 300"/>
                  <a:gd name="T71" fmla="*/ 258 h 300"/>
                  <a:gd name="T72" fmla="*/ 115 w 300"/>
                  <a:gd name="T73" fmla="*/ 19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0" h="300">
                    <a:moveTo>
                      <a:pt x="174" y="133"/>
                    </a:moveTo>
                    <a:lnTo>
                      <a:pt x="191" y="107"/>
                    </a:lnTo>
                    <a:cubicBezTo>
                      <a:pt x="195" y="101"/>
                      <a:pt x="204" y="99"/>
                      <a:pt x="211" y="103"/>
                    </a:cubicBezTo>
                    <a:cubicBezTo>
                      <a:pt x="217" y="108"/>
                      <a:pt x="219" y="116"/>
                      <a:pt x="215" y="123"/>
                    </a:cubicBezTo>
                    <a:lnTo>
                      <a:pt x="197" y="149"/>
                    </a:lnTo>
                    <a:cubicBezTo>
                      <a:pt x="193" y="155"/>
                      <a:pt x="184" y="157"/>
                      <a:pt x="178" y="153"/>
                    </a:cubicBezTo>
                    <a:cubicBezTo>
                      <a:pt x="171" y="148"/>
                      <a:pt x="169" y="139"/>
                      <a:pt x="174" y="133"/>
                    </a:cubicBezTo>
                    <a:close/>
                    <a:moveTo>
                      <a:pt x="150" y="124"/>
                    </a:moveTo>
                    <a:cubicBezTo>
                      <a:pt x="157" y="129"/>
                      <a:pt x="166" y="127"/>
                      <a:pt x="170" y="120"/>
                    </a:cubicBezTo>
                    <a:lnTo>
                      <a:pt x="187" y="94"/>
                    </a:lnTo>
                    <a:cubicBezTo>
                      <a:pt x="192" y="88"/>
                      <a:pt x="190" y="79"/>
                      <a:pt x="183" y="75"/>
                    </a:cubicBezTo>
                    <a:cubicBezTo>
                      <a:pt x="177" y="70"/>
                      <a:pt x="168" y="72"/>
                      <a:pt x="163" y="78"/>
                    </a:cubicBezTo>
                    <a:lnTo>
                      <a:pt x="146" y="104"/>
                    </a:lnTo>
                    <a:cubicBezTo>
                      <a:pt x="142" y="111"/>
                      <a:pt x="144" y="120"/>
                      <a:pt x="150" y="124"/>
                    </a:cubicBezTo>
                    <a:close/>
                    <a:moveTo>
                      <a:pt x="238" y="174"/>
                    </a:moveTo>
                    <a:lnTo>
                      <a:pt x="223" y="196"/>
                    </a:lnTo>
                    <a:cubicBezTo>
                      <a:pt x="219" y="202"/>
                      <a:pt x="220" y="211"/>
                      <a:pt x="226" y="215"/>
                    </a:cubicBezTo>
                    <a:cubicBezTo>
                      <a:pt x="232" y="219"/>
                      <a:pt x="240" y="217"/>
                      <a:pt x="244" y="211"/>
                    </a:cubicBezTo>
                    <a:lnTo>
                      <a:pt x="260" y="188"/>
                    </a:lnTo>
                    <a:cubicBezTo>
                      <a:pt x="264" y="182"/>
                      <a:pt x="262" y="174"/>
                      <a:pt x="256" y="170"/>
                    </a:cubicBezTo>
                    <a:cubicBezTo>
                      <a:pt x="250" y="166"/>
                      <a:pt x="242" y="168"/>
                      <a:pt x="238" y="174"/>
                    </a:cubicBezTo>
                    <a:close/>
                    <a:moveTo>
                      <a:pt x="199" y="163"/>
                    </a:moveTo>
                    <a:cubicBezTo>
                      <a:pt x="195" y="170"/>
                      <a:pt x="197" y="178"/>
                      <a:pt x="203" y="183"/>
                    </a:cubicBezTo>
                    <a:cubicBezTo>
                      <a:pt x="210" y="187"/>
                      <a:pt x="219" y="185"/>
                      <a:pt x="223" y="179"/>
                    </a:cubicBezTo>
                    <a:lnTo>
                      <a:pt x="239" y="154"/>
                    </a:lnTo>
                    <a:cubicBezTo>
                      <a:pt x="244" y="148"/>
                      <a:pt x="242" y="139"/>
                      <a:pt x="236" y="135"/>
                    </a:cubicBezTo>
                    <a:cubicBezTo>
                      <a:pt x="229" y="130"/>
                      <a:pt x="220" y="132"/>
                      <a:pt x="216" y="139"/>
                    </a:cubicBezTo>
                    <a:lnTo>
                      <a:pt x="199" y="163"/>
                    </a:lnTo>
                    <a:close/>
                    <a:moveTo>
                      <a:pt x="270" y="300"/>
                    </a:moveTo>
                    <a:cubicBezTo>
                      <a:pt x="263" y="300"/>
                      <a:pt x="255" y="297"/>
                      <a:pt x="249" y="291"/>
                    </a:cubicBezTo>
                    <a:lnTo>
                      <a:pt x="161" y="202"/>
                    </a:lnTo>
                    <a:cubicBezTo>
                      <a:pt x="175" y="187"/>
                      <a:pt x="168" y="161"/>
                      <a:pt x="147" y="157"/>
                    </a:cubicBezTo>
                    <a:lnTo>
                      <a:pt x="108" y="150"/>
                    </a:lnTo>
                    <a:lnTo>
                      <a:pt x="95" y="137"/>
                    </a:lnTo>
                    <a:cubicBezTo>
                      <a:pt x="87" y="130"/>
                      <a:pt x="77" y="126"/>
                      <a:pt x="67" y="126"/>
                    </a:cubicBezTo>
                    <a:cubicBezTo>
                      <a:pt x="49" y="127"/>
                      <a:pt x="32" y="121"/>
                      <a:pt x="18" y="108"/>
                    </a:cubicBezTo>
                    <a:cubicBezTo>
                      <a:pt x="6" y="95"/>
                      <a:pt x="0" y="79"/>
                      <a:pt x="0" y="63"/>
                    </a:cubicBezTo>
                    <a:cubicBezTo>
                      <a:pt x="0" y="56"/>
                      <a:pt x="1" y="49"/>
                      <a:pt x="3" y="42"/>
                    </a:cubicBezTo>
                    <a:lnTo>
                      <a:pt x="44" y="83"/>
                    </a:lnTo>
                    <a:cubicBezTo>
                      <a:pt x="59" y="84"/>
                      <a:pt x="84" y="59"/>
                      <a:pt x="83" y="44"/>
                    </a:cubicBezTo>
                    <a:lnTo>
                      <a:pt x="42" y="3"/>
                    </a:lnTo>
                    <a:cubicBezTo>
                      <a:pt x="49" y="1"/>
                      <a:pt x="56" y="0"/>
                      <a:pt x="63" y="0"/>
                    </a:cubicBezTo>
                    <a:cubicBezTo>
                      <a:pt x="79" y="0"/>
                      <a:pt x="95" y="6"/>
                      <a:pt x="108" y="18"/>
                    </a:cubicBezTo>
                    <a:cubicBezTo>
                      <a:pt x="121" y="32"/>
                      <a:pt x="127" y="49"/>
                      <a:pt x="126" y="67"/>
                    </a:cubicBezTo>
                    <a:cubicBezTo>
                      <a:pt x="126" y="77"/>
                      <a:pt x="130" y="87"/>
                      <a:pt x="137" y="95"/>
                    </a:cubicBezTo>
                    <a:lnTo>
                      <a:pt x="137" y="95"/>
                    </a:lnTo>
                    <a:cubicBezTo>
                      <a:pt x="122" y="121"/>
                      <a:pt x="143" y="139"/>
                      <a:pt x="160" y="138"/>
                    </a:cubicBezTo>
                    <a:cubicBezTo>
                      <a:pt x="157" y="153"/>
                      <a:pt x="173" y="169"/>
                      <a:pt x="186" y="169"/>
                    </a:cubicBezTo>
                    <a:cubicBezTo>
                      <a:pt x="183" y="182"/>
                      <a:pt x="193" y="195"/>
                      <a:pt x="209" y="198"/>
                    </a:cubicBezTo>
                    <a:cubicBezTo>
                      <a:pt x="202" y="221"/>
                      <a:pt x="237" y="245"/>
                      <a:pt x="257" y="215"/>
                    </a:cubicBezTo>
                    <a:lnTo>
                      <a:pt x="291" y="249"/>
                    </a:lnTo>
                    <a:cubicBezTo>
                      <a:pt x="297" y="255"/>
                      <a:pt x="300" y="263"/>
                      <a:pt x="300" y="270"/>
                    </a:cubicBezTo>
                    <a:cubicBezTo>
                      <a:pt x="300" y="287"/>
                      <a:pt x="287" y="300"/>
                      <a:pt x="270" y="300"/>
                    </a:cubicBezTo>
                    <a:close/>
                    <a:moveTo>
                      <a:pt x="281" y="269"/>
                    </a:moveTo>
                    <a:cubicBezTo>
                      <a:pt x="281" y="262"/>
                      <a:pt x="276" y="256"/>
                      <a:pt x="269" y="256"/>
                    </a:cubicBezTo>
                    <a:cubicBezTo>
                      <a:pt x="262" y="256"/>
                      <a:pt x="256" y="262"/>
                      <a:pt x="256" y="269"/>
                    </a:cubicBezTo>
                    <a:cubicBezTo>
                      <a:pt x="256" y="276"/>
                      <a:pt x="262" y="281"/>
                      <a:pt x="269" y="281"/>
                    </a:cubicBezTo>
                    <a:cubicBezTo>
                      <a:pt x="276" y="281"/>
                      <a:pt x="281" y="276"/>
                      <a:pt x="281" y="269"/>
                    </a:cubicBezTo>
                    <a:close/>
                    <a:moveTo>
                      <a:pt x="161" y="220"/>
                    </a:moveTo>
                    <a:cubicBezTo>
                      <a:pt x="153" y="211"/>
                      <a:pt x="140" y="210"/>
                      <a:pt x="116" y="209"/>
                    </a:cubicBezTo>
                    <a:cubicBezTo>
                      <a:pt x="112" y="208"/>
                      <a:pt x="110" y="211"/>
                      <a:pt x="110" y="214"/>
                    </a:cubicBezTo>
                    <a:lnTo>
                      <a:pt x="104" y="267"/>
                    </a:lnTo>
                    <a:cubicBezTo>
                      <a:pt x="104" y="267"/>
                      <a:pt x="139" y="290"/>
                      <a:pt x="154" y="300"/>
                    </a:cubicBezTo>
                    <a:cubicBezTo>
                      <a:pt x="167" y="276"/>
                      <a:pt x="187" y="275"/>
                      <a:pt x="203" y="262"/>
                    </a:cubicBezTo>
                    <a:lnTo>
                      <a:pt x="161" y="220"/>
                    </a:lnTo>
                    <a:close/>
                    <a:moveTo>
                      <a:pt x="141" y="198"/>
                    </a:moveTo>
                    <a:cubicBezTo>
                      <a:pt x="159" y="198"/>
                      <a:pt x="162" y="173"/>
                      <a:pt x="144" y="170"/>
                    </a:cubicBezTo>
                    <a:cubicBezTo>
                      <a:pt x="80" y="158"/>
                      <a:pt x="83" y="158"/>
                      <a:pt x="81" y="158"/>
                    </a:cubicBezTo>
                    <a:cubicBezTo>
                      <a:pt x="73" y="158"/>
                      <a:pt x="66" y="164"/>
                      <a:pt x="65" y="172"/>
                    </a:cubicBezTo>
                    <a:lnTo>
                      <a:pt x="59" y="221"/>
                    </a:lnTo>
                    <a:cubicBezTo>
                      <a:pt x="58" y="229"/>
                      <a:pt x="61" y="236"/>
                      <a:pt x="67" y="240"/>
                    </a:cubicBezTo>
                    <a:cubicBezTo>
                      <a:pt x="73" y="245"/>
                      <a:pt x="92" y="258"/>
                      <a:pt x="92" y="258"/>
                    </a:cubicBezTo>
                    <a:cubicBezTo>
                      <a:pt x="92" y="258"/>
                      <a:pt x="96" y="223"/>
                      <a:pt x="98" y="213"/>
                    </a:cubicBezTo>
                    <a:cubicBezTo>
                      <a:pt x="99" y="203"/>
                      <a:pt x="104" y="196"/>
                      <a:pt x="115" y="196"/>
                    </a:cubicBezTo>
                    <a:cubicBezTo>
                      <a:pt x="117" y="196"/>
                      <a:pt x="139" y="198"/>
                      <a:pt x="141" y="198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 w="0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8766328" y="3306333"/>
            <a:ext cx="1963392" cy="1395303"/>
            <a:chOff x="9922959" y="4007951"/>
            <a:chExt cx="1963392" cy="1395303"/>
          </a:xfrm>
        </p:grpSpPr>
        <p:grpSp>
          <p:nvGrpSpPr>
            <p:cNvPr id="7" name="Group 6"/>
            <p:cNvGrpSpPr/>
            <p:nvPr/>
          </p:nvGrpSpPr>
          <p:grpSpPr>
            <a:xfrm>
              <a:off x="10556083" y="4007951"/>
              <a:ext cx="704425" cy="704425"/>
              <a:chOff x="9032454" y="3014110"/>
              <a:chExt cx="704425" cy="704425"/>
            </a:xfrm>
          </p:grpSpPr>
          <p:sp>
            <p:nvSpPr>
              <p:cNvPr id="26" name="Freeform 5"/>
              <p:cNvSpPr>
                <a:spLocks noEditPoints="1"/>
              </p:cNvSpPr>
              <p:nvPr/>
            </p:nvSpPr>
            <p:spPr bwMode="auto">
              <a:xfrm>
                <a:off x="9150946" y="3146813"/>
                <a:ext cx="460160" cy="424540"/>
              </a:xfrm>
              <a:custGeom>
                <a:avLst/>
                <a:gdLst>
                  <a:gd name="T0" fmla="*/ 0 w 300"/>
                  <a:gd name="T1" fmla="*/ 101 h 276"/>
                  <a:gd name="T2" fmla="*/ 138 w 300"/>
                  <a:gd name="T3" fmla="*/ 76 h 276"/>
                  <a:gd name="T4" fmla="*/ 138 w 300"/>
                  <a:gd name="T5" fmla="*/ 51 h 276"/>
                  <a:gd name="T6" fmla="*/ 188 w 300"/>
                  <a:gd name="T7" fmla="*/ 176 h 276"/>
                  <a:gd name="T8" fmla="*/ 188 w 300"/>
                  <a:gd name="T9" fmla="*/ 201 h 276"/>
                  <a:gd name="T10" fmla="*/ 176 w 300"/>
                  <a:gd name="T11" fmla="*/ 218 h 276"/>
                  <a:gd name="T12" fmla="*/ 225 w 300"/>
                  <a:gd name="T13" fmla="*/ 213 h 276"/>
                  <a:gd name="T14" fmla="*/ 275 w 300"/>
                  <a:gd name="T15" fmla="*/ 119 h 276"/>
                  <a:gd name="T16" fmla="*/ 0 w 300"/>
                  <a:gd name="T17" fmla="*/ 163 h 276"/>
                  <a:gd name="T18" fmla="*/ 256 w 300"/>
                  <a:gd name="T19" fmla="*/ 75 h 276"/>
                  <a:gd name="T20" fmla="*/ 66 w 300"/>
                  <a:gd name="T21" fmla="*/ 19 h 276"/>
                  <a:gd name="T22" fmla="*/ 75 w 300"/>
                  <a:gd name="T23" fmla="*/ 29 h 276"/>
                  <a:gd name="T24" fmla="*/ 13 w 300"/>
                  <a:gd name="T25" fmla="*/ 10 h 276"/>
                  <a:gd name="T26" fmla="*/ 22 w 300"/>
                  <a:gd name="T27" fmla="*/ 0 h 276"/>
                  <a:gd name="T28" fmla="*/ 28 w 300"/>
                  <a:gd name="T29" fmla="*/ 251 h 276"/>
                  <a:gd name="T30" fmla="*/ 159 w 300"/>
                  <a:gd name="T31" fmla="*/ 257 h 276"/>
                  <a:gd name="T32" fmla="*/ 169 w 300"/>
                  <a:gd name="T33" fmla="*/ 266 h 276"/>
                  <a:gd name="T34" fmla="*/ 113 w 300"/>
                  <a:gd name="T35" fmla="*/ 229 h 276"/>
                  <a:gd name="T36" fmla="*/ 122 w 300"/>
                  <a:gd name="T37" fmla="*/ 219 h 276"/>
                  <a:gd name="T38" fmla="*/ 259 w 300"/>
                  <a:gd name="T39" fmla="*/ 244 h 276"/>
                  <a:gd name="T40" fmla="*/ 253 w 300"/>
                  <a:gd name="T41" fmla="*/ 176 h 276"/>
                  <a:gd name="T42" fmla="*/ 263 w 300"/>
                  <a:gd name="T43" fmla="*/ 185 h 276"/>
                  <a:gd name="T44" fmla="*/ 225 w 300"/>
                  <a:gd name="T45" fmla="*/ 266 h 276"/>
                  <a:gd name="T46" fmla="*/ 234 w 300"/>
                  <a:gd name="T47" fmla="*/ 257 h 276"/>
                  <a:gd name="T48" fmla="*/ 72 w 300"/>
                  <a:gd name="T49" fmla="*/ 238 h 276"/>
                  <a:gd name="T50" fmla="*/ 291 w 300"/>
                  <a:gd name="T51" fmla="*/ 194 h 276"/>
                  <a:gd name="T52" fmla="*/ 300 w 300"/>
                  <a:gd name="T53" fmla="*/ 204 h 276"/>
                  <a:gd name="T54" fmla="*/ 69 w 300"/>
                  <a:gd name="T55" fmla="*/ 66 h 276"/>
                  <a:gd name="T56" fmla="*/ 78 w 300"/>
                  <a:gd name="T57" fmla="*/ 57 h 276"/>
                  <a:gd name="T58" fmla="*/ 28 w 300"/>
                  <a:gd name="T59" fmla="*/ 76 h 276"/>
                  <a:gd name="T60" fmla="*/ 103 w 300"/>
                  <a:gd name="T61" fmla="*/ 1 h 276"/>
                  <a:gd name="T62" fmla="*/ 113 w 300"/>
                  <a:gd name="T63" fmla="*/ 10 h 276"/>
                  <a:gd name="T64" fmla="*/ 131 w 300"/>
                  <a:gd name="T65" fmla="*/ 29 h 276"/>
                  <a:gd name="T66" fmla="*/ 141 w 300"/>
                  <a:gd name="T67" fmla="*/ 19 h 276"/>
                  <a:gd name="T68" fmla="*/ 291 w 300"/>
                  <a:gd name="T69" fmla="*/ 50 h 276"/>
                  <a:gd name="T70" fmla="*/ 253 w 300"/>
                  <a:gd name="T71" fmla="*/ 44 h 276"/>
                  <a:gd name="T72" fmla="*/ 263 w 300"/>
                  <a:gd name="T73" fmla="*/ 54 h 276"/>
                  <a:gd name="T74" fmla="*/ 244 w 300"/>
                  <a:gd name="T75" fmla="*/ 10 h 276"/>
                  <a:gd name="T76" fmla="*/ 253 w 300"/>
                  <a:gd name="T77" fmla="*/ 1 h 276"/>
                  <a:gd name="T78" fmla="*/ 197 w 300"/>
                  <a:gd name="T79" fmla="*/ 126 h 276"/>
                  <a:gd name="T80" fmla="*/ 216 w 300"/>
                  <a:gd name="T81" fmla="*/ 19 h 276"/>
                  <a:gd name="T82" fmla="*/ 225 w 300"/>
                  <a:gd name="T83" fmla="*/ 29 h 276"/>
                  <a:gd name="T84" fmla="*/ 194 w 300"/>
                  <a:gd name="T85" fmla="*/ 66 h 276"/>
                  <a:gd name="T86" fmla="*/ 203 w 300"/>
                  <a:gd name="T87" fmla="*/ 57 h 276"/>
                  <a:gd name="T88" fmla="*/ 178 w 300"/>
                  <a:gd name="T89" fmla="*/ 26 h 276"/>
                  <a:gd name="T90" fmla="*/ 59 w 300"/>
                  <a:gd name="T91" fmla="*/ 257 h 276"/>
                  <a:gd name="T92" fmla="*/ 69 w 300"/>
                  <a:gd name="T93" fmla="*/ 266 h 276"/>
                  <a:gd name="T94" fmla="*/ 94 w 300"/>
                  <a:gd name="T95" fmla="*/ 266 h 276"/>
                  <a:gd name="T96" fmla="*/ 103 w 300"/>
                  <a:gd name="T97" fmla="*/ 257 h 276"/>
                  <a:gd name="T98" fmla="*/ 291 w 300"/>
                  <a:gd name="T9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0" h="276">
                    <a:moveTo>
                      <a:pt x="138" y="126"/>
                    </a:moveTo>
                    <a:lnTo>
                      <a:pt x="0" y="126"/>
                    </a:lnTo>
                    <a:lnTo>
                      <a:pt x="0" y="101"/>
                    </a:lnTo>
                    <a:lnTo>
                      <a:pt x="138" y="101"/>
                    </a:lnTo>
                    <a:cubicBezTo>
                      <a:pt x="144" y="101"/>
                      <a:pt x="150" y="95"/>
                      <a:pt x="150" y="88"/>
                    </a:cubicBezTo>
                    <a:cubicBezTo>
                      <a:pt x="150" y="81"/>
                      <a:pt x="144" y="76"/>
                      <a:pt x="138" y="76"/>
                    </a:cubicBezTo>
                    <a:cubicBezTo>
                      <a:pt x="132" y="76"/>
                      <a:pt x="128" y="79"/>
                      <a:pt x="126" y="83"/>
                    </a:cubicBezTo>
                    <a:lnTo>
                      <a:pt x="104" y="71"/>
                    </a:lnTo>
                    <a:cubicBezTo>
                      <a:pt x="111" y="59"/>
                      <a:pt x="123" y="51"/>
                      <a:pt x="138" y="51"/>
                    </a:cubicBezTo>
                    <a:cubicBezTo>
                      <a:pt x="187" y="51"/>
                      <a:pt x="187" y="126"/>
                      <a:pt x="138" y="126"/>
                    </a:cubicBezTo>
                    <a:close/>
                    <a:moveTo>
                      <a:pt x="225" y="213"/>
                    </a:moveTo>
                    <a:cubicBezTo>
                      <a:pt x="225" y="192"/>
                      <a:pt x="208" y="176"/>
                      <a:pt x="188" y="176"/>
                    </a:cubicBezTo>
                    <a:lnTo>
                      <a:pt x="0" y="176"/>
                    </a:lnTo>
                    <a:lnTo>
                      <a:pt x="0" y="201"/>
                    </a:lnTo>
                    <a:lnTo>
                      <a:pt x="188" y="201"/>
                    </a:lnTo>
                    <a:cubicBezTo>
                      <a:pt x="194" y="201"/>
                      <a:pt x="200" y="206"/>
                      <a:pt x="200" y="213"/>
                    </a:cubicBezTo>
                    <a:cubicBezTo>
                      <a:pt x="200" y="220"/>
                      <a:pt x="194" y="226"/>
                      <a:pt x="188" y="226"/>
                    </a:cubicBezTo>
                    <a:cubicBezTo>
                      <a:pt x="182" y="226"/>
                      <a:pt x="178" y="222"/>
                      <a:pt x="176" y="218"/>
                    </a:cubicBezTo>
                    <a:lnTo>
                      <a:pt x="154" y="230"/>
                    </a:lnTo>
                    <a:cubicBezTo>
                      <a:pt x="161" y="242"/>
                      <a:pt x="173" y="251"/>
                      <a:pt x="188" y="251"/>
                    </a:cubicBezTo>
                    <a:cubicBezTo>
                      <a:pt x="208" y="251"/>
                      <a:pt x="225" y="234"/>
                      <a:pt x="225" y="213"/>
                    </a:cubicBezTo>
                    <a:close/>
                    <a:moveTo>
                      <a:pt x="238" y="117"/>
                    </a:moveTo>
                    <a:cubicBezTo>
                      <a:pt x="239" y="108"/>
                      <a:pt x="247" y="100"/>
                      <a:pt x="256" y="100"/>
                    </a:cubicBezTo>
                    <a:cubicBezTo>
                      <a:pt x="267" y="100"/>
                      <a:pt x="275" y="109"/>
                      <a:pt x="275" y="119"/>
                    </a:cubicBezTo>
                    <a:cubicBezTo>
                      <a:pt x="275" y="130"/>
                      <a:pt x="267" y="138"/>
                      <a:pt x="256" y="138"/>
                    </a:cubicBezTo>
                    <a:lnTo>
                      <a:pt x="0" y="138"/>
                    </a:lnTo>
                    <a:lnTo>
                      <a:pt x="0" y="163"/>
                    </a:lnTo>
                    <a:lnTo>
                      <a:pt x="256" y="163"/>
                    </a:lnTo>
                    <a:cubicBezTo>
                      <a:pt x="280" y="163"/>
                      <a:pt x="300" y="143"/>
                      <a:pt x="300" y="119"/>
                    </a:cubicBezTo>
                    <a:cubicBezTo>
                      <a:pt x="300" y="95"/>
                      <a:pt x="280" y="75"/>
                      <a:pt x="256" y="75"/>
                    </a:cubicBezTo>
                    <a:cubicBezTo>
                      <a:pt x="236" y="75"/>
                      <a:pt x="219" y="89"/>
                      <a:pt x="214" y="108"/>
                    </a:cubicBezTo>
                    <a:lnTo>
                      <a:pt x="238" y="117"/>
                    </a:lnTo>
                    <a:close/>
                    <a:moveTo>
                      <a:pt x="66" y="19"/>
                    </a:moveTo>
                    <a:cubicBezTo>
                      <a:pt x="60" y="19"/>
                      <a:pt x="56" y="23"/>
                      <a:pt x="56" y="29"/>
                    </a:cubicBezTo>
                    <a:cubicBezTo>
                      <a:pt x="56" y="34"/>
                      <a:pt x="60" y="38"/>
                      <a:pt x="66" y="38"/>
                    </a:cubicBezTo>
                    <a:cubicBezTo>
                      <a:pt x="71" y="38"/>
                      <a:pt x="75" y="34"/>
                      <a:pt x="75" y="29"/>
                    </a:cubicBezTo>
                    <a:cubicBezTo>
                      <a:pt x="75" y="23"/>
                      <a:pt x="71" y="19"/>
                      <a:pt x="66" y="19"/>
                    </a:cubicBezTo>
                    <a:close/>
                    <a:moveTo>
                      <a:pt x="22" y="0"/>
                    </a:moveTo>
                    <a:cubicBezTo>
                      <a:pt x="17" y="0"/>
                      <a:pt x="13" y="5"/>
                      <a:pt x="13" y="10"/>
                    </a:cubicBezTo>
                    <a:cubicBezTo>
                      <a:pt x="13" y="15"/>
                      <a:pt x="17" y="19"/>
                      <a:pt x="22" y="19"/>
                    </a:cubicBezTo>
                    <a:cubicBezTo>
                      <a:pt x="27" y="19"/>
                      <a:pt x="31" y="15"/>
                      <a:pt x="31" y="10"/>
                    </a:cubicBezTo>
                    <a:cubicBezTo>
                      <a:pt x="31" y="5"/>
                      <a:pt x="27" y="0"/>
                      <a:pt x="22" y="0"/>
                    </a:cubicBezTo>
                    <a:close/>
                    <a:moveTo>
                      <a:pt x="28" y="232"/>
                    </a:moveTo>
                    <a:cubicBezTo>
                      <a:pt x="23" y="232"/>
                      <a:pt x="19" y="236"/>
                      <a:pt x="19" y="241"/>
                    </a:cubicBezTo>
                    <a:cubicBezTo>
                      <a:pt x="19" y="246"/>
                      <a:pt x="23" y="251"/>
                      <a:pt x="28" y="251"/>
                    </a:cubicBezTo>
                    <a:cubicBezTo>
                      <a:pt x="33" y="251"/>
                      <a:pt x="38" y="246"/>
                      <a:pt x="38" y="241"/>
                    </a:cubicBezTo>
                    <a:cubicBezTo>
                      <a:pt x="38" y="236"/>
                      <a:pt x="33" y="232"/>
                      <a:pt x="28" y="232"/>
                    </a:cubicBezTo>
                    <a:close/>
                    <a:moveTo>
                      <a:pt x="159" y="257"/>
                    </a:moveTo>
                    <a:cubicBezTo>
                      <a:pt x="154" y="257"/>
                      <a:pt x="150" y="261"/>
                      <a:pt x="150" y="266"/>
                    </a:cubicBezTo>
                    <a:cubicBezTo>
                      <a:pt x="150" y="271"/>
                      <a:pt x="154" y="276"/>
                      <a:pt x="159" y="276"/>
                    </a:cubicBezTo>
                    <a:cubicBezTo>
                      <a:pt x="165" y="276"/>
                      <a:pt x="169" y="271"/>
                      <a:pt x="169" y="266"/>
                    </a:cubicBezTo>
                    <a:cubicBezTo>
                      <a:pt x="169" y="261"/>
                      <a:pt x="165" y="257"/>
                      <a:pt x="159" y="257"/>
                    </a:cubicBezTo>
                    <a:close/>
                    <a:moveTo>
                      <a:pt x="122" y="219"/>
                    </a:moveTo>
                    <a:cubicBezTo>
                      <a:pt x="117" y="219"/>
                      <a:pt x="113" y="223"/>
                      <a:pt x="113" y="229"/>
                    </a:cubicBezTo>
                    <a:cubicBezTo>
                      <a:pt x="113" y="234"/>
                      <a:pt x="117" y="238"/>
                      <a:pt x="122" y="238"/>
                    </a:cubicBezTo>
                    <a:cubicBezTo>
                      <a:pt x="127" y="238"/>
                      <a:pt x="131" y="234"/>
                      <a:pt x="131" y="229"/>
                    </a:cubicBezTo>
                    <a:cubicBezTo>
                      <a:pt x="131" y="223"/>
                      <a:pt x="127" y="219"/>
                      <a:pt x="122" y="219"/>
                    </a:cubicBezTo>
                    <a:close/>
                    <a:moveTo>
                      <a:pt x="259" y="226"/>
                    </a:moveTo>
                    <a:cubicBezTo>
                      <a:pt x="254" y="226"/>
                      <a:pt x="250" y="230"/>
                      <a:pt x="250" y="235"/>
                    </a:cubicBezTo>
                    <a:cubicBezTo>
                      <a:pt x="250" y="240"/>
                      <a:pt x="254" y="244"/>
                      <a:pt x="259" y="244"/>
                    </a:cubicBezTo>
                    <a:cubicBezTo>
                      <a:pt x="265" y="244"/>
                      <a:pt x="269" y="240"/>
                      <a:pt x="269" y="235"/>
                    </a:cubicBezTo>
                    <a:cubicBezTo>
                      <a:pt x="269" y="230"/>
                      <a:pt x="265" y="226"/>
                      <a:pt x="259" y="226"/>
                    </a:cubicBezTo>
                    <a:close/>
                    <a:moveTo>
                      <a:pt x="253" y="176"/>
                    </a:moveTo>
                    <a:cubicBezTo>
                      <a:pt x="248" y="176"/>
                      <a:pt x="244" y="180"/>
                      <a:pt x="244" y="185"/>
                    </a:cubicBezTo>
                    <a:cubicBezTo>
                      <a:pt x="244" y="190"/>
                      <a:pt x="248" y="194"/>
                      <a:pt x="253" y="194"/>
                    </a:cubicBezTo>
                    <a:cubicBezTo>
                      <a:pt x="258" y="194"/>
                      <a:pt x="263" y="190"/>
                      <a:pt x="263" y="185"/>
                    </a:cubicBezTo>
                    <a:cubicBezTo>
                      <a:pt x="263" y="180"/>
                      <a:pt x="258" y="176"/>
                      <a:pt x="253" y="176"/>
                    </a:cubicBezTo>
                    <a:close/>
                    <a:moveTo>
                      <a:pt x="234" y="257"/>
                    </a:moveTo>
                    <a:cubicBezTo>
                      <a:pt x="229" y="257"/>
                      <a:pt x="225" y="261"/>
                      <a:pt x="225" y="266"/>
                    </a:cubicBezTo>
                    <a:cubicBezTo>
                      <a:pt x="225" y="271"/>
                      <a:pt x="229" y="276"/>
                      <a:pt x="234" y="276"/>
                    </a:cubicBezTo>
                    <a:cubicBezTo>
                      <a:pt x="240" y="276"/>
                      <a:pt x="244" y="271"/>
                      <a:pt x="244" y="266"/>
                    </a:cubicBezTo>
                    <a:cubicBezTo>
                      <a:pt x="244" y="261"/>
                      <a:pt x="240" y="257"/>
                      <a:pt x="234" y="257"/>
                    </a:cubicBezTo>
                    <a:close/>
                    <a:moveTo>
                      <a:pt x="72" y="219"/>
                    </a:moveTo>
                    <a:cubicBezTo>
                      <a:pt x="67" y="219"/>
                      <a:pt x="63" y="223"/>
                      <a:pt x="63" y="229"/>
                    </a:cubicBezTo>
                    <a:cubicBezTo>
                      <a:pt x="63" y="234"/>
                      <a:pt x="67" y="238"/>
                      <a:pt x="72" y="238"/>
                    </a:cubicBezTo>
                    <a:cubicBezTo>
                      <a:pt x="77" y="238"/>
                      <a:pt x="81" y="234"/>
                      <a:pt x="81" y="229"/>
                    </a:cubicBezTo>
                    <a:cubicBezTo>
                      <a:pt x="81" y="223"/>
                      <a:pt x="77" y="219"/>
                      <a:pt x="72" y="219"/>
                    </a:cubicBezTo>
                    <a:close/>
                    <a:moveTo>
                      <a:pt x="291" y="194"/>
                    </a:moveTo>
                    <a:cubicBezTo>
                      <a:pt x="285" y="194"/>
                      <a:pt x="281" y="198"/>
                      <a:pt x="281" y="204"/>
                    </a:cubicBezTo>
                    <a:cubicBezTo>
                      <a:pt x="281" y="209"/>
                      <a:pt x="285" y="213"/>
                      <a:pt x="291" y="213"/>
                    </a:cubicBezTo>
                    <a:cubicBezTo>
                      <a:pt x="296" y="213"/>
                      <a:pt x="300" y="209"/>
                      <a:pt x="300" y="204"/>
                    </a:cubicBezTo>
                    <a:cubicBezTo>
                      <a:pt x="300" y="198"/>
                      <a:pt x="296" y="194"/>
                      <a:pt x="291" y="194"/>
                    </a:cubicBezTo>
                    <a:close/>
                    <a:moveTo>
                      <a:pt x="78" y="57"/>
                    </a:moveTo>
                    <a:cubicBezTo>
                      <a:pt x="73" y="57"/>
                      <a:pt x="69" y="61"/>
                      <a:pt x="69" y="66"/>
                    </a:cubicBezTo>
                    <a:cubicBezTo>
                      <a:pt x="69" y="71"/>
                      <a:pt x="73" y="76"/>
                      <a:pt x="78" y="76"/>
                    </a:cubicBezTo>
                    <a:cubicBezTo>
                      <a:pt x="83" y="76"/>
                      <a:pt x="88" y="71"/>
                      <a:pt x="88" y="66"/>
                    </a:cubicBezTo>
                    <a:cubicBezTo>
                      <a:pt x="88" y="61"/>
                      <a:pt x="83" y="57"/>
                      <a:pt x="78" y="57"/>
                    </a:cubicBezTo>
                    <a:close/>
                    <a:moveTo>
                      <a:pt x="28" y="57"/>
                    </a:moveTo>
                    <a:cubicBezTo>
                      <a:pt x="23" y="57"/>
                      <a:pt x="19" y="61"/>
                      <a:pt x="19" y="66"/>
                    </a:cubicBezTo>
                    <a:cubicBezTo>
                      <a:pt x="19" y="71"/>
                      <a:pt x="23" y="76"/>
                      <a:pt x="28" y="76"/>
                    </a:cubicBezTo>
                    <a:cubicBezTo>
                      <a:pt x="33" y="76"/>
                      <a:pt x="38" y="71"/>
                      <a:pt x="38" y="66"/>
                    </a:cubicBezTo>
                    <a:cubicBezTo>
                      <a:pt x="38" y="61"/>
                      <a:pt x="33" y="57"/>
                      <a:pt x="28" y="57"/>
                    </a:cubicBezTo>
                    <a:close/>
                    <a:moveTo>
                      <a:pt x="103" y="1"/>
                    </a:moveTo>
                    <a:cubicBezTo>
                      <a:pt x="98" y="1"/>
                      <a:pt x="94" y="5"/>
                      <a:pt x="94" y="10"/>
                    </a:cubicBezTo>
                    <a:cubicBezTo>
                      <a:pt x="94" y="15"/>
                      <a:pt x="98" y="19"/>
                      <a:pt x="103" y="19"/>
                    </a:cubicBezTo>
                    <a:cubicBezTo>
                      <a:pt x="108" y="19"/>
                      <a:pt x="113" y="15"/>
                      <a:pt x="113" y="10"/>
                    </a:cubicBezTo>
                    <a:cubicBezTo>
                      <a:pt x="113" y="5"/>
                      <a:pt x="108" y="1"/>
                      <a:pt x="103" y="1"/>
                    </a:cubicBezTo>
                    <a:close/>
                    <a:moveTo>
                      <a:pt x="141" y="19"/>
                    </a:moveTo>
                    <a:cubicBezTo>
                      <a:pt x="135" y="19"/>
                      <a:pt x="131" y="23"/>
                      <a:pt x="131" y="29"/>
                    </a:cubicBezTo>
                    <a:cubicBezTo>
                      <a:pt x="131" y="34"/>
                      <a:pt x="135" y="38"/>
                      <a:pt x="141" y="38"/>
                    </a:cubicBezTo>
                    <a:cubicBezTo>
                      <a:pt x="146" y="38"/>
                      <a:pt x="150" y="34"/>
                      <a:pt x="150" y="29"/>
                    </a:cubicBezTo>
                    <a:cubicBezTo>
                      <a:pt x="150" y="23"/>
                      <a:pt x="146" y="19"/>
                      <a:pt x="141" y="19"/>
                    </a:cubicBezTo>
                    <a:close/>
                    <a:moveTo>
                      <a:pt x="291" y="31"/>
                    </a:moveTo>
                    <a:cubicBezTo>
                      <a:pt x="285" y="31"/>
                      <a:pt x="281" y="36"/>
                      <a:pt x="281" y="41"/>
                    </a:cubicBezTo>
                    <a:cubicBezTo>
                      <a:pt x="281" y="46"/>
                      <a:pt x="285" y="50"/>
                      <a:pt x="291" y="50"/>
                    </a:cubicBezTo>
                    <a:cubicBezTo>
                      <a:pt x="296" y="50"/>
                      <a:pt x="300" y="46"/>
                      <a:pt x="300" y="41"/>
                    </a:cubicBezTo>
                    <a:cubicBezTo>
                      <a:pt x="300" y="36"/>
                      <a:pt x="296" y="31"/>
                      <a:pt x="291" y="31"/>
                    </a:cubicBezTo>
                    <a:close/>
                    <a:moveTo>
                      <a:pt x="253" y="44"/>
                    </a:moveTo>
                    <a:cubicBezTo>
                      <a:pt x="248" y="44"/>
                      <a:pt x="244" y="48"/>
                      <a:pt x="244" y="54"/>
                    </a:cubicBezTo>
                    <a:cubicBezTo>
                      <a:pt x="244" y="59"/>
                      <a:pt x="248" y="63"/>
                      <a:pt x="253" y="63"/>
                    </a:cubicBezTo>
                    <a:cubicBezTo>
                      <a:pt x="258" y="63"/>
                      <a:pt x="263" y="59"/>
                      <a:pt x="263" y="54"/>
                    </a:cubicBezTo>
                    <a:cubicBezTo>
                      <a:pt x="263" y="48"/>
                      <a:pt x="258" y="44"/>
                      <a:pt x="253" y="44"/>
                    </a:cubicBezTo>
                    <a:close/>
                    <a:moveTo>
                      <a:pt x="253" y="1"/>
                    </a:moveTo>
                    <a:cubicBezTo>
                      <a:pt x="248" y="1"/>
                      <a:pt x="244" y="5"/>
                      <a:pt x="244" y="10"/>
                    </a:cubicBezTo>
                    <a:cubicBezTo>
                      <a:pt x="244" y="15"/>
                      <a:pt x="248" y="19"/>
                      <a:pt x="253" y="19"/>
                    </a:cubicBezTo>
                    <a:cubicBezTo>
                      <a:pt x="258" y="19"/>
                      <a:pt x="263" y="15"/>
                      <a:pt x="263" y="10"/>
                    </a:cubicBezTo>
                    <a:cubicBezTo>
                      <a:pt x="263" y="5"/>
                      <a:pt x="258" y="1"/>
                      <a:pt x="253" y="1"/>
                    </a:cubicBezTo>
                    <a:close/>
                    <a:moveTo>
                      <a:pt x="197" y="107"/>
                    </a:moveTo>
                    <a:cubicBezTo>
                      <a:pt x="192" y="107"/>
                      <a:pt x="188" y="111"/>
                      <a:pt x="188" y="116"/>
                    </a:cubicBezTo>
                    <a:cubicBezTo>
                      <a:pt x="188" y="121"/>
                      <a:pt x="192" y="126"/>
                      <a:pt x="197" y="126"/>
                    </a:cubicBezTo>
                    <a:cubicBezTo>
                      <a:pt x="202" y="126"/>
                      <a:pt x="206" y="121"/>
                      <a:pt x="206" y="116"/>
                    </a:cubicBezTo>
                    <a:cubicBezTo>
                      <a:pt x="206" y="111"/>
                      <a:pt x="202" y="107"/>
                      <a:pt x="197" y="107"/>
                    </a:cubicBezTo>
                    <a:close/>
                    <a:moveTo>
                      <a:pt x="216" y="19"/>
                    </a:moveTo>
                    <a:cubicBezTo>
                      <a:pt x="210" y="19"/>
                      <a:pt x="206" y="23"/>
                      <a:pt x="206" y="29"/>
                    </a:cubicBezTo>
                    <a:cubicBezTo>
                      <a:pt x="206" y="34"/>
                      <a:pt x="210" y="38"/>
                      <a:pt x="216" y="38"/>
                    </a:cubicBezTo>
                    <a:cubicBezTo>
                      <a:pt x="221" y="38"/>
                      <a:pt x="225" y="34"/>
                      <a:pt x="225" y="29"/>
                    </a:cubicBezTo>
                    <a:cubicBezTo>
                      <a:pt x="225" y="23"/>
                      <a:pt x="221" y="19"/>
                      <a:pt x="216" y="19"/>
                    </a:cubicBezTo>
                    <a:close/>
                    <a:moveTo>
                      <a:pt x="203" y="57"/>
                    </a:moveTo>
                    <a:cubicBezTo>
                      <a:pt x="198" y="57"/>
                      <a:pt x="194" y="61"/>
                      <a:pt x="194" y="66"/>
                    </a:cubicBezTo>
                    <a:cubicBezTo>
                      <a:pt x="194" y="71"/>
                      <a:pt x="198" y="76"/>
                      <a:pt x="203" y="76"/>
                    </a:cubicBezTo>
                    <a:cubicBezTo>
                      <a:pt x="208" y="76"/>
                      <a:pt x="213" y="71"/>
                      <a:pt x="213" y="66"/>
                    </a:cubicBezTo>
                    <a:cubicBezTo>
                      <a:pt x="213" y="61"/>
                      <a:pt x="208" y="57"/>
                      <a:pt x="203" y="57"/>
                    </a:cubicBezTo>
                    <a:close/>
                    <a:moveTo>
                      <a:pt x="178" y="7"/>
                    </a:moveTo>
                    <a:cubicBezTo>
                      <a:pt x="173" y="7"/>
                      <a:pt x="169" y="11"/>
                      <a:pt x="169" y="16"/>
                    </a:cubicBezTo>
                    <a:cubicBezTo>
                      <a:pt x="169" y="21"/>
                      <a:pt x="173" y="26"/>
                      <a:pt x="178" y="26"/>
                    </a:cubicBezTo>
                    <a:cubicBezTo>
                      <a:pt x="183" y="26"/>
                      <a:pt x="188" y="21"/>
                      <a:pt x="188" y="16"/>
                    </a:cubicBezTo>
                    <a:cubicBezTo>
                      <a:pt x="188" y="11"/>
                      <a:pt x="183" y="7"/>
                      <a:pt x="178" y="7"/>
                    </a:cubicBezTo>
                    <a:close/>
                    <a:moveTo>
                      <a:pt x="59" y="257"/>
                    </a:moveTo>
                    <a:cubicBezTo>
                      <a:pt x="54" y="257"/>
                      <a:pt x="50" y="261"/>
                      <a:pt x="50" y="266"/>
                    </a:cubicBezTo>
                    <a:cubicBezTo>
                      <a:pt x="50" y="271"/>
                      <a:pt x="54" y="276"/>
                      <a:pt x="59" y="276"/>
                    </a:cubicBezTo>
                    <a:cubicBezTo>
                      <a:pt x="65" y="276"/>
                      <a:pt x="69" y="271"/>
                      <a:pt x="69" y="266"/>
                    </a:cubicBezTo>
                    <a:cubicBezTo>
                      <a:pt x="69" y="261"/>
                      <a:pt x="65" y="257"/>
                      <a:pt x="59" y="257"/>
                    </a:cubicBezTo>
                    <a:close/>
                    <a:moveTo>
                      <a:pt x="103" y="257"/>
                    </a:moveTo>
                    <a:cubicBezTo>
                      <a:pt x="98" y="257"/>
                      <a:pt x="94" y="261"/>
                      <a:pt x="94" y="266"/>
                    </a:cubicBezTo>
                    <a:cubicBezTo>
                      <a:pt x="94" y="271"/>
                      <a:pt x="98" y="276"/>
                      <a:pt x="103" y="276"/>
                    </a:cubicBezTo>
                    <a:cubicBezTo>
                      <a:pt x="108" y="276"/>
                      <a:pt x="113" y="271"/>
                      <a:pt x="113" y="266"/>
                    </a:cubicBezTo>
                    <a:cubicBezTo>
                      <a:pt x="113" y="261"/>
                      <a:pt x="108" y="257"/>
                      <a:pt x="103" y="257"/>
                    </a:cubicBezTo>
                    <a:close/>
                    <a:moveTo>
                      <a:pt x="291" y="257"/>
                    </a:moveTo>
                    <a:cubicBezTo>
                      <a:pt x="285" y="257"/>
                      <a:pt x="281" y="261"/>
                      <a:pt x="281" y="266"/>
                    </a:cubicBezTo>
                    <a:cubicBezTo>
                      <a:pt x="281" y="271"/>
                      <a:pt x="285" y="276"/>
                      <a:pt x="291" y="276"/>
                    </a:cubicBezTo>
                    <a:cubicBezTo>
                      <a:pt x="296" y="276"/>
                      <a:pt x="300" y="271"/>
                      <a:pt x="300" y="266"/>
                    </a:cubicBezTo>
                    <a:cubicBezTo>
                      <a:pt x="300" y="261"/>
                      <a:pt x="296" y="257"/>
                      <a:pt x="291" y="257"/>
                    </a:cubicBezTo>
                    <a:close/>
                  </a:path>
                </a:pathLst>
              </a:custGeom>
              <a:solidFill>
                <a:srgbClr val="F68B3B"/>
              </a:solidFill>
              <a:ln w="0">
                <a:solidFill>
                  <a:srgbClr val="E4670A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9032454" y="3014110"/>
                <a:ext cx="704425" cy="704425"/>
              </a:xfrm>
              <a:prstGeom prst="ellipse">
                <a:avLst/>
              </a:prstGeom>
              <a:noFill/>
              <a:ln>
                <a:solidFill>
                  <a:srgbClr val="E467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9922959" y="4756923"/>
              <a:ext cx="19633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E4670A"/>
                  </a:solidFill>
                </a:rPr>
                <a:t>Air activation in the new HL-LHC galleries and access constraints</a:t>
              </a:r>
              <a:endParaRPr lang="en-GB" sz="1200" b="1" dirty="0">
                <a:solidFill>
                  <a:srgbClr val="E4670A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123991" y="4684897"/>
            <a:ext cx="2279853" cy="1200003"/>
            <a:chOff x="2331057" y="4091130"/>
            <a:chExt cx="2279853" cy="1200003"/>
          </a:xfrm>
        </p:grpSpPr>
        <p:sp>
          <p:nvSpPr>
            <p:cNvPr id="36" name="Rectangle 35"/>
            <p:cNvSpPr/>
            <p:nvPr/>
          </p:nvSpPr>
          <p:spPr>
            <a:xfrm>
              <a:off x="2331057" y="4829468"/>
              <a:ext cx="22798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accent4">
                      <a:lumMod val="75000"/>
                    </a:schemeClr>
                  </a:solidFill>
                </a:rPr>
                <a:t>Projected radiation levels in the HL-LHC era</a:t>
              </a:r>
              <a:endParaRPr lang="en-GB" sz="12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673AEA41-9FF9-86A7-6F4B-3B685DFE60E9}"/>
                </a:ext>
              </a:extLst>
            </p:cNvPr>
            <p:cNvGrpSpPr/>
            <p:nvPr/>
          </p:nvGrpSpPr>
          <p:grpSpPr>
            <a:xfrm>
              <a:off x="3118871" y="4091130"/>
              <a:ext cx="704425" cy="704425"/>
              <a:chOff x="161790" y="3629520"/>
              <a:chExt cx="704425" cy="704425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161790" y="3629520"/>
                <a:ext cx="704425" cy="704425"/>
              </a:xfrm>
              <a:prstGeom prst="ellipse">
                <a:avLst/>
              </a:prstGeom>
              <a:noFill/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9" name="Freeform 156">
                <a:extLst>
                  <a:ext uri="{FF2B5EF4-FFF2-40B4-BE49-F238E27FC236}">
                    <a16:creationId xmlns:a16="http://schemas.microsoft.com/office/drawing/2014/main" id="{E2EA9F53-808C-DDE6-2608-F9CC9A6A04D8}"/>
                  </a:ext>
                </a:extLst>
              </p:cNvPr>
              <p:cNvSpPr/>
              <p:nvPr/>
            </p:nvSpPr>
            <p:spPr>
              <a:xfrm>
                <a:off x="231264" y="3734947"/>
                <a:ext cx="565278" cy="515199"/>
              </a:xfrm>
              <a:custGeom>
                <a:avLst/>
                <a:gdLst>
                  <a:gd name="connsiteX0" fmla="*/ 828616 w 1948960"/>
                  <a:gd name="connsiteY0" fmla="*/ 1097504 h 1811370"/>
                  <a:gd name="connsiteX1" fmla="*/ 857713 w 1948960"/>
                  <a:gd name="connsiteY1" fmla="*/ 1113299 h 1811370"/>
                  <a:gd name="connsiteX2" fmla="*/ 974480 w 1948960"/>
                  <a:gd name="connsiteY2" fmla="*/ 1136873 h 1811370"/>
                  <a:gd name="connsiteX3" fmla="*/ 1091247 w 1948960"/>
                  <a:gd name="connsiteY3" fmla="*/ 1113299 h 1811370"/>
                  <a:gd name="connsiteX4" fmla="*/ 1119884 w 1948960"/>
                  <a:gd name="connsiteY4" fmla="*/ 1097754 h 1811370"/>
                  <a:gd name="connsiteX5" fmla="*/ 1461263 w 1948960"/>
                  <a:gd name="connsiteY5" fmla="*/ 1680216 h 1811370"/>
                  <a:gd name="connsiteX6" fmla="*/ 1438976 w 1948960"/>
                  <a:gd name="connsiteY6" fmla="*/ 1693755 h 1811370"/>
                  <a:gd name="connsiteX7" fmla="*/ 974480 w 1948960"/>
                  <a:gd name="connsiteY7" fmla="*/ 1811370 h 1811370"/>
                  <a:gd name="connsiteX8" fmla="*/ 509984 w 1948960"/>
                  <a:gd name="connsiteY8" fmla="*/ 1693755 h 1811370"/>
                  <a:gd name="connsiteX9" fmla="*/ 487248 w 1948960"/>
                  <a:gd name="connsiteY9" fmla="*/ 1679943 h 1811370"/>
                  <a:gd name="connsiteX10" fmla="*/ 974480 w 1948960"/>
                  <a:gd name="connsiteY10" fmla="*/ 632720 h 1811370"/>
                  <a:gd name="connsiteX11" fmla="*/ 1195381 w 1948960"/>
                  <a:gd name="connsiteY11" fmla="*/ 853621 h 1811370"/>
                  <a:gd name="connsiteX12" fmla="*/ 974480 w 1948960"/>
                  <a:gd name="connsiteY12" fmla="*/ 1074522 h 1811370"/>
                  <a:gd name="connsiteX13" fmla="*/ 753579 w 1948960"/>
                  <a:gd name="connsiteY13" fmla="*/ 853621 h 1811370"/>
                  <a:gd name="connsiteX14" fmla="*/ 974480 w 1948960"/>
                  <a:gd name="connsiteY14" fmla="*/ 632720 h 1811370"/>
                  <a:gd name="connsiteX15" fmla="*/ 476651 w 1948960"/>
                  <a:gd name="connsiteY15" fmla="*/ 273 h 1811370"/>
                  <a:gd name="connsiteX16" fmla="*/ 817713 w 1948960"/>
                  <a:gd name="connsiteY16" fmla="*/ 582192 h 1811370"/>
                  <a:gd name="connsiteX17" fmla="*/ 806757 w 1948960"/>
                  <a:gd name="connsiteY17" fmla="*/ 588139 h 1811370"/>
                  <a:gd name="connsiteX18" fmla="*/ 674497 w 1948960"/>
                  <a:gd name="connsiteY18" fmla="*/ 836889 h 1811370"/>
                  <a:gd name="connsiteX19" fmla="*/ 676485 w 1948960"/>
                  <a:gd name="connsiteY19" fmla="*/ 856609 h 1811370"/>
                  <a:gd name="connsiteX20" fmla="*/ 996 w 1948960"/>
                  <a:gd name="connsiteY20" fmla="*/ 856609 h 1811370"/>
                  <a:gd name="connsiteX21" fmla="*/ 0 w 1948960"/>
                  <a:gd name="connsiteY21" fmla="*/ 836889 h 1811370"/>
                  <a:gd name="connsiteX22" fmla="*/ 429639 w 1948960"/>
                  <a:gd name="connsiteY22" fmla="*/ 28835 h 1811370"/>
                  <a:gd name="connsiteX23" fmla="*/ 1471858 w 1948960"/>
                  <a:gd name="connsiteY23" fmla="*/ 0 h 1811370"/>
                  <a:gd name="connsiteX24" fmla="*/ 1519321 w 1948960"/>
                  <a:gd name="connsiteY24" fmla="*/ 28833 h 1811370"/>
                  <a:gd name="connsiteX25" fmla="*/ 1948960 w 1948960"/>
                  <a:gd name="connsiteY25" fmla="*/ 836889 h 1811370"/>
                  <a:gd name="connsiteX26" fmla="*/ 1947964 w 1948960"/>
                  <a:gd name="connsiteY26" fmla="*/ 856609 h 1811370"/>
                  <a:gd name="connsiteX27" fmla="*/ 1272474 w 1948960"/>
                  <a:gd name="connsiteY27" fmla="*/ 856608 h 1811370"/>
                  <a:gd name="connsiteX28" fmla="*/ 1274462 w 1948960"/>
                  <a:gd name="connsiteY28" fmla="*/ 836889 h 1811370"/>
                  <a:gd name="connsiteX29" fmla="*/ 1142202 w 1948960"/>
                  <a:gd name="connsiteY29" fmla="*/ 588137 h 1811370"/>
                  <a:gd name="connsiteX30" fmla="*/ 1130785 w 1948960"/>
                  <a:gd name="connsiteY30" fmla="*/ 581941 h 1811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948960" h="1811370">
                    <a:moveTo>
                      <a:pt x="828616" y="1097504"/>
                    </a:moveTo>
                    <a:lnTo>
                      <a:pt x="857713" y="1113299"/>
                    </a:lnTo>
                    <a:cubicBezTo>
                      <a:pt x="893603" y="1128478"/>
                      <a:pt x="933061" y="1136873"/>
                      <a:pt x="974480" y="1136873"/>
                    </a:cubicBezTo>
                    <a:cubicBezTo>
                      <a:pt x="1015900" y="1136872"/>
                      <a:pt x="1055358" y="1128478"/>
                      <a:pt x="1091247" y="1113299"/>
                    </a:cubicBezTo>
                    <a:lnTo>
                      <a:pt x="1119884" y="1097754"/>
                    </a:lnTo>
                    <a:lnTo>
                      <a:pt x="1461263" y="1680216"/>
                    </a:lnTo>
                    <a:lnTo>
                      <a:pt x="1438976" y="1693755"/>
                    </a:lnTo>
                    <a:cubicBezTo>
                      <a:pt x="1300898" y="1768763"/>
                      <a:pt x="1142664" y="1811370"/>
                      <a:pt x="974480" y="1811370"/>
                    </a:cubicBezTo>
                    <a:cubicBezTo>
                      <a:pt x="806295" y="1811370"/>
                      <a:pt x="648061" y="1768764"/>
                      <a:pt x="509984" y="1693755"/>
                    </a:cubicBezTo>
                    <a:lnTo>
                      <a:pt x="487248" y="1679943"/>
                    </a:lnTo>
                    <a:close/>
                    <a:moveTo>
                      <a:pt x="974480" y="632720"/>
                    </a:moveTo>
                    <a:cubicBezTo>
                      <a:pt x="1096480" y="632720"/>
                      <a:pt x="1195381" y="731621"/>
                      <a:pt x="1195381" y="853621"/>
                    </a:cubicBezTo>
                    <a:cubicBezTo>
                      <a:pt x="1195381" y="975621"/>
                      <a:pt x="1096480" y="1074522"/>
                      <a:pt x="974480" y="1074522"/>
                    </a:cubicBezTo>
                    <a:cubicBezTo>
                      <a:pt x="852480" y="1074522"/>
                      <a:pt x="753579" y="975621"/>
                      <a:pt x="753579" y="853621"/>
                    </a:cubicBezTo>
                    <a:cubicBezTo>
                      <a:pt x="753579" y="731621"/>
                      <a:pt x="852480" y="632720"/>
                      <a:pt x="974480" y="632720"/>
                    </a:cubicBezTo>
                    <a:close/>
                    <a:moveTo>
                      <a:pt x="476651" y="273"/>
                    </a:moveTo>
                    <a:lnTo>
                      <a:pt x="817713" y="582192"/>
                    </a:lnTo>
                    <a:lnTo>
                      <a:pt x="806757" y="588139"/>
                    </a:lnTo>
                    <a:cubicBezTo>
                      <a:pt x="726960" y="642047"/>
                      <a:pt x="674497" y="733342"/>
                      <a:pt x="674497" y="836889"/>
                    </a:cubicBezTo>
                    <a:lnTo>
                      <a:pt x="676485" y="856609"/>
                    </a:lnTo>
                    <a:lnTo>
                      <a:pt x="996" y="856609"/>
                    </a:lnTo>
                    <a:lnTo>
                      <a:pt x="0" y="836889"/>
                    </a:lnTo>
                    <a:cubicBezTo>
                      <a:pt x="0" y="500520"/>
                      <a:pt x="170425" y="203956"/>
                      <a:pt x="429639" y="28835"/>
                    </a:cubicBezTo>
                    <a:close/>
                    <a:moveTo>
                      <a:pt x="1471858" y="0"/>
                    </a:moveTo>
                    <a:lnTo>
                      <a:pt x="1519321" y="28833"/>
                    </a:lnTo>
                    <a:cubicBezTo>
                      <a:pt x="1778534" y="203955"/>
                      <a:pt x="1948960" y="500519"/>
                      <a:pt x="1948960" y="836889"/>
                    </a:cubicBezTo>
                    <a:lnTo>
                      <a:pt x="1947964" y="856609"/>
                    </a:lnTo>
                    <a:lnTo>
                      <a:pt x="1272474" y="856608"/>
                    </a:lnTo>
                    <a:lnTo>
                      <a:pt x="1274462" y="836889"/>
                    </a:lnTo>
                    <a:cubicBezTo>
                      <a:pt x="1274463" y="733341"/>
                      <a:pt x="1222000" y="642047"/>
                      <a:pt x="1142202" y="588137"/>
                    </a:cubicBezTo>
                    <a:lnTo>
                      <a:pt x="1130785" y="581941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5909028" y="3304932"/>
            <a:ext cx="1963392" cy="981424"/>
            <a:chOff x="10273638" y="3936936"/>
            <a:chExt cx="1963392" cy="981424"/>
          </a:xfrm>
        </p:grpSpPr>
        <p:grpSp>
          <p:nvGrpSpPr>
            <p:cNvPr id="19" name="Group 18"/>
            <p:cNvGrpSpPr/>
            <p:nvPr/>
          </p:nvGrpSpPr>
          <p:grpSpPr>
            <a:xfrm>
              <a:off x="10903123" y="3936936"/>
              <a:ext cx="704425" cy="704425"/>
              <a:chOff x="10523260" y="4121621"/>
              <a:chExt cx="704425" cy="704425"/>
            </a:xfrm>
          </p:grpSpPr>
          <p:sp>
            <p:nvSpPr>
              <p:cNvPr id="40" name="Freeform 49"/>
              <p:cNvSpPr>
                <a:spLocks noEditPoints="1"/>
              </p:cNvSpPr>
              <p:nvPr/>
            </p:nvSpPr>
            <p:spPr bwMode="auto">
              <a:xfrm>
                <a:off x="10677537" y="4211393"/>
                <a:ext cx="395869" cy="474317"/>
              </a:xfrm>
              <a:custGeom>
                <a:avLst/>
                <a:gdLst>
                  <a:gd name="T0" fmla="*/ 13 w 250"/>
                  <a:gd name="T1" fmla="*/ 75 h 300"/>
                  <a:gd name="T2" fmla="*/ 13 w 250"/>
                  <a:gd name="T3" fmla="*/ 300 h 300"/>
                  <a:gd name="T4" fmla="*/ 238 w 250"/>
                  <a:gd name="T5" fmla="*/ 300 h 300"/>
                  <a:gd name="T6" fmla="*/ 238 w 250"/>
                  <a:gd name="T7" fmla="*/ 75 h 300"/>
                  <a:gd name="T8" fmla="*/ 13 w 250"/>
                  <a:gd name="T9" fmla="*/ 75 h 300"/>
                  <a:gd name="T10" fmla="*/ 75 w 250"/>
                  <a:gd name="T11" fmla="*/ 250 h 300"/>
                  <a:gd name="T12" fmla="*/ 63 w 250"/>
                  <a:gd name="T13" fmla="*/ 263 h 300"/>
                  <a:gd name="T14" fmla="*/ 50 w 250"/>
                  <a:gd name="T15" fmla="*/ 250 h 300"/>
                  <a:gd name="T16" fmla="*/ 50 w 250"/>
                  <a:gd name="T17" fmla="*/ 125 h 300"/>
                  <a:gd name="T18" fmla="*/ 63 w 250"/>
                  <a:gd name="T19" fmla="*/ 113 h 300"/>
                  <a:gd name="T20" fmla="*/ 75 w 250"/>
                  <a:gd name="T21" fmla="*/ 125 h 300"/>
                  <a:gd name="T22" fmla="*/ 75 w 250"/>
                  <a:gd name="T23" fmla="*/ 250 h 300"/>
                  <a:gd name="T24" fmla="*/ 138 w 250"/>
                  <a:gd name="T25" fmla="*/ 250 h 300"/>
                  <a:gd name="T26" fmla="*/ 125 w 250"/>
                  <a:gd name="T27" fmla="*/ 263 h 300"/>
                  <a:gd name="T28" fmla="*/ 113 w 250"/>
                  <a:gd name="T29" fmla="*/ 250 h 300"/>
                  <a:gd name="T30" fmla="*/ 113 w 250"/>
                  <a:gd name="T31" fmla="*/ 125 h 300"/>
                  <a:gd name="T32" fmla="*/ 125 w 250"/>
                  <a:gd name="T33" fmla="*/ 113 h 300"/>
                  <a:gd name="T34" fmla="*/ 138 w 250"/>
                  <a:gd name="T35" fmla="*/ 125 h 300"/>
                  <a:gd name="T36" fmla="*/ 138 w 250"/>
                  <a:gd name="T37" fmla="*/ 250 h 300"/>
                  <a:gd name="T38" fmla="*/ 200 w 250"/>
                  <a:gd name="T39" fmla="*/ 250 h 300"/>
                  <a:gd name="T40" fmla="*/ 188 w 250"/>
                  <a:gd name="T41" fmla="*/ 263 h 300"/>
                  <a:gd name="T42" fmla="*/ 175 w 250"/>
                  <a:gd name="T43" fmla="*/ 250 h 300"/>
                  <a:gd name="T44" fmla="*/ 175 w 250"/>
                  <a:gd name="T45" fmla="*/ 125 h 300"/>
                  <a:gd name="T46" fmla="*/ 188 w 250"/>
                  <a:gd name="T47" fmla="*/ 113 h 300"/>
                  <a:gd name="T48" fmla="*/ 200 w 250"/>
                  <a:gd name="T49" fmla="*/ 125 h 300"/>
                  <a:gd name="T50" fmla="*/ 200 w 250"/>
                  <a:gd name="T51" fmla="*/ 250 h 300"/>
                  <a:gd name="T52" fmla="*/ 250 w 250"/>
                  <a:gd name="T53" fmla="*/ 25 h 300"/>
                  <a:gd name="T54" fmla="*/ 250 w 250"/>
                  <a:gd name="T55" fmla="*/ 50 h 300"/>
                  <a:gd name="T56" fmla="*/ 0 w 250"/>
                  <a:gd name="T57" fmla="*/ 50 h 300"/>
                  <a:gd name="T58" fmla="*/ 0 w 250"/>
                  <a:gd name="T59" fmla="*/ 25 h 300"/>
                  <a:gd name="T60" fmla="*/ 71 w 250"/>
                  <a:gd name="T61" fmla="*/ 25 h 300"/>
                  <a:gd name="T62" fmla="*/ 92 w 250"/>
                  <a:gd name="T63" fmla="*/ 0 h 300"/>
                  <a:gd name="T64" fmla="*/ 158 w 250"/>
                  <a:gd name="T65" fmla="*/ 0 h 300"/>
                  <a:gd name="T66" fmla="*/ 179 w 250"/>
                  <a:gd name="T67" fmla="*/ 25 h 300"/>
                  <a:gd name="T68" fmla="*/ 250 w 250"/>
                  <a:gd name="T69" fmla="*/ 25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0" h="300">
                    <a:moveTo>
                      <a:pt x="13" y="75"/>
                    </a:moveTo>
                    <a:lnTo>
                      <a:pt x="13" y="300"/>
                    </a:lnTo>
                    <a:lnTo>
                      <a:pt x="238" y="300"/>
                    </a:lnTo>
                    <a:lnTo>
                      <a:pt x="238" y="75"/>
                    </a:lnTo>
                    <a:lnTo>
                      <a:pt x="13" y="75"/>
                    </a:lnTo>
                    <a:close/>
                    <a:moveTo>
                      <a:pt x="75" y="250"/>
                    </a:moveTo>
                    <a:cubicBezTo>
                      <a:pt x="75" y="257"/>
                      <a:pt x="69" y="263"/>
                      <a:pt x="63" y="263"/>
                    </a:cubicBezTo>
                    <a:cubicBezTo>
                      <a:pt x="56" y="263"/>
                      <a:pt x="50" y="257"/>
                      <a:pt x="50" y="250"/>
                    </a:cubicBezTo>
                    <a:lnTo>
                      <a:pt x="50" y="125"/>
                    </a:lnTo>
                    <a:cubicBezTo>
                      <a:pt x="50" y="118"/>
                      <a:pt x="56" y="113"/>
                      <a:pt x="63" y="113"/>
                    </a:cubicBezTo>
                    <a:cubicBezTo>
                      <a:pt x="69" y="113"/>
                      <a:pt x="75" y="118"/>
                      <a:pt x="75" y="125"/>
                    </a:cubicBezTo>
                    <a:lnTo>
                      <a:pt x="75" y="250"/>
                    </a:lnTo>
                    <a:close/>
                    <a:moveTo>
                      <a:pt x="138" y="250"/>
                    </a:moveTo>
                    <a:cubicBezTo>
                      <a:pt x="138" y="257"/>
                      <a:pt x="132" y="263"/>
                      <a:pt x="125" y="263"/>
                    </a:cubicBezTo>
                    <a:cubicBezTo>
                      <a:pt x="118" y="263"/>
                      <a:pt x="113" y="257"/>
                      <a:pt x="113" y="250"/>
                    </a:cubicBezTo>
                    <a:lnTo>
                      <a:pt x="113" y="125"/>
                    </a:lnTo>
                    <a:cubicBezTo>
                      <a:pt x="113" y="118"/>
                      <a:pt x="118" y="113"/>
                      <a:pt x="125" y="113"/>
                    </a:cubicBezTo>
                    <a:cubicBezTo>
                      <a:pt x="132" y="113"/>
                      <a:pt x="138" y="118"/>
                      <a:pt x="138" y="125"/>
                    </a:cubicBezTo>
                    <a:lnTo>
                      <a:pt x="138" y="250"/>
                    </a:lnTo>
                    <a:close/>
                    <a:moveTo>
                      <a:pt x="200" y="250"/>
                    </a:moveTo>
                    <a:cubicBezTo>
                      <a:pt x="200" y="257"/>
                      <a:pt x="194" y="263"/>
                      <a:pt x="188" y="263"/>
                    </a:cubicBezTo>
                    <a:cubicBezTo>
                      <a:pt x="181" y="263"/>
                      <a:pt x="175" y="257"/>
                      <a:pt x="175" y="250"/>
                    </a:cubicBezTo>
                    <a:lnTo>
                      <a:pt x="175" y="125"/>
                    </a:lnTo>
                    <a:cubicBezTo>
                      <a:pt x="175" y="118"/>
                      <a:pt x="181" y="113"/>
                      <a:pt x="188" y="113"/>
                    </a:cubicBezTo>
                    <a:cubicBezTo>
                      <a:pt x="194" y="113"/>
                      <a:pt x="200" y="118"/>
                      <a:pt x="200" y="125"/>
                    </a:cubicBezTo>
                    <a:lnTo>
                      <a:pt x="200" y="250"/>
                    </a:lnTo>
                    <a:close/>
                    <a:moveTo>
                      <a:pt x="250" y="25"/>
                    </a:moveTo>
                    <a:lnTo>
                      <a:pt x="250" y="50"/>
                    </a:lnTo>
                    <a:lnTo>
                      <a:pt x="0" y="50"/>
                    </a:lnTo>
                    <a:lnTo>
                      <a:pt x="0" y="25"/>
                    </a:lnTo>
                    <a:lnTo>
                      <a:pt x="71" y="25"/>
                    </a:lnTo>
                    <a:cubicBezTo>
                      <a:pt x="83" y="25"/>
                      <a:pt x="92" y="11"/>
                      <a:pt x="92" y="0"/>
                    </a:cubicBezTo>
                    <a:lnTo>
                      <a:pt x="158" y="0"/>
                    </a:lnTo>
                    <a:cubicBezTo>
                      <a:pt x="158" y="11"/>
                      <a:pt x="167" y="25"/>
                      <a:pt x="179" y="25"/>
                    </a:cubicBezTo>
                    <a:lnTo>
                      <a:pt x="250" y="25"/>
                    </a:lnTo>
                    <a:close/>
                  </a:path>
                </a:pathLst>
              </a:custGeom>
              <a:solidFill>
                <a:srgbClr val="AA72D4"/>
              </a:solidFill>
              <a:ln w="0">
                <a:solidFill>
                  <a:srgbClr val="7030A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10523260" y="4121621"/>
                <a:ext cx="704425" cy="704425"/>
              </a:xfrm>
              <a:prstGeom prst="ellipse">
                <a:avLst/>
              </a:prstGeom>
              <a:noFill/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43" name="Rectangle 42"/>
            <p:cNvSpPr/>
            <p:nvPr/>
          </p:nvSpPr>
          <p:spPr>
            <a:xfrm>
              <a:off x="10273638" y="4641361"/>
              <a:ext cx="196339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7030A0"/>
                  </a:solidFill>
                </a:rPr>
                <a:t>Radioactive wastes</a:t>
              </a:r>
              <a:endParaRPr lang="en-GB" sz="1200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0553503" y="4678231"/>
            <a:ext cx="1362040" cy="1174690"/>
            <a:chOff x="10795542" y="4492873"/>
            <a:chExt cx="1362040" cy="1174690"/>
          </a:xfrm>
        </p:grpSpPr>
        <p:grpSp>
          <p:nvGrpSpPr>
            <p:cNvPr id="29" name="Group 28"/>
            <p:cNvGrpSpPr/>
            <p:nvPr/>
          </p:nvGrpSpPr>
          <p:grpSpPr>
            <a:xfrm>
              <a:off x="11124351" y="4492873"/>
              <a:ext cx="704425" cy="704425"/>
              <a:chOff x="10719669" y="5077994"/>
              <a:chExt cx="704425" cy="704425"/>
            </a:xfrm>
          </p:grpSpPr>
          <p:sp>
            <p:nvSpPr>
              <p:cNvPr id="34" name="Freeform 85"/>
              <p:cNvSpPr>
                <a:spLocks/>
              </p:cNvSpPr>
              <p:nvPr/>
            </p:nvSpPr>
            <p:spPr bwMode="auto">
              <a:xfrm>
                <a:off x="10822643" y="5171873"/>
                <a:ext cx="498475" cy="512763"/>
              </a:xfrm>
              <a:custGeom>
                <a:avLst/>
                <a:gdLst>
                  <a:gd name="T0" fmla="*/ 146 w 292"/>
                  <a:gd name="T1" fmla="*/ 0 h 300"/>
                  <a:gd name="T2" fmla="*/ 173 w 292"/>
                  <a:gd name="T3" fmla="*/ 33 h 300"/>
                  <a:gd name="T4" fmla="*/ 211 w 292"/>
                  <a:gd name="T5" fmla="*/ 15 h 300"/>
                  <a:gd name="T6" fmla="*/ 221 w 292"/>
                  <a:gd name="T7" fmla="*/ 56 h 300"/>
                  <a:gd name="T8" fmla="*/ 263 w 292"/>
                  <a:gd name="T9" fmla="*/ 56 h 300"/>
                  <a:gd name="T10" fmla="*/ 254 w 292"/>
                  <a:gd name="T11" fmla="*/ 98 h 300"/>
                  <a:gd name="T12" fmla="*/ 292 w 292"/>
                  <a:gd name="T13" fmla="*/ 117 h 300"/>
                  <a:gd name="T14" fmla="*/ 266 w 292"/>
                  <a:gd name="T15" fmla="*/ 150 h 300"/>
                  <a:gd name="T16" fmla="*/ 292 w 292"/>
                  <a:gd name="T17" fmla="*/ 183 h 300"/>
                  <a:gd name="T18" fmla="*/ 254 w 292"/>
                  <a:gd name="T19" fmla="*/ 202 h 300"/>
                  <a:gd name="T20" fmla="*/ 263 w 292"/>
                  <a:gd name="T21" fmla="*/ 244 h 300"/>
                  <a:gd name="T22" fmla="*/ 221 w 292"/>
                  <a:gd name="T23" fmla="*/ 244 h 300"/>
                  <a:gd name="T24" fmla="*/ 211 w 292"/>
                  <a:gd name="T25" fmla="*/ 285 h 300"/>
                  <a:gd name="T26" fmla="*/ 173 w 292"/>
                  <a:gd name="T27" fmla="*/ 267 h 300"/>
                  <a:gd name="T28" fmla="*/ 146 w 292"/>
                  <a:gd name="T29" fmla="*/ 300 h 300"/>
                  <a:gd name="T30" fmla="*/ 119 w 292"/>
                  <a:gd name="T31" fmla="*/ 267 h 300"/>
                  <a:gd name="T32" fmla="*/ 81 w 292"/>
                  <a:gd name="T33" fmla="*/ 285 h 300"/>
                  <a:gd name="T34" fmla="*/ 71 w 292"/>
                  <a:gd name="T35" fmla="*/ 244 h 300"/>
                  <a:gd name="T36" fmla="*/ 29 w 292"/>
                  <a:gd name="T37" fmla="*/ 244 h 300"/>
                  <a:gd name="T38" fmla="*/ 38 w 292"/>
                  <a:gd name="T39" fmla="*/ 202 h 300"/>
                  <a:gd name="T40" fmla="*/ 0 w 292"/>
                  <a:gd name="T41" fmla="*/ 183 h 300"/>
                  <a:gd name="T42" fmla="*/ 26 w 292"/>
                  <a:gd name="T43" fmla="*/ 150 h 300"/>
                  <a:gd name="T44" fmla="*/ 0 w 292"/>
                  <a:gd name="T45" fmla="*/ 117 h 300"/>
                  <a:gd name="T46" fmla="*/ 38 w 292"/>
                  <a:gd name="T47" fmla="*/ 98 h 300"/>
                  <a:gd name="T48" fmla="*/ 29 w 292"/>
                  <a:gd name="T49" fmla="*/ 56 h 300"/>
                  <a:gd name="T50" fmla="*/ 71 w 292"/>
                  <a:gd name="T51" fmla="*/ 56 h 300"/>
                  <a:gd name="T52" fmla="*/ 81 w 292"/>
                  <a:gd name="T53" fmla="*/ 15 h 300"/>
                  <a:gd name="T54" fmla="*/ 119 w 292"/>
                  <a:gd name="T55" fmla="*/ 33 h 300"/>
                  <a:gd name="T56" fmla="*/ 146 w 292"/>
                  <a:gd name="T5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2" h="300">
                    <a:moveTo>
                      <a:pt x="146" y="0"/>
                    </a:moveTo>
                    <a:lnTo>
                      <a:pt x="173" y="33"/>
                    </a:lnTo>
                    <a:lnTo>
                      <a:pt x="211" y="15"/>
                    </a:lnTo>
                    <a:lnTo>
                      <a:pt x="221" y="56"/>
                    </a:lnTo>
                    <a:lnTo>
                      <a:pt x="263" y="56"/>
                    </a:lnTo>
                    <a:lnTo>
                      <a:pt x="254" y="98"/>
                    </a:lnTo>
                    <a:lnTo>
                      <a:pt x="292" y="117"/>
                    </a:lnTo>
                    <a:lnTo>
                      <a:pt x="266" y="150"/>
                    </a:lnTo>
                    <a:lnTo>
                      <a:pt x="292" y="183"/>
                    </a:lnTo>
                    <a:lnTo>
                      <a:pt x="254" y="202"/>
                    </a:lnTo>
                    <a:lnTo>
                      <a:pt x="263" y="244"/>
                    </a:lnTo>
                    <a:lnTo>
                      <a:pt x="221" y="244"/>
                    </a:lnTo>
                    <a:lnTo>
                      <a:pt x="211" y="285"/>
                    </a:lnTo>
                    <a:lnTo>
                      <a:pt x="173" y="267"/>
                    </a:lnTo>
                    <a:lnTo>
                      <a:pt x="146" y="300"/>
                    </a:lnTo>
                    <a:lnTo>
                      <a:pt x="119" y="267"/>
                    </a:lnTo>
                    <a:lnTo>
                      <a:pt x="81" y="285"/>
                    </a:lnTo>
                    <a:lnTo>
                      <a:pt x="71" y="244"/>
                    </a:lnTo>
                    <a:lnTo>
                      <a:pt x="29" y="244"/>
                    </a:lnTo>
                    <a:lnTo>
                      <a:pt x="38" y="202"/>
                    </a:lnTo>
                    <a:lnTo>
                      <a:pt x="0" y="183"/>
                    </a:lnTo>
                    <a:lnTo>
                      <a:pt x="26" y="150"/>
                    </a:lnTo>
                    <a:lnTo>
                      <a:pt x="0" y="117"/>
                    </a:lnTo>
                    <a:lnTo>
                      <a:pt x="38" y="98"/>
                    </a:lnTo>
                    <a:lnTo>
                      <a:pt x="29" y="56"/>
                    </a:lnTo>
                    <a:lnTo>
                      <a:pt x="71" y="56"/>
                    </a:lnTo>
                    <a:lnTo>
                      <a:pt x="81" y="15"/>
                    </a:lnTo>
                    <a:lnTo>
                      <a:pt x="119" y="33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0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10719669" y="5077994"/>
                <a:ext cx="704425" cy="704425"/>
              </a:xfrm>
              <a:prstGeom prst="ellipse">
                <a:avLst/>
              </a:prstGeom>
              <a:noFill/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0786893" y="5284412"/>
                <a:ext cx="56997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baseline="300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60</a:t>
                </a:r>
                <a:r>
                  <a:rPr lang="en-US" sz="14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Co</a:t>
                </a:r>
                <a:endParaRPr lang="en-GB" sz="14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10795542" y="5205898"/>
              <a:ext cx="136204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accent1">
                      <a:lumMod val="75000"/>
                    </a:schemeClr>
                  </a:solidFill>
                </a:rPr>
                <a:t>Cobalt content in steels</a:t>
              </a:r>
              <a:endParaRPr lang="en-GB" sz="12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236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creen Clipping">
            <a:extLst>
              <a:ext uri="{FF2B5EF4-FFF2-40B4-BE49-F238E27FC236}">
                <a16:creationId xmlns:a16="http://schemas.microsoft.com/office/drawing/2014/main" id="{C9DCA7FB-D362-3B0F-98BF-0E55261022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6"/>
          <a:stretch/>
        </p:blipFill>
        <p:spPr>
          <a:xfrm>
            <a:off x="383876" y="1320044"/>
            <a:ext cx="4410454" cy="415948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E2C6B8B-98BF-0395-EA49-9353EF51AFD1}"/>
              </a:ext>
            </a:extLst>
          </p:cNvPr>
          <p:cNvGrpSpPr/>
          <p:nvPr/>
        </p:nvGrpSpPr>
        <p:grpSpPr>
          <a:xfrm>
            <a:off x="5513858" y="309263"/>
            <a:ext cx="7240534" cy="4815898"/>
            <a:chOff x="4639929" y="-105531"/>
            <a:chExt cx="8420843" cy="616973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749D2FA-D5CF-55D6-883E-F26D22F4194B}"/>
                </a:ext>
              </a:extLst>
            </p:cNvPr>
            <p:cNvGrpSpPr/>
            <p:nvPr/>
          </p:nvGrpSpPr>
          <p:grpSpPr>
            <a:xfrm>
              <a:off x="4639929" y="-105531"/>
              <a:ext cx="8420843" cy="6169738"/>
              <a:chOff x="4736181" y="38847"/>
              <a:chExt cx="8420843" cy="6169738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6021B4AC-6DB9-6D99-C4B6-7CE06DBC61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43592" y="2158585"/>
                <a:ext cx="5400000" cy="4050000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B117F137-63A5-28C8-9BC2-FB86BB80DA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36181" y="2001321"/>
                <a:ext cx="5400000" cy="4050000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D2CFE479-CBEB-13A6-7806-C00123E6DE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57024" y="231677"/>
                <a:ext cx="5400000" cy="4050000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10AB5E1-5188-98AA-205B-D9A11AEEE4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96602" y="38847"/>
                <a:ext cx="5400000" cy="4050000"/>
              </a:xfrm>
              <a:prstGeom prst="rect">
                <a:avLst/>
              </a:prstGeom>
            </p:spPr>
          </p:pic>
        </p:grp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4C7E9EE-4929-ACC8-27D3-F2FF01E62970}"/>
                </a:ext>
              </a:extLst>
            </p:cNvPr>
            <p:cNvSpPr/>
            <p:nvPr/>
          </p:nvSpPr>
          <p:spPr>
            <a:xfrm>
              <a:off x="5873438" y="2927166"/>
              <a:ext cx="418829" cy="41882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>
                  <a:solidFill>
                    <a:srgbClr val="FF0000"/>
                  </a:solidFill>
                </a:rPr>
                <a:t>A</a:t>
              </a:r>
              <a:endParaRPr lang="en-GB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E496591-CC9D-A11A-F9EA-07A07F6881EC}"/>
                </a:ext>
              </a:extLst>
            </p:cNvPr>
            <p:cNvSpPr/>
            <p:nvPr/>
          </p:nvSpPr>
          <p:spPr>
            <a:xfrm>
              <a:off x="8580888" y="2927166"/>
              <a:ext cx="418829" cy="41882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>
                  <a:solidFill>
                    <a:srgbClr val="FF0000"/>
                  </a:solidFill>
                </a:rPr>
                <a:t>B</a:t>
              </a:r>
              <a:endParaRPr lang="en-GB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7884A60-30B4-9E71-87BF-CD1A0CF95192}"/>
                </a:ext>
              </a:extLst>
            </p:cNvPr>
            <p:cNvSpPr/>
            <p:nvPr/>
          </p:nvSpPr>
          <p:spPr>
            <a:xfrm>
              <a:off x="5766914" y="5014692"/>
              <a:ext cx="418829" cy="41882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>
                  <a:solidFill>
                    <a:srgbClr val="FF0000"/>
                  </a:solidFill>
                </a:rPr>
                <a:t>C</a:t>
              </a:r>
              <a:endParaRPr lang="en-GB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5FB9756-8BFA-3CE1-AAF5-0CCCE3CCA0C6}"/>
                </a:ext>
              </a:extLst>
            </p:cNvPr>
            <p:cNvSpPr/>
            <p:nvPr/>
          </p:nvSpPr>
          <p:spPr>
            <a:xfrm>
              <a:off x="8580887" y="5014692"/>
              <a:ext cx="418829" cy="41882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>
                  <a:solidFill>
                    <a:srgbClr val="FF0000"/>
                  </a:solidFill>
                </a:rPr>
                <a:t>D</a:t>
              </a:r>
              <a:endParaRPr lang="en-GB" sz="2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E1ECECA-32FD-3191-F938-C49CF0F6AD91}"/>
                </a:ext>
              </a:extLst>
            </p:cNvPr>
            <p:cNvCxnSpPr/>
            <p:nvPr/>
          </p:nvCxnSpPr>
          <p:spPr>
            <a:xfrm>
              <a:off x="6820245" y="1945054"/>
              <a:ext cx="1360209" cy="435853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EB35BF6-80A3-EE45-6021-90868B39D83A}"/>
                </a:ext>
              </a:extLst>
            </p:cNvPr>
            <p:cNvSpPr txBox="1"/>
            <p:nvPr/>
          </p:nvSpPr>
          <p:spPr>
            <a:xfrm>
              <a:off x="5968197" y="1636631"/>
              <a:ext cx="9482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>
                  <a:solidFill>
                    <a:srgbClr val="FF0000"/>
                  </a:solidFill>
                </a:rPr>
                <a:t>1D dose </a:t>
              </a:r>
            </a:p>
            <a:p>
              <a:pPr algn="ctr"/>
              <a:r>
                <a:rPr lang="en-US" sz="1000" i="1" dirty="0">
                  <a:solidFill>
                    <a:srgbClr val="FF0000"/>
                  </a:solidFill>
                </a:rPr>
                <a:t>rate profile</a:t>
              </a:r>
              <a:endParaRPr lang="en-GB" sz="1000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FLUKA simulations: TDE autopsy sequence</a:t>
            </a: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30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sp>
        <p:nvSpPr>
          <p:cNvPr id="7" name="Rounded Rectangle 17">
            <a:extLst>
              <a:ext uri="{FF2B5EF4-FFF2-40B4-BE49-F238E27FC236}">
                <a16:creationId xmlns:a16="http://schemas.microsoft.com/office/drawing/2014/main" id="{4F128A3C-C8EC-4C44-1241-49A8DB75717F}"/>
              </a:ext>
            </a:extLst>
          </p:cNvPr>
          <p:cNvSpPr/>
          <p:nvPr/>
        </p:nvSpPr>
        <p:spPr>
          <a:xfrm>
            <a:off x="5223703" y="1742620"/>
            <a:ext cx="828000" cy="432000"/>
          </a:xfrm>
          <a:prstGeom prst="roundRect">
            <a:avLst/>
          </a:prstGeom>
          <a:solidFill>
            <a:srgbClr val="5EC135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/>
              <a:t>2744734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65444A4-43C1-589C-602E-37979E7B8A91}"/>
              </a:ext>
            </a:extLst>
          </p:cNvPr>
          <p:cNvSpPr txBox="1"/>
          <p:nvPr/>
        </p:nvSpPr>
        <p:spPr>
          <a:xfrm>
            <a:off x="4548537" y="2792614"/>
            <a:ext cx="238605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rgbClr val="4D4D4D"/>
                </a:solidFill>
              </a:rPr>
              <a:t>Configurations evaluated: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rgbClr val="4D4D4D"/>
                </a:solidFill>
              </a:rPr>
              <a:t>Entire TDE core (A)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rgbClr val="4D4D4D"/>
                </a:solidFill>
              </a:rPr>
              <a:t>LDG section + full steel jacket (B)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rgbClr val="4D4D4D"/>
                </a:solidFill>
              </a:rPr>
              <a:t>LDG section + ½ steel jacket (C)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rgbClr val="4D4D4D"/>
                </a:solidFill>
              </a:rPr>
              <a:t>LDG section + no steel jacket (D)</a:t>
            </a:r>
            <a:endParaRPr lang="en-GB" sz="1000" i="1" dirty="0">
              <a:solidFill>
                <a:srgbClr val="4D4D4D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7BDAFBC-9844-7058-7407-6492C59AA7F5}"/>
              </a:ext>
            </a:extLst>
          </p:cNvPr>
          <p:cNvSpPr txBox="1"/>
          <p:nvPr/>
        </p:nvSpPr>
        <p:spPr>
          <a:xfrm>
            <a:off x="4683370" y="4743409"/>
            <a:ext cx="727579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CH" sz="1400" b="1" dirty="0"/>
              <a:t>FLUKA-SESAME</a:t>
            </a:r>
            <a:r>
              <a:rPr lang="en-CH" sz="1400" dirty="0"/>
              <a:t> simulations allowed to </a:t>
            </a:r>
            <a:r>
              <a:rPr lang="en-GB" sz="1400" dirty="0"/>
              <a:t>optimize</a:t>
            </a:r>
            <a:r>
              <a:rPr lang="en-CH" sz="1400" dirty="0"/>
              <a:t> (</a:t>
            </a:r>
            <a:r>
              <a:rPr lang="en-CH" sz="1400" b="1" dirty="0"/>
              <a:t>ALARA</a:t>
            </a:r>
            <a:r>
              <a:rPr lang="en-CH" sz="1400" dirty="0"/>
              <a:t>) the cutting sequence (</a:t>
            </a:r>
            <a:r>
              <a:rPr lang="en-CH" sz="1400" b="1" dirty="0"/>
              <a:t>full 3D simulations of different steps</a:t>
            </a:r>
            <a:r>
              <a:rPr lang="en-CH" sz="1400" dirty="0"/>
              <a:t>).</a:t>
            </a:r>
          </a:p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CH" sz="1400" b="1" dirty="0"/>
              <a:t>Work-Dose Plan </a:t>
            </a:r>
            <a:r>
              <a:rPr lang="en-CH" sz="1400" dirty="0"/>
              <a:t>based on cross-validated FLUKA simulations</a:t>
            </a:r>
            <a:r>
              <a:rPr lang="en-US" sz="1400" dirty="0"/>
              <a:t>.</a:t>
            </a:r>
            <a:endParaRPr lang="en-CH" sz="1400" dirty="0"/>
          </a:p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CH" sz="1400" dirty="0"/>
              <a:t>WDP: initial estimate 4.8 mSv.man collective dose; 550 µSv max individual dose -&gt; after intervention </a:t>
            </a:r>
            <a:r>
              <a:rPr lang="en-US" sz="1400" b="1" dirty="0" smtClean="0"/>
              <a:t>4884</a:t>
            </a:r>
            <a:r>
              <a:rPr lang="en-CH" sz="1400" b="1" dirty="0"/>
              <a:t> </a:t>
            </a:r>
            <a:r>
              <a:rPr lang="en-CH" sz="1400" b="1" dirty="0" smtClean="0"/>
              <a:t>µSv.</a:t>
            </a:r>
            <a:r>
              <a:rPr lang="en-US" sz="1400" b="1" dirty="0" smtClean="0"/>
              <a:t>person</a:t>
            </a:r>
            <a:r>
              <a:rPr lang="en-CH" sz="1400" b="1" dirty="0" smtClean="0"/>
              <a:t> </a:t>
            </a:r>
            <a:r>
              <a:rPr lang="en-CH" sz="1400" b="1" dirty="0"/>
              <a:t>&amp; </a:t>
            </a:r>
            <a:r>
              <a:rPr lang="en-US" sz="1400" b="1" dirty="0" smtClean="0"/>
              <a:t>508</a:t>
            </a:r>
            <a:r>
              <a:rPr lang="en-CH" sz="1400" b="1" dirty="0" smtClean="0"/>
              <a:t> µSv</a:t>
            </a:r>
            <a:r>
              <a:rPr lang="en-US" sz="1400" b="1" dirty="0" smtClean="0"/>
              <a:t> (final 2920 </a:t>
            </a:r>
            <a:r>
              <a:rPr lang="en-CH" sz="1400" b="1" dirty="0"/>
              <a:t>µ</a:t>
            </a:r>
            <a:r>
              <a:rPr lang="en-US" sz="1400" b="1" dirty="0" err="1" smtClean="0"/>
              <a:t>Sv.person</a:t>
            </a:r>
            <a:r>
              <a:rPr lang="en-US" sz="1400" b="1" dirty="0" smtClean="0"/>
              <a:t>; 255 </a:t>
            </a:r>
            <a:r>
              <a:rPr lang="en-CH" sz="1400" b="1" dirty="0" smtClean="0"/>
              <a:t>µSv</a:t>
            </a:r>
            <a:r>
              <a:rPr lang="en-US" sz="1400" b="1" dirty="0" smtClean="0"/>
              <a:t>)</a:t>
            </a:r>
            <a:r>
              <a:rPr lang="en-US" sz="1400" dirty="0" smtClean="0"/>
              <a:t>.</a:t>
            </a:r>
            <a:endParaRPr lang="en-CH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C08950-47A9-D36F-F9E3-763E460BF3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79924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Radioactive Waste Management </a:t>
            </a:r>
            <a:endParaRPr lang="en-US" sz="48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5077" y="1164417"/>
            <a:ext cx="3364781" cy="259713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35999" y="1164417"/>
            <a:ext cx="7995913" cy="2177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GB" sz="1600" dirty="0"/>
              <a:t>The Radioactive Waste (RW) management at CERN is led by the </a:t>
            </a:r>
            <a:r>
              <a:rPr lang="en-GB" sz="1600" b="1" dirty="0"/>
              <a:t>Radioactive Waste Management (RWM)</a:t>
            </a:r>
            <a:r>
              <a:rPr lang="en-GB" sz="1600" dirty="0"/>
              <a:t> section within the Radiation Protection (RP) group.</a:t>
            </a:r>
          </a:p>
          <a:p>
            <a:pPr marL="285750" indent="-285750" algn="just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GB" sz="1600" dirty="0"/>
              <a:t>CERN operates a </a:t>
            </a:r>
            <a:r>
              <a:rPr lang="en-GB" sz="1600" b="1" dirty="0"/>
              <a:t>Radioactive Waste Treatment Centre (RWTCS) </a:t>
            </a:r>
            <a:r>
              <a:rPr lang="en-GB" sz="1600" dirty="0"/>
              <a:t>inside the former accelerator tunnel of ISR which is also used as interim-Storage for Radioactive Waste pending disposal.</a:t>
            </a:r>
          </a:p>
          <a:p>
            <a:pPr marL="285750" indent="-285750" algn="just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GB" sz="1600" b="1" dirty="0"/>
              <a:t>Waste pre-conditioning </a:t>
            </a:r>
            <a:r>
              <a:rPr lang="en-GB" sz="1600" dirty="0"/>
              <a:t>(sorting, </a:t>
            </a:r>
            <a:r>
              <a:rPr lang="en-GB" sz="1600" dirty="0" err="1"/>
              <a:t>etc</a:t>
            </a:r>
            <a:r>
              <a:rPr lang="en-GB" sz="1600" dirty="0"/>
              <a:t>) is needed → e.g. LHC TDE </a:t>
            </a:r>
          </a:p>
          <a:p>
            <a:pPr marL="285750" indent="-285750" algn="just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GB" sz="1600" dirty="0"/>
              <a:t>Radioactive Waste produced from CERN activities are sent to the RWTCS to get processed, packed, characterized and finally disposed.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313" y="3538971"/>
            <a:ext cx="2226601" cy="2138127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905926"/>
              </p:ext>
            </p:extLst>
          </p:nvPr>
        </p:nvGraphicFramePr>
        <p:xfrm>
          <a:off x="3299190" y="3693634"/>
          <a:ext cx="4592384" cy="1828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56180">
                  <a:extLst>
                    <a:ext uri="{9D8B030D-6E8A-4147-A177-3AD203B41FA5}">
                      <a16:colId xmlns:a16="http://schemas.microsoft.com/office/drawing/2014/main" val="2394552482"/>
                    </a:ext>
                  </a:extLst>
                </a:gridCol>
                <a:gridCol w="2136204">
                  <a:extLst>
                    <a:ext uri="{9D8B030D-6E8A-4147-A177-3AD203B41FA5}">
                      <a16:colId xmlns:a16="http://schemas.microsoft.com/office/drawing/2014/main" val="3935696080"/>
                    </a:ext>
                  </a:extLst>
                </a:gridCol>
              </a:tblGrid>
              <a:tr h="30368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Stored waste (31.12.21)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Volume</a:t>
                      </a:r>
                      <a:r>
                        <a:rPr lang="en-GB" sz="1400" baseline="0" dirty="0"/>
                        <a:t> (m3)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6975441"/>
                  </a:ext>
                </a:extLst>
              </a:tr>
              <a:tr h="30368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Clearance</a:t>
                      </a:r>
                      <a:r>
                        <a:rPr lang="en-GB" sz="1400" baseline="0" dirty="0"/>
                        <a:t> candidates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1604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4611602"/>
                  </a:ext>
                </a:extLst>
              </a:tr>
              <a:tr h="30368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TFA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3881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2008662"/>
                  </a:ext>
                </a:extLst>
              </a:tr>
              <a:tr h="30368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340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9610472"/>
                  </a:ext>
                </a:extLst>
              </a:tr>
              <a:tr h="29547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5824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4995344"/>
                  </a:ext>
                </a:extLst>
              </a:tr>
              <a:tr h="29547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Percentage</a:t>
                      </a:r>
                      <a:r>
                        <a:rPr lang="en-GB" sz="1400" baseline="0" dirty="0"/>
                        <a:t> of storage space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6659644"/>
                  </a:ext>
                </a:extLst>
              </a:tr>
            </a:tbl>
          </a:graphicData>
        </a:graphic>
      </p:graphicFrame>
      <p:pic>
        <p:nvPicPr>
          <p:cNvPr id="9" name="Espace réservé du contenu 3">
            <a:extLst>
              <a:ext uri="{FF2B5EF4-FFF2-40B4-BE49-F238E27FC236}">
                <a16:creationId xmlns:a16="http://schemas.microsoft.com/office/drawing/2014/main" id="{224024E4-5DD0-4473-AA28-E0B9025C264D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077" y="3920183"/>
            <a:ext cx="3175397" cy="1803284"/>
          </a:xfrm>
          <a:prstGeom prst="rect">
            <a:avLst/>
          </a:prstGeom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10D9995-5D07-9186-273A-4A10713CFD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20039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CERN Radioactive Waste disposal pathways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AB514-1390-44D7-A966-87A75907DFF5}" type="slidenum">
              <a:rPr lang="en-GB" smtClean="0"/>
              <a:t>32</a:t>
            </a:fld>
            <a:endParaRPr lang="en-GB"/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C7F6FE9F-783F-B988-24AC-B9B998BA1B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076297"/>
              </p:ext>
            </p:extLst>
          </p:nvPr>
        </p:nvGraphicFramePr>
        <p:xfrm>
          <a:off x="768000" y="2612794"/>
          <a:ext cx="10656000" cy="3205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680000">
                  <a:extLst>
                    <a:ext uri="{9D8B030D-6E8A-4147-A177-3AD203B41FA5}">
                      <a16:colId xmlns:a16="http://schemas.microsoft.com/office/drawing/2014/main" val="4253785309"/>
                    </a:ext>
                  </a:extLst>
                </a:gridCol>
                <a:gridCol w="5976000">
                  <a:extLst>
                    <a:ext uri="{9D8B030D-6E8A-4147-A177-3AD203B41FA5}">
                      <a16:colId xmlns:a16="http://schemas.microsoft.com/office/drawing/2014/main" val="18124710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CERN RW classification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H" dirty="0"/>
                        <a:t>Disposal pathway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98396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Clearance</a:t>
                      </a:r>
                      <a:r>
                        <a:rPr lang="en-CH" dirty="0"/>
                        <a:t> candidates – </a:t>
                      </a:r>
                      <a:r>
                        <a:rPr lang="en-CH" b="1" dirty="0"/>
                        <a:t>CL</a:t>
                      </a:r>
                    </a:p>
                    <a:p>
                      <a:pPr algn="r"/>
                      <a:r>
                        <a:rPr lang="en-CH" dirty="0"/>
                        <a:t>(Candidats </a:t>
                      </a:r>
                      <a:r>
                        <a:rPr lang="en-GB" dirty="0"/>
                        <a:t>à</a:t>
                      </a:r>
                      <a:r>
                        <a:rPr lang="en-CH" dirty="0"/>
                        <a:t> la Liberation Inconditionelle)</a:t>
                      </a:r>
                      <a:endParaRPr lang="en-CH" dirty="0">
                        <a:solidFill>
                          <a:srgbClr val="4D4D4D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H" dirty="0"/>
                        <a:t>Release from regulatory control in </a:t>
                      </a:r>
                      <a:r>
                        <a:rPr lang="en-CH" b="1" dirty="0"/>
                        <a:t>Switzerland </a:t>
                      </a:r>
                      <a:r>
                        <a:rPr lang="en-CH" dirty="0"/>
                        <a:t>(clearance ↔ “free release”)</a:t>
                      </a:r>
                      <a:endParaRPr lang="en-CH" dirty="0">
                        <a:solidFill>
                          <a:srgbClr val="4D4D4D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9825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Very Low-Level Waste – </a:t>
                      </a:r>
                      <a:r>
                        <a:rPr lang="en-CH" b="1" dirty="0">
                          <a:solidFill>
                            <a:schemeClr val="tx1"/>
                          </a:solidFill>
                        </a:rPr>
                        <a:t>TFA</a:t>
                      </a:r>
                    </a:p>
                    <a:p>
                      <a:pPr algn="r"/>
                      <a:r>
                        <a:rPr lang="en-CH" dirty="0"/>
                        <a:t>(Tr</a:t>
                      </a:r>
                      <a:r>
                        <a:rPr lang="en-GB" dirty="0"/>
                        <a:t>è</a:t>
                      </a:r>
                      <a:r>
                        <a:rPr lang="en-CH" dirty="0"/>
                        <a:t>s Faibles Activit</a:t>
                      </a:r>
                      <a:r>
                        <a:rPr lang="en-GB" dirty="0"/>
                        <a:t>é</a:t>
                      </a:r>
                      <a:r>
                        <a:rPr lang="en-CH" dirty="0"/>
                        <a:t>s)</a:t>
                      </a:r>
                      <a:endParaRPr lang="en-CH" dirty="0">
                        <a:solidFill>
                          <a:srgbClr val="4D4D4D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H" dirty="0"/>
                        <a:t>Surface disposal in </a:t>
                      </a:r>
                      <a:r>
                        <a:rPr lang="en-CH" b="1" dirty="0"/>
                        <a:t>France</a:t>
                      </a:r>
                      <a:r>
                        <a:rPr lang="en-CH" dirty="0"/>
                        <a:t>, as defined by the acceptance criteria of the ANDRA CIRES repository.</a:t>
                      </a:r>
                      <a:endParaRPr lang="en-CH" dirty="0">
                        <a:solidFill>
                          <a:srgbClr val="4D4D4D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9216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Intermediate &amp; Low-Level Waste – </a:t>
                      </a:r>
                      <a:r>
                        <a:rPr lang="en-CH" b="1" dirty="0"/>
                        <a:t>FMA-VC</a:t>
                      </a:r>
                    </a:p>
                    <a:p>
                      <a:pPr algn="r"/>
                      <a:r>
                        <a:rPr lang="en-CH" dirty="0"/>
                        <a:t>(Faibles et Moyennes Activit</a:t>
                      </a:r>
                      <a:r>
                        <a:rPr lang="en-GB" dirty="0"/>
                        <a:t>é</a:t>
                      </a:r>
                      <a:r>
                        <a:rPr lang="en-CH" dirty="0"/>
                        <a:t>s a Vies Courtes)</a:t>
                      </a:r>
                      <a:endParaRPr lang="en-CH" dirty="0">
                        <a:solidFill>
                          <a:srgbClr val="4D4D4D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﻿Short-lived intermediate and low level waste, half-life &lt;30 years. Surface disposal in </a:t>
                      </a:r>
                      <a:r>
                        <a:rPr lang="en-GB" b="1" dirty="0"/>
                        <a:t>France</a:t>
                      </a:r>
                      <a:r>
                        <a:rPr lang="en-GB" dirty="0"/>
                        <a:t> as defined by acceptance criteria in ANDRA CSA repository.</a:t>
                      </a:r>
                      <a:endParaRPr lang="en-CH" dirty="0">
                        <a:solidFill>
                          <a:srgbClr val="4D4D4D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7236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Intermediate &amp; Low-Level Waste – </a:t>
                      </a:r>
                      <a:r>
                        <a:rPr lang="en-CH" b="1" dirty="0"/>
                        <a:t>FA-MA</a:t>
                      </a:r>
                    </a:p>
                    <a:p>
                      <a:pPr algn="r"/>
                      <a:r>
                        <a:rPr lang="en-CH" dirty="0"/>
                        <a:t>(Faibles Activites et Moyennes Activit</a:t>
                      </a:r>
                      <a:r>
                        <a:rPr lang="en-GB" dirty="0"/>
                        <a:t>é</a:t>
                      </a:r>
                      <a:r>
                        <a:rPr lang="en-CH" dirty="0"/>
                        <a:t>s)</a:t>
                      </a:r>
                      <a:endParaRPr lang="en-CH" dirty="0">
                        <a:solidFill>
                          <a:srgbClr val="4D4D4D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﻿Intermediate and low-level waste which does not fulfil the FMA-VC criteria and disposal in Switzerland (PSI).</a:t>
                      </a:r>
                      <a:endParaRPr lang="en-CH" dirty="0">
                        <a:solidFill>
                          <a:srgbClr val="4D4D4D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0270243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A0ADC172-48BB-F39A-43AE-6A473E894B4E}"/>
              </a:ext>
            </a:extLst>
          </p:cNvPr>
          <p:cNvSpPr txBox="1"/>
          <p:nvPr/>
        </p:nvSpPr>
        <p:spPr>
          <a:xfrm>
            <a:off x="591939" y="1130363"/>
            <a:ext cx="109371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18878E"/>
              </a:buClr>
              <a:buFont typeface="Wingdings" pitchFamily="2" charset="2"/>
              <a:buChar char="ü"/>
            </a:pPr>
            <a:r>
              <a:rPr lang="en-CH" sz="1600" dirty="0"/>
              <a:t>From 2010, </a:t>
            </a:r>
            <a:r>
              <a:rPr lang="en-CH" sz="1600" b="1" dirty="0"/>
              <a:t>tripartite agreement </a:t>
            </a:r>
            <a:r>
              <a:rPr lang="en-CH" sz="1600" dirty="0"/>
              <a:t>between CERN and Host States, represented by </a:t>
            </a:r>
            <a:r>
              <a:rPr lang="en-GB" sz="1600" b="1" dirty="0"/>
              <a:t>Swiss Federal Office of Public Health</a:t>
            </a:r>
            <a:r>
              <a:rPr lang="en-GB" sz="1600" dirty="0"/>
              <a:t> (OFSP) and the </a:t>
            </a:r>
            <a:r>
              <a:rPr lang="en-GB" sz="1600" b="1" dirty="0"/>
              <a:t>French Nuclear Safety Authority </a:t>
            </a:r>
            <a:r>
              <a:rPr lang="en-GB" sz="1600" dirty="0"/>
              <a:t>(ASN) -&gt; </a:t>
            </a:r>
            <a:r>
              <a:rPr lang="en-GB" sz="1600" dirty="0">
                <a:hlinkClick r:id="rId3"/>
              </a:rPr>
              <a:t>link</a:t>
            </a:r>
            <a:r>
              <a:rPr lang="en-CH" sz="1600" dirty="0"/>
              <a:t> </a:t>
            </a:r>
          </a:p>
          <a:p>
            <a:pPr marL="285750" indent="-285750" algn="just">
              <a:buClr>
                <a:srgbClr val="18878E"/>
              </a:buClr>
              <a:buFont typeface="Wingdings" pitchFamily="2" charset="2"/>
              <a:buChar char="ü"/>
            </a:pPr>
            <a:r>
              <a:rPr lang="en-GB" sz="1600" dirty="0"/>
              <a:t>“</a:t>
            </a:r>
            <a:r>
              <a:rPr lang="en-GB" sz="1600" b="1" dirty="0"/>
              <a:t>Fair Share</a:t>
            </a:r>
            <a:r>
              <a:rPr lang="en-GB" sz="1600" dirty="0"/>
              <a:t>” principle revised in March 2022, with three indicators: the volume eliminated, radiotoxicity and elimination costs. </a:t>
            </a:r>
          </a:p>
          <a:p>
            <a:pPr marL="285750" indent="-285750" algn="just">
              <a:buClr>
                <a:srgbClr val="18878E"/>
              </a:buClr>
              <a:buFont typeface="Wingdings" pitchFamily="2" charset="2"/>
              <a:buChar char="ü"/>
            </a:pPr>
            <a:r>
              <a:rPr lang="en-GB" sz="1600" dirty="0"/>
              <a:t>With these indicators, it will now be possible to better compare and measure the share between the two Host States</a:t>
            </a:r>
            <a:endParaRPr lang="en-CH" sz="1600" dirty="0"/>
          </a:p>
        </p:txBody>
      </p:sp>
      <p:sp>
        <p:nvSpPr>
          <p:cNvPr id="7" name="Footer Placeholder 37">
            <a:extLst>
              <a:ext uri="{FF2B5EF4-FFF2-40B4-BE49-F238E27FC236}">
                <a16:creationId xmlns:a16="http://schemas.microsoft.com/office/drawing/2014/main" id="{1D080287-F937-6569-47D7-4A38B9BDDA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067897"/>
            <a:ext cx="5154038" cy="779421"/>
          </a:xfrm>
        </p:spPr>
        <p:txBody>
          <a:bodyPr/>
          <a:lstStyle/>
          <a:p>
            <a:r>
              <a:rPr lang="en-US" sz="1000" b="1" u="sng" dirty="0"/>
              <a:t>A. Infantino</a:t>
            </a:r>
            <a:r>
              <a:rPr lang="en-US" sz="1000" b="1" dirty="0"/>
              <a:t>, </a:t>
            </a:r>
            <a:r>
              <a:rPr lang="en-US" sz="1000" b="1" dirty="0" err="1"/>
              <a:t>P.Dyrcz</a:t>
            </a:r>
            <a:r>
              <a:rPr lang="en-US" sz="1000" b="1" dirty="0"/>
              <a:t> (RP-AS)</a:t>
            </a:r>
          </a:p>
          <a:p>
            <a:r>
              <a:rPr lang="en-GB" sz="1000" b="1" dirty="0"/>
              <a:t>Radiation protection aspects for HL-LHC</a:t>
            </a:r>
          </a:p>
          <a:p>
            <a:r>
              <a:rPr lang="en-GB" sz="800" dirty="0"/>
              <a:t>12</a:t>
            </a:r>
            <a:r>
              <a:rPr lang="en-GB" sz="800" baseline="30000" dirty="0"/>
              <a:t>th</a:t>
            </a:r>
            <a:r>
              <a:rPr lang="en-GB" sz="800" dirty="0"/>
              <a:t> HL-LHC collaboration meeting </a:t>
            </a:r>
          </a:p>
          <a:p>
            <a:r>
              <a:rPr lang="en-GB" sz="800" dirty="0"/>
              <a:t>20/09/2022 </a:t>
            </a:r>
          </a:p>
          <a:p>
            <a:r>
              <a:rPr lang="en-GB" sz="800" dirty="0"/>
              <a:t>EDMS 2773490</a:t>
            </a:r>
          </a:p>
        </p:txBody>
      </p:sp>
    </p:spTree>
    <p:extLst>
      <p:ext uri="{BB962C8B-B14F-4D97-AF65-F5344CB8AC3E}">
        <p14:creationId xmlns:p14="http://schemas.microsoft.com/office/powerpoint/2010/main" val="346581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240" y="997872"/>
            <a:ext cx="1870169" cy="539404"/>
          </a:xfrm>
          <a:prstGeom prst="rect">
            <a:avLst/>
          </a:prstGeom>
        </p:spPr>
      </p:pic>
      <p:grpSp>
        <p:nvGrpSpPr>
          <p:cNvPr id="135" name="Group 134"/>
          <p:cNvGrpSpPr/>
          <p:nvPr/>
        </p:nvGrpSpPr>
        <p:grpSpPr>
          <a:xfrm>
            <a:off x="5973871" y="1487013"/>
            <a:ext cx="6084491" cy="4531293"/>
            <a:chOff x="5973871" y="1487013"/>
            <a:chExt cx="6084491" cy="4531293"/>
          </a:xfrm>
        </p:grpSpPr>
        <p:grpSp>
          <p:nvGrpSpPr>
            <p:cNvPr id="65" name="Group 64"/>
            <p:cNvGrpSpPr/>
            <p:nvPr/>
          </p:nvGrpSpPr>
          <p:grpSpPr>
            <a:xfrm>
              <a:off x="5973871" y="1487013"/>
              <a:ext cx="6084491" cy="4531293"/>
              <a:chOff x="5973871" y="1487013"/>
              <a:chExt cx="6084491" cy="4531293"/>
            </a:xfrm>
          </p:grpSpPr>
          <p:grpSp>
            <p:nvGrpSpPr>
              <p:cNvPr id="55" name="Group 54"/>
              <p:cNvGrpSpPr/>
              <p:nvPr/>
            </p:nvGrpSpPr>
            <p:grpSpPr>
              <a:xfrm>
                <a:off x="5973871" y="1487013"/>
                <a:ext cx="6084491" cy="4531293"/>
                <a:chOff x="5803743" y="1487013"/>
                <a:chExt cx="6084491" cy="4531293"/>
              </a:xfrm>
            </p:grpSpPr>
            <p:sp>
              <p:nvSpPr>
                <p:cNvPr id="54" name="Rectangle 53"/>
                <p:cNvSpPr/>
                <p:nvPr/>
              </p:nvSpPr>
              <p:spPr>
                <a:xfrm>
                  <a:off x="10020694" y="4659025"/>
                  <a:ext cx="86400" cy="1329458"/>
                </a:xfrm>
                <a:prstGeom prst="rect">
                  <a:avLst/>
                </a:prstGeom>
                <a:solidFill>
                  <a:srgbClr val="7E7E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13" name="Picture 12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47" t="1827" r="504"/>
                <a:stretch/>
              </p:blipFill>
              <p:spPr>
                <a:xfrm>
                  <a:off x="5803743" y="1487013"/>
                  <a:ext cx="6084491" cy="3261493"/>
                </a:xfrm>
                <a:prstGeom prst="rect">
                  <a:avLst/>
                </a:prstGeom>
              </p:spPr>
            </p:pic>
            <p:sp>
              <p:nvSpPr>
                <p:cNvPr id="53" name="Rectangle 52"/>
                <p:cNvSpPr/>
                <p:nvPr/>
              </p:nvSpPr>
              <p:spPr>
                <a:xfrm>
                  <a:off x="8964706" y="4688848"/>
                  <a:ext cx="86400" cy="1329458"/>
                </a:xfrm>
                <a:prstGeom prst="rect">
                  <a:avLst/>
                </a:prstGeom>
                <a:solidFill>
                  <a:srgbClr val="7E7E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6974852" y="2091392"/>
                <a:ext cx="409443" cy="409443"/>
                <a:chOff x="6294474" y="699397"/>
                <a:chExt cx="754912" cy="754912"/>
              </a:xfrm>
            </p:grpSpPr>
            <p:sp>
              <p:nvSpPr>
                <p:cNvPr id="56" name="Oval 55"/>
                <p:cNvSpPr/>
                <p:nvPr/>
              </p:nvSpPr>
              <p:spPr>
                <a:xfrm>
                  <a:off x="6294474" y="699397"/>
                  <a:ext cx="754912" cy="754912"/>
                </a:xfrm>
                <a:prstGeom prst="ellipse">
                  <a:avLst/>
                </a:prstGeom>
                <a:noFill/>
                <a:ln w="31750">
                  <a:solidFill>
                    <a:schemeClr val="bg1">
                      <a:lumMod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6404139" y="809062"/>
                  <a:ext cx="535582" cy="535582"/>
                </a:xfrm>
                <a:prstGeom prst="ellipse">
                  <a:avLst/>
                </a:prstGeom>
                <a:noFill/>
                <a:ln w="31750">
                  <a:solidFill>
                    <a:schemeClr val="bg1">
                      <a:lumMod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7751458" y="2091392"/>
                <a:ext cx="409443" cy="409443"/>
                <a:chOff x="6294474" y="699397"/>
                <a:chExt cx="754912" cy="754912"/>
              </a:xfrm>
            </p:grpSpPr>
            <p:sp>
              <p:nvSpPr>
                <p:cNvPr id="60" name="Oval 59"/>
                <p:cNvSpPr/>
                <p:nvPr/>
              </p:nvSpPr>
              <p:spPr>
                <a:xfrm>
                  <a:off x="6294474" y="699397"/>
                  <a:ext cx="754912" cy="754912"/>
                </a:xfrm>
                <a:prstGeom prst="ellipse">
                  <a:avLst/>
                </a:prstGeom>
                <a:noFill/>
                <a:ln w="31750">
                  <a:solidFill>
                    <a:schemeClr val="bg1">
                      <a:lumMod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6404139" y="809062"/>
                  <a:ext cx="535582" cy="535582"/>
                </a:xfrm>
                <a:prstGeom prst="ellipse">
                  <a:avLst/>
                </a:prstGeom>
                <a:noFill/>
                <a:ln w="31750">
                  <a:solidFill>
                    <a:schemeClr val="bg1">
                      <a:lumMod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8528064" y="2091392"/>
                <a:ext cx="409443" cy="409443"/>
                <a:chOff x="6294474" y="699397"/>
                <a:chExt cx="754912" cy="754912"/>
              </a:xfrm>
            </p:grpSpPr>
            <p:sp>
              <p:nvSpPr>
                <p:cNvPr id="63" name="Oval 62"/>
                <p:cNvSpPr/>
                <p:nvPr/>
              </p:nvSpPr>
              <p:spPr>
                <a:xfrm>
                  <a:off x="6294474" y="699397"/>
                  <a:ext cx="754912" cy="754912"/>
                </a:xfrm>
                <a:prstGeom prst="ellipse">
                  <a:avLst/>
                </a:prstGeom>
                <a:noFill/>
                <a:ln w="31750">
                  <a:solidFill>
                    <a:schemeClr val="bg1">
                      <a:lumMod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6404139" y="809062"/>
                  <a:ext cx="535582" cy="535582"/>
                </a:xfrm>
                <a:prstGeom prst="ellipse">
                  <a:avLst/>
                </a:prstGeom>
                <a:noFill/>
                <a:ln w="31750">
                  <a:solidFill>
                    <a:schemeClr val="bg1">
                      <a:lumMod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97" name="Group 96"/>
            <p:cNvGrpSpPr/>
            <p:nvPr/>
          </p:nvGrpSpPr>
          <p:grpSpPr>
            <a:xfrm>
              <a:off x="10402614" y="2459187"/>
              <a:ext cx="288000" cy="288000"/>
              <a:chOff x="8888940" y="691746"/>
              <a:chExt cx="396493" cy="396493"/>
            </a:xfrm>
          </p:grpSpPr>
          <p:pic>
            <p:nvPicPr>
              <p:cNvPr id="95" name="Picture 9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36419" y="739225"/>
                <a:ext cx="301535" cy="301535"/>
              </a:xfrm>
              <a:prstGeom prst="rect">
                <a:avLst/>
              </a:prstGeom>
            </p:spPr>
          </p:pic>
          <p:sp>
            <p:nvSpPr>
              <p:cNvPr id="96" name="Oval 95"/>
              <p:cNvSpPr/>
              <p:nvPr/>
            </p:nvSpPr>
            <p:spPr>
              <a:xfrm>
                <a:off x="8888940" y="691746"/>
                <a:ext cx="396493" cy="396493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8" name="TextBox 97"/>
            <p:cNvSpPr txBox="1"/>
            <p:nvPr/>
          </p:nvSpPr>
          <p:spPr>
            <a:xfrm>
              <a:off x="10690614" y="2320154"/>
              <a:ext cx="133826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/>
                <a:t>Non-accessible UA area during LHC operation</a:t>
              </a:r>
              <a:endParaRPr lang="en-GB" sz="1000" i="1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0792703" y="5157748"/>
              <a:ext cx="113373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/>
                <a:t>Accessible UA area during LHC operation</a:t>
              </a:r>
              <a:endParaRPr lang="en-GB" sz="1000" i="1" dirty="0"/>
            </a:p>
          </p:txBody>
        </p:sp>
        <p:cxnSp>
          <p:nvCxnSpPr>
            <p:cNvPr id="100" name="Straight Arrow Connector 99"/>
            <p:cNvCxnSpPr>
              <a:stCxn id="101" idx="2"/>
            </p:cNvCxnSpPr>
            <p:nvPr/>
          </p:nvCxnSpPr>
          <p:spPr>
            <a:xfrm flipH="1" flipV="1">
              <a:off x="10014799" y="5434747"/>
              <a:ext cx="489905" cy="7665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" name="Group 102"/>
            <p:cNvGrpSpPr/>
            <p:nvPr/>
          </p:nvGrpSpPr>
          <p:grpSpPr>
            <a:xfrm>
              <a:off x="10504704" y="5298412"/>
              <a:ext cx="288000" cy="288000"/>
              <a:chOff x="10840935" y="1692349"/>
              <a:chExt cx="396493" cy="396493"/>
            </a:xfrm>
          </p:grpSpPr>
          <p:pic>
            <p:nvPicPr>
              <p:cNvPr id="94" name="Picture 9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97094" y="1742243"/>
                <a:ext cx="284174" cy="284174"/>
              </a:xfrm>
              <a:prstGeom prst="rect">
                <a:avLst/>
              </a:prstGeom>
            </p:spPr>
          </p:pic>
          <p:sp>
            <p:nvSpPr>
              <p:cNvPr id="101" name="Oval 100"/>
              <p:cNvSpPr/>
              <p:nvPr/>
            </p:nvSpPr>
            <p:spPr>
              <a:xfrm>
                <a:off x="10840935" y="1692349"/>
                <a:ext cx="396493" cy="396493"/>
              </a:xfrm>
              <a:prstGeom prst="ellipse">
                <a:avLst/>
              </a:prstGeom>
              <a:noFill/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10504704" y="4734038"/>
              <a:ext cx="288000" cy="288000"/>
              <a:chOff x="11562671" y="2377192"/>
              <a:chExt cx="396493" cy="396493"/>
            </a:xfrm>
          </p:grpSpPr>
          <p:pic>
            <p:nvPicPr>
              <p:cNvPr id="93" name="Picture 92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18750" y="2433271"/>
                <a:ext cx="284335" cy="284335"/>
              </a:xfrm>
              <a:prstGeom prst="rect">
                <a:avLst/>
              </a:prstGeom>
            </p:spPr>
          </p:pic>
          <p:sp>
            <p:nvSpPr>
              <p:cNvPr id="102" name="Oval 101"/>
              <p:cNvSpPr/>
              <p:nvPr/>
            </p:nvSpPr>
            <p:spPr>
              <a:xfrm>
                <a:off x="11562671" y="2377192"/>
                <a:ext cx="396493" cy="396493"/>
              </a:xfrm>
              <a:prstGeom prst="ellipse">
                <a:avLst/>
              </a:pr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5" name="TextBox 104"/>
            <p:cNvSpPr txBox="1"/>
            <p:nvPr/>
          </p:nvSpPr>
          <p:spPr>
            <a:xfrm>
              <a:off x="10785815" y="4674697"/>
              <a:ext cx="120450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/>
                <a:t>Ventilation and sector doors</a:t>
              </a:r>
              <a:endParaRPr lang="en-GB" sz="1000" i="1" dirty="0"/>
            </a:p>
          </p:txBody>
        </p:sp>
        <p:cxnSp>
          <p:nvCxnSpPr>
            <p:cNvPr id="106" name="Straight Arrow Connector 105"/>
            <p:cNvCxnSpPr>
              <a:stCxn id="102" idx="2"/>
            </p:cNvCxnSpPr>
            <p:nvPr/>
          </p:nvCxnSpPr>
          <p:spPr>
            <a:xfrm flipH="1" flipV="1">
              <a:off x="9968152" y="4543036"/>
              <a:ext cx="536552" cy="335002"/>
            </a:xfrm>
            <a:prstGeom prst="straightConnector1">
              <a:avLst/>
            </a:prstGeom>
            <a:ln>
              <a:solidFill>
                <a:srgbClr val="0055A0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>
              <a:stCxn id="102" idx="2"/>
            </p:cNvCxnSpPr>
            <p:nvPr/>
          </p:nvCxnSpPr>
          <p:spPr>
            <a:xfrm flipH="1" flipV="1">
              <a:off x="9943776" y="4157522"/>
              <a:ext cx="560928" cy="720516"/>
            </a:xfrm>
            <a:prstGeom prst="straightConnector1">
              <a:avLst/>
            </a:prstGeom>
            <a:ln>
              <a:solidFill>
                <a:srgbClr val="0055A0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>
              <a:stCxn id="96" idx="2"/>
            </p:cNvCxnSpPr>
            <p:nvPr/>
          </p:nvCxnSpPr>
          <p:spPr>
            <a:xfrm flipH="1">
              <a:off x="9835319" y="2603187"/>
              <a:ext cx="567295" cy="1002908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>
              <a:stCxn id="96" idx="2"/>
            </p:cNvCxnSpPr>
            <p:nvPr/>
          </p:nvCxnSpPr>
          <p:spPr>
            <a:xfrm flipH="1" flipV="1">
              <a:off x="9720367" y="2362645"/>
              <a:ext cx="682247" cy="240542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6" name="Group 125"/>
            <p:cNvGrpSpPr/>
            <p:nvPr/>
          </p:nvGrpSpPr>
          <p:grpSpPr>
            <a:xfrm>
              <a:off x="10404557" y="3187181"/>
              <a:ext cx="288000" cy="288000"/>
              <a:chOff x="7645236" y="1178500"/>
              <a:chExt cx="515665" cy="515665"/>
            </a:xfrm>
          </p:grpSpPr>
          <p:pic>
            <p:nvPicPr>
              <p:cNvPr id="124" name="Picture 123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13520" y="1247256"/>
                <a:ext cx="379095" cy="379095"/>
              </a:xfrm>
              <a:prstGeom prst="rect">
                <a:avLst/>
              </a:prstGeom>
            </p:spPr>
          </p:pic>
          <p:sp>
            <p:nvSpPr>
              <p:cNvPr id="125" name="Oval 124"/>
              <p:cNvSpPr/>
              <p:nvPr/>
            </p:nvSpPr>
            <p:spPr>
              <a:xfrm>
                <a:off x="7645236" y="1178500"/>
                <a:ext cx="515665" cy="515665"/>
              </a:xfrm>
              <a:prstGeom prst="ellipse">
                <a:avLst/>
              </a:pr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7" name="TextBox 126"/>
            <p:cNvSpPr txBox="1"/>
            <p:nvPr/>
          </p:nvSpPr>
          <p:spPr>
            <a:xfrm>
              <a:off x="10686803" y="3131126"/>
              <a:ext cx="13076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/>
                <a:t>Emergency escape path (UPR17)</a:t>
              </a:r>
              <a:endParaRPr lang="en-GB" sz="1000" i="1" dirty="0"/>
            </a:p>
          </p:txBody>
        </p:sp>
        <p:cxnSp>
          <p:nvCxnSpPr>
            <p:cNvPr id="128" name="Straight Arrow Connector 127"/>
            <p:cNvCxnSpPr>
              <a:stCxn id="125" idx="5"/>
            </p:cNvCxnSpPr>
            <p:nvPr/>
          </p:nvCxnSpPr>
          <p:spPr>
            <a:xfrm>
              <a:off x="10650380" y="3433004"/>
              <a:ext cx="417670" cy="580518"/>
            </a:xfrm>
            <a:prstGeom prst="straightConnector1">
              <a:avLst/>
            </a:prstGeom>
            <a:ln>
              <a:solidFill>
                <a:srgbClr val="0055A0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extBox 131"/>
            <p:cNvSpPr txBox="1"/>
            <p:nvPr/>
          </p:nvSpPr>
          <p:spPr>
            <a:xfrm>
              <a:off x="7062098" y="2168377"/>
              <a:ext cx="2349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50000"/>
                    </a:schemeClr>
                  </a:solidFill>
                </a:rPr>
                <a:t>1</a:t>
              </a:r>
              <a:endParaRPr lang="en-GB" sz="10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7835590" y="2168377"/>
              <a:ext cx="2349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50000"/>
                    </a:schemeClr>
                  </a:solidFill>
                </a:rPr>
                <a:t>2</a:t>
              </a:r>
              <a:endParaRPr lang="en-GB" sz="10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8615310" y="2176683"/>
              <a:ext cx="2349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50000"/>
                    </a:schemeClr>
                  </a:solidFill>
                </a:rPr>
                <a:t>3</a:t>
              </a:r>
              <a:endParaRPr lang="en-GB" sz="10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and FLUKA modelling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33</a:t>
            </a:fld>
            <a:endParaRPr lang="en-GB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83112" y="3003342"/>
            <a:ext cx="3483833" cy="220955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grpSp>
        <p:nvGrpSpPr>
          <p:cNvPr id="80" name="Group 79"/>
          <p:cNvGrpSpPr/>
          <p:nvPr/>
        </p:nvGrpSpPr>
        <p:grpSpPr>
          <a:xfrm>
            <a:off x="348439" y="2545451"/>
            <a:ext cx="5516975" cy="523220"/>
            <a:chOff x="348439" y="2300927"/>
            <a:chExt cx="5516975" cy="523220"/>
          </a:xfrm>
        </p:grpSpPr>
        <p:grpSp>
          <p:nvGrpSpPr>
            <p:cNvPr id="21" name="Group 20"/>
            <p:cNvGrpSpPr/>
            <p:nvPr/>
          </p:nvGrpSpPr>
          <p:grpSpPr>
            <a:xfrm>
              <a:off x="348439" y="2364291"/>
              <a:ext cx="396493" cy="396493"/>
              <a:chOff x="571230" y="2771223"/>
              <a:chExt cx="396493" cy="396493"/>
            </a:xfrm>
          </p:grpSpPr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628891" y="2823093"/>
                <a:ext cx="281170" cy="292753"/>
              </a:xfrm>
              <a:custGeom>
                <a:avLst/>
                <a:gdLst>
                  <a:gd name="T0" fmla="*/ 59 w 288"/>
                  <a:gd name="T1" fmla="*/ 72 h 300"/>
                  <a:gd name="T2" fmla="*/ 114 w 288"/>
                  <a:gd name="T3" fmla="*/ 84 h 300"/>
                  <a:gd name="T4" fmla="*/ 59 w 288"/>
                  <a:gd name="T5" fmla="*/ 72 h 300"/>
                  <a:gd name="T6" fmla="*/ 87 w 288"/>
                  <a:gd name="T7" fmla="*/ 81 h 300"/>
                  <a:gd name="T8" fmla="*/ 87 w 288"/>
                  <a:gd name="T9" fmla="*/ 67 h 300"/>
                  <a:gd name="T10" fmla="*/ 0 w 288"/>
                  <a:gd name="T11" fmla="*/ 76 h 300"/>
                  <a:gd name="T12" fmla="*/ 0 w 288"/>
                  <a:gd name="T13" fmla="*/ 76 h 300"/>
                  <a:gd name="T14" fmla="*/ 288 w 288"/>
                  <a:gd name="T15" fmla="*/ 77 h 300"/>
                  <a:gd name="T16" fmla="*/ 150 w 288"/>
                  <a:gd name="T17" fmla="*/ 215 h 300"/>
                  <a:gd name="T18" fmla="*/ 273 w 288"/>
                  <a:gd name="T19" fmla="*/ 83 h 300"/>
                  <a:gd name="T20" fmla="*/ 15 w 288"/>
                  <a:gd name="T21" fmla="*/ 83 h 300"/>
                  <a:gd name="T22" fmla="*/ 138 w 288"/>
                  <a:gd name="T23" fmla="*/ 215 h 300"/>
                  <a:gd name="T24" fmla="*/ 0 w 288"/>
                  <a:gd name="T25" fmla="*/ 76 h 300"/>
                  <a:gd name="T26" fmla="*/ 288 w 288"/>
                  <a:gd name="T27" fmla="*/ 229 h 300"/>
                  <a:gd name="T28" fmla="*/ 150 w 288"/>
                  <a:gd name="T29" fmla="*/ 229 h 300"/>
                  <a:gd name="T30" fmla="*/ 116 w 288"/>
                  <a:gd name="T31" fmla="*/ 114 h 300"/>
                  <a:gd name="T32" fmla="*/ 171 w 288"/>
                  <a:gd name="T33" fmla="*/ 102 h 300"/>
                  <a:gd name="T34" fmla="*/ 116 w 288"/>
                  <a:gd name="T35" fmla="*/ 102 h 300"/>
                  <a:gd name="T36" fmla="*/ 144 w 288"/>
                  <a:gd name="T37" fmla="*/ 97 h 300"/>
                  <a:gd name="T38" fmla="*/ 144 w 288"/>
                  <a:gd name="T39" fmla="*/ 111 h 300"/>
                  <a:gd name="T40" fmla="*/ 144 w 288"/>
                  <a:gd name="T41" fmla="*/ 97 h 300"/>
                  <a:gd name="T42" fmla="*/ 171 w 288"/>
                  <a:gd name="T43" fmla="*/ 43 h 300"/>
                  <a:gd name="T44" fmla="*/ 116 w 288"/>
                  <a:gd name="T45" fmla="*/ 43 h 300"/>
                  <a:gd name="T46" fmla="*/ 171 w 288"/>
                  <a:gd name="T47" fmla="*/ 55 h 300"/>
                  <a:gd name="T48" fmla="*/ 161 w 288"/>
                  <a:gd name="T49" fmla="*/ 45 h 300"/>
                  <a:gd name="T50" fmla="*/ 127 w 288"/>
                  <a:gd name="T51" fmla="*/ 45 h 300"/>
                  <a:gd name="T52" fmla="*/ 228 w 288"/>
                  <a:gd name="T53" fmla="*/ 84 h 300"/>
                  <a:gd name="T54" fmla="*/ 173 w 288"/>
                  <a:gd name="T55" fmla="*/ 72 h 300"/>
                  <a:gd name="T56" fmla="*/ 173 w 288"/>
                  <a:gd name="T57" fmla="*/ 84 h 300"/>
                  <a:gd name="T58" fmla="*/ 183 w 288"/>
                  <a:gd name="T59" fmla="*/ 74 h 300"/>
                  <a:gd name="T60" fmla="*/ 218 w 288"/>
                  <a:gd name="T61" fmla="*/ 74 h 300"/>
                  <a:gd name="T62" fmla="*/ 183 w 288"/>
                  <a:gd name="T63" fmla="*/ 74 h 300"/>
                  <a:gd name="T64" fmla="*/ 138 w 288"/>
                  <a:gd name="T65" fmla="*/ 300 h 300"/>
                  <a:gd name="T66" fmla="*/ 0 w 288"/>
                  <a:gd name="T67" fmla="*/ 1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8" h="300">
                    <a:moveTo>
                      <a:pt x="59" y="72"/>
                    </a:moveTo>
                    <a:lnTo>
                      <a:pt x="59" y="72"/>
                    </a:lnTo>
                    <a:lnTo>
                      <a:pt x="59" y="84"/>
                    </a:lnTo>
                    <a:cubicBezTo>
                      <a:pt x="59" y="104"/>
                      <a:pt x="114" y="104"/>
                      <a:pt x="114" y="84"/>
                    </a:cubicBezTo>
                    <a:lnTo>
                      <a:pt x="114" y="72"/>
                    </a:lnTo>
                    <a:cubicBezTo>
                      <a:pt x="112" y="53"/>
                      <a:pt x="61" y="53"/>
                      <a:pt x="59" y="72"/>
                    </a:cubicBezTo>
                    <a:close/>
                    <a:moveTo>
                      <a:pt x="104" y="74"/>
                    </a:moveTo>
                    <a:cubicBezTo>
                      <a:pt x="104" y="78"/>
                      <a:pt x="96" y="81"/>
                      <a:pt x="87" y="81"/>
                    </a:cubicBezTo>
                    <a:cubicBezTo>
                      <a:pt x="77" y="81"/>
                      <a:pt x="70" y="78"/>
                      <a:pt x="70" y="74"/>
                    </a:cubicBezTo>
                    <a:cubicBezTo>
                      <a:pt x="70" y="70"/>
                      <a:pt x="77" y="67"/>
                      <a:pt x="87" y="67"/>
                    </a:cubicBezTo>
                    <a:cubicBezTo>
                      <a:pt x="96" y="67"/>
                      <a:pt x="104" y="70"/>
                      <a:pt x="104" y="74"/>
                    </a:cubicBezTo>
                    <a:close/>
                    <a:moveTo>
                      <a:pt x="0" y="76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44" y="0"/>
                    </a:lnTo>
                    <a:lnTo>
                      <a:pt x="288" y="77"/>
                    </a:lnTo>
                    <a:lnTo>
                      <a:pt x="288" y="142"/>
                    </a:lnTo>
                    <a:lnTo>
                      <a:pt x="150" y="215"/>
                    </a:lnTo>
                    <a:lnTo>
                      <a:pt x="150" y="148"/>
                    </a:lnTo>
                    <a:lnTo>
                      <a:pt x="273" y="83"/>
                    </a:lnTo>
                    <a:lnTo>
                      <a:pt x="144" y="14"/>
                    </a:lnTo>
                    <a:lnTo>
                      <a:pt x="15" y="83"/>
                    </a:lnTo>
                    <a:lnTo>
                      <a:pt x="138" y="148"/>
                    </a:lnTo>
                    <a:lnTo>
                      <a:pt x="138" y="215"/>
                    </a:lnTo>
                    <a:lnTo>
                      <a:pt x="0" y="141"/>
                    </a:lnTo>
                    <a:lnTo>
                      <a:pt x="0" y="76"/>
                    </a:lnTo>
                    <a:close/>
                    <a:moveTo>
                      <a:pt x="288" y="156"/>
                    </a:moveTo>
                    <a:lnTo>
                      <a:pt x="288" y="229"/>
                    </a:lnTo>
                    <a:lnTo>
                      <a:pt x="150" y="300"/>
                    </a:lnTo>
                    <a:lnTo>
                      <a:pt x="150" y="229"/>
                    </a:lnTo>
                    <a:lnTo>
                      <a:pt x="288" y="156"/>
                    </a:lnTo>
                    <a:close/>
                    <a:moveTo>
                      <a:pt x="116" y="114"/>
                    </a:moveTo>
                    <a:cubicBezTo>
                      <a:pt x="116" y="134"/>
                      <a:pt x="171" y="135"/>
                      <a:pt x="171" y="114"/>
                    </a:cubicBezTo>
                    <a:lnTo>
                      <a:pt x="171" y="102"/>
                    </a:lnTo>
                    <a:cubicBezTo>
                      <a:pt x="169" y="83"/>
                      <a:pt x="118" y="83"/>
                      <a:pt x="117" y="102"/>
                    </a:cubicBezTo>
                    <a:lnTo>
                      <a:pt x="116" y="102"/>
                    </a:lnTo>
                    <a:lnTo>
                      <a:pt x="116" y="114"/>
                    </a:lnTo>
                    <a:close/>
                    <a:moveTo>
                      <a:pt x="144" y="97"/>
                    </a:moveTo>
                    <a:cubicBezTo>
                      <a:pt x="153" y="97"/>
                      <a:pt x="161" y="100"/>
                      <a:pt x="161" y="104"/>
                    </a:cubicBezTo>
                    <a:cubicBezTo>
                      <a:pt x="161" y="108"/>
                      <a:pt x="153" y="111"/>
                      <a:pt x="144" y="111"/>
                    </a:cubicBezTo>
                    <a:cubicBezTo>
                      <a:pt x="134" y="111"/>
                      <a:pt x="127" y="108"/>
                      <a:pt x="127" y="104"/>
                    </a:cubicBezTo>
                    <a:cubicBezTo>
                      <a:pt x="127" y="100"/>
                      <a:pt x="134" y="97"/>
                      <a:pt x="144" y="97"/>
                    </a:cubicBezTo>
                    <a:close/>
                    <a:moveTo>
                      <a:pt x="171" y="55"/>
                    </a:moveTo>
                    <a:lnTo>
                      <a:pt x="171" y="43"/>
                    </a:lnTo>
                    <a:cubicBezTo>
                      <a:pt x="169" y="24"/>
                      <a:pt x="118" y="24"/>
                      <a:pt x="117" y="43"/>
                    </a:cubicBezTo>
                    <a:lnTo>
                      <a:pt x="116" y="43"/>
                    </a:lnTo>
                    <a:lnTo>
                      <a:pt x="116" y="55"/>
                    </a:lnTo>
                    <a:cubicBezTo>
                      <a:pt x="116" y="75"/>
                      <a:pt x="171" y="75"/>
                      <a:pt x="171" y="55"/>
                    </a:cubicBezTo>
                    <a:close/>
                    <a:moveTo>
                      <a:pt x="144" y="38"/>
                    </a:moveTo>
                    <a:cubicBezTo>
                      <a:pt x="153" y="38"/>
                      <a:pt x="161" y="41"/>
                      <a:pt x="161" y="45"/>
                    </a:cubicBezTo>
                    <a:cubicBezTo>
                      <a:pt x="161" y="49"/>
                      <a:pt x="153" y="52"/>
                      <a:pt x="144" y="52"/>
                    </a:cubicBezTo>
                    <a:cubicBezTo>
                      <a:pt x="134" y="52"/>
                      <a:pt x="127" y="49"/>
                      <a:pt x="127" y="45"/>
                    </a:cubicBezTo>
                    <a:cubicBezTo>
                      <a:pt x="127" y="41"/>
                      <a:pt x="134" y="38"/>
                      <a:pt x="144" y="38"/>
                    </a:cubicBezTo>
                    <a:close/>
                    <a:moveTo>
                      <a:pt x="228" y="84"/>
                    </a:moveTo>
                    <a:lnTo>
                      <a:pt x="228" y="72"/>
                    </a:lnTo>
                    <a:cubicBezTo>
                      <a:pt x="226" y="53"/>
                      <a:pt x="175" y="53"/>
                      <a:pt x="173" y="72"/>
                    </a:cubicBezTo>
                    <a:lnTo>
                      <a:pt x="173" y="72"/>
                    </a:lnTo>
                    <a:lnTo>
                      <a:pt x="173" y="84"/>
                    </a:lnTo>
                    <a:cubicBezTo>
                      <a:pt x="173" y="104"/>
                      <a:pt x="228" y="104"/>
                      <a:pt x="228" y="84"/>
                    </a:cubicBezTo>
                    <a:close/>
                    <a:moveTo>
                      <a:pt x="183" y="74"/>
                    </a:moveTo>
                    <a:cubicBezTo>
                      <a:pt x="183" y="70"/>
                      <a:pt x="191" y="67"/>
                      <a:pt x="201" y="67"/>
                    </a:cubicBezTo>
                    <a:cubicBezTo>
                      <a:pt x="210" y="67"/>
                      <a:pt x="218" y="70"/>
                      <a:pt x="218" y="74"/>
                    </a:cubicBezTo>
                    <a:cubicBezTo>
                      <a:pt x="218" y="78"/>
                      <a:pt x="210" y="81"/>
                      <a:pt x="201" y="81"/>
                    </a:cubicBezTo>
                    <a:cubicBezTo>
                      <a:pt x="191" y="81"/>
                      <a:pt x="183" y="78"/>
                      <a:pt x="183" y="74"/>
                    </a:cubicBezTo>
                    <a:close/>
                    <a:moveTo>
                      <a:pt x="138" y="229"/>
                    </a:moveTo>
                    <a:lnTo>
                      <a:pt x="138" y="300"/>
                    </a:lnTo>
                    <a:lnTo>
                      <a:pt x="0" y="229"/>
                    </a:lnTo>
                    <a:lnTo>
                      <a:pt x="0" y="156"/>
                    </a:lnTo>
                    <a:lnTo>
                      <a:pt x="138" y="229"/>
                    </a:lnTo>
                    <a:close/>
                  </a:path>
                </a:pathLst>
              </a:custGeom>
              <a:solidFill>
                <a:srgbClr val="0055A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571230" y="2771223"/>
                <a:ext cx="396493" cy="396493"/>
              </a:xfrm>
              <a:prstGeom prst="ellipse">
                <a:avLst/>
              </a:pr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" name="Rectangle 3"/>
            <p:cNvSpPr/>
            <p:nvPr/>
          </p:nvSpPr>
          <p:spPr>
            <a:xfrm>
              <a:off x="769307" y="2300927"/>
              <a:ext cx="509610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sz="1400" b="1" dirty="0"/>
                <a:t>LHC</a:t>
              </a:r>
              <a:r>
                <a:rPr lang="en-GB" sz="1400" dirty="0"/>
                <a:t> Point 1 geometry: </a:t>
              </a:r>
              <a:r>
                <a:rPr lang="en-GB" sz="1400" b="1" dirty="0"/>
                <a:t>UA17 + LHC tunnel </a:t>
              </a:r>
              <a:r>
                <a:rPr lang="en-GB" sz="1400" dirty="0"/>
                <a:t>from 130m to 190m from IP1. Main outcome applicable to all UAs.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348439" y="3896167"/>
            <a:ext cx="5516975" cy="523220"/>
            <a:chOff x="348439" y="3700050"/>
            <a:chExt cx="5516975" cy="523220"/>
          </a:xfrm>
        </p:grpSpPr>
        <p:sp>
          <p:nvSpPr>
            <p:cNvPr id="15" name="Rectangle 14"/>
            <p:cNvSpPr/>
            <p:nvPr/>
          </p:nvSpPr>
          <p:spPr>
            <a:xfrm>
              <a:off x="769307" y="3700050"/>
              <a:ext cx="509610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en-US" sz="1400" b="1" dirty="0">
                  <a:solidFill>
                    <a:srgbClr val="0055A0"/>
                  </a:solidFill>
                </a:rPr>
                <a:t>Excavation scenarios</a:t>
              </a:r>
              <a:r>
                <a:rPr lang="en-US" sz="1400" dirty="0">
                  <a:solidFill>
                    <a:srgbClr val="0055A0"/>
                  </a:solidFill>
                </a:rPr>
                <a:t>: average rock thickness from the LHC vault of 150/300 cm → preliminary assumptions.</a:t>
              </a: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348439" y="3763414"/>
              <a:ext cx="396493" cy="396493"/>
              <a:chOff x="5531604" y="2355527"/>
              <a:chExt cx="396493" cy="396493"/>
            </a:xfrm>
          </p:grpSpPr>
          <p:sp>
            <p:nvSpPr>
              <p:cNvPr id="41" name="Oval 40"/>
              <p:cNvSpPr/>
              <p:nvPr/>
            </p:nvSpPr>
            <p:spPr>
              <a:xfrm>
                <a:off x="5531604" y="2355527"/>
                <a:ext cx="396493" cy="396493"/>
              </a:xfrm>
              <a:prstGeom prst="ellipse">
                <a:avLst/>
              </a:pr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Freeform 21"/>
              <p:cNvSpPr>
                <a:spLocks noEditPoints="1"/>
              </p:cNvSpPr>
              <p:nvPr/>
            </p:nvSpPr>
            <p:spPr bwMode="auto">
              <a:xfrm>
                <a:off x="5604730" y="2428821"/>
                <a:ext cx="250240" cy="249902"/>
              </a:xfrm>
              <a:custGeom>
                <a:avLst/>
                <a:gdLst>
                  <a:gd name="T0" fmla="*/ 26 w 301"/>
                  <a:gd name="T1" fmla="*/ 81 h 300"/>
                  <a:gd name="T2" fmla="*/ 41 w 301"/>
                  <a:gd name="T3" fmla="*/ 50 h 300"/>
                  <a:gd name="T4" fmla="*/ 50 w 301"/>
                  <a:gd name="T5" fmla="*/ 44 h 300"/>
                  <a:gd name="T6" fmla="*/ 117 w 301"/>
                  <a:gd name="T7" fmla="*/ 39 h 300"/>
                  <a:gd name="T8" fmla="*/ 134 w 301"/>
                  <a:gd name="T9" fmla="*/ 44 h 300"/>
                  <a:gd name="T10" fmla="*/ 169 w 301"/>
                  <a:gd name="T11" fmla="*/ 79 h 300"/>
                  <a:gd name="T12" fmla="*/ 173 w 301"/>
                  <a:gd name="T13" fmla="*/ 91 h 300"/>
                  <a:gd name="T14" fmla="*/ 173 w 301"/>
                  <a:gd name="T15" fmla="*/ 204 h 300"/>
                  <a:gd name="T16" fmla="*/ 210 w 301"/>
                  <a:gd name="T17" fmla="*/ 235 h 300"/>
                  <a:gd name="T18" fmla="*/ 244 w 301"/>
                  <a:gd name="T19" fmla="*/ 197 h 300"/>
                  <a:gd name="T20" fmla="*/ 268 w 301"/>
                  <a:gd name="T21" fmla="*/ 202 h 300"/>
                  <a:gd name="T22" fmla="*/ 301 w 301"/>
                  <a:gd name="T23" fmla="*/ 300 h 300"/>
                  <a:gd name="T24" fmla="*/ 151 w 301"/>
                  <a:gd name="T25" fmla="*/ 300 h 300"/>
                  <a:gd name="T26" fmla="*/ 202 w 301"/>
                  <a:gd name="T27" fmla="*/ 244 h 300"/>
                  <a:gd name="T28" fmla="*/ 126 w 301"/>
                  <a:gd name="T29" fmla="*/ 181 h 300"/>
                  <a:gd name="T30" fmla="*/ 104 w 301"/>
                  <a:gd name="T31" fmla="*/ 162 h 300"/>
                  <a:gd name="T32" fmla="*/ 129 w 301"/>
                  <a:gd name="T33" fmla="*/ 207 h 300"/>
                  <a:gd name="T34" fmla="*/ 131 w 301"/>
                  <a:gd name="T35" fmla="*/ 214 h 300"/>
                  <a:gd name="T36" fmla="*/ 136 w 301"/>
                  <a:gd name="T37" fmla="*/ 290 h 300"/>
                  <a:gd name="T38" fmla="*/ 126 w 301"/>
                  <a:gd name="T39" fmla="*/ 300 h 300"/>
                  <a:gd name="T40" fmla="*/ 116 w 301"/>
                  <a:gd name="T41" fmla="*/ 292 h 300"/>
                  <a:gd name="T42" fmla="*/ 101 w 301"/>
                  <a:gd name="T43" fmla="*/ 228 h 300"/>
                  <a:gd name="T44" fmla="*/ 99 w 301"/>
                  <a:gd name="T45" fmla="*/ 224 h 300"/>
                  <a:gd name="T46" fmla="*/ 65 w 301"/>
                  <a:gd name="T47" fmla="*/ 187 h 300"/>
                  <a:gd name="T48" fmla="*/ 20 w 301"/>
                  <a:gd name="T49" fmla="*/ 294 h 300"/>
                  <a:gd name="T50" fmla="*/ 11 w 301"/>
                  <a:gd name="T51" fmla="*/ 300 h 300"/>
                  <a:gd name="T52" fmla="*/ 1 w 301"/>
                  <a:gd name="T53" fmla="*/ 290 h 300"/>
                  <a:gd name="T54" fmla="*/ 30 w 301"/>
                  <a:gd name="T55" fmla="*/ 144 h 300"/>
                  <a:gd name="T56" fmla="*/ 36 w 301"/>
                  <a:gd name="T57" fmla="*/ 132 h 300"/>
                  <a:gd name="T58" fmla="*/ 50 w 301"/>
                  <a:gd name="T59" fmla="*/ 117 h 300"/>
                  <a:gd name="T60" fmla="*/ 6 w 301"/>
                  <a:gd name="T61" fmla="*/ 80 h 300"/>
                  <a:gd name="T62" fmla="*/ 14 w 301"/>
                  <a:gd name="T63" fmla="*/ 71 h 300"/>
                  <a:gd name="T64" fmla="*/ 26 w 301"/>
                  <a:gd name="T65" fmla="*/ 81 h 300"/>
                  <a:gd name="T66" fmla="*/ 112 w 301"/>
                  <a:gd name="T67" fmla="*/ 152 h 300"/>
                  <a:gd name="T68" fmla="*/ 134 w 301"/>
                  <a:gd name="T69" fmla="*/ 171 h 300"/>
                  <a:gd name="T70" fmla="*/ 158 w 301"/>
                  <a:gd name="T71" fmla="*/ 192 h 300"/>
                  <a:gd name="T72" fmla="*/ 145 w 301"/>
                  <a:gd name="T73" fmla="*/ 117 h 300"/>
                  <a:gd name="T74" fmla="*/ 112 w 301"/>
                  <a:gd name="T75" fmla="*/ 152 h 300"/>
                  <a:gd name="T76" fmla="*/ 37 w 301"/>
                  <a:gd name="T77" fmla="*/ 90 h 300"/>
                  <a:gd name="T78" fmla="*/ 58 w 301"/>
                  <a:gd name="T79" fmla="*/ 107 h 300"/>
                  <a:gd name="T80" fmla="*/ 93 w 301"/>
                  <a:gd name="T81" fmla="*/ 68 h 300"/>
                  <a:gd name="T82" fmla="*/ 59 w 301"/>
                  <a:gd name="T83" fmla="*/ 66 h 300"/>
                  <a:gd name="T84" fmla="*/ 37 w 301"/>
                  <a:gd name="T85" fmla="*/ 90 h 300"/>
                  <a:gd name="T86" fmla="*/ 183 w 301"/>
                  <a:gd name="T87" fmla="*/ 0 h 300"/>
                  <a:gd name="T88" fmla="*/ 213 w 301"/>
                  <a:gd name="T89" fmla="*/ 31 h 300"/>
                  <a:gd name="T90" fmla="*/ 183 w 301"/>
                  <a:gd name="T91" fmla="*/ 61 h 300"/>
                  <a:gd name="T92" fmla="*/ 152 w 301"/>
                  <a:gd name="T93" fmla="*/ 31 h 300"/>
                  <a:gd name="T94" fmla="*/ 183 w 301"/>
                  <a:gd name="T9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01" h="300">
                    <a:moveTo>
                      <a:pt x="26" y="81"/>
                    </a:moveTo>
                    <a:cubicBezTo>
                      <a:pt x="30" y="72"/>
                      <a:pt x="37" y="58"/>
                      <a:pt x="41" y="50"/>
                    </a:cubicBezTo>
                    <a:cubicBezTo>
                      <a:pt x="43" y="47"/>
                      <a:pt x="46" y="45"/>
                      <a:pt x="50" y="44"/>
                    </a:cubicBezTo>
                    <a:cubicBezTo>
                      <a:pt x="67" y="43"/>
                      <a:pt x="103" y="40"/>
                      <a:pt x="117" y="39"/>
                    </a:cubicBezTo>
                    <a:cubicBezTo>
                      <a:pt x="124" y="39"/>
                      <a:pt x="129" y="40"/>
                      <a:pt x="134" y="44"/>
                    </a:cubicBezTo>
                    <a:lnTo>
                      <a:pt x="169" y="79"/>
                    </a:lnTo>
                    <a:cubicBezTo>
                      <a:pt x="172" y="82"/>
                      <a:pt x="173" y="87"/>
                      <a:pt x="173" y="91"/>
                    </a:cubicBezTo>
                    <a:lnTo>
                      <a:pt x="173" y="204"/>
                    </a:lnTo>
                    <a:lnTo>
                      <a:pt x="210" y="235"/>
                    </a:lnTo>
                    <a:lnTo>
                      <a:pt x="244" y="197"/>
                    </a:lnTo>
                    <a:cubicBezTo>
                      <a:pt x="252" y="189"/>
                      <a:pt x="265" y="192"/>
                      <a:pt x="268" y="202"/>
                    </a:cubicBezTo>
                    <a:cubicBezTo>
                      <a:pt x="280" y="238"/>
                      <a:pt x="301" y="300"/>
                      <a:pt x="301" y="300"/>
                    </a:cubicBezTo>
                    <a:lnTo>
                      <a:pt x="151" y="300"/>
                    </a:lnTo>
                    <a:lnTo>
                      <a:pt x="202" y="244"/>
                    </a:lnTo>
                    <a:lnTo>
                      <a:pt x="126" y="181"/>
                    </a:lnTo>
                    <a:lnTo>
                      <a:pt x="104" y="162"/>
                    </a:lnTo>
                    <a:lnTo>
                      <a:pt x="129" y="207"/>
                    </a:lnTo>
                    <a:cubicBezTo>
                      <a:pt x="130" y="209"/>
                      <a:pt x="131" y="212"/>
                      <a:pt x="131" y="214"/>
                    </a:cubicBezTo>
                    <a:lnTo>
                      <a:pt x="136" y="290"/>
                    </a:lnTo>
                    <a:cubicBezTo>
                      <a:pt x="136" y="294"/>
                      <a:pt x="133" y="300"/>
                      <a:pt x="126" y="300"/>
                    </a:cubicBezTo>
                    <a:cubicBezTo>
                      <a:pt x="121" y="300"/>
                      <a:pt x="117" y="297"/>
                      <a:pt x="116" y="292"/>
                    </a:cubicBezTo>
                    <a:cubicBezTo>
                      <a:pt x="113" y="276"/>
                      <a:pt x="104" y="237"/>
                      <a:pt x="101" y="228"/>
                    </a:cubicBezTo>
                    <a:cubicBezTo>
                      <a:pt x="101" y="226"/>
                      <a:pt x="100" y="225"/>
                      <a:pt x="99" y="224"/>
                    </a:cubicBezTo>
                    <a:cubicBezTo>
                      <a:pt x="92" y="216"/>
                      <a:pt x="65" y="187"/>
                      <a:pt x="65" y="187"/>
                    </a:cubicBezTo>
                    <a:cubicBezTo>
                      <a:pt x="65" y="187"/>
                      <a:pt x="30" y="271"/>
                      <a:pt x="20" y="294"/>
                    </a:cubicBezTo>
                    <a:cubicBezTo>
                      <a:pt x="19" y="298"/>
                      <a:pt x="16" y="300"/>
                      <a:pt x="11" y="300"/>
                    </a:cubicBezTo>
                    <a:cubicBezTo>
                      <a:pt x="5" y="300"/>
                      <a:pt x="1" y="295"/>
                      <a:pt x="1" y="290"/>
                    </a:cubicBezTo>
                    <a:cubicBezTo>
                      <a:pt x="1" y="288"/>
                      <a:pt x="23" y="183"/>
                      <a:pt x="30" y="144"/>
                    </a:cubicBezTo>
                    <a:cubicBezTo>
                      <a:pt x="31" y="140"/>
                      <a:pt x="33" y="136"/>
                      <a:pt x="36" y="132"/>
                    </a:cubicBezTo>
                    <a:lnTo>
                      <a:pt x="50" y="117"/>
                    </a:lnTo>
                    <a:lnTo>
                      <a:pt x="6" y="80"/>
                    </a:lnTo>
                    <a:cubicBezTo>
                      <a:pt x="0" y="75"/>
                      <a:pt x="8" y="65"/>
                      <a:pt x="14" y="71"/>
                    </a:cubicBezTo>
                    <a:lnTo>
                      <a:pt x="26" y="81"/>
                    </a:lnTo>
                    <a:close/>
                    <a:moveTo>
                      <a:pt x="112" y="152"/>
                    </a:moveTo>
                    <a:lnTo>
                      <a:pt x="134" y="171"/>
                    </a:lnTo>
                    <a:lnTo>
                      <a:pt x="158" y="192"/>
                    </a:lnTo>
                    <a:lnTo>
                      <a:pt x="145" y="117"/>
                    </a:lnTo>
                    <a:lnTo>
                      <a:pt x="112" y="152"/>
                    </a:lnTo>
                    <a:close/>
                    <a:moveTo>
                      <a:pt x="37" y="90"/>
                    </a:moveTo>
                    <a:lnTo>
                      <a:pt x="58" y="107"/>
                    </a:lnTo>
                    <a:lnTo>
                      <a:pt x="93" y="68"/>
                    </a:lnTo>
                    <a:lnTo>
                      <a:pt x="59" y="66"/>
                    </a:lnTo>
                    <a:lnTo>
                      <a:pt x="37" y="90"/>
                    </a:lnTo>
                    <a:close/>
                    <a:moveTo>
                      <a:pt x="183" y="0"/>
                    </a:moveTo>
                    <a:cubicBezTo>
                      <a:pt x="200" y="0"/>
                      <a:pt x="213" y="14"/>
                      <a:pt x="213" y="31"/>
                    </a:cubicBezTo>
                    <a:cubicBezTo>
                      <a:pt x="213" y="47"/>
                      <a:pt x="200" y="61"/>
                      <a:pt x="183" y="61"/>
                    </a:cubicBezTo>
                    <a:cubicBezTo>
                      <a:pt x="166" y="61"/>
                      <a:pt x="152" y="47"/>
                      <a:pt x="152" y="31"/>
                    </a:cubicBezTo>
                    <a:cubicBezTo>
                      <a:pt x="152" y="14"/>
                      <a:pt x="166" y="0"/>
                      <a:pt x="1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83" name="Group 82"/>
          <p:cNvGrpSpPr/>
          <p:nvPr/>
        </p:nvGrpSpPr>
        <p:grpSpPr>
          <a:xfrm>
            <a:off x="348439" y="4571525"/>
            <a:ext cx="5516975" cy="540000"/>
            <a:chOff x="348439" y="4404663"/>
            <a:chExt cx="5516975" cy="540000"/>
          </a:xfrm>
        </p:grpSpPr>
        <p:sp>
          <p:nvSpPr>
            <p:cNvPr id="7" name="Rectangle 6"/>
            <p:cNvSpPr/>
            <p:nvPr/>
          </p:nvSpPr>
          <p:spPr>
            <a:xfrm>
              <a:off x="769307" y="4404663"/>
              <a:ext cx="5096107" cy="5400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400" dirty="0"/>
                <a:t>Accidental scenario: </a:t>
              </a:r>
              <a:r>
                <a:rPr lang="en-US" sz="1400" b="1" dirty="0"/>
                <a:t>loss of the LHC beam </a:t>
              </a:r>
              <a:r>
                <a:rPr lang="en-US" sz="1400" dirty="0"/>
                <a:t>below the 2</a:t>
              </a:r>
              <a:r>
                <a:rPr lang="en-US" sz="1400" baseline="30000" dirty="0"/>
                <a:t>nd</a:t>
              </a:r>
              <a:r>
                <a:rPr lang="en-US" sz="1400" dirty="0"/>
                <a:t> or the 3</a:t>
              </a:r>
              <a:r>
                <a:rPr lang="en-US" sz="1400" baseline="30000" dirty="0"/>
                <a:t>rd</a:t>
              </a:r>
              <a:r>
                <a:rPr lang="en-US" sz="1400" dirty="0"/>
                <a:t> core (i.e. on the MBRC.4R1 or MCBYH.4R1).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348439" y="4476417"/>
              <a:ext cx="396493" cy="396493"/>
              <a:chOff x="4280449" y="2355528"/>
              <a:chExt cx="396493" cy="396493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4280449" y="2355528"/>
                <a:ext cx="396493" cy="396493"/>
              </a:xfrm>
              <a:prstGeom prst="ellipse">
                <a:avLst/>
              </a:pr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Freeform 77"/>
              <p:cNvSpPr>
                <a:spLocks noEditPoints="1"/>
              </p:cNvSpPr>
              <p:nvPr/>
            </p:nvSpPr>
            <p:spPr bwMode="auto">
              <a:xfrm>
                <a:off x="4328423" y="2403499"/>
                <a:ext cx="300546" cy="300546"/>
              </a:xfrm>
              <a:custGeom>
                <a:avLst/>
                <a:gdLst>
                  <a:gd name="T0" fmla="*/ 250 w 300"/>
                  <a:gd name="T1" fmla="*/ 38 h 300"/>
                  <a:gd name="T2" fmla="*/ 213 w 300"/>
                  <a:gd name="T3" fmla="*/ 0 h 300"/>
                  <a:gd name="T4" fmla="*/ 175 w 300"/>
                  <a:gd name="T5" fmla="*/ 38 h 300"/>
                  <a:gd name="T6" fmla="*/ 177 w 300"/>
                  <a:gd name="T7" fmla="*/ 49 h 300"/>
                  <a:gd name="T8" fmla="*/ 124 w 300"/>
                  <a:gd name="T9" fmla="*/ 88 h 300"/>
                  <a:gd name="T10" fmla="*/ 139 w 300"/>
                  <a:gd name="T11" fmla="*/ 108 h 300"/>
                  <a:gd name="T12" fmla="*/ 192 w 300"/>
                  <a:gd name="T13" fmla="*/ 69 h 300"/>
                  <a:gd name="T14" fmla="*/ 213 w 300"/>
                  <a:gd name="T15" fmla="*/ 75 h 300"/>
                  <a:gd name="T16" fmla="*/ 250 w 300"/>
                  <a:gd name="T17" fmla="*/ 38 h 300"/>
                  <a:gd name="T18" fmla="*/ 225 w 300"/>
                  <a:gd name="T19" fmla="*/ 38 h 300"/>
                  <a:gd name="T20" fmla="*/ 213 w 300"/>
                  <a:gd name="T21" fmla="*/ 50 h 300"/>
                  <a:gd name="T22" fmla="*/ 200 w 300"/>
                  <a:gd name="T23" fmla="*/ 38 h 300"/>
                  <a:gd name="T24" fmla="*/ 213 w 300"/>
                  <a:gd name="T25" fmla="*/ 25 h 300"/>
                  <a:gd name="T26" fmla="*/ 225 w 300"/>
                  <a:gd name="T27" fmla="*/ 38 h 300"/>
                  <a:gd name="T28" fmla="*/ 263 w 300"/>
                  <a:gd name="T29" fmla="*/ 188 h 300"/>
                  <a:gd name="T30" fmla="*/ 300 w 300"/>
                  <a:gd name="T31" fmla="*/ 151 h 300"/>
                  <a:gd name="T32" fmla="*/ 263 w 300"/>
                  <a:gd name="T33" fmla="*/ 113 h 300"/>
                  <a:gd name="T34" fmla="*/ 228 w 300"/>
                  <a:gd name="T35" fmla="*/ 138 h 300"/>
                  <a:gd name="T36" fmla="*/ 149 w 300"/>
                  <a:gd name="T37" fmla="*/ 138 h 300"/>
                  <a:gd name="T38" fmla="*/ 150 w 300"/>
                  <a:gd name="T39" fmla="*/ 150 h 300"/>
                  <a:gd name="T40" fmla="*/ 149 w 300"/>
                  <a:gd name="T41" fmla="*/ 163 h 300"/>
                  <a:gd name="T42" fmla="*/ 227 w 300"/>
                  <a:gd name="T43" fmla="*/ 163 h 300"/>
                  <a:gd name="T44" fmla="*/ 263 w 300"/>
                  <a:gd name="T45" fmla="*/ 188 h 300"/>
                  <a:gd name="T46" fmla="*/ 250 w 300"/>
                  <a:gd name="T47" fmla="*/ 151 h 300"/>
                  <a:gd name="T48" fmla="*/ 263 w 300"/>
                  <a:gd name="T49" fmla="*/ 138 h 300"/>
                  <a:gd name="T50" fmla="*/ 275 w 300"/>
                  <a:gd name="T51" fmla="*/ 151 h 300"/>
                  <a:gd name="T52" fmla="*/ 263 w 300"/>
                  <a:gd name="T53" fmla="*/ 163 h 300"/>
                  <a:gd name="T54" fmla="*/ 250 w 300"/>
                  <a:gd name="T55" fmla="*/ 151 h 300"/>
                  <a:gd name="T56" fmla="*/ 0 w 300"/>
                  <a:gd name="T57" fmla="*/ 150 h 300"/>
                  <a:gd name="T58" fmla="*/ 63 w 300"/>
                  <a:gd name="T59" fmla="*/ 213 h 300"/>
                  <a:gd name="T60" fmla="*/ 125 w 300"/>
                  <a:gd name="T61" fmla="*/ 150 h 300"/>
                  <a:gd name="T62" fmla="*/ 63 w 300"/>
                  <a:gd name="T63" fmla="*/ 88 h 300"/>
                  <a:gd name="T64" fmla="*/ 0 w 300"/>
                  <a:gd name="T65" fmla="*/ 150 h 300"/>
                  <a:gd name="T66" fmla="*/ 25 w 300"/>
                  <a:gd name="T67" fmla="*/ 150 h 300"/>
                  <a:gd name="T68" fmla="*/ 63 w 300"/>
                  <a:gd name="T69" fmla="*/ 113 h 300"/>
                  <a:gd name="T70" fmla="*/ 100 w 300"/>
                  <a:gd name="T71" fmla="*/ 150 h 300"/>
                  <a:gd name="T72" fmla="*/ 63 w 300"/>
                  <a:gd name="T73" fmla="*/ 188 h 300"/>
                  <a:gd name="T74" fmla="*/ 25 w 300"/>
                  <a:gd name="T75" fmla="*/ 150 h 300"/>
                  <a:gd name="T76" fmla="*/ 124 w 300"/>
                  <a:gd name="T77" fmla="*/ 212 h 300"/>
                  <a:gd name="T78" fmla="*/ 177 w 300"/>
                  <a:gd name="T79" fmla="*/ 251 h 300"/>
                  <a:gd name="T80" fmla="*/ 175 w 300"/>
                  <a:gd name="T81" fmla="*/ 263 h 300"/>
                  <a:gd name="T82" fmla="*/ 213 w 300"/>
                  <a:gd name="T83" fmla="*/ 300 h 300"/>
                  <a:gd name="T84" fmla="*/ 250 w 300"/>
                  <a:gd name="T85" fmla="*/ 263 h 300"/>
                  <a:gd name="T86" fmla="*/ 213 w 300"/>
                  <a:gd name="T87" fmla="*/ 225 h 300"/>
                  <a:gd name="T88" fmla="*/ 192 w 300"/>
                  <a:gd name="T89" fmla="*/ 231 h 300"/>
                  <a:gd name="T90" fmla="*/ 139 w 300"/>
                  <a:gd name="T91" fmla="*/ 192 h 300"/>
                  <a:gd name="T92" fmla="*/ 124 w 300"/>
                  <a:gd name="T93" fmla="*/ 212 h 300"/>
                  <a:gd name="T94" fmla="*/ 200 w 300"/>
                  <a:gd name="T95" fmla="*/ 263 h 300"/>
                  <a:gd name="T96" fmla="*/ 213 w 300"/>
                  <a:gd name="T97" fmla="*/ 250 h 300"/>
                  <a:gd name="T98" fmla="*/ 225 w 300"/>
                  <a:gd name="T99" fmla="*/ 263 h 300"/>
                  <a:gd name="T100" fmla="*/ 213 w 300"/>
                  <a:gd name="T101" fmla="*/ 275 h 300"/>
                  <a:gd name="T102" fmla="*/ 200 w 300"/>
                  <a:gd name="T103" fmla="*/ 263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0" h="300">
                    <a:moveTo>
                      <a:pt x="250" y="38"/>
                    </a:moveTo>
                    <a:cubicBezTo>
                      <a:pt x="250" y="17"/>
                      <a:pt x="233" y="0"/>
                      <a:pt x="213" y="0"/>
                    </a:cubicBezTo>
                    <a:cubicBezTo>
                      <a:pt x="192" y="0"/>
                      <a:pt x="175" y="17"/>
                      <a:pt x="175" y="38"/>
                    </a:cubicBezTo>
                    <a:cubicBezTo>
                      <a:pt x="175" y="41"/>
                      <a:pt x="176" y="45"/>
                      <a:pt x="177" y="49"/>
                    </a:cubicBezTo>
                    <a:lnTo>
                      <a:pt x="124" y="88"/>
                    </a:lnTo>
                    <a:cubicBezTo>
                      <a:pt x="130" y="94"/>
                      <a:pt x="135" y="101"/>
                      <a:pt x="139" y="108"/>
                    </a:cubicBezTo>
                    <a:lnTo>
                      <a:pt x="192" y="69"/>
                    </a:lnTo>
                    <a:cubicBezTo>
                      <a:pt x="198" y="73"/>
                      <a:pt x="205" y="75"/>
                      <a:pt x="213" y="75"/>
                    </a:cubicBezTo>
                    <a:cubicBezTo>
                      <a:pt x="233" y="75"/>
                      <a:pt x="250" y="58"/>
                      <a:pt x="250" y="38"/>
                    </a:cubicBezTo>
                    <a:close/>
                    <a:moveTo>
                      <a:pt x="225" y="38"/>
                    </a:moveTo>
                    <a:cubicBezTo>
                      <a:pt x="225" y="44"/>
                      <a:pt x="219" y="50"/>
                      <a:pt x="213" y="50"/>
                    </a:cubicBezTo>
                    <a:cubicBezTo>
                      <a:pt x="206" y="50"/>
                      <a:pt x="200" y="44"/>
                      <a:pt x="200" y="38"/>
                    </a:cubicBezTo>
                    <a:cubicBezTo>
                      <a:pt x="200" y="31"/>
                      <a:pt x="206" y="25"/>
                      <a:pt x="213" y="25"/>
                    </a:cubicBezTo>
                    <a:cubicBezTo>
                      <a:pt x="219" y="25"/>
                      <a:pt x="225" y="31"/>
                      <a:pt x="225" y="38"/>
                    </a:cubicBezTo>
                    <a:close/>
                    <a:moveTo>
                      <a:pt x="263" y="188"/>
                    </a:moveTo>
                    <a:cubicBezTo>
                      <a:pt x="283" y="188"/>
                      <a:pt x="300" y="171"/>
                      <a:pt x="300" y="151"/>
                    </a:cubicBezTo>
                    <a:cubicBezTo>
                      <a:pt x="300" y="130"/>
                      <a:pt x="283" y="113"/>
                      <a:pt x="263" y="113"/>
                    </a:cubicBezTo>
                    <a:cubicBezTo>
                      <a:pt x="246" y="113"/>
                      <a:pt x="233" y="123"/>
                      <a:pt x="228" y="138"/>
                    </a:cubicBezTo>
                    <a:lnTo>
                      <a:pt x="149" y="138"/>
                    </a:lnTo>
                    <a:cubicBezTo>
                      <a:pt x="150" y="142"/>
                      <a:pt x="150" y="146"/>
                      <a:pt x="150" y="150"/>
                    </a:cubicBezTo>
                    <a:cubicBezTo>
                      <a:pt x="150" y="154"/>
                      <a:pt x="150" y="158"/>
                      <a:pt x="149" y="163"/>
                    </a:cubicBezTo>
                    <a:lnTo>
                      <a:pt x="227" y="163"/>
                    </a:lnTo>
                    <a:cubicBezTo>
                      <a:pt x="232" y="177"/>
                      <a:pt x="246" y="188"/>
                      <a:pt x="263" y="188"/>
                    </a:cubicBezTo>
                    <a:close/>
                    <a:moveTo>
                      <a:pt x="250" y="151"/>
                    </a:moveTo>
                    <a:cubicBezTo>
                      <a:pt x="250" y="144"/>
                      <a:pt x="256" y="138"/>
                      <a:pt x="263" y="138"/>
                    </a:cubicBezTo>
                    <a:cubicBezTo>
                      <a:pt x="269" y="138"/>
                      <a:pt x="275" y="144"/>
                      <a:pt x="275" y="151"/>
                    </a:cubicBezTo>
                    <a:cubicBezTo>
                      <a:pt x="275" y="158"/>
                      <a:pt x="269" y="163"/>
                      <a:pt x="263" y="163"/>
                    </a:cubicBezTo>
                    <a:cubicBezTo>
                      <a:pt x="256" y="163"/>
                      <a:pt x="250" y="158"/>
                      <a:pt x="250" y="151"/>
                    </a:cubicBezTo>
                    <a:close/>
                    <a:moveTo>
                      <a:pt x="0" y="150"/>
                    </a:moveTo>
                    <a:cubicBezTo>
                      <a:pt x="0" y="185"/>
                      <a:pt x="28" y="213"/>
                      <a:pt x="63" y="213"/>
                    </a:cubicBezTo>
                    <a:cubicBezTo>
                      <a:pt x="97" y="213"/>
                      <a:pt x="125" y="185"/>
                      <a:pt x="125" y="150"/>
                    </a:cubicBezTo>
                    <a:cubicBezTo>
                      <a:pt x="125" y="115"/>
                      <a:pt x="97" y="88"/>
                      <a:pt x="63" y="88"/>
                    </a:cubicBezTo>
                    <a:cubicBezTo>
                      <a:pt x="28" y="88"/>
                      <a:pt x="0" y="115"/>
                      <a:pt x="0" y="150"/>
                    </a:cubicBezTo>
                    <a:close/>
                    <a:moveTo>
                      <a:pt x="25" y="150"/>
                    </a:moveTo>
                    <a:cubicBezTo>
                      <a:pt x="25" y="129"/>
                      <a:pt x="42" y="113"/>
                      <a:pt x="63" y="113"/>
                    </a:cubicBezTo>
                    <a:cubicBezTo>
                      <a:pt x="83" y="113"/>
                      <a:pt x="100" y="129"/>
                      <a:pt x="100" y="150"/>
                    </a:cubicBezTo>
                    <a:cubicBezTo>
                      <a:pt x="100" y="171"/>
                      <a:pt x="83" y="188"/>
                      <a:pt x="63" y="188"/>
                    </a:cubicBezTo>
                    <a:cubicBezTo>
                      <a:pt x="42" y="188"/>
                      <a:pt x="25" y="171"/>
                      <a:pt x="25" y="150"/>
                    </a:cubicBezTo>
                    <a:close/>
                    <a:moveTo>
                      <a:pt x="124" y="212"/>
                    </a:moveTo>
                    <a:lnTo>
                      <a:pt x="177" y="251"/>
                    </a:lnTo>
                    <a:cubicBezTo>
                      <a:pt x="176" y="255"/>
                      <a:pt x="175" y="259"/>
                      <a:pt x="175" y="263"/>
                    </a:cubicBezTo>
                    <a:cubicBezTo>
                      <a:pt x="175" y="283"/>
                      <a:pt x="192" y="300"/>
                      <a:pt x="213" y="300"/>
                    </a:cubicBezTo>
                    <a:cubicBezTo>
                      <a:pt x="233" y="300"/>
                      <a:pt x="250" y="283"/>
                      <a:pt x="250" y="263"/>
                    </a:cubicBezTo>
                    <a:cubicBezTo>
                      <a:pt x="250" y="242"/>
                      <a:pt x="233" y="225"/>
                      <a:pt x="213" y="225"/>
                    </a:cubicBezTo>
                    <a:cubicBezTo>
                      <a:pt x="205" y="225"/>
                      <a:pt x="198" y="227"/>
                      <a:pt x="192" y="231"/>
                    </a:cubicBezTo>
                    <a:lnTo>
                      <a:pt x="139" y="192"/>
                    </a:lnTo>
                    <a:cubicBezTo>
                      <a:pt x="135" y="199"/>
                      <a:pt x="130" y="206"/>
                      <a:pt x="124" y="212"/>
                    </a:cubicBezTo>
                    <a:close/>
                    <a:moveTo>
                      <a:pt x="200" y="263"/>
                    </a:moveTo>
                    <a:cubicBezTo>
                      <a:pt x="200" y="256"/>
                      <a:pt x="206" y="250"/>
                      <a:pt x="213" y="250"/>
                    </a:cubicBezTo>
                    <a:cubicBezTo>
                      <a:pt x="219" y="250"/>
                      <a:pt x="225" y="256"/>
                      <a:pt x="225" y="263"/>
                    </a:cubicBezTo>
                    <a:cubicBezTo>
                      <a:pt x="225" y="269"/>
                      <a:pt x="219" y="275"/>
                      <a:pt x="213" y="275"/>
                    </a:cubicBezTo>
                    <a:cubicBezTo>
                      <a:pt x="206" y="275"/>
                      <a:pt x="200" y="269"/>
                      <a:pt x="200" y="263"/>
                    </a:cubicBez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sp>
        <p:nvSpPr>
          <p:cNvPr id="18" name="Rounded Rectangle 17"/>
          <p:cNvSpPr/>
          <p:nvPr/>
        </p:nvSpPr>
        <p:spPr>
          <a:xfrm>
            <a:off x="5941031" y="5019784"/>
            <a:ext cx="2327091" cy="501945"/>
          </a:xfrm>
          <a:prstGeom prst="round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Run 3: </a:t>
            </a:r>
          </a:p>
          <a:p>
            <a:pPr algn="ctr"/>
            <a:r>
              <a:rPr lang="en-US" sz="1400" b="1" dirty="0"/>
              <a:t>UA Non-Designated area</a:t>
            </a:r>
          </a:p>
        </p:txBody>
      </p:sp>
      <p:cxnSp>
        <p:nvCxnSpPr>
          <p:cNvPr id="31" name="Curved Connector 30"/>
          <p:cNvCxnSpPr/>
          <p:nvPr/>
        </p:nvCxnSpPr>
        <p:spPr>
          <a:xfrm flipV="1">
            <a:off x="9047653" y="4845048"/>
            <a:ext cx="606502" cy="214939"/>
          </a:xfrm>
          <a:prstGeom prst="curvedConnector2">
            <a:avLst/>
          </a:prstGeom>
          <a:ln w="19050"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6-Point Star 65"/>
          <p:cNvSpPr/>
          <p:nvPr/>
        </p:nvSpPr>
        <p:spPr>
          <a:xfrm>
            <a:off x="9605416" y="4592349"/>
            <a:ext cx="229903" cy="229903"/>
          </a:xfrm>
          <a:prstGeom prst="star6">
            <a:avLst/>
          </a:prstGeom>
          <a:solidFill>
            <a:srgbClr val="0055A0"/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" name="Picture 70" descr="Screen Clippi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6326" y="5033630"/>
            <a:ext cx="529092" cy="966359"/>
          </a:xfrm>
          <a:prstGeom prst="rect">
            <a:avLst/>
          </a:prstGeom>
        </p:spPr>
      </p:pic>
      <p:grpSp>
        <p:nvGrpSpPr>
          <p:cNvPr id="79" name="Group 78"/>
          <p:cNvGrpSpPr/>
          <p:nvPr/>
        </p:nvGrpSpPr>
        <p:grpSpPr>
          <a:xfrm>
            <a:off x="348439" y="1870093"/>
            <a:ext cx="5516975" cy="523220"/>
            <a:chOff x="348439" y="1487013"/>
            <a:chExt cx="5516975" cy="523220"/>
          </a:xfrm>
        </p:grpSpPr>
        <p:sp>
          <p:nvSpPr>
            <p:cNvPr id="12" name="Rectangle 11"/>
            <p:cNvSpPr/>
            <p:nvPr/>
          </p:nvSpPr>
          <p:spPr>
            <a:xfrm>
              <a:off x="769307" y="1487013"/>
              <a:ext cx="509610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400" dirty="0">
                  <a:solidFill>
                    <a:srgbClr val="0055A0"/>
                  </a:solidFill>
                </a:rPr>
                <a:t>Aim: verify RP constraints if the </a:t>
              </a:r>
              <a:r>
                <a:rPr lang="en-US" sz="1400" b="1" dirty="0">
                  <a:solidFill>
                    <a:srgbClr val="0055A0"/>
                  </a:solidFill>
                </a:rPr>
                <a:t>cores are partially excavated during Run 3 </a:t>
              </a:r>
              <a:r>
                <a:rPr lang="en-US" sz="1400" dirty="0">
                  <a:solidFill>
                    <a:srgbClr val="0055A0"/>
                  </a:solidFill>
                </a:rPr>
                <a:t>(e.g. EYETS).</a:t>
              </a:r>
              <a:endParaRPr lang="en-GB" sz="1400" dirty="0"/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348439" y="1550377"/>
              <a:ext cx="396493" cy="396493"/>
              <a:chOff x="1176760" y="2817069"/>
              <a:chExt cx="396493" cy="396493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1176760" y="2817069"/>
                <a:ext cx="396493" cy="396493"/>
              </a:xfrm>
              <a:prstGeom prst="ellipse">
                <a:avLst/>
              </a:pr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Freeform 74"/>
              <p:cNvSpPr>
                <a:spLocks noEditPoints="1"/>
              </p:cNvSpPr>
              <p:nvPr/>
            </p:nvSpPr>
            <p:spPr bwMode="auto">
              <a:xfrm>
                <a:off x="1254534" y="2884246"/>
                <a:ext cx="240944" cy="262138"/>
              </a:xfrm>
              <a:custGeom>
                <a:avLst/>
                <a:gdLst>
                  <a:gd name="T0" fmla="*/ 100 w 275"/>
                  <a:gd name="T1" fmla="*/ 263 h 300"/>
                  <a:gd name="T2" fmla="*/ 75 w 275"/>
                  <a:gd name="T3" fmla="*/ 263 h 300"/>
                  <a:gd name="T4" fmla="*/ 75 w 275"/>
                  <a:gd name="T5" fmla="*/ 0 h 300"/>
                  <a:gd name="T6" fmla="*/ 100 w 275"/>
                  <a:gd name="T7" fmla="*/ 0 h 300"/>
                  <a:gd name="T8" fmla="*/ 100 w 275"/>
                  <a:gd name="T9" fmla="*/ 263 h 300"/>
                  <a:gd name="T10" fmla="*/ 237 w 275"/>
                  <a:gd name="T11" fmla="*/ 44 h 300"/>
                  <a:gd name="T12" fmla="*/ 163 w 275"/>
                  <a:gd name="T13" fmla="*/ 13 h 300"/>
                  <a:gd name="T14" fmla="*/ 125 w 275"/>
                  <a:gd name="T15" fmla="*/ 23 h 300"/>
                  <a:gd name="T16" fmla="*/ 125 w 275"/>
                  <a:gd name="T17" fmla="*/ 150 h 300"/>
                  <a:gd name="T18" fmla="*/ 163 w 275"/>
                  <a:gd name="T19" fmla="*/ 134 h 300"/>
                  <a:gd name="T20" fmla="*/ 238 w 275"/>
                  <a:gd name="T21" fmla="*/ 164 h 300"/>
                  <a:gd name="T22" fmla="*/ 275 w 275"/>
                  <a:gd name="T23" fmla="*/ 149 h 300"/>
                  <a:gd name="T24" fmla="*/ 275 w 275"/>
                  <a:gd name="T25" fmla="*/ 29 h 300"/>
                  <a:gd name="T26" fmla="*/ 237 w 275"/>
                  <a:gd name="T27" fmla="*/ 44 h 300"/>
                  <a:gd name="T28" fmla="*/ 125 w 275"/>
                  <a:gd name="T29" fmla="*/ 229 h 300"/>
                  <a:gd name="T30" fmla="*/ 125 w 275"/>
                  <a:gd name="T31" fmla="*/ 252 h 300"/>
                  <a:gd name="T32" fmla="*/ 143 w 275"/>
                  <a:gd name="T33" fmla="*/ 258 h 300"/>
                  <a:gd name="T34" fmla="*/ 143 w 275"/>
                  <a:gd name="T35" fmla="*/ 267 h 300"/>
                  <a:gd name="T36" fmla="*/ 31 w 275"/>
                  <a:gd name="T37" fmla="*/ 267 h 300"/>
                  <a:gd name="T38" fmla="*/ 31 w 275"/>
                  <a:gd name="T39" fmla="*/ 258 h 300"/>
                  <a:gd name="T40" fmla="*/ 50 w 275"/>
                  <a:gd name="T41" fmla="*/ 252 h 300"/>
                  <a:gd name="T42" fmla="*/ 50 w 275"/>
                  <a:gd name="T43" fmla="*/ 229 h 300"/>
                  <a:gd name="T44" fmla="*/ 0 w 275"/>
                  <a:gd name="T45" fmla="*/ 263 h 300"/>
                  <a:gd name="T46" fmla="*/ 87 w 275"/>
                  <a:gd name="T47" fmla="*/ 300 h 300"/>
                  <a:gd name="T48" fmla="*/ 175 w 275"/>
                  <a:gd name="T49" fmla="*/ 263 h 300"/>
                  <a:gd name="T50" fmla="*/ 125 w 275"/>
                  <a:gd name="T51" fmla="*/ 22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5" h="300">
                    <a:moveTo>
                      <a:pt x="100" y="263"/>
                    </a:moveTo>
                    <a:lnTo>
                      <a:pt x="75" y="263"/>
                    </a:lnTo>
                    <a:lnTo>
                      <a:pt x="75" y="0"/>
                    </a:lnTo>
                    <a:lnTo>
                      <a:pt x="100" y="0"/>
                    </a:lnTo>
                    <a:lnTo>
                      <a:pt x="100" y="263"/>
                    </a:lnTo>
                    <a:close/>
                    <a:moveTo>
                      <a:pt x="237" y="44"/>
                    </a:moveTo>
                    <a:cubicBezTo>
                      <a:pt x="203" y="44"/>
                      <a:pt x="202" y="13"/>
                      <a:pt x="163" y="13"/>
                    </a:cubicBezTo>
                    <a:cubicBezTo>
                      <a:pt x="148" y="13"/>
                      <a:pt x="135" y="17"/>
                      <a:pt x="125" y="23"/>
                    </a:cubicBezTo>
                    <a:lnTo>
                      <a:pt x="125" y="150"/>
                    </a:lnTo>
                    <a:cubicBezTo>
                      <a:pt x="134" y="141"/>
                      <a:pt x="150" y="134"/>
                      <a:pt x="163" y="134"/>
                    </a:cubicBezTo>
                    <a:cubicBezTo>
                      <a:pt x="200" y="134"/>
                      <a:pt x="205" y="164"/>
                      <a:pt x="238" y="164"/>
                    </a:cubicBezTo>
                    <a:cubicBezTo>
                      <a:pt x="260" y="164"/>
                      <a:pt x="275" y="149"/>
                      <a:pt x="275" y="149"/>
                    </a:cubicBezTo>
                    <a:lnTo>
                      <a:pt x="275" y="29"/>
                    </a:lnTo>
                    <a:cubicBezTo>
                      <a:pt x="275" y="29"/>
                      <a:pt x="258" y="44"/>
                      <a:pt x="237" y="44"/>
                    </a:cubicBezTo>
                    <a:close/>
                    <a:moveTo>
                      <a:pt x="125" y="229"/>
                    </a:moveTo>
                    <a:lnTo>
                      <a:pt x="125" y="252"/>
                    </a:lnTo>
                    <a:cubicBezTo>
                      <a:pt x="133" y="253"/>
                      <a:pt x="139" y="255"/>
                      <a:pt x="143" y="258"/>
                    </a:cubicBezTo>
                    <a:cubicBezTo>
                      <a:pt x="147" y="261"/>
                      <a:pt x="147" y="264"/>
                      <a:pt x="143" y="267"/>
                    </a:cubicBezTo>
                    <a:cubicBezTo>
                      <a:pt x="125" y="280"/>
                      <a:pt x="49" y="280"/>
                      <a:pt x="31" y="267"/>
                    </a:cubicBezTo>
                    <a:cubicBezTo>
                      <a:pt x="27" y="264"/>
                      <a:pt x="27" y="261"/>
                      <a:pt x="31" y="258"/>
                    </a:cubicBezTo>
                    <a:cubicBezTo>
                      <a:pt x="35" y="255"/>
                      <a:pt x="41" y="253"/>
                      <a:pt x="50" y="252"/>
                    </a:cubicBezTo>
                    <a:lnTo>
                      <a:pt x="50" y="229"/>
                    </a:lnTo>
                    <a:cubicBezTo>
                      <a:pt x="20" y="235"/>
                      <a:pt x="0" y="248"/>
                      <a:pt x="0" y="263"/>
                    </a:cubicBezTo>
                    <a:cubicBezTo>
                      <a:pt x="0" y="283"/>
                      <a:pt x="39" y="300"/>
                      <a:pt x="87" y="300"/>
                    </a:cubicBezTo>
                    <a:cubicBezTo>
                      <a:pt x="135" y="300"/>
                      <a:pt x="175" y="283"/>
                      <a:pt x="175" y="263"/>
                    </a:cubicBezTo>
                    <a:cubicBezTo>
                      <a:pt x="175" y="248"/>
                      <a:pt x="154" y="235"/>
                      <a:pt x="125" y="229"/>
                    </a:cubicBez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84" name="Group 83"/>
          <p:cNvGrpSpPr/>
          <p:nvPr/>
        </p:nvGrpSpPr>
        <p:grpSpPr>
          <a:xfrm>
            <a:off x="348439" y="5263661"/>
            <a:ext cx="5516975" cy="738664"/>
            <a:chOff x="348439" y="5104168"/>
            <a:chExt cx="5516975" cy="738664"/>
          </a:xfrm>
        </p:grpSpPr>
        <p:sp>
          <p:nvSpPr>
            <p:cNvPr id="3" name="TextBox 2"/>
            <p:cNvSpPr txBox="1"/>
            <p:nvPr/>
          </p:nvSpPr>
          <p:spPr>
            <a:xfrm>
              <a:off x="769307" y="5104168"/>
              <a:ext cx="509610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b="1" dirty="0"/>
                <a:t>No shielded doors in the UA </a:t>
              </a:r>
              <a:r>
                <a:rPr lang="en-US" sz="1400" dirty="0"/>
                <a:t>→ The presence of the shielded doors ensure the respect of the dose limits when the cores are fully excavated (see </a:t>
              </a:r>
              <a:r>
                <a:rPr lang="en-US" sz="1400" b="1" dirty="0"/>
                <a:t>EDMS 1611872</a:t>
              </a:r>
              <a:r>
                <a:rPr lang="en-US" sz="1400" dirty="0"/>
                <a:t>).</a:t>
              </a:r>
              <a:endParaRPr lang="en-GB" sz="1400" dirty="0"/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348439" y="5275254"/>
              <a:ext cx="396493" cy="396493"/>
              <a:chOff x="4877416" y="3950320"/>
              <a:chExt cx="396493" cy="396493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4877416" y="3950320"/>
                <a:ext cx="396493" cy="396493"/>
              </a:xfrm>
              <a:prstGeom prst="ellipse">
                <a:avLst/>
              </a:pr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Freeform 77"/>
              <p:cNvSpPr>
                <a:spLocks noEditPoints="1"/>
              </p:cNvSpPr>
              <p:nvPr/>
            </p:nvSpPr>
            <p:spPr bwMode="auto">
              <a:xfrm>
                <a:off x="4954265" y="4037303"/>
                <a:ext cx="242794" cy="222526"/>
              </a:xfrm>
              <a:custGeom>
                <a:avLst/>
                <a:gdLst>
                  <a:gd name="T0" fmla="*/ 188 w 300"/>
                  <a:gd name="T1" fmla="*/ 50 h 275"/>
                  <a:gd name="T2" fmla="*/ 250 w 300"/>
                  <a:gd name="T3" fmla="*/ 50 h 275"/>
                  <a:gd name="T4" fmla="*/ 250 w 300"/>
                  <a:gd name="T5" fmla="*/ 112 h 275"/>
                  <a:gd name="T6" fmla="*/ 300 w 300"/>
                  <a:gd name="T7" fmla="*/ 112 h 275"/>
                  <a:gd name="T8" fmla="*/ 300 w 300"/>
                  <a:gd name="T9" fmla="*/ 212 h 275"/>
                  <a:gd name="T10" fmla="*/ 250 w 300"/>
                  <a:gd name="T11" fmla="*/ 212 h 275"/>
                  <a:gd name="T12" fmla="*/ 250 w 300"/>
                  <a:gd name="T13" fmla="*/ 275 h 275"/>
                  <a:gd name="T14" fmla="*/ 0 w 300"/>
                  <a:gd name="T15" fmla="*/ 275 h 275"/>
                  <a:gd name="T16" fmla="*/ 0 w 300"/>
                  <a:gd name="T17" fmla="*/ 0 h 275"/>
                  <a:gd name="T18" fmla="*/ 188 w 300"/>
                  <a:gd name="T19" fmla="*/ 0 h 275"/>
                  <a:gd name="T20" fmla="*/ 188 w 300"/>
                  <a:gd name="T21" fmla="*/ 50 h 275"/>
                  <a:gd name="T22" fmla="*/ 125 w 300"/>
                  <a:gd name="T23" fmla="*/ 200 h 275"/>
                  <a:gd name="T24" fmla="*/ 25 w 300"/>
                  <a:gd name="T25" fmla="*/ 200 h 275"/>
                  <a:gd name="T26" fmla="*/ 25 w 300"/>
                  <a:gd name="T27" fmla="*/ 250 h 275"/>
                  <a:gd name="T28" fmla="*/ 125 w 300"/>
                  <a:gd name="T29" fmla="*/ 250 h 275"/>
                  <a:gd name="T30" fmla="*/ 125 w 300"/>
                  <a:gd name="T31" fmla="*/ 200 h 275"/>
                  <a:gd name="T32" fmla="*/ 225 w 300"/>
                  <a:gd name="T33" fmla="*/ 200 h 275"/>
                  <a:gd name="T34" fmla="*/ 138 w 300"/>
                  <a:gd name="T35" fmla="*/ 200 h 275"/>
                  <a:gd name="T36" fmla="*/ 138 w 300"/>
                  <a:gd name="T37" fmla="*/ 250 h 275"/>
                  <a:gd name="T38" fmla="*/ 225 w 300"/>
                  <a:gd name="T39" fmla="*/ 250 h 275"/>
                  <a:gd name="T40" fmla="*/ 225 w 300"/>
                  <a:gd name="T41" fmla="*/ 200 h 275"/>
                  <a:gd name="T42" fmla="*/ 88 w 300"/>
                  <a:gd name="T43" fmla="*/ 137 h 275"/>
                  <a:gd name="T44" fmla="*/ 25 w 300"/>
                  <a:gd name="T45" fmla="*/ 137 h 275"/>
                  <a:gd name="T46" fmla="*/ 25 w 300"/>
                  <a:gd name="T47" fmla="*/ 187 h 275"/>
                  <a:gd name="T48" fmla="*/ 88 w 300"/>
                  <a:gd name="T49" fmla="*/ 187 h 275"/>
                  <a:gd name="T50" fmla="*/ 88 w 300"/>
                  <a:gd name="T51" fmla="*/ 137 h 275"/>
                  <a:gd name="T52" fmla="*/ 200 w 300"/>
                  <a:gd name="T53" fmla="*/ 137 h 275"/>
                  <a:gd name="T54" fmla="*/ 100 w 300"/>
                  <a:gd name="T55" fmla="*/ 137 h 275"/>
                  <a:gd name="T56" fmla="*/ 100 w 300"/>
                  <a:gd name="T57" fmla="*/ 187 h 275"/>
                  <a:gd name="T58" fmla="*/ 200 w 300"/>
                  <a:gd name="T59" fmla="*/ 187 h 275"/>
                  <a:gd name="T60" fmla="*/ 200 w 300"/>
                  <a:gd name="T61" fmla="*/ 137 h 275"/>
                  <a:gd name="T62" fmla="*/ 275 w 300"/>
                  <a:gd name="T63" fmla="*/ 137 h 275"/>
                  <a:gd name="T64" fmla="*/ 213 w 300"/>
                  <a:gd name="T65" fmla="*/ 137 h 275"/>
                  <a:gd name="T66" fmla="*/ 213 w 300"/>
                  <a:gd name="T67" fmla="*/ 187 h 275"/>
                  <a:gd name="T68" fmla="*/ 275 w 300"/>
                  <a:gd name="T69" fmla="*/ 187 h 275"/>
                  <a:gd name="T70" fmla="*/ 275 w 300"/>
                  <a:gd name="T71" fmla="*/ 137 h 275"/>
                  <a:gd name="T72" fmla="*/ 138 w 300"/>
                  <a:gd name="T73" fmla="*/ 75 h 275"/>
                  <a:gd name="T74" fmla="*/ 138 w 300"/>
                  <a:gd name="T75" fmla="*/ 125 h 275"/>
                  <a:gd name="T76" fmla="*/ 225 w 300"/>
                  <a:gd name="T77" fmla="*/ 125 h 275"/>
                  <a:gd name="T78" fmla="*/ 225 w 300"/>
                  <a:gd name="T79" fmla="*/ 75 h 275"/>
                  <a:gd name="T80" fmla="*/ 138 w 300"/>
                  <a:gd name="T81" fmla="*/ 75 h 275"/>
                  <a:gd name="T82" fmla="*/ 125 w 300"/>
                  <a:gd name="T83" fmla="*/ 75 h 275"/>
                  <a:gd name="T84" fmla="*/ 25 w 300"/>
                  <a:gd name="T85" fmla="*/ 75 h 275"/>
                  <a:gd name="T86" fmla="*/ 25 w 300"/>
                  <a:gd name="T87" fmla="*/ 125 h 275"/>
                  <a:gd name="T88" fmla="*/ 125 w 300"/>
                  <a:gd name="T89" fmla="*/ 125 h 275"/>
                  <a:gd name="T90" fmla="*/ 125 w 300"/>
                  <a:gd name="T91" fmla="*/ 75 h 275"/>
                  <a:gd name="T92" fmla="*/ 88 w 300"/>
                  <a:gd name="T93" fmla="*/ 25 h 275"/>
                  <a:gd name="T94" fmla="*/ 25 w 300"/>
                  <a:gd name="T95" fmla="*/ 25 h 275"/>
                  <a:gd name="T96" fmla="*/ 25 w 300"/>
                  <a:gd name="T97" fmla="*/ 62 h 275"/>
                  <a:gd name="T98" fmla="*/ 88 w 300"/>
                  <a:gd name="T99" fmla="*/ 62 h 275"/>
                  <a:gd name="T100" fmla="*/ 88 w 300"/>
                  <a:gd name="T101" fmla="*/ 25 h 275"/>
                  <a:gd name="T102" fmla="*/ 163 w 300"/>
                  <a:gd name="T103" fmla="*/ 25 h 275"/>
                  <a:gd name="T104" fmla="*/ 100 w 300"/>
                  <a:gd name="T105" fmla="*/ 25 h 275"/>
                  <a:gd name="T106" fmla="*/ 100 w 300"/>
                  <a:gd name="T107" fmla="*/ 62 h 275"/>
                  <a:gd name="T108" fmla="*/ 163 w 300"/>
                  <a:gd name="T109" fmla="*/ 62 h 275"/>
                  <a:gd name="T110" fmla="*/ 163 w 300"/>
                  <a:gd name="T111" fmla="*/ 2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0" h="275">
                    <a:moveTo>
                      <a:pt x="188" y="50"/>
                    </a:moveTo>
                    <a:lnTo>
                      <a:pt x="250" y="50"/>
                    </a:lnTo>
                    <a:lnTo>
                      <a:pt x="250" y="112"/>
                    </a:lnTo>
                    <a:lnTo>
                      <a:pt x="300" y="112"/>
                    </a:lnTo>
                    <a:lnTo>
                      <a:pt x="300" y="212"/>
                    </a:lnTo>
                    <a:lnTo>
                      <a:pt x="250" y="212"/>
                    </a:lnTo>
                    <a:lnTo>
                      <a:pt x="250" y="275"/>
                    </a:lnTo>
                    <a:lnTo>
                      <a:pt x="0" y="275"/>
                    </a:lnTo>
                    <a:lnTo>
                      <a:pt x="0" y="0"/>
                    </a:lnTo>
                    <a:lnTo>
                      <a:pt x="188" y="0"/>
                    </a:lnTo>
                    <a:lnTo>
                      <a:pt x="188" y="50"/>
                    </a:lnTo>
                    <a:close/>
                    <a:moveTo>
                      <a:pt x="125" y="200"/>
                    </a:moveTo>
                    <a:lnTo>
                      <a:pt x="25" y="200"/>
                    </a:lnTo>
                    <a:lnTo>
                      <a:pt x="25" y="250"/>
                    </a:lnTo>
                    <a:lnTo>
                      <a:pt x="125" y="250"/>
                    </a:lnTo>
                    <a:lnTo>
                      <a:pt x="125" y="200"/>
                    </a:lnTo>
                    <a:close/>
                    <a:moveTo>
                      <a:pt x="225" y="200"/>
                    </a:moveTo>
                    <a:lnTo>
                      <a:pt x="138" y="200"/>
                    </a:lnTo>
                    <a:lnTo>
                      <a:pt x="138" y="250"/>
                    </a:lnTo>
                    <a:lnTo>
                      <a:pt x="225" y="250"/>
                    </a:lnTo>
                    <a:lnTo>
                      <a:pt x="225" y="200"/>
                    </a:lnTo>
                    <a:close/>
                    <a:moveTo>
                      <a:pt x="88" y="137"/>
                    </a:moveTo>
                    <a:lnTo>
                      <a:pt x="25" y="137"/>
                    </a:lnTo>
                    <a:lnTo>
                      <a:pt x="25" y="187"/>
                    </a:lnTo>
                    <a:lnTo>
                      <a:pt x="88" y="187"/>
                    </a:lnTo>
                    <a:lnTo>
                      <a:pt x="88" y="137"/>
                    </a:lnTo>
                    <a:close/>
                    <a:moveTo>
                      <a:pt x="200" y="137"/>
                    </a:moveTo>
                    <a:lnTo>
                      <a:pt x="100" y="137"/>
                    </a:lnTo>
                    <a:lnTo>
                      <a:pt x="100" y="187"/>
                    </a:lnTo>
                    <a:lnTo>
                      <a:pt x="200" y="187"/>
                    </a:lnTo>
                    <a:lnTo>
                      <a:pt x="200" y="137"/>
                    </a:lnTo>
                    <a:close/>
                    <a:moveTo>
                      <a:pt x="275" y="137"/>
                    </a:moveTo>
                    <a:lnTo>
                      <a:pt x="213" y="137"/>
                    </a:lnTo>
                    <a:lnTo>
                      <a:pt x="213" y="187"/>
                    </a:lnTo>
                    <a:lnTo>
                      <a:pt x="275" y="187"/>
                    </a:lnTo>
                    <a:lnTo>
                      <a:pt x="275" y="137"/>
                    </a:lnTo>
                    <a:close/>
                    <a:moveTo>
                      <a:pt x="138" y="75"/>
                    </a:moveTo>
                    <a:lnTo>
                      <a:pt x="138" y="125"/>
                    </a:lnTo>
                    <a:lnTo>
                      <a:pt x="225" y="125"/>
                    </a:lnTo>
                    <a:lnTo>
                      <a:pt x="225" y="75"/>
                    </a:lnTo>
                    <a:lnTo>
                      <a:pt x="138" y="75"/>
                    </a:lnTo>
                    <a:close/>
                    <a:moveTo>
                      <a:pt x="125" y="75"/>
                    </a:moveTo>
                    <a:lnTo>
                      <a:pt x="25" y="75"/>
                    </a:lnTo>
                    <a:lnTo>
                      <a:pt x="25" y="125"/>
                    </a:lnTo>
                    <a:lnTo>
                      <a:pt x="125" y="125"/>
                    </a:lnTo>
                    <a:lnTo>
                      <a:pt x="125" y="75"/>
                    </a:lnTo>
                    <a:close/>
                    <a:moveTo>
                      <a:pt x="88" y="25"/>
                    </a:moveTo>
                    <a:lnTo>
                      <a:pt x="25" y="25"/>
                    </a:lnTo>
                    <a:lnTo>
                      <a:pt x="25" y="62"/>
                    </a:lnTo>
                    <a:lnTo>
                      <a:pt x="88" y="62"/>
                    </a:lnTo>
                    <a:lnTo>
                      <a:pt x="88" y="25"/>
                    </a:lnTo>
                    <a:close/>
                    <a:moveTo>
                      <a:pt x="163" y="25"/>
                    </a:moveTo>
                    <a:lnTo>
                      <a:pt x="100" y="25"/>
                    </a:lnTo>
                    <a:lnTo>
                      <a:pt x="100" y="62"/>
                    </a:lnTo>
                    <a:lnTo>
                      <a:pt x="163" y="62"/>
                    </a:lnTo>
                    <a:lnTo>
                      <a:pt x="163" y="25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348439" y="1053722"/>
            <a:ext cx="5492600" cy="738664"/>
            <a:chOff x="348439" y="936759"/>
            <a:chExt cx="5492600" cy="738664"/>
          </a:xfrm>
        </p:grpSpPr>
        <p:grpSp>
          <p:nvGrpSpPr>
            <p:cNvPr id="85" name="Group 84"/>
            <p:cNvGrpSpPr/>
            <p:nvPr/>
          </p:nvGrpSpPr>
          <p:grpSpPr>
            <a:xfrm>
              <a:off x="348439" y="1096427"/>
              <a:ext cx="396493" cy="396493"/>
              <a:chOff x="2547514" y="1552174"/>
              <a:chExt cx="396493" cy="396493"/>
            </a:xfrm>
          </p:grpSpPr>
          <p:sp>
            <p:nvSpPr>
              <p:cNvPr id="86" name="Freeform 21"/>
              <p:cNvSpPr>
                <a:spLocks noEditPoints="1"/>
              </p:cNvSpPr>
              <p:nvPr/>
            </p:nvSpPr>
            <p:spPr bwMode="auto">
              <a:xfrm>
                <a:off x="2594544" y="1637060"/>
                <a:ext cx="302433" cy="226721"/>
              </a:xfrm>
              <a:custGeom>
                <a:avLst/>
                <a:gdLst>
                  <a:gd name="T0" fmla="*/ 288 w 300"/>
                  <a:gd name="T1" fmla="*/ 25 h 225"/>
                  <a:gd name="T2" fmla="*/ 288 w 300"/>
                  <a:gd name="T3" fmla="*/ 198 h 225"/>
                  <a:gd name="T4" fmla="*/ 275 w 300"/>
                  <a:gd name="T5" fmla="*/ 200 h 225"/>
                  <a:gd name="T6" fmla="*/ 275 w 300"/>
                  <a:gd name="T7" fmla="*/ 0 h 225"/>
                  <a:gd name="T8" fmla="*/ 150 w 300"/>
                  <a:gd name="T9" fmla="*/ 28 h 225"/>
                  <a:gd name="T10" fmla="*/ 25 w 300"/>
                  <a:gd name="T11" fmla="*/ 0 h 225"/>
                  <a:gd name="T12" fmla="*/ 25 w 300"/>
                  <a:gd name="T13" fmla="*/ 200 h 225"/>
                  <a:gd name="T14" fmla="*/ 13 w 300"/>
                  <a:gd name="T15" fmla="*/ 198 h 225"/>
                  <a:gd name="T16" fmla="*/ 13 w 300"/>
                  <a:gd name="T17" fmla="*/ 25 h 225"/>
                  <a:gd name="T18" fmla="*/ 0 w 300"/>
                  <a:gd name="T19" fmla="*/ 25 h 225"/>
                  <a:gd name="T20" fmla="*/ 0 w 300"/>
                  <a:gd name="T21" fmla="*/ 212 h 225"/>
                  <a:gd name="T22" fmla="*/ 113 w 300"/>
                  <a:gd name="T23" fmla="*/ 212 h 225"/>
                  <a:gd name="T24" fmla="*/ 150 w 300"/>
                  <a:gd name="T25" fmla="*/ 225 h 225"/>
                  <a:gd name="T26" fmla="*/ 187 w 300"/>
                  <a:gd name="T27" fmla="*/ 212 h 225"/>
                  <a:gd name="T28" fmla="*/ 300 w 300"/>
                  <a:gd name="T29" fmla="*/ 212 h 225"/>
                  <a:gd name="T30" fmla="*/ 300 w 300"/>
                  <a:gd name="T31" fmla="*/ 25 h 225"/>
                  <a:gd name="T32" fmla="*/ 288 w 300"/>
                  <a:gd name="T33" fmla="*/ 25 h 225"/>
                  <a:gd name="T34" fmla="*/ 138 w 300"/>
                  <a:gd name="T35" fmla="*/ 195 h 225"/>
                  <a:gd name="T36" fmla="*/ 50 w 300"/>
                  <a:gd name="T37" fmla="*/ 177 h 225"/>
                  <a:gd name="T38" fmla="*/ 50 w 300"/>
                  <a:gd name="T39" fmla="*/ 26 h 225"/>
                  <a:gd name="T40" fmla="*/ 138 w 300"/>
                  <a:gd name="T41" fmla="*/ 50 h 225"/>
                  <a:gd name="T42" fmla="*/ 138 w 300"/>
                  <a:gd name="T43" fmla="*/ 195 h 225"/>
                  <a:gd name="T44" fmla="*/ 250 w 300"/>
                  <a:gd name="T45" fmla="*/ 177 h 225"/>
                  <a:gd name="T46" fmla="*/ 163 w 300"/>
                  <a:gd name="T47" fmla="*/ 195 h 225"/>
                  <a:gd name="T48" fmla="*/ 163 w 300"/>
                  <a:gd name="T49" fmla="*/ 50 h 225"/>
                  <a:gd name="T50" fmla="*/ 250 w 300"/>
                  <a:gd name="T51" fmla="*/ 26 h 225"/>
                  <a:gd name="T52" fmla="*/ 250 w 300"/>
                  <a:gd name="T53" fmla="*/ 177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00" h="225">
                    <a:moveTo>
                      <a:pt x="288" y="25"/>
                    </a:moveTo>
                    <a:lnTo>
                      <a:pt x="288" y="198"/>
                    </a:lnTo>
                    <a:lnTo>
                      <a:pt x="275" y="200"/>
                    </a:lnTo>
                    <a:lnTo>
                      <a:pt x="275" y="0"/>
                    </a:lnTo>
                    <a:cubicBezTo>
                      <a:pt x="226" y="1"/>
                      <a:pt x="181" y="9"/>
                      <a:pt x="150" y="28"/>
                    </a:cubicBezTo>
                    <a:cubicBezTo>
                      <a:pt x="119" y="9"/>
                      <a:pt x="74" y="1"/>
                      <a:pt x="25" y="0"/>
                    </a:cubicBezTo>
                    <a:lnTo>
                      <a:pt x="25" y="200"/>
                    </a:lnTo>
                    <a:lnTo>
                      <a:pt x="13" y="198"/>
                    </a:lnTo>
                    <a:lnTo>
                      <a:pt x="13" y="25"/>
                    </a:lnTo>
                    <a:lnTo>
                      <a:pt x="0" y="25"/>
                    </a:lnTo>
                    <a:lnTo>
                      <a:pt x="0" y="212"/>
                    </a:lnTo>
                    <a:lnTo>
                      <a:pt x="113" y="212"/>
                    </a:lnTo>
                    <a:cubicBezTo>
                      <a:pt x="132" y="212"/>
                      <a:pt x="134" y="225"/>
                      <a:pt x="150" y="225"/>
                    </a:cubicBezTo>
                    <a:cubicBezTo>
                      <a:pt x="166" y="225"/>
                      <a:pt x="168" y="212"/>
                      <a:pt x="187" y="212"/>
                    </a:cubicBezTo>
                    <a:lnTo>
                      <a:pt x="300" y="212"/>
                    </a:lnTo>
                    <a:lnTo>
                      <a:pt x="300" y="25"/>
                    </a:lnTo>
                    <a:lnTo>
                      <a:pt x="288" y="25"/>
                    </a:lnTo>
                    <a:close/>
                    <a:moveTo>
                      <a:pt x="138" y="195"/>
                    </a:moveTo>
                    <a:cubicBezTo>
                      <a:pt x="113" y="185"/>
                      <a:pt x="86" y="179"/>
                      <a:pt x="50" y="177"/>
                    </a:cubicBezTo>
                    <a:lnTo>
                      <a:pt x="50" y="26"/>
                    </a:lnTo>
                    <a:cubicBezTo>
                      <a:pt x="79" y="28"/>
                      <a:pt x="112" y="34"/>
                      <a:pt x="138" y="50"/>
                    </a:cubicBezTo>
                    <a:lnTo>
                      <a:pt x="138" y="195"/>
                    </a:lnTo>
                    <a:close/>
                    <a:moveTo>
                      <a:pt x="250" y="177"/>
                    </a:moveTo>
                    <a:cubicBezTo>
                      <a:pt x="214" y="179"/>
                      <a:pt x="187" y="185"/>
                      <a:pt x="163" y="195"/>
                    </a:cubicBezTo>
                    <a:lnTo>
                      <a:pt x="163" y="50"/>
                    </a:lnTo>
                    <a:cubicBezTo>
                      <a:pt x="188" y="34"/>
                      <a:pt x="221" y="28"/>
                      <a:pt x="250" y="26"/>
                    </a:cubicBezTo>
                    <a:lnTo>
                      <a:pt x="250" y="177"/>
                    </a:lnTo>
                    <a:close/>
                  </a:path>
                </a:pathLst>
              </a:custGeom>
              <a:solidFill>
                <a:srgbClr val="0055A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2547514" y="1552174"/>
                <a:ext cx="396493" cy="396493"/>
              </a:xfrm>
              <a:prstGeom prst="ellipse">
                <a:avLst/>
              </a:pr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8" name="Rectangle 87"/>
            <p:cNvSpPr/>
            <p:nvPr/>
          </p:nvSpPr>
          <p:spPr>
            <a:xfrm>
              <a:off x="744932" y="936759"/>
              <a:ext cx="5096107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sz="1400" dirty="0"/>
                <a:t>Several RP studies in the past considering HL-LHC conditions and different cores layout → 2x80 cm shielded doors.</a:t>
              </a:r>
            </a:p>
            <a:p>
              <a:pPr algn="just"/>
              <a:r>
                <a:rPr lang="en-US" sz="1400" b="1" dirty="0"/>
                <a:t>RP memo EDMS 2281996 </a:t>
              </a:r>
              <a:r>
                <a:rPr lang="en-US" sz="1400" dirty="0"/>
                <a:t>on activated excavation spoils. </a:t>
              </a:r>
              <a:endParaRPr lang="en-GB" sz="1400" dirty="0"/>
            </a:p>
          </p:txBody>
        </p:sp>
      </p:grpSp>
      <p:sp>
        <p:nvSpPr>
          <p:cNvPr id="90" name="Rectangle 89"/>
          <p:cNvSpPr/>
          <p:nvPr/>
        </p:nvSpPr>
        <p:spPr>
          <a:xfrm>
            <a:off x="7108575" y="5742262"/>
            <a:ext cx="19784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1" dirty="0">
                <a:solidFill>
                  <a:srgbClr val="0055A0"/>
                </a:solidFill>
              </a:rPr>
              <a:t>* Modified from EDMS 1611872</a:t>
            </a:r>
            <a:endParaRPr lang="en-GB" sz="1000" i="1" dirty="0"/>
          </a:p>
        </p:txBody>
      </p:sp>
      <p:sp>
        <p:nvSpPr>
          <p:cNvPr id="91" name="TextBox 90"/>
          <p:cNvSpPr txBox="1"/>
          <p:nvPr/>
        </p:nvSpPr>
        <p:spPr>
          <a:xfrm>
            <a:off x="8728959" y="4610198"/>
            <a:ext cx="31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*</a:t>
            </a:r>
            <a:endParaRPr lang="en-GB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8767064" y="3805818"/>
            <a:ext cx="31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*</a:t>
            </a:r>
            <a:endParaRPr lang="en-GB" b="1" dirty="0"/>
          </a:p>
        </p:txBody>
      </p:sp>
      <p:grpSp>
        <p:nvGrpSpPr>
          <p:cNvPr id="141" name="Group 140"/>
          <p:cNvGrpSpPr/>
          <p:nvPr/>
        </p:nvGrpSpPr>
        <p:grpSpPr>
          <a:xfrm>
            <a:off x="348439" y="3220809"/>
            <a:ext cx="5516975" cy="523220"/>
            <a:chOff x="348439" y="3220809"/>
            <a:chExt cx="5516975" cy="523220"/>
          </a:xfrm>
        </p:grpSpPr>
        <p:sp>
          <p:nvSpPr>
            <p:cNvPr id="17" name="Rectangle 16"/>
            <p:cNvSpPr/>
            <p:nvPr/>
          </p:nvSpPr>
          <p:spPr>
            <a:xfrm>
              <a:off x="769307" y="3220809"/>
              <a:ext cx="509610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sz="1400" b="1" dirty="0"/>
                <a:t>Run3 beam conditions</a:t>
              </a:r>
              <a:r>
                <a:rPr lang="en-GB" sz="1400" dirty="0"/>
                <a:t>: Beam 1, </a:t>
              </a:r>
              <a:r>
                <a:rPr lang="en-GB" sz="1400" dirty="0" err="1"/>
                <a:t>E</a:t>
              </a:r>
              <a:r>
                <a:rPr lang="en-GB" sz="1400" baseline="-25000" dirty="0" err="1"/>
                <a:t>beam</a:t>
              </a:r>
              <a:r>
                <a:rPr lang="en-GB" sz="1400" baseline="-25000" dirty="0"/>
                <a:t> </a:t>
              </a:r>
              <a:r>
                <a:rPr lang="en-GB" sz="1400" dirty="0"/>
                <a:t>= 7 </a:t>
              </a:r>
              <a:r>
                <a:rPr lang="en-GB" sz="1400" dirty="0" err="1"/>
                <a:t>TeV</a:t>
              </a:r>
              <a:r>
                <a:rPr lang="en-GB" sz="1400" dirty="0"/>
                <a:t> protons, 2748 bunches, 1.8E11 ppb.</a:t>
              </a:r>
            </a:p>
          </p:txBody>
        </p:sp>
        <p:grpSp>
          <p:nvGrpSpPr>
            <p:cNvPr id="140" name="Group 139"/>
            <p:cNvGrpSpPr/>
            <p:nvPr/>
          </p:nvGrpSpPr>
          <p:grpSpPr>
            <a:xfrm>
              <a:off x="348439" y="3284173"/>
              <a:ext cx="396493" cy="396493"/>
              <a:chOff x="5584865" y="6200427"/>
              <a:chExt cx="396493" cy="396493"/>
            </a:xfrm>
          </p:grpSpPr>
          <p:sp>
            <p:nvSpPr>
              <p:cNvPr id="138" name="Oval 137"/>
              <p:cNvSpPr/>
              <p:nvPr/>
            </p:nvSpPr>
            <p:spPr>
              <a:xfrm>
                <a:off x="5584865" y="6200427"/>
                <a:ext cx="396493" cy="396493"/>
              </a:xfrm>
              <a:prstGeom prst="ellipse">
                <a:avLst/>
              </a:pr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9" name="Freeform 138"/>
              <p:cNvSpPr/>
              <p:nvPr/>
            </p:nvSpPr>
            <p:spPr>
              <a:xfrm rot="5400000">
                <a:off x="5644344" y="6230256"/>
                <a:ext cx="277534" cy="336834"/>
              </a:xfrm>
              <a:custGeom>
                <a:avLst/>
                <a:gdLst>
                  <a:gd name="connsiteX0" fmla="*/ 636014 w 1562364"/>
                  <a:gd name="connsiteY0" fmla="*/ 774243 h 1896187"/>
                  <a:gd name="connsiteX1" fmla="*/ 787412 w 1562364"/>
                  <a:gd name="connsiteY1" fmla="*/ 622845 h 1896187"/>
                  <a:gd name="connsiteX2" fmla="*/ 938810 w 1562364"/>
                  <a:gd name="connsiteY2" fmla="*/ 774243 h 1896187"/>
                  <a:gd name="connsiteX3" fmla="*/ 894467 w 1562364"/>
                  <a:gd name="connsiteY3" fmla="*/ 881298 h 1896187"/>
                  <a:gd name="connsiteX4" fmla="*/ 867121 w 1562364"/>
                  <a:gd name="connsiteY4" fmla="*/ 899735 h 1896187"/>
                  <a:gd name="connsiteX5" fmla="*/ 867121 w 1562364"/>
                  <a:gd name="connsiteY5" fmla="*/ 1896187 h 1896187"/>
                  <a:gd name="connsiteX6" fmla="*/ 707706 w 1562364"/>
                  <a:gd name="connsiteY6" fmla="*/ 1896187 h 1896187"/>
                  <a:gd name="connsiteX7" fmla="*/ 707706 w 1562364"/>
                  <a:gd name="connsiteY7" fmla="*/ 899737 h 1896187"/>
                  <a:gd name="connsiteX8" fmla="*/ 680357 w 1562364"/>
                  <a:gd name="connsiteY8" fmla="*/ 881298 h 1896187"/>
                  <a:gd name="connsiteX9" fmla="*/ 636014 w 1562364"/>
                  <a:gd name="connsiteY9" fmla="*/ 774243 h 1896187"/>
                  <a:gd name="connsiteX10" fmla="*/ 0 w 1562364"/>
                  <a:gd name="connsiteY10" fmla="*/ 660537 h 1896187"/>
                  <a:gd name="connsiteX11" fmla="*/ 370439 w 1562364"/>
                  <a:gd name="connsiteY11" fmla="*/ 615795 h 1896187"/>
                  <a:gd name="connsiteX12" fmla="*/ 255348 w 1562364"/>
                  <a:gd name="connsiteY12" fmla="*/ 337104 h 1896187"/>
                  <a:gd name="connsiteX13" fmla="*/ 473620 w 1562364"/>
                  <a:gd name="connsiteY13" fmla="*/ 414778 h 1896187"/>
                  <a:gd name="connsiteX14" fmla="*/ 472333 w 1562364"/>
                  <a:gd name="connsiteY14" fmla="*/ 102218 h 1896187"/>
                  <a:gd name="connsiteX15" fmla="*/ 678701 w 1562364"/>
                  <a:gd name="connsiteY15" fmla="*/ 311136 h 1896187"/>
                  <a:gd name="connsiteX16" fmla="*/ 819535 w 1562364"/>
                  <a:gd name="connsiteY16" fmla="*/ 0 h 1896187"/>
                  <a:gd name="connsiteX17" fmla="*/ 858201 w 1562364"/>
                  <a:gd name="connsiteY17" fmla="*/ 331602 h 1896187"/>
                  <a:gd name="connsiteX18" fmla="*/ 1194829 w 1562364"/>
                  <a:gd name="connsiteY18" fmla="*/ 174111 h 1896187"/>
                  <a:gd name="connsiteX19" fmla="*/ 999222 w 1562364"/>
                  <a:gd name="connsiteY19" fmla="*/ 505120 h 1896187"/>
                  <a:gd name="connsiteX20" fmla="*/ 1371903 w 1562364"/>
                  <a:gd name="connsiteY20" fmla="*/ 488844 h 1896187"/>
                  <a:gd name="connsiteX21" fmla="*/ 1077855 w 1562364"/>
                  <a:gd name="connsiteY21" fmla="*/ 738330 h 1896187"/>
                  <a:gd name="connsiteX22" fmla="*/ 1562364 w 1562364"/>
                  <a:gd name="connsiteY22" fmla="*/ 791337 h 1896187"/>
                  <a:gd name="connsiteX23" fmla="*/ 1162367 w 1562364"/>
                  <a:gd name="connsiteY23" fmla="*/ 922658 h 1896187"/>
                  <a:gd name="connsiteX24" fmla="*/ 1337788 w 1562364"/>
                  <a:gd name="connsiteY24" fmla="*/ 1099276 h 1896187"/>
                  <a:gd name="connsiteX25" fmla="*/ 1073230 w 1562364"/>
                  <a:gd name="connsiteY25" fmla="*/ 1085473 h 1896187"/>
                  <a:gd name="connsiteX26" fmla="*/ 1190519 w 1562364"/>
                  <a:gd name="connsiteY26" fmla="*/ 1456767 h 1896187"/>
                  <a:gd name="connsiteX27" fmla="*/ 958360 w 1562364"/>
                  <a:gd name="connsiteY27" fmla="*/ 1254412 h 1896187"/>
                  <a:gd name="connsiteX28" fmla="*/ 958360 w 1562364"/>
                  <a:gd name="connsiteY28" fmla="*/ 980760 h 1896187"/>
                  <a:gd name="connsiteX29" fmla="*/ 981403 w 1562364"/>
                  <a:gd name="connsiteY29" fmla="*/ 965223 h 1896187"/>
                  <a:gd name="connsiteX30" fmla="*/ 1061133 w 1562364"/>
                  <a:gd name="connsiteY30" fmla="*/ 772736 h 1896187"/>
                  <a:gd name="connsiteX31" fmla="*/ 788918 w 1562364"/>
                  <a:gd name="connsiteY31" fmla="*/ 500520 h 1896187"/>
                  <a:gd name="connsiteX32" fmla="*/ 516701 w 1562364"/>
                  <a:gd name="connsiteY32" fmla="*/ 772737 h 1896187"/>
                  <a:gd name="connsiteX33" fmla="*/ 596432 w 1562364"/>
                  <a:gd name="connsiteY33" fmla="*/ 965223 h 1896187"/>
                  <a:gd name="connsiteX34" fmla="*/ 616462 w 1562364"/>
                  <a:gd name="connsiteY34" fmla="*/ 978728 h 1896187"/>
                  <a:gd name="connsiteX35" fmla="*/ 616462 w 1562364"/>
                  <a:gd name="connsiteY35" fmla="*/ 1282595 h 1896187"/>
                  <a:gd name="connsiteX36" fmla="*/ 343455 w 1562364"/>
                  <a:gd name="connsiteY36" fmla="*/ 1602081 h 1896187"/>
                  <a:gd name="connsiteX37" fmla="*/ 528635 w 1562364"/>
                  <a:gd name="connsiteY37" fmla="*/ 1072572 h 1896187"/>
                  <a:gd name="connsiteX38" fmla="*/ 238616 w 1562364"/>
                  <a:gd name="connsiteY38" fmla="*/ 1054031 h 1896187"/>
                  <a:gd name="connsiteX39" fmla="*/ 447118 w 1562364"/>
                  <a:gd name="connsiteY39" fmla="*/ 839913 h 1896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62364" h="1896187">
                    <a:moveTo>
                      <a:pt x="636014" y="774243"/>
                    </a:moveTo>
                    <a:cubicBezTo>
                      <a:pt x="636014" y="690628"/>
                      <a:pt x="703797" y="622845"/>
                      <a:pt x="787412" y="622845"/>
                    </a:cubicBezTo>
                    <a:cubicBezTo>
                      <a:pt x="871027" y="622845"/>
                      <a:pt x="938810" y="690628"/>
                      <a:pt x="938810" y="774243"/>
                    </a:cubicBezTo>
                    <a:cubicBezTo>
                      <a:pt x="938810" y="816050"/>
                      <a:pt x="921864" y="853900"/>
                      <a:pt x="894467" y="881298"/>
                    </a:cubicBezTo>
                    <a:lnTo>
                      <a:pt x="867121" y="899735"/>
                    </a:lnTo>
                    <a:lnTo>
                      <a:pt x="867121" y="1896187"/>
                    </a:lnTo>
                    <a:lnTo>
                      <a:pt x="707706" y="1896187"/>
                    </a:lnTo>
                    <a:lnTo>
                      <a:pt x="707706" y="899737"/>
                    </a:lnTo>
                    <a:lnTo>
                      <a:pt x="680357" y="881298"/>
                    </a:lnTo>
                    <a:cubicBezTo>
                      <a:pt x="652960" y="853900"/>
                      <a:pt x="636014" y="816050"/>
                      <a:pt x="636014" y="774243"/>
                    </a:cubicBezTo>
                    <a:close/>
                    <a:moveTo>
                      <a:pt x="0" y="660537"/>
                    </a:moveTo>
                    <a:cubicBezTo>
                      <a:pt x="123475" y="645600"/>
                      <a:pt x="246963" y="630732"/>
                      <a:pt x="370439" y="615795"/>
                    </a:cubicBezTo>
                    <a:lnTo>
                      <a:pt x="255348" y="337104"/>
                    </a:lnTo>
                    <a:lnTo>
                      <a:pt x="473620" y="414778"/>
                    </a:lnTo>
                    <a:lnTo>
                      <a:pt x="472333" y="102218"/>
                    </a:lnTo>
                    <a:lnTo>
                      <a:pt x="678701" y="311136"/>
                    </a:lnTo>
                    <a:lnTo>
                      <a:pt x="819535" y="0"/>
                    </a:lnTo>
                    <a:lnTo>
                      <a:pt x="858201" y="331602"/>
                    </a:lnTo>
                    <a:lnTo>
                      <a:pt x="1194829" y="174111"/>
                    </a:lnTo>
                    <a:lnTo>
                      <a:pt x="999222" y="505120"/>
                    </a:lnTo>
                    <a:lnTo>
                      <a:pt x="1371903" y="488844"/>
                    </a:lnTo>
                    <a:lnTo>
                      <a:pt x="1077855" y="738330"/>
                    </a:lnTo>
                    <a:lnTo>
                      <a:pt x="1562364" y="791337"/>
                    </a:lnTo>
                    <a:cubicBezTo>
                      <a:pt x="1429036" y="835134"/>
                      <a:pt x="1295696" y="878862"/>
                      <a:pt x="1162367" y="922658"/>
                    </a:cubicBezTo>
                    <a:lnTo>
                      <a:pt x="1337788" y="1099276"/>
                    </a:lnTo>
                    <a:lnTo>
                      <a:pt x="1073230" y="1085473"/>
                    </a:lnTo>
                    <a:lnTo>
                      <a:pt x="1190519" y="1456767"/>
                    </a:lnTo>
                    <a:lnTo>
                      <a:pt x="958360" y="1254412"/>
                    </a:lnTo>
                    <a:lnTo>
                      <a:pt x="958360" y="980760"/>
                    </a:lnTo>
                    <a:lnTo>
                      <a:pt x="981403" y="965223"/>
                    </a:lnTo>
                    <a:cubicBezTo>
                      <a:pt x="1030665" y="915961"/>
                      <a:pt x="1061134" y="847908"/>
                      <a:pt x="1061133" y="772736"/>
                    </a:cubicBezTo>
                    <a:cubicBezTo>
                      <a:pt x="1061134" y="622396"/>
                      <a:pt x="939259" y="500521"/>
                      <a:pt x="788918" y="500520"/>
                    </a:cubicBezTo>
                    <a:cubicBezTo>
                      <a:pt x="638576" y="500521"/>
                      <a:pt x="516702" y="622395"/>
                      <a:pt x="516701" y="772737"/>
                    </a:cubicBezTo>
                    <a:cubicBezTo>
                      <a:pt x="516702" y="847908"/>
                      <a:pt x="547170" y="915961"/>
                      <a:pt x="596432" y="965223"/>
                    </a:cubicBezTo>
                    <a:lnTo>
                      <a:pt x="616462" y="978728"/>
                    </a:lnTo>
                    <a:lnTo>
                      <a:pt x="616462" y="1282595"/>
                    </a:lnTo>
                    <a:lnTo>
                      <a:pt x="343455" y="1602081"/>
                    </a:lnTo>
                    <a:lnTo>
                      <a:pt x="528635" y="1072572"/>
                    </a:lnTo>
                    <a:lnTo>
                      <a:pt x="238616" y="1054031"/>
                    </a:lnTo>
                    <a:lnTo>
                      <a:pt x="447118" y="83991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48" name="Group 147"/>
          <p:cNvGrpSpPr/>
          <p:nvPr/>
        </p:nvGrpSpPr>
        <p:grpSpPr>
          <a:xfrm>
            <a:off x="6169441" y="2111676"/>
            <a:ext cx="696954" cy="218274"/>
            <a:chOff x="6169441" y="2111676"/>
            <a:chExt cx="696954" cy="218274"/>
          </a:xfrm>
        </p:grpSpPr>
        <p:cxnSp>
          <p:nvCxnSpPr>
            <p:cNvPr id="143" name="Straight Arrow Connector 142"/>
            <p:cNvCxnSpPr/>
            <p:nvPr/>
          </p:nvCxnSpPr>
          <p:spPr>
            <a:xfrm>
              <a:off x="6169441" y="2327120"/>
              <a:ext cx="696954" cy="2830"/>
            </a:xfrm>
            <a:prstGeom prst="straightConnector1">
              <a:avLst/>
            </a:prstGeom>
            <a:ln w="44450" cap="rnd">
              <a:solidFill>
                <a:srgbClr val="FF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Box 146"/>
            <p:cNvSpPr txBox="1"/>
            <p:nvPr/>
          </p:nvSpPr>
          <p:spPr>
            <a:xfrm>
              <a:off x="6173465" y="2111676"/>
              <a:ext cx="54814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i="1" dirty="0">
                  <a:solidFill>
                    <a:srgbClr val="FF0000"/>
                  </a:solidFill>
                </a:rPr>
                <a:t>Beam</a:t>
              </a:r>
              <a:endParaRPr lang="en-GB" sz="800" b="1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93E61E5-6F32-0F7C-B02D-8583F3D06A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82994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Screen Clipping">
            <a:extLst>
              <a:ext uri="{FF2B5EF4-FFF2-40B4-BE49-F238E27FC236}">
                <a16:creationId xmlns:a16="http://schemas.microsoft.com/office/drawing/2014/main" id="{2CA9E812-FD79-FAC3-A1A9-4AC08914AE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328" y="1025810"/>
            <a:ext cx="4993001" cy="3613897"/>
          </a:xfrm>
          <a:prstGeom prst="rect">
            <a:avLst/>
          </a:prstGeom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9923"/>
            <a:ext cx="7162514" cy="261465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BD8BFCC-2DDA-3D3D-8E7F-EF8BE2282BA8}"/>
              </a:ext>
            </a:extLst>
          </p:cNvPr>
          <p:cNvSpPr txBox="1"/>
          <p:nvPr/>
        </p:nvSpPr>
        <p:spPr>
          <a:xfrm>
            <a:off x="521793" y="2270027"/>
            <a:ext cx="776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LHC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CA5DF6A-88A2-368E-FA2C-E0AB2AA09131}"/>
              </a:ext>
            </a:extLst>
          </p:cNvPr>
          <p:cNvGrpSpPr/>
          <p:nvPr/>
        </p:nvGrpSpPr>
        <p:grpSpPr>
          <a:xfrm>
            <a:off x="2449731" y="2222892"/>
            <a:ext cx="715240" cy="316783"/>
            <a:chOff x="4479774" y="3896746"/>
            <a:chExt cx="715240" cy="34624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04E6B3F-1983-210E-2C08-95F46CFAC8B6}"/>
                </a:ext>
              </a:extLst>
            </p:cNvPr>
            <p:cNvSpPr txBox="1"/>
            <p:nvPr/>
          </p:nvSpPr>
          <p:spPr>
            <a:xfrm>
              <a:off x="4479774" y="3896746"/>
              <a:ext cx="5325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QRL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3" name="Curved Connector 14">
              <a:extLst>
                <a:ext uri="{FF2B5EF4-FFF2-40B4-BE49-F238E27FC236}">
                  <a16:creationId xmlns:a16="http://schemas.microsoft.com/office/drawing/2014/main" id="{760A46B7-70B2-2316-1FC4-06FE0B82531C}"/>
                </a:ext>
              </a:extLst>
            </p:cNvPr>
            <p:cNvCxnSpPr/>
            <p:nvPr/>
          </p:nvCxnSpPr>
          <p:spPr>
            <a:xfrm>
              <a:off x="4942442" y="4035245"/>
              <a:ext cx="252572" cy="207749"/>
            </a:xfrm>
            <a:prstGeom prst="curvedConnector3">
              <a:avLst>
                <a:gd name="adj1" fmla="val 90226"/>
              </a:avLst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Prompt H*(10)</a:t>
            </a:r>
            <a:br>
              <a:rPr lang="en-US" dirty="0"/>
            </a:b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34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5926" y="980855"/>
            <a:ext cx="776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UA17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6182" y="3891516"/>
            <a:ext cx="776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LHC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479774" y="3896746"/>
            <a:ext cx="715240" cy="346248"/>
            <a:chOff x="4479774" y="3896746"/>
            <a:chExt cx="715240" cy="346248"/>
          </a:xfrm>
        </p:grpSpPr>
        <p:sp>
          <p:nvSpPr>
            <p:cNvPr id="13" name="TextBox 12"/>
            <p:cNvSpPr txBox="1"/>
            <p:nvPr/>
          </p:nvSpPr>
          <p:spPr>
            <a:xfrm>
              <a:off x="4479774" y="3896746"/>
              <a:ext cx="5325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QRL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Curved Connector 14"/>
            <p:cNvCxnSpPr/>
            <p:nvPr/>
          </p:nvCxnSpPr>
          <p:spPr>
            <a:xfrm>
              <a:off x="4942442" y="4035245"/>
              <a:ext cx="252572" cy="207749"/>
            </a:xfrm>
            <a:prstGeom prst="curvedConnector3">
              <a:avLst>
                <a:gd name="adj1" fmla="val 90226"/>
              </a:avLst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6B9E05A-ABE0-CE87-57E4-B7BE59B49E84}"/>
              </a:ext>
            </a:extLst>
          </p:cNvPr>
          <p:cNvSpPr txBox="1"/>
          <p:nvPr/>
        </p:nvSpPr>
        <p:spPr>
          <a:xfrm>
            <a:off x="10213391" y="1571734"/>
            <a:ext cx="776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UA17</a:t>
            </a:r>
            <a:endParaRPr lang="en-GB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435EAD-CB32-EA33-A3AA-77475D58B74F}"/>
              </a:ext>
            </a:extLst>
          </p:cNvPr>
          <p:cNvSpPr txBox="1"/>
          <p:nvPr/>
        </p:nvSpPr>
        <p:spPr>
          <a:xfrm>
            <a:off x="3452033" y="4455041"/>
            <a:ext cx="776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LHC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177D86D-2521-FD1A-F453-A508FC812D60}"/>
              </a:ext>
            </a:extLst>
          </p:cNvPr>
          <p:cNvSpPr/>
          <p:nvPr/>
        </p:nvSpPr>
        <p:spPr>
          <a:xfrm>
            <a:off x="8220389" y="91627"/>
            <a:ext cx="20483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1400" b="1" dirty="0">
                <a:solidFill>
                  <a:srgbClr val="0055A0"/>
                </a:solidFill>
              </a:rPr>
              <a:t>Excavation scenarios</a:t>
            </a:r>
            <a:r>
              <a:rPr lang="en-US" sz="1400" dirty="0">
                <a:solidFill>
                  <a:srgbClr val="0055A0"/>
                </a:solidFill>
              </a:rPr>
              <a:t>: </a:t>
            </a:r>
            <a:r>
              <a:rPr lang="en-US" sz="1400" u="sng" dirty="0">
                <a:solidFill>
                  <a:srgbClr val="0055A0"/>
                </a:solidFill>
              </a:rPr>
              <a:t>average</a:t>
            </a:r>
            <a:r>
              <a:rPr lang="en-US" sz="1400" dirty="0">
                <a:solidFill>
                  <a:srgbClr val="0055A0"/>
                </a:solidFill>
              </a:rPr>
              <a:t> rock thickness from the LHC vault of 150/300 cm.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029E614-00C8-8585-BF36-2D045072C316}"/>
              </a:ext>
            </a:extLst>
          </p:cNvPr>
          <p:cNvGrpSpPr/>
          <p:nvPr/>
        </p:nvGrpSpPr>
        <p:grpSpPr>
          <a:xfrm>
            <a:off x="7818614" y="276280"/>
            <a:ext cx="396493" cy="396493"/>
            <a:chOff x="5531604" y="2355527"/>
            <a:chExt cx="396493" cy="396493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B6C6307-6A80-6F24-4604-821A183EAEDE}"/>
                </a:ext>
              </a:extLst>
            </p:cNvPr>
            <p:cNvSpPr/>
            <p:nvPr/>
          </p:nvSpPr>
          <p:spPr>
            <a:xfrm>
              <a:off x="5531604" y="2355527"/>
              <a:ext cx="396493" cy="396493"/>
            </a:xfrm>
            <a:prstGeom prst="ellipse">
              <a:avLst/>
            </a:prstGeom>
            <a:noFill/>
            <a:ln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Freeform 21">
              <a:extLst>
                <a:ext uri="{FF2B5EF4-FFF2-40B4-BE49-F238E27FC236}">
                  <a16:creationId xmlns:a16="http://schemas.microsoft.com/office/drawing/2014/main" id="{49097A9C-3EED-315B-D873-7278B14DD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04730" y="2428821"/>
              <a:ext cx="250240" cy="249902"/>
            </a:xfrm>
            <a:custGeom>
              <a:avLst/>
              <a:gdLst>
                <a:gd name="T0" fmla="*/ 26 w 301"/>
                <a:gd name="T1" fmla="*/ 81 h 300"/>
                <a:gd name="T2" fmla="*/ 41 w 301"/>
                <a:gd name="T3" fmla="*/ 50 h 300"/>
                <a:gd name="T4" fmla="*/ 50 w 301"/>
                <a:gd name="T5" fmla="*/ 44 h 300"/>
                <a:gd name="T6" fmla="*/ 117 w 301"/>
                <a:gd name="T7" fmla="*/ 39 h 300"/>
                <a:gd name="T8" fmla="*/ 134 w 301"/>
                <a:gd name="T9" fmla="*/ 44 h 300"/>
                <a:gd name="T10" fmla="*/ 169 w 301"/>
                <a:gd name="T11" fmla="*/ 79 h 300"/>
                <a:gd name="T12" fmla="*/ 173 w 301"/>
                <a:gd name="T13" fmla="*/ 91 h 300"/>
                <a:gd name="T14" fmla="*/ 173 w 301"/>
                <a:gd name="T15" fmla="*/ 204 h 300"/>
                <a:gd name="T16" fmla="*/ 210 w 301"/>
                <a:gd name="T17" fmla="*/ 235 h 300"/>
                <a:gd name="T18" fmla="*/ 244 w 301"/>
                <a:gd name="T19" fmla="*/ 197 h 300"/>
                <a:gd name="T20" fmla="*/ 268 w 301"/>
                <a:gd name="T21" fmla="*/ 202 h 300"/>
                <a:gd name="T22" fmla="*/ 301 w 301"/>
                <a:gd name="T23" fmla="*/ 300 h 300"/>
                <a:gd name="T24" fmla="*/ 151 w 301"/>
                <a:gd name="T25" fmla="*/ 300 h 300"/>
                <a:gd name="T26" fmla="*/ 202 w 301"/>
                <a:gd name="T27" fmla="*/ 244 h 300"/>
                <a:gd name="T28" fmla="*/ 126 w 301"/>
                <a:gd name="T29" fmla="*/ 181 h 300"/>
                <a:gd name="T30" fmla="*/ 104 w 301"/>
                <a:gd name="T31" fmla="*/ 162 h 300"/>
                <a:gd name="T32" fmla="*/ 129 w 301"/>
                <a:gd name="T33" fmla="*/ 207 h 300"/>
                <a:gd name="T34" fmla="*/ 131 w 301"/>
                <a:gd name="T35" fmla="*/ 214 h 300"/>
                <a:gd name="T36" fmla="*/ 136 w 301"/>
                <a:gd name="T37" fmla="*/ 290 h 300"/>
                <a:gd name="T38" fmla="*/ 126 w 301"/>
                <a:gd name="T39" fmla="*/ 300 h 300"/>
                <a:gd name="T40" fmla="*/ 116 w 301"/>
                <a:gd name="T41" fmla="*/ 292 h 300"/>
                <a:gd name="T42" fmla="*/ 101 w 301"/>
                <a:gd name="T43" fmla="*/ 228 h 300"/>
                <a:gd name="T44" fmla="*/ 99 w 301"/>
                <a:gd name="T45" fmla="*/ 224 h 300"/>
                <a:gd name="T46" fmla="*/ 65 w 301"/>
                <a:gd name="T47" fmla="*/ 187 h 300"/>
                <a:gd name="T48" fmla="*/ 20 w 301"/>
                <a:gd name="T49" fmla="*/ 294 h 300"/>
                <a:gd name="T50" fmla="*/ 11 w 301"/>
                <a:gd name="T51" fmla="*/ 300 h 300"/>
                <a:gd name="T52" fmla="*/ 1 w 301"/>
                <a:gd name="T53" fmla="*/ 290 h 300"/>
                <a:gd name="T54" fmla="*/ 30 w 301"/>
                <a:gd name="T55" fmla="*/ 144 h 300"/>
                <a:gd name="T56" fmla="*/ 36 w 301"/>
                <a:gd name="T57" fmla="*/ 132 h 300"/>
                <a:gd name="T58" fmla="*/ 50 w 301"/>
                <a:gd name="T59" fmla="*/ 117 h 300"/>
                <a:gd name="T60" fmla="*/ 6 w 301"/>
                <a:gd name="T61" fmla="*/ 80 h 300"/>
                <a:gd name="T62" fmla="*/ 14 w 301"/>
                <a:gd name="T63" fmla="*/ 71 h 300"/>
                <a:gd name="T64" fmla="*/ 26 w 301"/>
                <a:gd name="T65" fmla="*/ 81 h 300"/>
                <a:gd name="T66" fmla="*/ 112 w 301"/>
                <a:gd name="T67" fmla="*/ 152 h 300"/>
                <a:gd name="T68" fmla="*/ 134 w 301"/>
                <a:gd name="T69" fmla="*/ 171 h 300"/>
                <a:gd name="T70" fmla="*/ 158 w 301"/>
                <a:gd name="T71" fmla="*/ 192 h 300"/>
                <a:gd name="T72" fmla="*/ 145 w 301"/>
                <a:gd name="T73" fmla="*/ 117 h 300"/>
                <a:gd name="T74" fmla="*/ 112 w 301"/>
                <a:gd name="T75" fmla="*/ 152 h 300"/>
                <a:gd name="T76" fmla="*/ 37 w 301"/>
                <a:gd name="T77" fmla="*/ 90 h 300"/>
                <a:gd name="T78" fmla="*/ 58 w 301"/>
                <a:gd name="T79" fmla="*/ 107 h 300"/>
                <a:gd name="T80" fmla="*/ 93 w 301"/>
                <a:gd name="T81" fmla="*/ 68 h 300"/>
                <a:gd name="T82" fmla="*/ 59 w 301"/>
                <a:gd name="T83" fmla="*/ 66 h 300"/>
                <a:gd name="T84" fmla="*/ 37 w 301"/>
                <a:gd name="T85" fmla="*/ 90 h 300"/>
                <a:gd name="T86" fmla="*/ 183 w 301"/>
                <a:gd name="T87" fmla="*/ 0 h 300"/>
                <a:gd name="T88" fmla="*/ 213 w 301"/>
                <a:gd name="T89" fmla="*/ 31 h 300"/>
                <a:gd name="T90" fmla="*/ 183 w 301"/>
                <a:gd name="T91" fmla="*/ 61 h 300"/>
                <a:gd name="T92" fmla="*/ 152 w 301"/>
                <a:gd name="T93" fmla="*/ 31 h 300"/>
                <a:gd name="T94" fmla="*/ 183 w 301"/>
                <a:gd name="T95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1" h="300">
                  <a:moveTo>
                    <a:pt x="26" y="81"/>
                  </a:moveTo>
                  <a:cubicBezTo>
                    <a:pt x="30" y="72"/>
                    <a:pt x="37" y="58"/>
                    <a:pt x="41" y="50"/>
                  </a:cubicBezTo>
                  <a:cubicBezTo>
                    <a:pt x="43" y="47"/>
                    <a:pt x="46" y="45"/>
                    <a:pt x="50" y="44"/>
                  </a:cubicBezTo>
                  <a:cubicBezTo>
                    <a:pt x="67" y="43"/>
                    <a:pt x="103" y="40"/>
                    <a:pt x="117" y="39"/>
                  </a:cubicBezTo>
                  <a:cubicBezTo>
                    <a:pt x="124" y="39"/>
                    <a:pt x="129" y="40"/>
                    <a:pt x="134" y="44"/>
                  </a:cubicBezTo>
                  <a:lnTo>
                    <a:pt x="169" y="79"/>
                  </a:lnTo>
                  <a:cubicBezTo>
                    <a:pt x="172" y="82"/>
                    <a:pt x="173" y="87"/>
                    <a:pt x="173" y="91"/>
                  </a:cubicBezTo>
                  <a:lnTo>
                    <a:pt x="173" y="204"/>
                  </a:lnTo>
                  <a:lnTo>
                    <a:pt x="210" y="235"/>
                  </a:lnTo>
                  <a:lnTo>
                    <a:pt x="244" y="197"/>
                  </a:lnTo>
                  <a:cubicBezTo>
                    <a:pt x="252" y="189"/>
                    <a:pt x="265" y="192"/>
                    <a:pt x="268" y="202"/>
                  </a:cubicBezTo>
                  <a:cubicBezTo>
                    <a:pt x="280" y="238"/>
                    <a:pt x="301" y="300"/>
                    <a:pt x="301" y="300"/>
                  </a:cubicBezTo>
                  <a:lnTo>
                    <a:pt x="151" y="300"/>
                  </a:lnTo>
                  <a:lnTo>
                    <a:pt x="202" y="244"/>
                  </a:lnTo>
                  <a:lnTo>
                    <a:pt x="126" y="181"/>
                  </a:lnTo>
                  <a:lnTo>
                    <a:pt x="104" y="162"/>
                  </a:lnTo>
                  <a:lnTo>
                    <a:pt x="129" y="207"/>
                  </a:lnTo>
                  <a:cubicBezTo>
                    <a:pt x="130" y="209"/>
                    <a:pt x="131" y="212"/>
                    <a:pt x="131" y="214"/>
                  </a:cubicBezTo>
                  <a:lnTo>
                    <a:pt x="136" y="290"/>
                  </a:lnTo>
                  <a:cubicBezTo>
                    <a:pt x="136" y="294"/>
                    <a:pt x="133" y="300"/>
                    <a:pt x="126" y="300"/>
                  </a:cubicBezTo>
                  <a:cubicBezTo>
                    <a:pt x="121" y="300"/>
                    <a:pt x="117" y="297"/>
                    <a:pt x="116" y="292"/>
                  </a:cubicBezTo>
                  <a:cubicBezTo>
                    <a:pt x="113" y="276"/>
                    <a:pt x="104" y="237"/>
                    <a:pt x="101" y="228"/>
                  </a:cubicBezTo>
                  <a:cubicBezTo>
                    <a:pt x="101" y="226"/>
                    <a:pt x="100" y="225"/>
                    <a:pt x="99" y="224"/>
                  </a:cubicBezTo>
                  <a:cubicBezTo>
                    <a:pt x="92" y="216"/>
                    <a:pt x="65" y="187"/>
                    <a:pt x="65" y="187"/>
                  </a:cubicBezTo>
                  <a:cubicBezTo>
                    <a:pt x="65" y="187"/>
                    <a:pt x="30" y="271"/>
                    <a:pt x="20" y="294"/>
                  </a:cubicBezTo>
                  <a:cubicBezTo>
                    <a:pt x="19" y="298"/>
                    <a:pt x="16" y="300"/>
                    <a:pt x="11" y="300"/>
                  </a:cubicBezTo>
                  <a:cubicBezTo>
                    <a:pt x="5" y="300"/>
                    <a:pt x="1" y="295"/>
                    <a:pt x="1" y="290"/>
                  </a:cubicBezTo>
                  <a:cubicBezTo>
                    <a:pt x="1" y="288"/>
                    <a:pt x="23" y="183"/>
                    <a:pt x="30" y="144"/>
                  </a:cubicBezTo>
                  <a:cubicBezTo>
                    <a:pt x="31" y="140"/>
                    <a:pt x="33" y="136"/>
                    <a:pt x="36" y="132"/>
                  </a:cubicBezTo>
                  <a:lnTo>
                    <a:pt x="50" y="117"/>
                  </a:lnTo>
                  <a:lnTo>
                    <a:pt x="6" y="80"/>
                  </a:lnTo>
                  <a:cubicBezTo>
                    <a:pt x="0" y="75"/>
                    <a:pt x="8" y="65"/>
                    <a:pt x="14" y="71"/>
                  </a:cubicBezTo>
                  <a:lnTo>
                    <a:pt x="26" y="81"/>
                  </a:lnTo>
                  <a:close/>
                  <a:moveTo>
                    <a:pt x="112" y="152"/>
                  </a:moveTo>
                  <a:lnTo>
                    <a:pt x="134" y="171"/>
                  </a:lnTo>
                  <a:lnTo>
                    <a:pt x="158" y="192"/>
                  </a:lnTo>
                  <a:lnTo>
                    <a:pt x="145" y="117"/>
                  </a:lnTo>
                  <a:lnTo>
                    <a:pt x="112" y="152"/>
                  </a:lnTo>
                  <a:close/>
                  <a:moveTo>
                    <a:pt x="37" y="90"/>
                  </a:moveTo>
                  <a:lnTo>
                    <a:pt x="58" y="107"/>
                  </a:lnTo>
                  <a:lnTo>
                    <a:pt x="93" y="68"/>
                  </a:lnTo>
                  <a:lnTo>
                    <a:pt x="59" y="66"/>
                  </a:lnTo>
                  <a:lnTo>
                    <a:pt x="37" y="90"/>
                  </a:lnTo>
                  <a:close/>
                  <a:moveTo>
                    <a:pt x="183" y="0"/>
                  </a:moveTo>
                  <a:cubicBezTo>
                    <a:pt x="200" y="0"/>
                    <a:pt x="213" y="14"/>
                    <a:pt x="213" y="31"/>
                  </a:cubicBezTo>
                  <a:cubicBezTo>
                    <a:pt x="213" y="47"/>
                    <a:pt x="200" y="61"/>
                    <a:pt x="183" y="61"/>
                  </a:cubicBezTo>
                  <a:cubicBezTo>
                    <a:pt x="166" y="61"/>
                    <a:pt x="152" y="47"/>
                    <a:pt x="152" y="31"/>
                  </a:cubicBezTo>
                  <a:cubicBezTo>
                    <a:pt x="152" y="14"/>
                    <a:pt x="166" y="0"/>
                    <a:pt x="183" y="0"/>
                  </a:cubicBez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3FDEE5D-F82B-FB8B-66B0-70912BD1CDA4}"/>
              </a:ext>
            </a:extLst>
          </p:cNvPr>
          <p:cNvCxnSpPr>
            <a:cxnSpLocks/>
          </p:cNvCxnSpPr>
          <p:nvPr/>
        </p:nvCxnSpPr>
        <p:spPr>
          <a:xfrm flipH="1">
            <a:off x="8009080" y="1288282"/>
            <a:ext cx="1235470" cy="2061334"/>
          </a:xfrm>
          <a:prstGeom prst="straightConnector1">
            <a:avLst/>
          </a:prstGeom>
          <a:ln>
            <a:solidFill>
              <a:srgbClr val="0055A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2863591-274F-526B-724A-FD0012B4EA82}"/>
              </a:ext>
            </a:extLst>
          </p:cNvPr>
          <p:cNvCxnSpPr>
            <a:cxnSpLocks/>
          </p:cNvCxnSpPr>
          <p:nvPr/>
        </p:nvCxnSpPr>
        <p:spPr>
          <a:xfrm>
            <a:off x="9244550" y="1288282"/>
            <a:ext cx="1164807" cy="1871980"/>
          </a:xfrm>
          <a:prstGeom prst="straightConnector1">
            <a:avLst/>
          </a:prstGeom>
          <a:ln>
            <a:solidFill>
              <a:srgbClr val="0055A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34EA7BC8-38FE-F876-5ACB-358FFB3072CC}"/>
              </a:ext>
            </a:extLst>
          </p:cNvPr>
          <p:cNvSpPr/>
          <p:nvPr/>
        </p:nvSpPr>
        <p:spPr>
          <a:xfrm>
            <a:off x="7298063" y="4790798"/>
            <a:ext cx="389297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00" b="1" u="sng" dirty="0"/>
              <a:t>Note: </a:t>
            </a: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en-US" sz="1000" dirty="0"/>
              <a:t>Expected prompt ambient dose rate </a:t>
            </a:r>
            <a:r>
              <a:rPr lang="en-US" sz="1000" b="1" dirty="0"/>
              <a:t>&lt;&lt;1 </a:t>
            </a:r>
            <a:r>
              <a:rPr lang="en-US" sz="1000" b="1" dirty="0" err="1">
                <a:latin typeface="Symbol" panose="05050102010706020507" pitchFamily="18" charset="2"/>
              </a:rPr>
              <a:t>m</a:t>
            </a:r>
            <a:r>
              <a:rPr lang="en-US" sz="1000" b="1" dirty="0" err="1"/>
              <a:t>Sv</a:t>
            </a:r>
            <a:r>
              <a:rPr lang="en-US" sz="1000" b="1" dirty="0"/>
              <a:t>/h </a:t>
            </a:r>
            <a:r>
              <a:rPr lang="en-US" sz="1000" dirty="0"/>
              <a:t>at the sector door location (transmission factor ~10</a:t>
            </a:r>
            <a:r>
              <a:rPr lang="en-US" sz="1000" baseline="30000" dirty="0"/>
              <a:t>-8</a:t>
            </a:r>
            <a:r>
              <a:rPr lang="en-US" sz="1000" dirty="0"/>
              <a:t>)</a:t>
            </a:r>
            <a:endParaRPr lang="en-GB" sz="1000" dirty="0"/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en-GB" sz="1000" b="1" dirty="0"/>
              <a:t>Similar considerations </a:t>
            </a:r>
            <a:r>
              <a:rPr lang="en-GB" sz="1000" dirty="0"/>
              <a:t>can be made for the </a:t>
            </a:r>
            <a:r>
              <a:rPr lang="en-GB" sz="1000" b="1" dirty="0"/>
              <a:t>ULs</a:t>
            </a:r>
            <a:r>
              <a:rPr lang="en-GB" sz="1000" dirty="0"/>
              <a:t> (based on UL shielding simulations not presented here)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B0F5454-F739-0038-3EC1-05828B54FF63}"/>
              </a:ext>
            </a:extLst>
          </p:cNvPr>
          <p:cNvSpPr txBox="1"/>
          <p:nvPr/>
        </p:nvSpPr>
        <p:spPr>
          <a:xfrm>
            <a:off x="9920904" y="3477741"/>
            <a:ext cx="776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LHC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13CBA8-4348-3A6F-E6F4-78A5E78A8FB3}"/>
              </a:ext>
            </a:extLst>
          </p:cNvPr>
          <p:cNvSpPr txBox="1"/>
          <p:nvPr/>
        </p:nvSpPr>
        <p:spPr>
          <a:xfrm>
            <a:off x="444341" y="3462626"/>
            <a:ext cx="776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UA17</a:t>
            </a:r>
            <a:endParaRPr lang="en-GB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21679" y="2822479"/>
            <a:ext cx="7162514" cy="3232578"/>
            <a:chOff x="21679" y="2822479"/>
            <a:chExt cx="7162514" cy="3232578"/>
          </a:xfrm>
        </p:grpSpPr>
        <p:pic>
          <p:nvPicPr>
            <p:cNvPr id="43" name="Picture 42" descr="Screen Clipping">
              <a:extLst>
                <a:ext uri="{FF2B5EF4-FFF2-40B4-BE49-F238E27FC236}">
                  <a16:creationId xmlns:a16="http://schemas.microsoft.com/office/drawing/2014/main" id="{3A12B3EF-9C8A-E7E1-687E-359189C1D3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79" y="2822479"/>
              <a:ext cx="7162514" cy="3190850"/>
            </a:xfrm>
            <a:prstGeom prst="rect">
              <a:avLst/>
            </a:prstGeom>
          </p:spPr>
        </p:pic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3B7A4AD1-1D27-E942-845E-E0884791716A}"/>
                </a:ext>
              </a:extLst>
            </p:cNvPr>
            <p:cNvGrpSpPr/>
            <p:nvPr/>
          </p:nvGrpSpPr>
          <p:grpSpPr>
            <a:xfrm>
              <a:off x="3856369" y="4733212"/>
              <a:ext cx="2172146" cy="646331"/>
              <a:chOff x="6485458" y="4387192"/>
              <a:chExt cx="3381552" cy="881939"/>
            </a:xfrm>
          </p:grpSpPr>
          <p:sp>
            <p:nvSpPr>
              <p:cNvPr id="45" name="Freeform 89">
                <a:extLst>
                  <a:ext uri="{FF2B5EF4-FFF2-40B4-BE49-F238E27FC236}">
                    <a16:creationId xmlns:a16="http://schemas.microsoft.com/office/drawing/2014/main" id="{05636FB0-B974-01A8-D618-2EDC01F3FA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85458" y="4414785"/>
                <a:ext cx="468034" cy="468034"/>
              </a:xfrm>
              <a:custGeom>
                <a:avLst/>
                <a:gdLst>
                  <a:gd name="T0" fmla="*/ 167 w 300"/>
                  <a:gd name="T1" fmla="*/ 56 h 300"/>
                  <a:gd name="T2" fmla="*/ 199 w 300"/>
                  <a:gd name="T3" fmla="*/ 67 h 300"/>
                  <a:gd name="T4" fmla="*/ 225 w 300"/>
                  <a:gd name="T5" fmla="*/ 89 h 300"/>
                  <a:gd name="T6" fmla="*/ 242 w 300"/>
                  <a:gd name="T7" fmla="*/ 117 h 300"/>
                  <a:gd name="T8" fmla="*/ 247 w 300"/>
                  <a:gd name="T9" fmla="*/ 150 h 300"/>
                  <a:gd name="T10" fmla="*/ 242 w 300"/>
                  <a:gd name="T11" fmla="*/ 183 h 300"/>
                  <a:gd name="T12" fmla="*/ 225 w 300"/>
                  <a:gd name="T13" fmla="*/ 211 h 300"/>
                  <a:gd name="T14" fmla="*/ 199 w 300"/>
                  <a:gd name="T15" fmla="*/ 233 h 300"/>
                  <a:gd name="T16" fmla="*/ 167 w 300"/>
                  <a:gd name="T17" fmla="*/ 244 h 300"/>
                  <a:gd name="T18" fmla="*/ 133 w 300"/>
                  <a:gd name="T19" fmla="*/ 244 h 300"/>
                  <a:gd name="T20" fmla="*/ 101 w 300"/>
                  <a:gd name="T21" fmla="*/ 233 h 300"/>
                  <a:gd name="T22" fmla="*/ 75 w 300"/>
                  <a:gd name="T23" fmla="*/ 211 h 300"/>
                  <a:gd name="T24" fmla="*/ 58 w 300"/>
                  <a:gd name="T25" fmla="*/ 183 h 300"/>
                  <a:gd name="T26" fmla="*/ 53 w 300"/>
                  <a:gd name="T27" fmla="*/ 150 h 300"/>
                  <a:gd name="T28" fmla="*/ 58 w 300"/>
                  <a:gd name="T29" fmla="*/ 117 h 300"/>
                  <a:gd name="T30" fmla="*/ 75 w 300"/>
                  <a:gd name="T31" fmla="*/ 89 h 300"/>
                  <a:gd name="T32" fmla="*/ 101 w 300"/>
                  <a:gd name="T33" fmla="*/ 67 h 300"/>
                  <a:gd name="T34" fmla="*/ 133 w 300"/>
                  <a:gd name="T35" fmla="*/ 56 h 300"/>
                  <a:gd name="T36" fmla="*/ 150 w 300"/>
                  <a:gd name="T37" fmla="*/ 0 h 300"/>
                  <a:gd name="T38" fmla="*/ 98 w 300"/>
                  <a:gd name="T39" fmla="*/ 9 h 300"/>
                  <a:gd name="T40" fmla="*/ 52 w 300"/>
                  <a:gd name="T41" fmla="*/ 35 h 300"/>
                  <a:gd name="T42" fmla="*/ 18 w 300"/>
                  <a:gd name="T43" fmla="*/ 75 h 300"/>
                  <a:gd name="T44" fmla="*/ 0 w 300"/>
                  <a:gd name="T45" fmla="*/ 124 h 300"/>
                  <a:gd name="T46" fmla="*/ 0 w 300"/>
                  <a:gd name="T47" fmla="*/ 176 h 300"/>
                  <a:gd name="T48" fmla="*/ 18 w 300"/>
                  <a:gd name="T49" fmla="*/ 225 h 300"/>
                  <a:gd name="T50" fmla="*/ 52 w 300"/>
                  <a:gd name="T51" fmla="*/ 265 h 300"/>
                  <a:gd name="T52" fmla="*/ 98 w 300"/>
                  <a:gd name="T53" fmla="*/ 291 h 300"/>
                  <a:gd name="T54" fmla="*/ 150 w 300"/>
                  <a:gd name="T55" fmla="*/ 300 h 300"/>
                  <a:gd name="T56" fmla="*/ 202 w 300"/>
                  <a:gd name="T57" fmla="*/ 291 h 300"/>
                  <a:gd name="T58" fmla="*/ 248 w 300"/>
                  <a:gd name="T59" fmla="*/ 265 h 300"/>
                  <a:gd name="T60" fmla="*/ 282 w 300"/>
                  <a:gd name="T61" fmla="*/ 225 h 300"/>
                  <a:gd name="T62" fmla="*/ 300 w 300"/>
                  <a:gd name="T63" fmla="*/ 176 h 300"/>
                  <a:gd name="T64" fmla="*/ 300 w 300"/>
                  <a:gd name="T65" fmla="*/ 124 h 300"/>
                  <a:gd name="T66" fmla="*/ 282 w 300"/>
                  <a:gd name="T67" fmla="*/ 75 h 300"/>
                  <a:gd name="T68" fmla="*/ 248 w 300"/>
                  <a:gd name="T69" fmla="*/ 35 h 300"/>
                  <a:gd name="T70" fmla="*/ 202 w 300"/>
                  <a:gd name="T71" fmla="*/ 9 h 300"/>
                  <a:gd name="T72" fmla="*/ 150 w 300"/>
                  <a:gd name="T73" fmla="*/ 0 h 300"/>
                  <a:gd name="T74" fmla="*/ 189 w 300"/>
                  <a:gd name="T75" fmla="*/ 178 h 300"/>
                  <a:gd name="T76" fmla="*/ 192 w 300"/>
                  <a:gd name="T77" fmla="*/ 164 h 300"/>
                  <a:gd name="T78" fmla="*/ 201 w 300"/>
                  <a:gd name="T79" fmla="*/ 152 h 300"/>
                  <a:gd name="T80" fmla="*/ 195 w 300"/>
                  <a:gd name="T81" fmla="*/ 141 h 300"/>
                  <a:gd name="T82" fmla="*/ 190 w 300"/>
                  <a:gd name="T83" fmla="*/ 125 h 300"/>
                  <a:gd name="T84" fmla="*/ 156 w 300"/>
                  <a:gd name="T85" fmla="*/ 75 h 300"/>
                  <a:gd name="T86" fmla="*/ 100 w 300"/>
                  <a:gd name="T87" fmla="*/ 133 h 300"/>
                  <a:gd name="T88" fmla="*/ 168 w 300"/>
                  <a:gd name="T89" fmla="*/ 200 h 300"/>
                  <a:gd name="T90" fmla="*/ 189 w 300"/>
                  <a:gd name="T91" fmla="*/ 183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00" h="300">
                    <a:moveTo>
                      <a:pt x="150" y="37"/>
                    </a:moveTo>
                    <a:lnTo>
                      <a:pt x="167" y="56"/>
                    </a:lnTo>
                    <a:lnTo>
                      <a:pt x="189" y="44"/>
                    </a:lnTo>
                    <a:lnTo>
                      <a:pt x="199" y="67"/>
                    </a:lnTo>
                    <a:lnTo>
                      <a:pt x="224" y="64"/>
                    </a:lnTo>
                    <a:lnTo>
                      <a:pt x="225" y="89"/>
                    </a:lnTo>
                    <a:lnTo>
                      <a:pt x="249" y="94"/>
                    </a:lnTo>
                    <a:lnTo>
                      <a:pt x="242" y="117"/>
                    </a:lnTo>
                    <a:lnTo>
                      <a:pt x="263" y="130"/>
                    </a:lnTo>
                    <a:lnTo>
                      <a:pt x="247" y="150"/>
                    </a:lnTo>
                    <a:lnTo>
                      <a:pt x="263" y="170"/>
                    </a:lnTo>
                    <a:lnTo>
                      <a:pt x="242" y="183"/>
                    </a:lnTo>
                    <a:lnTo>
                      <a:pt x="249" y="206"/>
                    </a:lnTo>
                    <a:lnTo>
                      <a:pt x="225" y="211"/>
                    </a:lnTo>
                    <a:lnTo>
                      <a:pt x="224" y="236"/>
                    </a:lnTo>
                    <a:lnTo>
                      <a:pt x="199" y="233"/>
                    </a:lnTo>
                    <a:lnTo>
                      <a:pt x="189" y="256"/>
                    </a:lnTo>
                    <a:lnTo>
                      <a:pt x="167" y="244"/>
                    </a:lnTo>
                    <a:lnTo>
                      <a:pt x="150" y="263"/>
                    </a:lnTo>
                    <a:lnTo>
                      <a:pt x="133" y="244"/>
                    </a:lnTo>
                    <a:lnTo>
                      <a:pt x="111" y="256"/>
                    </a:lnTo>
                    <a:lnTo>
                      <a:pt x="101" y="233"/>
                    </a:lnTo>
                    <a:lnTo>
                      <a:pt x="76" y="236"/>
                    </a:lnTo>
                    <a:lnTo>
                      <a:pt x="75" y="211"/>
                    </a:lnTo>
                    <a:lnTo>
                      <a:pt x="51" y="206"/>
                    </a:lnTo>
                    <a:lnTo>
                      <a:pt x="58" y="183"/>
                    </a:lnTo>
                    <a:lnTo>
                      <a:pt x="37" y="170"/>
                    </a:lnTo>
                    <a:lnTo>
                      <a:pt x="53" y="150"/>
                    </a:lnTo>
                    <a:lnTo>
                      <a:pt x="37" y="130"/>
                    </a:lnTo>
                    <a:lnTo>
                      <a:pt x="58" y="117"/>
                    </a:lnTo>
                    <a:lnTo>
                      <a:pt x="51" y="94"/>
                    </a:lnTo>
                    <a:lnTo>
                      <a:pt x="75" y="89"/>
                    </a:lnTo>
                    <a:lnTo>
                      <a:pt x="76" y="64"/>
                    </a:lnTo>
                    <a:lnTo>
                      <a:pt x="101" y="67"/>
                    </a:lnTo>
                    <a:lnTo>
                      <a:pt x="111" y="44"/>
                    </a:lnTo>
                    <a:lnTo>
                      <a:pt x="133" y="56"/>
                    </a:lnTo>
                    <a:lnTo>
                      <a:pt x="150" y="37"/>
                    </a:lnTo>
                    <a:close/>
                    <a:moveTo>
                      <a:pt x="150" y="0"/>
                    </a:moveTo>
                    <a:lnTo>
                      <a:pt x="128" y="25"/>
                    </a:lnTo>
                    <a:lnTo>
                      <a:pt x="98" y="9"/>
                    </a:lnTo>
                    <a:lnTo>
                      <a:pt x="85" y="40"/>
                    </a:lnTo>
                    <a:lnTo>
                      <a:pt x="52" y="35"/>
                    </a:lnTo>
                    <a:lnTo>
                      <a:pt x="51" y="68"/>
                    </a:lnTo>
                    <a:lnTo>
                      <a:pt x="18" y="75"/>
                    </a:lnTo>
                    <a:lnTo>
                      <a:pt x="28" y="106"/>
                    </a:lnTo>
                    <a:lnTo>
                      <a:pt x="0" y="124"/>
                    </a:lnTo>
                    <a:lnTo>
                      <a:pt x="21" y="150"/>
                    </a:lnTo>
                    <a:lnTo>
                      <a:pt x="0" y="176"/>
                    </a:lnTo>
                    <a:lnTo>
                      <a:pt x="28" y="194"/>
                    </a:lnTo>
                    <a:lnTo>
                      <a:pt x="18" y="225"/>
                    </a:lnTo>
                    <a:lnTo>
                      <a:pt x="51" y="232"/>
                    </a:lnTo>
                    <a:lnTo>
                      <a:pt x="52" y="265"/>
                    </a:lnTo>
                    <a:lnTo>
                      <a:pt x="85" y="260"/>
                    </a:lnTo>
                    <a:lnTo>
                      <a:pt x="98" y="291"/>
                    </a:lnTo>
                    <a:lnTo>
                      <a:pt x="128" y="276"/>
                    </a:lnTo>
                    <a:lnTo>
                      <a:pt x="150" y="300"/>
                    </a:lnTo>
                    <a:lnTo>
                      <a:pt x="172" y="276"/>
                    </a:lnTo>
                    <a:lnTo>
                      <a:pt x="202" y="291"/>
                    </a:lnTo>
                    <a:lnTo>
                      <a:pt x="215" y="260"/>
                    </a:lnTo>
                    <a:lnTo>
                      <a:pt x="248" y="265"/>
                    </a:lnTo>
                    <a:lnTo>
                      <a:pt x="249" y="232"/>
                    </a:lnTo>
                    <a:lnTo>
                      <a:pt x="282" y="225"/>
                    </a:lnTo>
                    <a:lnTo>
                      <a:pt x="272" y="194"/>
                    </a:lnTo>
                    <a:lnTo>
                      <a:pt x="300" y="176"/>
                    </a:lnTo>
                    <a:lnTo>
                      <a:pt x="279" y="150"/>
                    </a:lnTo>
                    <a:lnTo>
                      <a:pt x="300" y="124"/>
                    </a:lnTo>
                    <a:lnTo>
                      <a:pt x="272" y="106"/>
                    </a:lnTo>
                    <a:lnTo>
                      <a:pt x="282" y="75"/>
                    </a:lnTo>
                    <a:lnTo>
                      <a:pt x="249" y="68"/>
                    </a:lnTo>
                    <a:lnTo>
                      <a:pt x="248" y="35"/>
                    </a:lnTo>
                    <a:lnTo>
                      <a:pt x="215" y="40"/>
                    </a:lnTo>
                    <a:lnTo>
                      <a:pt x="202" y="9"/>
                    </a:lnTo>
                    <a:lnTo>
                      <a:pt x="172" y="25"/>
                    </a:lnTo>
                    <a:lnTo>
                      <a:pt x="150" y="0"/>
                    </a:lnTo>
                    <a:close/>
                    <a:moveTo>
                      <a:pt x="189" y="183"/>
                    </a:moveTo>
                    <a:cubicBezTo>
                      <a:pt x="184" y="183"/>
                      <a:pt x="185" y="179"/>
                      <a:pt x="189" y="178"/>
                    </a:cubicBezTo>
                    <a:cubicBezTo>
                      <a:pt x="195" y="177"/>
                      <a:pt x="198" y="173"/>
                      <a:pt x="198" y="170"/>
                    </a:cubicBezTo>
                    <a:cubicBezTo>
                      <a:pt x="198" y="167"/>
                      <a:pt x="196" y="165"/>
                      <a:pt x="192" y="164"/>
                    </a:cubicBezTo>
                    <a:cubicBezTo>
                      <a:pt x="188" y="163"/>
                      <a:pt x="189" y="160"/>
                      <a:pt x="193" y="159"/>
                    </a:cubicBezTo>
                    <a:cubicBezTo>
                      <a:pt x="199" y="159"/>
                      <a:pt x="201" y="156"/>
                      <a:pt x="201" y="152"/>
                    </a:cubicBezTo>
                    <a:cubicBezTo>
                      <a:pt x="201" y="149"/>
                      <a:pt x="199" y="146"/>
                      <a:pt x="195" y="146"/>
                    </a:cubicBezTo>
                    <a:cubicBezTo>
                      <a:pt x="190" y="145"/>
                      <a:pt x="192" y="142"/>
                      <a:pt x="195" y="141"/>
                    </a:cubicBezTo>
                    <a:cubicBezTo>
                      <a:pt x="198" y="140"/>
                      <a:pt x="202" y="138"/>
                      <a:pt x="202" y="133"/>
                    </a:cubicBezTo>
                    <a:cubicBezTo>
                      <a:pt x="202" y="130"/>
                      <a:pt x="199" y="125"/>
                      <a:pt x="190" y="125"/>
                    </a:cubicBezTo>
                    <a:cubicBezTo>
                      <a:pt x="184" y="126"/>
                      <a:pt x="171" y="124"/>
                      <a:pt x="164" y="121"/>
                    </a:cubicBezTo>
                    <a:cubicBezTo>
                      <a:pt x="169" y="102"/>
                      <a:pt x="168" y="75"/>
                      <a:pt x="156" y="75"/>
                    </a:cubicBezTo>
                    <a:cubicBezTo>
                      <a:pt x="147" y="75"/>
                      <a:pt x="146" y="84"/>
                      <a:pt x="143" y="93"/>
                    </a:cubicBezTo>
                    <a:cubicBezTo>
                      <a:pt x="134" y="124"/>
                      <a:pt x="118" y="130"/>
                      <a:pt x="100" y="133"/>
                    </a:cubicBezTo>
                    <a:lnTo>
                      <a:pt x="100" y="184"/>
                    </a:lnTo>
                    <a:cubicBezTo>
                      <a:pt x="135" y="184"/>
                      <a:pt x="142" y="200"/>
                      <a:pt x="168" y="200"/>
                    </a:cubicBezTo>
                    <a:cubicBezTo>
                      <a:pt x="185" y="200"/>
                      <a:pt x="194" y="191"/>
                      <a:pt x="194" y="186"/>
                    </a:cubicBezTo>
                    <a:cubicBezTo>
                      <a:pt x="194" y="184"/>
                      <a:pt x="192" y="183"/>
                      <a:pt x="189" y="18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0">
                <a:solidFill>
                  <a:schemeClr val="accent3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A427D53F-2EBD-57D7-3153-4CEF608B77F7}"/>
                  </a:ext>
                </a:extLst>
              </p:cNvPr>
              <p:cNvSpPr/>
              <p:nvPr/>
            </p:nvSpPr>
            <p:spPr>
              <a:xfrm>
                <a:off x="6967862" y="4387192"/>
                <a:ext cx="2899148" cy="8819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</a:rPr>
                  <a:t>Non-radioactive excavation debris (EDMS 2281996).</a:t>
                </a:r>
                <a:endParaRPr lang="en-GB" sz="1200" dirty="0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216C3D3-D6AD-F295-F7B3-FA315136004C}"/>
                </a:ext>
              </a:extLst>
            </p:cNvPr>
            <p:cNvGrpSpPr/>
            <p:nvPr/>
          </p:nvGrpSpPr>
          <p:grpSpPr>
            <a:xfrm>
              <a:off x="3818781" y="4067207"/>
              <a:ext cx="2308743" cy="646331"/>
              <a:chOff x="6485458" y="3838225"/>
              <a:chExt cx="3594203" cy="881939"/>
            </a:xfrm>
          </p:grpSpPr>
          <p:sp>
            <p:nvSpPr>
              <p:cNvPr id="48" name="Freeform 89">
                <a:extLst>
                  <a:ext uri="{FF2B5EF4-FFF2-40B4-BE49-F238E27FC236}">
                    <a16:creationId xmlns:a16="http://schemas.microsoft.com/office/drawing/2014/main" id="{C3AFCB5D-7EDA-8741-F65B-5F811FC8A8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85458" y="3869417"/>
                <a:ext cx="468034" cy="468034"/>
              </a:xfrm>
              <a:custGeom>
                <a:avLst/>
                <a:gdLst>
                  <a:gd name="T0" fmla="*/ 167 w 300"/>
                  <a:gd name="T1" fmla="*/ 56 h 300"/>
                  <a:gd name="T2" fmla="*/ 199 w 300"/>
                  <a:gd name="T3" fmla="*/ 67 h 300"/>
                  <a:gd name="T4" fmla="*/ 225 w 300"/>
                  <a:gd name="T5" fmla="*/ 89 h 300"/>
                  <a:gd name="T6" fmla="*/ 242 w 300"/>
                  <a:gd name="T7" fmla="*/ 117 h 300"/>
                  <a:gd name="T8" fmla="*/ 247 w 300"/>
                  <a:gd name="T9" fmla="*/ 150 h 300"/>
                  <a:gd name="T10" fmla="*/ 242 w 300"/>
                  <a:gd name="T11" fmla="*/ 183 h 300"/>
                  <a:gd name="T12" fmla="*/ 225 w 300"/>
                  <a:gd name="T13" fmla="*/ 211 h 300"/>
                  <a:gd name="T14" fmla="*/ 199 w 300"/>
                  <a:gd name="T15" fmla="*/ 233 h 300"/>
                  <a:gd name="T16" fmla="*/ 167 w 300"/>
                  <a:gd name="T17" fmla="*/ 244 h 300"/>
                  <a:gd name="T18" fmla="*/ 133 w 300"/>
                  <a:gd name="T19" fmla="*/ 244 h 300"/>
                  <a:gd name="T20" fmla="*/ 101 w 300"/>
                  <a:gd name="T21" fmla="*/ 233 h 300"/>
                  <a:gd name="T22" fmla="*/ 75 w 300"/>
                  <a:gd name="T23" fmla="*/ 211 h 300"/>
                  <a:gd name="T24" fmla="*/ 58 w 300"/>
                  <a:gd name="T25" fmla="*/ 183 h 300"/>
                  <a:gd name="T26" fmla="*/ 53 w 300"/>
                  <a:gd name="T27" fmla="*/ 150 h 300"/>
                  <a:gd name="T28" fmla="*/ 58 w 300"/>
                  <a:gd name="T29" fmla="*/ 117 h 300"/>
                  <a:gd name="T30" fmla="*/ 75 w 300"/>
                  <a:gd name="T31" fmla="*/ 89 h 300"/>
                  <a:gd name="T32" fmla="*/ 101 w 300"/>
                  <a:gd name="T33" fmla="*/ 67 h 300"/>
                  <a:gd name="T34" fmla="*/ 133 w 300"/>
                  <a:gd name="T35" fmla="*/ 56 h 300"/>
                  <a:gd name="T36" fmla="*/ 150 w 300"/>
                  <a:gd name="T37" fmla="*/ 0 h 300"/>
                  <a:gd name="T38" fmla="*/ 98 w 300"/>
                  <a:gd name="T39" fmla="*/ 9 h 300"/>
                  <a:gd name="T40" fmla="*/ 52 w 300"/>
                  <a:gd name="T41" fmla="*/ 35 h 300"/>
                  <a:gd name="T42" fmla="*/ 18 w 300"/>
                  <a:gd name="T43" fmla="*/ 75 h 300"/>
                  <a:gd name="T44" fmla="*/ 0 w 300"/>
                  <a:gd name="T45" fmla="*/ 124 h 300"/>
                  <a:gd name="T46" fmla="*/ 0 w 300"/>
                  <a:gd name="T47" fmla="*/ 176 h 300"/>
                  <a:gd name="T48" fmla="*/ 18 w 300"/>
                  <a:gd name="T49" fmla="*/ 225 h 300"/>
                  <a:gd name="T50" fmla="*/ 52 w 300"/>
                  <a:gd name="T51" fmla="*/ 265 h 300"/>
                  <a:gd name="T52" fmla="*/ 98 w 300"/>
                  <a:gd name="T53" fmla="*/ 291 h 300"/>
                  <a:gd name="T54" fmla="*/ 150 w 300"/>
                  <a:gd name="T55" fmla="*/ 300 h 300"/>
                  <a:gd name="T56" fmla="*/ 202 w 300"/>
                  <a:gd name="T57" fmla="*/ 291 h 300"/>
                  <a:gd name="T58" fmla="*/ 248 w 300"/>
                  <a:gd name="T59" fmla="*/ 265 h 300"/>
                  <a:gd name="T60" fmla="*/ 282 w 300"/>
                  <a:gd name="T61" fmla="*/ 225 h 300"/>
                  <a:gd name="T62" fmla="*/ 300 w 300"/>
                  <a:gd name="T63" fmla="*/ 176 h 300"/>
                  <a:gd name="T64" fmla="*/ 300 w 300"/>
                  <a:gd name="T65" fmla="*/ 124 h 300"/>
                  <a:gd name="T66" fmla="*/ 282 w 300"/>
                  <a:gd name="T67" fmla="*/ 75 h 300"/>
                  <a:gd name="T68" fmla="*/ 248 w 300"/>
                  <a:gd name="T69" fmla="*/ 35 h 300"/>
                  <a:gd name="T70" fmla="*/ 202 w 300"/>
                  <a:gd name="T71" fmla="*/ 9 h 300"/>
                  <a:gd name="T72" fmla="*/ 150 w 300"/>
                  <a:gd name="T73" fmla="*/ 0 h 300"/>
                  <a:gd name="T74" fmla="*/ 189 w 300"/>
                  <a:gd name="T75" fmla="*/ 178 h 300"/>
                  <a:gd name="T76" fmla="*/ 192 w 300"/>
                  <a:gd name="T77" fmla="*/ 164 h 300"/>
                  <a:gd name="T78" fmla="*/ 201 w 300"/>
                  <a:gd name="T79" fmla="*/ 152 h 300"/>
                  <a:gd name="T80" fmla="*/ 195 w 300"/>
                  <a:gd name="T81" fmla="*/ 141 h 300"/>
                  <a:gd name="T82" fmla="*/ 190 w 300"/>
                  <a:gd name="T83" fmla="*/ 125 h 300"/>
                  <a:gd name="T84" fmla="*/ 156 w 300"/>
                  <a:gd name="T85" fmla="*/ 75 h 300"/>
                  <a:gd name="T86" fmla="*/ 100 w 300"/>
                  <a:gd name="T87" fmla="*/ 133 h 300"/>
                  <a:gd name="T88" fmla="*/ 168 w 300"/>
                  <a:gd name="T89" fmla="*/ 200 h 300"/>
                  <a:gd name="T90" fmla="*/ 189 w 300"/>
                  <a:gd name="T91" fmla="*/ 183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00" h="300">
                    <a:moveTo>
                      <a:pt x="150" y="37"/>
                    </a:moveTo>
                    <a:lnTo>
                      <a:pt x="167" y="56"/>
                    </a:lnTo>
                    <a:lnTo>
                      <a:pt x="189" y="44"/>
                    </a:lnTo>
                    <a:lnTo>
                      <a:pt x="199" y="67"/>
                    </a:lnTo>
                    <a:lnTo>
                      <a:pt x="224" y="64"/>
                    </a:lnTo>
                    <a:lnTo>
                      <a:pt x="225" y="89"/>
                    </a:lnTo>
                    <a:lnTo>
                      <a:pt x="249" y="94"/>
                    </a:lnTo>
                    <a:lnTo>
                      <a:pt x="242" y="117"/>
                    </a:lnTo>
                    <a:lnTo>
                      <a:pt x="263" y="130"/>
                    </a:lnTo>
                    <a:lnTo>
                      <a:pt x="247" y="150"/>
                    </a:lnTo>
                    <a:lnTo>
                      <a:pt x="263" y="170"/>
                    </a:lnTo>
                    <a:lnTo>
                      <a:pt x="242" y="183"/>
                    </a:lnTo>
                    <a:lnTo>
                      <a:pt x="249" y="206"/>
                    </a:lnTo>
                    <a:lnTo>
                      <a:pt x="225" y="211"/>
                    </a:lnTo>
                    <a:lnTo>
                      <a:pt x="224" y="236"/>
                    </a:lnTo>
                    <a:lnTo>
                      <a:pt x="199" y="233"/>
                    </a:lnTo>
                    <a:lnTo>
                      <a:pt x="189" y="256"/>
                    </a:lnTo>
                    <a:lnTo>
                      <a:pt x="167" y="244"/>
                    </a:lnTo>
                    <a:lnTo>
                      <a:pt x="150" y="263"/>
                    </a:lnTo>
                    <a:lnTo>
                      <a:pt x="133" y="244"/>
                    </a:lnTo>
                    <a:lnTo>
                      <a:pt x="111" y="256"/>
                    </a:lnTo>
                    <a:lnTo>
                      <a:pt x="101" y="233"/>
                    </a:lnTo>
                    <a:lnTo>
                      <a:pt x="76" y="236"/>
                    </a:lnTo>
                    <a:lnTo>
                      <a:pt x="75" y="211"/>
                    </a:lnTo>
                    <a:lnTo>
                      <a:pt x="51" y="206"/>
                    </a:lnTo>
                    <a:lnTo>
                      <a:pt x="58" y="183"/>
                    </a:lnTo>
                    <a:lnTo>
                      <a:pt x="37" y="170"/>
                    </a:lnTo>
                    <a:lnTo>
                      <a:pt x="53" y="150"/>
                    </a:lnTo>
                    <a:lnTo>
                      <a:pt x="37" y="130"/>
                    </a:lnTo>
                    <a:lnTo>
                      <a:pt x="58" y="117"/>
                    </a:lnTo>
                    <a:lnTo>
                      <a:pt x="51" y="94"/>
                    </a:lnTo>
                    <a:lnTo>
                      <a:pt x="75" y="89"/>
                    </a:lnTo>
                    <a:lnTo>
                      <a:pt x="76" y="64"/>
                    </a:lnTo>
                    <a:lnTo>
                      <a:pt x="101" y="67"/>
                    </a:lnTo>
                    <a:lnTo>
                      <a:pt x="111" y="44"/>
                    </a:lnTo>
                    <a:lnTo>
                      <a:pt x="133" y="56"/>
                    </a:lnTo>
                    <a:lnTo>
                      <a:pt x="150" y="37"/>
                    </a:lnTo>
                    <a:close/>
                    <a:moveTo>
                      <a:pt x="150" y="0"/>
                    </a:moveTo>
                    <a:lnTo>
                      <a:pt x="128" y="25"/>
                    </a:lnTo>
                    <a:lnTo>
                      <a:pt x="98" y="9"/>
                    </a:lnTo>
                    <a:lnTo>
                      <a:pt x="85" y="40"/>
                    </a:lnTo>
                    <a:lnTo>
                      <a:pt x="52" y="35"/>
                    </a:lnTo>
                    <a:lnTo>
                      <a:pt x="51" y="68"/>
                    </a:lnTo>
                    <a:lnTo>
                      <a:pt x="18" y="75"/>
                    </a:lnTo>
                    <a:lnTo>
                      <a:pt x="28" y="106"/>
                    </a:lnTo>
                    <a:lnTo>
                      <a:pt x="0" y="124"/>
                    </a:lnTo>
                    <a:lnTo>
                      <a:pt x="21" y="150"/>
                    </a:lnTo>
                    <a:lnTo>
                      <a:pt x="0" y="176"/>
                    </a:lnTo>
                    <a:lnTo>
                      <a:pt x="28" y="194"/>
                    </a:lnTo>
                    <a:lnTo>
                      <a:pt x="18" y="225"/>
                    </a:lnTo>
                    <a:lnTo>
                      <a:pt x="51" y="232"/>
                    </a:lnTo>
                    <a:lnTo>
                      <a:pt x="52" y="265"/>
                    </a:lnTo>
                    <a:lnTo>
                      <a:pt x="85" y="260"/>
                    </a:lnTo>
                    <a:lnTo>
                      <a:pt x="98" y="291"/>
                    </a:lnTo>
                    <a:lnTo>
                      <a:pt x="128" y="276"/>
                    </a:lnTo>
                    <a:lnTo>
                      <a:pt x="150" y="300"/>
                    </a:lnTo>
                    <a:lnTo>
                      <a:pt x="172" y="276"/>
                    </a:lnTo>
                    <a:lnTo>
                      <a:pt x="202" y="291"/>
                    </a:lnTo>
                    <a:lnTo>
                      <a:pt x="215" y="260"/>
                    </a:lnTo>
                    <a:lnTo>
                      <a:pt x="248" y="265"/>
                    </a:lnTo>
                    <a:lnTo>
                      <a:pt x="249" y="232"/>
                    </a:lnTo>
                    <a:lnTo>
                      <a:pt x="282" y="225"/>
                    </a:lnTo>
                    <a:lnTo>
                      <a:pt x="272" y="194"/>
                    </a:lnTo>
                    <a:lnTo>
                      <a:pt x="300" y="176"/>
                    </a:lnTo>
                    <a:lnTo>
                      <a:pt x="279" y="150"/>
                    </a:lnTo>
                    <a:lnTo>
                      <a:pt x="300" y="124"/>
                    </a:lnTo>
                    <a:lnTo>
                      <a:pt x="272" y="106"/>
                    </a:lnTo>
                    <a:lnTo>
                      <a:pt x="282" y="75"/>
                    </a:lnTo>
                    <a:lnTo>
                      <a:pt x="249" y="68"/>
                    </a:lnTo>
                    <a:lnTo>
                      <a:pt x="248" y="35"/>
                    </a:lnTo>
                    <a:lnTo>
                      <a:pt x="215" y="40"/>
                    </a:lnTo>
                    <a:lnTo>
                      <a:pt x="202" y="9"/>
                    </a:lnTo>
                    <a:lnTo>
                      <a:pt x="172" y="25"/>
                    </a:lnTo>
                    <a:lnTo>
                      <a:pt x="150" y="0"/>
                    </a:lnTo>
                    <a:close/>
                    <a:moveTo>
                      <a:pt x="189" y="183"/>
                    </a:moveTo>
                    <a:cubicBezTo>
                      <a:pt x="184" y="183"/>
                      <a:pt x="185" y="179"/>
                      <a:pt x="189" y="178"/>
                    </a:cubicBezTo>
                    <a:cubicBezTo>
                      <a:pt x="195" y="177"/>
                      <a:pt x="198" y="173"/>
                      <a:pt x="198" y="170"/>
                    </a:cubicBezTo>
                    <a:cubicBezTo>
                      <a:pt x="198" y="167"/>
                      <a:pt x="196" y="165"/>
                      <a:pt x="192" y="164"/>
                    </a:cubicBezTo>
                    <a:cubicBezTo>
                      <a:pt x="188" y="163"/>
                      <a:pt x="189" y="160"/>
                      <a:pt x="193" y="159"/>
                    </a:cubicBezTo>
                    <a:cubicBezTo>
                      <a:pt x="199" y="159"/>
                      <a:pt x="201" y="156"/>
                      <a:pt x="201" y="152"/>
                    </a:cubicBezTo>
                    <a:cubicBezTo>
                      <a:pt x="201" y="149"/>
                      <a:pt x="199" y="146"/>
                      <a:pt x="195" y="146"/>
                    </a:cubicBezTo>
                    <a:cubicBezTo>
                      <a:pt x="190" y="145"/>
                      <a:pt x="192" y="142"/>
                      <a:pt x="195" y="141"/>
                    </a:cubicBezTo>
                    <a:cubicBezTo>
                      <a:pt x="198" y="140"/>
                      <a:pt x="202" y="138"/>
                      <a:pt x="202" y="133"/>
                    </a:cubicBezTo>
                    <a:cubicBezTo>
                      <a:pt x="202" y="130"/>
                      <a:pt x="199" y="125"/>
                      <a:pt x="190" y="125"/>
                    </a:cubicBezTo>
                    <a:cubicBezTo>
                      <a:pt x="184" y="126"/>
                      <a:pt x="171" y="124"/>
                      <a:pt x="164" y="121"/>
                    </a:cubicBezTo>
                    <a:cubicBezTo>
                      <a:pt x="169" y="102"/>
                      <a:pt x="168" y="75"/>
                      <a:pt x="156" y="75"/>
                    </a:cubicBezTo>
                    <a:cubicBezTo>
                      <a:pt x="147" y="75"/>
                      <a:pt x="146" y="84"/>
                      <a:pt x="143" y="93"/>
                    </a:cubicBezTo>
                    <a:cubicBezTo>
                      <a:pt x="134" y="124"/>
                      <a:pt x="118" y="130"/>
                      <a:pt x="100" y="133"/>
                    </a:cubicBezTo>
                    <a:lnTo>
                      <a:pt x="100" y="184"/>
                    </a:lnTo>
                    <a:cubicBezTo>
                      <a:pt x="135" y="184"/>
                      <a:pt x="142" y="200"/>
                      <a:pt x="168" y="200"/>
                    </a:cubicBezTo>
                    <a:cubicBezTo>
                      <a:pt x="185" y="200"/>
                      <a:pt x="194" y="191"/>
                      <a:pt x="194" y="186"/>
                    </a:cubicBezTo>
                    <a:cubicBezTo>
                      <a:pt x="194" y="184"/>
                      <a:pt x="192" y="183"/>
                      <a:pt x="189" y="18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0">
                <a:solidFill>
                  <a:schemeClr val="accent3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AEEE11D6-5142-BD82-35E6-61CA48150E2C}"/>
                  </a:ext>
                </a:extLst>
              </p:cNvPr>
              <p:cNvSpPr/>
              <p:nvPr/>
            </p:nvSpPr>
            <p:spPr>
              <a:xfrm>
                <a:off x="6967860" y="3838225"/>
                <a:ext cx="3111801" cy="8819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</a:rPr>
                  <a:t>Prompt ambient dose compatible with area classification annual limit.</a:t>
                </a:r>
                <a:endParaRPr lang="en-GB" sz="1200" dirty="0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CBACFEC5-6BB8-EE21-E297-EEC9C5A10513}"/>
                </a:ext>
              </a:extLst>
            </p:cNvPr>
            <p:cNvGrpSpPr/>
            <p:nvPr/>
          </p:nvGrpSpPr>
          <p:grpSpPr>
            <a:xfrm>
              <a:off x="279963" y="4706342"/>
              <a:ext cx="2131036" cy="646331"/>
              <a:chOff x="587200" y="2969037"/>
              <a:chExt cx="3317552" cy="881939"/>
            </a:xfrm>
          </p:grpSpPr>
          <p:sp>
            <p:nvSpPr>
              <p:cNvPr id="51" name="Freeform 97">
                <a:extLst>
                  <a:ext uri="{FF2B5EF4-FFF2-40B4-BE49-F238E27FC236}">
                    <a16:creationId xmlns:a16="http://schemas.microsoft.com/office/drawing/2014/main" id="{EA76B076-AC3C-46E2-EE4F-01DED1FF64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200" y="3018772"/>
                <a:ext cx="404037" cy="371488"/>
              </a:xfrm>
              <a:custGeom>
                <a:avLst/>
                <a:gdLst>
                  <a:gd name="T0" fmla="*/ 150 w 300"/>
                  <a:gd name="T1" fmla="*/ 26 h 276"/>
                  <a:gd name="T2" fmla="*/ 275 w 300"/>
                  <a:gd name="T3" fmla="*/ 126 h 276"/>
                  <a:gd name="T4" fmla="*/ 151 w 300"/>
                  <a:gd name="T5" fmla="*/ 225 h 276"/>
                  <a:gd name="T6" fmla="*/ 96 w 300"/>
                  <a:gd name="T7" fmla="*/ 217 h 276"/>
                  <a:gd name="T8" fmla="*/ 43 w 300"/>
                  <a:gd name="T9" fmla="*/ 240 h 276"/>
                  <a:gd name="T10" fmla="*/ 50 w 300"/>
                  <a:gd name="T11" fmla="*/ 186 h 276"/>
                  <a:gd name="T12" fmla="*/ 25 w 300"/>
                  <a:gd name="T13" fmla="*/ 126 h 276"/>
                  <a:gd name="T14" fmla="*/ 150 w 300"/>
                  <a:gd name="T15" fmla="*/ 26 h 276"/>
                  <a:gd name="T16" fmla="*/ 150 w 300"/>
                  <a:gd name="T17" fmla="*/ 1 h 276"/>
                  <a:gd name="T18" fmla="*/ 0 w 300"/>
                  <a:gd name="T19" fmla="*/ 126 h 276"/>
                  <a:gd name="T20" fmla="*/ 26 w 300"/>
                  <a:gd name="T21" fmla="*/ 196 h 276"/>
                  <a:gd name="T22" fmla="*/ 1 w 300"/>
                  <a:gd name="T23" fmla="*/ 276 h 276"/>
                  <a:gd name="T24" fmla="*/ 100 w 300"/>
                  <a:gd name="T25" fmla="*/ 244 h 276"/>
                  <a:gd name="T26" fmla="*/ 151 w 300"/>
                  <a:gd name="T27" fmla="*/ 250 h 276"/>
                  <a:gd name="T28" fmla="*/ 300 w 300"/>
                  <a:gd name="T29" fmla="*/ 126 h 276"/>
                  <a:gd name="T30" fmla="*/ 150 w 300"/>
                  <a:gd name="T31" fmla="*/ 1 h 276"/>
                  <a:gd name="T32" fmla="*/ 163 w 300"/>
                  <a:gd name="T33" fmla="*/ 175 h 276"/>
                  <a:gd name="T34" fmla="*/ 150 w 300"/>
                  <a:gd name="T35" fmla="*/ 188 h 276"/>
                  <a:gd name="T36" fmla="*/ 137 w 300"/>
                  <a:gd name="T37" fmla="*/ 175 h 276"/>
                  <a:gd name="T38" fmla="*/ 150 w 300"/>
                  <a:gd name="T39" fmla="*/ 162 h 276"/>
                  <a:gd name="T40" fmla="*/ 163 w 300"/>
                  <a:gd name="T41" fmla="*/ 175 h 276"/>
                  <a:gd name="T42" fmla="*/ 177 w 300"/>
                  <a:gd name="T43" fmla="*/ 73 h 276"/>
                  <a:gd name="T44" fmla="*/ 151 w 300"/>
                  <a:gd name="T45" fmla="*/ 63 h 276"/>
                  <a:gd name="T46" fmla="*/ 114 w 300"/>
                  <a:gd name="T47" fmla="*/ 103 h 276"/>
                  <a:gd name="T48" fmla="*/ 135 w 300"/>
                  <a:gd name="T49" fmla="*/ 103 h 276"/>
                  <a:gd name="T50" fmla="*/ 151 w 300"/>
                  <a:gd name="T51" fmla="*/ 83 h 276"/>
                  <a:gd name="T52" fmla="*/ 164 w 300"/>
                  <a:gd name="T53" fmla="*/ 95 h 276"/>
                  <a:gd name="T54" fmla="*/ 155 w 300"/>
                  <a:gd name="T55" fmla="*/ 114 h 276"/>
                  <a:gd name="T56" fmla="*/ 140 w 300"/>
                  <a:gd name="T57" fmla="*/ 150 h 276"/>
                  <a:gd name="T58" fmla="*/ 161 w 300"/>
                  <a:gd name="T59" fmla="*/ 150 h 276"/>
                  <a:gd name="T60" fmla="*/ 170 w 300"/>
                  <a:gd name="T61" fmla="*/ 127 h 276"/>
                  <a:gd name="T62" fmla="*/ 186 w 300"/>
                  <a:gd name="T63" fmla="*/ 96 h 276"/>
                  <a:gd name="T64" fmla="*/ 177 w 300"/>
                  <a:gd name="T65" fmla="*/ 73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0" h="276">
                    <a:moveTo>
                      <a:pt x="150" y="26"/>
                    </a:moveTo>
                    <a:cubicBezTo>
                      <a:pt x="219" y="26"/>
                      <a:pt x="275" y="70"/>
                      <a:pt x="275" y="126"/>
                    </a:cubicBezTo>
                    <a:cubicBezTo>
                      <a:pt x="275" y="187"/>
                      <a:pt x="211" y="225"/>
                      <a:pt x="151" y="225"/>
                    </a:cubicBezTo>
                    <a:cubicBezTo>
                      <a:pt x="127" y="225"/>
                      <a:pt x="109" y="220"/>
                      <a:pt x="96" y="217"/>
                    </a:cubicBezTo>
                    <a:cubicBezTo>
                      <a:pt x="84" y="225"/>
                      <a:pt x="76" y="230"/>
                      <a:pt x="43" y="240"/>
                    </a:cubicBezTo>
                    <a:cubicBezTo>
                      <a:pt x="49" y="223"/>
                      <a:pt x="52" y="205"/>
                      <a:pt x="50" y="186"/>
                    </a:cubicBezTo>
                    <a:cubicBezTo>
                      <a:pt x="40" y="174"/>
                      <a:pt x="25" y="156"/>
                      <a:pt x="25" y="126"/>
                    </a:cubicBezTo>
                    <a:cubicBezTo>
                      <a:pt x="25" y="70"/>
                      <a:pt x="81" y="26"/>
                      <a:pt x="150" y="26"/>
                    </a:cubicBezTo>
                    <a:close/>
                    <a:moveTo>
                      <a:pt x="150" y="1"/>
                    </a:moveTo>
                    <a:cubicBezTo>
                      <a:pt x="71" y="1"/>
                      <a:pt x="0" y="53"/>
                      <a:pt x="0" y="126"/>
                    </a:cubicBezTo>
                    <a:cubicBezTo>
                      <a:pt x="0" y="151"/>
                      <a:pt x="9" y="176"/>
                      <a:pt x="26" y="196"/>
                    </a:cubicBezTo>
                    <a:cubicBezTo>
                      <a:pt x="26" y="219"/>
                      <a:pt x="13" y="252"/>
                      <a:pt x="1" y="276"/>
                    </a:cubicBezTo>
                    <a:cubicBezTo>
                      <a:pt x="33" y="270"/>
                      <a:pt x="79" y="257"/>
                      <a:pt x="100" y="244"/>
                    </a:cubicBezTo>
                    <a:cubicBezTo>
                      <a:pt x="118" y="248"/>
                      <a:pt x="135" y="250"/>
                      <a:pt x="151" y="250"/>
                    </a:cubicBezTo>
                    <a:cubicBezTo>
                      <a:pt x="240" y="250"/>
                      <a:pt x="300" y="190"/>
                      <a:pt x="300" y="126"/>
                    </a:cubicBezTo>
                    <a:cubicBezTo>
                      <a:pt x="300" y="53"/>
                      <a:pt x="229" y="0"/>
                      <a:pt x="150" y="1"/>
                    </a:cubicBezTo>
                    <a:close/>
                    <a:moveTo>
                      <a:pt x="163" y="175"/>
                    </a:moveTo>
                    <a:cubicBezTo>
                      <a:pt x="163" y="182"/>
                      <a:pt x="157" y="188"/>
                      <a:pt x="150" y="188"/>
                    </a:cubicBezTo>
                    <a:cubicBezTo>
                      <a:pt x="143" y="188"/>
                      <a:pt x="137" y="182"/>
                      <a:pt x="137" y="175"/>
                    </a:cubicBezTo>
                    <a:cubicBezTo>
                      <a:pt x="137" y="168"/>
                      <a:pt x="143" y="162"/>
                      <a:pt x="150" y="162"/>
                    </a:cubicBezTo>
                    <a:cubicBezTo>
                      <a:pt x="157" y="162"/>
                      <a:pt x="163" y="168"/>
                      <a:pt x="163" y="175"/>
                    </a:cubicBezTo>
                    <a:close/>
                    <a:moveTo>
                      <a:pt x="177" y="73"/>
                    </a:moveTo>
                    <a:cubicBezTo>
                      <a:pt x="171" y="66"/>
                      <a:pt x="162" y="63"/>
                      <a:pt x="151" y="63"/>
                    </a:cubicBezTo>
                    <a:cubicBezTo>
                      <a:pt x="129" y="63"/>
                      <a:pt x="114" y="79"/>
                      <a:pt x="114" y="103"/>
                    </a:cubicBezTo>
                    <a:lnTo>
                      <a:pt x="135" y="103"/>
                    </a:lnTo>
                    <a:cubicBezTo>
                      <a:pt x="135" y="88"/>
                      <a:pt x="143" y="83"/>
                      <a:pt x="151" y="83"/>
                    </a:cubicBezTo>
                    <a:cubicBezTo>
                      <a:pt x="157" y="83"/>
                      <a:pt x="164" y="87"/>
                      <a:pt x="164" y="95"/>
                    </a:cubicBezTo>
                    <a:cubicBezTo>
                      <a:pt x="165" y="104"/>
                      <a:pt x="160" y="108"/>
                      <a:pt x="155" y="114"/>
                    </a:cubicBezTo>
                    <a:cubicBezTo>
                      <a:pt x="140" y="128"/>
                      <a:pt x="140" y="134"/>
                      <a:pt x="140" y="150"/>
                    </a:cubicBezTo>
                    <a:lnTo>
                      <a:pt x="161" y="150"/>
                    </a:lnTo>
                    <a:cubicBezTo>
                      <a:pt x="160" y="143"/>
                      <a:pt x="161" y="137"/>
                      <a:pt x="170" y="127"/>
                    </a:cubicBezTo>
                    <a:cubicBezTo>
                      <a:pt x="177" y="120"/>
                      <a:pt x="186" y="110"/>
                      <a:pt x="186" y="96"/>
                    </a:cubicBezTo>
                    <a:cubicBezTo>
                      <a:pt x="186" y="87"/>
                      <a:pt x="183" y="79"/>
                      <a:pt x="177" y="73"/>
                    </a:cubicBezTo>
                    <a:close/>
                  </a:path>
                </a:pathLst>
              </a:custGeom>
              <a:solidFill>
                <a:srgbClr val="FFC000"/>
              </a:solidFill>
              <a:ln w="0">
                <a:solidFill>
                  <a:srgbClr val="F68B3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A356C256-CF54-ED5A-103C-65E0503300F2}"/>
                  </a:ext>
                </a:extLst>
              </p:cNvPr>
              <p:cNvSpPr/>
              <p:nvPr/>
            </p:nvSpPr>
            <p:spPr>
              <a:xfrm>
                <a:off x="1005605" y="2969037"/>
                <a:ext cx="2899147" cy="8819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</a:rPr>
                  <a:t>Excavation debris potentially radioactive (EDMS 2281996).</a:t>
                </a:r>
                <a:endParaRPr lang="en-GB" sz="1200" dirty="0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77F0C167-3184-6F07-48AC-617D37CDA8E8}"/>
                </a:ext>
              </a:extLst>
            </p:cNvPr>
            <p:cNvGrpSpPr/>
            <p:nvPr/>
          </p:nvGrpSpPr>
          <p:grpSpPr>
            <a:xfrm>
              <a:off x="260053" y="4080720"/>
              <a:ext cx="2242323" cy="646331"/>
              <a:chOff x="1028031" y="3812478"/>
              <a:chExt cx="3490801" cy="881938"/>
            </a:xfrm>
          </p:grpSpPr>
          <p:sp>
            <p:nvSpPr>
              <p:cNvPr id="54" name="Freeform 89">
                <a:extLst>
                  <a:ext uri="{FF2B5EF4-FFF2-40B4-BE49-F238E27FC236}">
                    <a16:creationId xmlns:a16="http://schemas.microsoft.com/office/drawing/2014/main" id="{011AFC5B-3435-153B-3433-AE98609C12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8031" y="3869417"/>
                <a:ext cx="468034" cy="468034"/>
              </a:xfrm>
              <a:custGeom>
                <a:avLst/>
                <a:gdLst>
                  <a:gd name="T0" fmla="*/ 167 w 300"/>
                  <a:gd name="T1" fmla="*/ 56 h 300"/>
                  <a:gd name="T2" fmla="*/ 199 w 300"/>
                  <a:gd name="T3" fmla="*/ 67 h 300"/>
                  <a:gd name="T4" fmla="*/ 225 w 300"/>
                  <a:gd name="T5" fmla="*/ 89 h 300"/>
                  <a:gd name="T6" fmla="*/ 242 w 300"/>
                  <a:gd name="T7" fmla="*/ 117 h 300"/>
                  <a:gd name="T8" fmla="*/ 247 w 300"/>
                  <a:gd name="T9" fmla="*/ 150 h 300"/>
                  <a:gd name="T10" fmla="*/ 242 w 300"/>
                  <a:gd name="T11" fmla="*/ 183 h 300"/>
                  <a:gd name="T12" fmla="*/ 225 w 300"/>
                  <a:gd name="T13" fmla="*/ 211 h 300"/>
                  <a:gd name="T14" fmla="*/ 199 w 300"/>
                  <a:gd name="T15" fmla="*/ 233 h 300"/>
                  <a:gd name="T16" fmla="*/ 167 w 300"/>
                  <a:gd name="T17" fmla="*/ 244 h 300"/>
                  <a:gd name="T18" fmla="*/ 133 w 300"/>
                  <a:gd name="T19" fmla="*/ 244 h 300"/>
                  <a:gd name="T20" fmla="*/ 101 w 300"/>
                  <a:gd name="T21" fmla="*/ 233 h 300"/>
                  <a:gd name="T22" fmla="*/ 75 w 300"/>
                  <a:gd name="T23" fmla="*/ 211 h 300"/>
                  <a:gd name="T24" fmla="*/ 58 w 300"/>
                  <a:gd name="T25" fmla="*/ 183 h 300"/>
                  <a:gd name="T26" fmla="*/ 53 w 300"/>
                  <a:gd name="T27" fmla="*/ 150 h 300"/>
                  <a:gd name="T28" fmla="*/ 58 w 300"/>
                  <a:gd name="T29" fmla="*/ 117 h 300"/>
                  <a:gd name="T30" fmla="*/ 75 w 300"/>
                  <a:gd name="T31" fmla="*/ 89 h 300"/>
                  <a:gd name="T32" fmla="*/ 101 w 300"/>
                  <a:gd name="T33" fmla="*/ 67 h 300"/>
                  <a:gd name="T34" fmla="*/ 133 w 300"/>
                  <a:gd name="T35" fmla="*/ 56 h 300"/>
                  <a:gd name="T36" fmla="*/ 150 w 300"/>
                  <a:gd name="T37" fmla="*/ 0 h 300"/>
                  <a:gd name="T38" fmla="*/ 98 w 300"/>
                  <a:gd name="T39" fmla="*/ 9 h 300"/>
                  <a:gd name="T40" fmla="*/ 52 w 300"/>
                  <a:gd name="T41" fmla="*/ 35 h 300"/>
                  <a:gd name="T42" fmla="*/ 18 w 300"/>
                  <a:gd name="T43" fmla="*/ 75 h 300"/>
                  <a:gd name="T44" fmla="*/ 0 w 300"/>
                  <a:gd name="T45" fmla="*/ 124 h 300"/>
                  <a:gd name="T46" fmla="*/ 0 w 300"/>
                  <a:gd name="T47" fmla="*/ 176 h 300"/>
                  <a:gd name="T48" fmla="*/ 18 w 300"/>
                  <a:gd name="T49" fmla="*/ 225 h 300"/>
                  <a:gd name="T50" fmla="*/ 52 w 300"/>
                  <a:gd name="T51" fmla="*/ 265 h 300"/>
                  <a:gd name="T52" fmla="*/ 98 w 300"/>
                  <a:gd name="T53" fmla="*/ 291 h 300"/>
                  <a:gd name="T54" fmla="*/ 150 w 300"/>
                  <a:gd name="T55" fmla="*/ 300 h 300"/>
                  <a:gd name="T56" fmla="*/ 202 w 300"/>
                  <a:gd name="T57" fmla="*/ 291 h 300"/>
                  <a:gd name="T58" fmla="*/ 248 w 300"/>
                  <a:gd name="T59" fmla="*/ 265 h 300"/>
                  <a:gd name="T60" fmla="*/ 282 w 300"/>
                  <a:gd name="T61" fmla="*/ 225 h 300"/>
                  <a:gd name="T62" fmla="*/ 300 w 300"/>
                  <a:gd name="T63" fmla="*/ 176 h 300"/>
                  <a:gd name="T64" fmla="*/ 300 w 300"/>
                  <a:gd name="T65" fmla="*/ 124 h 300"/>
                  <a:gd name="T66" fmla="*/ 282 w 300"/>
                  <a:gd name="T67" fmla="*/ 75 h 300"/>
                  <a:gd name="T68" fmla="*/ 248 w 300"/>
                  <a:gd name="T69" fmla="*/ 35 h 300"/>
                  <a:gd name="T70" fmla="*/ 202 w 300"/>
                  <a:gd name="T71" fmla="*/ 9 h 300"/>
                  <a:gd name="T72" fmla="*/ 150 w 300"/>
                  <a:gd name="T73" fmla="*/ 0 h 300"/>
                  <a:gd name="T74" fmla="*/ 189 w 300"/>
                  <a:gd name="T75" fmla="*/ 178 h 300"/>
                  <a:gd name="T76" fmla="*/ 192 w 300"/>
                  <a:gd name="T77" fmla="*/ 164 h 300"/>
                  <a:gd name="T78" fmla="*/ 201 w 300"/>
                  <a:gd name="T79" fmla="*/ 152 h 300"/>
                  <a:gd name="T80" fmla="*/ 195 w 300"/>
                  <a:gd name="T81" fmla="*/ 141 h 300"/>
                  <a:gd name="T82" fmla="*/ 190 w 300"/>
                  <a:gd name="T83" fmla="*/ 125 h 300"/>
                  <a:gd name="T84" fmla="*/ 156 w 300"/>
                  <a:gd name="T85" fmla="*/ 75 h 300"/>
                  <a:gd name="T86" fmla="*/ 100 w 300"/>
                  <a:gd name="T87" fmla="*/ 133 h 300"/>
                  <a:gd name="T88" fmla="*/ 168 w 300"/>
                  <a:gd name="T89" fmla="*/ 200 h 300"/>
                  <a:gd name="T90" fmla="*/ 189 w 300"/>
                  <a:gd name="T91" fmla="*/ 183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00" h="300">
                    <a:moveTo>
                      <a:pt x="150" y="37"/>
                    </a:moveTo>
                    <a:lnTo>
                      <a:pt x="167" y="56"/>
                    </a:lnTo>
                    <a:lnTo>
                      <a:pt x="189" y="44"/>
                    </a:lnTo>
                    <a:lnTo>
                      <a:pt x="199" y="67"/>
                    </a:lnTo>
                    <a:lnTo>
                      <a:pt x="224" y="64"/>
                    </a:lnTo>
                    <a:lnTo>
                      <a:pt x="225" y="89"/>
                    </a:lnTo>
                    <a:lnTo>
                      <a:pt x="249" y="94"/>
                    </a:lnTo>
                    <a:lnTo>
                      <a:pt x="242" y="117"/>
                    </a:lnTo>
                    <a:lnTo>
                      <a:pt x="263" y="130"/>
                    </a:lnTo>
                    <a:lnTo>
                      <a:pt x="247" y="150"/>
                    </a:lnTo>
                    <a:lnTo>
                      <a:pt x="263" y="170"/>
                    </a:lnTo>
                    <a:lnTo>
                      <a:pt x="242" y="183"/>
                    </a:lnTo>
                    <a:lnTo>
                      <a:pt x="249" y="206"/>
                    </a:lnTo>
                    <a:lnTo>
                      <a:pt x="225" y="211"/>
                    </a:lnTo>
                    <a:lnTo>
                      <a:pt x="224" y="236"/>
                    </a:lnTo>
                    <a:lnTo>
                      <a:pt x="199" y="233"/>
                    </a:lnTo>
                    <a:lnTo>
                      <a:pt x="189" y="256"/>
                    </a:lnTo>
                    <a:lnTo>
                      <a:pt x="167" y="244"/>
                    </a:lnTo>
                    <a:lnTo>
                      <a:pt x="150" y="263"/>
                    </a:lnTo>
                    <a:lnTo>
                      <a:pt x="133" y="244"/>
                    </a:lnTo>
                    <a:lnTo>
                      <a:pt x="111" y="256"/>
                    </a:lnTo>
                    <a:lnTo>
                      <a:pt x="101" y="233"/>
                    </a:lnTo>
                    <a:lnTo>
                      <a:pt x="76" y="236"/>
                    </a:lnTo>
                    <a:lnTo>
                      <a:pt x="75" y="211"/>
                    </a:lnTo>
                    <a:lnTo>
                      <a:pt x="51" y="206"/>
                    </a:lnTo>
                    <a:lnTo>
                      <a:pt x="58" y="183"/>
                    </a:lnTo>
                    <a:lnTo>
                      <a:pt x="37" y="170"/>
                    </a:lnTo>
                    <a:lnTo>
                      <a:pt x="53" y="150"/>
                    </a:lnTo>
                    <a:lnTo>
                      <a:pt x="37" y="130"/>
                    </a:lnTo>
                    <a:lnTo>
                      <a:pt x="58" y="117"/>
                    </a:lnTo>
                    <a:lnTo>
                      <a:pt x="51" y="94"/>
                    </a:lnTo>
                    <a:lnTo>
                      <a:pt x="75" y="89"/>
                    </a:lnTo>
                    <a:lnTo>
                      <a:pt x="76" y="64"/>
                    </a:lnTo>
                    <a:lnTo>
                      <a:pt x="101" y="67"/>
                    </a:lnTo>
                    <a:lnTo>
                      <a:pt x="111" y="44"/>
                    </a:lnTo>
                    <a:lnTo>
                      <a:pt x="133" y="56"/>
                    </a:lnTo>
                    <a:lnTo>
                      <a:pt x="150" y="37"/>
                    </a:lnTo>
                    <a:close/>
                    <a:moveTo>
                      <a:pt x="150" y="0"/>
                    </a:moveTo>
                    <a:lnTo>
                      <a:pt x="128" y="25"/>
                    </a:lnTo>
                    <a:lnTo>
                      <a:pt x="98" y="9"/>
                    </a:lnTo>
                    <a:lnTo>
                      <a:pt x="85" y="40"/>
                    </a:lnTo>
                    <a:lnTo>
                      <a:pt x="52" y="35"/>
                    </a:lnTo>
                    <a:lnTo>
                      <a:pt x="51" y="68"/>
                    </a:lnTo>
                    <a:lnTo>
                      <a:pt x="18" y="75"/>
                    </a:lnTo>
                    <a:lnTo>
                      <a:pt x="28" y="106"/>
                    </a:lnTo>
                    <a:lnTo>
                      <a:pt x="0" y="124"/>
                    </a:lnTo>
                    <a:lnTo>
                      <a:pt x="21" y="150"/>
                    </a:lnTo>
                    <a:lnTo>
                      <a:pt x="0" y="176"/>
                    </a:lnTo>
                    <a:lnTo>
                      <a:pt x="28" y="194"/>
                    </a:lnTo>
                    <a:lnTo>
                      <a:pt x="18" y="225"/>
                    </a:lnTo>
                    <a:lnTo>
                      <a:pt x="51" y="232"/>
                    </a:lnTo>
                    <a:lnTo>
                      <a:pt x="52" y="265"/>
                    </a:lnTo>
                    <a:lnTo>
                      <a:pt x="85" y="260"/>
                    </a:lnTo>
                    <a:lnTo>
                      <a:pt x="98" y="291"/>
                    </a:lnTo>
                    <a:lnTo>
                      <a:pt x="128" y="276"/>
                    </a:lnTo>
                    <a:lnTo>
                      <a:pt x="150" y="300"/>
                    </a:lnTo>
                    <a:lnTo>
                      <a:pt x="172" y="276"/>
                    </a:lnTo>
                    <a:lnTo>
                      <a:pt x="202" y="291"/>
                    </a:lnTo>
                    <a:lnTo>
                      <a:pt x="215" y="260"/>
                    </a:lnTo>
                    <a:lnTo>
                      <a:pt x="248" y="265"/>
                    </a:lnTo>
                    <a:lnTo>
                      <a:pt x="249" y="232"/>
                    </a:lnTo>
                    <a:lnTo>
                      <a:pt x="282" y="225"/>
                    </a:lnTo>
                    <a:lnTo>
                      <a:pt x="272" y="194"/>
                    </a:lnTo>
                    <a:lnTo>
                      <a:pt x="300" y="176"/>
                    </a:lnTo>
                    <a:lnTo>
                      <a:pt x="279" y="150"/>
                    </a:lnTo>
                    <a:lnTo>
                      <a:pt x="300" y="124"/>
                    </a:lnTo>
                    <a:lnTo>
                      <a:pt x="272" y="106"/>
                    </a:lnTo>
                    <a:lnTo>
                      <a:pt x="282" y="75"/>
                    </a:lnTo>
                    <a:lnTo>
                      <a:pt x="249" y="68"/>
                    </a:lnTo>
                    <a:lnTo>
                      <a:pt x="248" y="35"/>
                    </a:lnTo>
                    <a:lnTo>
                      <a:pt x="215" y="40"/>
                    </a:lnTo>
                    <a:lnTo>
                      <a:pt x="202" y="9"/>
                    </a:lnTo>
                    <a:lnTo>
                      <a:pt x="172" y="25"/>
                    </a:lnTo>
                    <a:lnTo>
                      <a:pt x="150" y="0"/>
                    </a:lnTo>
                    <a:close/>
                    <a:moveTo>
                      <a:pt x="189" y="183"/>
                    </a:moveTo>
                    <a:cubicBezTo>
                      <a:pt x="184" y="183"/>
                      <a:pt x="185" y="179"/>
                      <a:pt x="189" y="178"/>
                    </a:cubicBezTo>
                    <a:cubicBezTo>
                      <a:pt x="195" y="177"/>
                      <a:pt x="198" y="173"/>
                      <a:pt x="198" y="170"/>
                    </a:cubicBezTo>
                    <a:cubicBezTo>
                      <a:pt x="198" y="167"/>
                      <a:pt x="196" y="165"/>
                      <a:pt x="192" y="164"/>
                    </a:cubicBezTo>
                    <a:cubicBezTo>
                      <a:pt x="188" y="163"/>
                      <a:pt x="189" y="160"/>
                      <a:pt x="193" y="159"/>
                    </a:cubicBezTo>
                    <a:cubicBezTo>
                      <a:pt x="199" y="159"/>
                      <a:pt x="201" y="156"/>
                      <a:pt x="201" y="152"/>
                    </a:cubicBezTo>
                    <a:cubicBezTo>
                      <a:pt x="201" y="149"/>
                      <a:pt x="199" y="146"/>
                      <a:pt x="195" y="146"/>
                    </a:cubicBezTo>
                    <a:cubicBezTo>
                      <a:pt x="190" y="145"/>
                      <a:pt x="192" y="142"/>
                      <a:pt x="195" y="141"/>
                    </a:cubicBezTo>
                    <a:cubicBezTo>
                      <a:pt x="198" y="140"/>
                      <a:pt x="202" y="138"/>
                      <a:pt x="202" y="133"/>
                    </a:cubicBezTo>
                    <a:cubicBezTo>
                      <a:pt x="202" y="130"/>
                      <a:pt x="199" y="125"/>
                      <a:pt x="190" y="125"/>
                    </a:cubicBezTo>
                    <a:cubicBezTo>
                      <a:pt x="184" y="126"/>
                      <a:pt x="171" y="124"/>
                      <a:pt x="164" y="121"/>
                    </a:cubicBezTo>
                    <a:cubicBezTo>
                      <a:pt x="169" y="102"/>
                      <a:pt x="168" y="75"/>
                      <a:pt x="156" y="75"/>
                    </a:cubicBezTo>
                    <a:cubicBezTo>
                      <a:pt x="147" y="75"/>
                      <a:pt x="146" y="84"/>
                      <a:pt x="143" y="93"/>
                    </a:cubicBezTo>
                    <a:cubicBezTo>
                      <a:pt x="134" y="124"/>
                      <a:pt x="118" y="130"/>
                      <a:pt x="100" y="133"/>
                    </a:cubicBezTo>
                    <a:lnTo>
                      <a:pt x="100" y="184"/>
                    </a:lnTo>
                    <a:cubicBezTo>
                      <a:pt x="135" y="184"/>
                      <a:pt x="142" y="200"/>
                      <a:pt x="168" y="200"/>
                    </a:cubicBezTo>
                    <a:cubicBezTo>
                      <a:pt x="185" y="200"/>
                      <a:pt x="194" y="191"/>
                      <a:pt x="194" y="186"/>
                    </a:cubicBezTo>
                    <a:cubicBezTo>
                      <a:pt x="194" y="184"/>
                      <a:pt x="192" y="183"/>
                      <a:pt x="189" y="18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0">
                <a:solidFill>
                  <a:schemeClr val="accent3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A74BBBBE-96E6-1316-BBF8-1CFC0710B135}"/>
                  </a:ext>
                </a:extLst>
              </p:cNvPr>
              <p:cNvSpPr/>
              <p:nvPr/>
            </p:nvSpPr>
            <p:spPr>
              <a:xfrm>
                <a:off x="1496063" y="3812478"/>
                <a:ext cx="3022769" cy="8819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</a:rPr>
                  <a:t>Prompt ambient dose compatible with area classification annual limit.</a:t>
                </a:r>
                <a:endParaRPr lang="en-GB" sz="1200" dirty="0"/>
              </a:p>
            </p:txBody>
          </p:sp>
        </p:grp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014F7450-BF03-36ED-C6BB-B874A745FB46}"/>
                </a:ext>
              </a:extLst>
            </p:cNvPr>
            <p:cNvCxnSpPr/>
            <p:nvPr/>
          </p:nvCxnSpPr>
          <p:spPr>
            <a:xfrm>
              <a:off x="2502376" y="5391072"/>
              <a:ext cx="0" cy="576000"/>
            </a:xfrm>
            <a:prstGeom prst="line">
              <a:avLst/>
            </a:prstGeom>
            <a:ln w="5080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37C5EDF-1681-1F18-8A38-82AEB5FE15A6}"/>
                </a:ext>
              </a:extLst>
            </p:cNvPr>
            <p:cNvSpPr txBox="1"/>
            <p:nvPr/>
          </p:nvSpPr>
          <p:spPr>
            <a:xfrm>
              <a:off x="28904" y="5808836"/>
              <a:ext cx="25381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i="1" dirty="0">
                  <a:solidFill>
                    <a:schemeClr val="bg1">
                      <a:lumMod val="50000"/>
                    </a:schemeClr>
                  </a:solidFill>
                </a:rPr>
                <a:t>Annual limit for Non-Designated Areas</a:t>
              </a:r>
              <a:endParaRPr lang="en-GB" sz="1000" b="1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63" name="Footer Placeholder 62">
            <a:extLst>
              <a:ext uri="{FF2B5EF4-FFF2-40B4-BE49-F238E27FC236}">
                <a16:creationId xmlns:a16="http://schemas.microsoft.com/office/drawing/2014/main" id="{C2568141-F090-8801-A487-B61CAE362D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97431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     Air </a:t>
            </a:r>
            <a:r>
              <a:rPr lang="en-US" sz="4000" dirty="0"/>
              <a:t>activation in the </a:t>
            </a:r>
            <a:r>
              <a:rPr lang="en-US" sz="4000" dirty="0" smtClean="0"/>
              <a:t>HL-LHC </a:t>
            </a:r>
            <a:r>
              <a:rPr lang="en-US" sz="4000" dirty="0"/>
              <a:t>galleries</a:t>
            </a: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35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654605C-AD7F-5A47-67BE-7D1739B8B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7419" y="1182247"/>
            <a:ext cx="5861369" cy="4706320"/>
          </a:xfrm>
          <a:prstGeom prst="rect">
            <a:avLst/>
          </a:prstGeom>
        </p:spPr>
      </p:pic>
      <p:sp>
        <p:nvSpPr>
          <p:cNvPr id="38" name="Footer Placeholder 37">
            <a:extLst>
              <a:ext uri="{FF2B5EF4-FFF2-40B4-BE49-F238E27FC236}">
                <a16:creationId xmlns:a16="http://schemas.microsoft.com/office/drawing/2014/main" id="{1D080287-F937-6569-47D7-4A38B9BDDA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359446" y="403787"/>
            <a:ext cx="704425" cy="704425"/>
            <a:chOff x="9575305" y="3206679"/>
            <a:chExt cx="704425" cy="704425"/>
          </a:xfrm>
        </p:grpSpPr>
        <p:sp>
          <p:nvSpPr>
            <p:cNvPr id="21" name="Freeform 5"/>
            <p:cNvSpPr>
              <a:spLocks noEditPoints="1"/>
            </p:cNvSpPr>
            <p:nvPr/>
          </p:nvSpPr>
          <p:spPr bwMode="auto">
            <a:xfrm>
              <a:off x="9693797" y="3339382"/>
              <a:ext cx="460160" cy="424540"/>
            </a:xfrm>
            <a:custGeom>
              <a:avLst/>
              <a:gdLst>
                <a:gd name="T0" fmla="*/ 0 w 300"/>
                <a:gd name="T1" fmla="*/ 101 h 276"/>
                <a:gd name="T2" fmla="*/ 138 w 300"/>
                <a:gd name="T3" fmla="*/ 76 h 276"/>
                <a:gd name="T4" fmla="*/ 138 w 300"/>
                <a:gd name="T5" fmla="*/ 51 h 276"/>
                <a:gd name="T6" fmla="*/ 188 w 300"/>
                <a:gd name="T7" fmla="*/ 176 h 276"/>
                <a:gd name="T8" fmla="*/ 188 w 300"/>
                <a:gd name="T9" fmla="*/ 201 h 276"/>
                <a:gd name="T10" fmla="*/ 176 w 300"/>
                <a:gd name="T11" fmla="*/ 218 h 276"/>
                <a:gd name="T12" fmla="*/ 225 w 300"/>
                <a:gd name="T13" fmla="*/ 213 h 276"/>
                <a:gd name="T14" fmla="*/ 275 w 300"/>
                <a:gd name="T15" fmla="*/ 119 h 276"/>
                <a:gd name="T16" fmla="*/ 0 w 300"/>
                <a:gd name="T17" fmla="*/ 163 h 276"/>
                <a:gd name="T18" fmla="*/ 256 w 300"/>
                <a:gd name="T19" fmla="*/ 75 h 276"/>
                <a:gd name="T20" fmla="*/ 66 w 300"/>
                <a:gd name="T21" fmla="*/ 19 h 276"/>
                <a:gd name="T22" fmla="*/ 75 w 300"/>
                <a:gd name="T23" fmla="*/ 29 h 276"/>
                <a:gd name="T24" fmla="*/ 13 w 300"/>
                <a:gd name="T25" fmla="*/ 10 h 276"/>
                <a:gd name="T26" fmla="*/ 22 w 300"/>
                <a:gd name="T27" fmla="*/ 0 h 276"/>
                <a:gd name="T28" fmla="*/ 28 w 300"/>
                <a:gd name="T29" fmla="*/ 251 h 276"/>
                <a:gd name="T30" fmla="*/ 159 w 300"/>
                <a:gd name="T31" fmla="*/ 257 h 276"/>
                <a:gd name="T32" fmla="*/ 169 w 300"/>
                <a:gd name="T33" fmla="*/ 266 h 276"/>
                <a:gd name="T34" fmla="*/ 113 w 300"/>
                <a:gd name="T35" fmla="*/ 229 h 276"/>
                <a:gd name="T36" fmla="*/ 122 w 300"/>
                <a:gd name="T37" fmla="*/ 219 h 276"/>
                <a:gd name="T38" fmla="*/ 259 w 300"/>
                <a:gd name="T39" fmla="*/ 244 h 276"/>
                <a:gd name="T40" fmla="*/ 253 w 300"/>
                <a:gd name="T41" fmla="*/ 176 h 276"/>
                <a:gd name="T42" fmla="*/ 263 w 300"/>
                <a:gd name="T43" fmla="*/ 185 h 276"/>
                <a:gd name="T44" fmla="*/ 225 w 300"/>
                <a:gd name="T45" fmla="*/ 266 h 276"/>
                <a:gd name="T46" fmla="*/ 234 w 300"/>
                <a:gd name="T47" fmla="*/ 257 h 276"/>
                <a:gd name="T48" fmla="*/ 72 w 300"/>
                <a:gd name="T49" fmla="*/ 238 h 276"/>
                <a:gd name="T50" fmla="*/ 291 w 300"/>
                <a:gd name="T51" fmla="*/ 194 h 276"/>
                <a:gd name="T52" fmla="*/ 300 w 300"/>
                <a:gd name="T53" fmla="*/ 204 h 276"/>
                <a:gd name="T54" fmla="*/ 69 w 300"/>
                <a:gd name="T55" fmla="*/ 66 h 276"/>
                <a:gd name="T56" fmla="*/ 78 w 300"/>
                <a:gd name="T57" fmla="*/ 57 h 276"/>
                <a:gd name="T58" fmla="*/ 28 w 300"/>
                <a:gd name="T59" fmla="*/ 76 h 276"/>
                <a:gd name="T60" fmla="*/ 103 w 300"/>
                <a:gd name="T61" fmla="*/ 1 h 276"/>
                <a:gd name="T62" fmla="*/ 113 w 300"/>
                <a:gd name="T63" fmla="*/ 10 h 276"/>
                <a:gd name="T64" fmla="*/ 131 w 300"/>
                <a:gd name="T65" fmla="*/ 29 h 276"/>
                <a:gd name="T66" fmla="*/ 141 w 300"/>
                <a:gd name="T67" fmla="*/ 19 h 276"/>
                <a:gd name="T68" fmla="*/ 291 w 300"/>
                <a:gd name="T69" fmla="*/ 50 h 276"/>
                <a:gd name="T70" fmla="*/ 253 w 300"/>
                <a:gd name="T71" fmla="*/ 44 h 276"/>
                <a:gd name="T72" fmla="*/ 263 w 300"/>
                <a:gd name="T73" fmla="*/ 54 h 276"/>
                <a:gd name="T74" fmla="*/ 244 w 300"/>
                <a:gd name="T75" fmla="*/ 10 h 276"/>
                <a:gd name="T76" fmla="*/ 253 w 300"/>
                <a:gd name="T77" fmla="*/ 1 h 276"/>
                <a:gd name="T78" fmla="*/ 197 w 300"/>
                <a:gd name="T79" fmla="*/ 126 h 276"/>
                <a:gd name="T80" fmla="*/ 216 w 300"/>
                <a:gd name="T81" fmla="*/ 19 h 276"/>
                <a:gd name="T82" fmla="*/ 225 w 300"/>
                <a:gd name="T83" fmla="*/ 29 h 276"/>
                <a:gd name="T84" fmla="*/ 194 w 300"/>
                <a:gd name="T85" fmla="*/ 66 h 276"/>
                <a:gd name="T86" fmla="*/ 203 w 300"/>
                <a:gd name="T87" fmla="*/ 57 h 276"/>
                <a:gd name="T88" fmla="*/ 178 w 300"/>
                <a:gd name="T89" fmla="*/ 26 h 276"/>
                <a:gd name="T90" fmla="*/ 59 w 300"/>
                <a:gd name="T91" fmla="*/ 257 h 276"/>
                <a:gd name="T92" fmla="*/ 69 w 300"/>
                <a:gd name="T93" fmla="*/ 266 h 276"/>
                <a:gd name="T94" fmla="*/ 94 w 300"/>
                <a:gd name="T95" fmla="*/ 266 h 276"/>
                <a:gd name="T96" fmla="*/ 103 w 300"/>
                <a:gd name="T97" fmla="*/ 257 h 276"/>
                <a:gd name="T98" fmla="*/ 291 w 300"/>
                <a:gd name="T99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0" h="276">
                  <a:moveTo>
                    <a:pt x="138" y="126"/>
                  </a:moveTo>
                  <a:lnTo>
                    <a:pt x="0" y="126"/>
                  </a:lnTo>
                  <a:lnTo>
                    <a:pt x="0" y="101"/>
                  </a:lnTo>
                  <a:lnTo>
                    <a:pt x="138" y="101"/>
                  </a:lnTo>
                  <a:cubicBezTo>
                    <a:pt x="144" y="101"/>
                    <a:pt x="150" y="95"/>
                    <a:pt x="150" y="88"/>
                  </a:cubicBezTo>
                  <a:cubicBezTo>
                    <a:pt x="150" y="81"/>
                    <a:pt x="144" y="76"/>
                    <a:pt x="138" y="76"/>
                  </a:cubicBezTo>
                  <a:cubicBezTo>
                    <a:pt x="132" y="76"/>
                    <a:pt x="128" y="79"/>
                    <a:pt x="126" y="83"/>
                  </a:cubicBezTo>
                  <a:lnTo>
                    <a:pt x="104" y="71"/>
                  </a:lnTo>
                  <a:cubicBezTo>
                    <a:pt x="111" y="59"/>
                    <a:pt x="123" y="51"/>
                    <a:pt x="138" y="51"/>
                  </a:cubicBezTo>
                  <a:cubicBezTo>
                    <a:pt x="187" y="51"/>
                    <a:pt x="187" y="126"/>
                    <a:pt x="138" y="126"/>
                  </a:cubicBezTo>
                  <a:close/>
                  <a:moveTo>
                    <a:pt x="225" y="213"/>
                  </a:moveTo>
                  <a:cubicBezTo>
                    <a:pt x="225" y="192"/>
                    <a:pt x="208" y="176"/>
                    <a:pt x="188" y="176"/>
                  </a:cubicBezTo>
                  <a:lnTo>
                    <a:pt x="0" y="176"/>
                  </a:lnTo>
                  <a:lnTo>
                    <a:pt x="0" y="201"/>
                  </a:lnTo>
                  <a:lnTo>
                    <a:pt x="188" y="201"/>
                  </a:lnTo>
                  <a:cubicBezTo>
                    <a:pt x="194" y="201"/>
                    <a:pt x="200" y="206"/>
                    <a:pt x="200" y="213"/>
                  </a:cubicBezTo>
                  <a:cubicBezTo>
                    <a:pt x="200" y="220"/>
                    <a:pt x="194" y="226"/>
                    <a:pt x="188" y="226"/>
                  </a:cubicBezTo>
                  <a:cubicBezTo>
                    <a:pt x="182" y="226"/>
                    <a:pt x="178" y="222"/>
                    <a:pt x="176" y="218"/>
                  </a:cubicBezTo>
                  <a:lnTo>
                    <a:pt x="154" y="230"/>
                  </a:lnTo>
                  <a:cubicBezTo>
                    <a:pt x="161" y="242"/>
                    <a:pt x="173" y="251"/>
                    <a:pt x="188" y="251"/>
                  </a:cubicBezTo>
                  <a:cubicBezTo>
                    <a:pt x="208" y="251"/>
                    <a:pt x="225" y="234"/>
                    <a:pt x="225" y="213"/>
                  </a:cubicBezTo>
                  <a:close/>
                  <a:moveTo>
                    <a:pt x="238" y="117"/>
                  </a:moveTo>
                  <a:cubicBezTo>
                    <a:pt x="239" y="108"/>
                    <a:pt x="247" y="100"/>
                    <a:pt x="256" y="100"/>
                  </a:cubicBezTo>
                  <a:cubicBezTo>
                    <a:pt x="267" y="100"/>
                    <a:pt x="275" y="109"/>
                    <a:pt x="275" y="119"/>
                  </a:cubicBezTo>
                  <a:cubicBezTo>
                    <a:pt x="275" y="130"/>
                    <a:pt x="267" y="138"/>
                    <a:pt x="256" y="138"/>
                  </a:cubicBezTo>
                  <a:lnTo>
                    <a:pt x="0" y="138"/>
                  </a:lnTo>
                  <a:lnTo>
                    <a:pt x="0" y="163"/>
                  </a:lnTo>
                  <a:lnTo>
                    <a:pt x="256" y="163"/>
                  </a:lnTo>
                  <a:cubicBezTo>
                    <a:pt x="280" y="163"/>
                    <a:pt x="300" y="143"/>
                    <a:pt x="300" y="119"/>
                  </a:cubicBezTo>
                  <a:cubicBezTo>
                    <a:pt x="300" y="95"/>
                    <a:pt x="280" y="75"/>
                    <a:pt x="256" y="75"/>
                  </a:cubicBezTo>
                  <a:cubicBezTo>
                    <a:pt x="236" y="75"/>
                    <a:pt x="219" y="89"/>
                    <a:pt x="214" y="108"/>
                  </a:cubicBezTo>
                  <a:lnTo>
                    <a:pt x="238" y="117"/>
                  </a:lnTo>
                  <a:close/>
                  <a:moveTo>
                    <a:pt x="66" y="19"/>
                  </a:moveTo>
                  <a:cubicBezTo>
                    <a:pt x="60" y="19"/>
                    <a:pt x="56" y="23"/>
                    <a:pt x="56" y="29"/>
                  </a:cubicBezTo>
                  <a:cubicBezTo>
                    <a:pt x="56" y="34"/>
                    <a:pt x="60" y="38"/>
                    <a:pt x="66" y="38"/>
                  </a:cubicBezTo>
                  <a:cubicBezTo>
                    <a:pt x="71" y="38"/>
                    <a:pt x="75" y="34"/>
                    <a:pt x="75" y="29"/>
                  </a:cubicBezTo>
                  <a:cubicBezTo>
                    <a:pt x="75" y="23"/>
                    <a:pt x="71" y="19"/>
                    <a:pt x="66" y="19"/>
                  </a:cubicBezTo>
                  <a:close/>
                  <a:moveTo>
                    <a:pt x="22" y="0"/>
                  </a:moveTo>
                  <a:cubicBezTo>
                    <a:pt x="17" y="0"/>
                    <a:pt x="13" y="5"/>
                    <a:pt x="13" y="10"/>
                  </a:cubicBezTo>
                  <a:cubicBezTo>
                    <a:pt x="13" y="15"/>
                    <a:pt x="17" y="19"/>
                    <a:pt x="22" y="19"/>
                  </a:cubicBezTo>
                  <a:cubicBezTo>
                    <a:pt x="27" y="19"/>
                    <a:pt x="31" y="15"/>
                    <a:pt x="31" y="10"/>
                  </a:cubicBezTo>
                  <a:cubicBezTo>
                    <a:pt x="31" y="5"/>
                    <a:pt x="27" y="0"/>
                    <a:pt x="22" y="0"/>
                  </a:cubicBezTo>
                  <a:close/>
                  <a:moveTo>
                    <a:pt x="28" y="232"/>
                  </a:moveTo>
                  <a:cubicBezTo>
                    <a:pt x="23" y="232"/>
                    <a:pt x="19" y="236"/>
                    <a:pt x="19" y="241"/>
                  </a:cubicBezTo>
                  <a:cubicBezTo>
                    <a:pt x="19" y="246"/>
                    <a:pt x="23" y="251"/>
                    <a:pt x="28" y="251"/>
                  </a:cubicBezTo>
                  <a:cubicBezTo>
                    <a:pt x="33" y="251"/>
                    <a:pt x="38" y="246"/>
                    <a:pt x="38" y="241"/>
                  </a:cubicBezTo>
                  <a:cubicBezTo>
                    <a:pt x="38" y="236"/>
                    <a:pt x="33" y="232"/>
                    <a:pt x="28" y="232"/>
                  </a:cubicBezTo>
                  <a:close/>
                  <a:moveTo>
                    <a:pt x="159" y="257"/>
                  </a:moveTo>
                  <a:cubicBezTo>
                    <a:pt x="154" y="257"/>
                    <a:pt x="150" y="261"/>
                    <a:pt x="150" y="266"/>
                  </a:cubicBezTo>
                  <a:cubicBezTo>
                    <a:pt x="150" y="271"/>
                    <a:pt x="154" y="276"/>
                    <a:pt x="159" y="276"/>
                  </a:cubicBezTo>
                  <a:cubicBezTo>
                    <a:pt x="165" y="276"/>
                    <a:pt x="169" y="271"/>
                    <a:pt x="169" y="266"/>
                  </a:cubicBezTo>
                  <a:cubicBezTo>
                    <a:pt x="169" y="261"/>
                    <a:pt x="165" y="257"/>
                    <a:pt x="159" y="257"/>
                  </a:cubicBezTo>
                  <a:close/>
                  <a:moveTo>
                    <a:pt x="122" y="219"/>
                  </a:moveTo>
                  <a:cubicBezTo>
                    <a:pt x="117" y="219"/>
                    <a:pt x="113" y="223"/>
                    <a:pt x="113" y="229"/>
                  </a:cubicBezTo>
                  <a:cubicBezTo>
                    <a:pt x="113" y="234"/>
                    <a:pt x="117" y="238"/>
                    <a:pt x="122" y="238"/>
                  </a:cubicBezTo>
                  <a:cubicBezTo>
                    <a:pt x="127" y="238"/>
                    <a:pt x="131" y="234"/>
                    <a:pt x="131" y="229"/>
                  </a:cubicBezTo>
                  <a:cubicBezTo>
                    <a:pt x="131" y="223"/>
                    <a:pt x="127" y="219"/>
                    <a:pt x="122" y="219"/>
                  </a:cubicBezTo>
                  <a:close/>
                  <a:moveTo>
                    <a:pt x="259" y="226"/>
                  </a:moveTo>
                  <a:cubicBezTo>
                    <a:pt x="254" y="226"/>
                    <a:pt x="250" y="230"/>
                    <a:pt x="250" y="235"/>
                  </a:cubicBezTo>
                  <a:cubicBezTo>
                    <a:pt x="250" y="240"/>
                    <a:pt x="254" y="244"/>
                    <a:pt x="259" y="244"/>
                  </a:cubicBezTo>
                  <a:cubicBezTo>
                    <a:pt x="265" y="244"/>
                    <a:pt x="269" y="240"/>
                    <a:pt x="269" y="235"/>
                  </a:cubicBezTo>
                  <a:cubicBezTo>
                    <a:pt x="269" y="230"/>
                    <a:pt x="265" y="226"/>
                    <a:pt x="259" y="226"/>
                  </a:cubicBezTo>
                  <a:close/>
                  <a:moveTo>
                    <a:pt x="253" y="176"/>
                  </a:moveTo>
                  <a:cubicBezTo>
                    <a:pt x="248" y="176"/>
                    <a:pt x="244" y="180"/>
                    <a:pt x="244" y="185"/>
                  </a:cubicBezTo>
                  <a:cubicBezTo>
                    <a:pt x="244" y="190"/>
                    <a:pt x="248" y="194"/>
                    <a:pt x="253" y="194"/>
                  </a:cubicBezTo>
                  <a:cubicBezTo>
                    <a:pt x="258" y="194"/>
                    <a:pt x="263" y="190"/>
                    <a:pt x="263" y="185"/>
                  </a:cubicBezTo>
                  <a:cubicBezTo>
                    <a:pt x="263" y="180"/>
                    <a:pt x="258" y="176"/>
                    <a:pt x="253" y="176"/>
                  </a:cubicBezTo>
                  <a:close/>
                  <a:moveTo>
                    <a:pt x="234" y="257"/>
                  </a:moveTo>
                  <a:cubicBezTo>
                    <a:pt x="229" y="257"/>
                    <a:pt x="225" y="261"/>
                    <a:pt x="225" y="266"/>
                  </a:cubicBezTo>
                  <a:cubicBezTo>
                    <a:pt x="225" y="271"/>
                    <a:pt x="229" y="276"/>
                    <a:pt x="234" y="276"/>
                  </a:cubicBezTo>
                  <a:cubicBezTo>
                    <a:pt x="240" y="276"/>
                    <a:pt x="244" y="271"/>
                    <a:pt x="244" y="266"/>
                  </a:cubicBezTo>
                  <a:cubicBezTo>
                    <a:pt x="244" y="261"/>
                    <a:pt x="240" y="257"/>
                    <a:pt x="234" y="257"/>
                  </a:cubicBezTo>
                  <a:close/>
                  <a:moveTo>
                    <a:pt x="72" y="219"/>
                  </a:moveTo>
                  <a:cubicBezTo>
                    <a:pt x="67" y="219"/>
                    <a:pt x="63" y="223"/>
                    <a:pt x="63" y="229"/>
                  </a:cubicBezTo>
                  <a:cubicBezTo>
                    <a:pt x="63" y="234"/>
                    <a:pt x="67" y="238"/>
                    <a:pt x="72" y="238"/>
                  </a:cubicBezTo>
                  <a:cubicBezTo>
                    <a:pt x="77" y="238"/>
                    <a:pt x="81" y="234"/>
                    <a:pt x="81" y="229"/>
                  </a:cubicBezTo>
                  <a:cubicBezTo>
                    <a:pt x="81" y="223"/>
                    <a:pt x="77" y="219"/>
                    <a:pt x="72" y="219"/>
                  </a:cubicBezTo>
                  <a:close/>
                  <a:moveTo>
                    <a:pt x="291" y="194"/>
                  </a:moveTo>
                  <a:cubicBezTo>
                    <a:pt x="285" y="194"/>
                    <a:pt x="281" y="198"/>
                    <a:pt x="281" y="204"/>
                  </a:cubicBezTo>
                  <a:cubicBezTo>
                    <a:pt x="281" y="209"/>
                    <a:pt x="285" y="213"/>
                    <a:pt x="291" y="213"/>
                  </a:cubicBezTo>
                  <a:cubicBezTo>
                    <a:pt x="296" y="213"/>
                    <a:pt x="300" y="209"/>
                    <a:pt x="300" y="204"/>
                  </a:cubicBezTo>
                  <a:cubicBezTo>
                    <a:pt x="300" y="198"/>
                    <a:pt x="296" y="194"/>
                    <a:pt x="291" y="194"/>
                  </a:cubicBezTo>
                  <a:close/>
                  <a:moveTo>
                    <a:pt x="78" y="57"/>
                  </a:moveTo>
                  <a:cubicBezTo>
                    <a:pt x="73" y="57"/>
                    <a:pt x="69" y="61"/>
                    <a:pt x="69" y="66"/>
                  </a:cubicBezTo>
                  <a:cubicBezTo>
                    <a:pt x="69" y="71"/>
                    <a:pt x="73" y="76"/>
                    <a:pt x="78" y="76"/>
                  </a:cubicBezTo>
                  <a:cubicBezTo>
                    <a:pt x="83" y="76"/>
                    <a:pt x="88" y="71"/>
                    <a:pt x="88" y="66"/>
                  </a:cubicBezTo>
                  <a:cubicBezTo>
                    <a:pt x="88" y="61"/>
                    <a:pt x="83" y="57"/>
                    <a:pt x="78" y="57"/>
                  </a:cubicBezTo>
                  <a:close/>
                  <a:moveTo>
                    <a:pt x="28" y="57"/>
                  </a:moveTo>
                  <a:cubicBezTo>
                    <a:pt x="23" y="57"/>
                    <a:pt x="19" y="61"/>
                    <a:pt x="19" y="66"/>
                  </a:cubicBezTo>
                  <a:cubicBezTo>
                    <a:pt x="19" y="71"/>
                    <a:pt x="23" y="76"/>
                    <a:pt x="28" y="76"/>
                  </a:cubicBezTo>
                  <a:cubicBezTo>
                    <a:pt x="33" y="76"/>
                    <a:pt x="38" y="71"/>
                    <a:pt x="38" y="66"/>
                  </a:cubicBezTo>
                  <a:cubicBezTo>
                    <a:pt x="38" y="61"/>
                    <a:pt x="33" y="57"/>
                    <a:pt x="28" y="57"/>
                  </a:cubicBezTo>
                  <a:close/>
                  <a:moveTo>
                    <a:pt x="103" y="1"/>
                  </a:moveTo>
                  <a:cubicBezTo>
                    <a:pt x="98" y="1"/>
                    <a:pt x="94" y="5"/>
                    <a:pt x="94" y="10"/>
                  </a:cubicBezTo>
                  <a:cubicBezTo>
                    <a:pt x="94" y="15"/>
                    <a:pt x="98" y="19"/>
                    <a:pt x="103" y="19"/>
                  </a:cubicBezTo>
                  <a:cubicBezTo>
                    <a:pt x="108" y="19"/>
                    <a:pt x="113" y="15"/>
                    <a:pt x="113" y="10"/>
                  </a:cubicBezTo>
                  <a:cubicBezTo>
                    <a:pt x="113" y="5"/>
                    <a:pt x="108" y="1"/>
                    <a:pt x="103" y="1"/>
                  </a:cubicBezTo>
                  <a:close/>
                  <a:moveTo>
                    <a:pt x="141" y="19"/>
                  </a:moveTo>
                  <a:cubicBezTo>
                    <a:pt x="135" y="19"/>
                    <a:pt x="131" y="23"/>
                    <a:pt x="131" y="29"/>
                  </a:cubicBezTo>
                  <a:cubicBezTo>
                    <a:pt x="131" y="34"/>
                    <a:pt x="135" y="38"/>
                    <a:pt x="141" y="38"/>
                  </a:cubicBezTo>
                  <a:cubicBezTo>
                    <a:pt x="146" y="38"/>
                    <a:pt x="150" y="34"/>
                    <a:pt x="150" y="29"/>
                  </a:cubicBezTo>
                  <a:cubicBezTo>
                    <a:pt x="150" y="23"/>
                    <a:pt x="146" y="19"/>
                    <a:pt x="141" y="19"/>
                  </a:cubicBezTo>
                  <a:close/>
                  <a:moveTo>
                    <a:pt x="291" y="31"/>
                  </a:moveTo>
                  <a:cubicBezTo>
                    <a:pt x="285" y="31"/>
                    <a:pt x="281" y="36"/>
                    <a:pt x="281" y="41"/>
                  </a:cubicBezTo>
                  <a:cubicBezTo>
                    <a:pt x="281" y="46"/>
                    <a:pt x="285" y="50"/>
                    <a:pt x="291" y="50"/>
                  </a:cubicBezTo>
                  <a:cubicBezTo>
                    <a:pt x="296" y="50"/>
                    <a:pt x="300" y="46"/>
                    <a:pt x="300" y="41"/>
                  </a:cubicBezTo>
                  <a:cubicBezTo>
                    <a:pt x="300" y="36"/>
                    <a:pt x="296" y="31"/>
                    <a:pt x="291" y="31"/>
                  </a:cubicBezTo>
                  <a:close/>
                  <a:moveTo>
                    <a:pt x="253" y="44"/>
                  </a:moveTo>
                  <a:cubicBezTo>
                    <a:pt x="248" y="44"/>
                    <a:pt x="244" y="48"/>
                    <a:pt x="244" y="54"/>
                  </a:cubicBezTo>
                  <a:cubicBezTo>
                    <a:pt x="244" y="59"/>
                    <a:pt x="248" y="63"/>
                    <a:pt x="253" y="63"/>
                  </a:cubicBezTo>
                  <a:cubicBezTo>
                    <a:pt x="258" y="63"/>
                    <a:pt x="263" y="59"/>
                    <a:pt x="263" y="54"/>
                  </a:cubicBezTo>
                  <a:cubicBezTo>
                    <a:pt x="263" y="48"/>
                    <a:pt x="258" y="44"/>
                    <a:pt x="253" y="44"/>
                  </a:cubicBezTo>
                  <a:close/>
                  <a:moveTo>
                    <a:pt x="253" y="1"/>
                  </a:moveTo>
                  <a:cubicBezTo>
                    <a:pt x="248" y="1"/>
                    <a:pt x="244" y="5"/>
                    <a:pt x="244" y="10"/>
                  </a:cubicBezTo>
                  <a:cubicBezTo>
                    <a:pt x="244" y="15"/>
                    <a:pt x="248" y="19"/>
                    <a:pt x="253" y="19"/>
                  </a:cubicBezTo>
                  <a:cubicBezTo>
                    <a:pt x="258" y="19"/>
                    <a:pt x="263" y="15"/>
                    <a:pt x="263" y="10"/>
                  </a:cubicBezTo>
                  <a:cubicBezTo>
                    <a:pt x="263" y="5"/>
                    <a:pt x="258" y="1"/>
                    <a:pt x="253" y="1"/>
                  </a:cubicBezTo>
                  <a:close/>
                  <a:moveTo>
                    <a:pt x="197" y="107"/>
                  </a:moveTo>
                  <a:cubicBezTo>
                    <a:pt x="192" y="107"/>
                    <a:pt x="188" y="111"/>
                    <a:pt x="188" y="116"/>
                  </a:cubicBezTo>
                  <a:cubicBezTo>
                    <a:pt x="188" y="121"/>
                    <a:pt x="192" y="126"/>
                    <a:pt x="197" y="126"/>
                  </a:cubicBezTo>
                  <a:cubicBezTo>
                    <a:pt x="202" y="126"/>
                    <a:pt x="206" y="121"/>
                    <a:pt x="206" y="116"/>
                  </a:cubicBezTo>
                  <a:cubicBezTo>
                    <a:pt x="206" y="111"/>
                    <a:pt x="202" y="107"/>
                    <a:pt x="197" y="107"/>
                  </a:cubicBezTo>
                  <a:close/>
                  <a:moveTo>
                    <a:pt x="216" y="19"/>
                  </a:moveTo>
                  <a:cubicBezTo>
                    <a:pt x="210" y="19"/>
                    <a:pt x="206" y="23"/>
                    <a:pt x="206" y="29"/>
                  </a:cubicBezTo>
                  <a:cubicBezTo>
                    <a:pt x="206" y="34"/>
                    <a:pt x="210" y="38"/>
                    <a:pt x="216" y="38"/>
                  </a:cubicBezTo>
                  <a:cubicBezTo>
                    <a:pt x="221" y="38"/>
                    <a:pt x="225" y="34"/>
                    <a:pt x="225" y="29"/>
                  </a:cubicBezTo>
                  <a:cubicBezTo>
                    <a:pt x="225" y="23"/>
                    <a:pt x="221" y="19"/>
                    <a:pt x="216" y="19"/>
                  </a:cubicBezTo>
                  <a:close/>
                  <a:moveTo>
                    <a:pt x="203" y="57"/>
                  </a:moveTo>
                  <a:cubicBezTo>
                    <a:pt x="198" y="57"/>
                    <a:pt x="194" y="61"/>
                    <a:pt x="194" y="66"/>
                  </a:cubicBezTo>
                  <a:cubicBezTo>
                    <a:pt x="194" y="71"/>
                    <a:pt x="198" y="76"/>
                    <a:pt x="203" y="76"/>
                  </a:cubicBezTo>
                  <a:cubicBezTo>
                    <a:pt x="208" y="76"/>
                    <a:pt x="213" y="71"/>
                    <a:pt x="213" y="66"/>
                  </a:cubicBezTo>
                  <a:cubicBezTo>
                    <a:pt x="213" y="61"/>
                    <a:pt x="208" y="57"/>
                    <a:pt x="203" y="57"/>
                  </a:cubicBezTo>
                  <a:close/>
                  <a:moveTo>
                    <a:pt x="178" y="7"/>
                  </a:moveTo>
                  <a:cubicBezTo>
                    <a:pt x="173" y="7"/>
                    <a:pt x="169" y="11"/>
                    <a:pt x="169" y="16"/>
                  </a:cubicBezTo>
                  <a:cubicBezTo>
                    <a:pt x="169" y="21"/>
                    <a:pt x="173" y="26"/>
                    <a:pt x="178" y="26"/>
                  </a:cubicBezTo>
                  <a:cubicBezTo>
                    <a:pt x="183" y="26"/>
                    <a:pt x="188" y="21"/>
                    <a:pt x="188" y="16"/>
                  </a:cubicBezTo>
                  <a:cubicBezTo>
                    <a:pt x="188" y="11"/>
                    <a:pt x="183" y="7"/>
                    <a:pt x="178" y="7"/>
                  </a:cubicBezTo>
                  <a:close/>
                  <a:moveTo>
                    <a:pt x="59" y="257"/>
                  </a:moveTo>
                  <a:cubicBezTo>
                    <a:pt x="54" y="257"/>
                    <a:pt x="50" y="261"/>
                    <a:pt x="50" y="266"/>
                  </a:cubicBezTo>
                  <a:cubicBezTo>
                    <a:pt x="50" y="271"/>
                    <a:pt x="54" y="276"/>
                    <a:pt x="59" y="276"/>
                  </a:cubicBezTo>
                  <a:cubicBezTo>
                    <a:pt x="65" y="276"/>
                    <a:pt x="69" y="271"/>
                    <a:pt x="69" y="266"/>
                  </a:cubicBezTo>
                  <a:cubicBezTo>
                    <a:pt x="69" y="261"/>
                    <a:pt x="65" y="257"/>
                    <a:pt x="59" y="257"/>
                  </a:cubicBezTo>
                  <a:close/>
                  <a:moveTo>
                    <a:pt x="103" y="257"/>
                  </a:moveTo>
                  <a:cubicBezTo>
                    <a:pt x="98" y="257"/>
                    <a:pt x="94" y="261"/>
                    <a:pt x="94" y="266"/>
                  </a:cubicBezTo>
                  <a:cubicBezTo>
                    <a:pt x="94" y="271"/>
                    <a:pt x="98" y="276"/>
                    <a:pt x="103" y="276"/>
                  </a:cubicBezTo>
                  <a:cubicBezTo>
                    <a:pt x="108" y="276"/>
                    <a:pt x="113" y="271"/>
                    <a:pt x="113" y="266"/>
                  </a:cubicBezTo>
                  <a:cubicBezTo>
                    <a:pt x="113" y="261"/>
                    <a:pt x="108" y="257"/>
                    <a:pt x="103" y="257"/>
                  </a:cubicBezTo>
                  <a:close/>
                  <a:moveTo>
                    <a:pt x="291" y="257"/>
                  </a:moveTo>
                  <a:cubicBezTo>
                    <a:pt x="285" y="257"/>
                    <a:pt x="281" y="261"/>
                    <a:pt x="281" y="266"/>
                  </a:cubicBezTo>
                  <a:cubicBezTo>
                    <a:pt x="281" y="271"/>
                    <a:pt x="285" y="276"/>
                    <a:pt x="291" y="276"/>
                  </a:cubicBezTo>
                  <a:cubicBezTo>
                    <a:pt x="296" y="276"/>
                    <a:pt x="300" y="271"/>
                    <a:pt x="300" y="266"/>
                  </a:cubicBezTo>
                  <a:cubicBezTo>
                    <a:pt x="300" y="261"/>
                    <a:pt x="296" y="257"/>
                    <a:pt x="291" y="257"/>
                  </a:cubicBezTo>
                  <a:close/>
                </a:path>
              </a:pathLst>
            </a:custGeom>
            <a:solidFill>
              <a:srgbClr val="F68B3B"/>
            </a:solidFill>
            <a:ln w="0">
              <a:solidFill>
                <a:srgbClr val="E467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9575305" y="3206679"/>
              <a:ext cx="704425" cy="704425"/>
            </a:xfrm>
            <a:prstGeom prst="ellipse">
              <a:avLst/>
            </a:prstGeom>
            <a:noFill/>
            <a:ln>
              <a:solidFill>
                <a:srgbClr val="E467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98" y="1093733"/>
            <a:ext cx="4633492" cy="4872241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382999" y="5195665"/>
            <a:ext cx="16562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 smtClean="0">
                <a:solidFill>
                  <a:srgbClr val="4D4D4D"/>
                </a:solidFill>
              </a:rPr>
              <a:t>Without physical decay included</a:t>
            </a:r>
            <a:endParaRPr lang="en-GB" sz="800" i="1" dirty="0">
              <a:solidFill>
                <a:srgbClr val="4D4D4D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94041" y="5195665"/>
            <a:ext cx="15761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 smtClean="0">
                <a:solidFill>
                  <a:srgbClr val="4D4D4D"/>
                </a:solidFill>
              </a:rPr>
              <a:t>With physical decay included</a:t>
            </a:r>
            <a:endParaRPr lang="en-GB" sz="800" i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99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836" y="141579"/>
            <a:ext cx="11100911" cy="1325563"/>
          </a:xfrm>
        </p:spPr>
        <p:txBody>
          <a:bodyPr>
            <a:normAutofit/>
          </a:bodyPr>
          <a:lstStyle/>
          <a:p>
            <a:r>
              <a:rPr lang="en-US" sz="4000" dirty="0"/>
              <a:t>HL-LHC collimators: </a:t>
            </a:r>
            <a:br>
              <a:rPr lang="en-US" sz="4000" dirty="0"/>
            </a:b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36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EA93EAE-DC23-D53F-4D7D-213F4D4DF7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95587B-F4AD-F008-9E47-043F98A88F54}"/>
              </a:ext>
            </a:extLst>
          </p:cNvPr>
          <p:cNvSpPr txBox="1"/>
          <p:nvPr/>
        </p:nvSpPr>
        <p:spPr>
          <a:xfrm>
            <a:off x="232836" y="1127454"/>
            <a:ext cx="517154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200" dirty="0" smtClean="0"/>
              <a:t>Update </a:t>
            </a:r>
            <a:r>
              <a:rPr lang="en-GB" sz="1200" dirty="0"/>
              <a:t>of </a:t>
            </a:r>
            <a:r>
              <a:rPr lang="en-GB" sz="1200" dirty="0" smtClean="0"/>
              <a:t>EDMS 2280338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200" dirty="0" smtClean="0"/>
              <a:t>FLUKA-RP simulations to compare different materials for collimators, considering </a:t>
            </a:r>
            <a:r>
              <a:rPr lang="en-GB" sz="1200" dirty="0"/>
              <a:t>a </a:t>
            </a:r>
            <a:r>
              <a:rPr lang="en-GB" sz="1200" dirty="0" smtClean="0"/>
              <a:t>generic </a:t>
            </a:r>
            <a:r>
              <a:rPr lang="en-GB" sz="1200" dirty="0"/>
              <a:t>loss term </a:t>
            </a:r>
            <a:r>
              <a:rPr lang="en-GB" sz="1200" dirty="0" smtClean="0"/>
              <a:t>→ impact </a:t>
            </a:r>
            <a:r>
              <a:rPr lang="en-GB" sz="1200" dirty="0"/>
              <a:t>of a 7 </a:t>
            </a:r>
            <a:r>
              <a:rPr lang="en-GB" sz="1200" dirty="0" err="1"/>
              <a:t>TeV</a:t>
            </a:r>
            <a:r>
              <a:rPr lang="en-GB" sz="1200" dirty="0"/>
              <a:t> proton </a:t>
            </a:r>
            <a:r>
              <a:rPr lang="en-GB" sz="1200" dirty="0" smtClean="0"/>
              <a:t>beam</a:t>
            </a:r>
            <a:endParaRPr lang="en-GB" sz="1200" dirty="0"/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GB" sz="1200" dirty="0" smtClean="0"/>
              <a:t>tungsten </a:t>
            </a:r>
            <a:r>
              <a:rPr lang="en-GB" sz="1200" dirty="0"/>
              <a:t>alloy (Inermet180), 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GB" sz="1200" dirty="0"/>
              <a:t>copper–diamond (</a:t>
            </a:r>
            <a:r>
              <a:rPr lang="en-GB" sz="1200" dirty="0" err="1"/>
              <a:t>CuCD</a:t>
            </a:r>
            <a:r>
              <a:rPr lang="en-GB" sz="1200" dirty="0"/>
              <a:t>), 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GB" sz="1200" dirty="0"/>
              <a:t>molybdenum alloy containing </a:t>
            </a:r>
            <a:r>
              <a:rPr lang="en-GB" sz="1200" dirty="0" err="1"/>
              <a:t>Ti</a:t>
            </a:r>
            <a:r>
              <a:rPr lang="en-GB" sz="1200" dirty="0"/>
              <a:t> and Zr (TZM), 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GB" sz="1200" dirty="0"/>
              <a:t>molybdenum carbide – graphite (</a:t>
            </a:r>
            <a:r>
              <a:rPr lang="en-GB" sz="1200" dirty="0" err="1"/>
              <a:t>MoGr</a:t>
            </a:r>
            <a:r>
              <a:rPr lang="en-GB" sz="1200" dirty="0" smtClean="0"/>
              <a:t>).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200" dirty="0" smtClean="0"/>
              <a:t>Work ongoing</a:t>
            </a:r>
            <a:endParaRPr lang="en-GB" sz="12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8CFE7AE-1298-EB63-3FED-8D4F459683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0942" y="1052720"/>
            <a:ext cx="3255907" cy="25593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89C16D1-C0AB-8475-3FE9-C7221DE4EC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8545" y="3450931"/>
            <a:ext cx="3288304" cy="2559344"/>
          </a:xfrm>
          <a:prstGeom prst="rect">
            <a:avLst/>
          </a:prstGeom>
        </p:spPr>
      </p:pic>
      <p:pic>
        <p:nvPicPr>
          <p:cNvPr id="7" name="Picture 6" descr="Chart, surface chart&#10;&#10;Description automatically generated">
            <a:extLst>
              <a:ext uri="{FF2B5EF4-FFF2-40B4-BE49-F238E27FC236}">
                <a16:creationId xmlns:a16="http://schemas.microsoft.com/office/drawing/2014/main" id="{E6443666-8179-8620-90DE-0F76B07885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0170" y="633716"/>
            <a:ext cx="3264172" cy="2246768"/>
          </a:xfrm>
          <a:prstGeom prst="rect">
            <a:avLst/>
          </a:prstGeom>
        </p:spPr>
      </p:pic>
      <p:sp>
        <p:nvSpPr>
          <p:cNvPr id="9" name="Rounded Rectangle 17">
            <a:extLst>
              <a:ext uri="{FF2B5EF4-FFF2-40B4-BE49-F238E27FC236}">
                <a16:creationId xmlns:a16="http://schemas.microsoft.com/office/drawing/2014/main" id="{58B80E12-5A55-010B-F4AF-27A07FEE561B}"/>
              </a:ext>
            </a:extLst>
          </p:cNvPr>
          <p:cNvSpPr/>
          <p:nvPr/>
        </p:nvSpPr>
        <p:spPr>
          <a:xfrm>
            <a:off x="8850822" y="633716"/>
            <a:ext cx="961315" cy="429256"/>
          </a:xfrm>
          <a:prstGeom prst="roundRect">
            <a:avLst/>
          </a:prstGeom>
          <a:solidFill>
            <a:srgbClr val="FFC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</a:rPr>
              <a:t>EDMS</a:t>
            </a:r>
          </a:p>
          <a:p>
            <a:pPr algn="ctr"/>
            <a:r>
              <a:rPr lang="en-GB" sz="1200" b="1" dirty="0">
                <a:solidFill>
                  <a:schemeClr val="bg1"/>
                </a:solidFill>
              </a:rPr>
              <a:t> </a:t>
            </a:r>
            <a:r>
              <a:rPr lang="en-GB" sz="1200" b="1" dirty="0">
                <a:effectLst/>
                <a:latin typeface="Arial" panose="020B0604020202020204" pitchFamily="34" charset="0"/>
              </a:rPr>
              <a:t>2773825</a:t>
            </a:r>
            <a:endParaRPr lang="en-GB" sz="12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A888AC0-F387-D5EE-B84C-46DB4E6786D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91063" y="2957212"/>
            <a:ext cx="3910151" cy="305306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19C1142-792A-26FE-6E27-CEAE4D1F26F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4485198" y="2957212"/>
            <a:ext cx="3843731" cy="300120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B9E9E2D-98CC-06EF-BE59-3F34C07D2DFF}"/>
              </a:ext>
            </a:extLst>
          </p:cNvPr>
          <p:cNvSpPr txBox="1"/>
          <p:nvPr/>
        </p:nvSpPr>
        <p:spPr>
          <a:xfrm>
            <a:off x="6879289" y="788167"/>
            <a:ext cx="17370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4D4D4D"/>
                </a:solidFill>
              </a:rPr>
              <a:t>3D rendering of </a:t>
            </a:r>
            <a:r>
              <a:rPr lang="en-GB" sz="1000" dirty="0" smtClean="0">
                <a:solidFill>
                  <a:srgbClr val="4D4D4D"/>
                </a:solidFill>
              </a:rPr>
              <a:t>the </a:t>
            </a:r>
            <a:r>
              <a:rPr lang="en-GB" sz="1000" b="1" dirty="0" smtClean="0">
                <a:solidFill>
                  <a:srgbClr val="4D4D4D"/>
                </a:solidFill>
              </a:rPr>
              <a:t>TCT</a:t>
            </a:r>
            <a:r>
              <a:rPr lang="en-GB" sz="1000" dirty="0" smtClean="0">
                <a:solidFill>
                  <a:srgbClr val="4D4D4D"/>
                </a:solidFill>
              </a:rPr>
              <a:t> collimator using FLAIR</a:t>
            </a:r>
            <a:endParaRPr lang="en-CH" sz="10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7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New HL-LHC galleries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 dirty="0" smtClean="0"/>
              <a:t>A. Infantino</a:t>
            </a:r>
            <a:r>
              <a:rPr lang="en-US" sz="1000" b="1" dirty="0" smtClean="0"/>
              <a:t>, </a:t>
            </a:r>
            <a:r>
              <a:rPr lang="en-US" sz="1000" b="1" dirty="0" err="1" smtClean="0"/>
              <a:t>P.Dyrcz</a:t>
            </a:r>
            <a:r>
              <a:rPr lang="en-US" sz="1000" b="1" dirty="0" smtClean="0"/>
              <a:t> (RP-AS)</a:t>
            </a:r>
          </a:p>
          <a:p>
            <a:r>
              <a:rPr lang="en-GB" sz="1000" b="1" dirty="0" smtClean="0"/>
              <a:t>Radiation protection aspects for HL-LHC</a:t>
            </a:r>
          </a:p>
          <a:p>
            <a:r>
              <a:rPr lang="en-GB" sz="800" dirty="0" smtClean="0"/>
              <a:t>12</a:t>
            </a:r>
            <a:r>
              <a:rPr lang="en-GB" sz="800" baseline="30000" dirty="0" smtClean="0"/>
              <a:t>th</a:t>
            </a:r>
            <a:r>
              <a:rPr lang="en-GB" sz="800" dirty="0" smtClean="0"/>
              <a:t> HL-LHC collaboration meeting </a:t>
            </a:r>
          </a:p>
          <a:p>
            <a:r>
              <a:rPr lang="en-GB" sz="800" dirty="0" smtClean="0"/>
              <a:t>20/09/2022 </a:t>
            </a:r>
          </a:p>
          <a:p>
            <a:r>
              <a:rPr lang="en-GB" sz="800" dirty="0" smtClean="0"/>
              <a:t>EDMS 2773490</a:t>
            </a:r>
            <a:endParaRPr lang="en-GB" sz="8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2932049" y="1323698"/>
            <a:ext cx="6327901" cy="4437120"/>
            <a:chOff x="297455" y="1641286"/>
            <a:chExt cx="6327901" cy="4437120"/>
          </a:xfrm>
        </p:grpSpPr>
        <p:grpSp>
          <p:nvGrpSpPr>
            <p:cNvPr id="20" name="Group 19"/>
            <p:cNvGrpSpPr/>
            <p:nvPr/>
          </p:nvGrpSpPr>
          <p:grpSpPr>
            <a:xfrm>
              <a:off x="1566583" y="1641286"/>
              <a:ext cx="5058773" cy="4437120"/>
              <a:chOff x="6285653" y="1366826"/>
              <a:chExt cx="5058773" cy="443712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AF7BB224-A302-70D2-29E9-D2C22A2DFA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5653" y="2489837"/>
                <a:ext cx="4184195" cy="2092098"/>
              </a:xfrm>
              <a:prstGeom prst="rect">
                <a:avLst/>
              </a:prstGeom>
            </p:spPr>
          </p:pic>
          <p:pic>
            <p:nvPicPr>
              <p:cNvPr id="8" name="Picture 7" descr="Screen Clipping">
                <a:extLst>
                  <a:ext uri="{FF2B5EF4-FFF2-40B4-BE49-F238E27FC236}">
                    <a16:creationId xmlns:a16="http://schemas.microsoft.com/office/drawing/2014/main" id="{4CC67DFF-3F83-2424-2DC3-CD98B9BA2C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99646">
                            <a14:foregroundMark x1="7958" y1="35593" x2="8665" y2="52881"/>
                            <a14:foregroundMark x1="10787" y1="37175" x2="18037" y2="37175"/>
                            <a14:foregroundMark x1="9991" y1="46102" x2="9991" y2="66102"/>
                            <a14:foregroundMark x1="26790" y1="70847" x2="61450" y2="69605"/>
                            <a14:foregroundMark x1="79576" y1="84068" x2="98851" y2="67910"/>
                            <a14:backgroundMark x1="10787" y1="45537" x2="10698" y2="65989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474" t="-1211" r="474" b="1211"/>
              <a:stretch/>
            </p:blipFill>
            <p:spPr>
              <a:xfrm>
                <a:off x="6666421" y="3763289"/>
                <a:ext cx="1841171" cy="1440704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9" name="4D0BDEB9-1DFA-4DDA-B160-91CCF321CD40" descr="F154D6FD-5899-48AE-AAC4-703408A9169B@numericable">
                <a:extLst>
                  <a:ext uri="{FF2B5EF4-FFF2-40B4-BE49-F238E27FC236}">
                    <a16:creationId xmlns:a16="http://schemas.microsoft.com/office/drawing/2014/main" id="{8DA979A1-E42F-7133-BF37-A4EE3303E89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9924" b="89885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42" t="-10873" r="-1042" b="10873"/>
              <a:stretch/>
            </p:blipFill>
            <p:spPr bwMode="auto">
              <a:xfrm>
                <a:off x="6902494" y="1366826"/>
                <a:ext cx="1797754" cy="133573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35C7B197-23FA-4DE6-888E-891F8BCE18A5" descr="6171140E-4659-41F3-A18A-7488C6773DEE@numericable">
                <a:extLst>
                  <a:ext uri="{FF2B5EF4-FFF2-40B4-BE49-F238E27FC236}">
                    <a16:creationId xmlns:a16="http://schemas.microsoft.com/office/drawing/2014/main" id="{06E96FD4-89B4-1225-F6E0-28B399F3A5B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9914" b="89887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593" t="-7216" r="593" b="7216"/>
              <a:stretch/>
            </p:blipFill>
            <p:spPr bwMode="auto">
              <a:xfrm>
                <a:off x="8842754" y="4444367"/>
                <a:ext cx="1645736" cy="121663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10" descr="Screen Clipping">
                <a:extLst>
                  <a:ext uri="{FF2B5EF4-FFF2-40B4-BE49-F238E27FC236}">
                    <a16:creationId xmlns:a16="http://schemas.microsoft.com/office/drawing/2014/main" id="{4C7CDBDA-7FD1-6BE4-31D7-318A9CE8499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0" b="99206" l="257" r="99658">
                            <a14:foregroundMark x1="77417" y1="45714" x2="77160" y2="90952"/>
                            <a14:foregroundMark x1="73995" y1="36032" x2="73995" y2="91429"/>
                            <a14:foregroundMark x1="79897" y1="45397" x2="79897" y2="91111"/>
                            <a14:foregroundMark x1="6587" y1="33651" x2="6587" y2="90952"/>
                            <a14:foregroundMark x1="79812" y1="17460" x2="79897" y2="22381"/>
                            <a14:backgroundMark x1="1283" y1="35556" x2="5731" y2="99048"/>
                            <a14:backgroundMark x1="81437" y1="38730" x2="84260" y2="33651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3937" t="-4229" r="3937" b="4229"/>
              <a:stretch/>
            </p:blipFill>
            <p:spPr>
              <a:xfrm>
                <a:off x="9109861" y="2680988"/>
                <a:ext cx="2234565" cy="1204257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5D4966E-DEDC-E6EB-332F-D56C55E32465}"/>
                  </a:ext>
                </a:extLst>
              </p:cNvPr>
              <p:cNvSpPr txBox="1"/>
              <p:nvPr/>
            </p:nvSpPr>
            <p:spPr>
              <a:xfrm>
                <a:off x="8066216" y="5049464"/>
                <a:ext cx="66287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UPR1x</a:t>
                </a:r>
                <a:endParaRPr lang="en-GB" sz="1100" b="1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52A38BF-7C20-3857-FD50-5189F8334775}"/>
                  </a:ext>
                </a:extLst>
              </p:cNvPr>
              <p:cNvSpPr txBox="1"/>
              <p:nvPr/>
            </p:nvSpPr>
            <p:spPr>
              <a:xfrm>
                <a:off x="8428344" y="2440950"/>
                <a:ext cx="6549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UPR13</a:t>
                </a:r>
                <a:endParaRPr lang="en-GB" sz="1100" b="1" dirty="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42E4533-485C-BA7E-2C06-5FBD7AABD31E}"/>
                  </a:ext>
                </a:extLst>
              </p:cNvPr>
              <p:cNvSpPr txBox="1"/>
              <p:nvPr/>
            </p:nvSpPr>
            <p:spPr>
              <a:xfrm>
                <a:off x="10085414" y="5542336"/>
                <a:ext cx="66308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UPR17</a:t>
                </a:r>
                <a:endParaRPr lang="en-GB" sz="1100" b="1" dirty="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A486EFA-6FCD-1711-BE31-465DA381B9DE}"/>
                  </a:ext>
                </a:extLst>
              </p:cNvPr>
              <p:cNvSpPr txBox="1"/>
              <p:nvPr/>
            </p:nvSpPr>
            <p:spPr>
              <a:xfrm>
                <a:off x="9630374" y="2419378"/>
                <a:ext cx="10809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UL1x &amp; UA1x</a:t>
                </a:r>
                <a:endParaRPr lang="en-GB" sz="1100" b="1" dirty="0"/>
              </a:p>
            </p:txBody>
          </p:sp>
        </p:grpSp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95" t="14702" r="22557" b="18677"/>
            <a:stretch/>
          </p:blipFill>
          <p:spPr>
            <a:xfrm>
              <a:off x="297455" y="3028731"/>
              <a:ext cx="1787488" cy="143478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52A38BF-7C20-3857-FD50-5189F8334775}"/>
                </a:ext>
              </a:extLst>
            </p:cNvPr>
            <p:cNvSpPr txBox="1"/>
            <p:nvPr/>
          </p:nvSpPr>
          <p:spPr>
            <a:xfrm>
              <a:off x="872991" y="4463511"/>
              <a:ext cx="6549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UL1x</a:t>
              </a:r>
              <a:endParaRPr lang="en-GB" sz="1100" b="1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36000" y="407923"/>
            <a:ext cx="704425" cy="704425"/>
            <a:chOff x="8182129" y="4591352"/>
            <a:chExt cx="704425" cy="704425"/>
          </a:xfrm>
        </p:grpSpPr>
        <p:sp>
          <p:nvSpPr>
            <p:cNvPr id="35" name="Oval 34"/>
            <p:cNvSpPr/>
            <p:nvPr/>
          </p:nvSpPr>
          <p:spPr>
            <a:xfrm>
              <a:off x="8182129" y="4591352"/>
              <a:ext cx="704425" cy="704425"/>
            </a:xfrm>
            <a:prstGeom prst="ellipse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Freeform 156">
              <a:extLst>
                <a:ext uri="{FF2B5EF4-FFF2-40B4-BE49-F238E27FC236}">
                  <a16:creationId xmlns:a16="http://schemas.microsoft.com/office/drawing/2014/main" id="{E2EA9F53-808C-DDE6-2608-F9CC9A6A04D8}"/>
                </a:ext>
              </a:extLst>
            </p:cNvPr>
            <p:cNvSpPr/>
            <p:nvPr/>
          </p:nvSpPr>
          <p:spPr>
            <a:xfrm>
              <a:off x="8251603" y="4696779"/>
              <a:ext cx="565278" cy="515199"/>
            </a:xfrm>
            <a:custGeom>
              <a:avLst/>
              <a:gdLst>
                <a:gd name="connsiteX0" fmla="*/ 828616 w 1948960"/>
                <a:gd name="connsiteY0" fmla="*/ 1097504 h 1811370"/>
                <a:gd name="connsiteX1" fmla="*/ 857713 w 1948960"/>
                <a:gd name="connsiteY1" fmla="*/ 1113299 h 1811370"/>
                <a:gd name="connsiteX2" fmla="*/ 974480 w 1948960"/>
                <a:gd name="connsiteY2" fmla="*/ 1136873 h 1811370"/>
                <a:gd name="connsiteX3" fmla="*/ 1091247 w 1948960"/>
                <a:gd name="connsiteY3" fmla="*/ 1113299 h 1811370"/>
                <a:gd name="connsiteX4" fmla="*/ 1119884 w 1948960"/>
                <a:gd name="connsiteY4" fmla="*/ 1097754 h 1811370"/>
                <a:gd name="connsiteX5" fmla="*/ 1461263 w 1948960"/>
                <a:gd name="connsiteY5" fmla="*/ 1680216 h 1811370"/>
                <a:gd name="connsiteX6" fmla="*/ 1438976 w 1948960"/>
                <a:gd name="connsiteY6" fmla="*/ 1693755 h 1811370"/>
                <a:gd name="connsiteX7" fmla="*/ 974480 w 1948960"/>
                <a:gd name="connsiteY7" fmla="*/ 1811370 h 1811370"/>
                <a:gd name="connsiteX8" fmla="*/ 509984 w 1948960"/>
                <a:gd name="connsiteY8" fmla="*/ 1693755 h 1811370"/>
                <a:gd name="connsiteX9" fmla="*/ 487248 w 1948960"/>
                <a:gd name="connsiteY9" fmla="*/ 1679943 h 1811370"/>
                <a:gd name="connsiteX10" fmla="*/ 974480 w 1948960"/>
                <a:gd name="connsiteY10" fmla="*/ 632720 h 1811370"/>
                <a:gd name="connsiteX11" fmla="*/ 1195381 w 1948960"/>
                <a:gd name="connsiteY11" fmla="*/ 853621 h 1811370"/>
                <a:gd name="connsiteX12" fmla="*/ 974480 w 1948960"/>
                <a:gd name="connsiteY12" fmla="*/ 1074522 h 1811370"/>
                <a:gd name="connsiteX13" fmla="*/ 753579 w 1948960"/>
                <a:gd name="connsiteY13" fmla="*/ 853621 h 1811370"/>
                <a:gd name="connsiteX14" fmla="*/ 974480 w 1948960"/>
                <a:gd name="connsiteY14" fmla="*/ 632720 h 1811370"/>
                <a:gd name="connsiteX15" fmla="*/ 476651 w 1948960"/>
                <a:gd name="connsiteY15" fmla="*/ 273 h 1811370"/>
                <a:gd name="connsiteX16" fmla="*/ 817713 w 1948960"/>
                <a:gd name="connsiteY16" fmla="*/ 582192 h 1811370"/>
                <a:gd name="connsiteX17" fmla="*/ 806757 w 1948960"/>
                <a:gd name="connsiteY17" fmla="*/ 588139 h 1811370"/>
                <a:gd name="connsiteX18" fmla="*/ 674497 w 1948960"/>
                <a:gd name="connsiteY18" fmla="*/ 836889 h 1811370"/>
                <a:gd name="connsiteX19" fmla="*/ 676485 w 1948960"/>
                <a:gd name="connsiteY19" fmla="*/ 856609 h 1811370"/>
                <a:gd name="connsiteX20" fmla="*/ 996 w 1948960"/>
                <a:gd name="connsiteY20" fmla="*/ 856609 h 1811370"/>
                <a:gd name="connsiteX21" fmla="*/ 0 w 1948960"/>
                <a:gd name="connsiteY21" fmla="*/ 836889 h 1811370"/>
                <a:gd name="connsiteX22" fmla="*/ 429639 w 1948960"/>
                <a:gd name="connsiteY22" fmla="*/ 28835 h 1811370"/>
                <a:gd name="connsiteX23" fmla="*/ 1471858 w 1948960"/>
                <a:gd name="connsiteY23" fmla="*/ 0 h 1811370"/>
                <a:gd name="connsiteX24" fmla="*/ 1519321 w 1948960"/>
                <a:gd name="connsiteY24" fmla="*/ 28833 h 1811370"/>
                <a:gd name="connsiteX25" fmla="*/ 1948960 w 1948960"/>
                <a:gd name="connsiteY25" fmla="*/ 836889 h 1811370"/>
                <a:gd name="connsiteX26" fmla="*/ 1947964 w 1948960"/>
                <a:gd name="connsiteY26" fmla="*/ 856609 h 1811370"/>
                <a:gd name="connsiteX27" fmla="*/ 1272474 w 1948960"/>
                <a:gd name="connsiteY27" fmla="*/ 856608 h 1811370"/>
                <a:gd name="connsiteX28" fmla="*/ 1274462 w 1948960"/>
                <a:gd name="connsiteY28" fmla="*/ 836889 h 1811370"/>
                <a:gd name="connsiteX29" fmla="*/ 1142202 w 1948960"/>
                <a:gd name="connsiteY29" fmla="*/ 588137 h 1811370"/>
                <a:gd name="connsiteX30" fmla="*/ 1130785 w 1948960"/>
                <a:gd name="connsiteY30" fmla="*/ 581941 h 1811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48960" h="1811370">
                  <a:moveTo>
                    <a:pt x="828616" y="1097504"/>
                  </a:moveTo>
                  <a:lnTo>
                    <a:pt x="857713" y="1113299"/>
                  </a:lnTo>
                  <a:cubicBezTo>
                    <a:pt x="893603" y="1128478"/>
                    <a:pt x="933061" y="1136873"/>
                    <a:pt x="974480" y="1136873"/>
                  </a:cubicBezTo>
                  <a:cubicBezTo>
                    <a:pt x="1015900" y="1136872"/>
                    <a:pt x="1055358" y="1128478"/>
                    <a:pt x="1091247" y="1113299"/>
                  </a:cubicBezTo>
                  <a:lnTo>
                    <a:pt x="1119884" y="1097754"/>
                  </a:lnTo>
                  <a:lnTo>
                    <a:pt x="1461263" y="1680216"/>
                  </a:lnTo>
                  <a:lnTo>
                    <a:pt x="1438976" y="1693755"/>
                  </a:lnTo>
                  <a:cubicBezTo>
                    <a:pt x="1300898" y="1768763"/>
                    <a:pt x="1142664" y="1811370"/>
                    <a:pt x="974480" y="1811370"/>
                  </a:cubicBezTo>
                  <a:cubicBezTo>
                    <a:pt x="806295" y="1811370"/>
                    <a:pt x="648061" y="1768764"/>
                    <a:pt x="509984" y="1693755"/>
                  </a:cubicBezTo>
                  <a:lnTo>
                    <a:pt x="487248" y="1679943"/>
                  </a:lnTo>
                  <a:close/>
                  <a:moveTo>
                    <a:pt x="974480" y="632720"/>
                  </a:moveTo>
                  <a:cubicBezTo>
                    <a:pt x="1096480" y="632720"/>
                    <a:pt x="1195381" y="731621"/>
                    <a:pt x="1195381" y="853621"/>
                  </a:cubicBezTo>
                  <a:cubicBezTo>
                    <a:pt x="1195381" y="975621"/>
                    <a:pt x="1096480" y="1074522"/>
                    <a:pt x="974480" y="1074522"/>
                  </a:cubicBezTo>
                  <a:cubicBezTo>
                    <a:pt x="852480" y="1074522"/>
                    <a:pt x="753579" y="975621"/>
                    <a:pt x="753579" y="853621"/>
                  </a:cubicBezTo>
                  <a:cubicBezTo>
                    <a:pt x="753579" y="731621"/>
                    <a:pt x="852480" y="632720"/>
                    <a:pt x="974480" y="632720"/>
                  </a:cubicBezTo>
                  <a:close/>
                  <a:moveTo>
                    <a:pt x="476651" y="273"/>
                  </a:moveTo>
                  <a:lnTo>
                    <a:pt x="817713" y="582192"/>
                  </a:lnTo>
                  <a:lnTo>
                    <a:pt x="806757" y="588139"/>
                  </a:lnTo>
                  <a:cubicBezTo>
                    <a:pt x="726960" y="642047"/>
                    <a:pt x="674497" y="733342"/>
                    <a:pt x="674497" y="836889"/>
                  </a:cubicBezTo>
                  <a:lnTo>
                    <a:pt x="676485" y="856609"/>
                  </a:lnTo>
                  <a:lnTo>
                    <a:pt x="996" y="856609"/>
                  </a:lnTo>
                  <a:lnTo>
                    <a:pt x="0" y="836889"/>
                  </a:lnTo>
                  <a:cubicBezTo>
                    <a:pt x="0" y="500520"/>
                    <a:pt x="170425" y="203956"/>
                    <a:pt x="429639" y="28835"/>
                  </a:cubicBezTo>
                  <a:close/>
                  <a:moveTo>
                    <a:pt x="1471858" y="0"/>
                  </a:moveTo>
                  <a:lnTo>
                    <a:pt x="1519321" y="28833"/>
                  </a:lnTo>
                  <a:cubicBezTo>
                    <a:pt x="1778534" y="203955"/>
                    <a:pt x="1948960" y="500519"/>
                    <a:pt x="1948960" y="836889"/>
                  </a:cubicBezTo>
                  <a:lnTo>
                    <a:pt x="1947964" y="856609"/>
                  </a:lnTo>
                  <a:lnTo>
                    <a:pt x="1272474" y="856608"/>
                  </a:lnTo>
                  <a:lnTo>
                    <a:pt x="1274462" y="836889"/>
                  </a:lnTo>
                  <a:cubicBezTo>
                    <a:pt x="1274463" y="733341"/>
                    <a:pt x="1222000" y="642047"/>
                    <a:pt x="1142202" y="588137"/>
                  </a:cubicBezTo>
                  <a:lnTo>
                    <a:pt x="1130785" y="58194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7227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  <a:r>
              <a:rPr lang="en-GB" dirty="0" smtClean="0"/>
              <a:t>   Radiation </a:t>
            </a:r>
            <a:r>
              <a:rPr lang="en-GB" dirty="0"/>
              <a:t>Areas classification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022" y="1112533"/>
            <a:ext cx="8333954" cy="43163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35999" y="5505541"/>
            <a:ext cx="115200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dirty="0"/>
              <a:t>The CERN RP group has reviewed the signage used in radiation areas, by introducing a new colour code for better visualizing the radiological risk level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dirty="0"/>
              <a:t>The RP rules determining the area classification were not changed</a:t>
            </a:r>
          </a:p>
        </p:txBody>
      </p:sp>
      <p:sp>
        <p:nvSpPr>
          <p:cNvPr id="8" name="Rectangle 7"/>
          <p:cNvSpPr/>
          <p:nvPr/>
        </p:nvSpPr>
        <p:spPr>
          <a:xfrm>
            <a:off x="10172278" y="1714532"/>
            <a:ext cx="17524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i="1" dirty="0"/>
              <a:t>Low-occupancy: </a:t>
            </a:r>
          </a:p>
          <a:p>
            <a:pPr algn="ctr"/>
            <a:r>
              <a:rPr lang="en-GB" sz="1400" i="1" dirty="0"/>
              <a:t>&lt; 20% working time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101022" y="1597697"/>
            <a:ext cx="828000" cy="432000"/>
          </a:xfrm>
          <a:prstGeom prst="roundRect">
            <a:avLst/>
          </a:prstGeom>
          <a:solidFill>
            <a:srgbClr val="5EC135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810149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265DD6D-8C1A-6513-7FFB-CA825A2DD3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  <p:grpSp>
        <p:nvGrpSpPr>
          <p:cNvPr id="3" name="Group 2"/>
          <p:cNvGrpSpPr/>
          <p:nvPr/>
        </p:nvGrpSpPr>
        <p:grpSpPr>
          <a:xfrm>
            <a:off x="335999" y="397708"/>
            <a:ext cx="704425" cy="704425"/>
            <a:chOff x="1059873" y="3199906"/>
            <a:chExt cx="704425" cy="704425"/>
          </a:xfrm>
        </p:grpSpPr>
        <p:sp>
          <p:nvSpPr>
            <p:cNvPr id="13" name="Oval 12"/>
            <p:cNvSpPr/>
            <p:nvPr/>
          </p:nvSpPr>
          <p:spPr>
            <a:xfrm>
              <a:off x="1059873" y="3199906"/>
              <a:ext cx="704425" cy="704425"/>
            </a:xfrm>
            <a:prstGeom prst="ellipse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4" name="Graphic 21" descr="Books with solid fill">
              <a:extLst>
                <a:ext uri="{FF2B5EF4-FFF2-40B4-BE49-F238E27FC236}">
                  <a16:creationId xmlns:a16="http://schemas.microsoft.com/office/drawing/2014/main" id="{E00933AF-113E-254F-EFB0-57F929FD5D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09927" y="3249960"/>
              <a:ext cx="604316" cy="6043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9013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ALARA </a:t>
            </a:r>
            <a:r>
              <a:rPr lang="en-GB" dirty="0"/>
              <a:t>Levels at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5</a:t>
            </a:fld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266267" y="1398086"/>
            <a:ext cx="6027060" cy="3024276"/>
            <a:chOff x="266267" y="1011211"/>
            <a:chExt cx="6027060" cy="3024276"/>
          </a:xfrm>
        </p:grpSpPr>
        <p:pic>
          <p:nvPicPr>
            <p:cNvPr id="10" name="Picture 9" descr="Screen Clippi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283"/>
            <a:stretch/>
          </p:blipFill>
          <p:spPr>
            <a:xfrm>
              <a:off x="336000" y="1714717"/>
              <a:ext cx="5913778" cy="438556"/>
            </a:xfrm>
            <a:prstGeom prst="rect">
              <a:avLst/>
            </a:prstGeom>
          </p:spPr>
        </p:pic>
        <p:pic>
          <p:nvPicPr>
            <p:cNvPr id="12" name="Picture 11" descr="Screen Clippi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000" y="2849694"/>
              <a:ext cx="5913778" cy="939572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266267" y="1011211"/>
              <a:ext cx="5689507" cy="726657"/>
              <a:chOff x="617656" y="1551251"/>
              <a:chExt cx="5689507" cy="726657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624496" y="1551251"/>
                <a:ext cx="2062557" cy="40011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0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Group 1 Criteria: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617656" y="1939354"/>
                <a:ext cx="568950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GB" sz="1600" b="1" dirty="0"/>
                  <a:t>‘hard’ </a:t>
                </a:r>
                <a:r>
                  <a:rPr lang="en-GB" sz="1600" dirty="0"/>
                  <a:t>limits used to determine the minimum ALARA Level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302731" y="2186448"/>
              <a:ext cx="5689507" cy="701190"/>
              <a:chOff x="617654" y="3305264"/>
              <a:chExt cx="5689507" cy="70119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624495" y="3305264"/>
                <a:ext cx="2062557" cy="40011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0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Group 2 Criteria:</a:t>
                </a: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17654" y="3667900"/>
                <a:ext cx="568950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GB" sz="1600" dirty="0"/>
                  <a:t>base of a radiological risk assessment</a:t>
                </a: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4582158" y="3789266"/>
              <a:ext cx="17111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/>
                <a:t>Note: 1 </a:t>
              </a:r>
              <a:r>
                <a:rPr lang="en-US" sz="1000" i="1" dirty="0" err="1"/>
                <a:t>mSv</a:t>
              </a:r>
              <a:r>
                <a:rPr lang="en-US" sz="1000" i="1" dirty="0"/>
                <a:t> = 100 </a:t>
              </a:r>
              <a:r>
                <a:rPr lang="en-US" sz="1000" i="1" dirty="0" err="1"/>
                <a:t>mrem</a:t>
              </a:r>
              <a:endParaRPr lang="en-GB" sz="1000" i="1" dirty="0"/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2B110D-3BA5-C865-7C24-9D3266E48B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608" y="1290738"/>
            <a:ext cx="5806266" cy="334195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6283047" y="3072439"/>
            <a:ext cx="5826827" cy="210029"/>
          </a:xfrm>
          <a:prstGeom prst="roundRect">
            <a:avLst/>
          </a:prstGeom>
          <a:solidFill>
            <a:schemeClr val="accent4">
              <a:alpha val="3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6588369" y="2504234"/>
            <a:ext cx="5521505" cy="267596"/>
          </a:xfrm>
          <a:prstGeom prst="roundRect">
            <a:avLst/>
          </a:prstGeom>
          <a:solidFill>
            <a:schemeClr val="accent4">
              <a:alpha val="3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>
            <a:off x="6588370" y="1826815"/>
            <a:ext cx="5521504" cy="272669"/>
          </a:xfrm>
          <a:prstGeom prst="roundRect">
            <a:avLst/>
          </a:prstGeom>
          <a:solidFill>
            <a:schemeClr val="accent4">
              <a:alpha val="3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36000" y="4640656"/>
            <a:ext cx="115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/>
              <a:t>ALARA level → </a:t>
            </a:r>
            <a:r>
              <a:rPr lang="en-US" b="1" dirty="0" smtClean="0"/>
              <a:t>Radiological risk assessment </a:t>
            </a:r>
            <a:r>
              <a:rPr lang="en-US" dirty="0" smtClean="0"/>
              <a:t>based on different criteria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b="1" dirty="0" smtClean="0"/>
              <a:t>WDP/optimization</a:t>
            </a:r>
            <a:r>
              <a:rPr lang="en-US" dirty="0" smtClean="0"/>
              <a:t> mandatory for ALARA II &amp; III → early planning is crucial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/>
              <a:t>ALARA III approval by “</a:t>
            </a:r>
            <a:r>
              <a:rPr lang="en-US" b="1" dirty="0" smtClean="0"/>
              <a:t>ALARA committee</a:t>
            </a:r>
            <a:r>
              <a:rPr lang="en-US" dirty="0" smtClean="0"/>
              <a:t>” (complex manager, GL responsible for the equipment, RSO, RP GL, and more) </a:t>
            </a:r>
            <a:r>
              <a:rPr lang="en-US" dirty="0"/>
              <a:t>→ early planning is </a:t>
            </a:r>
            <a:r>
              <a:rPr lang="en-US" dirty="0" smtClean="0"/>
              <a:t>crucial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2587219" y="1307728"/>
            <a:ext cx="828000" cy="432000"/>
          </a:xfrm>
          <a:prstGeom prst="roundRect">
            <a:avLst/>
          </a:prstGeom>
          <a:solidFill>
            <a:srgbClr val="5EC135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1751123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336000" y="402670"/>
            <a:ext cx="704425" cy="704425"/>
            <a:chOff x="1059873" y="3199906"/>
            <a:chExt cx="704425" cy="704425"/>
          </a:xfrm>
        </p:grpSpPr>
        <p:sp>
          <p:nvSpPr>
            <p:cNvPr id="25" name="Oval 24"/>
            <p:cNvSpPr/>
            <p:nvPr/>
          </p:nvSpPr>
          <p:spPr>
            <a:xfrm>
              <a:off x="1059873" y="3199906"/>
              <a:ext cx="704425" cy="704425"/>
            </a:xfrm>
            <a:prstGeom prst="ellipse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6" name="Graphic 21" descr="Books with solid fill">
              <a:extLst>
                <a:ext uri="{FF2B5EF4-FFF2-40B4-BE49-F238E27FC236}">
                  <a16:creationId xmlns:a16="http://schemas.microsoft.com/office/drawing/2014/main" id="{E00933AF-113E-254F-EFB0-57F929FD5D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09927" y="3254892"/>
              <a:ext cx="604316" cy="6043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5790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0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42" y="1850281"/>
            <a:ext cx="10078454" cy="39637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FLUKA </a:t>
            </a:r>
            <a:r>
              <a:rPr lang="en-US" dirty="0"/>
              <a:t>modelling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827" y="486298"/>
            <a:ext cx="1870169" cy="5394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1038781" y="1269332"/>
            <a:ext cx="11039959" cy="523220"/>
            <a:chOff x="418829" y="1730868"/>
            <a:chExt cx="11039959" cy="523220"/>
          </a:xfrm>
        </p:grpSpPr>
        <p:grpSp>
          <p:nvGrpSpPr>
            <p:cNvPr id="9" name="Group 8"/>
            <p:cNvGrpSpPr/>
            <p:nvPr/>
          </p:nvGrpSpPr>
          <p:grpSpPr>
            <a:xfrm>
              <a:off x="418829" y="1791653"/>
              <a:ext cx="396493" cy="396493"/>
              <a:chOff x="5089313" y="4979565"/>
              <a:chExt cx="704425" cy="704425"/>
            </a:xfrm>
          </p:grpSpPr>
          <p:sp>
            <p:nvSpPr>
              <p:cNvPr id="10" name="Freeform 21"/>
              <p:cNvSpPr>
                <a:spLocks noEditPoints="1"/>
              </p:cNvSpPr>
              <p:nvPr/>
            </p:nvSpPr>
            <p:spPr bwMode="auto">
              <a:xfrm>
                <a:off x="5172868" y="5130377"/>
                <a:ext cx="537314" cy="402801"/>
              </a:xfrm>
              <a:custGeom>
                <a:avLst/>
                <a:gdLst>
                  <a:gd name="T0" fmla="*/ 288 w 300"/>
                  <a:gd name="T1" fmla="*/ 25 h 225"/>
                  <a:gd name="T2" fmla="*/ 288 w 300"/>
                  <a:gd name="T3" fmla="*/ 198 h 225"/>
                  <a:gd name="T4" fmla="*/ 275 w 300"/>
                  <a:gd name="T5" fmla="*/ 200 h 225"/>
                  <a:gd name="T6" fmla="*/ 275 w 300"/>
                  <a:gd name="T7" fmla="*/ 0 h 225"/>
                  <a:gd name="T8" fmla="*/ 150 w 300"/>
                  <a:gd name="T9" fmla="*/ 28 h 225"/>
                  <a:gd name="T10" fmla="*/ 25 w 300"/>
                  <a:gd name="T11" fmla="*/ 0 h 225"/>
                  <a:gd name="T12" fmla="*/ 25 w 300"/>
                  <a:gd name="T13" fmla="*/ 200 h 225"/>
                  <a:gd name="T14" fmla="*/ 13 w 300"/>
                  <a:gd name="T15" fmla="*/ 198 h 225"/>
                  <a:gd name="T16" fmla="*/ 13 w 300"/>
                  <a:gd name="T17" fmla="*/ 25 h 225"/>
                  <a:gd name="T18" fmla="*/ 0 w 300"/>
                  <a:gd name="T19" fmla="*/ 25 h 225"/>
                  <a:gd name="T20" fmla="*/ 0 w 300"/>
                  <a:gd name="T21" fmla="*/ 212 h 225"/>
                  <a:gd name="T22" fmla="*/ 113 w 300"/>
                  <a:gd name="T23" fmla="*/ 212 h 225"/>
                  <a:gd name="T24" fmla="*/ 150 w 300"/>
                  <a:gd name="T25" fmla="*/ 225 h 225"/>
                  <a:gd name="T26" fmla="*/ 187 w 300"/>
                  <a:gd name="T27" fmla="*/ 212 h 225"/>
                  <a:gd name="T28" fmla="*/ 300 w 300"/>
                  <a:gd name="T29" fmla="*/ 212 h 225"/>
                  <a:gd name="T30" fmla="*/ 300 w 300"/>
                  <a:gd name="T31" fmla="*/ 25 h 225"/>
                  <a:gd name="T32" fmla="*/ 288 w 300"/>
                  <a:gd name="T33" fmla="*/ 25 h 225"/>
                  <a:gd name="T34" fmla="*/ 138 w 300"/>
                  <a:gd name="T35" fmla="*/ 195 h 225"/>
                  <a:gd name="T36" fmla="*/ 50 w 300"/>
                  <a:gd name="T37" fmla="*/ 177 h 225"/>
                  <a:gd name="T38" fmla="*/ 50 w 300"/>
                  <a:gd name="T39" fmla="*/ 26 h 225"/>
                  <a:gd name="T40" fmla="*/ 138 w 300"/>
                  <a:gd name="T41" fmla="*/ 50 h 225"/>
                  <a:gd name="T42" fmla="*/ 138 w 300"/>
                  <a:gd name="T43" fmla="*/ 195 h 225"/>
                  <a:gd name="T44" fmla="*/ 250 w 300"/>
                  <a:gd name="T45" fmla="*/ 177 h 225"/>
                  <a:gd name="T46" fmla="*/ 163 w 300"/>
                  <a:gd name="T47" fmla="*/ 195 h 225"/>
                  <a:gd name="T48" fmla="*/ 163 w 300"/>
                  <a:gd name="T49" fmla="*/ 50 h 225"/>
                  <a:gd name="T50" fmla="*/ 250 w 300"/>
                  <a:gd name="T51" fmla="*/ 26 h 225"/>
                  <a:gd name="T52" fmla="*/ 250 w 300"/>
                  <a:gd name="T53" fmla="*/ 177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00" h="225">
                    <a:moveTo>
                      <a:pt x="288" y="25"/>
                    </a:moveTo>
                    <a:lnTo>
                      <a:pt x="288" y="198"/>
                    </a:lnTo>
                    <a:lnTo>
                      <a:pt x="275" y="200"/>
                    </a:lnTo>
                    <a:lnTo>
                      <a:pt x="275" y="0"/>
                    </a:lnTo>
                    <a:cubicBezTo>
                      <a:pt x="226" y="1"/>
                      <a:pt x="181" y="9"/>
                      <a:pt x="150" y="28"/>
                    </a:cubicBezTo>
                    <a:cubicBezTo>
                      <a:pt x="119" y="9"/>
                      <a:pt x="74" y="1"/>
                      <a:pt x="25" y="0"/>
                    </a:cubicBezTo>
                    <a:lnTo>
                      <a:pt x="25" y="200"/>
                    </a:lnTo>
                    <a:lnTo>
                      <a:pt x="13" y="198"/>
                    </a:lnTo>
                    <a:lnTo>
                      <a:pt x="13" y="25"/>
                    </a:lnTo>
                    <a:lnTo>
                      <a:pt x="0" y="25"/>
                    </a:lnTo>
                    <a:lnTo>
                      <a:pt x="0" y="212"/>
                    </a:lnTo>
                    <a:lnTo>
                      <a:pt x="113" y="212"/>
                    </a:lnTo>
                    <a:cubicBezTo>
                      <a:pt x="132" y="212"/>
                      <a:pt x="134" y="225"/>
                      <a:pt x="150" y="225"/>
                    </a:cubicBezTo>
                    <a:cubicBezTo>
                      <a:pt x="166" y="225"/>
                      <a:pt x="168" y="212"/>
                      <a:pt x="187" y="212"/>
                    </a:cubicBezTo>
                    <a:lnTo>
                      <a:pt x="300" y="212"/>
                    </a:lnTo>
                    <a:lnTo>
                      <a:pt x="300" y="25"/>
                    </a:lnTo>
                    <a:lnTo>
                      <a:pt x="288" y="25"/>
                    </a:lnTo>
                    <a:close/>
                    <a:moveTo>
                      <a:pt x="138" y="195"/>
                    </a:moveTo>
                    <a:cubicBezTo>
                      <a:pt x="113" y="185"/>
                      <a:pt x="86" y="179"/>
                      <a:pt x="50" y="177"/>
                    </a:cubicBezTo>
                    <a:lnTo>
                      <a:pt x="50" y="26"/>
                    </a:lnTo>
                    <a:cubicBezTo>
                      <a:pt x="79" y="28"/>
                      <a:pt x="112" y="34"/>
                      <a:pt x="138" y="50"/>
                    </a:cubicBezTo>
                    <a:lnTo>
                      <a:pt x="138" y="195"/>
                    </a:lnTo>
                    <a:close/>
                    <a:moveTo>
                      <a:pt x="250" y="177"/>
                    </a:moveTo>
                    <a:cubicBezTo>
                      <a:pt x="214" y="179"/>
                      <a:pt x="187" y="185"/>
                      <a:pt x="163" y="195"/>
                    </a:cubicBezTo>
                    <a:lnTo>
                      <a:pt x="163" y="50"/>
                    </a:lnTo>
                    <a:cubicBezTo>
                      <a:pt x="188" y="34"/>
                      <a:pt x="221" y="28"/>
                      <a:pt x="250" y="26"/>
                    </a:cubicBezTo>
                    <a:lnTo>
                      <a:pt x="250" y="177"/>
                    </a:lnTo>
                    <a:close/>
                  </a:path>
                </a:pathLst>
              </a:custGeom>
              <a:solidFill>
                <a:srgbClr val="0055A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5089313" y="4979565"/>
                <a:ext cx="704425" cy="704425"/>
              </a:xfrm>
              <a:prstGeom prst="ellipse">
                <a:avLst/>
              </a:pr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3" name="Rectangle 2"/>
            <p:cNvSpPr/>
            <p:nvPr/>
          </p:nvSpPr>
          <p:spPr>
            <a:xfrm>
              <a:off x="862352" y="1730868"/>
              <a:ext cx="1059643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400" dirty="0" smtClean="0"/>
                <a:t>HSE-RP </a:t>
              </a:r>
              <a:r>
                <a:rPr lang="en-US" sz="1400" dirty="0"/>
                <a:t>preliminary LS3 estimates in </a:t>
              </a:r>
              <a:r>
                <a:rPr lang="en-US" sz="1400" b="1" dirty="0"/>
                <a:t>EDMS </a:t>
              </a:r>
              <a:r>
                <a:rPr lang="en-US" sz="1400" b="1" dirty="0" smtClean="0"/>
                <a:t>2435122 (v1.0) </a:t>
              </a:r>
              <a:r>
                <a:rPr lang="en-US" sz="1400" dirty="0"/>
                <a:t>+ </a:t>
              </a:r>
              <a:r>
                <a:rPr lang="en-US" sz="1400" i="1" dirty="0"/>
                <a:t>ad-hoc</a:t>
              </a:r>
              <a:r>
                <a:rPr lang="en-US" sz="1400" dirty="0"/>
                <a:t> studies within different HL-LHC WPs such as WP8, WP15, WP17. EDMS 2435122 </a:t>
              </a:r>
              <a:r>
                <a:rPr lang="en-US" sz="1400" dirty="0" smtClean="0"/>
                <a:t>v2.0 in-work following the extension of Run 3 up to 2025.</a:t>
              </a:r>
              <a:endParaRPr lang="en-GB" sz="14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054419" y="1869785"/>
            <a:ext cx="8024320" cy="738664"/>
            <a:chOff x="418829" y="2720744"/>
            <a:chExt cx="8024320" cy="738664"/>
          </a:xfrm>
        </p:grpSpPr>
        <p:grpSp>
          <p:nvGrpSpPr>
            <p:cNvPr id="12" name="Group 11"/>
            <p:cNvGrpSpPr/>
            <p:nvPr/>
          </p:nvGrpSpPr>
          <p:grpSpPr>
            <a:xfrm>
              <a:off x="418829" y="2892594"/>
              <a:ext cx="396493" cy="396493"/>
              <a:chOff x="2701131" y="4838701"/>
              <a:chExt cx="704425" cy="704425"/>
            </a:xfrm>
          </p:grpSpPr>
          <p:sp>
            <p:nvSpPr>
              <p:cNvPr id="13" name="Freeform 13"/>
              <p:cNvSpPr>
                <a:spLocks noEditPoints="1"/>
              </p:cNvSpPr>
              <p:nvPr/>
            </p:nvSpPr>
            <p:spPr bwMode="auto">
              <a:xfrm>
                <a:off x="2803574" y="4930855"/>
                <a:ext cx="499538" cy="520116"/>
              </a:xfrm>
              <a:custGeom>
                <a:avLst/>
                <a:gdLst>
                  <a:gd name="T0" fmla="*/ 59 w 288"/>
                  <a:gd name="T1" fmla="*/ 72 h 300"/>
                  <a:gd name="T2" fmla="*/ 114 w 288"/>
                  <a:gd name="T3" fmla="*/ 84 h 300"/>
                  <a:gd name="T4" fmla="*/ 59 w 288"/>
                  <a:gd name="T5" fmla="*/ 72 h 300"/>
                  <a:gd name="T6" fmla="*/ 87 w 288"/>
                  <a:gd name="T7" fmla="*/ 81 h 300"/>
                  <a:gd name="T8" fmla="*/ 87 w 288"/>
                  <a:gd name="T9" fmla="*/ 67 h 300"/>
                  <a:gd name="T10" fmla="*/ 0 w 288"/>
                  <a:gd name="T11" fmla="*/ 76 h 300"/>
                  <a:gd name="T12" fmla="*/ 0 w 288"/>
                  <a:gd name="T13" fmla="*/ 76 h 300"/>
                  <a:gd name="T14" fmla="*/ 288 w 288"/>
                  <a:gd name="T15" fmla="*/ 77 h 300"/>
                  <a:gd name="T16" fmla="*/ 150 w 288"/>
                  <a:gd name="T17" fmla="*/ 215 h 300"/>
                  <a:gd name="T18" fmla="*/ 273 w 288"/>
                  <a:gd name="T19" fmla="*/ 83 h 300"/>
                  <a:gd name="T20" fmla="*/ 15 w 288"/>
                  <a:gd name="T21" fmla="*/ 83 h 300"/>
                  <a:gd name="T22" fmla="*/ 138 w 288"/>
                  <a:gd name="T23" fmla="*/ 215 h 300"/>
                  <a:gd name="T24" fmla="*/ 0 w 288"/>
                  <a:gd name="T25" fmla="*/ 76 h 300"/>
                  <a:gd name="T26" fmla="*/ 288 w 288"/>
                  <a:gd name="T27" fmla="*/ 229 h 300"/>
                  <a:gd name="T28" fmla="*/ 150 w 288"/>
                  <a:gd name="T29" fmla="*/ 229 h 300"/>
                  <a:gd name="T30" fmla="*/ 116 w 288"/>
                  <a:gd name="T31" fmla="*/ 114 h 300"/>
                  <a:gd name="T32" fmla="*/ 171 w 288"/>
                  <a:gd name="T33" fmla="*/ 102 h 300"/>
                  <a:gd name="T34" fmla="*/ 116 w 288"/>
                  <a:gd name="T35" fmla="*/ 102 h 300"/>
                  <a:gd name="T36" fmla="*/ 144 w 288"/>
                  <a:gd name="T37" fmla="*/ 97 h 300"/>
                  <a:gd name="T38" fmla="*/ 144 w 288"/>
                  <a:gd name="T39" fmla="*/ 111 h 300"/>
                  <a:gd name="T40" fmla="*/ 144 w 288"/>
                  <a:gd name="T41" fmla="*/ 97 h 300"/>
                  <a:gd name="T42" fmla="*/ 171 w 288"/>
                  <a:gd name="T43" fmla="*/ 43 h 300"/>
                  <a:gd name="T44" fmla="*/ 116 w 288"/>
                  <a:gd name="T45" fmla="*/ 43 h 300"/>
                  <a:gd name="T46" fmla="*/ 171 w 288"/>
                  <a:gd name="T47" fmla="*/ 55 h 300"/>
                  <a:gd name="T48" fmla="*/ 161 w 288"/>
                  <a:gd name="T49" fmla="*/ 45 h 300"/>
                  <a:gd name="T50" fmla="*/ 127 w 288"/>
                  <a:gd name="T51" fmla="*/ 45 h 300"/>
                  <a:gd name="T52" fmla="*/ 228 w 288"/>
                  <a:gd name="T53" fmla="*/ 84 h 300"/>
                  <a:gd name="T54" fmla="*/ 173 w 288"/>
                  <a:gd name="T55" fmla="*/ 72 h 300"/>
                  <a:gd name="T56" fmla="*/ 173 w 288"/>
                  <a:gd name="T57" fmla="*/ 84 h 300"/>
                  <a:gd name="T58" fmla="*/ 183 w 288"/>
                  <a:gd name="T59" fmla="*/ 74 h 300"/>
                  <a:gd name="T60" fmla="*/ 218 w 288"/>
                  <a:gd name="T61" fmla="*/ 74 h 300"/>
                  <a:gd name="T62" fmla="*/ 183 w 288"/>
                  <a:gd name="T63" fmla="*/ 74 h 300"/>
                  <a:gd name="T64" fmla="*/ 138 w 288"/>
                  <a:gd name="T65" fmla="*/ 300 h 300"/>
                  <a:gd name="T66" fmla="*/ 0 w 288"/>
                  <a:gd name="T67" fmla="*/ 1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8" h="300">
                    <a:moveTo>
                      <a:pt x="59" y="72"/>
                    </a:moveTo>
                    <a:lnTo>
                      <a:pt x="59" y="72"/>
                    </a:lnTo>
                    <a:lnTo>
                      <a:pt x="59" y="84"/>
                    </a:lnTo>
                    <a:cubicBezTo>
                      <a:pt x="59" y="104"/>
                      <a:pt x="114" y="104"/>
                      <a:pt x="114" y="84"/>
                    </a:cubicBezTo>
                    <a:lnTo>
                      <a:pt x="114" y="72"/>
                    </a:lnTo>
                    <a:cubicBezTo>
                      <a:pt x="112" y="53"/>
                      <a:pt x="61" y="53"/>
                      <a:pt x="59" y="72"/>
                    </a:cubicBezTo>
                    <a:close/>
                    <a:moveTo>
                      <a:pt x="104" y="74"/>
                    </a:moveTo>
                    <a:cubicBezTo>
                      <a:pt x="104" y="78"/>
                      <a:pt x="96" y="81"/>
                      <a:pt x="87" y="81"/>
                    </a:cubicBezTo>
                    <a:cubicBezTo>
                      <a:pt x="77" y="81"/>
                      <a:pt x="70" y="78"/>
                      <a:pt x="70" y="74"/>
                    </a:cubicBezTo>
                    <a:cubicBezTo>
                      <a:pt x="70" y="70"/>
                      <a:pt x="77" y="67"/>
                      <a:pt x="87" y="67"/>
                    </a:cubicBezTo>
                    <a:cubicBezTo>
                      <a:pt x="96" y="67"/>
                      <a:pt x="104" y="70"/>
                      <a:pt x="104" y="74"/>
                    </a:cubicBezTo>
                    <a:close/>
                    <a:moveTo>
                      <a:pt x="0" y="76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44" y="0"/>
                    </a:lnTo>
                    <a:lnTo>
                      <a:pt x="288" y="77"/>
                    </a:lnTo>
                    <a:lnTo>
                      <a:pt x="288" y="142"/>
                    </a:lnTo>
                    <a:lnTo>
                      <a:pt x="150" y="215"/>
                    </a:lnTo>
                    <a:lnTo>
                      <a:pt x="150" y="148"/>
                    </a:lnTo>
                    <a:lnTo>
                      <a:pt x="273" y="83"/>
                    </a:lnTo>
                    <a:lnTo>
                      <a:pt x="144" y="14"/>
                    </a:lnTo>
                    <a:lnTo>
                      <a:pt x="15" y="83"/>
                    </a:lnTo>
                    <a:lnTo>
                      <a:pt x="138" y="148"/>
                    </a:lnTo>
                    <a:lnTo>
                      <a:pt x="138" y="215"/>
                    </a:lnTo>
                    <a:lnTo>
                      <a:pt x="0" y="141"/>
                    </a:lnTo>
                    <a:lnTo>
                      <a:pt x="0" y="76"/>
                    </a:lnTo>
                    <a:close/>
                    <a:moveTo>
                      <a:pt x="288" y="156"/>
                    </a:moveTo>
                    <a:lnTo>
                      <a:pt x="288" y="229"/>
                    </a:lnTo>
                    <a:lnTo>
                      <a:pt x="150" y="300"/>
                    </a:lnTo>
                    <a:lnTo>
                      <a:pt x="150" y="229"/>
                    </a:lnTo>
                    <a:lnTo>
                      <a:pt x="288" y="156"/>
                    </a:lnTo>
                    <a:close/>
                    <a:moveTo>
                      <a:pt x="116" y="114"/>
                    </a:moveTo>
                    <a:cubicBezTo>
                      <a:pt x="116" y="134"/>
                      <a:pt x="171" y="135"/>
                      <a:pt x="171" y="114"/>
                    </a:cubicBezTo>
                    <a:lnTo>
                      <a:pt x="171" y="102"/>
                    </a:lnTo>
                    <a:cubicBezTo>
                      <a:pt x="169" y="83"/>
                      <a:pt x="118" y="83"/>
                      <a:pt x="117" y="102"/>
                    </a:cubicBezTo>
                    <a:lnTo>
                      <a:pt x="116" y="102"/>
                    </a:lnTo>
                    <a:lnTo>
                      <a:pt x="116" y="114"/>
                    </a:lnTo>
                    <a:close/>
                    <a:moveTo>
                      <a:pt x="144" y="97"/>
                    </a:moveTo>
                    <a:cubicBezTo>
                      <a:pt x="153" y="97"/>
                      <a:pt x="161" y="100"/>
                      <a:pt x="161" y="104"/>
                    </a:cubicBezTo>
                    <a:cubicBezTo>
                      <a:pt x="161" y="108"/>
                      <a:pt x="153" y="111"/>
                      <a:pt x="144" y="111"/>
                    </a:cubicBezTo>
                    <a:cubicBezTo>
                      <a:pt x="134" y="111"/>
                      <a:pt x="127" y="108"/>
                      <a:pt x="127" y="104"/>
                    </a:cubicBezTo>
                    <a:cubicBezTo>
                      <a:pt x="127" y="100"/>
                      <a:pt x="134" y="97"/>
                      <a:pt x="144" y="97"/>
                    </a:cubicBezTo>
                    <a:close/>
                    <a:moveTo>
                      <a:pt x="171" y="55"/>
                    </a:moveTo>
                    <a:lnTo>
                      <a:pt x="171" y="43"/>
                    </a:lnTo>
                    <a:cubicBezTo>
                      <a:pt x="169" y="24"/>
                      <a:pt x="118" y="24"/>
                      <a:pt x="117" y="43"/>
                    </a:cubicBezTo>
                    <a:lnTo>
                      <a:pt x="116" y="43"/>
                    </a:lnTo>
                    <a:lnTo>
                      <a:pt x="116" y="55"/>
                    </a:lnTo>
                    <a:cubicBezTo>
                      <a:pt x="116" y="75"/>
                      <a:pt x="171" y="75"/>
                      <a:pt x="171" y="55"/>
                    </a:cubicBezTo>
                    <a:close/>
                    <a:moveTo>
                      <a:pt x="144" y="38"/>
                    </a:moveTo>
                    <a:cubicBezTo>
                      <a:pt x="153" y="38"/>
                      <a:pt x="161" y="41"/>
                      <a:pt x="161" y="45"/>
                    </a:cubicBezTo>
                    <a:cubicBezTo>
                      <a:pt x="161" y="49"/>
                      <a:pt x="153" y="52"/>
                      <a:pt x="144" y="52"/>
                    </a:cubicBezTo>
                    <a:cubicBezTo>
                      <a:pt x="134" y="52"/>
                      <a:pt x="127" y="49"/>
                      <a:pt x="127" y="45"/>
                    </a:cubicBezTo>
                    <a:cubicBezTo>
                      <a:pt x="127" y="41"/>
                      <a:pt x="134" y="38"/>
                      <a:pt x="144" y="38"/>
                    </a:cubicBezTo>
                    <a:close/>
                    <a:moveTo>
                      <a:pt x="228" y="84"/>
                    </a:moveTo>
                    <a:lnTo>
                      <a:pt x="228" y="72"/>
                    </a:lnTo>
                    <a:cubicBezTo>
                      <a:pt x="226" y="53"/>
                      <a:pt x="175" y="53"/>
                      <a:pt x="173" y="72"/>
                    </a:cubicBezTo>
                    <a:lnTo>
                      <a:pt x="173" y="72"/>
                    </a:lnTo>
                    <a:lnTo>
                      <a:pt x="173" y="84"/>
                    </a:lnTo>
                    <a:cubicBezTo>
                      <a:pt x="173" y="104"/>
                      <a:pt x="228" y="104"/>
                      <a:pt x="228" y="84"/>
                    </a:cubicBezTo>
                    <a:close/>
                    <a:moveTo>
                      <a:pt x="183" y="74"/>
                    </a:moveTo>
                    <a:cubicBezTo>
                      <a:pt x="183" y="70"/>
                      <a:pt x="191" y="67"/>
                      <a:pt x="201" y="67"/>
                    </a:cubicBezTo>
                    <a:cubicBezTo>
                      <a:pt x="210" y="67"/>
                      <a:pt x="218" y="70"/>
                      <a:pt x="218" y="74"/>
                    </a:cubicBezTo>
                    <a:cubicBezTo>
                      <a:pt x="218" y="78"/>
                      <a:pt x="210" y="81"/>
                      <a:pt x="201" y="81"/>
                    </a:cubicBezTo>
                    <a:cubicBezTo>
                      <a:pt x="191" y="81"/>
                      <a:pt x="183" y="78"/>
                      <a:pt x="183" y="74"/>
                    </a:cubicBezTo>
                    <a:close/>
                    <a:moveTo>
                      <a:pt x="138" y="229"/>
                    </a:moveTo>
                    <a:lnTo>
                      <a:pt x="138" y="300"/>
                    </a:lnTo>
                    <a:lnTo>
                      <a:pt x="0" y="229"/>
                    </a:lnTo>
                    <a:lnTo>
                      <a:pt x="0" y="156"/>
                    </a:lnTo>
                    <a:lnTo>
                      <a:pt x="138" y="229"/>
                    </a:lnTo>
                    <a:close/>
                  </a:path>
                </a:pathLst>
              </a:custGeom>
              <a:solidFill>
                <a:srgbClr val="0055A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701131" y="4838701"/>
                <a:ext cx="704425" cy="704425"/>
              </a:xfrm>
              <a:prstGeom prst="ellipse">
                <a:avLst/>
              </a:pr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872983" y="2720744"/>
              <a:ext cx="757016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en-US" sz="1400" b="1" dirty="0" smtClean="0">
                  <a:solidFill>
                    <a:srgbClr val="0055A0"/>
                  </a:solidFill>
                </a:rPr>
                <a:t>(HL-)LHC LSS1 &amp; LSS5 </a:t>
              </a:r>
              <a:r>
                <a:rPr lang="en-US" sz="1400" dirty="0">
                  <a:solidFill>
                    <a:srgbClr val="0055A0"/>
                  </a:solidFill>
                </a:rPr>
                <a:t>updated geometry</a:t>
              </a:r>
              <a:r>
                <a:rPr lang="en-US" sz="1400" b="1" dirty="0">
                  <a:solidFill>
                    <a:srgbClr val="0055A0"/>
                  </a:solidFill>
                </a:rPr>
                <a:t>, including HL-LHC </a:t>
              </a:r>
              <a:r>
                <a:rPr lang="en-US" sz="1400" b="1" dirty="0" smtClean="0">
                  <a:solidFill>
                    <a:srgbClr val="0055A0"/>
                  </a:solidFill>
                </a:rPr>
                <a:t>galleries</a:t>
              </a:r>
              <a:r>
                <a:rPr lang="en-US" sz="1400" dirty="0" smtClean="0">
                  <a:solidFill>
                    <a:srgbClr val="0055A0"/>
                  </a:solidFill>
                </a:rPr>
                <a:t>. Common effort together with FLUKA team </a:t>
              </a:r>
              <a:r>
                <a:rPr lang="en-US" sz="1400" dirty="0">
                  <a:solidFill>
                    <a:srgbClr val="0055A0"/>
                  </a:solidFill>
                </a:rPr>
                <a:t>(</a:t>
              </a:r>
              <a:r>
                <a:rPr lang="en-US" sz="1400" dirty="0" smtClean="0">
                  <a:solidFill>
                    <a:srgbClr val="0055A0"/>
                  </a:solidFill>
                </a:rPr>
                <a:t>M. </a:t>
              </a:r>
              <a:r>
                <a:rPr lang="en-US" sz="1400" dirty="0" err="1" smtClean="0">
                  <a:solidFill>
                    <a:srgbClr val="0055A0"/>
                  </a:solidFill>
                </a:rPr>
                <a:t>Sabaté</a:t>
              </a:r>
              <a:r>
                <a:rPr lang="en-US" sz="1400" dirty="0" smtClean="0">
                  <a:solidFill>
                    <a:srgbClr val="0055A0"/>
                  </a:solidFill>
                </a:rPr>
                <a:t>-Gilarte &amp; F. </a:t>
              </a:r>
              <a:r>
                <a:rPr lang="en-US" sz="1400" dirty="0">
                  <a:solidFill>
                    <a:srgbClr val="0055A0"/>
                  </a:solidFill>
                </a:rPr>
                <a:t>Cerutti</a:t>
              </a:r>
              <a:r>
                <a:rPr lang="en-US" sz="1400" dirty="0" smtClean="0">
                  <a:solidFill>
                    <a:srgbClr val="0055A0"/>
                  </a:solidFill>
                </a:rPr>
                <a:t>) to </a:t>
              </a:r>
              <a:r>
                <a:rPr lang="en-US" sz="1400" dirty="0" smtClean="0">
                  <a:solidFill>
                    <a:srgbClr val="0055A0"/>
                  </a:solidFill>
                </a:rPr>
                <a:t>maintain/keep models up to date for both LHC &amp; HL-LHC.</a:t>
              </a:r>
              <a:endParaRPr lang="en-US" sz="1400" dirty="0">
                <a:solidFill>
                  <a:srgbClr val="0055A0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273171" y="2722334"/>
            <a:ext cx="5805568" cy="523220"/>
            <a:chOff x="418829" y="3920620"/>
            <a:chExt cx="5805568" cy="523220"/>
          </a:xfrm>
        </p:grpSpPr>
        <p:sp>
          <p:nvSpPr>
            <p:cNvPr id="16" name="Rectangle 15"/>
            <p:cNvSpPr/>
            <p:nvPr/>
          </p:nvSpPr>
          <p:spPr>
            <a:xfrm>
              <a:off x="886914" y="3920620"/>
              <a:ext cx="533748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en-US" sz="1400" dirty="0" smtClean="0">
                  <a:solidFill>
                    <a:srgbClr val="0055A0"/>
                  </a:solidFill>
                </a:rPr>
                <a:t>Reviewed (proton) irradiation </a:t>
              </a:r>
              <a:r>
                <a:rPr lang="en-US" sz="1400" dirty="0">
                  <a:solidFill>
                    <a:srgbClr val="0055A0"/>
                  </a:solidFill>
                </a:rPr>
                <a:t>profile (</a:t>
              </a:r>
              <a:r>
                <a:rPr lang="en-GB" sz="1400" b="1" dirty="0"/>
                <a:t>EDMS 2641646</a:t>
              </a:r>
              <a:r>
                <a:rPr lang="en-US" sz="1400" dirty="0" smtClean="0">
                  <a:solidFill>
                    <a:srgbClr val="0055A0"/>
                  </a:solidFill>
                </a:rPr>
                <a:t>); </a:t>
              </a:r>
              <a:r>
                <a:rPr lang="en-US" sz="1400" b="1" dirty="0" smtClean="0">
                  <a:solidFill>
                    <a:srgbClr val="0055A0"/>
                  </a:solidFill>
                </a:rPr>
                <a:t>Ion </a:t>
              </a:r>
              <a:r>
                <a:rPr lang="en-US" sz="1400" b="1" dirty="0">
                  <a:solidFill>
                    <a:srgbClr val="0055A0"/>
                  </a:solidFill>
                </a:rPr>
                <a:t>run considered as cool </a:t>
              </a:r>
              <a:r>
                <a:rPr lang="en-US" sz="1400" b="1" dirty="0" smtClean="0">
                  <a:solidFill>
                    <a:srgbClr val="0055A0"/>
                  </a:solidFill>
                </a:rPr>
                <a:t>down (LSS1/LSS5). </a:t>
              </a:r>
              <a:endParaRPr lang="en-US" sz="1400" b="1" dirty="0">
                <a:solidFill>
                  <a:srgbClr val="0055A0"/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418829" y="3993536"/>
              <a:ext cx="396493" cy="396493"/>
              <a:chOff x="1818693" y="4627353"/>
              <a:chExt cx="704425" cy="704425"/>
            </a:xfrm>
          </p:grpSpPr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1945885" y="4764568"/>
                <a:ext cx="450040" cy="429995"/>
              </a:xfrm>
              <a:custGeom>
                <a:avLst/>
                <a:gdLst>
                  <a:gd name="T0" fmla="*/ 175 w 300"/>
                  <a:gd name="T1" fmla="*/ 150 h 287"/>
                  <a:gd name="T2" fmla="*/ 125 w 300"/>
                  <a:gd name="T3" fmla="*/ 150 h 287"/>
                  <a:gd name="T4" fmla="*/ 125 w 300"/>
                  <a:gd name="T5" fmla="*/ 100 h 287"/>
                  <a:gd name="T6" fmla="*/ 175 w 300"/>
                  <a:gd name="T7" fmla="*/ 100 h 287"/>
                  <a:gd name="T8" fmla="*/ 175 w 300"/>
                  <a:gd name="T9" fmla="*/ 150 h 287"/>
                  <a:gd name="T10" fmla="*/ 250 w 300"/>
                  <a:gd name="T11" fmla="*/ 100 h 287"/>
                  <a:gd name="T12" fmla="*/ 200 w 300"/>
                  <a:gd name="T13" fmla="*/ 100 h 287"/>
                  <a:gd name="T14" fmla="*/ 200 w 300"/>
                  <a:gd name="T15" fmla="*/ 150 h 287"/>
                  <a:gd name="T16" fmla="*/ 250 w 300"/>
                  <a:gd name="T17" fmla="*/ 150 h 287"/>
                  <a:gd name="T18" fmla="*/ 250 w 300"/>
                  <a:gd name="T19" fmla="*/ 100 h 287"/>
                  <a:gd name="T20" fmla="*/ 100 w 300"/>
                  <a:gd name="T21" fmla="*/ 175 h 287"/>
                  <a:gd name="T22" fmla="*/ 50 w 300"/>
                  <a:gd name="T23" fmla="*/ 175 h 287"/>
                  <a:gd name="T24" fmla="*/ 50 w 300"/>
                  <a:gd name="T25" fmla="*/ 225 h 287"/>
                  <a:gd name="T26" fmla="*/ 100 w 300"/>
                  <a:gd name="T27" fmla="*/ 225 h 287"/>
                  <a:gd name="T28" fmla="*/ 100 w 300"/>
                  <a:gd name="T29" fmla="*/ 175 h 287"/>
                  <a:gd name="T30" fmla="*/ 175 w 300"/>
                  <a:gd name="T31" fmla="*/ 175 h 287"/>
                  <a:gd name="T32" fmla="*/ 125 w 300"/>
                  <a:gd name="T33" fmla="*/ 175 h 287"/>
                  <a:gd name="T34" fmla="*/ 125 w 300"/>
                  <a:gd name="T35" fmla="*/ 225 h 287"/>
                  <a:gd name="T36" fmla="*/ 175 w 300"/>
                  <a:gd name="T37" fmla="*/ 225 h 287"/>
                  <a:gd name="T38" fmla="*/ 175 w 300"/>
                  <a:gd name="T39" fmla="*/ 175 h 287"/>
                  <a:gd name="T40" fmla="*/ 100 w 300"/>
                  <a:gd name="T41" fmla="*/ 100 h 287"/>
                  <a:gd name="T42" fmla="*/ 50 w 300"/>
                  <a:gd name="T43" fmla="*/ 100 h 287"/>
                  <a:gd name="T44" fmla="*/ 50 w 300"/>
                  <a:gd name="T45" fmla="*/ 150 h 287"/>
                  <a:gd name="T46" fmla="*/ 100 w 300"/>
                  <a:gd name="T47" fmla="*/ 150 h 287"/>
                  <a:gd name="T48" fmla="*/ 100 w 300"/>
                  <a:gd name="T49" fmla="*/ 100 h 287"/>
                  <a:gd name="T50" fmla="*/ 300 w 300"/>
                  <a:gd name="T51" fmla="*/ 0 h 287"/>
                  <a:gd name="T52" fmla="*/ 300 w 300"/>
                  <a:gd name="T53" fmla="*/ 167 h 287"/>
                  <a:gd name="T54" fmla="*/ 177 w 300"/>
                  <a:gd name="T55" fmla="*/ 287 h 287"/>
                  <a:gd name="T56" fmla="*/ 0 w 300"/>
                  <a:gd name="T57" fmla="*/ 287 h 287"/>
                  <a:gd name="T58" fmla="*/ 0 w 300"/>
                  <a:gd name="T59" fmla="*/ 0 h 287"/>
                  <a:gd name="T60" fmla="*/ 300 w 300"/>
                  <a:gd name="T61" fmla="*/ 0 h 287"/>
                  <a:gd name="T62" fmla="*/ 275 w 300"/>
                  <a:gd name="T63" fmla="*/ 75 h 287"/>
                  <a:gd name="T64" fmla="*/ 25 w 300"/>
                  <a:gd name="T65" fmla="*/ 75 h 287"/>
                  <a:gd name="T66" fmla="*/ 25 w 300"/>
                  <a:gd name="T67" fmla="*/ 262 h 287"/>
                  <a:gd name="T68" fmla="*/ 167 w 300"/>
                  <a:gd name="T69" fmla="*/ 262 h 287"/>
                  <a:gd name="T70" fmla="*/ 200 w 300"/>
                  <a:gd name="T71" fmla="*/ 187 h 287"/>
                  <a:gd name="T72" fmla="*/ 275 w 300"/>
                  <a:gd name="T73" fmla="*/ 156 h 287"/>
                  <a:gd name="T74" fmla="*/ 275 w 300"/>
                  <a:gd name="T75" fmla="*/ 75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00" h="287">
                    <a:moveTo>
                      <a:pt x="175" y="150"/>
                    </a:moveTo>
                    <a:lnTo>
                      <a:pt x="125" y="150"/>
                    </a:lnTo>
                    <a:lnTo>
                      <a:pt x="125" y="100"/>
                    </a:lnTo>
                    <a:lnTo>
                      <a:pt x="175" y="100"/>
                    </a:lnTo>
                    <a:lnTo>
                      <a:pt x="175" y="150"/>
                    </a:lnTo>
                    <a:close/>
                    <a:moveTo>
                      <a:pt x="250" y="100"/>
                    </a:moveTo>
                    <a:lnTo>
                      <a:pt x="200" y="100"/>
                    </a:lnTo>
                    <a:lnTo>
                      <a:pt x="200" y="150"/>
                    </a:lnTo>
                    <a:lnTo>
                      <a:pt x="250" y="150"/>
                    </a:lnTo>
                    <a:lnTo>
                      <a:pt x="250" y="100"/>
                    </a:lnTo>
                    <a:close/>
                    <a:moveTo>
                      <a:pt x="100" y="175"/>
                    </a:moveTo>
                    <a:lnTo>
                      <a:pt x="50" y="175"/>
                    </a:lnTo>
                    <a:lnTo>
                      <a:pt x="50" y="225"/>
                    </a:lnTo>
                    <a:lnTo>
                      <a:pt x="100" y="225"/>
                    </a:lnTo>
                    <a:lnTo>
                      <a:pt x="100" y="175"/>
                    </a:lnTo>
                    <a:close/>
                    <a:moveTo>
                      <a:pt x="175" y="175"/>
                    </a:moveTo>
                    <a:lnTo>
                      <a:pt x="125" y="175"/>
                    </a:lnTo>
                    <a:lnTo>
                      <a:pt x="125" y="225"/>
                    </a:lnTo>
                    <a:lnTo>
                      <a:pt x="175" y="225"/>
                    </a:lnTo>
                    <a:lnTo>
                      <a:pt x="175" y="175"/>
                    </a:lnTo>
                    <a:close/>
                    <a:moveTo>
                      <a:pt x="100" y="100"/>
                    </a:moveTo>
                    <a:lnTo>
                      <a:pt x="50" y="100"/>
                    </a:lnTo>
                    <a:lnTo>
                      <a:pt x="50" y="150"/>
                    </a:lnTo>
                    <a:lnTo>
                      <a:pt x="100" y="150"/>
                    </a:lnTo>
                    <a:lnTo>
                      <a:pt x="100" y="100"/>
                    </a:lnTo>
                    <a:close/>
                    <a:moveTo>
                      <a:pt x="300" y="0"/>
                    </a:moveTo>
                    <a:lnTo>
                      <a:pt x="300" y="167"/>
                    </a:lnTo>
                    <a:cubicBezTo>
                      <a:pt x="300" y="197"/>
                      <a:pt x="217" y="287"/>
                      <a:pt x="177" y="287"/>
                    </a:cubicBezTo>
                    <a:lnTo>
                      <a:pt x="0" y="287"/>
                    </a:lnTo>
                    <a:lnTo>
                      <a:pt x="0" y="0"/>
                    </a:lnTo>
                    <a:lnTo>
                      <a:pt x="300" y="0"/>
                    </a:lnTo>
                    <a:close/>
                    <a:moveTo>
                      <a:pt x="275" y="75"/>
                    </a:moveTo>
                    <a:lnTo>
                      <a:pt x="25" y="75"/>
                    </a:lnTo>
                    <a:lnTo>
                      <a:pt x="25" y="262"/>
                    </a:lnTo>
                    <a:lnTo>
                      <a:pt x="167" y="262"/>
                    </a:lnTo>
                    <a:cubicBezTo>
                      <a:pt x="219" y="262"/>
                      <a:pt x="200" y="187"/>
                      <a:pt x="200" y="187"/>
                    </a:cubicBezTo>
                    <a:cubicBezTo>
                      <a:pt x="200" y="187"/>
                      <a:pt x="275" y="208"/>
                      <a:pt x="275" y="156"/>
                    </a:cubicBezTo>
                    <a:lnTo>
                      <a:pt x="275" y="75"/>
                    </a:lnTo>
                    <a:close/>
                  </a:path>
                </a:pathLst>
              </a:custGeom>
              <a:solidFill>
                <a:srgbClr val="0055A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818693" y="4627353"/>
                <a:ext cx="704425" cy="704425"/>
              </a:xfrm>
              <a:prstGeom prst="ellipse">
                <a:avLst/>
              </a:pr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8669299" y="3440420"/>
            <a:ext cx="3409440" cy="523220"/>
            <a:chOff x="418829" y="4920829"/>
            <a:chExt cx="3409440" cy="523220"/>
          </a:xfrm>
        </p:grpSpPr>
        <p:sp>
          <p:nvSpPr>
            <p:cNvPr id="4" name="TextBox 3"/>
            <p:cNvSpPr txBox="1"/>
            <p:nvPr/>
          </p:nvSpPr>
          <p:spPr>
            <a:xfrm>
              <a:off x="870865" y="4920829"/>
              <a:ext cx="29574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b="1" dirty="0"/>
                <a:t>Cooling times relevant for different types of </a:t>
              </a:r>
              <a:r>
                <a:rPr lang="en-US" sz="1400" b="1" dirty="0" smtClean="0"/>
                <a:t>interventions</a:t>
              </a:r>
              <a:endParaRPr lang="en-GB" sz="1400" dirty="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418829" y="4986756"/>
              <a:ext cx="396493" cy="396493"/>
              <a:chOff x="3721894" y="5140325"/>
              <a:chExt cx="704425" cy="704425"/>
            </a:xfrm>
          </p:grpSpPr>
          <p:sp>
            <p:nvSpPr>
              <p:cNvPr id="21" name="Freeform 17"/>
              <p:cNvSpPr>
                <a:spLocks noEditPoints="1"/>
              </p:cNvSpPr>
              <p:nvPr/>
            </p:nvSpPr>
            <p:spPr bwMode="auto">
              <a:xfrm>
                <a:off x="3913145" y="5251318"/>
                <a:ext cx="321922" cy="482438"/>
              </a:xfrm>
              <a:custGeom>
                <a:avLst/>
                <a:gdLst>
                  <a:gd name="T0" fmla="*/ 181 w 200"/>
                  <a:gd name="T1" fmla="*/ 89 h 300"/>
                  <a:gd name="T2" fmla="*/ 200 w 200"/>
                  <a:gd name="T3" fmla="*/ 39 h 300"/>
                  <a:gd name="T4" fmla="*/ 200 w 200"/>
                  <a:gd name="T5" fmla="*/ 0 h 300"/>
                  <a:gd name="T6" fmla="*/ 0 w 200"/>
                  <a:gd name="T7" fmla="*/ 0 h 300"/>
                  <a:gd name="T8" fmla="*/ 0 w 200"/>
                  <a:gd name="T9" fmla="*/ 39 h 300"/>
                  <a:gd name="T10" fmla="*/ 19 w 200"/>
                  <a:gd name="T11" fmla="*/ 89 h 300"/>
                  <a:gd name="T12" fmla="*/ 57 w 200"/>
                  <a:gd name="T13" fmla="*/ 135 h 300"/>
                  <a:gd name="T14" fmla="*/ 57 w 200"/>
                  <a:gd name="T15" fmla="*/ 164 h 300"/>
                  <a:gd name="T16" fmla="*/ 18 w 200"/>
                  <a:gd name="T17" fmla="*/ 211 h 300"/>
                  <a:gd name="T18" fmla="*/ 0 w 200"/>
                  <a:gd name="T19" fmla="*/ 261 h 300"/>
                  <a:gd name="T20" fmla="*/ 0 w 200"/>
                  <a:gd name="T21" fmla="*/ 300 h 300"/>
                  <a:gd name="T22" fmla="*/ 200 w 200"/>
                  <a:gd name="T23" fmla="*/ 300 h 300"/>
                  <a:gd name="T24" fmla="*/ 200 w 200"/>
                  <a:gd name="T25" fmla="*/ 261 h 300"/>
                  <a:gd name="T26" fmla="*/ 182 w 200"/>
                  <a:gd name="T27" fmla="*/ 211 h 300"/>
                  <a:gd name="T28" fmla="*/ 143 w 200"/>
                  <a:gd name="T29" fmla="*/ 164 h 300"/>
                  <a:gd name="T30" fmla="*/ 143 w 200"/>
                  <a:gd name="T31" fmla="*/ 135 h 300"/>
                  <a:gd name="T32" fmla="*/ 181 w 200"/>
                  <a:gd name="T33" fmla="*/ 89 h 300"/>
                  <a:gd name="T34" fmla="*/ 175 w 200"/>
                  <a:gd name="T35" fmla="*/ 37 h 300"/>
                  <a:gd name="T36" fmla="*/ 162 w 200"/>
                  <a:gd name="T37" fmla="*/ 73 h 300"/>
                  <a:gd name="T38" fmla="*/ 150 w 200"/>
                  <a:gd name="T39" fmla="*/ 88 h 300"/>
                  <a:gd name="T40" fmla="*/ 50 w 200"/>
                  <a:gd name="T41" fmla="*/ 88 h 300"/>
                  <a:gd name="T42" fmla="*/ 38 w 200"/>
                  <a:gd name="T43" fmla="*/ 73 h 300"/>
                  <a:gd name="T44" fmla="*/ 25 w 200"/>
                  <a:gd name="T45" fmla="*/ 37 h 300"/>
                  <a:gd name="T46" fmla="*/ 175 w 200"/>
                  <a:gd name="T47" fmla="*/ 37 h 300"/>
                  <a:gd name="T48" fmla="*/ 163 w 200"/>
                  <a:gd name="T49" fmla="*/ 227 h 300"/>
                  <a:gd name="T50" fmla="*/ 175 w 200"/>
                  <a:gd name="T51" fmla="*/ 263 h 300"/>
                  <a:gd name="T52" fmla="*/ 162 w 200"/>
                  <a:gd name="T53" fmla="*/ 263 h 300"/>
                  <a:gd name="T54" fmla="*/ 100 w 200"/>
                  <a:gd name="T55" fmla="*/ 238 h 300"/>
                  <a:gd name="T56" fmla="*/ 38 w 200"/>
                  <a:gd name="T57" fmla="*/ 263 h 300"/>
                  <a:gd name="T58" fmla="*/ 25 w 200"/>
                  <a:gd name="T59" fmla="*/ 263 h 300"/>
                  <a:gd name="T60" fmla="*/ 37 w 200"/>
                  <a:gd name="T61" fmla="*/ 227 h 300"/>
                  <a:gd name="T62" fmla="*/ 77 w 200"/>
                  <a:gd name="T63" fmla="*/ 180 h 300"/>
                  <a:gd name="T64" fmla="*/ 85 w 200"/>
                  <a:gd name="T65" fmla="*/ 163 h 300"/>
                  <a:gd name="T66" fmla="*/ 88 w 200"/>
                  <a:gd name="T67" fmla="*/ 163 h 300"/>
                  <a:gd name="T68" fmla="*/ 88 w 200"/>
                  <a:gd name="T69" fmla="*/ 175 h 300"/>
                  <a:gd name="T70" fmla="*/ 113 w 200"/>
                  <a:gd name="T71" fmla="*/ 175 h 300"/>
                  <a:gd name="T72" fmla="*/ 113 w 200"/>
                  <a:gd name="T73" fmla="*/ 163 h 300"/>
                  <a:gd name="T74" fmla="*/ 115 w 200"/>
                  <a:gd name="T75" fmla="*/ 163 h 300"/>
                  <a:gd name="T76" fmla="*/ 123 w 200"/>
                  <a:gd name="T77" fmla="*/ 180 h 300"/>
                  <a:gd name="T78" fmla="*/ 163 w 200"/>
                  <a:gd name="T79" fmla="*/ 227 h 300"/>
                  <a:gd name="T80" fmla="*/ 88 w 200"/>
                  <a:gd name="T81" fmla="*/ 213 h 300"/>
                  <a:gd name="T82" fmla="*/ 113 w 200"/>
                  <a:gd name="T83" fmla="*/ 213 h 300"/>
                  <a:gd name="T84" fmla="*/ 113 w 200"/>
                  <a:gd name="T85" fmla="*/ 225 h 300"/>
                  <a:gd name="T86" fmla="*/ 88 w 200"/>
                  <a:gd name="T87" fmla="*/ 225 h 300"/>
                  <a:gd name="T88" fmla="*/ 88 w 200"/>
                  <a:gd name="T89" fmla="*/ 213 h 300"/>
                  <a:gd name="T90" fmla="*/ 88 w 200"/>
                  <a:gd name="T91" fmla="*/ 188 h 300"/>
                  <a:gd name="T92" fmla="*/ 113 w 200"/>
                  <a:gd name="T93" fmla="*/ 188 h 300"/>
                  <a:gd name="T94" fmla="*/ 113 w 200"/>
                  <a:gd name="T95" fmla="*/ 200 h 300"/>
                  <a:gd name="T96" fmla="*/ 88 w 200"/>
                  <a:gd name="T97" fmla="*/ 200 h 300"/>
                  <a:gd name="T98" fmla="*/ 88 w 200"/>
                  <a:gd name="T99" fmla="*/ 188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0" h="300">
                    <a:moveTo>
                      <a:pt x="181" y="89"/>
                    </a:moveTo>
                    <a:cubicBezTo>
                      <a:pt x="193" y="75"/>
                      <a:pt x="200" y="57"/>
                      <a:pt x="200" y="39"/>
                    </a:cubicBezTo>
                    <a:lnTo>
                      <a:pt x="200" y="0"/>
                    </a:lnTo>
                    <a:lnTo>
                      <a:pt x="0" y="0"/>
                    </a:lnTo>
                    <a:lnTo>
                      <a:pt x="0" y="39"/>
                    </a:lnTo>
                    <a:cubicBezTo>
                      <a:pt x="0" y="57"/>
                      <a:pt x="7" y="75"/>
                      <a:pt x="19" y="89"/>
                    </a:cubicBezTo>
                    <a:lnTo>
                      <a:pt x="57" y="135"/>
                    </a:lnTo>
                    <a:cubicBezTo>
                      <a:pt x="64" y="143"/>
                      <a:pt x="64" y="155"/>
                      <a:pt x="57" y="164"/>
                    </a:cubicBezTo>
                    <a:lnTo>
                      <a:pt x="18" y="211"/>
                    </a:lnTo>
                    <a:cubicBezTo>
                      <a:pt x="6" y="225"/>
                      <a:pt x="0" y="243"/>
                      <a:pt x="0" y="261"/>
                    </a:cubicBezTo>
                    <a:lnTo>
                      <a:pt x="0" y="300"/>
                    </a:lnTo>
                    <a:lnTo>
                      <a:pt x="200" y="300"/>
                    </a:lnTo>
                    <a:lnTo>
                      <a:pt x="200" y="261"/>
                    </a:lnTo>
                    <a:cubicBezTo>
                      <a:pt x="200" y="243"/>
                      <a:pt x="194" y="225"/>
                      <a:pt x="182" y="211"/>
                    </a:cubicBezTo>
                    <a:lnTo>
                      <a:pt x="143" y="164"/>
                    </a:lnTo>
                    <a:cubicBezTo>
                      <a:pt x="136" y="155"/>
                      <a:pt x="136" y="143"/>
                      <a:pt x="143" y="135"/>
                    </a:cubicBezTo>
                    <a:lnTo>
                      <a:pt x="181" y="89"/>
                    </a:lnTo>
                    <a:close/>
                    <a:moveTo>
                      <a:pt x="175" y="37"/>
                    </a:moveTo>
                    <a:cubicBezTo>
                      <a:pt x="175" y="51"/>
                      <a:pt x="170" y="63"/>
                      <a:pt x="162" y="73"/>
                    </a:cubicBezTo>
                    <a:lnTo>
                      <a:pt x="150" y="88"/>
                    </a:lnTo>
                    <a:lnTo>
                      <a:pt x="50" y="88"/>
                    </a:lnTo>
                    <a:lnTo>
                      <a:pt x="38" y="73"/>
                    </a:lnTo>
                    <a:cubicBezTo>
                      <a:pt x="30" y="63"/>
                      <a:pt x="25" y="51"/>
                      <a:pt x="25" y="37"/>
                    </a:cubicBezTo>
                    <a:lnTo>
                      <a:pt x="175" y="37"/>
                    </a:lnTo>
                    <a:close/>
                    <a:moveTo>
                      <a:pt x="163" y="227"/>
                    </a:moveTo>
                    <a:cubicBezTo>
                      <a:pt x="171" y="237"/>
                      <a:pt x="175" y="249"/>
                      <a:pt x="175" y="263"/>
                    </a:cubicBezTo>
                    <a:lnTo>
                      <a:pt x="162" y="263"/>
                    </a:lnTo>
                    <a:cubicBezTo>
                      <a:pt x="138" y="238"/>
                      <a:pt x="100" y="238"/>
                      <a:pt x="100" y="238"/>
                    </a:cubicBezTo>
                    <a:cubicBezTo>
                      <a:pt x="100" y="238"/>
                      <a:pt x="63" y="238"/>
                      <a:pt x="38" y="263"/>
                    </a:cubicBezTo>
                    <a:lnTo>
                      <a:pt x="25" y="263"/>
                    </a:lnTo>
                    <a:cubicBezTo>
                      <a:pt x="25" y="249"/>
                      <a:pt x="29" y="237"/>
                      <a:pt x="37" y="227"/>
                    </a:cubicBezTo>
                    <a:lnTo>
                      <a:pt x="77" y="180"/>
                    </a:lnTo>
                    <a:cubicBezTo>
                      <a:pt x="81" y="175"/>
                      <a:pt x="84" y="169"/>
                      <a:pt x="85" y="163"/>
                    </a:cubicBezTo>
                    <a:lnTo>
                      <a:pt x="88" y="163"/>
                    </a:lnTo>
                    <a:lnTo>
                      <a:pt x="88" y="175"/>
                    </a:lnTo>
                    <a:lnTo>
                      <a:pt x="113" y="175"/>
                    </a:lnTo>
                    <a:lnTo>
                      <a:pt x="113" y="163"/>
                    </a:lnTo>
                    <a:lnTo>
                      <a:pt x="115" y="163"/>
                    </a:lnTo>
                    <a:cubicBezTo>
                      <a:pt x="116" y="169"/>
                      <a:pt x="119" y="175"/>
                      <a:pt x="123" y="180"/>
                    </a:cubicBezTo>
                    <a:lnTo>
                      <a:pt x="163" y="227"/>
                    </a:lnTo>
                    <a:close/>
                    <a:moveTo>
                      <a:pt x="88" y="213"/>
                    </a:moveTo>
                    <a:lnTo>
                      <a:pt x="113" y="213"/>
                    </a:lnTo>
                    <a:lnTo>
                      <a:pt x="113" y="225"/>
                    </a:lnTo>
                    <a:lnTo>
                      <a:pt x="88" y="225"/>
                    </a:lnTo>
                    <a:lnTo>
                      <a:pt x="88" y="213"/>
                    </a:lnTo>
                    <a:close/>
                    <a:moveTo>
                      <a:pt x="88" y="188"/>
                    </a:moveTo>
                    <a:lnTo>
                      <a:pt x="113" y="188"/>
                    </a:lnTo>
                    <a:lnTo>
                      <a:pt x="113" y="200"/>
                    </a:lnTo>
                    <a:lnTo>
                      <a:pt x="88" y="200"/>
                    </a:lnTo>
                    <a:lnTo>
                      <a:pt x="88" y="188"/>
                    </a:lnTo>
                    <a:close/>
                  </a:path>
                </a:pathLst>
              </a:custGeom>
              <a:solidFill>
                <a:srgbClr val="0055A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3721894" y="5140325"/>
                <a:ext cx="704425" cy="704425"/>
              </a:xfrm>
              <a:prstGeom prst="ellipse">
                <a:avLst/>
              </a:pr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8" name="Footer Placeholder 37">
            <a:extLst>
              <a:ext uri="{FF2B5EF4-FFF2-40B4-BE49-F238E27FC236}">
                <a16:creationId xmlns:a16="http://schemas.microsoft.com/office/drawing/2014/main" id="{ED3E306A-4FD0-97B6-E58C-0229821DF1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  <p:grpSp>
        <p:nvGrpSpPr>
          <p:cNvPr id="7" name="Group 6"/>
          <p:cNvGrpSpPr/>
          <p:nvPr/>
        </p:nvGrpSpPr>
        <p:grpSpPr>
          <a:xfrm>
            <a:off x="336000" y="347184"/>
            <a:ext cx="704425" cy="704425"/>
            <a:chOff x="2573825" y="4585243"/>
            <a:chExt cx="704425" cy="704425"/>
          </a:xfrm>
        </p:grpSpPr>
        <p:sp>
          <p:nvSpPr>
            <p:cNvPr id="33" name="Oval 32"/>
            <p:cNvSpPr/>
            <p:nvPr/>
          </p:nvSpPr>
          <p:spPr>
            <a:xfrm>
              <a:off x="2573825" y="4585243"/>
              <a:ext cx="704425" cy="704425"/>
            </a:xfrm>
            <a:prstGeom prst="ellipse">
              <a:avLst/>
            </a:prstGeom>
            <a:noFill/>
            <a:ln>
              <a:solidFill>
                <a:srgbClr val="4691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Freeform 156">
              <a:extLst>
                <a:ext uri="{FF2B5EF4-FFF2-40B4-BE49-F238E27FC236}">
                  <a16:creationId xmlns:a16="http://schemas.microsoft.com/office/drawing/2014/main" id="{E2EA9F53-808C-DDE6-2608-F9CC9A6A04D8}"/>
                </a:ext>
              </a:extLst>
            </p:cNvPr>
            <p:cNvSpPr/>
            <p:nvPr/>
          </p:nvSpPr>
          <p:spPr>
            <a:xfrm>
              <a:off x="2643299" y="4690670"/>
              <a:ext cx="565278" cy="515199"/>
            </a:xfrm>
            <a:custGeom>
              <a:avLst/>
              <a:gdLst>
                <a:gd name="connsiteX0" fmla="*/ 828616 w 1948960"/>
                <a:gd name="connsiteY0" fmla="*/ 1097504 h 1811370"/>
                <a:gd name="connsiteX1" fmla="*/ 857713 w 1948960"/>
                <a:gd name="connsiteY1" fmla="*/ 1113299 h 1811370"/>
                <a:gd name="connsiteX2" fmla="*/ 974480 w 1948960"/>
                <a:gd name="connsiteY2" fmla="*/ 1136873 h 1811370"/>
                <a:gd name="connsiteX3" fmla="*/ 1091247 w 1948960"/>
                <a:gd name="connsiteY3" fmla="*/ 1113299 h 1811370"/>
                <a:gd name="connsiteX4" fmla="*/ 1119884 w 1948960"/>
                <a:gd name="connsiteY4" fmla="*/ 1097754 h 1811370"/>
                <a:gd name="connsiteX5" fmla="*/ 1461263 w 1948960"/>
                <a:gd name="connsiteY5" fmla="*/ 1680216 h 1811370"/>
                <a:gd name="connsiteX6" fmla="*/ 1438976 w 1948960"/>
                <a:gd name="connsiteY6" fmla="*/ 1693755 h 1811370"/>
                <a:gd name="connsiteX7" fmla="*/ 974480 w 1948960"/>
                <a:gd name="connsiteY7" fmla="*/ 1811370 h 1811370"/>
                <a:gd name="connsiteX8" fmla="*/ 509984 w 1948960"/>
                <a:gd name="connsiteY8" fmla="*/ 1693755 h 1811370"/>
                <a:gd name="connsiteX9" fmla="*/ 487248 w 1948960"/>
                <a:gd name="connsiteY9" fmla="*/ 1679943 h 1811370"/>
                <a:gd name="connsiteX10" fmla="*/ 974480 w 1948960"/>
                <a:gd name="connsiteY10" fmla="*/ 632720 h 1811370"/>
                <a:gd name="connsiteX11" fmla="*/ 1195381 w 1948960"/>
                <a:gd name="connsiteY11" fmla="*/ 853621 h 1811370"/>
                <a:gd name="connsiteX12" fmla="*/ 974480 w 1948960"/>
                <a:gd name="connsiteY12" fmla="*/ 1074522 h 1811370"/>
                <a:gd name="connsiteX13" fmla="*/ 753579 w 1948960"/>
                <a:gd name="connsiteY13" fmla="*/ 853621 h 1811370"/>
                <a:gd name="connsiteX14" fmla="*/ 974480 w 1948960"/>
                <a:gd name="connsiteY14" fmla="*/ 632720 h 1811370"/>
                <a:gd name="connsiteX15" fmla="*/ 476651 w 1948960"/>
                <a:gd name="connsiteY15" fmla="*/ 273 h 1811370"/>
                <a:gd name="connsiteX16" fmla="*/ 817713 w 1948960"/>
                <a:gd name="connsiteY16" fmla="*/ 582192 h 1811370"/>
                <a:gd name="connsiteX17" fmla="*/ 806757 w 1948960"/>
                <a:gd name="connsiteY17" fmla="*/ 588139 h 1811370"/>
                <a:gd name="connsiteX18" fmla="*/ 674497 w 1948960"/>
                <a:gd name="connsiteY18" fmla="*/ 836889 h 1811370"/>
                <a:gd name="connsiteX19" fmla="*/ 676485 w 1948960"/>
                <a:gd name="connsiteY19" fmla="*/ 856609 h 1811370"/>
                <a:gd name="connsiteX20" fmla="*/ 996 w 1948960"/>
                <a:gd name="connsiteY20" fmla="*/ 856609 h 1811370"/>
                <a:gd name="connsiteX21" fmla="*/ 0 w 1948960"/>
                <a:gd name="connsiteY21" fmla="*/ 836889 h 1811370"/>
                <a:gd name="connsiteX22" fmla="*/ 429639 w 1948960"/>
                <a:gd name="connsiteY22" fmla="*/ 28835 h 1811370"/>
                <a:gd name="connsiteX23" fmla="*/ 1471858 w 1948960"/>
                <a:gd name="connsiteY23" fmla="*/ 0 h 1811370"/>
                <a:gd name="connsiteX24" fmla="*/ 1519321 w 1948960"/>
                <a:gd name="connsiteY24" fmla="*/ 28833 h 1811370"/>
                <a:gd name="connsiteX25" fmla="*/ 1948960 w 1948960"/>
                <a:gd name="connsiteY25" fmla="*/ 836889 h 1811370"/>
                <a:gd name="connsiteX26" fmla="*/ 1947964 w 1948960"/>
                <a:gd name="connsiteY26" fmla="*/ 856609 h 1811370"/>
                <a:gd name="connsiteX27" fmla="*/ 1272474 w 1948960"/>
                <a:gd name="connsiteY27" fmla="*/ 856608 h 1811370"/>
                <a:gd name="connsiteX28" fmla="*/ 1274462 w 1948960"/>
                <a:gd name="connsiteY28" fmla="*/ 836889 h 1811370"/>
                <a:gd name="connsiteX29" fmla="*/ 1142202 w 1948960"/>
                <a:gd name="connsiteY29" fmla="*/ 588137 h 1811370"/>
                <a:gd name="connsiteX30" fmla="*/ 1130785 w 1948960"/>
                <a:gd name="connsiteY30" fmla="*/ 581941 h 1811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48960" h="1811370">
                  <a:moveTo>
                    <a:pt x="828616" y="1097504"/>
                  </a:moveTo>
                  <a:lnTo>
                    <a:pt x="857713" y="1113299"/>
                  </a:lnTo>
                  <a:cubicBezTo>
                    <a:pt x="893603" y="1128478"/>
                    <a:pt x="933061" y="1136873"/>
                    <a:pt x="974480" y="1136873"/>
                  </a:cubicBezTo>
                  <a:cubicBezTo>
                    <a:pt x="1015900" y="1136872"/>
                    <a:pt x="1055358" y="1128478"/>
                    <a:pt x="1091247" y="1113299"/>
                  </a:cubicBezTo>
                  <a:lnTo>
                    <a:pt x="1119884" y="1097754"/>
                  </a:lnTo>
                  <a:lnTo>
                    <a:pt x="1461263" y="1680216"/>
                  </a:lnTo>
                  <a:lnTo>
                    <a:pt x="1438976" y="1693755"/>
                  </a:lnTo>
                  <a:cubicBezTo>
                    <a:pt x="1300898" y="1768763"/>
                    <a:pt x="1142664" y="1811370"/>
                    <a:pt x="974480" y="1811370"/>
                  </a:cubicBezTo>
                  <a:cubicBezTo>
                    <a:pt x="806295" y="1811370"/>
                    <a:pt x="648061" y="1768764"/>
                    <a:pt x="509984" y="1693755"/>
                  </a:cubicBezTo>
                  <a:lnTo>
                    <a:pt x="487248" y="1679943"/>
                  </a:lnTo>
                  <a:close/>
                  <a:moveTo>
                    <a:pt x="974480" y="632720"/>
                  </a:moveTo>
                  <a:cubicBezTo>
                    <a:pt x="1096480" y="632720"/>
                    <a:pt x="1195381" y="731621"/>
                    <a:pt x="1195381" y="853621"/>
                  </a:cubicBezTo>
                  <a:cubicBezTo>
                    <a:pt x="1195381" y="975621"/>
                    <a:pt x="1096480" y="1074522"/>
                    <a:pt x="974480" y="1074522"/>
                  </a:cubicBezTo>
                  <a:cubicBezTo>
                    <a:pt x="852480" y="1074522"/>
                    <a:pt x="753579" y="975621"/>
                    <a:pt x="753579" y="853621"/>
                  </a:cubicBezTo>
                  <a:cubicBezTo>
                    <a:pt x="753579" y="731621"/>
                    <a:pt x="852480" y="632720"/>
                    <a:pt x="974480" y="632720"/>
                  </a:cubicBezTo>
                  <a:close/>
                  <a:moveTo>
                    <a:pt x="476651" y="273"/>
                  </a:moveTo>
                  <a:lnTo>
                    <a:pt x="817713" y="582192"/>
                  </a:lnTo>
                  <a:lnTo>
                    <a:pt x="806757" y="588139"/>
                  </a:lnTo>
                  <a:cubicBezTo>
                    <a:pt x="726960" y="642047"/>
                    <a:pt x="674497" y="733342"/>
                    <a:pt x="674497" y="836889"/>
                  </a:cubicBezTo>
                  <a:lnTo>
                    <a:pt x="676485" y="856609"/>
                  </a:lnTo>
                  <a:lnTo>
                    <a:pt x="996" y="856609"/>
                  </a:lnTo>
                  <a:lnTo>
                    <a:pt x="0" y="836889"/>
                  </a:lnTo>
                  <a:cubicBezTo>
                    <a:pt x="0" y="500520"/>
                    <a:pt x="170425" y="203956"/>
                    <a:pt x="429639" y="28835"/>
                  </a:cubicBezTo>
                  <a:close/>
                  <a:moveTo>
                    <a:pt x="1471858" y="0"/>
                  </a:moveTo>
                  <a:lnTo>
                    <a:pt x="1519321" y="28833"/>
                  </a:lnTo>
                  <a:cubicBezTo>
                    <a:pt x="1778534" y="203955"/>
                    <a:pt x="1948960" y="500519"/>
                    <a:pt x="1948960" y="836889"/>
                  </a:cubicBezTo>
                  <a:lnTo>
                    <a:pt x="1947964" y="856609"/>
                  </a:lnTo>
                  <a:lnTo>
                    <a:pt x="1272474" y="856608"/>
                  </a:lnTo>
                  <a:lnTo>
                    <a:pt x="1274462" y="836889"/>
                  </a:lnTo>
                  <a:cubicBezTo>
                    <a:pt x="1274463" y="733341"/>
                    <a:pt x="1222000" y="642047"/>
                    <a:pt x="1142202" y="588137"/>
                  </a:cubicBezTo>
                  <a:lnTo>
                    <a:pt x="1130785" y="581941"/>
                  </a:lnTo>
                  <a:close/>
                </a:path>
              </a:pathLst>
            </a:custGeom>
            <a:solidFill>
              <a:srgbClr val="5EC135"/>
            </a:solidFill>
            <a:ln>
              <a:solidFill>
                <a:srgbClr val="469128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33596" y="5602402"/>
            <a:ext cx="3070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800" i="1" dirty="0" smtClean="0"/>
              <a:t>Example: FLUKA model of LHC Point 1; cores highlighted just for visualization purposes</a:t>
            </a:r>
            <a:endParaRPr lang="en-GB" sz="800" i="1" dirty="0"/>
          </a:p>
        </p:txBody>
      </p:sp>
      <p:sp>
        <p:nvSpPr>
          <p:cNvPr id="37" name="Rounded Rectangle 17">
            <a:extLst>
              <a:ext uri="{FF2B5EF4-FFF2-40B4-BE49-F238E27FC236}">
                <a16:creationId xmlns:a16="http://schemas.microsoft.com/office/drawing/2014/main" id="{FD2D2A60-5AA5-9175-2EC6-D5BCFD9FFA43}"/>
              </a:ext>
            </a:extLst>
          </p:cNvPr>
          <p:cNvSpPr/>
          <p:nvPr/>
        </p:nvSpPr>
        <p:spPr>
          <a:xfrm>
            <a:off x="10732477" y="4777842"/>
            <a:ext cx="1080149" cy="432000"/>
          </a:xfrm>
          <a:prstGeom prst="roundRect">
            <a:avLst/>
          </a:prstGeom>
          <a:solidFill>
            <a:srgbClr val="FFC000"/>
          </a:solidFill>
          <a:ln>
            <a:solidFill>
              <a:srgbClr val="F68B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 smtClean="0"/>
              <a:t>2435122 (v2.0)</a:t>
            </a:r>
            <a:endParaRPr lang="en-GB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02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LS3</a:t>
            </a:r>
            <a:r>
              <a:rPr lang="en-US" dirty="0"/>
              <a:t>: Residual H*(10)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0EC2B14C-E17F-C124-1E84-3EFE3DB48ADE}"/>
              </a:ext>
            </a:extLst>
          </p:cNvPr>
          <p:cNvGrpSpPr/>
          <p:nvPr/>
        </p:nvGrpSpPr>
        <p:grpSpPr>
          <a:xfrm>
            <a:off x="336000" y="1235779"/>
            <a:ext cx="11520000" cy="4790499"/>
            <a:chOff x="336000" y="1207705"/>
            <a:chExt cx="11520000" cy="4790499"/>
          </a:xfrm>
        </p:grpSpPr>
        <p:pic>
          <p:nvPicPr>
            <p:cNvPr id="64" name="Picture 63" descr="A picture containing table&#10;&#10;Description automatically generated">
              <a:extLst>
                <a:ext uri="{FF2B5EF4-FFF2-40B4-BE49-F238E27FC236}">
                  <a16:creationId xmlns:a16="http://schemas.microsoft.com/office/drawing/2014/main" id="{8B6917CC-D57D-2C2A-7CD6-7B58CA406A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000" y="1207705"/>
              <a:ext cx="11520000" cy="2782847"/>
            </a:xfrm>
            <a:prstGeom prst="rect">
              <a:avLst/>
            </a:prstGeom>
          </p:spPr>
        </p:pic>
        <p:pic>
          <p:nvPicPr>
            <p:cNvPr id="65" name="Picture 64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64CB5680-9F96-5C96-514C-B732013DD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000" y="3215357"/>
              <a:ext cx="11520000" cy="2782847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F8C63C8-F078-5698-82F0-0A5B5C0C7B77}"/>
              </a:ext>
            </a:extLst>
          </p:cNvPr>
          <p:cNvGrpSpPr/>
          <p:nvPr/>
        </p:nvGrpSpPr>
        <p:grpSpPr>
          <a:xfrm>
            <a:off x="6314237" y="4065145"/>
            <a:ext cx="5337638" cy="1621173"/>
            <a:chOff x="6314237" y="4065145"/>
            <a:chExt cx="5337638" cy="1621173"/>
          </a:xfrm>
        </p:grpSpPr>
        <p:pic>
          <p:nvPicPr>
            <p:cNvPr id="50" name="Picture 49" descr="Screen Clipping">
              <a:extLst>
                <a:ext uri="{FF2B5EF4-FFF2-40B4-BE49-F238E27FC236}">
                  <a16:creationId xmlns:a16="http://schemas.microsoft.com/office/drawing/2014/main" id="{CDA5E0D1-8D9C-2EDC-0DDD-FCB6C24DD5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0781" y="4070669"/>
              <a:ext cx="931674" cy="657972"/>
            </a:xfrm>
            <a:prstGeom prst="rect">
              <a:avLst/>
            </a:prstGeom>
          </p:spPr>
        </p:pic>
        <p:pic>
          <p:nvPicPr>
            <p:cNvPr id="51" name="Picture 50" descr="Screen Clipping">
              <a:extLst>
                <a:ext uri="{FF2B5EF4-FFF2-40B4-BE49-F238E27FC236}">
                  <a16:creationId xmlns:a16="http://schemas.microsoft.com/office/drawing/2014/main" id="{2BB2E8E0-83BF-841F-3053-75EE95EAAD4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1319" y="4076028"/>
              <a:ext cx="939215" cy="660087"/>
            </a:xfrm>
            <a:prstGeom prst="rect">
              <a:avLst/>
            </a:prstGeom>
          </p:spPr>
        </p:pic>
        <p:pic>
          <p:nvPicPr>
            <p:cNvPr id="52" name="Picture 51" descr="Screen Clipping">
              <a:extLst>
                <a:ext uri="{FF2B5EF4-FFF2-40B4-BE49-F238E27FC236}">
                  <a16:creationId xmlns:a16="http://schemas.microsoft.com/office/drawing/2014/main" id="{297B2B11-BFA6-5318-5C43-946E0A36E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73602" y="4065145"/>
              <a:ext cx="954419" cy="669020"/>
            </a:xfrm>
            <a:prstGeom prst="rect">
              <a:avLst/>
            </a:prstGeom>
          </p:spPr>
        </p:pic>
        <p:pic>
          <p:nvPicPr>
            <p:cNvPr id="53" name="Picture 52" descr="Screen Clipping">
              <a:extLst>
                <a:ext uri="{FF2B5EF4-FFF2-40B4-BE49-F238E27FC236}">
                  <a16:creationId xmlns:a16="http://schemas.microsoft.com/office/drawing/2014/main" id="{884E9818-7EDD-0C53-A878-849761151A3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99168" y="4065145"/>
              <a:ext cx="952707" cy="669020"/>
            </a:xfrm>
            <a:prstGeom prst="rect">
              <a:avLst/>
            </a:prstGeom>
          </p:spPr>
        </p:pic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19FEFB80-23A1-910E-13BF-B30203D1C4C4}"/>
                </a:ext>
              </a:extLst>
            </p:cNvPr>
            <p:cNvCxnSpPr/>
            <p:nvPr/>
          </p:nvCxnSpPr>
          <p:spPr>
            <a:xfrm>
              <a:off x="6314237" y="5110318"/>
              <a:ext cx="0" cy="576000"/>
            </a:xfrm>
            <a:prstGeom prst="line">
              <a:avLst/>
            </a:prstGeom>
            <a:ln w="50800">
              <a:solidFill>
                <a:srgbClr val="095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464B69A-1065-EF2E-58EF-A5FB02291B34}"/>
                </a:ext>
              </a:extLst>
            </p:cNvPr>
            <p:cNvCxnSpPr/>
            <p:nvPr/>
          </p:nvCxnSpPr>
          <p:spPr>
            <a:xfrm>
              <a:off x="7410534" y="5102944"/>
              <a:ext cx="0" cy="576000"/>
            </a:xfrm>
            <a:prstGeom prst="line">
              <a:avLst/>
            </a:prstGeom>
            <a:ln w="50800">
              <a:solidFill>
                <a:srgbClr val="095F99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B6A3EF5-C7B0-8EB5-C6BC-A8588A71B7E2}"/>
                </a:ext>
              </a:extLst>
            </p:cNvPr>
            <p:cNvCxnSpPr/>
            <p:nvPr/>
          </p:nvCxnSpPr>
          <p:spPr>
            <a:xfrm>
              <a:off x="7129085" y="5102944"/>
              <a:ext cx="0" cy="576000"/>
            </a:xfrm>
            <a:prstGeom prst="line">
              <a:avLst/>
            </a:prstGeom>
            <a:ln w="50800">
              <a:solidFill>
                <a:srgbClr val="F3CC3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8D7850E3-7228-FAC9-E23B-0F14555B7D3F}"/>
                </a:ext>
              </a:extLst>
            </p:cNvPr>
            <p:cNvCxnSpPr/>
            <p:nvPr/>
          </p:nvCxnSpPr>
          <p:spPr>
            <a:xfrm>
              <a:off x="8167620" y="5095570"/>
              <a:ext cx="0" cy="576000"/>
            </a:xfrm>
            <a:prstGeom prst="line">
              <a:avLst/>
            </a:prstGeom>
            <a:ln w="50800">
              <a:solidFill>
                <a:srgbClr val="F3CC3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D9ED034-501D-D800-6B4E-03507686011A}"/>
                </a:ext>
              </a:extLst>
            </p:cNvPr>
            <p:cNvCxnSpPr/>
            <p:nvPr/>
          </p:nvCxnSpPr>
          <p:spPr>
            <a:xfrm>
              <a:off x="10613395" y="5110318"/>
              <a:ext cx="0" cy="576000"/>
            </a:xfrm>
            <a:prstGeom prst="line">
              <a:avLst/>
            </a:prstGeom>
            <a:ln w="50800">
              <a:solidFill>
                <a:srgbClr val="F68B3B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2FE00097-D709-818E-595C-BF5BC457E61D}"/>
                </a:ext>
              </a:extLst>
            </p:cNvPr>
            <p:cNvCxnSpPr>
              <a:stCxn id="51" idx="2"/>
            </p:cNvCxnSpPr>
            <p:nvPr/>
          </p:nvCxnSpPr>
          <p:spPr>
            <a:xfrm flipH="1">
              <a:off x="6371303" y="4736115"/>
              <a:ext cx="569624" cy="359455"/>
            </a:xfrm>
            <a:prstGeom prst="straightConnector1">
              <a:avLst/>
            </a:prstGeom>
            <a:ln>
              <a:solidFill>
                <a:srgbClr val="095F9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A25E7D51-4F0C-3E0E-5B69-05645538F901}"/>
                </a:ext>
              </a:extLst>
            </p:cNvPr>
            <p:cNvCxnSpPr>
              <a:stCxn id="51" idx="2"/>
            </p:cNvCxnSpPr>
            <p:nvPr/>
          </p:nvCxnSpPr>
          <p:spPr>
            <a:xfrm>
              <a:off x="6940927" y="4736115"/>
              <a:ext cx="441664" cy="359455"/>
            </a:xfrm>
            <a:prstGeom prst="straightConnector1">
              <a:avLst/>
            </a:prstGeom>
            <a:ln>
              <a:solidFill>
                <a:srgbClr val="095F9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60824146-BD0A-EDC9-C7F7-C583ABC4B491}"/>
                </a:ext>
              </a:extLst>
            </p:cNvPr>
            <p:cNvCxnSpPr/>
            <p:nvPr/>
          </p:nvCxnSpPr>
          <p:spPr>
            <a:xfrm flipH="1">
              <a:off x="7161759" y="4728641"/>
              <a:ext cx="1574859" cy="366929"/>
            </a:xfrm>
            <a:prstGeom prst="straightConnector1">
              <a:avLst/>
            </a:prstGeom>
            <a:ln>
              <a:solidFill>
                <a:srgbClr val="F3CC3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FE28640C-5386-8BC5-9041-4EA11ED08F12}"/>
                </a:ext>
              </a:extLst>
            </p:cNvPr>
            <p:cNvCxnSpPr/>
            <p:nvPr/>
          </p:nvCxnSpPr>
          <p:spPr>
            <a:xfrm flipH="1">
              <a:off x="8167620" y="4751779"/>
              <a:ext cx="568998" cy="343791"/>
            </a:xfrm>
            <a:prstGeom prst="straightConnector1">
              <a:avLst/>
            </a:prstGeom>
            <a:ln>
              <a:solidFill>
                <a:srgbClr val="F3CC3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2CF2EAA8-296D-4A92-1BB1-F0F532D941C4}"/>
                </a:ext>
              </a:extLst>
            </p:cNvPr>
            <p:cNvCxnSpPr/>
            <p:nvPr/>
          </p:nvCxnSpPr>
          <p:spPr>
            <a:xfrm>
              <a:off x="9950811" y="4736115"/>
              <a:ext cx="662584" cy="366829"/>
            </a:xfrm>
            <a:prstGeom prst="straightConnector1">
              <a:avLst/>
            </a:prstGeom>
            <a:ln>
              <a:solidFill>
                <a:srgbClr val="F68B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44AFB78-D7CA-295C-347C-3B945595A87D}"/>
              </a:ext>
            </a:extLst>
          </p:cNvPr>
          <p:cNvGrpSpPr/>
          <p:nvPr/>
        </p:nvGrpSpPr>
        <p:grpSpPr>
          <a:xfrm>
            <a:off x="6908466" y="518290"/>
            <a:ext cx="3373637" cy="487063"/>
            <a:chOff x="6183318" y="307647"/>
            <a:chExt cx="3373637" cy="487063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9A8738C1-5F65-C55A-0309-37816079685C}"/>
                </a:ext>
              </a:extLst>
            </p:cNvPr>
            <p:cNvCxnSpPr/>
            <p:nvPr/>
          </p:nvCxnSpPr>
          <p:spPr>
            <a:xfrm rot="5400000">
              <a:off x="6471319" y="147735"/>
              <a:ext cx="0" cy="576000"/>
            </a:xfrm>
            <a:prstGeom prst="line">
              <a:avLst/>
            </a:prstGeom>
            <a:ln w="50800">
              <a:solidFill>
                <a:srgbClr val="095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E5F2D63-4B7E-F60B-2BA1-77CA21015C27}"/>
                </a:ext>
              </a:extLst>
            </p:cNvPr>
            <p:cNvCxnSpPr/>
            <p:nvPr/>
          </p:nvCxnSpPr>
          <p:spPr>
            <a:xfrm rot="5400000">
              <a:off x="6471318" y="391666"/>
              <a:ext cx="0" cy="576000"/>
            </a:xfrm>
            <a:prstGeom prst="line">
              <a:avLst/>
            </a:prstGeom>
            <a:ln w="50800">
              <a:solidFill>
                <a:srgbClr val="095F99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0BB60696-F63C-57F6-3FB8-BD5E76E597E0}"/>
                </a:ext>
              </a:extLst>
            </p:cNvPr>
            <p:cNvSpPr txBox="1"/>
            <p:nvPr/>
          </p:nvSpPr>
          <p:spPr>
            <a:xfrm>
              <a:off x="6759318" y="307647"/>
              <a:ext cx="27142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/>
                <a:t>Permanent workplace</a:t>
              </a:r>
              <a:endParaRPr lang="en-GB" sz="1000" i="1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CE3696F-C4B3-533E-70A6-6F4FD83132DA}"/>
                </a:ext>
              </a:extLst>
            </p:cNvPr>
            <p:cNvSpPr txBox="1"/>
            <p:nvPr/>
          </p:nvSpPr>
          <p:spPr>
            <a:xfrm>
              <a:off x="6759318" y="548489"/>
              <a:ext cx="279763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/>
                <a:t>Low-occupancy area (&lt;20 % of working time)</a:t>
              </a:r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9FDA9F-5247-F1A5-217A-4F6BD07CDF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  <p:sp>
        <p:nvSpPr>
          <p:cNvPr id="30" name="Rounded Rectangle 17">
            <a:extLst>
              <a:ext uri="{FF2B5EF4-FFF2-40B4-BE49-F238E27FC236}">
                <a16:creationId xmlns:a16="http://schemas.microsoft.com/office/drawing/2014/main" id="{FD2D2A60-5AA5-9175-2EC6-D5BCFD9FFA43}"/>
              </a:ext>
            </a:extLst>
          </p:cNvPr>
          <p:cNvSpPr/>
          <p:nvPr/>
        </p:nvSpPr>
        <p:spPr>
          <a:xfrm>
            <a:off x="10879015" y="1044004"/>
            <a:ext cx="1080149" cy="432000"/>
          </a:xfrm>
          <a:prstGeom prst="roundRect">
            <a:avLst/>
          </a:prstGeom>
          <a:solidFill>
            <a:srgbClr val="FFC000"/>
          </a:solidFill>
          <a:ln>
            <a:solidFill>
              <a:srgbClr val="F68B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 smtClean="0"/>
              <a:t>2435122 (v2.0)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336000" y="347184"/>
            <a:ext cx="704425" cy="704425"/>
            <a:chOff x="2573825" y="4585243"/>
            <a:chExt cx="704425" cy="704425"/>
          </a:xfrm>
        </p:grpSpPr>
        <p:sp>
          <p:nvSpPr>
            <p:cNvPr id="35" name="Oval 34"/>
            <p:cNvSpPr/>
            <p:nvPr/>
          </p:nvSpPr>
          <p:spPr>
            <a:xfrm>
              <a:off x="2573825" y="4585243"/>
              <a:ext cx="704425" cy="704425"/>
            </a:xfrm>
            <a:prstGeom prst="ellipse">
              <a:avLst/>
            </a:prstGeom>
            <a:noFill/>
            <a:ln>
              <a:solidFill>
                <a:srgbClr val="4691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Freeform 156">
              <a:extLst>
                <a:ext uri="{FF2B5EF4-FFF2-40B4-BE49-F238E27FC236}">
                  <a16:creationId xmlns:a16="http://schemas.microsoft.com/office/drawing/2014/main" id="{E2EA9F53-808C-DDE6-2608-F9CC9A6A04D8}"/>
                </a:ext>
              </a:extLst>
            </p:cNvPr>
            <p:cNvSpPr/>
            <p:nvPr/>
          </p:nvSpPr>
          <p:spPr>
            <a:xfrm>
              <a:off x="2643299" y="4690670"/>
              <a:ext cx="565278" cy="515199"/>
            </a:xfrm>
            <a:custGeom>
              <a:avLst/>
              <a:gdLst>
                <a:gd name="connsiteX0" fmla="*/ 828616 w 1948960"/>
                <a:gd name="connsiteY0" fmla="*/ 1097504 h 1811370"/>
                <a:gd name="connsiteX1" fmla="*/ 857713 w 1948960"/>
                <a:gd name="connsiteY1" fmla="*/ 1113299 h 1811370"/>
                <a:gd name="connsiteX2" fmla="*/ 974480 w 1948960"/>
                <a:gd name="connsiteY2" fmla="*/ 1136873 h 1811370"/>
                <a:gd name="connsiteX3" fmla="*/ 1091247 w 1948960"/>
                <a:gd name="connsiteY3" fmla="*/ 1113299 h 1811370"/>
                <a:gd name="connsiteX4" fmla="*/ 1119884 w 1948960"/>
                <a:gd name="connsiteY4" fmla="*/ 1097754 h 1811370"/>
                <a:gd name="connsiteX5" fmla="*/ 1461263 w 1948960"/>
                <a:gd name="connsiteY5" fmla="*/ 1680216 h 1811370"/>
                <a:gd name="connsiteX6" fmla="*/ 1438976 w 1948960"/>
                <a:gd name="connsiteY6" fmla="*/ 1693755 h 1811370"/>
                <a:gd name="connsiteX7" fmla="*/ 974480 w 1948960"/>
                <a:gd name="connsiteY7" fmla="*/ 1811370 h 1811370"/>
                <a:gd name="connsiteX8" fmla="*/ 509984 w 1948960"/>
                <a:gd name="connsiteY8" fmla="*/ 1693755 h 1811370"/>
                <a:gd name="connsiteX9" fmla="*/ 487248 w 1948960"/>
                <a:gd name="connsiteY9" fmla="*/ 1679943 h 1811370"/>
                <a:gd name="connsiteX10" fmla="*/ 974480 w 1948960"/>
                <a:gd name="connsiteY10" fmla="*/ 632720 h 1811370"/>
                <a:gd name="connsiteX11" fmla="*/ 1195381 w 1948960"/>
                <a:gd name="connsiteY11" fmla="*/ 853621 h 1811370"/>
                <a:gd name="connsiteX12" fmla="*/ 974480 w 1948960"/>
                <a:gd name="connsiteY12" fmla="*/ 1074522 h 1811370"/>
                <a:gd name="connsiteX13" fmla="*/ 753579 w 1948960"/>
                <a:gd name="connsiteY13" fmla="*/ 853621 h 1811370"/>
                <a:gd name="connsiteX14" fmla="*/ 974480 w 1948960"/>
                <a:gd name="connsiteY14" fmla="*/ 632720 h 1811370"/>
                <a:gd name="connsiteX15" fmla="*/ 476651 w 1948960"/>
                <a:gd name="connsiteY15" fmla="*/ 273 h 1811370"/>
                <a:gd name="connsiteX16" fmla="*/ 817713 w 1948960"/>
                <a:gd name="connsiteY16" fmla="*/ 582192 h 1811370"/>
                <a:gd name="connsiteX17" fmla="*/ 806757 w 1948960"/>
                <a:gd name="connsiteY17" fmla="*/ 588139 h 1811370"/>
                <a:gd name="connsiteX18" fmla="*/ 674497 w 1948960"/>
                <a:gd name="connsiteY18" fmla="*/ 836889 h 1811370"/>
                <a:gd name="connsiteX19" fmla="*/ 676485 w 1948960"/>
                <a:gd name="connsiteY19" fmla="*/ 856609 h 1811370"/>
                <a:gd name="connsiteX20" fmla="*/ 996 w 1948960"/>
                <a:gd name="connsiteY20" fmla="*/ 856609 h 1811370"/>
                <a:gd name="connsiteX21" fmla="*/ 0 w 1948960"/>
                <a:gd name="connsiteY21" fmla="*/ 836889 h 1811370"/>
                <a:gd name="connsiteX22" fmla="*/ 429639 w 1948960"/>
                <a:gd name="connsiteY22" fmla="*/ 28835 h 1811370"/>
                <a:gd name="connsiteX23" fmla="*/ 1471858 w 1948960"/>
                <a:gd name="connsiteY23" fmla="*/ 0 h 1811370"/>
                <a:gd name="connsiteX24" fmla="*/ 1519321 w 1948960"/>
                <a:gd name="connsiteY24" fmla="*/ 28833 h 1811370"/>
                <a:gd name="connsiteX25" fmla="*/ 1948960 w 1948960"/>
                <a:gd name="connsiteY25" fmla="*/ 836889 h 1811370"/>
                <a:gd name="connsiteX26" fmla="*/ 1947964 w 1948960"/>
                <a:gd name="connsiteY26" fmla="*/ 856609 h 1811370"/>
                <a:gd name="connsiteX27" fmla="*/ 1272474 w 1948960"/>
                <a:gd name="connsiteY27" fmla="*/ 856608 h 1811370"/>
                <a:gd name="connsiteX28" fmla="*/ 1274462 w 1948960"/>
                <a:gd name="connsiteY28" fmla="*/ 836889 h 1811370"/>
                <a:gd name="connsiteX29" fmla="*/ 1142202 w 1948960"/>
                <a:gd name="connsiteY29" fmla="*/ 588137 h 1811370"/>
                <a:gd name="connsiteX30" fmla="*/ 1130785 w 1948960"/>
                <a:gd name="connsiteY30" fmla="*/ 581941 h 1811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48960" h="1811370">
                  <a:moveTo>
                    <a:pt x="828616" y="1097504"/>
                  </a:moveTo>
                  <a:lnTo>
                    <a:pt x="857713" y="1113299"/>
                  </a:lnTo>
                  <a:cubicBezTo>
                    <a:pt x="893603" y="1128478"/>
                    <a:pt x="933061" y="1136873"/>
                    <a:pt x="974480" y="1136873"/>
                  </a:cubicBezTo>
                  <a:cubicBezTo>
                    <a:pt x="1015900" y="1136872"/>
                    <a:pt x="1055358" y="1128478"/>
                    <a:pt x="1091247" y="1113299"/>
                  </a:cubicBezTo>
                  <a:lnTo>
                    <a:pt x="1119884" y="1097754"/>
                  </a:lnTo>
                  <a:lnTo>
                    <a:pt x="1461263" y="1680216"/>
                  </a:lnTo>
                  <a:lnTo>
                    <a:pt x="1438976" y="1693755"/>
                  </a:lnTo>
                  <a:cubicBezTo>
                    <a:pt x="1300898" y="1768763"/>
                    <a:pt x="1142664" y="1811370"/>
                    <a:pt x="974480" y="1811370"/>
                  </a:cubicBezTo>
                  <a:cubicBezTo>
                    <a:pt x="806295" y="1811370"/>
                    <a:pt x="648061" y="1768764"/>
                    <a:pt x="509984" y="1693755"/>
                  </a:cubicBezTo>
                  <a:lnTo>
                    <a:pt x="487248" y="1679943"/>
                  </a:lnTo>
                  <a:close/>
                  <a:moveTo>
                    <a:pt x="974480" y="632720"/>
                  </a:moveTo>
                  <a:cubicBezTo>
                    <a:pt x="1096480" y="632720"/>
                    <a:pt x="1195381" y="731621"/>
                    <a:pt x="1195381" y="853621"/>
                  </a:cubicBezTo>
                  <a:cubicBezTo>
                    <a:pt x="1195381" y="975621"/>
                    <a:pt x="1096480" y="1074522"/>
                    <a:pt x="974480" y="1074522"/>
                  </a:cubicBezTo>
                  <a:cubicBezTo>
                    <a:pt x="852480" y="1074522"/>
                    <a:pt x="753579" y="975621"/>
                    <a:pt x="753579" y="853621"/>
                  </a:cubicBezTo>
                  <a:cubicBezTo>
                    <a:pt x="753579" y="731621"/>
                    <a:pt x="852480" y="632720"/>
                    <a:pt x="974480" y="632720"/>
                  </a:cubicBezTo>
                  <a:close/>
                  <a:moveTo>
                    <a:pt x="476651" y="273"/>
                  </a:moveTo>
                  <a:lnTo>
                    <a:pt x="817713" y="582192"/>
                  </a:lnTo>
                  <a:lnTo>
                    <a:pt x="806757" y="588139"/>
                  </a:lnTo>
                  <a:cubicBezTo>
                    <a:pt x="726960" y="642047"/>
                    <a:pt x="674497" y="733342"/>
                    <a:pt x="674497" y="836889"/>
                  </a:cubicBezTo>
                  <a:lnTo>
                    <a:pt x="676485" y="856609"/>
                  </a:lnTo>
                  <a:lnTo>
                    <a:pt x="996" y="856609"/>
                  </a:lnTo>
                  <a:lnTo>
                    <a:pt x="0" y="836889"/>
                  </a:lnTo>
                  <a:cubicBezTo>
                    <a:pt x="0" y="500520"/>
                    <a:pt x="170425" y="203956"/>
                    <a:pt x="429639" y="28835"/>
                  </a:cubicBezTo>
                  <a:close/>
                  <a:moveTo>
                    <a:pt x="1471858" y="0"/>
                  </a:moveTo>
                  <a:lnTo>
                    <a:pt x="1519321" y="28833"/>
                  </a:lnTo>
                  <a:cubicBezTo>
                    <a:pt x="1778534" y="203955"/>
                    <a:pt x="1948960" y="500519"/>
                    <a:pt x="1948960" y="836889"/>
                  </a:cubicBezTo>
                  <a:lnTo>
                    <a:pt x="1947964" y="856609"/>
                  </a:lnTo>
                  <a:lnTo>
                    <a:pt x="1272474" y="856608"/>
                  </a:lnTo>
                  <a:lnTo>
                    <a:pt x="1274462" y="836889"/>
                  </a:lnTo>
                  <a:cubicBezTo>
                    <a:pt x="1274463" y="733341"/>
                    <a:pt x="1222000" y="642047"/>
                    <a:pt x="1142202" y="588137"/>
                  </a:cubicBezTo>
                  <a:lnTo>
                    <a:pt x="1130785" y="581941"/>
                  </a:lnTo>
                  <a:close/>
                </a:path>
              </a:pathLst>
            </a:custGeom>
            <a:solidFill>
              <a:srgbClr val="5EC135"/>
            </a:solidFill>
            <a:ln>
              <a:solidFill>
                <a:srgbClr val="469128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6542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0092664-E277-51C7-1EAF-54E26F01C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LS3</a:t>
            </a:r>
            <a:r>
              <a:rPr lang="en-US" dirty="0"/>
              <a:t>: Residual H*(10) </a:t>
            </a:r>
            <a:r>
              <a:rPr lang="en-US" dirty="0" smtClean="0"/>
              <a:t>LSS1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085F0D50-E956-BD55-3AFA-C9A1190690B9}"/>
              </a:ext>
            </a:extLst>
          </p:cNvPr>
          <p:cNvSpPr/>
          <p:nvPr/>
        </p:nvSpPr>
        <p:spPr>
          <a:xfrm>
            <a:off x="8711959" y="2071154"/>
            <a:ext cx="319406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400" b="1" dirty="0"/>
              <a:t>Hotspots</a:t>
            </a:r>
            <a:r>
              <a:rPr lang="en-US" sz="1400" dirty="0"/>
              <a:t> still present in the tunnel even after several months cool downs (e.g., inner triplet quadrupoles, absorbers, collimators) with expected dose rate up to few </a:t>
            </a:r>
            <a:r>
              <a:rPr lang="en-US" sz="1400" b="1" dirty="0"/>
              <a:t>mSv/h</a:t>
            </a:r>
            <a:r>
              <a:rPr lang="en-US" sz="1400" dirty="0"/>
              <a:t> at contact.</a:t>
            </a:r>
          </a:p>
          <a:p>
            <a:pPr marL="285750" indent="-285750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en-GB" sz="1400" dirty="0"/>
          </a:p>
          <a:p>
            <a:pPr marL="285750" lvl="0" indent="-285750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1400" dirty="0"/>
              <a:t>Early begin of the dismantle activities currently scheduled after </a:t>
            </a:r>
            <a:r>
              <a:rPr lang="en-GB" sz="1400" b="1" dirty="0"/>
              <a:t>4 months cool down </a:t>
            </a:r>
            <a:r>
              <a:rPr lang="en-GB" sz="1400" dirty="0"/>
              <a:t>from the end of Run 3 proton-proton physics</a:t>
            </a:r>
            <a:r>
              <a:rPr lang="en-GB" sz="1400" dirty="0" smtClean="0"/>
              <a:t>.</a:t>
            </a:r>
          </a:p>
          <a:p>
            <a:pPr marL="285750" lvl="0" indent="-285750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en-GB" sz="1400" dirty="0" smtClean="0"/>
          </a:p>
          <a:p>
            <a:pPr marL="285750" lvl="0" indent="-285750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400" dirty="0" smtClean="0"/>
              <a:t>Difference between LSS1 &amp; LSS5 mainly due to the different crossing scheme → TCL4 (see backup)</a:t>
            </a:r>
            <a:endParaRPr lang="en-GB" sz="1400" dirty="0"/>
          </a:p>
        </p:txBody>
      </p:sp>
      <p:sp>
        <p:nvSpPr>
          <p:cNvPr id="51" name="Footer Placeholder 50">
            <a:extLst>
              <a:ext uri="{FF2B5EF4-FFF2-40B4-BE49-F238E27FC236}">
                <a16:creationId xmlns:a16="http://schemas.microsoft.com/office/drawing/2014/main" id="{1E998030-52D8-4B57-51F6-ADD0761EFF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  <p:grpSp>
        <p:nvGrpSpPr>
          <p:cNvPr id="9" name="Group 8"/>
          <p:cNvGrpSpPr/>
          <p:nvPr/>
        </p:nvGrpSpPr>
        <p:grpSpPr>
          <a:xfrm>
            <a:off x="336000" y="347184"/>
            <a:ext cx="704425" cy="704425"/>
            <a:chOff x="2573825" y="4585243"/>
            <a:chExt cx="704425" cy="704425"/>
          </a:xfrm>
        </p:grpSpPr>
        <p:sp>
          <p:nvSpPr>
            <p:cNvPr id="10" name="Oval 9"/>
            <p:cNvSpPr/>
            <p:nvPr/>
          </p:nvSpPr>
          <p:spPr>
            <a:xfrm>
              <a:off x="2573825" y="4585243"/>
              <a:ext cx="704425" cy="704425"/>
            </a:xfrm>
            <a:prstGeom prst="ellipse">
              <a:avLst/>
            </a:prstGeom>
            <a:noFill/>
            <a:ln>
              <a:solidFill>
                <a:srgbClr val="4691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Freeform 156">
              <a:extLst>
                <a:ext uri="{FF2B5EF4-FFF2-40B4-BE49-F238E27FC236}">
                  <a16:creationId xmlns:a16="http://schemas.microsoft.com/office/drawing/2014/main" id="{E2EA9F53-808C-DDE6-2608-F9CC9A6A04D8}"/>
                </a:ext>
              </a:extLst>
            </p:cNvPr>
            <p:cNvSpPr/>
            <p:nvPr/>
          </p:nvSpPr>
          <p:spPr>
            <a:xfrm>
              <a:off x="2643299" y="4690670"/>
              <a:ext cx="565278" cy="515199"/>
            </a:xfrm>
            <a:custGeom>
              <a:avLst/>
              <a:gdLst>
                <a:gd name="connsiteX0" fmla="*/ 828616 w 1948960"/>
                <a:gd name="connsiteY0" fmla="*/ 1097504 h 1811370"/>
                <a:gd name="connsiteX1" fmla="*/ 857713 w 1948960"/>
                <a:gd name="connsiteY1" fmla="*/ 1113299 h 1811370"/>
                <a:gd name="connsiteX2" fmla="*/ 974480 w 1948960"/>
                <a:gd name="connsiteY2" fmla="*/ 1136873 h 1811370"/>
                <a:gd name="connsiteX3" fmla="*/ 1091247 w 1948960"/>
                <a:gd name="connsiteY3" fmla="*/ 1113299 h 1811370"/>
                <a:gd name="connsiteX4" fmla="*/ 1119884 w 1948960"/>
                <a:gd name="connsiteY4" fmla="*/ 1097754 h 1811370"/>
                <a:gd name="connsiteX5" fmla="*/ 1461263 w 1948960"/>
                <a:gd name="connsiteY5" fmla="*/ 1680216 h 1811370"/>
                <a:gd name="connsiteX6" fmla="*/ 1438976 w 1948960"/>
                <a:gd name="connsiteY6" fmla="*/ 1693755 h 1811370"/>
                <a:gd name="connsiteX7" fmla="*/ 974480 w 1948960"/>
                <a:gd name="connsiteY7" fmla="*/ 1811370 h 1811370"/>
                <a:gd name="connsiteX8" fmla="*/ 509984 w 1948960"/>
                <a:gd name="connsiteY8" fmla="*/ 1693755 h 1811370"/>
                <a:gd name="connsiteX9" fmla="*/ 487248 w 1948960"/>
                <a:gd name="connsiteY9" fmla="*/ 1679943 h 1811370"/>
                <a:gd name="connsiteX10" fmla="*/ 974480 w 1948960"/>
                <a:gd name="connsiteY10" fmla="*/ 632720 h 1811370"/>
                <a:gd name="connsiteX11" fmla="*/ 1195381 w 1948960"/>
                <a:gd name="connsiteY11" fmla="*/ 853621 h 1811370"/>
                <a:gd name="connsiteX12" fmla="*/ 974480 w 1948960"/>
                <a:gd name="connsiteY12" fmla="*/ 1074522 h 1811370"/>
                <a:gd name="connsiteX13" fmla="*/ 753579 w 1948960"/>
                <a:gd name="connsiteY13" fmla="*/ 853621 h 1811370"/>
                <a:gd name="connsiteX14" fmla="*/ 974480 w 1948960"/>
                <a:gd name="connsiteY14" fmla="*/ 632720 h 1811370"/>
                <a:gd name="connsiteX15" fmla="*/ 476651 w 1948960"/>
                <a:gd name="connsiteY15" fmla="*/ 273 h 1811370"/>
                <a:gd name="connsiteX16" fmla="*/ 817713 w 1948960"/>
                <a:gd name="connsiteY16" fmla="*/ 582192 h 1811370"/>
                <a:gd name="connsiteX17" fmla="*/ 806757 w 1948960"/>
                <a:gd name="connsiteY17" fmla="*/ 588139 h 1811370"/>
                <a:gd name="connsiteX18" fmla="*/ 674497 w 1948960"/>
                <a:gd name="connsiteY18" fmla="*/ 836889 h 1811370"/>
                <a:gd name="connsiteX19" fmla="*/ 676485 w 1948960"/>
                <a:gd name="connsiteY19" fmla="*/ 856609 h 1811370"/>
                <a:gd name="connsiteX20" fmla="*/ 996 w 1948960"/>
                <a:gd name="connsiteY20" fmla="*/ 856609 h 1811370"/>
                <a:gd name="connsiteX21" fmla="*/ 0 w 1948960"/>
                <a:gd name="connsiteY21" fmla="*/ 836889 h 1811370"/>
                <a:gd name="connsiteX22" fmla="*/ 429639 w 1948960"/>
                <a:gd name="connsiteY22" fmla="*/ 28835 h 1811370"/>
                <a:gd name="connsiteX23" fmla="*/ 1471858 w 1948960"/>
                <a:gd name="connsiteY23" fmla="*/ 0 h 1811370"/>
                <a:gd name="connsiteX24" fmla="*/ 1519321 w 1948960"/>
                <a:gd name="connsiteY24" fmla="*/ 28833 h 1811370"/>
                <a:gd name="connsiteX25" fmla="*/ 1948960 w 1948960"/>
                <a:gd name="connsiteY25" fmla="*/ 836889 h 1811370"/>
                <a:gd name="connsiteX26" fmla="*/ 1947964 w 1948960"/>
                <a:gd name="connsiteY26" fmla="*/ 856609 h 1811370"/>
                <a:gd name="connsiteX27" fmla="*/ 1272474 w 1948960"/>
                <a:gd name="connsiteY27" fmla="*/ 856608 h 1811370"/>
                <a:gd name="connsiteX28" fmla="*/ 1274462 w 1948960"/>
                <a:gd name="connsiteY28" fmla="*/ 836889 h 1811370"/>
                <a:gd name="connsiteX29" fmla="*/ 1142202 w 1948960"/>
                <a:gd name="connsiteY29" fmla="*/ 588137 h 1811370"/>
                <a:gd name="connsiteX30" fmla="*/ 1130785 w 1948960"/>
                <a:gd name="connsiteY30" fmla="*/ 581941 h 1811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48960" h="1811370">
                  <a:moveTo>
                    <a:pt x="828616" y="1097504"/>
                  </a:moveTo>
                  <a:lnTo>
                    <a:pt x="857713" y="1113299"/>
                  </a:lnTo>
                  <a:cubicBezTo>
                    <a:pt x="893603" y="1128478"/>
                    <a:pt x="933061" y="1136873"/>
                    <a:pt x="974480" y="1136873"/>
                  </a:cubicBezTo>
                  <a:cubicBezTo>
                    <a:pt x="1015900" y="1136872"/>
                    <a:pt x="1055358" y="1128478"/>
                    <a:pt x="1091247" y="1113299"/>
                  </a:cubicBezTo>
                  <a:lnTo>
                    <a:pt x="1119884" y="1097754"/>
                  </a:lnTo>
                  <a:lnTo>
                    <a:pt x="1461263" y="1680216"/>
                  </a:lnTo>
                  <a:lnTo>
                    <a:pt x="1438976" y="1693755"/>
                  </a:lnTo>
                  <a:cubicBezTo>
                    <a:pt x="1300898" y="1768763"/>
                    <a:pt x="1142664" y="1811370"/>
                    <a:pt x="974480" y="1811370"/>
                  </a:cubicBezTo>
                  <a:cubicBezTo>
                    <a:pt x="806295" y="1811370"/>
                    <a:pt x="648061" y="1768764"/>
                    <a:pt x="509984" y="1693755"/>
                  </a:cubicBezTo>
                  <a:lnTo>
                    <a:pt x="487248" y="1679943"/>
                  </a:lnTo>
                  <a:close/>
                  <a:moveTo>
                    <a:pt x="974480" y="632720"/>
                  </a:moveTo>
                  <a:cubicBezTo>
                    <a:pt x="1096480" y="632720"/>
                    <a:pt x="1195381" y="731621"/>
                    <a:pt x="1195381" y="853621"/>
                  </a:cubicBezTo>
                  <a:cubicBezTo>
                    <a:pt x="1195381" y="975621"/>
                    <a:pt x="1096480" y="1074522"/>
                    <a:pt x="974480" y="1074522"/>
                  </a:cubicBezTo>
                  <a:cubicBezTo>
                    <a:pt x="852480" y="1074522"/>
                    <a:pt x="753579" y="975621"/>
                    <a:pt x="753579" y="853621"/>
                  </a:cubicBezTo>
                  <a:cubicBezTo>
                    <a:pt x="753579" y="731621"/>
                    <a:pt x="852480" y="632720"/>
                    <a:pt x="974480" y="632720"/>
                  </a:cubicBezTo>
                  <a:close/>
                  <a:moveTo>
                    <a:pt x="476651" y="273"/>
                  </a:moveTo>
                  <a:lnTo>
                    <a:pt x="817713" y="582192"/>
                  </a:lnTo>
                  <a:lnTo>
                    <a:pt x="806757" y="588139"/>
                  </a:lnTo>
                  <a:cubicBezTo>
                    <a:pt x="726960" y="642047"/>
                    <a:pt x="674497" y="733342"/>
                    <a:pt x="674497" y="836889"/>
                  </a:cubicBezTo>
                  <a:lnTo>
                    <a:pt x="676485" y="856609"/>
                  </a:lnTo>
                  <a:lnTo>
                    <a:pt x="996" y="856609"/>
                  </a:lnTo>
                  <a:lnTo>
                    <a:pt x="0" y="836889"/>
                  </a:lnTo>
                  <a:cubicBezTo>
                    <a:pt x="0" y="500520"/>
                    <a:pt x="170425" y="203956"/>
                    <a:pt x="429639" y="28835"/>
                  </a:cubicBezTo>
                  <a:close/>
                  <a:moveTo>
                    <a:pt x="1471858" y="0"/>
                  </a:moveTo>
                  <a:lnTo>
                    <a:pt x="1519321" y="28833"/>
                  </a:lnTo>
                  <a:cubicBezTo>
                    <a:pt x="1778534" y="203955"/>
                    <a:pt x="1948960" y="500519"/>
                    <a:pt x="1948960" y="836889"/>
                  </a:cubicBezTo>
                  <a:lnTo>
                    <a:pt x="1947964" y="856609"/>
                  </a:lnTo>
                  <a:lnTo>
                    <a:pt x="1272474" y="856608"/>
                  </a:lnTo>
                  <a:lnTo>
                    <a:pt x="1274462" y="836889"/>
                  </a:lnTo>
                  <a:cubicBezTo>
                    <a:pt x="1274463" y="733341"/>
                    <a:pt x="1222000" y="642047"/>
                    <a:pt x="1142202" y="588137"/>
                  </a:cubicBezTo>
                  <a:lnTo>
                    <a:pt x="1130785" y="581941"/>
                  </a:lnTo>
                  <a:close/>
                </a:path>
              </a:pathLst>
            </a:custGeom>
            <a:solidFill>
              <a:srgbClr val="5EC135"/>
            </a:solidFill>
            <a:ln>
              <a:solidFill>
                <a:srgbClr val="469128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  <p:sp>
        <p:nvSpPr>
          <p:cNvPr id="13" name="Rounded Rectangle 17">
            <a:extLst>
              <a:ext uri="{FF2B5EF4-FFF2-40B4-BE49-F238E27FC236}">
                <a16:creationId xmlns:a16="http://schemas.microsoft.com/office/drawing/2014/main" id="{FD2D2A60-5AA5-9175-2EC6-D5BCFD9FFA43}"/>
              </a:ext>
            </a:extLst>
          </p:cNvPr>
          <p:cNvSpPr/>
          <p:nvPr/>
        </p:nvSpPr>
        <p:spPr>
          <a:xfrm>
            <a:off x="8874075" y="1336412"/>
            <a:ext cx="1080149" cy="432000"/>
          </a:xfrm>
          <a:prstGeom prst="roundRect">
            <a:avLst/>
          </a:prstGeom>
          <a:solidFill>
            <a:srgbClr val="FFC000"/>
          </a:solidFill>
          <a:ln>
            <a:solidFill>
              <a:srgbClr val="F68B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 smtClean="0"/>
              <a:t>2435122 (v2.0)</a:t>
            </a:r>
            <a:endParaRPr lang="en-GB" sz="1000" b="1" dirty="0">
              <a:solidFill>
                <a:schemeClr val="bg1"/>
              </a:solidFill>
            </a:endParaRPr>
          </a:p>
        </p:txBody>
      </p:sp>
      <p:pic>
        <p:nvPicPr>
          <p:cNvPr id="14" name="Picture 13" descr="Chart, histogram&#10;&#10;Description automatically generated">
            <a:extLst>
              <a:ext uri="{FF2B5EF4-FFF2-40B4-BE49-F238E27FC236}">
                <a16:creationId xmlns:a16="http://schemas.microsoft.com/office/drawing/2014/main" id="{7F0A598A-7815-ED08-5202-AE49AD205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048" y="1476004"/>
            <a:ext cx="8436561" cy="4448639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CA7FDBE-2220-7B39-A747-B1653DB2E793}"/>
              </a:ext>
            </a:extLst>
          </p:cNvPr>
          <p:cNvSpPr txBox="1"/>
          <p:nvPr/>
        </p:nvSpPr>
        <p:spPr>
          <a:xfrm>
            <a:off x="2081414" y="1116280"/>
            <a:ext cx="5047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/>
              <a:t>Projected radiation levels at the end of Run 3 proton-proton physics (</a:t>
            </a:r>
            <a:r>
              <a:rPr lang="en-GB" sz="800" b="1" i="1" dirty="0"/>
              <a:t>working distance</a:t>
            </a:r>
            <a:r>
              <a:rPr lang="en-GB" sz="800" i="1" dirty="0"/>
              <a:t>, ~40 cm) for </a:t>
            </a:r>
            <a:r>
              <a:rPr lang="en-GB" sz="800" b="1" i="1" dirty="0" smtClean="0"/>
              <a:t>LSS1.</a:t>
            </a:r>
          </a:p>
          <a:p>
            <a:pPr algn="ctr"/>
            <a:r>
              <a:rPr lang="en-GB" sz="800" i="1" dirty="0" smtClean="0"/>
              <a:t>Limits for low-occupancy </a:t>
            </a:r>
            <a:r>
              <a:rPr lang="en-GB" sz="800" i="1" dirty="0"/>
              <a:t>area (&lt;20 % of working time</a:t>
            </a:r>
            <a:r>
              <a:rPr lang="en-GB" sz="800" i="1" dirty="0" smtClean="0"/>
              <a:t>)</a:t>
            </a:r>
            <a:endParaRPr lang="en-GB" sz="800" i="1" dirty="0"/>
          </a:p>
        </p:txBody>
      </p:sp>
    </p:spTree>
    <p:extLst>
      <p:ext uri="{BB962C8B-B14F-4D97-AF65-F5344CB8AC3E}">
        <p14:creationId xmlns:p14="http://schemas.microsoft.com/office/powerpoint/2010/main" val="163415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0092664-E277-51C7-1EAF-54E26F01C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LS2 </a:t>
            </a:r>
            <a:r>
              <a:rPr lang="en-US" dirty="0"/>
              <a:t>vs. LS3: Residual H*(10)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993" y="365125"/>
            <a:ext cx="1650171" cy="668545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BA23CB-3B9B-346C-E55A-0CA7D9E1A1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00" b="1" u="sng"/>
              <a:t>A. Infantino</a:t>
            </a:r>
            <a:r>
              <a:rPr lang="en-US" sz="1000" b="1"/>
              <a:t>, P.Dyrcz (RP-AS)</a:t>
            </a:r>
          </a:p>
          <a:p>
            <a:r>
              <a:rPr lang="en-GB" sz="1000" b="1"/>
              <a:t>Radiation protection aspects for HL-LHC</a:t>
            </a:r>
          </a:p>
          <a:p>
            <a:r>
              <a:rPr lang="en-GB" sz="800"/>
              <a:t>12</a:t>
            </a:r>
            <a:r>
              <a:rPr lang="en-GB" sz="800" baseline="30000"/>
              <a:t>th</a:t>
            </a:r>
            <a:r>
              <a:rPr lang="en-GB" sz="800"/>
              <a:t> HL-LHC collaboration meeting </a:t>
            </a:r>
          </a:p>
          <a:p>
            <a:r>
              <a:rPr lang="en-GB" sz="800"/>
              <a:t>20/09/2022 </a:t>
            </a:r>
          </a:p>
          <a:p>
            <a:r>
              <a:rPr lang="en-GB" sz="800"/>
              <a:t>EDMS 2773490</a:t>
            </a:r>
            <a:endParaRPr lang="en-GB" sz="800" dirty="0"/>
          </a:p>
        </p:txBody>
      </p:sp>
      <p:grpSp>
        <p:nvGrpSpPr>
          <p:cNvPr id="9" name="Group 8"/>
          <p:cNvGrpSpPr/>
          <p:nvPr/>
        </p:nvGrpSpPr>
        <p:grpSpPr>
          <a:xfrm>
            <a:off x="336000" y="347184"/>
            <a:ext cx="704425" cy="704425"/>
            <a:chOff x="2573825" y="4585243"/>
            <a:chExt cx="704425" cy="704425"/>
          </a:xfrm>
        </p:grpSpPr>
        <p:sp>
          <p:nvSpPr>
            <p:cNvPr id="10" name="Oval 9"/>
            <p:cNvSpPr/>
            <p:nvPr/>
          </p:nvSpPr>
          <p:spPr>
            <a:xfrm>
              <a:off x="2573825" y="4585243"/>
              <a:ext cx="704425" cy="704425"/>
            </a:xfrm>
            <a:prstGeom prst="ellipse">
              <a:avLst/>
            </a:prstGeom>
            <a:noFill/>
            <a:ln>
              <a:solidFill>
                <a:srgbClr val="4691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Freeform 156">
              <a:extLst>
                <a:ext uri="{FF2B5EF4-FFF2-40B4-BE49-F238E27FC236}">
                  <a16:creationId xmlns:a16="http://schemas.microsoft.com/office/drawing/2014/main" id="{E2EA9F53-808C-DDE6-2608-F9CC9A6A04D8}"/>
                </a:ext>
              </a:extLst>
            </p:cNvPr>
            <p:cNvSpPr/>
            <p:nvPr/>
          </p:nvSpPr>
          <p:spPr>
            <a:xfrm>
              <a:off x="2643299" y="4690670"/>
              <a:ext cx="565278" cy="515199"/>
            </a:xfrm>
            <a:custGeom>
              <a:avLst/>
              <a:gdLst>
                <a:gd name="connsiteX0" fmla="*/ 828616 w 1948960"/>
                <a:gd name="connsiteY0" fmla="*/ 1097504 h 1811370"/>
                <a:gd name="connsiteX1" fmla="*/ 857713 w 1948960"/>
                <a:gd name="connsiteY1" fmla="*/ 1113299 h 1811370"/>
                <a:gd name="connsiteX2" fmla="*/ 974480 w 1948960"/>
                <a:gd name="connsiteY2" fmla="*/ 1136873 h 1811370"/>
                <a:gd name="connsiteX3" fmla="*/ 1091247 w 1948960"/>
                <a:gd name="connsiteY3" fmla="*/ 1113299 h 1811370"/>
                <a:gd name="connsiteX4" fmla="*/ 1119884 w 1948960"/>
                <a:gd name="connsiteY4" fmla="*/ 1097754 h 1811370"/>
                <a:gd name="connsiteX5" fmla="*/ 1461263 w 1948960"/>
                <a:gd name="connsiteY5" fmla="*/ 1680216 h 1811370"/>
                <a:gd name="connsiteX6" fmla="*/ 1438976 w 1948960"/>
                <a:gd name="connsiteY6" fmla="*/ 1693755 h 1811370"/>
                <a:gd name="connsiteX7" fmla="*/ 974480 w 1948960"/>
                <a:gd name="connsiteY7" fmla="*/ 1811370 h 1811370"/>
                <a:gd name="connsiteX8" fmla="*/ 509984 w 1948960"/>
                <a:gd name="connsiteY8" fmla="*/ 1693755 h 1811370"/>
                <a:gd name="connsiteX9" fmla="*/ 487248 w 1948960"/>
                <a:gd name="connsiteY9" fmla="*/ 1679943 h 1811370"/>
                <a:gd name="connsiteX10" fmla="*/ 974480 w 1948960"/>
                <a:gd name="connsiteY10" fmla="*/ 632720 h 1811370"/>
                <a:gd name="connsiteX11" fmla="*/ 1195381 w 1948960"/>
                <a:gd name="connsiteY11" fmla="*/ 853621 h 1811370"/>
                <a:gd name="connsiteX12" fmla="*/ 974480 w 1948960"/>
                <a:gd name="connsiteY12" fmla="*/ 1074522 h 1811370"/>
                <a:gd name="connsiteX13" fmla="*/ 753579 w 1948960"/>
                <a:gd name="connsiteY13" fmla="*/ 853621 h 1811370"/>
                <a:gd name="connsiteX14" fmla="*/ 974480 w 1948960"/>
                <a:gd name="connsiteY14" fmla="*/ 632720 h 1811370"/>
                <a:gd name="connsiteX15" fmla="*/ 476651 w 1948960"/>
                <a:gd name="connsiteY15" fmla="*/ 273 h 1811370"/>
                <a:gd name="connsiteX16" fmla="*/ 817713 w 1948960"/>
                <a:gd name="connsiteY16" fmla="*/ 582192 h 1811370"/>
                <a:gd name="connsiteX17" fmla="*/ 806757 w 1948960"/>
                <a:gd name="connsiteY17" fmla="*/ 588139 h 1811370"/>
                <a:gd name="connsiteX18" fmla="*/ 674497 w 1948960"/>
                <a:gd name="connsiteY18" fmla="*/ 836889 h 1811370"/>
                <a:gd name="connsiteX19" fmla="*/ 676485 w 1948960"/>
                <a:gd name="connsiteY19" fmla="*/ 856609 h 1811370"/>
                <a:gd name="connsiteX20" fmla="*/ 996 w 1948960"/>
                <a:gd name="connsiteY20" fmla="*/ 856609 h 1811370"/>
                <a:gd name="connsiteX21" fmla="*/ 0 w 1948960"/>
                <a:gd name="connsiteY21" fmla="*/ 836889 h 1811370"/>
                <a:gd name="connsiteX22" fmla="*/ 429639 w 1948960"/>
                <a:gd name="connsiteY22" fmla="*/ 28835 h 1811370"/>
                <a:gd name="connsiteX23" fmla="*/ 1471858 w 1948960"/>
                <a:gd name="connsiteY23" fmla="*/ 0 h 1811370"/>
                <a:gd name="connsiteX24" fmla="*/ 1519321 w 1948960"/>
                <a:gd name="connsiteY24" fmla="*/ 28833 h 1811370"/>
                <a:gd name="connsiteX25" fmla="*/ 1948960 w 1948960"/>
                <a:gd name="connsiteY25" fmla="*/ 836889 h 1811370"/>
                <a:gd name="connsiteX26" fmla="*/ 1947964 w 1948960"/>
                <a:gd name="connsiteY26" fmla="*/ 856609 h 1811370"/>
                <a:gd name="connsiteX27" fmla="*/ 1272474 w 1948960"/>
                <a:gd name="connsiteY27" fmla="*/ 856608 h 1811370"/>
                <a:gd name="connsiteX28" fmla="*/ 1274462 w 1948960"/>
                <a:gd name="connsiteY28" fmla="*/ 836889 h 1811370"/>
                <a:gd name="connsiteX29" fmla="*/ 1142202 w 1948960"/>
                <a:gd name="connsiteY29" fmla="*/ 588137 h 1811370"/>
                <a:gd name="connsiteX30" fmla="*/ 1130785 w 1948960"/>
                <a:gd name="connsiteY30" fmla="*/ 581941 h 1811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48960" h="1811370">
                  <a:moveTo>
                    <a:pt x="828616" y="1097504"/>
                  </a:moveTo>
                  <a:lnTo>
                    <a:pt x="857713" y="1113299"/>
                  </a:lnTo>
                  <a:cubicBezTo>
                    <a:pt x="893603" y="1128478"/>
                    <a:pt x="933061" y="1136873"/>
                    <a:pt x="974480" y="1136873"/>
                  </a:cubicBezTo>
                  <a:cubicBezTo>
                    <a:pt x="1015900" y="1136872"/>
                    <a:pt x="1055358" y="1128478"/>
                    <a:pt x="1091247" y="1113299"/>
                  </a:cubicBezTo>
                  <a:lnTo>
                    <a:pt x="1119884" y="1097754"/>
                  </a:lnTo>
                  <a:lnTo>
                    <a:pt x="1461263" y="1680216"/>
                  </a:lnTo>
                  <a:lnTo>
                    <a:pt x="1438976" y="1693755"/>
                  </a:lnTo>
                  <a:cubicBezTo>
                    <a:pt x="1300898" y="1768763"/>
                    <a:pt x="1142664" y="1811370"/>
                    <a:pt x="974480" y="1811370"/>
                  </a:cubicBezTo>
                  <a:cubicBezTo>
                    <a:pt x="806295" y="1811370"/>
                    <a:pt x="648061" y="1768764"/>
                    <a:pt x="509984" y="1693755"/>
                  </a:cubicBezTo>
                  <a:lnTo>
                    <a:pt x="487248" y="1679943"/>
                  </a:lnTo>
                  <a:close/>
                  <a:moveTo>
                    <a:pt x="974480" y="632720"/>
                  </a:moveTo>
                  <a:cubicBezTo>
                    <a:pt x="1096480" y="632720"/>
                    <a:pt x="1195381" y="731621"/>
                    <a:pt x="1195381" y="853621"/>
                  </a:cubicBezTo>
                  <a:cubicBezTo>
                    <a:pt x="1195381" y="975621"/>
                    <a:pt x="1096480" y="1074522"/>
                    <a:pt x="974480" y="1074522"/>
                  </a:cubicBezTo>
                  <a:cubicBezTo>
                    <a:pt x="852480" y="1074522"/>
                    <a:pt x="753579" y="975621"/>
                    <a:pt x="753579" y="853621"/>
                  </a:cubicBezTo>
                  <a:cubicBezTo>
                    <a:pt x="753579" y="731621"/>
                    <a:pt x="852480" y="632720"/>
                    <a:pt x="974480" y="632720"/>
                  </a:cubicBezTo>
                  <a:close/>
                  <a:moveTo>
                    <a:pt x="476651" y="273"/>
                  </a:moveTo>
                  <a:lnTo>
                    <a:pt x="817713" y="582192"/>
                  </a:lnTo>
                  <a:lnTo>
                    <a:pt x="806757" y="588139"/>
                  </a:lnTo>
                  <a:cubicBezTo>
                    <a:pt x="726960" y="642047"/>
                    <a:pt x="674497" y="733342"/>
                    <a:pt x="674497" y="836889"/>
                  </a:cubicBezTo>
                  <a:lnTo>
                    <a:pt x="676485" y="856609"/>
                  </a:lnTo>
                  <a:lnTo>
                    <a:pt x="996" y="856609"/>
                  </a:lnTo>
                  <a:lnTo>
                    <a:pt x="0" y="836889"/>
                  </a:lnTo>
                  <a:cubicBezTo>
                    <a:pt x="0" y="500520"/>
                    <a:pt x="170425" y="203956"/>
                    <a:pt x="429639" y="28835"/>
                  </a:cubicBezTo>
                  <a:close/>
                  <a:moveTo>
                    <a:pt x="1471858" y="0"/>
                  </a:moveTo>
                  <a:lnTo>
                    <a:pt x="1519321" y="28833"/>
                  </a:lnTo>
                  <a:cubicBezTo>
                    <a:pt x="1778534" y="203955"/>
                    <a:pt x="1948960" y="500519"/>
                    <a:pt x="1948960" y="836889"/>
                  </a:cubicBezTo>
                  <a:lnTo>
                    <a:pt x="1947964" y="856609"/>
                  </a:lnTo>
                  <a:lnTo>
                    <a:pt x="1272474" y="856608"/>
                  </a:lnTo>
                  <a:lnTo>
                    <a:pt x="1274462" y="836889"/>
                  </a:lnTo>
                  <a:cubicBezTo>
                    <a:pt x="1274463" y="733341"/>
                    <a:pt x="1222000" y="642047"/>
                    <a:pt x="1142202" y="588137"/>
                  </a:cubicBezTo>
                  <a:lnTo>
                    <a:pt x="1130785" y="581941"/>
                  </a:lnTo>
                  <a:close/>
                </a:path>
              </a:pathLst>
            </a:custGeom>
            <a:solidFill>
              <a:srgbClr val="5EC135"/>
            </a:solidFill>
            <a:ln>
              <a:solidFill>
                <a:srgbClr val="469128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  <p:sp>
        <p:nvSpPr>
          <p:cNvPr id="15" name="Rounded Rectangle 17">
            <a:extLst>
              <a:ext uri="{FF2B5EF4-FFF2-40B4-BE49-F238E27FC236}">
                <a16:creationId xmlns:a16="http://schemas.microsoft.com/office/drawing/2014/main" id="{FD2D2A60-5AA5-9175-2EC6-D5BCFD9FFA43}"/>
              </a:ext>
            </a:extLst>
          </p:cNvPr>
          <p:cNvSpPr/>
          <p:nvPr/>
        </p:nvSpPr>
        <p:spPr>
          <a:xfrm>
            <a:off x="10459085" y="1513379"/>
            <a:ext cx="1080149" cy="432000"/>
          </a:xfrm>
          <a:prstGeom prst="roundRect">
            <a:avLst/>
          </a:prstGeom>
          <a:solidFill>
            <a:srgbClr val="FFC000"/>
          </a:solidFill>
          <a:ln>
            <a:solidFill>
              <a:srgbClr val="F68B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EDMS </a:t>
            </a:r>
            <a:r>
              <a:rPr lang="en-GB" sz="1000" b="1" dirty="0" smtClean="0"/>
              <a:t>2435122 (v2.0)</a:t>
            </a:r>
            <a:endParaRPr lang="en-GB" sz="1000" b="1" dirty="0">
              <a:solidFill>
                <a:schemeClr val="bg1"/>
              </a:solidFill>
            </a:endParaRPr>
          </a:p>
        </p:txBody>
      </p:sp>
      <p:pic>
        <p:nvPicPr>
          <p:cNvPr id="16" name="Picture 15" descr="Chart, histogram&#10;&#10;Description automatically generated">
            <a:extLst>
              <a:ext uri="{FF2B5EF4-FFF2-40B4-BE49-F238E27FC236}">
                <a16:creationId xmlns:a16="http://schemas.microsoft.com/office/drawing/2014/main" id="{475521BC-9D96-CB33-772E-D7D2B41CD8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663" y="1051609"/>
            <a:ext cx="8436561" cy="49498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CA7FDBE-2220-7B39-A747-B1653DB2E793}"/>
              </a:ext>
            </a:extLst>
          </p:cNvPr>
          <p:cNvSpPr txBox="1"/>
          <p:nvPr/>
        </p:nvSpPr>
        <p:spPr>
          <a:xfrm>
            <a:off x="2153604" y="4569343"/>
            <a:ext cx="4662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/>
              <a:t>Projected radiation levels at the end of </a:t>
            </a:r>
            <a:r>
              <a:rPr lang="en-GB" sz="800" i="1" dirty="0" smtClean="0"/>
              <a:t>proton-proton </a:t>
            </a:r>
            <a:r>
              <a:rPr lang="en-GB" sz="800" i="1" dirty="0"/>
              <a:t>physics (working distance, ~40 cm) for </a:t>
            </a:r>
            <a:r>
              <a:rPr lang="en-GB" sz="800" i="1" dirty="0" smtClean="0"/>
              <a:t>LSS1.</a:t>
            </a:r>
          </a:p>
          <a:p>
            <a:pPr algn="ctr"/>
            <a:r>
              <a:rPr lang="en-GB" sz="800" i="1" dirty="0" smtClean="0"/>
              <a:t>Run 3 up to end of 2025. Limits for low-occupancy </a:t>
            </a:r>
            <a:r>
              <a:rPr lang="en-GB" sz="800" i="1" dirty="0"/>
              <a:t>area (&lt;20 % of working time</a:t>
            </a:r>
            <a:r>
              <a:rPr lang="en-GB" sz="800" i="1" dirty="0" smtClean="0"/>
              <a:t>)</a:t>
            </a:r>
            <a:endParaRPr lang="en-GB" sz="800" i="1" dirty="0"/>
          </a:p>
        </p:txBody>
      </p:sp>
    </p:spTree>
    <p:extLst>
      <p:ext uri="{BB962C8B-B14F-4D97-AF65-F5344CB8AC3E}">
        <p14:creationId xmlns:p14="http://schemas.microsoft.com/office/powerpoint/2010/main" val="165321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HSE.potx" id="{841DCAEE-5DAD-4E72-AC6C-2C4A54B657D8}" vid="{8F3FBE16-54EC-4D94-B216-CB2703F7C0AA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HSE.potx" id="{841DCAEE-5DAD-4E72-AC6C-2C4A54B657D8}" vid="{59B2110F-F450-416E-A4EC-7820BCD309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8B13C3A6EF814C91E7FEE7F9FA2C89" ma:contentTypeVersion="0" ma:contentTypeDescription="Create a new document." ma:contentTypeScope="" ma:versionID="1d46168935def781a42c1bef1ce57e7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9F8EBC-5DE9-41F9-8DAC-4BBFFA6E290D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BADADA1-373A-435C-B521-A6ED318CCD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E149C7E-F112-4626-83FE-B9F26F9816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CERN_HSE</Template>
  <TotalTime>264858</TotalTime>
  <Words>4312</Words>
  <Application>Microsoft Office PowerPoint</Application>
  <PresentationFormat>Widescreen</PresentationFormat>
  <Paragraphs>628</Paragraphs>
  <Slides>37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Courier New</vt:lpstr>
      <vt:lpstr>Symbol</vt:lpstr>
      <vt:lpstr>Wingdings</vt:lpstr>
      <vt:lpstr>CERNCorporate16-9</vt:lpstr>
      <vt:lpstr>End Slides</vt:lpstr>
      <vt:lpstr>PowerPoint Presentation</vt:lpstr>
      <vt:lpstr>Radiation protection aspects  for HL-LHC </vt:lpstr>
      <vt:lpstr>Context and outline</vt:lpstr>
      <vt:lpstr>    Radiation Areas classification</vt:lpstr>
      <vt:lpstr>    ALARA Levels at CERN</vt:lpstr>
      <vt:lpstr>    FLUKA modelling</vt:lpstr>
      <vt:lpstr>    LS3: Residual H*(10)</vt:lpstr>
      <vt:lpstr>    LS3: Residual H*(10) LSS1</vt:lpstr>
      <vt:lpstr>    LS2 vs. LS3: Residual H*(10)</vt:lpstr>
      <vt:lpstr>    Upgrade of the LHC TAN</vt:lpstr>
      <vt:lpstr>    Upgrade of the LHC QRL</vt:lpstr>
      <vt:lpstr>    Core excavation: EYETS vs LS3</vt:lpstr>
      <vt:lpstr>    HL-LHC/LS3 RW forecast</vt:lpstr>
      <vt:lpstr>    Radioactive material/waste</vt:lpstr>
      <vt:lpstr>    De-cabling</vt:lpstr>
      <vt:lpstr>    HL-LHC LSS1&amp; LSS5 – RDR LS4</vt:lpstr>
      <vt:lpstr>    HL-LHC LSS1&amp; LSS5 – RDR LS4</vt:lpstr>
      <vt:lpstr>    New HL-LHC galleries</vt:lpstr>
      <vt:lpstr>     Air activation in the HL-LHC galleries</vt:lpstr>
      <vt:lpstr>    HL-LHC: Co content</vt:lpstr>
      <vt:lpstr>Take home message</vt:lpstr>
      <vt:lpstr>PowerPoint Presentation</vt:lpstr>
      <vt:lpstr>PowerPoint Presentation</vt:lpstr>
      <vt:lpstr>Reference list (Technical Notes)</vt:lpstr>
      <vt:lpstr>Reference list (Presentations)</vt:lpstr>
      <vt:lpstr>LS3: LSS1 Residual H*(10)</vt:lpstr>
      <vt:lpstr>LS3: LSS1 Residual H*(10)</vt:lpstr>
      <vt:lpstr>LS3: Residual H*(10) LSS1 vs. LSS5 </vt:lpstr>
      <vt:lpstr>FLUKA simulations: operational RP</vt:lpstr>
      <vt:lpstr>FLUKA simulations: TDE autopsy sequence</vt:lpstr>
      <vt:lpstr>Radioactive Waste Management </vt:lpstr>
      <vt:lpstr>CERN Radioactive Waste disposal pathways</vt:lpstr>
      <vt:lpstr>Context and FLUKA modelling</vt:lpstr>
      <vt:lpstr>Prompt H*(10) </vt:lpstr>
      <vt:lpstr>     Air activation in the HL-LHC galleries</vt:lpstr>
      <vt:lpstr>HL-LHC collimators:  </vt:lpstr>
      <vt:lpstr>    New HL-LHC galleries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Angelo Infantino</dc:creator>
  <cp:lastModifiedBy>Angelo Infantino</cp:lastModifiedBy>
  <cp:revision>3717</cp:revision>
  <dcterms:created xsi:type="dcterms:W3CDTF">2019-03-26T13:33:49Z</dcterms:created>
  <dcterms:modified xsi:type="dcterms:W3CDTF">2022-09-19T14:37:34Z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0x010100288B13C3A6EF814C91E7FEE7F9FA2C89</vt:lpwstr>
  </property>
</Properties>
</file>