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3"/>
  </p:notesMasterIdLst>
  <p:sldIdLst>
    <p:sldId id="256" r:id="rId2"/>
    <p:sldId id="274" r:id="rId3"/>
    <p:sldId id="306" r:id="rId4"/>
    <p:sldId id="302" r:id="rId5"/>
    <p:sldId id="345" r:id="rId6"/>
    <p:sldId id="276" r:id="rId7"/>
    <p:sldId id="282" r:id="rId8"/>
    <p:sldId id="303" r:id="rId9"/>
    <p:sldId id="283" r:id="rId10"/>
    <p:sldId id="257" r:id="rId11"/>
    <p:sldId id="258" r:id="rId12"/>
    <p:sldId id="262" r:id="rId13"/>
    <p:sldId id="304" r:id="rId14"/>
    <p:sldId id="284" r:id="rId15"/>
    <p:sldId id="297" r:id="rId16"/>
    <p:sldId id="305" r:id="rId17"/>
    <p:sldId id="334" r:id="rId18"/>
    <p:sldId id="335" r:id="rId19"/>
    <p:sldId id="340" r:id="rId20"/>
    <p:sldId id="341" r:id="rId21"/>
    <p:sldId id="342" r:id="rId22"/>
    <p:sldId id="347" r:id="rId23"/>
    <p:sldId id="343" r:id="rId24"/>
    <p:sldId id="344" r:id="rId25"/>
    <p:sldId id="298" r:id="rId26"/>
    <p:sldId id="346" r:id="rId27"/>
    <p:sldId id="273" r:id="rId28"/>
    <p:sldId id="289" r:id="rId29"/>
    <p:sldId id="285" r:id="rId30"/>
    <p:sldId id="299" r:id="rId31"/>
    <p:sldId id="30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E7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71"/>
    <p:restoredTop sz="94934"/>
  </p:normalViewPr>
  <p:slideViewPr>
    <p:cSldViewPr snapToGrid="0" snapToObjects="1">
      <p:cViewPr varScale="1">
        <p:scale>
          <a:sx n="82" d="100"/>
          <a:sy n="82" d="100"/>
        </p:scale>
        <p:origin x="106" y="14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7D5CF9-9165-4A5D-ABBD-A6A2288F578A}" type="datetimeFigureOut">
              <a:rPr lang="en-GB" smtClean="0"/>
              <a:t>18/09/2022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57EFFC-2F9E-467C-9B9F-E4D30C6105A7}" type="slidenum">
              <a:rPr lang="en-GB" smtClean="0"/>
              <a:t>‹#›</a:t>
            </a:fld>
            <a:endParaRPr lang="en-GB"/>
          </a:p>
        </p:txBody>
      </p:sp>
    </p:spTree>
    <p:extLst>
      <p:ext uri="{BB962C8B-B14F-4D97-AF65-F5344CB8AC3E}">
        <p14:creationId xmlns:p14="http://schemas.microsoft.com/office/powerpoint/2010/main" val="4205331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2190d6eb10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12190d6eb10_0_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g12190d6eb10_0_2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pl-PL" dirty="0">
                <a:solidFill>
                  <a:schemeClr val="accent2">
                    <a:lumMod val="60000"/>
                    <a:lumOff val="40000"/>
                  </a:schemeClr>
                </a:solidFill>
              </a:rPr>
              <a:t>Q</a:t>
            </a:r>
            <a:r>
              <a:rPr lang="pl-PL" dirty="0"/>
              <a:t>RL – </a:t>
            </a:r>
            <a:r>
              <a:rPr lang="en-GB" dirty="0">
                <a:solidFill>
                  <a:srgbClr val="FFC000"/>
                </a:solidFill>
              </a:rPr>
              <a:t>c</a:t>
            </a:r>
            <a:r>
              <a:rPr lang="en-GB" dirty="0"/>
              <a:t>ryogenic</a:t>
            </a:r>
            <a:r>
              <a:rPr lang="pl-PL" dirty="0"/>
              <a:t> Ring lin</a:t>
            </a:r>
            <a:r>
              <a:rPr lang="en-GB" dirty="0"/>
              <a:t>e. Cryogenic supply line to supply</a:t>
            </a:r>
            <a:r>
              <a:rPr lang="en-GB" baseline="0" dirty="0"/>
              <a:t> helium to the magnets in the tunnel.</a:t>
            </a:r>
            <a:endParaRPr lang="en-GB" dirty="0"/>
          </a:p>
          <a:p>
            <a:r>
              <a:rPr lang="en-GB" dirty="0"/>
              <a:t>For Colling system</a:t>
            </a:r>
            <a:endParaRPr lang="pl-PL" dirty="0"/>
          </a:p>
          <a:p>
            <a:r>
              <a:rPr lang="pl-PL" dirty="0"/>
              <a:t>What is inside?</a:t>
            </a:r>
            <a:r>
              <a:rPr lang="en-GB" baseline="0" dirty="0"/>
              <a:t> </a:t>
            </a:r>
            <a:r>
              <a:rPr lang="en-GB" dirty="0"/>
              <a:t>Cold </a:t>
            </a:r>
            <a:r>
              <a:rPr lang="pl-PL" dirty="0"/>
              <a:t>Helium </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23</a:t>
            </a:fld>
            <a:endParaRPr lang="fr-FR"/>
          </a:p>
        </p:txBody>
      </p:sp>
    </p:spTree>
    <p:extLst>
      <p:ext uri="{BB962C8B-B14F-4D97-AF65-F5344CB8AC3E}">
        <p14:creationId xmlns:p14="http://schemas.microsoft.com/office/powerpoint/2010/main" val="2276247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pl-PL" dirty="0">
                <a:solidFill>
                  <a:schemeClr val="accent2">
                    <a:lumMod val="60000"/>
                    <a:lumOff val="40000"/>
                  </a:schemeClr>
                </a:solidFill>
              </a:rPr>
              <a:t>Q</a:t>
            </a:r>
            <a:r>
              <a:rPr lang="pl-PL" dirty="0"/>
              <a:t>RL – </a:t>
            </a:r>
            <a:r>
              <a:rPr lang="en-GB" dirty="0">
                <a:solidFill>
                  <a:srgbClr val="FFC000"/>
                </a:solidFill>
              </a:rPr>
              <a:t>c</a:t>
            </a:r>
            <a:r>
              <a:rPr lang="en-GB" dirty="0"/>
              <a:t>ryogenic</a:t>
            </a:r>
            <a:r>
              <a:rPr lang="pl-PL" dirty="0"/>
              <a:t> Ring lin</a:t>
            </a:r>
            <a:r>
              <a:rPr lang="en-GB" dirty="0"/>
              <a:t>e. Cryogenic supply line to supply</a:t>
            </a:r>
            <a:r>
              <a:rPr lang="en-GB" baseline="0" dirty="0"/>
              <a:t> helium to the magnets in the tunnel.</a:t>
            </a:r>
            <a:endParaRPr lang="en-GB" dirty="0"/>
          </a:p>
          <a:p>
            <a:r>
              <a:rPr lang="en-GB" dirty="0"/>
              <a:t>For Colling system</a:t>
            </a:r>
            <a:endParaRPr lang="pl-PL" dirty="0"/>
          </a:p>
          <a:p>
            <a:r>
              <a:rPr lang="pl-PL" dirty="0"/>
              <a:t>What is inside?</a:t>
            </a:r>
            <a:r>
              <a:rPr lang="en-GB" baseline="0" dirty="0"/>
              <a:t> </a:t>
            </a:r>
            <a:r>
              <a:rPr lang="en-GB" dirty="0"/>
              <a:t>Cold </a:t>
            </a:r>
            <a:r>
              <a:rPr lang="pl-PL" dirty="0"/>
              <a:t>Helium </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24</a:t>
            </a:fld>
            <a:endParaRPr lang="fr-FR"/>
          </a:p>
        </p:txBody>
      </p:sp>
    </p:spTree>
    <p:extLst>
      <p:ext uri="{BB962C8B-B14F-4D97-AF65-F5344CB8AC3E}">
        <p14:creationId xmlns:p14="http://schemas.microsoft.com/office/powerpoint/2010/main" val="1820458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Current phase</a:t>
            </a:r>
            <a:r>
              <a:rPr lang="en-GB" baseline="0" dirty="0"/>
              <a:t> of the EBTS.</a:t>
            </a:r>
            <a:br>
              <a:rPr lang="en-GB" baseline="0" dirty="0"/>
            </a:br>
            <a:r>
              <a:rPr lang="en-GB" baseline="0" dirty="0"/>
              <a:t>Primary assets are the Electron Gun, BDB and Collector.</a:t>
            </a:r>
          </a:p>
          <a:p>
            <a:r>
              <a:rPr lang="en-GB" baseline="0" dirty="0"/>
              <a:t>There is also a Sector Valve and x4 Solenoid magnets.</a:t>
            </a:r>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pl-PL" dirty="0">
                <a:solidFill>
                  <a:schemeClr val="accent2">
                    <a:lumMod val="60000"/>
                    <a:lumOff val="40000"/>
                  </a:schemeClr>
                </a:solidFill>
              </a:rPr>
              <a:t>Q</a:t>
            </a:r>
            <a:r>
              <a:rPr lang="pl-PL" dirty="0"/>
              <a:t>RL – </a:t>
            </a:r>
            <a:r>
              <a:rPr lang="en-GB" dirty="0">
                <a:solidFill>
                  <a:srgbClr val="FFC000"/>
                </a:solidFill>
              </a:rPr>
              <a:t>c</a:t>
            </a:r>
            <a:r>
              <a:rPr lang="en-GB" dirty="0"/>
              <a:t>ryogenic</a:t>
            </a:r>
            <a:r>
              <a:rPr lang="pl-PL" dirty="0"/>
              <a:t> Ring lin</a:t>
            </a:r>
            <a:r>
              <a:rPr lang="en-GB" dirty="0"/>
              <a:t>e. Cryogenic supply line to supply</a:t>
            </a:r>
            <a:r>
              <a:rPr lang="en-GB" baseline="0" dirty="0"/>
              <a:t> helium to the magnets in the tunnel.</a:t>
            </a:r>
            <a:endParaRPr lang="en-GB" dirty="0"/>
          </a:p>
          <a:p>
            <a:r>
              <a:rPr lang="en-GB" dirty="0"/>
              <a:t>For Colling system</a:t>
            </a:r>
            <a:endParaRPr lang="pl-PL" dirty="0"/>
          </a:p>
          <a:p>
            <a:r>
              <a:rPr lang="pl-PL" dirty="0"/>
              <a:t>What is inside?</a:t>
            </a:r>
            <a:r>
              <a:rPr lang="en-GB" baseline="0" dirty="0"/>
              <a:t> </a:t>
            </a:r>
            <a:r>
              <a:rPr lang="en-GB" dirty="0"/>
              <a:t>Cold </a:t>
            </a:r>
            <a:r>
              <a:rPr lang="pl-PL" dirty="0"/>
              <a:t>Helium </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656847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pl-PL" dirty="0">
                <a:solidFill>
                  <a:schemeClr val="accent2">
                    <a:lumMod val="60000"/>
                    <a:lumOff val="40000"/>
                  </a:schemeClr>
                </a:solidFill>
              </a:rPr>
              <a:t>Q</a:t>
            </a:r>
            <a:r>
              <a:rPr lang="pl-PL" dirty="0"/>
              <a:t>RL – </a:t>
            </a:r>
            <a:r>
              <a:rPr lang="en-GB" dirty="0">
                <a:solidFill>
                  <a:srgbClr val="FFC000"/>
                </a:solidFill>
              </a:rPr>
              <a:t>c</a:t>
            </a:r>
            <a:r>
              <a:rPr lang="en-GB" dirty="0"/>
              <a:t>ryogenic</a:t>
            </a:r>
            <a:r>
              <a:rPr lang="pl-PL" dirty="0"/>
              <a:t> Ring lin</a:t>
            </a:r>
            <a:r>
              <a:rPr lang="en-GB" dirty="0"/>
              <a:t>e. Cryogenic supply line to supply</a:t>
            </a:r>
            <a:r>
              <a:rPr lang="en-GB" baseline="0" dirty="0"/>
              <a:t> helium to the magnets in the tunnel.</a:t>
            </a:r>
            <a:endParaRPr lang="en-GB" dirty="0"/>
          </a:p>
          <a:p>
            <a:r>
              <a:rPr lang="en-GB" dirty="0"/>
              <a:t>For Colling system</a:t>
            </a:r>
            <a:endParaRPr lang="pl-PL" dirty="0"/>
          </a:p>
          <a:p>
            <a:r>
              <a:rPr lang="pl-PL" dirty="0"/>
              <a:t>What is inside?</a:t>
            </a:r>
            <a:r>
              <a:rPr lang="en-GB" baseline="0" dirty="0"/>
              <a:t> </a:t>
            </a:r>
            <a:r>
              <a:rPr lang="en-GB" dirty="0"/>
              <a:t>Cold </a:t>
            </a:r>
            <a:r>
              <a:rPr lang="pl-PL" dirty="0"/>
              <a:t>Helium </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4115330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pl-PL" dirty="0">
                <a:solidFill>
                  <a:schemeClr val="accent2">
                    <a:lumMod val="60000"/>
                    <a:lumOff val="40000"/>
                  </a:schemeClr>
                </a:solidFill>
              </a:rPr>
              <a:t>Q</a:t>
            </a:r>
            <a:r>
              <a:rPr lang="pl-PL" dirty="0"/>
              <a:t>RL – </a:t>
            </a:r>
            <a:r>
              <a:rPr lang="en-GB" dirty="0">
                <a:solidFill>
                  <a:srgbClr val="FFC000"/>
                </a:solidFill>
              </a:rPr>
              <a:t>c</a:t>
            </a:r>
            <a:r>
              <a:rPr lang="en-GB" dirty="0"/>
              <a:t>ryogenic</a:t>
            </a:r>
            <a:r>
              <a:rPr lang="pl-PL" dirty="0"/>
              <a:t> Ring lin</a:t>
            </a:r>
            <a:r>
              <a:rPr lang="en-GB" dirty="0"/>
              <a:t>e. Cryogenic supply line to supply</a:t>
            </a:r>
            <a:r>
              <a:rPr lang="en-GB" baseline="0" dirty="0"/>
              <a:t> helium to the magnets in the tunnel.</a:t>
            </a:r>
            <a:endParaRPr lang="en-GB" dirty="0"/>
          </a:p>
          <a:p>
            <a:r>
              <a:rPr lang="en-GB" dirty="0"/>
              <a:t>For Colling system</a:t>
            </a:r>
            <a:endParaRPr lang="pl-PL" dirty="0"/>
          </a:p>
          <a:p>
            <a:r>
              <a:rPr lang="pl-PL" dirty="0"/>
              <a:t>What is inside?</a:t>
            </a:r>
            <a:r>
              <a:rPr lang="en-GB" baseline="0" dirty="0"/>
              <a:t> </a:t>
            </a:r>
            <a:r>
              <a:rPr lang="en-GB" dirty="0"/>
              <a:t>Cold </a:t>
            </a:r>
            <a:r>
              <a:rPr lang="pl-PL" dirty="0"/>
              <a:t>Helium </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2211031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pl-PL" dirty="0">
                <a:solidFill>
                  <a:schemeClr val="accent2">
                    <a:lumMod val="60000"/>
                    <a:lumOff val="40000"/>
                  </a:schemeClr>
                </a:solidFill>
              </a:rPr>
              <a:t>Q</a:t>
            </a:r>
            <a:r>
              <a:rPr lang="pl-PL" dirty="0"/>
              <a:t>RL – </a:t>
            </a:r>
            <a:r>
              <a:rPr lang="en-GB" dirty="0">
                <a:solidFill>
                  <a:srgbClr val="FFC000"/>
                </a:solidFill>
              </a:rPr>
              <a:t>c</a:t>
            </a:r>
            <a:r>
              <a:rPr lang="en-GB" dirty="0"/>
              <a:t>ryogenic</a:t>
            </a:r>
            <a:r>
              <a:rPr lang="pl-PL" dirty="0"/>
              <a:t> Ring lin</a:t>
            </a:r>
            <a:r>
              <a:rPr lang="en-GB" dirty="0"/>
              <a:t>e. Cryogenic supply line to supply</a:t>
            </a:r>
            <a:r>
              <a:rPr lang="en-GB" baseline="0" dirty="0"/>
              <a:t> helium to the magnets in the tunnel.</a:t>
            </a:r>
            <a:endParaRPr lang="en-GB" dirty="0"/>
          </a:p>
          <a:p>
            <a:r>
              <a:rPr lang="en-GB" dirty="0"/>
              <a:t>For Colling system</a:t>
            </a:r>
            <a:endParaRPr lang="pl-PL" dirty="0"/>
          </a:p>
          <a:p>
            <a:r>
              <a:rPr lang="pl-PL" dirty="0"/>
              <a:t>What is inside?</a:t>
            </a:r>
            <a:r>
              <a:rPr lang="en-GB" baseline="0" dirty="0"/>
              <a:t> </a:t>
            </a:r>
            <a:r>
              <a:rPr lang="en-GB" dirty="0"/>
              <a:t>Cold </a:t>
            </a:r>
            <a:r>
              <a:rPr lang="pl-PL" dirty="0"/>
              <a:t>Helium </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3888500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pl-PL" dirty="0">
                <a:solidFill>
                  <a:schemeClr val="accent2">
                    <a:lumMod val="60000"/>
                    <a:lumOff val="40000"/>
                  </a:schemeClr>
                </a:solidFill>
              </a:rPr>
              <a:t>Q</a:t>
            </a:r>
            <a:r>
              <a:rPr lang="pl-PL" dirty="0"/>
              <a:t>RL – </a:t>
            </a:r>
            <a:r>
              <a:rPr lang="en-GB" dirty="0">
                <a:solidFill>
                  <a:srgbClr val="FFC000"/>
                </a:solidFill>
              </a:rPr>
              <a:t>c</a:t>
            </a:r>
            <a:r>
              <a:rPr lang="en-GB" dirty="0"/>
              <a:t>ryogenic</a:t>
            </a:r>
            <a:r>
              <a:rPr lang="pl-PL" dirty="0"/>
              <a:t> Ring lin</a:t>
            </a:r>
            <a:r>
              <a:rPr lang="en-GB" dirty="0"/>
              <a:t>e. Cryogenic supply line to supply</a:t>
            </a:r>
            <a:r>
              <a:rPr lang="en-GB" baseline="0" dirty="0"/>
              <a:t> helium to the magnets in the tunnel.</a:t>
            </a:r>
            <a:endParaRPr lang="en-GB" dirty="0"/>
          </a:p>
          <a:p>
            <a:r>
              <a:rPr lang="en-GB" dirty="0"/>
              <a:t>For Colling system</a:t>
            </a:r>
            <a:endParaRPr lang="pl-PL" dirty="0"/>
          </a:p>
          <a:p>
            <a:r>
              <a:rPr lang="pl-PL" dirty="0"/>
              <a:t>What is inside?</a:t>
            </a:r>
            <a:r>
              <a:rPr lang="en-GB" baseline="0" dirty="0"/>
              <a:t> </a:t>
            </a:r>
            <a:r>
              <a:rPr lang="en-GB" dirty="0"/>
              <a:t>Cold </a:t>
            </a:r>
            <a:r>
              <a:rPr lang="pl-PL" dirty="0"/>
              <a:t>Helium </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1962652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pl-PL" dirty="0">
                <a:solidFill>
                  <a:schemeClr val="accent2">
                    <a:lumMod val="60000"/>
                    <a:lumOff val="40000"/>
                  </a:schemeClr>
                </a:solidFill>
              </a:rPr>
              <a:t>Q</a:t>
            </a:r>
            <a:r>
              <a:rPr lang="pl-PL" dirty="0"/>
              <a:t>RL – </a:t>
            </a:r>
            <a:r>
              <a:rPr lang="en-GB" dirty="0">
                <a:solidFill>
                  <a:srgbClr val="FFC000"/>
                </a:solidFill>
              </a:rPr>
              <a:t>c</a:t>
            </a:r>
            <a:r>
              <a:rPr lang="en-GB" dirty="0"/>
              <a:t>ryogenic</a:t>
            </a:r>
            <a:r>
              <a:rPr lang="pl-PL" dirty="0"/>
              <a:t> Ring lin</a:t>
            </a:r>
            <a:r>
              <a:rPr lang="en-GB" dirty="0"/>
              <a:t>e. Cryogenic supply line to supply</a:t>
            </a:r>
            <a:r>
              <a:rPr lang="en-GB" baseline="0" dirty="0"/>
              <a:t> helium to the magnets in the tunnel.</a:t>
            </a:r>
            <a:endParaRPr lang="en-GB" dirty="0"/>
          </a:p>
          <a:p>
            <a:r>
              <a:rPr lang="en-GB" dirty="0"/>
              <a:t>For Colling system</a:t>
            </a:r>
            <a:endParaRPr lang="pl-PL" dirty="0"/>
          </a:p>
          <a:p>
            <a:r>
              <a:rPr lang="pl-PL" dirty="0"/>
              <a:t>What is inside?</a:t>
            </a:r>
            <a:r>
              <a:rPr lang="en-GB" baseline="0" dirty="0"/>
              <a:t> </a:t>
            </a:r>
            <a:r>
              <a:rPr lang="en-GB" dirty="0"/>
              <a:t>Cold </a:t>
            </a:r>
            <a:r>
              <a:rPr lang="pl-PL" dirty="0"/>
              <a:t>Helium </a:t>
            </a:r>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23475967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828800" y="6356351"/>
            <a:ext cx="8412000" cy="360000"/>
          </a:xfrm>
        </p:spPr>
        <p:txBody>
          <a:bodyPr lIns="0" tIns="0" rIns="0" bIns="0" anchor="b" anchorCtr="0"/>
          <a:lstStyle>
            <a:lvl1pPr algn="r">
              <a:defRPr>
                <a:solidFill>
                  <a:schemeClr val="accent1"/>
                </a:solidFill>
              </a:defRPr>
            </a:lvl1pPr>
          </a:lstStyle>
          <a:p>
            <a:r>
              <a:rPr lang="en-GB" noProof="0"/>
              <a:t>TCC meeting 30 09 2021 </a:t>
            </a:r>
            <a:endParaRPr lang="en-GB" noProof="0" dirty="0"/>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609600" y="6070604"/>
            <a:ext cx="6096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3" name="Image 4" descr="CERN-logo_outline.jpg"/>
          <p:cNvPicPr>
            <a:picLocks noChangeAspect="1"/>
          </p:cNvPicPr>
          <p:nvPr userDrawn="1"/>
        </p:nvPicPr>
        <p:blipFill>
          <a:blip r:embed="rId4"/>
          <a:stretch>
            <a:fillRect/>
          </a:stretch>
        </p:blipFill>
        <p:spPr>
          <a:xfrm>
            <a:off x="502920" y="5875867"/>
            <a:ext cx="817880" cy="804333"/>
          </a:xfrm>
          <a:prstGeom prst="rect">
            <a:avLst/>
          </a:prstGeom>
        </p:spPr>
      </p:pic>
    </p:spTree>
    <p:extLst>
      <p:ext uri="{BB962C8B-B14F-4D97-AF65-F5344CB8AC3E}">
        <p14:creationId xmlns:p14="http://schemas.microsoft.com/office/powerpoint/2010/main" val="1155586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lvl1pPr algn="l">
              <a:defRPr/>
            </a:lvl1pPr>
            <a:lvl2pPr algn="l">
              <a:defRPr/>
            </a:lvl2pPr>
            <a:lvl3pPr algn="l">
              <a:defRPr/>
            </a:lvl3pPr>
            <a:lvl4pPr algn="l">
              <a:defRPr/>
            </a:lvl4pPr>
            <a:lvl5pPr algn="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1"/>
            <a:ext cx="8836000" cy="360000"/>
          </a:xfrm>
        </p:spPr>
        <p:txBody>
          <a:bodyPr/>
          <a:lstStyle/>
          <a:p>
            <a:r>
              <a:rPr lang="en-GB" noProof="0"/>
              <a:t>TCC meeting 30 09 2021 </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930400" y="6106755"/>
            <a:ext cx="6096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2"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1635049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2540000" y="6356351"/>
            <a:ext cx="8836000" cy="360000"/>
          </a:xfrm>
        </p:spPr>
        <p:txBody>
          <a:bodyPr/>
          <a:lstStyle/>
          <a:p>
            <a:r>
              <a:rPr lang="en-GB" noProof="0"/>
              <a:t>TCC meeting 30 09 2021 </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930400" y="6106755"/>
            <a:ext cx="609600" cy="6096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4"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1624281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1"/>
            <a:ext cx="8836000" cy="360000"/>
          </a:xfrm>
        </p:spPr>
        <p:txBody>
          <a:bodyPr/>
          <a:lstStyle/>
          <a:p>
            <a:r>
              <a:rPr lang="en-GB" noProof="0"/>
              <a:t>TCC meeting 30 09 2021 </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930400" y="6106755"/>
            <a:ext cx="609600" cy="6096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0"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1755578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noProof="0"/>
              <a:t>TCC meeting 30 09 2021 </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930400" y="6106755"/>
            <a:ext cx="609600" cy="6096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9"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3209804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noProof="0"/>
              <a:t>TCC meeting 30 09 2021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a:t>Image title</a:t>
            </a:r>
          </a:p>
        </p:txBody>
      </p:sp>
      <p:grpSp>
        <p:nvGrpSpPr>
          <p:cNvPr id="8" name="Grouper 5"/>
          <p:cNvGrpSpPr/>
          <p:nvPr userDrawn="1"/>
        </p:nvGrpSpPr>
        <p:grpSpPr>
          <a:xfrm>
            <a:off x="1930400" y="6106755"/>
            <a:ext cx="609600" cy="6096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2" name="Image 6" descr="CERN-logo_outline.jpg"/>
          <p:cNvPicPr>
            <a:picLocks noChangeAspect="1"/>
          </p:cNvPicPr>
          <p:nvPr userDrawn="1"/>
        </p:nvPicPr>
        <p:blipFill>
          <a:blip r:embed="rId2"/>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620610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802400" y="6356351"/>
            <a:ext cx="8587200" cy="360000"/>
          </a:xfrm>
        </p:spPr>
        <p:txBody>
          <a:bodyPr/>
          <a:lstStyle/>
          <a:p>
            <a:r>
              <a:rPr lang="en-GB" noProof="0"/>
              <a:t>TCC meeting 30 09 2021 </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828804" y="381001"/>
            <a:ext cx="4179545" cy="1694169"/>
          </a:xfrm>
          <a:prstGeom prst="rect">
            <a:avLst/>
          </a:prstGeom>
        </p:spPr>
      </p:pic>
      <p:grpSp>
        <p:nvGrpSpPr>
          <p:cNvPr id="10" name="Grouper 9"/>
          <p:cNvGrpSpPr/>
          <p:nvPr userDrawn="1"/>
        </p:nvGrpSpPr>
        <p:grpSpPr>
          <a:xfrm>
            <a:off x="609600" y="6070604"/>
            <a:ext cx="609600" cy="6096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3" name="Image 4" descr="CERN-logo_outline.jpg"/>
          <p:cNvPicPr>
            <a:picLocks noChangeAspect="1"/>
          </p:cNvPicPr>
          <p:nvPr userDrawn="1"/>
        </p:nvPicPr>
        <p:blipFill>
          <a:blip r:embed="rId4"/>
          <a:stretch>
            <a:fillRect/>
          </a:stretch>
        </p:blipFill>
        <p:spPr>
          <a:xfrm>
            <a:off x="502920" y="5875867"/>
            <a:ext cx="817880" cy="804333"/>
          </a:xfrm>
          <a:prstGeom prst="rect">
            <a:avLst/>
          </a:prstGeom>
        </p:spPr>
      </p:pic>
    </p:spTree>
    <p:extLst>
      <p:ext uri="{BB962C8B-B14F-4D97-AF65-F5344CB8AC3E}">
        <p14:creationId xmlns:p14="http://schemas.microsoft.com/office/powerpoint/2010/main" val="2017495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5"/>
        <p:cNvGrpSpPr/>
        <p:nvPr/>
      </p:nvGrpSpPr>
      <p:grpSpPr>
        <a:xfrm>
          <a:off x="0" y="0"/>
          <a:ext cx="0" cy="0"/>
          <a:chOff x="0" y="0"/>
          <a:chExt cx="0" cy="0"/>
        </a:xfrm>
      </p:grpSpPr>
      <p:sp>
        <p:nvSpPr>
          <p:cNvPr id="26" name="Google Shape;26;p3"/>
          <p:cNvSpPr txBox="1">
            <a:spLocks noGrp="1"/>
          </p:cNvSpPr>
          <p:nvPr>
            <p:ph type="sldNum" idx="12"/>
          </p:nvPr>
        </p:nvSpPr>
        <p:spPr>
          <a:xfrm>
            <a:off x="11582400" y="6537960"/>
            <a:ext cx="609600" cy="320040"/>
          </a:xfrm>
          <a:prstGeom prst="rect">
            <a:avLst/>
          </a:prstGeom>
          <a:noFill/>
          <a:ln>
            <a:noFill/>
          </a:ln>
        </p:spPr>
        <p:txBody>
          <a:bodyPr spcFirstLastPara="1" wrap="square" lIns="91425" tIns="0" rIns="91425"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
        <p:nvSpPr>
          <p:cNvPr id="27" name="Google Shape;27;p3"/>
          <p:cNvSpPr txBox="1">
            <a:spLocks noGrp="1"/>
          </p:cNvSpPr>
          <p:nvPr>
            <p:ph type="body" idx="1"/>
          </p:nvPr>
        </p:nvSpPr>
        <p:spPr>
          <a:xfrm>
            <a:off x="609600" y="1188719"/>
            <a:ext cx="10972800" cy="5349240"/>
          </a:xfrm>
          <a:prstGeom prst="rect">
            <a:avLst/>
          </a:prstGeom>
          <a:noFill/>
          <a:ln>
            <a:noFill/>
          </a:ln>
        </p:spPr>
        <p:txBody>
          <a:bodyPr spcFirstLastPara="1" wrap="square" lIns="91425" tIns="0" rIns="91425" bIns="0" anchor="t" anchorCtr="0">
            <a:normAutofit/>
          </a:bodyPr>
          <a:lstStyle>
            <a:lvl1pPr marL="457200" lvl="0" indent="-431800" algn="l">
              <a:lnSpc>
                <a:spcPct val="120000"/>
              </a:lnSpc>
              <a:spcBef>
                <a:spcPts val="600"/>
              </a:spcBef>
              <a:spcAft>
                <a:spcPts val="0"/>
              </a:spcAft>
              <a:buSzPts val="3200"/>
              <a:buChar char="•"/>
              <a:defRPr>
                <a:latin typeface="Calibri"/>
                <a:ea typeface="Calibri"/>
                <a:cs typeface="Calibri"/>
                <a:sym typeface="Calibri"/>
              </a:defRPr>
            </a:lvl1pPr>
            <a:lvl2pPr marL="914400" lvl="1" indent="-421640" algn="l">
              <a:lnSpc>
                <a:spcPct val="120000"/>
              </a:lnSpc>
              <a:spcBef>
                <a:spcPts val="400"/>
              </a:spcBef>
              <a:spcAft>
                <a:spcPts val="0"/>
              </a:spcAft>
              <a:buSzPts val="3040"/>
              <a:buChar char="•"/>
              <a:defRPr>
                <a:latin typeface="Calibri"/>
                <a:ea typeface="Calibri"/>
                <a:cs typeface="Calibri"/>
                <a:sym typeface="Calibri"/>
              </a:defRPr>
            </a:lvl2pPr>
            <a:lvl3pPr marL="1371600" lvl="2" indent="-388619" algn="l">
              <a:lnSpc>
                <a:spcPct val="120000"/>
              </a:lnSpc>
              <a:spcBef>
                <a:spcPts val="200"/>
              </a:spcBef>
              <a:spcAft>
                <a:spcPts val="0"/>
              </a:spcAft>
              <a:buSzPts val="2520"/>
              <a:buChar char="•"/>
              <a:defRPr>
                <a:latin typeface="Calibri"/>
                <a:ea typeface="Calibri"/>
                <a:cs typeface="Calibri"/>
                <a:sym typeface="Calibri"/>
              </a:defRPr>
            </a:lvl3pPr>
            <a:lvl4pPr marL="1828800" lvl="3" indent="-388619" algn="l">
              <a:lnSpc>
                <a:spcPct val="120000"/>
              </a:lnSpc>
              <a:spcBef>
                <a:spcPts val="200"/>
              </a:spcBef>
              <a:spcAft>
                <a:spcPts val="0"/>
              </a:spcAft>
              <a:buSzPts val="2520"/>
              <a:buChar char="•"/>
              <a:defRPr>
                <a:latin typeface="Calibri"/>
                <a:ea typeface="Calibri"/>
                <a:cs typeface="Calibri"/>
                <a:sym typeface="Calibri"/>
              </a:defRPr>
            </a:lvl4pPr>
            <a:lvl5pPr marL="2286000" lvl="4" indent="-388620" algn="l">
              <a:lnSpc>
                <a:spcPct val="120000"/>
              </a:lnSpc>
              <a:spcBef>
                <a:spcPts val="0"/>
              </a:spcBef>
              <a:spcAft>
                <a:spcPts val="0"/>
              </a:spcAft>
              <a:buSzPts val="2520"/>
              <a:buChar char="•"/>
              <a:defRPr>
                <a:latin typeface="Calibri"/>
                <a:ea typeface="Calibri"/>
                <a:cs typeface="Calibri"/>
                <a:sym typeface="Calibri"/>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cxnSp>
        <p:nvCxnSpPr>
          <p:cNvPr id="28" name="Google Shape;28;p3"/>
          <p:cNvCxnSpPr/>
          <p:nvPr/>
        </p:nvCxnSpPr>
        <p:spPr>
          <a:xfrm>
            <a:off x="0" y="750725"/>
            <a:ext cx="1834400" cy="0"/>
          </a:xfrm>
          <a:prstGeom prst="straightConnector1">
            <a:avLst/>
          </a:prstGeom>
          <a:noFill/>
          <a:ln w="9525" cap="flat" cmpd="sng">
            <a:solidFill>
              <a:srgbClr val="CCCCCC"/>
            </a:solidFill>
            <a:prstDash val="solid"/>
            <a:round/>
            <a:headEnd type="none" w="med" len="med"/>
            <a:tailEnd type="none" w="med" len="med"/>
          </a:ln>
        </p:spPr>
      </p:cxnSp>
      <p:sp>
        <p:nvSpPr>
          <p:cNvPr id="29" name="Google Shape;29;p3"/>
          <p:cNvSpPr/>
          <p:nvPr/>
        </p:nvSpPr>
        <p:spPr>
          <a:xfrm>
            <a:off x="1089967" y="547767"/>
            <a:ext cx="541200" cy="405900"/>
          </a:xfrm>
          <a:prstGeom prst="ellipse">
            <a:avLst/>
          </a:prstGeom>
          <a:gradFill>
            <a:gsLst>
              <a:gs pos="0">
                <a:srgbClr val="7DC3D6"/>
              </a:gs>
              <a:gs pos="100000">
                <a:srgbClr val="398397"/>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0" name="Google Shape;30;p3"/>
          <p:cNvSpPr txBox="1"/>
          <p:nvPr/>
        </p:nvSpPr>
        <p:spPr>
          <a:xfrm>
            <a:off x="1841667" y="515112"/>
            <a:ext cx="5171200" cy="435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b="1">
              <a:solidFill>
                <a:srgbClr val="000000"/>
              </a:solidFill>
              <a:latin typeface="Lora"/>
              <a:ea typeface="Lora"/>
              <a:cs typeface="Lora"/>
              <a:sym typeface="Lora"/>
            </a:endParaRPr>
          </a:p>
        </p:txBody>
      </p:sp>
      <p:cxnSp>
        <p:nvCxnSpPr>
          <p:cNvPr id="31" name="Google Shape;31;p3"/>
          <p:cNvCxnSpPr/>
          <p:nvPr/>
        </p:nvCxnSpPr>
        <p:spPr>
          <a:xfrm>
            <a:off x="7020867" y="750725"/>
            <a:ext cx="5171200" cy="0"/>
          </a:xfrm>
          <a:prstGeom prst="straightConnector1">
            <a:avLst/>
          </a:prstGeom>
          <a:noFill/>
          <a:ln w="9525" cap="flat" cmpd="sng">
            <a:solidFill>
              <a:srgbClr val="CCCCCC"/>
            </a:solidFill>
            <a:prstDash val="solid"/>
            <a:round/>
            <a:headEnd type="none" w="med" len="med"/>
            <a:tailEnd type="none" w="med" len="med"/>
          </a:ln>
        </p:spPr>
      </p:cxnSp>
    </p:spTree>
    <p:extLst>
      <p:ext uri="{BB962C8B-B14F-4D97-AF65-F5344CB8AC3E}">
        <p14:creationId xmlns:p14="http://schemas.microsoft.com/office/powerpoint/2010/main" val="1373294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2"/>
            <a:ext cx="10560000" cy="4735149"/>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3251200" y="6356351"/>
            <a:ext cx="8124800" cy="360000"/>
          </a:xfrm>
          <a:prstGeom prst="rect">
            <a:avLst/>
          </a:prstGeom>
        </p:spPr>
        <p:txBody>
          <a:bodyPr vert="horz" lIns="0" tIns="0" rIns="0" bIns="0" rtlCol="0" anchor="b"/>
          <a:lstStyle>
            <a:lvl1pPr algn="r">
              <a:defRPr sz="1467">
                <a:solidFill>
                  <a:schemeClr val="accent1"/>
                </a:solidFill>
              </a:defRPr>
            </a:lvl1pPr>
          </a:lstStyle>
          <a:p>
            <a:r>
              <a:rPr lang="en-GB"/>
              <a:t>TCC meeting 30 09 2021 </a:t>
            </a:r>
            <a:endParaRPr lang="en-GB" dirty="0"/>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32776342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0DB0A-6842-0243-8574-038E0B10D4CB}"/>
              </a:ext>
            </a:extLst>
          </p:cNvPr>
          <p:cNvSpPr>
            <a:spLocks noGrp="1"/>
          </p:cNvSpPr>
          <p:nvPr>
            <p:ph type="ctrTitle"/>
          </p:nvPr>
        </p:nvSpPr>
        <p:spPr>
          <a:xfrm>
            <a:off x="1444752" y="2340200"/>
            <a:ext cx="9845040" cy="1800000"/>
          </a:xfrm>
        </p:spPr>
        <p:txBody>
          <a:bodyPr/>
          <a:lstStyle/>
          <a:p>
            <a:r>
              <a:rPr lang="en-US" dirty="0"/>
              <a:t>Beam Gas Curtain (BGC) Design and Plans</a:t>
            </a:r>
          </a:p>
        </p:txBody>
      </p:sp>
      <p:sp>
        <p:nvSpPr>
          <p:cNvPr id="3" name="Subtitle 2">
            <a:extLst>
              <a:ext uri="{FF2B5EF4-FFF2-40B4-BE49-F238E27FC236}">
                <a16:creationId xmlns:a16="http://schemas.microsoft.com/office/drawing/2014/main" id="{D762514C-F147-9248-8A7A-2D317CC2BE0D}"/>
              </a:ext>
            </a:extLst>
          </p:cNvPr>
          <p:cNvSpPr>
            <a:spLocks noGrp="1"/>
          </p:cNvSpPr>
          <p:nvPr>
            <p:ph type="subTitle" idx="1"/>
          </p:nvPr>
        </p:nvSpPr>
        <p:spPr>
          <a:xfrm>
            <a:off x="1444752" y="3253199"/>
            <a:ext cx="9024048" cy="2046934"/>
          </a:xfrm>
        </p:spPr>
        <p:txBody>
          <a:bodyPr>
            <a:normAutofit fontScale="85000" lnSpcReduction="20000"/>
          </a:bodyPr>
          <a:lstStyle/>
          <a:p>
            <a:r>
              <a:rPr lang="en-US" dirty="0"/>
              <a:t>Gerhard Schneider for BGC Collaboration Team</a:t>
            </a:r>
          </a:p>
          <a:p>
            <a:endParaRPr lang="en-US" dirty="0"/>
          </a:p>
          <a:p>
            <a:r>
              <a:rPr lang="en-US" dirty="0"/>
              <a:t>Beam Gas Curtain (BGC):</a:t>
            </a:r>
          </a:p>
          <a:p>
            <a:r>
              <a:rPr lang="en-US" dirty="0"/>
              <a:t>baseline instrument for on-line monitoring of the overlap between proton and electron beams in the hollow e-lens and as a general non-invasive profile measurement diagnostic</a:t>
            </a:r>
          </a:p>
          <a:p>
            <a:endParaRPr lang="en-US" dirty="0"/>
          </a:p>
        </p:txBody>
      </p:sp>
      <p:sp>
        <p:nvSpPr>
          <p:cNvPr id="4" name="Text Placeholder 3"/>
          <p:cNvSpPr>
            <a:spLocks noGrp="1"/>
          </p:cNvSpPr>
          <p:nvPr>
            <p:ph type="body" sz="quarter" idx="14"/>
          </p:nvPr>
        </p:nvSpPr>
        <p:spPr>
          <a:xfrm>
            <a:off x="1636776" y="5407380"/>
            <a:ext cx="8640000" cy="349251"/>
          </a:xfrm>
        </p:spPr>
        <p:txBody>
          <a:bodyPr/>
          <a:lstStyle/>
          <a:p>
            <a:r>
              <a:rPr lang="fr-CH" dirty="0"/>
              <a:t>12th HL-LHC collaboration meeting 20 09 2022 Uppsala</a:t>
            </a:r>
            <a:endParaRPr lang="en-GB" dirty="0"/>
          </a:p>
        </p:txBody>
      </p:sp>
      <p:pic>
        <p:nvPicPr>
          <p:cNvPr id="5" name="Google Shape;427;p41">
            <a:extLst>
              <a:ext uri="{FF2B5EF4-FFF2-40B4-BE49-F238E27FC236}">
                <a16:creationId xmlns:a16="http://schemas.microsoft.com/office/drawing/2014/main" id="{C0E88520-7570-6F3F-5C7D-E8145AADFF0F}"/>
              </a:ext>
            </a:extLst>
          </p:cNvPr>
          <p:cNvPicPr preferRelativeResize="0"/>
          <p:nvPr/>
        </p:nvPicPr>
        <p:blipFill>
          <a:blip r:embed="rId2">
            <a:alphaModFix/>
          </a:blip>
          <a:stretch>
            <a:fillRect/>
          </a:stretch>
        </p:blipFill>
        <p:spPr>
          <a:xfrm>
            <a:off x="9879360" y="210600"/>
            <a:ext cx="2016192" cy="1171536"/>
          </a:xfrm>
          <a:prstGeom prst="rect">
            <a:avLst/>
          </a:prstGeom>
          <a:noFill/>
          <a:ln>
            <a:noFill/>
          </a:ln>
        </p:spPr>
      </p:pic>
      <p:pic>
        <p:nvPicPr>
          <p:cNvPr id="6" name="Bild 6" descr="GSI_Logo_rgb.png">
            <a:extLst>
              <a:ext uri="{FF2B5EF4-FFF2-40B4-BE49-F238E27FC236}">
                <a16:creationId xmlns:a16="http://schemas.microsoft.com/office/drawing/2014/main" id="{6F62E015-8579-E2F2-EF9A-D71D55D0A3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3536" y="1593068"/>
            <a:ext cx="1859338" cy="619780"/>
          </a:xfrm>
          <a:prstGeom prst="rect">
            <a:avLst/>
          </a:prstGeom>
        </p:spPr>
      </p:pic>
      <p:pic>
        <p:nvPicPr>
          <p:cNvPr id="7" name="Picture 6">
            <a:extLst>
              <a:ext uri="{FF2B5EF4-FFF2-40B4-BE49-F238E27FC236}">
                <a16:creationId xmlns:a16="http://schemas.microsoft.com/office/drawing/2014/main" id="{6EFC5183-8FEA-B8EA-31EF-559D1334DF88}"/>
              </a:ext>
            </a:extLst>
          </p:cNvPr>
          <p:cNvPicPr>
            <a:picLocks noChangeAspect="1"/>
          </p:cNvPicPr>
          <p:nvPr/>
        </p:nvPicPr>
        <p:blipFill>
          <a:blip r:embed="rId4"/>
          <a:stretch>
            <a:fillRect/>
          </a:stretch>
        </p:blipFill>
        <p:spPr>
          <a:xfrm>
            <a:off x="6410847" y="6071208"/>
            <a:ext cx="2493095" cy="634285"/>
          </a:xfrm>
          <a:prstGeom prst="rect">
            <a:avLst/>
          </a:prstGeom>
        </p:spPr>
      </p:pic>
      <p:pic>
        <p:nvPicPr>
          <p:cNvPr id="8" name="Google Shape;97;p1">
            <a:extLst>
              <a:ext uri="{FF2B5EF4-FFF2-40B4-BE49-F238E27FC236}">
                <a16:creationId xmlns:a16="http://schemas.microsoft.com/office/drawing/2014/main" id="{70BBAFBA-4F8E-8734-8CA3-1D4ED8838316}"/>
              </a:ext>
            </a:extLst>
          </p:cNvPr>
          <p:cNvPicPr preferRelativeResize="0"/>
          <p:nvPr/>
        </p:nvPicPr>
        <p:blipFill>
          <a:blip r:embed="rId5">
            <a:alphaModFix/>
          </a:blip>
          <a:stretch>
            <a:fillRect/>
          </a:stretch>
        </p:blipFill>
        <p:spPr>
          <a:xfrm>
            <a:off x="1945842" y="5868943"/>
            <a:ext cx="3263649" cy="836550"/>
          </a:xfrm>
          <a:prstGeom prst="rect">
            <a:avLst/>
          </a:prstGeom>
          <a:noFill/>
          <a:ln>
            <a:noFill/>
          </a:ln>
        </p:spPr>
      </p:pic>
    </p:spTree>
    <p:extLst>
      <p:ext uri="{BB962C8B-B14F-4D97-AF65-F5344CB8AC3E}">
        <p14:creationId xmlns:p14="http://schemas.microsoft.com/office/powerpoint/2010/main" val="3811700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6" name="Google Shape;96;p14"/>
          <p:cNvPicPr preferRelativeResize="0"/>
          <p:nvPr/>
        </p:nvPicPr>
        <p:blipFill rotWithShape="1">
          <a:blip r:embed="rId3">
            <a:alphaModFix/>
          </a:blip>
          <a:srcRect l="11523" t="3925" r="12913" b="4145"/>
          <a:stretch/>
        </p:blipFill>
        <p:spPr>
          <a:xfrm>
            <a:off x="496697" y="845117"/>
            <a:ext cx="4410026" cy="5129474"/>
          </a:xfrm>
          <a:prstGeom prst="rect">
            <a:avLst/>
          </a:prstGeom>
          <a:noFill/>
          <a:ln>
            <a:noFill/>
          </a:ln>
        </p:spPr>
      </p:pic>
      <p:sp>
        <p:nvSpPr>
          <p:cNvPr id="97" name="Google Shape;97;p14"/>
          <p:cNvSpPr txBox="1">
            <a:spLocks noGrp="1"/>
          </p:cNvSpPr>
          <p:nvPr>
            <p:ph type="sldNum" idx="12"/>
          </p:nvPr>
        </p:nvSpPr>
        <p:spPr>
          <a:xfrm>
            <a:off x="8485172" y="6410164"/>
            <a:ext cx="457200" cy="320100"/>
          </a:xfrm>
          <a:prstGeom prst="rect">
            <a:avLst/>
          </a:prstGeom>
        </p:spPr>
        <p:txBody>
          <a:bodyPr spcFirstLastPara="1" vert="horz" wrap="square" lIns="91425" tIns="0" rIns="91425" bIns="0" rtlCol="0" anchor="ctr" anchorCtr="0">
            <a:noAutofit/>
          </a:bodyPr>
          <a:lstStyle/>
          <a:p>
            <a:pPr>
              <a:buClr>
                <a:srgbClr val="000000"/>
              </a:buClr>
            </a:pPr>
            <a:fld id="{00000000-1234-1234-1234-123412341234}" type="slidenum">
              <a:rPr lang="en-US"/>
              <a:pPr>
                <a:buClr>
                  <a:srgbClr val="000000"/>
                </a:buClr>
              </a:pPr>
              <a:t>10</a:t>
            </a:fld>
            <a:endParaRPr/>
          </a:p>
        </p:txBody>
      </p:sp>
      <p:pic>
        <p:nvPicPr>
          <p:cNvPr id="99" name="Google Shape;99;p14"/>
          <p:cNvPicPr preferRelativeResize="0"/>
          <p:nvPr/>
        </p:nvPicPr>
        <p:blipFill>
          <a:blip r:embed="rId4">
            <a:alphaModFix/>
          </a:blip>
          <a:stretch>
            <a:fillRect/>
          </a:stretch>
        </p:blipFill>
        <p:spPr>
          <a:xfrm>
            <a:off x="7391122" y="5953594"/>
            <a:ext cx="1409700" cy="360760"/>
          </a:xfrm>
          <a:prstGeom prst="rect">
            <a:avLst/>
          </a:prstGeom>
          <a:noFill/>
          <a:ln>
            <a:noFill/>
          </a:ln>
        </p:spPr>
      </p:pic>
      <p:cxnSp>
        <p:nvCxnSpPr>
          <p:cNvPr id="100" name="Google Shape;100;p14"/>
          <p:cNvCxnSpPr>
            <a:cxnSpLocks/>
          </p:cNvCxnSpPr>
          <p:nvPr/>
        </p:nvCxnSpPr>
        <p:spPr>
          <a:xfrm>
            <a:off x="1008197" y="2255329"/>
            <a:ext cx="2616900" cy="2626500"/>
          </a:xfrm>
          <a:prstGeom prst="straightConnector1">
            <a:avLst/>
          </a:prstGeom>
          <a:noFill/>
          <a:ln w="28575" cap="flat" cmpd="sng">
            <a:solidFill>
              <a:schemeClr val="lt1"/>
            </a:solidFill>
            <a:prstDash val="solid"/>
            <a:round/>
            <a:headEnd type="stealth" w="med" len="med"/>
            <a:tailEnd type="stealth" w="med" len="med"/>
          </a:ln>
        </p:spPr>
      </p:cxnSp>
      <p:cxnSp>
        <p:nvCxnSpPr>
          <p:cNvPr id="101" name="Google Shape;101;p14"/>
          <p:cNvCxnSpPr>
            <a:cxnSpLocks/>
          </p:cNvCxnSpPr>
          <p:nvPr/>
        </p:nvCxnSpPr>
        <p:spPr>
          <a:xfrm>
            <a:off x="497147" y="2006754"/>
            <a:ext cx="22500" cy="2894100"/>
          </a:xfrm>
          <a:prstGeom prst="straightConnector1">
            <a:avLst/>
          </a:prstGeom>
          <a:noFill/>
          <a:ln w="28575" cap="flat" cmpd="sng">
            <a:solidFill>
              <a:schemeClr val="dk2"/>
            </a:solidFill>
            <a:prstDash val="solid"/>
            <a:round/>
            <a:headEnd type="stealth" w="med" len="med"/>
            <a:tailEnd type="stealth" w="med" len="med"/>
          </a:ln>
        </p:spPr>
      </p:cxnSp>
      <p:sp>
        <p:nvSpPr>
          <p:cNvPr id="102" name="Google Shape;102;p14"/>
          <p:cNvSpPr txBox="1"/>
          <p:nvPr/>
        </p:nvSpPr>
        <p:spPr>
          <a:xfrm rot="16200000">
            <a:off x="-201628" y="3559854"/>
            <a:ext cx="1115700" cy="554100"/>
          </a:xfrm>
          <a:prstGeom prst="rect">
            <a:avLst/>
          </a:prstGeom>
          <a:noFill/>
          <a:ln>
            <a:noFill/>
          </a:ln>
        </p:spPr>
        <p:txBody>
          <a:bodyPr spcFirstLastPara="1" wrap="square" lIns="91425" tIns="91425" rIns="91425" bIns="91425" anchor="t" anchorCtr="0">
            <a:spAutoFit/>
          </a:bodyPr>
          <a:lstStyle/>
          <a:p>
            <a:r>
              <a:rPr lang="en-US" sz="2400" dirty="0">
                <a:latin typeface="Calibri"/>
                <a:ea typeface="Calibri"/>
                <a:cs typeface="Calibri"/>
                <a:sym typeface="Calibri"/>
              </a:rPr>
              <a:t>16 mm</a:t>
            </a:r>
            <a:endParaRPr sz="2400" dirty="0">
              <a:latin typeface="Calibri"/>
              <a:ea typeface="Calibri"/>
              <a:cs typeface="Calibri"/>
              <a:sym typeface="Calibri"/>
            </a:endParaRPr>
          </a:p>
        </p:txBody>
      </p:sp>
      <p:sp>
        <p:nvSpPr>
          <p:cNvPr id="103" name="Google Shape;103;p14"/>
          <p:cNvSpPr txBox="1"/>
          <p:nvPr/>
        </p:nvSpPr>
        <p:spPr>
          <a:xfrm>
            <a:off x="2514547" y="2929554"/>
            <a:ext cx="1170000" cy="554100"/>
          </a:xfrm>
          <a:prstGeom prst="rect">
            <a:avLst/>
          </a:prstGeom>
          <a:noFill/>
          <a:ln>
            <a:noFill/>
          </a:ln>
        </p:spPr>
        <p:txBody>
          <a:bodyPr spcFirstLastPara="1" wrap="square" lIns="91425" tIns="91425" rIns="91425" bIns="91425" anchor="t" anchorCtr="0">
            <a:spAutoFit/>
          </a:bodyPr>
          <a:lstStyle/>
          <a:p>
            <a:r>
              <a:rPr lang="en-US" sz="2400">
                <a:solidFill>
                  <a:schemeClr val="lt1"/>
                </a:solidFill>
                <a:latin typeface="Calibri"/>
                <a:ea typeface="Calibri"/>
                <a:cs typeface="Calibri"/>
                <a:sym typeface="Calibri"/>
              </a:rPr>
              <a:t>22 mm</a:t>
            </a:r>
            <a:endParaRPr sz="2400">
              <a:solidFill>
                <a:schemeClr val="lt1"/>
              </a:solidFill>
              <a:latin typeface="Calibri"/>
              <a:ea typeface="Calibri"/>
              <a:cs typeface="Calibri"/>
              <a:sym typeface="Calibri"/>
            </a:endParaRPr>
          </a:p>
        </p:txBody>
      </p:sp>
      <p:pic>
        <p:nvPicPr>
          <p:cNvPr id="104" name="Google Shape;104;p14"/>
          <p:cNvPicPr preferRelativeResize="0"/>
          <p:nvPr/>
        </p:nvPicPr>
        <p:blipFill rotWithShape="1">
          <a:blip r:embed="rId5">
            <a:alphaModFix/>
          </a:blip>
          <a:srcRect l="21073"/>
          <a:stretch/>
        </p:blipFill>
        <p:spPr>
          <a:xfrm>
            <a:off x="4783822" y="1349454"/>
            <a:ext cx="4158550" cy="5633974"/>
          </a:xfrm>
          <a:prstGeom prst="rect">
            <a:avLst/>
          </a:prstGeom>
          <a:noFill/>
          <a:ln>
            <a:noFill/>
          </a:ln>
        </p:spPr>
      </p:pic>
      <p:cxnSp>
        <p:nvCxnSpPr>
          <p:cNvPr id="105" name="Google Shape;105;p14"/>
          <p:cNvCxnSpPr>
            <a:cxnSpLocks/>
          </p:cNvCxnSpPr>
          <p:nvPr/>
        </p:nvCxnSpPr>
        <p:spPr>
          <a:xfrm rot="10800000" flipH="1">
            <a:off x="125297" y="1998629"/>
            <a:ext cx="8692200" cy="28800"/>
          </a:xfrm>
          <a:prstGeom prst="straightConnector1">
            <a:avLst/>
          </a:prstGeom>
          <a:noFill/>
          <a:ln w="38100" cap="flat" cmpd="sng">
            <a:solidFill>
              <a:schemeClr val="dk2"/>
            </a:solidFill>
            <a:prstDash val="solid"/>
            <a:round/>
            <a:headEnd type="none" w="med" len="med"/>
            <a:tailEnd type="none" w="med" len="med"/>
          </a:ln>
        </p:spPr>
      </p:cxnSp>
      <p:cxnSp>
        <p:nvCxnSpPr>
          <p:cNvPr id="106" name="Google Shape;106;p14"/>
          <p:cNvCxnSpPr>
            <a:cxnSpLocks/>
          </p:cNvCxnSpPr>
          <p:nvPr/>
        </p:nvCxnSpPr>
        <p:spPr>
          <a:xfrm rot="10800000" flipH="1">
            <a:off x="174072" y="4873554"/>
            <a:ext cx="8692200" cy="28800"/>
          </a:xfrm>
          <a:prstGeom prst="straightConnector1">
            <a:avLst/>
          </a:prstGeom>
          <a:noFill/>
          <a:ln w="38100" cap="flat" cmpd="sng">
            <a:solidFill>
              <a:schemeClr val="dk2"/>
            </a:solidFill>
            <a:prstDash val="solid"/>
            <a:round/>
            <a:headEnd type="none" w="med" len="med"/>
            <a:tailEnd type="none" w="med" len="med"/>
          </a:ln>
        </p:spPr>
      </p:cxnSp>
      <p:cxnSp>
        <p:nvCxnSpPr>
          <p:cNvPr id="107" name="Google Shape;107;p14"/>
          <p:cNvCxnSpPr>
            <a:cxnSpLocks/>
          </p:cNvCxnSpPr>
          <p:nvPr/>
        </p:nvCxnSpPr>
        <p:spPr>
          <a:xfrm>
            <a:off x="5564322" y="2176979"/>
            <a:ext cx="2916600" cy="2897100"/>
          </a:xfrm>
          <a:prstGeom prst="straightConnector1">
            <a:avLst/>
          </a:prstGeom>
          <a:noFill/>
          <a:ln w="28575" cap="flat" cmpd="sng">
            <a:solidFill>
              <a:schemeClr val="lt1"/>
            </a:solidFill>
            <a:prstDash val="solid"/>
            <a:round/>
            <a:headEnd type="stealth" w="med" len="med"/>
            <a:tailEnd type="stealth" w="med" len="med"/>
          </a:ln>
        </p:spPr>
      </p:cxnSp>
      <p:sp>
        <p:nvSpPr>
          <p:cNvPr id="108" name="Google Shape;108;p14"/>
          <p:cNvSpPr txBox="1"/>
          <p:nvPr/>
        </p:nvSpPr>
        <p:spPr>
          <a:xfrm>
            <a:off x="7395422" y="2823304"/>
            <a:ext cx="1458300" cy="554100"/>
          </a:xfrm>
          <a:prstGeom prst="rect">
            <a:avLst/>
          </a:prstGeom>
          <a:noFill/>
          <a:ln>
            <a:noFill/>
          </a:ln>
        </p:spPr>
        <p:txBody>
          <a:bodyPr spcFirstLastPara="1" wrap="square" lIns="91425" tIns="91425" rIns="91425" bIns="91425" anchor="t" anchorCtr="0">
            <a:spAutoFit/>
          </a:bodyPr>
          <a:lstStyle/>
          <a:p>
            <a:r>
              <a:rPr lang="en-US" sz="2400">
                <a:solidFill>
                  <a:schemeClr val="lt1"/>
                </a:solidFill>
                <a:latin typeface="Calibri"/>
                <a:ea typeface="Calibri"/>
                <a:cs typeface="Calibri"/>
                <a:sym typeface="Calibri"/>
              </a:rPr>
              <a:t>22.5 mm</a:t>
            </a:r>
            <a:endParaRPr sz="2400">
              <a:solidFill>
                <a:schemeClr val="lt1"/>
              </a:solidFill>
              <a:latin typeface="Calibri"/>
              <a:ea typeface="Calibri"/>
              <a:cs typeface="Calibri"/>
              <a:sym typeface="Calibri"/>
            </a:endParaRPr>
          </a:p>
        </p:txBody>
      </p:sp>
      <p:sp>
        <p:nvSpPr>
          <p:cNvPr id="109" name="Google Shape;109;p14"/>
          <p:cNvSpPr txBox="1"/>
          <p:nvPr/>
        </p:nvSpPr>
        <p:spPr>
          <a:xfrm>
            <a:off x="1716210" y="1231929"/>
            <a:ext cx="2129906" cy="538579"/>
          </a:xfrm>
          <a:prstGeom prst="rect">
            <a:avLst/>
          </a:prstGeom>
          <a:noFill/>
          <a:ln>
            <a:noFill/>
          </a:ln>
        </p:spPr>
        <p:txBody>
          <a:bodyPr spcFirstLastPara="1" wrap="square" lIns="91425" tIns="91425" rIns="91425" bIns="91425" anchor="t" anchorCtr="0">
            <a:spAutoFit/>
          </a:bodyPr>
          <a:lstStyle/>
          <a:p>
            <a:r>
              <a:rPr lang="en-US" sz="2300" dirty="0">
                <a:solidFill>
                  <a:schemeClr val="lt1"/>
                </a:solidFill>
                <a:latin typeface="Calibri"/>
                <a:ea typeface="Calibri"/>
                <a:cs typeface="Calibri"/>
                <a:sym typeface="Calibri"/>
              </a:rPr>
              <a:t>Measurements</a:t>
            </a:r>
            <a:endParaRPr sz="2300" dirty="0">
              <a:solidFill>
                <a:schemeClr val="lt1"/>
              </a:solidFill>
              <a:latin typeface="Calibri"/>
              <a:ea typeface="Calibri"/>
              <a:cs typeface="Calibri"/>
              <a:sym typeface="Calibri"/>
            </a:endParaRPr>
          </a:p>
        </p:txBody>
      </p:sp>
      <p:sp>
        <p:nvSpPr>
          <p:cNvPr id="110" name="Google Shape;110;p14"/>
          <p:cNvSpPr txBox="1"/>
          <p:nvPr/>
        </p:nvSpPr>
        <p:spPr>
          <a:xfrm>
            <a:off x="6166585" y="1037454"/>
            <a:ext cx="1971000" cy="538800"/>
          </a:xfrm>
          <a:prstGeom prst="rect">
            <a:avLst/>
          </a:prstGeom>
          <a:noFill/>
          <a:ln>
            <a:noFill/>
          </a:ln>
        </p:spPr>
        <p:txBody>
          <a:bodyPr spcFirstLastPara="1" wrap="square" lIns="91425" tIns="91425" rIns="91425" bIns="91425" anchor="t" anchorCtr="0">
            <a:spAutoFit/>
          </a:bodyPr>
          <a:lstStyle/>
          <a:p>
            <a:r>
              <a:rPr lang="en-US" sz="2300" dirty="0">
                <a:solidFill>
                  <a:schemeClr val="dk1"/>
                </a:solidFill>
                <a:latin typeface="Calibri"/>
                <a:ea typeface="Calibri"/>
                <a:cs typeface="Calibri"/>
                <a:sym typeface="Calibri"/>
              </a:rPr>
              <a:t>Simulation</a:t>
            </a:r>
            <a:endParaRPr sz="2300" dirty="0">
              <a:solidFill>
                <a:schemeClr val="dk1"/>
              </a:solidFill>
              <a:latin typeface="Calibri"/>
              <a:ea typeface="Calibri"/>
              <a:cs typeface="Calibri"/>
              <a:sym typeface="Calibri"/>
            </a:endParaRPr>
          </a:p>
        </p:txBody>
      </p:sp>
      <p:sp>
        <p:nvSpPr>
          <p:cNvPr id="18" name="Title 1">
            <a:extLst>
              <a:ext uri="{FF2B5EF4-FFF2-40B4-BE49-F238E27FC236}">
                <a16:creationId xmlns:a16="http://schemas.microsoft.com/office/drawing/2014/main" id="{B20897D3-2386-4A12-A487-76B95FA46925}"/>
              </a:ext>
            </a:extLst>
          </p:cNvPr>
          <p:cNvSpPr txBox="1">
            <a:spLocks/>
          </p:cNvSpPr>
          <p:nvPr/>
        </p:nvSpPr>
        <p:spPr>
          <a:xfrm>
            <a:off x="872209" y="215566"/>
            <a:ext cx="10588752" cy="720000"/>
          </a:xfrm>
          <a:prstGeom prst="rect">
            <a:avLst/>
          </a:prstGeom>
        </p:spPr>
        <p:txBody>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3100" dirty="0"/>
              <a:t>… and it works </a:t>
            </a:r>
          </a:p>
        </p:txBody>
      </p:sp>
      <p:sp>
        <p:nvSpPr>
          <p:cNvPr id="20" name="Espace réservé du pied de page 3">
            <a:extLst>
              <a:ext uri="{FF2B5EF4-FFF2-40B4-BE49-F238E27FC236}">
                <a16:creationId xmlns:a16="http://schemas.microsoft.com/office/drawing/2014/main" id="{4D2E5B16-4EAD-43CB-9715-BEFEC35CD927}"/>
              </a:ext>
            </a:extLst>
          </p:cNvPr>
          <p:cNvSpPr txBox="1">
            <a:spLocks/>
          </p:cNvSpPr>
          <p:nvPr/>
        </p:nvSpPr>
        <p:spPr>
          <a:xfrm>
            <a:off x="1716210" y="6491333"/>
            <a:ext cx="8836000" cy="360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Courtesy: Ondrej Sedlacek</a:t>
            </a:r>
          </a:p>
        </p:txBody>
      </p:sp>
      <p:pic>
        <p:nvPicPr>
          <p:cNvPr id="5" name="Picture 4">
            <a:extLst>
              <a:ext uri="{FF2B5EF4-FFF2-40B4-BE49-F238E27FC236}">
                <a16:creationId xmlns:a16="http://schemas.microsoft.com/office/drawing/2014/main" id="{8E7ECA90-D89D-4095-814C-427820933AAF}"/>
              </a:ext>
            </a:extLst>
          </p:cNvPr>
          <p:cNvPicPr>
            <a:picLocks noChangeAspect="1"/>
          </p:cNvPicPr>
          <p:nvPr/>
        </p:nvPicPr>
        <p:blipFill>
          <a:blip r:embed="rId6"/>
          <a:stretch>
            <a:fillRect/>
          </a:stretch>
        </p:blipFill>
        <p:spPr>
          <a:xfrm>
            <a:off x="8926743" y="1770508"/>
            <a:ext cx="3167873" cy="2557652"/>
          </a:xfrm>
          <a:prstGeom prst="rect">
            <a:avLst/>
          </a:prstGeom>
        </p:spPr>
      </p:pic>
      <p:sp>
        <p:nvSpPr>
          <p:cNvPr id="30" name="Google Shape;110;p14">
            <a:extLst>
              <a:ext uri="{FF2B5EF4-FFF2-40B4-BE49-F238E27FC236}">
                <a16:creationId xmlns:a16="http://schemas.microsoft.com/office/drawing/2014/main" id="{92FF857E-2EFC-4E55-AA7E-BD66CC10067D}"/>
              </a:ext>
            </a:extLst>
          </p:cNvPr>
          <p:cNvSpPr txBox="1"/>
          <p:nvPr/>
        </p:nvSpPr>
        <p:spPr>
          <a:xfrm>
            <a:off x="9455248" y="4240583"/>
            <a:ext cx="2364895" cy="892522"/>
          </a:xfrm>
          <a:prstGeom prst="rect">
            <a:avLst/>
          </a:prstGeom>
          <a:noFill/>
          <a:ln>
            <a:noFill/>
          </a:ln>
        </p:spPr>
        <p:txBody>
          <a:bodyPr spcFirstLastPara="1" wrap="square" lIns="91425" tIns="91425" rIns="91425" bIns="91425" anchor="t" anchorCtr="0">
            <a:spAutoFit/>
          </a:bodyPr>
          <a:lstStyle/>
          <a:p>
            <a:r>
              <a:rPr lang="en-US" sz="2300" dirty="0">
                <a:solidFill>
                  <a:schemeClr val="dk1"/>
                </a:solidFill>
                <a:latin typeface="Calibri"/>
                <a:ea typeface="Calibri"/>
                <a:cs typeface="Calibri"/>
                <a:sym typeface="Calibri"/>
              </a:rPr>
              <a:t>Observed E-beam v3 at CERN</a:t>
            </a:r>
            <a:endParaRPr sz="2300" dirty="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7B1D2-D03C-4FDF-A52D-63A3F08B9AD7}"/>
              </a:ext>
            </a:extLst>
          </p:cNvPr>
          <p:cNvSpPr>
            <a:spLocks noGrp="1"/>
          </p:cNvSpPr>
          <p:nvPr>
            <p:ph type="title"/>
          </p:nvPr>
        </p:nvSpPr>
        <p:spPr>
          <a:xfrm>
            <a:off x="1530220" y="153956"/>
            <a:ext cx="8260702" cy="1119673"/>
          </a:xfrm>
        </p:spPr>
        <p:txBody>
          <a:bodyPr anchor="t">
            <a:normAutofit fontScale="90000"/>
          </a:bodyPr>
          <a:lstStyle/>
          <a:p>
            <a:r>
              <a:rPr lang="en-US" dirty="0">
                <a:solidFill>
                  <a:schemeClr val="accent2"/>
                </a:solidFill>
              </a:rPr>
              <a:t>Phase 2: Go from Laboratory Vacuum system to LHC compatible Vacuum System</a:t>
            </a:r>
            <a:endParaRPr lang="en-GB" dirty="0">
              <a:solidFill>
                <a:schemeClr val="accent2"/>
              </a:solidFill>
            </a:endParaRPr>
          </a:p>
        </p:txBody>
      </p:sp>
      <p:sp>
        <p:nvSpPr>
          <p:cNvPr id="9" name="Slide Number Placeholder 15">
            <a:extLst>
              <a:ext uri="{FF2B5EF4-FFF2-40B4-BE49-F238E27FC236}">
                <a16:creationId xmlns:a16="http://schemas.microsoft.com/office/drawing/2014/main" id="{BB9CE9B6-F7E4-4728-B689-F2EE49B35BDC}"/>
              </a:ext>
            </a:extLst>
          </p:cNvPr>
          <p:cNvSpPr>
            <a:spLocks noGrp="1"/>
          </p:cNvSpPr>
          <p:nvPr>
            <p:ph type="sldNum" sz="quarter" idx="12"/>
          </p:nvPr>
        </p:nvSpPr>
        <p:spPr>
          <a:xfrm>
            <a:off x="11582400" y="6356351"/>
            <a:ext cx="480000" cy="360000"/>
          </a:xfrm>
        </p:spPr>
        <p:txBody>
          <a:bodyPr/>
          <a:lstStyle/>
          <a:p>
            <a:fld id="{BFDCA1C4-9514-7B4F-976F-D92F7E296653}" type="slidenum">
              <a:rPr lang="fr-FR" smtClean="0"/>
              <a:pPr/>
              <a:t>11</a:t>
            </a:fld>
            <a:endParaRPr lang="fr-FR" dirty="0"/>
          </a:p>
        </p:txBody>
      </p:sp>
      <p:sp>
        <p:nvSpPr>
          <p:cNvPr id="11" name="Espace réservé du pied de page 3">
            <a:extLst>
              <a:ext uri="{FF2B5EF4-FFF2-40B4-BE49-F238E27FC236}">
                <a16:creationId xmlns:a16="http://schemas.microsoft.com/office/drawing/2014/main" id="{92801B60-F1F2-428C-AEDE-4396DF36DC45}"/>
              </a:ext>
            </a:extLst>
          </p:cNvPr>
          <p:cNvSpPr>
            <a:spLocks noGrp="1"/>
          </p:cNvSpPr>
          <p:nvPr>
            <p:ph type="ftr" sz="quarter" idx="11"/>
          </p:nvPr>
        </p:nvSpPr>
        <p:spPr>
          <a:xfrm>
            <a:off x="2540000" y="6356351"/>
            <a:ext cx="8836000" cy="360000"/>
          </a:xfrm>
        </p:spPr>
        <p:txBody>
          <a:bodyPr/>
          <a:lstStyle/>
          <a:p>
            <a:r>
              <a:rPr lang="en-GB" dirty="0"/>
              <a:t>Courtesy: TE-VSC (Marton Ady, Cristina Castro Sequeiro, Lampros Zygaropoulos, Cesar Vazquez Pelaez)  </a:t>
            </a:r>
          </a:p>
        </p:txBody>
      </p:sp>
      <p:pic>
        <p:nvPicPr>
          <p:cNvPr id="4" name="Picture 3">
            <a:extLst>
              <a:ext uri="{FF2B5EF4-FFF2-40B4-BE49-F238E27FC236}">
                <a16:creationId xmlns:a16="http://schemas.microsoft.com/office/drawing/2014/main" id="{8665B1ED-1A88-53E5-B695-51F0AC48CDE1}"/>
              </a:ext>
            </a:extLst>
          </p:cNvPr>
          <p:cNvPicPr>
            <a:picLocks noChangeAspect="1"/>
          </p:cNvPicPr>
          <p:nvPr/>
        </p:nvPicPr>
        <p:blipFill>
          <a:blip r:embed="rId2"/>
          <a:stretch>
            <a:fillRect/>
          </a:stretch>
        </p:blipFill>
        <p:spPr>
          <a:xfrm>
            <a:off x="56385" y="1701136"/>
            <a:ext cx="8142736" cy="4407055"/>
          </a:xfrm>
          <a:prstGeom prst="rect">
            <a:avLst/>
          </a:prstGeom>
        </p:spPr>
      </p:pic>
      <p:sp>
        <p:nvSpPr>
          <p:cNvPr id="12" name="Content Placeholder 2">
            <a:extLst>
              <a:ext uri="{FF2B5EF4-FFF2-40B4-BE49-F238E27FC236}">
                <a16:creationId xmlns:a16="http://schemas.microsoft.com/office/drawing/2014/main" id="{08B9FF9F-A3ED-48AE-9803-E5DFD2124C38}"/>
              </a:ext>
            </a:extLst>
          </p:cNvPr>
          <p:cNvSpPr>
            <a:spLocks noGrp="1"/>
          </p:cNvSpPr>
          <p:nvPr>
            <p:ph idx="1"/>
          </p:nvPr>
        </p:nvSpPr>
        <p:spPr>
          <a:xfrm>
            <a:off x="8199120" y="1521789"/>
            <a:ext cx="3992879" cy="4932277"/>
          </a:xfrm>
          <a:solidFill>
            <a:schemeClr val="bg1"/>
          </a:solidFill>
        </p:spPr>
        <p:txBody>
          <a:bodyPr>
            <a:normAutofit fontScale="47500" lnSpcReduction="20000"/>
          </a:bodyPr>
          <a:lstStyle/>
          <a:p>
            <a:pPr marL="0" indent="0">
              <a:buNone/>
            </a:pPr>
            <a:r>
              <a:rPr lang="en-GB" sz="4600" b="1" dirty="0">
                <a:sym typeface="Wingdings" panose="05000000000000000000" pitchFamily="2" charset="2"/>
              </a:rPr>
              <a:t>TE-VSC and EN-CV colleagues actively working on:</a:t>
            </a:r>
          </a:p>
          <a:p>
            <a:pPr marL="0" indent="0">
              <a:buNone/>
            </a:pPr>
            <a:endParaRPr lang="en-GB" sz="4600" b="1" dirty="0">
              <a:sym typeface="Wingdings" panose="05000000000000000000" pitchFamily="2" charset="2"/>
            </a:endParaRPr>
          </a:p>
          <a:p>
            <a:r>
              <a:rPr lang="en-GB" sz="3600" dirty="0">
                <a:sym typeface="Wingdings" panose="05000000000000000000" pitchFamily="2" charset="2"/>
              </a:rPr>
              <a:t>BGC vacuum aspects relevant for LHC operation (Gas loads, pump-down times…)</a:t>
            </a:r>
          </a:p>
          <a:p>
            <a:r>
              <a:rPr lang="en-GB" sz="3600" dirty="0">
                <a:sym typeface="Wingdings" panose="05000000000000000000" pitchFamily="2" charset="2"/>
              </a:rPr>
              <a:t>LHC compatible operation (Start, operation and stop…)</a:t>
            </a:r>
          </a:p>
          <a:p>
            <a:r>
              <a:rPr lang="en-GB" sz="3600" dirty="0">
                <a:sym typeface="Wingdings" panose="05000000000000000000" pitchFamily="2" charset="2"/>
              </a:rPr>
              <a:t>Implementation in the LHC (last cables requested)</a:t>
            </a:r>
          </a:p>
          <a:p>
            <a:r>
              <a:rPr lang="en-GB" sz="3600" dirty="0">
                <a:sym typeface="Wingdings" panose="05000000000000000000" pitchFamily="2" charset="2"/>
              </a:rPr>
              <a:t>Ordering PLC and other control equipment ongoing</a:t>
            </a:r>
          </a:p>
          <a:p>
            <a:r>
              <a:rPr lang="en-GB" sz="3600" dirty="0">
                <a:sym typeface="Wingdings" panose="05000000000000000000" pitchFamily="2" charset="2"/>
              </a:rPr>
              <a:t>Assure safe operation (separate compressed air arrival for BGC valves, local solution without de-pressurisation the compressed air mains)</a:t>
            </a:r>
            <a:endParaRPr lang="en-US" dirty="0">
              <a:sym typeface="Wingdings" panose="05000000000000000000" pitchFamily="2" charset="2"/>
            </a:endParaRPr>
          </a:p>
        </p:txBody>
      </p:sp>
    </p:spTree>
    <p:extLst>
      <p:ext uri="{BB962C8B-B14F-4D97-AF65-F5344CB8AC3E}">
        <p14:creationId xmlns:p14="http://schemas.microsoft.com/office/powerpoint/2010/main" val="1195096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a:xfrm>
            <a:off x="664464" y="540000"/>
            <a:ext cx="11326368" cy="720000"/>
          </a:xfrm>
        </p:spPr>
        <p:txBody>
          <a:bodyPr/>
          <a:lstStyle/>
          <a:p>
            <a:r>
              <a:rPr lang="en-GB" dirty="0"/>
              <a:t>Before installation in the LHC: Test on</a:t>
            </a:r>
            <a:br>
              <a:rPr lang="en-GB" dirty="0"/>
            </a:br>
            <a:r>
              <a:rPr lang="en-GB" dirty="0"/>
              <a:t>Electron Beam Test Stand (EBTS)</a:t>
            </a:r>
            <a:br>
              <a:rPr lang="en-GB" dirty="0"/>
            </a:br>
            <a:r>
              <a:rPr lang="en-GB" sz="2800" dirty="0"/>
              <a:t>Current situation; Electron Gun &amp; Collector Current</a:t>
            </a:r>
          </a:p>
        </p:txBody>
      </p:sp>
      <p:sp>
        <p:nvSpPr>
          <p:cNvPr id="9" name="Espace réservé du contenu 8"/>
          <p:cNvSpPr>
            <a:spLocks noGrp="1"/>
          </p:cNvSpPr>
          <p:nvPr>
            <p:ph idx="1"/>
          </p:nvPr>
        </p:nvSpPr>
        <p:spPr>
          <a:xfrm>
            <a:off x="784549" y="900000"/>
            <a:ext cx="11070635" cy="3602579"/>
          </a:xfrm>
        </p:spPr>
        <p:txBody>
          <a:bodyPr>
            <a:normAutofit/>
          </a:bodyPr>
          <a:lstStyle/>
          <a:p>
            <a:pPr marL="0" indent="0">
              <a:buNone/>
            </a:pPr>
            <a:endParaRPr lang="en-GB" sz="2667" dirty="0"/>
          </a:p>
          <a:p>
            <a:endParaRPr lang="en-GB" sz="2667" dirty="0"/>
          </a:p>
        </p:txBody>
      </p:sp>
      <p:sp>
        <p:nvSpPr>
          <p:cNvPr id="4" name="Espace réservé du pied de page 3"/>
          <p:cNvSpPr>
            <a:spLocks noGrp="1"/>
          </p:cNvSpPr>
          <p:nvPr>
            <p:ph type="ftr" sz="quarter" idx="11"/>
          </p:nvPr>
        </p:nvSpPr>
        <p:spPr/>
        <p:txBody>
          <a:bodyPr/>
          <a:lstStyle/>
          <a:p>
            <a:r>
              <a:rPr lang="en-GB" dirty="0"/>
              <a:t>Courtesy: Ashley Churchman</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Image 6" descr="CERN-logo_outline.jpg"/>
          <p:cNvPicPr>
            <a:picLocks noChangeAspect="1"/>
          </p:cNvPicPr>
          <p:nvPr/>
        </p:nvPicPr>
        <p:blipFill>
          <a:blip r:embed="rId3"/>
          <a:stretch>
            <a:fillRect/>
          </a:stretch>
        </p:blipFill>
        <p:spPr>
          <a:xfrm>
            <a:off x="1912200" y="6085252"/>
            <a:ext cx="649152" cy="638400"/>
          </a:xfrm>
          <a:prstGeom prst="rect">
            <a:avLst/>
          </a:prstGeom>
        </p:spPr>
      </p:pic>
      <p:pic>
        <p:nvPicPr>
          <p:cNvPr id="10" name="Picture 9" descr="Diagram&#10;&#10;Description automatically generated">
            <a:extLst>
              <a:ext uri="{FF2B5EF4-FFF2-40B4-BE49-F238E27FC236}">
                <a16:creationId xmlns:a16="http://schemas.microsoft.com/office/drawing/2014/main" id="{982B3795-AA87-4652-92D3-3F71288DD962}"/>
              </a:ext>
            </a:extLst>
          </p:cNvPr>
          <p:cNvPicPr>
            <a:picLocks noChangeAspect="1"/>
          </p:cNvPicPr>
          <p:nvPr/>
        </p:nvPicPr>
        <p:blipFill>
          <a:blip r:embed="rId4"/>
          <a:stretch>
            <a:fillRect/>
          </a:stretch>
        </p:blipFill>
        <p:spPr>
          <a:xfrm>
            <a:off x="414259" y="1809739"/>
            <a:ext cx="5786804" cy="4036003"/>
          </a:xfrm>
          <a:prstGeom prst="rect">
            <a:avLst/>
          </a:prstGeom>
        </p:spPr>
      </p:pic>
      <p:pic>
        <p:nvPicPr>
          <p:cNvPr id="14" name="Picture 13" descr="A picture containing engine&#10;&#10;Description automatically generated">
            <a:extLst>
              <a:ext uri="{FF2B5EF4-FFF2-40B4-BE49-F238E27FC236}">
                <a16:creationId xmlns:a16="http://schemas.microsoft.com/office/drawing/2014/main" id="{D79314F9-7A51-40CB-B781-79968EA6B325}"/>
              </a:ext>
            </a:extLst>
          </p:cNvPr>
          <p:cNvPicPr>
            <a:picLocks noChangeAspect="1"/>
          </p:cNvPicPr>
          <p:nvPr/>
        </p:nvPicPr>
        <p:blipFill>
          <a:blip r:embed="rId5"/>
          <a:stretch>
            <a:fillRect/>
          </a:stretch>
        </p:blipFill>
        <p:spPr>
          <a:xfrm>
            <a:off x="6201064" y="1809739"/>
            <a:ext cx="5381337" cy="403600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BGC on Electron Beam Test Stand (EBTS)</a:t>
            </a:r>
          </a:p>
        </p:txBody>
      </p:sp>
      <p:sp>
        <p:nvSpPr>
          <p:cNvPr id="4" name="Espace réservé du pied de page 3"/>
          <p:cNvSpPr>
            <a:spLocks noGrp="1"/>
          </p:cNvSpPr>
          <p:nvPr>
            <p:ph type="ftr" sz="quarter" idx="11"/>
          </p:nvPr>
        </p:nvSpPr>
        <p:spPr/>
        <p:txBody>
          <a:bodyPr/>
          <a:lstStyle/>
          <a:p>
            <a:r>
              <a:rPr lang="en-GB" dirty="0"/>
              <a:t>Courtesy: Ashley Churchman</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Image 6" descr="CERN-logo_outline.jpg"/>
          <p:cNvPicPr>
            <a:picLocks noChangeAspect="1"/>
          </p:cNvPicPr>
          <p:nvPr/>
        </p:nvPicPr>
        <p:blipFill>
          <a:blip r:embed="rId3"/>
          <a:stretch>
            <a:fillRect/>
          </a:stretch>
        </p:blipFill>
        <p:spPr>
          <a:xfrm>
            <a:off x="1912200" y="6085252"/>
            <a:ext cx="649152" cy="638400"/>
          </a:xfrm>
          <a:prstGeom prst="rect">
            <a:avLst/>
          </a:prstGeom>
        </p:spPr>
      </p:pic>
      <p:pic>
        <p:nvPicPr>
          <p:cNvPr id="6" name="Picture 5" descr="Diagram, engineering drawing&#10;&#10;Description automatically generated">
            <a:extLst>
              <a:ext uri="{FF2B5EF4-FFF2-40B4-BE49-F238E27FC236}">
                <a16:creationId xmlns:a16="http://schemas.microsoft.com/office/drawing/2014/main" id="{92B6CC65-7683-432D-953C-DEC877C911E4}"/>
              </a:ext>
            </a:extLst>
          </p:cNvPr>
          <p:cNvPicPr>
            <a:picLocks noChangeAspect="1"/>
          </p:cNvPicPr>
          <p:nvPr/>
        </p:nvPicPr>
        <p:blipFill>
          <a:blip r:embed="rId4"/>
          <a:stretch>
            <a:fillRect/>
          </a:stretch>
        </p:blipFill>
        <p:spPr>
          <a:xfrm>
            <a:off x="316128" y="881987"/>
            <a:ext cx="7095744" cy="5718085"/>
          </a:xfrm>
          <a:prstGeom prst="rect">
            <a:avLst/>
          </a:prstGeom>
        </p:spPr>
      </p:pic>
      <p:sp>
        <p:nvSpPr>
          <p:cNvPr id="10" name="Content Placeholder 2">
            <a:extLst>
              <a:ext uri="{FF2B5EF4-FFF2-40B4-BE49-F238E27FC236}">
                <a16:creationId xmlns:a16="http://schemas.microsoft.com/office/drawing/2014/main" id="{631C47C3-FC21-4880-A8FB-CC9A132F9626}"/>
              </a:ext>
            </a:extLst>
          </p:cNvPr>
          <p:cNvSpPr>
            <a:spLocks noGrp="1"/>
          </p:cNvSpPr>
          <p:nvPr>
            <p:ph idx="1"/>
          </p:nvPr>
        </p:nvSpPr>
        <p:spPr>
          <a:xfrm>
            <a:off x="7026854" y="1823193"/>
            <a:ext cx="4734165" cy="3701716"/>
          </a:xfrm>
        </p:spPr>
        <p:txBody>
          <a:bodyPr>
            <a:normAutofit fontScale="85000" lnSpcReduction="10000"/>
          </a:bodyPr>
          <a:lstStyle/>
          <a:p>
            <a:endParaRPr lang="en-GB" dirty="0">
              <a:sym typeface="Wingdings" panose="05000000000000000000" pitchFamily="2" charset="2"/>
            </a:endParaRPr>
          </a:p>
          <a:p>
            <a:pPr marL="0" indent="0">
              <a:buNone/>
            </a:pPr>
            <a:r>
              <a:rPr lang="en-GB" dirty="0">
                <a:sym typeface="Wingdings" panose="05000000000000000000" pitchFamily="2" charset="2"/>
              </a:rPr>
              <a:t>Install BGC on EBTS. Foreseen installation: October 2022 followed by operation</a:t>
            </a:r>
          </a:p>
          <a:p>
            <a:pPr marL="0" indent="0">
              <a:buNone/>
            </a:pPr>
            <a:endParaRPr lang="en-GB" dirty="0">
              <a:sym typeface="Wingdings" panose="05000000000000000000" pitchFamily="2" charset="2"/>
            </a:endParaRPr>
          </a:p>
          <a:p>
            <a:pPr marL="0" indent="0">
              <a:buNone/>
            </a:pPr>
            <a:endParaRPr lang="en-GB" dirty="0">
              <a:sym typeface="Wingdings" panose="05000000000000000000" pitchFamily="2" charset="2"/>
            </a:endParaRPr>
          </a:p>
          <a:p>
            <a:pPr marL="0" indent="0">
              <a:buNone/>
            </a:pPr>
            <a:r>
              <a:rPr lang="en-GB" sz="2400" dirty="0">
                <a:sym typeface="Wingdings" panose="05000000000000000000" pitchFamily="2" charset="2"/>
              </a:rPr>
              <a:t>(Operational Programme  see Ondrej)</a:t>
            </a:r>
          </a:p>
        </p:txBody>
      </p:sp>
    </p:spTree>
    <p:extLst>
      <p:ext uri="{BB962C8B-B14F-4D97-AF65-F5344CB8AC3E}">
        <p14:creationId xmlns:p14="http://schemas.microsoft.com/office/powerpoint/2010/main" val="1234774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2">
            <a:extLst>
              <a:ext uri="{FF2B5EF4-FFF2-40B4-BE49-F238E27FC236}">
                <a16:creationId xmlns:a16="http://schemas.microsoft.com/office/drawing/2014/main" id="{EFC7E706-82CE-4F44-A10D-4FA5857235D9}"/>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13727" t="-1031" r="4832"/>
          <a:stretch/>
        </p:blipFill>
        <p:spPr>
          <a:xfrm>
            <a:off x="5614625" y="1542286"/>
            <a:ext cx="6577375" cy="4070031"/>
          </a:xfrm>
          <a:prstGeom prst="rect">
            <a:avLst/>
          </a:prstGeom>
        </p:spPr>
      </p:pic>
      <p:sp>
        <p:nvSpPr>
          <p:cNvPr id="2" name="Title 1"/>
          <p:cNvSpPr>
            <a:spLocks noGrp="1"/>
          </p:cNvSpPr>
          <p:nvPr>
            <p:ph type="title"/>
          </p:nvPr>
        </p:nvSpPr>
        <p:spPr>
          <a:xfrm>
            <a:off x="816000" y="405710"/>
            <a:ext cx="10560000" cy="720000"/>
          </a:xfrm>
        </p:spPr>
        <p:txBody>
          <a:bodyPr/>
          <a:lstStyle/>
          <a:p>
            <a:r>
              <a:rPr lang="en-GB" dirty="0"/>
              <a:t>Phase 2 Installation in LHC</a:t>
            </a:r>
          </a:p>
        </p:txBody>
      </p:sp>
      <p:sp>
        <p:nvSpPr>
          <p:cNvPr id="4" name="Footer Placeholder 3"/>
          <p:cNvSpPr>
            <a:spLocks noGrp="1"/>
          </p:cNvSpPr>
          <p:nvPr>
            <p:ph type="ftr" sz="quarter" idx="11"/>
          </p:nvPr>
        </p:nvSpPr>
        <p:spPr>
          <a:xfrm>
            <a:off x="2393696" y="6356351"/>
            <a:ext cx="8836000" cy="360000"/>
          </a:xfrm>
        </p:spPr>
        <p:txBody>
          <a:bodyPr/>
          <a:lstStyle/>
          <a:p>
            <a:r>
              <a:rPr lang="en-GB" dirty="0"/>
              <a:t>12</a:t>
            </a:r>
            <a:r>
              <a:rPr lang="en-GB" baseline="30000" dirty="0"/>
              <a:t>th</a:t>
            </a:r>
            <a:r>
              <a:rPr lang="en-GB" dirty="0"/>
              <a:t> HL-LHC Collaboration Meeting Uppsala 20 09 2022</a:t>
            </a:r>
          </a:p>
        </p:txBody>
      </p:sp>
      <p:sp>
        <p:nvSpPr>
          <p:cNvPr id="14" name="Content Placeholder 2">
            <a:extLst>
              <a:ext uri="{FF2B5EF4-FFF2-40B4-BE49-F238E27FC236}">
                <a16:creationId xmlns:a16="http://schemas.microsoft.com/office/drawing/2014/main" id="{0A016E59-6329-4658-BCFB-D5B4E7033427}"/>
              </a:ext>
            </a:extLst>
          </p:cNvPr>
          <p:cNvSpPr>
            <a:spLocks noGrp="1"/>
          </p:cNvSpPr>
          <p:nvPr>
            <p:ph idx="1"/>
          </p:nvPr>
        </p:nvSpPr>
        <p:spPr>
          <a:xfrm>
            <a:off x="556149" y="1206472"/>
            <a:ext cx="5155803" cy="5069117"/>
          </a:xfrm>
        </p:spPr>
        <p:txBody>
          <a:bodyPr>
            <a:normAutofit fontScale="55000" lnSpcReduction="20000"/>
          </a:bodyPr>
          <a:lstStyle/>
          <a:p>
            <a:pPr marL="0" indent="0">
              <a:buNone/>
            </a:pPr>
            <a:r>
              <a:rPr lang="en-GB" dirty="0">
                <a:sym typeface="Wingdings" panose="05000000000000000000" pitchFamily="2" charset="2"/>
              </a:rPr>
              <a:t>Remove: </a:t>
            </a:r>
          </a:p>
          <a:p>
            <a:pPr lvl="1"/>
            <a:r>
              <a:rPr lang="en-GB" dirty="0">
                <a:sym typeface="Wingdings" panose="05000000000000000000" pitchFamily="2" charset="2"/>
              </a:rPr>
              <a:t>BGI gas system</a:t>
            </a:r>
          </a:p>
          <a:p>
            <a:pPr lvl="1"/>
            <a:r>
              <a:rPr lang="en-GB" dirty="0">
                <a:sym typeface="Wingdings" panose="05000000000000000000" pitchFamily="2" charset="2"/>
              </a:rPr>
              <a:t>BGI control rack</a:t>
            </a:r>
          </a:p>
          <a:p>
            <a:endParaRPr lang="en-GB" dirty="0">
              <a:sym typeface="Wingdings" panose="05000000000000000000" pitchFamily="2" charset="2"/>
            </a:endParaRPr>
          </a:p>
          <a:p>
            <a:pPr marL="0" indent="0">
              <a:buNone/>
            </a:pPr>
            <a:r>
              <a:rPr lang="en-GB" dirty="0">
                <a:sym typeface="Wingdings" panose="05000000000000000000" pitchFamily="2" charset="2"/>
              </a:rPr>
              <a:t>Install: </a:t>
            </a:r>
          </a:p>
          <a:p>
            <a:pPr lvl="1"/>
            <a:r>
              <a:rPr lang="en-GB" dirty="0">
                <a:sym typeface="Wingdings" panose="05000000000000000000" pitchFamily="2" charset="2"/>
              </a:rPr>
              <a:t>6 primary pumping units</a:t>
            </a:r>
          </a:p>
          <a:p>
            <a:pPr lvl="1"/>
            <a:r>
              <a:rPr lang="en-GB" dirty="0">
                <a:sym typeface="Wingdings" panose="05000000000000000000" pitchFamily="2" charset="2"/>
              </a:rPr>
              <a:t>Gas injection system</a:t>
            </a:r>
          </a:p>
          <a:p>
            <a:pPr lvl="1"/>
            <a:r>
              <a:rPr lang="en-GB" dirty="0">
                <a:sym typeface="Wingdings" panose="05000000000000000000" pitchFamily="2" charset="2"/>
              </a:rPr>
              <a:t>Gas dump chamber</a:t>
            </a:r>
          </a:p>
          <a:p>
            <a:pPr lvl="1"/>
            <a:r>
              <a:rPr lang="en-GB" dirty="0">
                <a:sym typeface="Wingdings" panose="05000000000000000000" pitchFamily="2" charset="2"/>
              </a:rPr>
              <a:t>5 TMPs:</a:t>
            </a:r>
          </a:p>
          <a:p>
            <a:pPr lvl="2"/>
            <a:r>
              <a:rPr lang="en-GB" dirty="0">
                <a:sym typeface="Wingdings" panose="05000000000000000000" pitchFamily="2" charset="2"/>
              </a:rPr>
              <a:t>Gas injection system with 3 TMPs</a:t>
            </a:r>
          </a:p>
          <a:p>
            <a:pPr lvl="2"/>
            <a:r>
              <a:rPr lang="en-GB" dirty="0">
                <a:sym typeface="Wingdings" panose="05000000000000000000" pitchFamily="2" charset="2"/>
              </a:rPr>
              <a:t>Gas dump chamber with 1 TMP </a:t>
            </a:r>
          </a:p>
          <a:p>
            <a:pPr lvl="2"/>
            <a:r>
              <a:rPr lang="en-GB" dirty="0">
                <a:sym typeface="Wingdings" panose="05000000000000000000" pitchFamily="2" charset="2"/>
              </a:rPr>
              <a:t>1 TMP directly on the interaction chamber</a:t>
            </a:r>
          </a:p>
          <a:p>
            <a:pPr lvl="1"/>
            <a:r>
              <a:rPr lang="en-GB" dirty="0">
                <a:sym typeface="Wingdings" panose="05000000000000000000" pitchFamily="2" charset="2"/>
              </a:rPr>
              <a:t>Compressed air line to the valves</a:t>
            </a:r>
          </a:p>
          <a:p>
            <a:pPr lvl="1"/>
            <a:r>
              <a:rPr lang="en-GB" dirty="0">
                <a:sym typeface="Wingdings" panose="05000000000000000000" pitchFamily="2" charset="2"/>
              </a:rPr>
              <a:t>3 solenoids for the gas injection valves</a:t>
            </a:r>
          </a:p>
          <a:p>
            <a:pPr lvl="1"/>
            <a:r>
              <a:rPr lang="en-GB" dirty="0">
                <a:sym typeface="Wingdings" panose="05000000000000000000" pitchFamily="2" charset="2"/>
              </a:rPr>
              <a:t>Add independent compressed air supply for BGC vacuum pumping system</a:t>
            </a:r>
          </a:p>
          <a:p>
            <a:pPr marL="0" indent="0">
              <a:buNone/>
            </a:pPr>
            <a:endParaRPr lang="en-GB" dirty="0">
              <a:sym typeface="Wingdings" panose="05000000000000000000" pitchFamily="2" charset="2"/>
            </a:endParaRPr>
          </a:p>
          <a:p>
            <a:pPr marL="0" indent="0">
              <a:buNone/>
            </a:pPr>
            <a:r>
              <a:rPr lang="en-GB" dirty="0">
                <a:sym typeface="Wingdings" panose="05000000000000000000" pitchFamily="2" charset="2"/>
              </a:rPr>
              <a:t>Connect everything to power and controls</a:t>
            </a:r>
          </a:p>
        </p:txBody>
      </p:sp>
      <p:sp>
        <p:nvSpPr>
          <p:cNvPr id="6" name="Slide Number Placeholder 5">
            <a:extLst>
              <a:ext uri="{FF2B5EF4-FFF2-40B4-BE49-F238E27FC236}">
                <a16:creationId xmlns:a16="http://schemas.microsoft.com/office/drawing/2014/main" id="{7368F3AB-6A68-4026-A8FB-1FC5AC222ACE}"/>
              </a:ext>
            </a:extLst>
          </p:cNvPr>
          <p:cNvSpPr>
            <a:spLocks noGrp="1"/>
          </p:cNvSpPr>
          <p:nvPr>
            <p:ph type="sldNum" sz="quarter" idx="12"/>
          </p:nvPr>
        </p:nvSpPr>
        <p:spPr/>
        <p:txBody>
          <a:bodyPr/>
          <a:lstStyle/>
          <a:p>
            <a:fld id="{BFDCA1C4-9514-7B4F-976F-D92F7E296653}" type="slidenum">
              <a:rPr lang="fr-FR" smtClean="0"/>
              <a:pPr/>
              <a:t>14</a:t>
            </a:fld>
            <a:endParaRPr lang="fr-FR" dirty="0"/>
          </a:p>
        </p:txBody>
      </p:sp>
    </p:spTree>
    <p:extLst>
      <p:ext uri="{BB962C8B-B14F-4D97-AF65-F5344CB8AC3E}">
        <p14:creationId xmlns:p14="http://schemas.microsoft.com/office/powerpoint/2010/main" val="3578873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4724C-CB3C-944E-A769-A447E866855D}"/>
              </a:ext>
            </a:extLst>
          </p:cNvPr>
          <p:cNvSpPr>
            <a:spLocks noGrp="1"/>
          </p:cNvSpPr>
          <p:nvPr>
            <p:ph type="title"/>
          </p:nvPr>
        </p:nvSpPr>
        <p:spPr/>
        <p:txBody>
          <a:bodyPr/>
          <a:lstStyle/>
          <a:p>
            <a:r>
              <a:rPr lang="en-GB" dirty="0"/>
              <a:t>Phase 2 to be installed in green</a:t>
            </a:r>
          </a:p>
        </p:txBody>
      </p:sp>
      <p:sp>
        <p:nvSpPr>
          <p:cNvPr id="5" name="Slide Number Placeholder 4">
            <a:extLst>
              <a:ext uri="{FF2B5EF4-FFF2-40B4-BE49-F238E27FC236}">
                <a16:creationId xmlns:a16="http://schemas.microsoft.com/office/drawing/2014/main" id="{2F493D61-1AA0-1C4B-AD15-0F599CE0C31A}"/>
              </a:ext>
            </a:extLst>
          </p:cNvPr>
          <p:cNvSpPr>
            <a:spLocks noGrp="1"/>
          </p:cNvSpPr>
          <p:nvPr>
            <p:ph type="sldNum" sz="quarter" idx="4"/>
          </p:nvPr>
        </p:nvSpPr>
        <p:spPr>
          <a:xfrm>
            <a:off x="11690576" y="647827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600">
                <a:solidFill>
                  <a:schemeClr val="accent1"/>
                </a:solidFill>
              </a:rPr>
              <a:pPr/>
              <a:t>15</a:t>
            </a:fld>
            <a:endParaRPr lang="en-US" sz="1600" dirty="0">
              <a:solidFill>
                <a:schemeClr val="accent1"/>
              </a:solidFill>
            </a:endParaRPr>
          </a:p>
        </p:txBody>
      </p:sp>
      <p:pic>
        <p:nvPicPr>
          <p:cNvPr id="3" name="Content Placeholder 2"/>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4274" r="2940"/>
          <a:stretch/>
        </p:blipFill>
        <p:spPr>
          <a:xfrm>
            <a:off x="1524000" y="1249225"/>
            <a:ext cx="9129132" cy="4907722"/>
          </a:xfrm>
        </p:spPr>
      </p:pic>
      <p:sp>
        <p:nvSpPr>
          <p:cNvPr id="8" name="TextBox 7">
            <a:extLst>
              <a:ext uri="{FF2B5EF4-FFF2-40B4-BE49-F238E27FC236}">
                <a16:creationId xmlns:a16="http://schemas.microsoft.com/office/drawing/2014/main" id="{D819318A-206A-4022-8302-94BE933E8351}"/>
              </a:ext>
            </a:extLst>
          </p:cNvPr>
          <p:cNvSpPr txBox="1"/>
          <p:nvPr/>
        </p:nvSpPr>
        <p:spPr>
          <a:xfrm>
            <a:off x="5280000" y="6506172"/>
            <a:ext cx="6096000" cy="318100"/>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dirty="0">
                <a:ln>
                  <a:noFill/>
                </a:ln>
                <a:solidFill>
                  <a:srgbClr val="64BCD9"/>
                </a:solidFill>
                <a:effectLst/>
                <a:uLnTx/>
                <a:uFillTx/>
                <a:latin typeface="Arial"/>
                <a:ea typeface="+mn-ea"/>
                <a:cs typeface="+mn-cs"/>
              </a:rPr>
              <a:t>12th HL-LHC Collaboration Meeting Uppsala 20 09 2022</a:t>
            </a:r>
          </a:p>
        </p:txBody>
      </p:sp>
    </p:spTree>
    <p:extLst>
      <p:ext uri="{BB962C8B-B14F-4D97-AF65-F5344CB8AC3E}">
        <p14:creationId xmlns:p14="http://schemas.microsoft.com/office/powerpoint/2010/main" val="4217455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405710"/>
            <a:ext cx="10560000" cy="720000"/>
          </a:xfrm>
        </p:spPr>
        <p:txBody>
          <a:bodyPr/>
          <a:lstStyle/>
          <a:p>
            <a:r>
              <a:rPr lang="fr-CH" dirty="0"/>
              <a:t>T</a:t>
            </a:r>
            <a:r>
              <a:rPr lang="en-GB" dirty="0" err="1"/>
              <a:t>imeline</a:t>
            </a:r>
            <a:r>
              <a:rPr lang="en-GB" dirty="0"/>
              <a:t> v3</a:t>
            </a:r>
          </a:p>
        </p:txBody>
      </p:sp>
      <p:sp>
        <p:nvSpPr>
          <p:cNvPr id="14" name="Content Placeholder 2">
            <a:extLst>
              <a:ext uri="{FF2B5EF4-FFF2-40B4-BE49-F238E27FC236}">
                <a16:creationId xmlns:a16="http://schemas.microsoft.com/office/drawing/2014/main" id="{0A016E59-6329-4658-BCFB-D5B4E7033427}"/>
              </a:ext>
            </a:extLst>
          </p:cNvPr>
          <p:cNvSpPr>
            <a:spLocks noGrp="1"/>
          </p:cNvSpPr>
          <p:nvPr>
            <p:ph idx="1"/>
          </p:nvPr>
        </p:nvSpPr>
        <p:spPr>
          <a:xfrm>
            <a:off x="470804" y="1120867"/>
            <a:ext cx="10758892" cy="4772592"/>
          </a:xfrm>
        </p:spPr>
        <p:txBody>
          <a:bodyPr>
            <a:normAutofit fontScale="70000" lnSpcReduction="20000"/>
          </a:bodyPr>
          <a:lstStyle/>
          <a:p>
            <a:pPr marL="0" indent="0">
              <a:buNone/>
            </a:pPr>
            <a:endParaRPr lang="en-GB" dirty="0">
              <a:sym typeface="Wingdings" panose="05000000000000000000" pitchFamily="2" charset="2"/>
            </a:endParaRPr>
          </a:p>
          <a:p>
            <a:r>
              <a:rPr lang="en-GB" dirty="0">
                <a:sym typeface="Wingdings" panose="05000000000000000000" pitchFamily="2" charset="2"/>
              </a:rPr>
              <a:t>Phase 2 BGC validation operation ongoing</a:t>
            </a:r>
          </a:p>
          <a:p>
            <a:endParaRPr lang="en-GB" dirty="0">
              <a:sym typeface="Wingdings" panose="05000000000000000000" pitchFamily="2" charset="2"/>
            </a:endParaRPr>
          </a:p>
          <a:p>
            <a:r>
              <a:rPr lang="en-GB" dirty="0">
                <a:sym typeface="Wingdings" panose="05000000000000000000" pitchFamily="2" charset="2"/>
              </a:rPr>
              <a:t>Change from laboratory vacuum system to LHC compatible system ongoing. Objective: Finish by Q4 2022. Challenging controls supply due to global events.</a:t>
            </a:r>
          </a:p>
          <a:p>
            <a:endParaRPr lang="en-GB" dirty="0">
              <a:sym typeface="Wingdings" panose="05000000000000000000" pitchFamily="2" charset="2"/>
            </a:endParaRPr>
          </a:p>
          <a:p>
            <a:r>
              <a:rPr lang="en-GB" dirty="0">
                <a:sym typeface="Wingdings" panose="05000000000000000000" pitchFamily="2" charset="2"/>
              </a:rPr>
              <a:t>Validation on EBTS as from October 2022. Foreseen operation about 2 month</a:t>
            </a:r>
          </a:p>
          <a:p>
            <a:endParaRPr lang="en-GB" dirty="0">
              <a:sym typeface="Wingdings" panose="05000000000000000000" pitchFamily="2" charset="2"/>
            </a:endParaRPr>
          </a:p>
          <a:p>
            <a:r>
              <a:rPr lang="en-GB" dirty="0">
                <a:sym typeface="Wingdings" panose="05000000000000000000" pitchFamily="2" charset="2"/>
              </a:rPr>
              <a:t>Very challenging but not impossible objective for YETS 2022/23 tunnel installation, not all cards in our hands. Alternative installation in YETS 23/24, which is the more likely scenario</a:t>
            </a:r>
          </a:p>
        </p:txBody>
      </p:sp>
      <p:sp>
        <p:nvSpPr>
          <p:cNvPr id="3" name="Slide Number Placeholder 2">
            <a:extLst>
              <a:ext uri="{FF2B5EF4-FFF2-40B4-BE49-F238E27FC236}">
                <a16:creationId xmlns:a16="http://schemas.microsoft.com/office/drawing/2014/main" id="{EBBFE361-06EE-4E13-80BC-AD5C7E8EE2DB}"/>
              </a:ext>
            </a:extLst>
          </p:cNvPr>
          <p:cNvSpPr>
            <a:spLocks noGrp="1"/>
          </p:cNvSpPr>
          <p:nvPr>
            <p:ph type="sldNum" sz="quarter" idx="12"/>
          </p:nvPr>
        </p:nvSpPr>
        <p:spPr/>
        <p:txBody>
          <a:bodyPr/>
          <a:lstStyle/>
          <a:p>
            <a:fld id="{BFDCA1C4-9514-7B4F-976F-D92F7E296653}" type="slidenum">
              <a:rPr lang="fr-FR" smtClean="0"/>
              <a:pPr/>
              <a:t>16</a:t>
            </a:fld>
            <a:endParaRPr lang="fr-FR" dirty="0"/>
          </a:p>
        </p:txBody>
      </p:sp>
      <p:sp>
        <p:nvSpPr>
          <p:cNvPr id="6" name="Footer Placeholder 3">
            <a:extLst>
              <a:ext uri="{FF2B5EF4-FFF2-40B4-BE49-F238E27FC236}">
                <a16:creationId xmlns:a16="http://schemas.microsoft.com/office/drawing/2014/main" id="{02DD3FCD-184C-4804-A63E-E46C169A278F}"/>
              </a:ext>
            </a:extLst>
          </p:cNvPr>
          <p:cNvSpPr>
            <a:spLocks noGrp="1"/>
          </p:cNvSpPr>
          <p:nvPr>
            <p:ph type="ftr" sz="quarter" idx="11"/>
          </p:nvPr>
        </p:nvSpPr>
        <p:spPr>
          <a:xfrm>
            <a:off x="2393696" y="6356351"/>
            <a:ext cx="8836000" cy="360000"/>
          </a:xfrm>
        </p:spPr>
        <p:txBody>
          <a:bodyPr/>
          <a:lstStyle/>
          <a:p>
            <a:r>
              <a:rPr lang="en-GB" dirty="0"/>
              <a:t>12</a:t>
            </a:r>
            <a:r>
              <a:rPr lang="en-GB" baseline="30000" dirty="0"/>
              <a:t>th</a:t>
            </a:r>
            <a:r>
              <a:rPr lang="en-GB" dirty="0"/>
              <a:t> HL-LHC Collaboration Meeting Uppsala 20 09 2022</a:t>
            </a:r>
          </a:p>
        </p:txBody>
      </p:sp>
    </p:spTree>
    <p:extLst>
      <p:ext uri="{BB962C8B-B14F-4D97-AF65-F5344CB8AC3E}">
        <p14:creationId xmlns:p14="http://schemas.microsoft.com/office/powerpoint/2010/main" val="122569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12253"/>
            <a:ext cx="9982200" cy="720000"/>
          </a:xfrm>
        </p:spPr>
        <p:txBody>
          <a:bodyPr/>
          <a:lstStyle/>
          <a:p>
            <a:r>
              <a:rPr lang="en-GB" dirty="0"/>
              <a:t>BGC V4: Design constraints</a:t>
            </a:r>
          </a:p>
        </p:txBody>
      </p:sp>
      <p:sp>
        <p:nvSpPr>
          <p:cNvPr id="5" name="Footer Placeholder 4"/>
          <p:cNvSpPr>
            <a:spLocks noGrp="1"/>
          </p:cNvSpPr>
          <p:nvPr>
            <p:ph type="ftr" sz="quarter" idx="4294967295"/>
          </p:nvPr>
        </p:nvSpPr>
        <p:spPr>
          <a:xfrm>
            <a:off x="6200765" y="6356351"/>
            <a:ext cx="50853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dirty="0">
                <a:ln>
                  <a:noFill/>
                </a:ln>
                <a:solidFill>
                  <a:srgbClr val="64BCD9"/>
                </a:solidFill>
                <a:effectLst/>
                <a:uLnTx/>
                <a:uFillTx/>
                <a:latin typeface="Arial"/>
                <a:ea typeface="+mn-ea"/>
                <a:cs typeface="+mn-cs"/>
              </a:rPr>
              <a:t>12</a:t>
            </a:r>
            <a:r>
              <a:rPr kumimoji="0" lang="en-GB" sz="1467" b="0" i="0" u="none" strike="noStrike" kern="1200" cap="none" spc="0" normalizeH="0" baseline="30000" noProof="0" dirty="0">
                <a:ln>
                  <a:noFill/>
                </a:ln>
                <a:solidFill>
                  <a:srgbClr val="64BCD9"/>
                </a:solidFill>
                <a:effectLst/>
                <a:uLnTx/>
                <a:uFillTx/>
                <a:latin typeface="Arial"/>
                <a:ea typeface="+mn-ea"/>
                <a:cs typeface="+mn-cs"/>
              </a:rPr>
              <a:t>th</a:t>
            </a:r>
            <a:r>
              <a:rPr kumimoji="0" lang="en-GB" sz="1467" b="0" i="0" u="none" strike="noStrike" kern="1200" cap="none" spc="0" normalizeH="0" baseline="0" noProof="0" dirty="0">
                <a:ln>
                  <a:noFill/>
                </a:ln>
                <a:solidFill>
                  <a:srgbClr val="64BCD9"/>
                </a:solidFill>
                <a:effectLst/>
                <a:uLnTx/>
                <a:uFillTx/>
                <a:latin typeface="Arial"/>
                <a:ea typeface="+mn-ea"/>
                <a:cs typeface="+mn-cs"/>
              </a:rPr>
              <a:t> HL-LHC Collaboration Meeting Uppsala 20 09 2022</a:t>
            </a:r>
          </a:p>
        </p:txBody>
      </p:sp>
      <p:sp>
        <p:nvSpPr>
          <p:cNvPr id="19" name="Slide Number Placeholder 2">
            <a:extLst>
              <a:ext uri="{FF2B5EF4-FFF2-40B4-BE49-F238E27FC236}">
                <a16:creationId xmlns:a16="http://schemas.microsoft.com/office/drawing/2014/main" id="{29206629-BFFC-613C-7663-F09A7DE056BC}"/>
              </a:ext>
            </a:extLst>
          </p:cNvPr>
          <p:cNvSpPr>
            <a:spLocks noGrp="1"/>
          </p:cNvSpPr>
          <p:nvPr>
            <p:ph type="sldNum" sz="quarter" idx="12"/>
          </p:nvPr>
        </p:nvSpPr>
        <p:spPr>
          <a:xfrm>
            <a:off x="11641667" y="6367564"/>
            <a:ext cx="480000" cy="360000"/>
          </a:xfrm>
        </p:spPr>
        <p:txBody>
          <a:bodyPr/>
          <a:lstStyle/>
          <a:p>
            <a:fld id="{BFDCA1C4-9514-7B4F-976F-D92F7E296653}" type="slidenum">
              <a:rPr lang="fr-FR" smtClean="0"/>
              <a:pPr/>
              <a:t>17</a:t>
            </a:fld>
            <a:endParaRPr lang="fr-FR" dirty="0"/>
          </a:p>
        </p:txBody>
      </p:sp>
      <p:sp>
        <p:nvSpPr>
          <p:cNvPr id="21" name="Content Placeholder 2">
            <a:extLst>
              <a:ext uri="{FF2B5EF4-FFF2-40B4-BE49-F238E27FC236}">
                <a16:creationId xmlns:a16="http://schemas.microsoft.com/office/drawing/2014/main" id="{6FB1883A-2D8E-E6C9-F54F-2550DEFF27A9}"/>
              </a:ext>
            </a:extLst>
          </p:cNvPr>
          <p:cNvSpPr>
            <a:spLocks noGrp="1"/>
          </p:cNvSpPr>
          <p:nvPr>
            <p:ph idx="1"/>
          </p:nvPr>
        </p:nvSpPr>
        <p:spPr>
          <a:xfrm>
            <a:off x="1677813" y="2145258"/>
            <a:ext cx="5155803" cy="720000"/>
          </a:xfrm>
        </p:spPr>
        <p:txBody>
          <a:bodyPr>
            <a:noAutofit/>
          </a:bodyPr>
          <a:lstStyle/>
          <a:p>
            <a:r>
              <a:rPr lang="fr-CH" sz="7200" dirty="0">
                <a:sym typeface="Wingdings" panose="05000000000000000000" pitchFamily="2" charset="2"/>
              </a:rPr>
              <a:t> </a:t>
            </a:r>
            <a:r>
              <a:rPr lang="fr-CH" sz="7200" dirty="0" err="1">
                <a:sym typeface="Wingdings" panose="05000000000000000000" pitchFamily="2" charset="2"/>
              </a:rPr>
              <a:t>Space</a:t>
            </a:r>
            <a:endParaRPr lang="en-GB" sz="7200" dirty="0">
              <a:sym typeface="Wingdings" panose="05000000000000000000" pitchFamily="2" charset="2"/>
            </a:endParaRPr>
          </a:p>
        </p:txBody>
      </p:sp>
    </p:spTree>
    <p:extLst>
      <p:ext uri="{BB962C8B-B14F-4D97-AF65-F5344CB8AC3E}">
        <p14:creationId xmlns:p14="http://schemas.microsoft.com/office/powerpoint/2010/main" val="651195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1740590" y="616463"/>
            <a:ext cx="8710820" cy="5595692"/>
          </a:xfrm>
          <a:prstGeom prst="rect">
            <a:avLst/>
          </a:prstGeom>
        </p:spPr>
      </p:pic>
      <p:sp>
        <p:nvSpPr>
          <p:cNvPr id="2" name="Title 1"/>
          <p:cNvSpPr>
            <a:spLocks noGrp="1"/>
          </p:cNvSpPr>
          <p:nvPr>
            <p:ph type="title"/>
          </p:nvPr>
        </p:nvSpPr>
        <p:spPr>
          <a:xfrm>
            <a:off x="889000" y="-12253"/>
            <a:ext cx="9982200" cy="720000"/>
          </a:xfrm>
        </p:spPr>
        <p:txBody>
          <a:bodyPr/>
          <a:lstStyle/>
          <a:p>
            <a:r>
              <a:rPr lang="en-GB" dirty="0"/>
              <a:t>BGC V4 Installation environment P4 right </a:t>
            </a:r>
          </a:p>
        </p:txBody>
      </p:sp>
      <p:sp>
        <p:nvSpPr>
          <p:cNvPr id="5" name="Footer Placeholder 4"/>
          <p:cNvSpPr>
            <a:spLocks noGrp="1"/>
          </p:cNvSpPr>
          <p:nvPr>
            <p:ph type="ftr" sz="quarter" idx="4294967295"/>
          </p:nvPr>
        </p:nvSpPr>
        <p:spPr>
          <a:xfrm>
            <a:off x="6200765" y="6356351"/>
            <a:ext cx="50853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dirty="0">
                <a:ln>
                  <a:noFill/>
                </a:ln>
                <a:solidFill>
                  <a:srgbClr val="64BCD9"/>
                </a:solidFill>
                <a:effectLst/>
                <a:uLnTx/>
                <a:uFillTx/>
                <a:latin typeface="Arial"/>
                <a:ea typeface="+mn-ea"/>
                <a:cs typeface="+mn-cs"/>
              </a:rPr>
              <a:t>12</a:t>
            </a:r>
            <a:r>
              <a:rPr kumimoji="0" lang="en-GB" sz="1467" b="0" i="0" u="none" strike="noStrike" kern="1200" cap="none" spc="0" normalizeH="0" baseline="30000" noProof="0" dirty="0">
                <a:ln>
                  <a:noFill/>
                </a:ln>
                <a:solidFill>
                  <a:srgbClr val="64BCD9"/>
                </a:solidFill>
                <a:effectLst/>
                <a:uLnTx/>
                <a:uFillTx/>
                <a:latin typeface="Arial"/>
                <a:ea typeface="+mn-ea"/>
                <a:cs typeface="+mn-cs"/>
              </a:rPr>
              <a:t>th</a:t>
            </a:r>
            <a:r>
              <a:rPr kumimoji="0" lang="en-GB" sz="1467" b="0" i="0" u="none" strike="noStrike" kern="1200" cap="none" spc="0" normalizeH="0" baseline="0" noProof="0" dirty="0">
                <a:ln>
                  <a:noFill/>
                </a:ln>
                <a:solidFill>
                  <a:srgbClr val="64BCD9"/>
                </a:solidFill>
                <a:effectLst/>
                <a:uLnTx/>
                <a:uFillTx/>
                <a:latin typeface="Arial"/>
                <a:ea typeface="+mn-ea"/>
                <a:cs typeface="+mn-cs"/>
              </a:rPr>
              <a:t> HL-LHC Collaboration Meeting Uppsala 20 09 2022</a:t>
            </a:r>
          </a:p>
        </p:txBody>
      </p:sp>
      <p:sp>
        <p:nvSpPr>
          <p:cNvPr id="13" name="TextBox 12"/>
          <p:cNvSpPr txBox="1"/>
          <p:nvPr/>
        </p:nvSpPr>
        <p:spPr>
          <a:xfrm>
            <a:off x="6200765" y="4872898"/>
            <a:ext cx="1516558" cy="338554"/>
          </a:xfrm>
          <a:prstGeom prst="rect">
            <a:avLst/>
          </a:prstGeom>
          <a:solidFill>
            <a:schemeClr val="bg1"/>
          </a:solidFill>
        </p:spPr>
        <p:txBody>
          <a:bodyPr wrap="square" rtlCol="0">
            <a:spAutoFit/>
          </a:bodyPr>
          <a:lstStyle/>
          <a:p>
            <a:r>
              <a:rPr lang="en-US" sz="1400" b="1" dirty="0">
                <a:solidFill>
                  <a:srgbClr val="FF0000"/>
                </a:solidFill>
              </a:rPr>
              <a:t>BGC </a:t>
            </a:r>
            <a:r>
              <a:rPr lang="en-US" sz="1600" b="1" dirty="0">
                <a:solidFill>
                  <a:srgbClr val="FF0000"/>
                </a:solidFill>
              </a:rPr>
              <a:t>location</a:t>
            </a:r>
            <a:endParaRPr lang="en-GB" b="1" dirty="0">
              <a:solidFill>
                <a:srgbClr val="FF0000"/>
              </a:solidFill>
            </a:endParaRPr>
          </a:p>
        </p:txBody>
      </p:sp>
      <p:cxnSp>
        <p:nvCxnSpPr>
          <p:cNvPr id="14" name="Straight Arrow Connector 13"/>
          <p:cNvCxnSpPr>
            <a:stCxn id="13" idx="0"/>
            <a:endCxn id="18" idx="2"/>
          </p:cNvCxnSpPr>
          <p:nvPr/>
        </p:nvCxnSpPr>
        <p:spPr>
          <a:xfrm flipH="1" flipV="1">
            <a:off x="6928692" y="3881340"/>
            <a:ext cx="30353" cy="99155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681262" y="2727993"/>
            <a:ext cx="494858" cy="1153346"/>
          </a:xfrm>
          <a:prstGeom prst="rect">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p:cNvSpPr txBox="1"/>
          <p:nvPr/>
        </p:nvSpPr>
        <p:spPr>
          <a:xfrm>
            <a:off x="7321985" y="615604"/>
            <a:ext cx="1532981" cy="584775"/>
          </a:xfrm>
          <a:prstGeom prst="rect">
            <a:avLst/>
          </a:prstGeom>
          <a:solidFill>
            <a:schemeClr val="bg1"/>
          </a:solidFill>
        </p:spPr>
        <p:txBody>
          <a:bodyPr wrap="square" rtlCol="0">
            <a:spAutoFit/>
          </a:bodyPr>
          <a:lstStyle/>
          <a:p>
            <a:r>
              <a:rPr lang="en-US" sz="1600" b="1" dirty="0"/>
              <a:t>HEL </a:t>
            </a:r>
            <a:r>
              <a:rPr lang="en-US" sz="1600" b="1" dirty="0" err="1"/>
              <a:t>CryoMagnets</a:t>
            </a:r>
            <a:endParaRPr lang="en-GB" b="1" dirty="0"/>
          </a:p>
        </p:txBody>
      </p:sp>
      <p:cxnSp>
        <p:nvCxnSpPr>
          <p:cNvPr id="23" name="Straight Arrow Connector 22"/>
          <p:cNvCxnSpPr>
            <a:stCxn id="22" idx="2"/>
          </p:cNvCxnSpPr>
          <p:nvPr/>
        </p:nvCxnSpPr>
        <p:spPr>
          <a:xfrm flipH="1">
            <a:off x="7428399" y="1200379"/>
            <a:ext cx="660077" cy="1633973"/>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6274423" y="1200378"/>
            <a:ext cx="1814053" cy="1861610"/>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51" idx="2"/>
          </p:cNvCxnSpPr>
          <p:nvPr/>
        </p:nvCxnSpPr>
        <p:spPr>
          <a:xfrm>
            <a:off x="4827722" y="959889"/>
            <a:ext cx="1069534" cy="1872118"/>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4350426" y="621335"/>
            <a:ext cx="954593" cy="338554"/>
          </a:xfrm>
          <a:prstGeom prst="rect">
            <a:avLst/>
          </a:prstGeom>
          <a:solidFill>
            <a:schemeClr val="bg1"/>
          </a:solidFill>
        </p:spPr>
        <p:txBody>
          <a:bodyPr wrap="square" rtlCol="0">
            <a:spAutoFit/>
          </a:bodyPr>
          <a:lstStyle/>
          <a:p>
            <a:r>
              <a:rPr lang="en-US" sz="1600" b="1" dirty="0">
                <a:solidFill>
                  <a:srgbClr val="FFC000"/>
                </a:solidFill>
              </a:rPr>
              <a:t>QRL</a:t>
            </a:r>
            <a:endParaRPr lang="en-GB" b="1" dirty="0">
              <a:solidFill>
                <a:srgbClr val="FFC000"/>
              </a:solidFill>
            </a:endParaRPr>
          </a:p>
        </p:txBody>
      </p:sp>
      <p:cxnSp>
        <p:nvCxnSpPr>
          <p:cNvPr id="54" name="Straight Arrow Connector 53"/>
          <p:cNvCxnSpPr>
            <a:stCxn id="56" idx="0"/>
          </p:cNvCxnSpPr>
          <p:nvPr/>
        </p:nvCxnSpPr>
        <p:spPr>
          <a:xfrm flipV="1">
            <a:off x="4339959" y="3832710"/>
            <a:ext cx="826938" cy="1040188"/>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3513022" y="4872898"/>
            <a:ext cx="1653875" cy="338554"/>
          </a:xfrm>
          <a:prstGeom prst="rect">
            <a:avLst/>
          </a:prstGeom>
          <a:solidFill>
            <a:schemeClr val="bg1"/>
          </a:solidFill>
        </p:spPr>
        <p:txBody>
          <a:bodyPr wrap="square" rtlCol="0">
            <a:spAutoFit/>
          </a:bodyPr>
          <a:lstStyle/>
          <a:p>
            <a:r>
              <a:rPr lang="en-US" sz="1600" b="1" dirty="0">
                <a:solidFill>
                  <a:srgbClr val="00F21D"/>
                </a:solidFill>
              </a:rPr>
              <a:t>2</a:t>
            </a:r>
            <a:r>
              <a:rPr lang="en-US" sz="1600" b="1" baseline="30000" dirty="0">
                <a:solidFill>
                  <a:srgbClr val="00F21D"/>
                </a:solidFill>
              </a:rPr>
              <a:t>nd</a:t>
            </a:r>
            <a:r>
              <a:rPr lang="en-US" sz="1600" b="1" dirty="0">
                <a:solidFill>
                  <a:srgbClr val="00F21D"/>
                </a:solidFill>
              </a:rPr>
              <a:t> beam pipe</a:t>
            </a:r>
            <a:endParaRPr lang="en-GB" b="1" dirty="0">
              <a:solidFill>
                <a:srgbClr val="00F21D"/>
              </a:solidFill>
            </a:endParaRPr>
          </a:p>
        </p:txBody>
      </p:sp>
      <p:cxnSp>
        <p:nvCxnSpPr>
          <p:cNvPr id="33" name="Straight Arrow Connector 32"/>
          <p:cNvCxnSpPr>
            <a:stCxn id="35" idx="2"/>
          </p:cNvCxnSpPr>
          <p:nvPr/>
        </p:nvCxnSpPr>
        <p:spPr>
          <a:xfrm>
            <a:off x="6606422" y="1415634"/>
            <a:ext cx="0" cy="693185"/>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060586" y="830859"/>
            <a:ext cx="1091672" cy="584775"/>
          </a:xfrm>
          <a:prstGeom prst="rect">
            <a:avLst/>
          </a:prstGeom>
          <a:solidFill>
            <a:schemeClr val="bg1"/>
          </a:solidFill>
        </p:spPr>
        <p:txBody>
          <a:bodyPr wrap="square" rtlCol="0">
            <a:spAutoFit/>
          </a:bodyPr>
          <a:lstStyle/>
          <a:p>
            <a:r>
              <a:rPr lang="en-US" sz="1600" b="1" dirty="0"/>
              <a:t>Helium reservoir</a:t>
            </a:r>
            <a:endParaRPr lang="en-GB" b="1" dirty="0"/>
          </a:p>
        </p:txBody>
      </p:sp>
      <p:sp>
        <p:nvSpPr>
          <p:cNvPr id="19" name="Slide Number Placeholder 2">
            <a:extLst>
              <a:ext uri="{FF2B5EF4-FFF2-40B4-BE49-F238E27FC236}">
                <a16:creationId xmlns:a16="http://schemas.microsoft.com/office/drawing/2014/main" id="{29206629-BFFC-613C-7663-F09A7DE056BC}"/>
              </a:ext>
            </a:extLst>
          </p:cNvPr>
          <p:cNvSpPr>
            <a:spLocks noGrp="1"/>
          </p:cNvSpPr>
          <p:nvPr>
            <p:ph type="sldNum" sz="quarter" idx="12"/>
          </p:nvPr>
        </p:nvSpPr>
        <p:spPr>
          <a:xfrm>
            <a:off x="11641667" y="6367564"/>
            <a:ext cx="480000" cy="360000"/>
          </a:xfrm>
        </p:spPr>
        <p:txBody>
          <a:bodyPr/>
          <a:lstStyle/>
          <a:p>
            <a:fld id="{BFDCA1C4-9514-7B4F-976F-D92F7E296653}" type="slidenum">
              <a:rPr lang="fr-FR" smtClean="0"/>
              <a:pPr/>
              <a:t>18</a:t>
            </a:fld>
            <a:endParaRPr lang="fr-FR" dirty="0"/>
          </a:p>
        </p:txBody>
      </p:sp>
    </p:spTree>
    <p:extLst>
      <p:ext uri="{BB962C8B-B14F-4D97-AF65-F5344CB8AC3E}">
        <p14:creationId xmlns:p14="http://schemas.microsoft.com/office/powerpoint/2010/main" val="1905134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51" grpId="0" animBg="1"/>
      <p:bldP spid="56" grpId="0" animBg="1"/>
      <p:bldP spid="3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12253"/>
            <a:ext cx="9982200" cy="720000"/>
          </a:xfrm>
        </p:spPr>
        <p:txBody>
          <a:bodyPr/>
          <a:lstStyle/>
          <a:p>
            <a:r>
              <a:rPr lang="en-GB" dirty="0"/>
              <a:t>BGC V4 Space constraints Point 4 Right</a:t>
            </a:r>
          </a:p>
        </p:txBody>
      </p:sp>
      <p:sp>
        <p:nvSpPr>
          <p:cNvPr id="5" name="Footer Placeholder 4"/>
          <p:cNvSpPr>
            <a:spLocks noGrp="1"/>
          </p:cNvSpPr>
          <p:nvPr>
            <p:ph type="ftr" sz="quarter" idx="4294967295"/>
          </p:nvPr>
        </p:nvSpPr>
        <p:spPr>
          <a:xfrm>
            <a:off x="6200765" y="6356351"/>
            <a:ext cx="50853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dirty="0">
                <a:ln>
                  <a:noFill/>
                </a:ln>
                <a:solidFill>
                  <a:srgbClr val="64BCD9"/>
                </a:solidFill>
                <a:effectLst/>
                <a:uLnTx/>
                <a:uFillTx/>
                <a:latin typeface="Arial"/>
                <a:ea typeface="+mn-ea"/>
                <a:cs typeface="+mn-cs"/>
              </a:rPr>
              <a:t>12</a:t>
            </a:r>
            <a:r>
              <a:rPr kumimoji="0" lang="en-GB" sz="1467" b="0" i="0" u="none" strike="noStrike" kern="1200" cap="none" spc="0" normalizeH="0" baseline="30000" noProof="0" dirty="0">
                <a:ln>
                  <a:noFill/>
                </a:ln>
                <a:solidFill>
                  <a:srgbClr val="64BCD9"/>
                </a:solidFill>
                <a:effectLst/>
                <a:uLnTx/>
                <a:uFillTx/>
                <a:latin typeface="Arial"/>
                <a:ea typeface="+mn-ea"/>
                <a:cs typeface="+mn-cs"/>
              </a:rPr>
              <a:t>th</a:t>
            </a:r>
            <a:r>
              <a:rPr kumimoji="0" lang="en-GB" sz="1467" b="0" i="0" u="none" strike="noStrike" kern="1200" cap="none" spc="0" normalizeH="0" baseline="0" noProof="0" dirty="0">
                <a:ln>
                  <a:noFill/>
                </a:ln>
                <a:solidFill>
                  <a:srgbClr val="64BCD9"/>
                </a:solidFill>
                <a:effectLst/>
                <a:uLnTx/>
                <a:uFillTx/>
                <a:latin typeface="Arial"/>
                <a:ea typeface="+mn-ea"/>
                <a:cs typeface="+mn-cs"/>
              </a:rPr>
              <a:t> HL-LHC Collaboration Meeting Uppsala 20 09 2022</a:t>
            </a:r>
          </a:p>
        </p:txBody>
      </p:sp>
      <p:sp>
        <p:nvSpPr>
          <p:cNvPr id="19" name="Slide Number Placeholder 2">
            <a:extLst>
              <a:ext uri="{FF2B5EF4-FFF2-40B4-BE49-F238E27FC236}">
                <a16:creationId xmlns:a16="http://schemas.microsoft.com/office/drawing/2014/main" id="{29206629-BFFC-613C-7663-F09A7DE056BC}"/>
              </a:ext>
            </a:extLst>
          </p:cNvPr>
          <p:cNvSpPr>
            <a:spLocks noGrp="1"/>
          </p:cNvSpPr>
          <p:nvPr>
            <p:ph type="sldNum" sz="quarter" idx="12"/>
          </p:nvPr>
        </p:nvSpPr>
        <p:spPr>
          <a:xfrm>
            <a:off x="11641667" y="6367564"/>
            <a:ext cx="480000" cy="360000"/>
          </a:xfrm>
        </p:spPr>
        <p:txBody>
          <a:bodyPr/>
          <a:lstStyle/>
          <a:p>
            <a:fld id="{BFDCA1C4-9514-7B4F-976F-D92F7E296653}" type="slidenum">
              <a:rPr lang="fr-FR" smtClean="0"/>
              <a:pPr/>
              <a:t>19</a:t>
            </a:fld>
            <a:endParaRPr lang="fr-FR" dirty="0"/>
          </a:p>
        </p:txBody>
      </p:sp>
      <p:pic>
        <p:nvPicPr>
          <p:cNvPr id="20" name="Picture 19">
            <a:extLst>
              <a:ext uri="{FF2B5EF4-FFF2-40B4-BE49-F238E27FC236}">
                <a16:creationId xmlns:a16="http://schemas.microsoft.com/office/drawing/2014/main" id="{D144A5F6-1627-6541-6171-D94B05D477E3}"/>
              </a:ext>
            </a:extLst>
          </p:cNvPr>
          <p:cNvPicPr>
            <a:picLocks noChangeAspect="1"/>
          </p:cNvPicPr>
          <p:nvPr/>
        </p:nvPicPr>
        <p:blipFill>
          <a:blip r:embed="rId3"/>
          <a:stretch>
            <a:fillRect/>
          </a:stretch>
        </p:blipFill>
        <p:spPr>
          <a:xfrm>
            <a:off x="5480953" y="1785290"/>
            <a:ext cx="5121351" cy="4090570"/>
          </a:xfrm>
          <a:prstGeom prst="rect">
            <a:avLst/>
          </a:prstGeom>
        </p:spPr>
      </p:pic>
      <p:pic>
        <p:nvPicPr>
          <p:cNvPr id="21" name="Picture 20">
            <a:extLst>
              <a:ext uri="{FF2B5EF4-FFF2-40B4-BE49-F238E27FC236}">
                <a16:creationId xmlns:a16="http://schemas.microsoft.com/office/drawing/2014/main" id="{78472E02-D060-6355-06A6-38F0977D089B}"/>
              </a:ext>
            </a:extLst>
          </p:cNvPr>
          <p:cNvPicPr>
            <a:picLocks noChangeAspect="1"/>
          </p:cNvPicPr>
          <p:nvPr/>
        </p:nvPicPr>
        <p:blipFill>
          <a:blip r:embed="rId4"/>
          <a:stretch>
            <a:fillRect/>
          </a:stretch>
        </p:blipFill>
        <p:spPr>
          <a:xfrm>
            <a:off x="1632648" y="1338552"/>
            <a:ext cx="3552825" cy="4533900"/>
          </a:xfrm>
          <a:prstGeom prst="rect">
            <a:avLst/>
          </a:prstGeom>
        </p:spPr>
      </p:pic>
      <p:sp>
        <p:nvSpPr>
          <p:cNvPr id="24" name="TextBox 23">
            <a:extLst>
              <a:ext uri="{FF2B5EF4-FFF2-40B4-BE49-F238E27FC236}">
                <a16:creationId xmlns:a16="http://schemas.microsoft.com/office/drawing/2014/main" id="{512B0570-BB24-39AE-3C16-55F2CA7BF219}"/>
              </a:ext>
            </a:extLst>
          </p:cNvPr>
          <p:cNvSpPr txBox="1"/>
          <p:nvPr/>
        </p:nvSpPr>
        <p:spPr>
          <a:xfrm>
            <a:off x="1711659" y="1343124"/>
            <a:ext cx="639925" cy="338554"/>
          </a:xfrm>
          <a:prstGeom prst="rect">
            <a:avLst/>
          </a:prstGeom>
          <a:solidFill>
            <a:schemeClr val="bg1"/>
          </a:solidFill>
        </p:spPr>
        <p:txBody>
          <a:bodyPr wrap="square" rtlCol="0">
            <a:spAutoFit/>
          </a:bodyPr>
          <a:lstStyle/>
          <a:p>
            <a:r>
              <a:rPr lang="en-US" sz="1600" b="1" dirty="0">
                <a:solidFill>
                  <a:srgbClr val="FFC000"/>
                </a:solidFill>
              </a:rPr>
              <a:t>QRL</a:t>
            </a:r>
            <a:endParaRPr lang="en-GB" b="1" dirty="0">
              <a:solidFill>
                <a:srgbClr val="FFC000"/>
              </a:solidFill>
            </a:endParaRPr>
          </a:p>
        </p:txBody>
      </p:sp>
      <p:cxnSp>
        <p:nvCxnSpPr>
          <p:cNvPr id="25" name="Straight Arrow Connector 24">
            <a:extLst>
              <a:ext uri="{FF2B5EF4-FFF2-40B4-BE49-F238E27FC236}">
                <a16:creationId xmlns:a16="http://schemas.microsoft.com/office/drawing/2014/main" id="{B4DD2F78-B396-1202-B0DD-F9347CF872A1}"/>
              </a:ext>
            </a:extLst>
          </p:cNvPr>
          <p:cNvCxnSpPr>
            <a:stCxn id="36" idx="0"/>
          </p:cNvCxnSpPr>
          <p:nvPr/>
        </p:nvCxnSpPr>
        <p:spPr>
          <a:xfrm flipH="1" flipV="1">
            <a:off x="4928805" y="5603040"/>
            <a:ext cx="22471" cy="49102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95DC7C7-B43E-7E62-C498-A211800FFAE9}"/>
              </a:ext>
            </a:extLst>
          </p:cNvPr>
          <p:cNvSpPr txBox="1"/>
          <p:nvPr/>
        </p:nvSpPr>
        <p:spPr>
          <a:xfrm>
            <a:off x="3698375" y="1056763"/>
            <a:ext cx="1566108" cy="338554"/>
          </a:xfrm>
          <a:prstGeom prst="rect">
            <a:avLst/>
          </a:prstGeom>
          <a:solidFill>
            <a:schemeClr val="bg1"/>
          </a:solidFill>
        </p:spPr>
        <p:txBody>
          <a:bodyPr wrap="square" rtlCol="0">
            <a:spAutoFit/>
          </a:bodyPr>
          <a:lstStyle/>
          <a:p>
            <a:r>
              <a:rPr lang="en-US" sz="1600" b="1" dirty="0"/>
              <a:t>HEL Top view</a:t>
            </a:r>
            <a:endParaRPr lang="en-GB" sz="2000" b="1" dirty="0"/>
          </a:p>
        </p:txBody>
      </p:sp>
      <p:cxnSp>
        <p:nvCxnSpPr>
          <p:cNvPr id="28" name="Straight Arrow Connector 27">
            <a:extLst>
              <a:ext uri="{FF2B5EF4-FFF2-40B4-BE49-F238E27FC236}">
                <a16:creationId xmlns:a16="http://schemas.microsoft.com/office/drawing/2014/main" id="{1B83BA7E-9B94-F622-8E8C-C4F83A069972}"/>
              </a:ext>
            </a:extLst>
          </p:cNvPr>
          <p:cNvCxnSpPr/>
          <p:nvPr/>
        </p:nvCxnSpPr>
        <p:spPr>
          <a:xfrm>
            <a:off x="4808438" y="1859390"/>
            <a:ext cx="0" cy="3576190"/>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67C3C9CE-2EEB-6EA6-9359-86D7313ED250}"/>
              </a:ext>
            </a:extLst>
          </p:cNvPr>
          <p:cNvCxnSpPr/>
          <p:nvPr/>
        </p:nvCxnSpPr>
        <p:spPr>
          <a:xfrm flipH="1" flipV="1">
            <a:off x="2918608" y="1859390"/>
            <a:ext cx="2010196" cy="1"/>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B8D38454-745C-240D-08AA-696A15D11BCC}"/>
              </a:ext>
            </a:extLst>
          </p:cNvPr>
          <p:cNvCxnSpPr/>
          <p:nvPr/>
        </p:nvCxnSpPr>
        <p:spPr>
          <a:xfrm flipH="1">
            <a:off x="2640022" y="5809103"/>
            <a:ext cx="1304320" cy="1415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C8008829-629C-D5E1-FBE3-25851A7ADB3E}"/>
              </a:ext>
            </a:extLst>
          </p:cNvPr>
          <p:cNvCxnSpPr/>
          <p:nvPr/>
        </p:nvCxnSpPr>
        <p:spPr>
          <a:xfrm flipV="1">
            <a:off x="2918608" y="2364899"/>
            <a:ext cx="33543" cy="3555026"/>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CEA7526C-58F0-D237-B94F-1C6DD35F834C}"/>
              </a:ext>
            </a:extLst>
          </p:cNvPr>
          <p:cNvSpPr txBox="1"/>
          <p:nvPr/>
        </p:nvSpPr>
        <p:spPr>
          <a:xfrm>
            <a:off x="1769518" y="5409705"/>
            <a:ext cx="870504" cy="307777"/>
          </a:xfrm>
          <a:prstGeom prst="rect">
            <a:avLst/>
          </a:prstGeom>
          <a:solidFill>
            <a:schemeClr val="bg1"/>
          </a:solidFill>
        </p:spPr>
        <p:txBody>
          <a:bodyPr wrap="square" rtlCol="0">
            <a:spAutoFit/>
          </a:bodyPr>
          <a:lstStyle/>
          <a:p>
            <a:r>
              <a:rPr lang="en-US" sz="1400" b="1" dirty="0">
                <a:solidFill>
                  <a:srgbClr val="FF0000"/>
                </a:solidFill>
              </a:rPr>
              <a:t>200mm</a:t>
            </a:r>
            <a:endParaRPr lang="en-GB" b="1" dirty="0">
              <a:solidFill>
                <a:srgbClr val="FF0000"/>
              </a:solidFill>
            </a:endParaRPr>
          </a:p>
        </p:txBody>
      </p:sp>
      <p:sp>
        <p:nvSpPr>
          <p:cNvPr id="34" name="TextBox 33">
            <a:extLst>
              <a:ext uri="{FF2B5EF4-FFF2-40B4-BE49-F238E27FC236}">
                <a16:creationId xmlns:a16="http://schemas.microsoft.com/office/drawing/2014/main" id="{CDDD4F5D-84C2-B244-19FC-89B8C36F0A43}"/>
              </a:ext>
            </a:extLst>
          </p:cNvPr>
          <p:cNvSpPr txBox="1"/>
          <p:nvPr/>
        </p:nvSpPr>
        <p:spPr>
          <a:xfrm>
            <a:off x="5560411" y="1165655"/>
            <a:ext cx="3349244" cy="584775"/>
          </a:xfrm>
          <a:prstGeom prst="rect">
            <a:avLst/>
          </a:prstGeom>
          <a:solidFill>
            <a:schemeClr val="bg1"/>
          </a:solidFill>
        </p:spPr>
        <p:txBody>
          <a:bodyPr wrap="square" rtlCol="0">
            <a:spAutoFit/>
          </a:bodyPr>
          <a:lstStyle/>
          <a:p>
            <a:r>
              <a:rPr lang="pl-PL" sz="1600" b="1" dirty="0"/>
              <a:t>4x </a:t>
            </a:r>
            <a:r>
              <a:rPr lang="en-GB" sz="1600" b="1" dirty="0"/>
              <a:t>Rods in </a:t>
            </a:r>
            <a:r>
              <a:rPr lang="pl-PL" sz="1600" b="1" dirty="0"/>
              <a:t>Bellows</a:t>
            </a:r>
            <a:r>
              <a:rPr lang="en-GB" sz="1600" b="1" dirty="0"/>
              <a:t> to compensate for magnets force</a:t>
            </a:r>
            <a:r>
              <a:rPr lang="pl-PL" sz="1600" b="1" dirty="0"/>
              <a:t> </a:t>
            </a:r>
            <a:endParaRPr lang="en-GB" b="1" dirty="0"/>
          </a:p>
        </p:txBody>
      </p:sp>
      <p:sp>
        <p:nvSpPr>
          <p:cNvPr id="36" name="TextBox 35">
            <a:extLst>
              <a:ext uri="{FF2B5EF4-FFF2-40B4-BE49-F238E27FC236}">
                <a16:creationId xmlns:a16="http://schemas.microsoft.com/office/drawing/2014/main" id="{20225664-D8A8-B646-5764-6812A2C44738}"/>
              </a:ext>
            </a:extLst>
          </p:cNvPr>
          <p:cNvSpPr txBox="1"/>
          <p:nvPr/>
        </p:nvSpPr>
        <p:spPr>
          <a:xfrm>
            <a:off x="4124338" y="6094062"/>
            <a:ext cx="1653875" cy="338554"/>
          </a:xfrm>
          <a:prstGeom prst="rect">
            <a:avLst/>
          </a:prstGeom>
          <a:solidFill>
            <a:schemeClr val="tx1"/>
          </a:solidFill>
        </p:spPr>
        <p:txBody>
          <a:bodyPr wrap="square" rtlCol="0">
            <a:spAutoFit/>
          </a:bodyPr>
          <a:lstStyle/>
          <a:p>
            <a:r>
              <a:rPr lang="en-US" sz="1600" b="1" dirty="0">
                <a:solidFill>
                  <a:srgbClr val="00F21D"/>
                </a:solidFill>
              </a:rPr>
              <a:t>2</a:t>
            </a:r>
            <a:r>
              <a:rPr lang="en-US" sz="1600" b="1" baseline="30000" dirty="0">
                <a:solidFill>
                  <a:srgbClr val="00F21D"/>
                </a:solidFill>
              </a:rPr>
              <a:t>nd</a:t>
            </a:r>
            <a:r>
              <a:rPr lang="en-US" sz="1600" b="1" dirty="0">
                <a:solidFill>
                  <a:srgbClr val="00F21D"/>
                </a:solidFill>
              </a:rPr>
              <a:t> beam pipe</a:t>
            </a:r>
            <a:endParaRPr lang="en-GB" b="1" dirty="0">
              <a:solidFill>
                <a:srgbClr val="00F21D"/>
              </a:solidFill>
            </a:endParaRPr>
          </a:p>
        </p:txBody>
      </p:sp>
      <p:cxnSp>
        <p:nvCxnSpPr>
          <p:cNvPr id="37" name="Straight Connector 36">
            <a:extLst>
              <a:ext uri="{FF2B5EF4-FFF2-40B4-BE49-F238E27FC236}">
                <a16:creationId xmlns:a16="http://schemas.microsoft.com/office/drawing/2014/main" id="{14A87CD6-70B8-8DDE-BE27-8A2FABFA3516}"/>
              </a:ext>
            </a:extLst>
          </p:cNvPr>
          <p:cNvCxnSpPr/>
          <p:nvPr/>
        </p:nvCxnSpPr>
        <p:spPr>
          <a:xfrm flipV="1">
            <a:off x="3786928" y="2392153"/>
            <a:ext cx="33543" cy="3555026"/>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D1EAD1A2-EC5C-06D3-A44A-8AFF11F11E3B}"/>
              </a:ext>
            </a:extLst>
          </p:cNvPr>
          <p:cNvCxnSpPr/>
          <p:nvPr/>
        </p:nvCxnSpPr>
        <p:spPr>
          <a:xfrm flipV="1">
            <a:off x="1877177" y="5810298"/>
            <a:ext cx="1041431" cy="5885"/>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A8327A8A-22DA-A6CE-4397-87EABDD79E14}"/>
              </a:ext>
            </a:extLst>
          </p:cNvPr>
          <p:cNvCxnSpPr/>
          <p:nvPr/>
        </p:nvCxnSpPr>
        <p:spPr>
          <a:xfrm flipH="1" flipV="1">
            <a:off x="3784230" y="5806162"/>
            <a:ext cx="453880" cy="1002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97CE5FD0-C90E-1976-86C7-EBA775D4A0D0}"/>
              </a:ext>
            </a:extLst>
          </p:cNvPr>
          <p:cNvCxnSpPr/>
          <p:nvPr/>
        </p:nvCxnSpPr>
        <p:spPr>
          <a:xfrm flipH="1" flipV="1">
            <a:off x="3944344" y="5422644"/>
            <a:ext cx="1058201" cy="1527"/>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574DC2BF-99C8-BB35-694C-19266B4D12D9}"/>
              </a:ext>
            </a:extLst>
          </p:cNvPr>
          <p:cNvSpPr txBox="1"/>
          <p:nvPr/>
        </p:nvSpPr>
        <p:spPr>
          <a:xfrm rot="16200000">
            <a:off x="4168946" y="3545269"/>
            <a:ext cx="870504" cy="307777"/>
          </a:xfrm>
          <a:prstGeom prst="rect">
            <a:avLst/>
          </a:prstGeom>
          <a:solidFill>
            <a:schemeClr val="bg1"/>
          </a:solidFill>
        </p:spPr>
        <p:txBody>
          <a:bodyPr wrap="square" rtlCol="0">
            <a:spAutoFit/>
          </a:bodyPr>
          <a:lstStyle/>
          <a:p>
            <a:r>
              <a:rPr lang="en-US" sz="1400" b="1" dirty="0">
                <a:solidFill>
                  <a:srgbClr val="FF0000"/>
                </a:solidFill>
              </a:rPr>
              <a:t>793mm</a:t>
            </a:r>
            <a:endParaRPr lang="en-GB" b="1" dirty="0">
              <a:solidFill>
                <a:srgbClr val="FF0000"/>
              </a:solidFill>
            </a:endParaRPr>
          </a:p>
        </p:txBody>
      </p:sp>
      <p:sp>
        <p:nvSpPr>
          <p:cNvPr id="42" name="TextBox 41">
            <a:extLst>
              <a:ext uri="{FF2B5EF4-FFF2-40B4-BE49-F238E27FC236}">
                <a16:creationId xmlns:a16="http://schemas.microsoft.com/office/drawing/2014/main" id="{63EF341F-7E58-CC69-1F2B-71BDD248F67F}"/>
              </a:ext>
            </a:extLst>
          </p:cNvPr>
          <p:cNvSpPr txBox="1"/>
          <p:nvPr/>
        </p:nvSpPr>
        <p:spPr>
          <a:xfrm>
            <a:off x="8060732" y="5848551"/>
            <a:ext cx="2597654" cy="338554"/>
          </a:xfrm>
          <a:prstGeom prst="rect">
            <a:avLst/>
          </a:prstGeom>
          <a:solidFill>
            <a:schemeClr val="bg1"/>
          </a:solidFill>
        </p:spPr>
        <p:txBody>
          <a:bodyPr wrap="square" rtlCol="0">
            <a:spAutoFit/>
          </a:bodyPr>
          <a:lstStyle/>
          <a:p>
            <a:r>
              <a:rPr lang="en-US" sz="1600" b="1" dirty="0"/>
              <a:t>HEL cut in BGC location</a:t>
            </a:r>
            <a:endParaRPr lang="en-GB" sz="2000" b="1" dirty="0"/>
          </a:p>
        </p:txBody>
      </p:sp>
      <p:cxnSp>
        <p:nvCxnSpPr>
          <p:cNvPr id="43" name="Straight Arrow Connector 42">
            <a:extLst>
              <a:ext uri="{FF2B5EF4-FFF2-40B4-BE49-F238E27FC236}">
                <a16:creationId xmlns:a16="http://schemas.microsoft.com/office/drawing/2014/main" id="{57E00F09-42B7-9898-A425-EA5B88F42A50}"/>
              </a:ext>
            </a:extLst>
          </p:cNvPr>
          <p:cNvCxnSpPr/>
          <p:nvPr/>
        </p:nvCxnSpPr>
        <p:spPr>
          <a:xfrm>
            <a:off x="7872743" y="2636913"/>
            <a:ext cx="0" cy="1438403"/>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D0547120-FE43-340C-A4C9-C7A5237D079A}"/>
              </a:ext>
            </a:extLst>
          </p:cNvPr>
          <p:cNvCxnSpPr/>
          <p:nvPr/>
        </p:nvCxnSpPr>
        <p:spPr>
          <a:xfrm flipH="1">
            <a:off x="7872743" y="4237321"/>
            <a:ext cx="18938" cy="1611231"/>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C753E42B-7089-5E02-2A8D-882716509AE7}"/>
              </a:ext>
            </a:extLst>
          </p:cNvPr>
          <p:cNvCxnSpPr/>
          <p:nvPr/>
        </p:nvCxnSpPr>
        <p:spPr>
          <a:xfrm>
            <a:off x="7947766" y="4165222"/>
            <a:ext cx="954405" cy="144199"/>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CB9B80D6-9866-041F-9B43-603C1F29A760}"/>
              </a:ext>
            </a:extLst>
          </p:cNvPr>
          <p:cNvCxnSpPr/>
          <p:nvPr/>
        </p:nvCxnSpPr>
        <p:spPr>
          <a:xfrm>
            <a:off x="6798972" y="3972397"/>
            <a:ext cx="963088" cy="143673"/>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8" name="Oval 47">
            <a:extLst>
              <a:ext uri="{FF2B5EF4-FFF2-40B4-BE49-F238E27FC236}">
                <a16:creationId xmlns:a16="http://schemas.microsoft.com/office/drawing/2014/main" id="{D43CFB01-879A-3339-23E5-A1D83E600DA3}"/>
              </a:ext>
            </a:extLst>
          </p:cNvPr>
          <p:cNvSpPr/>
          <p:nvPr/>
        </p:nvSpPr>
        <p:spPr>
          <a:xfrm>
            <a:off x="7803749" y="4075315"/>
            <a:ext cx="144016" cy="115392"/>
          </a:xfrm>
          <a:prstGeom prst="ellipse">
            <a:avLst/>
          </a:prstGeom>
          <a:solidFill>
            <a:srgbClr val="00F21D"/>
          </a:solidFill>
          <a:ln>
            <a:solidFill>
              <a:srgbClr val="00F21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F11F2AFD-5F5F-CBF3-0726-4E2A13D3C39B}"/>
              </a:ext>
            </a:extLst>
          </p:cNvPr>
          <p:cNvSpPr txBox="1"/>
          <p:nvPr/>
        </p:nvSpPr>
        <p:spPr>
          <a:xfrm rot="501848">
            <a:off x="6806222" y="4097779"/>
            <a:ext cx="810401" cy="307777"/>
          </a:xfrm>
          <a:prstGeom prst="rect">
            <a:avLst/>
          </a:prstGeom>
          <a:solidFill>
            <a:schemeClr val="bg1"/>
          </a:solidFill>
        </p:spPr>
        <p:txBody>
          <a:bodyPr wrap="square" rtlCol="0">
            <a:spAutoFit/>
          </a:bodyPr>
          <a:lstStyle/>
          <a:p>
            <a:r>
              <a:rPr lang="en-US" sz="1400" b="1" dirty="0">
                <a:solidFill>
                  <a:srgbClr val="FF0000"/>
                </a:solidFill>
              </a:rPr>
              <a:t>412mm</a:t>
            </a:r>
            <a:endParaRPr lang="en-GB" b="1" dirty="0">
              <a:solidFill>
                <a:srgbClr val="FF0000"/>
              </a:solidFill>
            </a:endParaRPr>
          </a:p>
        </p:txBody>
      </p:sp>
      <p:sp>
        <p:nvSpPr>
          <p:cNvPr id="50" name="TextBox 49">
            <a:extLst>
              <a:ext uri="{FF2B5EF4-FFF2-40B4-BE49-F238E27FC236}">
                <a16:creationId xmlns:a16="http://schemas.microsoft.com/office/drawing/2014/main" id="{91A9784D-E122-3AC2-7FF7-9DABC048A003}"/>
              </a:ext>
            </a:extLst>
          </p:cNvPr>
          <p:cNvSpPr txBox="1"/>
          <p:nvPr/>
        </p:nvSpPr>
        <p:spPr>
          <a:xfrm rot="636603">
            <a:off x="7968952" y="4282837"/>
            <a:ext cx="836247" cy="307777"/>
          </a:xfrm>
          <a:prstGeom prst="rect">
            <a:avLst/>
          </a:prstGeom>
          <a:solidFill>
            <a:schemeClr val="bg1"/>
          </a:solidFill>
        </p:spPr>
        <p:txBody>
          <a:bodyPr wrap="square" rtlCol="0">
            <a:spAutoFit/>
          </a:bodyPr>
          <a:lstStyle/>
          <a:p>
            <a:r>
              <a:rPr lang="en-US" sz="1400" b="1" dirty="0">
                <a:solidFill>
                  <a:srgbClr val="FF0000"/>
                </a:solidFill>
              </a:rPr>
              <a:t>381mm</a:t>
            </a:r>
            <a:endParaRPr lang="en-GB" b="1" dirty="0">
              <a:solidFill>
                <a:srgbClr val="FF0000"/>
              </a:solidFill>
            </a:endParaRPr>
          </a:p>
        </p:txBody>
      </p:sp>
      <p:sp>
        <p:nvSpPr>
          <p:cNvPr id="52" name="TextBox 51">
            <a:extLst>
              <a:ext uri="{FF2B5EF4-FFF2-40B4-BE49-F238E27FC236}">
                <a16:creationId xmlns:a16="http://schemas.microsoft.com/office/drawing/2014/main" id="{01A49336-3E40-3058-06EA-CA83172955F5}"/>
              </a:ext>
            </a:extLst>
          </p:cNvPr>
          <p:cNvSpPr txBox="1"/>
          <p:nvPr/>
        </p:nvSpPr>
        <p:spPr>
          <a:xfrm rot="16200000">
            <a:off x="7283859" y="2978717"/>
            <a:ext cx="800998" cy="307777"/>
          </a:xfrm>
          <a:prstGeom prst="rect">
            <a:avLst/>
          </a:prstGeom>
          <a:solidFill>
            <a:schemeClr val="bg1"/>
          </a:solidFill>
        </p:spPr>
        <p:txBody>
          <a:bodyPr wrap="square" rtlCol="0">
            <a:spAutoFit/>
          </a:bodyPr>
          <a:lstStyle/>
          <a:p>
            <a:r>
              <a:rPr lang="en-US" sz="1400" b="1" dirty="0">
                <a:solidFill>
                  <a:srgbClr val="FF0000"/>
                </a:solidFill>
              </a:rPr>
              <a:t>525mm</a:t>
            </a:r>
            <a:endParaRPr lang="en-GB" b="1" dirty="0">
              <a:solidFill>
                <a:srgbClr val="FF0000"/>
              </a:solidFill>
            </a:endParaRPr>
          </a:p>
        </p:txBody>
      </p:sp>
      <p:sp>
        <p:nvSpPr>
          <p:cNvPr id="53" name="TextBox 52">
            <a:extLst>
              <a:ext uri="{FF2B5EF4-FFF2-40B4-BE49-F238E27FC236}">
                <a16:creationId xmlns:a16="http://schemas.microsoft.com/office/drawing/2014/main" id="{2ACB17A4-A25C-8F67-D36D-1B298515F056}"/>
              </a:ext>
            </a:extLst>
          </p:cNvPr>
          <p:cNvSpPr txBox="1"/>
          <p:nvPr/>
        </p:nvSpPr>
        <p:spPr>
          <a:xfrm rot="16200000">
            <a:off x="7262272" y="5048337"/>
            <a:ext cx="800998" cy="307777"/>
          </a:xfrm>
          <a:prstGeom prst="rect">
            <a:avLst/>
          </a:prstGeom>
          <a:solidFill>
            <a:schemeClr val="bg1"/>
          </a:solidFill>
        </p:spPr>
        <p:txBody>
          <a:bodyPr wrap="square" rtlCol="0">
            <a:spAutoFit/>
          </a:bodyPr>
          <a:lstStyle/>
          <a:p>
            <a:r>
              <a:rPr lang="en-US" sz="1400" b="1" dirty="0">
                <a:solidFill>
                  <a:srgbClr val="FF0000"/>
                </a:solidFill>
              </a:rPr>
              <a:t>679mm</a:t>
            </a:r>
            <a:endParaRPr lang="en-GB" b="1" dirty="0">
              <a:solidFill>
                <a:srgbClr val="FF0000"/>
              </a:solidFill>
            </a:endParaRPr>
          </a:p>
        </p:txBody>
      </p:sp>
      <p:sp>
        <p:nvSpPr>
          <p:cNvPr id="55" name="Oval 54">
            <a:extLst>
              <a:ext uri="{FF2B5EF4-FFF2-40B4-BE49-F238E27FC236}">
                <a16:creationId xmlns:a16="http://schemas.microsoft.com/office/drawing/2014/main" id="{4675B99C-1927-4FA5-6C99-349ED512674E}"/>
              </a:ext>
            </a:extLst>
          </p:cNvPr>
          <p:cNvSpPr/>
          <p:nvPr/>
        </p:nvSpPr>
        <p:spPr>
          <a:xfrm>
            <a:off x="7822775" y="3629673"/>
            <a:ext cx="654667" cy="535549"/>
          </a:xfrm>
          <a:prstGeom prst="ellipse">
            <a:avLst/>
          </a:prstGeom>
          <a:noFill/>
          <a:ln w="3810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0F265BDF-C4D2-D31A-6D42-6F4DC1E6858F}"/>
              </a:ext>
            </a:extLst>
          </p:cNvPr>
          <p:cNvSpPr/>
          <p:nvPr/>
        </p:nvSpPr>
        <p:spPr>
          <a:xfrm>
            <a:off x="7130427" y="3533104"/>
            <a:ext cx="592510" cy="548118"/>
          </a:xfrm>
          <a:prstGeom prst="ellipse">
            <a:avLst/>
          </a:prstGeom>
          <a:noFill/>
          <a:ln w="3810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6011A011-BDDC-E31E-BC2A-8B7D9E9C4C3D}"/>
              </a:ext>
            </a:extLst>
          </p:cNvPr>
          <p:cNvSpPr/>
          <p:nvPr/>
        </p:nvSpPr>
        <p:spPr>
          <a:xfrm>
            <a:off x="7075303" y="4237321"/>
            <a:ext cx="647635" cy="529557"/>
          </a:xfrm>
          <a:prstGeom prst="ellipse">
            <a:avLst/>
          </a:prstGeom>
          <a:noFill/>
          <a:ln w="3810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E4BAF30F-FDFE-D703-3462-CE75D2EF84A1}"/>
              </a:ext>
            </a:extLst>
          </p:cNvPr>
          <p:cNvSpPr/>
          <p:nvPr/>
        </p:nvSpPr>
        <p:spPr>
          <a:xfrm>
            <a:off x="7779021" y="4356033"/>
            <a:ext cx="619818" cy="520330"/>
          </a:xfrm>
          <a:prstGeom prst="ellipse">
            <a:avLst/>
          </a:prstGeom>
          <a:noFill/>
          <a:ln w="3810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TextBox 59">
            <a:extLst>
              <a:ext uri="{FF2B5EF4-FFF2-40B4-BE49-F238E27FC236}">
                <a16:creationId xmlns:a16="http://schemas.microsoft.com/office/drawing/2014/main" id="{9307C050-536A-BB97-1786-9A0BF621453B}"/>
              </a:ext>
            </a:extLst>
          </p:cNvPr>
          <p:cNvSpPr txBox="1"/>
          <p:nvPr/>
        </p:nvSpPr>
        <p:spPr>
          <a:xfrm>
            <a:off x="8760296" y="1854466"/>
            <a:ext cx="1091672" cy="584775"/>
          </a:xfrm>
          <a:prstGeom prst="rect">
            <a:avLst/>
          </a:prstGeom>
          <a:solidFill>
            <a:schemeClr val="bg1"/>
          </a:solidFill>
        </p:spPr>
        <p:txBody>
          <a:bodyPr wrap="square" rtlCol="0">
            <a:spAutoFit/>
          </a:bodyPr>
          <a:lstStyle/>
          <a:p>
            <a:r>
              <a:rPr lang="en-US" sz="1600" b="1" dirty="0"/>
              <a:t>Helium reservoir</a:t>
            </a:r>
            <a:endParaRPr lang="en-GB" b="1" dirty="0"/>
          </a:p>
        </p:txBody>
      </p:sp>
      <p:cxnSp>
        <p:nvCxnSpPr>
          <p:cNvPr id="61" name="Straight Arrow Connector 60">
            <a:extLst>
              <a:ext uri="{FF2B5EF4-FFF2-40B4-BE49-F238E27FC236}">
                <a16:creationId xmlns:a16="http://schemas.microsoft.com/office/drawing/2014/main" id="{B171E34B-7D7B-53D3-1145-C376521286C1}"/>
              </a:ext>
            </a:extLst>
          </p:cNvPr>
          <p:cNvCxnSpPr>
            <a:stCxn id="60" idx="1"/>
          </p:cNvCxnSpPr>
          <p:nvPr/>
        </p:nvCxnSpPr>
        <p:spPr>
          <a:xfrm flipH="1">
            <a:off x="8060732" y="2146853"/>
            <a:ext cx="699564" cy="0"/>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F7680FFF-096D-9F31-388E-6C543FDD48D2}"/>
              </a:ext>
            </a:extLst>
          </p:cNvPr>
          <p:cNvSpPr/>
          <p:nvPr/>
        </p:nvSpPr>
        <p:spPr>
          <a:xfrm>
            <a:off x="2783633" y="2852936"/>
            <a:ext cx="1160711" cy="680168"/>
          </a:xfrm>
          <a:prstGeom prst="rect">
            <a:avLst/>
          </a:prstGeom>
          <a:noFill/>
          <a:ln w="5715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Rectangle 62">
            <a:extLst>
              <a:ext uri="{FF2B5EF4-FFF2-40B4-BE49-F238E27FC236}">
                <a16:creationId xmlns:a16="http://schemas.microsoft.com/office/drawing/2014/main" id="{E250C527-443C-2214-7895-D1C097BE0615}"/>
              </a:ext>
            </a:extLst>
          </p:cNvPr>
          <p:cNvSpPr/>
          <p:nvPr/>
        </p:nvSpPr>
        <p:spPr>
          <a:xfrm>
            <a:off x="2795615" y="3846482"/>
            <a:ext cx="1160711" cy="680168"/>
          </a:xfrm>
          <a:prstGeom prst="rect">
            <a:avLst/>
          </a:prstGeom>
          <a:noFill/>
          <a:ln w="5715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4" name="Straight Arrow Connector 63">
            <a:extLst>
              <a:ext uri="{FF2B5EF4-FFF2-40B4-BE49-F238E27FC236}">
                <a16:creationId xmlns:a16="http://schemas.microsoft.com/office/drawing/2014/main" id="{B4A922A3-DA1A-FD5B-E4D3-DC49D13D6E82}"/>
              </a:ext>
            </a:extLst>
          </p:cNvPr>
          <p:cNvCxnSpPr/>
          <p:nvPr/>
        </p:nvCxnSpPr>
        <p:spPr>
          <a:xfrm flipH="1">
            <a:off x="8760297" y="5717481"/>
            <a:ext cx="750335" cy="0"/>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6D933CB8-B0D4-CDBD-FBEE-83E96C51C2AF}"/>
              </a:ext>
            </a:extLst>
          </p:cNvPr>
          <p:cNvSpPr txBox="1"/>
          <p:nvPr/>
        </p:nvSpPr>
        <p:spPr>
          <a:xfrm>
            <a:off x="9508737" y="5492567"/>
            <a:ext cx="868615" cy="338554"/>
          </a:xfrm>
          <a:prstGeom prst="rect">
            <a:avLst/>
          </a:prstGeom>
          <a:solidFill>
            <a:schemeClr val="bg1"/>
          </a:solidFill>
        </p:spPr>
        <p:txBody>
          <a:bodyPr wrap="square" rtlCol="0">
            <a:spAutoFit/>
          </a:bodyPr>
          <a:lstStyle/>
          <a:p>
            <a:r>
              <a:rPr lang="en-US" sz="1600" b="1" dirty="0"/>
              <a:t>Girder</a:t>
            </a:r>
            <a:endParaRPr lang="en-GB" b="1" dirty="0"/>
          </a:p>
        </p:txBody>
      </p:sp>
      <p:sp>
        <p:nvSpPr>
          <p:cNvPr id="66" name="TextBox 65">
            <a:extLst>
              <a:ext uri="{FF2B5EF4-FFF2-40B4-BE49-F238E27FC236}">
                <a16:creationId xmlns:a16="http://schemas.microsoft.com/office/drawing/2014/main" id="{9915B298-9DC3-C4CE-F805-E6C8A80666A7}"/>
              </a:ext>
            </a:extLst>
          </p:cNvPr>
          <p:cNvSpPr txBox="1"/>
          <p:nvPr/>
        </p:nvSpPr>
        <p:spPr>
          <a:xfrm>
            <a:off x="5762641" y="2439240"/>
            <a:ext cx="631542" cy="338554"/>
          </a:xfrm>
          <a:prstGeom prst="rect">
            <a:avLst/>
          </a:prstGeom>
          <a:solidFill>
            <a:schemeClr val="bg1"/>
          </a:solidFill>
        </p:spPr>
        <p:txBody>
          <a:bodyPr wrap="square" rtlCol="0">
            <a:spAutoFit/>
          </a:bodyPr>
          <a:lstStyle/>
          <a:p>
            <a:r>
              <a:rPr lang="en-US" sz="1600" b="1" dirty="0">
                <a:solidFill>
                  <a:srgbClr val="FFC000"/>
                </a:solidFill>
              </a:rPr>
              <a:t>QRL</a:t>
            </a:r>
            <a:endParaRPr lang="en-GB" b="1" dirty="0">
              <a:solidFill>
                <a:srgbClr val="FFC000"/>
              </a:solidFill>
            </a:endParaRPr>
          </a:p>
        </p:txBody>
      </p:sp>
      <p:sp>
        <p:nvSpPr>
          <p:cNvPr id="67" name="TextBox 66">
            <a:extLst>
              <a:ext uri="{FF2B5EF4-FFF2-40B4-BE49-F238E27FC236}">
                <a16:creationId xmlns:a16="http://schemas.microsoft.com/office/drawing/2014/main" id="{031EC7F9-9BC5-3DEF-E8D7-E42F86B38046}"/>
              </a:ext>
            </a:extLst>
          </p:cNvPr>
          <p:cNvSpPr txBox="1"/>
          <p:nvPr/>
        </p:nvSpPr>
        <p:spPr>
          <a:xfrm>
            <a:off x="9510631" y="4405267"/>
            <a:ext cx="1056290" cy="584775"/>
          </a:xfrm>
          <a:prstGeom prst="rect">
            <a:avLst/>
          </a:prstGeom>
          <a:solidFill>
            <a:schemeClr val="bg1"/>
          </a:solidFill>
        </p:spPr>
        <p:txBody>
          <a:bodyPr wrap="square" rtlCol="0">
            <a:spAutoFit/>
          </a:bodyPr>
          <a:lstStyle/>
          <a:p>
            <a:r>
              <a:rPr lang="en-US" sz="1600" b="1" dirty="0">
                <a:solidFill>
                  <a:srgbClr val="00F21D"/>
                </a:solidFill>
              </a:rPr>
              <a:t>2</a:t>
            </a:r>
            <a:r>
              <a:rPr lang="en-US" sz="1600" b="1" baseline="30000" dirty="0">
                <a:solidFill>
                  <a:srgbClr val="00F21D"/>
                </a:solidFill>
              </a:rPr>
              <a:t>nd</a:t>
            </a:r>
            <a:r>
              <a:rPr lang="en-US" sz="1600" b="1" dirty="0">
                <a:solidFill>
                  <a:srgbClr val="00F21D"/>
                </a:solidFill>
              </a:rPr>
              <a:t> beam pipe</a:t>
            </a:r>
            <a:endParaRPr lang="en-GB" b="1" dirty="0">
              <a:solidFill>
                <a:srgbClr val="00F21D"/>
              </a:solidFill>
            </a:endParaRPr>
          </a:p>
        </p:txBody>
      </p:sp>
      <p:cxnSp>
        <p:nvCxnSpPr>
          <p:cNvPr id="68" name="Straight Arrow Connector 67">
            <a:extLst>
              <a:ext uri="{FF2B5EF4-FFF2-40B4-BE49-F238E27FC236}">
                <a16:creationId xmlns:a16="http://schemas.microsoft.com/office/drawing/2014/main" id="{45848F29-B6AD-19BE-A453-356275DBC7E8}"/>
              </a:ext>
            </a:extLst>
          </p:cNvPr>
          <p:cNvCxnSpPr>
            <a:stCxn id="67" idx="0"/>
          </p:cNvCxnSpPr>
          <p:nvPr/>
        </p:nvCxnSpPr>
        <p:spPr>
          <a:xfrm flipH="1" flipV="1">
            <a:off x="9452654" y="4116070"/>
            <a:ext cx="586123" cy="289197"/>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8417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45"/>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43"/>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44"/>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53"/>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61"/>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par>
                                <p:cTn id="35" presetID="1" presetClass="exit" presetSubtype="0" fill="hold" nodeType="withEffect">
                                  <p:stCondLst>
                                    <p:cond delay="0"/>
                                  </p:stCondLst>
                                  <p:childTnLst>
                                    <p:set>
                                      <p:cBhvr>
                                        <p:cTn id="36" dur="1" fill="hold">
                                          <p:stCondLst>
                                            <p:cond delay="0"/>
                                          </p:stCondLst>
                                        </p:cTn>
                                        <p:tgtEl>
                                          <p:spTgt spid="31"/>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38"/>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30"/>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39"/>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40"/>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28"/>
                                        </p:tgtEl>
                                        <p:attrNameLst>
                                          <p:attrName>style.visibility</p:attrName>
                                        </p:attrNameLst>
                                      </p:cBhvr>
                                      <p:to>
                                        <p:strVal val="hidden"/>
                                      </p:to>
                                    </p:set>
                                  </p:childTnLst>
                                </p:cTn>
                              </p:par>
                              <p:par>
                                <p:cTn id="49" presetID="1" presetClass="exit"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29"/>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6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3"/>
                                        </p:tgtEl>
                                        <p:attrNameLst>
                                          <p:attrName>style.visibility</p:attrName>
                                        </p:attrNameLst>
                                      </p:cBhvr>
                                      <p:to>
                                        <p:strVal val="visible"/>
                                      </p:to>
                                    </p:set>
                                  </p:childTnLst>
                                </p:cTn>
                              </p:par>
                              <p:par>
                                <p:cTn id="57" presetID="1" presetClass="exit" presetSubtype="0" fill="hold" nodeType="withEffect">
                                  <p:stCondLst>
                                    <p:cond delay="0"/>
                                  </p:stCondLst>
                                  <p:childTnLst>
                                    <p:set>
                                      <p:cBhvr>
                                        <p:cTn id="58" dur="1" fill="hold">
                                          <p:stCondLst>
                                            <p:cond delay="0"/>
                                          </p:stCondLst>
                                        </p:cTn>
                                        <p:tgtEl>
                                          <p:spTgt spid="37"/>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64"/>
                                        </p:tgtEl>
                                        <p:attrNameLst>
                                          <p:attrName>style.visibility</p:attrName>
                                        </p:attrNameLst>
                                      </p:cBhvr>
                                      <p:to>
                                        <p:strVal val="hidden"/>
                                      </p:to>
                                    </p:set>
                                  </p:childTnLst>
                                </p:cTn>
                              </p:par>
                              <p:par>
                                <p:cTn id="61" presetID="1" presetClass="exit" presetSubtype="0" fill="hold" grpId="0" nodeType="withEffect">
                                  <p:stCondLst>
                                    <p:cond delay="0"/>
                                  </p:stCondLst>
                                  <p:childTnLst>
                                    <p:set>
                                      <p:cBhvr>
                                        <p:cTn id="62" dur="1" fill="hold">
                                          <p:stCondLst>
                                            <p:cond delay="0"/>
                                          </p:stCondLst>
                                        </p:cTn>
                                        <p:tgtEl>
                                          <p:spTgt spid="65"/>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1" grpId="0" animBg="1"/>
      <p:bldP spid="48" grpId="0" animBg="1"/>
      <p:bldP spid="49" grpId="0" animBg="1"/>
      <p:bldP spid="50" grpId="0" animBg="1"/>
      <p:bldP spid="52" grpId="0" animBg="1"/>
      <p:bldP spid="53" grpId="0" animBg="1"/>
      <p:bldP spid="55" grpId="0" animBg="1"/>
      <p:bldP spid="57" grpId="0" animBg="1"/>
      <p:bldP spid="58" grpId="0" animBg="1"/>
      <p:bldP spid="59" grpId="0" animBg="1"/>
      <p:bldP spid="60" grpId="0" animBg="1"/>
      <p:bldP spid="62" grpId="0" animBg="1"/>
      <p:bldP spid="63" grpId="0" animBg="1"/>
      <p:bldP spid="6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Content</a:t>
            </a:r>
            <a:endParaRPr lang="en-GB" dirty="0"/>
          </a:p>
        </p:txBody>
      </p:sp>
      <p:sp>
        <p:nvSpPr>
          <p:cNvPr id="3" name="Content Placeholder 2"/>
          <p:cNvSpPr>
            <a:spLocks noGrp="1"/>
          </p:cNvSpPr>
          <p:nvPr>
            <p:ph idx="1"/>
          </p:nvPr>
        </p:nvSpPr>
        <p:spPr>
          <a:xfrm>
            <a:off x="1414927" y="915825"/>
            <a:ext cx="8252856" cy="5026513"/>
          </a:xfrm>
        </p:spPr>
        <p:txBody>
          <a:bodyPr>
            <a:normAutofit fontScale="77500" lnSpcReduction="20000"/>
          </a:bodyPr>
          <a:lstStyle/>
          <a:p>
            <a:r>
              <a:rPr lang="en-GB" dirty="0"/>
              <a:t>BGC Collaborations</a:t>
            </a:r>
          </a:p>
          <a:p>
            <a:r>
              <a:rPr lang="en-GB" dirty="0"/>
              <a:t>BGC v3 Tunnel installation Phase 1</a:t>
            </a:r>
          </a:p>
          <a:p>
            <a:r>
              <a:rPr lang="en-GB" dirty="0"/>
              <a:t>BGC v3 on Electron Beam Test Stand (EBTS)</a:t>
            </a:r>
          </a:p>
          <a:p>
            <a:r>
              <a:rPr lang="en-GB" dirty="0"/>
              <a:t>BGC v3 Tunnel installation Phase 2</a:t>
            </a:r>
          </a:p>
          <a:p>
            <a:r>
              <a:rPr lang="en-GB" dirty="0"/>
              <a:t>BGC v4 final instrument</a:t>
            </a:r>
          </a:p>
          <a:p>
            <a:endParaRPr lang="en-GB" dirty="0"/>
          </a:p>
          <a:p>
            <a:pPr marL="0" indent="0">
              <a:buNone/>
            </a:pPr>
            <a:r>
              <a:rPr lang="en-GB" sz="2900" dirty="0"/>
              <a:t>Notes:</a:t>
            </a:r>
          </a:p>
          <a:p>
            <a:pPr marL="0" indent="0">
              <a:buNone/>
            </a:pPr>
            <a:r>
              <a:rPr lang="en-GB" sz="2900" dirty="0"/>
              <a:t>BGC v3: Demonstrator instrument</a:t>
            </a:r>
          </a:p>
          <a:p>
            <a:pPr marL="0" indent="0">
              <a:buNone/>
            </a:pPr>
            <a:r>
              <a:rPr lang="en-GB" sz="2900" dirty="0"/>
              <a:t>BGC v4: Final instrument for Hollow Electron Lens</a:t>
            </a:r>
          </a:p>
          <a:p>
            <a:pPr marL="0" indent="0">
              <a:buNone/>
            </a:pPr>
            <a:endParaRPr lang="en-GB" sz="2900" dirty="0"/>
          </a:p>
          <a:p>
            <a:pPr marL="0" indent="0">
              <a:buNone/>
            </a:pPr>
            <a:r>
              <a:rPr lang="en-GB" sz="2900" dirty="0"/>
              <a:t>Presentation Share</a:t>
            </a:r>
          </a:p>
          <a:p>
            <a:pPr marL="0" indent="0">
              <a:buNone/>
            </a:pPr>
            <a:r>
              <a:rPr lang="en-GB" sz="2900" dirty="0"/>
              <a:t>My presentation: Hardware, Installations and Planning</a:t>
            </a:r>
          </a:p>
          <a:p>
            <a:pPr marL="0" indent="0">
              <a:buNone/>
            </a:pPr>
            <a:r>
              <a:rPr lang="en-GB" sz="2900" dirty="0"/>
              <a:t>Presentation Ondrej Sedlacek: Tests and Physics</a:t>
            </a:r>
          </a:p>
        </p:txBody>
      </p:sp>
      <p:sp>
        <p:nvSpPr>
          <p:cNvPr id="4" name="Footer Placeholder 3"/>
          <p:cNvSpPr>
            <a:spLocks noGrp="1"/>
          </p:cNvSpPr>
          <p:nvPr>
            <p:ph type="ftr" sz="quarter" idx="11"/>
          </p:nvPr>
        </p:nvSpPr>
        <p:spPr/>
        <p:txBody>
          <a:bodyPr/>
          <a:lstStyle/>
          <a:p>
            <a:r>
              <a:rPr lang="en-GB" dirty="0"/>
              <a:t>12</a:t>
            </a:r>
            <a:r>
              <a:rPr lang="en-GB" baseline="30000" dirty="0"/>
              <a:t>th</a:t>
            </a:r>
            <a:r>
              <a:rPr lang="en-GB" dirty="0"/>
              <a:t> HL-LHC Collaboration Meeting Uppsala 20 09 2022</a:t>
            </a:r>
          </a:p>
        </p:txBody>
      </p:sp>
      <p:sp>
        <p:nvSpPr>
          <p:cNvPr id="5" name="Slide Number Placeholder 4">
            <a:extLst>
              <a:ext uri="{FF2B5EF4-FFF2-40B4-BE49-F238E27FC236}">
                <a16:creationId xmlns:a16="http://schemas.microsoft.com/office/drawing/2014/main" id="{2BE47F9B-0E8F-4651-91BD-01827C758E35}"/>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589903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12253"/>
            <a:ext cx="9982200" cy="720000"/>
          </a:xfrm>
        </p:spPr>
        <p:txBody>
          <a:bodyPr/>
          <a:lstStyle/>
          <a:p>
            <a:r>
              <a:rPr lang="en-GB" dirty="0"/>
              <a:t>BGC V4 Space constraints Point 4 Right</a:t>
            </a:r>
          </a:p>
        </p:txBody>
      </p:sp>
      <p:sp>
        <p:nvSpPr>
          <p:cNvPr id="5" name="Footer Placeholder 4"/>
          <p:cNvSpPr>
            <a:spLocks noGrp="1"/>
          </p:cNvSpPr>
          <p:nvPr>
            <p:ph type="ftr" sz="quarter" idx="4294967295"/>
          </p:nvPr>
        </p:nvSpPr>
        <p:spPr>
          <a:xfrm>
            <a:off x="6200765" y="6356351"/>
            <a:ext cx="50853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dirty="0">
                <a:ln>
                  <a:noFill/>
                </a:ln>
                <a:solidFill>
                  <a:srgbClr val="64BCD9"/>
                </a:solidFill>
                <a:effectLst/>
                <a:uLnTx/>
                <a:uFillTx/>
                <a:latin typeface="Arial"/>
                <a:ea typeface="+mn-ea"/>
                <a:cs typeface="+mn-cs"/>
              </a:rPr>
              <a:t>12</a:t>
            </a:r>
            <a:r>
              <a:rPr kumimoji="0" lang="en-GB" sz="1467" b="0" i="0" u="none" strike="noStrike" kern="1200" cap="none" spc="0" normalizeH="0" baseline="30000" noProof="0" dirty="0">
                <a:ln>
                  <a:noFill/>
                </a:ln>
                <a:solidFill>
                  <a:srgbClr val="64BCD9"/>
                </a:solidFill>
                <a:effectLst/>
                <a:uLnTx/>
                <a:uFillTx/>
                <a:latin typeface="Arial"/>
                <a:ea typeface="+mn-ea"/>
                <a:cs typeface="+mn-cs"/>
              </a:rPr>
              <a:t>th</a:t>
            </a:r>
            <a:r>
              <a:rPr kumimoji="0" lang="en-GB" sz="1467" b="0" i="0" u="none" strike="noStrike" kern="1200" cap="none" spc="0" normalizeH="0" baseline="0" noProof="0" dirty="0">
                <a:ln>
                  <a:noFill/>
                </a:ln>
                <a:solidFill>
                  <a:srgbClr val="64BCD9"/>
                </a:solidFill>
                <a:effectLst/>
                <a:uLnTx/>
                <a:uFillTx/>
                <a:latin typeface="Arial"/>
                <a:ea typeface="+mn-ea"/>
                <a:cs typeface="+mn-cs"/>
              </a:rPr>
              <a:t> HL-LHC Collaboration Meeting Uppsala 20 09 2022</a:t>
            </a:r>
          </a:p>
        </p:txBody>
      </p:sp>
      <p:sp>
        <p:nvSpPr>
          <p:cNvPr id="19" name="Slide Number Placeholder 2">
            <a:extLst>
              <a:ext uri="{FF2B5EF4-FFF2-40B4-BE49-F238E27FC236}">
                <a16:creationId xmlns:a16="http://schemas.microsoft.com/office/drawing/2014/main" id="{29206629-BFFC-613C-7663-F09A7DE056BC}"/>
              </a:ext>
            </a:extLst>
          </p:cNvPr>
          <p:cNvSpPr>
            <a:spLocks noGrp="1"/>
          </p:cNvSpPr>
          <p:nvPr>
            <p:ph type="sldNum" sz="quarter" idx="12"/>
          </p:nvPr>
        </p:nvSpPr>
        <p:spPr>
          <a:xfrm>
            <a:off x="11641667" y="6367564"/>
            <a:ext cx="480000" cy="360000"/>
          </a:xfrm>
        </p:spPr>
        <p:txBody>
          <a:bodyPr/>
          <a:lstStyle/>
          <a:p>
            <a:fld id="{BFDCA1C4-9514-7B4F-976F-D92F7E296653}" type="slidenum">
              <a:rPr lang="fr-FR" smtClean="0"/>
              <a:pPr/>
              <a:t>20</a:t>
            </a:fld>
            <a:endParaRPr lang="fr-FR" dirty="0"/>
          </a:p>
        </p:txBody>
      </p:sp>
      <p:pic>
        <p:nvPicPr>
          <p:cNvPr id="47" name="Picture 46">
            <a:extLst>
              <a:ext uri="{FF2B5EF4-FFF2-40B4-BE49-F238E27FC236}">
                <a16:creationId xmlns:a16="http://schemas.microsoft.com/office/drawing/2014/main" id="{97A2571C-9170-EB8A-E7F1-DC7681FBD37C}"/>
              </a:ext>
            </a:extLst>
          </p:cNvPr>
          <p:cNvPicPr>
            <a:picLocks noChangeAspect="1"/>
          </p:cNvPicPr>
          <p:nvPr/>
        </p:nvPicPr>
        <p:blipFill>
          <a:blip r:embed="rId3">
            <a:clrChange>
              <a:clrFrom>
                <a:srgbClr val="333366"/>
              </a:clrFrom>
              <a:clrTo>
                <a:srgbClr val="333366">
                  <a:alpha val="0"/>
                </a:srgbClr>
              </a:clrTo>
            </a:clrChange>
          </a:blip>
          <a:stretch>
            <a:fillRect/>
          </a:stretch>
        </p:blipFill>
        <p:spPr>
          <a:xfrm>
            <a:off x="1863653" y="904132"/>
            <a:ext cx="8075240" cy="4843333"/>
          </a:xfrm>
          <a:prstGeom prst="rect">
            <a:avLst/>
          </a:prstGeom>
        </p:spPr>
      </p:pic>
      <p:sp>
        <p:nvSpPr>
          <p:cNvPr id="51" name="Rectangle 50">
            <a:extLst>
              <a:ext uri="{FF2B5EF4-FFF2-40B4-BE49-F238E27FC236}">
                <a16:creationId xmlns:a16="http://schemas.microsoft.com/office/drawing/2014/main" id="{1C3F1E6A-E8A8-AEA5-09C6-E128C20D6D23}"/>
              </a:ext>
            </a:extLst>
          </p:cNvPr>
          <p:cNvSpPr/>
          <p:nvPr/>
        </p:nvSpPr>
        <p:spPr>
          <a:xfrm>
            <a:off x="1863653" y="904132"/>
            <a:ext cx="8075240" cy="4843334"/>
          </a:xfrm>
          <a:prstGeom prst="rect">
            <a:avLst/>
          </a:prstGeom>
          <a:noFill/>
          <a:ln w="5715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TextBox 53">
            <a:extLst>
              <a:ext uri="{FF2B5EF4-FFF2-40B4-BE49-F238E27FC236}">
                <a16:creationId xmlns:a16="http://schemas.microsoft.com/office/drawing/2014/main" id="{608BA9A3-DF4C-1F1D-BA8C-6BDCA002A5FA}"/>
              </a:ext>
            </a:extLst>
          </p:cNvPr>
          <p:cNvSpPr txBox="1"/>
          <p:nvPr/>
        </p:nvSpPr>
        <p:spPr>
          <a:xfrm>
            <a:off x="6184133" y="4881873"/>
            <a:ext cx="917615" cy="830997"/>
          </a:xfrm>
          <a:prstGeom prst="rect">
            <a:avLst/>
          </a:prstGeom>
          <a:solidFill>
            <a:schemeClr val="bg1"/>
          </a:solidFill>
        </p:spPr>
        <p:txBody>
          <a:bodyPr wrap="square" rtlCol="0">
            <a:spAutoFit/>
          </a:bodyPr>
          <a:lstStyle/>
          <a:p>
            <a:r>
              <a:rPr lang="en-US" sz="1600" b="1" dirty="0"/>
              <a:t>Edge welded Bellow</a:t>
            </a:r>
            <a:endParaRPr lang="en-GB" b="1" dirty="0"/>
          </a:p>
        </p:txBody>
      </p:sp>
      <p:cxnSp>
        <p:nvCxnSpPr>
          <p:cNvPr id="56" name="Straight Arrow Connector 55">
            <a:extLst>
              <a:ext uri="{FF2B5EF4-FFF2-40B4-BE49-F238E27FC236}">
                <a16:creationId xmlns:a16="http://schemas.microsoft.com/office/drawing/2014/main" id="{EB94BFED-2E9A-6DE8-3B13-F67965D23227}"/>
              </a:ext>
            </a:extLst>
          </p:cNvPr>
          <p:cNvCxnSpPr>
            <a:stCxn id="54" idx="0"/>
          </p:cNvCxnSpPr>
          <p:nvPr/>
        </p:nvCxnSpPr>
        <p:spPr>
          <a:xfrm flipV="1">
            <a:off x="6642941" y="4449680"/>
            <a:ext cx="0" cy="432193"/>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256E7030-7842-C683-96E3-A38ACF7CBFAC}"/>
              </a:ext>
            </a:extLst>
          </p:cNvPr>
          <p:cNvSpPr txBox="1"/>
          <p:nvPr/>
        </p:nvSpPr>
        <p:spPr>
          <a:xfrm>
            <a:off x="5883143" y="1216651"/>
            <a:ext cx="652649" cy="338554"/>
          </a:xfrm>
          <a:prstGeom prst="rect">
            <a:avLst/>
          </a:prstGeom>
          <a:solidFill>
            <a:schemeClr val="bg1"/>
          </a:solidFill>
        </p:spPr>
        <p:txBody>
          <a:bodyPr wrap="square" rtlCol="0">
            <a:spAutoFit/>
          </a:bodyPr>
          <a:lstStyle/>
          <a:p>
            <a:r>
              <a:rPr lang="en-US" sz="1600" b="1" dirty="0"/>
              <a:t>Rod</a:t>
            </a:r>
            <a:endParaRPr lang="en-GB" b="1" dirty="0"/>
          </a:p>
        </p:txBody>
      </p:sp>
      <p:cxnSp>
        <p:nvCxnSpPr>
          <p:cNvPr id="70" name="Straight Arrow Connector 69">
            <a:extLst>
              <a:ext uri="{FF2B5EF4-FFF2-40B4-BE49-F238E27FC236}">
                <a16:creationId xmlns:a16="http://schemas.microsoft.com/office/drawing/2014/main" id="{AA99C4E5-64BC-F2C4-1E9F-BD77EFE72FCE}"/>
              </a:ext>
            </a:extLst>
          </p:cNvPr>
          <p:cNvCxnSpPr>
            <a:stCxn id="69" idx="2"/>
          </p:cNvCxnSpPr>
          <p:nvPr/>
        </p:nvCxnSpPr>
        <p:spPr>
          <a:xfrm>
            <a:off x="6209468" y="1555205"/>
            <a:ext cx="112687" cy="1550002"/>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8BBBDD66-9E74-98E1-4ACC-DB9E547C4EC1}"/>
              </a:ext>
            </a:extLst>
          </p:cNvPr>
          <p:cNvSpPr txBox="1"/>
          <p:nvPr/>
        </p:nvSpPr>
        <p:spPr>
          <a:xfrm>
            <a:off x="6884206" y="1072530"/>
            <a:ext cx="1708185" cy="338554"/>
          </a:xfrm>
          <a:prstGeom prst="rect">
            <a:avLst/>
          </a:prstGeom>
          <a:solidFill>
            <a:schemeClr val="bg1"/>
          </a:solidFill>
        </p:spPr>
        <p:txBody>
          <a:bodyPr wrap="square" rtlCol="0">
            <a:spAutoFit/>
          </a:bodyPr>
          <a:lstStyle/>
          <a:p>
            <a:r>
              <a:rPr lang="en-US" sz="1600" b="1" dirty="0"/>
              <a:t>Thermal shield </a:t>
            </a:r>
            <a:endParaRPr lang="en-GB" b="1" dirty="0"/>
          </a:p>
        </p:txBody>
      </p:sp>
      <p:cxnSp>
        <p:nvCxnSpPr>
          <p:cNvPr id="72" name="Straight Arrow Connector 71">
            <a:extLst>
              <a:ext uri="{FF2B5EF4-FFF2-40B4-BE49-F238E27FC236}">
                <a16:creationId xmlns:a16="http://schemas.microsoft.com/office/drawing/2014/main" id="{E6909E36-2DA6-AB57-B168-B23B79CE3816}"/>
              </a:ext>
            </a:extLst>
          </p:cNvPr>
          <p:cNvCxnSpPr>
            <a:stCxn id="71" idx="2"/>
          </p:cNvCxnSpPr>
          <p:nvPr/>
        </p:nvCxnSpPr>
        <p:spPr>
          <a:xfrm flipH="1">
            <a:off x="7519785" y="1411084"/>
            <a:ext cx="218514" cy="1022372"/>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FBEEA942-E716-D113-7903-96712C6DBFB2}"/>
              </a:ext>
            </a:extLst>
          </p:cNvPr>
          <p:cNvCxnSpPr/>
          <p:nvPr/>
        </p:nvCxnSpPr>
        <p:spPr>
          <a:xfrm flipH="1">
            <a:off x="2971483" y="1774855"/>
            <a:ext cx="957216" cy="1117056"/>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D8312B9E-A80C-B8CC-C865-D3672ED8182B}"/>
              </a:ext>
            </a:extLst>
          </p:cNvPr>
          <p:cNvSpPr txBox="1"/>
          <p:nvPr/>
        </p:nvSpPr>
        <p:spPr>
          <a:xfrm>
            <a:off x="3074607" y="1436301"/>
            <a:ext cx="1708185" cy="338554"/>
          </a:xfrm>
          <a:prstGeom prst="rect">
            <a:avLst/>
          </a:prstGeom>
          <a:solidFill>
            <a:schemeClr val="bg1"/>
          </a:solidFill>
        </p:spPr>
        <p:txBody>
          <a:bodyPr wrap="square" rtlCol="0">
            <a:spAutoFit/>
          </a:bodyPr>
          <a:lstStyle/>
          <a:p>
            <a:r>
              <a:rPr lang="en-US" sz="1600" b="1" dirty="0"/>
              <a:t>Thermal shield </a:t>
            </a:r>
            <a:endParaRPr lang="en-GB" b="1" dirty="0"/>
          </a:p>
        </p:txBody>
      </p:sp>
      <p:sp>
        <p:nvSpPr>
          <p:cNvPr id="75" name="TextBox 74">
            <a:extLst>
              <a:ext uri="{FF2B5EF4-FFF2-40B4-BE49-F238E27FC236}">
                <a16:creationId xmlns:a16="http://schemas.microsoft.com/office/drawing/2014/main" id="{F642EDC9-DF00-B52E-ADEA-E83254E06BFD}"/>
              </a:ext>
            </a:extLst>
          </p:cNvPr>
          <p:cNvSpPr txBox="1"/>
          <p:nvPr/>
        </p:nvSpPr>
        <p:spPr>
          <a:xfrm>
            <a:off x="3981683" y="3141132"/>
            <a:ext cx="1053361" cy="369332"/>
          </a:xfrm>
          <a:prstGeom prst="rect">
            <a:avLst/>
          </a:prstGeom>
          <a:solidFill>
            <a:schemeClr val="bg1"/>
          </a:solidFill>
        </p:spPr>
        <p:txBody>
          <a:bodyPr wrap="square" rtlCol="0">
            <a:spAutoFit/>
          </a:bodyPr>
          <a:lstStyle/>
          <a:p>
            <a:r>
              <a:rPr lang="en-GB" dirty="0">
                <a:solidFill>
                  <a:srgbClr val="FF0000"/>
                </a:solidFill>
              </a:rPr>
              <a:t>≈ </a:t>
            </a:r>
            <a:r>
              <a:rPr lang="en-US" sz="1600" b="1" dirty="0">
                <a:solidFill>
                  <a:srgbClr val="FF0000"/>
                </a:solidFill>
              </a:rPr>
              <a:t>-269 ℃</a:t>
            </a:r>
            <a:endParaRPr lang="en-GB" b="1" dirty="0">
              <a:solidFill>
                <a:srgbClr val="FF0000"/>
              </a:solidFill>
            </a:endParaRPr>
          </a:p>
        </p:txBody>
      </p:sp>
      <p:sp>
        <p:nvSpPr>
          <p:cNvPr id="76" name="TextBox 75">
            <a:extLst>
              <a:ext uri="{FF2B5EF4-FFF2-40B4-BE49-F238E27FC236}">
                <a16:creationId xmlns:a16="http://schemas.microsoft.com/office/drawing/2014/main" id="{442B43C0-931B-3333-4CCC-AE8499CF7EB5}"/>
              </a:ext>
            </a:extLst>
          </p:cNvPr>
          <p:cNvSpPr txBox="1"/>
          <p:nvPr/>
        </p:nvSpPr>
        <p:spPr>
          <a:xfrm>
            <a:off x="4070914" y="5182113"/>
            <a:ext cx="899791" cy="369332"/>
          </a:xfrm>
          <a:prstGeom prst="rect">
            <a:avLst/>
          </a:prstGeom>
          <a:solidFill>
            <a:schemeClr val="bg1"/>
          </a:solidFill>
        </p:spPr>
        <p:txBody>
          <a:bodyPr wrap="square" rtlCol="0">
            <a:spAutoFit/>
          </a:bodyPr>
          <a:lstStyle/>
          <a:p>
            <a:r>
              <a:rPr lang="en-GB" dirty="0">
                <a:solidFill>
                  <a:srgbClr val="FF0000"/>
                </a:solidFill>
              </a:rPr>
              <a:t>≈ </a:t>
            </a:r>
            <a:r>
              <a:rPr lang="en-US" sz="1600" b="1" dirty="0">
                <a:solidFill>
                  <a:srgbClr val="FF0000"/>
                </a:solidFill>
              </a:rPr>
              <a:t>20 ℃</a:t>
            </a:r>
            <a:endParaRPr lang="en-GB" b="1" dirty="0">
              <a:solidFill>
                <a:srgbClr val="FF0000"/>
              </a:solidFill>
            </a:endParaRPr>
          </a:p>
        </p:txBody>
      </p:sp>
      <p:sp>
        <p:nvSpPr>
          <p:cNvPr id="77" name="TextBox 76">
            <a:extLst>
              <a:ext uri="{FF2B5EF4-FFF2-40B4-BE49-F238E27FC236}">
                <a16:creationId xmlns:a16="http://schemas.microsoft.com/office/drawing/2014/main" id="{B3758B7B-CFB5-A1BC-AE04-B1DFD133CA13}"/>
              </a:ext>
            </a:extLst>
          </p:cNvPr>
          <p:cNvSpPr txBox="1"/>
          <p:nvPr/>
        </p:nvSpPr>
        <p:spPr>
          <a:xfrm>
            <a:off x="4689750" y="969243"/>
            <a:ext cx="1053361" cy="369332"/>
          </a:xfrm>
          <a:prstGeom prst="rect">
            <a:avLst/>
          </a:prstGeom>
          <a:solidFill>
            <a:schemeClr val="bg1"/>
          </a:solidFill>
        </p:spPr>
        <p:txBody>
          <a:bodyPr wrap="square" rtlCol="0">
            <a:spAutoFit/>
          </a:bodyPr>
          <a:lstStyle/>
          <a:p>
            <a:r>
              <a:rPr lang="en-GB" dirty="0">
                <a:solidFill>
                  <a:srgbClr val="FF0000"/>
                </a:solidFill>
              </a:rPr>
              <a:t>≈ </a:t>
            </a:r>
            <a:r>
              <a:rPr lang="en-US" sz="1600" b="1" dirty="0">
                <a:solidFill>
                  <a:srgbClr val="FF0000"/>
                </a:solidFill>
              </a:rPr>
              <a:t>20 ℃</a:t>
            </a:r>
            <a:endParaRPr lang="en-GB" b="1" dirty="0">
              <a:solidFill>
                <a:srgbClr val="FF0000"/>
              </a:solidFill>
            </a:endParaRPr>
          </a:p>
        </p:txBody>
      </p:sp>
      <p:sp>
        <p:nvSpPr>
          <p:cNvPr id="78" name="TextBox 77">
            <a:extLst>
              <a:ext uri="{FF2B5EF4-FFF2-40B4-BE49-F238E27FC236}">
                <a16:creationId xmlns:a16="http://schemas.microsoft.com/office/drawing/2014/main" id="{C46CF1DC-8FF3-B6B4-C55D-A1C605864211}"/>
              </a:ext>
            </a:extLst>
          </p:cNvPr>
          <p:cNvSpPr txBox="1"/>
          <p:nvPr/>
        </p:nvSpPr>
        <p:spPr>
          <a:xfrm rot="21186727">
            <a:off x="3818658" y="2266264"/>
            <a:ext cx="2086872" cy="338554"/>
          </a:xfrm>
          <a:prstGeom prst="rect">
            <a:avLst/>
          </a:prstGeom>
          <a:solidFill>
            <a:schemeClr val="bg1"/>
          </a:solidFill>
        </p:spPr>
        <p:txBody>
          <a:bodyPr wrap="square" rtlCol="0">
            <a:spAutoFit/>
          </a:bodyPr>
          <a:lstStyle/>
          <a:p>
            <a:r>
              <a:rPr lang="en-US" sz="1600" b="1" dirty="0"/>
              <a:t>Insulation vacuum </a:t>
            </a:r>
            <a:endParaRPr lang="en-GB" b="1" dirty="0"/>
          </a:p>
        </p:txBody>
      </p:sp>
    </p:spTree>
    <p:extLst>
      <p:ext uri="{BB962C8B-B14F-4D97-AF65-F5344CB8AC3E}">
        <p14:creationId xmlns:p14="http://schemas.microsoft.com/office/powerpoint/2010/main" val="38665309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12253"/>
            <a:ext cx="9982200" cy="720000"/>
          </a:xfrm>
        </p:spPr>
        <p:txBody>
          <a:bodyPr/>
          <a:lstStyle/>
          <a:p>
            <a:r>
              <a:rPr lang="en-GB" dirty="0"/>
              <a:t>BGC V3/V4 Space comparison</a:t>
            </a:r>
          </a:p>
        </p:txBody>
      </p:sp>
      <p:sp>
        <p:nvSpPr>
          <p:cNvPr id="5" name="Footer Placeholder 4"/>
          <p:cNvSpPr>
            <a:spLocks noGrp="1"/>
          </p:cNvSpPr>
          <p:nvPr>
            <p:ph type="ftr" sz="quarter" idx="4294967295"/>
          </p:nvPr>
        </p:nvSpPr>
        <p:spPr>
          <a:xfrm>
            <a:off x="6200765" y="6356351"/>
            <a:ext cx="50853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dirty="0">
                <a:ln>
                  <a:noFill/>
                </a:ln>
                <a:solidFill>
                  <a:srgbClr val="64BCD9"/>
                </a:solidFill>
                <a:effectLst/>
                <a:uLnTx/>
                <a:uFillTx/>
                <a:latin typeface="Arial"/>
                <a:ea typeface="+mn-ea"/>
                <a:cs typeface="+mn-cs"/>
              </a:rPr>
              <a:t>12</a:t>
            </a:r>
            <a:r>
              <a:rPr kumimoji="0" lang="en-GB" sz="1467" b="0" i="0" u="none" strike="noStrike" kern="1200" cap="none" spc="0" normalizeH="0" baseline="30000" noProof="0" dirty="0">
                <a:ln>
                  <a:noFill/>
                </a:ln>
                <a:solidFill>
                  <a:srgbClr val="64BCD9"/>
                </a:solidFill>
                <a:effectLst/>
                <a:uLnTx/>
                <a:uFillTx/>
                <a:latin typeface="Arial"/>
                <a:ea typeface="+mn-ea"/>
                <a:cs typeface="+mn-cs"/>
              </a:rPr>
              <a:t>th</a:t>
            </a:r>
            <a:r>
              <a:rPr kumimoji="0" lang="en-GB" sz="1467" b="0" i="0" u="none" strike="noStrike" kern="1200" cap="none" spc="0" normalizeH="0" baseline="0" noProof="0" dirty="0">
                <a:ln>
                  <a:noFill/>
                </a:ln>
                <a:solidFill>
                  <a:srgbClr val="64BCD9"/>
                </a:solidFill>
                <a:effectLst/>
                <a:uLnTx/>
                <a:uFillTx/>
                <a:latin typeface="Arial"/>
                <a:ea typeface="+mn-ea"/>
                <a:cs typeface="+mn-cs"/>
              </a:rPr>
              <a:t> HL-LHC Collaboration Meeting Uppsala 20 09 2022</a:t>
            </a:r>
          </a:p>
        </p:txBody>
      </p:sp>
      <p:sp>
        <p:nvSpPr>
          <p:cNvPr id="19" name="Slide Number Placeholder 2">
            <a:extLst>
              <a:ext uri="{FF2B5EF4-FFF2-40B4-BE49-F238E27FC236}">
                <a16:creationId xmlns:a16="http://schemas.microsoft.com/office/drawing/2014/main" id="{29206629-BFFC-613C-7663-F09A7DE056BC}"/>
              </a:ext>
            </a:extLst>
          </p:cNvPr>
          <p:cNvSpPr>
            <a:spLocks noGrp="1"/>
          </p:cNvSpPr>
          <p:nvPr>
            <p:ph type="sldNum" sz="quarter" idx="12"/>
          </p:nvPr>
        </p:nvSpPr>
        <p:spPr>
          <a:xfrm>
            <a:off x="11641667" y="6367564"/>
            <a:ext cx="480000" cy="360000"/>
          </a:xfrm>
        </p:spPr>
        <p:txBody>
          <a:bodyPr/>
          <a:lstStyle/>
          <a:p>
            <a:fld id="{BFDCA1C4-9514-7B4F-976F-D92F7E296653}" type="slidenum">
              <a:rPr lang="fr-FR" smtClean="0"/>
              <a:pPr/>
              <a:t>21</a:t>
            </a:fld>
            <a:endParaRPr lang="fr-FR" dirty="0"/>
          </a:p>
        </p:txBody>
      </p:sp>
      <p:pic>
        <p:nvPicPr>
          <p:cNvPr id="20" name="Picture 19">
            <a:extLst>
              <a:ext uri="{FF2B5EF4-FFF2-40B4-BE49-F238E27FC236}">
                <a16:creationId xmlns:a16="http://schemas.microsoft.com/office/drawing/2014/main" id="{168ECE38-5672-2B2B-3B3B-671831348CC6}"/>
              </a:ext>
            </a:extLst>
          </p:cNvPr>
          <p:cNvPicPr>
            <a:picLocks noChangeAspect="1"/>
          </p:cNvPicPr>
          <p:nvPr/>
        </p:nvPicPr>
        <p:blipFill>
          <a:blip r:embed="rId3"/>
          <a:stretch>
            <a:fillRect/>
          </a:stretch>
        </p:blipFill>
        <p:spPr>
          <a:xfrm>
            <a:off x="1685069" y="1130482"/>
            <a:ext cx="9012996" cy="2570446"/>
          </a:xfrm>
          <a:prstGeom prst="rect">
            <a:avLst/>
          </a:prstGeom>
        </p:spPr>
      </p:pic>
      <p:pic>
        <p:nvPicPr>
          <p:cNvPr id="21" name="Picture 20">
            <a:extLst>
              <a:ext uri="{FF2B5EF4-FFF2-40B4-BE49-F238E27FC236}">
                <a16:creationId xmlns:a16="http://schemas.microsoft.com/office/drawing/2014/main" id="{0F6B2FA9-7B70-5726-FF7C-DB575FD4B151}"/>
              </a:ext>
            </a:extLst>
          </p:cNvPr>
          <p:cNvPicPr>
            <a:picLocks noChangeAspect="1"/>
          </p:cNvPicPr>
          <p:nvPr/>
        </p:nvPicPr>
        <p:blipFill>
          <a:blip r:embed="rId4"/>
          <a:stretch>
            <a:fillRect/>
          </a:stretch>
        </p:blipFill>
        <p:spPr>
          <a:xfrm>
            <a:off x="1668333" y="4157637"/>
            <a:ext cx="7827654" cy="2340167"/>
          </a:xfrm>
          <a:prstGeom prst="rect">
            <a:avLst/>
          </a:prstGeom>
        </p:spPr>
      </p:pic>
      <p:sp>
        <p:nvSpPr>
          <p:cNvPr id="22" name="TextBox 21">
            <a:extLst>
              <a:ext uri="{FF2B5EF4-FFF2-40B4-BE49-F238E27FC236}">
                <a16:creationId xmlns:a16="http://schemas.microsoft.com/office/drawing/2014/main" id="{CCA63054-BBB3-365E-D424-DAD42A211B49}"/>
              </a:ext>
            </a:extLst>
          </p:cNvPr>
          <p:cNvSpPr txBox="1"/>
          <p:nvPr/>
        </p:nvSpPr>
        <p:spPr>
          <a:xfrm>
            <a:off x="3226214" y="5928397"/>
            <a:ext cx="1154621" cy="400110"/>
          </a:xfrm>
          <a:prstGeom prst="rect">
            <a:avLst/>
          </a:prstGeom>
          <a:noFill/>
        </p:spPr>
        <p:txBody>
          <a:bodyPr wrap="square" rtlCol="0">
            <a:spAutoFit/>
          </a:bodyPr>
          <a:lstStyle/>
          <a:p>
            <a:r>
              <a:rPr lang="en-US" sz="2000" b="1" dirty="0">
                <a:solidFill>
                  <a:srgbClr val="FF0000"/>
                </a:solidFill>
              </a:rPr>
              <a:t>104mm</a:t>
            </a:r>
            <a:endParaRPr lang="en-GB" sz="2000" b="1" dirty="0">
              <a:solidFill>
                <a:srgbClr val="FF0000"/>
              </a:solidFill>
            </a:endParaRPr>
          </a:p>
        </p:txBody>
      </p:sp>
      <p:cxnSp>
        <p:nvCxnSpPr>
          <p:cNvPr id="23" name="Straight Arrow Connector 22">
            <a:extLst>
              <a:ext uri="{FF2B5EF4-FFF2-40B4-BE49-F238E27FC236}">
                <a16:creationId xmlns:a16="http://schemas.microsoft.com/office/drawing/2014/main" id="{727C8634-86A7-6E54-E77C-668ED428A4B8}"/>
              </a:ext>
            </a:extLst>
          </p:cNvPr>
          <p:cNvCxnSpPr/>
          <p:nvPr/>
        </p:nvCxnSpPr>
        <p:spPr>
          <a:xfrm flipV="1">
            <a:off x="2775228" y="6312204"/>
            <a:ext cx="1916926" cy="16303"/>
          </a:xfrm>
          <a:prstGeom prst="straightConnector1">
            <a:avLst/>
          </a:prstGeom>
          <a:ln w="285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A77B169F-761A-5975-5B65-14872F1D488F}"/>
              </a:ext>
            </a:extLst>
          </p:cNvPr>
          <p:cNvCxnSpPr/>
          <p:nvPr/>
        </p:nvCxnSpPr>
        <p:spPr>
          <a:xfrm>
            <a:off x="2753285" y="5204087"/>
            <a:ext cx="17011" cy="1141555"/>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D48195AF-EBE4-4C1A-EBFC-02D69D2D0629}"/>
              </a:ext>
            </a:extLst>
          </p:cNvPr>
          <p:cNvCxnSpPr/>
          <p:nvPr/>
        </p:nvCxnSpPr>
        <p:spPr>
          <a:xfrm>
            <a:off x="4707903" y="5502101"/>
            <a:ext cx="0" cy="881209"/>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sp>
        <p:nvSpPr>
          <p:cNvPr id="26" name="Text Box 2">
            <a:extLst>
              <a:ext uri="{FF2B5EF4-FFF2-40B4-BE49-F238E27FC236}">
                <a16:creationId xmlns:a16="http://schemas.microsoft.com/office/drawing/2014/main" id="{1FB4616B-B431-C428-9A43-5E8AAAC5BC4D}"/>
              </a:ext>
            </a:extLst>
          </p:cNvPr>
          <p:cNvSpPr txBox="1">
            <a:spLocks noChangeArrowheads="1"/>
          </p:cNvSpPr>
          <p:nvPr/>
        </p:nvSpPr>
        <p:spPr bwMode="auto">
          <a:xfrm>
            <a:off x="3855083" y="3841639"/>
            <a:ext cx="1581150"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3</a:t>
            </a:r>
            <a:r>
              <a:rPr lang="en-GB" sz="1600" b="1" baseline="300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rd</a:t>
            </a: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 skimmer </a:t>
            </a:r>
            <a:endParaRPr lang="en-GB" sz="11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27" name="Straight Arrow Connector 26">
            <a:extLst>
              <a:ext uri="{FF2B5EF4-FFF2-40B4-BE49-F238E27FC236}">
                <a16:creationId xmlns:a16="http://schemas.microsoft.com/office/drawing/2014/main" id="{F29D1D9D-B0B3-7769-6EA2-A1946B655F15}"/>
              </a:ext>
            </a:extLst>
          </p:cNvPr>
          <p:cNvCxnSpPr/>
          <p:nvPr/>
        </p:nvCxnSpPr>
        <p:spPr>
          <a:xfrm>
            <a:off x="4627421" y="4148921"/>
            <a:ext cx="80482" cy="585515"/>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8" name="Multiply 19">
            <a:extLst>
              <a:ext uri="{FF2B5EF4-FFF2-40B4-BE49-F238E27FC236}">
                <a16:creationId xmlns:a16="http://schemas.microsoft.com/office/drawing/2014/main" id="{CBDEBC4B-474A-66D4-F1D5-9C40CE460033}"/>
              </a:ext>
            </a:extLst>
          </p:cNvPr>
          <p:cNvSpPr/>
          <p:nvPr/>
        </p:nvSpPr>
        <p:spPr>
          <a:xfrm>
            <a:off x="2609259" y="5136527"/>
            <a:ext cx="285750" cy="24765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9" name="Text Box 2">
            <a:extLst>
              <a:ext uri="{FF2B5EF4-FFF2-40B4-BE49-F238E27FC236}">
                <a16:creationId xmlns:a16="http://schemas.microsoft.com/office/drawing/2014/main" id="{693EE3AF-F1A3-17CC-9153-7152412BF124}"/>
              </a:ext>
            </a:extLst>
          </p:cNvPr>
          <p:cNvSpPr txBox="1">
            <a:spLocks noChangeArrowheads="1"/>
          </p:cNvSpPr>
          <p:nvPr/>
        </p:nvSpPr>
        <p:spPr bwMode="auto">
          <a:xfrm>
            <a:off x="2514203" y="4823337"/>
            <a:ext cx="381000"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IP</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0" name="Text Box 2">
            <a:extLst>
              <a:ext uri="{FF2B5EF4-FFF2-40B4-BE49-F238E27FC236}">
                <a16:creationId xmlns:a16="http://schemas.microsoft.com/office/drawing/2014/main" id="{986685C1-1C1A-F985-4A5D-4EF6CD3B485F}"/>
              </a:ext>
            </a:extLst>
          </p:cNvPr>
          <p:cNvSpPr txBox="1">
            <a:spLocks noChangeArrowheads="1"/>
          </p:cNvSpPr>
          <p:nvPr/>
        </p:nvSpPr>
        <p:spPr bwMode="auto">
          <a:xfrm>
            <a:off x="6086835" y="3841639"/>
            <a:ext cx="1581150"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2</a:t>
            </a:r>
            <a:r>
              <a:rPr lang="en-GB" sz="1600" b="1" baseline="300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nd</a:t>
            </a: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  skimmer</a:t>
            </a:r>
            <a:endParaRPr lang="en-GB" sz="11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31" name="Straight Arrow Connector 30">
            <a:extLst>
              <a:ext uri="{FF2B5EF4-FFF2-40B4-BE49-F238E27FC236}">
                <a16:creationId xmlns:a16="http://schemas.microsoft.com/office/drawing/2014/main" id="{9384C802-0810-75DE-E89F-EF69ECAEC297}"/>
              </a:ext>
            </a:extLst>
          </p:cNvPr>
          <p:cNvCxnSpPr>
            <a:stCxn id="30" idx="2"/>
          </p:cNvCxnSpPr>
          <p:nvPr/>
        </p:nvCxnSpPr>
        <p:spPr>
          <a:xfrm>
            <a:off x="6877410" y="4146439"/>
            <a:ext cx="749859" cy="1057648"/>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2" name="Text Box 2">
            <a:extLst>
              <a:ext uri="{FF2B5EF4-FFF2-40B4-BE49-F238E27FC236}">
                <a16:creationId xmlns:a16="http://schemas.microsoft.com/office/drawing/2014/main" id="{7BB436AD-6973-B16E-B91B-3BAE2B3964C1}"/>
              </a:ext>
            </a:extLst>
          </p:cNvPr>
          <p:cNvSpPr txBox="1">
            <a:spLocks noChangeArrowheads="1"/>
          </p:cNvSpPr>
          <p:nvPr/>
        </p:nvSpPr>
        <p:spPr bwMode="auto">
          <a:xfrm>
            <a:off x="8326614" y="3844121"/>
            <a:ext cx="1581150"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1</a:t>
            </a:r>
            <a:r>
              <a:rPr lang="en-GB" sz="1600" b="1" baseline="300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st</a:t>
            </a: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   skimmer</a:t>
            </a:r>
            <a:endParaRPr lang="en-GB" sz="11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33" name="Straight Arrow Connector 32">
            <a:extLst>
              <a:ext uri="{FF2B5EF4-FFF2-40B4-BE49-F238E27FC236}">
                <a16:creationId xmlns:a16="http://schemas.microsoft.com/office/drawing/2014/main" id="{BA300E3C-336E-072D-277F-BF7483EA803C}"/>
              </a:ext>
            </a:extLst>
          </p:cNvPr>
          <p:cNvCxnSpPr>
            <a:stCxn id="34" idx="1"/>
          </p:cNvCxnSpPr>
          <p:nvPr/>
        </p:nvCxnSpPr>
        <p:spPr>
          <a:xfrm flipH="1">
            <a:off x="8235973" y="4483912"/>
            <a:ext cx="1191045" cy="76447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4" name="Text Box 2">
            <a:extLst>
              <a:ext uri="{FF2B5EF4-FFF2-40B4-BE49-F238E27FC236}">
                <a16:creationId xmlns:a16="http://schemas.microsoft.com/office/drawing/2014/main" id="{EE3CC25D-636D-FDE7-0584-0C9647F48EB5}"/>
              </a:ext>
            </a:extLst>
          </p:cNvPr>
          <p:cNvSpPr txBox="1">
            <a:spLocks noChangeArrowheads="1"/>
          </p:cNvSpPr>
          <p:nvPr/>
        </p:nvSpPr>
        <p:spPr bwMode="auto">
          <a:xfrm>
            <a:off x="9427018" y="4331512"/>
            <a:ext cx="983276"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pl-PL"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nozzle</a:t>
            </a:r>
            <a:endParaRPr lang="en-GB" sz="11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35" name="Straight Arrow Connector 34">
            <a:extLst>
              <a:ext uri="{FF2B5EF4-FFF2-40B4-BE49-F238E27FC236}">
                <a16:creationId xmlns:a16="http://schemas.microsoft.com/office/drawing/2014/main" id="{C8033E71-4AF1-7948-66AB-7D0CCE305FCD}"/>
              </a:ext>
            </a:extLst>
          </p:cNvPr>
          <p:cNvCxnSpPr>
            <a:stCxn id="32" idx="1"/>
          </p:cNvCxnSpPr>
          <p:nvPr/>
        </p:nvCxnSpPr>
        <p:spPr>
          <a:xfrm flipH="1">
            <a:off x="8041723" y="3996521"/>
            <a:ext cx="284891" cy="1192374"/>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5D1C3AF-4EB6-F28A-188F-E8E51D99739C}"/>
              </a:ext>
            </a:extLst>
          </p:cNvPr>
          <p:cNvCxnSpPr/>
          <p:nvPr/>
        </p:nvCxnSpPr>
        <p:spPr>
          <a:xfrm>
            <a:off x="7611731" y="5327720"/>
            <a:ext cx="0" cy="1141555"/>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78E9A577-C034-D818-DC5D-0D164365A224}"/>
              </a:ext>
            </a:extLst>
          </p:cNvPr>
          <p:cNvCxnSpPr/>
          <p:nvPr/>
        </p:nvCxnSpPr>
        <p:spPr>
          <a:xfrm>
            <a:off x="4752461" y="6311245"/>
            <a:ext cx="2814713" cy="9110"/>
          </a:xfrm>
          <a:prstGeom prst="straightConnector1">
            <a:avLst/>
          </a:prstGeom>
          <a:ln w="285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738CD17F-7302-6032-2A77-14C664E1AD67}"/>
              </a:ext>
            </a:extLst>
          </p:cNvPr>
          <p:cNvSpPr txBox="1"/>
          <p:nvPr/>
        </p:nvSpPr>
        <p:spPr>
          <a:xfrm>
            <a:off x="5404351" y="5911135"/>
            <a:ext cx="1110301" cy="400110"/>
          </a:xfrm>
          <a:prstGeom prst="rect">
            <a:avLst/>
          </a:prstGeom>
          <a:noFill/>
        </p:spPr>
        <p:txBody>
          <a:bodyPr wrap="square" rtlCol="0">
            <a:spAutoFit/>
          </a:bodyPr>
          <a:lstStyle/>
          <a:p>
            <a:r>
              <a:rPr lang="en-US" sz="2000" b="1" dirty="0">
                <a:solidFill>
                  <a:srgbClr val="FF0000"/>
                </a:solidFill>
              </a:rPr>
              <a:t>155mm</a:t>
            </a:r>
            <a:endParaRPr lang="en-GB" sz="2000" b="1" dirty="0">
              <a:solidFill>
                <a:srgbClr val="FF0000"/>
              </a:solidFill>
            </a:endParaRPr>
          </a:p>
        </p:txBody>
      </p:sp>
      <p:cxnSp>
        <p:nvCxnSpPr>
          <p:cNvPr id="39" name="Straight Connector 38">
            <a:extLst>
              <a:ext uri="{FF2B5EF4-FFF2-40B4-BE49-F238E27FC236}">
                <a16:creationId xmlns:a16="http://schemas.microsoft.com/office/drawing/2014/main" id="{5D366586-CAB4-8730-934D-51AF2AA54870}"/>
              </a:ext>
            </a:extLst>
          </p:cNvPr>
          <p:cNvCxnSpPr/>
          <p:nvPr/>
        </p:nvCxnSpPr>
        <p:spPr>
          <a:xfrm>
            <a:off x="2616304" y="2269779"/>
            <a:ext cx="22082" cy="1398370"/>
          </a:xfrm>
          <a:prstGeom prst="line">
            <a:avLst/>
          </a:prstGeom>
          <a:ln w="28575">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1C0A3CCB-5093-2465-3867-6B349B0B0627}"/>
              </a:ext>
            </a:extLst>
          </p:cNvPr>
          <p:cNvCxnSpPr/>
          <p:nvPr/>
        </p:nvCxnSpPr>
        <p:spPr>
          <a:xfrm>
            <a:off x="2638386" y="3608566"/>
            <a:ext cx="3548977" cy="0"/>
          </a:xfrm>
          <a:prstGeom prst="straightConnector1">
            <a:avLst/>
          </a:prstGeom>
          <a:ln w="28575">
            <a:solidFill>
              <a:srgbClr val="00B05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C3EB0AE9-CB5F-CF51-990E-336D9A897C9A}"/>
              </a:ext>
            </a:extLst>
          </p:cNvPr>
          <p:cNvSpPr txBox="1"/>
          <p:nvPr/>
        </p:nvSpPr>
        <p:spPr>
          <a:xfrm>
            <a:off x="3603279" y="3180157"/>
            <a:ext cx="1088875" cy="400110"/>
          </a:xfrm>
          <a:prstGeom prst="rect">
            <a:avLst/>
          </a:prstGeom>
          <a:noFill/>
        </p:spPr>
        <p:txBody>
          <a:bodyPr wrap="square" rtlCol="0">
            <a:spAutoFit/>
          </a:bodyPr>
          <a:lstStyle/>
          <a:p>
            <a:r>
              <a:rPr lang="en-US" sz="2000" b="1" dirty="0">
                <a:solidFill>
                  <a:srgbClr val="00B050"/>
                </a:solidFill>
              </a:rPr>
              <a:t>222mm</a:t>
            </a:r>
            <a:endParaRPr lang="en-GB" sz="2000" b="1" dirty="0">
              <a:solidFill>
                <a:srgbClr val="00B050"/>
              </a:solidFill>
            </a:endParaRPr>
          </a:p>
        </p:txBody>
      </p:sp>
      <p:cxnSp>
        <p:nvCxnSpPr>
          <p:cNvPr id="42" name="Straight Connector 41">
            <a:extLst>
              <a:ext uri="{FF2B5EF4-FFF2-40B4-BE49-F238E27FC236}">
                <a16:creationId xmlns:a16="http://schemas.microsoft.com/office/drawing/2014/main" id="{5F792744-4521-52F3-8426-EB0498D0F6C5}"/>
              </a:ext>
            </a:extLst>
          </p:cNvPr>
          <p:cNvCxnSpPr/>
          <p:nvPr/>
        </p:nvCxnSpPr>
        <p:spPr>
          <a:xfrm>
            <a:off x="8326614" y="2499356"/>
            <a:ext cx="28391" cy="1201572"/>
          </a:xfrm>
          <a:prstGeom prst="line">
            <a:avLst/>
          </a:prstGeom>
          <a:ln w="28575">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AFFA6D43-E8DD-45D6-5AC2-ECD398A23124}"/>
              </a:ext>
            </a:extLst>
          </p:cNvPr>
          <p:cNvCxnSpPr/>
          <p:nvPr/>
        </p:nvCxnSpPr>
        <p:spPr>
          <a:xfrm>
            <a:off x="6252544" y="3608566"/>
            <a:ext cx="2061745" cy="26977"/>
          </a:xfrm>
          <a:prstGeom prst="straightConnector1">
            <a:avLst/>
          </a:prstGeom>
          <a:ln w="28575">
            <a:solidFill>
              <a:srgbClr val="00B05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6846427D-B68F-1F87-FDFB-A1CC89D25EE6}"/>
              </a:ext>
            </a:extLst>
          </p:cNvPr>
          <p:cNvSpPr txBox="1"/>
          <p:nvPr/>
        </p:nvSpPr>
        <p:spPr>
          <a:xfrm>
            <a:off x="6369255" y="3294519"/>
            <a:ext cx="1088875" cy="400110"/>
          </a:xfrm>
          <a:prstGeom prst="rect">
            <a:avLst/>
          </a:prstGeom>
          <a:noFill/>
        </p:spPr>
        <p:txBody>
          <a:bodyPr wrap="square" rtlCol="0">
            <a:spAutoFit/>
          </a:bodyPr>
          <a:lstStyle/>
          <a:p>
            <a:r>
              <a:rPr lang="en-US" sz="2000" b="1" dirty="0">
                <a:solidFill>
                  <a:srgbClr val="00B050"/>
                </a:solidFill>
              </a:rPr>
              <a:t>135mm</a:t>
            </a:r>
            <a:endParaRPr lang="en-GB" sz="2000" b="1" dirty="0">
              <a:solidFill>
                <a:srgbClr val="00B050"/>
              </a:solidFill>
            </a:endParaRPr>
          </a:p>
        </p:txBody>
      </p:sp>
      <p:sp>
        <p:nvSpPr>
          <p:cNvPr id="45" name="TextBox 44">
            <a:extLst>
              <a:ext uri="{FF2B5EF4-FFF2-40B4-BE49-F238E27FC236}">
                <a16:creationId xmlns:a16="http://schemas.microsoft.com/office/drawing/2014/main" id="{BFE84129-6AE0-5E24-E1D1-CBDE6FFA96A0}"/>
              </a:ext>
            </a:extLst>
          </p:cNvPr>
          <p:cNvSpPr txBox="1"/>
          <p:nvPr/>
        </p:nvSpPr>
        <p:spPr>
          <a:xfrm>
            <a:off x="1668333" y="750698"/>
            <a:ext cx="4427667" cy="369332"/>
          </a:xfrm>
          <a:prstGeom prst="rect">
            <a:avLst/>
          </a:prstGeom>
          <a:noFill/>
        </p:spPr>
        <p:txBody>
          <a:bodyPr wrap="square" rtlCol="0">
            <a:spAutoFit/>
          </a:bodyPr>
          <a:lstStyle/>
          <a:p>
            <a:r>
              <a:rPr lang="en-GB" dirty="0">
                <a:solidFill>
                  <a:srgbClr val="00B050"/>
                </a:solidFill>
              </a:rPr>
              <a:t>Version 3 </a:t>
            </a:r>
          </a:p>
        </p:txBody>
      </p:sp>
      <p:sp>
        <p:nvSpPr>
          <p:cNvPr id="46" name="TextBox 45">
            <a:extLst>
              <a:ext uri="{FF2B5EF4-FFF2-40B4-BE49-F238E27FC236}">
                <a16:creationId xmlns:a16="http://schemas.microsoft.com/office/drawing/2014/main" id="{83ABDEBA-E11C-E531-40FA-68FEE78945EE}"/>
              </a:ext>
            </a:extLst>
          </p:cNvPr>
          <p:cNvSpPr txBox="1"/>
          <p:nvPr/>
        </p:nvSpPr>
        <p:spPr>
          <a:xfrm>
            <a:off x="1594276" y="3791902"/>
            <a:ext cx="2157251" cy="369332"/>
          </a:xfrm>
          <a:prstGeom prst="rect">
            <a:avLst/>
          </a:prstGeom>
          <a:noFill/>
        </p:spPr>
        <p:txBody>
          <a:bodyPr wrap="square" rtlCol="0">
            <a:spAutoFit/>
          </a:bodyPr>
          <a:lstStyle/>
          <a:p>
            <a:r>
              <a:rPr lang="en-GB" dirty="0">
                <a:solidFill>
                  <a:srgbClr val="FF0000"/>
                </a:solidFill>
              </a:rPr>
              <a:t>Version 4 proposal</a:t>
            </a:r>
          </a:p>
        </p:txBody>
      </p:sp>
      <p:cxnSp>
        <p:nvCxnSpPr>
          <p:cNvPr id="48" name="Straight Connector 47">
            <a:extLst>
              <a:ext uri="{FF2B5EF4-FFF2-40B4-BE49-F238E27FC236}">
                <a16:creationId xmlns:a16="http://schemas.microsoft.com/office/drawing/2014/main" id="{1CAF8BEA-41AC-35AA-4E49-461596B1F9D4}"/>
              </a:ext>
            </a:extLst>
          </p:cNvPr>
          <p:cNvCxnSpPr>
            <a:endCxn id="20" idx="2"/>
          </p:cNvCxnSpPr>
          <p:nvPr/>
        </p:nvCxnSpPr>
        <p:spPr>
          <a:xfrm>
            <a:off x="6191567" y="2285646"/>
            <a:ext cx="0" cy="1415282"/>
          </a:xfrm>
          <a:prstGeom prst="line">
            <a:avLst/>
          </a:prstGeom>
          <a:ln w="28575">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8BFA641D-0085-26BE-1B5A-51E23C2223C3}"/>
              </a:ext>
            </a:extLst>
          </p:cNvPr>
          <p:cNvCxnSpPr/>
          <p:nvPr/>
        </p:nvCxnSpPr>
        <p:spPr>
          <a:xfrm>
            <a:off x="4960887" y="4620892"/>
            <a:ext cx="0" cy="881209"/>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8410A851-E1DA-25A9-9A13-9A371B87E426}"/>
              </a:ext>
            </a:extLst>
          </p:cNvPr>
          <p:cNvSpPr txBox="1"/>
          <p:nvPr/>
        </p:nvSpPr>
        <p:spPr>
          <a:xfrm>
            <a:off x="3472800" y="4602052"/>
            <a:ext cx="1154621" cy="646331"/>
          </a:xfrm>
          <a:prstGeom prst="rect">
            <a:avLst/>
          </a:prstGeom>
          <a:noFill/>
        </p:spPr>
        <p:txBody>
          <a:bodyPr wrap="square" rtlCol="0">
            <a:spAutoFit/>
          </a:bodyPr>
          <a:lstStyle/>
          <a:p>
            <a:r>
              <a:rPr lang="en-US" sz="1200" b="1" dirty="0">
                <a:solidFill>
                  <a:srgbClr val="FF0000"/>
                </a:solidFill>
              </a:rPr>
              <a:t>3rd skimmer location range</a:t>
            </a:r>
            <a:endParaRPr lang="en-GB" sz="1200" b="1" dirty="0">
              <a:solidFill>
                <a:srgbClr val="FF0000"/>
              </a:solidFill>
            </a:endParaRPr>
          </a:p>
        </p:txBody>
      </p:sp>
      <p:sp>
        <p:nvSpPr>
          <p:cNvPr id="52" name="Multiply 49">
            <a:extLst>
              <a:ext uri="{FF2B5EF4-FFF2-40B4-BE49-F238E27FC236}">
                <a16:creationId xmlns:a16="http://schemas.microsoft.com/office/drawing/2014/main" id="{A5C484D4-5806-0DC7-83F8-1DA15B2F5A73}"/>
              </a:ext>
            </a:extLst>
          </p:cNvPr>
          <p:cNvSpPr/>
          <p:nvPr/>
        </p:nvSpPr>
        <p:spPr>
          <a:xfrm>
            <a:off x="2485805" y="2019062"/>
            <a:ext cx="285750" cy="247650"/>
          </a:xfrm>
          <a:prstGeom prst="mathMultiply">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3" name="Text Box 2">
            <a:extLst>
              <a:ext uri="{FF2B5EF4-FFF2-40B4-BE49-F238E27FC236}">
                <a16:creationId xmlns:a16="http://schemas.microsoft.com/office/drawing/2014/main" id="{BD108E3F-8DFE-D336-1BF5-3F474DE2F5F9}"/>
              </a:ext>
            </a:extLst>
          </p:cNvPr>
          <p:cNvSpPr txBox="1">
            <a:spLocks noChangeArrowheads="1"/>
          </p:cNvSpPr>
          <p:nvPr/>
        </p:nvSpPr>
        <p:spPr bwMode="auto">
          <a:xfrm>
            <a:off x="2390749" y="1705872"/>
            <a:ext cx="381000"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IP</a:t>
            </a:r>
            <a:endParaRPr lang="en-GB" sz="11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55" name="Straight Arrow Connector 54">
            <a:extLst>
              <a:ext uri="{FF2B5EF4-FFF2-40B4-BE49-F238E27FC236}">
                <a16:creationId xmlns:a16="http://schemas.microsoft.com/office/drawing/2014/main" id="{C66DA0E7-F9C1-18CD-1FF7-6795C86CCB61}"/>
              </a:ext>
            </a:extLst>
          </p:cNvPr>
          <p:cNvCxnSpPr/>
          <p:nvPr/>
        </p:nvCxnSpPr>
        <p:spPr>
          <a:xfrm>
            <a:off x="5959501" y="1148435"/>
            <a:ext cx="221635" cy="77812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57" name="Text Box 2">
            <a:extLst>
              <a:ext uri="{FF2B5EF4-FFF2-40B4-BE49-F238E27FC236}">
                <a16:creationId xmlns:a16="http://schemas.microsoft.com/office/drawing/2014/main" id="{241DCD90-8689-21A4-3DB6-DF33F614C6F5}"/>
              </a:ext>
            </a:extLst>
          </p:cNvPr>
          <p:cNvSpPr txBox="1">
            <a:spLocks noChangeArrowheads="1"/>
          </p:cNvSpPr>
          <p:nvPr/>
        </p:nvSpPr>
        <p:spPr bwMode="auto">
          <a:xfrm>
            <a:off x="5022597" y="874672"/>
            <a:ext cx="1581150"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3</a:t>
            </a:r>
            <a:r>
              <a:rPr lang="en-GB" sz="1600" b="1" baseline="300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rd</a:t>
            </a: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 skimmer </a:t>
            </a:r>
            <a:endParaRPr lang="en-GB" sz="11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58" name="Straight Arrow Connector 57">
            <a:extLst>
              <a:ext uri="{FF2B5EF4-FFF2-40B4-BE49-F238E27FC236}">
                <a16:creationId xmlns:a16="http://schemas.microsoft.com/office/drawing/2014/main" id="{2EE2A6EE-78C5-1C24-40D1-C94336D4BADD}"/>
              </a:ext>
            </a:extLst>
          </p:cNvPr>
          <p:cNvCxnSpPr/>
          <p:nvPr/>
        </p:nvCxnSpPr>
        <p:spPr>
          <a:xfrm>
            <a:off x="7627269" y="1027072"/>
            <a:ext cx="687020" cy="1129325"/>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59" name="Text Box 2">
            <a:extLst>
              <a:ext uri="{FF2B5EF4-FFF2-40B4-BE49-F238E27FC236}">
                <a16:creationId xmlns:a16="http://schemas.microsoft.com/office/drawing/2014/main" id="{D4B91878-8FBE-CBC7-D2C1-F1FDAA2E227A}"/>
              </a:ext>
            </a:extLst>
          </p:cNvPr>
          <p:cNvSpPr txBox="1">
            <a:spLocks noChangeArrowheads="1"/>
          </p:cNvSpPr>
          <p:nvPr/>
        </p:nvSpPr>
        <p:spPr bwMode="auto">
          <a:xfrm>
            <a:off x="6430345" y="834889"/>
            <a:ext cx="1581150"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2</a:t>
            </a:r>
            <a:r>
              <a:rPr lang="en-GB" sz="1600" b="1" baseline="300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nd</a:t>
            </a: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  skimmer</a:t>
            </a:r>
            <a:endParaRPr lang="en-GB" sz="11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60" name="Straight Arrow Connector 59">
            <a:extLst>
              <a:ext uri="{FF2B5EF4-FFF2-40B4-BE49-F238E27FC236}">
                <a16:creationId xmlns:a16="http://schemas.microsoft.com/office/drawing/2014/main" id="{5717CEC1-991C-4ABD-F8A7-3794EAE7AE5B}"/>
              </a:ext>
            </a:extLst>
          </p:cNvPr>
          <p:cNvCxnSpPr/>
          <p:nvPr/>
        </p:nvCxnSpPr>
        <p:spPr>
          <a:xfrm flipH="1">
            <a:off x="8690189" y="987289"/>
            <a:ext cx="355835" cy="1114286"/>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61" name="Text Box 2">
            <a:extLst>
              <a:ext uri="{FF2B5EF4-FFF2-40B4-BE49-F238E27FC236}">
                <a16:creationId xmlns:a16="http://schemas.microsoft.com/office/drawing/2014/main" id="{0D0B1951-12DB-9DD5-F015-87EF205D57AC}"/>
              </a:ext>
            </a:extLst>
          </p:cNvPr>
          <p:cNvSpPr txBox="1">
            <a:spLocks noChangeArrowheads="1"/>
          </p:cNvSpPr>
          <p:nvPr/>
        </p:nvSpPr>
        <p:spPr bwMode="auto">
          <a:xfrm>
            <a:off x="7970779" y="726049"/>
            <a:ext cx="1581150"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1</a:t>
            </a:r>
            <a:r>
              <a:rPr lang="en-GB" sz="1600" b="1" baseline="300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st</a:t>
            </a:r>
            <a:r>
              <a:rPr lang="en-GB"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   skimmer</a:t>
            </a:r>
            <a:endParaRPr lang="en-GB" sz="11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2" name="Text Box 2">
            <a:extLst>
              <a:ext uri="{FF2B5EF4-FFF2-40B4-BE49-F238E27FC236}">
                <a16:creationId xmlns:a16="http://schemas.microsoft.com/office/drawing/2014/main" id="{BF86E389-F27E-0129-5E68-B9D2FCD5D49C}"/>
              </a:ext>
            </a:extLst>
          </p:cNvPr>
          <p:cNvSpPr txBox="1">
            <a:spLocks noChangeArrowheads="1"/>
          </p:cNvSpPr>
          <p:nvPr/>
        </p:nvSpPr>
        <p:spPr bwMode="auto">
          <a:xfrm>
            <a:off x="9393863" y="2655752"/>
            <a:ext cx="1581150" cy="304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pl-PL" sz="1600" b="1"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rPr>
              <a:t>nozzle</a:t>
            </a:r>
            <a:endParaRPr lang="en-GB" sz="11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63" name="Straight Arrow Connector 62">
            <a:extLst>
              <a:ext uri="{FF2B5EF4-FFF2-40B4-BE49-F238E27FC236}">
                <a16:creationId xmlns:a16="http://schemas.microsoft.com/office/drawing/2014/main" id="{B8149D2A-C6B3-ABA7-7905-59A9A6AB39EC}"/>
              </a:ext>
            </a:extLst>
          </p:cNvPr>
          <p:cNvCxnSpPr/>
          <p:nvPr/>
        </p:nvCxnSpPr>
        <p:spPr>
          <a:xfrm flipH="1" flipV="1">
            <a:off x="8977677" y="2397168"/>
            <a:ext cx="428784" cy="39468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EC929E7F-E0FB-6962-E888-0C2211839E48}"/>
              </a:ext>
            </a:extLst>
          </p:cNvPr>
          <p:cNvCxnSpPr/>
          <p:nvPr/>
        </p:nvCxnSpPr>
        <p:spPr>
          <a:xfrm>
            <a:off x="8048304" y="5327720"/>
            <a:ext cx="0" cy="1141555"/>
          </a:xfrm>
          <a:prstGeom prst="line">
            <a:avLst/>
          </a:prstGeom>
          <a:ln w="28575">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5AF54F63-1A4A-B949-09A0-C88059325B54}"/>
              </a:ext>
            </a:extLst>
          </p:cNvPr>
          <p:cNvCxnSpPr/>
          <p:nvPr/>
        </p:nvCxnSpPr>
        <p:spPr>
          <a:xfrm>
            <a:off x="7622624" y="6332406"/>
            <a:ext cx="388871" cy="0"/>
          </a:xfrm>
          <a:prstGeom prst="straightConnector1">
            <a:avLst/>
          </a:prstGeom>
          <a:ln w="28575">
            <a:solidFill>
              <a:schemeClr val="tx2">
                <a:lumMod val="60000"/>
                <a:lumOff val="40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DF7CC7C8-E11F-74A9-AAE1-3982B494A2A4}"/>
              </a:ext>
            </a:extLst>
          </p:cNvPr>
          <p:cNvSpPr txBox="1"/>
          <p:nvPr/>
        </p:nvSpPr>
        <p:spPr>
          <a:xfrm>
            <a:off x="7627269" y="5987694"/>
            <a:ext cx="384226" cy="307777"/>
          </a:xfrm>
          <a:prstGeom prst="rect">
            <a:avLst/>
          </a:prstGeom>
          <a:solidFill>
            <a:schemeClr val="bg1"/>
          </a:solidFill>
        </p:spPr>
        <p:txBody>
          <a:bodyPr wrap="square" rtlCol="0">
            <a:spAutoFit/>
          </a:bodyPr>
          <a:lstStyle/>
          <a:p>
            <a:r>
              <a:rPr lang="en-US" sz="1400" b="1" dirty="0">
                <a:solidFill>
                  <a:srgbClr val="00B0F0"/>
                </a:solidFill>
              </a:rPr>
              <a:t>17</a:t>
            </a:r>
            <a:endParaRPr lang="en-GB" sz="1400" b="1" dirty="0">
              <a:solidFill>
                <a:srgbClr val="00B0F0"/>
              </a:solidFill>
            </a:endParaRPr>
          </a:p>
        </p:txBody>
      </p:sp>
      <p:sp>
        <p:nvSpPr>
          <p:cNvPr id="67" name="TextBox 66">
            <a:extLst>
              <a:ext uri="{FF2B5EF4-FFF2-40B4-BE49-F238E27FC236}">
                <a16:creationId xmlns:a16="http://schemas.microsoft.com/office/drawing/2014/main" id="{9AD80F26-9D04-5644-CBA8-8291F2B7C5FB}"/>
              </a:ext>
            </a:extLst>
          </p:cNvPr>
          <p:cNvSpPr txBox="1"/>
          <p:nvPr/>
        </p:nvSpPr>
        <p:spPr>
          <a:xfrm>
            <a:off x="8371235" y="3264508"/>
            <a:ext cx="402130" cy="307777"/>
          </a:xfrm>
          <a:prstGeom prst="rect">
            <a:avLst/>
          </a:prstGeom>
          <a:solidFill>
            <a:schemeClr val="bg1"/>
          </a:solidFill>
        </p:spPr>
        <p:txBody>
          <a:bodyPr wrap="square" rtlCol="0">
            <a:spAutoFit/>
          </a:bodyPr>
          <a:lstStyle/>
          <a:p>
            <a:r>
              <a:rPr lang="en-US" sz="1400" b="1" dirty="0">
                <a:solidFill>
                  <a:srgbClr val="00B0F0"/>
                </a:solidFill>
              </a:rPr>
              <a:t>17</a:t>
            </a:r>
            <a:endParaRPr lang="en-GB" sz="1400" b="1" dirty="0">
              <a:solidFill>
                <a:srgbClr val="00B0F0"/>
              </a:solidFill>
            </a:endParaRPr>
          </a:p>
        </p:txBody>
      </p:sp>
      <p:cxnSp>
        <p:nvCxnSpPr>
          <p:cNvPr id="68" name="Straight Connector 67">
            <a:extLst>
              <a:ext uri="{FF2B5EF4-FFF2-40B4-BE49-F238E27FC236}">
                <a16:creationId xmlns:a16="http://schemas.microsoft.com/office/drawing/2014/main" id="{2C7624AB-49D6-052F-9ED6-9E43813B7F55}"/>
              </a:ext>
            </a:extLst>
          </p:cNvPr>
          <p:cNvCxnSpPr/>
          <p:nvPr/>
        </p:nvCxnSpPr>
        <p:spPr>
          <a:xfrm>
            <a:off x="8228745" y="5310188"/>
            <a:ext cx="0" cy="1141555"/>
          </a:xfrm>
          <a:prstGeom prst="line">
            <a:avLst/>
          </a:prstGeom>
          <a:ln w="28575">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41FC8554-2AD4-E46C-A9A9-13ECA9D58D67}"/>
              </a:ext>
            </a:extLst>
          </p:cNvPr>
          <p:cNvCxnSpPr/>
          <p:nvPr/>
        </p:nvCxnSpPr>
        <p:spPr>
          <a:xfrm>
            <a:off x="8761354" y="3650436"/>
            <a:ext cx="296355" cy="0"/>
          </a:xfrm>
          <a:prstGeom prst="line">
            <a:avLst/>
          </a:prstGeom>
          <a:ln w="28575">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80" name="TextBox 79">
            <a:extLst>
              <a:ext uri="{FF2B5EF4-FFF2-40B4-BE49-F238E27FC236}">
                <a16:creationId xmlns:a16="http://schemas.microsoft.com/office/drawing/2014/main" id="{E6AB1121-B648-DB29-937F-AE5179D89F6E}"/>
              </a:ext>
            </a:extLst>
          </p:cNvPr>
          <p:cNvSpPr txBox="1"/>
          <p:nvPr/>
        </p:nvSpPr>
        <p:spPr>
          <a:xfrm>
            <a:off x="9034434" y="3300789"/>
            <a:ext cx="601871" cy="307777"/>
          </a:xfrm>
          <a:prstGeom prst="rect">
            <a:avLst/>
          </a:prstGeom>
          <a:solidFill>
            <a:schemeClr val="bg1"/>
          </a:solidFill>
        </p:spPr>
        <p:txBody>
          <a:bodyPr wrap="square" rtlCol="0">
            <a:spAutoFit/>
          </a:bodyPr>
          <a:lstStyle/>
          <a:p>
            <a:r>
              <a:rPr lang="en-US" sz="1400" b="1" dirty="0">
                <a:solidFill>
                  <a:srgbClr val="00B0F0"/>
                </a:solidFill>
              </a:rPr>
              <a:t>4mm</a:t>
            </a:r>
            <a:endParaRPr lang="en-GB" sz="1400" b="1" dirty="0">
              <a:solidFill>
                <a:srgbClr val="00B0F0"/>
              </a:solidFill>
            </a:endParaRPr>
          </a:p>
        </p:txBody>
      </p:sp>
      <p:sp>
        <p:nvSpPr>
          <p:cNvPr id="81" name="TextBox 80">
            <a:extLst>
              <a:ext uri="{FF2B5EF4-FFF2-40B4-BE49-F238E27FC236}">
                <a16:creationId xmlns:a16="http://schemas.microsoft.com/office/drawing/2014/main" id="{DB6F1852-C6D0-DD68-E296-B2B0EA510FF1}"/>
              </a:ext>
            </a:extLst>
          </p:cNvPr>
          <p:cNvSpPr txBox="1"/>
          <p:nvPr/>
        </p:nvSpPr>
        <p:spPr>
          <a:xfrm>
            <a:off x="8358252" y="6003468"/>
            <a:ext cx="629626" cy="307777"/>
          </a:xfrm>
          <a:prstGeom prst="rect">
            <a:avLst/>
          </a:prstGeom>
          <a:solidFill>
            <a:schemeClr val="bg1"/>
          </a:solidFill>
        </p:spPr>
        <p:txBody>
          <a:bodyPr wrap="square" rtlCol="0">
            <a:spAutoFit/>
          </a:bodyPr>
          <a:lstStyle/>
          <a:p>
            <a:r>
              <a:rPr lang="en-US" sz="1400" b="1" dirty="0">
                <a:solidFill>
                  <a:srgbClr val="00B0F0"/>
                </a:solidFill>
              </a:rPr>
              <a:t>4mm</a:t>
            </a:r>
            <a:endParaRPr lang="en-GB" sz="1400" b="1" dirty="0">
              <a:solidFill>
                <a:srgbClr val="00B0F0"/>
              </a:solidFill>
            </a:endParaRPr>
          </a:p>
        </p:txBody>
      </p:sp>
      <p:cxnSp>
        <p:nvCxnSpPr>
          <p:cNvPr id="82" name="Straight Connector 81">
            <a:extLst>
              <a:ext uri="{FF2B5EF4-FFF2-40B4-BE49-F238E27FC236}">
                <a16:creationId xmlns:a16="http://schemas.microsoft.com/office/drawing/2014/main" id="{DD3DE83D-2EC1-68DD-CBDB-C9908797F77E}"/>
              </a:ext>
            </a:extLst>
          </p:cNvPr>
          <p:cNvCxnSpPr/>
          <p:nvPr/>
        </p:nvCxnSpPr>
        <p:spPr>
          <a:xfrm>
            <a:off x="8041723" y="6347981"/>
            <a:ext cx="175289" cy="0"/>
          </a:xfrm>
          <a:prstGeom prst="line">
            <a:avLst/>
          </a:prstGeom>
          <a:ln w="28575">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83" name="Straight Arrow Connector 82">
            <a:extLst>
              <a:ext uri="{FF2B5EF4-FFF2-40B4-BE49-F238E27FC236}">
                <a16:creationId xmlns:a16="http://schemas.microsoft.com/office/drawing/2014/main" id="{29912882-2B3B-6C3E-AE73-BDA35EA4CECB}"/>
              </a:ext>
            </a:extLst>
          </p:cNvPr>
          <p:cNvCxnSpPr/>
          <p:nvPr/>
        </p:nvCxnSpPr>
        <p:spPr>
          <a:xfrm flipV="1">
            <a:off x="3426523" y="5241358"/>
            <a:ext cx="1556749" cy="7025"/>
          </a:xfrm>
          <a:prstGeom prst="straightConnector1">
            <a:avLst/>
          </a:prstGeom>
          <a:ln w="28575">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84" name="TextBox 83">
            <a:extLst>
              <a:ext uri="{FF2B5EF4-FFF2-40B4-BE49-F238E27FC236}">
                <a16:creationId xmlns:a16="http://schemas.microsoft.com/office/drawing/2014/main" id="{E377B61C-CE80-E68F-65E7-3469D0376DA0}"/>
              </a:ext>
            </a:extLst>
          </p:cNvPr>
          <p:cNvSpPr txBox="1"/>
          <p:nvPr/>
        </p:nvSpPr>
        <p:spPr>
          <a:xfrm>
            <a:off x="9007677" y="5070154"/>
            <a:ext cx="1742672" cy="830997"/>
          </a:xfrm>
          <a:prstGeom prst="rect">
            <a:avLst/>
          </a:prstGeom>
          <a:solidFill>
            <a:schemeClr val="bg1"/>
          </a:solidFill>
        </p:spPr>
        <p:txBody>
          <a:bodyPr wrap="square" rtlCol="0">
            <a:spAutoFit/>
          </a:bodyPr>
          <a:lstStyle/>
          <a:p>
            <a:r>
              <a:rPr lang="en-GB" sz="2400" b="1" dirty="0">
                <a:solidFill>
                  <a:srgbClr val="FF0000"/>
                </a:solidFill>
              </a:rPr>
              <a:t>Nozzle to IP: 280mm </a:t>
            </a:r>
          </a:p>
        </p:txBody>
      </p:sp>
      <p:sp>
        <p:nvSpPr>
          <p:cNvPr id="85" name="TextBox 84">
            <a:extLst>
              <a:ext uri="{FF2B5EF4-FFF2-40B4-BE49-F238E27FC236}">
                <a16:creationId xmlns:a16="http://schemas.microsoft.com/office/drawing/2014/main" id="{14CA65C0-69CC-50D1-B03F-0472DB85DB6E}"/>
              </a:ext>
            </a:extLst>
          </p:cNvPr>
          <p:cNvSpPr txBox="1"/>
          <p:nvPr/>
        </p:nvSpPr>
        <p:spPr>
          <a:xfrm>
            <a:off x="9424260" y="1105707"/>
            <a:ext cx="1450508" cy="1200329"/>
          </a:xfrm>
          <a:prstGeom prst="rect">
            <a:avLst/>
          </a:prstGeom>
          <a:solidFill>
            <a:schemeClr val="bg1"/>
          </a:solidFill>
        </p:spPr>
        <p:txBody>
          <a:bodyPr wrap="square" rtlCol="0">
            <a:spAutoFit/>
          </a:bodyPr>
          <a:lstStyle/>
          <a:p>
            <a:r>
              <a:rPr lang="en-GB" sz="2400" b="1" dirty="0">
                <a:solidFill>
                  <a:srgbClr val="00B050"/>
                </a:solidFill>
              </a:rPr>
              <a:t>Nozzle to IP: 378mm </a:t>
            </a:r>
          </a:p>
        </p:txBody>
      </p:sp>
      <p:cxnSp>
        <p:nvCxnSpPr>
          <p:cNvPr id="86" name="Straight Arrow Connector 85">
            <a:extLst>
              <a:ext uri="{FF2B5EF4-FFF2-40B4-BE49-F238E27FC236}">
                <a16:creationId xmlns:a16="http://schemas.microsoft.com/office/drawing/2014/main" id="{989B226B-F299-938A-EE4F-7059C004A63B}"/>
              </a:ext>
            </a:extLst>
          </p:cNvPr>
          <p:cNvCxnSpPr/>
          <p:nvPr/>
        </p:nvCxnSpPr>
        <p:spPr>
          <a:xfrm flipH="1">
            <a:off x="8235974" y="6365414"/>
            <a:ext cx="771703"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9707797E-5DA6-D4D5-C12A-E37335C26E84}"/>
              </a:ext>
            </a:extLst>
          </p:cNvPr>
          <p:cNvCxnSpPr/>
          <p:nvPr/>
        </p:nvCxnSpPr>
        <p:spPr>
          <a:xfrm flipH="1" flipV="1">
            <a:off x="8996672" y="3649394"/>
            <a:ext cx="430346" cy="11495"/>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99E8958A-A69F-BB42-FFB0-7B3B3CFB5EE7}"/>
              </a:ext>
            </a:extLst>
          </p:cNvPr>
          <p:cNvCxnSpPr/>
          <p:nvPr/>
        </p:nvCxnSpPr>
        <p:spPr>
          <a:xfrm>
            <a:off x="8355005" y="3648353"/>
            <a:ext cx="388871" cy="0"/>
          </a:xfrm>
          <a:prstGeom prst="straightConnector1">
            <a:avLst/>
          </a:prstGeom>
          <a:ln w="28575">
            <a:solidFill>
              <a:schemeClr val="tx2">
                <a:lumMod val="60000"/>
                <a:lumOff val="40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5D4D2D29-B8F8-57CE-A1FA-1F4C110E0339}"/>
              </a:ext>
            </a:extLst>
          </p:cNvPr>
          <p:cNvCxnSpPr/>
          <p:nvPr/>
        </p:nvCxnSpPr>
        <p:spPr>
          <a:xfrm>
            <a:off x="3426523" y="4636312"/>
            <a:ext cx="0" cy="881209"/>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0" name="Straight Connector 89">
            <a:extLst>
              <a:ext uri="{FF2B5EF4-FFF2-40B4-BE49-F238E27FC236}">
                <a16:creationId xmlns:a16="http://schemas.microsoft.com/office/drawing/2014/main" id="{CF18B1BD-8192-4EA5-29E5-8F61EB05EE75}"/>
              </a:ext>
            </a:extLst>
          </p:cNvPr>
          <p:cNvCxnSpPr/>
          <p:nvPr/>
        </p:nvCxnSpPr>
        <p:spPr>
          <a:xfrm>
            <a:off x="8793818" y="2547573"/>
            <a:ext cx="0" cy="1153355"/>
          </a:xfrm>
          <a:prstGeom prst="line">
            <a:avLst/>
          </a:prstGeom>
          <a:ln w="28575">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1E405AA3-EBE0-1400-522D-A622592B6417}"/>
              </a:ext>
            </a:extLst>
          </p:cNvPr>
          <p:cNvCxnSpPr/>
          <p:nvPr/>
        </p:nvCxnSpPr>
        <p:spPr>
          <a:xfrm>
            <a:off x="8977676" y="2510291"/>
            <a:ext cx="0" cy="1190637"/>
          </a:xfrm>
          <a:prstGeom prst="line">
            <a:avLst/>
          </a:prstGeom>
          <a:ln w="28575">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9613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0" y="271757"/>
            <a:ext cx="10757916" cy="720000"/>
          </a:xfrm>
        </p:spPr>
        <p:txBody>
          <a:bodyPr/>
          <a:lstStyle/>
          <a:p>
            <a:r>
              <a:rPr lang="en-GB" dirty="0"/>
              <a:t>V4 related to Space:</a:t>
            </a:r>
            <a:br>
              <a:rPr lang="en-GB" dirty="0"/>
            </a:br>
            <a:r>
              <a:rPr lang="en-GB" dirty="0"/>
              <a:t>Optimise </a:t>
            </a:r>
            <a:r>
              <a:rPr lang="en-GB" dirty="0" err="1"/>
              <a:t>conductances</a:t>
            </a:r>
            <a:r>
              <a:rPr lang="en-GB" dirty="0"/>
              <a:t> to remove injected gas</a:t>
            </a:r>
          </a:p>
        </p:txBody>
      </p:sp>
      <p:sp>
        <p:nvSpPr>
          <p:cNvPr id="5" name="Footer Placeholder 4"/>
          <p:cNvSpPr>
            <a:spLocks noGrp="1"/>
          </p:cNvSpPr>
          <p:nvPr>
            <p:ph type="ftr" sz="quarter" idx="4294967295"/>
          </p:nvPr>
        </p:nvSpPr>
        <p:spPr>
          <a:xfrm>
            <a:off x="6200765" y="6356351"/>
            <a:ext cx="50853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dirty="0">
                <a:ln>
                  <a:noFill/>
                </a:ln>
                <a:solidFill>
                  <a:srgbClr val="64BCD9"/>
                </a:solidFill>
                <a:effectLst/>
                <a:uLnTx/>
                <a:uFillTx/>
                <a:latin typeface="Arial"/>
                <a:ea typeface="+mn-ea"/>
                <a:cs typeface="+mn-cs"/>
              </a:rPr>
              <a:t>12</a:t>
            </a:r>
            <a:r>
              <a:rPr kumimoji="0" lang="en-GB" sz="1467" b="0" i="0" u="none" strike="noStrike" kern="1200" cap="none" spc="0" normalizeH="0" baseline="30000" noProof="0" dirty="0">
                <a:ln>
                  <a:noFill/>
                </a:ln>
                <a:solidFill>
                  <a:srgbClr val="64BCD9"/>
                </a:solidFill>
                <a:effectLst/>
                <a:uLnTx/>
                <a:uFillTx/>
                <a:latin typeface="Arial"/>
                <a:ea typeface="+mn-ea"/>
                <a:cs typeface="+mn-cs"/>
              </a:rPr>
              <a:t>th</a:t>
            </a:r>
            <a:r>
              <a:rPr kumimoji="0" lang="en-GB" sz="1467" b="0" i="0" u="none" strike="noStrike" kern="1200" cap="none" spc="0" normalizeH="0" baseline="0" noProof="0" dirty="0">
                <a:ln>
                  <a:noFill/>
                </a:ln>
                <a:solidFill>
                  <a:srgbClr val="64BCD9"/>
                </a:solidFill>
                <a:effectLst/>
                <a:uLnTx/>
                <a:uFillTx/>
                <a:latin typeface="Arial"/>
                <a:ea typeface="+mn-ea"/>
                <a:cs typeface="+mn-cs"/>
              </a:rPr>
              <a:t> HL-LHC Collaboration Meeting Uppsala 20 09 2022</a:t>
            </a:r>
          </a:p>
        </p:txBody>
      </p:sp>
      <p:sp>
        <p:nvSpPr>
          <p:cNvPr id="19" name="Slide Number Placeholder 2">
            <a:extLst>
              <a:ext uri="{FF2B5EF4-FFF2-40B4-BE49-F238E27FC236}">
                <a16:creationId xmlns:a16="http://schemas.microsoft.com/office/drawing/2014/main" id="{29206629-BFFC-613C-7663-F09A7DE056BC}"/>
              </a:ext>
            </a:extLst>
          </p:cNvPr>
          <p:cNvSpPr>
            <a:spLocks noGrp="1"/>
          </p:cNvSpPr>
          <p:nvPr>
            <p:ph type="sldNum" sz="quarter" idx="12"/>
          </p:nvPr>
        </p:nvSpPr>
        <p:spPr>
          <a:xfrm>
            <a:off x="11641667" y="6367564"/>
            <a:ext cx="480000" cy="360000"/>
          </a:xfrm>
        </p:spPr>
        <p:txBody>
          <a:bodyPr/>
          <a:lstStyle/>
          <a:p>
            <a:fld id="{BFDCA1C4-9514-7B4F-976F-D92F7E296653}" type="slidenum">
              <a:rPr lang="fr-FR" smtClean="0"/>
              <a:pPr/>
              <a:t>22</a:t>
            </a:fld>
            <a:endParaRPr lang="fr-FR" dirty="0"/>
          </a:p>
        </p:txBody>
      </p:sp>
      <p:pic>
        <p:nvPicPr>
          <p:cNvPr id="69" name="Picture 68">
            <a:extLst>
              <a:ext uri="{FF2B5EF4-FFF2-40B4-BE49-F238E27FC236}">
                <a16:creationId xmlns:a16="http://schemas.microsoft.com/office/drawing/2014/main" id="{FB42FE64-AEF9-BF47-A8BD-FD33E9F6874C}"/>
              </a:ext>
            </a:extLst>
          </p:cNvPr>
          <p:cNvPicPr>
            <a:picLocks noChangeAspect="1"/>
          </p:cNvPicPr>
          <p:nvPr/>
        </p:nvPicPr>
        <p:blipFill>
          <a:blip r:embed="rId3">
            <a:clrChange>
              <a:clrFrom>
                <a:srgbClr val="333366"/>
              </a:clrFrom>
              <a:clrTo>
                <a:srgbClr val="333366">
                  <a:alpha val="0"/>
                </a:srgbClr>
              </a:clrTo>
            </a:clrChange>
          </a:blip>
          <a:stretch>
            <a:fillRect/>
          </a:stretch>
        </p:blipFill>
        <p:spPr>
          <a:xfrm>
            <a:off x="2054169" y="1587744"/>
            <a:ext cx="3412304" cy="5139820"/>
          </a:xfrm>
          <a:prstGeom prst="rect">
            <a:avLst/>
          </a:prstGeom>
        </p:spPr>
      </p:pic>
      <p:sp>
        <p:nvSpPr>
          <p:cNvPr id="73" name="TextBox 72">
            <a:extLst>
              <a:ext uri="{FF2B5EF4-FFF2-40B4-BE49-F238E27FC236}">
                <a16:creationId xmlns:a16="http://schemas.microsoft.com/office/drawing/2014/main" id="{1B0EBDC3-3961-35BA-F5DC-DE481BF12F0C}"/>
              </a:ext>
            </a:extLst>
          </p:cNvPr>
          <p:cNvSpPr txBox="1"/>
          <p:nvPr/>
        </p:nvSpPr>
        <p:spPr>
          <a:xfrm>
            <a:off x="5177457" y="5831250"/>
            <a:ext cx="1052471" cy="584775"/>
          </a:xfrm>
          <a:prstGeom prst="rect">
            <a:avLst/>
          </a:prstGeom>
          <a:noFill/>
        </p:spPr>
        <p:txBody>
          <a:bodyPr wrap="square" rtlCol="0">
            <a:spAutoFit/>
          </a:bodyPr>
          <a:lstStyle/>
          <a:p>
            <a:r>
              <a:rPr lang="en-US" sz="1600" b="1" dirty="0"/>
              <a:t>2</a:t>
            </a:r>
            <a:r>
              <a:rPr lang="en-US" sz="1600" b="1" baseline="30000" dirty="0"/>
              <a:t>nd</a:t>
            </a:r>
            <a:r>
              <a:rPr lang="en-US" sz="1600" b="1" dirty="0"/>
              <a:t> beam pipe</a:t>
            </a:r>
            <a:endParaRPr lang="en-GB" b="1" dirty="0"/>
          </a:p>
        </p:txBody>
      </p:sp>
      <p:cxnSp>
        <p:nvCxnSpPr>
          <p:cNvPr id="74" name="Straight Arrow Connector 73">
            <a:extLst>
              <a:ext uri="{FF2B5EF4-FFF2-40B4-BE49-F238E27FC236}">
                <a16:creationId xmlns:a16="http://schemas.microsoft.com/office/drawing/2014/main" id="{B4DEAB91-14C0-6AEC-C3A2-C7289A29B0A1}"/>
              </a:ext>
            </a:extLst>
          </p:cNvPr>
          <p:cNvCxnSpPr>
            <a:stCxn id="73" idx="0"/>
          </p:cNvCxnSpPr>
          <p:nvPr/>
        </p:nvCxnSpPr>
        <p:spPr>
          <a:xfrm flipH="1" flipV="1">
            <a:off x="5445510" y="5486813"/>
            <a:ext cx="258183" cy="344437"/>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93" name="Picture 92">
            <a:extLst>
              <a:ext uri="{FF2B5EF4-FFF2-40B4-BE49-F238E27FC236}">
                <a16:creationId xmlns:a16="http://schemas.microsoft.com/office/drawing/2014/main" id="{1A3FEF87-CF01-EF21-1853-D463D54F33FF}"/>
              </a:ext>
            </a:extLst>
          </p:cNvPr>
          <p:cNvPicPr>
            <a:picLocks noChangeAspect="1"/>
          </p:cNvPicPr>
          <p:nvPr/>
        </p:nvPicPr>
        <p:blipFill>
          <a:blip r:embed="rId4">
            <a:clrChange>
              <a:clrFrom>
                <a:srgbClr val="333366"/>
              </a:clrFrom>
              <a:clrTo>
                <a:srgbClr val="333366">
                  <a:alpha val="0"/>
                </a:srgbClr>
              </a:clrTo>
            </a:clrChange>
          </a:blip>
          <a:stretch>
            <a:fillRect/>
          </a:stretch>
        </p:blipFill>
        <p:spPr>
          <a:xfrm>
            <a:off x="7703092" y="1216532"/>
            <a:ext cx="2452724" cy="5139819"/>
          </a:xfrm>
          <a:prstGeom prst="rect">
            <a:avLst/>
          </a:prstGeom>
        </p:spPr>
      </p:pic>
      <p:sp>
        <p:nvSpPr>
          <p:cNvPr id="94" name="TextBox 93">
            <a:extLst>
              <a:ext uri="{FF2B5EF4-FFF2-40B4-BE49-F238E27FC236}">
                <a16:creationId xmlns:a16="http://schemas.microsoft.com/office/drawing/2014/main" id="{8D9A3EA5-3B67-92F4-0804-F2E98A4B197E}"/>
              </a:ext>
            </a:extLst>
          </p:cNvPr>
          <p:cNvSpPr txBox="1"/>
          <p:nvPr/>
        </p:nvSpPr>
        <p:spPr>
          <a:xfrm>
            <a:off x="9460163" y="2292694"/>
            <a:ext cx="695653" cy="584775"/>
          </a:xfrm>
          <a:prstGeom prst="rect">
            <a:avLst/>
          </a:prstGeom>
          <a:solidFill>
            <a:schemeClr val="bg1"/>
          </a:solidFill>
        </p:spPr>
        <p:txBody>
          <a:bodyPr wrap="square" rtlCol="0">
            <a:spAutoFit/>
          </a:bodyPr>
          <a:lstStyle/>
          <a:p>
            <a:r>
              <a:rPr lang="fr-CH" sz="1600" b="1" dirty="0">
                <a:solidFill>
                  <a:srgbClr val="FF0000"/>
                </a:solidFill>
              </a:rPr>
              <a:t>10</a:t>
            </a:r>
            <a:r>
              <a:rPr lang="fr-CH" sz="1600" b="1" baseline="30000" dirty="0">
                <a:solidFill>
                  <a:srgbClr val="FF0000"/>
                </a:solidFill>
              </a:rPr>
              <a:t>-3</a:t>
            </a:r>
            <a:r>
              <a:rPr lang="fr-CH" sz="1600" b="1" dirty="0">
                <a:solidFill>
                  <a:srgbClr val="FF0000"/>
                </a:solidFill>
              </a:rPr>
              <a:t> mbar</a:t>
            </a:r>
            <a:endParaRPr lang="en-US" sz="1600" b="1" dirty="0">
              <a:solidFill>
                <a:srgbClr val="FF0000"/>
              </a:solidFill>
            </a:endParaRPr>
          </a:p>
        </p:txBody>
      </p:sp>
      <p:sp>
        <p:nvSpPr>
          <p:cNvPr id="95" name="TextBox 94">
            <a:extLst>
              <a:ext uri="{FF2B5EF4-FFF2-40B4-BE49-F238E27FC236}">
                <a16:creationId xmlns:a16="http://schemas.microsoft.com/office/drawing/2014/main" id="{9318214E-7D33-B4AF-22CB-FF9E8145036F}"/>
              </a:ext>
            </a:extLst>
          </p:cNvPr>
          <p:cNvSpPr txBox="1"/>
          <p:nvPr/>
        </p:nvSpPr>
        <p:spPr>
          <a:xfrm>
            <a:off x="8391688" y="1882263"/>
            <a:ext cx="706044" cy="584775"/>
          </a:xfrm>
          <a:prstGeom prst="rect">
            <a:avLst/>
          </a:prstGeom>
          <a:solidFill>
            <a:schemeClr val="bg1"/>
          </a:solidFill>
        </p:spPr>
        <p:txBody>
          <a:bodyPr wrap="square" rtlCol="0">
            <a:spAutoFit/>
          </a:bodyPr>
          <a:lstStyle/>
          <a:p>
            <a:r>
              <a:rPr lang="fr-CH" sz="1600" b="1" dirty="0">
                <a:solidFill>
                  <a:srgbClr val="FF0000"/>
                </a:solidFill>
              </a:rPr>
              <a:t>10</a:t>
            </a:r>
            <a:r>
              <a:rPr lang="fr-CH" sz="1600" b="1" baseline="30000" dirty="0">
                <a:solidFill>
                  <a:srgbClr val="FF0000"/>
                </a:solidFill>
              </a:rPr>
              <a:t>-5</a:t>
            </a:r>
            <a:r>
              <a:rPr lang="fr-CH" sz="1600" b="1" dirty="0">
                <a:solidFill>
                  <a:srgbClr val="FF0000"/>
                </a:solidFill>
              </a:rPr>
              <a:t> mbar</a:t>
            </a:r>
            <a:endParaRPr lang="en-US" sz="1600" b="1" dirty="0">
              <a:solidFill>
                <a:srgbClr val="FF0000"/>
              </a:solidFill>
            </a:endParaRPr>
          </a:p>
        </p:txBody>
      </p:sp>
      <p:sp>
        <p:nvSpPr>
          <p:cNvPr id="96" name="TextBox 95">
            <a:extLst>
              <a:ext uri="{FF2B5EF4-FFF2-40B4-BE49-F238E27FC236}">
                <a16:creationId xmlns:a16="http://schemas.microsoft.com/office/drawing/2014/main" id="{138CB763-60D9-A990-8ABD-805FC1C925FA}"/>
              </a:ext>
            </a:extLst>
          </p:cNvPr>
          <p:cNvSpPr txBox="1"/>
          <p:nvPr/>
        </p:nvSpPr>
        <p:spPr>
          <a:xfrm>
            <a:off x="7303135" y="3864002"/>
            <a:ext cx="1088554" cy="338554"/>
          </a:xfrm>
          <a:prstGeom prst="rect">
            <a:avLst/>
          </a:prstGeom>
          <a:solidFill>
            <a:schemeClr val="bg1"/>
          </a:solidFill>
        </p:spPr>
        <p:txBody>
          <a:bodyPr wrap="square" rtlCol="0">
            <a:spAutoFit/>
          </a:bodyPr>
          <a:lstStyle/>
          <a:p>
            <a:r>
              <a:rPr lang="fr-CH" sz="1600" b="1" dirty="0">
                <a:solidFill>
                  <a:srgbClr val="FF0000"/>
                </a:solidFill>
              </a:rPr>
              <a:t>10</a:t>
            </a:r>
            <a:r>
              <a:rPr lang="fr-CH" sz="1600" b="1" baseline="30000" dirty="0">
                <a:solidFill>
                  <a:srgbClr val="FF0000"/>
                </a:solidFill>
              </a:rPr>
              <a:t>-7</a:t>
            </a:r>
            <a:r>
              <a:rPr lang="fr-CH" sz="1600" b="1" dirty="0">
                <a:solidFill>
                  <a:srgbClr val="FF0000"/>
                </a:solidFill>
              </a:rPr>
              <a:t> mbar</a:t>
            </a:r>
            <a:endParaRPr lang="en-US" sz="1600" b="1" dirty="0">
              <a:solidFill>
                <a:srgbClr val="FF0000"/>
              </a:solidFill>
            </a:endParaRPr>
          </a:p>
        </p:txBody>
      </p:sp>
    </p:spTree>
    <p:extLst>
      <p:ext uri="{BB962C8B-B14F-4D97-AF65-F5344CB8AC3E}">
        <p14:creationId xmlns:p14="http://schemas.microsoft.com/office/powerpoint/2010/main" val="32575532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00" y="-12253"/>
            <a:ext cx="9982200" cy="720000"/>
          </a:xfrm>
        </p:spPr>
        <p:txBody>
          <a:bodyPr/>
          <a:lstStyle/>
          <a:p>
            <a:r>
              <a:rPr lang="en-GB" dirty="0"/>
              <a:t>BGC V4 in HEL</a:t>
            </a:r>
          </a:p>
        </p:txBody>
      </p:sp>
      <p:sp>
        <p:nvSpPr>
          <p:cNvPr id="19" name="Slide Number Placeholder 2">
            <a:extLst>
              <a:ext uri="{FF2B5EF4-FFF2-40B4-BE49-F238E27FC236}">
                <a16:creationId xmlns:a16="http://schemas.microsoft.com/office/drawing/2014/main" id="{29206629-BFFC-613C-7663-F09A7DE056BC}"/>
              </a:ext>
            </a:extLst>
          </p:cNvPr>
          <p:cNvSpPr>
            <a:spLocks noGrp="1"/>
          </p:cNvSpPr>
          <p:nvPr>
            <p:ph type="sldNum" sz="quarter" idx="12"/>
          </p:nvPr>
        </p:nvSpPr>
        <p:spPr>
          <a:xfrm>
            <a:off x="11641667" y="6367564"/>
            <a:ext cx="480000" cy="360000"/>
          </a:xfrm>
        </p:spPr>
        <p:txBody>
          <a:bodyPr/>
          <a:lstStyle/>
          <a:p>
            <a:fld id="{BFDCA1C4-9514-7B4F-976F-D92F7E296653}" type="slidenum">
              <a:rPr lang="fr-FR" smtClean="0"/>
              <a:pPr/>
              <a:t>23</a:t>
            </a:fld>
            <a:endParaRPr lang="fr-FR" dirty="0"/>
          </a:p>
        </p:txBody>
      </p:sp>
      <p:pic>
        <p:nvPicPr>
          <p:cNvPr id="69" name="Picture 68">
            <a:extLst>
              <a:ext uri="{FF2B5EF4-FFF2-40B4-BE49-F238E27FC236}">
                <a16:creationId xmlns:a16="http://schemas.microsoft.com/office/drawing/2014/main" id="{2E334DDB-1B21-9B4E-5EFB-F1A510C9190B}"/>
              </a:ext>
            </a:extLst>
          </p:cNvPr>
          <p:cNvPicPr>
            <a:picLocks noChangeAspect="1"/>
          </p:cNvPicPr>
          <p:nvPr/>
        </p:nvPicPr>
        <p:blipFill>
          <a:blip r:embed="rId3"/>
          <a:stretch>
            <a:fillRect/>
          </a:stretch>
        </p:blipFill>
        <p:spPr>
          <a:xfrm>
            <a:off x="2790634" y="776948"/>
            <a:ext cx="4624602" cy="6047556"/>
          </a:xfrm>
          <a:prstGeom prst="rect">
            <a:avLst/>
          </a:prstGeom>
        </p:spPr>
      </p:pic>
      <p:sp>
        <p:nvSpPr>
          <p:cNvPr id="73" name="TextBox 72">
            <a:extLst>
              <a:ext uri="{FF2B5EF4-FFF2-40B4-BE49-F238E27FC236}">
                <a16:creationId xmlns:a16="http://schemas.microsoft.com/office/drawing/2014/main" id="{1DD7630C-AB96-B3E1-5009-D3E1373F9C27}"/>
              </a:ext>
            </a:extLst>
          </p:cNvPr>
          <p:cNvSpPr txBox="1"/>
          <p:nvPr/>
        </p:nvSpPr>
        <p:spPr>
          <a:xfrm>
            <a:off x="7491584" y="5095626"/>
            <a:ext cx="1532981" cy="584775"/>
          </a:xfrm>
          <a:prstGeom prst="rect">
            <a:avLst/>
          </a:prstGeom>
          <a:solidFill>
            <a:schemeClr val="bg1"/>
          </a:solidFill>
        </p:spPr>
        <p:txBody>
          <a:bodyPr wrap="square" rtlCol="0">
            <a:spAutoFit/>
          </a:bodyPr>
          <a:lstStyle/>
          <a:p>
            <a:r>
              <a:rPr lang="en-US" sz="1600" b="1" dirty="0"/>
              <a:t>Gas Injection Chamber</a:t>
            </a:r>
            <a:endParaRPr lang="en-GB" b="1" dirty="0"/>
          </a:p>
        </p:txBody>
      </p:sp>
      <p:cxnSp>
        <p:nvCxnSpPr>
          <p:cNvPr id="74" name="Straight Arrow Connector 73">
            <a:extLst>
              <a:ext uri="{FF2B5EF4-FFF2-40B4-BE49-F238E27FC236}">
                <a16:creationId xmlns:a16="http://schemas.microsoft.com/office/drawing/2014/main" id="{7A12544C-4081-9032-BB39-BF114CC81EEB}"/>
              </a:ext>
            </a:extLst>
          </p:cNvPr>
          <p:cNvCxnSpPr>
            <a:stCxn id="73" idx="1"/>
          </p:cNvCxnSpPr>
          <p:nvPr/>
        </p:nvCxnSpPr>
        <p:spPr>
          <a:xfrm flipH="1" flipV="1">
            <a:off x="5838853" y="4101551"/>
            <a:ext cx="1652731" cy="1286463"/>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268326F3-6AE4-A1C4-9D8D-124835DE0325}"/>
              </a:ext>
            </a:extLst>
          </p:cNvPr>
          <p:cNvSpPr txBox="1"/>
          <p:nvPr/>
        </p:nvSpPr>
        <p:spPr>
          <a:xfrm>
            <a:off x="1302166" y="3096196"/>
            <a:ext cx="1203985" cy="584775"/>
          </a:xfrm>
          <a:prstGeom prst="rect">
            <a:avLst/>
          </a:prstGeom>
          <a:solidFill>
            <a:schemeClr val="bg1"/>
          </a:solidFill>
        </p:spPr>
        <p:txBody>
          <a:bodyPr wrap="square" rtlCol="0">
            <a:spAutoFit/>
          </a:bodyPr>
          <a:lstStyle/>
          <a:p>
            <a:r>
              <a:rPr lang="en-US" sz="1600" b="1" dirty="0"/>
              <a:t>Dump Chamber</a:t>
            </a:r>
            <a:endParaRPr lang="en-GB" b="1" dirty="0"/>
          </a:p>
        </p:txBody>
      </p:sp>
      <p:cxnSp>
        <p:nvCxnSpPr>
          <p:cNvPr id="76" name="Straight Arrow Connector 75">
            <a:extLst>
              <a:ext uri="{FF2B5EF4-FFF2-40B4-BE49-F238E27FC236}">
                <a16:creationId xmlns:a16="http://schemas.microsoft.com/office/drawing/2014/main" id="{ED0CCEE8-775E-13AB-BA70-7D90D5BC77E5}"/>
              </a:ext>
            </a:extLst>
          </p:cNvPr>
          <p:cNvCxnSpPr>
            <a:stCxn id="75" idx="3"/>
          </p:cNvCxnSpPr>
          <p:nvPr/>
        </p:nvCxnSpPr>
        <p:spPr>
          <a:xfrm>
            <a:off x="2506151" y="3388584"/>
            <a:ext cx="1119281" cy="292387"/>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EA4CD601-9B9F-1EFE-22C7-0F0DE5C3F596}"/>
              </a:ext>
            </a:extLst>
          </p:cNvPr>
          <p:cNvSpPr txBox="1"/>
          <p:nvPr/>
        </p:nvSpPr>
        <p:spPr>
          <a:xfrm>
            <a:off x="1471417" y="5374985"/>
            <a:ext cx="1203985" cy="584775"/>
          </a:xfrm>
          <a:prstGeom prst="rect">
            <a:avLst/>
          </a:prstGeom>
          <a:solidFill>
            <a:schemeClr val="bg1"/>
          </a:solidFill>
        </p:spPr>
        <p:txBody>
          <a:bodyPr wrap="square" rtlCol="0">
            <a:spAutoFit/>
          </a:bodyPr>
          <a:lstStyle/>
          <a:p>
            <a:r>
              <a:rPr lang="en-US" sz="1600" b="1" dirty="0"/>
              <a:t>Central Chamber</a:t>
            </a:r>
            <a:endParaRPr lang="en-GB" b="1" dirty="0"/>
          </a:p>
        </p:txBody>
      </p:sp>
      <p:cxnSp>
        <p:nvCxnSpPr>
          <p:cNvPr id="78" name="Straight Arrow Connector 77">
            <a:extLst>
              <a:ext uri="{FF2B5EF4-FFF2-40B4-BE49-F238E27FC236}">
                <a16:creationId xmlns:a16="http://schemas.microsoft.com/office/drawing/2014/main" id="{308168C7-8862-E2A8-22AD-4C46DF1C82A4}"/>
              </a:ext>
            </a:extLst>
          </p:cNvPr>
          <p:cNvCxnSpPr>
            <a:stCxn id="77" idx="3"/>
          </p:cNvCxnSpPr>
          <p:nvPr/>
        </p:nvCxnSpPr>
        <p:spPr>
          <a:xfrm flipV="1">
            <a:off x="2675402" y="4689698"/>
            <a:ext cx="2051973" cy="977675"/>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BDA70D27-A725-E383-CCAF-837185D10CA8}"/>
              </a:ext>
            </a:extLst>
          </p:cNvPr>
          <p:cNvCxnSpPr>
            <a:cxnSpLocks/>
            <a:stCxn id="93" idx="3"/>
          </p:cNvCxnSpPr>
          <p:nvPr/>
        </p:nvCxnSpPr>
        <p:spPr>
          <a:xfrm>
            <a:off x="2506151" y="776948"/>
            <a:ext cx="2302769" cy="1194308"/>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3022A00E-BD11-584D-BB74-CE9F15228DC4}"/>
              </a:ext>
            </a:extLst>
          </p:cNvPr>
          <p:cNvSpPr txBox="1"/>
          <p:nvPr/>
        </p:nvSpPr>
        <p:spPr>
          <a:xfrm>
            <a:off x="237744" y="484560"/>
            <a:ext cx="2268407" cy="584775"/>
          </a:xfrm>
          <a:prstGeom prst="rect">
            <a:avLst/>
          </a:prstGeom>
          <a:solidFill>
            <a:schemeClr val="bg1"/>
          </a:solidFill>
        </p:spPr>
        <p:txBody>
          <a:bodyPr wrap="square" rtlCol="0">
            <a:spAutoFit/>
          </a:bodyPr>
          <a:lstStyle/>
          <a:p>
            <a:r>
              <a:rPr lang="en-US" sz="1600" b="1" dirty="0"/>
              <a:t>Optical System</a:t>
            </a:r>
          </a:p>
          <a:p>
            <a:r>
              <a:rPr lang="en-US" sz="1600" b="1" dirty="0"/>
              <a:t>(possibly with mirror)</a:t>
            </a:r>
            <a:endParaRPr lang="en-GB" b="1" dirty="0"/>
          </a:p>
        </p:txBody>
      </p:sp>
      <p:cxnSp>
        <p:nvCxnSpPr>
          <p:cNvPr id="94" name="Straight Arrow Connector 93">
            <a:extLst>
              <a:ext uri="{FF2B5EF4-FFF2-40B4-BE49-F238E27FC236}">
                <a16:creationId xmlns:a16="http://schemas.microsoft.com/office/drawing/2014/main" id="{200A420C-2C41-1699-9D58-DF87EBF205DA}"/>
              </a:ext>
            </a:extLst>
          </p:cNvPr>
          <p:cNvCxnSpPr/>
          <p:nvPr/>
        </p:nvCxnSpPr>
        <p:spPr>
          <a:xfrm flipH="1">
            <a:off x="4676423" y="2767116"/>
            <a:ext cx="1634748" cy="1117783"/>
          </a:xfrm>
          <a:prstGeom prst="straightConnector1">
            <a:avLst/>
          </a:prstGeom>
          <a:ln w="57150">
            <a:solidFill>
              <a:schemeClr val="accent2">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246819CE-792E-CC35-4D88-B073ADE02F48}"/>
              </a:ext>
            </a:extLst>
          </p:cNvPr>
          <p:cNvSpPr txBox="1"/>
          <p:nvPr/>
        </p:nvSpPr>
        <p:spPr>
          <a:xfrm rot="19412282">
            <a:off x="5675278" y="2412293"/>
            <a:ext cx="1516558" cy="307777"/>
          </a:xfrm>
          <a:prstGeom prst="rect">
            <a:avLst/>
          </a:prstGeom>
          <a:solidFill>
            <a:schemeClr val="bg1">
              <a:lumMod val="95000"/>
            </a:schemeClr>
          </a:solidFill>
        </p:spPr>
        <p:txBody>
          <a:bodyPr wrap="square" rtlCol="0">
            <a:spAutoFit/>
          </a:bodyPr>
          <a:lstStyle/>
          <a:p>
            <a:r>
              <a:rPr lang="en-US" sz="1400" b="1" dirty="0"/>
              <a:t>Beam direction</a:t>
            </a:r>
            <a:endParaRPr lang="en-GB" b="1" dirty="0"/>
          </a:p>
        </p:txBody>
      </p:sp>
      <p:sp>
        <p:nvSpPr>
          <p:cNvPr id="96" name="TextBox 95">
            <a:extLst>
              <a:ext uri="{FF2B5EF4-FFF2-40B4-BE49-F238E27FC236}">
                <a16:creationId xmlns:a16="http://schemas.microsoft.com/office/drawing/2014/main" id="{AAF18201-2174-4E05-FFE8-552B1D967613}"/>
              </a:ext>
            </a:extLst>
          </p:cNvPr>
          <p:cNvSpPr txBox="1"/>
          <p:nvPr/>
        </p:nvSpPr>
        <p:spPr>
          <a:xfrm>
            <a:off x="1017773" y="1881624"/>
            <a:ext cx="1293635" cy="338554"/>
          </a:xfrm>
          <a:prstGeom prst="rect">
            <a:avLst/>
          </a:prstGeom>
          <a:solidFill>
            <a:schemeClr val="bg1"/>
          </a:solidFill>
        </p:spPr>
        <p:txBody>
          <a:bodyPr wrap="square" rtlCol="0">
            <a:spAutoFit/>
          </a:bodyPr>
          <a:lstStyle/>
          <a:p>
            <a:r>
              <a:rPr lang="en-US" sz="1600" b="1" dirty="0"/>
              <a:t>Gate Valve</a:t>
            </a:r>
            <a:endParaRPr lang="en-GB" b="1" dirty="0"/>
          </a:p>
        </p:txBody>
      </p:sp>
      <p:cxnSp>
        <p:nvCxnSpPr>
          <p:cNvPr id="97" name="Straight Arrow Connector 96">
            <a:extLst>
              <a:ext uri="{FF2B5EF4-FFF2-40B4-BE49-F238E27FC236}">
                <a16:creationId xmlns:a16="http://schemas.microsoft.com/office/drawing/2014/main" id="{AF53E356-255F-788D-2328-391044E50A3D}"/>
              </a:ext>
            </a:extLst>
          </p:cNvPr>
          <p:cNvCxnSpPr>
            <a:stCxn id="96" idx="3"/>
          </p:cNvCxnSpPr>
          <p:nvPr/>
        </p:nvCxnSpPr>
        <p:spPr>
          <a:xfrm>
            <a:off x="2311408" y="2050901"/>
            <a:ext cx="1678983" cy="66357"/>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DF749BF4-065D-F710-E1B5-CE12DD087117}"/>
              </a:ext>
            </a:extLst>
          </p:cNvPr>
          <p:cNvSpPr txBox="1"/>
          <p:nvPr/>
        </p:nvSpPr>
        <p:spPr>
          <a:xfrm>
            <a:off x="6098102" y="6454649"/>
            <a:ext cx="1317134" cy="338554"/>
          </a:xfrm>
          <a:prstGeom prst="rect">
            <a:avLst/>
          </a:prstGeom>
          <a:solidFill>
            <a:schemeClr val="bg1"/>
          </a:solidFill>
        </p:spPr>
        <p:txBody>
          <a:bodyPr wrap="square" rtlCol="0">
            <a:spAutoFit/>
          </a:bodyPr>
          <a:lstStyle/>
          <a:p>
            <a:r>
              <a:rPr lang="en-US" sz="1600" b="1" dirty="0"/>
              <a:t>Gate Valve</a:t>
            </a:r>
            <a:endParaRPr lang="en-GB" b="1" dirty="0"/>
          </a:p>
        </p:txBody>
      </p:sp>
      <p:cxnSp>
        <p:nvCxnSpPr>
          <p:cNvPr id="99" name="Straight Arrow Connector 98">
            <a:extLst>
              <a:ext uri="{FF2B5EF4-FFF2-40B4-BE49-F238E27FC236}">
                <a16:creationId xmlns:a16="http://schemas.microsoft.com/office/drawing/2014/main" id="{B1ACFCC4-AEB6-51F9-59B4-6FF33B347934}"/>
              </a:ext>
            </a:extLst>
          </p:cNvPr>
          <p:cNvCxnSpPr>
            <a:stCxn id="98" idx="0"/>
          </p:cNvCxnSpPr>
          <p:nvPr/>
        </p:nvCxnSpPr>
        <p:spPr>
          <a:xfrm flipH="1" flipV="1">
            <a:off x="6311171" y="5492376"/>
            <a:ext cx="445498" cy="962273"/>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0" name="Rectangle 99">
            <a:extLst>
              <a:ext uri="{FF2B5EF4-FFF2-40B4-BE49-F238E27FC236}">
                <a16:creationId xmlns:a16="http://schemas.microsoft.com/office/drawing/2014/main" id="{C62C17E0-EDB2-634F-7A2B-5BFF879D1643}"/>
              </a:ext>
            </a:extLst>
          </p:cNvPr>
          <p:cNvSpPr/>
          <p:nvPr/>
        </p:nvSpPr>
        <p:spPr>
          <a:xfrm>
            <a:off x="3139865" y="4030262"/>
            <a:ext cx="850526" cy="1153346"/>
          </a:xfrm>
          <a:prstGeom prst="rect">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Rectangle 100">
            <a:extLst>
              <a:ext uri="{FF2B5EF4-FFF2-40B4-BE49-F238E27FC236}">
                <a16:creationId xmlns:a16="http://schemas.microsoft.com/office/drawing/2014/main" id="{1B625258-571A-A4FD-3544-BF2F7ADCB58E}"/>
              </a:ext>
            </a:extLst>
          </p:cNvPr>
          <p:cNvSpPr/>
          <p:nvPr/>
        </p:nvSpPr>
        <p:spPr>
          <a:xfrm>
            <a:off x="4251160" y="5173113"/>
            <a:ext cx="850526" cy="1153346"/>
          </a:xfrm>
          <a:prstGeom prst="rect">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TextBox 101">
            <a:extLst>
              <a:ext uri="{FF2B5EF4-FFF2-40B4-BE49-F238E27FC236}">
                <a16:creationId xmlns:a16="http://schemas.microsoft.com/office/drawing/2014/main" id="{B770642C-C334-AE7C-D3A0-2FA8B64EC666}"/>
              </a:ext>
            </a:extLst>
          </p:cNvPr>
          <p:cNvSpPr txBox="1"/>
          <p:nvPr/>
        </p:nvSpPr>
        <p:spPr>
          <a:xfrm>
            <a:off x="1812153" y="4355107"/>
            <a:ext cx="697016" cy="338554"/>
          </a:xfrm>
          <a:prstGeom prst="rect">
            <a:avLst/>
          </a:prstGeom>
          <a:solidFill>
            <a:schemeClr val="bg1"/>
          </a:solidFill>
        </p:spPr>
        <p:txBody>
          <a:bodyPr wrap="square" rtlCol="0">
            <a:spAutoFit/>
          </a:bodyPr>
          <a:lstStyle/>
          <a:p>
            <a:r>
              <a:rPr lang="en-US" sz="1600" b="1" dirty="0"/>
              <a:t>TMP</a:t>
            </a:r>
            <a:endParaRPr lang="en-GB" b="1" dirty="0"/>
          </a:p>
        </p:txBody>
      </p:sp>
      <p:cxnSp>
        <p:nvCxnSpPr>
          <p:cNvPr id="103" name="Straight Arrow Connector 102">
            <a:extLst>
              <a:ext uri="{FF2B5EF4-FFF2-40B4-BE49-F238E27FC236}">
                <a16:creationId xmlns:a16="http://schemas.microsoft.com/office/drawing/2014/main" id="{559F4AC0-99C4-629D-7C59-C3678D2276D6}"/>
              </a:ext>
            </a:extLst>
          </p:cNvPr>
          <p:cNvCxnSpPr/>
          <p:nvPr/>
        </p:nvCxnSpPr>
        <p:spPr>
          <a:xfrm>
            <a:off x="2549137" y="4514027"/>
            <a:ext cx="940323" cy="0"/>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3E18E913-3744-9515-EB06-2481C162FE0F}"/>
              </a:ext>
            </a:extLst>
          </p:cNvPr>
          <p:cNvSpPr txBox="1"/>
          <p:nvPr/>
        </p:nvSpPr>
        <p:spPr>
          <a:xfrm>
            <a:off x="2848595" y="6447730"/>
            <a:ext cx="697016" cy="338554"/>
          </a:xfrm>
          <a:prstGeom prst="rect">
            <a:avLst/>
          </a:prstGeom>
          <a:solidFill>
            <a:schemeClr val="bg1"/>
          </a:solidFill>
        </p:spPr>
        <p:txBody>
          <a:bodyPr wrap="square" rtlCol="0">
            <a:spAutoFit/>
          </a:bodyPr>
          <a:lstStyle/>
          <a:p>
            <a:r>
              <a:rPr lang="en-US" sz="1600" b="1" dirty="0"/>
              <a:t>TMP</a:t>
            </a:r>
            <a:endParaRPr lang="en-GB" b="1" dirty="0"/>
          </a:p>
        </p:txBody>
      </p:sp>
      <p:cxnSp>
        <p:nvCxnSpPr>
          <p:cNvPr id="105" name="Straight Arrow Connector 104">
            <a:extLst>
              <a:ext uri="{FF2B5EF4-FFF2-40B4-BE49-F238E27FC236}">
                <a16:creationId xmlns:a16="http://schemas.microsoft.com/office/drawing/2014/main" id="{8E7958B1-554A-CDFB-BCE9-16533E3F2807}"/>
              </a:ext>
            </a:extLst>
          </p:cNvPr>
          <p:cNvCxnSpPr>
            <a:stCxn id="104" idx="3"/>
          </p:cNvCxnSpPr>
          <p:nvPr/>
        </p:nvCxnSpPr>
        <p:spPr>
          <a:xfrm flipV="1">
            <a:off x="3545611" y="5988407"/>
            <a:ext cx="1024763" cy="628600"/>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26835263-AF54-1304-2C75-00877C238C82}"/>
              </a:ext>
            </a:extLst>
          </p:cNvPr>
          <p:cNvCxnSpPr>
            <a:stCxn id="107" idx="1"/>
          </p:cNvCxnSpPr>
          <p:nvPr/>
        </p:nvCxnSpPr>
        <p:spPr>
          <a:xfrm flipH="1">
            <a:off x="6675165" y="3029625"/>
            <a:ext cx="855303" cy="0"/>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7A8DEF13-7138-6A82-86B7-A245AC5B433E}"/>
              </a:ext>
            </a:extLst>
          </p:cNvPr>
          <p:cNvSpPr txBox="1"/>
          <p:nvPr/>
        </p:nvSpPr>
        <p:spPr>
          <a:xfrm>
            <a:off x="7530468" y="2491016"/>
            <a:ext cx="1990450" cy="1077218"/>
          </a:xfrm>
          <a:prstGeom prst="rect">
            <a:avLst/>
          </a:prstGeom>
          <a:solidFill>
            <a:schemeClr val="bg1"/>
          </a:solidFill>
        </p:spPr>
        <p:txBody>
          <a:bodyPr wrap="square" rtlCol="0">
            <a:spAutoFit/>
          </a:bodyPr>
          <a:lstStyle/>
          <a:p>
            <a:r>
              <a:rPr lang="en-US" sz="1600" b="1" dirty="0"/>
              <a:t>3x Turbo Molecular Pump (TMP) (3</a:t>
            </a:r>
            <a:r>
              <a:rPr lang="en-US" sz="1600" b="1" baseline="30000" dirty="0"/>
              <a:t>rd</a:t>
            </a:r>
            <a:r>
              <a:rPr lang="en-US" sz="1600" b="1" dirty="0"/>
              <a:t> not shown)</a:t>
            </a:r>
            <a:endParaRPr lang="en-GB" sz="1600" b="1" dirty="0"/>
          </a:p>
        </p:txBody>
      </p:sp>
      <p:cxnSp>
        <p:nvCxnSpPr>
          <p:cNvPr id="108" name="Straight Arrow Connector 107">
            <a:extLst>
              <a:ext uri="{FF2B5EF4-FFF2-40B4-BE49-F238E27FC236}">
                <a16:creationId xmlns:a16="http://schemas.microsoft.com/office/drawing/2014/main" id="{B39A2FEC-F26A-A086-5A28-17BD53E139F7}"/>
              </a:ext>
            </a:extLst>
          </p:cNvPr>
          <p:cNvCxnSpPr>
            <a:stCxn id="107" idx="1"/>
          </p:cNvCxnSpPr>
          <p:nvPr/>
        </p:nvCxnSpPr>
        <p:spPr>
          <a:xfrm flipH="1">
            <a:off x="7132072" y="3029625"/>
            <a:ext cx="398396" cy="515538"/>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96D4DE39-BDF1-4DFF-5FBF-8C3C34567CED}"/>
              </a:ext>
            </a:extLst>
          </p:cNvPr>
          <p:cNvSpPr txBox="1"/>
          <p:nvPr/>
        </p:nvSpPr>
        <p:spPr>
          <a:xfrm>
            <a:off x="5777729" y="870726"/>
            <a:ext cx="1091672" cy="584775"/>
          </a:xfrm>
          <a:prstGeom prst="rect">
            <a:avLst/>
          </a:prstGeom>
          <a:solidFill>
            <a:schemeClr val="bg1">
              <a:lumMod val="95000"/>
            </a:schemeClr>
          </a:solidFill>
        </p:spPr>
        <p:txBody>
          <a:bodyPr wrap="square" rtlCol="0">
            <a:spAutoFit/>
          </a:bodyPr>
          <a:lstStyle/>
          <a:p>
            <a:r>
              <a:rPr lang="en-US" sz="1600" b="1" dirty="0"/>
              <a:t>Helium reservoir</a:t>
            </a:r>
            <a:endParaRPr lang="en-GB" b="1" dirty="0"/>
          </a:p>
        </p:txBody>
      </p:sp>
      <p:cxnSp>
        <p:nvCxnSpPr>
          <p:cNvPr id="110" name="Straight Arrow Connector 109">
            <a:extLst>
              <a:ext uri="{FF2B5EF4-FFF2-40B4-BE49-F238E27FC236}">
                <a16:creationId xmlns:a16="http://schemas.microsoft.com/office/drawing/2014/main" id="{B2E2A229-18D3-2BCC-CF17-A14F7EEE2731}"/>
              </a:ext>
            </a:extLst>
          </p:cNvPr>
          <p:cNvCxnSpPr>
            <a:stCxn id="109" idx="1"/>
          </p:cNvCxnSpPr>
          <p:nvPr/>
        </p:nvCxnSpPr>
        <p:spPr>
          <a:xfrm flipH="1">
            <a:off x="5300105" y="1163114"/>
            <a:ext cx="477624" cy="0"/>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3137E38B-A5CC-7B3F-8EB1-811C65D4F6D7}"/>
              </a:ext>
            </a:extLst>
          </p:cNvPr>
          <p:cNvSpPr txBox="1"/>
          <p:nvPr/>
        </p:nvSpPr>
        <p:spPr>
          <a:xfrm>
            <a:off x="7548952" y="4111233"/>
            <a:ext cx="1052471" cy="584775"/>
          </a:xfrm>
          <a:prstGeom prst="rect">
            <a:avLst/>
          </a:prstGeom>
          <a:noFill/>
        </p:spPr>
        <p:txBody>
          <a:bodyPr wrap="square" rtlCol="0">
            <a:spAutoFit/>
          </a:bodyPr>
          <a:lstStyle/>
          <a:p>
            <a:r>
              <a:rPr lang="en-US" sz="1600" b="1" dirty="0">
                <a:solidFill>
                  <a:srgbClr val="00F21D"/>
                </a:solidFill>
              </a:rPr>
              <a:t>2</a:t>
            </a:r>
            <a:r>
              <a:rPr lang="en-US" sz="1600" b="1" baseline="30000" dirty="0">
                <a:solidFill>
                  <a:srgbClr val="00F21D"/>
                </a:solidFill>
              </a:rPr>
              <a:t>nd</a:t>
            </a:r>
            <a:r>
              <a:rPr lang="en-US" sz="1600" b="1" dirty="0">
                <a:solidFill>
                  <a:srgbClr val="00F21D"/>
                </a:solidFill>
              </a:rPr>
              <a:t> beam pipe</a:t>
            </a:r>
            <a:endParaRPr lang="en-GB" b="1" dirty="0">
              <a:solidFill>
                <a:srgbClr val="00F21D"/>
              </a:solidFill>
            </a:endParaRPr>
          </a:p>
        </p:txBody>
      </p:sp>
      <p:cxnSp>
        <p:nvCxnSpPr>
          <p:cNvPr id="112" name="Straight Arrow Connector 111">
            <a:extLst>
              <a:ext uri="{FF2B5EF4-FFF2-40B4-BE49-F238E27FC236}">
                <a16:creationId xmlns:a16="http://schemas.microsoft.com/office/drawing/2014/main" id="{DA03E35C-376B-6236-DDE6-1C15219E9069}"/>
              </a:ext>
            </a:extLst>
          </p:cNvPr>
          <p:cNvCxnSpPr>
            <a:stCxn id="111" idx="1"/>
          </p:cNvCxnSpPr>
          <p:nvPr/>
        </p:nvCxnSpPr>
        <p:spPr>
          <a:xfrm flipH="1" flipV="1">
            <a:off x="6524241" y="4134659"/>
            <a:ext cx="1024711" cy="268962"/>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FA5E9B82-C43D-7B05-F616-C8F8FB71EAAD}"/>
              </a:ext>
            </a:extLst>
          </p:cNvPr>
          <p:cNvSpPr txBox="1"/>
          <p:nvPr/>
        </p:nvSpPr>
        <p:spPr>
          <a:xfrm>
            <a:off x="1696731" y="1181741"/>
            <a:ext cx="633057" cy="338554"/>
          </a:xfrm>
          <a:prstGeom prst="rect">
            <a:avLst/>
          </a:prstGeom>
          <a:solidFill>
            <a:schemeClr val="bg1"/>
          </a:solidFill>
          <a:ln>
            <a:noFill/>
          </a:ln>
        </p:spPr>
        <p:txBody>
          <a:bodyPr wrap="square" rtlCol="0">
            <a:spAutoFit/>
          </a:bodyPr>
          <a:lstStyle/>
          <a:p>
            <a:r>
              <a:rPr lang="en-US" sz="1600" b="1" dirty="0">
                <a:solidFill>
                  <a:srgbClr val="FFC000"/>
                </a:solidFill>
              </a:rPr>
              <a:t>QRL</a:t>
            </a:r>
            <a:endParaRPr lang="en-GB" b="1" dirty="0">
              <a:solidFill>
                <a:srgbClr val="FFC000"/>
              </a:solidFill>
            </a:endParaRPr>
          </a:p>
        </p:txBody>
      </p:sp>
      <p:cxnSp>
        <p:nvCxnSpPr>
          <p:cNvPr id="114" name="Straight Arrow Connector 113">
            <a:extLst>
              <a:ext uri="{FF2B5EF4-FFF2-40B4-BE49-F238E27FC236}">
                <a16:creationId xmlns:a16="http://schemas.microsoft.com/office/drawing/2014/main" id="{A3EE11FA-37D2-6309-48D8-CBD9FAF7D0F1}"/>
              </a:ext>
            </a:extLst>
          </p:cNvPr>
          <p:cNvCxnSpPr>
            <a:stCxn id="113" idx="3"/>
          </p:cNvCxnSpPr>
          <p:nvPr/>
        </p:nvCxnSpPr>
        <p:spPr>
          <a:xfrm>
            <a:off x="2329788" y="1351018"/>
            <a:ext cx="919646" cy="72235"/>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23ED4862-710F-B319-A074-B7F811F95C2F}"/>
              </a:ext>
            </a:extLst>
          </p:cNvPr>
          <p:cNvSpPr txBox="1"/>
          <p:nvPr/>
        </p:nvSpPr>
        <p:spPr>
          <a:xfrm>
            <a:off x="7611256" y="1504566"/>
            <a:ext cx="1293635" cy="338554"/>
          </a:xfrm>
          <a:prstGeom prst="rect">
            <a:avLst/>
          </a:prstGeom>
          <a:solidFill>
            <a:schemeClr val="bg1"/>
          </a:solidFill>
        </p:spPr>
        <p:txBody>
          <a:bodyPr wrap="square" rtlCol="0">
            <a:spAutoFit/>
          </a:bodyPr>
          <a:lstStyle/>
          <a:p>
            <a:r>
              <a:rPr lang="en-US" sz="1600" b="1" dirty="0"/>
              <a:t>Gate Valve</a:t>
            </a:r>
            <a:endParaRPr lang="en-GB" b="1" dirty="0"/>
          </a:p>
        </p:txBody>
      </p:sp>
      <p:cxnSp>
        <p:nvCxnSpPr>
          <p:cNvPr id="116" name="Straight Arrow Connector 115">
            <a:extLst>
              <a:ext uri="{FF2B5EF4-FFF2-40B4-BE49-F238E27FC236}">
                <a16:creationId xmlns:a16="http://schemas.microsoft.com/office/drawing/2014/main" id="{2B71A0D0-8E51-D6A9-EA5A-5D44A3841D37}"/>
              </a:ext>
            </a:extLst>
          </p:cNvPr>
          <p:cNvCxnSpPr>
            <a:stCxn id="115" idx="1"/>
          </p:cNvCxnSpPr>
          <p:nvPr/>
        </p:nvCxnSpPr>
        <p:spPr>
          <a:xfrm flipH="1">
            <a:off x="5538917" y="1673843"/>
            <a:ext cx="2072339" cy="643543"/>
          </a:xfrm>
          <a:prstGeom prst="straightConnector1">
            <a:avLst/>
          </a:prstGeom>
          <a:ln w="5715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7" name="Oval 116">
            <a:extLst>
              <a:ext uri="{FF2B5EF4-FFF2-40B4-BE49-F238E27FC236}">
                <a16:creationId xmlns:a16="http://schemas.microsoft.com/office/drawing/2014/main" id="{AE091C8A-6F3F-CB59-AE1A-39D4E182A212}"/>
              </a:ext>
            </a:extLst>
          </p:cNvPr>
          <p:cNvSpPr/>
          <p:nvPr/>
        </p:nvSpPr>
        <p:spPr>
          <a:xfrm>
            <a:off x="4838809" y="3287394"/>
            <a:ext cx="525753" cy="535549"/>
          </a:xfrm>
          <a:prstGeom prst="ellipse">
            <a:avLst/>
          </a:prstGeom>
          <a:noFill/>
          <a:ln w="3810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69D2C1DD-6B7A-98EE-8F31-E90F02D3B633}"/>
              </a:ext>
            </a:extLst>
          </p:cNvPr>
          <p:cNvSpPr/>
          <p:nvPr/>
        </p:nvSpPr>
        <p:spPr>
          <a:xfrm>
            <a:off x="4828492" y="4209130"/>
            <a:ext cx="525753" cy="535549"/>
          </a:xfrm>
          <a:prstGeom prst="ellipse">
            <a:avLst/>
          </a:prstGeom>
          <a:noFill/>
          <a:ln w="3810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61BF46F7-7590-8E0D-BEEB-A8FC2071287E}"/>
              </a:ext>
            </a:extLst>
          </p:cNvPr>
          <p:cNvSpPr/>
          <p:nvPr/>
        </p:nvSpPr>
        <p:spPr>
          <a:xfrm>
            <a:off x="4028198" y="3134387"/>
            <a:ext cx="525753" cy="535549"/>
          </a:xfrm>
          <a:prstGeom prst="ellipse">
            <a:avLst/>
          </a:prstGeom>
          <a:noFill/>
          <a:ln w="3810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0" name="Oval 119">
            <a:extLst>
              <a:ext uri="{FF2B5EF4-FFF2-40B4-BE49-F238E27FC236}">
                <a16:creationId xmlns:a16="http://schemas.microsoft.com/office/drawing/2014/main" id="{B8018E56-C173-0DA3-9D97-286C1FF4E8D9}"/>
              </a:ext>
            </a:extLst>
          </p:cNvPr>
          <p:cNvSpPr/>
          <p:nvPr/>
        </p:nvSpPr>
        <p:spPr>
          <a:xfrm>
            <a:off x="3982247" y="4008147"/>
            <a:ext cx="525753" cy="535549"/>
          </a:xfrm>
          <a:prstGeom prst="ellipse">
            <a:avLst/>
          </a:prstGeom>
          <a:noFill/>
          <a:ln w="3810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Oval 120">
            <a:extLst>
              <a:ext uri="{FF2B5EF4-FFF2-40B4-BE49-F238E27FC236}">
                <a16:creationId xmlns:a16="http://schemas.microsoft.com/office/drawing/2014/main" id="{EB743C72-44E1-C409-5731-9CD5088D1664}"/>
              </a:ext>
            </a:extLst>
          </p:cNvPr>
          <p:cNvSpPr/>
          <p:nvPr/>
        </p:nvSpPr>
        <p:spPr>
          <a:xfrm>
            <a:off x="7812310" y="679694"/>
            <a:ext cx="296107" cy="283308"/>
          </a:xfrm>
          <a:prstGeom prst="ellipse">
            <a:avLst/>
          </a:prstGeom>
          <a:noFill/>
          <a:ln w="38100">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2" name="TextBox 121">
            <a:extLst>
              <a:ext uri="{FF2B5EF4-FFF2-40B4-BE49-F238E27FC236}">
                <a16:creationId xmlns:a16="http://schemas.microsoft.com/office/drawing/2014/main" id="{B1149118-7480-01CE-110C-D3997D89AB27}"/>
              </a:ext>
            </a:extLst>
          </p:cNvPr>
          <p:cNvSpPr txBox="1"/>
          <p:nvPr/>
        </p:nvSpPr>
        <p:spPr>
          <a:xfrm>
            <a:off x="8175927" y="644632"/>
            <a:ext cx="1293635" cy="338554"/>
          </a:xfrm>
          <a:prstGeom prst="rect">
            <a:avLst/>
          </a:prstGeom>
          <a:solidFill>
            <a:schemeClr val="bg1"/>
          </a:solidFill>
        </p:spPr>
        <p:txBody>
          <a:bodyPr wrap="square" rtlCol="0">
            <a:spAutoFit/>
          </a:bodyPr>
          <a:lstStyle/>
          <a:p>
            <a:r>
              <a:rPr lang="en-US" sz="1600" b="1" dirty="0"/>
              <a:t>4x Rod</a:t>
            </a:r>
            <a:endParaRPr lang="en-GB" b="1" dirty="0"/>
          </a:p>
        </p:txBody>
      </p:sp>
    </p:spTree>
    <p:extLst>
      <p:ext uri="{BB962C8B-B14F-4D97-AF65-F5344CB8AC3E}">
        <p14:creationId xmlns:p14="http://schemas.microsoft.com/office/powerpoint/2010/main" val="352512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9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1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0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5" grpId="0" animBg="1"/>
      <p:bldP spid="77" grpId="0" animBg="1"/>
      <p:bldP spid="93" grpId="0" animBg="1"/>
      <p:bldP spid="95" grpId="0" animBg="1"/>
      <p:bldP spid="96" grpId="0" animBg="1"/>
      <p:bldP spid="98" grpId="0" animBg="1"/>
      <p:bldP spid="100" grpId="0" animBg="1"/>
      <p:bldP spid="101" grpId="0" animBg="1"/>
      <p:bldP spid="102" grpId="0" animBg="1"/>
      <p:bldP spid="104" grpId="0" animBg="1"/>
      <p:bldP spid="107" grpId="0" animBg="1"/>
      <p:bldP spid="115" grpId="0" animBg="1"/>
      <p:bldP spid="117" grpId="0" animBg="1"/>
      <p:bldP spid="118" grpId="0" animBg="1"/>
      <p:bldP spid="119" grpId="0" animBg="1"/>
      <p:bldP spid="1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079" y="143239"/>
            <a:ext cx="11232667" cy="720000"/>
          </a:xfrm>
        </p:spPr>
        <p:txBody>
          <a:bodyPr/>
          <a:lstStyle/>
          <a:p>
            <a:r>
              <a:rPr lang="en-GB" dirty="0"/>
              <a:t>BGC V4 Installation Mock-up: Procedure checked</a:t>
            </a:r>
          </a:p>
        </p:txBody>
      </p:sp>
      <p:sp>
        <p:nvSpPr>
          <p:cNvPr id="5" name="Footer Placeholder 4"/>
          <p:cNvSpPr>
            <a:spLocks noGrp="1"/>
          </p:cNvSpPr>
          <p:nvPr>
            <p:ph type="ftr" sz="quarter" idx="4294967295"/>
          </p:nvPr>
        </p:nvSpPr>
        <p:spPr>
          <a:xfrm>
            <a:off x="6200765" y="6356351"/>
            <a:ext cx="508530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dirty="0">
                <a:ln>
                  <a:noFill/>
                </a:ln>
                <a:solidFill>
                  <a:srgbClr val="64BCD9"/>
                </a:solidFill>
                <a:effectLst/>
                <a:uLnTx/>
                <a:uFillTx/>
                <a:latin typeface="Arial"/>
                <a:ea typeface="+mn-ea"/>
                <a:cs typeface="+mn-cs"/>
              </a:rPr>
              <a:t>12</a:t>
            </a:r>
            <a:r>
              <a:rPr kumimoji="0" lang="en-GB" sz="1467" b="0" i="0" u="none" strike="noStrike" kern="1200" cap="none" spc="0" normalizeH="0" baseline="30000" noProof="0" dirty="0">
                <a:ln>
                  <a:noFill/>
                </a:ln>
                <a:solidFill>
                  <a:srgbClr val="64BCD9"/>
                </a:solidFill>
                <a:effectLst/>
                <a:uLnTx/>
                <a:uFillTx/>
                <a:latin typeface="Arial"/>
                <a:ea typeface="+mn-ea"/>
                <a:cs typeface="+mn-cs"/>
              </a:rPr>
              <a:t>th</a:t>
            </a:r>
            <a:r>
              <a:rPr kumimoji="0" lang="en-GB" sz="1467" b="0" i="0" u="none" strike="noStrike" kern="1200" cap="none" spc="0" normalizeH="0" baseline="0" noProof="0" dirty="0">
                <a:ln>
                  <a:noFill/>
                </a:ln>
                <a:solidFill>
                  <a:srgbClr val="64BCD9"/>
                </a:solidFill>
                <a:effectLst/>
                <a:uLnTx/>
                <a:uFillTx/>
                <a:latin typeface="Arial"/>
                <a:ea typeface="+mn-ea"/>
                <a:cs typeface="+mn-cs"/>
              </a:rPr>
              <a:t> HL-LHC Collaboration Meeting Uppsala 20 09 2022</a:t>
            </a:r>
          </a:p>
        </p:txBody>
      </p:sp>
      <p:sp>
        <p:nvSpPr>
          <p:cNvPr id="19" name="Slide Number Placeholder 2">
            <a:extLst>
              <a:ext uri="{FF2B5EF4-FFF2-40B4-BE49-F238E27FC236}">
                <a16:creationId xmlns:a16="http://schemas.microsoft.com/office/drawing/2014/main" id="{29206629-BFFC-613C-7663-F09A7DE056BC}"/>
              </a:ext>
            </a:extLst>
          </p:cNvPr>
          <p:cNvSpPr>
            <a:spLocks noGrp="1"/>
          </p:cNvSpPr>
          <p:nvPr>
            <p:ph type="sldNum" sz="quarter" idx="12"/>
          </p:nvPr>
        </p:nvSpPr>
        <p:spPr>
          <a:xfrm>
            <a:off x="11641667" y="6367564"/>
            <a:ext cx="480000" cy="360000"/>
          </a:xfrm>
        </p:spPr>
        <p:txBody>
          <a:bodyPr/>
          <a:lstStyle/>
          <a:p>
            <a:fld id="{BFDCA1C4-9514-7B4F-976F-D92F7E296653}" type="slidenum">
              <a:rPr lang="fr-FR" smtClean="0"/>
              <a:pPr/>
              <a:t>24</a:t>
            </a:fld>
            <a:endParaRPr lang="fr-FR" dirty="0"/>
          </a:p>
        </p:txBody>
      </p:sp>
      <p:pic>
        <p:nvPicPr>
          <p:cNvPr id="20" name="Picture 19">
            <a:extLst>
              <a:ext uri="{FF2B5EF4-FFF2-40B4-BE49-F238E27FC236}">
                <a16:creationId xmlns:a16="http://schemas.microsoft.com/office/drawing/2014/main" id="{B6641C4E-FABE-F995-293D-EF13EA2360A6}"/>
              </a:ext>
            </a:extLst>
          </p:cNvPr>
          <p:cNvPicPr>
            <a:picLocks noChangeAspect="1"/>
          </p:cNvPicPr>
          <p:nvPr/>
        </p:nvPicPr>
        <p:blipFill>
          <a:blip r:embed="rId3">
            <a:clrChange>
              <a:clrFrom>
                <a:srgbClr val="333366"/>
              </a:clrFrom>
              <a:clrTo>
                <a:srgbClr val="333366">
                  <a:alpha val="0"/>
                </a:srgbClr>
              </a:clrTo>
            </a:clrChange>
          </a:blip>
          <a:stretch>
            <a:fillRect/>
          </a:stretch>
        </p:blipFill>
        <p:spPr>
          <a:xfrm>
            <a:off x="2605244" y="930219"/>
            <a:ext cx="2896248" cy="5615174"/>
          </a:xfrm>
          <a:prstGeom prst="rect">
            <a:avLst/>
          </a:prstGeom>
        </p:spPr>
      </p:pic>
      <p:pic>
        <p:nvPicPr>
          <p:cNvPr id="21" name="Picture 20">
            <a:extLst>
              <a:ext uri="{FF2B5EF4-FFF2-40B4-BE49-F238E27FC236}">
                <a16:creationId xmlns:a16="http://schemas.microsoft.com/office/drawing/2014/main" id="{CFB0DB7B-8686-0D8C-5823-F38FE7AB6351}"/>
              </a:ext>
            </a:extLst>
          </p:cNvPr>
          <p:cNvPicPr>
            <a:picLocks noChangeAspect="1"/>
          </p:cNvPicPr>
          <p:nvPr/>
        </p:nvPicPr>
        <p:blipFill rotWithShape="1">
          <a:blip r:embed="rId4">
            <a:extLst>
              <a:ext uri="{28A0092B-C50C-407E-A947-70E740481C1C}">
                <a14:useLocalDpi xmlns:a14="http://schemas.microsoft.com/office/drawing/2010/main" val="0"/>
              </a:ext>
            </a:extLst>
          </a:blip>
          <a:srcRect l="4482" t="15235" r="8955" b="16650"/>
          <a:stretch/>
        </p:blipFill>
        <p:spPr>
          <a:xfrm rot="5400000">
            <a:off x="5125647" y="2184889"/>
            <a:ext cx="5246580" cy="3096344"/>
          </a:xfrm>
          <a:prstGeom prst="rect">
            <a:avLst/>
          </a:prstGeom>
        </p:spPr>
      </p:pic>
    </p:spTree>
    <p:extLst>
      <p:ext uri="{BB962C8B-B14F-4D97-AF65-F5344CB8AC3E}">
        <p14:creationId xmlns:p14="http://schemas.microsoft.com/office/powerpoint/2010/main" val="26847933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405710"/>
            <a:ext cx="10560000" cy="720000"/>
          </a:xfrm>
        </p:spPr>
        <p:txBody>
          <a:bodyPr/>
          <a:lstStyle/>
          <a:p>
            <a:r>
              <a:rPr lang="en-GB" dirty="0"/>
              <a:t>Summary v3</a:t>
            </a:r>
          </a:p>
        </p:txBody>
      </p:sp>
      <p:sp>
        <p:nvSpPr>
          <p:cNvPr id="14" name="Content Placeholder 2">
            <a:extLst>
              <a:ext uri="{FF2B5EF4-FFF2-40B4-BE49-F238E27FC236}">
                <a16:creationId xmlns:a16="http://schemas.microsoft.com/office/drawing/2014/main" id="{0A016E59-6329-4658-BCFB-D5B4E7033427}"/>
              </a:ext>
            </a:extLst>
          </p:cNvPr>
          <p:cNvSpPr>
            <a:spLocks noGrp="1"/>
          </p:cNvSpPr>
          <p:nvPr>
            <p:ph idx="1"/>
          </p:nvPr>
        </p:nvSpPr>
        <p:spPr>
          <a:xfrm>
            <a:off x="396240" y="1391141"/>
            <a:ext cx="11381232" cy="4631707"/>
          </a:xfrm>
        </p:spPr>
        <p:txBody>
          <a:bodyPr>
            <a:normAutofit fontScale="70000" lnSpcReduction="20000"/>
          </a:bodyPr>
          <a:lstStyle/>
          <a:p>
            <a:r>
              <a:rPr lang="en-GB" dirty="0">
                <a:sym typeface="Wingdings" panose="05000000000000000000" pitchFamily="2" charset="2"/>
              </a:rPr>
              <a:t>Phase 1 BGC installation objectives for distributed gas fully achieved, operation with Neon injected with LHC beam has started.</a:t>
            </a:r>
          </a:p>
          <a:p>
            <a:endParaRPr lang="en-GB" dirty="0">
              <a:sym typeface="Wingdings" panose="05000000000000000000" pitchFamily="2" charset="2"/>
            </a:endParaRPr>
          </a:p>
          <a:p>
            <a:r>
              <a:rPr lang="en-GB" dirty="0">
                <a:sym typeface="Wingdings" panose="05000000000000000000" pitchFamily="2" charset="2"/>
              </a:rPr>
              <a:t>Phase 2 BGC installation underway</a:t>
            </a:r>
          </a:p>
          <a:p>
            <a:pPr lvl="1"/>
            <a:r>
              <a:rPr lang="en-GB" dirty="0">
                <a:sym typeface="Wingdings" panose="05000000000000000000" pitchFamily="2" charset="2"/>
              </a:rPr>
              <a:t>BGC v3 Phase 2 instrument delivered to CERN and fully operational for laboratory use</a:t>
            </a:r>
          </a:p>
          <a:p>
            <a:pPr lvl="1"/>
            <a:r>
              <a:rPr lang="en-GB" dirty="0">
                <a:sym typeface="Wingdings" panose="05000000000000000000" pitchFamily="2" charset="2"/>
              </a:rPr>
              <a:t>EBTS test required prior to installation</a:t>
            </a:r>
          </a:p>
          <a:p>
            <a:pPr lvl="1"/>
            <a:r>
              <a:rPr lang="en-GB" dirty="0">
                <a:sym typeface="Wingdings" panose="05000000000000000000" pitchFamily="2" charset="2"/>
              </a:rPr>
              <a:t>Change to LHC compatible vacuum system under way</a:t>
            </a:r>
          </a:p>
          <a:p>
            <a:pPr lvl="1"/>
            <a:r>
              <a:rPr lang="en-GB" dirty="0">
                <a:sym typeface="Wingdings" panose="05000000000000000000" pitchFamily="2" charset="2"/>
              </a:rPr>
              <a:t>Approval by LHC management after proof of vacuum compatibility</a:t>
            </a:r>
          </a:p>
          <a:p>
            <a:pPr lvl="1"/>
            <a:r>
              <a:rPr lang="en-GB" dirty="0">
                <a:sym typeface="Wingdings" panose="05000000000000000000" pitchFamily="2" charset="2"/>
              </a:rPr>
              <a:t>Additional cable request by VSC for YETS 22/23 done, minor activity</a:t>
            </a:r>
          </a:p>
          <a:p>
            <a:pPr lvl="1"/>
            <a:r>
              <a:rPr lang="en-GB" dirty="0">
                <a:sym typeface="Wingdings" panose="05000000000000000000" pitchFamily="2" charset="2"/>
              </a:rPr>
              <a:t>Additional compressed air connection in tunnel addressed</a:t>
            </a:r>
          </a:p>
          <a:p>
            <a:pPr lvl="1"/>
            <a:r>
              <a:rPr lang="en-GB" dirty="0">
                <a:sym typeface="Wingdings" panose="05000000000000000000" pitchFamily="2" charset="2"/>
              </a:rPr>
              <a:t>Objective for full installation in YETS 22/23, very challenging. Alternative YETS 23/24</a:t>
            </a:r>
          </a:p>
          <a:p>
            <a:pPr lvl="1"/>
            <a:endParaRPr lang="en-GB" dirty="0">
              <a:sym typeface="Wingdings" panose="05000000000000000000" pitchFamily="2" charset="2"/>
            </a:endParaRPr>
          </a:p>
        </p:txBody>
      </p:sp>
      <p:sp>
        <p:nvSpPr>
          <p:cNvPr id="3" name="Slide Number Placeholder 2">
            <a:extLst>
              <a:ext uri="{FF2B5EF4-FFF2-40B4-BE49-F238E27FC236}">
                <a16:creationId xmlns:a16="http://schemas.microsoft.com/office/drawing/2014/main" id="{EBBFE361-06EE-4E13-80BC-AD5C7E8EE2DB}"/>
              </a:ext>
            </a:extLst>
          </p:cNvPr>
          <p:cNvSpPr>
            <a:spLocks noGrp="1"/>
          </p:cNvSpPr>
          <p:nvPr>
            <p:ph type="sldNum" sz="quarter" idx="12"/>
          </p:nvPr>
        </p:nvSpPr>
        <p:spPr/>
        <p:txBody>
          <a:bodyPr/>
          <a:lstStyle/>
          <a:p>
            <a:fld id="{BFDCA1C4-9514-7B4F-976F-D92F7E296653}" type="slidenum">
              <a:rPr lang="fr-FR" smtClean="0"/>
              <a:pPr/>
              <a:t>25</a:t>
            </a:fld>
            <a:endParaRPr lang="fr-FR"/>
          </a:p>
        </p:txBody>
      </p:sp>
      <p:sp>
        <p:nvSpPr>
          <p:cNvPr id="6" name="Footer Placeholder 3">
            <a:extLst>
              <a:ext uri="{FF2B5EF4-FFF2-40B4-BE49-F238E27FC236}">
                <a16:creationId xmlns:a16="http://schemas.microsoft.com/office/drawing/2014/main" id="{34B5EE2A-4AC5-4F19-9F29-4938F997ABC5}"/>
              </a:ext>
            </a:extLst>
          </p:cNvPr>
          <p:cNvSpPr>
            <a:spLocks noGrp="1"/>
          </p:cNvSpPr>
          <p:nvPr>
            <p:ph type="ftr" sz="quarter" idx="11"/>
          </p:nvPr>
        </p:nvSpPr>
        <p:spPr>
          <a:xfrm>
            <a:off x="2393696" y="6356351"/>
            <a:ext cx="8836000" cy="360000"/>
          </a:xfrm>
        </p:spPr>
        <p:txBody>
          <a:bodyPr/>
          <a:lstStyle/>
          <a:p>
            <a:r>
              <a:rPr lang="en-GB" dirty="0"/>
              <a:t>12</a:t>
            </a:r>
            <a:r>
              <a:rPr lang="en-GB" baseline="30000" dirty="0"/>
              <a:t>th</a:t>
            </a:r>
            <a:r>
              <a:rPr lang="en-GB" dirty="0"/>
              <a:t> HL-LHC Collaboration Meeting Uppsala 20 09 2022</a:t>
            </a:r>
          </a:p>
        </p:txBody>
      </p:sp>
    </p:spTree>
    <p:extLst>
      <p:ext uri="{BB962C8B-B14F-4D97-AF65-F5344CB8AC3E}">
        <p14:creationId xmlns:p14="http://schemas.microsoft.com/office/powerpoint/2010/main" val="1596571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405710"/>
            <a:ext cx="10560000" cy="720000"/>
          </a:xfrm>
        </p:spPr>
        <p:txBody>
          <a:bodyPr/>
          <a:lstStyle/>
          <a:p>
            <a:r>
              <a:rPr lang="en-GB" dirty="0"/>
              <a:t>Summary v4</a:t>
            </a:r>
          </a:p>
        </p:txBody>
      </p:sp>
      <p:sp>
        <p:nvSpPr>
          <p:cNvPr id="14" name="Content Placeholder 2">
            <a:extLst>
              <a:ext uri="{FF2B5EF4-FFF2-40B4-BE49-F238E27FC236}">
                <a16:creationId xmlns:a16="http://schemas.microsoft.com/office/drawing/2014/main" id="{0A016E59-6329-4658-BCFB-D5B4E7033427}"/>
              </a:ext>
            </a:extLst>
          </p:cNvPr>
          <p:cNvSpPr>
            <a:spLocks noGrp="1"/>
          </p:cNvSpPr>
          <p:nvPr>
            <p:ph idx="1"/>
          </p:nvPr>
        </p:nvSpPr>
        <p:spPr>
          <a:xfrm>
            <a:off x="396240" y="1391141"/>
            <a:ext cx="11381232" cy="4631707"/>
          </a:xfrm>
        </p:spPr>
        <p:txBody>
          <a:bodyPr>
            <a:normAutofit/>
          </a:bodyPr>
          <a:lstStyle/>
          <a:p>
            <a:r>
              <a:rPr lang="en-GB" dirty="0">
                <a:sym typeface="Wingdings" panose="05000000000000000000" pitchFamily="2" charset="2"/>
              </a:rPr>
              <a:t>In-kind contribution from Liverpool/Cockcroft institute (UK2)</a:t>
            </a:r>
          </a:p>
          <a:p>
            <a:endParaRPr lang="en-GB" dirty="0">
              <a:sym typeface="Wingdings" panose="05000000000000000000" pitchFamily="2" charset="2"/>
            </a:endParaRPr>
          </a:p>
          <a:p>
            <a:r>
              <a:rPr lang="en-GB" dirty="0">
                <a:sym typeface="Wingdings" panose="05000000000000000000" pitchFamily="2" charset="2"/>
              </a:rPr>
              <a:t>Engineering well advanced</a:t>
            </a:r>
          </a:p>
          <a:p>
            <a:pPr marL="0" indent="0">
              <a:buNone/>
            </a:pPr>
            <a:endParaRPr lang="en-GB" dirty="0">
              <a:sym typeface="Wingdings" panose="05000000000000000000" pitchFamily="2" charset="2"/>
            </a:endParaRPr>
          </a:p>
          <a:p>
            <a:r>
              <a:rPr lang="en-GB" dirty="0">
                <a:sym typeface="Wingdings" panose="05000000000000000000" pitchFamily="2" charset="2"/>
              </a:rPr>
              <a:t>Further challenges to optimise conductance on gas injection side</a:t>
            </a:r>
          </a:p>
        </p:txBody>
      </p:sp>
      <p:sp>
        <p:nvSpPr>
          <p:cNvPr id="3" name="Slide Number Placeholder 2">
            <a:extLst>
              <a:ext uri="{FF2B5EF4-FFF2-40B4-BE49-F238E27FC236}">
                <a16:creationId xmlns:a16="http://schemas.microsoft.com/office/drawing/2014/main" id="{EBBFE361-06EE-4E13-80BC-AD5C7E8EE2DB}"/>
              </a:ext>
            </a:extLst>
          </p:cNvPr>
          <p:cNvSpPr>
            <a:spLocks noGrp="1"/>
          </p:cNvSpPr>
          <p:nvPr>
            <p:ph type="sldNum" sz="quarter" idx="12"/>
          </p:nvPr>
        </p:nvSpPr>
        <p:spPr/>
        <p:txBody>
          <a:bodyPr/>
          <a:lstStyle/>
          <a:p>
            <a:fld id="{BFDCA1C4-9514-7B4F-976F-D92F7E296653}" type="slidenum">
              <a:rPr lang="fr-FR" smtClean="0"/>
              <a:pPr/>
              <a:t>26</a:t>
            </a:fld>
            <a:endParaRPr lang="fr-FR"/>
          </a:p>
        </p:txBody>
      </p:sp>
      <p:sp>
        <p:nvSpPr>
          <p:cNvPr id="6" name="Footer Placeholder 3">
            <a:extLst>
              <a:ext uri="{FF2B5EF4-FFF2-40B4-BE49-F238E27FC236}">
                <a16:creationId xmlns:a16="http://schemas.microsoft.com/office/drawing/2014/main" id="{34B5EE2A-4AC5-4F19-9F29-4938F997ABC5}"/>
              </a:ext>
            </a:extLst>
          </p:cNvPr>
          <p:cNvSpPr>
            <a:spLocks noGrp="1"/>
          </p:cNvSpPr>
          <p:nvPr>
            <p:ph type="ftr" sz="quarter" idx="11"/>
          </p:nvPr>
        </p:nvSpPr>
        <p:spPr>
          <a:xfrm>
            <a:off x="2393696" y="6356351"/>
            <a:ext cx="8836000" cy="360000"/>
          </a:xfrm>
        </p:spPr>
        <p:txBody>
          <a:bodyPr/>
          <a:lstStyle/>
          <a:p>
            <a:r>
              <a:rPr lang="en-GB" dirty="0"/>
              <a:t>12</a:t>
            </a:r>
            <a:r>
              <a:rPr lang="en-GB" baseline="30000" dirty="0"/>
              <a:t>th</a:t>
            </a:r>
            <a:r>
              <a:rPr lang="en-GB" dirty="0"/>
              <a:t> HL-LHC Collaboration Meeting Uppsala 20 09 2022</a:t>
            </a:r>
          </a:p>
        </p:txBody>
      </p:sp>
    </p:spTree>
    <p:extLst>
      <p:ext uri="{BB962C8B-B14F-4D97-AF65-F5344CB8AC3E}">
        <p14:creationId xmlns:p14="http://schemas.microsoft.com/office/powerpoint/2010/main" val="2882751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endParaRPr lang="en-GB" dirty="0"/>
          </a:p>
        </p:txBody>
      </p:sp>
      <p:sp>
        <p:nvSpPr>
          <p:cNvPr id="4" name="Slide Number Placeholder 3">
            <a:extLst>
              <a:ext uri="{FF2B5EF4-FFF2-40B4-BE49-F238E27FC236}">
                <a16:creationId xmlns:a16="http://schemas.microsoft.com/office/drawing/2014/main" id="{A0E1276A-2557-4FEF-9BE3-A503272D6F80}"/>
              </a:ext>
            </a:extLst>
          </p:cNvPr>
          <p:cNvSpPr>
            <a:spLocks noGrp="1"/>
          </p:cNvSpPr>
          <p:nvPr>
            <p:ph type="sldNum" sz="quarter" idx="12"/>
          </p:nvPr>
        </p:nvSpPr>
        <p:spPr/>
        <p:txBody>
          <a:bodyPr/>
          <a:lstStyle/>
          <a:p>
            <a:fld id="{BFDCA1C4-9514-7B4F-976F-D92F7E296653}" type="slidenum">
              <a:rPr lang="fr-FR" smtClean="0"/>
              <a:pPr/>
              <a:t>27</a:t>
            </a:fld>
            <a:endParaRPr lang="fr-FR" dirty="0"/>
          </a:p>
        </p:txBody>
      </p:sp>
      <p:sp>
        <p:nvSpPr>
          <p:cNvPr id="5" name="Footer Placeholder 3">
            <a:extLst>
              <a:ext uri="{FF2B5EF4-FFF2-40B4-BE49-F238E27FC236}">
                <a16:creationId xmlns:a16="http://schemas.microsoft.com/office/drawing/2014/main" id="{478DA739-4AE2-4289-8964-7AE337470954}"/>
              </a:ext>
            </a:extLst>
          </p:cNvPr>
          <p:cNvSpPr>
            <a:spLocks noGrp="1"/>
          </p:cNvSpPr>
          <p:nvPr>
            <p:ph type="ftr" sz="quarter" idx="11"/>
          </p:nvPr>
        </p:nvSpPr>
        <p:spPr>
          <a:xfrm>
            <a:off x="1553600" y="6356351"/>
            <a:ext cx="8836000" cy="360000"/>
          </a:xfrm>
        </p:spPr>
        <p:txBody>
          <a:bodyPr/>
          <a:lstStyle/>
          <a:p>
            <a:r>
              <a:rPr lang="en-GB" dirty="0"/>
              <a:t>12</a:t>
            </a:r>
            <a:r>
              <a:rPr lang="en-GB" baseline="30000" dirty="0"/>
              <a:t>th</a:t>
            </a:r>
            <a:r>
              <a:rPr lang="en-GB" dirty="0"/>
              <a:t> HL-LHC Collaboration Meeting Uppsala 20 09 2022</a:t>
            </a:r>
          </a:p>
        </p:txBody>
      </p:sp>
    </p:spTree>
    <p:extLst>
      <p:ext uri="{BB962C8B-B14F-4D97-AF65-F5344CB8AC3E}">
        <p14:creationId xmlns:p14="http://schemas.microsoft.com/office/powerpoint/2010/main" val="2677597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02193F8-CB7D-4FF5-93A4-7F96C52F4713}"/>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36748" r="37317"/>
          <a:stretch/>
        </p:blipFill>
        <p:spPr>
          <a:xfrm>
            <a:off x="8607552" y="-75757"/>
            <a:ext cx="3584449" cy="6894004"/>
          </a:xfrm>
          <a:prstGeom prst="rect">
            <a:avLst/>
          </a:prstGeom>
        </p:spPr>
      </p:pic>
      <p:sp>
        <p:nvSpPr>
          <p:cNvPr id="3" name="Slide Number Placeholder 2">
            <a:extLst>
              <a:ext uri="{FF2B5EF4-FFF2-40B4-BE49-F238E27FC236}">
                <a16:creationId xmlns:a16="http://schemas.microsoft.com/office/drawing/2014/main" id="{F06D65AF-5920-47BD-9E99-0E13A975BC29}"/>
              </a:ext>
            </a:extLst>
          </p:cNvPr>
          <p:cNvSpPr>
            <a:spLocks noGrp="1"/>
          </p:cNvSpPr>
          <p:nvPr>
            <p:ph type="sldNum" sz="quarter" idx="12"/>
          </p:nvPr>
        </p:nvSpPr>
        <p:spPr/>
        <p:txBody>
          <a:bodyPr/>
          <a:lstStyle/>
          <a:p>
            <a:pPr defTabSz="914377"/>
            <a:fld id="{BFDCA1C4-9514-7B4F-976F-D92F7E296653}" type="slidenum">
              <a:rPr lang="fr-FR">
                <a:solidFill>
                  <a:srgbClr val="64BCD9"/>
                </a:solidFill>
                <a:latin typeface="Arial"/>
              </a:rPr>
              <a:pPr defTabSz="914377"/>
              <a:t>28</a:t>
            </a:fld>
            <a:endParaRPr lang="fr-FR">
              <a:solidFill>
                <a:srgbClr val="64BCD9"/>
              </a:solidFill>
              <a:latin typeface="Arial"/>
            </a:endParaRPr>
          </a:p>
        </p:txBody>
      </p:sp>
      <p:sp>
        <p:nvSpPr>
          <p:cNvPr id="2" name="Title 1"/>
          <p:cNvSpPr>
            <a:spLocks noGrp="1"/>
          </p:cNvSpPr>
          <p:nvPr>
            <p:ph type="title"/>
          </p:nvPr>
        </p:nvSpPr>
        <p:spPr>
          <a:xfrm>
            <a:off x="-110592" y="524316"/>
            <a:ext cx="10560000" cy="720000"/>
          </a:xfrm>
        </p:spPr>
        <p:txBody>
          <a:bodyPr/>
          <a:lstStyle/>
          <a:p>
            <a:r>
              <a:rPr lang="en-GB" dirty="0"/>
              <a:t>BGC Phase 1</a:t>
            </a:r>
          </a:p>
        </p:txBody>
      </p:sp>
    </p:spTree>
    <p:extLst>
      <p:ext uri="{BB962C8B-B14F-4D97-AF65-F5344CB8AC3E}">
        <p14:creationId xmlns:p14="http://schemas.microsoft.com/office/powerpoint/2010/main" val="12091366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405710"/>
            <a:ext cx="10560000" cy="720000"/>
          </a:xfrm>
        </p:spPr>
        <p:txBody>
          <a:bodyPr/>
          <a:lstStyle/>
          <a:p>
            <a:r>
              <a:rPr lang="en-GB" dirty="0"/>
              <a:t>BGI Gas injection system next to BGC</a:t>
            </a:r>
          </a:p>
        </p:txBody>
      </p:sp>
      <p:pic>
        <p:nvPicPr>
          <p:cNvPr id="5" name="Content Placeholder 4" descr="A picture containing engine, miller&#10;&#10;Description automatically generated">
            <a:extLst>
              <a:ext uri="{FF2B5EF4-FFF2-40B4-BE49-F238E27FC236}">
                <a16:creationId xmlns:a16="http://schemas.microsoft.com/office/drawing/2014/main" id="{50262875-2B77-4E25-819B-C4BD200569B4}"/>
              </a:ext>
            </a:extLst>
          </p:cNvPr>
          <p:cNvPicPr>
            <a:picLocks noGrp="1" noChangeAspect="1"/>
          </p:cNvPicPr>
          <p:nvPr>
            <p:ph idx="1"/>
          </p:nvPr>
        </p:nvPicPr>
        <p:blipFill>
          <a:blip r:embed="rId2"/>
          <a:stretch>
            <a:fillRect/>
          </a:stretch>
        </p:blipFill>
        <p:spPr>
          <a:xfrm>
            <a:off x="2617417" y="1489075"/>
            <a:ext cx="5810992" cy="4357688"/>
          </a:xfrm>
        </p:spPr>
      </p:pic>
      <p:sp>
        <p:nvSpPr>
          <p:cNvPr id="6" name="Slide Number Placeholder 5">
            <a:extLst>
              <a:ext uri="{FF2B5EF4-FFF2-40B4-BE49-F238E27FC236}">
                <a16:creationId xmlns:a16="http://schemas.microsoft.com/office/drawing/2014/main" id="{34BBB359-603F-4E10-9706-2618CA67A0E4}"/>
              </a:ext>
            </a:extLst>
          </p:cNvPr>
          <p:cNvSpPr>
            <a:spLocks noGrp="1"/>
          </p:cNvSpPr>
          <p:nvPr>
            <p:ph type="sldNum" sz="quarter" idx="12"/>
          </p:nvPr>
        </p:nvSpPr>
        <p:spPr/>
        <p:txBody>
          <a:bodyPr/>
          <a:lstStyle/>
          <a:p>
            <a:fld id="{BFDCA1C4-9514-7B4F-976F-D92F7E296653}" type="slidenum">
              <a:rPr lang="fr-FR" smtClean="0"/>
              <a:pPr/>
              <a:t>29</a:t>
            </a:fld>
            <a:endParaRPr lang="fr-FR"/>
          </a:p>
        </p:txBody>
      </p:sp>
    </p:spTree>
    <p:extLst>
      <p:ext uri="{BB962C8B-B14F-4D97-AF65-F5344CB8AC3E}">
        <p14:creationId xmlns:p14="http://schemas.microsoft.com/office/powerpoint/2010/main" val="3446289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BGC Collaborations</a:t>
            </a:r>
            <a:endParaRPr lang="en-GB" dirty="0"/>
          </a:p>
        </p:txBody>
      </p:sp>
      <p:sp>
        <p:nvSpPr>
          <p:cNvPr id="3" name="Content Placeholder 2"/>
          <p:cNvSpPr>
            <a:spLocks noGrp="1"/>
          </p:cNvSpPr>
          <p:nvPr>
            <p:ph idx="1"/>
          </p:nvPr>
        </p:nvSpPr>
        <p:spPr>
          <a:xfrm>
            <a:off x="465667" y="1219201"/>
            <a:ext cx="10744200" cy="4906963"/>
          </a:xfrm>
        </p:spPr>
        <p:txBody>
          <a:bodyPr>
            <a:normAutofit fontScale="92500" lnSpcReduction="10000"/>
          </a:bodyPr>
          <a:lstStyle/>
          <a:p>
            <a:r>
              <a:rPr lang="en-GB" dirty="0"/>
              <a:t>BGC Collaboration with deliverable v3</a:t>
            </a:r>
          </a:p>
          <a:p>
            <a:pPr lvl="1"/>
            <a:r>
              <a:rPr lang="en-GB" dirty="0"/>
              <a:t>Liverpool University/Cockcroft Institute: KE3298/BE/HL-LHC Addendum Nr. 3</a:t>
            </a:r>
          </a:p>
          <a:p>
            <a:pPr lvl="1"/>
            <a:r>
              <a:rPr lang="en-GB" dirty="0"/>
              <a:t>GSI: KE3036/BE Addendum Nr. 10</a:t>
            </a:r>
          </a:p>
          <a:p>
            <a:pPr marL="0" indent="0">
              <a:buNone/>
            </a:pPr>
            <a:endParaRPr lang="en-GB" dirty="0"/>
          </a:p>
          <a:p>
            <a:r>
              <a:rPr lang="en-GB" dirty="0"/>
              <a:t>BGC v4 final instrument</a:t>
            </a:r>
          </a:p>
          <a:p>
            <a:pPr lvl="1"/>
            <a:r>
              <a:rPr lang="en-GB" dirty="0"/>
              <a:t>In-kind contribution Liverpool University/Cockcroft Institute (UK2), CERN EDMS 2369616</a:t>
            </a:r>
          </a:p>
          <a:p>
            <a:pPr lvl="1"/>
            <a:r>
              <a:rPr lang="en-GB" dirty="0"/>
              <a:t>CERN supply: HL-LHC infrastructure for LHC operation</a:t>
            </a:r>
          </a:p>
          <a:p>
            <a:pPr lvl="1"/>
            <a:endParaRPr lang="en-GB" dirty="0"/>
          </a:p>
          <a:p>
            <a:pPr marL="0" indent="0">
              <a:buNone/>
            </a:pPr>
            <a:endParaRPr lang="en-GB" dirty="0"/>
          </a:p>
        </p:txBody>
      </p:sp>
      <p:sp>
        <p:nvSpPr>
          <p:cNvPr id="4" name="Footer Placeholder 3"/>
          <p:cNvSpPr>
            <a:spLocks noGrp="1"/>
          </p:cNvSpPr>
          <p:nvPr>
            <p:ph type="ftr" sz="quarter" idx="11"/>
          </p:nvPr>
        </p:nvSpPr>
        <p:spPr/>
        <p:txBody>
          <a:bodyPr/>
          <a:lstStyle/>
          <a:p>
            <a:r>
              <a:rPr lang="en-GB" dirty="0"/>
              <a:t>12</a:t>
            </a:r>
            <a:r>
              <a:rPr lang="en-GB" baseline="30000" dirty="0"/>
              <a:t>th</a:t>
            </a:r>
            <a:r>
              <a:rPr lang="en-GB" dirty="0"/>
              <a:t> HL-LHC Collaboration Meeting Uppsala 20 09 2022</a:t>
            </a:r>
          </a:p>
        </p:txBody>
      </p:sp>
      <p:sp>
        <p:nvSpPr>
          <p:cNvPr id="5" name="Slide Number Placeholder 4">
            <a:extLst>
              <a:ext uri="{FF2B5EF4-FFF2-40B4-BE49-F238E27FC236}">
                <a16:creationId xmlns:a16="http://schemas.microsoft.com/office/drawing/2014/main" id="{2BE47F9B-0E8F-4651-91BD-01827C758E35}"/>
              </a:ext>
            </a:extLst>
          </p:cNvPr>
          <p:cNvSpPr>
            <a:spLocks noGrp="1"/>
          </p:cNvSpPr>
          <p:nvPr>
            <p:ph type="sldNum" sz="quarter" idx="12"/>
          </p:nvPr>
        </p:nvSpPr>
        <p:spPr/>
        <p:txBody>
          <a:bodyPr/>
          <a:lstStyle/>
          <a:p>
            <a:fld id="{BFDCA1C4-9514-7B4F-976F-D92F7E296653}" type="slidenum">
              <a:rPr lang="fr-FR" smtClean="0"/>
              <a:pPr/>
              <a:t>3</a:t>
            </a:fld>
            <a:endParaRPr lang="fr-FR"/>
          </a:p>
        </p:txBody>
      </p:sp>
      <p:pic>
        <p:nvPicPr>
          <p:cNvPr id="6" name="Google Shape;427;p41">
            <a:extLst>
              <a:ext uri="{FF2B5EF4-FFF2-40B4-BE49-F238E27FC236}">
                <a16:creationId xmlns:a16="http://schemas.microsoft.com/office/drawing/2014/main" id="{9BA1639F-23F9-6AEC-0049-BC04C6832702}"/>
              </a:ext>
            </a:extLst>
          </p:cNvPr>
          <p:cNvPicPr preferRelativeResize="0"/>
          <p:nvPr/>
        </p:nvPicPr>
        <p:blipFill>
          <a:blip r:embed="rId2">
            <a:alphaModFix/>
          </a:blip>
          <a:stretch>
            <a:fillRect/>
          </a:stretch>
        </p:blipFill>
        <p:spPr>
          <a:xfrm>
            <a:off x="9882451" y="473833"/>
            <a:ext cx="2016192" cy="1171536"/>
          </a:xfrm>
          <a:prstGeom prst="rect">
            <a:avLst/>
          </a:prstGeom>
          <a:noFill/>
          <a:ln>
            <a:noFill/>
          </a:ln>
        </p:spPr>
      </p:pic>
      <p:pic>
        <p:nvPicPr>
          <p:cNvPr id="7" name="Bild 6" descr="GSI_Logo_rgb.png">
            <a:extLst>
              <a:ext uri="{FF2B5EF4-FFF2-40B4-BE49-F238E27FC236}">
                <a16:creationId xmlns:a16="http://schemas.microsoft.com/office/drawing/2014/main" id="{74000176-4782-2947-CD18-D7CF5AB5C6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82451" y="2526062"/>
            <a:ext cx="1608595" cy="536199"/>
          </a:xfrm>
          <a:prstGeom prst="rect">
            <a:avLst/>
          </a:prstGeom>
        </p:spPr>
      </p:pic>
    </p:spTree>
    <p:extLst>
      <p:ext uri="{BB962C8B-B14F-4D97-AF65-F5344CB8AC3E}">
        <p14:creationId xmlns:p14="http://schemas.microsoft.com/office/powerpoint/2010/main" val="42285944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1D4FA35-8E04-D74E-AF80-278A7B398E28}"/>
              </a:ext>
            </a:extLst>
          </p:cNvPr>
          <p:cNvPicPr>
            <a:picLocks noGrp="1" noChangeAspect="1"/>
          </p:cNvPicPr>
          <p:nvPr>
            <p:ph idx="1"/>
          </p:nvPr>
        </p:nvPicPr>
        <p:blipFill>
          <a:blip r:embed="rId2"/>
          <a:stretch>
            <a:fillRect/>
          </a:stretch>
        </p:blipFill>
        <p:spPr>
          <a:xfrm>
            <a:off x="1524000" y="1082443"/>
            <a:ext cx="9144000" cy="4683512"/>
          </a:xfrm>
        </p:spPr>
      </p:pic>
      <p:sp>
        <p:nvSpPr>
          <p:cNvPr id="6" name="Slide Number Placeholder 5">
            <a:extLst>
              <a:ext uri="{FF2B5EF4-FFF2-40B4-BE49-F238E27FC236}">
                <a16:creationId xmlns:a16="http://schemas.microsoft.com/office/drawing/2014/main" id="{FF187BDB-4436-7E43-8137-847EE02677B0}"/>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30</a:t>
            </a:fld>
            <a:endParaRPr lang="en-US" dirty="0"/>
          </a:p>
        </p:txBody>
      </p:sp>
      <p:sp>
        <p:nvSpPr>
          <p:cNvPr id="7" name="Title 1">
            <a:extLst>
              <a:ext uri="{FF2B5EF4-FFF2-40B4-BE49-F238E27FC236}">
                <a16:creationId xmlns:a16="http://schemas.microsoft.com/office/drawing/2014/main" id="{CD07CBF2-A37B-422E-B3B3-F96297D68447}"/>
              </a:ext>
            </a:extLst>
          </p:cNvPr>
          <p:cNvSpPr>
            <a:spLocks noGrp="1"/>
          </p:cNvSpPr>
          <p:nvPr>
            <p:ph type="title"/>
          </p:nvPr>
        </p:nvSpPr>
        <p:spPr>
          <a:xfrm>
            <a:off x="816000" y="180000"/>
            <a:ext cx="10560000" cy="720000"/>
          </a:xfrm>
        </p:spPr>
        <p:txBody>
          <a:bodyPr/>
          <a:lstStyle/>
          <a:p>
            <a:r>
              <a:rPr lang="en-GB" dirty="0"/>
              <a:t>Final BGC version (V4) in HEL, here 4R</a:t>
            </a:r>
          </a:p>
        </p:txBody>
      </p:sp>
    </p:spTree>
    <p:extLst>
      <p:ext uri="{BB962C8B-B14F-4D97-AF65-F5344CB8AC3E}">
        <p14:creationId xmlns:p14="http://schemas.microsoft.com/office/powerpoint/2010/main" val="29324350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2067" y="829043"/>
            <a:ext cx="11519933" cy="720000"/>
          </a:xfrm>
        </p:spPr>
        <p:txBody>
          <a:bodyPr/>
          <a:lstStyle/>
          <a:p>
            <a:r>
              <a:rPr lang="en-GB" sz="3400" dirty="0"/>
              <a:t>Design of final instrument (V4) for HEL well in Progress</a:t>
            </a:r>
            <a:br>
              <a:rPr lang="en-GB" sz="3400" dirty="0"/>
            </a:br>
            <a:r>
              <a:rPr lang="en-GB" sz="3400" dirty="0"/>
              <a:t>Challenge: Space</a:t>
            </a:r>
            <a:br>
              <a:rPr lang="en-GB" sz="3400" dirty="0"/>
            </a:br>
            <a:endParaRPr lang="en-GB" sz="3400" dirty="0"/>
          </a:p>
        </p:txBody>
      </p:sp>
      <p:sp>
        <p:nvSpPr>
          <p:cNvPr id="7" name="Slide Number Placeholder 6">
            <a:extLst>
              <a:ext uri="{FF2B5EF4-FFF2-40B4-BE49-F238E27FC236}">
                <a16:creationId xmlns:a16="http://schemas.microsoft.com/office/drawing/2014/main" id="{01E09E7A-599F-40AA-A8AA-F1D8B83D4791}"/>
              </a:ext>
            </a:extLst>
          </p:cNvPr>
          <p:cNvSpPr>
            <a:spLocks noGrp="1"/>
          </p:cNvSpPr>
          <p:nvPr>
            <p:ph type="sldNum" sz="quarter" idx="12"/>
          </p:nvPr>
        </p:nvSpPr>
        <p:spPr/>
        <p:txBody>
          <a:bodyPr/>
          <a:lstStyle/>
          <a:p>
            <a:fld id="{BFDCA1C4-9514-7B4F-976F-D92F7E296653}" type="slidenum">
              <a:rPr lang="fr-FR" smtClean="0"/>
              <a:pPr/>
              <a:t>31</a:t>
            </a:fld>
            <a:endParaRPr lang="fr-FR"/>
          </a:p>
        </p:txBody>
      </p:sp>
      <p:pic>
        <p:nvPicPr>
          <p:cNvPr id="9" name="Picture 8" descr="A picture containing indoor, toy&#10;&#10;Description automatically generated">
            <a:extLst>
              <a:ext uri="{FF2B5EF4-FFF2-40B4-BE49-F238E27FC236}">
                <a16:creationId xmlns:a16="http://schemas.microsoft.com/office/drawing/2014/main" id="{95EB6CA2-5B6F-4064-B0DF-77DF795944A4}"/>
              </a:ext>
            </a:extLst>
          </p:cNvPr>
          <p:cNvPicPr>
            <a:picLocks noChangeAspect="1"/>
          </p:cNvPicPr>
          <p:nvPr/>
        </p:nvPicPr>
        <p:blipFill>
          <a:blip r:embed="rId2"/>
          <a:stretch>
            <a:fillRect/>
          </a:stretch>
        </p:blipFill>
        <p:spPr>
          <a:xfrm>
            <a:off x="2100969" y="1443053"/>
            <a:ext cx="8477384" cy="4585904"/>
          </a:xfrm>
          <a:prstGeom prst="rect">
            <a:avLst/>
          </a:prstGeom>
        </p:spPr>
      </p:pic>
    </p:spTree>
    <p:extLst>
      <p:ext uri="{BB962C8B-B14F-4D97-AF65-F5344CB8AC3E}">
        <p14:creationId xmlns:p14="http://schemas.microsoft.com/office/powerpoint/2010/main" val="323074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56304"/>
            <a:ext cx="10560000" cy="720000"/>
          </a:xfrm>
        </p:spPr>
        <p:txBody>
          <a:bodyPr/>
          <a:lstStyle/>
          <a:p>
            <a:r>
              <a:rPr lang="en-GB" dirty="0"/>
              <a:t>Beam Gas Curtain principle</a:t>
            </a:r>
          </a:p>
        </p:txBody>
      </p:sp>
      <p:sp>
        <p:nvSpPr>
          <p:cNvPr id="16" name="Slide Number Placeholder 15">
            <a:extLst>
              <a:ext uri="{FF2B5EF4-FFF2-40B4-BE49-F238E27FC236}">
                <a16:creationId xmlns:a16="http://schemas.microsoft.com/office/drawing/2014/main" id="{02D9AD3F-CF05-4A3A-89EC-9D084905AC6D}"/>
              </a:ext>
            </a:extLst>
          </p:cNvPr>
          <p:cNvSpPr>
            <a:spLocks noGrp="1"/>
          </p:cNvSpPr>
          <p:nvPr>
            <p:ph type="sldNum" sz="quarter" idx="12"/>
          </p:nvPr>
        </p:nvSpPr>
        <p:spPr/>
        <p:txBody>
          <a:bodyPr/>
          <a:lstStyle/>
          <a:p>
            <a:fld id="{BFDCA1C4-9514-7B4F-976F-D92F7E296653}" type="slidenum">
              <a:rPr lang="en-GB" smtClean="0"/>
              <a:pPr/>
              <a:t>4</a:t>
            </a:fld>
            <a:endParaRPr lang="en-GB"/>
          </a:p>
        </p:txBody>
      </p:sp>
      <p:sp>
        <p:nvSpPr>
          <p:cNvPr id="27" name="Footer Placeholder 3">
            <a:extLst>
              <a:ext uri="{FF2B5EF4-FFF2-40B4-BE49-F238E27FC236}">
                <a16:creationId xmlns:a16="http://schemas.microsoft.com/office/drawing/2014/main" id="{C41792D1-A496-D58E-F0C6-CCAECB538EF7}"/>
              </a:ext>
            </a:extLst>
          </p:cNvPr>
          <p:cNvSpPr>
            <a:spLocks noGrp="1"/>
          </p:cNvSpPr>
          <p:nvPr>
            <p:ph type="ftr" sz="quarter" idx="11"/>
          </p:nvPr>
        </p:nvSpPr>
        <p:spPr>
          <a:xfrm>
            <a:off x="2540000" y="6356351"/>
            <a:ext cx="8836000" cy="360000"/>
          </a:xfrm>
        </p:spPr>
        <p:txBody>
          <a:bodyPr/>
          <a:lstStyle/>
          <a:p>
            <a:r>
              <a:rPr lang="en-GB" dirty="0"/>
              <a:t>12</a:t>
            </a:r>
            <a:r>
              <a:rPr lang="en-GB" baseline="30000" dirty="0"/>
              <a:t>th</a:t>
            </a:r>
            <a:r>
              <a:rPr lang="en-GB" dirty="0"/>
              <a:t> HL-LHC Collaboration Meeting Uppsala 20 09 2022</a:t>
            </a:r>
          </a:p>
        </p:txBody>
      </p:sp>
      <p:pic>
        <p:nvPicPr>
          <p:cNvPr id="28" name="Content Placeholder 6">
            <a:extLst>
              <a:ext uri="{FF2B5EF4-FFF2-40B4-BE49-F238E27FC236}">
                <a16:creationId xmlns:a16="http://schemas.microsoft.com/office/drawing/2014/main" id="{FB110631-4EBF-5D4B-ADCC-76DAC72B1B40}"/>
              </a:ext>
            </a:extLst>
          </p:cNvPr>
          <p:cNvPicPr>
            <a:picLocks noChangeAspect="1"/>
          </p:cNvPicPr>
          <p:nvPr/>
        </p:nvPicPr>
        <p:blipFill>
          <a:blip r:embed="rId2"/>
          <a:stretch>
            <a:fillRect/>
          </a:stretch>
        </p:blipFill>
        <p:spPr>
          <a:xfrm>
            <a:off x="-34112" y="1795225"/>
            <a:ext cx="6860714" cy="3421751"/>
          </a:xfrm>
          <a:prstGeom prst="rect">
            <a:avLst/>
          </a:prstGeom>
        </p:spPr>
      </p:pic>
      <p:cxnSp>
        <p:nvCxnSpPr>
          <p:cNvPr id="29" name="Straight Arrow Connector 28">
            <a:extLst>
              <a:ext uri="{FF2B5EF4-FFF2-40B4-BE49-F238E27FC236}">
                <a16:creationId xmlns:a16="http://schemas.microsoft.com/office/drawing/2014/main" id="{74F35407-50DA-869E-0580-15553C175375}"/>
              </a:ext>
            </a:extLst>
          </p:cNvPr>
          <p:cNvCxnSpPr>
            <a:cxnSpLocks/>
          </p:cNvCxnSpPr>
          <p:nvPr/>
        </p:nvCxnSpPr>
        <p:spPr>
          <a:xfrm flipH="1">
            <a:off x="5445267" y="3847783"/>
            <a:ext cx="389716" cy="69901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B84EF791-C07E-A923-E7B0-9702B14A557B}"/>
              </a:ext>
            </a:extLst>
          </p:cNvPr>
          <p:cNvSpPr txBox="1"/>
          <p:nvPr/>
        </p:nvSpPr>
        <p:spPr>
          <a:xfrm>
            <a:off x="5546951" y="3355345"/>
            <a:ext cx="936104" cy="300082"/>
          </a:xfrm>
          <a:prstGeom prst="rect">
            <a:avLst/>
          </a:prstGeom>
          <a:solidFill>
            <a:srgbClr val="B0ADD3"/>
          </a:solidFill>
        </p:spPr>
        <p:txBody>
          <a:bodyPr wrap="square" rtlCol="0">
            <a:spAutoFit/>
          </a:bodyPr>
          <a:lstStyle/>
          <a:p>
            <a:r>
              <a:rPr lang="fr-CH" sz="1350" b="1" dirty="0">
                <a:solidFill>
                  <a:srgbClr val="FF0000"/>
                </a:solidFill>
              </a:rPr>
              <a:t>5</a:t>
            </a:r>
            <a:r>
              <a:rPr lang="en-US" sz="1350" b="1" dirty="0">
                <a:solidFill>
                  <a:srgbClr val="FF0000"/>
                </a:solidFill>
              </a:rPr>
              <a:t> bar gas</a:t>
            </a:r>
          </a:p>
        </p:txBody>
      </p:sp>
      <p:sp>
        <p:nvSpPr>
          <p:cNvPr id="34" name="TextBox 33">
            <a:extLst>
              <a:ext uri="{FF2B5EF4-FFF2-40B4-BE49-F238E27FC236}">
                <a16:creationId xmlns:a16="http://schemas.microsoft.com/office/drawing/2014/main" id="{65539BFB-B484-75BC-2FF9-091F2DA1FBCF}"/>
              </a:ext>
            </a:extLst>
          </p:cNvPr>
          <p:cNvSpPr txBox="1"/>
          <p:nvPr/>
        </p:nvSpPr>
        <p:spPr>
          <a:xfrm>
            <a:off x="4713416" y="5051540"/>
            <a:ext cx="2784987" cy="715581"/>
          </a:xfrm>
          <a:prstGeom prst="rect">
            <a:avLst/>
          </a:prstGeom>
          <a:solidFill>
            <a:srgbClr val="B0ADD3"/>
          </a:solidFill>
        </p:spPr>
        <p:txBody>
          <a:bodyPr wrap="square" rtlCol="0">
            <a:spAutoFit/>
          </a:bodyPr>
          <a:lstStyle/>
          <a:p>
            <a:r>
              <a:rPr lang="fr-CH" sz="1350" b="1" dirty="0">
                <a:solidFill>
                  <a:srgbClr val="FF0000"/>
                </a:solidFill>
              </a:rPr>
              <a:t>Expansion </a:t>
            </a:r>
            <a:r>
              <a:rPr lang="fr-CH" sz="1350" b="1" dirty="0" err="1">
                <a:solidFill>
                  <a:srgbClr val="FF0000"/>
                </a:solidFill>
              </a:rPr>
              <a:t>after</a:t>
            </a:r>
            <a:r>
              <a:rPr lang="fr-CH" sz="1350" b="1" dirty="0">
                <a:solidFill>
                  <a:srgbClr val="FF0000"/>
                </a:solidFill>
              </a:rPr>
              <a:t> </a:t>
            </a:r>
            <a:r>
              <a:rPr lang="fr-CH" sz="1350" b="1" dirty="0" err="1">
                <a:solidFill>
                  <a:srgbClr val="FF0000"/>
                </a:solidFill>
              </a:rPr>
              <a:t>nozzle</a:t>
            </a:r>
            <a:r>
              <a:rPr lang="fr-CH" sz="1350" b="1" dirty="0">
                <a:solidFill>
                  <a:srgbClr val="FF0000"/>
                </a:solidFill>
              </a:rPr>
              <a:t> to </a:t>
            </a:r>
            <a:r>
              <a:rPr lang="fr-CH" sz="1350" b="1" dirty="0" err="1">
                <a:solidFill>
                  <a:srgbClr val="FF0000"/>
                </a:solidFill>
              </a:rPr>
              <a:t>supersonic</a:t>
            </a:r>
            <a:r>
              <a:rPr lang="fr-CH" sz="1350" b="1" dirty="0">
                <a:solidFill>
                  <a:srgbClr val="FF0000"/>
                </a:solidFill>
              </a:rPr>
              <a:t> jet</a:t>
            </a:r>
          </a:p>
          <a:p>
            <a:r>
              <a:rPr lang="fr-CH" sz="1350" b="1" dirty="0">
                <a:solidFill>
                  <a:srgbClr val="FF0000"/>
                </a:solidFill>
              </a:rPr>
              <a:t>Background pressure 10</a:t>
            </a:r>
            <a:r>
              <a:rPr lang="fr-CH" sz="1350" b="1" baseline="30000" dirty="0">
                <a:solidFill>
                  <a:srgbClr val="FF0000"/>
                </a:solidFill>
              </a:rPr>
              <a:t>-3</a:t>
            </a:r>
            <a:r>
              <a:rPr lang="fr-CH" sz="1350" b="1" dirty="0">
                <a:solidFill>
                  <a:srgbClr val="FF0000"/>
                </a:solidFill>
              </a:rPr>
              <a:t> mbar</a:t>
            </a:r>
            <a:endParaRPr lang="en-US" sz="1350" b="1" dirty="0">
              <a:solidFill>
                <a:srgbClr val="FF0000"/>
              </a:solidFill>
            </a:endParaRPr>
          </a:p>
        </p:txBody>
      </p:sp>
      <p:cxnSp>
        <p:nvCxnSpPr>
          <p:cNvPr id="35" name="Straight Arrow Connector 34">
            <a:extLst>
              <a:ext uri="{FF2B5EF4-FFF2-40B4-BE49-F238E27FC236}">
                <a16:creationId xmlns:a16="http://schemas.microsoft.com/office/drawing/2014/main" id="{512F933C-1CC2-C053-EB06-DBC3085F401E}"/>
              </a:ext>
            </a:extLst>
          </p:cNvPr>
          <p:cNvCxnSpPr>
            <a:cxnSpLocks/>
          </p:cNvCxnSpPr>
          <p:nvPr/>
        </p:nvCxnSpPr>
        <p:spPr>
          <a:xfrm flipH="1" flipV="1">
            <a:off x="5186911" y="4546797"/>
            <a:ext cx="258356" cy="57304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4BDF99A0-DAE1-881E-B685-194DF73F48CA}"/>
              </a:ext>
            </a:extLst>
          </p:cNvPr>
          <p:cNvCxnSpPr>
            <a:cxnSpLocks/>
            <a:stCxn id="37" idx="2"/>
          </p:cNvCxnSpPr>
          <p:nvPr/>
        </p:nvCxnSpPr>
        <p:spPr>
          <a:xfrm>
            <a:off x="5186911" y="3177711"/>
            <a:ext cx="21166" cy="12719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38CC41AC-B4F2-E95E-3F2A-217E8F89C963}"/>
              </a:ext>
            </a:extLst>
          </p:cNvPr>
          <p:cNvSpPr txBox="1"/>
          <p:nvPr/>
        </p:nvSpPr>
        <p:spPr>
          <a:xfrm>
            <a:off x="3962775" y="2669881"/>
            <a:ext cx="2448272" cy="507831"/>
          </a:xfrm>
          <a:prstGeom prst="rect">
            <a:avLst/>
          </a:prstGeom>
          <a:solidFill>
            <a:srgbClr val="B0ADD3"/>
          </a:solidFill>
        </p:spPr>
        <p:txBody>
          <a:bodyPr wrap="square" rtlCol="0">
            <a:spAutoFit/>
          </a:bodyPr>
          <a:lstStyle/>
          <a:p>
            <a:r>
              <a:rPr lang="fr-CH" sz="1350" b="1" dirty="0">
                <a:solidFill>
                  <a:srgbClr val="FF0000"/>
                </a:solidFill>
              </a:rPr>
              <a:t>1st Skimmer: Background pressure 10</a:t>
            </a:r>
            <a:r>
              <a:rPr lang="fr-CH" sz="1350" b="1" baseline="30000" dirty="0">
                <a:solidFill>
                  <a:srgbClr val="FF0000"/>
                </a:solidFill>
              </a:rPr>
              <a:t>-5</a:t>
            </a:r>
            <a:r>
              <a:rPr lang="fr-CH" sz="1350" b="1" dirty="0">
                <a:solidFill>
                  <a:srgbClr val="FF0000"/>
                </a:solidFill>
              </a:rPr>
              <a:t> mbar</a:t>
            </a:r>
            <a:endParaRPr lang="en-US" sz="1350" b="1" dirty="0">
              <a:solidFill>
                <a:srgbClr val="FF0000"/>
              </a:solidFill>
            </a:endParaRPr>
          </a:p>
        </p:txBody>
      </p:sp>
      <p:cxnSp>
        <p:nvCxnSpPr>
          <p:cNvPr id="40" name="Straight Arrow Connector 39">
            <a:extLst>
              <a:ext uri="{FF2B5EF4-FFF2-40B4-BE49-F238E27FC236}">
                <a16:creationId xmlns:a16="http://schemas.microsoft.com/office/drawing/2014/main" id="{24DA9AA5-8B9D-3DBE-2951-C164102CB68F}"/>
              </a:ext>
            </a:extLst>
          </p:cNvPr>
          <p:cNvCxnSpPr>
            <a:cxnSpLocks/>
          </p:cNvCxnSpPr>
          <p:nvPr/>
        </p:nvCxnSpPr>
        <p:spPr>
          <a:xfrm flipV="1">
            <a:off x="3177885" y="4474789"/>
            <a:ext cx="1793002" cy="59320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52DD6F0F-2B8C-FC7D-B5C5-5FA6703E7CD4}"/>
              </a:ext>
            </a:extLst>
          </p:cNvPr>
          <p:cNvSpPr txBox="1"/>
          <p:nvPr/>
        </p:nvSpPr>
        <p:spPr>
          <a:xfrm>
            <a:off x="1370487" y="5155414"/>
            <a:ext cx="2448272" cy="507831"/>
          </a:xfrm>
          <a:prstGeom prst="rect">
            <a:avLst/>
          </a:prstGeom>
          <a:solidFill>
            <a:srgbClr val="B0ADD3"/>
          </a:solidFill>
        </p:spPr>
        <p:txBody>
          <a:bodyPr wrap="square" rtlCol="0">
            <a:spAutoFit/>
          </a:bodyPr>
          <a:lstStyle/>
          <a:p>
            <a:r>
              <a:rPr lang="fr-CH" sz="1350" b="1" dirty="0">
                <a:solidFill>
                  <a:srgbClr val="FF0000"/>
                </a:solidFill>
              </a:rPr>
              <a:t>2nd Skimmer: Background pressure 10</a:t>
            </a:r>
            <a:r>
              <a:rPr lang="fr-CH" sz="1350" b="1" baseline="30000" dirty="0">
                <a:solidFill>
                  <a:srgbClr val="FF0000"/>
                </a:solidFill>
              </a:rPr>
              <a:t>-7</a:t>
            </a:r>
            <a:r>
              <a:rPr lang="fr-CH" sz="1350" b="1" dirty="0">
                <a:solidFill>
                  <a:srgbClr val="FF0000"/>
                </a:solidFill>
              </a:rPr>
              <a:t> mbar</a:t>
            </a:r>
            <a:endParaRPr lang="en-US" sz="1350" b="1" dirty="0">
              <a:solidFill>
                <a:srgbClr val="FF0000"/>
              </a:solidFill>
            </a:endParaRPr>
          </a:p>
        </p:txBody>
      </p:sp>
      <p:cxnSp>
        <p:nvCxnSpPr>
          <p:cNvPr id="44" name="Straight Arrow Connector 43">
            <a:extLst>
              <a:ext uri="{FF2B5EF4-FFF2-40B4-BE49-F238E27FC236}">
                <a16:creationId xmlns:a16="http://schemas.microsoft.com/office/drawing/2014/main" id="{20222835-81CB-0F90-DEC3-8C6F75ED50E7}"/>
              </a:ext>
            </a:extLst>
          </p:cNvPr>
          <p:cNvCxnSpPr>
            <a:cxnSpLocks/>
          </p:cNvCxnSpPr>
          <p:nvPr/>
        </p:nvCxnSpPr>
        <p:spPr>
          <a:xfrm>
            <a:off x="3013099" y="2567432"/>
            <a:ext cx="1165701" cy="15995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B8C79252-5A27-8595-07D0-59EBA0BFC0D1}"/>
              </a:ext>
            </a:extLst>
          </p:cNvPr>
          <p:cNvSpPr txBox="1"/>
          <p:nvPr/>
        </p:nvSpPr>
        <p:spPr>
          <a:xfrm>
            <a:off x="2162575" y="2003559"/>
            <a:ext cx="2448272" cy="507831"/>
          </a:xfrm>
          <a:prstGeom prst="rect">
            <a:avLst/>
          </a:prstGeom>
          <a:solidFill>
            <a:srgbClr val="B0ADD3"/>
          </a:solidFill>
        </p:spPr>
        <p:txBody>
          <a:bodyPr wrap="square" rtlCol="0">
            <a:spAutoFit/>
          </a:bodyPr>
          <a:lstStyle/>
          <a:p>
            <a:r>
              <a:rPr lang="fr-CH" sz="1350" b="1" dirty="0">
                <a:solidFill>
                  <a:srgbClr val="FF0000"/>
                </a:solidFill>
              </a:rPr>
              <a:t>3rd Skimmer: Background pressure 10</a:t>
            </a:r>
            <a:r>
              <a:rPr lang="fr-CH" sz="1350" b="1" baseline="30000" dirty="0">
                <a:solidFill>
                  <a:srgbClr val="FF0000"/>
                </a:solidFill>
              </a:rPr>
              <a:t>-9</a:t>
            </a:r>
            <a:r>
              <a:rPr lang="fr-CH" sz="1350" b="1" dirty="0">
                <a:solidFill>
                  <a:srgbClr val="FF0000"/>
                </a:solidFill>
              </a:rPr>
              <a:t> mbar</a:t>
            </a:r>
            <a:endParaRPr lang="en-US" sz="1350" b="1" dirty="0">
              <a:solidFill>
                <a:srgbClr val="FF0000"/>
              </a:solidFill>
            </a:endParaRPr>
          </a:p>
        </p:txBody>
      </p:sp>
      <p:cxnSp>
        <p:nvCxnSpPr>
          <p:cNvPr id="46" name="Straight Arrow Connector 45">
            <a:extLst>
              <a:ext uri="{FF2B5EF4-FFF2-40B4-BE49-F238E27FC236}">
                <a16:creationId xmlns:a16="http://schemas.microsoft.com/office/drawing/2014/main" id="{5C604941-28E6-F817-CC60-CE320FBA151A}"/>
              </a:ext>
            </a:extLst>
          </p:cNvPr>
          <p:cNvCxnSpPr>
            <a:cxnSpLocks/>
          </p:cNvCxnSpPr>
          <p:nvPr/>
        </p:nvCxnSpPr>
        <p:spPr>
          <a:xfrm flipV="1">
            <a:off x="1559360" y="3897011"/>
            <a:ext cx="1402501" cy="63562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68EA9286-9D06-0641-DFB5-8524E99F9CD2}"/>
              </a:ext>
            </a:extLst>
          </p:cNvPr>
          <p:cNvSpPr txBox="1"/>
          <p:nvPr/>
        </p:nvSpPr>
        <p:spPr>
          <a:xfrm>
            <a:off x="168504" y="4558029"/>
            <a:ext cx="2448272" cy="507831"/>
          </a:xfrm>
          <a:prstGeom prst="rect">
            <a:avLst/>
          </a:prstGeom>
          <a:solidFill>
            <a:srgbClr val="B0ADD3"/>
          </a:solidFill>
        </p:spPr>
        <p:txBody>
          <a:bodyPr wrap="square" rtlCol="0">
            <a:spAutoFit/>
          </a:bodyPr>
          <a:lstStyle/>
          <a:p>
            <a:r>
              <a:rPr lang="fr-CH" sz="1350" b="1" dirty="0">
                <a:solidFill>
                  <a:srgbClr val="FF0000"/>
                </a:solidFill>
              </a:rPr>
              <a:t>Interaction </a:t>
            </a:r>
            <a:r>
              <a:rPr lang="fr-CH" sz="1350" b="1" dirty="0" err="1">
                <a:solidFill>
                  <a:srgbClr val="FF0000"/>
                </a:solidFill>
              </a:rPr>
              <a:t>with</a:t>
            </a:r>
            <a:r>
              <a:rPr lang="fr-CH" sz="1350" b="1" dirty="0">
                <a:solidFill>
                  <a:srgbClr val="FF0000"/>
                </a:solidFill>
              </a:rPr>
              <a:t> Proton/Electron </a:t>
            </a:r>
            <a:r>
              <a:rPr lang="fr-CH" sz="1350" b="1" dirty="0" err="1">
                <a:solidFill>
                  <a:srgbClr val="FF0000"/>
                </a:solidFill>
              </a:rPr>
              <a:t>beam</a:t>
            </a:r>
            <a:endParaRPr lang="en-US" sz="1350" b="1" dirty="0">
              <a:solidFill>
                <a:srgbClr val="FF0000"/>
              </a:solidFill>
            </a:endParaRPr>
          </a:p>
        </p:txBody>
      </p:sp>
      <p:sp>
        <p:nvSpPr>
          <p:cNvPr id="48" name="TextBox 47">
            <a:extLst>
              <a:ext uri="{FF2B5EF4-FFF2-40B4-BE49-F238E27FC236}">
                <a16:creationId xmlns:a16="http://schemas.microsoft.com/office/drawing/2014/main" id="{61CA1294-7B71-7473-B21D-4A74987754F2}"/>
              </a:ext>
            </a:extLst>
          </p:cNvPr>
          <p:cNvSpPr txBox="1"/>
          <p:nvPr/>
        </p:nvSpPr>
        <p:spPr>
          <a:xfrm>
            <a:off x="262012" y="1178289"/>
            <a:ext cx="1989929" cy="507831"/>
          </a:xfrm>
          <a:prstGeom prst="rect">
            <a:avLst/>
          </a:prstGeom>
          <a:solidFill>
            <a:srgbClr val="B0ADD3"/>
          </a:solidFill>
        </p:spPr>
        <p:txBody>
          <a:bodyPr wrap="square" rtlCol="0">
            <a:spAutoFit/>
          </a:bodyPr>
          <a:lstStyle/>
          <a:p>
            <a:r>
              <a:rPr lang="fr-CH" sz="1350" b="1" dirty="0">
                <a:solidFill>
                  <a:srgbClr val="FF0000"/>
                </a:solidFill>
              </a:rPr>
              <a:t>4th Skimmer</a:t>
            </a:r>
          </a:p>
          <a:p>
            <a:r>
              <a:rPr lang="fr-CH" sz="1350" b="1" dirty="0">
                <a:solidFill>
                  <a:srgbClr val="FF0000"/>
                </a:solidFill>
              </a:rPr>
              <a:t>(Gas return </a:t>
            </a:r>
            <a:r>
              <a:rPr lang="fr-CH" sz="1350" b="1" dirty="0" err="1">
                <a:solidFill>
                  <a:srgbClr val="FF0000"/>
                </a:solidFill>
              </a:rPr>
              <a:t>blockage</a:t>
            </a:r>
            <a:r>
              <a:rPr lang="fr-CH" sz="1350" b="1" dirty="0">
                <a:solidFill>
                  <a:srgbClr val="FF0000"/>
                </a:solidFill>
              </a:rPr>
              <a:t>)</a:t>
            </a:r>
            <a:endParaRPr lang="en-US" sz="1350" b="1" dirty="0">
              <a:solidFill>
                <a:srgbClr val="FF0000"/>
              </a:solidFill>
            </a:endParaRPr>
          </a:p>
        </p:txBody>
      </p:sp>
      <p:cxnSp>
        <p:nvCxnSpPr>
          <p:cNvPr id="49" name="Straight Arrow Connector 48">
            <a:extLst>
              <a:ext uri="{FF2B5EF4-FFF2-40B4-BE49-F238E27FC236}">
                <a16:creationId xmlns:a16="http://schemas.microsoft.com/office/drawing/2014/main" id="{7E7C4BB8-4225-8E36-4F17-28E4FADAB5C7}"/>
              </a:ext>
            </a:extLst>
          </p:cNvPr>
          <p:cNvCxnSpPr>
            <a:cxnSpLocks/>
          </p:cNvCxnSpPr>
          <p:nvPr/>
        </p:nvCxnSpPr>
        <p:spPr>
          <a:xfrm>
            <a:off x="1012858" y="1638015"/>
            <a:ext cx="744921" cy="179098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0" name="Picture 49">
            <a:extLst>
              <a:ext uri="{FF2B5EF4-FFF2-40B4-BE49-F238E27FC236}">
                <a16:creationId xmlns:a16="http://schemas.microsoft.com/office/drawing/2014/main" id="{0ACD0D2D-F46C-9FF2-DFC0-95ADDF687FC9}"/>
              </a:ext>
            </a:extLst>
          </p:cNvPr>
          <p:cNvPicPr>
            <a:picLocks noChangeAspect="1"/>
          </p:cNvPicPr>
          <p:nvPr/>
        </p:nvPicPr>
        <p:blipFill>
          <a:blip r:embed="rId3"/>
          <a:stretch>
            <a:fillRect/>
          </a:stretch>
        </p:blipFill>
        <p:spPr>
          <a:xfrm>
            <a:off x="6958000" y="1159856"/>
            <a:ext cx="5054283" cy="3477060"/>
          </a:xfrm>
          <a:prstGeom prst="rect">
            <a:avLst/>
          </a:prstGeom>
        </p:spPr>
      </p:pic>
    </p:spTree>
    <p:extLst>
      <p:ext uri="{BB962C8B-B14F-4D97-AF65-F5344CB8AC3E}">
        <p14:creationId xmlns:p14="http://schemas.microsoft.com/office/powerpoint/2010/main" val="3263161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4" grpId="0" animBg="1"/>
      <p:bldP spid="37" grpId="0" animBg="1"/>
      <p:bldP spid="41" grpId="0" animBg="1"/>
      <p:bldP spid="45" grpId="0" animBg="1"/>
      <p:bldP spid="47" grpId="0" animBg="1"/>
      <p:bldP spid="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56304"/>
            <a:ext cx="10560000" cy="720000"/>
          </a:xfrm>
        </p:spPr>
        <p:txBody>
          <a:bodyPr/>
          <a:lstStyle/>
          <a:p>
            <a:r>
              <a:rPr lang="en-GB" dirty="0"/>
              <a:t>BGC tunnel installation today (Phase 1)</a:t>
            </a:r>
          </a:p>
        </p:txBody>
      </p:sp>
      <p:sp>
        <p:nvSpPr>
          <p:cNvPr id="4" name="Footer Placeholder 3"/>
          <p:cNvSpPr>
            <a:spLocks noGrp="1"/>
          </p:cNvSpPr>
          <p:nvPr>
            <p:ph type="ftr" sz="quarter" idx="11"/>
          </p:nvPr>
        </p:nvSpPr>
        <p:spPr>
          <a:xfrm>
            <a:off x="2393696" y="6356351"/>
            <a:ext cx="8836000" cy="360000"/>
          </a:xfrm>
        </p:spPr>
        <p:txBody>
          <a:bodyPr/>
          <a:lstStyle/>
          <a:p>
            <a:r>
              <a:rPr lang="en-GB"/>
              <a:t>BGC collaboration meeting 30 03 2022 </a:t>
            </a:r>
          </a:p>
        </p:txBody>
      </p:sp>
      <p:sp>
        <p:nvSpPr>
          <p:cNvPr id="16" name="Slide Number Placeholder 15">
            <a:extLst>
              <a:ext uri="{FF2B5EF4-FFF2-40B4-BE49-F238E27FC236}">
                <a16:creationId xmlns:a16="http://schemas.microsoft.com/office/drawing/2014/main" id="{02D9AD3F-CF05-4A3A-89EC-9D084905AC6D}"/>
              </a:ext>
            </a:extLst>
          </p:cNvPr>
          <p:cNvSpPr>
            <a:spLocks noGrp="1"/>
          </p:cNvSpPr>
          <p:nvPr>
            <p:ph type="sldNum" sz="quarter" idx="12"/>
          </p:nvPr>
        </p:nvSpPr>
        <p:spPr/>
        <p:txBody>
          <a:bodyPr/>
          <a:lstStyle/>
          <a:p>
            <a:fld id="{BFDCA1C4-9514-7B4F-976F-D92F7E296653}" type="slidenum">
              <a:rPr lang="en-GB" smtClean="0"/>
              <a:pPr/>
              <a:t>5</a:t>
            </a:fld>
            <a:endParaRPr lang="en-GB"/>
          </a:p>
        </p:txBody>
      </p:sp>
      <p:grpSp>
        <p:nvGrpSpPr>
          <p:cNvPr id="3" name="Group 2">
            <a:extLst>
              <a:ext uri="{FF2B5EF4-FFF2-40B4-BE49-F238E27FC236}">
                <a16:creationId xmlns:a16="http://schemas.microsoft.com/office/drawing/2014/main" id="{B72F92E8-4B31-4228-94D7-A7E31FB8326B}"/>
              </a:ext>
            </a:extLst>
          </p:cNvPr>
          <p:cNvGrpSpPr/>
          <p:nvPr/>
        </p:nvGrpSpPr>
        <p:grpSpPr>
          <a:xfrm>
            <a:off x="680044" y="725424"/>
            <a:ext cx="11428332" cy="6189911"/>
            <a:chOff x="680044" y="725424"/>
            <a:chExt cx="11428332" cy="6189911"/>
          </a:xfrm>
        </p:grpSpPr>
        <p:pic>
          <p:nvPicPr>
            <p:cNvPr id="6" name="Picture 5" descr="A picture containing indoor, miller&#10;&#10;Description automatically generated">
              <a:extLst>
                <a:ext uri="{FF2B5EF4-FFF2-40B4-BE49-F238E27FC236}">
                  <a16:creationId xmlns:a16="http://schemas.microsoft.com/office/drawing/2014/main" id="{CEF1DEF9-4542-4FD3-81B7-18804510482F}"/>
                </a:ext>
              </a:extLst>
            </p:cNvPr>
            <p:cNvPicPr>
              <a:picLocks noChangeAspect="1"/>
            </p:cNvPicPr>
            <p:nvPr/>
          </p:nvPicPr>
          <p:blipFill>
            <a:blip r:embed="rId2"/>
            <a:stretch>
              <a:fillRect/>
            </a:stretch>
          </p:blipFill>
          <p:spPr>
            <a:xfrm>
              <a:off x="680044" y="725424"/>
              <a:ext cx="10902356" cy="6132576"/>
            </a:xfrm>
            <a:prstGeom prst="rect">
              <a:avLst/>
            </a:prstGeom>
          </p:spPr>
        </p:pic>
        <p:cxnSp>
          <p:nvCxnSpPr>
            <p:cNvPr id="12" name="Straight Arrow Connector 11">
              <a:extLst>
                <a:ext uri="{FF2B5EF4-FFF2-40B4-BE49-F238E27FC236}">
                  <a16:creationId xmlns:a16="http://schemas.microsoft.com/office/drawing/2014/main" id="{28458656-F811-4F75-BB2D-3C2DEF6C29DA}"/>
                </a:ext>
              </a:extLst>
            </p:cNvPr>
            <p:cNvCxnSpPr>
              <a:cxnSpLocks/>
            </p:cNvCxnSpPr>
            <p:nvPr/>
          </p:nvCxnSpPr>
          <p:spPr>
            <a:xfrm flipH="1">
              <a:off x="8304492" y="1658848"/>
              <a:ext cx="1164336" cy="250404"/>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DBDB6BF3-74C6-47F1-9F39-FD47C293649F}"/>
                </a:ext>
              </a:extLst>
            </p:cNvPr>
            <p:cNvSpPr txBox="1"/>
            <p:nvPr/>
          </p:nvSpPr>
          <p:spPr>
            <a:xfrm>
              <a:off x="9468828" y="1398523"/>
              <a:ext cx="1773936" cy="369332"/>
            </a:xfrm>
            <a:prstGeom prst="rect">
              <a:avLst/>
            </a:prstGeom>
            <a:solidFill>
              <a:schemeClr val="bg1"/>
            </a:solidFill>
          </p:spPr>
          <p:txBody>
            <a:bodyPr wrap="square" rtlCol="0">
              <a:spAutoFit/>
            </a:bodyPr>
            <a:lstStyle/>
            <a:p>
              <a:r>
                <a:rPr lang="en-GB"/>
                <a:t>Optical system</a:t>
              </a:r>
            </a:p>
          </p:txBody>
        </p:sp>
        <p:cxnSp>
          <p:nvCxnSpPr>
            <p:cNvPr id="17" name="Straight Arrow Connector 16">
              <a:extLst>
                <a:ext uri="{FF2B5EF4-FFF2-40B4-BE49-F238E27FC236}">
                  <a16:creationId xmlns:a16="http://schemas.microsoft.com/office/drawing/2014/main" id="{E287A42C-8DA6-4AE4-AB88-7272D3945A45}"/>
                </a:ext>
              </a:extLst>
            </p:cNvPr>
            <p:cNvCxnSpPr>
              <a:cxnSpLocks/>
              <a:stCxn id="18" idx="1"/>
            </p:cNvCxnSpPr>
            <p:nvPr/>
          </p:nvCxnSpPr>
          <p:spPr>
            <a:xfrm flipH="1">
              <a:off x="8656320" y="3663724"/>
              <a:ext cx="897409" cy="250184"/>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EF3FB43E-6FE8-492C-97F0-DCCCBD768608}"/>
                </a:ext>
              </a:extLst>
            </p:cNvPr>
            <p:cNvSpPr txBox="1"/>
            <p:nvPr/>
          </p:nvSpPr>
          <p:spPr>
            <a:xfrm>
              <a:off x="9553729" y="3479058"/>
              <a:ext cx="2245944" cy="369332"/>
            </a:xfrm>
            <a:prstGeom prst="rect">
              <a:avLst/>
            </a:prstGeom>
            <a:solidFill>
              <a:schemeClr val="bg1"/>
            </a:solidFill>
          </p:spPr>
          <p:txBody>
            <a:bodyPr wrap="square" rtlCol="0">
              <a:spAutoFit/>
            </a:bodyPr>
            <a:lstStyle/>
            <a:p>
              <a:r>
                <a:rPr lang="en-GB"/>
                <a:t>3x Gate valves</a:t>
              </a:r>
            </a:p>
          </p:txBody>
        </p:sp>
        <p:sp>
          <p:nvSpPr>
            <p:cNvPr id="20" name="TextBox 19">
              <a:extLst>
                <a:ext uri="{FF2B5EF4-FFF2-40B4-BE49-F238E27FC236}">
                  <a16:creationId xmlns:a16="http://schemas.microsoft.com/office/drawing/2014/main" id="{EBC0BE34-D549-428B-8CBB-75BB63E27673}"/>
                </a:ext>
              </a:extLst>
            </p:cNvPr>
            <p:cNvSpPr txBox="1"/>
            <p:nvPr/>
          </p:nvSpPr>
          <p:spPr>
            <a:xfrm>
              <a:off x="757644" y="6417844"/>
              <a:ext cx="2778036" cy="369332"/>
            </a:xfrm>
            <a:prstGeom prst="rect">
              <a:avLst/>
            </a:prstGeom>
            <a:solidFill>
              <a:schemeClr val="bg1"/>
            </a:solidFill>
          </p:spPr>
          <p:txBody>
            <a:bodyPr wrap="square" rtlCol="0">
              <a:spAutoFit/>
            </a:bodyPr>
            <a:lstStyle/>
            <a:p>
              <a:r>
                <a:rPr lang="en-GB"/>
                <a:t>BGI gas injection system</a:t>
              </a:r>
            </a:p>
          </p:txBody>
        </p:sp>
        <p:cxnSp>
          <p:nvCxnSpPr>
            <p:cNvPr id="21" name="Straight Arrow Connector 20">
              <a:extLst>
                <a:ext uri="{FF2B5EF4-FFF2-40B4-BE49-F238E27FC236}">
                  <a16:creationId xmlns:a16="http://schemas.microsoft.com/office/drawing/2014/main" id="{AFAE52B1-54AB-415A-8962-607CD79CD471}"/>
                </a:ext>
              </a:extLst>
            </p:cNvPr>
            <p:cNvCxnSpPr>
              <a:cxnSpLocks/>
              <a:stCxn id="20" idx="3"/>
            </p:cNvCxnSpPr>
            <p:nvPr/>
          </p:nvCxnSpPr>
          <p:spPr>
            <a:xfrm flipV="1">
              <a:off x="3535680" y="6132576"/>
              <a:ext cx="1617180" cy="469934"/>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49EA6BC1-64DE-4C5F-810A-5227012CD91D}"/>
                </a:ext>
              </a:extLst>
            </p:cNvPr>
            <p:cNvCxnSpPr>
              <a:cxnSpLocks/>
              <a:stCxn id="24" idx="1"/>
            </p:cNvCxnSpPr>
            <p:nvPr/>
          </p:nvCxnSpPr>
          <p:spPr>
            <a:xfrm flipH="1">
              <a:off x="8534400" y="3079444"/>
              <a:ext cx="1164336" cy="190819"/>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6FC27AD3-DD8D-4D43-B752-80DF63B8F09E}"/>
                </a:ext>
              </a:extLst>
            </p:cNvPr>
            <p:cNvSpPr txBox="1"/>
            <p:nvPr/>
          </p:nvSpPr>
          <p:spPr>
            <a:xfrm>
              <a:off x="9698736" y="2894778"/>
              <a:ext cx="2176272" cy="369332"/>
            </a:xfrm>
            <a:prstGeom prst="rect">
              <a:avLst/>
            </a:prstGeom>
            <a:solidFill>
              <a:schemeClr val="bg1"/>
            </a:solidFill>
          </p:spPr>
          <p:txBody>
            <a:bodyPr wrap="square" rtlCol="0">
              <a:spAutoFit/>
            </a:bodyPr>
            <a:lstStyle/>
            <a:p>
              <a:r>
                <a:rPr lang="en-GB"/>
                <a:t>Local BGI Penning</a:t>
              </a:r>
            </a:p>
          </p:txBody>
        </p:sp>
        <p:cxnSp>
          <p:nvCxnSpPr>
            <p:cNvPr id="25" name="Straight Arrow Connector 24">
              <a:extLst>
                <a:ext uri="{FF2B5EF4-FFF2-40B4-BE49-F238E27FC236}">
                  <a16:creationId xmlns:a16="http://schemas.microsoft.com/office/drawing/2014/main" id="{1B6F7F15-2793-452F-BB64-0F2614DFD421}"/>
                </a:ext>
              </a:extLst>
            </p:cNvPr>
            <p:cNvCxnSpPr>
              <a:cxnSpLocks/>
              <a:stCxn id="26" idx="1"/>
            </p:cNvCxnSpPr>
            <p:nvPr/>
          </p:nvCxnSpPr>
          <p:spPr>
            <a:xfrm flipH="1" flipV="1">
              <a:off x="8330810" y="5299094"/>
              <a:ext cx="1119048" cy="619422"/>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283E4D5D-1264-427C-8D23-820A2B4F850A}"/>
                </a:ext>
              </a:extLst>
            </p:cNvPr>
            <p:cNvSpPr txBox="1"/>
            <p:nvPr/>
          </p:nvSpPr>
          <p:spPr>
            <a:xfrm>
              <a:off x="9449858" y="5595350"/>
              <a:ext cx="2245944" cy="646331"/>
            </a:xfrm>
            <a:prstGeom prst="rect">
              <a:avLst/>
            </a:prstGeom>
            <a:solidFill>
              <a:schemeClr val="bg1"/>
            </a:solidFill>
          </p:spPr>
          <p:txBody>
            <a:bodyPr wrap="square" rtlCol="0">
              <a:spAutoFit/>
            </a:bodyPr>
            <a:lstStyle/>
            <a:p>
              <a:r>
                <a:rPr lang="en-GB"/>
                <a:t>Gas injection for distributed gas</a:t>
              </a:r>
            </a:p>
          </p:txBody>
        </p:sp>
        <p:sp>
          <p:nvSpPr>
            <p:cNvPr id="30" name="TextBox 29">
              <a:extLst>
                <a:ext uri="{FF2B5EF4-FFF2-40B4-BE49-F238E27FC236}">
                  <a16:creationId xmlns:a16="http://schemas.microsoft.com/office/drawing/2014/main" id="{4DBA422D-DE79-4E58-B94F-F8DC52772663}"/>
                </a:ext>
              </a:extLst>
            </p:cNvPr>
            <p:cNvSpPr txBox="1"/>
            <p:nvPr/>
          </p:nvSpPr>
          <p:spPr>
            <a:xfrm>
              <a:off x="10676701" y="5041163"/>
              <a:ext cx="1431675" cy="369332"/>
            </a:xfrm>
            <a:prstGeom prst="rect">
              <a:avLst/>
            </a:prstGeom>
            <a:solidFill>
              <a:schemeClr val="bg1"/>
            </a:solidFill>
          </p:spPr>
          <p:txBody>
            <a:bodyPr wrap="square" rtlCol="0">
              <a:spAutoFit/>
            </a:bodyPr>
            <a:lstStyle/>
            <a:p>
              <a:r>
                <a:rPr lang="en-GB"/>
                <a:t>Local Racks</a:t>
              </a:r>
            </a:p>
          </p:txBody>
        </p:sp>
        <p:cxnSp>
          <p:nvCxnSpPr>
            <p:cNvPr id="31" name="Straight Arrow Connector 30">
              <a:extLst>
                <a:ext uri="{FF2B5EF4-FFF2-40B4-BE49-F238E27FC236}">
                  <a16:creationId xmlns:a16="http://schemas.microsoft.com/office/drawing/2014/main" id="{001D4DFF-C86D-44C9-BFC7-7D3520E66083}"/>
                </a:ext>
              </a:extLst>
            </p:cNvPr>
            <p:cNvCxnSpPr>
              <a:cxnSpLocks/>
            </p:cNvCxnSpPr>
            <p:nvPr/>
          </p:nvCxnSpPr>
          <p:spPr>
            <a:xfrm flipH="1" flipV="1">
              <a:off x="10676701" y="4513675"/>
              <a:ext cx="155891" cy="527488"/>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25B9251B-60F3-4D13-AB91-327B0EDF659D}"/>
                </a:ext>
              </a:extLst>
            </p:cNvPr>
            <p:cNvCxnSpPr>
              <a:cxnSpLocks/>
              <a:stCxn id="30" idx="1"/>
            </p:cNvCxnSpPr>
            <p:nvPr/>
          </p:nvCxnSpPr>
          <p:spPr>
            <a:xfrm flipH="1" flipV="1">
              <a:off x="9116568" y="5195920"/>
              <a:ext cx="1560133" cy="29909"/>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993897A3-317A-4DDE-864B-4E925BE0A126}"/>
                </a:ext>
              </a:extLst>
            </p:cNvPr>
            <p:cNvSpPr txBox="1"/>
            <p:nvPr/>
          </p:nvSpPr>
          <p:spPr>
            <a:xfrm>
              <a:off x="930515" y="5195920"/>
              <a:ext cx="2778036" cy="369332"/>
            </a:xfrm>
            <a:prstGeom prst="rect">
              <a:avLst/>
            </a:prstGeom>
            <a:solidFill>
              <a:schemeClr val="bg1"/>
            </a:solidFill>
          </p:spPr>
          <p:txBody>
            <a:bodyPr wrap="square" rtlCol="0">
              <a:spAutoFit/>
            </a:bodyPr>
            <a:lstStyle/>
            <a:p>
              <a:r>
                <a:rPr lang="en-GB"/>
                <a:t>BGC cables for Phase 2</a:t>
              </a:r>
            </a:p>
          </p:txBody>
        </p:sp>
        <p:cxnSp>
          <p:nvCxnSpPr>
            <p:cNvPr id="39" name="Straight Arrow Connector 38">
              <a:extLst>
                <a:ext uri="{FF2B5EF4-FFF2-40B4-BE49-F238E27FC236}">
                  <a16:creationId xmlns:a16="http://schemas.microsoft.com/office/drawing/2014/main" id="{4B0D490D-30C1-4C71-9F93-02EDFC5036A0}"/>
                </a:ext>
              </a:extLst>
            </p:cNvPr>
            <p:cNvCxnSpPr>
              <a:cxnSpLocks/>
            </p:cNvCxnSpPr>
            <p:nvPr/>
          </p:nvCxnSpPr>
          <p:spPr>
            <a:xfrm flipV="1">
              <a:off x="3708551" y="5195920"/>
              <a:ext cx="1759561" cy="264876"/>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9DADDB17-541B-4805-98CC-CECFFF2BB971}"/>
                </a:ext>
              </a:extLst>
            </p:cNvPr>
            <p:cNvSpPr txBox="1"/>
            <p:nvPr/>
          </p:nvSpPr>
          <p:spPr>
            <a:xfrm>
              <a:off x="8008496" y="6269004"/>
              <a:ext cx="1815756" cy="646331"/>
            </a:xfrm>
            <a:prstGeom prst="rect">
              <a:avLst/>
            </a:prstGeom>
            <a:solidFill>
              <a:schemeClr val="bg1"/>
            </a:solidFill>
          </p:spPr>
          <p:txBody>
            <a:bodyPr wrap="square" rtlCol="0">
              <a:spAutoFit/>
            </a:bodyPr>
            <a:lstStyle/>
            <a:p>
              <a:r>
                <a:rPr lang="en-GB"/>
                <a:t>Phase 2 gas injection valves</a:t>
              </a:r>
            </a:p>
          </p:txBody>
        </p:sp>
        <p:cxnSp>
          <p:nvCxnSpPr>
            <p:cNvPr id="43" name="Straight Arrow Connector 42">
              <a:extLst>
                <a:ext uri="{FF2B5EF4-FFF2-40B4-BE49-F238E27FC236}">
                  <a16:creationId xmlns:a16="http://schemas.microsoft.com/office/drawing/2014/main" id="{5E0FA2D6-5C79-43EC-9FD6-B4A5E9E232C2}"/>
                </a:ext>
              </a:extLst>
            </p:cNvPr>
            <p:cNvCxnSpPr>
              <a:cxnSpLocks/>
            </p:cNvCxnSpPr>
            <p:nvPr/>
          </p:nvCxnSpPr>
          <p:spPr>
            <a:xfrm flipH="1" flipV="1">
              <a:off x="6938994" y="6077140"/>
              <a:ext cx="1069502" cy="541974"/>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85257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384108"/>
            <a:ext cx="10560000" cy="720000"/>
          </a:xfrm>
        </p:spPr>
        <p:txBody>
          <a:bodyPr/>
          <a:lstStyle/>
          <a:p>
            <a:r>
              <a:rPr lang="en-GB" dirty="0"/>
              <a:t>Summary LHC tunnel installations (Phase 1) resulting from approved ECRs</a:t>
            </a:r>
          </a:p>
        </p:txBody>
      </p:sp>
      <p:sp>
        <p:nvSpPr>
          <p:cNvPr id="4" name="Footer Placeholder 3"/>
          <p:cNvSpPr>
            <a:spLocks noGrp="1"/>
          </p:cNvSpPr>
          <p:nvPr>
            <p:ph type="ftr" sz="quarter" idx="11"/>
          </p:nvPr>
        </p:nvSpPr>
        <p:spPr>
          <a:xfrm>
            <a:off x="2393696" y="6356351"/>
            <a:ext cx="8836000" cy="360000"/>
          </a:xfrm>
        </p:spPr>
        <p:txBody>
          <a:bodyPr/>
          <a:lstStyle/>
          <a:p>
            <a:r>
              <a:rPr lang="en-GB" dirty="0"/>
              <a:t>12</a:t>
            </a:r>
            <a:r>
              <a:rPr lang="en-GB" baseline="30000" dirty="0"/>
              <a:t>th</a:t>
            </a:r>
            <a:r>
              <a:rPr lang="en-GB" dirty="0"/>
              <a:t> HL-LHC Collaboration Meeting Uppsala 20 09 2022</a:t>
            </a:r>
          </a:p>
          <a:p>
            <a:r>
              <a:rPr lang="en-GB" noProof="0" dirty="0"/>
              <a:t> </a:t>
            </a:r>
          </a:p>
        </p:txBody>
      </p:sp>
      <p:sp>
        <p:nvSpPr>
          <p:cNvPr id="5" name="Title 1">
            <a:extLst>
              <a:ext uri="{FF2B5EF4-FFF2-40B4-BE49-F238E27FC236}">
                <a16:creationId xmlns:a16="http://schemas.microsoft.com/office/drawing/2014/main" id="{20D0F8C7-41A4-4DAB-9E28-15075360FA1F}"/>
              </a:ext>
            </a:extLst>
          </p:cNvPr>
          <p:cNvSpPr txBox="1">
            <a:spLocks/>
          </p:cNvSpPr>
          <p:nvPr/>
        </p:nvSpPr>
        <p:spPr>
          <a:xfrm>
            <a:off x="381430" y="5571980"/>
            <a:ext cx="8356169" cy="720000"/>
          </a:xfrm>
          <a:prstGeom prst="rect">
            <a:avLst/>
          </a:prstGeom>
        </p:spPr>
        <p:txBody>
          <a:bodyPr vert="horz" lIns="0" tIns="0" rIns="0" bIns="0" rtlCol="0" anchor="ctr" anchorCtr="1">
            <a:noAutofit/>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fr-CH" sz="2400" dirty="0"/>
              <a:t>ECR </a:t>
            </a:r>
            <a:r>
              <a:rPr lang="en-US" sz="2400" dirty="0"/>
              <a:t>2025553 + </a:t>
            </a:r>
            <a:r>
              <a:rPr lang="fr-CH" sz="2400" dirty="0"/>
              <a:t>ECR </a:t>
            </a:r>
            <a:r>
              <a:rPr lang="en-US" sz="2400" dirty="0"/>
              <a:t>2363497  =  LS2 +  YETS 21/22</a:t>
            </a:r>
            <a:endParaRPr lang="en-GB" sz="2400" dirty="0"/>
          </a:p>
        </p:txBody>
      </p:sp>
      <p:sp>
        <p:nvSpPr>
          <p:cNvPr id="15" name="Content Placeholder 2">
            <a:extLst>
              <a:ext uri="{FF2B5EF4-FFF2-40B4-BE49-F238E27FC236}">
                <a16:creationId xmlns:a16="http://schemas.microsoft.com/office/drawing/2014/main" id="{683D49CC-426B-4CD5-ACF2-B2713DA00AC9}"/>
              </a:ext>
            </a:extLst>
          </p:cNvPr>
          <p:cNvSpPr>
            <a:spLocks noGrp="1"/>
          </p:cNvSpPr>
          <p:nvPr>
            <p:ph idx="1"/>
          </p:nvPr>
        </p:nvSpPr>
        <p:spPr>
          <a:xfrm>
            <a:off x="581302" y="1728064"/>
            <a:ext cx="10934042" cy="4020464"/>
          </a:xfrm>
          <a:noFill/>
        </p:spPr>
        <p:txBody>
          <a:bodyPr>
            <a:normAutofit fontScale="70000" lnSpcReduction="20000"/>
          </a:bodyPr>
          <a:lstStyle/>
          <a:p>
            <a:pPr marL="0" indent="0">
              <a:buNone/>
            </a:pPr>
            <a:r>
              <a:rPr lang="en-GB" sz="4600" b="1" dirty="0">
                <a:sym typeface="Wingdings" panose="05000000000000000000" pitchFamily="2" charset="2"/>
              </a:rPr>
              <a:t>Done in LS2 and YETS 21/22</a:t>
            </a:r>
          </a:p>
          <a:p>
            <a:r>
              <a:rPr lang="en-GB" sz="3600" dirty="0">
                <a:sym typeface="Wingdings" panose="05000000000000000000" pitchFamily="2" charset="2"/>
              </a:rPr>
              <a:t>BGC Installed in the LHC</a:t>
            </a:r>
          </a:p>
          <a:p>
            <a:r>
              <a:rPr lang="en-GB" sz="3600" dirty="0">
                <a:sym typeface="Wingdings" panose="05000000000000000000" pitchFamily="2" charset="2"/>
              </a:rPr>
              <a:t>Gas line is pulled from the gas bottle to the BGC (for Phase 2)</a:t>
            </a:r>
          </a:p>
          <a:p>
            <a:r>
              <a:rPr lang="en-GB" sz="3600" dirty="0">
                <a:sym typeface="Wingdings" panose="05000000000000000000" pitchFamily="2" charset="2"/>
              </a:rPr>
              <a:t>Gas line valves installed</a:t>
            </a:r>
          </a:p>
          <a:p>
            <a:r>
              <a:rPr lang="en-GB" sz="3600" dirty="0">
                <a:sym typeface="Wingdings" panose="05000000000000000000" pitchFamily="2" charset="2"/>
              </a:rPr>
              <a:t>Compressed air for the valves pulled</a:t>
            </a:r>
          </a:p>
          <a:p>
            <a:r>
              <a:rPr lang="en-GB" sz="3600" dirty="0">
                <a:sym typeface="Wingdings" panose="05000000000000000000" pitchFamily="2" charset="2"/>
              </a:rPr>
              <a:t>Power cables pulled</a:t>
            </a:r>
          </a:p>
          <a:p>
            <a:r>
              <a:rPr lang="en-GB" sz="3600" dirty="0">
                <a:sym typeface="Wingdings" panose="05000000000000000000" pitchFamily="2" charset="2"/>
              </a:rPr>
              <a:t>Fibre optics cable pulled and rack installed</a:t>
            </a:r>
          </a:p>
          <a:p>
            <a:r>
              <a:rPr lang="en-GB" sz="3600" dirty="0">
                <a:sym typeface="Wingdings" panose="05000000000000000000" pitchFamily="2" charset="2"/>
              </a:rPr>
              <a:t>BGI gas system and control rack now operational on BGC, Injection made</a:t>
            </a:r>
          </a:p>
          <a:p>
            <a:r>
              <a:rPr lang="en-GB" sz="3600" dirty="0">
                <a:sym typeface="Wingdings" panose="05000000000000000000" pitchFamily="2" charset="2"/>
              </a:rPr>
              <a:t>Optical system installed and operational</a:t>
            </a:r>
            <a:endParaRPr lang="en-US" sz="3600" dirty="0">
              <a:sym typeface="Wingdings" panose="05000000000000000000" pitchFamily="2" charset="2"/>
            </a:endParaRPr>
          </a:p>
          <a:p>
            <a:pPr marL="0" indent="0">
              <a:buNone/>
            </a:pPr>
            <a:endParaRPr lang="en-GB" sz="3600" dirty="0">
              <a:sym typeface="Wingdings" panose="05000000000000000000" pitchFamily="2" charset="2"/>
            </a:endParaRPr>
          </a:p>
        </p:txBody>
      </p:sp>
      <p:sp>
        <p:nvSpPr>
          <p:cNvPr id="16" name="Slide Number Placeholder 15">
            <a:extLst>
              <a:ext uri="{FF2B5EF4-FFF2-40B4-BE49-F238E27FC236}">
                <a16:creationId xmlns:a16="http://schemas.microsoft.com/office/drawing/2014/main" id="{02D9AD3F-CF05-4A3A-89EC-9D084905AC6D}"/>
              </a:ext>
            </a:extLst>
          </p:cNvPr>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4067056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 y="384108"/>
            <a:ext cx="11940480" cy="720000"/>
          </a:xfrm>
        </p:spPr>
        <p:txBody>
          <a:bodyPr/>
          <a:lstStyle/>
          <a:p>
            <a:r>
              <a:rPr lang="fr-CH" sz="3200" dirty="0"/>
              <a:t>V3 Phase 1: </a:t>
            </a:r>
            <a:r>
              <a:rPr lang="fr-CH" sz="3200" dirty="0" err="1"/>
              <a:t>Operational</a:t>
            </a:r>
            <a:r>
              <a:rPr lang="en-GB" sz="3200" dirty="0"/>
              <a:t> for distributed  gas injection</a:t>
            </a:r>
            <a:br>
              <a:rPr lang="en-GB" sz="3200" dirty="0"/>
            </a:br>
            <a:r>
              <a:rPr lang="en-GB" sz="3200" b="0" dirty="0"/>
              <a:t> (more see Ondrej)</a:t>
            </a:r>
          </a:p>
        </p:txBody>
      </p:sp>
      <p:sp>
        <p:nvSpPr>
          <p:cNvPr id="4" name="Footer Placeholder 3"/>
          <p:cNvSpPr>
            <a:spLocks noGrp="1"/>
          </p:cNvSpPr>
          <p:nvPr>
            <p:ph type="ftr" sz="quarter" idx="11"/>
          </p:nvPr>
        </p:nvSpPr>
        <p:spPr>
          <a:xfrm>
            <a:off x="2393696" y="6356351"/>
            <a:ext cx="8836000" cy="360000"/>
          </a:xfrm>
        </p:spPr>
        <p:txBody>
          <a:bodyPr/>
          <a:lstStyle/>
          <a:p>
            <a:r>
              <a:rPr lang="fr-CH" dirty="0"/>
              <a:t>BGC collaboration meeting 30 03 2022</a:t>
            </a:r>
            <a:endParaRPr lang="en-GB" noProof="0" dirty="0"/>
          </a:p>
        </p:txBody>
      </p:sp>
      <p:sp>
        <p:nvSpPr>
          <p:cNvPr id="3" name="Slide Number Placeholder 2">
            <a:extLst>
              <a:ext uri="{FF2B5EF4-FFF2-40B4-BE49-F238E27FC236}">
                <a16:creationId xmlns:a16="http://schemas.microsoft.com/office/drawing/2014/main" id="{F06D65AF-5920-47BD-9E99-0E13A975BC29}"/>
              </a:ext>
            </a:extLst>
          </p:cNvPr>
          <p:cNvSpPr>
            <a:spLocks noGrp="1"/>
          </p:cNvSpPr>
          <p:nvPr>
            <p:ph type="sldNum" sz="quarter" idx="12"/>
          </p:nvPr>
        </p:nvSpPr>
        <p:spPr/>
        <p:txBody>
          <a:bodyPr/>
          <a:lstStyle/>
          <a:p>
            <a:fld id="{BFDCA1C4-9514-7B4F-976F-D92F7E296653}" type="slidenum">
              <a:rPr lang="fr-FR" smtClean="0"/>
              <a:pPr/>
              <a:t>7</a:t>
            </a:fld>
            <a:endParaRPr lang="fr-FR"/>
          </a:p>
        </p:txBody>
      </p:sp>
      <p:pic>
        <p:nvPicPr>
          <p:cNvPr id="10" name="Picture 9" descr="A picture containing indoor, green, engine, miller&#10;&#10;Description automatically generated">
            <a:extLst>
              <a:ext uri="{FF2B5EF4-FFF2-40B4-BE49-F238E27FC236}">
                <a16:creationId xmlns:a16="http://schemas.microsoft.com/office/drawing/2014/main" id="{373455C0-1B3D-483A-B940-E4B371509835}"/>
              </a:ext>
            </a:extLst>
          </p:cNvPr>
          <p:cNvPicPr>
            <a:picLocks noChangeAspect="1"/>
          </p:cNvPicPr>
          <p:nvPr/>
        </p:nvPicPr>
        <p:blipFill>
          <a:blip r:embed="rId2"/>
          <a:stretch>
            <a:fillRect/>
          </a:stretch>
        </p:blipFill>
        <p:spPr>
          <a:xfrm>
            <a:off x="0" y="1231011"/>
            <a:ext cx="10003536" cy="5626989"/>
          </a:xfrm>
          <a:prstGeom prst="rect">
            <a:avLst/>
          </a:prstGeom>
        </p:spPr>
      </p:pic>
      <p:pic>
        <p:nvPicPr>
          <p:cNvPr id="1026" name="Picture 1">
            <a:extLst>
              <a:ext uri="{FF2B5EF4-FFF2-40B4-BE49-F238E27FC236}">
                <a16:creationId xmlns:a16="http://schemas.microsoft.com/office/drawing/2014/main" id="{EE773FED-BF7D-4F05-9078-62596A7600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7180" y="3383597"/>
            <a:ext cx="5211958" cy="3474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Arrow Connector 12">
            <a:extLst>
              <a:ext uri="{FF2B5EF4-FFF2-40B4-BE49-F238E27FC236}">
                <a16:creationId xmlns:a16="http://schemas.microsoft.com/office/drawing/2014/main" id="{26F8B3B2-9B30-4B60-BB0F-70A24AA3DB43}"/>
              </a:ext>
            </a:extLst>
          </p:cNvPr>
          <p:cNvCxnSpPr>
            <a:cxnSpLocks/>
          </p:cNvCxnSpPr>
          <p:nvPr/>
        </p:nvCxnSpPr>
        <p:spPr>
          <a:xfrm flipH="1" flipV="1">
            <a:off x="2923165" y="3435413"/>
            <a:ext cx="4440803" cy="1523307"/>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2899C8B3-5C80-414B-B17D-034E26938476}"/>
              </a:ext>
            </a:extLst>
          </p:cNvPr>
          <p:cNvCxnSpPr>
            <a:cxnSpLocks/>
          </p:cNvCxnSpPr>
          <p:nvPr/>
        </p:nvCxnSpPr>
        <p:spPr>
          <a:xfrm flipH="1" flipV="1">
            <a:off x="8211312" y="2791968"/>
            <a:ext cx="2682240" cy="861313"/>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17" name="Table 16">
            <a:extLst>
              <a:ext uri="{FF2B5EF4-FFF2-40B4-BE49-F238E27FC236}">
                <a16:creationId xmlns:a16="http://schemas.microsoft.com/office/drawing/2014/main" id="{BE214FE4-CA17-4665-8B45-A96EF8ED16B4}"/>
              </a:ext>
            </a:extLst>
          </p:cNvPr>
          <p:cNvGraphicFramePr>
            <a:graphicFrameLocks noGrp="1"/>
          </p:cNvGraphicFramePr>
          <p:nvPr>
            <p:extLst>
              <p:ext uri="{D42A27DB-BD31-4B8C-83A1-F6EECF244321}">
                <p14:modId xmlns:p14="http://schemas.microsoft.com/office/powerpoint/2010/main" val="4256301985"/>
              </p:ext>
            </p:extLst>
          </p:nvPr>
        </p:nvGraphicFramePr>
        <p:xfrm>
          <a:off x="7052437" y="1391207"/>
          <a:ext cx="3898900" cy="891540"/>
        </p:xfrm>
        <a:graphic>
          <a:graphicData uri="http://schemas.openxmlformats.org/drawingml/2006/table">
            <a:tbl>
              <a:tblPr/>
              <a:tblGrid>
                <a:gridCol w="1447800">
                  <a:extLst>
                    <a:ext uri="{9D8B030D-6E8A-4147-A177-3AD203B41FA5}">
                      <a16:colId xmlns:a16="http://schemas.microsoft.com/office/drawing/2014/main" val="1910900308"/>
                    </a:ext>
                  </a:extLst>
                </a:gridCol>
                <a:gridCol w="1003300">
                  <a:extLst>
                    <a:ext uri="{9D8B030D-6E8A-4147-A177-3AD203B41FA5}">
                      <a16:colId xmlns:a16="http://schemas.microsoft.com/office/drawing/2014/main" val="2833465612"/>
                    </a:ext>
                  </a:extLst>
                </a:gridCol>
                <a:gridCol w="1447800">
                  <a:extLst>
                    <a:ext uri="{9D8B030D-6E8A-4147-A177-3AD203B41FA5}">
                      <a16:colId xmlns:a16="http://schemas.microsoft.com/office/drawing/2014/main" val="3849808146"/>
                    </a:ext>
                  </a:extLst>
                </a:gridCol>
              </a:tblGrid>
              <a:tr h="182880">
                <a:tc>
                  <a:txBody>
                    <a:bodyPr/>
                    <a:lstStyle/>
                    <a:p>
                      <a:pPr algn="l" fontAlgn="b"/>
                      <a:r>
                        <a:rPr lang="en-GB" sz="1100" b="1" i="0" u="none" strike="noStrike">
                          <a:solidFill>
                            <a:srgbClr val="000000"/>
                          </a:solidFill>
                          <a:effectLst/>
                          <a:latin typeface="Calibri" panose="020F0502020204030204" pitchFamily="34" charset="0"/>
                        </a:rPr>
                        <a:t>Penning VGPB.368.5L4.B</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1" i="0" u="none" strike="noStrike">
                          <a:solidFill>
                            <a:srgbClr val="000000"/>
                          </a:solidFill>
                          <a:effectLst/>
                          <a:latin typeface="Calibri" panose="020F0502020204030204" pitchFamily="34" charset="0"/>
                        </a:rPr>
                        <a:t>Penning BGC</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1" i="0" u="none" strike="noStrike">
                          <a:solidFill>
                            <a:srgbClr val="000000"/>
                          </a:solidFill>
                          <a:effectLst/>
                          <a:latin typeface="Calibri" panose="020F0502020204030204" pitchFamily="34" charset="0"/>
                        </a:rPr>
                        <a:t>Penning VGPB.443.5L4.B</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03218873"/>
                  </a:ext>
                </a:extLst>
              </a:tr>
              <a:tr h="182880">
                <a:tc>
                  <a:txBody>
                    <a:bodyPr/>
                    <a:lstStyle/>
                    <a:p>
                      <a:pPr algn="l" fontAlgn="b"/>
                      <a:r>
                        <a:rPr lang="en-GB" sz="1100" b="0" i="0" u="none" strike="noStrike">
                          <a:solidFill>
                            <a:srgbClr val="000000"/>
                          </a:solidFill>
                          <a:effectLst/>
                          <a:latin typeface="Calibri" panose="020F0502020204030204" pitchFamily="34" charset="0"/>
                        </a:rPr>
                        <a:t> 1.1E-9 mbar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dirty="0">
                          <a:solidFill>
                            <a:srgbClr val="000000"/>
                          </a:solidFill>
                          <a:effectLst/>
                          <a:latin typeface="Calibri" panose="020F0502020204030204" pitchFamily="34" charset="0"/>
                        </a:rPr>
                        <a:t> 1.5E-9 mbar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a:solidFill>
                            <a:srgbClr val="000000"/>
                          </a:solidFill>
                          <a:effectLst/>
                          <a:latin typeface="Calibri" panose="020F0502020204030204" pitchFamily="34" charset="0"/>
                        </a:rPr>
                        <a:t> 6.2E-10 mbar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71725715"/>
                  </a:ext>
                </a:extLst>
              </a:tr>
              <a:tr h="182880">
                <a:tc>
                  <a:txBody>
                    <a:bodyPr/>
                    <a:lstStyle/>
                    <a:p>
                      <a:pPr algn="l" fontAlgn="b"/>
                      <a:r>
                        <a:rPr lang="en-GB" sz="1100" b="0" i="0" u="none" strike="noStrike">
                          <a:solidFill>
                            <a:srgbClr val="000000"/>
                          </a:solidFill>
                          <a:effectLst/>
                          <a:latin typeface="Calibri" panose="020F0502020204030204" pitchFamily="34" charset="0"/>
                        </a:rPr>
                        <a:t> 9.0E-9 mbar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a:solidFill>
                            <a:srgbClr val="000000"/>
                          </a:solidFill>
                          <a:effectLst/>
                          <a:latin typeface="Calibri" panose="020F0502020204030204" pitchFamily="34" charset="0"/>
                        </a:rPr>
                        <a:t> 1.0E-8 mbar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a:solidFill>
                            <a:srgbClr val="000000"/>
                          </a:solidFill>
                          <a:effectLst/>
                          <a:latin typeface="Calibri" panose="020F0502020204030204" pitchFamily="34" charset="0"/>
                        </a:rPr>
                        <a:t> 4.4E-9 mbar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29020346"/>
                  </a:ext>
                </a:extLst>
              </a:tr>
              <a:tr h="182880">
                <a:tc>
                  <a:txBody>
                    <a:bodyPr/>
                    <a:lstStyle/>
                    <a:p>
                      <a:pPr algn="l" fontAlgn="b"/>
                      <a:r>
                        <a:rPr lang="en-GB" sz="1100" b="0" i="0" u="none" strike="noStrike">
                          <a:solidFill>
                            <a:srgbClr val="000000"/>
                          </a:solidFill>
                          <a:effectLst/>
                          <a:latin typeface="Calibri" panose="020F0502020204030204" pitchFamily="34" charset="0"/>
                        </a:rPr>
                        <a:t> 2.0E-8 mbar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a:solidFill>
                            <a:srgbClr val="000000"/>
                          </a:solidFill>
                          <a:effectLst/>
                          <a:latin typeface="Calibri" panose="020F0502020204030204" pitchFamily="34" charset="0"/>
                        </a:rPr>
                        <a:t> 2.2E-8 mbar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r>
                        <a:rPr lang="en-GB" sz="1100" b="0" i="0" u="none" strike="noStrike" dirty="0">
                          <a:solidFill>
                            <a:srgbClr val="000000"/>
                          </a:solidFill>
                          <a:effectLst/>
                          <a:latin typeface="Calibri" panose="020F0502020204030204" pitchFamily="34" charset="0"/>
                        </a:rPr>
                        <a:t> 1.0E-8 mbar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482315767"/>
                  </a:ext>
                </a:extLst>
              </a:tr>
            </a:tbl>
          </a:graphicData>
        </a:graphic>
      </p:graphicFrame>
      <p:cxnSp>
        <p:nvCxnSpPr>
          <p:cNvPr id="19" name="Straight Arrow Connector 18">
            <a:extLst>
              <a:ext uri="{FF2B5EF4-FFF2-40B4-BE49-F238E27FC236}">
                <a16:creationId xmlns:a16="http://schemas.microsoft.com/office/drawing/2014/main" id="{C5CC6602-E01A-4E89-BCF7-01631255438C}"/>
              </a:ext>
            </a:extLst>
          </p:cNvPr>
          <p:cNvCxnSpPr>
            <a:cxnSpLocks/>
          </p:cNvCxnSpPr>
          <p:nvPr/>
        </p:nvCxnSpPr>
        <p:spPr>
          <a:xfrm flipH="1">
            <a:off x="6575734" y="2282747"/>
            <a:ext cx="2135450" cy="894440"/>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3473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696" y="2566476"/>
            <a:ext cx="10560000" cy="720000"/>
          </a:xfrm>
        </p:spPr>
        <p:txBody>
          <a:bodyPr/>
          <a:lstStyle/>
          <a:p>
            <a:r>
              <a:rPr lang="en-GB" dirty="0"/>
              <a:t>A big thanks to all of you helped that we now can take data with the LHC beam and with distributed gas in the 2022 Run!!</a:t>
            </a:r>
            <a:br>
              <a:rPr lang="en-GB" dirty="0"/>
            </a:br>
            <a:br>
              <a:rPr lang="en-GB" dirty="0"/>
            </a:br>
            <a:r>
              <a:rPr lang="en-GB" dirty="0"/>
              <a:t>First Neon gas injections with LHC beam were done with the BGC via the BGI gas injection system, looking forward for more data!</a:t>
            </a:r>
          </a:p>
        </p:txBody>
      </p:sp>
      <p:sp>
        <p:nvSpPr>
          <p:cNvPr id="4" name="Footer Placeholder 3"/>
          <p:cNvSpPr>
            <a:spLocks noGrp="1"/>
          </p:cNvSpPr>
          <p:nvPr>
            <p:ph type="ftr" sz="quarter" idx="11"/>
          </p:nvPr>
        </p:nvSpPr>
        <p:spPr>
          <a:xfrm>
            <a:off x="2393696" y="6356351"/>
            <a:ext cx="8836000" cy="360000"/>
          </a:xfrm>
        </p:spPr>
        <p:txBody>
          <a:bodyPr/>
          <a:lstStyle/>
          <a:p>
            <a:r>
              <a:rPr lang="en-GB" dirty="0"/>
              <a:t>12</a:t>
            </a:r>
            <a:r>
              <a:rPr lang="en-GB" baseline="30000" dirty="0"/>
              <a:t>th</a:t>
            </a:r>
            <a:r>
              <a:rPr lang="en-GB" dirty="0"/>
              <a:t> HL-LHC Collaboration Meeting Uppsala 20 09 2022</a:t>
            </a:r>
          </a:p>
          <a:p>
            <a:endParaRPr lang="en-GB" noProof="0" dirty="0"/>
          </a:p>
        </p:txBody>
      </p:sp>
      <p:sp>
        <p:nvSpPr>
          <p:cNvPr id="16" name="Slide Number Placeholder 15">
            <a:extLst>
              <a:ext uri="{FF2B5EF4-FFF2-40B4-BE49-F238E27FC236}">
                <a16:creationId xmlns:a16="http://schemas.microsoft.com/office/drawing/2014/main" id="{02D9AD3F-CF05-4A3A-89EC-9D084905AC6D}"/>
              </a:ext>
            </a:extLst>
          </p:cNvPr>
          <p:cNvSpPr>
            <a:spLocks noGrp="1"/>
          </p:cNvSpPr>
          <p:nvPr>
            <p:ph type="sldNum" sz="quarter" idx="12"/>
          </p:nvPr>
        </p:nvSpPr>
        <p:spPr/>
        <p:txBody>
          <a:bodyPr/>
          <a:lstStyle/>
          <a:p>
            <a:fld id="{BFDCA1C4-9514-7B4F-976F-D92F7E296653}" type="slidenum">
              <a:rPr lang="fr-FR" smtClean="0"/>
              <a:pPr/>
              <a:t>8</a:t>
            </a:fld>
            <a:endParaRPr lang="fr-FR" dirty="0"/>
          </a:p>
        </p:txBody>
      </p:sp>
    </p:spTree>
    <p:extLst>
      <p:ext uri="{BB962C8B-B14F-4D97-AF65-F5344CB8AC3E}">
        <p14:creationId xmlns:p14="http://schemas.microsoft.com/office/powerpoint/2010/main" val="3168473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0704" y="497150"/>
            <a:ext cx="10588752" cy="720000"/>
          </a:xfrm>
        </p:spPr>
        <p:txBody>
          <a:bodyPr/>
          <a:lstStyle/>
          <a:p>
            <a:r>
              <a:rPr lang="en-GB" sz="3100" dirty="0"/>
              <a:t>Phase 2 instrument with Gas Curtain delivered from Cockcroft Institute/Liverpool University to CERN in March 2022 </a:t>
            </a:r>
            <a:r>
              <a:rPr lang="en-GB" sz="3100" dirty="0">
                <a:sym typeface="Wingdings" panose="05000000000000000000" pitchFamily="2" charset="2"/>
              </a:rPr>
              <a:t> This is the real thing…</a:t>
            </a:r>
            <a:endParaRPr lang="en-GB" sz="3100" dirty="0"/>
          </a:p>
        </p:txBody>
      </p:sp>
      <p:sp>
        <p:nvSpPr>
          <p:cNvPr id="4" name="Footer Placeholder 3"/>
          <p:cNvSpPr>
            <a:spLocks noGrp="1"/>
          </p:cNvSpPr>
          <p:nvPr>
            <p:ph type="ftr" sz="quarter" idx="11"/>
          </p:nvPr>
        </p:nvSpPr>
        <p:spPr>
          <a:xfrm>
            <a:off x="2444834" y="6450849"/>
            <a:ext cx="8836000" cy="360000"/>
          </a:xfrm>
        </p:spPr>
        <p:txBody>
          <a:bodyPr/>
          <a:lstStyle/>
          <a:p>
            <a:r>
              <a:rPr lang="en-GB" dirty="0"/>
              <a:t>12</a:t>
            </a:r>
            <a:r>
              <a:rPr lang="en-GB" baseline="30000" dirty="0"/>
              <a:t>th</a:t>
            </a:r>
            <a:r>
              <a:rPr lang="en-GB" dirty="0"/>
              <a:t> HL-LHC Collaboration Meeting Uppsala 20 09 2022</a:t>
            </a:r>
          </a:p>
        </p:txBody>
      </p:sp>
      <p:sp>
        <p:nvSpPr>
          <p:cNvPr id="13" name="Content Placeholder 2">
            <a:extLst>
              <a:ext uri="{FF2B5EF4-FFF2-40B4-BE49-F238E27FC236}">
                <a16:creationId xmlns:a16="http://schemas.microsoft.com/office/drawing/2014/main" id="{894DFB49-4107-4574-95F2-4DBF5A53A18F}"/>
              </a:ext>
            </a:extLst>
          </p:cNvPr>
          <p:cNvSpPr txBox="1">
            <a:spLocks/>
          </p:cNvSpPr>
          <p:nvPr/>
        </p:nvSpPr>
        <p:spPr>
          <a:xfrm>
            <a:off x="1195645" y="5166105"/>
            <a:ext cx="9800709" cy="1370246"/>
          </a:xfrm>
          <a:prstGeom prst="rect">
            <a:avLst/>
          </a:prstGeom>
        </p:spPr>
        <p:txBody>
          <a:bodyPr vert="horz" lIns="0" tIns="0" rIns="0" bIns="0" rtlCol="0">
            <a:normAutofit/>
          </a:bodyPr>
          <a:lst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buNone/>
            </a:pPr>
            <a:endParaRPr lang="en-GB" sz="3200" dirty="0"/>
          </a:p>
        </p:txBody>
      </p:sp>
      <p:sp>
        <p:nvSpPr>
          <p:cNvPr id="20" name="Slide Number Placeholder 19">
            <a:extLst>
              <a:ext uri="{FF2B5EF4-FFF2-40B4-BE49-F238E27FC236}">
                <a16:creationId xmlns:a16="http://schemas.microsoft.com/office/drawing/2014/main" id="{9BAEB878-0944-450E-BD62-C56663F2A095}"/>
              </a:ext>
            </a:extLst>
          </p:cNvPr>
          <p:cNvSpPr>
            <a:spLocks noGrp="1"/>
          </p:cNvSpPr>
          <p:nvPr>
            <p:ph type="sldNum" sz="quarter" idx="12"/>
          </p:nvPr>
        </p:nvSpPr>
        <p:spPr/>
        <p:txBody>
          <a:bodyPr/>
          <a:lstStyle/>
          <a:p>
            <a:fld id="{BFDCA1C4-9514-7B4F-976F-D92F7E296653}" type="slidenum">
              <a:rPr lang="en-GB" smtClean="0"/>
              <a:pPr/>
              <a:t>9</a:t>
            </a:fld>
            <a:endParaRPr lang="en-GB" dirty="0"/>
          </a:p>
        </p:txBody>
      </p:sp>
      <p:pic>
        <p:nvPicPr>
          <p:cNvPr id="5" name="Picture 4" descr="A picture containing text, indoor, equipment, engine&#10;&#10;Description automatically generated">
            <a:extLst>
              <a:ext uri="{FF2B5EF4-FFF2-40B4-BE49-F238E27FC236}">
                <a16:creationId xmlns:a16="http://schemas.microsoft.com/office/drawing/2014/main" id="{6E796955-34A5-4063-86CD-09D4282B7EBE}"/>
              </a:ext>
            </a:extLst>
          </p:cNvPr>
          <p:cNvPicPr>
            <a:picLocks noChangeAspect="1"/>
          </p:cNvPicPr>
          <p:nvPr/>
        </p:nvPicPr>
        <p:blipFill>
          <a:blip r:embed="rId2"/>
          <a:stretch>
            <a:fillRect/>
          </a:stretch>
        </p:blipFill>
        <p:spPr>
          <a:xfrm>
            <a:off x="1427818" y="1570255"/>
            <a:ext cx="8618390" cy="4847845"/>
          </a:xfrm>
          <a:prstGeom prst="rect">
            <a:avLst/>
          </a:prstGeom>
        </p:spPr>
      </p:pic>
      <p:cxnSp>
        <p:nvCxnSpPr>
          <p:cNvPr id="14" name="Straight Arrow Connector 13">
            <a:extLst>
              <a:ext uri="{FF2B5EF4-FFF2-40B4-BE49-F238E27FC236}">
                <a16:creationId xmlns:a16="http://schemas.microsoft.com/office/drawing/2014/main" id="{AAF5D053-ED4B-46E4-AD96-D78633F17704}"/>
              </a:ext>
            </a:extLst>
          </p:cNvPr>
          <p:cNvCxnSpPr>
            <a:cxnSpLocks/>
            <a:stCxn id="15" idx="1"/>
          </p:cNvCxnSpPr>
          <p:nvPr/>
        </p:nvCxnSpPr>
        <p:spPr>
          <a:xfrm flipH="1">
            <a:off x="6016752" y="4003326"/>
            <a:ext cx="1575816" cy="316915"/>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9771C68C-2E44-4DE2-8AD4-4163E8BC2592}"/>
              </a:ext>
            </a:extLst>
          </p:cNvPr>
          <p:cNvSpPr txBox="1"/>
          <p:nvPr/>
        </p:nvSpPr>
        <p:spPr>
          <a:xfrm>
            <a:off x="7592568" y="3818660"/>
            <a:ext cx="3712464" cy="369332"/>
          </a:xfrm>
          <a:prstGeom prst="rect">
            <a:avLst/>
          </a:prstGeom>
          <a:solidFill>
            <a:schemeClr val="bg1"/>
          </a:solidFill>
        </p:spPr>
        <p:txBody>
          <a:bodyPr wrap="square" rtlCol="0">
            <a:spAutoFit/>
          </a:bodyPr>
          <a:lstStyle/>
          <a:p>
            <a:r>
              <a:rPr lang="en-GB"/>
              <a:t>Dump side between beam pipes</a:t>
            </a:r>
            <a:endParaRPr lang="en-GB" dirty="0"/>
          </a:p>
        </p:txBody>
      </p:sp>
      <p:cxnSp>
        <p:nvCxnSpPr>
          <p:cNvPr id="16" name="Straight Arrow Connector 15">
            <a:extLst>
              <a:ext uri="{FF2B5EF4-FFF2-40B4-BE49-F238E27FC236}">
                <a16:creationId xmlns:a16="http://schemas.microsoft.com/office/drawing/2014/main" id="{13CC703A-B324-4B74-97E0-E761898E3D94}"/>
              </a:ext>
            </a:extLst>
          </p:cNvPr>
          <p:cNvCxnSpPr>
            <a:cxnSpLocks/>
            <a:stCxn id="17" idx="1"/>
          </p:cNvCxnSpPr>
          <p:nvPr/>
        </p:nvCxnSpPr>
        <p:spPr>
          <a:xfrm flipH="1">
            <a:off x="4803648" y="3067921"/>
            <a:ext cx="2771716" cy="741591"/>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399331D4-236F-41BB-B5AB-44957612E829}"/>
              </a:ext>
            </a:extLst>
          </p:cNvPr>
          <p:cNvSpPr txBox="1"/>
          <p:nvPr/>
        </p:nvSpPr>
        <p:spPr>
          <a:xfrm>
            <a:off x="7575364" y="2744755"/>
            <a:ext cx="4617720" cy="646331"/>
          </a:xfrm>
          <a:prstGeom prst="rect">
            <a:avLst/>
          </a:prstGeom>
          <a:solidFill>
            <a:schemeClr val="bg1"/>
          </a:solidFill>
        </p:spPr>
        <p:txBody>
          <a:bodyPr wrap="square" rtlCol="0">
            <a:spAutoFit/>
          </a:bodyPr>
          <a:lstStyle/>
          <a:p>
            <a:r>
              <a:rPr lang="en-GB"/>
              <a:t>Interaction chamber </a:t>
            </a:r>
            <a:r>
              <a:rPr lang="en-GB">
                <a:sym typeface="Wingdings" panose="05000000000000000000" pitchFamily="2" charset="2"/>
              </a:rPr>
              <a:t> Sister/Brother chamber already installed in the LHC  </a:t>
            </a:r>
            <a:r>
              <a:rPr lang="en-GB"/>
              <a:t> </a:t>
            </a:r>
            <a:endParaRPr lang="en-GB" dirty="0"/>
          </a:p>
        </p:txBody>
      </p:sp>
      <p:sp>
        <p:nvSpPr>
          <p:cNvPr id="18" name="TextBox 17">
            <a:extLst>
              <a:ext uri="{FF2B5EF4-FFF2-40B4-BE49-F238E27FC236}">
                <a16:creationId xmlns:a16="http://schemas.microsoft.com/office/drawing/2014/main" id="{947A88B9-558F-45AF-8947-0881A04EA59A}"/>
              </a:ext>
            </a:extLst>
          </p:cNvPr>
          <p:cNvSpPr txBox="1"/>
          <p:nvPr/>
        </p:nvSpPr>
        <p:spPr>
          <a:xfrm>
            <a:off x="2045394" y="5676834"/>
            <a:ext cx="2861886" cy="646331"/>
          </a:xfrm>
          <a:prstGeom prst="rect">
            <a:avLst/>
          </a:prstGeom>
          <a:solidFill>
            <a:schemeClr val="bg1"/>
          </a:solidFill>
        </p:spPr>
        <p:txBody>
          <a:bodyPr wrap="square" rtlCol="0">
            <a:spAutoFit/>
          </a:bodyPr>
          <a:lstStyle/>
          <a:p>
            <a:r>
              <a:rPr lang="en-GB" dirty="0"/>
              <a:t>E-gun in lab instead of LHC beam or EBTS beam</a:t>
            </a:r>
          </a:p>
        </p:txBody>
      </p:sp>
      <p:cxnSp>
        <p:nvCxnSpPr>
          <p:cNvPr id="21" name="Straight Arrow Connector 20">
            <a:extLst>
              <a:ext uri="{FF2B5EF4-FFF2-40B4-BE49-F238E27FC236}">
                <a16:creationId xmlns:a16="http://schemas.microsoft.com/office/drawing/2014/main" id="{052EA2AD-5B50-45D8-B9F9-E67CBE84EF89}"/>
              </a:ext>
            </a:extLst>
          </p:cNvPr>
          <p:cNvCxnSpPr>
            <a:cxnSpLocks/>
          </p:cNvCxnSpPr>
          <p:nvPr/>
        </p:nvCxnSpPr>
        <p:spPr>
          <a:xfrm flipH="1" flipV="1">
            <a:off x="2907792" y="5128700"/>
            <a:ext cx="822960" cy="548134"/>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1BA60BAC-59D3-4DD9-AE8B-F19FD1C1B24D}"/>
              </a:ext>
            </a:extLst>
          </p:cNvPr>
          <p:cNvCxnSpPr>
            <a:cxnSpLocks/>
          </p:cNvCxnSpPr>
          <p:nvPr/>
        </p:nvCxnSpPr>
        <p:spPr>
          <a:xfrm>
            <a:off x="1749552" y="2340985"/>
            <a:ext cx="1795272" cy="1287218"/>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6D7AD2D-E2D0-403D-9EDE-48B94FAFCD29}"/>
              </a:ext>
            </a:extLst>
          </p:cNvPr>
          <p:cNvSpPr txBox="1"/>
          <p:nvPr/>
        </p:nvSpPr>
        <p:spPr>
          <a:xfrm>
            <a:off x="112776" y="1971653"/>
            <a:ext cx="2795016" cy="646331"/>
          </a:xfrm>
          <a:prstGeom prst="rect">
            <a:avLst/>
          </a:prstGeom>
          <a:solidFill>
            <a:schemeClr val="bg1"/>
          </a:solidFill>
        </p:spPr>
        <p:txBody>
          <a:bodyPr wrap="square" rtlCol="0">
            <a:spAutoFit/>
          </a:bodyPr>
          <a:lstStyle/>
          <a:p>
            <a:r>
              <a:rPr lang="en-GB"/>
              <a:t>Gas injection chamber </a:t>
            </a:r>
            <a:r>
              <a:rPr lang="en-GB">
                <a:sym typeface="Wingdings" panose="05000000000000000000" pitchFamily="2" charset="2"/>
              </a:rPr>
              <a:t> Passage side in tunnel</a:t>
            </a:r>
            <a:endParaRPr lang="en-GB" dirty="0"/>
          </a:p>
        </p:txBody>
      </p:sp>
      <p:cxnSp>
        <p:nvCxnSpPr>
          <p:cNvPr id="25" name="Straight Arrow Connector 24">
            <a:extLst>
              <a:ext uri="{FF2B5EF4-FFF2-40B4-BE49-F238E27FC236}">
                <a16:creationId xmlns:a16="http://schemas.microsoft.com/office/drawing/2014/main" id="{E5F5215D-BD00-43C6-B420-F1446696EF5B}"/>
              </a:ext>
            </a:extLst>
          </p:cNvPr>
          <p:cNvCxnSpPr>
            <a:cxnSpLocks/>
          </p:cNvCxnSpPr>
          <p:nvPr/>
        </p:nvCxnSpPr>
        <p:spPr>
          <a:xfrm flipH="1">
            <a:off x="4565904" y="1983523"/>
            <a:ext cx="2682240" cy="800333"/>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A3F9BC44-4956-4064-B27C-3FEFD230B570}"/>
              </a:ext>
            </a:extLst>
          </p:cNvPr>
          <p:cNvSpPr txBox="1"/>
          <p:nvPr/>
        </p:nvSpPr>
        <p:spPr>
          <a:xfrm>
            <a:off x="7117079" y="1606936"/>
            <a:ext cx="4043173" cy="646331"/>
          </a:xfrm>
          <a:prstGeom prst="rect">
            <a:avLst/>
          </a:prstGeom>
          <a:solidFill>
            <a:schemeClr val="bg1"/>
          </a:solidFill>
        </p:spPr>
        <p:txBody>
          <a:bodyPr wrap="square" rtlCol="0">
            <a:spAutoFit/>
          </a:bodyPr>
          <a:lstStyle/>
          <a:p>
            <a:r>
              <a:rPr lang="en-GB"/>
              <a:t>Optical system </a:t>
            </a:r>
            <a:r>
              <a:rPr lang="en-GB">
                <a:sym typeface="Wingdings" panose="05000000000000000000" pitchFamily="2" charset="2"/>
              </a:rPr>
              <a:t> parallel system already installed in LHC</a:t>
            </a:r>
            <a:endParaRPr lang="en-GB" dirty="0"/>
          </a:p>
        </p:txBody>
      </p:sp>
      <p:cxnSp>
        <p:nvCxnSpPr>
          <p:cNvPr id="30" name="Straight Arrow Connector 29">
            <a:extLst>
              <a:ext uri="{FF2B5EF4-FFF2-40B4-BE49-F238E27FC236}">
                <a16:creationId xmlns:a16="http://schemas.microsoft.com/office/drawing/2014/main" id="{CADF20F7-0112-48DE-A382-27C27EA0E8FB}"/>
              </a:ext>
            </a:extLst>
          </p:cNvPr>
          <p:cNvCxnSpPr>
            <a:cxnSpLocks/>
          </p:cNvCxnSpPr>
          <p:nvPr/>
        </p:nvCxnSpPr>
        <p:spPr>
          <a:xfrm flipV="1">
            <a:off x="4803648" y="4274104"/>
            <a:ext cx="341376" cy="820152"/>
          </a:xfrm>
          <a:prstGeom prst="straightConnector1">
            <a:avLst/>
          </a:prstGeom>
          <a:ln w="381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2D4039C6-6CC0-445E-A267-2A292BC3F421}"/>
              </a:ext>
            </a:extLst>
          </p:cNvPr>
          <p:cNvSpPr txBox="1"/>
          <p:nvPr/>
        </p:nvSpPr>
        <p:spPr>
          <a:xfrm>
            <a:off x="3598164" y="5069335"/>
            <a:ext cx="1790886" cy="369332"/>
          </a:xfrm>
          <a:prstGeom prst="rect">
            <a:avLst/>
          </a:prstGeom>
          <a:solidFill>
            <a:schemeClr val="bg1"/>
          </a:solidFill>
        </p:spPr>
        <p:txBody>
          <a:bodyPr wrap="square" rtlCol="0">
            <a:spAutoFit/>
          </a:bodyPr>
          <a:lstStyle/>
          <a:p>
            <a:r>
              <a:rPr lang="fr-CH" dirty="0"/>
              <a:t>3x </a:t>
            </a:r>
            <a:r>
              <a:rPr lang="fr-CH" dirty="0" err="1"/>
              <a:t>Gate</a:t>
            </a:r>
            <a:r>
              <a:rPr lang="fr-CH" dirty="0"/>
              <a:t> valves</a:t>
            </a:r>
            <a:endParaRPr lang="en-GB" dirty="0"/>
          </a:p>
        </p:txBody>
      </p:sp>
    </p:spTree>
    <p:extLst>
      <p:ext uri="{BB962C8B-B14F-4D97-AF65-F5344CB8AC3E}">
        <p14:creationId xmlns:p14="http://schemas.microsoft.com/office/powerpoint/2010/main" val="3657946092"/>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53028</TotalTime>
  <Words>1720</Words>
  <Application>Microsoft Office PowerPoint</Application>
  <PresentationFormat>Widescreen</PresentationFormat>
  <Paragraphs>340</Paragraphs>
  <Slides>31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Lora</vt:lpstr>
      <vt:lpstr>Wingdings</vt:lpstr>
      <vt:lpstr>Thème Office</vt:lpstr>
      <vt:lpstr>Beam Gas Curtain (BGC) Design and Plans</vt:lpstr>
      <vt:lpstr>Content</vt:lpstr>
      <vt:lpstr>BGC Collaborations</vt:lpstr>
      <vt:lpstr>Beam Gas Curtain principle</vt:lpstr>
      <vt:lpstr>BGC tunnel installation today (Phase 1)</vt:lpstr>
      <vt:lpstr>Summary LHC tunnel installations (Phase 1) resulting from approved ECRs</vt:lpstr>
      <vt:lpstr>V3 Phase 1: Operational for distributed  gas injection  (more see Ondrej)</vt:lpstr>
      <vt:lpstr>A big thanks to all of you helped that we now can take data with the LHC beam and with distributed gas in the 2022 Run!!  First Neon gas injections with LHC beam were done with the BGC via the BGI gas injection system, looking forward for more data!</vt:lpstr>
      <vt:lpstr>Phase 2 instrument with Gas Curtain delivered from Cockcroft Institute/Liverpool University to CERN in March 2022  This is the real thing…</vt:lpstr>
      <vt:lpstr>PowerPoint Presentation</vt:lpstr>
      <vt:lpstr>Phase 2: Go from Laboratory Vacuum system to LHC compatible Vacuum System</vt:lpstr>
      <vt:lpstr>Before installation in the LHC: Test on Electron Beam Test Stand (EBTS) Current situation; Electron Gun &amp; Collector Current</vt:lpstr>
      <vt:lpstr>BGC on Electron Beam Test Stand (EBTS)</vt:lpstr>
      <vt:lpstr>Phase 2 Installation in LHC</vt:lpstr>
      <vt:lpstr>Phase 2 to be installed in green</vt:lpstr>
      <vt:lpstr>Timeline v3</vt:lpstr>
      <vt:lpstr>BGC V4: Design constraints</vt:lpstr>
      <vt:lpstr>BGC V4 Installation environment P4 right </vt:lpstr>
      <vt:lpstr>BGC V4 Space constraints Point 4 Right</vt:lpstr>
      <vt:lpstr>BGC V4 Space constraints Point 4 Right</vt:lpstr>
      <vt:lpstr>BGC V3/V4 Space comparison</vt:lpstr>
      <vt:lpstr>V4 related to Space: Optimise conductances to remove injected gas</vt:lpstr>
      <vt:lpstr>BGC V4 in HEL</vt:lpstr>
      <vt:lpstr>BGC V4 Installation Mock-up: Procedure checked</vt:lpstr>
      <vt:lpstr>Summary v3</vt:lpstr>
      <vt:lpstr>Summary v4</vt:lpstr>
      <vt:lpstr>Questions?</vt:lpstr>
      <vt:lpstr>BGC Phase 1</vt:lpstr>
      <vt:lpstr>BGI Gas injection system next to BGC</vt:lpstr>
      <vt:lpstr>Final BGC version (V4) in HEL, here 4R</vt:lpstr>
      <vt:lpstr>Design of final instrument (V4) for HEL well in Progress Challenge: Space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BGC on the HEL test stand</dc:title>
  <dc:creator>Ray</dc:creator>
  <cp:lastModifiedBy>Gerhard Schneider</cp:lastModifiedBy>
  <cp:revision>263</cp:revision>
  <dcterms:created xsi:type="dcterms:W3CDTF">2020-10-22T13:26:01Z</dcterms:created>
  <dcterms:modified xsi:type="dcterms:W3CDTF">2022-09-19T14:16:52Z</dcterms:modified>
</cp:coreProperties>
</file>