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96" r:id="rId2"/>
    <p:sldId id="639" r:id="rId3"/>
    <p:sldId id="663" r:id="rId4"/>
    <p:sldId id="662" r:id="rId5"/>
    <p:sldId id="659" r:id="rId6"/>
    <p:sldId id="610" r:id="rId7"/>
    <p:sldId id="658" r:id="rId8"/>
    <p:sldId id="638" r:id="rId9"/>
    <p:sldId id="637" r:id="rId10"/>
    <p:sldId id="624" r:id="rId11"/>
    <p:sldId id="653" r:id="rId12"/>
    <p:sldId id="641" r:id="rId13"/>
    <p:sldId id="647" r:id="rId14"/>
    <p:sldId id="547" r:id="rId15"/>
    <p:sldId id="648" r:id="rId16"/>
    <p:sldId id="649" r:id="rId17"/>
    <p:sldId id="667" r:id="rId18"/>
    <p:sldId id="650" r:id="rId19"/>
    <p:sldId id="643" r:id="rId20"/>
    <p:sldId id="664" r:id="rId21"/>
    <p:sldId id="666" r:id="rId22"/>
    <p:sldId id="665" r:id="rId23"/>
    <p:sldId id="651" r:id="rId24"/>
    <p:sldId id="656" r:id="rId25"/>
    <p:sldId id="537" r:id="rId26"/>
  </p:sldIdLst>
  <p:sldSz cx="9144000" cy="5143500" type="screen16x9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04" autoAdjust="0"/>
    <p:restoredTop sz="83941" autoAdjust="0"/>
  </p:normalViewPr>
  <p:slideViewPr>
    <p:cSldViewPr snapToObjects="1" showGuides="1">
      <p:cViewPr varScale="1">
        <p:scale>
          <a:sx n="87" d="100"/>
          <a:sy n="87" d="100"/>
        </p:scale>
        <p:origin x="208" y="536"/>
      </p:cViewPr>
      <p:guideLst>
        <p:guide orient="horz" pos="3060"/>
        <p:guide pos="2880"/>
      </p:guideLst>
    </p:cSldViewPr>
  </p:slideViewPr>
  <p:outlineViewPr>
    <p:cViewPr>
      <p:scale>
        <a:sx n="33" d="100"/>
        <a:sy n="33" d="100"/>
      </p:scale>
      <p:origin x="0" y="-5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11" d="100"/>
          <a:sy n="111" d="100"/>
        </p:scale>
        <p:origin x="43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 dirty="0">
                <a:effectLst/>
              </a:rPr>
              <a:t>Transfer </a:t>
            </a:r>
            <a:r>
              <a:rPr lang="en-GB" sz="1400" b="0" i="0" baseline="0" dirty="0" err="1">
                <a:effectLst/>
              </a:rPr>
              <a:t>func</a:t>
            </a:r>
            <a:r>
              <a:rPr lang="en-GB" sz="1400" b="0" i="0" baseline="0" dirty="0">
                <a:effectLst/>
              </a:rPr>
              <a:t>. - str section [</a:t>
            </a:r>
            <a:r>
              <a:rPr lang="en-GB" sz="1400" b="0" i="0" baseline="0" dirty="0" err="1">
                <a:effectLst/>
              </a:rPr>
              <a:t>mT</a:t>
            </a:r>
            <a:r>
              <a:rPr lang="en-GB" sz="1400" b="0" i="0" baseline="0" dirty="0">
                <a:effectLst/>
              </a:rPr>
              <a:t>/A]</a:t>
            </a:r>
            <a:endParaRPr lang="en-GB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'z-scanning INNER Coils'!$L$7:$U$7</c:f>
              <c:numCache>
                <c:formatCode>General</c:formatCode>
                <c:ptCount val="10"/>
                <c:pt idx="0">
                  <c:v>-0.29249999999999976</c:v>
                </c:pt>
                <c:pt idx="1">
                  <c:v>-0.22749999999999981</c:v>
                </c:pt>
                <c:pt idx="2">
                  <c:v>-0.16249999999999987</c:v>
                </c:pt>
                <c:pt idx="3">
                  <c:v>-9.749999999999992E-2</c:v>
                </c:pt>
                <c:pt idx="4">
                  <c:v>-3.2499999999999973E-2</c:v>
                </c:pt>
                <c:pt idx="5">
                  <c:v>3.2499999999999973E-2</c:v>
                </c:pt>
                <c:pt idx="6">
                  <c:v>9.749999999999992E-2</c:v>
                </c:pt>
                <c:pt idx="7">
                  <c:v>0.16249999999999987</c:v>
                </c:pt>
                <c:pt idx="8">
                  <c:v>0.22749999999999981</c:v>
                </c:pt>
                <c:pt idx="9">
                  <c:v>0.29249999999999976</c:v>
                </c:pt>
              </c:numCache>
            </c:numRef>
          </c:xVal>
          <c:yVal>
            <c:numRef>
              <c:f>'z-scanning INNER Coils'!$L$10:$U$10</c:f>
              <c:numCache>
                <c:formatCode>0.000</c:formatCode>
                <c:ptCount val="10"/>
                <c:pt idx="0">
                  <c:v>1.3551706868675542</c:v>
                </c:pt>
                <c:pt idx="1">
                  <c:v>1.3554468195660858</c:v>
                </c:pt>
                <c:pt idx="2">
                  <c:v>1.3556778366677711</c:v>
                </c:pt>
                <c:pt idx="3">
                  <c:v>1.3557924869887972</c:v>
                </c:pt>
                <c:pt idx="4">
                  <c:v>1.3559366891108116</c:v>
                </c:pt>
                <c:pt idx="5">
                  <c:v>1.3559148002049792</c:v>
                </c:pt>
                <c:pt idx="6">
                  <c:v>1.3557854198632926</c:v>
                </c:pt>
                <c:pt idx="7">
                  <c:v>1.3558997514313296</c:v>
                </c:pt>
                <c:pt idx="8">
                  <c:v>1.3558596075742839</c:v>
                </c:pt>
                <c:pt idx="9">
                  <c:v>1.3551207515793955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377-6944-B714-6704907429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8197352"/>
        <c:axId val="278197680"/>
      </c:scatterChart>
      <c:valAx>
        <c:axId val="278197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Position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78197680"/>
        <c:crosses val="autoZero"/>
        <c:crossBetween val="midCat"/>
      </c:valAx>
      <c:valAx>
        <c:axId val="278197680"/>
        <c:scaling>
          <c:orientation val="minMax"/>
          <c:max val="1.3562000000000001"/>
          <c:min val="1.35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78197352"/>
        <c:crosses val="autoZero"/>
        <c:crossBetween val="midCat"/>
        <c:majorUnit val="3.0000000000000008E-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Relative</a:t>
            </a:r>
            <a:r>
              <a:rPr lang="en-GB" baseline="0" dirty="0"/>
              <a:t> a</a:t>
            </a:r>
            <a:r>
              <a:rPr lang="en-GB" dirty="0"/>
              <a:t>ngle</a:t>
            </a:r>
            <a:r>
              <a:rPr lang="en-GB" baseline="0" dirty="0"/>
              <a:t> [</a:t>
            </a:r>
            <a:r>
              <a:rPr lang="en-GB" baseline="0" dirty="0" err="1"/>
              <a:t>mrad</a:t>
            </a:r>
            <a:r>
              <a:rPr lang="en-GB" baseline="0" dirty="0"/>
              <a:t>]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'z-scanning INNER Coils'!$E$7:$AB$7</c:f>
              <c:numCache>
                <c:formatCode>General</c:formatCode>
                <c:ptCount val="24"/>
                <c:pt idx="0">
                  <c:v>-0.74749999999999939</c:v>
                </c:pt>
                <c:pt idx="1">
                  <c:v>-0.68249999999999944</c:v>
                </c:pt>
                <c:pt idx="2">
                  <c:v>-0.61749999999999949</c:v>
                </c:pt>
                <c:pt idx="3">
                  <c:v>-0.55249999999999955</c:v>
                </c:pt>
                <c:pt idx="4">
                  <c:v>-0.4874999999999996</c:v>
                </c:pt>
                <c:pt idx="5">
                  <c:v>-0.42249999999999965</c:v>
                </c:pt>
                <c:pt idx="6">
                  <c:v>-0.35749999999999971</c:v>
                </c:pt>
                <c:pt idx="7">
                  <c:v>-0.29249999999999976</c:v>
                </c:pt>
                <c:pt idx="8">
                  <c:v>-0.22749999999999981</c:v>
                </c:pt>
                <c:pt idx="9">
                  <c:v>-0.16249999999999987</c:v>
                </c:pt>
                <c:pt idx="10">
                  <c:v>-9.749999999999992E-2</c:v>
                </c:pt>
                <c:pt idx="11">
                  <c:v>-3.2499999999999973E-2</c:v>
                </c:pt>
                <c:pt idx="12">
                  <c:v>3.2499999999999973E-2</c:v>
                </c:pt>
                <c:pt idx="13">
                  <c:v>9.749999999999992E-2</c:v>
                </c:pt>
                <c:pt idx="14">
                  <c:v>0.16249999999999987</c:v>
                </c:pt>
                <c:pt idx="15">
                  <c:v>0.22749999999999981</c:v>
                </c:pt>
                <c:pt idx="16">
                  <c:v>0.29249999999999976</c:v>
                </c:pt>
                <c:pt idx="17">
                  <c:v>0.35749999999999971</c:v>
                </c:pt>
                <c:pt idx="18">
                  <c:v>0.42249999999999965</c:v>
                </c:pt>
                <c:pt idx="19">
                  <c:v>0.4874999999999996</c:v>
                </c:pt>
                <c:pt idx="20">
                  <c:v>0.55249999999999955</c:v>
                </c:pt>
                <c:pt idx="21">
                  <c:v>0.61749999999999949</c:v>
                </c:pt>
                <c:pt idx="22">
                  <c:v>0.68249999999999944</c:v>
                </c:pt>
                <c:pt idx="23">
                  <c:v>0.74749999999999939</c:v>
                </c:pt>
              </c:numCache>
            </c:numRef>
          </c:xVal>
          <c:yVal>
            <c:numRef>
              <c:f>'z-scanning INNER Coils'!$E$12:$AB$12</c:f>
              <c:numCache>
                <c:formatCode>0.00</c:formatCode>
                <c:ptCount val="24"/>
                <c:pt idx="0">
                  <c:v>1089.5117397990639</c:v>
                </c:pt>
                <c:pt idx="1">
                  <c:v>47.907381799063955</c:v>
                </c:pt>
                <c:pt idx="2">
                  <c:v>3.2581856990639153</c:v>
                </c:pt>
                <c:pt idx="3">
                  <c:v>1.1266355990639454</c:v>
                </c:pt>
                <c:pt idx="4">
                  <c:v>-0.15796405093610133</c:v>
                </c:pt>
                <c:pt idx="5">
                  <c:v>-0.33191225093608523</c:v>
                </c:pt>
                <c:pt idx="6">
                  <c:v>-0.25186290093608932</c:v>
                </c:pt>
                <c:pt idx="7">
                  <c:v>0.18628559906392184</c:v>
                </c:pt>
                <c:pt idx="8">
                  <c:v>0.1236862990639338</c:v>
                </c:pt>
                <c:pt idx="9">
                  <c:v>0.16743749906390804</c:v>
                </c:pt>
                <c:pt idx="10">
                  <c:v>0.14203564906392785</c:v>
                </c:pt>
                <c:pt idx="11">
                  <c:v>6.1785999063914687E-2</c:v>
                </c:pt>
                <c:pt idx="12">
                  <c:v>1.0536749063902562E-2</c:v>
                </c:pt>
                <c:pt idx="13">
                  <c:v>0.17938619906391295</c:v>
                </c:pt>
                <c:pt idx="14">
                  <c:v>-0.54046370093607266</c:v>
                </c:pt>
                <c:pt idx="15">
                  <c:v>0.24258759906393834</c:v>
                </c:pt>
                <c:pt idx="16">
                  <c:v>-0.60116405093606318</c:v>
                </c:pt>
                <c:pt idx="17">
                  <c:v>-0.49806220093606157</c:v>
                </c:pt>
                <c:pt idx="18">
                  <c:v>0.44198714906394798</c:v>
                </c:pt>
                <c:pt idx="19">
                  <c:v>-0.20716245093606744</c:v>
                </c:pt>
                <c:pt idx="20">
                  <c:v>0.53568664906393337</c:v>
                </c:pt>
                <c:pt idx="21">
                  <c:v>-4.1014800936068241E-2</c:v>
                </c:pt>
                <c:pt idx="22">
                  <c:v>17.245585449063924</c:v>
                </c:pt>
                <c:pt idx="23">
                  <c:v>-18.153912150936094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4FC-8949-8A37-70ECCB53D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235952"/>
        <c:axId val="341236280"/>
      </c:scatterChart>
      <c:valAx>
        <c:axId val="341235952"/>
        <c:scaling>
          <c:orientation val="minMax"/>
          <c:max val="0.8"/>
          <c:min val="-0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Position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41236280"/>
        <c:crosses val="autoZero"/>
        <c:crossBetween val="midCat"/>
        <c:majorUnit val="0.2"/>
      </c:valAx>
      <c:valAx>
        <c:axId val="341236280"/>
        <c:scaling>
          <c:orientation val="minMax"/>
          <c:max val="3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41235952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Coils'!$L$19:$L$32</c:f>
              <c:numCache>
                <c:formatCode>0.00</c:formatCode>
                <c:ptCount val="14"/>
                <c:pt idx="0">
                  <c:v>0.94895057085000001</c:v>
                </c:pt>
                <c:pt idx="1">
                  <c:v>-12.2390524387</c:v>
                </c:pt>
                <c:pt idx="2">
                  <c:v>-2.8689263449999999E-2</c:v>
                </c:pt>
                <c:pt idx="3">
                  <c:v>-5.9214733362</c:v>
                </c:pt>
                <c:pt idx="4">
                  <c:v>-0.1751300596</c:v>
                </c:pt>
                <c:pt idx="5">
                  <c:v>0.25148190260000003</c:v>
                </c:pt>
                <c:pt idx="6">
                  <c:v>-9.4238315749999996E-2</c:v>
                </c:pt>
                <c:pt idx="7">
                  <c:v>1.3567042410000001</c:v>
                </c:pt>
                <c:pt idx="8">
                  <c:v>-0.11434269325</c:v>
                </c:pt>
                <c:pt idx="9">
                  <c:v>2.8482495069500002</c:v>
                </c:pt>
                <c:pt idx="10">
                  <c:v>4.8049741300000004E-2</c:v>
                </c:pt>
                <c:pt idx="11">
                  <c:v>-1.6286865443</c:v>
                </c:pt>
                <c:pt idx="12">
                  <c:v>-7.0123785500000001E-3</c:v>
                </c:pt>
                <c:pt idx="13">
                  <c:v>0.21103802545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8E-3A45-A2F0-02C42E509F7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Coils'!$M$19:$M$32</c:f>
              <c:numCache>
                <c:formatCode>0.00</c:formatCode>
                <c:ptCount val="14"/>
                <c:pt idx="0">
                  <c:v>1.7032134890499999</c:v>
                </c:pt>
                <c:pt idx="1">
                  <c:v>-12.075238513950001</c:v>
                </c:pt>
                <c:pt idx="2">
                  <c:v>8.4337320349999995E-2</c:v>
                </c:pt>
                <c:pt idx="3">
                  <c:v>-5.7681635379500005</c:v>
                </c:pt>
                <c:pt idx="4">
                  <c:v>-0.19256099015</c:v>
                </c:pt>
                <c:pt idx="5">
                  <c:v>0.45918019560000001</c:v>
                </c:pt>
                <c:pt idx="6">
                  <c:v>-0.10719026070000001</c:v>
                </c:pt>
                <c:pt idx="7">
                  <c:v>1.3915205598</c:v>
                </c:pt>
                <c:pt idx="8">
                  <c:v>-0.1116536967</c:v>
                </c:pt>
                <c:pt idx="9">
                  <c:v>2.8591494440999998</c:v>
                </c:pt>
                <c:pt idx="10">
                  <c:v>1.9609346999999999E-3</c:v>
                </c:pt>
                <c:pt idx="11">
                  <c:v>-1.6665555536499999</c:v>
                </c:pt>
                <c:pt idx="12">
                  <c:v>-1.40034016E-2</c:v>
                </c:pt>
                <c:pt idx="13">
                  <c:v>0.21810681485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8E-3A45-A2F0-02C42E509F7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Coils'!$N$19:$N$32</c:f>
              <c:numCache>
                <c:formatCode>0.00</c:formatCode>
                <c:ptCount val="14"/>
                <c:pt idx="0">
                  <c:v>2.1621846378000003</c:v>
                </c:pt>
                <c:pt idx="1">
                  <c:v>-11.832095527650001</c:v>
                </c:pt>
                <c:pt idx="2">
                  <c:v>2.4773987100000002E-2</c:v>
                </c:pt>
                <c:pt idx="3">
                  <c:v>-5.9156241655499997</c:v>
                </c:pt>
                <c:pt idx="4">
                  <c:v>-0.24766936004999998</c:v>
                </c:pt>
                <c:pt idx="5">
                  <c:v>0.46969820554999997</c:v>
                </c:pt>
                <c:pt idx="6">
                  <c:v>-0.1155739214</c:v>
                </c:pt>
                <c:pt idx="7">
                  <c:v>1.4211378574500002</c:v>
                </c:pt>
                <c:pt idx="8">
                  <c:v>-0.13273593765</c:v>
                </c:pt>
                <c:pt idx="9">
                  <c:v>2.8856944203500001</c:v>
                </c:pt>
                <c:pt idx="10">
                  <c:v>3.0564075700000002E-2</c:v>
                </c:pt>
                <c:pt idx="11">
                  <c:v>-1.7084506124000001</c:v>
                </c:pt>
                <c:pt idx="12">
                  <c:v>-3.4919114100000002E-2</c:v>
                </c:pt>
                <c:pt idx="13">
                  <c:v>0.22647995129999998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8E-3A45-A2F0-02C42E509F75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Coils'!$O$19:$O$32</c:f>
              <c:numCache>
                <c:formatCode>0.00</c:formatCode>
                <c:ptCount val="14"/>
                <c:pt idx="0">
                  <c:v>2.0157889663999997</c:v>
                </c:pt>
                <c:pt idx="1">
                  <c:v>-11.482553958900001</c:v>
                </c:pt>
                <c:pt idx="2">
                  <c:v>7.0165148000000017E-3</c:v>
                </c:pt>
                <c:pt idx="3">
                  <c:v>-6.2053813219</c:v>
                </c:pt>
                <c:pt idx="4">
                  <c:v>-0.24833905325</c:v>
                </c:pt>
                <c:pt idx="5">
                  <c:v>0.36948912589999999</c:v>
                </c:pt>
                <c:pt idx="6">
                  <c:v>-0.12878131679999999</c:v>
                </c:pt>
                <c:pt idx="7">
                  <c:v>1.4457290828</c:v>
                </c:pt>
                <c:pt idx="8">
                  <c:v>-0.14189728164999998</c:v>
                </c:pt>
                <c:pt idx="9">
                  <c:v>2.8843988894999999</c:v>
                </c:pt>
                <c:pt idx="10">
                  <c:v>2.190796515E-2</c:v>
                </c:pt>
                <c:pt idx="11">
                  <c:v>-1.57154147925</c:v>
                </c:pt>
                <c:pt idx="12">
                  <c:v>-1.61665418E-2</c:v>
                </c:pt>
                <c:pt idx="13">
                  <c:v>0.22833118065000002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98E-3A45-A2F0-02C42E509F75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Coils'!$P$19:$P$32</c:f>
              <c:numCache>
                <c:formatCode>0.00</c:formatCode>
                <c:ptCount val="14"/>
                <c:pt idx="0">
                  <c:v>1.4780969501000001</c:v>
                </c:pt>
                <c:pt idx="1">
                  <c:v>-10.824647998850001</c:v>
                </c:pt>
                <c:pt idx="2">
                  <c:v>-7.5241232450000001E-2</c:v>
                </c:pt>
                <c:pt idx="3">
                  <c:v>-6.1487755537000002</c:v>
                </c:pt>
                <c:pt idx="4">
                  <c:v>-0.31063226165000002</c:v>
                </c:pt>
                <c:pt idx="5">
                  <c:v>0.34284587950000001</c:v>
                </c:pt>
                <c:pt idx="6">
                  <c:v>-0.13854890684999999</c:v>
                </c:pt>
                <c:pt idx="7">
                  <c:v>1.4464473545500001</c:v>
                </c:pt>
                <c:pt idx="8">
                  <c:v>-0.134211475</c:v>
                </c:pt>
                <c:pt idx="9">
                  <c:v>2.8990733742500003</c:v>
                </c:pt>
                <c:pt idx="10">
                  <c:v>2.4751821049999997E-2</c:v>
                </c:pt>
                <c:pt idx="11">
                  <c:v>-1.7239847541</c:v>
                </c:pt>
                <c:pt idx="12">
                  <c:v>-1.6400829249999999E-2</c:v>
                </c:pt>
                <c:pt idx="13">
                  <c:v>0.22718926444999998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8E-3A45-A2F0-02C42E509F75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Coils'!$Q$19:$Q$32</c:f>
              <c:numCache>
                <c:formatCode>0.00</c:formatCode>
                <c:ptCount val="14"/>
                <c:pt idx="0">
                  <c:v>1.0787021369000001</c:v>
                </c:pt>
                <c:pt idx="1">
                  <c:v>-10.083008861550001</c:v>
                </c:pt>
                <c:pt idx="2">
                  <c:v>-0.27201105949999999</c:v>
                </c:pt>
                <c:pt idx="3">
                  <c:v>-5.8621449231999998</c:v>
                </c:pt>
                <c:pt idx="4">
                  <c:v>-0.40934945795</c:v>
                </c:pt>
                <c:pt idx="5">
                  <c:v>0.41608253119999999</c:v>
                </c:pt>
                <c:pt idx="6">
                  <c:v>-0.1317588519</c:v>
                </c:pt>
                <c:pt idx="7">
                  <c:v>1.4485144913000001</c:v>
                </c:pt>
                <c:pt idx="8">
                  <c:v>-0.12659298124999999</c:v>
                </c:pt>
                <c:pt idx="9">
                  <c:v>2.9071846961999999</c:v>
                </c:pt>
                <c:pt idx="10">
                  <c:v>5.73045794E-2</c:v>
                </c:pt>
                <c:pt idx="11">
                  <c:v>-1.7206036567499998</c:v>
                </c:pt>
                <c:pt idx="12">
                  <c:v>-1.98962731E-2</c:v>
                </c:pt>
                <c:pt idx="13">
                  <c:v>0.20683668105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98E-3A45-A2F0-02C42E509F75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Coils'!$R$19:$R$32</c:f>
              <c:numCache>
                <c:formatCode>0.00</c:formatCode>
                <c:ptCount val="14"/>
                <c:pt idx="0">
                  <c:v>0.67108031960000003</c:v>
                </c:pt>
                <c:pt idx="1">
                  <c:v>-10.363415288900001</c:v>
                </c:pt>
                <c:pt idx="2">
                  <c:v>-0.33625534774999999</c:v>
                </c:pt>
                <c:pt idx="3">
                  <c:v>-5.8324189186000002</c:v>
                </c:pt>
                <c:pt idx="4">
                  <c:v>-0.36289441290000002</c:v>
                </c:pt>
                <c:pt idx="5">
                  <c:v>0.46429547370000002</c:v>
                </c:pt>
                <c:pt idx="6">
                  <c:v>-9.853668639999999E-2</c:v>
                </c:pt>
                <c:pt idx="7">
                  <c:v>1.4492239474999999</c:v>
                </c:pt>
                <c:pt idx="8">
                  <c:v>-0.12333061954999999</c:v>
                </c:pt>
                <c:pt idx="9">
                  <c:v>2.8868019104</c:v>
                </c:pt>
                <c:pt idx="10">
                  <c:v>4.1965667750000005E-2</c:v>
                </c:pt>
                <c:pt idx="11">
                  <c:v>-1.7060935557000001</c:v>
                </c:pt>
                <c:pt idx="12">
                  <c:v>-3.496765625E-2</c:v>
                </c:pt>
                <c:pt idx="13">
                  <c:v>0.2077850148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98E-3A45-A2F0-02C42E509F75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Coils'!$S$19:$S$32</c:f>
              <c:numCache>
                <c:formatCode>0.00</c:formatCode>
                <c:ptCount val="14"/>
                <c:pt idx="0">
                  <c:v>0.87588790355000001</c:v>
                </c:pt>
                <c:pt idx="1">
                  <c:v>-10.90002446175</c:v>
                </c:pt>
                <c:pt idx="2">
                  <c:v>-6.5603280149999998E-2</c:v>
                </c:pt>
                <c:pt idx="3">
                  <c:v>-5.7832358598500004</c:v>
                </c:pt>
                <c:pt idx="4">
                  <c:v>-0.24252981844999999</c:v>
                </c:pt>
                <c:pt idx="5">
                  <c:v>0.52993068990000003</c:v>
                </c:pt>
                <c:pt idx="6">
                  <c:v>-8.4015409250000006E-2</c:v>
                </c:pt>
                <c:pt idx="7">
                  <c:v>1.44479649665</c:v>
                </c:pt>
                <c:pt idx="8">
                  <c:v>-0.12668236995000001</c:v>
                </c:pt>
                <c:pt idx="9">
                  <c:v>2.8532667994500001</c:v>
                </c:pt>
                <c:pt idx="10">
                  <c:v>3.59074037E-2</c:v>
                </c:pt>
                <c:pt idx="11">
                  <c:v>-1.6917312622</c:v>
                </c:pt>
                <c:pt idx="12">
                  <c:v>-1.84038033E-2</c:v>
                </c:pt>
                <c:pt idx="13">
                  <c:v>0.2194629531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98E-3A45-A2F0-02C42E509F75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Coils'!$T$19:$T$32</c:f>
              <c:numCache>
                <c:formatCode>0.00</c:formatCode>
                <c:ptCount val="14"/>
                <c:pt idx="0">
                  <c:v>0.85853290559999995</c:v>
                </c:pt>
                <c:pt idx="1">
                  <c:v>-10.71168503765</c:v>
                </c:pt>
                <c:pt idx="2">
                  <c:v>0.15142210685000002</c:v>
                </c:pt>
                <c:pt idx="3">
                  <c:v>-5.6008901357500003</c:v>
                </c:pt>
                <c:pt idx="4">
                  <c:v>-0.18660232944999999</c:v>
                </c:pt>
                <c:pt idx="5">
                  <c:v>0.58008710445</c:v>
                </c:pt>
                <c:pt idx="6">
                  <c:v>-6.3787108049999999E-2</c:v>
                </c:pt>
                <c:pt idx="7">
                  <c:v>1.4360621035499999</c:v>
                </c:pt>
                <c:pt idx="8">
                  <c:v>-8.6587087499999993E-2</c:v>
                </c:pt>
                <c:pt idx="9">
                  <c:v>2.8287007212499997</c:v>
                </c:pt>
                <c:pt idx="10">
                  <c:v>3.5778353200000002E-2</c:v>
                </c:pt>
                <c:pt idx="11">
                  <c:v>-1.6169849634</c:v>
                </c:pt>
                <c:pt idx="12">
                  <c:v>-2.0635029149999998E-2</c:v>
                </c:pt>
                <c:pt idx="13">
                  <c:v>0.20057748184999999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8E-3A45-A2F0-02C42E509F75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Coils'!$U$19:$U$32</c:f>
              <c:numCache>
                <c:formatCode>0.00</c:formatCode>
                <c:ptCount val="14"/>
                <c:pt idx="0">
                  <c:v>0.86286081370000001</c:v>
                </c:pt>
                <c:pt idx="1">
                  <c:v>-11.040166425700001</c:v>
                </c:pt>
                <c:pt idx="2">
                  <c:v>6.3432066499999995E-2</c:v>
                </c:pt>
                <c:pt idx="3">
                  <c:v>-5.7139658689499999</c:v>
                </c:pt>
                <c:pt idx="4">
                  <c:v>-0.20657276359999999</c:v>
                </c:pt>
                <c:pt idx="5">
                  <c:v>0.52416206594999992</c:v>
                </c:pt>
                <c:pt idx="6">
                  <c:v>-6.3886897349999999E-2</c:v>
                </c:pt>
                <c:pt idx="7">
                  <c:v>1.4005994439</c:v>
                </c:pt>
                <c:pt idx="8">
                  <c:v>-0.10787663710000001</c:v>
                </c:pt>
                <c:pt idx="9">
                  <c:v>2.7869925022499999</c:v>
                </c:pt>
                <c:pt idx="10">
                  <c:v>4.5160276900000004E-2</c:v>
                </c:pt>
                <c:pt idx="11">
                  <c:v>-1.65440416635</c:v>
                </c:pt>
                <c:pt idx="12">
                  <c:v>-5.04383334E-2</c:v>
                </c:pt>
                <c:pt idx="13">
                  <c:v>0.20427124090000001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98E-3A45-A2F0-02C42E509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2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0800"/>
        <c:crosses val="autoZero"/>
        <c:crossBetween val="between"/>
        <c:majorUnit val="5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Coils'!$K$38:$K$51</c:f>
              <c:numCache>
                <c:formatCode>0.00</c:formatCode>
                <c:ptCount val="14"/>
                <c:pt idx="0">
                  <c:v>-4.2698790073500001</c:v>
                </c:pt>
                <c:pt idx="1">
                  <c:v>-0.3079835206</c:v>
                </c:pt>
                <c:pt idx="2">
                  <c:v>-4.6669182199999999E-2</c:v>
                </c:pt>
                <c:pt idx="3">
                  <c:v>2.1568989050000008E-2</c:v>
                </c:pt>
                <c:pt idx="4">
                  <c:v>0.58349712495000006</c:v>
                </c:pt>
                <c:pt idx="5">
                  <c:v>1.5061388600000001E-2</c:v>
                </c:pt>
                <c:pt idx="6">
                  <c:v>0.38506752399999999</c:v>
                </c:pt>
                <c:pt idx="7">
                  <c:v>-5.1178407199999998E-2</c:v>
                </c:pt>
                <c:pt idx="8">
                  <c:v>0.48238317819999998</c:v>
                </c:pt>
                <c:pt idx="9">
                  <c:v>-1.5749107849999992E-2</c:v>
                </c:pt>
                <c:pt idx="10">
                  <c:v>-0.38213495684999998</c:v>
                </c:pt>
                <c:pt idx="11">
                  <c:v>-6.5591346499999981E-2</c:v>
                </c:pt>
                <c:pt idx="12">
                  <c:v>7.3037670950000008E-2</c:v>
                </c:pt>
                <c:pt idx="13">
                  <c:v>-7.1795650000001238E-5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B5-7A48-9CE0-00383F04D61B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Coils'!$L$38:$L$51</c:f>
              <c:numCache>
                <c:formatCode>0.00</c:formatCode>
                <c:ptCount val="14"/>
                <c:pt idx="0">
                  <c:v>-3.43298579455</c:v>
                </c:pt>
                <c:pt idx="1">
                  <c:v>0.12057817579999996</c:v>
                </c:pt>
                <c:pt idx="2">
                  <c:v>0.30699218065</c:v>
                </c:pt>
                <c:pt idx="3">
                  <c:v>8.0600182300000003E-2</c:v>
                </c:pt>
                <c:pt idx="4">
                  <c:v>0.68885624704999993</c:v>
                </c:pt>
                <c:pt idx="5">
                  <c:v>-2.2087818449999998E-2</c:v>
                </c:pt>
                <c:pt idx="6">
                  <c:v>0.37644433529999999</c:v>
                </c:pt>
                <c:pt idx="7">
                  <c:v>-4.305774465E-2</c:v>
                </c:pt>
                <c:pt idx="8">
                  <c:v>0.459320122</c:v>
                </c:pt>
                <c:pt idx="9">
                  <c:v>-5.2017903800000008E-2</c:v>
                </c:pt>
                <c:pt idx="10">
                  <c:v>-0.36441783605</c:v>
                </c:pt>
                <c:pt idx="11">
                  <c:v>-8.6297191449999991E-2</c:v>
                </c:pt>
                <c:pt idx="12">
                  <c:v>2.6178411750000005E-2</c:v>
                </c:pt>
                <c:pt idx="13">
                  <c:v>2.6128023900000002E-2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B5-7A48-9CE0-00383F04D61B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Coils'!$M$38:$M$51</c:f>
              <c:numCache>
                <c:formatCode>0.00</c:formatCode>
                <c:ptCount val="14"/>
                <c:pt idx="0">
                  <c:v>-3.1971946716500002</c:v>
                </c:pt>
                <c:pt idx="1">
                  <c:v>0.25047444105000005</c:v>
                </c:pt>
                <c:pt idx="2">
                  <c:v>0.28001064509999996</c:v>
                </c:pt>
                <c:pt idx="3">
                  <c:v>7.3821069399999995E-2</c:v>
                </c:pt>
                <c:pt idx="4">
                  <c:v>0.70775989890000002</c:v>
                </c:pt>
                <c:pt idx="5">
                  <c:v>-3.3490500899999998E-2</c:v>
                </c:pt>
                <c:pt idx="6">
                  <c:v>0.3854826361</c:v>
                </c:pt>
                <c:pt idx="7">
                  <c:v>-5.5398350749999999E-2</c:v>
                </c:pt>
                <c:pt idx="8">
                  <c:v>0.46417484435</c:v>
                </c:pt>
                <c:pt idx="9">
                  <c:v>-7.3372132699999995E-2</c:v>
                </c:pt>
                <c:pt idx="10">
                  <c:v>-0.34012705534999998</c:v>
                </c:pt>
                <c:pt idx="11">
                  <c:v>9.319596449999995E-3</c:v>
                </c:pt>
                <c:pt idx="12">
                  <c:v>1.8460231650000006E-2</c:v>
                </c:pt>
                <c:pt idx="13">
                  <c:v>3.0240050850000005E-2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B5-7A48-9CE0-00383F04D61B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Coils'!$N$38:$N$51</c:f>
              <c:numCache>
                <c:formatCode>0.00</c:formatCode>
                <c:ptCount val="14"/>
                <c:pt idx="0">
                  <c:v>-2.7040366172999999</c:v>
                </c:pt>
                <c:pt idx="1">
                  <c:v>0.2424371749</c:v>
                </c:pt>
                <c:pt idx="2">
                  <c:v>1.2352904749999999E-2</c:v>
                </c:pt>
                <c:pt idx="3">
                  <c:v>-7.7231242700000008E-2</c:v>
                </c:pt>
                <c:pt idx="4">
                  <c:v>0.69479210975000005</c:v>
                </c:pt>
                <c:pt idx="5">
                  <c:v>-8.943535720000001E-2</c:v>
                </c:pt>
                <c:pt idx="6">
                  <c:v>0.42685377150000003</c:v>
                </c:pt>
                <c:pt idx="7">
                  <c:v>-7.8206494050000006E-2</c:v>
                </c:pt>
                <c:pt idx="8">
                  <c:v>0.47385353149999998</c:v>
                </c:pt>
                <c:pt idx="9">
                  <c:v>-8.0804958499999996E-2</c:v>
                </c:pt>
                <c:pt idx="10">
                  <c:v>-0.33055731355000001</c:v>
                </c:pt>
                <c:pt idx="11">
                  <c:v>-2.8567129349999998E-2</c:v>
                </c:pt>
                <c:pt idx="12">
                  <c:v>2.9355945450000004E-2</c:v>
                </c:pt>
                <c:pt idx="13">
                  <c:v>1.8771743749999997E-2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B5-7A48-9CE0-00383F04D61B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Coils'!$O$38:$O$51</c:f>
              <c:numCache>
                <c:formatCode>0.00</c:formatCode>
                <c:ptCount val="14"/>
                <c:pt idx="0">
                  <c:v>-2.4708523869499999</c:v>
                </c:pt>
                <c:pt idx="1">
                  <c:v>-5.0179433800000006E-2</c:v>
                </c:pt>
                <c:pt idx="2">
                  <c:v>-7.6141994049999995E-2</c:v>
                </c:pt>
                <c:pt idx="3">
                  <c:v>-0.11559960705000001</c:v>
                </c:pt>
                <c:pt idx="4">
                  <c:v>0.67326605020000008</c:v>
                </c:pt>
                <c:pt idx="5">
                  <c:v>-5.8711898499999998E-2</c:v>
                </c:pt>
                <c:pt idx="6">
                  <c:v>0.4538998306</c:v>
                </c:pt>
                <c:pt idx="7">
                  <c:v>-7.8515279699999996E-2</c:v>
                </c:pt>
                <c:pt idx="8">
                  <c:v>0.46601919980000001</c:v>
                </c:pt>
                <c:pt idx="9">
                  <c:v>-6.5315967049999993E-2</c:v>
                </c:pt>
                <c:pt idx="10">
                  <c:v>-0.3356823511</c:v>
                </c:pt>
                <c:pt idx="11">
                  <c:v>-2.4812665149999996E-2</c:v>
                </c:pt>
                <c:pt idx="12">
                  <c:v>2.0889455850000002E-2</c:v>
                </c:pt>
                <c:pt idx="13">
                  <c:v>9.2263174499999968E-3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B5-7A48-9CE0-00383F04D61B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Coils'!$P$38:$P$51</c:f>
              <c:numCache>
                <c:formatCode>0.00</c:formatCode>
                <c:ptCount val="14"/>
                <c:pt idx="0">
                  <c:v>-2.6979083418999998</c:v>
                </c:pt>
                <c:pt idx="1">
                  <c:v>-0.14401129189999998</c:v>
                </c:pt>
                <c:pt idx="2">
                  <c:v>2.540701355E-2</c:v>
                </c:pt>
                <c:pt idx="3">
                  <c:v>-6.013238395E-2</c:v>
                </c:pt>
                <c:pt idx="4">
                  <c:v>0.73057331444999996</c:v>
                </c:pt>
                <c:pt idx="5">
                  <c:v>-5.0483650549999995E-2</c:v>
                </c:pt>
                <c:pt idx="6">
                  <c:v>0.45095578135000003</c:v>
                </c:pt>
                <c:pt idx="7">
                  <c:v>-5.2986601000000001E-2</c:v>
                </c:pt>
                <c:pt idx="8">
                  <c:v>0.45997775045</c:v>
                </c:pt>
                <c:pt idx="9">
                  <c:v>-6.6519998599999991E-2</c:v>
                </c:pt>
                <c:pt idx="10">
                  <c:v>-0.29842340015000002</c:v>
                </c:pt>
                <c:pt idx="11">
                  <c:v>7.0732655199999994E-2</c:v>
                </c:pt>
                <c:pt idx="12">
                  <c:v>2.1636525150000002E-2</c:v>
                </c:pt>
                <c:pt idx="13">
                  <c:v>1.994468365E-2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B5-7A48-9CE0-00383F04D61B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Coils'!$Q$38:$Q$51</c:f>
              <c:numCache>
                <c:formatCode>0.00</c:formatCode>
                <c:ptCount val="14"/>
                <c:pt idx="0">
                  <c:v>-2.9215731739999997</c:v>
                </c:pt>
                <c:pt idx="1">
                  <c:v>3.4267136450000013E-2</c:v>
                </c:pt>
                <c:pt idx="2">
                  <c:v>-0.19995278119999998</c:v>
                </c:pt>
                <c:pt idx="3">
                  <c:v>-2.1008462449999994E-2</c:v>
                </c:pt>
                <c:pt idx="4">
                  <c:v>0.71657376289999997</c:v>
                </c:pt>
                <c:pt idx="5">
                  <c:v>-9.1780726650000005E-2</c:v>
                </c:pt>
                <c:pt idx="6">
                  <c:v>0.44801478984999998</c:v>
                </c:pt>
                <c:pt idx="7">
                  <c:v>-2.7066854250000001E-2</c:v>
                </c:pt>
                <c:pt idx="8">
                  <c:v>0.44458807555000002</c:v>
                </c:pt>
                <c:pt idx="9">
                  <c:v>-5.2791581849999998E-2</c:v>
                </c:pt>
                <c:pt idx="10">
                  <c:v>-0.32780024409999997</c:v>
                </c:pt>
                <c:pt idx="11">
                  <c:v>6.6047681899999988E-2</c:v>
                </c:pt>
                <c:pt idx="12">
                  <c:v>-5.1482073500000031E-3</c:v>
                </c:pt>
                <c:pt idx="13">
                  <c:v>2.6760493149999995E-2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B5-7A48-9CE0-00383F04D61B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Coils'!$R$38:$R$51</c:f>
              <c:numCache>
                <c:formatCode>0.00</c:formatCode>
                <c:ptCount val="14"/>
                <c:pt idx="0">
                  <c:v>-2.6795155405999997</c:v>
                </c:pt>
                <c:pt idx="1">
                  <c:v>0.15218155384999998</c:v>
                </c:pt>
                <c:pt idx="2">
                  <c:v>-0.41039726734999998</c:v>
                </c:pt>
                <c:pt idx="3">
                  <c:v>0.11721038710000001</c:v>
                </c:pt>
                <c:pt idx="4">
                  <c:v>0.59790613054999997</c:v>
                </c:pt>
                <c:pt idx="5">
                  <c:v>-5.7930769949999995E-2</c:v>
                </c:pt>
                <c:pt idx="6">
                  <c:v>0.42601317019999996</c:v>
                </c:pt>
                <c:pt idx="7">
                  <c:v>-1.8797392850000001E-2</c:v>
                </c:pt>
                <c:pt idx="8">
                  <c:v>0.42410673649999997</c:v>
                </c:pt>
                <c:pt idx="9">
                  <c:v>-3.8000371100000006E-2</c:v>
                </c:pt>
                <c:pt idx="10">
                  <c:v>-0.3534239642</c:v>
                </c:pt>
                <c:pt idx="11">
                  <c:v>-1.068550204999999E-2</c:v>
                </c:pt>
                <c:pt idx="12">
                  <c:v>-7.9720437500000046E-3</c:v>
                </c:pt>
                <c:pt idx="13">
                  <c:v>2.64357245E-2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FB5-7A48-9CE0-00383F04D61B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Coils'!$S$38:$S$51</c:f>
              <c:numCache>
                <c:formatCode>0.00</c:formatCode>
                <c:ptCount val="14"/>
                <c:pt idx="0">
                  <c:v>-2.6483815550500003</c:v>
                </c:pt>
                <c:pt idx="1">
                  <c:v>0.3121294677</c:v>
                </c:pt>
                <c:pt idx="2">
                  <c:v>-6.5441049099999996E-2</c:v>
                </c:pt>
                <c:pt idx="3">
                  <c:v>0.12029009835</c:v>
                </c:pt>
                <c:pt idx="4">
                  <c:v>0.51694648119999997</c:v>
                </c:pt>
                <c:pt idx="5">
                  <c:v>-4.0238394050000001E-2</c:v>
                </c:pt>
                <c:pt idx="6">
                  <c:v>0.37595630584999995</c:v>
                </c:pt>
                <c:pt idx="7">
                  <c:v>-2.3792982150000003E-2</c:v>
                </c:pt>
                <c:pt idx="8">
                  <c:v>0.39727295785</c:v>
                </c:pt>
                <c:pt idx="9">
                  <c:v>-4.2396178549999997E-2</c:v>
                </c:pt>
                <c:pt idx="10">
                  <c:v>-0.3059824109</c:v>
                </c:pt>
                <c:pt idx="11">
                  <c:v>-2.4018762399999977E-2</c:v>
                </c:pt>
                <c:pt idx="12">
                  <c:v>2.4949020500000002E-2</c:v>
                </c:pt>
                <c:pt idx="13">
                  <c:v>2.1134948450000003E-2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B5-7A48-9CE0-00383F04D61B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Coils'!$T$38:$T$51</c:f>
              <c:numCache>
                <c:formatCode>0.00</c:formatCode>
                <c:ptCount val="14"/>
                <c:pt idx="0">
                  <c:v>-2.7600825071499999</c:v>
                </c:pt>
                <c:pt idx="1">
                  <c:v>0.68148719639999999</c:v>
                </c:pt>
                <c:pt idx="2">
                  <c:v>0.24699831749999998</c:v>
                </c:pt>
                <c:pt idx="3">
                  <c:v>5.8087677499999997E-2</c:v>
                </c:pt>
                <c:pt idx="4">
                  <c:v>0.46344796420000001</c:v>
                </c:pt>
                <c:pt idx="5">
                  <c:v>-6.1260756499999999E-2</c:v>
                </c:pt>
                <c:pt idx="6">
                  <c:v>0.35966655464999997</c:v>
                </c:pt>
                <c:pt idx="7">
                  <c:v>-2.2681249550000001E-2</c:v>
                </c:pt>
                <c:pt idx="8">
                  <c:v>0.38042092024999996</c:v>
                </c:pt>
                <c:pt idx="9">
                  <c:v>-5.9467337349999996E-2</c:v>
                </c:pt>
                <c:pt idx="10">
                  <c:v>-0.30536946875000004</c:v>
                </c:pt>
                <c:pt idx="11">
                  <c:v>-1.368467625E-2</c:v>
                </c:pt>
                <c:pt idx="12">
                  <c:v>5.242195000000005E-3</c:v>
                </c:pt>
                <c:pt idx="13">
                  <c:v>1.8151363550000001E-2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FB5-7A48-9CE0-00383F04D61B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Coils'!$U$38:$U$51</c:f>
              <c:numCache>
                <c:formatCode>0.00</c:formatCode>
                <c:ptCount val="14"/>
                <c:pt idx="0">
                  <c:v>-2.7969620108499997</c:v>
                </c:pt>
                <c:pt idx="1">
                  <c:v>0.66500833034999995</c:v>
                </c:pt>
                <c:pt idx="2">
                  <c:v>0.32328511775000002</c:v>
                </c:pt>
                <c:pt idx="3">
                  <c:v>0.14547972439999998</c:v>
                </c:pt>
                <c:pt idx="4">
                  <c:v>0.497541599</c:v>
                </c:pt>
                <c:pt idx="5">
                  <c:v>9.2250603499999997E-3</c:v>
                </c:pt>
                <c:pt idx="6">
                  <c:v>0.36554746630000001</c:v>
                </c:pt>
                <c:pt idx="7">
                  <c:v>-4.0420224599999999E-2</c:v>
                </c:pt>
                <c:pt idx="8">
                  <c:v>0.37739053219999996</c:v>
                </c:pt>
                <c:pt idx="9">
                  <c:v>-4.8600811899999999E-2</c:v>
                </c:pt>
                <c:pt idx="10">
                  <c:v>-0.30373991505000003</c:v>
                </c:pt>
                <c:pt idx="11">
                  <c:v>-9.5739640350000002E-2</c:v>
                </c:pt>
                <c:pt idx="12">
                  <c:v>2.0221570100000003E-2</c:v>
                </c:pt>
                <c:pt idx="13">
                  <c:v>-2.655495649999999E-3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FB5-7A48-9CE0-00383F04D61B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INNER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INNER Coils'!$V$38:$V$51</c:f>
              <c:numCache>
                <c:formatCode>0.00</c:formatCode>
                <c:ptCount val="14"/>
                <c:pt idx="0">
                  <c:v>-3.07646239995</c:v>
                </c:pt>
                <c:pt idx="1">
                  <c:v>-0.98673446774999996</c:v>
                </c:pt>
                <c:pt idx="2">
                  <c:v>0.49854402539999998</c:v>
                </c:pt>
                <c:pt idx="3">
                  <c:v>0.4097276956</c:v>
                </c:pt>
                <c:pt idx="4">
                  <c:v>0.47476714399999997</c:v>
                </c:pt>
                <c:pt idx="5">
                  <c:v>0.27463208515000004</c:v>
                </c:pt>
                <c:pt idx="6">
                  <c:v>0.38876544089999998</c:v>
                </c:pt>
                <c:pt idx="7">
                  <c:v>-0.20357310475000001</c:v>
                </c:pt>
                <c:pt idx="8">
                  <c:v>0.36144809425000002</c:v>
                </c:pt>
                <c:pt idx="9">
                  <c:v>1.3874069999999995E-2</c:v>
                </c:pt>
                <c:pt idx="10">
                  <c:v>-0.26572109384999998</c:v>
                </c:pt>
                <c:pt idx="11">
                  <c:v>0.10157717254999998</c:v>
                </c:pt>
                <c:pt idx="12">
                  <c:v>-1.0123729500000067E-3</c:v>
                </c:pt>
                <c:pt idx="13">
                  <c:v>-1.932180335E-2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FB5-7A48-9CE0-00383F04D6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2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080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Transfer</a:t>
            </a:r>
            <a:r>
              <a:rPr lang="en-GB" baseline="0" dirty="0"/>
              <a:t> </a:t>
            </a:r>
            <a:r>
              <a:rPr lang="en-GB" baseline="0" dirty="0" err="1"/>
              <a:t>func</a:t>
            </a:r>
            <a:r>
              <a:rPr lang="en-GB" baseline="0" dirty="0"/>
              <a:t>. - </a:t>
            </a:r>
            <a:r>
              <a:rPr lang="en-GB" dirty="0"/>
              <a:t>str</a:t>
            </a:r>
            <a:r>
              <a:rPr lang="en-GB" baseline="0" dirty="0"/>
              <a:t> section</a:t>
            </a:r>
            <a:r>
              <a:rPr lang="en-GB" dirty="0"/>
              <a:t> [</a:t>
            </a:r>
            <a:r>
              <a:rPr lang="en-GB" dirty="0" err="1"/>
              <a:t>mT</a:t>
            </a:r>
            <a:r>
              <a:rPr lang="en-GB" dirty="0"/>
              <a:t>/A]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7.45682261208577E-2"/>
          <c:y val="0.21469949538271096"/>
          <c:w val="0.85654743339831063"/>
          <c:h val="0.5875468468507431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'z-scanning OUTER Coils'!$N$7:$U$7</c:f>
              <c:numCache>
                <c:formatCode>General</c:formatCode>
                <c:ptCount val="8"/>
                <c:pt idx="0">
                  <c:v>-0.22749999999999959</c:v>
                </c:pt>
                <c:pt idx="1">
                  <c:v>-0.16249999999999964</c:v>
                </c:pt>
                <c:pt idx="2">
                  <c:v>-9.7499999999999698E-2</c:v>
                </c:pt>
                <c:pt idx="3">
                  <c:v>-3.2499999999999751E-2</c:v>
                </c:pt>
                <c:pt idx="4">
                  <c:v>3.2500000000000195E-2</c:v>
                </c:pt>
                <c:pt idx="5">
                  <c:v>9.7500000000000142E-2</c:v>
                </c:pt>
                <c:pt idx="6">
                  <c:v>0.16250000000000009</c:v>
                </c:pt>
                <c:pt idx="7">
                  <c:v>0.22750000000000004</c:v>
                </c:pt>
              </c:numCache>
            </c:numRef>
          </c:xVal>
          <c:yVal>
            <c:numRef>
              <c:f>'z-scanning OUTER Coils'!$N$10:$U$10</c:f>
              <c:numCache>
                <c:formatCode>0.000</c:formatCode>
                <c:ptCount val="8"/>
                <c:pt idx="0">
                  <c:v>1.5779814269099042</c:v>
                </c:pt>
                <c:pt idx="1">
                  <c:v>1.5787625527111109</c:v>
                </c:pt>
                <c:pt idx="2">
                  <c:v>1.578986251075936</c:v>
                </c:pt>
                <c:pt idx="3">
                  <c:v>1.5789525194645979</c:v>
                </c:pt>
                <c:pt idx="4">
                  <c:v>1.5787716111008099</c:v>
                </c:pt>
                <c:pt idx="5">
                  <c:v>1.5786088132075882</c:v>
                </c:pt>
                <c:pt idx="6">
                  <c:v>1.5786364185909192</c:v>
                </c:pt>
                <c:pt idx="7">
                  <c:v>1.5780865778792075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AC-C44C-8E18-76F504A5FC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8197352"/>
        <c:axId val="278197680"/>
      </c:scatterChart>
      <c:valAx>
        <c:axId val="278197352"/>
        <c:scaling>
          <c:orientation val="minMax"/>
          <c:min val="-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Position (m)</a:t>
                </a:r>
              </a:p>
            </c:rich>
          </c:tx>
          <c:layout>
            <c:manualLayout>
              <c:xMode val="edge"/>
              <c:yMode val="edge"/>
              <c:x val="0.38910721247563346"/>
              <c:y val="0.901781994374773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78197680"/>
        <c:crosses val="autoZero"/>
        <c:crossBetween val="midCat"/>
      </c:valAx>
      <c:valAx>
        <c:axId val="278197680"/>
        <c:scaling>
          <c:orientation val="minMax"/>
          <c:min val="1.57789999999999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78197352"/>
        <c:crosses val="autoZero"/>
        <c:crossBetween val="midCat"/>
        <c:majorUnit val="3.0000000000000008E-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Relative</a:t>
            </a:r>
            <a:r>
              <a:rPr lang="en-GB" baseline="0" dirty="0"/>
              <a:t> a</a:t>
            </a:r>
            <a:r>
              <a:rPr lang="en-GB" dirty="0"/>
              <a:t>ngle</a:t>
            </a:r>
            <a:r>
              <a:rPr lang="en-GB" baseline="0" dirty="0"/>
              <a:t> [</a:t>
            </a:r>
            <a:r>
              <a:rPr lang="en-GB" baseline="0" dirty="0" err="1"/>
              <a:t>mrad</a:t>
            </a:r>
            <a:r>
              <a:rPr lang="en-GB" baseline="0" dirty="0"/>
              <a:t>]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'z-scanning OUTER Coils'!$E$7:$AD$7</c:f>
              <c:numCache>
                <c:formatCode>General</c:formatCode>
                <c:ptCount val="26"/>
                <c:pt idx="0">
                  <c:v>-0.81249999999999956</c:v>
                </c:pt>
                <c:pt idx="1">
                  <c:v>-0.7474999999999995</c:v>
                </c:pt>
                <c:pt idx="2">
                  <c:v>-0.68249999999999944</c:v>
                </c:pt>
                <c:pt idx="3">
                  <c:v>-0.61749999999999949</c:v>
                </c:pt>
                <c:pt idx="4">
                  <c:v>-0.55249999999999955</c:v>
                </c:pt>
                <c:pt idx="5">
                  <c:v>-0.48749999999999949</c:v>
                </c:pt>
                <c:pt idx="6">
                  <c:v>-0.42249999999999949</c:v>
                </c:pt>
                <c:pt idx="7">
                  <c:v>-0.35749999999999948</c:v>
                </c:pt>
                <c:pt idx="8">
                  <c:v>-0.29249999999999954</c:v>
                </c:pt>
                <c:pt idx="9">
                  <c:v>-0.22749999999999959</c:v>
                </c:pt>
                <c:pt idx="10">
                  <c:v>-0.16249999999999964</c:v>
                </c:pt>
                <c:pt idx="11">
                  <c:v>-9.7499999999999698E-2</c:v>
                </c:pt>
                <c:pt idx="12">
                  <c:v>-3.2499999999999751E-2</c:v>
                </c:pt>
                <c:pt idx="13">
                  <c:v>3.2500000000000195E-2</c:v>
                </c:pt>
                <c:pt idx="14">
                  <c:v>9.7500000000000142E-2</c:v>
                </c:pt>
                <c:pt idx="15">
                  <c:v>0.16250000000000009</c:v>
                </c:pt>
                <c:pt idx="16">
                  <c:v>0.22750000000000004</c:v>
                </c:pt>
                <c:pt idx="17">
                  <c:v>0.29249999999999998</c:v>
                </c:pt>
                <c:pt idx="18">
                  <c:v>0.35749999999999993</c:v>
                </c:pt>
                <c:pt idx="19">
                  <c:v>0.42249999999999988</c:v>
                </c:pt>
                <c:pt idx="20">
                  <c:v>0.48749999999999982</c:v>
                </c:pt>
                <c:pt idx="21">
                  <c:v>0.55249999999999977</c:v>
                </c:pt>
                <c:pt idx="22">
                  <c:v>0.61749999999999972</c:v>
                </c:pt>
                <c:pt idx="23">
                  <c:v>0.68249999999999966</c:v>
                </c:pt>
                <c:pt idx="24">
                  <c:v>0.74749999999999961</c:v>
                </c:pt>
                <c:pt idx="25">
                  <c:v>0.81249999999999956</c:v>
                </c:pt>
              </c:numCache>
            </c:numRef>
          </c:xVal>
          <c:yVal>
            <c:numRef>
              <c:f>'z-scanning OUTER Coils'!$E$12:$AD$12</c:f>
              <c:numCache>
                <c:formatCode>0.00</c:formatCode>
                <c:ptCount val="26"/>
                <c:pt idx="0">
                  <c:v>-1280.9481977270602</c:v>
                </c:pt>
                <c:pt idx="1">
                  <c:v>16.18049442293966</c:v>
                </c:pt>
                <c:pt idx="2">
                  <c:v>5.639202072939554</c:v>
                </c:pt>
                <c:pt idx="3">
                  <c:v>5.7543088229395778</c:v>
                </c:pt>
                <c:pt idx="4">
                  <c:v>4.3220353729397232</c:v>
                </c:pt>
                <c:pt idx="5">
                  <c:v>2.4020967729395579</c:v>
                </c:pt>
                <c:pt idx="6">
                  <c:v>1.3432465229396087</c:v>
                </c:pt>
                <c:pt idx="7">
                  <c:v>0.64295657293945396</c:v>
                </c:pt>
                <c:pt idx="8">
                  <c:v>-0.5191726270604704</c:v>
                </c:pt>
                <c:pt idx="9">
                  <c:v>-0.19820137706062724</c:v>
                </c:pt>
                <c:pt idx="10">
                  <c:v>-0.28830237706046091</c:v>
                </c:pt>
                <c:pt idx="11">
                  <c:v>-0.21205272706049527</c:v>
                </c:pt>
                <c:pt idx="12">
                  <c:v>-0.21445027706036512</c:v>
                </c:pt>
                <c:pt idx="13">
                  <c:v>-6.1317177060374206E-2</c:v>
                </c:pt>
                <c:pt idx="14">
                  <c:v>-5.3912377060328254E-2</c:v>
                </c:pt>
                <c:pt idx="15">
                  <c:v>-0.22973642706037367</c:v>
                </c:pt>
                <c:pt idx="16">
                  <c:v>-0.20240682706040047</c:v>
                </c:pt>
                <c:pt idx="17">
                  <c:v>0.26970262293957603</c:v>
                </c:pt>
                <c:pt idx="18">
                  <c:v>0.3431528229397145</c:v>
                </c:pt>
                <c:pt idx="19">
                  <c:v>-9.5255627060254255E-2</c:v>
                </c:pt>
                <c:pt idx="20">
                  <c:v>0.50555367293958398</c:v>
                </c:pt>
                <c:pt idx="21">
                  <c:v>-0.10650572706029493</c:v>
                </c:pt>
                <c:pt idx="22">
                  <c:v>0.22834392293970041</c:v>
                </c:pt>
                <c:pt idx="23">
                  <c:v>-1.091797477060453</c:v>
                </c:pt>
                <c:pt idx="24">
                  <c:v>-9.0029106770604983</c:v>
                </c:pt>
                <c:pt idx="25">
                  <c:v>-804.11529787706036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96-7749-B2B6-FBB7DD7E7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235952"/>
        <c:axId val="341236280"/>
      </c:scatterChart>
      <c:valAx>
        <c:axId val="341235952"/>
        <c:scaling>
          <c:orientation val="minMax"/>
          <c:max val="0.8"/>
          <c:min val="-0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Position</a:t>
                </a:r>
                <a:r>
                  <a:rPr lang="en-GB" baseline="0" dirty="0"/>
                  <a:t> (m)</a:t>
                </a:r>
              </a:p>
            </c:rich>
          </c:tx>
          <c:layout>
            <c:manualLayout>
              <c:xMode val="edge"/>
              <c:yMode val="edge"/>
              <c:x val="0.38910721247563346"/>
              <c:y val="0.829220094877725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41236280"/>
        <c:crosses val="autoZero"/>
        <c:crossBetween val="midCat"/>
        <c:majorUnit val="0.2"/>
      </c:valAx>
      <c:valAx>
        <c:axId val="341236280"/>
        <c:scaling>
          <c:orientation val="minMax"/>
          <c:max val="3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41235952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Coils'!$L$19:$L$32</c:f>
              <c:numCache>
                <c:formatCode>0.00</c:formatCode>
                <c:ptCount val="14"/>
                <c:pt idx="0">
                  <c:v>-0.6062412143</c:v>
                </c:pt>
                <c:pt idx="1">
                  <c:v>-18.887375068699999</c:v>
                </c:pt>
                <c:pt idx="2">
                  <c:v>-0.17442931905</c:v>
                </c:pt>
                <c:pt idx="3">
                  <c:v>0.37596151830000002</c:v>
                </c:pt>
                <c:pt idx="4">
                  <c:v>-0.37891419530000003</c:v>
                </c:pt>
                <c:pt idx="5">
                  <c:v>3.36373188495</c:v>
                </c:pt>
                <c:pt idx="6">
                  <c:v>-7.4340993899999999E-2</c:v>
                </c:pt>
                <c:pt idx="7">
                  <c:v>0.59481002685000006</c:v>
                </c:pt>
                <c:pt idx="8">
                  <c:v>7.935329399999998E-3</c:v>
                </c:pt>
                <c:pt idx="9">
                  <c:v>-3.8784785050000006E-2</c:v>
                </c:pt>
                <c:pt idx="10">
                  <c:v>4.5221686300000001E-2</c:v>
                </c:pt>
                <c:pt idx="11">
                  <c:v>3.8445806150000011E-2</c:v>
                </c:pt>
                <c:pt idx="12">
                  <c:v>-7.8967225500000023E-3</c:v>
                </c:pt>
                <c:pt idx="13">
                  <c:v>1.4956984899999999E-2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63-6241-9C48-6A268811B07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Coils'!$M$19:$M$32</c:f>
              <c:numCache>
                <c:formatCode>0.00</c:formatCode>
                <c:ptCount val="14"/>
                <c:pt idx="0">
                  <c:v>-0.1058627902</c:v>
                </c:pt>
                <c:pt idx="1">
                  <c:v>-18.8631026268</c:v>
                </c:pt>
                <c:pt idx="2">
                  <c:v>-7.3589150800000003E-2</c:v>
                </c:pt>
                <c:pt idx="3">
                  <c:v>-0.81900986435000001</c:v>
                </c:pt>
                <c:pt idx="4">
                  <c:v>-0.36782036569999998</c:v>
                </c:pt>
                <c:pt idx="5">
                  <c:v>3.3560019612500001</c:v>
                </c:pt>
                <c:pt idx="6">
                  <c:v>-9.0860656250000005E-2</c:v>
                </c:pt>
                <c:pt idx="7">
                  <c:v>0.60261097549999998</c:v>
                </c:pt>
                <c:pt idx="8">
                  <c:v>2.4175402499999991E-3</c:v>
                </c:pt>
                <c:pt idx="9">
                  <c:v>-6.3501085449999994E-2</c:v>
                </c:pt>
                <c:pt idx="10">
                  <c:v>3.3034689899999997E-2</c:v>
                </c:pt>
                <c:pt idx="11">
                  <c:v>-0.20407531264999998</c:v>
                </c:pt>
                <c:pt idx="12">
                  <c:v>2.0402759000000027E-3</c:v>
                </c:pt>
                <c:pt idx="13">
                  <c:v>6.4393166500000005E-3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63-6241-9C48-6A268811B07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Coils'!$N$19:$N$32</c:f>
              <c:numCache>
                <c:formatCode>0.00</c:formatCode>
                <c:ptCount val="14"/>
                <c:pt idx="0">
                  <c:v>0.49051485955000002</c:v>
                </c:pt>
                <c:pt idx="1">
                  <c:v>-18.383441925050001</c:v>
                </c:pt>
                <c:pt idx="2">
                  <c:v>-1.0742537500000001E-2</c:v>
                </c:pt>
                <c:pt idx="3">
                  <c:v>-0.8982167512</c:v>
                </c:pt>
                <c:pt idx="4">
                  <c:v>-0.37260349245000002</c:v>
                </c:pt>
                <c:pt idx="5">
                  <c:v>3.3408515095500002</c:v>
                </c:pt>
                <c:pt idx="6">
                  <c:v>-7.9806634250000008E-2</c:v>
                </c:pt>
                <c:pt idx="7">
                  <c:v>0.61841638385000008</c:v>
                </c:pt>
                <c:pt idx="8">
                  <c:v>2.2126822499999987E-3</c:v>
                </c:pt>
                <c:pt idx="9">
                  <c:v>-5.3270570250000003E-2</c:v>
                </c:pt>
                <c:pt idx="10">
                  <c:v>-1.4583392550000001E-2</c:v>
                </c:pt>
                <c:pt idx="11">
                  <c:v>-0.23358382814999998</c:v>
                </c:pt>
                <c:pt idx="12">
                  <c:v>1.0579978050000001E-2</c:v>
                </c:pt>
                <c:pt idx="13">
                  <c:v>-1.0622102550000002E-2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63-6241-9C48-6A268811B075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Coils'!$O$19:$O$32</c:f>
              <c:numCache>
                <c:formatCode>0.00</c:formatCode>
                <c:ptCount val="14"/>
                <c:pt idx="0">
                  <c:v>1.1926566422</c:v>
                </c:pt>
                <c:pt idx="1">
                  <c:v>-18.659921550749999</c:v>
                </c:pt>
                <c:pt idx="2">
                  <c:v>8.9390341500000005E-3</c:v>
                </c:pt>
                <c:pt idx="3">
                  <c:v>-0.99750289024999994</c:v>
                </c:pt>
                <c:pt idx="4">
                  <c:v>-0.36030626300000002</c:v>
                </c:pt>
                <c:pt idx="5">
                  <c:v>3.3305870533000004</c:v>
                </c:pt>
                <c:pt idx="6">
                  <c:v>-8.5167787999999994E-2</c:v>
                </c:pt>
                <c:pt idx="7">
                  <c:v>0.62001400289999997</c:v>
                </c:pt>
                <c:pt idx="8">
                  <c:v>1.5989648499999988E-3</c:v>
                </c:pt>
                <c:pt idx="9">
                  <c:v>-5.3135435050000006E-2</c:v>
                </c:pt>
                <c:pt idx="10">
                  <c:v>-1.0665633500000007E-3</c:v>
                </c:pt>
                <c:pt idx="11">
                  <c:v>-0.34631155045000001</c:v>
                </c:pt>
                <c:pt idx="12">
                  <c:v>3.4238096499999999E-3</c:v>
                </c:pt>
                <c:pt idx="13">
                  <c:v>7.2186436500000003E-3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63-6241-9C48-6A268811B075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Coils'!$P$19:$P$32</c:f>
              <c:numCache>
                <c:formatCode>0.00</c:formatCode>
                <c:ptCount val="14"/>
                <c:pt idx="0">
                  <c:v>1.4297380328</c:v>
                </c:pt>
                <c:pt idx="1">
                  <c:v>-18.907608985899998</c:v>
                </c:pt>
                <c:pt idx="2">
                  <c:v>-1.1698233000000001E-2</c:v>
                </c:pt>
                <c:pt idx="3">
                  <c:v>-1.0413842112</c:v>
                </c:pt>
                <c:pt idx="4">
                  <c:v>-0.36192361265</c:v>
                </c:pt>
                <c:pt idx="5">
                  <c:v>3.3274949312</c:v>
                </c:pt>
                <c:pt idx="6">
                  <c:v>-8.1363279199999999E-2</c:v>
                </c:pt>
                <c:pt idx="7">
                  <c:v>0.60611076355000004</c:v>
                </c:pt>
                <c:pt idx="8">
                  <c:v>-5.2277222500000022E-3</c:v>
                </c:pt>
                <c:pt idx="9">
                  <c:v>-6.3725143400000003E-2</c:v>
                </c:pt>
                <c:pt idx="10">
                  <c:v>-1.2390613699999997E-2</c:v>
                </c:pt>
                <c:pt idx="11">
                  <c:v>-0.30944992924999998</c:v>
                </c:pt>
                <c:pt idx="12">
                  <c:v>9.6757244499999992E-3</c:v>
                </c:pt>
                <c:pt idx="13">
                  <c:v>-6.1292515999999981E-3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63-6241-9C48-6A268811B075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Coils'!$Q$19:$Q$32</c:f>
              <c:numCache>
                <c:formatCode>0.00</c:formatCode>
                <c:ptCount val="14"/>
                <c:pt idx="0">
                  <c:v>1.4503358483</c:v>
                </c:pt>
                <c:pt idx="1">
                  <c:v>-18.747203826899998</c:v>
                </c:pt>
                <c:pt idx="2">
                  <c:v>-4.9256856000000019E-3</c:v>
                </c:pt>
                <c:pt idx="3">
                  <c:v>-1.00184887945</c:v>
                </c:pt>
                <c:pt idx="4">
                  <c:v>-0.35279357584999999</c:v>
                </c:pt>
                <c:pt idx="5">
                  <c:v>3.3336083054499999</c:v>
                </c:pt>
                <c:pt idx="6">
                  <c:v>-7.6858161950000004E-2</c:v>
                </c:pt>
                <c:pt idx="7">
                  <c:v>0.6098543018</c:v>
                </c:pt>
                <c:pt idx="8">
                  <c:v>8.5412514999999925E-4</c:v>
                </c:pt>
                <c:pt idx="9">
                  <c:v>-5.4102604250000005E-2</c:v>
                </c:pt>
                <c:pt idx="10">
                  <c:v>-3.6175044150000002E-2</c:v>
                </c:pt>
                <c:pt idx="11">
                  <c:v>-0.32047652035000002</c:v>
                </c:pt>
                <c:pt idx="12">
                  <c:v>-5.3124713999999993E-3</c:v>
                </c:pt>
                <c:pt idx="13">
                  <c:v>1.3745832999999992E-3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63-6241-9C48-6A268811B075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Coils'!$R$19:$R$32</c:f>
              <c:numCache>
                <c:formatCode>0.00</c:formatCode>
                <c:ptCount val="14"/>
                <c:pt idx="0">
                  <c:v>1.4624404013500001</c:v>
                </c:pt>
                <c:pt idx="1">
                  <c:v>-18.74801397325</c:v>
                </c:pt>
                <c:pt idx="2">
                  <c:v>7.9608466999999995E-3</c:v>
                </c:pt>
                <c:pt idx="3">
                  <c:v>-0.97919919190000004</c:v>
                </c:pt>
                <c:pt idx="4">
                  <c:v>-0.33847858754999999</c:v>
                </c:pt>
                <c:pt idx="5">
                  <c:v>3.3264929532999998</c:v>
                </c:pt>
                <c:pt idx="6">
                  <c:v>-7.4676105150000005E-2</c:v>
                </c:pt>
                <c:pt idx="7">
                  <c:v>0.61357566715</c:v>
                </c:pt>
                <c:pt idx="8">
                  <c:v>-5.8863686499999995E-3</c:v>
                </c:pt>
                <c:pt idx="9">
                  <c:v>-5.4511333450000005E-2</c:v>
                </c:pt>
                <c:pt idx="10">
                  <c:v>-8.9914363999999986E-3</c:v>
                </c:pt>
                <c:pt idx="11">
                  <c:v>-0.32497036364999998</c:v>
                </c:pt>
                <c:pt idx="12">
                  <c:v>-8.4256285000000007E-3</c:v>
                </c:pt>
                <c:pt idx="13">
                  <c:v>4.9451279499999994E-3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63-6241-9C48-6A268811B075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Coils'!$S$19:$S$32</c:f>
              <c:numCache>
                <c:formatCode>0.00</c:formatCode>
                <c:ptCount val="14"/>
                <c:pt idx="0">
                  <c:v>1.42708354595</c:v>
                </c:pt>
                <c:pt idx="1">
                  <c:v>-19.09563446045</c:v>
                </c:pt>
                <c:pt idx="2">
                  <c:v>9.5881879500000003E-3</c:v>
                </c:pt>
                <c:pt idx="3">
                  <c:v>-1.0182672828500001</c:v>
                </c:pt>
                <c:pt idx="4">
                  <c:v>-0.32768230440000001</c:v>
                </c:pt>
                <c:pt idx="5">
                  <c:v>3.3170530676999999</c:v>
                </c:pt>
                <c:pt idx="6">
                  <c:v>-7.8431278850000008E-2</c:v>
                </c:pt>
                <c:pt idx="7">
                  <c:v>0.60658010539999996</c:v>
                </c:pt>
                <c:pt idx="8">
                  <c:v>2.1948164500000013E-3</c:v>
                </c:pt>
                <c:pt idx="9">
                  <c:v>-4.6400332900000001E-2</c:v>
                </c:pt>
                <c:pt idx="10">
                  <c:v>-9.1346100000000013E-3</c:v>
                </c:pt>
                <c:pt idx="11">
                  <c:v>-0.253231808</c:v>
                </c:pt>
                <c:pt idx="12">
                  <c:v>-3.8035109999999999E-3</c:v>
                </c:pt>
                <c:pt idx="13">
                  <c:v>-2.1074230000000041E-4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263-6241-9C48-6A268811B075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Coils'!$T$19:$T$32</c:f>
              <c:numCache>
                <c:formatCode>0.00</c:formatCode>
                <c:ptCount val="14"/>
                <c:pt idx="0">
                  <c:v>1.24499818685</c:v>
                </c:pt>
                <c:pt idx="1">
                  <c:v>-19.264852905250002</c:v>
                </c:pt>
                <c:pt idx="2">
                  <c:v>2.0350648250000002E-2</c:v>
                </c:pt>
                <c:pt idx="3">
                  <c:v>-1.0457313507500001</c:v>
                </c:pt>
                <c:pt idx="4">
                  <c:v>-0.33048623649999997</c:v>
                </c:pt>
                <c:pt idx="5">
                  <c:v>3.31883773805</c:v>
                </c:pt>
                <c:pt idx="6">
                  <c:v>-7.5552239450000003E-2</c:v>
                </c:pt>
                <c:pt idx="7">
                  <c:v>0.61664787529999998</c:v>
                </c:pt>
                <c:pt idx="8">
                  <c:v>1.42192616E-2</c:v>
                </c:pt>
                <c:pt idx="9">
                  <c:v>-4.0261438250000003E-2</c:v>
                </c:pt>
                <c:pt idx="10">
                  <c:v>-1.0101172350000001E-2</c:v>
                </c:pt>
                <c:pt idx="11">
                  <c:v>-0.2892306</c:v>
                </c:pt>
                <c:pt idx="12">
                  <c:v>-2.9160761499999995E-3</c:v>
                </c:pt>
                <c:pt idx="13">
                  <c:v>1.04884473E-2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63-6241-9C48-6A268811B075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Coils'!$U$19:$U$32</c:f>
              <c:numCache>
                <c:formatCode>0.00</c:formatCode>
                <c:ptCount val="14"/>
                <c:pt idx="0">
                  <c:v>0.73200685084999995</c:v>
                </c:pt>
                <c:pt idx="1">
                  <c:v>-19.232793521849999</c:v>
                </c:pt>
                <c:pt idx="2">
                  <c:v>1.2304129999999998E-2</c:v>
                </c:pt>
                <c:pt idx="3">
                  <c:v>-1.0176154077000001</c:v>
                </c:pt>
                <c:pt idx="4">
                  <c:v>-0.32228134424999999</c:v>
                </c:pt>
                <c:pt idx="5">
                  <c:v>3.3265778661000001</c:v>
                </c:pt>
                <c:pt idx="6">
                  <c:v>-6.6222282150000006E-2</c:v>
                </c:pt>
                <c:pt idx="7">
                  <c:v>0.61473254859999993</c:v>
                </c:pt>
                <c:pt idx="8">
                  <c:v>-5.3714173000000004E-3</c:v>
                </c:pt>
                <c:pt idx="9">
                  <c:v>-5.7514306550000005E-2</c:v>
                </c:pt>
                <c:pt idx="10">
                  <c:v>-1.20191602E-2</c:v>
                </c:pt>
                <c:pt idx="11">
                  <c:v>-0.27128494544999998</c:v>
                </c:pt>
                <c:pt idx="12">
                  <c:v>1.8214787000000003E-3</c:v>
                </c:pt>
                <c:pt idx="13">
                  <c:v>1.9084210599999998E-2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263-6241-9C48-6A268811B075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Coils'!$V$19:$V$32</c:f>
              <c:numCache>
                <c:formatCode>0.00</c:formatCode>
                <c:ptCount val="14"/>
                <c:pt idx="0">
                  <c:v>0.45968614219999998</c:v>
                </c:pt>
                <c:pt idx="1">
                  <c:v>-19.671203708650001</c:v>
                </c:pt>
                <c:pt idx="2">
                  <c:v>5.400789625E-2</c:v>
                </c:pt>
                <c:pt idx="3">
                  <c:v>-0.89151270984999997</c:v>
                </c:pt>
                <c:pt idx="4">
                  <c:v>-0.30517643240000003</c:v>
                </c:pt>
                <c:pt idx="5">
                  <c:v>3.3584321617999997</c:v>
                </c:pt>
                <c:pt idx="6">
                  <c:v>-7.5240249400000001E-2</c:v>
                </c:pt>
                <c:pt idx="7">
                  <c:v>0.60290092824999997</c:v>
                </c:pt>
                <c:pt idx="8">
                  <c:v>7.5149371999999985E-3</c:v>
                </c:pt>
                <c:pt idx="9">
                  <c:v>-5.0715874100000002E-2</c:v>
                </c:pt>
                <c:pt idx="10">
                  <c:v>-1.4426883900000001E-2</c:v>
                </c:pt>
                <c:pt idx="11">
                  <c:v>-0.1318188387</c:v>
                </c:pt>
                <c:pt idx="12">
                  <c:v>1.9967260099999998E-2</c:v>
                </c:pt>
                <c:pt idx="13">
                  <c:v>-8.1185810999999976E-3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63-6241-9C48-6A268811B075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Coils'!$D$19:$D$32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Coils'!$W$19:$W$32</c:f>
              <c:numCache>
                <c:formatCode>0.00</c:formatCode>
                <c:ptCount val="14"/>
                <c:pt idx="0">
                  <c:v>0.195532862</c:v>
                </c:pt>
                <c:pt idx="1">
                  <c:v>-18.559822177899999</c:v>
                </c:pt>
                <c:pt idx="2">
                  <c:v>7.2254095150000003E-2</c:v>
                </c:pt>
                <c:pt idx="3">
                  <c:v>0.65804373625000001</c:v>
                </c:pt>
                <c:pt idx="4">
                  <c:v>-0.29556516929999999</c:v>
                </c:pt>
                <c:pt idx="5">
                  <c:v>3.35923581125</c:v>
                </c:pt>
                <c:pt idx="6">
                  <c:v>-6.83248142E-2</c:v>
                </c:pt>
                <c:pt idx="7">
                  <c:v>0.60397937894999998</c:v>
                </c:pt>
                <c:pt idx="8">
                  <c:v>2.4778593000000002E-2</c:v>
                </c:pt>
                <c:pt idx="9">
                  <c:v>-3.2112872549999998E-2</c:v>
                </c:pt>
                <c:pt idx="10">
                  <c:v>-4.2209782500000018E-3</c:v>
                </c:pt>
                <c:pt idx="11">
                  <c:v>6.6658336499999943E-3</c:v>
                </c:pt>
                <c:pt idx="12">
                  <c:v>4.1078037499999998E-3</c:v>
                </c:pt>
                <c:pt idx="13">
                  <c:v>9.9289101000000005E-3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263-6241-9C48-6A268811B0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2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0800"/>
        <c:crosses val="autoZero"/>
        <c:crossBetween val="between"/>
        <c:majorUnit val="5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 [units]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Coils'!$N$38:$N$51</c:f>
              <c:numCache>
                <c:formatCode>0.00</c:formatCode>
                <c:ptCount val="14"/>
                <c:pt idx="0">
                  <c:v>-1.07595041095</c:v>
                </c:pt>
                <c:pt idx="1">
                  <c:v>-0.10991437124999999</c:v>
                </c:pt>
                <c:pt idx="2">
                  <c:v>-0.24509102705000002</c:v>
                </c:pt>
                <c:pt idx="3">
                  <c:v>-6.1072330999999994E-2</c:v>
                </c:pt>
                <c:pt idx="4">
                  <c:v>1.3838566699999999E-2</c:v>
                </c:pt>
                <c:pt idx="5">
                  <c:v>-5.1227848799999996E-2</c:v>
                </c:pt>
                <c:pt idx="6">
                  <c:v>1.6947420550000002E-2</c:v>
                </c:pt>
                <c:pt idx="7">
                  <c:v>-8.1878369499999992E-3</c:v>
                </c:pt>
                <c:pt idx="8">
                  <c:v>1.7237224800000003E-2</c:v>
                </c:pt>
                <c:pt idx="9">
                  <c:v>3.51939925E-2</c:v>
                </c:pt>
                <c:pt idx="10">
                  <c:v>-1.482314585E-2</c:v>
                </c:pt>
                <c:pt idx="11">
                  <c:v>5.7990675500000005E-2</c:v>
                </c:pt>
                <c:pt idx="12">
                  <c:v>2.5894574049999994E-2</c:v>
                </c:pt>
                <c:pt idx="13">
                  <c:v>3.3703643749999998E-2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28-6546-9931-19F0A16FEC8C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Coils'!$O$38:$O$51</c:f>
              <c:numCache>
                <c:formatCode>0.00</c:formatCode>
                <c:ptCount val="14"/>
                <c:pt idx="0">
                  <c:v>-2.0494904458500001</c:v>
                </c:pt>
                <c:pt idx="1">
                  <c:v>3.3901008799999993E-2</c:v>
                </c:pt>
                <c:pt idx="2">
                  <c:v>-0.29188476730000001</c:v>
                </c:pt>
                <c:pt idx="3">
                  <c:v>-2.8107465549999995E-2</c:v>
                </c:pt>
                <c:pt idx="4">
                  <c:v>0.14079020919999999</c:v>
                </c:pt>
                <c:pt idx="5">
                  <c:v>-4.4852098649999991E-2</c:v>
                </c:pt>
                <c:pt idx="6">
                  <c:v>4.4622302500000002E-2</c:v>
                </c:pt>
                <c:pt idx="7">
                  <c:v>-6.21131485E-3</c:v>
                </c:pt>
                <c:pt idx="8">
                  <c:v>1.3264334999999947E-3</c:v>
                </c:pt>
                <c:pt idx="9">
                  <c:v>1.8569816700000002E-2</c:v>
                </c:pt>
                <c:pt idx="10">
                  <c:v>1.2460706200000001E-2</c:v>
                </c:pt>
                <c:pt idx="11">
                  <c:v>9.9259947049999991E-2</c:v>
                </c:pt>
                <c:pt idx="12">
                  <c:v>2.2175520099999999E-2</c:v>
                </c:pt>
                <c:pt idx="13">
                  <c:v>1.9114045150000002E-2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28-6546-9931-19F0A16FEC8C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Coils'!$P$38:$P$51</c:f>
              <c:numCache>
                <c:formatCode>0.00</c:formatCode>
                <c:ptCount val="14"/>
                <c:pt idx="0">
                  <c:v>-2.17328165765</c:v>
                </c:pt>
                <c:pt idx="1">
                  <c:v>1.4663722750000004E-2</c:v>
                </c:pt>
                <c:pt idx="2">
                  <c:v>-0.37382820319999999</c:v>
                </c:pt>
                <c:pt idx="3">
                  <c:v>-4.0029595600000002E-2</c:v>
                </c:pt>
                <c:pt idx="4">
                  <c:v>0.1343634356</c:v>
                </c:pt>
                <c:pt idx="5">
                  <c:v>-5.5783192300000006E-2</c:v>
                </c:pt>
                <c:pt idx="6">
                  <c:v>2.85818457E-2</c:v>
                </c:pt>
                <c:pt idx="7">
                  <c:v>-2.4469850550000002E-2</c:v>
                </c:pt>
                <c:pt idx="8">
                  <c:v>-1.7306467749999999E-2</c:v>
                </c:pt>
                <c:pt idx="9">
                  <c:v>4.3494042000000004E-3</c:v>
                </c:pt>
                <c:pt idx="10">
                  <c:v>6.1216350500000001E-3</c:v>
                </c:pt>
                <c:pt idx="11">
                  <c:v>8.1525938649999991E-2</c:v>
                </c:pt>
                <c:pt idx="12">
                  <c:v>5.9578639999999239E-4</c:v>
                </c:pt>
                <c:pt idx="13">
                  <c:v>6.8395505000000412E-4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28-6546-9931-19F0A16FEC8C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Coils'!$Q$38:$Q$51</c:f>
              <c:numCache>
                <c:formatCode>0.00</c:formatCode>
                <c:ptCount val="14"/>
                <c:pt idx="0">
                  <c:v>-2.1957255602000001</c:v>
                </c:pt>
                <c:pt idx="1">
                  <c:v>-1.2734001500000001E-2</c:v>
                </c:pt>
                <c:pt idx="2">
                  <c:v>-0.41244554</c:v>
                </c:pt>
                <c:pt idx="3">
                  <c:v>-6.4024811700000003E-2</c:v>
                </c:pt>
                <c:pt idx="4">
                  <c:v>0.15488885790000001</c:v>
                </c:pt>
                <c:pt idx="5">
                  <c:v>-6.0340490750000003E-2</c:v>
                </c:pt>
                <c:pt idx="6">
                  <c:v>4.6256115149999999E-2</c:v>
                </c:pt>
                <c:pt idx="7">
                  <c:v>-2.1997651049999997E-2</c:v>
                </c:pt>
                <c:pt idx="8">
                  <c:v>-8.666484549999999E-3</c:v>
                </c:pt>
                <c:pt idx="9">
                  <c:v>2.2635913349999998E-2</c:v>
                </c:pt>
                <c:pt idx="10">
                  <c:v>-4.3798147049999993E-2</c:v>
                </c:pt>
                <c:pt idx="11">
                  <c:v>0.17926135725</c:v>
                </c:pt>
                <c:pt idx="12">
                  <c:v>8.9594282499999983E-3</c:v>
                </c:pt>
                <c:pt idx="13">
                  <c:v>1.0192754399999997E-2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28-6546-9931-19F0A16FEC8C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Coils'!$R$38:$R$51</c:f>
              <c:numCache>
                <c:formatCode>0.00</c:formatCode>
                <c:ptCount val="14"/>
                <c:pt idx="0">
                  <c:v>-2.1639386177</c:v>
                </c:pt>
                <c:pt idx="1">
                  <c:v>-1.6100797500000069E-3</c:v>
                </c:pt>
                <c:pt idx="2">
                  <c:v>-0.37586772700000004</c:v>
                </c:pt>
                <c:pt idx="3">
                  <c:v>-4.5767594500000001E-2</c:v>
                </c:pt>
                <c:pt idx="4">
                  <c:v>0.1875435248</c:v>
                </c:pt>
                <c:pt idx="5">
                  <c:v>-5.8394461349999996E-2</c:v>
                </c:pt>
                <c:pt idx="6">
                  <c:v>5.1648854399999999E-2</c:v>
                </c:pt>
                <c:pt idx="7">
                  <c:v>-2.3338455100000002E-2</c:v>
                </c:pt>
                <c:pt idx="8">
                  <c:v>-1.7883356650000001E-2</c:v>
                </c:pt>
                <c:pt idx="9">
                  <c:v>-1.397200500000001E-3</c:v>
                </c:pt>
                <c:pt idx="10">
                  <c:v>-3.8139722799999998E-2</c:v>
                </c:pt>
                <c:pt idx="11">
                  <c:v>0.15889965049999999</c:v>
                </c:pt>
                <c:pt idx="12">
                  <c:v>-1.1919472349999988E-2</c:v>
                </c:pt>
                <c:pt idx="13">
                  <c:v>-1.0494721499999998E-2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28-6546-9931-19F0A16FEC8C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Coils'!$S$38:$S$51</c:f>
              <c:numCache>
                <c:formatCode>0.00</c:formatCode>
                <c:ptCount val="14"/>
                <c:pt idx="0">
                  <c:v>-2.1328608751</c:v>
                </c:pt>
                <c:pt idx="1">
                  <c:v>2.327781805000001E-2</c:v>
                </c:pt>
                <c:pt idx="2">
                  <c:v>-0.3520159591</c:v>
                </c:pt>
                <c:pt idx="3">
                  <c:v>-2.0719572600000003E-2</c:v>
                </c:pt>
                <c:pt idx="4">
                  <c:v>0.23007167950000001</c:v>
                </c:pt>
                <c:pt idx="5">
                  <c:v>-5.5810596350000005E-2</c:v>
                </c:pt>
                <c:pt idx="6">
                  <c:v>5.4342251049999998E-2</c:v>
                </c:pt>
                <c:pt idx="7">
                  <c:v>-2.5349949449999999E-2</c:v>
                </c:pt>
                <c:pt idx="8">
                  <c:v>-1.0301963750000004E-2</c:v>
                </c:pt>
                <c:pt idx="9">
                  <c:v>1.2674335450000001E-2</c:v>
                </c:pt>
                <c:pt idx="10">
                  <c:v>-3.2640068850000002E-2</c:v>
                </c:pt>
                <c:pt idx="11">
                  <c:v>0.10864539714999999</c:v>
                </c:pt>
                <c:pt idx="12">
                  <c:v>1.0113368599999992E-2</c:v>
                </c:pt>
                <c:pt idx="13">
                  <c:v>-2.1053441199999995E-2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528-6546-9931-19F0A16FEC8C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Coils'!$T$38:$T$51</c:f>
              <c:numCache>
                <c:formatCode>0.00</c:formatCode>
                <c:ptCount val="14"/>
                <c:pt idx="0">
                  <c:v>-1.9025237798500001</c:v>
                </c:pt>
                <c:pt idx="1">
                  <c:v>8.6838409499999991E-2</c:v>
                </c:pt>
                <c:pt idx="2">
                  <c:v>-0.29225105979999999</c:v>
                </c:pt>
                <c:pt idx="3">
                  <c:v>-7.9269928999999989E-3</c:v>
                </c:pt>
                <c:pt idx="4">
                  <c:v>0.27051387804999999</c:v>
                </c:pt>
                <c:pt idx="5">
                  <c:v>-5.5445690950000008E-2</c:v>
                </c:pt>
                <c:pt idx="6">
                  <c:v>5.9230978900000002E-2</c:v>
                </c:pt>
                <c:pt idx="7">
                  <c:v>-2.1352768300000002E-2</c:v>
                </c:pt>
                <c:pt idx="8">
                  <c:v>-2.2080931200000001E-2</c:v>
                </c:pt>
                <c:pt idx="9">
                  <c:v>1.1728457649999999E-2</c:v>
                </c:pt>
                <c:pt idx="10">
                  <c:v>-4.1835077849999999E-2</c:v>
                </c:pt>
                <c:pt idx="11">
                  <c:v>0.20397062745</c:v>
                </c:pt>
                <c:pt idx="12">
                  <c:v>6.261527899999994E-3</c:v>
                </c:pt>
                <c:pt idx="13">
                  <c:v>-5.5320807500000013E-3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528-6546-9931-19F0A16FEC8C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Coils'!$U$38:$U$51</c:f>
              <c:numCache>
                <c:formatCode>0.00</c:formatCode>
                <c:ptCount val="14"/>
                <c:pt idx="0">
                  <c:v>-1.6588194966000001</c:v>
                </c:pt>
                <c:pt idx="1">
                  <c:v>0.22633845860000001</c:v>
                </c:pt>
                <c:pt idx="2">
                  <c:v>-0.26018988459999998</c:v>
                </c:pt>
                <c:pt idx="3">
                  <c:v>1.0293905300000003E-2</c:v>
                </c:pt>
                <c:pt idx="4">
                  <c:v>0.30107133835</c:v>
                </c:pt>
                <c:pt idx="5">
                  <c:v>-5.2955677649999991E-2</c:v>
                </c:pt>
                <c:pt idx="6">
                  <c:v>7.9351058449999998E-2</c:v>
                </c:pt>
                <c:pt idx="7">
                  <c:v>-2.0823949100000003E-2</c:v>
                </c:pt>
                <c:pt idx="8">
                  <c:v>-1.3042196699999998E-2</c:v>
                </c:pt>
                <c:pt idx="9">
                  <c:v>1.7724578500000001E-2</c:v>
                </c:pt>
                <c:pt idx="10">
                  <c:v>-3.03159515E-2</c:v>
                </c:pt>
                <c:pt idx="11">
                  <c:v>0.1480659607</c:v>
                </c:pt>
                <c:pt idx="12">
                  <c:v>-2.0867359999998669E-4</c:v>
                </c:pt>
                <c:pt idx="13">
                  <c:v>4.1159995000000088E-4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528-6546-9931-19F0A16FEC8C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Coils'!$V$38:$V$51</c:f>
              <c:numCache>
                <c:formatCode>0.00</c:formatCode>
                <c:ptCount val="14"/>
                <c:pt idx="0">
                  <c:v>-1.5405523061999999</c:v>
                </c:pt>
                <c:pt idx="1">
                  <c:v>0.40343919844999998</c:v>
                </c:pt>
                <c:pt idx="2">
                  <c:v>-0.39753804135000004</c:v>
                </c:pt>
                <c:pt idx="3">
                  <c:v>2.2364024E-2</c:v>
                </c:pt>
                <c:pt idx="4">
                  <c:v>0.32640068680000001</c:v>
                </c:pt>
                <c:pt idx="5">
                  <c:v>-5.1920821049999996E-2</c:v>
                </c:pt>
                <c:pt idx="6">
                  <c:v>8.3389566649999997E-2</c:v>
                </c:pt>
                <c:pt idx="7">
                  <c:v>-2.0033081899999999E-2</c:v>
                </c:pt>
                <c:pt idx="8">
                  <c:v>-1.2755400299999997E-2</c:v>
                </c:pt>
                <c:pt idx="9">
                  <c:v>2.2241337350000001E-2</c:v>
                </c:pt>
                <c:pt idx="10">
                  <c:v>-3.7052376750000005E-2</c:v>
                </c:pt>
                <c:pt idx="11">
                  <c:v>0.19121361055</c:v>
                </c:pt>
                <c:pt idx="12">
                  <c:v>-3.5201509400000011E-2</c:v>
                </c:pt>
                <c:pt idx="13">
                  <c:v>-1.0771104899999995E-2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528-6546-9931-19F0A16FEC8C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Coils'!$W$38:$W$51</c:f>
              <c:numCache>
                <c:formatCode>0.00</c:formatCode>
                <c:ptCount val="14"/>
                <c:pt idx="0">
                  <c:v>-1.46534085275</c:v>
                </c:pt>
                <c:pt idx="1">
                  <c:v>0.52771492450000002</c:v>
                </c:pt>
                <c:pt idx="2">
                  <c:v>-0.47246034295</c:v>
                </c:pt>
                <c:pt idx="3">
                  <c:v>1.8273361899999997E-2</c:v>
                </c:pt>
                <c:pt idx="4">
                  <c:v>0.34035020169999997</c:v>
                </c:pt>
                <c:pt idx="5">
                  <c:v>-5.8091993799999998E-2</c:v>
                </c:pt>
                <c:pt idx="6">
                  <c:v>8.6120454749999992E-2</c:v>
                </c:pt>
                <c:pt idx="7">
                  <c:v>-1.7571264200000002E-2</c:v>
                </c:pt>
                <c:pt idx="8">
                  <c:v>-2.7546052850000002E-2</c:v>
                </c:pt>
                <c:pt idx="9">
                  <c:v>1.318572505E-2</c:v>
                </c:pt>
                <c:pt idx="10">
                  <c:v>-8.3451085849999995E-2</c:v>
                </c:pt>
                <c:pt idx="11">
                  <c:v>0.23220562080000001</c:v>
                </c:pt>
                <c:pt idx="12">
                  <c:v>1.7550415999999999E-2</c:v>
                </c:pt>
                <c:pt idx="13">
                  <c:v>4.9793559999999973E-3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528-6546-9931-19F0A16FEC8C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Coils'!$X$38:$X$51</c:f>
              <c:numCache>
                <c:formatCode>0.00</c:formatCode>
                <c:ptCount val="14"/>
                <c:pt idx="0">
                  <c:v>-1.5968674540499999</c:v>
                </c:pt>
                <c:pt idx="1">
                  <c:v>0.48951735349999997</c:v>
                </c:pt>
                <c:pt idx="2">
                  <c:v>-0.48751576544999997</c:v>
                </c:pt>
                <c:pt idx="3">
                  <c:v>4.2919549050000005E-2</c:v>
                </c:pt>
                <c:pt idx="4">
                  <c:v>0.37399641124999999</c:v>
                </c:pt>
                <c:pt idx="5">
                  <c:v>-3.6708776200000001E-2</c:v>
                </c:pt>
                <c:pt idx="6">
                  <c:v>8.44962608E-2</c:v>
                </c:pt>
                <c:pt idx="7">
                  <c:v>-1.7623547749999999E-2</c:v>
                </c:pt>
                <c:pt idx="8">
                  <c:v>-2.4089199700000001E-2</c:v>
                </c:pt>
                <c:pt idx="9">
                  <c:v>4.8846355000000015E-4</c:v>
                </c:pt>
                <c:pt idx="10">
                  <c:v>-6.2984817299999996E-2</c:v>
                </c:pt>
                <c:pt idx="11">
                  <c:v>0.14121005869999997</c:v>
                </c:pt>
                <c:pt idx="12">
                  <c:v>1.68657636E-2</c:v>
                </c:pt>
                <c:pt idx="13">
                  <c:v>1.8856998350000001E-2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528-6546-9931-19F0A16FEC8C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'z-scanning OUTER Coils'!$D$38:$D$51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'z-scanning OUTER Coils'!$Y$38:$Y$51</c:f>
              <c:numCache>
                <c:formatCode>0.00</c:formatCode>
                <c:ptCount val="14"/>
                <c:pt idx="0">
                  <c:v>-2.8482140302999999</c:v>
                </c:pt>
                <c:pt idx="1">
                  <c:v>-6.432255865E-2</c:v>
                </c:pt>
                <c:pt idx="2">
                  <c:v>-0.61016353369999998</c:v>
                </c:pt>
                <c:pt idx="3">
                  <c:v>0.10311818534999999</c:v>
                </c:pt>
                <c:pt idx="4">
                  <c:v>0.40298797635</c:v>
                </c:pt>
                <c:pt idx="5">
                  <c:v>1.3526158599999998E-2</c:v>
                </c:pt>
                <c:pt idx="6">
                  <c:v>0.10403257645</c:v>
                </c:pt>
                <c:pt idx="7">
                  <c:v>-2.5887763849999999E-2</c:v>
                </c:pt>
                <c:pt idx="8">
                  <c:v>-1.8240163849999998E-2</c:v>
                </c:pt>
                <c:pt idx="9">
                  <c:v>3.0326506249999999E-2</c:v>
                </c:pt>
                <c:pt idx="10">
                  <c:v>-5.0891683299999997E-2</c:v>
                </c:pt>
                <c:pt idx="11">
                  <c:v>0.13695650625</c:v>
                </c:pt>
                <c:pt idx="12">
                  <c:v>-1.0250398150000006E-2</c:v>
                </c:pt>
                <c:pt idx="13">
                  <c:v>3.1867145249999999E-2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528-6546-9931-19F0A16FE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130800"/>
        <c:axId val="281131128"/>
      </c:barChart>
      <c:catAx>
        <c:axId val="28113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1128"/>
        <c:crosses val="autoZero"/>
        <c:auto val="1"/>
        <c:lblAlgn val="ctr"/>
        <c:lblOffset val="100"/>
        <c:noMultiLvlLbl val="0"/>
      </c:catAx>
      <c:valAx>
        <c:axId val="281131128"/>
        <c:scaling>
          <c:orientation val="minMax"/>
          <c:max val="2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8113080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 dipoles in quadrature</a:t>
            </a:r>
          </a:p>
          <a:p>
            <a:r>
              <a:rPr lang="en-GB" dirty="0"/>
              <a:t>Innovative double collaring to contain the electromagnetic forces</a:t>
            </a:r>
          </a:p>
          <a:p>
            <a:r>
              <a:rPr lang="en-GB" dirty="0"/>
              <a:t>Use of braided fibre glass for cable insulation and binder to build a double layer cos-theta coil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772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60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36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5355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332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219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26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794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93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610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88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388644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157F1170-DC75-DD4B-82EB-83F3DC3030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89668EF-7DB6-B744-B6AA-7FB7986CC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505F56B0-DF5F-1341-A795-4C246679919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AB19B6B-B600-B64E-8E6B-5EEF43BCC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4645249"/>
            <a:ext cx="1140290" cy="500085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6A2CF89-0228-B647-A936-25AF7E41B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5595FC2-FBD6-5C48-8C98-CAAFE4475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FE377580-424E-064A-8FC2-1E9A1E917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068536" y="477717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294" y="4681537"/>
            <a:ext cx="613410" cy="452438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FCF1EFD6-4061-574A-8AD9-A4DBA298BE5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548" y="4645186"/>
            <a:ext cx="3600000" cy="4806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png"/><Relationship Id="rId10" Type="http://schemas.openxmlformats.org/officeDocument/2006/relationships/image" Target="../media/image42.jpeg"/><Relationship Id="rId19" Type="http://schemas.openxmlformats.org/officeDocument/2006/relationships/image" Target="../media/image51.jpe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edms.cern.ch/document/2618334/0.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93388" y="1702919"/>
            <a:ext cx="6607004" cy="1350000"/>
          </a:xfrm>
        </p:spPr>
        <p:txBody>
          <a:bodyPr/>
          <a:lstStyle/>
          <a:p>
            <a:pPr algn="ctr"/>
            <a:r>
              <a:rPr lang="en-US" dirty="0"/>
              <a:t>Activities on MCBXFB magnets at CERN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79712" y="2292411"/>
            <a:ext cx="4860000" cy="742950"/>
          </a:xfrm>
        </p:spPr>
        <p:txBody>
          <a:bodyPr/>
          <a:lstStyle/>
          <a:p>
            <a:pPr algn="ctr"/>
            <a:r>
              <a:rPr lang="en-GB" b="1" dirty="0"/>
              <a:t>J. C. Pérez  </a:t>
            </a:r>
          </a:p>
          <a:p>
            <a:pPr algn="ctr"/>
            <a:r>
              <a:rPr lang="en-GB" dirty="0"/>
              <a:t>CERN TE-MSC-SMT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3568" y="3567525"/>
            <a:ext cx="7704856" cy="738233"/>
          </a:xfrm>
        </p:spPr>
        <p:txBody>
          <a:bodyPr>
            <a:noAutofit/>
          </a:bodyPr>
          <a:lstStyle/>
          <a:p>
            <a:pPr algn="ctr"/>
            <a:r>
              <a:rPr lang="en-GB" sz="1500" dirty="0"/>
              <a:t>12</a:t>
            </a:r>
            <a:r>
              <a:rPr lang="en-GB" sz="1500" baseline="30000" dirty="0"/>
              <a:t>th</a:t>
            </a:r>
            <a:r>
              <a:rPr lang="en-GB" sz="1500" dirty="0"/>
              <a:t> HL-LHC Collaboration Meeting - Uppsala-Sweden</a:t>
            </a:r>
          </a:p>
          <a:p>
            <a:pPr algn="ctr"/>
            <a:r>
              <a:rPr lang="en-GB" sz="1500" dirty="0"/>
              <a:t>19-22 September 2022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7664" y="2923388"/>
            <a:ext cx="583264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/>
              <a:t>On behalf of MCBXF team.</a:t>
            </a:r>
          </a:p>
          <a:p>
            <a:pPr algn="ctr"/>
            <a:r>
              <a:rPr lang="en-GB" sz="1050" dirty="0"/>
              <a:t>Acknowledgments to people who contribute to this presentation.</a:t>
            </a:r>
          </a:p>
        </p:txBody>
      </p:sp>
      <p:pic>
        <p:nvPicPr>
          <p:cNvPr id="13" name="Picture 12" descr="Text&#10;&#10;Description automatically generated with low confidence">
            <a:extLst>
              <a:ext uri="{FF2B5EF4-FFF2-40B4-BE49-F238E27FC236}">
                <a16:creationId xmlns:a16="http://schemas.microsoft.com/office/drawing/2014/main" id="{97C5527D-0E11-E744-B30F-9ABDB3AD28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290" y="2231838"/>
            <a:ext cx="905761" cy="864096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493B9E4-5D21-0A4B-B95F-227DBC1C68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06" y="2267526"/>
            <a:ext cx="1458678" cy="7382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3C2A36-58A8-9A4D-B66D-F688285C9E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49317"/>
            <a:ext cx="2197553" cy="155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1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83B84D80-40D0-AF43-9565-C6ADB681F36F}"/>
              </a:ext>
            </a:extLst>
          </p:cNvPr>
          <p:cNvGrpSpPr/>
          <p:nvPr/>
        </p:nvGrpSpPr>
        <p:grpSpPr>
          <a:xfrm>
            <a:off x="5736735" y="499941"/>
            <a:ext cx="3096344" cy="3079426"/>
            <a:chOff x="5580112" y="915566"/>
            <a:chExt cx="2462879" cy="244942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F14D57F-2DC3-0E44-A3DA-A5DBDA25B6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0112" y="915566"/>
              <a:ext cx="2462879" cy="2449422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183876-E130-654D-9E41-16A37972E2AE}"/>
                </a:ext>
              </a:extLst>
            </p:cNvPr>
            <p:cNvSpPr/>
            <p:nvPr/>
          </p:nvSpPr>
          <p:spPr>
            <a:xfrm>
              <a:off x="6703539" y="1083818"/>
              <a:ext cx="216024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6E71BCE-4ACA-5540-B0D5-D86EC0861AE3}"/>
                </a:ext>
              </a:extLst>
            </p:cNvPr>
            <p:cNvSpPr/>
            <p:nvPr/>
          </p:nvSpPr>
          <p:spPr>
            <a:xfrm>
              <a:off x="6084168" y="2032265"/>
              <a:ext cx="216024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A977B63-F3ED-BA4D-B098-E800DC2F695E}"/>
                </a:ext>
              </a:extLst>
            </p:cNvPr>
            <p:cNvSpPr/>
            <p:nvPr/>
          </p:nvSpPr>
          <p:spPr>
            <a:xfrm>
              <a:off x="6703539" y="2931790"/>
              <a:ext cx="216024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800C2F7-5E01-D34B-ACCA-752204DBB484}"/>
                </a:ext>
              </a:extLst>
            </p:cNvPr>
            <p:cNvSpPr/>
            <p:nvPr/>
          </p:nvSpPr>
          <p:spPr>
            <a:xfrm>
              <a:off x="7331776" y="2032265"/>
              <a:ext cx="216024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23905F0-7FDF-BC49-B162-75341A0BD638}"/>
                </a:ext>
              </a:extLst>
            </p:cNvPr>
            <p:cNvSpPr/>
            <p:nvPr/>
          </p:nvSpPr>
          <p:spPr>
            <a:xfrm>
              <a:off x="7596336" y="1789234"/>
              <a:ext cx="216024" cy="71050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6B6C437-6922-7D45-AF6C-91106578E6EE}"/>
                </a:ext>
              </a:extLst>
            </p:cNvPr>
            <p:cNvSpPr/>
            <p:nvPr/>
          </p:nvSpPr>
          <p:spPr>
            <a:xfrm>
              <a:off x="5821951" y="1789234"/>
              <a:ext cx="216024" cy="71050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8EC3D19-4D56-6047-9B79-E4FE087E918F}"/>
                </a:ext>
              </a:extLst>
            </p:cNvPr>
            <p:cNvSpPr/>
            <p:nvPr/>
          </p:nvSpPr>
          <p:spPr>
            <a:xfrm>
              <a:off x="6583232" y="1409472"/>
              <a:ext cx="509048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6E6EA3C-9C65-C145-9C3A-ECA4DFCEEBCF}"/>
                </a:ext>
              </a:extLst>
            </p:cNvPr>
            <p:cNvSpPr/>
            <p:nvPr/>
          </p:nvSpPr>
          <p:spPr>
            <a:xfrm>
              <a:off x="6583232" y="2643758"/>
              <a:ext cx="509048" cy="2160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DFF0E9E3-002F-2E49-BADC-5C4950059693}"/>
              </a:ext>
            </a:extLst>
          </p:cNvPr>
          <p:cNvSpPr txBox="1">
            <a:spLocks/>
          </p:cNvSpPr>
          <p:nvPr/>
        </p:nvSpPr>
        <p:spPr>
          <a:xfrm>
            <a:off x="323528" y="6400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Coils geometry &amp; Shimming configuration</a:t>
            </a:r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BC86EB28-41B6-3149-BFEC-2E762B95B6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45" y="675000"/>
            <a:ext cx="4772353" cy="1716538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F1CA971E-72A7-4945-8B1A-527AAFB098B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81" y="2461153"/>
            <a:ext cx="4872224" cy="175581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8889664-98B1-9142-93D8-E8C8BECE1327}"/>
              </a:ext>
            </a:extLst>
          </p:cNvPr>
          <p:cNvSpPr txBox="1"/>
          <p:nvPr/>
        </p:nvSpPr>
        <p:spPr>
          <a:xfrm>
            <a:off x="4217202" y="3709388"/>
            <a:ext cx="4528259" cy="97053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1pPr>
            <a:lvl2pPr marL="557213" indent="-214313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2pPr>
            <a:lvl3pPr marL="857250" indent="-171450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>
                <a:solidFill>
                  <a:schemeClr val="accent5"/>
                </a:solidFill>
              </a:defRPr>
            </a:lvl3pPr>
            <a:lvl4pPr marL="1200150" indent="-171450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>
                <a:solidFill>
                  <a:schemeClr val="accent5"/>
                </a:solidFill>
              </a:defRPr>
            </a:lvl4pPr>
            <a:lvl5pPr marL="1543050" indent="-171450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>
                <a:solidFill>
                  <a:schemeClr val="accent5"/>
                </a:solidFill>
              </a:defRPr>
            </a:lvl5pPr>
            <a:lvl6pPr marL="1885950" indent="-171450" defTabSz="342900">
              <a:spcBef>
                <a:spcPct val="20000"/>
              </a:spcBef>
              <a:buFont typeface="Arial"/>
              <a:buChar char="•"/>
              <a:defRPr sz="1500"/>
            </a:lvl6pPr>
            <a:lvl7pPr marL="2228850" indent="-171450" defTabSz="342900">
              <a:spcBef>
                <a:spcPct val="20000"/>
              </a:spcBef>
              <a:buFont typeface="Arial"/>
              <a:buChar char="•"/>
              <a:defRPr sz="1500"/>
            </a:lvl7pPr>
            <a:lvl8pPr marL="2571750" indent="-171450" defTabSz="342900">
              <a:spcBef>
                <a:spcPct val="20000"/>
              </a:spcBef>
              <a:buFont typeface="Arial"/>
              <a:buChar char="•"/>
              <a:defRPr sz="1500"/>
            </a:lvl8pPr>
            <a:lvl9pPr marL="2914650" indent="-171450" defTabSz="342900">
              <a:spcBef>
                <a:spcPct val="20000"/>
              </a:spcBef>
              <a:buFont typeface="Arial"/>
              <a:buChar char="•"/>
              <a:defRPr sz="1500"/>
            </a:lvl9pPr>
          </a:lstStyle>
          <a:p>
            <a:pPr marL="0" indent="0">
              <a:buNone/>
            </a:pPr>
            <a:r>
              <a:rPr lang="en-GB" sz="1200" dirty="0"/>
              <a:t>The final shimming configuration includes:</a:t>
            </a:r>
          </a:p>
          <a:p>
            <a:r>
              <a:rPr lang="en-GB" sz="1200" dirty="0"/>
              <a:t>Systematic shims part of the initial design</a:t>
            </a:r>
          </a:p>
          <a:p>
            <a:r>
              <a:rPr lang="en-GB" sz="1200" dirty="0"/>
              <a:t>Compensation of coil modulus of elasticity used during calculations</a:t>
            </a:r>
          </a:p>
          <a:p>
            <a:r>
              <a:rPr lang="en-GB" sz="1200" dirty="0"/>
              <a:t>Compensation of the thermal contraction coefficient used for calculations</a:t>
            </a:r>
          </a:p>
          <a:p>
            <a:r>
              <a:rPr lang="en-GB" sz="1200" dirty="0"/>
              <a:t>Compensation of coil geometrical deviation from nominal size</a:t>
            </a:r>
          </a:p>
          <a:p>
            <a:r>
              <a:rPr lang="en-GB" sz="1200" dirty="0"/>
              <a:t>Additional shims  to achieve the nominal azimuthal pre-compression</a:t>
            </a:r>
          </a:p>
        </p:txBody>
      </p:sp>
      <p:sp>
        <p:nvSpPr>
          <p:cNvPr id="33" name="Footer Placeholder 3">
            <a:extLst>
              <a:ext uri="{FF2B5EF4-FFF2-40B4-BE49-F238E27FC236}">
                <a16:creationId xmlns:a16="http://schemas.microsoft.com/office/drawing/2014/main" id="{1A38DA3F-16D7-2D4C-8986-6F936C1CF2A7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488678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09170-97FB-884A-AECE-C5F19E841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7" y="65388"/>
            <a:ext cx="8928484" cy="540000"/>
          </a:xfrm>
        </p:spPr>
        <p:txBody>
          <a:bodyPr/>
          <a:lstStyle/>
          <a:p>
            <a:r>
              <a:rPr lang="en-GB" dirty="0"/>
              <a:t>Mechanical measurements with instrumented collars during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54804-B5EE-3D45-8245-7B3BBC811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4150974"/>
            <a:ext cx="8712968" cy="494506"/>
          </a:xfrm>
        </p:spPr>
        <p:txBody>
          <a:bodyPr>
            <a:normAutofit/>
          </a:bodyPr>
          <a:lstStyle/>
          <a:p>
            <a:r>
              <a:rPr lang="en-GB" sz="1200" dirty="0"/>
              <a:t>The instrumented collar packs, are used during collaring operation as a measuring tool before the final collaring.</a:t>
            </a:r>
          </a:p>
          <a:p>
            <a:r>
              <a:rPr lang="en-GB" sz="1200" dirty="0"/>
              <a:t>They validate the tailored shims configuration built to provide the required pre-stress to the coils at room temperature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4ED5060-CB13-034A-88BC-87A4FC533A3F}"/>
              </a:ext>
            </a:extLst>
          </p:cNvPr>
          <p:cNvGrpSpPr>
            <a:grpSpLocks noChangeAspect="1"/>
          </p:cNvGrpSpPr>
          <p:nvPr/>
        </p:nvGrpSpPr>
        <p:grpSpPr>
          <a:xfrm>
            <a:off x="4469635" y="826137"/>
            <a:ext cx="1474716" cy="832726"/>
            <a:chOff x="679907" y="1493630"/>
            <a:chExt cx="7647709" cy="43184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0170D7F-8CE2-6247-8A90-6EA3EEAB8B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9907" y="1493630"/>
              <a:ext cx="7647709" cy="4318422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C7F245C-BCEA-C342-85B6-1B31D648A0F4}"/>
                </a:ext>
              </a:extLst>
            </p:cNvPr>
            <p:cNvGrpSpPr/>
            <p:nvPr/>
          </p:nvGrpSpPr>
          <p:grpSpPr>
            <a:xfrm>
              <a:off x="3932997" y="2424903"/>
              <a:ext cx="323612" cy="267571"/>
              <a:chOff x="3932997" y="2424903"/>
              <a:chExt cx="323612" cy="26757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8A7D7E3-2EA2-B24D-AF34-2544D6890B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387880">
                <a:off x="3953661" y="2415961"/>
                <a:ext cx="255849" cy="297178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C1F37CB5-6841-C747-8116-F814D879EE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400549" flipH="1">
                <a:off x="4096021" y="2489504"/>
                <a:ext cx="225189" cy="9598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9A7F86-B703-BF40-A625-4BE4AFA9ED94}"/>
                </a:ext>
              </a:extLst>
            </p:cNvPr>
            <p:cNvGrpSpPr/>
            <p:nvPr/>
          </p:nvGrpSpPr>
          <p:grpSpPr>
            <a:xfrm rot="12408273">
              <a:off x="4723982" y="2435334"/>
              <a:ext cx="323612" cy="267571"/>
              <a:chOff x="3932997" y="2424903"/>
              <a:chExt cx="323612" cy="267571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C9443E7-81B1-AE48-B903-BEB3501BE6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387880">
                <a:off x="3953661" y="2415961"/>
                <a:ext cx="255849" cy="297178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91EE14E-3673-984C-B2BF-A668C08D2C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400549" flipH="1">
                <a:off x="4096021" y="2489504"/>
                <a:ext cx="225189" cy="95987"/>
              </a:xfrm>
              <a:prstGeom prst="rect">
                <a:avLst/>
              </a:prstGeom>
            </p:spPr>
          </p:pic>
        </p:grp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04B0527-8117-3341-B450-C0B2853AAB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135200"/>
              </p:ext>
            </p:extLst>
          </p:nvPr>
        </p:nvGraphicFramePr>
        <p:xfrm>
          <a:off x="144831" y="621718"/>
          <a:ext cx="2488092" cy="2149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0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160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Equipment</a:t>
                      </a:r>
                    </a:p>
                  </a:txBody>
                  <a:tcPr marL="78614" marR="78614" marT="39307" marB="3930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Reference</a:t>
                      </a:r>
                    </a:p>
                  </a:txBody>
                  <a:tcPr marL="78614" marR="78614" marT="39307" marB="3930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499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Strain gauges</a:t>
                      </a:r>
                    </a:p>
                  </a:txBody>
                  <a:tcPr marL="78614" marR="78614" marT="39307" marB="3930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HBM:</a:t>
                      </a:r>
                      <a:r>
                        <a:rPr lang="en-US" sz="900" baseline="0" dirty="0"/>
                        <a:t> 1-XC11-1.5/350</a:t>
                      </a:r>
                      <a:endParaRPr lang="en-US" sz="900" dirty="0"/>
                    </a:p>
                  </a:txBody>
                  <a:tcPr marL="78614" marR="78614" marT="39307" marB="3930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499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Bridge power supply</a:t>
                      </a:r>
                    </a:p>
                  </a:txBody>
                  <a:tcPr marL="78614" marR="78614" marT="39307" marB="3930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2.5 V</a:t>
                      </a:r>
                      <a:r>
                        <a:rPr lang="en-US" sz="900" baseline="0" dirty="0"/>
                        <a:t> @ 1,2 kHz</a:t>
                      </a:r>
                      <a:endParaRPr lang="en-US" sz="900" dirty="0"/>
                    </a:p>
                  </a:txBody>
                  <a:tcPr marL="78614" marR="78614" marT="39307" marB="3930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1652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Bridge</a:t>
                      </a:r>
                      <a:r>
                        <a:rPr lang="en-US" sz="900" baseline="0" dirty="0"/>
                        <a:t> Configuration</a:t>
                      </a:r>
                      <a:endParaRPr lang="en-US" sz="900" dirty="0"/>
                    </a:p>
                  </a:txBody>
                  <a:tcPr marL="78614" marR="78614" marT="39307" marB="3930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Half bridge</a:t>
                      </a:r>
                      <a:r>
                        <a:rPr lang="en-US" sz="900" baseline="0" dirty="0"/>
                        <a:t> – Poisson compensation</a:t>
                      </a:r>
                      <a:endParaRPr lang="en-US" sz="900" dirty="0"/>
                    </a:p>
                  </a:txBody>
                  <a:tcPr marL="78614" marR="78614" marT="39307" marB="39307" anchor="ctr"/>
                </a:tc>
                <a:extLst>
                  <a:ext uri="{0D108BD9-81ED-4DB2-BD59-A6C34878D82A}">
                    <a16:rowId xmlns:a16="http://schemas.microsoft.com/office/drawing/2014/main" val="239816658"/>
                  </a:ext>
                </a:extLst>
              </a:tr>
              <a:tr h="541652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Quantity (</a:t>
                      </a:r>
                      <a:r>
                        <a:rPr lang="en-GB" sz="900" dirty="0"/>
                        <a:t>Used during collaring process)</a:t>
                      </a:r>
                      <a:endParaRPr lang="en-US" sz="900" dirty="0"/>
                    </a:p>
                  </a:txBody>
                  <a:tcPr marL="78614" marR="78614" marT="39307" marB="3930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12 collars INNER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12 collars OUTER</a:t>
                      </a:r>
                    </a:p>
                  </a:txBody>
                  <a:tcPr marL="78614" marR="78614" marT="39307" marB="39307" anchor="ctr"/>
                </a:tc>
                <a:extLst>
                  <a:ext uri="{0D108BD9-81ED-4DB2-BD59-A6C34878D82A}">
                    <a16:rowId xmlns:a16="http://schemas.microsoft.com/office/drawing/2014/main" val="598984052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1EA440AA-6F99-2A4B-BA66-D05A6F7641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203598"/>
            <a:ext cx="255104" cy="2794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CF3E9C-2D70-B141-A457-039EE2BAF50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697" y="2244552"/>
            <a:ext cx="2006574" cy="5095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348B8A-917D-4341-8A3B-AA443CDEC6F6}"/>
              </a:ext>
            </a:extLst>
          </p:cNvPr>
          <p:cNvSpPr txBox="1"/>
          <p:nvPr/>
        </p:nvSpPr>
        <p:spPr>
          <a:xfrm>
            <a:off x="4237778" y="627534"/>
            <a:ext cx="4906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Strain gauges </a:t>
            </a:r>
            <a:r>
              <a:rPr lang="fr-CH" sz="1000" dirty="0"/>
              <a:t>a &amp; c </a:t>
            </a:r>
            <a:r>
              <a:rPr lang="en-GB" sz="1000" dirty="0"/>
              <a:t>are on the same side of the collar, b &amp; d are on the other side 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F093A14-FCD6-3244-8E77-83544A757A0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537" y="624945"/>
            <a:ext cx="1479223" cy="13450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C0A1FE-9ED4-A443-BD34-734262D5F25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605" y="940037"/>
            <a:ext cx="1896108" cy="751115"/>
          </a:xfrm>
          <a:prstGeom prst="rect">
            <a:avLst/>
          </a:prstGeom>
        </p:spPr>
      </p:pic>
      <p:pic>
        <p:nvPicPr>
          <p:cNvPr id="19" name="Picture 18" descr="A machine on the counter&#10;&#10;Description automatically generated with low confidence">
            <a:extLst>
              <a:ext uri="{FF2B5EF4-FFF2-40B4-BE49-F238E27FC236}">
                <a16:creationId xmlns:a16="http://schemas.microsoft.com/office/drawing/2014/main" id="{038C1DB1-00B8-A04D-9011-36A417F5574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4642" y="3490577"/>
            <a:ext cx="1457976" cy="565704"/>
          </a:xfrm>
          <a:prstGeom prst="rect">
            <a:avLst/>
          </a:prstGeom>
        </p:spPr>
      </p:pic>
      <p:pic>
        <p:nvPicPr>
          <p:cNvPr id="20" name="Picture 19" descr="A picture containing indoor, wall, appliance, dirty&#10;&#10;Description automatically generated">
            <a:extLst>
              <a:ext uri="{FF2B5EF4-FFF2-40B4-BE49-F238E27FC236}">
                <a16:creationId xmlns:a16="http://schemas.microsoft.com/office/drawing/2014/main" id="{6BDFEF52-D672-1A44-941F-2F8118A348B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32" y="3443675"/>
            <a:ext cx="4480068" cy="645330"/>
          </a:xfrm>
          <a:prstGeom prst="rect">
            <a:avLst/>
          </a:prstGeom>
        </p:spPr>
      </p:pic>
      <p:pic>
        <p:nvPicPr>
          <p:cNvPr id="21" name="Picture 20" descr="A picture containing table&#10;&#10;Description automatically generated">
            <a:extLst>
              <a:ext uri="{FF2B5EF4-FFF2-40B4-BE49-F238E27FC236}">
                <a16:creationId xmlns:a16="http://schemas.microsoft.com/office/drawing/2014/main" id="{1ED65C44-268A-3F4E-879C-B8D2B0A5C6E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272" y="2916706"/>
            <a:ext cx="2197854" cy="12051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6FD4902-BD79-B04D-8D93-D6FF035C457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28295" y="1996992"/>
            <a:ext cx="990310" cy="14483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E2E4973-971E-5245-BF9A-18F17EA25F9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808998" y="1982677"/>
            <a:ext cx="990310" cy="14483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5EE730C-9719-4F4C-AB2A-2B5D3FFD0F9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36005" y="2002500"/>
            <a:ext cx="990310" cy="14483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270A98E-E3D7-2244-B598-AE27E284E203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79050" y="1815481"/>
            <a:ext cx="887642" cy="4530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56AE028-7887-8347-9ADA-D020CF3024C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93630" y="2315850"/>
            <a:ext cx="887642" cy="48219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3904F13-19DB-7347-B6C4-DB129B94BDEC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911147" y="2829028"/>
            <a:ext cx="887642" cy="482194"/>
          </a:xfrm>
          <a:prstGeom prst="rect">
            <a:avLst/>
          </a:prstGeom>
        </p:spPr>
      </p:pic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FBFB520D-9656-9C42-A895-8E5D8D8612BA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  <p:pic>
        <p:nvPicPr>
          <p:cNvPr id="30" name="Picture 29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A2E4FAF0-E430-404D-89D3-7E5D31C85FFC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64754" y="1117812"/>
            <a:ext cx="1331462" cy="88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06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3B0DE-885F-8141-A6B2-226EB4A5F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 fontScale="90000"/>
          </a:bodyPr>
          <a:lstStyle/>
          <a:p>
            <a:r>
              <a:rPr lang="en-CH" dirty="0"/>
              <a:t>MCBXFBP2c: Acceptance criteria &amp; Cold Powering tests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4E3442-BBF1-5240-BD90-2BC3FCA08A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31889" y="914401"/>
            <a:ext cx="3680222" cy="3680222"/>
          </a:xfrm>
          <a:prstGeom prst="rect">
            <a:avLst/>
          </a:prstGeom>
          <a:noFill/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ACE1D78-7271-6F49-A754-848E5E51F743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805999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BA502-6B99-9740-A185-BAA089AC9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of MCBXF correctors  acceptance criteria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E5BC94F-391E-514B-9242-9C5A78B149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7476548"/>
              </p:ext>
            </p:extLst>
          </p:nvPr>
        </p:nvGraphicFramePr>
        <p:xfrm>
          <a:off x="256206" y="2095705"/>
          <a:ext cx="4185118" cy="1747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8426">
                  <a:extLst>
                    <a:ext uri="{9D8B030D-6E8A-4147-A177-3AD203B41FA5}">
                      <a16:colId xmlns:a16="http://schemas.microsoft.com/office/drawing/2014/main" val="3206771066"/>
                    </a:ext>
                  </a:extLst>
                </a:gridCol>
                <a:gridCol w="1208426">
                  <a:extLst>
                    <a:ext uri="{9D8B030D-6E8A-4147-A177-3AD203B41FA5}">
                      <a16:colId xmlns:a16="http://schemas.microsoft.com/office/drawing/2014/main" val="770492311"/>
                    </a:ext>
                  </a:extLst>
                </a:gridCol>
                <a:gridCol w="884133">
                  <a:extLst>
                    <a:ext uri="{9D8B030D-6E8A-4147-A177-3AD203B41FA5}">
                      <a16:colId xmlns:a16="http://schemas.microsoft.com/office/drawing/2014/main" val="3321484975"/>
                    </a:ext>
                  </a:extLst>
                </a:gridCol>
                <a:gridCol w="884133">
                  <a:extLst>
                    <a:ext uri="{9D8B030D-6E8A-4147-A177-3AD203B41FA5}">
                      <a16:colId xmlns:a16="http://schemas.microsoft.com/office/drawing/2014/main" val="2545129158"/>
                    </a:ext>
                  </a:extLst>
                </a:gridCol>
              </a:tblGrid>
              <a:tr h="174758"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 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Integrated field (T m)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329723"/>
                  </a:ext>
                </a:extLst>
              </a:tr>
              <a:tr h="174758"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Nominal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Ultimate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4214199"/>
                  </a:ext>
                </a:extLst>
              </a:tr>
              <a:tr h="174758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MCBXFA configuration 1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MCBXFA inner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4.500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4.821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2721478"/>
                  </a:ext>
                </a:extLst>
              </a:tr>
              <a:tr h="1747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MCBXFA outer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2.500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2.678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6161917"/>
                  </a:ext>
                </a:extLst>
              </a:tr>
              <a:tr h="174758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MCBXFA configuration 2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MCBXFA inner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2.500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2.678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0220951"/>
                  </a:ext>
                </a:extLst>
              </a:tr>
              <a:tr h="1747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MCBXFA outer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4.500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4.821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3370519"/>
                  </a:ext>
                </a:extLst>
              </a:tr>
              <a:tr h="174758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MCBXFB configuration 1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MCBXFB inner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2.500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2.678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513380"/>
                  </a:ext>
                </a:extLst>
              </a:tr>
              <a:tr h="1747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MCBXFB outer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2.000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2.143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5998271"/>
                  </a:ext>
                </a:extLst>
              </a:tr>
              <a:tr h="174758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MCBXFB configuration 2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MCBXFB inner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2.000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2.143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981519"/>
                  </a:ext>
                </a:extLst>
              </a:tr>
              <a:tr h="1747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MCBXFB outer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>
                          <a:effectLst/>
                        </a:rPr>
                        <a:t>2.500</a:t>
                      </a:r>
                      <a:endParaRPr lang="en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400" dirty="0">
                          <a:effectLst/>
                        </a:rPr>
                        <a:t>2.678</a:t>
                      </a:r>
                      <a:endParaRPr lang="en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3990832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5D4A173E-D96C-C54E-836E-A7E44A747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31" y="658938"/>
            <a:ext cx="8517538" cy="13859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85750" indent="-285750" defTabSz="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altLang="en-CH" sz="1600" dirty="0">
                <a:solidFill>
                  <a:schemeClr val="accent5"/>
                </a:solidFill>
              </a:rPr>
              <a:t>The magnets shall provide the integrated field given in Table I, each one in two possible configurations. </a:t>
            </a:r>
          </a:p>
          <a:p>
            <a:pPr marL="285750" indent="-285750" defTabSz="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altLang="en-CH" sz="1600" dirty="0">
                <a:solidFill>
                  <a:schemeClr val="accent5"/>
                </a:solidFill>
              </a:rPr>
              <a:t>According to the HL-LHC guidelines, we define the nominal integrated field as the requirement for proton (or ion) operation at 7 </a:t>
            </a:r>
            <a:r>
              <a:rPr lang="en-US" altLang="en-CH" sz="1600" dirty="0" err="1">
                <a:solidFill>
                  <a:schemeClr val="accent5"/>
                </a:solidFill>
              </a:rPr>
              <a:t>TeV</a:t>
            </a:r>
            <a:r>
              <a:rPr lang="en-US" altLang="en-CH" sz="1600" dirty="0">
                <a:solidFill>
                  <a:schemeClr val="accent5"/>
                </a:solidFill>
              </a:rPr>
              <a:t>, and ultimate integrated field as the requirement for proton (or ion) operation at 7.5 </a:t>
            </a:r>
            <a:r>
              <a:rPr lang="en-US" altLang="en-CH" sz="1600" dirty="0" err="1">
                <a:solidFill>
                  <a:schemeClr val="accent5"/>
                </a:solidFill>
              </a:rPr>
              <a:t>TeV</a:t>
            </a:r>
            <a:r>
              <a:rPr lang="en-US" altLang="en-CH" sz="1600" dirty="0">
                <a:solidFill>
                  <a:schemeClr val="accent5"/>
                </a:solidFill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E935F-1AF1-8846-A146-6A0F62383305}"/>
              </a:ext>
            </a:extLst>
          </p:cNvPr>
          <p:cNvSpPr txBox="1"/>
          <p:nvPr/>
        </p:nvSpPr>
        <p:spPr>
          <a:xfrm>
            <a:off x="256207" y="3977557"/>
            <a:ext cx="316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CH" sz="1200" dirty="0">
                <a:solidFill>
                  <a:schemeClr val="accent5"/>
                </a:solidFill>
              </a:rPr>
              <a:t>Integrated field and reference values </a:t>
            </a:r>
          </a:p>
          <a:p>
            <a:pPr algn="ctr"/>
            <a:r>
              <a:rPr lang="en-GB" altLang="en-CH" sz="1200" dirty="0">
                <a:solidFill>
                  <a:schemeClr val="accent5"/>
                </a:solidFill>
              </a:rPr>
              <a:t>for the current</a:t>
            </a:r>
          </a:p>
          <a:p>
            <a:pPr algn="ctr"/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33D09C-8F16-3B40-9296-7F14CF621B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9" y="1794539"/>
            <a:ext cx="2792459" cy="25456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E656EB-C792-894C-8FE5-DB8C38DDD4A7}"/>
              </a:ext>
            </a:extLst>
          </p:cNvPr>
          <p:cNvSpPr txBox="1"/>
          <p:nvPr/>
        </p:nvSpPr>
        <p:spPr>
          <a:xfrm>
            <a:off x="6140324" y="430072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US" dirty="0"/>
              <a:t>Required operational range </a:t>
            </a:r>
          </a:p>
          <a:p>
            <a:pPr algn="ctr"/>
            <a:r>
              <a:rPr lang="en-US" dirty="0"/>
              <a:t>of  MCBXFB at 7 </a:t>
            </a:r>
            <a:r>
              <a:rPr lang="en-US" dirty="0" err="1"/>
              <a:t>TeV</a:t>
            </a:r>
            <a:endParaRPr lang="en-CH" dirty="0"/>
          </a:p>
          <a:p>
            <a:pPr algn="ctr"/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13F19C6-F212-4844-BA1E-BFDF531C733C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89074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465" y="249492"/>
            <a:ext cx="3942438" cy="540000"/>
          </a:xfrm>
        </p:spPr>
        <p:txBody>
          <a:bodyPr/>
          <a:lstStyle/>
          <a:p>
            <a:r>
              <a:rPr lang="en-US" dirty="0"/>
              <a:t>MCBXF Powering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39653" y="1388158"/>
            <a:ext cx="6398999" cy="3235820"/>
            <a:chOff x="495919" y="1387185"/>
            <a:chExt cx="8531999" cy="4314427"/>
          </a:xfrm>
        </p:grpSpPr>
        <p:pic>
          <p:nvPicPr>
            <p:cNvPr id="24" name="Picture 23" descr="Torqu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919" y="1387185"/>
              <a:ext cx="8531999" cy="431442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40467" y="2934564"/>
              <a:ext cx="79208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dirty="0"/>
                <a:t>Q1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19288" y="3480668"/>
              <a:ext cx="93610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dirty="0"/>
                <a:t>Q3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46218" y="3494236"/>
              <a:ext cx="81464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dirty="0"/>
                <a:t>Q2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41612" y="2905780"/>
              <a:ext cx="93610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dirty="0"/>
                <a:t>Q4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995936" y="1538784"/>
              <a:ext cx="0" cy="3690416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298583" y="3429000"/>
              <a:ext cx="5217633" cy="0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995936" y="2905780"/>
              <a:ext cx="134434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</a:rPr>
                <a:t>Inner Dipole</a:t>
              </a:r>
            </a:p>
            <a:p>
              <a:r>
                <a:rPr lang="en-GB" sz="1050" b="1" dirty="0">
                  <a:solidFill>
                    <a:srgbClr val="FF0000"/>
                  </a:solidFill>
                </a:rPr>
                <a:t>Outer Dipole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5936" y="3409836"/>
              <a:ext cx="140969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3366FF"/>
                  </a:solidFill>
                </a:rPr>
                <a:t>Inner Dipole</a:t>
              </a:r>
            </a:p>
            <a:p>
              <a:r>
                <a:rPr lang="en-GB" sz="1050" b="1" dirty="0">
                  <a:solidFill>
                    <a:srgbClr val="FF0000"/>
                  </a:solidFill>
                </a:rPr>
                <a:t>Outer Dipole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99792" y="3429000"/>
              <a:ext cx="13681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3366FF"/>
                  </a:solidFill>
                </a:rPr>
                <a:t>Inner Dipole</a:t>
              </a:r>
            </a:p>
            <a:p>
              <a:r>
                <a:rPr lang="en-GB" sz="1050" b="1" dirty="0">
                  <a:solidFill>
                    <a:srgbClr val="3366FF"/>
                  </a:solidFill>
                </a:rPr>
                <a:t>Outer Dipole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14420" y="2905780"/>
              <a:ext cx="13535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</a:rPr>
                <a:t>Inner Dipole</a:t>
              </a:r>
            </a:p>
            <a:p>
              <a:r>
                <a:rPr lang="en-GB" sz="1050" b="1" dirty="0">
                  <a:solidFill>
                    <a:srgbClr val="3366FF"/>
                  </a:solidFill>
                </a:rPr>
                <a:t>Outer Dipole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48265" y="3929112"/>
              <a:ext cx="102510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Inner Field</a:t>
              </a:r>
            </a:p>
            <a:p>
              <a:r>
                <a:rPr lang="en-GB" sz="900" dirty="0"/>
                <a:t> </a:t>
              </a:r>
            </a:p>
            <a:p>
              <a:r>
                <a:rPr lang="en-GB" sz="900" dirty="0"/>
                <a:t>Outer Field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8038728" y="4059948"/>
              <a:ext cx="781744" cy="0"/>
            </a:xfrm>
            <a:prstGeom prst="straightConnector1">
              <a:avLst/>
            </a:prstGeom>
            <a:ln w="31750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038728" y="4437112"/>
              <a:ext cx="781744" cy="0"/>
            </a:xfrm>
            <a:prstGeom prst="straightConnector1">
              <a:avLst/>
            </a:prstGeom>
            <a:ln w="317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4067944" y="1916832"/>
              <a:ext cx="1272334" cy="1017732"/>
              <a:chOff x="4067944" y="1916832"/>
              <a:chExt cx="1272334" cy="1017732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 flipV="1">
                <a:off x="4644008" y="1916832"/>
                <a:ext cx="0" cy="1017732"/>
              </a:xfrm>
              <a:prstGeom prst="straightConnector1">
                <a:avLst/>
              </a:prstGeom>
              <a:ln w="3175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4067944" y="2420888"/>
                <a:ext cx="1272334" cy="0"/>
              </a:xfrm>
              <a:prstGeom prst="straightConnector1">
                <a:avLst/>
              </a:prstGeom>
              <a:ln w="317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4067944" y="4017456"/>
              <a:ext cx="1272334" cy="995720"/>
              <a:chOff x="4067944" y="1930400"/>
              <a:chExt cx="1272334" cy="99572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4644008" y="1930400"/>
                <a:ext cx="0" cy="995720"/>
              </a:xfrm>
              <a:prstGeom prst="straightConnector1">
                <a:avLst/>
              </a:prstGeom>
              <a:ln w="3175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4067944" y="2420888"/>
                <a:ext cx="1272334" cy="0"/>
              </a:xfrm>
              <a:prstGeom prst="straightConnector1">
                <a:avLst/>
              </a:prstGeom>
              <a:ln w="317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2655392" y="4005064"/>
              <a:ext cx="1196528" cy="995720"/>
              <a:chOff x="4051757" y="1930400"/>
              <a:chExt cx="1144505" cy="995720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4644008" y="1930400"/>
                <a:ext cx="0" cy="995720"/>
              </a:xfrm>
              <a:prstGeom prst="straightConnector1">
                <a:avLst/>
              </a:prstGeom>
              <a:ln w="3175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4051757" y="2420888"/>
                <a:ext cx="1144505" cy="0"/>
              </a:xfrm>
              <a:prstGeom prst="straightConnector1">
                <a:avLst/>
              </a:prstGeom>
              <a:ln w="317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2646388" y="1943100"/>
              <a:ext cx="1196528" cy="991464"/>
              <a:chOff x="4051757" y="1930400"/>
              <a:chExt cx="1144505" cy="991464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V="1">
                <a:off x="4644008" y="1930400"/>
                <a:ext cx="0" cy="991464"/>
              </a:xfrm>
              <a:prstGeom prst="straightConnector1">
                <a:avLst/>
              </a:prstGeom>
              <a:ln w="3175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H="1">
                <a:off x="4051757" y="2420888"/>
                <a:ext cx="1144505" cy="0"/>
              </a:xfrm>
              <a:prstGeom prst="straightConnector1">
                <a:avLst/>
              </a:prstGeom>
              <a:ln w="3175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Curved Left Arrow 58"/>
            <p:cNvSpPr/>
            <p:nvPr/>
          </p:nvSpPr>
          <p:spPr>
            <a:xfrm rot="20329299">
              <a:off x="5261224" y="1622644"/>
              <a:ext cx="647897" cy="1336379"/>
            </a:xfrm>
            <a:prstGeom prst="curvedLeftArrow">
              <a:avLst>
                <a:gd name="adj1" fmla="val 25000"/>
                <a:gd name="adj2" fmla="val 54886"/>
                <a:gd name="adj3" fmla="val 3335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60" name="Curved Left Arrow 59"/>
            <p:cNvSpPr/>
            <p:nvPr/>
          </p:nvSpPr>
          <p:spPr>
            <a:xfrm rot="8358525">
              <a:off x="1824207" y="3892358"/>
              <a:ext cx="752397" cy="1336379"/>
            </a:xfrm>
            <a:prstGeom prst="curvedLeftArrow">
              <a:avLst>
                <a:gd name="adj1" fmla="val 25000"/>
                <a:gd name="adj2" fmla="val 54886"/>
                <a:gd name="adj3" fmla="val 3335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61" name="Curved Left Arrow 60"/>
            <p:cNvSpPr/>
            <p:nvPr/>
          </p:nvSpPr>
          <p:spPr>
            <a:xfrm rot="13374700" flipV="1">
              <a:off x="1826237" y="1629660"/>
              <a:ext cx="754119" cy="1334025"/>
            </a:xfrm>
            <a:prstGeom prst="curvedLeftArrow">
              <a:avLst>
                <a:gd name="adj1" fmla="val 25000"/>
                <a:gd name="adj2" fmla="val 54886"/>
                <a:gd name="adj3" fmla="val 3132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62" name="Curved Left Arrow 61"/>
            <p:cNvSpPr/>
            <p:nvPr/>
          </p:nvSpPr>
          <p:spPr>
            <a:xfrm rot="2515798" flipV="1">
              <a:off x="5406208" y="3973188"/>
              <a:ext cx="643072" cy="1334025"/>
            </a:xfrm>
            <a:prstGeom prst="curvedLeftArrow">
              <a:avLst>
                <a:gd name="adj1" fmla="val 25000"/>
                <a:gd name="adj2" fmla="val 54886"/>
                <a:gd name="adj3" fmla="val 3132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64" name="Curved Left Arrow 63"/>
            <p:cNvSpPr/>
            <p:nvPr/>
          </p:nvSpPr>
          <p:spPr>
            <a:xfrm rot="2515798" flipV="1">
              <a:off x="8306288" y="4604809"/>
              <a:ext cx="451662" cy="949380"/>
            </a:xfrm>
            <a:prstGeom prst="curvedLeftArrow">
              <a:avLst>
                <a:gd name="adj1" fmla="val 25000"/>
                <a:gd name="adj2" fmla="val 56551"/>
                <a:gd name="adj3" fmla="val 3132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804249" y="5035468"/>
              <a:ext cx="136815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Torque direction</a:t>
              </a:r>
            </a:p>
          </p:txBody>
        </p:sp>
      </p:grpSp>
      <p:pic>
        <p:nvPicPr>
          <p:cNvPr id="66" name="Picture 65" descr="1601-00 Cross Section MCBXFB 0.jpg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57" b="99127" l="731" r="99415">
                        <a14:foregroundMark x1="48977" y1="50364" x2="48977" y2="50364"/>
                        <a14:foregroundMark x1="56725" y1="51092" x2="56725" y2="51092"/>
                        <a14:foregroundMark x1="52047" y1="44105" x2="52047" y2="44105"/>
                        <a14:foregroundMark x1="48977" y1="57205" x2="48977" y2="57205"/>
                        <a14:foregroundMark x1="41959" y1="49491" x2="41959" y2="49491"/>
                        <a14:foregroundMark x1="45760" y1="44105" x2="45760" y2="4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240062" y="78202"/>
            <a:ext cx="1615363" cy="16221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35368D-3D6D-8348-8B3B-E19D075BBF55}"/>
              </a:ext>
            </a:extLst>
          </p:cNvPr>
          <p:cNvSpPr txBox="1"/>
          <p:nvPr/>
        </p:nvSpPr>
        <p:spPr>
          <a:xfrm>
            <a:off x="395536" y="789492"/>
            <a:ext cx="557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Nominal torque per unit length at straight section is very high: </a:t>
            </a:r>
            <a:r>
              <a:rPr lang="en-GB" sz="1200" dirty="0">
                <a:solidFill>
                  <a:srgbClr val="FF0000"/>
                </a:solidFill>
              </a:rPr>
              <a:t>147 </a:t>
            </a:r>
            <a:r>
              <a:rPr lang="en-GB" sz="1200" dirty="0" err="1">
                <a:solidFill>
                  <a:srgbClr val="FF0000"/>
                </a:solidFill>
              </a:rPr>
              <a:t>kNm</a:t>
            </a:r>
            <a:r>
              <a:rPr lang="en-GB" sz="1200" dirty="0">
                <a:solidFill>
                  <a:srgbClr val="FF0000"/>
                </a:solidFill>
              </a:rPr>
              <a:t>/m, about 84 MPa </a:t>
            </a:r>
            <a:r>
              <a:rPr lang="en-GB" sz="1200" dirty="0"/>
              <a:t>at the inner dipole coil.</a:t>
            </a:r>
            <a:endParaRPr lang="en-CH" sz="1200" dirty="0"/>
          </a:p>
        </p:txBody>
      </p:sp>
      <p:sp>
        <p:nvSpPr>
          <p:cNvPr id="41" name="Footer Placeholder 3">
            <a:extLst>
              <a:ext uri="{FF2B5EF4-FFF2-40B4-BE49-F238E27FC236}">
                <a16:creationId xmlns:a16="http://schemas.microsoft.com/office/drawing/2014/main" id="{0735E92A-1759-C843-8DB5-034FE83243FD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468491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655CE-4D42-1242-B6C9-5607CA25B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35000"/>
            <a:ext cx="8640960" cy="540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 dirty="0"/>
              <a:t>MCBXBP2c training in the 4 quadrants to compare with previous magnets. Virgin inner dipole coils from </a:t>
            </a:r>
            <a:r>
              <a:rPr lang="en-US" sz="1900" dirty="0" err="1"/>
              <a:t>Elytt</a:t>
            </a:r>
            <a:endParaRPr lang="en-GB" sz="19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74AA13-152C-334B-B2F9-1DFF697CF8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35882" y="1303309"/>
            <a:ext cx="2999999" cy="2999999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E19B5C-ECEA-7041-A78E-D89D875B0DFC}"/>
              </a:ext>
            </a:extLst>
          </p:cNvPr>
          <p:cNvSpPr txBox="1"/>
          <p:nvPr/>
        </p:nvSpPr>
        <p:spPr>
          <a:xfrm>
            <a:off x="102358" y="1141629"/>
            <a:ext cx="5933524" cy="344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Nominal current: Inner dipole 1755 A / Outer Dipole 1535 A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Nominal ramp rate (5.5/4.5 A/s)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No quenches in standalone powering up to ultimate current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3 training quenches to +nominal/+nominal in combined powering. (MCBXBP2a took 32 quenches, B01 took 3 quenches)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No quenches to -nominal/-nominal (Same as B01)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(!) No quenches to -nominal/+nominal in combined powering (1 quench in B01)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1 quench  at -1749A/1433 A (same amount and same current level as B01). Then reached +nominal/-nominal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1 quench  at 1588A/1302 A. Then reached +nominal/+nominal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sz="1600" dirty="0">
              <a:solidFill>
                <a:schemeClr val="accent5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6C7C7E-0CEE-8C43-997B-D3349C9DF639}"/>
              </a:ext>
            </a:extLst>
          </p:cNvPr>
          <p:cNvSpPr txBox="1"/>
          <p:nvPr/>
        </p:nvSpPr>
        <p:spPr>
          <a:xfrm>
            <a:off x="6948264" y="4327864"/>
            <a:ext cx="180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Courtesy of S. </a:t>
            </a:r>
            <a:r>
              <a:rPr lang="en-US" sz="1050" dirty="0" err="1"/>
              <a:t>Ferradas</a:t>
            </a:r>
            <a:endParaRPr lang="en-GB" sz="1050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D5F41ED-B3D4-FE43-A9DE-179664543D9F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417574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722A-7822-7146-B541-D4071DCA1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106237"/>
            <a:ext cx="7812868" cy="540000"/>
          </a:xfrm>
        </p:spPr>
        <p:txBody>
          <a:bodyPr/>
          <a:lstStyle/>
          <a:p>
            <a:r>
              <a:rPr lang="en-GB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MCBXFBP2c Quench free working area in the four quadrants </a:t>
            </a:r>
            <a:br>
              <a:rPr lang="en-GB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</a:br>
            <a:r>
              <a:rPr lang="en-GB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for a given integrated field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892D07-A769-6A4E-AA24-69D1C50712BE}"/>
              </a:ext>
            </a:extLst>
          </p:cNvPr>
          <p:cNvSpPr txBox="1"/>
          <p:nvPr/>
        </p:nvSpPr>
        <p:spPr>
          <a:xfrm>
            <a:off x="97869" y="1143948"/>
            <a:ext cx="3180081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Max ramp rate (5 A/s)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No quenches in 2 / 2.5 Tm cycle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2 quenches  in the inner dipole at almost ultimate current in the 2.14/2.64 Tm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  <a:ea typeface="CMU Bright" panose="02000603000000000000" pitchFamily="2" charset="0"/>
                <a:cs typeface="CMU Bright" panose="02000603000000000000" pitchFamily="2" charset="0"/>
              </a:rPr>
              <a:t>After the quench the ramp was restarted and successfully performed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sz="1600" dirty="0">
              <a:solidFill>
                <a:schemeClr val="accent5"/>
              </a:solidFill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D71B97D9-53E5-514C-B1FE-2BD393C1CB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494" y="908803"/>
            <a:ext cx="3180081" cy="318008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F277144-D6A0-B24F-B521-F0ACD5BA94EB}"/>
              </a:ext>
            </a:extLst>
          </p:cNvPr>
          <p:cNvGrpSpPr/>
          <p:nvPr/>
        </p:nvGrpSpPr>
        <p:grpSpPr>
          <a:xfrm>
            <a:off x="3298836" y="1423142"/>
            <a:ext cx="2567216" cy="2567216"/>
            <a:chOff x="3298836" y="1423142"/>
            <a:chExt cx="2567216" cy="2567216"/>
          </a:xfrm>
        </p:grpSpPr>
        <p:pic>
          <p:nvPicPr>
            <p:cNvPr id="12" name="Picture 11" descr="Chart, histogram&#10;&#10;Description automatically generated">
              <a:extLst>
                <a:ext uri="{FF2B5EF4-FFF2-40B4-BE49-F238E27FC236}">
                  <a16:creationId xmlns:a16="http://schemas.microsoft.com/office/drawing/2014/main" id="{53B73E90-38AE-FE49-AF1A-74EAC1E36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836" y="1423142"/>
              <a:ext cx="2567216" cy="256721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A1F77A-E6B7-3A4C-8919-54F5DADCC9C2}"/>
                </a:ext>
              </a:extLst>
            </p:cNvPr>
            <p:cNvSpPr txBox="1"/>
            <p:nvPr/>
          </p:nvSpPr>
          <p:spPr>
            <a:xfrm>
              <a:off x="4242729" y="2153493"/>
              <a:ext cx="673872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6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REQUIREMENT, </a:t>
              </a:r>
            </a:p>
            <a:p>
              <a:pPr algn="ctr"/>
              <a:r>
                <a:rPr lang="en-US" sz="600" dirty="0">
                  <a:latin typeface="CMU Bright" panose="02000603000000000000" pitchFamily="2" charset="0"/>
                  <a:ea typeface="CMU Bright" panose="02000603000000000000" pitchFamily="2" charset="0"/>
                  <a:cs typeface="CMU Bright" panose="02000603000000000000" pitchFamily="2" charset="0"/>
                </a:rPr>
                <a:t>max 1 quench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BC10BEE-FBF6-544F-9193-F9DB68F777A3}"/>
              </a:ext>
            </a:extLst>
          </p:cNvPr>
          <p:cNvSpPr txBox="1"/>
          <p:nvPr/>
        </p:nvSpPr>
        <p:spPr>
          <a:xfrm>
            <a:off x="1243767" y="4033589"/>
            <a:ext cx="6012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After the thermal cycle no more Quench in any torque direction!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1F3099-6302-584E-8C9A-6B98372E1619}"/>
              </a:ext>
            </a:extLst>
          </p:cNvPr>
          <p:cNvSpPr txBox="1"/>
          <p:nvPr/>
        </p:nvSpPr>
        <p:spPr>
          <a:xfrm>
            <a:off x="6068536" y="4415374"/>
            <a:ext cx="2639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Courtesy of S. </a:t>
            </a:r>
            <a:r>
              <a:rPr lang="en-US" sz="1050" dirty="0" err="1"/>
              <a:t>Ferradas</a:t>
            </a:r>
            <a:r>
              <a:rPr lang="en-US" sz="1050" dirty="0"/>
              <a:t> &amp; G. </a:t>
            </a:r>
            <a:r>
              <a:rPr lang="en-US" sz="1050" dirty="0" err="1"/>
              <a:t>Willering</a:t>
            </a:r>
            <a:endParaRPr lang="en-GB" sz="1050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BAA01DAD-3F37-EA42-89E0-55607C52D350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38458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DE0E-3516-1748-AD82-E4C8AA94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MCBXFBP2c splice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AFCEE-F838-EB49-814C-11B2203DB5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JC. Perez – 21</a:t>
            </a:r>
            <a:r>
              <a:rPr lang="en-GB" baseline="30000"/>
              <a:t>st</a:t>
            </a:r>
            <a:r>
              <a:rPr lang="en-GB"/>
              <a:t>  September 2022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EF3CB5-58EC-464B-B14E-894BC050BB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84414"/>
            <a:ext cx="3888432" cy="2723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4C7A66-9C10-5143-B36D-051F2B8829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03598"/>
            <a:ext cx="4134162" cy="28953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4450F1-AEE6-BF4A-9536-CB83F3ED1308}"/>
              </a:ext>
            </a:extLst>
          </p:cNvPr>
          <p:cNvSpPr txBox="1"/>
          <p:nvPr/>
        </p:nvSpPr>
        <p:spPr>
          <a:xfrm>
            <a:off x="6045158" y="4599316"/>
            <a:ext cx="2639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Courtesy of S. </a:t>
            </a:r>
            <a:r>
              <a:rPr lang="en-US" sz="1050" dirty="0" err="1"/>
              <a:t>Ferradas</a:t>
            </a:r>
            <a:r>
              <a:rPr lang="en-US" sz="1050" dirty="0"/>
              <a:t> &amp; G. </a:t>
            </a:r>
            <a:r>
              <a:rPr lang="en-US" sz="1050" dirty="0" err="1"/>
              <a:t>Willering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159283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64D23-277C-E648-9ACD-B5D86F4D7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MCBXFBP2c endurance test campaign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2BE97-8885-9B4E-B016-D4A292B4E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696" y="686557"/>
            <a:ext cx="7920000" cy="1081285"/>
          </a:xfrm>
        </p:spPr>
        <p:txBody>
          <a:bodyPr>
            <a:normAutofit/>
          </a:bodyPr>
          <a:lstStyle/>
          <a:p>
            <a:r>
              <a:rPr lang="en-GB" sz="1800" dirty="0"/>
              <a:t>An endurance test campaign has been launched</a:t>
            </a:r>
          </a:p>
          <a:p>
            <a:r>
              <a:rPr lang="en-GB" sz="1800" dirty="0"/>
              <a:t>Around 250 cycles were performed. </a:t>
            </a:r>
            <a:r>
              <a:rPr lang="en-GB" sz="1800" u="sng" dirty="0"/>
              <a:t>NO QUENCH</a:t>
            </a:r>
          </a:p>
          <a:p>
            <a:r>
              <a:rPr lang="en-GB" sz="1800" dirty="0"/>
              <a:t>To be completed with MCBXFB02 first series magnet from ELLYT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90868D-DEBE-FA4D-8888-B0CFFBF243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419952"/>
            <a:ext cx="2865065" cy="1611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C849D7-546C-AC4F-A602-36918E527F86}"/>
              </a:ext>
            </a:extLst>
          </p:cNvPr>
          <p:cNvSpPr txBox="1"/>
          <p:nvPr/>
        </p:nvSpPr>
        <p:spPr>
          <a:xfrm>
            <a:off x="1259632" y="4085079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Inner: +1400 A</a:t>
            </a:r>
          </a:p>
          <a:p>
            <a:r>
              <a:rPr lang="en-GB" sz="1100" dirty="0"/>
              <a:t>Outer: + 1430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CDF401-FB45-924F-B290-10095DAA96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5277" y="2071714"/>
            <a:ext cx="4636248" cy="2607889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F2B19B20-F16A-8D49-8BCB-C8B018AF4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76535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D365F8-FBD2-1D4F-AF46-57ED1CDA8E07}"/>
              </a:ext>
            </a:extLst>
          </p:cNvPr>
          <p:cNvSpPr txBox="1"/>
          <p:nvPr/>
        </p:nvSpPr>
        <p:spPr>
          <a:xfrm>
            <a:off x="5916407" y="4594362"/>
            <a:ext cx="2639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Courtesy of S. </a:t>
            </a:r>
            <a:r>
              <a:rPr lang="en-US" sz="1050" dirty="0" err="1"/>
              <a:t>Ferradas</a:t>
            </a:r>
            <a:r>
              <a:rPr lang="en-US" sz="1050" dirty="0"/>
              <a:t> &amp; G. </a:t>
            </a:r>
            <a:r>
              <a:rPr lang="en-US" sz="1050" dirty="0" err="1"/>
              <a:t>Willering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330392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E29D-6229-E24D-82BF-892D2FAFE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r>
              <a:rPr lang="en-CH" dirty="0"/>
              <a:t>MCBXFBP2c magnetic measurements</a:t>
            </a:r>
          </a:p>
        </p:txBody>
      </p:sp>
      <p:pic>
        <p:nvPicPr>
          <p:cNvPr id="8" name="Picture 7" descr="A picture containing worktable&#10;&#10;Description automatically generated">
            <a:extLst>
              <a:ext uri="{FF2B5EF4-FFF2-40B4-BE49-F238E27FC236}">
                <a16:creationId xmlns:a16="http://schemas.microsoft.com/office/drawing/2014/main" id="{4B9CF769-6C88-1247-9BF3-A53CB9FF2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085528"/>
            <a:ext cx="4185048" cy="3142406"/>
          </a:xfrm>
          <a:prstGeom prst="rect">
            <a:avLst/>
          </a:prstGeom>
        </p:spPr>
      </p:pic>
      <p:pic>
        <p:nvPicPr>
          <p:cNvPr id="5" name="Picture 4" descr="A picture containing indoor, ceiling, several&#10;&#10;Description automatically generated">
            <a:extLst>
              <a:ext uri="{FF2B5EF4-FFF2-40B4-BE49-F238E27FC236}">
                <a16:creationId xmlns:a16="http://schemas.microsoft.com/office/drawing/2014/main" id="{30CF3471-80CF-A74A-B563-ABBDCA91ED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85528"/>
            <a:ext cx="4185047" cy="314240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888B64E-1A02-7341-9BA3-9E7D7F05A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76535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7182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B174-BDF5-FB41-819B-9C19A86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392B-C14A-7445-B906-98EB613F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27" y="1347031"/>
            <a:ext cx="8187746" cy="2449437"/>
          </a:xfrm>
        </p:spPr>
        <p:txBody>
          <a:bodyPr>
            <a:normAutofit/>
          </a:bodyPr>
          <a:lstStyle/>
          <a:p>
            <a:r>
              <a:rPr lang="en-CH" sz="2000" dirty="0"/>
              <a:t>MCBXF project</a:t>
            </a:r>
          </a:p>
          <a:p>
            <a:r>
              <a:rPr lang="en-CH" sz="2000" dirty="0"/>
              <a:t>Remind of MCBXFB01 &amp; MCBXFBP2b performance</a:t>
            </a:r>
          </a:p>
          <a:p>
            <a:r>
              <a:rPr lang="en-CH" sz="2000" dirty="0"/>
              <a:t>Coils shiming and instrumentation during assembly</a:t>
            </a:r>
          </a:p>
          <a:p>
            <a:r>
              <a:rPr lang="en-CH" sz="2000" dirty="0"/>
              <a:t>MCBXFBP2c powering tests results &amp; magnetic measurements</a:t>
            </a:r>
          </a:p>
          <a:p>
            <a:r>
              <a:rPr lang="en-CH" sz="2000" dirty="0"/>
              <a:t>Summary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8BCA76E-DEE6-1045-95B1-F5AF1424E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59982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21277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F96B9-050A-1C48-8AE4-C48E56B3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Magnetic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1D8BD-7492-D442-8FB3-55C35C680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840" y="747662"/>
            <a:ext cx="2447832" cy="1729357"/>
          </a:xfrm>
        </p:spPr>
        <p:txBody>
          <a:bodyPr>
            <a:normAutofit/>
          </a:bodyPr>
          <a:lstStyle/>
          <a:p>
            <a:pPr marL="0" indent="0">
              <a:spcBef>
                <a:spcPts val="900"/>
              </a:spcBef>
              <a:buClr>
                <a:schemeClr val="accent6"/>
              </a:buClr>
              <a:buNone/>
            </a:pPr>
            <a:r>
              <a:rPr lang="en-US" sz="1200" u="sng" dirty="0"/>
              <a:t>Vertical field from the inner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200" dirty="0"/>
              <a:t>main field B</a:t>
            </a:r>
            <a:r>
              <a:rPr lang="en-US" sz="1200" baseline="-25000" dirty="0"/>
              <a:t>1 </a:t>
            </a:r>
            <a:r>
              <a:rPr lang="en-US" sz="1200" dirty="0"/>
              <a:t>(normal)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200" dirty="0"/>
              <a:t>first allowed b</a:t>
            </a:r>
            <a:r>
              <a:rPr lang="en-US" sz="1200" baseline="-25000" dirty="0"/>
              <a:t>3</a:t>
            </a:r>
            <a:endParaRPr lang="en-GB" sz="1200" baseline="-25000" dirty="0"/>
          </a:p>
          <a:p>
            <a:pPr marL="0" indent="0">
              <a:spcBef>
                <a:spcPts val="900"/>
              </a:spcBef>
              <a:buClr>
                <a:schemeClr val="accent6"/>
              </a:buClr>
              <a:buNone/>
            </a:pPr>
            <a:r>
              <a:rPr lang="en-US" sz="1200" u="sng" dirty="0"/>
              <a:t>Horizontal field from the outer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200" dirty="0"/>
              <a:t>main field A</a:t>
            </a:r>
            <a:r>
              <a:rPr lang="en-US" sz="1200" baseline="-25000" dirty="0"/>
              <a:t>1 </a:t>
            </a:r>
            <a:r>
              <a:rPr lang="en-US" sz="1200" dirty="0"/>
              <a:t>(skew)</a:t>
            </a:r>
            <a:endParaRPr lang="en-US" sz="1200" baseline="-25000" dirty="0"/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200" dirty="0"/>
              <a:t> first allowed a</a:t>
            </a:r>
            <a:r>
              <a:rPr lang="en-US" sz="1200" baseline="-25000" dirty="0"/>
              <a:t>3</a:t>
            </a:r>
            <a:endParaRPr lang="en-GB" sz="1200" baseline="-25000" dirty="0"/>
          </a:p>
          <a:p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9D869-8A1B-1545-B3B5-ECC0BFE0C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59982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4BEB51-F33B-7E41-BE95-4A023D1742D8}"/>
              </a:ext>
            </a:extLst>
          </p:cNvPr>
          <p:cNvSpPr txBox="1">
            <a:spLocks/>
          </p:cNvSpPr>
          <p:nvPr/>
        </p:nvSpPr>
        <p:spPr>
          <a:xfrm>
            <a:off x="251520" y="2556767"/>
            <a:ext cx="7056344" cy="5953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</a:pPr>
            <a:r>
              <a:rPr lang="en-US" sz="1350" dirty="0"/>
              <a:t>Rotating-coil in the helium bath of vertical cryostat cluster D in SM18</a:t>
            </a:r>
          </a:p>
          <a:p>
            <a:pPr lvl="1">
              <a:spcBef>
                <a:spcPts val="900"/>
              </a:spcBef>
            </a:pPr>
            <a:r>
              <a:rPr lang="en-US" sz="1200" dirty="0"/>
              <a:t>5 segments (500 mm each, 2.5 m total)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B00FEA-27FE-0241-B81C-6B10850D1E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859" y="3189099"/>
            <a:ext cx="7175924" cy="1112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1566C1-4BFF-644E-8872-57261FACE4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08516"/>
            <a:ext cx="2339524" cy="16795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ADA6C-59DD-FA44-B0B0-B5505E53EB61}"/>
              </a:ext>
            </a:extLst>
          </p:cNvPr>
          <p:cNvSpPr/>
          <p:nvPr/>
        </p:nvSpPr>
        <p:spPr>
          <a:xfrm>
            <a:off x="2627784" y="4318459"/>
            <a:ext cx="41044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u="sng" dirty="0">
                <a:solidFill>
                  <a:schemeClr val="accent5"/>
                </a:solidFill>
              </a:rPr>
              <a:t>Reference radius 50 mm</a:t>
            </a:r>
            <a:endParaRPr lang="en-GB" sz="1350" b="1" u="sng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11620A-A435-ED43-8EC6-784A369FF9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810" y="828392"/>
            <a:ext cx="3487740" cy="18876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E59A86-24A5-BB4D-82CE-B9B7E49B3929}"/>
              </a:ext>
            </a:extLst>
          </p:cNvPr>
          <p:cNvSpPr txBox="1"/>
          <p:nvPr/>
        </p:nvSpPr>
        <p:spPr>
          <a:xfrm>
            <a:off x="6338568" y="488551"/>
            <a:ext cx="20162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chemeClr val="accent5"/>
                </a:solidFill>
              </a:rPr>
              <a:t>Powering cycles</a:t>
            </a:r>
          </a:p>
        </p:txBody>
      </p:sp>
    </p:spTree>
    <p:extLst>
      <p:ext uri="{BB962C8B-B14F-4D97-AF65-F5344CB8AC3E}">
        <p14:creationId xmlns:p14="http://schemas.microsoft.com/office/powerpoint/2010/main" val="3556204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F96B9-050A-1C48-8AE4-C48E56B3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MCBXFBP2c Inner Dipole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9D869-8A1B-1545-B3B5-ECC0BFE0C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59982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7464D0-9CA4-7C4B-B0C7-619F2EB5C730}"/>
              </a:ext>
            </a:extLst>
          </p:cNvPr>
          <p:cNvSpPr txBox="1"/>
          <p:nvPr/>
        </p:nvSpPr>
        <p:spPr>
          <a:xfrm>
            <a:off x="6877145" y="4587974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5"/>
                </a:solidFill>
              </a:rPr>
              <a:t>Courtesy L. </a:t>
            </a:r>
            <a:r>
              <a:rPr lang="en-GB" sz="1000" dirty="0" err="1">
                <a:solidFill>
                  <a:schemeClr val="accent5"/>
                </a:solidFill>
              </a:rPr>
              <a:t>Fiscarelli</a:t>
            </a:r>
            <a:endParaRPr lang="en-GB" sz="1000" dirty="0">
              <a:solidFill>
                <a:schemeClr val="accent5"/>
              </a:solidFill>
            </a:endParaRPr>
          </a:p>
        </p:txBody>
      </p:sp>
      <p:graphicFrame>
        <p:nvGraphicFramePr>
          <p:cNvPr id="11" name="B1">
            <a:extLst>
              <a:ext uri="{FF2B5EF4-FFF2-40B4-BE49-F238E27FC236}">
                <a16:creationId xmlns:a16="http://schemas.microsoft.com/office/drawing/2014/main" id="{AF50FF90-A683-CC4A-964B-6F740D804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576904"/>
              </p:ext>
            </p:extLst>
          </p:nvPr>
        </p:nvGraphicFramePr>
        <p:xfrm>
          <a:off x="197857" y="646331"/>
          <a:ext cx="3147973" cy="2233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delta ang">
            <a:extLst>
              <a:ext uri="{FF2B5EF4-FFF2-40B4-BE49-F238E27FC236}">
                <a16:creationId xmlns:a16="http://schemas.microsoft.com/office/drawing/2014/main" id="{BEFAD6A9-ABFC-5E4B-8458-A66F8B2547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113403"/>
              </p:ext>
            </p:extLst>
          </p:nvPr>
        </p:nvGraphicFramePr>
        <p:xfrm>
          <a:off x="213900" y="2664862"/>
          <a:ext cx="3077570" cy="1832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bn">
            <a:extLst>
              <a:ext uri="{FF2B5EF4-FFF2-40B4-BE49-F238E27FC236}">
                <a16:creationId xmlns:a16="http://schemas.microsoft.com/office/drawing/2014/main" id="{9D405D28-9B68-C244-BB6F-29891D44EB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6653316"/>
              </p:ext>
            </p:extLst>
          </p:nvPr>
        </p:nvGraphicFramePr>
        <p:xfrm>
          <a:off x="3345830" y="663921"/>
          <a:ext cx="27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bn">
            <a:extLst>
              <a:ext uri="{FF2B5EF4-FFF2-40B4-BE49-F238E27FC236}">
                <a16:creationId xmlns:a16="http://schemas.microsoft.com/office/drawing/2014/main" id="{C63F5F32-57F8-8C41-85A7-8122BE3672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440371"/>
              </p:ext>
            </p:extLst>
          </p:nvPr>
        </p:nvGraphicFramePr>
        <p:xfrm>
          <a:off x="3361872" y="2463921"/>
          <a:ext cx="27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ABC2D41-5CC0-AB41-9ACC-5E5B1BA8A0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29788"/>
              </p:ext>
            </p:extLst>
          </p:nvPr>
        </p:nvGraphicFramePr>
        <p:xfrm>
          <a:off x="6077914" y="1047750"/>
          <a:ext cx="2786061" cy="3048000"/>
        </p:xfrm>
        <a:graphic>
          <a:graphicData uri="http://schemas.openxmlformats.org/drawingml/2006/table">
            <a:tbl>
              <a:tblPr/>
              <a:tblGrid>
                <a:gridCol w="385762">
                  <a:extLst>
                    <a:ext uri="{9D8B030D-6E8A-4147-A177-3AD203B41FA5}">
                      <a16:colId xmlns:a16="http://schemas.microsoft.com/office/drawing/2014/main" val="213404929"/>
                    </a:ext>
                  </a:extLst>
                </a:gridCol>
                <a:gridCol w="495464">
                  <a:extLst>
                    <a:ext uri="{9D8B030D-6E8A-4147-A177-3AD203B41FA5}">
                      <a16:colId xmlns:a16="http://schemas.microsoft.com/office/drawing/2014/main" val="1379404557"/>
                    </a:ext>
                  </a:extLst>
                </a:gridCol>
                <a:gridCol w="713248">
                  <a:extLst>
                    <a:ext uri="{9D8B030D-6E8A-4147-A177-3AD203B41FA5}">
                      <a16:colId xmlns:a16="http://schemas.microsoft.com/office/drawing/2014/main" val="1350914638"/>
                    </a:ext>
                  </a:extLst>
                </a:gridCol>
                <a:gridCol w="556642">
                  <a:extLst>
                    <a:ext uri="{9D8B030D-6E8A-4147-A177-3AD203B41FA5}">
                      <a16:colId xmlns:a16="http://schemas.microsoft.com/office/drawing/2014/main" val="1070293679"/>
                    </a:ext>
                  </a:extLst>
                </a:gridCol>
                <a:gridCol w="634945">
                  <a:extLst>
                    <a:ext uri="{9D8B030D-6E8A-4147-A177-3AD203B41FA5}">
                      <a16:colId xmlns:a16="http://schemas.microsoft.com/office/drawing/2014/main" val="130602606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[units]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Integral [units]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3630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1225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33306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730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12945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85771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3810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2639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414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0083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15772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5032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207310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15042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1006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3772340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6A38992-0DCA-7C48-BF05-E80CF94FFADD}"/>
              </a:ext>
            </a:extLst>
          </p:cNvPr>
          <p:cNvGrpSpPr/>
          <p:nvPr/>
        </p:nvGrpSpPr>
        <p:grpSpPr>
          <a:xfrm>
            <a:off x="280025" y="1162711"/>
            <a:ext cx="847834" cy="554170"/>
            <a:chOff x="280025" y="1162711"/>
            <a:chExt cx="847834" cy="554170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2385003-7F38-8747-BC98-E86A84879E56}"/>
                </a:ext>
              </a:extLst>
            </p:cNvPr>
            <p:cNvCxnSpPr>
              <a:cxnSpLocks/>
            </p:cNvCxnSpPr>
            <p:nvPr/>
          </p:nvCxnSpPr>
          <p:spPr>
            <a:xfrm>
              <a:off x="615382" y="1426369"/>
              <a:ext cx="0" cy="29051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6162E6-FF49-9F4F-8B61-17866F4620B9}"/>
                </a:ext>
              </a:extLst>
            </p:cNvPr>
            <p:cNvSpPr txBox="1"/>
            <p:nvPr/>
          </p:nvSpPr>
          <p:spPr>
            <a:xfrm>
              <a:off x="280025" y="1162711"/>
              <a:ext cx="8478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~2 units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D38ADD8-473B-2442-B67B-CF511FCDB53A}"/>
              </a:ext>
            </a:extLst>
          </p:cNvPr>
          <p:cNvSpPr txBox="1"/>
          <p:nvPr/>
        </p:nvSpPr>
        <p:spPr>
          <a:xfrm>
            <a:off x="6016900" y="4114800"/>
            <a:ext cx="28375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* Measurements at </a:t>
            </a:r>
            <a:r>
              <a:rPr lang="en-US" sz="1050" dirty="0" err="1"/>
              <a:t>Rref</a:t>
            </a:r>
            <a:r>
              <a:rPr lang="en-US" sz="1050" dirty="0"/>
              <a:t> = 50 mm and I=~5A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89087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F96B9-050A-1C48-8AE4-C48E56B3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MCBXFBP2c Outer Dipole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9D869-8A1B-1545-B3B5-ECC0BFE0C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JC. Perez – 21</a:t>
            </a:r>
            <a:r>
              <a:rPr lang="en-GB" baseline="30000"/>
              <a:t>st</a:t>
            </a:r>
            <a:r>
              <a:rPr lang="en-GB"/>
              <a:t>  September 2022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7464D0-9CA4-7C4B-B0C7-619F2EB5C730}"/>
              </a:ext>
            </a:extLst>
          </p:cNvPr>
          <p:cNvSpPr txBox="1"/>
          <p:nvPr/>
        </p:nvSpPr>
        <p:spPr>
          <a:xfrm>
            <a:off x="6877145" y="4702697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5"/>
                </a:solidFill>
              </a:rPr>
              <a:t>Courtesy L. </a:t>
            </a:r>
            <a:r>
              <a:rPr lang="en-GB" sz="1000" dirty="0" err="1">
                <a:solidFill>
                  <a:schemeClr val="accent5"/>
                </a:solidFill>
              </a:rPr>
              <a:t>Fiscarelli</a:t>
            </a:r>
            <a:endParaRPr lang="en-GB" sz="1000" dirty="0">
              <a:solidFill>
                <a:schemeClr val="accent5"/>
              </a:solidFill>
            </a:endParaRPr>
          </a:p>
        </p:txBody>
      </p:sp>
      <p:graphicFrame>
        <p:nvGraphicFramePr>
          <p:cNvPr id="19" name="B1">
            <a:extLst>
              <a:ext uri="{FF2B5EF4-FFF2-40B4-BE49-F238E27FC236}">
                <a16:creationId xmlns:a16="http://schemas.microsoft.com/office/drawing/2014/main" id="{67199FAC-B4C0-524C-9420-3C0AE0C8BD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348059"/>
              </p:ext>
            </p:extLst>
          </p:nvPr>
        </p:nvGraphicFramePr>
        <p:xfrm>
          <a:off x="179614" y="596903"/>
          <a:ext cx="3200400" cy="2080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delta ang">
            <a:extLst>
              <a:ext uri="{FF2B5EF4-FFF2-40B4-BE49-F238E27FC236}">
                <a16:creationId xmlns:a16="http://schemas.microsoft.com/office/drawing/2014/main" id="{9278DE85-7C86-7B4D-9E7E-5242B126BF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616864"/>
              </p:ext>
            </p:extLst>
          </p:nvPr>
        </p:nvGraphicFramePr>
        <p:xfrm>
          <a:off x="238900" y="2571750"/>
          <a:ext cx="3078000" cy="180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bn">
            <a:extLst>
              <a:ext uri="{FF2B5EF4-FFF2-40B4-BE49-F238E27FC236}">
                <a16:creationId xmlns:a16="http://schemas.microsoft.com/office/drawing/2014/main" id="{5EC79771-C1E8-F24E-A1B1-CE2CBCF692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8056643"/>
              </p:ext>
            </p:extLst>
          </p:nvPr>
        </p:nvGraphicFramePr>
        <p:xfrm>
          <a:off x="3316900" y="596903"/>
          <a:ext cx="27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bn">
            <a:extLst>
              <a:ext uri="{FF2B5EF4-FFF2-40B4-BE49-F238E27FC236}">
                <a16:creationId xmlns:a16="http://schemas.microsoft.com/office/drawing/2014/main" id="{60639256-D690-C046-BBB1-D3885E9FAC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431213"/>
              </p:ext>
            </p:extLst>
          </p:nvPr>
        </p:nvGraphicFramePr>
        <p:xfrm>
          <a:off x="3316900" y="2396903"/>
          <a:ext cx="27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B50BBA7-733C-4D41-A2D5-7CAA292F3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495877"/>
              </p:ext>
            </p:extLst>
          </p:nvPr>
        </p:nvGraphicFramePr>
        <p:xfrm>
          <a:off x="6108192" y="1047750"/>
          <a:ext cx="2639568" cy="3000000"/>
        </p:xfrm>
        <a:graphic>
          <a:graphicData uri="http://schemas.openxmlformats.org/drawingml/2006/table">
            <a:tbl>
              <a:tblPr/>
              <a:tblGrid>
                <a:gridCol w="341038">
                  <a:extLst>
                    <a:ext uri="{9D8B030D-6E8A-4147-A177-3AD203B41FA5}">
                      <a16:colId xmlns:a16="http://schemas.microsoft.com/office/drawing/2014/main" val="2786132004"/>
                    </a:ext>
                  </a:extLst>
                </a:gridCol>
                <a:gridCol w="493853">
                  <a:extLst>
                    <a:ext uri="{9D8B030D-6E8A-4147-A177-3AD203B41FA5}">
                      <a16:colId xmlns:a16="http://schemas.microsoft.com/office/drawing/2014/main" val="1702098836"/>
                    </a:ext>
                  </a:extLst>
                </a:gridCol>
                <a:gridCol w="601559">
                  <a:extLst>
                    <a:ext uri="{9D8B030D-6E8A-4147-A177-3AD203B41FA5}">
                      <a16:colId xmlns:a16="http://schemas.microsoft.com/office/drawing/2014/main" val="1889273954"/>
                    </a:ext>
                  </a:extLst>
                </a:gridCol>
                <a:gridCol w="601559">
                  <a:extLst>
                    <a:ext uri="{9D8B030D-6E8A-4147-A177-3AD203B41FA5}">
                      <a16:colId xmlns:a16="http://schemas.microsoft.com/office/drawing/2014/main" val="2551009397"/>
                    </a:ext>
                  </a:extLst>
                </a:gridCol>
                <a:gridCol w="601559">
                  <a:extLst>
                    <a:ext uri="{9D8B030D-6E8A-4147-A177-3AD203B41FA5}">
                      <a16:colId xmlns:a16="http://schemas.microsoft.com/office/drawing/2014/main" val="3548189703"/>
                    </a:ext>
                  </a:extLst>
                </a:gridCol>
              </a:tblGrid>
              <a:tr h="187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[units]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Integral [units]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930966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2614901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5103773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-18.88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6844486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80353984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2635258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7401209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0496814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6961720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3247096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5916465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33108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7107983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4873117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8825767"/>
                  </a:ext>
                </a:extLst>
              </a:tr>
              <a:tr h="187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2598229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3D848BF0-2B6E-8444-8A89-753843A28BEA}"/>
              </a:ext>
            </a:extLst>
          </p:cNvPr>
          <p:cNvSpPr txBox="1"/>
          <p:nvPr/>
        </p:nvSpPr>
        <p:spPr>
          <a:xfrm>
            <a:off x="6016900" y="4114800"/>
            <a:ext cx="28375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* Measurements at </a:t>
            </a:r>
            <a:r>
              <a:rPr lang="en-US" sz="1050" dirty="0" err="1"/>
              <a:t>Rref</a:t>
            </a:r>
            <a:r>
              <a:rPr lang="en-US" sz="1050" dirty="0"/>
              <a:t> = 50 mm and I=~5A</a:t>
            </a:r>
            <a:endParaRPr lang="en-GB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C9D74B-EE78-7F4A-8FA2-3A03EF6A926F}"/>
              </a:ext>
            </a:extLst>
          </p:cNvPr>
          <p:cNvSpPr txBox="1"/>
          <p:nvPr/>
        </p:nvSpPr>
        <p:spPr>
          <a:xfrm>
            <a:off x="2256335" y="4328415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MM results are reproducible and predictable</a:t>
            </a:r>
          </a:p>
        </p:txBody>
      </p:sp>
    </p:spTree>
    <p:extLst>
      <p:ext uri="{BB962C8B-B14F-4D97-AF65-F5344CB8AC3E}">
        <p14:creationId xmlns:p14="http://schemas.microsoft.com/office/powerpoint/2010/main" val="34569335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B6B7C-C2AD-7149-A859-CEA51E6ED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908CB-3F65-2F4C-AD83-6667053D0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31639"/>
            <a:ext cx="8424496" cy="3680222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The fine tuning of the design introduced during the assembly of MCBXFB01 was implemented in MCBXFBP2c by using 2 inner dipole coils produced by ELYTT.</a:t>
            </a:r>
          </a:p>
          <a:p>
            <a:r>
              <a:rPr lang="en-GB" sz="1400" dirty="0"/>
              <a:t>MCBXFP2c reassembly and powering tests validate the coil fabrication technology transfer to ELYTT.</a:t>
            </a:r>
          </a:p>
          <a:p>
            <a:r>
              <a:rPr lang="en-GB" sz="1400" dirty="0"/>
              <a:t> This new assembly proves the reproducibility of the results obtained during MCBXFB01 powering tests campaign.</a:t>
            </a:r>
          </a:p>
          <a:p>
            <a:r>
              <a:rPr lang="en-GB" sz="1400" dirty="0"/>
              <a:t>MCBXFBP2c during powering:</a:t>
            </a:r>
          </a:p>
          <a:p>
            <a:pPr lvl="1"/>
            <a:r>
              <a:rPr lang="en-GB" sz="1200" dirty="0"/>
              <a:t>Reached nominal +/+ from virgin inner coils in 3 quenches. 2 retraining quenches and last 2 near ultimate current</a:t>
            </a:r>
          </a:p>
          <a:p>
            <a:pPr lvl="1"/>
            <a:r>
              <a:rPr lang="en-GB" sz="1200" dirty="0"/>
              <a:t>No quenches in the nominal integrated field area</a:t>
            </a:r>
          </a:p>
          <a:p>
            <a:pPr lvl="1"/>
            <a:r>
              <a:rPr lang="en-GB" sz="1200" dirty="0"/>
              <a:t>Reached ultimate integrated field requirement with only 2 quenches and no quench after TC</a:t>
            </a:r>
          </a:p>
          <a:p>
            <a:pPr lvl="1"/>
            <a:r>
              <a:rPr lang="en-GB" sz="1200" dirty="0"/>
              <a:t>No quench during the 231 cycles performed for endurance test</a:t>
            </a:r>
          </a:p>
          <a:p>
            <a:pPr lvl="1"/>
            <a:r>
              <a:rPr lang="en-GB" sz="1200" dirty="0"/>
              <a:t>Perfect memory after TC</a:t>
            </a:r>
          </a:p>
          <a:p>
            <a:r>
              <a:rPr lang="en-GB" sz="1400" dirty="0"/>
              <a:t>Warm magnetic measurements are close to calculated values.</a:t>
            </a:r>
          </a:p>
          <a:p>
            <a:r>
              <a:rPr lang="en-GB" sz="1400" dirty="0"/>
              <a:t>Field quality is under control and does not pose significant challenges with present specification</a:t>
            </a: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The first type B magnet of the series fully produced and assembled at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Elytt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 premises will be cold tested at CERN by end of September 2022.</a:t>
            </a: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The powering test at CERN of the first MCBXA prototype is scheduled in December 2022. </a:t>
            </a:r>
            <a:endParaRPr lang="en-GB" sz="1300" dirty="0">
              <a:solidFill>
                <a:schemeClr val="tx1">
                  <a:lumMod val="65000"/>
                  <a:lumOff val="35000"/>
                </a:schemeClr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46542F5-0E03-8A4D-96BF-9FD63C57EE47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31356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AEED6CC-10F1-F24D-BBB3-260AE75B9556}"/>
              </a:ext>
            </a:extLst>
          </p:cNvPr>
          <p:cNvSpPr txBox="1"/>
          <p:nvPr/>
        </p:nvSpPr>
        <p:spPr>
          <a:xfrm>
            <a:off x="2339752" y="379588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2"/>
                </a:solidFill>
              </a:rPr>
              <a:t>Thank you for your attention!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09AC8D-5DCE-C84B-B7E2-49C362D23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56954" y="565795"/>
            <a:ext cx="3230091" cy="323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569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35222" y="2031690"/>
            <a:ext cx="4860000" cy="324036"/>
          </a:xfrm>
        </p:spPr>
        <p:txBody>
          <a:bodyPr/>
          <a:lstStyle/>
          <a:p>
            <a:pPr algn="ctr"/>
            <a:r>
              <a:rPr lang="en-GB" b="1" dirty="0"/>
              <a:t>Acknowledgements to: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02574" y="2432684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/>
              <a:t>Pablo </a:t>
            </a:r>
            <a:r>
              <a:rPr lang="en-GB" sz="1050" dirty="0" err="1"/>
              <a:t>Abramian</a:t>
            </a:r>
            <a:r>
              <a:rPr lang="en-GB" sz="1050" dirty="0"/>
              <a:t>, Cristóbal </a:t>
            </a:r>
            <a:r>
              <a:rPr lang="en-GB" sz="1050" dirty="0" err="1"/>
              <a:t>Alcázar</a:t>
            </a:r>
            <a:r>
              <a:rPr lang="en-GB" sz="1050" dirty="0"/>
              <a:t>, Jesús Calero, Manuel Domínguez, Jesus Angel García Matos, Luis Garcia-</a:t>
            </a:r>
            <a:r>
              <a:rPr lang="en-GB" sz="1050" dirty="0" err="1"/>
              <a:t>Tabarés</a:t>
            </a:r>
            <a:r>
              <a:rPr lang="en-GB" sz="1050" dirty="0"/>
              <a:t>, Luis González, Pablo Gómez, Jesús Jiménez, Teresa Martínez, Carla Martins, Javier </a:t>
            </a:r>
            <a:r>
              <a:rPr lang="en-GB" sz="1050" dirty="0" err="1"/>
              <a:t>Munilla</a:t>
            </a:r>
            <a:r>
              <a:rPr lang="en-GB" sz="1050" dirty="0"/>
              <a:t>, José Antonio Pardo, José Manuel Pérez, Víctor Sanz, Sebastián Soto, Pablo </a:t>
            </a:r>
            <a:r>
              <a:rPr lang="en-GB" sz="1050" dirty="0" err="1"/>
              <a:t>Sobrino</a:t>
            </a:r>
            <a:r>
              <a:rPr lang="en-GB" sz="1050" dirty="0"/>
              <a:t>, Fernando Toral from CIEMAT </a:t>
            </a:r>
          </a:p>
          <a:p>
            <a:r>
              <a:rPr lang="en-GB" sz="1050" dirty="0"/>
              <a:t>Marta </a:t>
            </a:r>
            <a:r>
              <a:rPr lang="en-GB" sz="1050" dirty="0" err="1"/>
              <a:t>Bajko</a:t>
            </a:r>
            <a:r>
              <a:rPr lang="en-GB" sz="1050" dirty="0"/>
              <a:t>, Nicolas </a:t>
            </a:r>
            <a:r>
              <a:rPr lang="en-GB" sz="1050" dirty="0" err="1"/>
              <a:t>Bourcey</a:t>
            </a:r>
            <a:r>
              <a:rPr lang="en-GB" sz="1050" dirty="0"/>
              <a:t>, Pierre-Antoine </a:t>
            </a:r>
            <a:r>
              <a:rPr lang="en-GB" sz="1050" dirty="0" err="1"/>
              <a:t>Contat</a:t>
            </a:r>
            <a:r>
              <a:rPr lang="en-GB" sz="1050" dirty="0"/>
              <a:t>, Ruth Diaz, Hugues Dupont, Nicolas Eyraud, Salvador </a:t>
            </a:r>
            <a:r>
              <a:rPr lang="en-GB" sz="1050" dirty="0" err="1"/>
              <a:t>Ferradas</a:t>
            </a:r>
            <a:r>
              <a:rPr lang="en-GB" sz="1050" dirty="0"/>
              <a:t>, Bertrand </a:t>
            </a:r>
            <a:r>
              <a:rPr lang="en-GB" sz="1050" dirty="0" err="1"/>
              <a:t>Fornes</a:t>
            </a:r>
            <a:r>
              <a:rPr lang="en-GB" sz="1050" dirty="0"/>
              <a:t>,  Jean-Luc Guyon, Hector Garcia, Pablo Gomez, Michael </a:t>
            </a:r>
            <a:r>
              <a:rPr lang="en-GB" sz="1050" dirty="0" err="1"/>
              <a:t>Guinchard</a:t>
            </a:r>
            <a:r>
              <a:rPr lang="en-GB" sz="1050" dirty="0"/>
              <a:t>, Lucio </a:t>
            </a:r>
            <a:r>
              <a:rPr lang="en-GB" sz="1050" dirty="0" err="1"/>
              <a:t>Fiscarelli</a:t>
            </a:r>
            <a:r>
              <a:rPr lang="en-GB" sz="1050" dirty="0"/>
              <a:t>. Gregory Maury, Sylvain </a:t>
            </a:r>
            <a:r>
              <a:rPr lang="en-GB" sz="1050" dirty="0" err="1"/>
              <a:t>Mugnier</a:t>
            </a:r>
            <a:r>
              <a:rPr lang="en-GB" sz="1050" dirty="0"/>
              <a:t>, Francois-Olivier </a:t>
            </a:r>
            <a:r>
              <a:rPr lang="en-GB" sz="1050" dirty="0" err="1"/>
              <a:t>Pincot</a:t>
            </a:r>
            <a:r>
              <a:rPr lang="en-GB" sz="1050" dirty="0"/>
              <a:t>, </a:t>
            </a:r>
            <a:r>
              <a:rPr lang="en-GB" sz="1050" dirty="0" err="1"/>
              <a:t>Hervé</a:t>
            </a:r>
            <a:r>
              <a:rPr lang="en-GB" sz="1050" dirty="0"/>
              <a:t> </a:t>
            </a:r>
            <a:r>
              <a:rPr lang="en-GB" sz="1050" dirty="0" err="1"/>
              <a:t>Prin</a:t>
            </a:r>
            <a:r>
              <a:rPr lang="en-GB" sz="1050" dirty="0"/>
              <a:t>, Joan Rico, Ezio </a:t>
            </a:r>
            <a:r>
              <a:rPr lang="en-GB" sz="1050" dirty="0" err="1"/>
              <a:t>Todesco</a:t>
            </a:r>
            <a:r>
              <a:rPr lang="en-GB" sz="1050" dirty="0"/>
              <a:t>, Lorcan </a:t>
            </a:r>
            <a:r>
              <a:rPr lang="en-GB" sz="1050" dirty="0" err="1"/>
              <a:t>Quain</a:t>
            </a:r>
            <a:r>
              <a:rPr lang="en-GB" sz="1050" dirty="0"/>
              <a:t>, Gerard </a:t>
            </a:r>
            <a:r>
              <a:rPr lang="en-GB" sz="1050" dirty="0" err="1"/>
              <a:t>Willering</a:t>
            </a:r>
            <a:r>
              <a:rPr lang="en-GB" sz="1050" dirty="0"/>
              <a:t> from CERN  </a:t>
            </a:r>
          </a:p>
        </p:txBody>
      </p:sp>
    </p:spTree>
    <p:extLst>
      <p:ext uri="{BB962C8B-B14F-4D97-AF65-F5344CB8AC3E}">
        <p14:creationId xmlns:p14="http://schemas.microsoft.com/office/powerpoint/2010/main" val="1249044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1075B-1022-EF4E-BB09-84AA9F3B1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45" y="51470"/>
            <a:ext cx="7128792" cy="540000"/>
          </a:xfrm>
        </p:spPr>
        <p:txBody>
          <a:bodyPr anchor="ctr">
            <a:normAutofit/>
          </a:bodyPr>
          <a:lstStyle/>
          <a:p>
            <a:r>
              <a:rPr lang="en-GB" dirty="0"/>
              <a:t>MCBXF combined dipole orbit correctors for HL-LHC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DB0731E-067C-5C7D-5E6B-8A770E924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336" y="591470"/>
            <a:ext cx="4040188" cy="479822"/>
          </a:xfrm>
        </p:spPr>
        <p:txBody>
          <a:bodyPr/>
          <a:lstStyle/>
          <a:p>
            <a:r>
              <a:rPr lang="en-US" dirty="0"/>
              <a:t>Insertion Region Layout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A994E6B7-9415-3949-A4DB-8EE9578A60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520" y="909476"/>
            <a:ext cx="2948648" cy="2963466"/>
          </a:xfrm>
          <a:prstGeom prst="rect">
            <a:avLst/>
          </a:prstGeom>
          <a:noFill/>
        </p:spPr>
      </p:pic>
      <p:pic>
        <p:nvPicPr>
          <p:cNvPr id="7" name="Picture 6" descr="A picture containing text, indoor, worktable&#10;&#10;Description automatically generated">
            <a:extLst>
              <a:ext uri="{FF2B5EF4-FFF2-40B4-BE49-F238E27FC236}">
                <a16:creationId xmlns:a16="http://schemas.microsoft.com/office/drawing/2014/main" id="{07127579-255C-5E4F-8234-FCCA4F1099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7" y="2616430"/>
            <a:ext cx="5182208" cy="2125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F1244B-20CF-3F4D-B9C7-50D0965E2AE7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369" y="594536"/>
            <a:ext cx="1663631" cy="16456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9B941C-A35A-AA4A-98A6-4FD0C996A4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41" y="553327"/>
            <a:ext cx="2552216" cy="1832228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D172815F-CBB1-705C-24C3-75D307A6FC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83644" y="2367397"/>
            <a:ext cx="3383907" cy="267192"/>
          </a:xfrm>
        </p:spPr>
        <p:txBody>
          <a:bodyPr/>
          <a:lstStyle/>
          <a:p>
            <a:r>
              <a:rPr lang="en-US" dirty="0"/>
              <a:t>Q2 type Cold Mass assembly in LMF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DDEDA67-B6AE-8F47-9939-C79834456A4E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85839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>
            <a:extLst>
              <a:ext uri="{FF2B5EF4-FFF2-40B4-BE49-F238E27FC236}">
                <a16:creationId xmlns:a16="http://schemas.microsoft.com/office/drawing/2014/main" id="{5A1CF0B1-BEE1-884D-949F-A1275AE1E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7317" y="2752227"/>
            <a:ext cx="2037111" cy="2074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6969BAA-77EE-7949-AD4F-4DA977BF47A6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Magnet and cable specifications</a:t>
            </a:r>
            <a:br>
              <a:rPr lang="en-US"/>
            </a:br>
            <a:endParaRPr lang="en-US" dirty="0"/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1808CCBF-0EBC-2C4B-81A6-64427D962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28202"/>
              </p:ext>
            </p:extLst>
          </p:nvPr>
        </p:nvGraphicFramePr>
        <p:xfrm>
          <a:off x="157567" y="627534"/>
          <a:ext cx="4843233" cy="2962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7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72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MCBXFB Technical specifications</a:t>
                      </a:r>
                    </a:p>
                  </a:txBody>
                  <a:tcPr marL="83687" marR="83687" marT="41844" marB="41844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18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Magnet configuration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Combined dipole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(Operation in X-Y square)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Integrated field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2.5 Tm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Minimum free aperture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150 mm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Nominal current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2500 A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Radiation resistance  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35 </a:t>
                      </a: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MGy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Physical length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1.505 m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temperature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1.9 K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geometry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MQXF iron holes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Field quality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10 units (1E-4) 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8432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Fringe field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40 </a:t>
                      </a: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(Out</a:t>
                      </a:r>
                      <a:r>
                        <a:rPr lang="en-US" sz="1500" baseline="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of the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Cryostat)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2766" marR="6276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4" name="9 Rectángulo redondeado">
            <a:extLst>
              <a:ext uri="{FF2B5EF4-FFF2-40B4-BE49-F238E27FC236}">
                <a16:creationId xmlns:a16="http://schemas.microsoft.com/office/drawing/2014/main" id="{B701B7D0-591E-694A-B939-A601431D21A3}"/>
              </a:ext>
            </a:extLst>
          </p:cNvPr>
          <p:cNvSpPr/>
          <p:nvPr/>
        </p:nvSpPr>
        <p:spPr>
          <a:xfrm>
            <a:off x="107504" y="1057072"/>
            <a:ext cx="4942717" cy="506566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25" name="10 Conector recto de flecha">
            <a:extLst>
              <a:ext uri="{FF2B5EF4-FFF2-40B4-BE49-F238E27FC236}">
                <a16:creationId xmlns:a16="http://schemas.microsoft.com/office/drawing/2014/main" id="{1B3803DC-A0B8-B34C-A02C-702BE1B14E75}"/>
              </a:ext>
            </a:extLst>
          </p:cNvPr>
          <p:cNvCxnSpPr>
            <a:cxnSpLocks/>
          </p:cNvCxnSpPr>
          <p:nvPr/>
        </p:nvCxnSpPr>
        <p:spPr>
          <a:xfrm flipH="1" flipV="1">
            <a:off x="5139353" y="1360290"/>
            <a:ext cx="288032" cy="7583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6" name="13 Grupo">
            <a:extLst>
              <a:ext uri="{FF2B5EF4-FFF2-40B4-BE49-F238E27FC236}">
                <a16:creationId xmlns:a16="http://schemas.microsoft.com/office/drawing/2014/main" id="{009E1B71-0A44-1F4E-81CD-6DF12777FD05}"/>
              </a:ext>
            </a:extLst>
          </p:cNvPr>
          <p:cNvGrpSpPr/>
          <p:nvPr/>
        </p:nvGrpSpPr>
        <p:grpSpPr>
          <a:xfrm>
            <a:off x="5182393" y="568113"/>
            <a:ext cx="3804034" cy="2138554"/>
            <a:chOff x="5432152" y="1412976"/>
            <a:chExt cx="3804034" cy="2138554"/>
          </a:xfrm>
        </p:grpSpPr>
        <p:cxnSp>
          <p:nvCxnSpPr>
            <p:cNvPr id="27" name="14 Conector recto de flecha">
              <a:extLst>
                <a:ext uri="{FF2B5EF4-FFF2-40B4-BE49-F238E27FC236}">
                  <a16:creationId xmlns:a16="http://schemas.microsoft.com/office/drawing/2014/main" id="{DAD7815C-A4CB-314E-A21F-1280E8A47E39}"/>
                </a:ext>
              </a:extLst>
            </p:cNvPr>
            <p:cNvCxnSpPr/>
            <p:nvPr/>
          </p:nvCxnSpPr>
          <p:spPr>
            <a:xfrm flipV="1">
              <a:off x="7179962" y="1412976"/>
              <a:ext cx="0" cy="180000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15 Conector recto de flecha">
              <a:extLst>
                <a:ext uri="{FF2B5EF4-FFF2-40B4-BE49-F238E27FC236}">
                  <a16:creationId xmlns:a16="http://schemas.microsoft.com/office/drawing/2014/main" id="{8ADC6A84-9BF6-8645-B87A-7015D9F248D2}"/>
                </a:ext>
              </a:extLst>
            </p:cNvPr>
            <p:cNvCxnSpPr/>
            <p:nvPr/>
          </p:nvCxnSpPr>
          <p:spPr>
            <a:xfrm>
              <a:off x="7179962" y="3212976"/>
              <a:ext cx="1800000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16 Conector recto">
              <a:extLst>
                <a:ext uri="{FF2B5EF4-FFF2-40B4-BE49-F238E27FC236}">
                  <a16:creationId xmlns:a16="http://schemas.microsoft.com/office/drawing/2014/main" id="{604BC744-7732-FD4D-9642-5E64EE9B6247}"/>
                </a:ext>
              </a:extLst>
            </p:cNvPr>
            <p:cNvCxnSpPr/>
            <p:nvPr/>
          </p:nvCxnSpPr>
          <p:spPr>
            <a:xfrm>
              <a:off x="7179962" y="1412976"/>
              <a:ext cx="1800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17 Conector recto">
              <a:extLst>
                <a:ext uri="{FF2B5EF4-FFF2-40B4-BE49-F238E27FC236}">
                  <a16:creationId xmlns:a16="http://schemas.microsoft.com/office/drawing/2014/main" id="{E2D66F60-6DEB-CB47-8E4B-883D07E7450E}"/>
                </a:ext>
              </a:extLst>
            </p:cNvPr>
            <p:cNvCxnSpPr/>
            <p:nvPr/>
          </p:nvCxnSpPr>
          <p:spPr>
            <a:xfrm flipV="1">
              <a:off x="8980162" y="1412976"/>
              <a:ext cx="0" cy="1800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18 Conector recto de flecha">
              <a:extLst>
                <a:ext uri="{FF2B5EF4-FFF2-40B4-BE49-F238E27FC236}">
                  <a16:creationId xmlns:a16="http://schemas.microsoft.com/office/drawing/2014/main" id="{1E80288E-3595-2C44-93BC-F292B83A4964}"/>
                </a:ext>
              </a:extLst>
            </p:cNvPr>
            <p:cNvCxnSpPr/>
            <p:nvPr/>
          </p:nvCxnSpPr>
          <p:spPr>
            <a:xfrm flipV="1">
              <a:off x="7179962" y="1412976"/>
              <a:ext cx="1800000" cy="1799800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19 CuadroTexto">
              <a:extLst>
                <a:ext uri="{FF2B5EF4-FFF2-40B4-BE49-F238E27FC236}">
                  <a16:creationId xmlns:a16="http://schemas.microsoft.com/office/drawing/2014/main" id="{D018422B-506B-D54D-9AF2-A2632927F16F}"/>
                </a:ext>
              </a:extLst>
            </p:cNvPr>
            <p:cNvSpPr txBox="1"/>
            <p:nvPr/>
          </p:nvSpPr>
          <p:spPr>
            <a:xfrm>
              <a:off x="5432152" y="1548674"/>
              <a:ext cx="17259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tx2"/>
                  </a:solidFill>
                </a:rPr>
                <a:t>Vertical dipole field (2.1 T)</a:t>
              </a:r>
            </a:p>
          </p:txBody>
        </p:sp>
        <p:sp>
          <p:nvSpPr>
            <p:cNvPr id="33" name="20 CuadroTexto">
              <a:extLst>
                <a:ext uri="{FF2B5EF4-FFF2-40B4-BE49-F238E27FC236}">
                  <a16:creationId xmlns:a16="http://schemas.microsoft.com/office/drawing/2014/main" id="{1B1EAD97-EF5B-964F-981E-DD5B9264BCBD}"/>
                </a:ext>
              </a:extLst>
            </p:cNvPr>
            <p:cNvSpPr txBox="1"/>
            <p:nvPr/>
          </p:nvSpPr>
          <p:spPr>
            <a:xfrm>
              <a:off x="6189914" y="3212976"/>
              <a:ext cx="3046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/>
                  </a:solidFill>
                </a:rPr>
                <a:t>Horizontal dipole field (2.1 T)</a:t>
              </a:r>
            </a:p>
          </p:txBody>
        </p:sp>
        <p:sp>
          <p:nvSpPr>
            <p:cNvPr id="34" name="21 CuadroTexto">
              <a:extLst>
                <a:ext uri="{FF2B5EF4-FFF2-40B4-BE49-F238E27FC236}">
                  <a16:creationId xmlns:a16="http://schemas.microsoft.com/office/drawing/2014/main" id="{DC39A143-4816-7248-998E-DEF27BCE6C00}"/>
                </a:ext>
              </a:extLst>
            </p:cNvPr>
            <p:cNvSpPr txBox="1"/>
            <p:nvPr/>
          </p:nvSpPr>
          <p:spPr>
            <a:xfrm>
              <a:off x="7361556" y="1628800"/>
              <a:ext cx="1368152" cy="120032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Combined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dipole field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(Variable orientation)</a:t>
              </a:r>
            </a:p>
          </p:txBody>
        </p:sp>
      </p:grp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DC584E2F-E12A-A943-94EB-EF50AA857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241878"/>
              </p:ext>
            </p:extLst>
          </p:nvPr>
        </p:nvGraphicFramePr>
        <p:xfrm>
          <a:off x="1305476" y="3680103"/>
          <a:ext cx="1830313" cy="1125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840">
                <a:tc gridSpan="2">
                  <a:txBody>
                    <a:bodyPr/>
                    <a:lstStyle/>
                    <a:p>
                      <a:pPr marL="0" indent="87313" algn="ctr" rtl="0" eaLnBrk="1" fontAlgn="b" latinLnBrk="0" hangingPunct="1"/>
                      <a:r>
                        <a:rPr kumimoji="0" lang="en-US" sz="10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Parameters</a:t>
                      </a:r>
                    </a:p>
                  </a:txBody>
                  <a:tcPr marL="10045" marR="10045" marT="1004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0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 of strands</a:t>
                      </a: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0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Strand diameter</a:t>
                      </a: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 mm </a:t>
                      </a: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0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thickness</a:t>
                      </a: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mm</a:t>
                      </a: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0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width</a:t>
                      </a: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</a:t>
                      </a:r>
                      <a:r>
                        <a:rPr lang="en-US" sz="1000" b="0" i="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endParaRPr lang="en-US" sz="10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0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Key-stone angle</a:t>
                      </a: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0.67º</a:t>
                      </a: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840">
                <a:tc>
                  <a:txBody>
                    <a:bodyPr/>
                    <a:lstStyle/>
                    <a:p>
                      <a:pPr marL="0" lvl="0" indent="87313" algn="l" fontAlgn="b"/>
                      <a:r>
                        <a:rPr lang="en-US" sz="1000" b="1" i="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Cu:Sc</a:t>
                      </a:r>
                      <a:endParaRPr lang="en-US" sz="10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21" marR="8121" marT="8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8121" marR="8121" marT="8121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6" name="Picture 2">
            <a:extLst>
              <a:ext uri="{FF2B5EF4-FFF2-40B4-BE49-F238E27FC236}">
                <a16:creationId xmlns:a16="http://schemas.microsoft.com/office/drawing/2014/main" id="{C8019BD4-F3EA-D24E-A45E-20C1281CCC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9319" y="3624234"/>
            <a:ext cx="2614233" cy="1237310"/>
          </a:xfrm>
          <a:prstGeom prst="rect">
            <a:avLst/>
          </a:prstGeom>
          <a:noFill/>
          <a:ln w="4445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7" name="22 Rectángulo redondeado">
            <a:extLst>
              <a:ext uri="{FF2B5EF4-FFF2-40B4-BE49-F238E27FC236}">
                <a16:creationId xmlns:a16="http://schemas.microsoft.com/office/drawing/2014/main" id="{16C9817E-F736-0B41-9383-9030E28585E3}"/>
              </a:ext>
            </a:extLst>
          </p:cNvPr>
          <p:cNvSpPr/>
          <p:nvPr/>
        </p:nvSpPr>
        <p:spPr>
          <a:xfrm>
            <a:off x="107504" y="2427734"/>
            <a:ext cx="4942717" cy="258140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38" name="28 Conector recto de flecha">
            <a:extLst>
              <a:ext uri="{FF2B5EF4-FFF2-40B4-BE49-F238E27FC236}">
                <a16:creationId xmlns:a16="http://schemas.microsoft.com/office/drawing/2014/main" id="{002F0C7C-E36E-294B-80C7-C6A45FE56538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5050221" y="2556804"/>
            <a:ext cx="1538003" cy="806833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Footer Placeholder 3">
            <a:extLst>
              <a:ext uri="{FF2B5EF4-FFF2-40B4-BE49-F238E27FC236}">
                <a16:creationId xmlns:a16="http://schemas.microsoft.com/office/drawing/2014/main" id="{6D311102-A3F7-774E-A648-74BAEB834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8536" y="4676535"/>
            <a:ext cx="2303816" cy="343487"/>
          </a:xfrm>
        </p:spPr>
        <p:txBody>
          <a:bodyPr/>
          <a:lstStyle/>
          <a:p>
            <a:r>
              <a:rPr lang="en-GB" dirty="0"/>
              <a:t>JC. Perez – 21</a:t>
            </a:r>
            <a:r>
              <a:rPr lang="en-GB" baseline="30000" dirty="0"/>
              <a:t>st</a:t>
            </a:r>
            <a:r>
              <a:rPr lang="en-GB" dirty="0"/>
              <a:t>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63155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0C0D5-EB38-A347-A819-DB8D2B75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7491"/>
            <a:ext cx="7920000" cy="540000"/>
          </a:xfrm>
        </p:spPr>
        <p:txBody>
          <a:bodyPr/>
          <a:lstStyle/>
          <a:p>
            <a:r>
              <a:rPr lang="en-GB" dirty="0"/>
              <a:t>MCBXF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43A9C-F5A0-F643-AD77-6C3764B60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09624"/>
            <a:ext cx="8784976" cy="2897236"/>
          </a:xfrm>
        </p:spPr>
        <p:txBody>
          <a:bodyPr>
            <a:normAutofit/>
          </a:bodyPr>
          <a:lstStyle/>
          <a:p>
            <a:r>
              <a:rPr lang="en-GB" sz="1800" dirty="0"/>
              <a:t>The MCBXF combined orbit corrector magnets contract for the series was signed with ELYTT Energy in March 2021</a:t>
            </a:r>
          </a:p>
          <a:p>
            <a:r>
              <a:rPr lang="en-GB" sz="1800" dirty="0"/>
              <a:t>6 MCBXFA &amp; 11 MCBXB magnets to be produced before end 2024</a:t>
            </a:r>
          </a:p>
          <a:p>
            <a:r>
              <a:rPr lang="en-GB" sz="1800" dirty="0"/>
              <a:t>The first 3 MCBXFB magnets have been produced within a close collaboration of CERN and CIEMAT teams ( MCBXFBP1, MCBXFBP2 &amp; MCBXFB01)</a:t>
            </a:r>
          </a:p>
          <a:p>
            <a:pPr lvl="1"/>
            <a:r>
              <a:rPr lang="en-GB" sz="1400" dirty="0"/>
              <a:t>Coils and magnet components fabricated at CEDEX (Madrid)</a:t>
            </a:r>
          </a:p>
          <a:p>
            <a:pPr lvl="1"/>
            <a:r>
              <a:rPr lang="en-GB" sz="1400" dirty="0"/>
              <a:t>Magnet assembly,  WMM and cold powering tests performed at CERN </a:t>
            </a:r>
          </a:p>
          <a:p>
            <a:r>
              <a:rPr lang="en-GB" sz="1800" dirty="0"/>
              <a:t>The first MCBXFA prototype will be manufactured following the same organization</a:t>
            </a:r>
          </a:p>
        </p:txBody>
      </p:sp>
      <p:pic>
        <p:nvPicPr>
          <p:cNvPr id="5" name="Imagen 10">
            <a:extLst>
              <a:ext uri="{FF2B5EF4-FFF2-40B4-BE49-F238E27FC236}">
                <a16:creationId xmlns:a16="http://schemas.microsoft.com/office/drawing/2014/main" id="{C28679DB-62F8-5649-BCFF-71ADF5F718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971" y="3013350"/>
            <a:ext cx="8071029" cy="15205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20E24AC-517D-6A4F-99A0-7BCEE0134D72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57598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319871D-8233-3C43-9AEE-A2E95CD7C08A}"/>
              </a:ext>
            </a:extLst>
          </p:cNvPr>
          <p:cNvSpPr txBox="1"/>
          <p:nvPr/>
        </p:nvSpPr>
        <p:spPr>
          <a:xfrm>
            <a:off x="251520" y="3598968"/>
            <a:ext cx="3456384" cy="9245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14313" indent="-21431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5"/>
              </a:solidFill>
            </a:endParaRPr>
          </a:p>
          <a:p>
            <a:pPr marL="214313" indent="-21431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Reached ultimate in both circuits in standalone</a:t>
            </a:r>
          </a:p>
          <a:p>
            <a:pPr marL="214313" indent="-21431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132 Events and 85 </a:t>
            </a:r>
            <a:r>
              <a:rPr lang="en-GB" sz="1200" dirty="0" err="1">
                <a:solidFill>
                  <a:schemeClr val="accent5"/>
                </a:solidFill>
              </a:rPr>
              <a:t>quenchs</a:t>
            </a:r>
            <a:endParaRPr lang="en-GB" sz="1200" dirty="0">
              <a:solidFill>
                <a:schemeClr val="accent5"/>
              </a:solidFill>
            </a:endParaRPr>
          </a:p>
          <a:p>
            <a:pPr marL="214313" indent="-21431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Reached 99.9% + nominal torque and 94.4% of -nominal torque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A92C2B-EB0C-EF49-9AEF-71C070A70FD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27784" y="273413"/>
            <a:ext cx="4265563" cy="373953"/>
          </a:xfrm>
        </p:spPr>
        <p:txBody>
          <a:bodyPr vert="horz" lIns="0" tIns="0" rIns="0" bIns="0" rtlCol="0">
            <a:noAutofit/>
          </a:bodyPr>
          <a:lstStyle/>
          <a:p>
            <a:r>
              <a:rPr lang="en-GB" sz="2100" dirty="0">
                <a:latin typeface="+mj-lt"/>
              </a:rPr>
              <a:t>MCBXFBP2b powering history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DDF52890-8CC6-0F4C-B8BC-8359C53CFB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182839"/>
              </p:ext>
            </p:extLst>
          </p:nvPr>
        </p:nvGraphicFramePr>
        <p:xfrm>
          <a:off x="3924951" y="3553458"/>
          <a:ext cx="1924956" cy="1015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239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481239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481239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481239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1958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r>
                        <a:rPr lang="es-ES" sz="800" dirty="0"/>
                        <a:t>Training </a:t>
                      </a:r>
                      <a:r>
                        <a:rPr lang="es-ES" sz="800" dirty="0" err="1"/>
                        <a:t>quenches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1958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/>
                        <a:t>IC4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/>
                        <a:t>IC5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/>
                        <a:t>OC3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356831">
                <a:tc>
                  <a:txBody>
                    <a:bodyPr/>
                    <a:lstStyle/>
                    <a:p>
                      <a:endParaRPr lang="es-E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/>
                        <a:t>9 (10%)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dirty="0"/>
                        <a:t>76 (90%)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19589">
                <a:tc>
                  <a:txBody>
                    <a:bodyPr/>
                    <a:lstStyle/>
                    <a:p>
                      <a:r>
                        <a:rPr lang="es-ES" sz="800" dirty="0"/>
                        <a:t>Total</a:t>
                      </a:r>
                      <a:endParaRPr lang="en-US" sz="800" dirty="0"/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85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4CA5A2C-42A2-A44D-BCBD-C51F980FBD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55"/>
          <a:stretch/>
        </p:blipFill>
        <p:spPr>
          <a:xfrm>
            <a:off x="143508" y="618136"/>
            <a:ext cx="5724636" cy="2915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227770-BA5C-7945-9263-DD749A00BB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70" y="992089"/>
            <a:ext cx="3132348" cy="13880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085E67-35FA-2A4E-8847-3B9E160615C0}"/>
              </a:ext>
            </a:extLst>
          </p:cNvPr>
          <p:cNvSpPr txBox="1"/>
          <p:nvPr/>
        </p:nvSpPr>
        <p:spPr>
          <a:xfrm>
            <a:off x="5868144" y="2718376"/>
            <a:ext cx="31323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5"/>
                </a:solidFill>
              </a:rPr>
              <a:t>Quench free area</a:t>
            </a:r>
          </a:p>
          <a:p>
            <a:pPr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US" dirty="0">
              <a:solidFill>
                <a:schemeClr val="accent5"/>
              </a:solidFill>
            </a:endParaRPr>
          </a:p>
          <a:p>
            <a:pPr marL="0" lvl="1" algn="ctr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200" dirty="0">
                <a:solidFill>
                  <a:schemeClr val="accent5"/>
                </a:solidFill>
              </a:rPr>
              <a:t>Quench free cycle attempt of 12 points at 35%, quench when ramping the outer to nominal current. </a:t>
            </a:r>
          </a:p>
          <a:p>
            <a:pPr marL="342892" indent="-342892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70802385-CB68-AF4F-B50C-5040C6C2ECB8}"/>
              </a:ext>
            </a:extLst>
          </p:cNvPr>
          <p:cNvSpPr txBox="1">
            <a:spLocks/>
          </p:cNvSpPr>
          <p:nvPr/>
        </p:nvSpPr>
        <p:spPr>
          <a:xfrm>
            <a:off x="6068536" y="4676535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905641-684C-4F41-B724-9C1CDFF78AD8}"/>
              </a:ext>
            </a:extLst>
          </p:cNvPr>
          <p:cNvSpPr txBox="1"/>
          <p:nvPr/>
        </p:nvSpPr>
        <p:spPr>
          <a:xfrm>
            <a:off x="6191110" y="3999213"/>
            <a:ext cx="248641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US" sz="1400" dirty="0">
              <a:solidFill>
                <a:srgbClr val="FF0000"/>
              </a:solidFill>
            </a:endParaRPr>
          </a:p>
          <a:p>
            <a:pPr marL="0" lvl="1" algn="ctr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400" dirty="0">
                <a:solidFill>
                  <a:srgbClr val="FF0000"/>
                </a:solidFill>
              </a:rPr>
              <a:t>Quench free cycle of 12 points at 32% OK </a:t>
            </a:r>
            <a:endParaRPr lang="en-GB" sz="1400" dirty="0">
              <a:solidFill>
                <a:srgbClr val="FF0000"/>
              </a:solidFill>
            </a:endParaRPr>
          </a:p>
          <a:p>
            <a:pPr algn="ctr" defTabSz="457189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03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BD38157-1F3C-FD4F-855E-DB26839FB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CH" dirty="0"/>
              <a:t>Modification of the inner dipole coil leng</a:t>
            </a:r>
            <a:r>
              <a:rPr lang="en-GB" dirty="0" err="1"/>
              <a:t>th</a:t>
            </a:r>
            <a:r>
              <a:rPr lang="en-CH" dirty="0"/>
              <a:t> from MCBXFB01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E7E13DD-9604-AE46-80E6-4DCE46023DEB}"/>
              </a:ext>
            </a:extLst>
          </p:cNvPr>
          <p:cNvSpPr txBox="1">
            <a:spLocks/>
          </p:cNvSpPr>
          <p:nvPr/>
        </p:nvSpPr>
        <p:spPr>
          <a:xfrm>
            <a:off x="612000" y="675000"/>
            <a:ext cx="3527952" cy="3984982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400" dirty="0"/>
              <a:t>Torque locking is only posible along the OD pole window (828 mm long)</a:t>
            </a:r>
          </a:p>
          <a:p>
            <a:r>
              <a:rPr lang="en-CH" sz="1400" dirty="0"/>
              <a:t>ID pole window for prototypes was 946 mm long → </a:t>
            </a:r>
            <a:r>
              <a:rPr lang="en-CH" sz="1400" dirty="0">
                <a:solidFill>
                  <a:srgbClr val="FF0000"/>
                </a:solidFill>
              </a:rPr>
              <a:t>59 mm </a:t>
            </a:r>
            <a:r>
              <a:rPr lang="en-CH" sz="1400" dirty="0"/>
              <a:t>at each side of the coil </a:t>
            </a:r>
            <a:r>
              <a:rPr lang="en-CH" sz="1400" dirty="0">
                <a:solidFill>
                  <a:srgbClr val="FF0000"/>
                </a:solidFill>
              </a:rPr>
              <a:t>without torque locking</a:t>
            </a:r>
          </a:p>
          <a:p>
            <a:r>
              <a:rPr lang="en-CH" sz="1400" dirty="0"/>
              <a:t>The inner coil lenght was reduced by 118 mm</a:t>
            </a:r>
          </a:p>
          <a:p>
            <a:r>
              <a:rPr lang="en-US" sz="1400" dirty="0"/>
              <a:t>The cantilever length of the inner coils was reduced by 59 mm at each coil extremity</a:t>
            </a:r>
            <a:endParaRPr lang="en-CH" sz="1400" dirty="0"/>
          </a:p>
          <a:p>
            <a:r>
              <a:rPr lang="en-CH" sz="1400" dirty="0"/>
              <a:t>The inner coil nominal current was increased from 1625 A to 1755 A to keep the same integrated field (model discrepancy wrt to MM + straight section reduction)</a:t>
            </a:r>
          </a:p>
          <a:p>
            <a:r>
              <a:rPr lang="en-CH" sz="1400" dirty="0"/>
              <a:t>+5% of torque generated in the coil straight section</a:t>
            </a:r>
          </a:p>
        </p:txBody>
      </p:sp>
      <p:grpSp>
        <p:nvGrpSpPr>
          <p:cNvPr id="9" name="Grupo 2">
            <a:extLst>
              <a:ext uri="{FF2B5EF4-FFF2-40B4-BE49-F238E27FC236}">
                <a16:creationId xmlns:a16="http://schemas.microsoft.com/office/drawing/2014/main" id="{AB26ECA1-838D-8F47-8B30-07307D7CE8AC}"/>
              </a:ext>
            </a:extLst>
          </p:cNvPr>
          <p:cNvGrpSpPr/>
          <p:nvPr/>
        </p:nvGrpSpPr>
        <p:grpSpPr>
          <a:xfrm>
            <a:off x="5067276" y="2433184"/>
            <a:ext cx="2944377" cy="2287773"/>
            <a:chOff x="5287524" y="2304396"/>
            <a:chExt cx="3399279" cy="2641232"/>
          </a:xfrm>
        </p:grpSpPr>
        <p:grpSp>
          <p:nvGrpSpPr>
            <p:cNvPr id="10" name="Grupo 12">
              <a:extLst>
                <a:ext uri="{FF2B5EF4-FFF2-40B4-BE49-F238E27FC236}">
                  <a16:creationId xmlns:a16="http://schemas.microsoft.com/office/drawing/2014/main" id="{8F191043-96F8-FA4A-A13A-78FBA42E11C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87524" y="2304396"/>
              <a:ext cx="1461043" cy="2591859"/>
              <a:chOff x="3383468" y="2023459"/>
              <a:chExt cx="1759934" cy="3122086"/>
            </a:xfrm>
          </p:grpSpPr>
          <p:pic>
            <p:nvPicPr>
              <p:cNvPr id="14" name="Picture 12" descr="P2_coilend_return_innerlayer.JPG">
                <a:extLst>
                  <a:ext uri="{FF2B5EF4-FFF2-40B4-BE49-F238E27FC236}">
                    <a16:creationId xmlns:a16="http://schemas.microsoft.com/office/drawing/2014/main" id="{34A452B8-9768-CA41-837F-45CC249DFE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83468" y="2023459"/>
                <a:ext cx="1759934" cy="2664000"/>
              </a:xfrm>
              <a:prstGeom prst="rect">
                <a:avLst/>
              </a:prstGeom>
            </p:spPr>
          </p:pic>
          <p:sp>
            <p:nvSpPr>
              <p:cNvPr id="15" name="TextBox 15">
                <a:extLst>
                  <a:ext uri="{FF2B5EF4-FFF2-40B4-BE49-F238E27FC236}">
                    <a16:creationId xmlns:a16="http://schemas.microsoft.com/office/drawing/2014/main" id="{0FBBA50C-A382-A44F-B1C9-8DE245C1D34E}"/>
                  </a:ext>
                </a:extLst>
              </p:cNvPr>
              <p:cNvSpPr txBox="1"/>
              <p:nvPr/>
            </p:nvSpPr>
            <p:spPr>
              <a:xfrm>
                <a:off x="3799164" y="4760328"/>
                <a:ext cx="928539" cy="385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P1&amp;P2</a:t>
                </a:r>
              </a:p>
            </p:txBody>
          </p:sp>
        </p:grpSp>
        <p:grpSp>
          <p:nvGrpSpPr>
            <p:cNvPr id="11" name="Grupo 17">
              <a:extLst>
                <a:ext uri="{FF2B5EF4-FFF2-40B4-BE49-F238E27FC236}">
                  <a16:creationId xmlns:a16="http://schemas.microsoft.com/office/drawing/2014/main" id="{B4487B8F-1ABB-8641-AD01-3FE2450A19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07358" y="2309253"/>
              <a:ext cx="1579445" cy="2636375"/>
              <a:chOff x="6444206" y="1884720"/>
              <a:chExt cx="1902558" cy="3175709"/>
            </a:xfrm>
          </p:grpSpPr>
          <p:pic>
            <p:nvPicPr>
              <p:cNvPr id="12" name="Picture 13" descr="A tall tower with a clock&#10;&#10;Description automatically generated with low confidence">
                <a:extLst>
                  <a:ext uri="{FF2B5EF4-FFF2-40B4-BE49-F238E27FC236}">
                    <a16:creationId xmlns:a16="http://schemas.microsoft.com/office/drawing/2014/main" id="{E8C4C3F1-C6F4-F24A-AB3F-0A417B9923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44206" y="1884720"/>
                <a:ext cx="1902558" cy="2664000"/>
              </a:xfrm>
              <a:prstGeom prst="rect">
                <a:avLst/>
              </a:prstGeom>
            </p:spPr>
          </p:pic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7395CB57-9317-9B46-BAD9-B9CA8362E0F0}"/>
                  </a:ext>
                </a:extLst>
              </p:cNvPr>
              <p:cNvSpPr txBox="1"/>
              <p:nvPr/>
            </p:nvSpPr>
            <p:spPr>
              <a:xfrm>
                <a:off x="7256842" y="4675212"/>
                <a:ext cx="928539" cy="385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B01</a:t>
                </a:r>
              </a:p>
            </p:txBody>
          </p:sp>
        </p:grpSp>
      </p:grpSp>
      <p:pic>
        <p:nvPicPr>
          <p:cNvPr id="16" name="Imagen 3">
            <a:extLst>
              <a:ext uri="{FF2B5EF4-FFF2-40B4-BE49-F238E27FC236}">
                <a16:creationId xmlns:a16="http://schemas.microsoft.com/office/drawing/2014/main" id="{6041A21C-0B61-D944-854B-76B8921065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685" y="805321"/>
            <a:ext cx="2003635" cy="1438033"/>
          </a:xfrm>
          <a:prstGeom prst="rect">
            <a:avLst/>
          </a:prstGeom>
        </p:spPr>
      </p:pic>
      <p:grpSp>
        <p:nvGrpSpPr>
          <p:cNvPr id="17" name="Grupo 5">
            <a:extLst>
              <a:ext uri="{FF2B5EF4-FFF2-40B4-BE49-F238E27FC236}">
                <a16:creationId xmlns:a16="http://schemas.microsoft.com/office/drawing/2014/main" id="{ED5C91E6-7F69-DF4E-9566-6283B683ADF1}"/>
              </a:ext>
            </a:extLst>
          </p:cNvPr>
          <p:cNvGrpSpPr/>
          <p:nvPr/>
        </p:nvGrpSpPr>
        <p:grpSpPr>
          <a:xfrm>
            <a:off x="6565053" y="790498"/>
            <a:ext cx="2386406" cy="1467680"/>
            <a:chOff x="6228184" y="555526"/>
            <a:chExt cx="2755103" cy="1694435"/>
          </a:xfrm>
        </p:grpSpPr>
        <p:pic>
          <p:nvPicPr>
            <p:cNvPr id="18" name="Picture 6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6496C9A3-8376-E148-B31F-2EA38C757B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4" y="555526"/>
              <a:ext cx="2683095" cy="1694435"/>
            </a:xfrm>
            <a:prstGeom prst="rect">
              <a:avLst/>
            </a:prstGeom>
          </p:spPr>
        </p:pic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C0937215-A01C-2B42-A45B-7525307BD9C1}"/>
                </a:ext>
              </a:extLst>
            </p:cNvPr>
            <p:cNvSpPr txBox="1"/>
            <p:nvPr/>
          </p:nvSpPr>
          <p:spPr>
            <a:xfrm>
              <a:off x="8344418" y="951430"/>
              <a:ext cx="6388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59mm</a:t>
              </a:r>
            </a:p>
          </p:txBody>
        </p:sp>
      </p:grp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9ACF5164-BA4E-7441-BACA-80B99F93CE09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43551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7A016-D020-4B4A-B9F3-FDD295EF9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Reminder: MCBXFB01 performance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554D28-8F45-2442-AA4E-E38586998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1639"/>
            <a:ext cx="4464056" cy="3680222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B01 showed </a:t>
            </a:r>
            <a:r>
              <a:rPr lang="en-GB" sz="1600" b="1" dirty="0">
                <a:solidFill>
                  <a:srgbClr val="FF0000"/>
                </a:solidFill>
              </a:rPr>
              <a:t>an excellent performance</a:t>
            </a:r>
            <a:r>
              <a:rPr lang="en-GB" sz="1600" dirty="0">
                <a:solidFill>
                  <a:schemeClr val="tx1"/>
                </a:solidFill>
              </a:rPr>
              <a:t>:</a:t>
            </a:r>
          </a:p>
          <a:p>
            <a:pPr>
              <a:buClr>
                <a:srgbClr val="FB963C"/>
              </a:buClr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Ultimate current in both dipoles w/o quench in standalone configuration.</a:t>
            </a:r>
          </a:p>
          <a:p>
            <a:pPr>
              <a:buClr>
                <a:srgbClr val="FB963C"/>
              </a:buClr>
            </a:pPr>
            <a:r>
              <a:rPr lang="en-GB" sz="1600" dirty="0">
                <a:solidFill>
                  <a:schemeClr val="tx1"/>
                </a:solidFill>
              </a:rPr>
              <a:t>Virgin </a:t>
            </a:r>
            <a:r>
              <a:rPr lang="en-GB" sz="1600" b="1" dirty="0">
                <a:solidFill>
                  <a:schemeClr val="bg2"/>
                </a:solidFill>
              </a:rPr>
              <a:t>training reduced </a:t>
            </a:r>
            <a:r>
              <a:rPr lang="en-GB" sz="1600" dirty="0">
                <a:solidFill>
                  <a:schemeClr val="tx1"/>
                </a:solidFill>
              </a:rPr>
              <a:t>to 3 quenches.</a:t>
            </a:r>
          </a:p>
          <a:p>
            <a:pPr>
              <a:buClr>
                <a:srgbClr val="FB963C"/>
              </a:buClr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Reached nominal in Q1 and Q2 no matter the powering sequence.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Without re-training</a:t>
            </a:r>
          </a:p>
          <a:p>
            <a:pPr>
              <a:buClr>
                <a:srgbClr val="FB963C"/>
              </a:buClr>
            </a:pPr>
            <a:r>
              <a:rPr lang="en-GB" sz="1600" b="1" dirty="0">
                <a:solidFill>
                  <a:schemeClr val="bg2"/>
                </a:solidFill>
              </a:rPr>
              <a:t>Quench-free region </a:t>
            </a:r>
            <a:r>
              <a:rPr lang="en-GB" sz="1600" dirty="0">
                <a:solidFill>
                  <a:schemeClr val="tx1"/>
                </a:solidFill>
              </a:rPr>
              <a:t>improved to </a:t>
            </a:r>
            <a:r>
              <a:rPr lang="en-GB" sz="1600" b="1" dirty="0">
                <a:solidFill>
                  <a:schemeClr val="bg2"/>
                </a:solidFill>
              </a:rPr>
              <a:t>100%</a:t>
            </a:r>
            <a:r>
              <a:rPr lang="en-GB" sz="1600" dirty="0">
                <a:solidFill>
                  <a:schemeClr val="tx1"/>
                </a:solidFill>
              </a:rPr>
              <a:t> of nominal torque.</a:t>
            </a:r>
          </a:p>
          <a:p>
            <a:pPr marL="0" indent="0">
              <a:buClr>
                <a:srgbClr val="FB963C"/>
              </a:buClr>
              <a:buNone/>
            </a:pPr>
            <a:endParaRPr lang="en-GB" sz="16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marL="0" indent="0">
              <a:buClr>
                <a:srgbClr val="FB963C"/>
              </a:buClr>
              <a:buNone/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After thermal cycle:</a:t>
            </a:r>
          </a:p>
          <a:p>
            <a:pPr>
              <a:buClr>
                <a:srgbClr val="FB963C"/>
              </a:buClr>
            </a:pP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Good memory: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few quenches during the tests, very close to nominal torque in combined operation.</a:t>
            </a:r>
          </a:p>
          <a:p>
            <a:pPr>
              <a:buClr>
                <a:srgbClr val="FB963C"/>
              </a:buClr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Complete set of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magnetic measurements: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test results very close to calculations, </a:t>
            </a:r>
            <a:r>
              <a:rPr lang="en-GB" sz="1600" dirty="0">
                <a:solidFill>
                  <a:schemeClr val="tx1"/>
                </a:solidFill>
              </a:rPr>
              <a:t>within magnet specifications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. 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Rectángulo 11">
            <a:extLst>
              <a:ext uri="{FF2B5EF4-FFF2-40B4-BE49-F238E27FC236}">
                <a16:creationId xmlns:a16="http://schemas.microsoft.com/office/drawing/2014/main" id="{E93DB489-DD70-AB48-8816-2F080F6BB9D3}"/>
              </a:ext>
            </a:extLst>
          </p:cNvPr>
          <p:cNvSpPr/>
          <p:nvPr/>
        </p:nvSpPr>
        <p:spPr>
          <a:xfrm>
            <a:off x="3408434" y="4468500"/>
            <a:ext cx="41547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Test Results: </a:t>
            </a:r>
            <a:r>
              <a:rPr lang="en-GB" sz="1200" dirty="0">
                <a:hlinkClick r:id="rId2"/>
              </a:rPr>
              <a:t>https://edms.cern.ch/document/2618334/0.1</a:t>
            </a:r>
            <a:r>
              <a:rPr lang="en-GB" sz="1200" dirty="0"/>
              <a:t> </a:t>
            </a:r>
          </a:p>
        </p:txBody>
      </p:sp>
      <p:grpSp>
        <p:nvGrpSpPr>
          <p:cNvPr id="7" name="Grupo 3">
            <a:extLst>
              <a:ext uri="{FF2B5EF4-FFF2-40B4-BE49-F238E27FC236}">
                <a16:creationId xmlns:a16="http://schemas.microsoft.com/office/drawing/2014/main" id="{A65B0359-0E49-AD4B-BED6-9DAF2AEE9579}"/>
              </a:ext>
            </a:extLst>
          </p:cNvPr>
          <p:cNvGrpSpPr>
            <a:grpSpLocks noChangeAspect="1"/>
          </p:cNvGrpSpPr>
          <p:nvPr/>
        </p:nvGrpSpPr>
        <p:grpSpPr>
          <a:xfrm>
            <a:off x="5102340" y="872187"/>
            <a:ext cx="3448258" cy="3494769"/>
            <a:chOff x="4932040" y="744729"/>
            <a:chExt cx="3907595" cy="3960302"/>
          </a:xfrm>
        </p:grpSpPr>
        <p:pic>
          <p:nvPicPr>
            <p:cNvPr id="8" name="Imagen 6">
              <a:extLst>
                <a:ext uri="{FF2B5EF4-FFF2-40B4-BE49-F238E27FC236}">
                  <a16:creationId xmlns:a16="http://schemas.microsoft.com/office/drawing/2014/main" id="{3F48FFD9-63E1-2445-BB99-697D39767D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2040" y="744729"/>
              <a:ext cx="3907595" cy="3654041"/>
            </a:xfrm>
            <a:prstGeom prst="rect">
              <a:avLst/>
            </a:prstGeom>
          </p:spPr>
        </p:pic>
        <p:sp>
          <p:nvSpPr>
            <p:cNvPr id="9" name="CuadroTexto 2">
              <a:extLst>
                <a:ext uri="{FF2B5EF4-FFF2-40B4-BE49-F238E27FC236}">
                  <a16:creationId xmlns:a16="http://schemas.microsoft.com/office/drawing/2014/main" id="{6404C17E-F2C3-1B40-8F73-92435429D8BA}"/>
                </a:ext>
              </a:extLst>
            </p:cNvPr>
            <p:cNvSpPr txBox="1"/>
            <p:nvPr/>
          </p:nvSpPr>
          <p:spPr>
            <a:xfrm>
              <a:off x="6453312" y="4409596"/>
              <a:ext cx="2309295" cy="295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chemeClr val="bg1">
                      <a:lumMod val="65000"/>
                    </a:schemeClr>
                  </a:solidFill>
                </a:rPr>
                <a:t>Courtesy </a:t>
              </a:r>
              <a:r>
                <a:rPr lang="en-US" sz="1000" i="1" dirty="0" err="1">
                  <a:solidFill>
                    <a:schemeClr val="bg1">
                      <a:lumMod val="65000"/>
                    </a:schemeClr>
                  </a:solidFill>
                </a:rPr>
                <a:t>S.Ferradas</a:t>
              </a:r>
              <a:r>
                <a:rPr lang="en-US" sz="1000" i="1" dirty="0">
                  <a:solidFill>
                    <a:schemeClr val="bg1">
                      <a:lumMod val="65000"/>
                    </a:schemeClr>
                  </a:solidFill>
                </a:rPr>
                <a:t> (CERN)</a:t>
              </a:r>
            </a:p>
          </p:txBody>
        </p:sp>
      </p:grp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99A406C-B731-1842-9528-BD89F0C2A0E6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68940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23652-9C91-7C43-8243-3CBDAED04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Inner coils for MCBXFBP2c manufacturing @  ELYTT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A51577C-0975-8D41-9DD0-89FFB041728C}"/>
              </a:ext>
            </a:extLst>
          </p:cNvPr>
          <p:cNvSpPr txBox="1">
            <a:spLocks/>
          </p:cNvSpPr>
          <p:nvPr/>
        </p:nvSpPr>
        <p:spPr>
          <a:xfrm>
            <a:off x="251520" y="3721596"/>
            <a:ext cx="8640960" cy="146501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The 2 inner coils used for MCBXBBP2c assembly have been produced at ELYTT’s premises.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The  assembly of these coils in a magnet was foreseen to provide an “early” qualification of the coil fabrication process for the series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The same outer coils used during MCBXFBP2b assembly have been assembled in  MCBXFBP2c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9" descr="People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F7DC95C8-C579-B54F-8F69-6E48B11FF4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423" y="674999"/>
            <a:ext cx="1075931" cy="1434576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68359005-FB94-884D-BD2A-83A1DDE196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9960" y="657167"/>
            <a:ext cx="3137857" cy="2876939"/>
          </a:xfrm>
          <a:prstGeom prst="rect">
            <a:avLst/>
          </a:prstGeom>
        </p:spPr>
      </p:pic>
      <p:pic>
        <p:nvPicPr>
          <p:cNvPr id="12" name="Picture 11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ED2A0F40-E8A6-1547-992A-1D02FFBAE9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9636" y="2167571"/>
            <a:ext cx="2823219" cy="15211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F9E768-83B1-CC4A-86D4-6F7FD2A2C86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420" y="689396"/>
            <a:ext cx="1075931" cy="1434575"/>
          </a:xfrm>
          <a:prstGeom prst="rect">
            <a:avLst/>
          </a:prstGeom>
        </p:spPr>
      </p:pic>
      <p:pic>
        <p:nvPicPr>
          <p:cNvPr id="15" name="Picture 14" descr="A picture containing text, indoor, cluttered, worktable&#10;&#10;Description automatically generated">
            <a:extLst>
              <a:ext uri="{FF2B5EF4-FFF2-40B4-BE49-F238E27FC236}">
                <a16:creationId xmlns:a16="http://schemas.microsoft.com/office/drawing/2014/main" id="{7302788B-E398-AD40-8630-CF8362F77E7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417" y="843558"/>
            <a:ext cx="1411477" cy="1058608"/>
          </a:xfrm>
          <a:prstGeom prst="rect">
            <a:avLst/>
          </a:prstGeom>
        </p:spPr>
      </p:pic>
      <p:pic>
        <p:nvPicPr>
          <p:cNvPr id="16" name="Picture 15" descr="A picture containing indoor, floor, building, ceiling&#10;&#10;Description automatically generated">
            <a:extLst>
              <a:ext uri="{FF2B5EF4-FFF2-40B4-BE49-F238E27FC236}">
                <a16:creationId xmlns:a16="http://schemas.microsoft.com/office/drawing/2014/main" id="{96B319F3-E50E-AA46-96E0-487DB073363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43" y="2156325"/>
            <a:ext cx="2780928" cy="1532432"/>
          </a:xfrm>
          <a:prstGeom prst="rect">
            <a:avLst/>
          </a:prstGeom>
        </p:spPr>
      </p:pic>
      <p:pic>
        <p:nvPicPr>
          <p:cNvPr id="17" name="Picture 16" descr="A group of people standing around a table with a model airplane on it&#10;&#10;Description automatically generated with medium confidence">
            <a:extLst>
              <a:ext uri="{FF2B5EF4-FFF2-40B4-BE49-F238E27FC236}">
                <a16:creationId xmlns:a16="http://schemas.microsoft.com/office/drawing/2014/main" id="{EB6BF346-8062-B94D-9E34-A1B9FEF5963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59518"/>
            <a:ext cx="1912768" cy="1434576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B2810C95-2752-B849-B4E4-B22EBC1D5186}"/>
              </a:ext>
            </a:extLst>
          </p:cNvPr>
          <p:cNvSpPr txBox="1">
            <a:spLocks/>
          </p:cNvSpPr>
          <p:nvPr/>
        </p:nvSpPr>
        <p:spPr>
          <a:xfrm>
            <a:off x="6068536" y="4659982"/>
            <a:ext cx="2303816" cy="343487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900">
                <a:solidFill>
                  <a:schemeClr val="accent1"/>
                </a:solidFill>
              </a:defRPr>
            </a:lvl1pPr>
            <a:lvl2pPr marL="3429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JC. Perez – 21st 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4852300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2211</Words>
  <Application>Microsoft Macintosh PowerPoint</Application>
  <PresentationFormat>On-screen Show (16:9)</PresentationFormat>
  <Paragraphs>465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CMU Bright</vt:lpstr>
      <vt:lpstr>Wingdings</vt:lpstr>
      <vt:lpstr>Thème Office</vt:lpstr>
      <vt:lpstr>Activities on MCBXFB magnets at CERN</vt:lpstr>
      <vt:lpstr>Outline</vt:lpstr>
      <vt:lpstr>MCBXF combined dipole orbit correctors for HL-LHC</vt:lpstr>
      <vt:lpstr>PowerPoint Presentation</vt:lpstr>
      <vt:lpstr>MCBXF project</vt:lpstr>
      <vt:lpstr>PowerPoint Presentation</vt:lpstr>
      <vt:lpstr>Modification of the inner dipole coil length from MCBXFB01</vt:lpstr>
      <vt:lpstr>Reminder: MCBXFB01 performance</vt:lpstr>
      <vt:lpstr>Inner coils for MCBXFBP2c manufacturing @  ELYTT</vt:lpstr>
      <vt:lpstr>PowerPoint Presentation</vt:lpstr>
      <vt:lpstr>Mechanical measurements with instrumented collars during assembly</vt:lpstr>
      <vt:lpstr>MCBXFBP2c: Acceptance criteria &amp; Cold Powering tests results</vt:lpstr>
      <vt:lpstr>Update of MCBXF correctors  acceptance criteria</vt:lpstr>
      <vt:lpstr>MCBXF Powering</vt:lpstr>
      <vt:lpstr>MCBXBP2c training in the 4 quadrants to compare with previous magnets. Virgin inner dipole coils from Elytt</vt:lpstr>
      <vt:lpstr>MCBXFBP2c Quench free working area in the four quadrants  for a given integrated field</vt:lpstr>
      <vt:lpstr>MCBXFBP2c splice measurement</vt:lpstr>
      <vt:lpstr>MCBXFBP2c endurance test campaign</vt:lpstr>
      <vt:lpstr>MCBXFBP2c magnetic measurements</vt:lpstr>
      <vt:lpstr>Magnetic measurements</vt:lpstr>
      <vt:lpstr>MCBXFBP2c Inner Dipole</vt:lpstr>
      <vt:lpstr>MCBXFBP2c Outer Dipole</vt:lpstr>
      <vt:lpstr>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2022-09-20T20:00:18Z</dcterms:modified>
</cp:coreProperties>
</file>