
<file path=[Content_Types].xml><?xml version="1.0" encoding="utf-8"?>
<Types xmlns="http://schemas.openxmlformats.org/package/2006/content-types">
  <Default Extension="0F6DF230" ContentType="image/png"/>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1.xml" ContentType="application/vnd.openxmlformats-officedocument.themeOverr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9"/>
  </p:notesMasterIdLst>
  <p:handoutMasterIdLst>
    <p:handoutMasterId r:id="rId40"/>
  </p:handoutMasterIdLst>
  <p:sldIdLst>
    <p:sldId id="263" r:id="rId5"/>
    <p:sldId id="268" r:id="rId6"/>
    <p:sldId id="1055" r:id="rId7"/>
    <p:sldId id="1067" r:id="rId8"/>
    <p:sldId id="1083" r:id="rId9"/>
    <p:sldId id="1079" r:id="rId10"/>
    <p:sldId id="1087" r:id="rId11"/>
    <p:sldId id="1062" r:id="rId12"/>
    <p:sldId id="315" r:id="rId13"/>
    <p:sldId id="1100" r:id="rId14"/>
    <p:sldId id="1098" r:id="rId15"/>
    <p:sldId id="1063" r:id="rId16"/>
    <p:sldId id="1101" r:id="rId17"/>
    <p:sldId id="1093" r:id="rId18"/>
    <p:sldId id="1094" r:id="rId19"/>
    <p:sldId id="1102" r:id="rId20"/>
    <p:sldId id="1105" r:id="rId21"/>
    <p:sldId id="1111" r:id="rId22"/>
    <p:sldId id="1109" r:id="rId23"/>
    <p:sldId id="289" r:id="rId24"/>
    <p:sldId id="1108" r:id="rId25"/>
    <p:sldId id="260" r:id="rId26"/>
    <p:sldId id="1052" r:id="rId27"/>
    <p:sldId id="561" r:id="rId28"/>
    <p:sldId id="286" r:id="rId29"/>
    <p:sldId id="1113" r:id="rId30"/>
    <p:sldId id="1076" r:id="rId31"/>
    <p:sldId id="1070" r:id="rId32"/>
    <p:sldId id="1096" r:id="rId33"/>
    <p:sldId id="1086" r:id="rId34"/>
    <p:sldId id="325" r:id="rId35"/>
    <p:sldId id="1107" r:id="rId36"/>
    <p:sldId id="1112" r:id="rId37"/>
    <p:sldId id="1106" r:id="rId38"/>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32FBB"/>
    <a:srgbClr val="FEEAD8"/>
    <a:srgbClr val="004A00"/>
    <a:srgbClr val="0033CC"/>
    <a:srgbClr val="7F7F7F"/>
    <a:srgbClr val="00B050"/>
    <a:srgbClr val="E29751"/>
    <a:srgbClr val="E97575"/>
    <a:srgbClr val="7000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5" autoAdjust="0"/>
    <p:restoredTop sz="88244" autoAdjust="0"/>
  </p:normalViewPr>
  <p:slideViewPr>
    <p:cSldViewPr snapToObjects="1" showGuides="1">
      <p:cViewPr varScale="1">
        <p:scale>
          <a:sx n="72" d="100"/>
          <a:sy n="72" d="100"/>
        </p:scale>
        <p:origin x="300" y="6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21/09/2022</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21/09/2022</a:t>
            </a:fld>
            <a:endParaRPr lang="fr-FR"/>
          </a:p>
        </p:txBody>
      </p:sp>
      <p:sp>
        <p:nvSpPr>
          <p:cNvPr id="4" name="Espace réservé de l'image des diapositives 3"/>
          <p:cNvSpPr>
            <a:spLocks noGrp="1" noRot="1" noChangeAspect="1"/>
          </p:cNvSpPr>
          <p:nvPr>
            <p:ph type="sldImg" idx="2"/>
          </p:nvPr>
        </p:nvSpPr>
        <p:spPr>
          <a:xfrm>
            <a:off x="106363" y="739775"/>
            <a:ext cx="6584950"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pay tribute to the large team who took part in part procurement, construction, test of MCBRDP4</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1669355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Effect of iron saturation in single or combined powering is quantified &lt; 0.2 %</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4193128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Calibri" panose="020F0502020204030204" pitchFamily="34" charset="0"/>
                <a:ea typeface="Calibri" panose="020F0502020204030204" pitchFamily="34" charset="0"/>
              </a:rPr>
              <a:t>The exponential decay as function of the multipole order, linear when plotted in log scale, shows that what we measure is coming from the magnet coils and it is not due to measurement errors.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30</a:t>
            </a:fld>
            <a:endParaRPr lang="fr-FR"/>
          </a:p>
        </p:txBody>
      </p:sp>
    </p:spTree>
    <p:extLst>
      <p:ext uri="{BB962C8B-B14F-4D97-AF65-F5344CB8AC3E}">
        <p14:creationId xmlns:p14="http://schemas.microsoft.com/office/powerpoint/2010/main" val="32676014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Calibri" panose="020F0502020204030204" pitchFamily="34" charset="0"/>
                <a:ea typeface="MS Mincho" panose="02020609040205080304" pitchFamily="49" charset="-128"/>
                <a:cs typeface="Times New Roman" panose="02020603050405020304" pitchFamily="18" charset="0"/>
              </a:rPr>
              <a:t>Oct. 2021 steering meeting </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409932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Following acceptance of MCBRDP4 meeting all criteria for series, it shall be part of spare corrector units</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2701935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Opportunity to develop new repair option base don cured liquid PI</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533678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magnet electrical design should guarantee by design a minimum insulation level of 1 GOHM to ground at 3.2kV</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1271957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illustrates the usual preparation steps of the single aperture </a:t>
            </a:r>
            <a:r>
              <a:rPr lang="en-US" dirty="0" err="1"/>
              <a:t>mould</a:t>
            </a:r>
            <a:r>
              <a:rPr lang="en-US" dirty="0"/>
              <a:t> inside vacuum chamber and common P-T process implemented during VPI impregnation.</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3568179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See saturation Cp time constant ( longitudinal vs transverse wetting). </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2236885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36768107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Extensive number of power combination as prototype</a:t>
            </a:r>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7836064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able">
    <p:spTree>
      <p:nvGrpSpPr>
        <p:cNvPr id="1" name=""/>
        <p:cNvGrpSpPr/>
        <p:nvPr/>
      </p:nvGrpSpPr>
      <p:grpSpPr>
        <a:xfrm>
          <a:off x="0" y="0"/>
          <a:ext cx="0" cy="0"/>
          <a:chOff x="0" y="0"/>
          <a:chExt cx="0" cy="0"/>
        </a:xfrm>
      </p:grpSpPr>
      <p:sp>
        <p:nvSpPr>
          <p:cNvPr id="4" name="Table Placeholder 3">
            <a:extLst>
              <a:ext uri="{FF2B5EF4-FFF2-40B4-BE49-F238E27FC236}">
                <a16:creationId xmlns:a16="http://schemas.microsoft.com/office/drawing/2014/main" id="{25677FAF-5FE4-4B50-9E9B-2C20624BA811}"/>
              </a:ext>
            </a:extLst>
          </p:cNvPr>
          <p:cNvSpPr>
            <a:spLocks noGrp="1"/>
          </p:cNvSpPr>
          <p:nvPr>
            <p:ph type="tbl" sz="quarter" idx="14"/>
          </p:nvPr>
        </p:nvSpPr>
        <p:spPr>
          <a:xfrm>
            <a:off x="612775" y="914400"/>
            <a:ext cx="7918450" cy="3695700"/>
          </a:xfrm>
        </p:spPr>
        <p:txBody>
          <a:bodyPr/>
          <a:lstStyle>
            <a:lvl1pPr algn="l">
              <a:defRPr/>
            </a:lvl1pPr>
          </a:lstStyle>
          <a:p>
            <a:r>
              <a:rPr lang="en-US"/>
              <a:t>Click icon to add table</a:t>
            </a:r>
            <a:endParaRPr lang="en-GB"/>
          </a:p>
        </p:txBody>
      </p:sp>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G.Vandoni@dep.SY</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2175657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371602" y="285750"/>
            <a:ext cx="3134659" cy="127062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257175" indent="-257175">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30.06.2022</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Veronica Ilardi | MCBRD in-house fabrication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89481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Picture">
    <p:spTree>
      <p:nvGrpSpPr>
        <p:cNvPr id="1" name=""/>
        <p:cNvGrpSpPr/>
        <p:nvPr/>
      </p:nvGrpSpPr>
      <p:grpSpPr>
        <a:xfrm>
          <a:off x="0" y="0"/>
          <a:ext cx="0" cy="0"/>
          <a:chOff x="0" y="0"/>
          <a:chExt cx="0" cy="0"/>
        </a:xfrm>
      </p:grpSpPr>
      <p:sp>
        <p:nvSpPr>
          <p:cNvPr id="13" name="Espace réservé pour une image  2">
            <a:extLst>
              <a:ext uri="{FF2B5EF4-FFF2-40B4-BE49-F238E27FC236}">
                <a16:creationId xmlns:a16="http://schemas.microsoft.com/office/drawing/2014/main" id="{9F25E677-0835-4761-A262-12E714753E0A}"/>
              </a:ext>
            </a:extLst>
          </p:cNvPr>
          <p:cNvSpPr>
            <a:spLocks noGrp="1"/>
          </p:cNvSpPr>
          <p:nvPr>
            <p:ph type="pic" idx="13"/>
          </p:nvPr>
        </p:nvSpPr>
        <p:spPr>
          <a:xfrm>
            <a:off x="612000" y="914401"/>
            <a:ext cx="7920000" cy="36963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G.Vandoni@dep.SY</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extLst>
      <p:ext uri="{BB962C8B-B14F-4D97-AF65-F5344CB8AC3E}">
        <p14:creationId xmlns:p14="http://schemas.microsoft.com/office/powerpoint/2010/main" val="1528519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 id="2147483660" r:id="rId9"/>
    <p:sldLayoutId id="2147483661" r:id="rId10"/>
  </p:sldLayoutIdLst>
  <p:hf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jpe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 Id="rId9"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dx.doi.org/10.1109/TASC.2017.2787748" TargetMode="Externa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0F6DF230"/><Relationship Id="rId1" Type="http://schemas.openxmlformats.org/officeDocument/2006/relationships/slideLayout" Target="../slideLayouts/slideLayout8.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4.svg"/><Relationship Id="rId2" Type="http://schemas.openxmlformats.org/officeDocument/2006/relationships/image" Target="../media/image53.png"/><Relationship Id="rId1" Type="http://schemas.openxmlformats.org/officeDocument/2006/relationships/slideLayout" Target="../slideLayouts/slideLayout8.xml"/><Relationship Id="rId4" Type="http://schemas.openxmlformats.org/officeDocument/2006/relationships/image" Target="../media/image55.jp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8.xml"/><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s://indico.cern.ch/event/1185245/"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6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6.jpe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2.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hyperlink" Target="http://dissertations.umi.com/berkeley:15208"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gif"/><Relationship Id="rId1" Type="http://schemas.openxmlformats.org/officeDocument/2006/relationships/slideLayout" Target="../slideLayouts/slideLayout2.xml"/><Relationship Id="rId5" Type="http://schemas.openxmlformats.org/officeDocument/2006/relationships/image" Target="../media/image76.jpeg"/><Relationship Id="rId4" Type="http://schemas.openxmlformats.org/officeDocument/2006/relationships/image" Target="../media/image7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31.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jpeg"/><Relationship Id="rId1" Type="http://schemas.openxmlformats.org/officeDocument/2006/relationships/slideLayout" Target="../slideLayouts/slideLayout8.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jpeg"/><Relationship Id="rId7"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7.png"/><Relationship Id="rId9"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png"/><Relationship Id="rId7"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png"/><Relationship Id="rId9"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900392" y="1830573"/>
            <a:ext cx="7200000" cy="1350000"/>
          </a:xfrm>
        </p:spPr>
        <p:txBody>
          <a:bodyPr/>
          <a:lstStyle/>
          <a:p>
            <a:r>
              <a:rPr lang="en-GB" dirty="0"/>
              <a:t>MCBRDP4 prototype </a:t>
            </a:r>
            <a:br>
              <a:rPr lang="en-GB" dirty="0"/>
            </a:br>
            <a:r>
              <a:rPr lang="en-GB" dirty="0"/>
              <a:t>CERN D2 corrector production and test</a:t>
            </a:r>
          </a:p>
        </p:txBody>
      </p:sp>
      <p:sp>
        <p:nvSpPr>
          <p:cNvPr id="19" name="Sous-titre 18"/>
          <p:cNvSpPr>
            <a:spLocks noGrp="1"/>
          </p:cNvSpPr>
          <p:nvPr>
            <p:ph type="subTitle" idx="1"/>
          </p:nvPr>
        </p:nvSpPr>
        <p:spPr>
          <a:xfrm>
            <a:off x="900392" y="2856800"/>
            <a:ext cx="7560040" cy="1555626"/>
          </a:xfrm>
        </p:spPr>
        <p:txBody>
          <a:bodyPr>
            <a:normAutofit/>
          </a:bodyPr>
          <a:lstStyle/>
          <a:p>
            <a:r>
              <a:rPr lang="en-GB" sz="1400" b="1" dirty="0"/>
              <a:t>A. Foussat (TE-MSC-SMT) </a:t>
            </a:r>
            <a:r>
              <a:rPr lang="en-GB" sz="1400" dirty="0"/>
              <a:t>on behalf </a:t>
            </a:r>
            <a:r>
              <a:rPr lang="en-GB" sz="1400" b="1" dirty="0"/>
              <a:t>of the MCBRD team</a:t>
            </a:r>
            <a:r>
              <a:rPr lang="en-GB" sz="1400" dirty="0"/>
              <a:t>: Veronica Ilardi, Glyn Kirby, Ezio Todesco, Helene Felice, Frederic Garnier, Carlos Fernandes, Francois Olivier Pincot, Pierre-Antoine Contat, Hugues Dupont, Cedric Urscheler, Bharti Verma, Ahmed Benfkih, Pietro Ricci, Juan Carlos Perez, Daniel Molnar, Davide Tommasini, Ruth Diaz Vez, Franco Mangiarotti, Gerard Willering, Jerome Feuvrier, Jean Luc Guyon, Patrick Viret, Lucio Fiscarelli, </a:t>
            </a:r>
            <a:r>
              <a:rPr lang="pl-PL" sz="1400" dirty="0"/>
              <a:t>Piotr Tomasz Rogacki</a:t>
            </a:r>
            <a:r>
              <a:rPr lang="en-US" sz="1400" dirty="0"/>
              <a:t>, </a:t>
            </a:r>
            <a:r>
              <a:rPr lang="en-GB" sz="1400" dirty="0"/>
              <a:t>Greg Maury, Pierre Moyret, Andrea Musso, Steve Becle.</a:t>
            </a:r>
            <a:endParaRPr lang="en-GB" sz="1200" dirty="0"/>
          </a:p>
        </p:txBody>
      </p:sp>
      <p:sp>
        <p:nvSpPr>
          <p:cNvPr id="20" name="Espace réservé du texte 19"/>
          <p:cNvSpPr>
            <a:spLocks noGrp="1"/>
          </p:cNvSpPr>
          <p:nvPr>
            <p:ph type="body" sz="quarter" idx="14"/>
          </p:nvPr>
        </p:nvSpPr>
        <p:spPr>
          <a:xfrm>
            <a:off x="900392" y="4515966"/>
            <a:ext cx="7127992" cy="414338"/>
          </a:xfrm>
        </p:spPr>
        <p:txBody>
          <a:bodyPr>
            <a:normAutofit fontScale="92500" lnSpcReduction="10000"/>
          </a:bodyPr>
          <a:lstStyle/>
          <a:p>
            <a:pPr>
              <a:tabLst>
                <a:tab pos="5286375" algn="l"/>
              </a:tabLst>
            </a:pPr>
            <a:r>
              <a:rPr lang="en-GB" b="0" i="0" dirty="0">
                <a:solidFill>
                  <a:schemeClr val="bg2"/>
                </a:solidFill>
              </a:rPr>
              <a:t>12nd HL-LHC Collaboration Meeting		           21/09/2022 </a:t>
            </a:r>
          </a:p>
          <a:p>
            <a:r>
              <a:rPr lang="en-GB" b="0" i="0" dirty="0">
                <a:solidFill>
                  <a:schemeClr val="bg2"/>
                </a:solidFill>
              </a:rPr>
              <a:t>https://indico.cern.ch/event/1161569</a:t>
            </a:r>
          </a:p>
        </p:txBody>
      </p:sp>
      <p:pic>
        <p:nvPicPr>
          <p:cNvPr id="3" name="Picture 2">
            <a:extLst>
              <a:ext uri="{FF2B5EF4-FFF2-40B4-BE49-F238E27FC236}">
                <a16:creationId xmlns:a16="http://schemas.microsoft.com/office/drawing/2014/main" id="{33A6B2B1-DDAD-F983-A71D-9ED9503AE2F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977791" y="260910"/>
            <a:ext cx="2593809" cy="1833742"/>
          </a:xfrm>
          <a:prstGeom prst="rect">
            <a:avLst/>
          </a:prstGeom>
        </p:spPr>
      </p:pic>
      <p:sp>
        <p:nvSpPr>
          <p:cNvPr id="2" name="TextBox 1">
            <a:extLst>
              <a:ext uri="{FF2B5EF4-FFF2-40B4-BE49-F238E27FC236}">
                <a16:creationId xmlns:a16="http://schemas.microsoft.com/office/drawing/2014/main" id="{BD620536-B333-AFE1-E49B-A0D5B2948B06}"/>
              </a:ext>
            </a:extLst>
          </p:cNvPr>
          <p:cNvSpPr txBox="1"/>
          <p:nvPr/>
        </p:nvSpPr>
        <p:spPr>
          <a:xfrm>
            <a:off x="4642376" y="4458104"/>
            <a:ext cx="2305888" cy="292388"/>
          </a:xfrm>
          <a:prstGeom prst="rect">
            <a:avLst/>
          </a:prstGeom>
          <a:noFill/>
        </p:spPr>
        <p:txBody>
          <a:bodyPr wrap="none" rtlCol="0">
            <a:spAutoFit/>
          </a:bodyPr>
          <a:lstStyle/>
          <a:p>
            <a:r>
              <a:rPr lang="en-US" sz="1300" dirty="0">
                <a:solidFill>
                  <a:schemeClr val="bg2"/>
                </a:solidFill>
              </a:rPr>
              <a:t>Uppsala University, Sweden,</a:t>
            </a:r>
            <a:endParaRPr lang="en-GB" sz="1300" dirty="0">
              <a:solidFill>
                <a:schemeClr val="bg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1C487-9B2D-8A62-22C3-EE361E3F7369}"/>
              </a:ext>
            </a:extLst>
          </p:cNvPr>
          <p:cNvSpPr>
            <a:spLocks noGrp="1"/>
          </p:cNvSpPr>
          <p:nvPr>
            <p:ph type="title"/>
          </p:nvPr>
        </p:nvSpPr>
        <p:spPr/>
        <p:txBody>
          <a:bodyPr/>
          <a:lstStyle/>
          <a:p>
            <a:r>
              <a:rPr lang="en-GB" dirty="0"/>
              <a:t>Vacuum pressure impregnation feedback</a:t>
            </a:r>
          </a:p>
        </p:txBody>
      </p:sp>
      <p:sp>
        <p:nvSpPr>
          <p:cNvPr id="3" name="Content Placeholder 2">
            <a:extLst>
              <a:ext uri="{FF2B5EF4-FFF2-40B4-BE49-F238E27FC236}">
                <a16:creationId xmlns:a16="http://schemas.microsoft.com/office/drawing/2014/main" id="{9AA9544A-8142-C3E4-7EBC-AA62EE19D3B2}"/>
              </a:ext>
            </a:extLst>
          </p:cNvPr>
          <p:cNvSpPr>
            <a:spLocks noGrp="1"/>
          </p:cNvSpPr>
          <p:nvPr>
            <p:ph idx="1"/>
          </p:nvPr>
        </p:nvSpPr>
        <p:spPr>
          <a:xfrm>
            <a:off x="302554" y="881020"/>
            <a:ext cx="5236483" cy="3680222"/>
          </a:xfrm>
        </p:spPr>
        <p:txBody>
          <a:bodyPr>
            <a:normAutofit fontScale="92500" lnSpcReduction="20000"/>
          </a:bodyPr>
          <a:lstStyle/>
          <a:p>
            <a:r>
              <a:rPr lang="en-US" sz="1800" dirty="0"/>
              <a:t>MCBRDP4 followed the </a:t>
            </a:r>
            <a:r>
              <a:rPr lang="en-US" sz="1800" b="1" dirty="0"/>
              <a:t>standard CTD101K resin </a:t>
            </a:r>
          </a:p>
          <a:p>
            <a:pPr marL="0" indent="0">
              <a:buNone/>
            </a:pPr>
            <a:r>
              <a:rPr lang="en-US" sz="1800" b="1" dirty="0"/>
              <a:t>      Pressure-Temperature VPI cycle. </a:t>
            </a:r>
            <a:r>
              <a:rPr lang="en-US" sz="100" dirty="0"/>
              <a:t>Curing under pressure (1.5 bar applied through N2): </a:t>
            </a:r>
            <a:r>
              <a:rPr lang="en-GB" sz="100" dirty="0"/>
              <a:t>110 </a:t>
            </a:r>
            <a:r>
              <a:rPr lang="en-US" sz="100" dirty="0"/>
              <a:t>°C for 6 h + </a:t>
            </a:r>
            <a:r>
              <a:rPr lang="en-GB" sz="100" dirty="0"/>
              <a:t>125 </a:t>
            </a:r>
            <a:r>
              <a:rPr lang="en-US" sz="100" dirty="0"/>
              <a:t>°C for 16 h </a:t>
            </a:r>
            <a:endParaRPr lang="en-GB" sz="100" dirty="0"/>
          </a:p>
          <a:p>
            <a:endParaRPr lang="en-US" sz="350" dirty="0"/>
          </a:p>
          <a:p>
            <a:pPr lvl="1"/>
            <a:r>
              <a:rPr lang="en-US" sz="1700" dirty="0"/>
              <a:t>Curing under pressure (1.5 bar applied through N2): </a:t>
            </a:r>
            <a:r>
              <a:rPr lang="en-GB" sz="1700" dirty="0"/>
              <a:t>110 </a:t>
            </a:r>
            <a:r>
              <a:rPr lang="en-US" sz="1700" dirty="0"/>
              <a:t>°C for 6 h + </a:t>
            </a:r>
            <a:r>
              <a:rPr lang="en-GB" sz="1700" dirty="0"/>
              <a:t>125 </a:t>
            </a:r>
            <a:r>
              <a:rPr lang="en-US" sz="1700" dirty="0"/>
              <a:t>°C for 16 h </a:t>
            </a:r>
            <a:endParaRPr lang="en-GB" sz="1700" dirty="0"/>
          </a:p>
          <a:p>
            <a:pPr>
              <a:buFont typeface="Wingdings" panose="05000000000000000000" pitchFamily="2" charset="2"/>
              <a:buChar char="ü"/>
            </a:pPr>
            <a:r>
              <a:rPr lang="en-US" sz="1800" dirty="0"/>
              <a:t>Thermocouples </a:t>
            </a:r>
            <a:r>
              <a:rPr lang="en-US" sz="1800" b="1" dirty="0"/>
              <a:t>instrumentation was doubled </a:t>
            </a:r>
            <a:r>
              <a:rPr lang="en-US" sz="1800" dirty="0"/>
              <a:t>to confirm maximum thermal gradient in transient of 5 °C </a:t>
            </a:r>
          </a:p>
          <a:p>
            <a:pPr>
              <a:buFont typeface="Wingdings" panose="05000000000000000000" pitchFamily="2" charset="2"/>
              <a:buChar char="ü"/>
            </a:pPr>
            <a:r>
              <a:rPr lang="en-GB" sz="1800" b="1" dirty="0" err="1"/>
              <a:t>Degazing</a:t>
            </a:r>
            <a:r>
              <a:rPr lang="en-GB" sz="1800" b="1" dirty="0"/>
              <a:t> of the mould </a:t>
            </a:r>
            <a:r>
              <a:rPr lang="en-GB" sz="1800" dirty="0"/>
              <a:t>was enhanced at 110 </a:t>
            </a:r>
            <a:r>
              <a:rPr lang="en-US" sz="1800" dirty="0"/>
              <a:t>°C for 6 h, then </a:t>
            </a:r>
            <a:r>
              <a:rPr lang="en-GB" sz="1800" dirty="0"/>
              <a:t>at 60 </a:t>
            </a:r>
            <a:r>
              <a:rPr lang="en-US" sz="1800" dirty="0"/>
              <a:t>°C for 4 days and the resin at </a:t>
            </a:r>
            <a:r>
              <a:rPr lang="en-GB" sz="1800" dirty="0"/>
              <a:t>60 – 70 </a:t>
            </a:r>
            <a:r>
              <a:rPr lang="en-US" sz="1800" dirty="0"/>
              <a:t>°C</a:t>
            </a:r>
          </a:p>
          <a:p>
            <a:pPr>
              <a:buFont typeface="Wingdings" panose="05000000000000000000" pitchFamily="2" charset="2"/>
              <a:buChar char="ü"/>
            </a:pPr>
            <a:r>
              <a:rPr lang="en-US" sz="1800" dirty="0"/>
              <a:t>Better control of inlet resin temperature at 60°C, </a:t>
            </a:r>
            <a:r>
              <a:rPr lang="en-US" sz="1800" b="1" dirty="0"/>
              <a:t>lower viscosity</a:t>
            </a:r>
          </a:p>
          <a:p>
            <a:pPr>
              <a:buFont typeface="Wingdings" panose="05000000000000000000" pitchFamily="2" charset="2"/>
              <a:buChar char="ü"/>
            </a:pPr>
            <a:r>
              <a:rPr lang="en-US" sz="1800" i="1" dirty="0"/>
              <a:t>Control of </a:t>
            </a:r>
            <a:r>
              <a:rPr lang="en-US" sz="1800" b="1" i="1" dirty="0"/>
              <a:t>resin </a:t>
            </a:r>
            <a:r>
              <a:rPr lang="en-US" sz="1800" b="1" i="1" dirty="0" err="1"/>
              <a:t>mould</a:t>
            </a:r>
            <a:r>
              <a:rPr lang="en-US" sz="1800" b="1" i="1" dirty="0"/>
              <a:t> axial penetration time </a:t>
            </a:r>
            <a:r>
              <a:rPr lang="en-US" sz="1800" i="1" dirty="0"/>
              <a:t>(</a:t>
            </a:r>
            <a:r>
              <a:rPr lang="en-US" sz="1800" i="1" dirty="0">
                <a:sym typeface="Symbol" panose="05050102010706020507" pitchFamily="18" charset="2"/>
              </a:rPr>
              <a:t> 50 mins) </a:t>
            </a:r>
            <a:r>
              <a:rPr lang="en-US" sz="1800" i="1" dirty="0"/>
              <a:t>and total weight (2.5kg) through further ‘</a:t>
            </a:r>
            <a:r>
              <a:rPr lang="en-US" sz="1800" b="1" i="1" dirty="0"/>
              <a:t>milking’ overhead pressure cycle</a:t>
            </a:r>
            <a:r>
              <a:rPr lang="en-US" sz="1800" i="1" dirty="0"/>
              <a:t>.</a:t>
            </a:r>
          </a:p>
          <a:p>
            <a:endParaRPr lang="en-US" sz="1800" dirty="0"/>
          </a:p>
        </p:txBody>
      </p:sp>
      <p:sp>
        <p:nvSpPr>
          <p:cNvPr id="4" name="Slide Number Placeholder 3">
            <a:extLst>
              <a:ext uri="{FF2B5EF4-FFF2-40B4-BE49-F238E27FC236}">
                <a16:creationId xmlns:a16="http://schemas.microsoft.com/office/drawing/2014/main" id="{8E13BB0C-65CC-EC49-E965-032AF9F0192B}"/>
              </a:ext>
            </a:extLst>
          </p:cNvPr>
          <p:cNvSpPr>
            <a:spLocks noGrp="1"/>
          </p:cNvSpPr>
          <p:nvPr>
            <p:ph type="sldNum" sz="quarter" idx="12"/>
          </p:nvPr>
        </p:nvSpPr>
        <p:spPr/>
        <p:txBody>
          <a:bodyPr/>
          <a:lstStyle/>
          <a:p>
            <a:fld id="{BFDCA1C4-9514-7B4F-976F-D92F7E296653}" type="slidenum">
              <a:rPr lang="fr-FR" smtClean="0"/>
              <a:pPr/>
              <a:t>10</a:t>
            </a:fld>
            <a:endParaRPr lang="fr-FR"/>
          </a:p>
        </p:txBody>
      </p:sp>
      <p:grpSp>
        <p:nvGrpSpPr>
          <p:cNvPr id="6" name="Group 5">
            <a:extLst>
              <a:ext uri="{FF2B5EF4-FFF2-40B4-BE49-F238E27FC236}">
                <a16:creationId xmlns:a16="http://schemas.microsoft.com/office/drawing/2014/main" id="{E2B5ADC2-CA07-00E1-07C8-183E838D5076}"/>
              </a:ext>
            </a:extLst>
          </p:cNvPr>
          <p:cNvGrpSpPr/>
          <p:nvPr/>
        </p:nvGrpSpPr>
        <p:grpSpPr>
          <a:xfrm>
            <a:off x="5576170" y="754816"/>
            <a:ext cx="3323628" cy="3680222"/>
            <a:chOff x="2159952" y="139063"/>
            <a:chExt cx="4824096" cy="5051673"/>
          </a:xfrm>
        </p:grpSpPr>
        <p:pic>
          <p:nvPicPr>
            <p:cNvPr id="9" name="Content Placeholder 5" descr="A picture containing indoor&#10;&#10;Description automatically generated">
              <a:extLst>
                <a:ext uri="{FF2B5EF4-FFF2-40B4-BE49-F238E27FC236}">
                  <a16:creationId xmlns:a16="http://schemas.microsoft.com/office/drawing/2014/main" id="{185434E9-F1C0-7A47-5826-C1AD7B17A71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67744" y="139063"/>
              <a:ext cx="4680520" cy="5051673"/>
            </a:xfrm>
            <a:prstGeom prst="rect">
              <a:avLst/>
            </a:prstGeom>
          </p:spPr>
        </p:pic>
        <p:sp>
          <p:nvSpPr>
            <p:cNvPr id="12" name="Title 2">
              <a:extLst>
                <a:ext uri="{FF2B5EF4-FFF2-40B4-BE49-F238E27FC236}">
                  <a16:creationId xmlns:a16="http://schemas.microsoft.com/office/drawing/2014/main" id="{F52A63EA-F54E-930F-D4FB-16435A486787}"/>
                </a:ext>
              </a:extLst>
            </p:cNvPr>
            <p:cNvSpPr txBox="1">
              <a:spLocks/>
            </p:cNvSpPr>
            <p:nvPr/>
          </p:nvSpPr>
          <p:spPr>
            <a:xfrm>
              <a:off x="2159952" y="260875"/>
              <a:ext cx="4824096"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1800" dirty="0">
                  <a:solidFill>
                    <a:srgbClr val="FFFF00"/>
                  </a:solidFill>
                </a:rPr>
                <a:t>AP1  in vacuum pressure impregnation chamber</a:t>
              </a:r>
              <a:endParaRPr lang="en-GB" sz="1800" dirty="0">
                <a:solidFill>
                  <a:srgbClr val="FFFF00"/>
                </a:solidFill>
              </a:endParaRPr>
            </a:p>
          </p:txBody>
        </p:sp>
      </p:grpSp>
      <p:sp>
        <p:nvSpPr>
          <p:cNvPr id="8" name="TextBox 7">
            <a:extLst>
              <a:ext uri="{FF2B5EF4-FFF2-40B4-BE49-F238E27FC236}">
                <a16:creationId xmlns:a16="http://schemas.microsoft.com/office/drawing/2014/main" id="{FE112589-B9D2-0F84-C871-B5AA2EB2F208}"/>
              </a:ext>
            </a:extLst>
          </p:cNvPr>
          <p:cNvSpPr txBox="1"/>
          <p:nvPr/>
        </p:nvSpPr>
        <p:spPr>
          <a:xfrm>
            <a:off x="6833871" y="4191494"/>
            <a:ext cx="2032929" cy="261610"/>
          </a:xfrm>
          <a:prstGeom prst="rect">
            <a:avLst/>
          </a:prstGeom>
          <a:noFill/>
        </p:spPr>
        <p:txBody>
          <a:bodyPr wrap="none" rtlCol="0">
            <a:spAutoFit/>
          </a:bodyPr>
          <a:lstStyle/>
          <a:p>
            <a:r>
              <a:rPr lang="en-US" sz="1100" dirty="0">
                <a:solidFill>
                  <a:srgbClr val="FFFF00"/>
                </a:solidFill>
              </a:rPr>
              <a:t>Courtesy of Cedric Urscheler </a:t>
            </a:r>
            <a:endParaRPr lang="en-GB" sz="1100" dirty="0">
              <a:solidFill>
                <a:srgbClr val="FFFF00"/>
              </a:solidFill>
            </a:endParaRPr>
          </a:p>
        </p:txBody>
      </p:sp>
      <p:sp>
        <p:nvSpPr>
          <p:cNvPr id="5" name="Footer Placeholder 7">
            <a:extLst>
              <a:ext uri="{FF2B5EF4-FFF2-40B4-BE49-F238E27FC236}">
                <a16:creationId xmlns:a16="http://schemas.microsoft.com/office/drawing/2014/main" id="{30836EB7-0991-2D16-304E-A08E56C797C1}"/>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3902775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ooter Placeholder 7">
            <a:extLst>
              <a:ext uri="{FF2B5EF4-FFF2-40B4-BE49-F238E27FC236}">
                <a16:creationId xmlns:a16="http://schemas.microsoft.com/office/drawing/2014/main" id="{7CBD9030-1C9D-AEE7-747E-1512161E5214}"/>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2022-09-20</a:t>
            </a:r>
          </a:p>
        </p:txBody>
      </p:sp>
      <p:sp>
        <p:nvSpPr>
          <p:cNvPr id="6" name="Slide Number Placeholder 5">
            <a:extLst>
              <a:ext uri="{FF2B5EF4-FFF2-40B4-BE49-F238E27FC236}">
                <a16:creationId xmlns:a16="http://schemas.microsoft.com/office/drawing/2014/main" id="{08AEB260-E6A9-6894-75B1-2EAC2C0417A4}"/>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0" name="Content Placeholder 9" descr="A machine in a factory&#10;&#10;Description automatically generated with low confidence">
            <a:extLst>
              <a:ext uri="{FF2B5EF4-FFF2-40B4-BE49-F238E27FC236}">
                <a16:creationId xmlns:a16="http://schemas.microsoft.com/office/drawing/2014/main" id="{308AE6DF-8B74-4ABA-5701-4FF0726DEB8C}"/>
              </a:ext>
            </a:extLst>
          </p:cNvPr>
          <p:cNvPicPr>
            <a:picLocks noGrp="1" noChangeAspect="1"/>
          </p:cNvPicPr>
          <p:nvPr>
            <p:ph idx="4294967295"/>
          </p:nvPr>
        </p:nvPicPr>
        <p:blipFill>
          <a:blip r:embed="rId3" cstate="email">
            <a:extLst>
              <a:ext uri="{28A0092B-C50C-407E-A947-70E740481C1C}">
                <a14:useLocalDpi xmlns:a14="http://schemas.microsoft.com/office/drawing/2010/main"/>
              </a:ext>
            </a:extLst>
          </a:blip>
          <a:stretch>
            <a:fillRect/>
          </a:stretch>
        </p:blipFill>
        <p:spPr>
          <a:xfrm>
            <a:off x="349171" y="658366"/>
            <a:ext cx="2743200" cy="2057400"/>
          </a:xfrm>
        </p:spPr>
      </p:pic>
      <p:pic>
        <p:nvPicPr>
          <p:cNvPr id="14" name="Picture 13" descr="A picture containing miller&#10;&#10;Description automatically generated">
            <a:extLst>
              <a:ext uri="{FF2B5EF4-FFF2-40B4-BE49-F238E27FC236}">
                <a16:creationId xmlns:a16="http://schemas.microsoft.com/office/drawing/2014/main" id="{090B08C4-F310-6F6E-3DFB-86AF32A366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59180" y="613245"/>
            <a:ext cx="2743200" cy="2057400"/>
          </a:xfrm>
          <a:prstGeom prst="rect">
            <a:avLst/>
          </a:prstGeom>
        </p:spPr>
      </p:pic>
      <p:pic>
        <p:nvPicPr>
          <p:cNvPr id="18" name="Picture 17">
            <a:extLst>
              <a:ext uri="{FF2B5EF4-FFF2-40B4-BE49-F238E27FC236}">
                <a16:creationId xmlns:a16="http://schemas.microsoft.com/office/drawing/2014/main" id="{CD77D568-5FAB-05D6-220B-1C9F7517794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44091" y="2746598"/>
            <a:ext cx="2743200" cy="2057400"/>
          </a:xfrm>
          <a:prstGeom prst="rect">
            <a:avLst/>
          </a:prstGeom>
        </p:spPr>
      </p:pic>
      <p:pic>
        <p:nvPicPr>
          <p:cNvPr id="20" name="Picture 19">
            <a:extLst>
              <a:ext uri="{FF2B5EF4-FFF2-40B4-BE49-F238E27FC236}">
                <a16:creationId xmlns:a16="http://schemas.microsoft.com/office/drawing/2014/main" id="{15E98CC1-9E5D-8FE3-20EA-9A5D413DC6A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087291" y="2746598"/>
            <a:ext cx="2000153" cy="2077710"/>
          </a:xfrm>
          <a:prstGeom prst="rect">
            <a:avLst/>
          </a:prstGeom>
        </p:spPr>
      </p:pic>
      <p:sp>
        <p:nvSpPr>
          <p:cNvPr id="13" name="Title 1">
            <a:extLst>
              <a:ext uri="{FF2B5EF4-FFF2-40B4-BE49-F238E27FC236}">
                <a16:creationId xmlns:a16="http://schemas.microsoft.com/office/drawing/2014/main" id="{1134BF83-1B20-E605-FA33-C2168D5B8D34}"/>
              </a:ext>
            </a:extLst>
          </p:cNvPr>
          <p:cNvSpPr txBox="1">
            <a:spLocks/>
          </p:cNvSpPr>
          <p:nvPr/>
        </p:nvSpPr>
        <p:spPr>
          <a:xfrm>
            <a:off x="467544" y="37229"/>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MCBRDP4 VP Impregnation steps </a:t>
            </a:r>
          </a:p>
        </p:txBody>
      </p:sp>
      <p:sp>
        <p:nvSpPr>
          <p:cNvPr id="16" name="TextBox 15">
            <a:extLst>
              <a:ext uri="{FF2B5EF4-FFF2-40B4-BE49-F238E27FC236}">
                <a16:creationId xmlns:a16="http://schemas.microsoft.com/office/drawing/2014/main" id="{0534E28D-F7C0-7315-27CA-BA2104BF9D2E}"/>
              </a:ext>
            </a:extLst>
          </p:cNvPr>
          <p:cNvSpPr txBox="1"/>
          <p:nvPr/>
        </p:nvSpPr>
        <p:spPr>
          <a:xfrm>
            <a:off x="3210291" y="2252420"/>
            <a:ext cx="1937774" cy="430887"/>
          </a:xfrm>
          <a:prstGeom prst="rect">
            <a:avLst/>
          </a:prstGeom>
          <a:solidFill>
            <a:srgbClr val="00B0F0">
              <a:alpha val="64000"/>
            </a:srgbClr>
          </a:solidFill>
        </p:spPr>
        <p:txBody>
          <a:bodyPr wrap="square" rtlCol="0">
            <a:spAutoFit/>
          </a:bodyPr>
          <a:lstStyle>
            <a:defPPr>
              <a:defRPr lang="fr-FR"/>
            </a:defPPr>
            <a:lvl1pPr>
              <a:defRPr sz="1100" b="1">
                <a:solidFill>
                  <a:srgbClr val="FFFF00"/>
                </a:solidFill>
              </a:defRPr>
            </a:lvl1pPr>
          </a:lstStyle>
          <a:p>
            <a:r>
              <a:rPr lang="en-US" dirty="0"/>
              <a:t>Heaters strips around </a:t>
            </a:r>
            <a:r>
              <a:rPr lang="en-US" dirty="0" err="1"/>
              <a:t>mould</a:t>
            </a:r>
            <a:r>
              <a:rPr lang="en-US" dirty="0"/>
              <a:t> </a:t>
            </a:r>
            <a:r>
              <a:rPr lang="en-US" dirty="0" err="1"/>
              <a:t>mould</a:t>
            </a:r>
            <a:endParaRPr lang="en-GB" dirty="0"/>
          </a:p>
        </p:txBody>
      </p:sp>
      <p:sp>
        <p:nvSpPr>
          <p:cNvPr id="17" name="TextBox 16">
            <a:extLst>
              <a:ext uri="{FF2B5EF4-FFF2-40B4-BE49-F238E27FC236}">
                <a16:creationId xmlns:a16="http://schemas.microsoft.com/office/drawing/2014/main" id="{9E5C3A35-5CE2-B6CD-570A-B26C8360A49B}"/>
              </a:ext>
            </a:extLst>
          </p:cNvPr>
          <p:cNvSpPr txBox="1"/>
          <p:nvPr/>
        </p:nvSpPr>
        <p:spPr>
          <a:xfrm>
            <a:off x="1619672" y="2266867"/>
            <a:ext cx="1523809" cy="430887"/>
          </a:xfrm>
          <a:prstGeom prst="rect">
            <a:avLst/>
          </a:prstGeom>
          <a:solidFill>
            <a:srgbClr val="00B0F0">
              <a:alpha val="64000"/>
            </a:srgbClr>
          </a:solidFill>
        </p:spPr>
        <p:txBody>
          <a:bodyPr wrap="square" rtlCol="0">
            <a:spAutoFit/>
          </a:bodyPr>
          <a:lstStyle>
            <a:defPPr>
              <a:defRPr lang="fr-FR"/>
            </a:defPPr>
            <a:lvl1pPr>
              <a:defRPr sz="1100" b="1">
                <a:solidFill>
                  <a:srgbClr val="FFFF00"/>
                </a:solidFill>
              </a:defRPr>
            </a:lvl1pPr>
          </a:lstStyle>
          <a:p>
            <a:r>
              <a:rPr lang="en-US" dirty="0" err="1"/>
              <a:t>Mould</a:t>
            </a:r>
            <a:r>
              <a:rPr lang="en-US" dirty="0"/>
              <a:t> with sealed leads exits</a:t>
            </a:r>
            <a:endParaRPr lang="en-GB" dirty="0"/>
          </a:p>
        </p:txBody>
      </p:sp>
      <p:sp>
        <p:nvSpPr>
          <p:cNvPr id="19" name="TextBox 18">
            <a:extLst>
              <a:ext uri="{FF2B5EF4-FFF2-40B4-BE49-F238E27FC236}">
                <a16:creationId xmlns:a16="http://schemas.microsoft.com/office/drawing/2014/main" id="{37F68404-F7B8-FC62-6E1B-82827948961B}"/>
              </a:ext>
            </a:extLst>
          </p:cNvPr>
          <p:cNvSpPr txBox="1"/>
          <p:nvPr/>
        </p:nvSpPr>
        <p:spPr>
          <a:xfrm>
            <a:off x="1468718" y="4322482"/>
            <a:ext cx="2743200" cy="430887"/>
          </a:xfrm>
          <a:prstGeom prst="rect">
            <a:avLst/>
          </a:prstGeom>
          <a:solidFill>
            <a:srgbClr val="00B0F0">
              <a:alpha val="64000"/>
            </a:srgbClr>
          </a:solidFill>
        </p:spPr>
        <p:txBody>
          <a:bodyPr wrap="square" rtlCol="0">
            <a:spAutoFit/>
          </a:bodyPr>
          <a:lstStyle/>
          <a:p>
            <a:r>
              <a:rPr lang="en-US" sz="1100" b="1" dirty="0">
                <a:solidFill>
                  <a:srgbClr val="FFFF00"/>
                </a:solidFill>
              </a:rPr>
              <a:t>Final </a:t>
            </a:r>
            <a:r>
              <a:rPr lang="en-US" sz="1100" b="1" dirty="0" err="1">
                <a:solidFill>
                  <a:srgbClr val="FFFF00"/>
                </a:solidFill>
              </a:rPr>
              <a:t>mould</a:t>
            </a:r>
            <a:r>
              <a:rPr lang="en-US" sz="1100" b="1" dirty="0">
                <a:solidFill>
                  <a:srgbClr val="FFFF00"/>
                </a:solidFill>
              </a:rPr>
              <a:t> assembly with insulating blankets and resin piping</a:t>
            </a:r>
            <a:endParaRPr lang="en-GB" sz="1100" b="1" dirty="0">
              <a:solidFill>
                <a:srgbClr val="FFFF00"/>
              </a:solidFill>
            </a:endParaRPr>
          </a:p>
        </p:txBody>
      </p:sp>
      <p:pic>
        <p:nvPicPr>
          <p:cNvPr id="22" name="Picture 21">
            <a:extLst>
              <a:ext uri="{FF2B5EF4-FFF2-40B4-BE49-F238E27FC236}">
                <a16:creationId xmlns:a16="http://schemas.microsoft.com/office/drawing/2014/main" id="{F5939729-0A3D-D8C8-BECA-056B90DFE07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347124" y="435337"/>
            <a:ext cx="2611467" cy="2078694"/>
          </a:xfrm>
          <a:prstGeom prst="rect">
            <a:avLst/>
          </a:prstGeom>
        </p:spPr>
      </p:pic>
      <p:pic>
        <p:nvPicPr>
          <p:cNvPr id="21" name="Picture 20">
            <a:extLst>
              <a:ext uri="{FF2B5EF4-FFF2-40B4-BE49-F238E27FC236}">
                <a16:creationId xmlns:a16="http://schemas.microsoft.com/office/drawing/2014/main" id="{6190B551-6ACA-76FC-BB90-79EC9056E6A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110929" y="2904449"/>
            <a:ext cx="3656014" cy="1831354"/>
          </a:xfrm>
          <a:prstGeom prst="rect">
            <a:avLst/>
          </a:prstGeom>
        </p:spPr>
      </p:pic>
      <p:sp>
        <p:nvSpPr>
          <p:cNvPr id="3" name="TextBox 2">
            <a:extLst>
              <a:ext uri="{FF2B5EF4-FFF2-40B4-BE49-F238E27FC236}">
                <a16:creationId xmlns:a16="http://schemas.microsoft.com/office/drawing/2014/main" id="{92388947-8D5A-2B66-8272-CC7FEC0789F1}"/>
              </a:ext>
            </a:extLst>
          </p:cNvPr>
          <p:cNvSpPr txBox="1"/>
          <p:nvPr/>
        </p:nvSpPr>
        <p:spPr>
          <a:xfrm>
            <a:off x="6444817" y="2455061"/>
            <a:ext cx="2614818" cy="230832"/>
          </a:xfrm>
          <a:prstGeom prst="rect">
            <a:avLst/>
          </a:prstGeom>
          <a:noFill/>
        </p:spPr>
        <p:txBody>
          <a:bodyPr wrap="none" rtlCol="0">
            <a:spAutoFit/>
          </a:bodyPr>
          <a:lstStyle/>
          <a:p>
            <a:r>
              <a:rPr lang="en-US" sz="900" dirty="0"/>
              <a:t>Fig.1 Viscosity measurement of CTD101K resin</a:t>
            </a:r>
            <a:endParaRPr lang="en-GB" sz="900" dirty="0"/>
          </a:p>
        </p:txBody>
      </p:sp>
      <p:grpSp>
        <p:nvGrpSpPr>
          <p:cNvPr id="2" name="Group 1">
            <a:extLst>
              <a:ext uri="{FF2B5EF4-FFF2-40B4-BE49-F238E27FC236}">
                <a16:creationId xmlns:a16="http://schemas.microsoft.com/office/drawing/2014/main" id="{8F5D8114-7F50-9FAE-58EA-09F6D260DBAD}"/>
              </a:ext>
            </a:extLst>
          </p:cNvPr>
          <p:cNvGrpSpPr/>
          <p:nvPr/>
        </p:nvGrpSpPr>
        <p:grpSpPr>
          <a:xfrm>
            <a:off x="5089547" y="2670645"/>
            <a:ext cx="4256293" cy="2333196"/>
            <a:chOff x="4878446" y="2677407"/>
            <a:chExt cx="4414345" cy="2236818"/>
          </a:xfrm>
        </p:grpSpPr>
        <p:pic>
          <p:nvPicPr>
            <p:cNvPr id="23" name="Picture 22">
              <a:extLst>
                <a:ext uri="{FF2B5EF4-FFF2-40B4-BE49-F238E27FC236}">
                  <a16:creationId xmlns:a16="http://schemas.microsoft.com/office/drawing/2014/main" id="{DA0C9A1C-315D-058B-6F5F-E35F67DCD4DD}"/>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988026" y="2677407"/>
              <a:ext cx="3791374" cy="2057400"/>
            </a:xfrm>
            <a:prstGeom prst="rect">
              <a:avLst/>
            </a:prstGeom>
          </p:spPr>
        </p:pic>
        <p:sp>
          <p:nvSpPr>
            <p:cNvPr id="24" name="TextBox 23">
              <a:extLst>
                <a:ext uri="{FF2B5EF4-FFF2-40B4-BE49-F238E27FC236}">
                  <a16:creationId xmlns:a16="http://schemas.microsoft.com/office/drawing/2014/main" id="{95B101D0-7881-2AEF-07A6-75DC6651D08C}"/>
                </a:ext>
              </a:extLst>
            </p:cNvPr>
            <p:cNvSpPr txBox="1"/>
            <p:nvPr/>
          </p:nvSpPr>
          <p:spPr>
            <a:xfrm>
              <a:off x="4878446" y="4692928"/>
              <a:ext cx="4414345" cy="221297"/>
            </a:xfrm>
            <a:prstGeom prst="rect">
              <a:avLst/>
            </a:prstGeom>
            <a:solidFill>
              <a:schemeClr val="bg1"/>
            </a:solidFill>
          </p:spPr>
          <p:txBody>
            <a:bodyPr wrap="none" rtlCol="0">
              <a:spAutoFit/>
            </a:bodyPr>
            <a:lstStyle/>
            <a:p>
              <a:r>
                <a:rPr lang="en-US" sz="900" dirty="0"/>
                <a:t>Fig.2 a) Milking pressure cycles on MCBRDP4, b) resin polymerization T cycle</a:t>
              </a:r>
              <a:endParaRPr lang="en-GB" sz="900" dirty="0"/>
            </a:p>
          </p:txBody>
        </p:sp>
      </p:grpSp>
    </p:spTree>
    <p:extLst>
      <p:ext uri="{BB962C8B-B14F-4D97-AF65-F5344CB8AC3E}">
        <p14:creationId xmlns:p14="http://schemas.microsoft.com/office/powerpoint/2010/main" val="251291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0ADBF-FE60-DBC0-A1A8-A34D74BC39D0}"/>
              </a:ext>
            </a:extLst>
          </p:cNvPr>
          <p:cNvSpPr>
            <a:spLocks noGrp="1"/>
          </p:cNvSpPr>
          <p:nvPr>
            <p:ph type="title"/>
          </p:nvPr>
        </p:nvSpPr>
        <p:spPr>
          <a:xfrm>
            <a:off x="630585" y="200622"/>
            <a:ext cx="7920000" cy="540000"/>
          </a:xfrm>
        </p:spPr>
        <p:txBody>
          <a:bodyPr/>
          <a:lstStyle/>
          <a:p>
            <a:r>
              <a:rPr lang="en-US" dirty="0"/>
              <a:t>New impregnation diagnostics</a:t>
            </a:r>
            <a:endParaRPr lang="en-GB" dirty="0"/>
          </a:p>
        </p:txBody>
      </p:sp>
      <p:sp>
        <p:nvSpPr>
          <p:cNvPr id="3" name="Content Placeholder 2">
            <a:extLst>
              <a:ext uri="{FF2B5EF4-FFF2-40B4-BE49-F238E27FC236}">
                <a16:creationId xmlns:a16="http://schemas.microsoft.com/office/drawing/2014/main" id="{8A40E0E4-5103-55BD-3A64-D904ED3233C8}"/>
              </a:ext>
            </a:extLst>
          </p:cNvPr>
          <p:cNvSpPr>
            <a:spLocks noGrp="1"/>
          </p:cNvSpPr>
          <p:nvPr>
            <p:ph idx="1"/>
          </p:nvPr>
        </p:nvSpPr>
        <p:spPr>
          <a:xfrm>
            <a:off x="351365" y="785786"/>
            <a:ext cx="8630110" cy="4035624"/>
          </a:xfrm>
        </p:spPr>
        <p:txBody>
          <a:bodyPr>
            <a:normAutofit/>
          </a:bodyPr>
          <a:lstStyle/>
          <a:p>
            <a:r>
              <a:rPr lang="en-US" sz="1800" dirty="0"/>
              <a:t>Implementation on MCBRDP4 </a:t>
            </a:r>
            <a:r>
              <a:rPr lang="en-US" sz="1800" dirty="0" err="1"/>
              <a:t>mould</a:t>
            </a:r>
            <a:r>
              <a:rPr lang="en-US" sz="1800" dirty="0"/>
              <a:t> of new on-line </a:t>
            </a:r>
            <a:r>
              <a:rPr lang="en-US" sz="1800" b="1" dirty="0"/>
              <a:t>capacitance measurement between winding and Ground </a:t>
            </a:r>
            <a:r>
              <a:rPr lang="en-US" sz="1800" dirty="0"/>
              <a:t>during resin </a:t>
            </a:r>
            <a:r>
              <a:rPr lang="en-US" sz="1800" b="1" dirty="0"/>
              <a:t>filling and polymerization </a:t>
            </a:r>
            <a:r>
              <a:rPr lang="en-US" sz="1800" dirty="0"/>
              <a:t>cycle </a:t>
            </a:r>
          </a:p>
          <a:p>
            <a:pPr lvl="1"/>
            <a:r>
              <a:rPr lang="en-US" sz="1400" dirty="0"/>
              <a:t>Dynamic range up to 260 </a:t>
            </a:r>
            <a:r>
              <a:rPr lang="en-US" sz="1400" dirty="0" err="1"/>
              <a:t>nF</a:t>
            </a:r>
            <a:r>
              <a:rPr lang="en-US" sz="1400" dirty="0"/>
              <a:t> on MCBRD ( Fig.1) showing effective filling time (</a:t>
            </a:r>
            <a:r>
              <a:rPr lang="en-US" sz="1400" dirty="0">
                <a:sym typeface="Symbol" panose="05050102010706020507" pitchFamily="18" charset="2"/>
              </a:rPr>
              <a:t> 3h) at </a:t>
            </a:r>
            <a:r>
              <a:rPr lang="en-US" sz="1400" dirty="0"/>
              <a:t>injection. </a:t>
            </a:r>
          </a:p>
          <a:p>
            <a:pPr lvl="1"/>
            <a:r>
              <a:rPr lang="en-US" sz="1400" dirty="0"/>
              <a:t>Influence on capacitance from pressure milking cycle. See reference similar measurement on 11T dipole in Fig.2</a:t>
            </a:r>
          </a:p>
        </p:txBody>
      </p:sp>
      <p:sp>
        <p:nvSpPr>
          <p:cNvPr id="4" name="Slide Number Placeholder 3">
            <a:extLst>
              <a:ext uri="{FF2B5EF4-FFF2-40B4-BE49-F238E27FC236}">
                <a16:creationId xmlns:a16="http://schemas.microsoft.com/office/drawing/2014/main" id="{BCAE62A2-DBA6-A678-37F2-326BF174E66E}"/>
              </a:ext>
            </a:extLst>
          </p:cNvPr>
          <p:cNvSpPr>
            <a:spLocks noGrp="1"/>
          </p:cNvSpPr>
          <p:nvPr>
            <p:ph type="sldNum" sz="quarter" idx="12"/>
          </p:nvPr>
        </p:nvSpPr>
        <p:spPr>
          <a:xfrm>
            <a:off x="8670292" y="4713234"/>
            <a:ext cx="360000" cy="270000"/>
          </a:xfrm>
        </p:spPr>
        <p:txBody>
          <a:bodyPr/>
          <a:lstStyle/>
          <a:p>
            <a:fld id="{BFDCA1C4-9514-7B4F-976F-D92F7E296653}" type="slidenum">
              <a:rPr lang="fr-FR" smtClean="0"/>
              <a:pPr/>
              <a:t>12</a:t>
            </a:fld>
            <a:endParaRPr lang="fr-FR"/>
          </a:p>
        </p:txBody>
      </p:sp>
      <p:grpSp>
        <p:nvGrpSpPr>
          <p:cNvPr id="5" name="Group 4">
            <a:extLst>
              <a:ext uri="{FF2B5EF4-FFF2-40B4-BE49-F238E27FC236}">
                <a16:creationId xmlns:a16="http://schemas.microsoft.com/office/drawing/2014/main" id="{56A4FFD5-BBBE-4907-228C-9879FADD258D}"/>
              </a:ext>
            </a:extLst>
          </p:cNvPr>
          <p:cNvGrpSpPr/>
          <p:nvPr/>
        </p:nvGrpSpPr>
        <p:grpSpPr>
          <a:xfrm>
            <a:off x="521455" y="2069088"/>
            <a:ext cx="4008137" cy="2705656"/>
            <a:chOff x="507031" y="2142769"/>
            <a:chExt cx="4008137" cy="2705656"/>
          </a:xfrm>
        </p:grpSpPr>
        <p:pic>
          <p:nvPicPr>
            <p:cNvPr id="6" name="Picture 5">
              <a:extLst>
                <a:ext uri="{FF2B5EF4-FFF2-40B4-BE49-F238E27FC236}">
                  <a16:creationId xmlns:a16="http://schemas.microsoft.com/office/drawing/2014/main" id="{0308BBED-4039-93C9-1DBE-7285EC4A312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031" y="2142769"/>
              <a:ext cx="3821218" cy="2583987"/>
            </a:xfrm>
            <a:prstGeom prst="rect">
              <a:avLst/>
            </a:prstGeom>
          </p:spPr>
        </p:pic>
        <p:sp>
          <p:nvSpPr>
            <p:cNvPr id="12" name="TextBox 11">
              <a:extLst>
                <a:ext uri="{FF2B5EF4-FFF2-40B4-BE49-F238E27FC236}">
                  <a16:creationId xmlns:a16="http://schemas.microsoft.com/office/drawing/2014/main" id="{85C8EC37-EE36-94B6-4999-517E9E844156}"/>
                </a:ext>
              </a:extLst>
            </p:cNvPr>
            <p:cNvSpPr txBox="1"/>
            <p:nvPr/>
          </p:nvSpPr>
          <p:spPr>
            <a:xfrm>
              <a:off x="1193037" y="4586815"/>
              <a:ext cx="3322131" cy="261610"/>
            </a:xfrm>
            <a:prstGeom prst="rect">
              <a:avLst/>
            </a:prstGeom>
            <a:solidFill>
              <a:schemeClr val="bg1"/>
            </a:solidFill>
            <a:ln>
              <a:solidFill>
                <a:schemeClr val="bg1"/>
              </a:solidFill>
            </a:ln>
          </p:spPr>
          <p:txBody>
            <a:bodyPr wrap="square">
              <a:spAutoFit/>
            </a:bodyPr>
            <a:lstStyle>
              <a:defPPr>
                <a:defRPr lang="fr-FR"/>
              </a:defPPr>
              <a:lvl1pPr>
                <a:defRPr sz="1100"/>
              </a:lvl1pPr>
            </a:lstStyle>
            <a:p>
              <a:r>
                <a:rPr lang="en-US" dirty="0"/>
                <a:t>Fig.1. MCBRDP4 capacitance to GND vs. time  </a:t>
              </a:r>
            </a:p>
          </p:txBody>
        </p:sp>
        <p:cxnSp>
          <p:nvCxnSpPr>
            <p:cNvPr id="8" name="Straight Connector 7">
              <a:extLst>
                <a:ext uri="{FF2B5EF4-FFF2-40B4-BE49-F238E27FC236}">
                  <a16:creationId xmlns:a16="http://schemas.microsoft.com/office/drawing/2014/main" id="{0F8E226C-2840-F841-B77D-EBE4142881AF}"/>
                </a:ext>
              </a:extLst>
            </p:cNvPr>
            <p:cNvCxnSpPr>
              <a:cxnSpLocks/>
            </p:cNvCxnSpPr>
            <p:nvPr/>
          </p:nvCxnSpPr>
          <p:spPr>
            <a:xfrm>
              <a:off x="1492043" y="3106676"/>
              <a:ext cx="0" cy="1620080"/>
            </a:xfrm>
            <a:prstGeom prst="line">
              <a:avLst/>
            </a:prstGeom>
            <a:ln w="2857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2704F569-806D-E92B-EF82-337564F79DF0}"/>
                </a:ext>
              </a:extLst>
            </p:cNvPr>
            <p:cNvCxnSpPr>
              <a:cxnSpLocks/>
            </p:cNvCxnSpPr>
            <p:nvPr/>
          </p:nvCxnSpPr>
          <p:spPr>
            <a:xfrm>
              <a:off x="1115616" y="3097540"/>
              <a:ext cx="0" cy="1620080"/>
            </a:xfrm>
            <a:prstGeom prst="line">
              <a:avLst/>
            </a:prstGeom>
            <a:ln w="2857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pic>
        <p:nvPicPr>
          <p:cNvPr id="7" name="Picture 6">
            <a:extLst>
              <a:ext uri="{FF2B5EF4-FFF2-40B4-BE49-F238E27FC236}">
                <a16:creationId xmlns:a16="http://schemas.microsoft.com/office/drawing/2014/main" id="{BC12956A-5B01-E3AC-8602-868BE378CC61}"/>
              </a:ext>
            </a:extLst>
          </p:cNvPr>
          <p:cNvPicPr>
            <a:picLocks noChangeAspect="1"/>
          </p:cNvPicPr>
          <p:nvPr/>
        </p:nvPicPr>
        <p:blipFill>
          <a:blip r:embed="rId4"/>
          <a:stretch>
            <a:fillRect/>
          </a:stretch>
        </p:blipFill>
        <p:spPr>
          <a:xfrm>
            <a:off x="4799244" y="2053972"/>
            <a:ext cx="3601396" cy="2767438"/>
          </a:xfrm>
          <a:prstGeom prst="rect">
            <a:avLst/>
          </a:prstGeom>
        </p:spPr>
      </p:pic>
      <p:sp>
        <p:nvSpPr>
          <p:cNvPr id="13" name="TextBox 12">
            <a:extLst>
              <a:ext uri="{FF2B5EF4-FFF2-40B4-BE49-F238E27FC236}">
                <a16:creationId xmlns:a16="http://schemas.microsoft.com/office/drawing/2014/main" id="{6FE980E6-58B0-8B7C-DF0E-40B91FE0E0C6}"/>
              </a:ext>
            </a:extLst>
          </p:cNvPr>
          <p:cNvSpPr txBox="1"/>
          <p:nvPr/>
        </p:nvSpPr>
        <p:spPr>
          <a:xfrm>
            <a:off x="5301462" y="4598109"/>
            <a:ext cx="2671336" cy="261610"/>
          </a:xfrm>
          <a:prstGeom prst="rect">
            <a:avLst/>
          </a:prstGeom>
          <a:solidFill>
            <a:schemeClr val="bg1"/>
          </a:solidFill>
          <a:ln>
            <a:solidFill>
              <a:schemeClr val="bg1"/>
            </a:solidFill>
          </a:ln>
        </p:spPr>
        <p:txBody>
          <a:bodyPr wrap="square">
            <a:spAutoFit/>
          </a:bodyPr>
          <a:lstStyle/>
          <a:p>
            <a:r>
              <a:rPr lang="en-US" sz="1100" dirty="0"/>
              <a:t>Fig.2 reference 11T capacitance record.  </a:t>
            </a:r>
          </a:p>
        </p:txBody>
      </p:sp>
      <p:sp>
        <p:nvSpPr>
          <p:cNvPr id="10" name="TextBox 9">
            <a:extLst>
              <a:ext uri="{FF2B5EF4-FFF2-40B4-BE49-F238E27FC236}">
                <a16:creationId xmlns:a16="http://schemas.microsoft.com/office/drawing/2014/main" id="{99D26162-A488-EA42-C657-8B5209DB56C5}"/>
              </a:ext>
            </a:extLst>
          </p:cNvPr>
          <p:cNvSpPr txBox="1"/>
          <p:nvPr/>
        </p:nvSpPr>
        <p:spPr>
          <a:xfrm>
            <a:off x="6067661" y="1926849"/>
            <a:ext cx="2962632" cy="230832"/>
          </a:xfrm>
          <a:prstGeom prst="rect">
            <a:avLst/>
          </a:prstGeom>
          <a:solidFill>
            <a:schemeClr val="bg1"/>
          </a:solidFill>
        </p:spPr>
        <p:txBody>
          <a:bodyPr wrap="square">
            <a:spAutoFit/>
          </a:bodyPr>
          <a:lstStyle/>
          <a:p>
            <a:r>
              <a:rPr lang="fr-FR" sz="900" i="1" u="none" strike="noStrike" dirty="0">
                <a:solidFill>
                  <a:srgbClr val="1565BA"/>
                </a:solidFill>
                <a:effectLst/>
                <a:hlinkClick r:id="rId5"/>
              </a:rPr>
              <a:t>IEEE Trans. Appl. Supercond.</a:t>
            </a:r>
            <a:r>
              <a:rPr lang="fr-FR" sz="900" u="none" strike="noStrike" dirty="0">
                <a:solidFill>
                  <a:srgbClr val="1565BA"/>
                </a:solidFill>
                <a:effectLst/>
                <a:hlinkClick r:id="rId5"/>
              </a:rPr>
              <a:t> 28 (2018) 4003505</a:t>
            </a:r>
            <a:endParaRPr lang="fr-FR" sz="900" dirty="0">
              <a:effectLst/>
            </a:endParaRPr>
          </a:p>
        </p:txBody>
      </p:sp>
      <p:sp>
        <p:nvSpPr>
          <p:cNvPr id="9" name="Footer Placeholder 7">
            <a:extLst>
              <a:ext uri="{FF2B5EF4-FFF2-40B4-BE49-F238E27FC236}">
                <a16:creationId xmlns:a16="http://schemas.microsoft.com/office/drawing/2014/main" id="{3D70E7F8-E2D5-DB6B-BB7C-4080089A3C6A}"/>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2857997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D8E23-45C3-0895-3194-554346EFDFE4}"/>
              </a:ext>
            </a:extLst>
          </p:cNvPr>
          <p:cNvSpPr>
            <a:spLocks noGrp="1"/>
          </p:cNvSpPr>
          <p:nvPr>
            <p:ph idx="1"/>
          </p:nvPr>
        </p:nvSpPr>
        <p:spPr>
          <a:xfrm>
            <a:off x="594236" y="843558"/>
            <a:ext cx="8298244" cy="3565922"/>
          </a:xfrm>
        </p:spPr>
        <p:txBody>
          <a:bodyPr>
            <a:normAutofit fontScale="85000" lnSpcReduction="10000"/>
          </a:bodyPr>
          <a:lstStyle/>
          <a:p>
            <a:r>
              <a:rPr lang="en-US" sz="2000" dirty="0"/>
              <a:t>MCBRDP4 </a:t>
            </a:r>
            <a:r>
              <a:rPr lang="en-US" sz="2000" b="1" dirty="0"/>
              <a:t>passed all manufacture QC Hi-pot acceptance tests </a:t>
            </a:r>
            <a:r>
              <a:rPr lang="en-US" sz="2000" dirty="0"/>
              <a:t>criteria at RT</a:t>
            </a:r>
            <a:r>
              <a:rPr lang="en-US" sz="2000" b="1" dirty="0"/>
              <a:t>. Final magnet insulation </a:t>
            </a:r>
            <a:r>
              <a:rPr lang="en-US" sz="2000" dirty="0" err="1"/>
              <a:t>Rins_GND</a:t>
            </a:r>
            <a:r>
              <a:rPr lang="en-US" sz="2000" dirty="0"/>
              <a:t> &gt; 100 </a:t>
            </a:r>
            <a:r>
              <a:rPr lang="en-US" sz="2000" dirty="0" err="1"/>
              <a:t>GOhms</a:t>
            </a:r>
            <a:r>
              <a:rPr lang="en-US" sz="2000" dirty="0"/>
              <a:t>.</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GB" sz="2000" dirty="0">
                <a:latin typeface="Calibri" panose="020F0502020204030204" pitchFamily="34" charset="0"/>
              </a:rPr>
              <a:t>At 1.9 K Liquid Helium temperature, the high voltage </a:t>
            </a:r>
            <a:r>
              <a:rPr lang="en-GB" sz="2000" b="1" dirty="0">
                <a:latin typeface="Calibri" panose="020F0502020204030204" pitchFamily="34" charset="0"/>
              </a:rPr>
              <a:t>1.6 kV withstand criteria was finally met on MCBRDP4 </a:t>
            </a:r>
            <a:r>
              <a:rPr lang="en-GB" sz="2000" dirty="0">
                <a:latin typeface="Calibri" panose="020F0502020204030204" pitchFamily="34" charset="0"/>
              </a:rPr>
              <a:t>after some initial breakdowns located outside the magnet. </a:t>
            </a:r>
          </a:p>
          <a:p>
            <a:pPr lvl="1"/>
            <a:r>
              <a:rPr lang="en-GB" sz="2000" dirty="0">
                <a:latin typeface="Calibri" panose="020F0502020204030204" pitchFamily="34" charset="0"/>
              </a:rPr>
              <a:t>Residual coils to ground insulation respectively of 65 and 45 </a:t>
            </a:r>
            <a:r>
              <a:rPr lang="en-GB" sz="2000" dirty="0" err="1">
                <a:latin typeface="Calibri" panose="020F0502020204030204" pitchFamily="34" charset="0"/>
              </a:rPr>
              <a:t>GOhm</a:t>
            </a:r>
            <a:r>
              <a:rPr lang="en-GB" sz="2000" dirty="0">
                <a:latin typeface="Calibri" panose="020F0502020204030204" pitchFamily="34" charset="0"/>
              </a:rPr>
              <a:t>.</a:t>
            </a:r>
          </a:p>
          <a:p>
            <a:endParaRPr lang="en-US" sz="2000" dirty="0"/>
          </a:p>
        </p:txBody>
      </p:sp>
      <p:sp>
        <p:nvSpPr>
          <p:cNvPr id="3" name="Title 2">
            <a:extLst>
              <a:ext uri="{FF2B5EF4-FFF2-40B4-BE49-F238E27FC236}">
                <a16:creationId xmlns:a16="http://schemas.microsoft.com/office/drawing/2014/main" id="{C23DA1FD-EFD3-74EE-24D6-0F9CC6BE36BB}"/>
              </a:ext>
            </a:extLst>
          </p:cNvPr>
          <p:cNvSpPr>
            <a:spLocks noGrp="1"/>
          </p:cNvSpPr>
          <p:nvPr>
            <p:ph type="title"/>
          </p:nvPr>
        </p:nvSpPr>
        <p:spPr/>
        <p:txBody>
          <a:bodyPr/>
          <a:lstStyle/>
          <a:p>
            <a:r>
              <a:rPr lang="en-US" dirty="0"/>
              <a:t>Electrical Hi-voltage insulation tests </a:t>
            </a:r>
            <a:endParaRPr lang="en-GB" dirty="0"/>
          </a:p>
        </p:txBody>
      </p:sp>
      <p:sp>
        <p:nvSpPr>
          <p:cNvPr id="4" name="Slide Number Placeholder 3">
            <a:extLst>
              <a:ext uri="{FF2B5EF4-FFF2-40B4-BE49-F238E27FC236}">
                <a16:creationId xmlns:a16="http://schemas.microsoft.com/office/drawing/2014/main" id="{65EA5297-E0E3-7492-7D92-A728A9E93B78}"/>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5" name="Picture 4">
            <a:extLst>
              <a:ext uri="{FF2B5EF4-FFF2-40B4-BE49-F238E27FC236}">
                <a16:creationId xmlns:a16="http://schemas.microsoft.com/office/drawing/2014/main" id="{011E55BC-F82A-16D9-3A1B-3ADD9D71027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75436" y="1491630"/>
            <a:ext cx="6593128" cy="1949463"/>
          </a:xfrm>
          <a:prstGeom prst="rect">
            <a:avLst/>
          </a:prstGeom>
        </p:spPr>
      </p:pic>
      <p:sp>
        <p:nvSpPr>
          <p:cNvPr id="6" name="Footer Placeholder 7">
            <a:extLst>
              <a:ext uri="{FF2B5EF4-FFF2-40B4-BE49-F238E27FC236}">
                <a16:creationId xmlns:a16="http://schemas.microsoft.com/office/drawing/2014/main" id="{173516DF-5845-596B-136F-E4F47799789A}"/>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98638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5B3D8-4C10-BDE3-719E-3008ACACD5CE}"/>
              </a:ext>
            </a:extLst>
          </p:cNvPr>
          <p:cNvSpPr>
            <a:spLocks noGrp="1"/>
          </p:cNvSpPr>
          <p:nvPr>
            <p:ph type="title"/>
          </p:nvPr>
        </p:nvSpPr>
        <p:spPr>
          <a:xfrm>
            <a:off x="646566" y="80787"/>
            <a:ext cx="8383794" cy="540000"/>
          </a:xfrm>
        </p:spPr>
        <p:txBody>
          <a:bodyPr/>
          <a:lstStyle/>
          <a:p>
            <a:r>
              <a:rPr lang="en-US" dirty="0"/>
              <a:t>Magnetic measurement at ambient temperature</a:t>
            </a:r>
            <a:endParaRPr lang="en-GB" dirty="0"/>
          </a:p>
        </p:txBody>
      </p:sp>
      <p:sp>
        <p:nvSpPr>
          <p:cNvPr id="3" name="Content Placeholder 2">
            <a:extLst>
              <a:ext uri="{FF2B5EF4-FFF2-40B4-BE49-F238E27FC236}">
                <a16:creationId xmlns:a16="http://schemas.microsoft.com/office/drawing/2014/main" id="{860B2174-49D6-54E2-191B-F9B3B4D889C7}"/>
              </a:ext>
            </a:extLst>
          </p:cNvPr>
          <p:cNvSpPr>
            <a:spLocks noGrp="1"/>
          </p:cNvSpPr>
          <p:nvPr>
            <p:ph idx="1"/>
          </p:nvPr>
        </p:nvSpPr>
        <p:spPr>
          <a:xfrm>
            <a:off x="436503" y="725616"/>
            <a:ext cx="4791476" cy="3680222"/>
          </a:xfrm>
        </p:spPr>
        <p:txBody>
          <a:bodyPr>
            <a:normAutofit/>
          </a:bodyPr>
          <a:lstStyle/>
          <a:p>
            <a:r>
              <a:rPr lang="en-US" sz="1600" b="1" dirty="0"/>
              <a:t>Similar levels of normal /skew harmonics (&lt;1 unit) </a:t>
            </a:r>
            <a:r>
              <a:rPr lang="en-US" sz="1600" dirty="0"/>
              <a:t>and </a:t>
            </a:r>
            <a:r>
              <a:rPr lang="en-US" sz="1600" b="1" dirty="0"/>
              <a:t>field profile </a:t>
            </a:r>
            <a:r>
              <a:rPr lang="en-US" sz="1600" dirty="0"/>
              <a:t>on both </a:t>
            </a:r>
            <a:r>
              <a:rPr lang="en-US" sz="1600" b="1" dirty="0"/>
              <a:t>bare </a:t>
            </a:r>
            <a:r>
              <a:rPr lang="en-GB" sz="1600" b="1" dirty="0"/>
              <a:t>apertures</a:t>
            </a:r>
            <a:r>
              <a:rPr lang="en-GB" sz="1600" dirty="0"/>
              <a:t> </a:t>
            </a:r>
            <a:r>
              <a:rPr lang="en-US" sz="1600" dirty="0"/>
              <a:t>AP1 (</a:t>
            </a:r>
            <a:r>
              <a:rPr lang="en-GB" sz="1600" dirty="0"/>
              <a:t>Claret) and AP2 (Black)</a:t>
            </a:r>
            <a:r>
              <a:rPr lang="en-GB" sz="1600" b="1" dirty="0"/>
              <a:t>.</a:t>
            </a:r>
            <a:endParaRPr lang="en-GB" sz="1600" b="1" dirty="0">
              <a:solidFill>
                <a:srgbClr val="000000"/>
              </a:solidFill>
              <a:latin typeface="arial" panose="020B0604020202020204" pitchFamily="34" charset="0"/>
            </a:endParaRPr>
          </a:p>
          <a:p>
            <a:r>
              <a:rPr lang="en-GB" sz="1600" dirty="0"/>
              <a:t>Comparison made with others past apertures, with standard deviation up to 15</a:t>
            </a:r>
            <a:r>
              <a:rPr lang="en-GB" sz="1600" baseline="30000" dirty="0"/>
              <a:t>th</a:t>
            </a:r>
            <a:r>
              <a:rPr lang="en-GB" sz="1600" dirty="0"/>
              <a:t> order multipole ( see annex). </a:t>
            </a:r>
            <a:br>
              <a:rPr lang="en-GB" sz="1800" dirty="0"/>
            </a:br>
            <a:endParaRPr lang="en-GB" sz="1800" dirty="0"/>
          </a:p>
        </p:txBody>
      </p:sp>
      <p:sp>
        <p:nvSpPr>
          <p:cNvPr id="4" name="Slide Number Placeholder 3">
            <a:extLst>
              <a:ext uri="{FF2B5EF4-FFF2-40B4-BE49-F238E27FC236}">
                <a16:creationId xmlns:a16="http://schemas.microsoft.com/office/drawing/2014/main" id="{7195C7B3-4BC4-2CC5-93B8-D79CABF4178A}"/>
              </a:ext>
            </a:extLst>
          </p:cNvPr>
          <p:cNvSpPr>
            <a:spLocks noGrp="1"/>
          </p:cNvSpPr>
          <p:nvPr>
            <p:ph type="sldNum" sz="quarter" idx="12"/>
          </p:nvPr>
        </p:nvSpPr>
        <p:spPr>
          <a:xfrm>
            <a:off x="8666399" y="4792713"/>
            <a:ext cx="360000" cy="270000"/>
          </a:xfrm>
        </p:spPr>
        <p:txBody>
          <a:bodyPr/>
          <a:lstStyle/>
          <a:p>
            <a:fld id="{BFDCA1C4-9514-7B4F-976F-D92F7E296653}" type="slidenum">
              <a:rPr lang="fr-FR" smtClean="0"/>
              <a:pPr/>
              <a:t>14</a:t>
            </a:fld>
            <a:endParaRPr lang="fr-FR"/>
          </a:p>
        </p:txBody>
      </p:sp>
      <p:pic>
        <p:nvPicPr>
          <p:cNvPr id="12" name="Picture 11">
            <a:extLst>
              <a:ext uri="{FF2B5EF4-FFF2-40B4-BE49-F238E27FC236}">
                <a16:creationId xmlns:a16="http://schemas.microsoft.com/office/drawing/2014/main" id="{548A902A-3CFE-6E18-183C-8FD1E48F40C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1791" y="2459337"/>
            <a:ext cx="3654525" cy="2333376"/>
          </a:xfrm>
          <a:prstGeom prst="rect">
            <a:avLst/>
          </a:prstGeom>
        </p:spPr>
      </p:pic>
      <p:pic>
        <p:nvPicPr>
          <p:cNvPr id="10" name="Picture 9" descr="A picture containing indoor, worktable, miller&#10;&#10;Description automatically generated">
            <a:extLst>
              <a:ext uri="{FF2B5EF4-FFF2-40B4-BE49-F238E27FC236}">
                <a16:creationId xmlns:a16="http://schemas.microsoft.com/office/drawing/2014/main" id="{B0D45424-6A8C-D301-AB2C-7FB4FA6D202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80112" y="745106"/>
            <a:ext cx="3173704" cy="2092748"/>
          </a:xfrm>
          <a:prstGeom prst="rect">
            <a:avLst/>
          </a:prstGeom>
        </p:spPr>
      </p:pic>
      <p:pic>
        <p:nvPicPr>
          <p:cNvPr id="15" name="Picture 14">
            <a:extLst>
              <a:ext uri="{FF2B5EF4-FFF2-40B4-BE49-F238E27FC236}">
                <a16:creationId xmlns:a16="http://schemas.microsoft.com/office/drawing/2014/main" id="{7E375B6C-5F2E-68C8-EEBA-0B611EB8562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81879" y="2482519"/>
            <a:ext cx="3622299" cy="2289136"/>
          </a:xfrm>
          <a:prstGeom prst="rect">
            <a:avLst/>
          </a:prstGeom>
        </p:spPr>
      </p:pic>
      <p:sp>
        <p:nvSpPr>
          <p:cNvPr id="9" name="TextBox 8">
            <a:extLst>
              <a:ext uri="{FF2B5EF4-FFF2-40B4-BE49-F238E27FC236}">
                <a16:creationId xmlns:a16="http://schemas.microsoft.com/office/drawing/2014/main" id="{5B6E891A-C256-5E92-5FA0-AD298F61AEBC}"/>
              </a:ext>
            </a:extLst>
          </p:cNvPr>
          <p:cNvSpPr txBox="1"/>
          <p:nvPr/>
        </p:nvSpPr>
        <p:spPr>
          <a:xfrm>
            <a:off x="7128221" y="4231224"/>
            <a:ext cx="1660534" cy="415498"/>
          </a:xfrm>
          <a:prstGeom prst="rect">
            <a:avLst/>
          </a:prstGeom>
          <a:noFill/>
        </p:spPr>
        <p:txBody>
          <a:bodyPr wrap="square" rtlCol="0">
            <a:spAutoFit/>
          </a:bodyPr>
          <a:lstStyle>
            <a:defPPr>
              <a:defRPr lang="fr-FR"/>
            </a:defPPr>
            <a:lvl1pPr>
              <a:defRPr sz="1050" i="1"/>
            </a:lvl1pPr>
          </a:lstStyle>
          <a:p>
            <a:r>
              <a:rPr lang="en-US" dirty="0"/>
              <a:t>Courtesy of L Fiscarelli, P.</a:t>
            </a:r>
            <a:r>
              <a:rPr lang="pl-PL" dirty="0"/>
              <a:t> T</a:t>
            </a:r>
            <a:r>
              <a:rPr lang="en-US" dirty="0"/>
              <a:t>.</a:t>
            </a:r>
            <a:r>
              <a:rPr lang="pl-PL" dirty="0"/>
              <a:t> Rogacki</a:t>
            </a:r>
            <a:endParaRPr lang="en-GB" dirty="0"/>
          </a:p>
        </p:txBody>
      </p:sp>
      <p:sp>
        <p:nvSpPr>
          <p:cNvPr id="5" name="Footer Placeholder 7">
            <a:extLst>
              <a:ext uri="{FF2B5EF4-FFF2-40B4-BE49-F238E27FC236}">
                <a16:creationId xmlns:a16="http://schemas.microsoft.com/office/drawing/2014/main" id="{B90CCD6A-3A68-343A-01F5-984BD20FB00E}"/>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1437923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27D83307-FE89-5E63-7F3F-4F3F472EA83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08658" y="699344"/>
            <a:ext cx="3643284" cy="2079221"/>
          </a:xfrm>
          <a:prstGeom prst="rect">
            <a:avLst/>
          </a:prstGeom>
        </p:spPr>
      </p:pic>
      <p:sp>
        <p:nvSpPr>
          <p:cNvPr id="2" name="Title 1">
            <a:extLst>
              <a:ext uri="{FF2B5EF4-FFF2-40B4-BE49-F238E27FC236}">
                <a16:creationId xmlns:a16="http://schemas.microsoft.com/office/drawing/2014/main" id="{A14E1463-068F-8AFD-CEE4-1C8F2D846187}"/>
              </a:ext>
            </a:extLst>
          </p:cNvPr>
          <p:cNvSpPr>
            <a:spLocks noGrp="1"/>
          </p:cNvSpPr>
          <p:nvPr>
            <p:ph type="title"/>
          </p:nvPr>
        </p:nvSpPr>
        <p:spPr/>
        <p:txBody>
          <a:bodyPr/>
          <a:lstStyle/>
          <a:p>
            <a:r>
              <a:rPr lang="en-US" dirty="0"/>
              <a:t>Magnetic transfer function (TF)</a:t>
            </a:r>
            <a:endParaRPr lang="en-GB" dirty="0"/>
          </a:p>
        </p:txBody>
      </p:sp>
      <p:sp>
        <p:nvSpPr>
          <p:cNvPr id="3" name="Content Placeholder 2">
            <a:extLst>
              <a:ext uri="{FF2B5EF4-FFF2-40B4-BE49-F238E27FC236}">
                <a16:creationId xmlns:a16="http://schemas.microsoft.com/office/drawing/2014/main" id="{5F5520DE-7EDD-3EB5-3E4B-63A7534AFC4F}"/>
              </a:ext>
            </a:extLst>
          </p:cNvPr>
          <p:cNvSpPr>
            <a:spLocks noGrp="1"/>
          </p:cNvSpPr>
          <p:nvPr>
            <p:ph idx="1"/>
          </p:nvPr>
        </p:nvSpPr>
        <p:spPr>
          <a:xfrm>
            <a:off x="351900" y="930408"/>
            <a:ext cx="3643284" cy="1716457"/>
          </a:xfrm>
        </p:spPr>
        <p:txBody>
          <a:bodyPr>
            <a:normAutofit/>
          </a:bodyPr>
          <a:lstStyle/>
          <a:p>
            <a:r>
              <a:rPr lang="en-US" sz="1600" b="1" dirty="0"/>
              <a:t>Magnetic TF (Tm/kA) as expected</a:t>
            </a:r>
            <a:r>
              <a:rPr lang="en-US" sz="1600" dirty="0"/>
              <a:t>, slight effect seen from iron packing factor on slope. (Fig.1,2)</a:t>
            </a:r>
            <a:endParaRPr lang="en-GB" sz="1600" dirty="0"/>
          </a:p>
          <a:p>
            <a:r>
              <a:rPr lang="en-US" sz="1600" dirty="0"/>
              <a:t>Good field </a:t>
            </a:r>
            <a:r>
              <a:rPr lang="en-US" sz="1600" b="1" dirty="0"/>
              <a:t>alignment in magnet of both apertures within 1 </a:t>
            </a:r>
            <a:r>
              <a:rPr lang="en-US" sz="1600" b="1" dirty="0" err="1"/>
              <a:t>mrad</a:t>
            </a:r>
            <a:r>
              <a:rPr lang="en-US" sz="1600" b="1" dirty="0"/>
              <a:t>. </a:t>
            </a:r>
            <a:r>
              <a:rPr lang="en-US" sz="1600" dirty="0"/>
              <a:t>( Fig.3)</a:t>
            </a:r>
          </a:p>
        </p:txBody>
      </p:sp>
      <p:sp>
        <p:nvSpPr>
          <p:cNvPr id="4" name="Slide Number Placeholder 3">
            <a:extLst>
              <a:ext uri="{FF2B5EF4-FFF2-40B4-BE49-F238E27FC236}">
                <a16:creationId xmlns:a16="http://schemas.microsoft.com/office/drawing/2014/main" id="{3EF115FE-996A-A57C-900F-E279F64C22E7}"/>
              </a:ext>
            </a:extLst>
          </p:cNvPr>
          <p:cNvSpPr>
            <a:spLocks noGrp="1"/>
          </p:cNvSpPr>
          <p:nvPr>
            <p:ph type="sldNum" sz="quarter" idx="12"/>
          </p:nvPr>
        </p:nvSpPr>
        <p:spPr/>
        <p:txBody>
          <a:bodyPr/>
          <a:lstStyle/>
          <a:p>
            <a:fld id="{BFDCA1C4-9514-7B4F-976F-D92F7E296653}" type="slidenum">
              <a:rPr lang="fr-FR" smtClean="0"/>
              <a:pPr/>
              <a:t>15</a:t>
            </a:fld>
            <a:endParaRPr lang="fr-FR"/>
          </a:p>
        </p:txBody>
      </p:sp>
      <p:pic>
        <p:nvPicPr>
          <p:cNvPr id="8" name="Picture 7">
            <a:extLst>
              <a:ext uri="{FF2B5EF4-FFF2-40B4-BE49-F238E27FC236}">
                <a16:creationId xmlns:a16="http://schemas.microsoft.com/office/drawing/2014/main" id="{AE778267-D53B-0600-D92A-08B4C0064BA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6291" y="2580629"/>
            <a:ext cx="4079494" cy="2392455"/>
          </a:xfrm>
          <a:prstGeom prst="rect">
            <a:avLst/>
          </a:prstGeom>
        </p:spPr>
      </p:pic>
      <p:pic>
        <p:nvPicPr>
          <p:cNvPr id="9" name="Picture 8">
            <a:extLst>
              <a:ext uri="{FF2B5EF4-FFF2-40B4-BE49-F238E27FC236}">
                <a16:creationId xmlns:a16="http://schemas.microsoft.com/office/drawing/2014/main" id="{D78963E5-47FA-4279-7731-0D5A6C0F4C7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91810" y="2580629"/>
            <a:ext cx="3862752" cy="2277110"/>
          </a:xfrm>
          <a:prstGeom prst="rect">
            <a:avLst/>
          </a:prstGeom>
        </p:spPr>
      </p:pic>
      <p:pic>
        <p:nvPicPr>
          <p:cNvPr id="6" name="Picture 5">
            <a:extLst>
              <a:ext uri="{FF2B5EF4-FFF2-40B4-BE49-F238E27FC236}">
                <a16:creationId xmlns:a16="http://schemas.microsoft.com/office/drawing/2014/main" id="{65C8889E-795D-6CC6-9CF7-D17ED708F52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76256" y="646631"/>
            <a:ext cx="2072140" cy="1933998"/>
          </a:xfrm>
          <a:prstGeom prst="rect">
            <a:avLst/>
          </a:prstGeom>
        </p:spPr>
      </p:pic>
      <p:sp>
        <p:nvSpPr>
          <p:cNvPr id="5" name="Footer Placeholder 7">
            <a:extLst>
              <a:ext uri="{FF2B5EF4-FFF2-40B4-BE49-F238E27FC236}">
                <a16:creationId xmlns:a16="http://schemas.microsoft.com/office/drawing/2014/main" id="{F53C5563-49CB-4B5C-372C-7B09D25BFE29}"/>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
        <p:nvSpPr>
          <p:cNvPr id="10" name="TextBox 9">
            <a:extLst>
              <a:ext uri="{FF2B5EF4-FFF2-40B4-BE49-F238E27FC236}">
                <a16:creationId xmlns:a16="http://schemas.microsoft.com/office/drawing/2014/main" id="{4CB7CC1D-D7D5-C6D3-334A-B4A10BE006BC}"/>
              </a:ext>
            </a:extLst>
          </p:cNvPr>
          <p:cNvSpPr txBox="1"/>
          <p:nvPr/>
        </p:nvSpPr>
        <p:spPr>
          <a:xfrm>
            <a:off x="7596336" y="4461914"/>
            <a:ext cx="715141" cy="307777"/>
          </a:xfrm>
          <a:prstGeom prst="rect">
            <a:avLst/>
          </a:prstGeom>
          <a:noFill/>
        </p:spPr>
        <p:txBody>
          <a:bodyPr wrap="square">
            <a:spAutoFit/>
          </a:bodyPr>
          <a:lstStyle/>
          <a:p>
            <a:r>
              <a:rPr lang="en-US" sz="1400" dirty="0"/>
              <a:t>Fig 3</a:t>
            </a:r>
            <a:endParaRPr lang="en-GB" sz="1400" dirty="0"/>
          </a:p>
        </p:txBody>
      </p:sp>
      <p:sp>
        <p:nvSpPr>
          <p:cNvPr id="12" name="TextBox 11">
            <a:extLst>
              <a:ext uri="{FF2B5EF4-FFF2-40B4-BE49-F238E27FC236}">
                <a16:creationId xmlns:a16="http://schemas.microsoft.com/office/drawing/2014/main" id="{A4DA6E4F-A5B3-97DD-4121-470953C89854}"/>
              </a:ext>
            </a:extLst>
          </p:cNvPr>
          <p:cNvSpPr txBox="1"/>
          <p:nvPr/>
        </p:nvSpPr>
        <p:spPr>
          <a:xfrm>
            <a:off x="3888234" y="4524700"/>
            <a:ext cx="715141" cy="307777"/>
          </a:xfrm>
          <a:prstGeom prst="rect">
            <a:avLst/>
          </a:prstGeom>
          <a:noFill/>
        </p:spPr>
        <p:txBody>
          <a:bodyPr wrap="square">
            <a:spAutoFit/>
          </a:bodyPr>
          <a:lstStyle/>
          <a:p>
            <a:r>
              <a:rPr lang="en-US" sz="1400" dirty="0"/>
              <a:t>Fig 2</a:t>
            </a:r>
            <a:endParaRPr lang="en-GB" sz="1400" dirty="0"/>
          </a:p>
        </p:txBody>
      </p:sp>
      <p:sp>
        <p:nvSpPr>
          <p:cNvPr id="13" name="TextBox 12">
            <a:extLst>
              <a:ext uri="{FF2B5EF4-FFF2-40B4-BE49-F238E27FC236}">
                <a16:creationId xmlns:a16="http://schemas.microsoft.com/office/drawing/2014/main" id="{768DF401-32A7-2EF8-9B77-A411D3C439DE}"/>
              </a:ext>
            </a:extLst>
          </p:cNvPr>
          <p:cNvSpPr txBox="1"/>
          <p:nvPr/>
        </p:nvSpPr>
        <p:spPr>
          <a:xfrm>
            <a:off x="6225655" y="2297196"/>
            <a:ext cx="715141" cy="307777"/>
          </a:xfrm>
          <a:prstGeom prst="rect">
            <a:avLst/>
          </a:prstGeom>
          <a:noFill/>
        </p:spPr>
        <p:txBody>
          <a:bodyPr wrap="square">
            <a:spAutoFit/>
          </a:bodyPr>
          <a:lstStyle/>
          <a:p>
            <a:r>
              <a:rPr lang="en-US" sz="1400" dirty="0"/>
              <a:t>Fig 1</a:t>
            </a:r>
            <a:endParaRPr lang="en-GB" sz="1400" dirty="0"/>
          </a:p>
        </p:txBody>
      </p:sp>
    </p:spTree>
    <p:extLst>
      <p:ext uri="{BB962C8B-B14F-4D97-AF65-F5344CB8AC3E}">
        <p14:creationId xmlns:p14="http://schemas.microsoft.com/office/powerpoint/2010/main" val="286123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Rounded Corners 15">
            <a:extLst>
              <a:ext uri="{FF2B5EF4-FFF2-40B4-BE49-F238E27FC236}">
                <a16:creationId xmlns:a16="http://schemas.microsoft.com/office/drawing/2014/main" id="{2B4D2531-23C7-B7FD-DA54-19353DBF6BC3}"/>
              </a:ext>
            </a:extLst>
          </p:cNvPr>
          <p:cNvSpPr/>
          <p:nvPr/>
        </p:nvSpPr>
        <p:spPr>
          <a:xfrm>
            <a:off x="5279599" y="2459206"/>
            <a:ext cx="3828289" cy="2283854"/>
          </a:xfrm>
          <a:prstGeom prst="roundRect">
            <a:avLst/>
          </a:prstGeom>
          <a:solidFill>
            <a:schemeClr val="bg1"/>
          </a:solidFill>
          <a:ln w="19050">
            <a:solidFill>
              <a:srgbClr val="004A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DD550AAF-7AED-7370-8874-4D6D1B639110}"/>
              </a:ext>
            </a:extLst>
          </p:cNvPr>
          <p:cNvSpPr>
            <a:spLocks noGrp="1"/>
          </p:cNvSpPr>
          <p:nvPr>
            <p:ph idx="1"/>
          </p:nvPr>
        </p:nvSpPr>
        <p:spPr>
          <a:xfrm>
            <a:off x="893184" y="657505"/>
            <a:ext cx="7643753" cy="1223405"/>
          </a:xfrm>
        </p:spPr>
        <p:txBody>
          <a:bodyPr>
            <a:normAutofit fontScale="92500" lnSpcReduction="10000"/>
          </a:bodyPr>
          <a:lstStyle/>
          <a:p>
            <a:r>
              <a:rPr lang="en-US" sz="1800" dirty="0"/>
              <a:t>Recent update at CERN to elaborate a reference MCBRD non linear magnetic Opera </a:t>
            </a:r>
            <a:r>
              <a:rPr lang="en-US" sz="1800" dirty="0" err="1"/>
              <a:t>Simulia</a:t>
            </a:r>
            <a:r>
              <a:rPr lang="en-US" sz="1800" dirty="0"/>
              <a:t> model with yoke </a:t>
            </a:r>
            <a:r>
              <a:rPr lang="en-US" sz="1800" b="1" i="1" dirty="0"/>
              <a:t>Armco iron b-h</a:t>
            </a:r>
            <a:r>
              <a:rPr lang="en-US" sz="1800" dirty="0"/>
              <a:t> non linear curve, and the </a:t>
            </a:r>
            <a:r>
              <a:rPr lang="en-US" sz="1800" b="1" i="1" dirty="0"/>
              <a:t>304L SS keys</a:t>
            </a:r>
            <a:r>
              <a:rPr lang="en-US" sz="1800" dirty="0"/>
              <a:t>.</a:t>
            </a:r>
          </a:p>
          <a:p>
            <a:r>
              <a:rPr lang="en-US" sz="1800" dirty="0"/>
              <a:t>Benchmark of integral allowed harmonics with SS keys. (acknowledgement to IHEP for sharing the initial FE model)   </a:t>
            </a:r>
            <a:endParaRPr lang="en-GB" sz="1800" dirty="0"/>
          </a:p>
        </p:txBody>
      </p:sp>
      <p:sp>
        <p:nvSpPr>
          <p:cNvPr id="3" name="Title 2">
            <a:extLst>
              <a:ext uri="{FF2B5EF4-FFF2-40B4-BE49-F238E27FC236}">
                <a16:creationId xmlns:a16="http://schemas.microsoft.com/office/drawing/2014/main" id="{4F797837-99D1-A621-390C-47C27A10CD56}"/>
              </a:ext>
            </a:extLst>
          </p:cNvPr>
          <p:cNvSpPr>
            <a:spLocks noGrp="1"/>
          </p:cNvSpPr>
          <p:nvPr>
            <p:ph type="title"/>
          </p:nvPr>
        </p:nvSpPr>
        <p:spPr>
          <a:xfrm>
            <a:off x="616937" y="89616"/>
            <a:ext cx="7920000" cy="540000"/>
          </a:xfrm>
        </p:spPr>
        <p:txBody>
          <a:bodyPr/>
          <a:lstStyle/>
          <a:p>
            <a:r>
              <a:rPr lang="en-US" dirty="0"/>
              <a:t>Magnetostatic model benchmarking</a:t>
            </a:r>
            <a:endParaRPr lang="en-GB" dirty="0"/>
          </a:p>
        </p:txBody>
      </p:sp>
      <p:sp>
        <p:nvSpPr>
          <p:cNvPr id="4" name="Slide Number Placeholder 3">
            <a:extLst>
              <a:ext uri="{FF2B5EF4-FFF2-40B4-BE49-F238E27FC236}">
                <a16:creationId xmlns:a16="http://schemas.microsoft.com/office/drawing/2014/main" id="{D4694D7E-E3FF-C44C-7DE8-EDDB60607850}"/>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8" name="Picture 7">
            <a:extLst>
              <a:ext uri="{FF2B5EF4-FFF2-40B4-BE49-F238E27FC236}">
                <a16:creationId xmlns:a16="http://schemas.microsoft.com/office/drawing/2014/main" id="{376E501A-F244-EB55-B4C6-2E556AA8775E}"/>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59881" y="1762393"/>
            <a:ext cx="1801875" cy="654805"/>
          </a:xfrm>
          <a:prstGeom prst="rect">
            <a:avLst/>
          </a:prstGeom>
          <a:noFill/>
          <a:ln>
            <a:noFill/>
          </a:ln>
        </p:spPr>
      </p:pic>
      <p:pic>
        <p:nvPicPr>
          <p:cNvPr id="9" name="Picture 8">
            <a:extLst>
              <a:ext uri="{FF2B5EF4-FFF2-40B4-BE49-F238E27FC236}">
                <a16:creationId xmlns:a16="http://schemas.microsoft.com/office/drawing/2014/main" id="{BA463A9E-C921-0C98-234C-E466FF0B7AF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94994" y="1979267"/>
            <a:ext cx="2275755" cy="1223405"/>
          </a:xfrm>
          <a:prstGeom prst="rect">
            <a:avLst/>
          </a:prstGeom>
        </p:spPr>
      </p:pic>
      <p:pic>
        <p:nvPicPr>
          <p:cNvPr id="10" name="Picture 9">
            <a:extLst>
              <a:ext uri="{FF2B5EF4-FFF2-40B4-BE49-F238E27FC236}">
                <a16:creationId xmlns:a16="http://schemas.microsoft.com/office/drawing/2014/main" id="{E0A91415-9881-84C3-FDD8-4C5546651932}"/>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75330" y="2576250"/>
            <a:ext cx="3559658" cy="2006231"/>
          </a:xfrm>
          <a:prstGeom prst="rect">
            <a:avLst/>
          </a:prstGeom>
          <a:noFill/>
          <a:ln>
            <a:noFill/>
          </a:ln>
        </p:spPr>
      </p:pic>
      <p:pic>
        <p:nvPicPr>
          <p:cNvPr id="11" name="Picture 10">
            <a:extLst>
              <a:ext uri="{FF2B5EF4-FFF2-40B4-BE49-F238E27FC236}">
                <a16:creationId xmlns:a16="http://schemas.microsoft.com/office/drawing/2014/main" id="{FC8DB9CB-D002-772F-A4A3-756FF01F2377}"/>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7099" y="3606957"/>
            <a:ext cx="1477054" cy="1114629"/>
          </a:xfrm>
          <a:prstGeom prst="rect">
            <a:avLst/>
          </a:prstGeom>
          <a:noFill/>
          <a:ln>
            <a:noFill/>
          </a:ln>
        </p:spPr>
      </p:pic>
      <p:sp>
        <p:nvSpPr>
          <p:cNvPr id="12" name="TextBox 11">
            <a:extLst>
              <a:ext uri="{FF2B5EF4-FFF2-40B4-BE49-F238E27FC236}">
                <a16:creationId xmlns:a16="http://schemas.microsoft.com/office/drawing/2014/main" id="{B7698B84-6A77-69D2-69F4-B6631179D34E}"/>
              </a:ext>
            </a:extLst>
          </p:cNvPr>
          <p:cNvSpPr txBox="1"/>
          <p:nvPr/>
        </p:nvSpPr>
        <p:spPr>
          <a:xfrm>
            <a:off x="954303" y="4373432"/>
            <a:ext cx="1311578" cy="276999"/>
          </a:xfrm>
          <a:prstGeom prst="rect">
            <a:avLst/>
          </a:prstGeom>
          <a:noFill/>
        </p:spPr>
        <p:txBody>
          <a:bodyPr wrap="none" rtlCol="0">
            <a:spAutoFit/>
          </a:bodyPr>
          <a:lstStyle/>
          <a:p>
            <a:r>
              <a:rPr lang="en-US" sz="1200" i="1" dirty="0"/>
              <a:t>Armco</a:t>
            </a:r>
            <a:r>
              <a:rPr lang="en-US" sz="1200" dirty="0"/>
              <a:t> b-h curve</a:t>
            </a:r>
            <a:endParaRPr lang="en-GB" sz="1200" dirty="0"/>
          </a:p>
        </p:txBody>
      </p:sp>
      <p:pic>
        <p:nvPicPr>
          <p:cNvPr id="5" name="Picture 4">
            <a:extLst>
              <a:ext uri="{FF2B5EF4-FFF2-40B4-BE49-F238E27FC236}">
                <a16:creationId xmlns:a16="http://schemas.microsoft.com/office/drawing/2014/main" id="{A4227EFB-A061-7C48-1DF0-84623E02CC3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49370" y="3335182"/>
            <a:ext cx="2516890" cy="1540824"/>
          </a:xfrm>
          <a:prstGeom prst="rect">
            <a:avLst/>
          </a:prstGeom>
        </p:spPr>
      </p:pic>
      <p:pic>
        <p:nvPicPr>
          <p:cNvPr id="14" name="Picture 13">
            <a:extLst>
              <a:ext uri="{FF2B5EF4-FFF2-40B4-BE49-F238E27FC236}">
                <a16:creationId xmlns:a16="http://schemas.microsoft.com/office/drawing/2014/main" id="{47D57EEB-5B0D-5EEF-7170-4E5D0BBA4F26}"/>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246467" y="1905113"/>
            <a:ext cx="1871817" cy="1204347"/>
          </a:xfrm>
          <a:prstGeom prst="rect">
            <a:avLst/>
          </a:prstGeom>
          <a:noFill/>
          <a:ln>
            <a:noFill/>
          </a:ln>
        </p:spPr>
      </p:pic>
      <p:sp>
        <p:nvSpPr>
          <p:cNvPr id="6" name="Rectangle: Rounded Corners 5">
            <a:extLst>
              <a:ext uri="{FF2B5EF4-FFF2-40B4-BE49-F238E27FC236}">
                <a16:creationId xmlns:a16="http://schemas.microsoft.com/office/drawing/2014/main" id="{4D2ECBD3-0633-8C4E-2E62-5AB14B2F3086}"/>
              </a:ext>
            </a:extLst>
          </p:cNvPr>
          <p:cNvSpPr/>
          <p:nvPr/>
        </p:nvSpPr>
        <p:spPr>
          <a:xfrm>
            <a:off x="79535" y="1923679"/>
            <a:ext cx="2275755" cy="1355915"/>
          </a:xfrm>
          <a:prstGeom prst="roundRect">
            <a:avLst/>
          </a:prstGeom>
          <a:noFill/>
          <a:ln w="19050">
            <a:solidFill>
              <a:srgbClr val="004A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57D8A820-57F8-F7B7-8029-DF32153BDB8F}"/>
              </a:ext>
            </a:extLst>
          </p:cNvPr>
          <p:cNvSpPr/>
          <p:nvPr/>
        </p:nvSpPr>
        <p:spPr>
          <a:xfrm>
            <a:off x="77846" y="3431994"/>
            <a:ext cx="2275755" cy="1355915"/>
          </a:xfrm>
          <a:prstGeom prst="roundRect">
            <a:avLst/>
          </a:prstGeom>
          <a:noFill/>
          <a:ln w="19050">
            <a:solidFill>
              <a:srgbClr val="004A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B3751458-30BA-251D-446F-56D538BD1653}"/>
              </a:ext>
            </a:extLst>
          </p:cNvPr>
          <p:cNvSpPr/>
          <p:nvPr/>
        </p:nvSpPr>
        <p:spPr>
          <a:xfrm>
            <a:off x="2716405" y="1905113"/>
            <a:ext cx="2380928" cy="1297559"/>
          </a:xfrm>
          <a:prstGeom prst="roundRect">
            <a:avLst/>
          </a:prstGeom>
          <a:noFill/>
          <a:ln w="19050">
            <a:solidFill>
              <a:srgbClr val="004A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Rounded Corners 16">
            <a:extLst>
              <a:ext uri="{FF2B5EF4-FFF2-40B4-BE49-F238E27FC236}">
                <a16:creationId xmlns:a16="http://schemas.microsoft.com/office/drawing/2014/main" id="{12644AB7-28AE-8FF8-D59F-36F7F40F8F5E}"/>
              </a:ext>
            </a:extLst>
          </p:cNvPr>
          <p:cNvSpPr/>
          <p:nvPr/>
        </p:nvSpPr>
        <p:spPr>
          <a:xfrm>
            <a:off x="2516723" y="3292480"/>
            <a:ext cx="2701788" cy="1583526"/>
          </a:xfrm>
          <a:prstGeom prst="roundRect">
            <a:avLst/>
          </a:prstGeom>
          <a:noFill/>
          <a:ln w="19050">
            <a:solidFill>
              <a:srgbClr val="004A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Footer Placeholder 7">
            <a:extLst>
              <a:ext uri="{FF2B5EF4-FFF2-40B4-BE49-F238E27FC236}">
                <a16:creationId xmlns:a16="http://schemas.microsoft.com/office/drawing/2014/main" id="{82B44CF4-EBD7-ACE5-F04F-B015FEB0F06C}"/>
              </a:ext>
            </a:extLst>
          </p:cNvPr>
          <p:cNvSpPr>
            <a:spLocks noGrp="1"/>
          </p:cNvSpPr>
          <p:nvPr>
            <p:ph type="ftr" sz="quarter" idx="11"/>
          </p:nvPr>
        </p:nvSpPr>
        <p:spPr>
          <a:xfrm>
            <a:off x="1907704" y="4785068"/>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2528341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D82335-2FFA-B42F-2E32-D324399314C1}"/>
              </a:ext>
            </a:extLst>
          </p:cNvPr>
          <p:cNvSpPr>
            <a:spLocks noGrp="1"/>
          </p:cNvSpPr>
          <p:nvPr>
            <p:ph idx="1"/>
          </p:nvPr>
        </p:nvSpPr>
        <p:spPr>
          <a:xfrm>
            <a:off x="569088" y="729978"/>
            <a:ext cx="7920000" cy="3565922"/>
          </a:xfrm>
        </p:spPr>
        <p:txBody>
          <a:bodyPr>
            <a:normAutofit/>
          </a:bodyPr>
          <a:lstStyle/>
          <a:p>
            <a:r>
              <a:rPr lang="en-US" sz="1600" dirty="0"/>
              <a:t>Powering to </a:t>
            </a:r>
            <a:r>
              <a:rPr lang="en-US" sz="1600" b="1" dirty="0">
                <a:solidFill>
                  <a:srgbClr val="032FBB"/>
                </a:solidFill>
              </a:rPr>
              <a:t>394 A nominal @ 4.5 K </a:t>
            </a:r>
            <a:r>
              <a:rPr lang="en-US" sz="1600" dirty="0"/>
              <a:t>with 14 training quenches in apertures during CD1. ( relatively fast training in comparison with magnets constructed so far)</a:t>
            </a:r>
          </a:p>
          <a:p>
            <a:r>
              <a:rPr lang="en-US" sz="1600" dirty="0"/>
              <a:t>Powering at </a:t>
            </a:r>
            <a:r>
              <a:rPr lang="en-US" sz="1600" b="1" dirty="0">
                <a:solidFill>
                  <a:srgbClr val="032FBB"/>
                </a:solidFill>
              </a:rPr>
              <a:t>422 A ultimate current @ 1.9 K </a:t>
            </a:r>
            <a:r>
              <a:rPr lang="en-US" sz="1600" dirty="0"/>
              <a:t>without any quenches, </a:t>
            </a:r>
            <a:r>
              <a:rPr lang="en-US" sz="1600" u="sng" dirty="0"/>
              <a:t>before &amp; after</a:t>
            </a:r>
            <a:r>
              <a:rPr lang="en-US" sz="1600" dirty="0"/>
              <a:t> second cool down CD2.</a:t>
            </a:r>
          </a:p>
        </p:txBody>
      </p:sp>
      <p:sp>
        <p:nvSpPr>
          <p:cNvPr id="3" name="Title 2">
            <a:extLst>
              <a:ext uri="{FF2B5EF4-FFF2-40B4-BE49-F238E27FC236}">
                <a16:creationId xmlns:a16="http://schemas.microsoft.com/office/drawing/2014/main" id="{EC33F55E-4086-E560-7B79-A443C11E664E}"/>
              </a:ext>
            </a:extLst>
          </p:cNvPr>
          <p:cNvSpPr>
            <a:spLocks noGrp="1"/>
          </p:cNvSpPr>
          <p:nvPr>
            <p:ph type="title"/>
          </p:nvPr>
        </p:nvSpPr>
        <p:spPr/>
        <p:txBody>
          <a:bodyPr/>
          <a:lstStyle/>
          <a:p>
            <a:r>
              <a:rPr lang="en-US" dirty="0"/>
              <a:t>MCBRDP4 COLD TEST : Training summary </a:t>
            </a:r>
            <a:endParaRPr lang="en-GB" dirty="0"/>
          </a:p>
        </p:txBody>
      </p:sp>
      <p:sp>
        <p:nvSpPr>
          <p:cNvPr id="4" name="Slide Number Placeholder 3">
            <a:extLst>
              <a:ext uri="{FF2B5EF4-FFF2-40B4-BE49-F238E27FC236}">
                <a16:creationId xmlns:a16="http://schemas.microsoft.com/office/drawing/2014/main" id="{C6BFFD12-809B-79D6-3656-87CA70318C9B}"/>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6" name="Graphic 5" descr="Smiling face outline with solid fill">
            <a:extLst>
              <a:ext uri="{FF2B5EF4-FFF2-40B4-BE49-F238E27FC236}">
                <a16:creationId xmlns:a16="http://schemas.microsoft.com/office/drawing/2014/main" id="{364BDA4A-6B36-6BF0-8EEB-4CFA2ABCAD26}"/>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298187" y="1196953"/>
            <a:ext cx="467626" cy="467626"/>
          </a:xfrm>
          <a:prstGeom prst="rect">
            <a:avLst/>
          </a:prstGeom>
        </p:spPr>
      </p:pic>
      <p:sp>
        <p:nvSpPr>
          <p:cNvPr id="8" name="TextBox 7">
            <a:extLst>
              <a:ext uri="{FF2B5EF4-FFF2-40B4-BE49-F238E27FC236}">
                <a16:creationId xmlns:a16="http://schemas.microsoft.com/office/drawing/2014/main" id="{B99A589B-6566-654C-775A-24B8107BDE41}"/>
              </a:ext>
            </a:extLst>
          </p:cNvPr>
          <p:cNvSpPr txBox="1"/>
          <p:nvPr/>
        </p:nvSpPr>
        <p:spPr>
          <a:xfrm>
            <a:off x="4987780" y="1720379"/>
            <a:ext cx="4139952" cy="1754326"/>
          </a:xfrm>
          <a:prstGeom prst="rect">
            <a:avLst/>
          </a:prstGeom>
          <a:noFill/>
        </p:spPr>
        <p:txBody>
          <a:bodyPr wrap="square" rtlCol="0">
            <a:spAutoFit/>
          </a:bodyPr>
          <a:lstStyle/>
          <a:p>
            <a:r>
              <a:rPr lang="en-US" sz="1200" dirty="0"/>
              <a:t>CD1 – 4.5 K single aperture - </a:t>
            </a:r>
            <a:r>
              <a:rPr lang="en-US" sz="1200" dirty="0">
                <a:solidFill>
                  <a:srgbClr val="00B050"/>
                </a:solidFill>
              </a:rPr>
              <a:t>training quenches</a:t>
            </a:r>
          </a:p>
          <a:p>
            <a:r>
              <a:rPr lang="en-US" sz="1200" dirty="0"/>
              <a:t>CD1 – 1.9 K ultimate current single aperture - </a:t>
            </a:r>
            <a:r>
              <a:rPr lang="en-US" sz="1200" b="1" dirty="0">
                <a:solidFill>
                  <a:srgbClr val="00B050"/>
                </a:solidFill>
              </a:rPr>
              <a:t>No quench</a:t>
            </a:r>
          </a:p>
          <a:p>
            <a:r>
              <a:rPr lang="en-US" sz="1200" dirty="0"/>
              <a:t>CD1 – 1.9 K ultimate current combined powering - </a:t>
            </a:r>
            <a:r>
              <a:rPr lang="en-US" sz="1200" b="1" dirty="0">
                <a:solidFill>
                  <a:srgbClr val="00B050"/>
                </a:solidFill>
              </a:rPr>
              <a:t>No quench</a:t>
            </a:r>
          </a:p>
          <a:p>
            <a:endParaRPr lang="en-US" sz="1200" dirty="0"/>
          </a:p>
          <a:p>
            <a:r>
              <a:rPr lang="en-US" sz="1200" dirty="0"/>
              <a:t>CD2 – 4.5 K ultimate current single aperture – </a:t>
            </a:r>
            <a:r>
              <a:rPr lang="en-US" sz="1200" b="1" dirty="0">
                <a:solidFill>
                  <a:srgbClr val="00B050"/>
                </a:solidFill>
              </a:rPr>
              <a:t>No quench</a:t>
            </a:r>
            <a:endParaRPr lang="en-US" sz="1200" dirty="0"/>
          </a:p>
          <a:p>
            <a:r>
              <a:rPr lang="en-US" sz="1200" dirty="0"/>
              <a:t>CD2 – 1.9 K ultimate current single aperture - </a:t>
            </a:r>
            <a:r>
              <a:rPr lang="en-US" sz="1200" b="1" dirty="0">
                <a:solidFill>
                  <a:srgbClr val="00B050"/>
                </a:solidFill>
              </a:rPr>
              <a:t>No quench</a:t>
            </a:r>
          </a:p>
          <a:p>
            <a:r>
              <a:rPr lang="en-US" sz="1200" dirty="0"/>
              <a:t>CD2 – 1.9 K ultimate current combined powering - </a:t>
            </a:r>
            <a:r>
              <a:rPr lang="en-US" sz="1200" b="1" dirty="0">
                <a:solidFill>
                  <a:srgbClr val="00B050"/>
                </a:solidFill>
              </a:rPr>
              <a:t>No quench</a:t>
            </a:r>
          </a:p>
        </p:txBody>
      </p:sp>
      <p:sp>
        <p:nvSpPr>
          <p:cNvPr id="9" name="TextBox 8">
            <a:extLst>
              <a:ext uri="{FF2B5EF4-FFF2-40B4-BE49-F238E27FC236}">
                <a16:creationId xmlns:a16="http://schemas.microsoft.com/office/drawing/2014/main" id="{A805F136-70FB-4F27-90AB-26EDA53D39A6}"/>
              </a:ext>
            </a:extLst>
          </p:cNvPr>
          <p:cNvSpPr txBox="1"/>
          <p:nvPr/>
        </p:nvSpPr>
        <p:spPr>
          <a:xfrm>
            <a:off x="4931423" y="3670777"/>
            <a:ext cx="4283969" cy="984885"/>
          </a:xfrm>
          <a:prstGeom prst="rect">
            <a:avLst/>
          </a:prstGeom>
          <a:solidFill>
            <a:srgbClr val="FEEAD8">
              <a:alpha val="50980"/>
            </a:srgbClr>
          </a:solidFill>
          <a:ln>
            <a:solidFill>
              <a:schemeClr val="accent6">
                <a:lumMod val="20000"/>
                <a:lumOff val="80000"/>
              </a:schemeClr>
            </a:solidFill>
          </a:ln>
        </p:spPr>
        <p:txBody>
          <a:bodyPr wrap="square" rtlCol="0">
            <a:spAutoFit/>
          </a:bodyPr>
          <a:lstStyle/>
          <a:p>
            <a:r>
              <a:rPr lang="en-US" sz="1600" dirty="0">
                <a:solidFill>
                  <a:srgbClr val="0033CC"/>
                </a:solidFill>
              </a:rPr>
              <a:t>Excellent results: </a:t>
            </a:r>
          </a:p>
          <a:p>
            <a:pPr marL="285750" indent="-285750">
              <a:buFont typeface="Wingdings" panose="05000000000000000000" pitchFamily="2" charset="2"/>
              <a:buChar char="§"/>
            </a:pPr>
            <a:r>
              <a:rPr lang="en-US" sz="1400" dirty="0">
                <a:solidFill>
                  <a:srgbClr val="0033CC"/>
                </a:solidFill>
              </a:rPr>
              <a:t>After initial training at 4.5 K all cycles showed stable magnet performance, good memory at 1.9 K.</a:t>
            </a:r>
            <a:endParaRPr lang="en-US" sz="1200" dirty="0">
              <a:solidFill>
                <a:srgbClr val="0033CC"/>
              </a:solidFill>
            </a:endParaRPr>
          </a:p>
        </p:txBody>
      </p:sp>
      <p:pic>
        <p:nvPicPr>
          <p:cNvPr id="11" name="Picture 10" descr="Table&#10;&#10;Description automatically generated with low confidence">
            <a:extLst>
              <a:ext uri="{FF2B5EF4-FFF2-40B4-BE49-F238E27FC236}">
                <a16:creationId xmlns:a16="http://schemas.microsoft.com/office/drawing/2014/main" id="{33FB5F15-7CED-6FBA-6A42-4CDC659FB73D}"/>
              </a:ext>
            </a:extLst>
          </p:cNvPr>
          <p:cNvPicPr>
            <a:picLocks noChangeAspect="1"/>
          </p:cNvPicPr>
          <p:nvPr/>
        </p:nvPicPr>
        <p:blipFill>
          <a:blip r:embed="rId4"/>
          <a:stretch>
            <a:fillRect/>
          </a:stretch>
        </p:blipFill>
        <p:spPr>
          <a:xfrm>
            <a:off x="160792" y="1783505"/>
            <a:ext cx="4783447" cy="3114031"/>
          </a:xfrm>
          <a:prstGeom prst="rect">
            <a:avLst/>
          </a:prstGeom>
        </p:spPr>
      </p:pic>
      <p:sp>
        <p:nvSpPr>
          <p:cNvPr id="7" name="TextBox 6">
            <a:extLst>
              <a:ext uri="{FF2B5EF4-FFF2-40B4-BE49-F238E27FC236}">
                <a16:creationId xmlns:a16="http://schemas.microsoft.com/office/drawing/2014/main" id="{96FD9EF6-6D4C-E758-74C6-3C5616D61DDC}"/>
              </a:ext>
            </a:extLst>
          </p:cNvPr>
          <p:cNvSpPr txBox="1"/>
          <p:nvPr/>
        </p:nvSpPr>
        <p:spPr>
          <a:xfrm>
            <a:off x="3298663" y="4486754"/>
            <a:ext cx="1759724" cy="415498"/>
          </a:xfrm>
          <a:prstGeom prst="rect">
            <a:avLst/>
          </a:prstGeom>
          <a:noFill/>
        </p:spPr>
        <p:txBody>
          <a:bodyPr wrap="square" rtlCol="0">
            <a:spAutoFit/>
          </a:bodyPr>
          <a:lstStyle/>
          <a:p>
            <a:r>
              <a:rPr lang="en-US" sz="1050" i="1" dirty="0"/>
              <a:t>Courtesy of F Mangiarotti, G. Willering, E Todesco</a:t>
            </a:r>
            <a:endParaRPr lang="en-GB" sz="1050" i="1" dirty="0"/>
          </a:p>
        </p:txBody>
      </p:sp>
      <p:sp>
        <p:nvSpPr>
          <p:cNvPr id="5" name="Footer Placeholder 7">
            <a:extLst>
              <a:ext uri="{FF2B5EF4-FFF2-40B4-BE49-F238E27FC236}">
                <a16:creationId xmlns:a16="http://schemas.microsoft.com/office/drawing/2014/main" id="{5A8E4741-3277-6FE6-0CDB-480248086409}"/>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3719054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21DE69-E1C9-6754-62BB-723BB284D61B}"/>
              </a:ext>
            </a:extLst>
          </p:cNvPr>
          <p:cNvSpPr>
            <a:spLocks noGrp="1"/>
          </p:cNvSpPr>
          <p:nvPr>
            <p:ph type="title"/>
          </p:nvPr>
        </p:nvSpPr>
        <p:spPr/>
        <p:txBody>
          <a:bodyPr/>
          <a:lstStyle/>
          <a:p>
            <a:r>
              <a:rPr lang="en-US" dirty="0"/>
              <a:t>Single aperture training location</a:t>
            </a:r>
            <a:endParaRPr lang="en-GB" dirty="0"/>
          </a:p>
        </p:txBody>
      </p:sp>
      <p:sp>
        <p:nvSpPr>
          <p:cNvPr id="4" name="Slide Number Placeholder 3">
            <a:extLst>
              <a:ext uri="{FF2B5EF4-FFF2-40B4-BE49-F238E27FC236}">
                <a16:creationId xmlns:a16="http://schemas.microsoft.com/office/drawing/2014/main" id="{0A2FB157-04AF-E0A1-9623-2E0711BFE8F2}"/>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6" name="TextBox 5">
            <a:extLst>
              <a:ext uri="{FF2B5EF4-FFF2-40B4-BE49-F238E27FC236}">
                <a16:creationId xmlns:a16="http://schemas.microsoft.com/office/drawing/2014/main" id="{674CE607-82F6-24D0-24B4-EFF0414DB15D}"/>
              </a:ext>
            </a:extLst>
          </p:cNvPr>
          <p:cNvSpPr txBox="1"/>
          <p:nvPr/>
        </p:nvSpPr>
        <p:spPr>
          <a:xfrm>
            <a:off x="4211960" y="759237"/>
            <a:ext cx="4932040" cy="830997"/>
          </a:xfrm>
          <a:prstGeom prst="rect">
            <a:avLst/>
          </a:prstGeom>
          <a:noFill/>
        </p:spPr>
        <p:txBody>
          <a:bodyPr wrap="square" rtlCol="0">
            <a:spAutoFit/>
          </a:bodyPr>
          <a:lstStyle/>
          <a:p>
            <a:r>
              <a:rPr lang="en-US" sz="1600" dirty="0"/>
              <a:t>- First training </a:t>
            </a:r>
            <a:r>
              <a:rPr lang="en-US" sz="1600" u="sng" dirty="0"/>
              <a:t>at 4.5 K with single apertures in yoke</a:t>
            </a:r>
            <a:r>
              <a:rPr lang="en-US" sz="1600" dirty="0"/>
              <a:t>:</a:t>
            </a:r>
          </a:p>
          <a:p>
            <a:r>
              <a:rPr lang="en-US" sz="1600" dirty="0"/>
              <a:t>start at 280 and 270 A with </a:t>
            </a:r>
            <a:r>
              <a:rPr lang="en-US" sz="1600" b="1" dirty="0"/>
              <a:t>comparable training behavior on both coils</a:t>
            </a:r>
          </a:p>
        </p:txBody>
      </p:sp>
      <p:grpSp>
        <p:nvGrpSpPr>
          <p:cNvPr id="7" name="Group 6">
            <a:extLst>
              <a:ext uri="{FF2B5EF4-FFF2-40B4-BE49-F238E27FC236}">
                <a16:creationId xmlns:a16="http://schemas.microsoft.com/office/drawing/2014/main" id="{2C90EDB6-311A-1E81-4AFA-6BFEB642C332}"/>
              </a:ext>
            </a:extLst>
          </p:cNvPr>
          <p:cNvGrpSpPr/>
          <p:nvPr/>
        </p:nvGrpSpPr>
        <p:grpSpPr>
          <a:xfrm>
            <a:off x="70427" y="654624"/>
            <a:ext cx="3994115" cy="2185680"/>
            <a:chOff x="551340" y="395290"/>
            <a:chExt cx="3853973" cy="2086230"/>
          </a:xfrm>
        </p:grpSpPr>
        <p:pic>
          <p:nvPicPr>
            <p:cNvPr id="8" name="Picture 7">
              <a:extLst>
                <a:ext uri="{FF2B5EF4-FFF2-40B4-BE49-F238E27FC236}">
                  <a16:creationId xmlns:a16="http://schemas.microsoft.com/office/drawing/2014/main" id="{B92243B8-CA67-2FC8-E2C0-B697B51B1C7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1340" y="395290"/>
              <a:ext cx="3853973" cy="2086230"/>
            </a:xfrm>
            <a:prstGeom prst="rect">
              <a:avLst/>
            </a:prstGeom>
          </p:spPr>
        </p:pic>
        <p:sp>
          <p:nvSpPr>
            <p:cNvPr id="9" name="TextBox 8">
              <a:extLst>
                <a:ext uri="{FF2B5EF4-FFF2-40B4-BE49-F238E27FC236}">
                  <a16:creationId xmlns:a16="http://schemas.microsoft.com/office/drawing/2014/main" id="{AD4138F0-4619-6139-AB60-0A8C51874311}"/>
                </a:ext>
              </a:extLst>
            </p:cNvPr>
            <p:cNvSpPr txBox="1"/>
            <p:nvPr/>
          </p:nvSpPr>
          <p:spPr>
            <a:xfrm>
              <a:off x="3019425" y="1698605"/>
              <a:ext cx="426720" cy="215444"/>
            </a:xfrm>
            <a:prstGeom prst="rect">
              <a:avLst/>
            </a:prstGeom>
            <a:noFill/>
          </p:spPr>
          <p:txBody>
            <a:bodyPr wrap="none" rtlCol="0">
              <a:spAutoFit/>
            </a:bodyPr>
            <a:lstStyle/>
            <a:p>
              <a:r>
                <a:rPr lang="en-US" sz="800" dirty="0"/>
                <a:t>1.9 K</a:t>
              </a:r>
            </a:p>
          </p:txBody>
        </p:sp>
        <p:sp>
          <p:nvSpPr>
            <p:cNvPr id="10" name="TextBox 9">
              <a:extLst>
                <a:ext uri="{FF2B5EF4-FFF2-40B4-BE49-F238E27FC236}">
                  <a16:creationId xmlns:a16="http://schemas.microsoft.com/office/drawing/2014/main" id="{CCC1B10C-091C-D7DA-4049-DB55536BA37A}"/>
                </a:ext>
              </a:extLst>
            </p:cNvPr>
            <p:cNvSpPr txBox="1"/>
            <p:nvPr/>
          </p:nvSpPr>
          <p:spPr>
            <a:xfrm>
              <a:off x="2700338" y="1698605"/>
              <a:ext cx="426720" cy="215444"/>
            </a:xfrm>
            <a:prstGeom prst="rect">
              <a:avLst/>
            </a:prstGeom>
            <a:noFill/>
          </p:spPr>
          <p:txBody>
            <a:bodyPr wrap="none" rtlCol="0">
              <a:spAutoFit/>
            </a:bodyPr>
            <a:lstStyle/>
            <a:p>
              <a:r>
                <a:rPr lang="en-US" sz="800" dirty="0"/>
                <a:t>4.5 K</a:t>
              </a:r>
            </a:p>
          </p:txBody>
        </p:sp>
      </p:grpSp>
      <p:grpSp>
        <p:nvGrpSpPr>
          <p:cNvPr id="11" name="Group 10">
            <a:extLst>
              <a:ext uri="{FF2B5EF4-FFF2-40B4-BE49-F238E27FC236}">
                <a16:creationId xmlns:a16="http://schemas.microsoft.com/office/drawing/2014/main" id="{BB722B96-A9A1-6917-AC2F-61A9CC11B642}"/>
              </a:ext>
            </a:extLst>
          </p:cNvPr>
          <p:cNvGrpSpPr/>
          <p:nvPr/>
        </p:nvGrpSpPr>
        <p:grpSpPr>
          <a:xfrm>
            <a:off x="171144" y="2751079"/>
            <a:ext cx="3947958" cy="2287358"/>
            <a:chOff x="457200" y="2400300"/>
            <a:chExt cx="3948113" cy="2137189"/>
          </a:xfrm>
        </p:grpSpPr>
        <p:pic>
          <p:nvPicPr>
            <p:cNvPr id="12" name="Picture 11">
              <a:extLst>
                <a:ext uri="{FF2B5EF4-FFF2-40B4-BE49-F238E27FC236}">
                  <a16:creationId xmlns:a16="http://schemas.microsoft.com/office/drawing/2014/main" id="{4C5126CE-B589-E2DE-82EA-92A1A69BCEF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 y="2400300"/>
              <a:ext cx="3948113" cy="2137189"/>
            </a:xfrm>
            <a:prstGeom prst="rect">
              <a:avLst/>
            </a:prstGeom>
          </p:spPr>
        </p:pic>
        <p:sp>
          <p:nvSpPr>
            <p:cNvPr id="13" name="TextBox 12">
              <a:extLst>
                <a:ext uri="{FF2B5EF4-FFF2-40B4-BE49-F238E27FC236}">
                  <a16:creationId xmlns:a16="http://schemas.microsoft.com/office/drawing/2014/main" id="{A3D6545D-A644-B5CF-8557-BB2CAD37CE0F}"/>
                </a:ext>
              </a:extLst>
            </p:cNvPr>
            <p:cNvSpPr txBox="1"/>
            <p:nvPr/>
          </p:nvSpPr>
          <p:spPr>
            <a:xfrm>
              <a:off x="2639378" y="3677113"/>
              <a:ext cx="426720" cy="215444"/>
            </a:xfrm>
            <a:prstGeom prst="rect">
              <a:avLst/>
            </a:prstGeom>
            <a:noFill/>
          </p:spPr>
          <p:txBody>
            <a:bodyPr wrap="none" rtlCol="0">
              <a:spAutoFit/>
            </a:bodyPr>
            <a:lstStyle/>
            <a:p>
              <a:r>
                <a:rPr lang="en-US" sz="800" dirty="0"/>
                <a:t>4.5 K</a:t>
              </a:r>
            </a:p>
          </p:txBody>
        </p:sp>
        <p:sp>
          <p:nvSpPr>
            <p:cNvPr id="14" name="TextBox 13">
              <a:extLst>
                <a:ext uri="{FF2B5EF4-FFF2-40B4-BE49-F238E27FC236}">
                  <a16:creationId xmlns:a16="http://schemas.microsoft.com/office/drawing/2014/main" id="{AB33131E-EDF3-BBCC-B35C-F22E6EF6D3AE}"/>
                </a:ext>
              </a:extLst>
            </p:cNvPr>
            <p:cNvSpPr txBox="1"/>
            <p:nvPr/>
          </p:nvSpPr>
          <p:spPr>
            <a:xfrm>
              <a:off x="2958465" y="3677113"/>
              <a:ext cx="426720" cy="215444"/>
            </a:xfrm>
            <a:prstGeom prst="rect">
              <a:avLst/>
            </a:prstGeom>
            <a:noFill/>
          </p:spPr>
          <p:txBody>
            <a:bodyPr wrap="none" rtlCol="0">
              <a:spAutoFit/>
            </a:bodyPr>
            <a:lstStyle/>
            <a:p>
              <a:r>
                <a:rPr lang="en-US" sz="800" dirty="0"/>
                <a:t>1.9 K</a:t>
              </a:r>
            </a:p>
          </p:txBody>
        </p:sp>
      </p:grpSp>
      <p:sp>
        <p:nvSpPr>
          <p:cNvPr id="18" name="TextBox 17">
            <a:extLst>
              <a:ext uri="{FF2B5EF4-FFF2-40B4-BE49-F238E27FC236}">
                <a16:creationId xmlns:a16="http://schemas.microsoft.com/office/drawing/2014/main" id="{C42058D9-2AEF-1282-2F5C-66940F08A685}"/>
              </a:ext>
            </a:extLst>
          </p:cNvPr>
          <p:cNvSpPr txBox="1"/>
          <p:nvPr/>
        </p:nvSpPr>
        <p:spPr>
          <a:xfrm>
            <a:off x="4227745" y="2342893"/>
            <a:ext cx="4718781" cy="338554"/>
          </a:xfrm>
          <a:prstGeom prst="rect">
            <a:avLst/>
          </a:prstGeom>
          <a:noFill/>
        </p:spPr>
        <p:txBody>
          <a:bodyPr wrap="square">
            <a:spAutoFit/>
          </a:bodyPr>
          <a:lstStyle/>
          <a:p>
            <a:r>
              <a:rPr lang="en-US" sz="1600" dirty="0"/>
              <a:t>- No further quench at 1.9K to ultimate current.</a:t>
            </a:r>
          </a:p>
        </p:txBody>
      </p:sp>
      <p:sp>
        <p:nvSpPr>
          <p:cNvPr id="16" name="TextBox 15">
            <a:extLst>
              <a:ext uri="{FF2B5EF4-FFF2-40B4-BE49-F238E27FC236}">
                <a16:creationId xmlns:a16="http://schemas.microsoft.com/office/drawing/2014/main" id="{5E322F32-D885-ABBF-BA37-2481A46229FB}"/>
              </a:ext>
            </a:extLst>
          </p:cNvPr>
          <p:cNvSpPr txBox="1"/>
          <p:nvPr/>
        </p:nvSpPr>
        <p:spPr>
          <a:xfrm>
            <a:off x="4137029" y="1674176"/>
            <a:ext cx="5112002" cy="584775"/>
          </a:xfrm>
          <a:prstGeom prst="rect">
            <a:avLst/>
          </a:prstGeom>
          <a:solidFill>
            <a:srgbClr val="FEEAD8">
              <a:alpha val="50980"/>
            </a:srgbClr>
          </a:solidFill>
          <a:ln>
            <a:solidFill>
              <a:schemeClr val="accent6">
                <a:lumMod val="20000"/>
                <a:lumOff val="80000"/>
              </a:schemeClr>
            </a:solidFill>
          </a:ln>
        </p:spPr>
        <p:txBody>
          <a:bodyPr wrap="square" rtlCol="0">
            <a:spAutoFit/>
          </a:bodyPr>
          <a:lstStyle/>
          <a:p>
            <a:r>
              <a:rPr lang="en-US" sz="1600" b="1" dirty="0">
                <a:solidFill>
                  <a:srgbClr val="0033CC"/>
                </a:solidFill>
              </a:rPr>
              <a:t>Note : Most of training quenches occurred in bottom turns in the groove, ( see orange triangles)</a:t>
            </a:r>
          </a:p>
        </p:txBody>
      </p:sp>
      <p:pic>
        <p:nvPicPr>
          <p:cNvPr id="15" name="Picture 14">
            <a:extLst>
              <a:ext uri="{FF2B5EF4-FFF2-40B4-BE49-F238E27FC236}">
                <a16:creationId xmlns:a16="http://schemas.microsoft.com/office/drawing/2014/main" id="{4C5D24F2-4101-B940-B0EA-AE7E63A9133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92149" y="2715234"/>
            <a:ext cx="2900890" cy="2293266"/>
          </a:xfrm>
          <a:prstGeom prst="rect">
            <a:avLst/>
          </a:prstGeom>
        </p:spPr>
      </p:pic>
      <p:sp>
        <p:nvSpPr>
          <p:cNvPr id="2" name="TextBox 1">
            <a:extLst>
              <a:ext uri="{FF2B5EF4-FFF2-40B4-BE49-F238E27FC236}">
                <a16:creationId xmlns:a16="http://schemas.microsoft.com/office/drawing/2014/main" id="{302AE912-312A-5DBC-87A6-953BE4B3074E}"/>
              </a:ext>
            </a:extLst>
          </p:cNvPr>
          <p:cNvSpPr txBox="1"/>
          <p:nvPr/>
        </p:nvSpPr>
        <p:spPr>
          <a:xfrm>
            <a:off x="2636995" y="4740584"/>
            <a:ext cx="2468946" cy="253916"/>
          </a:xfrm>
          <a:prstGeom prst="rect">
            <a:avLst/>
          </a:prstGeom>
          <a:noFill/>
        </p:spPr>
        <p:txBody>
          <a:bodyPr wrap="none" rtlCol="0">
            <a:spAutoFit/>
          </a:bodyPr>
          <a:lstStyle/>
          <a:p>
            <a:r>
              <a:rPr lang="en-US" sz="1050" i="1" dirty="0"/>
              <a:t>Courtesy of F Mangiarotti, G. Willering</a:t>
            </a:r>
            <a:endParaRPr lang="en-GB" sz="1050" i="1" dirty="0"/>
          </a:p>
        </p:txBody>
      </p:sp>
      <p:sp>
        <p:nvSpPr>
          <p:cNvPr id="5" name="Footer Placeholder 7">
            <a:extLst>
              <a:ext uri="{FF2B5EF4-FFF2-40B4-BE49-F238E27FC236}">
                <a16:creationId xmlns:a16="http://schemas.microsoft.com/office/drawing/2014/main" id="{AEAC88CD-D62A-ED40-9EF1-04B2053527FD}"/>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657311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C653CB-EF9C-22E5-7712-F19581622330}"/>
              </a:ext>
            </a:extLst>
          </p:cNvPr>
          <p:cNvSpPr>
            <a:spLocks noGrp="1"/>
          </p:cNvSpPr>
          <p:nvPr>
            <p:ph type="title"/>
          </p:nvPr>
        </p:nvSpPr>
        <p:spPr/>
        <p:txBody>
          <a:bodyPr/>
          <a:lstStyle/>
          <a:p>
            <a:r>
              <a:rPr lang="en-US" dirty="0"/>
              <a:t>Quench back vs. current</a:t>
            </a:r>
            <a:endParaRPr lang="en-GB" dirty="0"/>
          </a:p>
        </p:txBody>
      </p:sp>
      <p:sp>
        <p:nvSpPr>
          <p:cNvPr id="4" name="Slide Number Placeholder 3">
            <a:extLst>
              <a:ext uri="{FF2B5EF4-FFF2-40B4-BE49-F238E27FC236}">
                <a16:creationId xmlns:a16="http://schemas.microsoft.com/office/drawing/2014/main" id="{E167C8BD-D73A-481D-FA51-B11074F08527}"/>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6" name="Content Placeholder 1">
            <a:extLst>
              <a:ext uri="{FF2B5EF4-FFF2-40B4-BE49-F238E27FC236}">
                <a16:creationId xmlns:a16="http://schemas.microsoft.com/office/drawing/2014/main" id="{4F72FA55-19D7-00A4-BDA4-058DBE2A9060}"/>
              </a:ext>
            </a:extLst>
          </p:cNvPr>
          <p:cNvSpPr txBox="1">
            <a:spLocks/>
          </p:cNvSpPr>
          <p:nvPr/>
        </p:nvSpPr>
        <p:spPr>
          <a:xfrm>
            <a:off x="467544" y="730876"/>
            <a:ext cx="7920000" cy="3565922"/>
          </a:xfrm>
          <a:prstGeom prst="rect">
            <a:avLst/>
          </a:prstGeom>
        </p:spPr>
        <p:txBody>
          <a:bodyPr vert="horz" lIns="0" tIns="0" rIns="0" bIns="0" rtlCol="0">
            <a:normAutofit/>
          </a:bodyPr>
          <a:lstStyle>
            <a:lvl1pPr marL="257175" indent="-257175" algn="l" defTabSz="457200" rtl="0" eaLnBrk="1" latinLnBrk="0" hangingPunct="1">
              <a:spcBef>
                <a:spcPct val="20000"/>
              </a:spcBef>
              <a:buClr>
                <a:schemeClr val="accent6"/>
              </a:buClr>
              <a:buFont typeface="Arial" panose="020B0604020202020204" pitchFamily="34" charset="0"/>
              <a:buChar char="•"/>
              <a:defRPr sz="2800" kern="1200">
                <a:solidFill>
                  <a:schemeClr val="tx2">
                    <a:lumMod val="50000"/>
                  </a:schemeClr>
                </a:solidFill>
                <a:latin typeface="+mn-lt"/>
                <a:ea typeface="+mn-ea"/>
                <a:cs typeface="+mn-cs"/>
              </a:defRPr>
            </a:lvl1pPr>
            <a:lvl2pPr marL="471488" indent="-196454" algn="l" defTabSz="457200" rtl="0" eaLnBrk="1" latinLnBrk="0" hangingPunct="1">
              <a:spcBef>
                <a:spcPct val="20000"/>
              </a:spcBef>
              <a:buClr>
                <a:schemeClr val="accent6"/>
              </a:buClr>
              <a:buFont typeface="Arial" panose="020B0604020202020204" pitchFamily="34" charset="0"/>
              <a:buChar char="•"/>
              <a:tabLst/>
              <a:defRPr sz="1350" kern="1200">
                <a:solidFill>
                  <a:schemeClr val="tx2">
                    <a:lumMod val="50000"/>
                  </a:schemeClr>
                </a:solidFill>
                <a:latin typeface="+mn-lt"/>
                <a:ea typeface="+mn-ea"/>
                <a:cs typeface="+mn-cs"/>
              </a:defRPr>
            </a:lvl2pPr>
            <a:lvl3pPr marL="666750" indent="-195263" algn="l" defTabSz="457200" rtl="0" eaLnBrk="1" latinLnBrk="0" hangingPunct="1">
              <a:spcBef>
                <a:spcPct val="20000"/>
              </a:spcBef>
              <a:buClr>
                <a:schemeClr val="accent6"/>
              </a:buClr>
              <a:buSzPct val="100000"/>
              <a:buFont typeface="Arial" panose="020B0604020202020204" pitchFamily="34" charset="0"/>
              <a:buChar char="•"/>
              <a:tabLst/>
              <a:defRPr sz="1350" kern="1200">
                <a:solidFill>
                  <a:schemeClr val="tx2">
                    <a:lumMod val="50000"/>
                  </a:schemeClr>
                </a:solidFill>
                <a:latin typeface="+mn-lt"/>
                <a:ea typeface="+mn-ea"/>
                <a:cs typeface="+mn-cs"/>
              </a:defRPr>
            </a:lvl3pPr>
            <a:lvl4pPr marL="907256" indent="-202406" algn="l" defTabSz="457200" rtl="0" eaLnBrk="1" latinLnBrk="0" hangingPunct="1">
              <a:spcBef>
                <a:spcPct val="20000"/>
              </a:spcBef>
              <a:buClr>
                <a:schemeClr val="accent6"/>
              </a:buClr>
              <a:buSzPct val="100000"/>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457200" rtl="0" eaLnBrk="1" latinLnBrk="0" hangingPunct="1">
              <a:spcBef>
                <a:spcPct val="20000"/>
              </a:spcBef>
              <a:buClr>
                <a:schemeClr val="accent6"/>
              </a:buClr>
              <a:buSzPct val="100000"/>
              <a:buFont typeface="Arial" charset="0"/>
              <a:buChar char="•"/>
              <a:defRPr sz="1600" kern="1200">
                <a:solidFill>
                  <a:schemeClr val="tx2">
                    <a:lumMod val="5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Additional discharges performed on P4 for </a:t>
            </a:r>
            <a:r>
              <a:rPr lang="en-US" sz="2000" b="1" dirty="0"/>
              <a:t>quench back studies </a:t>
            </a:r>
            <a:r>
              <a:rPr lang="en-US" sz="2000" dirty="0"/>
              <a:t>in the 150-200 A current range showing a no-quench back to quench back regime transition in QI curve at both 4.5 K and 1.9 K.</a:t>
            </a:r>
          </a:p>
          <a:p>
            <a:r>
              <a:rPr lang="en-US" sz="2000" dirty="0"/>
              <a:t>Next benchmarking of </a:t>
            </a:r>
            <a:r>
              <a:rPr lang="en-US" sz="2000" b="1" dirty="0"/>
              <a:t>CCT eddy current model using </a:t>
            </a:r>
            <a:r>
              <a:rPr lang="en-US" sz="2000" b="1" i="1" dirty="0"/>
              <a:t>Protect</a:t>
            </a:r>
            <a:r>
              <a:rPr lang="en-US" sz="2000" b="1" dirty="0"/>
              <a:t> package </a:t>
            </a:r>
            <a:r>
              <a:rPr lang="en-US" sz="2000" dirty="0"/>
              <a:t>by Mariusz </a:t>
            </a:r>
            <a:r>
              <a:rPr lang="en-US" sz="2000" dirty="0" err="1"/>
              <a:t>Wostniak</a:t>
            </a:r>
            <a:r>
              <a:rPr lang="en-US" sz="2000" dirty="0"/>
              <a:t> (TE-MPE). </a:t>
            </a:r>
            <a:endParaRPr lang="en-GB" sz="2000" dirty="0"/>
          </a:p>
        </p:txBody>
      </p:sp>
      <p:pic>
        <p:nvPicPr>
          <p:cNvPr id="7" name="Picture 6">
            <a:extLst>
              <a:ext uri="{FF2B5EF4-FFF2-40B4-BE49-F238E27FC236}">
                <a16:creationId xmlns:a16="http://schemas.microsoft.com/office/drawing/2014/main" id="{3F84959C-96FB-0FB7-13D4-6DFFE0DDD8D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0112" y="2019386"/>
            <a:ext cx="2688141" cy="2393238"/>
          </a:xfrm>
          <a:prstGeom prst="rect">
            <a:avLst/>
          </a:prstGeom>
        </p:spPr>
      </p:pic>
      <p:pic>
        <p:nvPicPr>
          <p:cNvPr id="5" name="Picture 4">
            <a:extLst>
              <a:ext uri="{FF2B5EF4-FFF2-40B4-BE49-F238E27FC236}">
                <a16:creationId xmlns:a16="http://schemas.microsoft.com/office/drawing/2014/main" id="{AB62266F-C62B-B5A4-9E9F-6936B39DFCB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1600" y="2382092"/>
            <a:ext cx="3672408" cy="2550464"/>
          </a:xfrm>
          <a:prstGeom prst="rect">
            <a:avLst/>
          </a:prstGeom>
        </p:spPr>
      </p:pic>
      <p:sp>
        <p:nvSpPr>
          <p:cNvPr id="8" name="TextBox 7">
            <a:extLst>
              <a:ext uri="{FF2B5EF4-FFF2-40B4-BE49-F238E27FC236}">
                <a16:creationId xmlns:a16="http://schemas.microsoft.com/office/drawing/2014/main" id="{BDB6A95E-4837-937C-96BD-CC4868837505}"/>
              </a:ext>
            </a:extLst>
          </p:cNvPr>
          <p:cNvSpPr txBox="1"/>
          <p:nvPr/>
        </p:nvSpPr>
        <p:spPr>
          <a:xfrm>
            <a:off x="5832140" y="4354949"/>
            <a:ext cx="2808312" cy="461665"/>
          </a:xfrm>
          <a:prstGeom prst="rect">
            <a:avLst/>
          </a:prstGeom>
          <a:noFill/>
        </p:spPr>
        <p:txBody>
          <a:bodyPr wrap="square" rtlCol="0">
            <a:spAutoFit/>
          </a:bodyPr>
          <a:lstStyle/>
          <a:p>
            <a:r>
              <a:rPr lang="en-US" sz="1200" dirty="0"/>
              <a:t>Cross section of MCBRD winding layers into Al 6082 formers</a:t>
            </a:r>
            <a:endParaRPr lang="en-GB" sz="1200" dirty="0"/>
          </a:p>
        </p:txBody>
      </p:sp>
      <p:sp>
        <p:nvSpPr>
          <p:cNvPr id="2" name="Footer Placeholder 7">
            <a:extLst>
              <a:ext uri="{FF2B5EF4-FFF2-40B4-BE49-F238E27FC236}">
                <a16:creationId xmlns:a16="http://schemas.microsoft.com/office/drawing/2014/main" id="{5965C9B1-86F5-52FE-CECA-128A5D21340E}"/>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
        <p:nvSpPr>
          <p:cNvPr id="9" name="TextBox 8">
            <a:extLst>
              <a:ext uri="{FF2B5EF4-FFF2-40B4-BE49-F238E27FC236}">
                <a16:creationId xmlns:a16="http://schemas.microsoft.com/office/drawing/2014/main" id="{B0ECD1DA-9C39-CBA2-1B47-44D6DF10A60E}"/>
              </a:ext>
            </a:extLst>
          </p:cNvPr>
          <p:cNvSpPr txBox="1"/>
          <p:nvPr/>
        </p:nvSpPr>
        <p:spPr>
          <a:xfrm>
            <a:off x="2806527" y="4431790"/>
            <a:ext cx="1768433" cy="261610"/>
          </a:xfrm>
          <a:prstGeom prst="rect">
            <a:avLst/>
          </a:prstGeom>
          <a:noFill/>
        </p:spPr>
        <p:txBody>
          <a:bodyPr wrap="none" rtlCol="0">
            <a:spAutoFit/>
          </a:bodyPr>
          <a:lstStyle/>
          <a:p>
            <a:r>
              <a:rPr lang="en-US" sz="1050" dirty="0"/>
              <a:t>Courtesy of </a:t>
            </a:r>
            <a:r>
              <a:rPr lang="en-GB" sz="1050" dirty="0">
                <a:effectLst/>
                <a:latin typeface="Calibri" panose="020F0502020204030204" pitchFamily="34" charset="0"/>
                <a:ea typeface="Calibri" panose="020F0502020204030204" pitchFamily="34" charset="0"/>
              </a:rPr>
              <a:t>Filip Kosowski </a:t>
            </a:r>
            <a:endParaRPr lang="en-GB" sz="1050" dirty="0"/>
          </a:p>
        </p:txBody>
      </p:sp>
    </p:spTree>
    <p:extLst>
      <p:ext uri="{BB962C8B-B14F-4D97-AF65-F5344CB8AC3E}">
        <p14:creationId xmlns:p14="http://schemas.microsoft.com/office/powerpoint/2010/main" val="3170426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t>Outline</a:t>
            </a:r>
          </a:p>
        </p:txBody>
      </p:sp>
      <p:sp>
        <p:nvSpPr>
          <p:cNvPr id="3" name="Content Placeholder 2"/>
          <p:cNvSpPr>
            <a:spLocks noGrp="1"/>
          </p:cNvSpPr>
          <p:nvPr>
            <p:ph idx="1"/>
          </p:nvPr>
        </p:nvSpPr>
        <p:spPr>
          <a:xfrm>
            <a:off x="467544" y="915566"/>
            <a:ext cx="8496944" cy="3680222"/>
          </a:xfrm>
        </p:spPr>
        <p:txBody>
          <a:bodyPr>
            <a:normAutofit/>
          </a:bodyPr>
          <a:lstStyle/>
          <a:p>
            <a:r>
              <a:rPr lang="en-GB" dirty="0"/>
              <a:t>Background </a:t>
            </a:r>
          </a:p>
          <a:p>
            <a:r>
              <a:rPr lang="en-GB" dirty="0"/>
              <a:t>MCBRD Magnets parameters</a:t>
            </a:r>
          </a:p>
          <a:p>
            <a:r>
              <a:rPr lang="en-GB" dirty="0"/>
              <a:t>MCBRDP4 production experience and feedback</a:t>
            </a:r>
          </a:p>
          <a:p>
            <a:r>
              <a:rPr lang="en-GB" dirty="0"/>
              <a:t>Cold test results</a:t>
            </a:r>
          </a:p>
          <a:p>
            <a:r>
              <a:rPr lang="en-GB" dirty="0"/>
              <a:t>Summary</a:t>
            </a:r>
          </a:p>
        </p:txBody>
      </p:sp>
      <p:sp>
        <p:nvSpPr>
          <p:cNvPr id="4" name="Slide Number Placeholder 3"/>
          <p:cNvSpPr>
            <a:spLocks noGrp="1"/>
          </p:cNvSpPr>
          <p:nvPr>
            <p:ph type="sldNum" sz="quarter" idx="12"/>
          </p:nvPr>
        </p:nvSpPr>
        <p:spPr/>
        <p:txBody>
          <a:bodyPr/>
          <a:lstStyle/>
          <a:p>
            <a:fld id="{BFDCA1C4-9514-7B4F-976F-D92F7E296653}" type="slidenum">
              <a:rPr lang="fr-FR" smtClean="0"/>
              <a:pPr/>
              <a:t>2</a:t>
            </a:fld>
            <a:endParaRPr lang="fr-FR"/>
          </a:p>
        </p:txBody>
      </p:sp>
      <p:sp>
        <p:nvSpPr>
          <p:cNvPr id="5" name="Footer Placeholder 7">
            <a:extLst>
              <a:ext uri="{FF2B5EF4-FFF2-40B4-BE49-F238E27FC236}">
                <a16:creationId xmlns:a16="http://schemas.microsoft.com/office/drawing/2014/main" id="{F2F44F50-2710-FE7E-1FE6-3B999F1868CC}"/>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35172393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Magnet f</a:t>
            </a:r>
            <a:r>
              <a:rPr dirty="0"/>
              <a:t>ield</a:t>
            </a:r>
            <a:r>
              <a:rPr lang="en-US" dirty="0"/>
              <a:t> </a:t>
            </a:r>
            <a:r>
              <a:rPr dirty="0"/>
              <a:t>quality </a:t>
            </a:r>
            <a:r>
              <a:rPr lang="en-US" dirty="0"/>
              <a:t>at 1.9K– Integral</a:t>
            </a:r>
            <a:endParaRPr dirty="0"/>
          </a:p>
        </p:txBody>
      </p:sp>
      <p:graphicFrame>
        <p:nvGraphicFramePr>
          <p:cNvPr id="6" name="Table Placeholder 5">
            <a:extLst>
              <a:ext uri="{FF2B5EF4-FFF2-40B4-BE49-F238E27FC236}">
                <a16:creationId xmlns:a16="http://schemas.microsoft.com/office/drawing/2014/main" id="{18553B5D-9A84-13AE-2B16-B9ED13FA8E58}"/>
              </a:ext>
            </a:extLst>
          </p:cNvPr>
          <p:cNvGraphicFramePr>
            <a:graphicFrameLocks noGrp="1"/>
          </p:cNvGraphicFramePr>
          <p:nvPr>
            <p:ph type="tbl" sz="quarter" idx="14"/>
            <p:extLst>
              <p:ext uri="{D42A27DB-BD31-4B8C-83A1-F6EECF244321}">
                <p14:modId xmlns:p14="http://schemas.microsoft.com/office/powerpoint/2010/main" val="2657701302"/>
              </p:ext>
            </p:extLst>
          </p:nvPr>
        </p:nvGraphicFramePr>
        <p:xfrm>
          <a:off x="323528" y="771550"/>
          <a:ext cx="3168048" cy="3673706"/>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928793105"/>
                    </a:ext>
                  </a:extLst>
                </a:gridCol>
                <a:gridCol w="432000">
                  <a:extLst>
                    <a:ext uri="{9D8B030D-6E8A-4147-A177-3AD203B41FA5}">
                      <a16:colId xmlns:a16="http://schemas.microsoft.com/office/drawing/2014/main" val="3760784806"/>
                    </a:ext>
                  </a:extLst>
                </a:gridCol>
                <a:gridCol w="432000">
                  <a:extLst>
                    <a:ext uri="{9D8B030D-6E8A-4147-A177-3AD203B41FA5}">
                      <a16:colId xmlns:a16="http://schemas.microsoft.com/office/drawing/2014/main" val="720505050"/>
                    </a:ext>
                  </a:extLst>
                </a:gridCol>
                <a:gridCol w="720000">
                  <a:extLst>
                    <a:ext uri="{9D8B030D-6E8A-4147-A177-3AD203B41FA5}">
                      <a16:colId xmlns:a16="http://schemas.microsoft.com/office/drawing/2014/main" val="378215654"/>
                    </a:ext>
                  </a:extLst>
                </a:gridCol>
                <a:gridCol w="432000">
                  <a:extLst>
                    <a:ext uri="{9D8B030D-6E8A-4147-A177-3AD203B41FA5}">
                      <a16:colId xmlns:a16="http://schemas.microsoft.com/office/drawing/2014/main" val="2274589180"/>
                    </a:ext>
                  </a:extLst>
                </a:gridCol>
                <a:gridCol w="432048">
                  <a:extLst>
                    <a:ext uri="{9D8B030D-6E8A-4147-A177-3AD203B41FA5}">
                      <a16:colId xmlns:a16="http://schemas.microsoft.com/office/drawing/2014/main" val="281401542"/>
                    </a:ext>
                  </a:extLst>
                </a:gridCol>
              </a:tblGrid>
              <a:tr h="108192">
                <a:tc gridSpan="6">
                  <a:txBody>
                    <a:bodyPr/>
                    <a:lstStyle/>
                    <a:p>
                      <a:pPr algn="ctr" rtl="0" fontAlgn="ctr"/>
                      <a:r>
                        <a:rPr lang="en-US" sz="900" b="1" i="0" u="none" strike="noStrike" dirty="0">
                          <a:solidFill>
                            <a:srgbClr val="FFFFFF"/>
                          </a:solidFill>
                          <a:effectLst/>
                          <a:latin typeface="Arial" panose="020B0604020202020204" pitchFamily="34" charset="0"/>
                        </a:rPr>
                        <a:t>APERTURE 1</a:t>
                      </a:r>
                      <a:endParaRPr lang="en-GB" sz="900" b="1" i="0" u="none" strike="noStrike" dirty="0">
                        <a:solidFill>
                          <a:srgbClr val="FFFFFF"/>
                        </a:solidFill>
                        <a:effectLst/>
                        <a:latin typeface="Arial" panose="020B0604020202020204" pitchFamily="34" charset="0"/>
                      </a:endParaRPr>
                    </a:p>
                  </a:txBody>
                  <a:tcPr marL="7797" marR="7797" marT="7797" marB="0" anchor="ctr"/>
                </a:tc>
                <a:tc hMerge="1">
                  <a:txBody>
                    <a:bodyPr/>
                    <a:lstStyle/>
                    <a:p>
                      <a:endParaRPr lang="en-GB"/>
                    </a:p>
                  </a:txBody>
                  <a:tcPr/>
                </a:tc>
                <a:tc hMerge="1">
                  <a:txBody>
                    <a:bodyPr/>
                    <a:lstStyle/>
                    <a:p>
                      <a:endParaRPr lang="en-GB"/>
                    </a:p>
                  </a:txBody>
                  <a:tcPr/>
                </a:tc>
                <a:tc hMerge="1">
                  <a:txBody>
                    <a:bodyPr/>
                    <a:lstStyle/>
                    <a:p>
                      <a:pPr algn="ctr" rtl="0" fontAlgn="ctr"/>
                      <a:endParaRPr lang="en-GB" sz="700" b="1" i="0" u="none" strike="noStrike" dirty="0">
                        <a:solidFill>
                          <a:srgbClr val="FFFFFF"/>
                        </a:solidFill>
                        <a:effectLst/>
                        <a:latin typeface="Arial" panose="020B0604020202020204" pitchFamily="34" charset="0"/>
                      </a:endParaRPr>
                    </a:p>
                  </a:txBody>
                  <a:tcPr marL="7797" marR="7797" marT="7797"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71559906"/>
                  </a:ext>
                </a:extLst>
              </a:tr>
              <a:tr h="265092">
                <a:tc gridSpan="3">
                  <a:txBody>
                    <a:bodyPr/>
                    <a:lstStyle/>
                    <a:p>
                      <a:pPr algn="ctr" rtl="0" fontAlgn="ctr"/>
                      <a:r>
                        <a:rPr lang="en-GB" sz="800" b="1" i="0" u="none" strike="noStrike" dirty="0">
                          <a:solidFill>
                            <a:schemeClr val="tx1"/>
                          </a:solidFill>
                          <a:effectLst/>
                          <a:latin typeface="Arial" panose="020B0604020202020204" pitchFamily="34" charset="0"/>
                        </a:rPr>
                        <a:t>Individual powering </a:t>
                      </a:r>
                      <a:br>
                        <a:rPr lang="en-GB" sz="800" b="1" i="0" u="none" strike="noStrike" dirty="0">
                          <a:solidFill>
                            <a:schemeClr val="tx1"/>
                          </a:solidFill>
                          <a:effectLst/>
                          <a:latin typeface="Arial" panose="020B0604020202020204" pitchFamily="34" charset="0"/>
                        </a:rPr>
                      </a:br>
                      <a:r>
                        <a:rPr lang="en-GB" sz="800" b="1" i="0" u="none" strike="noStrike" dirty="0">
                          <a:solidFill>
                            <a:schemeClr val="tx1"/>
                          </a:solidFill>
                          <a:effectLst/>
                          <a:latin typeface="Arial" panose="020B0604020202020204" pitchFamily="34" charset="0"/>
                        </a:rPr>
                        <a:t>(positive-negative mean)</a:t>
                      </a:r>
                    </a:p>
                  </a:txBody>
                  <a:tcPr marL="9525" marR="9525" marT="9525" marB="0" anchor="ctr"/>
                </a:tc>
                <a:tc hMerge="1">
                  <a:txBody>
                    <a:bodyPr/>
                    <a:lstStyle/>
                    <a:p>
                      <a:endParaRPr lang="en-GB"/>
                    </a:p>
                  </a:txBody>
                  <a:tcPr/>
                </a:tc>
                <a:tc hMerge="1">
                  <a:txBody>
                    <a:bodyPr/>
                    <a:lstStyle/>
                    <a:p>
                      <a:endParaRPr lang="en-GB"/>
                    </a:p>
                  </a:txBody>
                  <a:tcPr/>
                </a:tc>
                <a:tc gridSpan="3">
                  <a:txBody>
                    <a:bodyPr/>
                    <a:lstStyle/>
                    <a:p>
                      <a:pPr algn="ctr" rtl="0" fontAlgn="ctr"/>
                      <a:r>
                        <a:rPr lang="en-GB" sz="800" b="1" i="0" u="none" strike="noStrike" dirty="0">
                          <a:solidFill>
                            <a:schemeClr val="tx1"/>
                          </a:solidFill>
                          <a:effectLst/>
                          <a:latin typeface="Arial" panose="020B0604020202020204" pitchFamily="34" charset="0"/>
                        </a:rPr>
                        <a:t>Difference from individual to combined powering</a:t>
                      </a:r>
                    </a:p>
                  </a:txBody>
                  <a:tcPr marL="9525" marR="9525" marT="9525"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10612103"/>
                  </a:ext>
                </a:extLst>
              </a:tr>
              <a:tr h="226080">
                <a:tc gridSpan="3">
                  <a:txBody>
                    <a:bodyPr/>
                    <a:lstStyle/>
                    <a:p>
                      <a:pPr algn="ctr" rtl="0" fontAlgn="ctr"/>
                      <a:r>
                        <a:rPr lang="en-GB" sz="700" b="1" u="none" strike="noStrike" dirty="0">
                          <a:effectLst/>
                        </a:rPr>
                        <a:t>AP1 at ±393A</a:t>
                      </a:r>
                    </a:p>
                    <a:p>
                      <a:pPr algn="ctr" rtl="0" fontAlgn="ctr"/>
                      <a:r>
                        <a:rPr lang="en-GB" sz="700" b="1" u="none" strike="noStrike" dirty="0">
                          <a:effectLst/>
                        </a:rPr>
                        <a:t> AP2 at 0A</a:t>
                      </a:r>
                      <a:endParaRPr lang="en-GB" sz="700" b="1" i="0" u="none" strike="noStrike" dirty="0">
                        <a:solidFill>
                          <a:srgbClr val="FFFFFF"/>
                        </a:solidFill>
                        <a:effectLst/>
                        <a:latin typeface="Arial" panose="020B0604020202020204" pitchFamily="34" charset="0"/>
                      </a:endParaRPr>
                    </a:p>
                  </a:txBody>
                  <a:tcPr marL="7797" marR="7797" marT="7797" marB="0" anchor="ctr"/>
                </a:tc>
                <a:tc hMerge="1">
                  <a:txBody>
                    <a:bodyPr/>
                    <a:lstStyle/>
                    <a:p>
                      <a:endParaRPr lang="en-GB"/>
                    </a:p>
                  </a:txBody>
                  <a:tcPr/>
                </a:tc>
                <a:tc hMerge="1">
                  <a:txBody>
                    <a:bodyPr/>
                    <a:lstStyle/>
                    <a:p>
                      <a:endParaRPr lang="en-GB"/>
                    </a:p>
                  </a:txBody>
                  <a:tcPr/>
                </a:tc>
                <a:tc gridSpan="3">
                  <a:txBody>
                    <a:bodyPr/>
                    <a:lstStyle/>
                    <a:p>
                      <a:pPr algn="ctr" rtl="0" fontAlgn="ctr"/>
                      <a:r>
                        <a:rPr lang="en-GB" sz="700" b="1" u="none" strike="noStrike" dirty="0">
                          <a:effectLst/>
                        </a:rPr>
                        <a:t>AP1 at ±393A</a:t>
                      </a:r>
                    </a:p>
                    <a:p>
                      <a:pPr algn="ctr" rtl="0" fontAlgn="ctr"/>
                      <a:r>
                        <a:rPr lang="en-GB" sz="700" b="1" u="none" strike="noStrike" dirty="0">
                          <a:effectLst/>
                        </a:rPr>
                        <a:t> AP2 at ±393A</a:t>
                      </a:r>
                      <a:endParaRPr lang="en-GB" sz="700" b="1" i="0" u="none" strike="noStrike" dirty="0">
                        <a:solidFill>
                          <a:srgbClr val="FFFFFF"/>
                        </a:solidFill>
                        <a:effectLst/>
                        <a:latin typeface="Arial" panose="020B0604020202020204" pitchFamily="34" charset="0"/>
                      </a:endParaRPr>
                    </a:p>
                  </a:txBody>
                  <a:tcPr marL="7797" marR="7797" marT="7797"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573376414"/>
                  </a:ext>
                </a:extLst>
              </a:tr>
              <a:tr h="171530">
                <a:tc>
                  <a:txBody>
                    <a:bodyPr/>
                    <a:lstStyle/>
                    <a:p>
                      <a:pPr algn="ctr" rtl="0" fontAlgn="ctr"/>
                      <a:r>
                        <a:rPr lang="en-GB" sz="800" u="none" strike="noStrike" dirty="0">
                          <a:effectLst/>
                        </a:rPr>
                        <a:t> </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Unit</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Value</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 </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Unit</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Value</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3766270495"/>
                  </a:ext>
                </a:extLst>
              </a:tr>
              <a:tr h="158400">
                <a:tc>
                  <a:txBody>
                    <a:bodyPr/>
                    <a:lstStyle/>
                    <a:p>
                      <a:pPr algn="ctr" rtl="0" fontAlgn="ctr"/>
                      <a:r>
                        <a:rPr lang="en-GB" sz="800" u="none" strike="noStrike" dirty="0">
                          <a:effectLst/>
                        </a:rPr>
                        <a:t>Norm. TF</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Tm/kA</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12.699</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Norm. TF </a:t>
                      </a:r>
                      <a:r>
                        <a:rPr lang="el-GR" sz="800" u="none" strike="noStrike" kern="1200" dirty="0">
                          <a:solidFill>
                            <a:schemeClr val="dk1"/>
                          </a:solidFill>
                          <a:effectLst/>
                          <a:latin typeface="+mn-lt"/>
                          <a:ea typeface="+mn-ea"/>
                          <a:cs typeface="+mn-cs"/>
                        </a:rPr>
                        <a:t>Δ</a:t>
                      </a:r>
                      <a:r>
                        <a:rPr lang="en-GB" sz="800" u="none" strike="noStrike" dirty="0">
                          <a:effectLst/>
                        </a:rPr>
                        <a:t>*</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units</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-18</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702879240"/>
                  </a:ext>
                </a:extLst>
              </a:tr>
              <a:tr h="241702">
                <a:tc>
                  <a:txBody>
                    <a:bodyPr/>
                    <a:lstStyle/>
                    <a:p>
                      <a:pPr algn="ctr" rtl="0" fontAlgn="ctr"/>
                      <a:r>
                        <a:rPr lang="en-GB" sz="800" u="none" strike="noStrike" dirty="0">
                          <a:effectLst/>
                        </a:rPr>
                        <a:t>Norm. Int. Field</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Tm</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4.991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Norm. Int. </a:t>
                      </a:r>
                      <a:br>
                        <a:rPr lang="en-GB" sz="800" u="none" strike="noStrike" dirty="0">
                          <a:effectLst/>
                        </a:rPr>
                      </a:br>
                      <a:r>
                        <a:rPr lang="en-GB" sz="800" u="none" strike="noStrike" dirty="0">
                          <a:effectLst/>
                        </a:rPr>
                        <a:t>Field </a:t>
                      </a:r>
                      <a:r>
                        <a:rPr lang="el-GR" sz="800" u="none" strike="noStrike" kern="1200" dirty="0">
                          <a:solidFill>
                            <a:schemeClr val="dk1"/>
                          </a:solidFill>
                          <a:effectLst/>
                          <a:latin typeface="+mn-lt"/>
                          <a:ea typeface="+mn-ea"/>
                          <a:cs typeface="+mn-cs"/>
                        </a:rPr>
                        <a:t>Δ</a:t>
                      </a:r>
                      <a:r>
                        <a:rPr lang="en-GB" sz="800" u="none" strike="noStrike" dirty="0">
                          <a:effectLst/>
                        </a:rPr>
                        <a:t>*</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units</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-18</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3013127207"/>
                  </a:ext>
                </a:extLst>
              </a:tr>
              <a:tr h="163734">
                <a:tc>
                  <a:txBody>
                    <a:bodyPr/>
                    <a:lstStyle/>
                    <a:p>
                      <a:pPr algn="ctr" rtl="0" fontAlgn="ctr"/>
                      <a:r>
                        <a:rPr lang="en-GB" sz="800" b="1" u="none" strike="noStrike" dirty="0">
                          <a:effectLst/>
                        </a:rPr>
                        <a:t>n</a:t>
                      </a:r>
                      <a:endParaRPr lang="en-GB" sz="800" b="1"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b="1" u="none" strike="noStrike" dirty="0">
                          <a:effectLst/>
                        </a:rPr>
                        <a:t>bn</a:t>
                      </a:r>
                      <a:endParaRPr lang="en-GB" sz="800" b="1"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b="1" u="none" strike="noStrike" dirty="0">
                          <a:effectLst/>
                        </a:rPr>
                        <a:t>an</a:t>
                      </a:r>
                      <a:endParaRPr lang="en-GB" sz="800" b="1"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b="1" u="none" strike="noStrike" dirty="0">
                          <a:effectLst/>
                        </a:rPr>
                        <a:t>n</a:t>
                      </a:r>
                      <a:endParaRPr lang="en-GB" sz="800" b="1"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l-GR" sz="800" b="1" u="none" strike="noStrike" dirty="0">
                          <a:effectLst/>
                        </a:rPr>
                        <a:t>Δ</a:t>
                      </a:r>
                      <a:r>
                        <a:rPr lang="en-GB" sz="800" b="1" u="none" strike="noStrike" dirty="0">
                          <a:effectLst/>
                        </a:rPr>
                        <a:t>bn**</a:t>
                      </a:r>
                      <a:endParaRPr lang="en-GB" sz="800" b="1"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l-GR" sz="800" b="1" u="none" strike="noStrike" dirty="0">
                          <a:effectLst/>
                        </a:rPr>
                        <a:t>Δ</a:t>
                      </a:r>
                      <a:r>
                        <a:rPr lang="en-GB" sz="800" b="1" u="none" strike="noStrike" dirty="0">
                          <a:effectLst/>
                        </a:rPr>
                        <a:t>an**</a:t>
                      </a:r>
                      <a:endParaRPr lang="en-GB" sz="800" b="1"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780369833"/>
                  </a:ext>
                </a:extLst>
              </a:tr>
              <a:tr h="163734">
                <a:tc>
                  <a:txBody>
                    <a:bodyPr/>
                    <a:lstStyle/>
                    <a:p>
                      <a:pPr algn="ctr" rtl="0" fontAlgn="ctr"/>
                      <a:r>
                        <a:rPr lang="en-GB" sz="800" u="none" strike="noStrike" dirty="0">
                          <a:effectLst/>
                        </a:rPr>
                        <a:t>2</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b="1" u="none" strike="noStrike" dirty="0">
                          <a:solidFill>
                            <a:srgbClr val="032FBB"/>
                          </a:solidFill>
                          <a:effectLst/>
                        </a:rPr>
                        <a:t>4.98</a:t>
                      </a:r>
                      <a:endParaRPr lang="en-GB" sz="800" b="1" i="0" u="none" strike="noStrike" dirty="0">
                        <a:solidFill>
                          <a:srgbClr val="032FBB"/>
                        </a:solidFill>
                        <a:effectLst/>
                        <a:latin typeface="Arial" panose="020B0604020202020204" pitchFamily="34" charset="0"/>
                      </a:endParaRPr>
                    </a:p>
                  </a:txBody>
                  <a:tcPr marL="7797" marR="7797" marT="7797" marB="0" anchor="ctr"/>
                </a:tc>
                <a:tc>
                  <a:txBody>
                    <a:bodyPr/>
                    <a:lstStyle/>
                    <a:p>
                      <a:pPr algn="ctr" rtl="0" fontAlgn="ctr"/>
                      <a:r>
                        <a:rPr lang="en-GB" sz="800" u="none" strike="noStrike">
                          <a:effectLst/>
                        </a:rPr>
                        <a:t>3.16</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a:effectLst/>
                        </a:rPr>
                        <a:t>2</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b="1" u="none" strike="noStrike" dirty="0">
                          <a:effectLst/>
                        </a:rPr>
                        <a:t>3.97</a:t>
                      </a:r>
                      <a:endParaRPr lang="en-GB" sz="800" b="1"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±5.60</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173569832"/>
                  </a:ext>
                </a:extLst>
              </a:tr>
              <a:tr h="163734">
                <a:tc>
                  <a:txBody>
                    <a:bodyPr/>
                    <a:lstStyle/>
                    <a:p>
                      <a:pPr algn="ctr" rtl="0" fontAlgn="ctr"/>
                      <a:r>
                        <a:rPr lang="en-GB" sz="800" u="none" strike="noStrike">
                          <a:effectLst/>
                        </a:rPr>
                        <a:t>3</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b="1" u="none" strike="noStrike" dirty="0">
                          <a:solidFill>
                            <a:srgbClr val="032FBB"/>
                          </a:solidFill>
                          <a:effectLst/>
                        </a:rPr>
                        <a:t>-4.29</a:t>
                      </a:r>
                      <a:endParaRPr lang="en-GB" sz="800" b="1" i="0" u="none" strike="noStrike" dirty="0">
                        <a:solidFill>
                          <a:srgbClr val="032FBB"/>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0.14</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a:effectLst/>
                        </a:rPr>
                        <a:t>3</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b="1" u="none" strike="noStrike" dirty="0">
                          <a:effectLst/>
                        </a:rPr>
                        <a:t>-3.41</a:t>
                      </a:r>
                      <a:endParaRPr lang="en-GB" sz="800" b="1"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±1.90</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3210361733"/>
                  </a:ext>
                </a:extLst>
              </a:tr>
              <a:tr h="163734">
                <a:tc>
                  <a:txBody>
                    <a:bodyPr/>
                    <a:lstStyle/>
                    <a:p>
                      <a:pPr algn="ctr" rtl="0" fontAlgn="ctr"/>
                      <a:r>
                        <a:rPr lang="en-GB" sz="800" u="none" strike="noStrike">
                          <a:effectLst/>
                        </a:rPr>
                        <a:t>4</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-0.36</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-0.15</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4</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0.34</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±0.81</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663623524"/>
                  </a:ext>
                </a:extLst>
              </a:tr>
              <a:tr h="163734">
                <a:tc>
                  <a:txBody>
                    <a:bodyPr/>
                    <a:lstStyle/>
                    <a:p>
                      <a:pPr algn="ctr" rtl="0" fontAlgn="ctr"/>
                      <a:r>
                        <a:rPr lang="en-GB" sz="800" u="none" strike="noStrike">
                          <a:effectLst/>
                        </a:rPr>
                        <a:t>5</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-1.74</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a:effectLst/>
                        </a:rPr>
                        <a:t>0.23</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5</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-0.32</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±0.34</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1855674124"/>
                  </a:ext>
                </a:extLst>
              </a:tr>
              <a:tr h="163734">
                <a:tc>
                  <a:txBody>
                    <a:bodyPr/>
                    <a:lstStyle/>
                    <a:p>
                      <a:pPr algn="ctr" rtl="0" fontAlgn="ctr"/>
                      <a:r>
                        <a:rPr lang="en-GB" sz="800" u="none" strike="noStrike">
                          <a:effectLst/>
                        </a:rPr>
                        <a:t>6</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0.14</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a:effectLst/>
                        </a:rPr>
                        <a:t>0.05</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6</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-0.02</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±0.12</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3475226650"/>
                  </a:ext>
                </a:extLst>
              </a:tr>
              <a:tr h="163734">
                <a:tc>
                  <a:txBody>
                    <a:bodyPr/>
                    <a:lstStyle/>
                    <a:p>
                      <a:pPr algn="ctr" rtl="0" fontAlgn="ctr"/>
                      <a:r>
                        <a:rPr lang="en-GB" sz="800" u="none" strike="noStrike">
                          <a:effectLst/>
                        </a:rPr>
                        <a:t>7</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a:effectLst/>
                        </a:rPr>
                        <a:t>0.36</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-0.09</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a:effectLst/>
                        </a:rPr>
                        <a:t>7</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-0.02</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±0.04</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1462722718"/>
                  </a:ext>
                </a:extLst>
              </a:tr>
              <a:tr h="163734">
                <a:tc>
                  <a:txBody>
                    <a:bodyPr/>
                    <a:lstStyle/>
                    <a:p>
                      <a:pPr algn="ctr" rtl="0" fontAlgn="ctr"/>
                      <a:r>
                        <a:rPr lang="en-GB" sz="800" u="none" strike="noStrike">
                          <a:effectLst/>
                        </a:rPr>
                        <a:t>8</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0.07</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-0.03</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8</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1494425083"/>
                  </a:ext>
                </a:extLst>
              </a:tr>
              <a:tr h="163734">
                <a:tc>
                  <a:txBody>
                    <a:bodyPr/>
                    <a:lstStyle/>
                    <a:p>
                      <a:pPr algn="ctr" rtl="0" fontAlgn="ctr"/>
                      <a:r>
                        <a:rPr lang="en-GB" sz="800" u="none" strike="noStrike">
                          <a:effectLst/>
                        </a:rPr>
                        <a:t>9</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a:effectLst/>
                        </a:rPr>
                        <a:t>0.02</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-0.07</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a:effectLst/>
                        </a:rPr>
                        <a:t>9</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±0.01</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526383786"/>
                  </a:ext>
                </a:extLst>
              </a:tr>
              <a:tr h="163734">
                <a:tc>
                  <a:txBody>
                    <a:bodyPr/>
                    <a:lstStyle/>
                    <a:p>
                      <a:pPr algn="ctr" rtl="0" fontAlgn="ctr"/>
                      <a:r>
                        <a:rPr lang="en-GB" sz="800" u="none" strike="noStrike">
                          <a:effectLst/>
                        </a:rPr>
                        <a:t>10</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121691221"/>
                  </a:ext>
                </a:extLst>
              </a:tr>
              <a:tr h="163734">
                <a:tc>
                  <a:txBody>
                    <a:bodyPr/>
                    <a:lstStyle/>
                    <a:p>
                      <a:pPr algn="ctr" rtl="0" fontAlgn="ctr"/>
                      <a:r>
                        <a:rPr lang="en-GB" sz="800" u="none" strike="noStrike">
                          <a:effectLst/>
                        </a:rPr>
                        <a:t>11</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2835884769"/>
                  </a:ext>
                </a:extLst>
              </a:tr>
              <a:tr h="163734">
                <a:tc>
                  <a:txBody>
                    <a:bodyPr/>
                    <a:lstStyle/>
                    <a:p>
                      <a:pPr algn="ctr" rtl="0" fontAlgn="ctr"/>
                      <a:r>
                        <a:rPr lang="en-GB" sz="800" u="none" strike="noStrike">
                          <a:effectLst/>
                        </a:rPr>
                        <a:t>12</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12</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-0.01</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1135620825"/>
                  </a:ext>
                </a:extLst>
              </a:tr>
              <a:tr h="163734">
                <a:tc>
                  <a:txBody>
                    <a:bodyPr/>
                    <a:lstStyle/>
                    <a:p>
                      <a:pPr algn="ctr" rtl="0" fontAlgn="ctr"/>
                      <a:r>
                        <a:rPr lang="en-GB" sz="800" u="none" strike="noStrike">
                          <a:effectLst/>
                        </a:rPr>
                        <a:t>13</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13</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992512198"/>
                  </a:ext>
                </a:extLst>
              </a:tr>
              <a:tr h="163734">
                <a:tc>
                  <a:txBody>
                    <a:bodyPr/>
                    <a:lstStyle/>
                    <a:p>
                      <a:pPr algn="ctr" rtl="0" fontAlgn="ctr"/>
                      <a:r>
                        <a:rPr lang="en-GB" sz="800" u="none" strike="noStrike">
                          <a:effectLst/>
                        </a:rPr>
                        <a:t>14</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14</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4118551441"/>
                  </a:ext>
                </a:extLst>
              </a:tr>
              <a:tr h="163734">
                <a:tc>
                  <a:txBody>
                    <a:bodyPr/>
                    <a:lstStyle/>
                    <a:p>
                      <a:pPr algn="ctr" rtl="0" fontAlgn="ctr"/>
                      <a:r>
                        <a:rPr lang="en-GB" sz="800" u="none" strike="noStrike">
                          <a:effectLst/>
                        </a:rPr>
                        <a:t>15</a:t>
                      </a:r>
                      <a:endParaRPr lang="en-GB" sz="800" b="0" i="0" u="none" strike="noStrike">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15</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tc>
                  <a:txBody>
                    <a:bodyPr/>
                    <a:lstStyle/>
                    <a:p>
                      <a:pPr algn="ctr" rtl="0" fontAlgn="ctr"/>
                      <a:r>
                        <a:rPr lang="en-GB" sz="800" u="none" strike="noStrike" dirty="0">
                          <a:effectLst/>
                        </a:rPr>
                        <a:t>±0.00</a:t>
                      </a:r>
                      <a:endParaRPr lang="en-GB" sz="800" b="0" i="0" u="none" strike="noStrike" dirty="0">
                        <a:solidFill>
                          <a:srgbClr val="000000"/>
                        </a:solidFill>
                        <a:effectLst/>
                        <a:latin typeface="Arial" panose="020B0604020202020204" pitchFamily="34" charset="0"/>
                      </a:endParaRPr>
                    </a:p>
                  </a:txBody>
                  <a:tcPr marL="7797" marR="7797" marT="7797" marB="0" anchor="ctr"/>
                </a:tc>
                <a:extLst>
                  <a:ext uri="{0D108BD9-81ED-4DB2-BD59-A6C34878D82A}">
                    <a16:rowId xmlns:a16="http://schemas.microsoft.com/office/drawing/2014/main" val="4199373841"/>
                  </a:ext>
                </a:extLst>
              </a:tr>
            </a:tbl>
          </a:graphicData>
        </a:graphic>
      </p:graphicFrame>
      <p:sp>
        <p:nvSpPr>
          <p:cNvPr id="7" name="TextBox 6">
            <a:extLst>
              <a:ext uri="{FF2B5EF4-FFF2-40B4-BE49-F238E27FC236}">
                <a16:creationId xmlns:a16="http://schemas.microsoft.com/office/drawing/2014/main" id="{654010F4-B8E3-67F3-F5A6-A93033E62343}"/>
              </a:ext>
            </a:extLst>
          </p:cNvPr>
          <p:cNvSpPr txBox="1"/>
          <p:nvPr/>
        </p:nvSpPr>
        <p:spPr>
          <a:xfrm>
            <a:off x="6948264" y="769568"/>
            <a:ext cx="2160240" cy="3108543"/>
          </a:xfrm>
          <a:prstGeom prst="rect">
            <a:avLst/>
          </a:prstGeom>
          <a:noFill/>
        </p:spPr>
        <p:txBody>
          <a:bodyPr wrap="square" rtlCol="0">
            <a:spAutoFit/>
          </a:bodyPr>
          <a:lstStyle/>
          <a:p>
            <a:r>
              <a:rPr lang="en-US" sz="1400" dirty="0"/>
              <a:t>* Relative difference in units </a:t>
            </a:r>
            <a:r>
              <a:rPr lang="en-US" sz="1400" b="1" dirty="0">
                <a:solidFill>
                  <a:srgbClr val="032FBB"/>
                </a:solidFill>
              </a:rPr>
              <a:t>to nominal value in individual powering</a:t>
            </a:r>
          </a:p>
          <a:p>
            <a:endParaRPr lang="en-US" sz="1400" dirty="0"/>
          </a:p>
          <a:p>
            <a:r>
              <a:rPr lang="en-US" sz="1400" dirty="0"/>
              <a:t>** Difference in units between individual and combined powering - the ‘±’ indicates that the sign of the difference is dependent on the powering quadrant.</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GB" sz="1400" dirty="0"/>
          </a:p>
        </p:txBody>
      </p:sp>
      <p:graphicFrame>
        <p:nvGraphicFramePr>
          <p:cNvPr id="10" name="Table Placeholder 5">
            <a:extLst>
              <a:ext uri="{FF2B5EF4-FFF2-40B4-BE49-F238E27FC236}">
                <a16:creationId xmlns:a16="http://schemas.microsoft.com/office/drawing/2014/main" id="{B4969CA2-4E5F-9F6A-2669-56F51BC5E246}"/>
              </a:ext>
            </a:extLst>
          </p:cNvPr>
          <p:cNvGraphicFramePr>
            <a:graphicFrameLocks/>
          </p:cNvGraphicFramePr>
          <p:nvPr>
            <p:extLst>
              <p:ext uri="{D42A27DB-BD31-4B8C-83A1-F6EECF244321}">
                <p14:modId xmlns:p14="http://schemas.microsoft.com/office/powerpoint/2010/main" val="1050621604"/>
              </p:ext>
            </p:extLst>
          </p:nvPr>
        </p:nvGraphicFramePr>
        <p:xfrm>
          <a:off x="3563888" y="771550"/>
          <a:ext cx="3168048" cy="3675517"/>
        </p:xfrm>
        <a:graphic>
          <a:graphicData uri="http://schemas.openxmlformats.org/drawingml/2006/table">
            <a:tbl>
              <a:tblPr firstRow="1" bandRow="1">
                <a:tableStyleId>{5C22544A-7EE6-4342-B048-85BDC9FD1C3A}</a:tableStyleId>
              </a:tblPr>
              <a:tblGrid>
                <a:gridCol w="720000">
                  <a:extLst>
                    <a:ext uri="{9D8B030D-6E8A-4147-A177-3AD203B41FA5}">
                      <a16:colId xmlns:a16="http://schemas.microsoft.com/office/drawing/2014/main" val="928793105"/>
                    </a:ext>
                  </a:extLst>
                </a:gridCol>
                <a:gridCol w="432000">
                  <a:extLst>
                    <a:ext uri="{9D8B030D-6E8A-4147-A177-3AD203B41FA5}">
                      <a16:colId xmlns:a16="http://schemas.microsoft.com/office/drawing/2014/main" val="3760784806"/>
                    </a:ext>
                  </a:extLst>
                </a:gridCol>
                <a:gridCol w="432000">
                  <a:extLst>
                    <a:ext uri="{9D8B030D-6E8A-4147-A177-3AD203B41FA5}">
                      <a16:colId xmlns:a16="http://schemas.microsoft.com/office/drawing/2014/main" val="720505050"/>
                    </a:ext>
                  </a:extLst>
                </a:gridCol>
                <a:gridCol w="720000">
                  <a:extLst>
                    <a:ext uri="{9D8B030D-6E8A-4147-A177-3AD203B41FA5}">
                      <a16:colId xmlns:a16="http://schemas.microsoft.com/office/drawing/2014/main" val="378215654"/>
                    </a:ext>
                  </a:extLst>
                </a:gridCol>
                <a:gridCol w="432000">
                  <a:extLst>
                    <a:ext uri="{9D8B030D-6E8A-4147-A177-3AD203B41FA5}">
                      <a16:colId xmlns:a16="http://schemas.microsoft.com/office/drawing/2014/main" val="2274589180"/>
                    </a:ext>
                  </a:extLst>
                </a:gridCol>
                <a:gridCol w="432048">
                  <a:extLst>
                    <a:ext uri="{9D8B030D-6E8A-4147-A177-3AD203B41FA5}">
                      <a16:colId xmlns:a16="http://schemas.microsoft.com/office/drawing/2014/main" val="281401542"/>
                    </a:ext>
                  </a:extLst>
                </a:gridCol>
              </a:tblGrid>
              <a:tr h="107747">
                <a:tc gridSpan="6">
                  <a:txBody>
                    <a:bodyPr/>
                    <a:lstStyle/>
                    <a:p>
                      <a:pPr algn="ctr" rtl="0" fontAlgn="ctr"/>
                      <a:r>
                        <a:rPr lang="en-US" sz="900" b="1" i="0" u="none" strike="noStrike" dirty="0">
                          <a:solidFill>
                            <a:srgbClr val="FFFFFF"/>
                          </a:solidFill>
                          <a:effectLst/>
                          <a:latin typeface="Arial" panose="020B0604020202020204" pitchFamily="34" charset="0"/>
                        </a:rPr>
                        <a:t>APERTURE 2</a:t>
                      </a:r>
                      <a:endParaRPr lang="en-GB" sz="900" b="1" i="0" u="none" strike="noStrike" dirty="0">
                        <a:solidFill>
                          <a:srgbClr val="FFFFFF"/>
                        </a:solidFill>
                        <a:effectLst/>
                        <a:latin typeface="Arial" panose="020B0604020202020204" pitchFamily="34" charset="0"/>
                      </a:endParaRPr>
                    </a:p>
                  </a:txBody>
                  <a:tcPr marL="7797" marR="7797" marT="7797" marB="0" anchor="ctr"/>
                </a:tc>
                <a:tc hMerge="1">
                  <a:txBody>
                    <a:bodyPr/>
                    <a:lstStyle/>
                    <a:p>
                      <a:endParaRPr lang="en-GB"/>
                    </a:p>
                  </a:txBody>
                  <a:tcPr/>
                </a:tc>
                <a:tc hMerge="1">
                  <a:txBody>
                    <a:bodyPr/>
                    <a:lstStyle/>
                    <a:p>
                      <a:endParaRPr lang="en-GB"/>
                    </a:p>
                  </a:txBody>
                  <a:tcPr/>
                </a:tc>
                <a:tc hMerge="1">
                  <a:txBody>
                    <a:bodyPr/>
                    <a:lstStyle/>
                    <a:p>
                      <a:pPr algn="ctr" rtl="0" fontAlgn="ctr"/>
                      <a:endParaRPr lang="en-GB" sz="700" b="1" i="0" u="none" strike="noStrike" dirty="0">
                        <a:solidFill>
                          <a:srgbClr val="FFFFFF"/>
                        </a:solidFill>
                        <a:effectLst/>
                        <a:latin typeface="Arial" panose="020B0604020202020204" pitchFamily="34" charset="0"/>
                      </a:endParaRPr>
                    </a:p>
                  </a:txBody>
                  <a:tcPr marL="7797" marR="7797" marT="7797"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71559906"/>
                  </a:ext>
                </a:extLst>
              </a:tr>
              <a:tr h="266400">
                <a:tc gridSpan="3">
                  <a:txBody>
                    <a:bodyPr/>
                    <a:lstStyle/>
                    <a:p>
                      <a:pPr algn="ctr" rtl="0" fontAlgn="ctr"/>
                      <a:r>
                        <a:rPr lang="en-GB" sz="800" b="1" i="0" u="none" strike="noStrike" dirty="0">
                          <a:solidFill>
                            <a:schemeClr val="tx1"/>
                          </a:solidFill>
                          <a:effectLst/>
                          <a:latin typeface="Arial" panose="020B0604020202020204" pitchFamily="34" charset="0"/>
                        </a:rPr>
                        <a:t>Individual powering</a:t>
                      </a:r>
                      <a:br>
                        <a:rPr lang="en-GB" sz="800" b="1" i="0" u="none" strike="noStrike" dirty="0">
                          <a:solidFill>
                            <a:schemeClr val="tx1"/>
                          </a:solidFill>
                          <a:effectLst/>
                          <a:latin typeface="Arial" panose="020B0604020202020204" pitchFamily="34" charset="0"/>
                        </a:rPr>
                      </a:br>
                      <a:r>
                        <a:rPr lang="en-GB" sz="800" b="1" i="0" u="none" strike="noStrike" dirty="0">
                          <a:solidFill>
                            <a:schemeClr val="tx1"/>
                          </a:solidFill>
                          <a:effectLst/>
                          <a:latin typeface="Arial" panose="020B0604020202020204" pitchFamily="34" charset="0"/>
                        </a:rPr>
                        <a:t>(positive-negative mean)</a:t>
                      </a:r>
                    </a:p>
                  </a:txBody>
                  <a:tcPr marL="9525" marR="9525" marT="9525" marB="0" anchor="ctr"/>
                </a:tc>
                <a:tc hMerge="1">
                  <a:txBody>
                    <a:bodyPr/>
                    <a:lstStyle/>
                    <a:p>
                      <a:endParaRPr lang="en-GB"/>
                    </a:p>
                  </a:txBody>
                  <a:tcPr/>
                </a:tc>
                <a:tc hMerge="1">
                  <a:txBody>
                    <a:bodyPr/>
                    <a:lstStyle/>
                    <a:p>
                      <a:endParaRPr lang="en-GB"/>
                    </a:p>
                  </a:txBody>
                  <a:tcPr/>
                </a:tc>
                <a:tc gridSpan="3">
                  <a:txBody>
                    <a:bodyPr/>
                    <a:lstStyle/>
                    <a:p>
                      <a:pPr algn="ctr" rtl="0" fontAlgn="ctr"/>
                      <a:r>
                        <a:rPr lang="en-GB" sz="800" b="1" i="0" u="none" strike="noStrike" dirty="0">
                          <a:solidFill>
                            <a:schemeClr val="tx1"/>
                          </a:solidFill>
                          <a:effectLst/>
                          <a:latin typeface="Arial" panose="020B0604020202020204" pitchFamily="34" charset="0"/>
                        </a:rPr>
                        <a:t>Difference from individual to combined powering</a:t>
                      </a:r>
                    </a:p>
                  </a:txBody>
                  <a:tcPr marL="9525" marR="9525" marT="9525"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10612103"/>
                  </a:ext>
                </a:extLst>
              </a:tr>
              <a:tr h="225635">
                <a:tc gridSpan="3">
                  <a:txBody>
                    <a:bodyPr/>
                    <a:lstStyle/>
                    <a:p>
                      <a:pPr marL="0" algn="ctr" defTabSz="457200" rtl="0" eaLnBrk="1" fontAlgn="ctr" latinLnBrk="0" hangingPunct="1"/>
                      <a:r>
                        <a:rPr lang="en-GB" sz="700" b="1" u="none" strike="noStrike" kern="1200" dirty="0">
                          <a:solidFill>
                            <a:schemeClr val="dk1"/>
                          </a:solidFill>
                          <a:effectLst/>
                          <a:latin typeface="+mn-lt"/>
                          <a:ea typeface="+mn-ea"/>
                          <a:cs typeface="+mn-cs"/>
                        </a:rPr>
                        <a:t>AP2 at ±393A</a:t>
                      </a:r>
                    </a:p>
                    <a:p>
                      <a:pPr marL="0" algn="ctr" defTabSz="457200" rtl="0" eaLnBrk="1" fontAlgn="ctr" latinLnBrk="0" hangingPunct="1"/>
                      <a:r>
                        <a:rPr lang="en-GB" sz="700" b="1" u="none" strike="noStrike" kern="1200" dirty="0">
                          <a:solidFill>
                            <a:schemeClr val="dk1"/>
                          </a:solidFill>
                          <a:effectLst/>
                          <a:latin typeface="+mn-lt"/>
                          <a:ea typeface="+mn-ea"/>
                          <a:cs typeface="+mn-cs"/>
                        </a:rPr>
                        <a:t> AP1 at 0A</a:t>
                      </a:r>
                    </a:p>
                  </a:txBody>
                  <a:tcPr marL="9525" marR="9525" marT="9525" marB="0" anchor="ctr"/>
                </a:tc>
                <a:tc hMerge="1">
                  <a:txBody>
                    <a:bodyPr/>
                    <a:lstStyle/>
                    <a:p>
                      <a:endParaRPr lang="en-GB"/>
                    </a:p>
                  </a:txBody>
                  <a:tcPr/>
                </a:tc>
                <a:tc hMerge="1">
                  <a:txBody>
                    <a:bodyPr/>
                    <a:lstStyle/>
                    <a:p>
                      <a:endParaRPr lang="en-GB"/>
                    </a:p>
                  </a:txBody>
                  <a:tcPr/>
                </a:tc>
                <a:tc gridSpan="3">
                  <a:txBody>
                    <a:bodyPr/>
                    <a:lstStyle/>
                    <a:p>
                      <a:pPr marL="0" algn="ctr" defTabSz="457200" rtl="0" eaLnBrk="1" fontAlgn="ctr" latinLnBrk="0" hangingPunct="1"/>
                      <a:r>
                        <a:rPr lang="en-GB" sz="700" b="1" u="none" strike="noStrike" kern="1200" dirty="0">
                          <a:solidFill>
                            <a:schemeClr val="dk1"/>
                          </a:solidFill>
                          <a:effectLst/>
                          <a:latin typeface="+mn-lt"/>
                          <a:ea typeface="+mn-ea"/>
                          <a:cs typeface="+mn-cs"/>
                        </a:rPr>
                        <a:t>AP2 at ±393A</a:t>
                      </a:r>
                    </a:p>
                    <a:p>
                      <a:pPr marL="0" algn="ctr" defTabSz="457200" rtl="0" eaLnBrk="1" fontAlgn="ctr" latinLnBrk="0" hangingPunct="1"/>
                      <a:r>
                        <a:rPr lang="en-GB" sz="700" b="1" u="none" strike="noStrike" kern="1200" dirty="0">
                          <a:solidFill>
                            <a:schemeClr val="dk1"/>
                          </a:solidFill>
                          <a:effectLst/>
                          <a:latin typeface="+mn-lt"/>
                          <a:ea typeface="+mn-ea"/>
                          <a:cs typeface="+mn-cs"/>
                        </a:rPr>
                        <a:t> AP1 at ±393A</a:t>
                      </a:r>
                    </a:p>
                  </a:txBody>
                  <a:tcPr marL="9525" marR="9525" marT="9525"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573376414"/>
                  </a:ext>
                </a:extLst>
              </a:tr>
              <a:tr h="171530">
                <a:tc>
                  <a:txBody>
                    <a:bodyPr/>
                    <a:lstStyle/>
                    <a:p>
                      <a:pPr algn="ctr" rtl="0" fontAlgn="ctr"/>
                      <a:r>
                        <a:rPr lang="en-GB" sz="800" b="0" i="0" u="none" strike="noStrike" dirty="0">
                          <a:solidFill>
                            <a:srgbClr val="000000"/>
                          </a:solidFill>
                          <a:effectLst/>
                          <a:latin typeface="Arial" panose="020B0604020202020204" pitchFamily="34" charset="0"/>
                        </a:rPr>
                        <a:t> </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Unit</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Value</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 </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Unit</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Value</a:t>
                      </a:r>
                    </a:p>
                  </a:txBody>
                  <a:tcPr marL="9525" marR="9525" marT="9525" marB="0" anchor="ctr"/>
                </a:tc>
                <a:extLst>
                  <a:ext uri="{0D108BD9-81ED-4DB2-BD59-A6C34878D82A}">
                    <a16:rowId xmlns:a16="http://schemas.microsoft.com/office/drawing/2014/main" val="3766270495"/>
                  </a:ext>
                </a:extLst>
              </a:tr>
              <a:tr h="157620">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Skew TF</a:t>
                      </a:r>
                    </a:p>
                  </a:txBody>
                  <a:tcPr marL="9525" marR="9525" marT="9525" marB="0" anchor="ctr"/>
                </a:tc>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Tm/kA</a:t>
                      </a:r>
                    </a:p>
                  </a:txBody>
                  <a:tcPr marL="9525" marR="9525" marT="9525" marB="0" anchor="ctr"/>
                </a:tc>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12.687</a:t>
                      </a:r>
                    </a:p>
                  </a:txBody>
                  <a:tcPr marL="9525" marR="9525" marT="9525" marB="0" anchor="ctr"/>
                </a:tc>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Skew TF </a:t>
                      </a:r>
                      <a:r>
                        <a:rPr lang="el-GR" sz="800" u="none" strike="noStrike" kern="1200" dirty="0">
                          <a:solidFill>
                            <a:schemeClr val="dk1"/>
                          </a:solidFill>
                          <a:effectLst/>
                          <a:latin typeface="+mn-lt"/>
                          <a:ea typeface="+mn-ea"/>
                          <a:cs typeface="+mn-cs"/>
                        </a:rPr>
                        <a:t>Δ</a:t>
                      </a:r>
                      <a:r>
                        <a:rPr lang="en-GB" sz="800" u="none" strike="noStrike" kern="1200" dirty="0">
                          <a:solidFill>
                            <a:schemeClr val="dk1"/>
                          </a:solidFill>
                          <a:effectLst/>
                          <a:latin typeface="+mn-lt"/>
                          <a:ea typeface="+mn-ea"/>
                          <a:cs typeface="+mn-cs"/>
                        </a:rPr>
                        <a:t>*</a:t>
                      </a:r>
                    </a:p>
                  </a:txBody>
                  <a:tcPr marL="9525" marR="9525" marT="9525" marB="0" anchor="ctr"/>
                </a:tc>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units</a:t>
                      </a:r>
                    </a:p>
                  </a:txBody>
                  <a:tcPr marL="9525" marR="9525" marT="9525" marB="0" anchor="ctr"/>
                </a:tc>
                <a:tc>
                  <a:txBody>
                    <a:bodyPr/>
                    <a:lstStyle/>
                    <a:p>
                      <a:pPr marL="0" algn="ctr" defTabSz="457200" rtl="0" eaLnBrk="1" fontAlgn="ctr" latinLnBrk="0" hangingPunct="1"/>
                      <a:r>
                        <a:rPr lang="en-GB" sz="800" u="none" strike="noStrike" kern="1200">
                          <a:solidFill>
                            <a:schemeClr val="dk1"/>
                          </a:solidFill>
                          <a:effectLst/>
                          <a:latin typeface="+mn-lt"/>
                          <a:ea typeface="+mn-ea"/>
                          <a:cs typeface="+mn-cs"/>
                        </a:rPr>
                        <a:t>-12</a:t>
                      </a:r>
                    </a:p>
                  </a:txBody>
                  <a:tcPr marL="9525" marR="9525" marT="9525" marB="0" anchor="ctr"/>
                </a:tc>
                <a:extLst>
                  <a:ext uri="{0D108BD9-81ED-4DB2-BD59-A6C34878D82A}">
                    <a16:rowId xmlns:a16="http://schemas.microsoft.com/office/drawing/2014/main" val="702879240"/>
                  </a:ext>
                </a:extLst>
              </a:tr>
              <a:tr h="241702">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Skew Int. Field</a:t>
                      </a:r>
                    </a:p>
                  </a:txBody>
                  <a:tcPr marL="9525" marR="9525" marT="9525" marB="0" anchor="ctr"/>
                </a:tc>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Tm</a:t>
                      </a:r>
                    </a:p>
                  </a:txBody>
                  <a:tcPr marL="9525" marR="9525" marT="9525" marB="0" anchor="ctr"/>
                </a:tc>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4.986</a:t>
                      </a:r>
                    </a:p>
                  </a:txBody>
                  <a:tcPr marL="9525" marR="9525" marT="9525" marB="0" anchor="ctr"/>
                </a:tc>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Skew Int. </a:t>
                      </a:r>
                      <a:br>
                        <a:rPr lang="en-GB" sz="800" u="none" strike="noStrike" kern="1200" dirty="0">
                          <a:solidFill>
                            <a:schemeClr val="dk1"/>
                          </a:solidFill>
                          <a:effectLst/>
                          <a:latin typeface="+mn-lt"/>
                          <a:ea typeface="+mn-ea"/>
                          <a:cs typeface="+mn-cs"/>
                        </a:rPr>
                      </a:br>
                      <a:r>
                        <a:rPr lang="en-GB" sz="800" u="none" strike="noStrike" kern="1200" dirty="0">
                          <a:solidFill>
                            <a:schemeClr val="dk1"/>
                          </a:solidFill>
                          <a:effectLst/>
                          <a:latin typeface="+mn-lt"/>
                          <a:ea typeface="+mn-ea"/>
                          <a:cs typeface="+mn-cs"/>
                        </a:rPr>
                        <a:t>Field </a:t>
                      </a:r>
                      <a:r>
                        <a:rPr lang="el-GR" sz="800" u="none" strike="noStrike" kern="1200" dirty="0">
                          <a:solidFill>
                            <a:schemeClr val="dk1"/>
                          </a:solidFill>
                          <a:effectLst/>
                          <a:latin typeface="+mn-lt"/>
                          <a:ea typeface="+mn-ea"/>
                          <a:cs typeface="+mn-cs"/>
                        </a:rPr>
                        <a:t>Δ</a:t>
                      </a:r>
                      <a:r>
                        <a:rPr lang="en-GB" sz="800" u="none" strike="noStrike" kern="1200" dirty="0">
                          <a:solidFill>
                            <a:schemeClr val="dk1"/>
                          </a:solidFill>
                          <a:effectLst/>
                          <a:latin typeface="+mn-lt"/>
                          <a:ea typeface="+mn-ea"/>
                          <a:cs typeface="+mn-cs"/>
                        </a:rPr>
                        <a:t>*</a:t>
                      </a:r>
                    </a:p>
                  </a:txBody>
                  <a:tcPr marL="9525" marR="9525" marT="9525" marB="0" anchor="ctr"/>
                </a:tc>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units</a:t>
                      </a:r>
                    </a:p>
                  </a:txBody>
                  <a:tcPr marL="9525" marR="9525" marT="9525" marB="0" anchor="ctr"/>
                </a:tc>
                <a:tc>
                  <a:txBody>
                    <a:bodyPr/>
                    <a:lstStyle/>
                    <a:p>
                      <a:pPr marL="0" algn="ctr" defTabSz="457200" rtl="0" eaLnBrk="1" fontAlgn="ctr" latinLnBrk="0" hangingPunct="1"/>
                      <a:r>
                        <a:rPr lang="en-GB" sz="800" u="none" strike="noStrike" kern="1200" dirty="0">
                          <a:solidFill>
                            <a:schemeClr val="dk1"/>
                          </a:solidFill>
                          <a:effectLst/>
                          <a:latin typeface="+mn-lt"/>
                          <a:ea typeface="+mn-ea"/>
                          <a:cs typeface="+mn-cs"/>
                        </a:rPr>
                        <a:t>-12</a:t>
                      </a:r>
                    </a:p>
                  </a:txBody>
                  <a:tcPr marL="9525" marR="9525" marT="9525" marB="0" anchor="ctr"/>
                </a:tc>
                <a:extLst>
                  <a:ext uri="{0D108BD9-81ED-4DB2-BD59-A6C34878D82A}">
                    <a16:rowId xmlns:a16="http://schemas.microsoft.com/office/drawing/2014/main" val="3013127207"/>
                  </a:ext>
                </a:extLst>
              </a:tr>
              <a:tr h="163734">
                <a:tc>
                  <a:txBody>
                    <a:bodyPr/>
                    <a:lstStyle/>
                    <a:p>
                      <a:pPr algn="ctr" rtl="0" fontAlgn="ctr"/>
                      <a:r>
                        <a:rPr lang="en-GB" sz="800" b="1" i="0" u="none" strike="noStrike" dirty="0">
                          <a:solidFill>
                            <a:srgbClr val="000000"/>
                          </a:solidFill>
                          <a:effectLst/>
                          <a:latin typeface="Arial" panose="020B0604020202020204" pitchFamily="34" charset="0"/>
                        </a:rPr>
                        <a:t>n</a:t>
                      </a:r>
                    </a:p>
                  </a:txBody>
                  <a:tcPr marL="9525" marR="9525" marT="9525" marB="0" anchor="ctr"/>
                </a:tc>
                <a:tc>
                  <a:txBody>
                    <a:bodyPr/>
                    <a:lstStyle/>
                    <a:p>
                      <a:pPr algn="ctr" rtl="0" fontAlgn="ctr"/>
                      <a:r>
                        <a:rPr lang="en-GB" sz="800" b="1" i="0" u="none" strike="noStrike">
                          <a:solidFill>
                            <a:srgbClr val="000000"/>
                          </a:solidFill>
                          <a:effectLst/>
                          <a:latin typeface="Arial" panose="020B0604020202020204" pitchFamily="34" charset="0"/>
                        </a:rPr>
                        <a:t>bn</a:t>
                      </a:r>
                    </a:p>
                  </a:txBody>
                  <a:tcPr marL="9525" marR="9525" marT="9525" marB="0" anchor="ctr"/>
                </a:tc>
                <a:tc>
                  <a:txBody>
                    <a:bodyPr/>
                    <a:lstStyle/>
                    <a:p>
                      <a:pPr algn="ctr" rtl="0" fontAlgn="ctr"/>
                      <a:r>
                        <a:rPr lang="en-GB" sz="800" b="1" i="0" u="none" strike="noStrike">
                          <a:solidFill>
                            <a:srgbClr val="000000"/>
                          </a:solidFill>
                          <a:effectLst/>
                          <a:latin typeface="Arial" panose="020B0604020202020204" pitchFamily="34" charset="0"/>
                        </a:rPr>
                        <a:t>an</a:t>
                      </a:r>
                    </a:p>
                  </a:txBody>
                  <a:tcPr marL="9525" marR="9525" marT="9525" marB="0" anchor="ctr"/>
                </a:tc>
                <a:tc>
                  <a:txBody>
                    <a:bodyPr/>
                    <a:lstStyle/>
                    <a:p>
                      <a:pPr algn="ctr" rtl="0" fontAlgn="ctr"/>
                      <a:r>
                        <a:rPr lang="en-GB" sz="800" b="1" i="0" u="none" strike="noStrike">
                          <a:solidFill>
                            <a:srgbClr val="000000"/>
                          </a:solidFill>
                          <a:effectLst/>
                          <a:latin typeface="Arial" panose="020B0604020202020204" pitchFamily="34" charset="0"/>
                        </a:rPr>
                        <a:t>n</a:t>
                      </a:r>
                    </a:p>
                  </a:txBody>
                  <a:tcPr marL="9525" marR="9525" marT="9525" marB="0" anchor="ctr"/>
                </a:tc>
                <a:tc>
                  <a:txBody>
                    <a:bodyPr/>
                    <a:lstStyle/>
                    <a:p>
                      <a:pPr algn="ctr" rtl="0" fontAlgn="ctr"/>
                      <a:r>
                        <a:rPr lang="el-GR" sz="800" b="1" i="0" u="none" strike="noStrike" dirty="0">
                          <a:solidFill>
                            <a:srgbClr val="000000"/>
                          </a:solidFill>
                          <a:effectLst/>
                          <a:latin typeface="Arial" panose="020B0604020202020204" pitchFamily="34" charset="0"/>
                        </a:rPr>
                        <a:t>Δ</a:t>
                      </a:r>
                      <a:r>
                        <a:rPr lang="en-GB" sz="800" b="1" i="0" u="none" strike="noStrike" dirty="0">
                          <a:solidFill>
                            <a:srgbClr val="000000"/>
                          </a:solidFill>
                          <a:effectLst/>
                          <a:latin typeface="Arial" panose="020B0604020202020204" pitchFamily="34" charset="0"/>
                        </a:rPr>
                        <a:t>bn**</a:t>
                      </a:r>
                    </a:p>
                  </a:txBody>
                  <a:tcPr marL="9525" marR="9525" marT="9525" marB="0" anchor="ctr"/>
                </a:tc>
                <a:tc>
                  <a:txBody>
                    <a:bodyPr/>
                    <a:lstStyle/>
                    <a:p>
                      <a:pPr algn="ctr" rtl="0" fontAlgn="ctr"/>
                      <a:r>
                        <a:rPr lang="el-GR" sz="800" b="1" i="0" u="none" strike="noStrike" dirty="0">
                          <a:solidFill>
                            <a:srgbClr val="000000"/>
                          </a:solidFill>
                          <a:effectLst/>
                          <a:latin typeface="Arial" panose="020B0604020202020204" pitchFamily="34" charset="0"/>
                        </a:rPr>
                        <a:t>Δ</a:t>
                      </a:r>
                      <a:r>
                        <a:rPr lang="en-GB" sz="800" b="1" i="0" u="none" strike="noStrike" dirty="0">
                          <a:solidFill>
                            <a:srgbClr val="000000"/>
                          </a:solidFill>
                          <a:effectLst/>
                          <a:latin typeface="Arial" panose="020B0604020202020204" pitchFamily="34" charset="0"/>
                        </a:rPr>
                        <a:t>an**</a:t>
                      </a:r>
                    </a:p>
                  </a:txBody>
                  <a:tcPr marL="9525" marR="9525" marT="9525" marB="0" anchor="ctr"/>
                </a:tc>
                <a:extLst>
                  <a:ext uri="{0D108BD9-81ED-4DB2-BD59-A6C34878D82A}">
                    <a16:rowId xmlns:a16="http://schemas.microsoft.com/office/drawing/2014/main" val="780369833"/>
                  </a:ext>
                </a:extLst>
              </a:tr>
              <a:tr h="163734">
                <a:tc>
                  <a:txBody>
                    <a:bodyPr/>
                    <a:lstStyle/>
                    <a:p>
                      <a:pPr algn="ctr" rtl="0" fontAlgn="ctr"/>
                      <a:r>
                        <a:rPr lang="en-GB" sz="800" b="0" i="0" u="none" strike="noStrike">
                          <a:solidFill>
                            <a:srgbClr val="000000"/>
                          </a:solidFill>
                          <a:effectLst/>
                          <a:latin typeface="Arial" panose="020B0604020202020204" pitchFamily="34" charset="0"/>
                        </a:rPr>
                        <a:t>2</a:t>
                      </a:r>
                    </a:p>
                  </a:txBody>
                  <a:tcPr marL="9525" marR="9525" marT="9525" marB="0" anchor="ctr"/>
                </a:tc>
                <a:tc>
                  <a:txBody>
                    <a:bodyPr/>
                    <a:lstStyle/>
                    <a:p>
                      <a:pPr algn="ctr" rtl="0" fontAlgn="ctr"/>
                      <a:r>
                        <a:rPr lang="en-GB" sz="800" b="1" i="0" u="none" strike="noStrike" dirty="0">
                          <a:solidFill>
                            <a:srgbClr val="000000"/>
                          </a:solidFill>
                          <a:effectLst/>
                          <a:latin typeface="Arial" panose="020B0604020202020204" pitchFamily="34" charset="0"/>
                        </a:rPr>
                        <a:t>-4.66</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-7.46</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2</a:t>
                      </a:r>
                    </a:p>
                  </a:txBody>
                  <a:tcPr marL="9525" marR="9525" marT="9525" marB="0" anchor="ctr"/>
                </a:tc>
                <a:tc>
                  <a:txBody>
                    <a:bodyPr/>
                    <a:lstStyle/>
                    <a:p>
                      <a:pPr algn="ctr" rtl="0" fontAlgn="ctr"/>
                      <a:r>
                        <a:rPr lang="en-GB" sz="800" b="1" u="none" strike="noStrike" dirty="0">
                          <a:effectLst/>
                        </a:rPr>
                        <a:t>±</a:t>
                      </a:r>
                      <a:r>
                        <a:rPr lang="en-GB" sz="800" b="1" i="0" u="none" strike="noStrike" dirty="0">
                          <a:solidFill>
                            <a:srgbClr val="000000"/>
                          </a:solidFill>
                          <a:effectLst/>
                          <a:latin typeface="Arial" panose="020B0604020202020204" pitchFamily="34" charset="0"/>
                        </a:rPr>
                        <a:t>7.46</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-5.48</a:t>
                      </a:r>
                    </a:p>
                  </a:txBody>
                  <a:tcPr marL="9525" marR="9525" marT="9525" marB="0" anchor="ctr"/>
                </a:tc>
                <a:extLst>
                  <a:ext uri="{0D108BD9-81ED-4DB2-BD59-A6C34878D82A}">
                    <a16:rowId xmlns:a16="http://schemas.microsoft.com/office/drawing/2014/main" val="173569832"/>
                  </a:ext>
                </a:extLst>
              </a:tr>
              <a:tr h="163734">
                <a:tc>
                  <a:txBody>
                    <a:bodyPr/>
                    <a:lstStyle/>
                    <a:p>
                      <a:pPr algn="ctr" rtl="0" fontAlgn="ctr"/>
                      <a:r>
                        <a:rPr lang="en-GB" sz="800" b="0" i="0" u="none" strike="noStrike">
                          <a:solidFill>
                            <a:srgbClr val="000000"/>
                          </a:solidFill>
                          <a:effectLst/>
                          <a:latin typeface="Arial" panose="020B0604020202020204" pitchFamily="34" charset="0"/>
                        </a:rPr>
                        <a:t>3</a:t>
                      </a:r>
                    </a:p>
                  </a:txBody>
                  <a:tcPr marL="9525" marR="9525" marT="9525" marB="0" anchor="ctr"/>
                </a:tc>
                <a:tc>
                  <a:txBody>
                    <a:bodyPr/>
                    <a:lstStyle/>
                    <a:p>
                      <a:pPr algn="ctr" rtl="0" fontAlgn="ctr"/>
                      <a:r>
                        <a:rPr lang="en-GB" sz="800" b="1" i="0" u="none" strike="noStrike" dirty="0">
                          <a:solidFill>
                            <a:srgbClr val="000000"/>
                          </a:solidFill>
                          <a:effectLst/>
                          <a:latin typeface="Arial" panose="020B0604020202020204" pitchFamily="34" charset="0"/>
                        </a:rPr>
                        <a:t>0.05</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1.84</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3</a:t>
                      </a:r>
                    </a:p>
                  </a:txBody>
                  <a:tcPr marL="9525" marR="9525" marT="9525" marB="0" anchor="ctr"/>
                </a:tc>
                <a:tc>
                  <a:txBody>
                    <a:bodyPr/>
                    <a:lstStyle/>
                    <a:p>
                      <a:pPr algn="ctr" rtl="0" fontAlgn="ctr"/>
                      <a:r>
                        <a:rPr lang="en-GB" sz="800" b="1" u="none" strike="noStrike" dirty="0">
                          <a:effectLst/>
                        </a:rPr>
                        <a:t>±</a:t>
                      </a:r>
                      <a:r>
                        <a:rPr lang="en-GB" sz="800" b="1" i="0" u="none" strike="noStrike" dirty="0">
                          <a:solidFill>
                            <a:srgbClr val="000000"/>
                          </a:solidFill>
                          <a:effectLst/>
                          <a:latin typeface="Arial" panose="020B0604020202020204" pitchFamily="34" charset="0"/>
                        </a:rPr>
                        <a:t>2.22</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-0.82</a:t>
                      </a:r>
                    </a:p>
                  </a:txBody>
                  <a:tcPr marL="9525" marR="9525" marT="9525" marB="0" anchor="ctr"/>
                </a:tc>
                <a:extLst>
                  <a:ext uri="{0D108BD9-81ED-4DB2-BD59-A6C34878D82A}">
                    <a16:rowId xmlns:a16="http://schemas.microsoft.com/office/drawing/2014/main" val="3210361733"/>
                  </a:ext>
                </a:extLst>
              </a:tr>
              <a:tr h="163734">
                <a:tc>
                  <a:txBody>
                    <a:bodyPr/>
                    <a:lstStyle/>
                    <a:p>
                      <a:pPr algn="ctr" rtl="0" fontAlgn="ctr"/>
                      <a:r>
                        <a:rPr lang="en-GB" sz="800" b="0" i="0" u="none" strike="noStrike" dirty="0">
                          <a:solidFill>
                            <a:srgbClr val="000000"/>
                          </a:solidFill>
                          <a:effectLst/>
                          <a:latin typeface="Arial" panose="020B0604020202020204" pitchFamily="34" charset="0"/>
                        </a:rPr>
                        <a:t>4</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0.11</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-0.18</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4</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0.10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-0.17</a:t>
                      </a:r>
                    </a:p>
                  </a:txBody>
                  <a:tcPr marL="9525" marR="9525" marT="9525" marB="0" anchor="ctr"/>
                </a:tc>
                <a:extLst>
                  <a:ext uri="{0D108BD9-81ED-4DB2-BD59-A6C34878D82A}">
                    <a16:rowId xmlns:a16="http://schemas.microsoft.com/office/drawing/2014/main" val="663623524"/>
                  </a:ext>
                </a:extLst>
              </a:tr>
              <a:tr h="163734">
                <a:tc>
                  <a:txBody>
                    <a:bodyPr/>
                    <a:lstStyle/>
                    <a:p>
                      <a:pPr algn="ctr" rtl="0" fontAlgn="ctr"/>
                      <a:r>
                        <a:rPr lang="en-GB" sz="800" b="0" i="0" u="none" strike="noStrike">
                          <a:solidFill>
                            <a:srgbClr val="000000"/>
                          </a:solidFill>
                          <a:effectLst/>
                          <a:latin typeface="Arial" panose="020B0604020202020204" pitchFamily="34" charset="0"/>
                        </a:rPr>
                        <a:t>5</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0.02</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-1.50</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5</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0.14</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-0.16</a:t>
                      </a:r>
                    </a:p>
                  </a:txBody>
                  <a:tcPr marL="9525" marR="9525" marT="9525" marB="0" anchor="ctr"/>
                </a:tc>
                <a:extLst>
                  <a:ext uri="{0D108BD9-81ED-4DB2-BD59-A6C34878D82A}">
                    <a16:rowId xmlns:a16="http://schemas.microsoft.com/office/drawing/2014/main" val="1855674124"/>
                  </a:ext>
                </a:extLst>
              </a:tr>
              <a:tr h="163734">
                <a:tc>
                  <a:txBody>
                    <a:bodyPr/>
                    <a:lstStyle/>
                    <a:p>
                      <a:pPr algn="ctr" rtl="0" fontAlgn="ctr"/>
                      <a:r>
                        <a:rPr lang="en-GB" sz="800" b="0" i="0" u="none" strike="noStrike">
                          <a:solidFill>
                            <a:srgbClr val="000000"/>
                          </a:solidFill>
                          <a:effectLst/>
                          <a:latin typeface="Arial" panose="020B0604020202020204" pitchFamily="34" charset="0"/>
                        </a:rPr>
                        <a:t>6</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0.07</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0.15</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6</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0.05</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-0.07</a:t>
                      </a:r>
                    </a:p>
                  </a:txBody>
                  <a:tcPr marL="9525" marR="9525" marT="9525" marB="0" anchor="ctr"/>
                </a:tc>
                <a:extLst>
                  <a:ext uri="{0D108BD9-81ED-4DB2-BD59-A6C34878D82A}">
                    <a16:rowId xmlns:a16="http://schemas.microsoft.com/office/drawing/2014/main" val="3475226650"/>
                  </a:ext>
                </a:extLst>
              </a:tr>
              <a:tr h="163734">
                <a:tc>
                  <a:txBody>
                    <a:bodyPr/>
                    <a:lstStyle/>
                    <a:p>
                      <a:pPr algn="ctr" rtl="0" fontAlgn="ctr"/>
                      <a:r>
                        <a:rPr lang="en-GB" sz="800" b="0" i="0" u="none" strike="noStrike">
                          <a:solidFill>
                            <a:srgbClr val="000000"/>
                          </a:solidFill>
                          <a:effectLst/>
                          <a:latin typeface="Arial" panose="020B0604020202020204" pitchFamily="34" charset="0"/>
                        </a:rPr>
                        <a:t>7</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0.04</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-0.31</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7</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0.02</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-0.01</a:t>
                      </a:r>
                    </a:p>
                  </a:txBody>
                  <a:tcPr marL="9525" marR="9525" marT="9525" marB="0" anchor="ctr"/>
                </a:tc>
                <a:extLst>
                  <a:ext uri="{0D108BD9-81ED-4DB2-BD59-A6C34878D82A}">
                    <a16:rowId xmlns:a16="http://schemas.microsoft.com/office/drawing/2014/main" val="1462722718"/>
                  </a:ext>
                </a:extLst>
              </a:tr>
              <a:tr h="163734">
                <a:tc>
                  <a:txBody>
                    <a:bodyPr/>
                    <a:lstStyle/>
                    <a:p>
                      <a:pPr algn="ctr" rtl="0" fontAlgn="ctr"/>
                      <a:r>
                        <a:rPr lang="en-GB" sz="800" b="0" i="0" u="none" strike="noStrike" dirty="0">
                          <a:solidFill>
                            <a:srgbClr val="000000"/>
                          </a:solidFill>
                          <a:effectLst/>
                          <a:latin typeface="Arial" panose="020B0604020202020204" pitchFamily="34" charset="0"/>
                        </a:rPr>
                        <a:t>8</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-0.10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0.04</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8</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0.01</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0.00</a:t>
                      </a:r>
                    </a:p>
                  </a:txBody>
                  <a:tcPr marL="9525" marR="9525" marT="9525" marB="0" anchor="ctr"/>
                </a:tc>
                <a:extLst>
                  <a:ext uri="{0D108BD9-81ED-4DB2-BD59-A6C34878D82A}">
                    <a16:rowId xmlns:a16="http://schemas.microsoft.com/office/drawing/2014/main" val="1494425083"/>
                  </a:ext>
                </a:extLst>
              </a:tr>
              <a:tr h="163734">
                <a:tc>
                  <a:txBody>
                    <a:bodyPr/>
                    <a:lstStyle/>
                    <a:p>
                      <a:pPr algn="ctr" rtl="0" fontAlgn="ctr"/>
                      <a:r>
                        <a:rPr lang="en-GB" sz="800" b="0" i="0" u="none" strike="noStrike">
                          <a:solidFill>
                            <a:srgbClr val="000000"/>
                          </a:solidFill>
                          <a:effectLst/>
                          <a:latin typeface="Arial" panose="020B0604020202020204" pitchFamily="34" charset="0"/>
                        </a:rPr>
                        <a:t>9</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0.01</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-0.01</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9</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0.01</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0.01</a:t>
                      </a:r>
                    </a:p>
                  </a:txBody>
                  <a:tcPr marL="9525" marR="9525" marT="9525" marB="0" anchor="ctr"/>
                </a:tc>
                <a:extLst>
                  <a:ext uri="{0D108BD9-81ED-4DB2-BD59-A6C34878D82A}">
                    <a16:rowId xmlns:a16="http://schemas.microsoft.com/office/drawing/2014/main" val="526383786"/>
                  </a:ext>
                </a:extLst>
              </a:tr>
              <a:tr h="163734">
                <a:tc>
                  <a:txBody>
                    <a:bodyPr/>
                    <a:lstStyle/>
                    <a:p>
                      <a:pPr algn="ctr" rtl="0" fontAlgn="ctr"/>
                      <a:r>
                        <a:rPr lang="en-GB" sz="800" b="0" i="0" u="none" strike="noStrike">
                          <a:solidFill>
                            <a:srgbClr val="000000"/>
                          </a:solidFill>
                          <a:effectLst/>
                          <a:latin typeface="Arial" panose="020B0604020202020204" pitchFamily="34" charset="0"/>
                        </a:rPr>
                        <a:t>10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0.01</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0.01</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10</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0.00</a:t>
                      </a:r>
                    </a:p>
                  </a:txBody>
                  <a:tcPr marL="9525" marR="9525" marT="9525" marB="0" anchor="ctr"/>
                </a:tc>
                <a:extLst>
                  <a:ext uri="{0D108BD9-81ED-4DB2-BD59-A6C34878D82A}">
                    <a16:rowId xmlns:a16="http://schemas.microsoft.com/office/drawing/2014/main" val="121691221"/>
                  </a:ext>
                </a:extLst>
              </a:tr>
              <a:tr h="163734">
                <a:tc>
                  <a:txBody>
                    <a:bodyPr/>
                    <a:lstStyle/>
                    <a:p>
                      <a:pPr algn="ctr" rtl="0" fontAlgn="ctr"/>
                      <a:r>
                        <a:rPr lang="en-GB" sz="800" b="0" i="0" u="none" strike="noStrike">
                          <a:solidFill>
                            <a:srgbClr val="000000"/>
                          </a:solidFill>
                          <a:effectLst/>
                          <a:latin typeface="Arial" panose="020B0604020202020204" pitchFamily="34" charset="0"/>
                        </a:rPr>
                        <a:t>11</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-0.01</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11</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0.00</a:t>
                      </a:r>
                    </a:p>
                  </a:txBody>
                  <a:tcPr marL="9525" marR="9525" marT="9525" marB="0" anchor="ctr"/>
                </a:tc>
                <a:extLst>
                  <a:ext uri="{0D108BD9-81ED-4DB2-BD59-A6C34878D82A}">
                    <a16:rowId xmlns:a16="http://schemas.microsoft.com/office/drawing/2014/main" val="2835884769"/>
                  </a:ext>
                </a:extLst>
              </a:tr>
              <a:tr h="163734">
                <a:tc>
                  <a:txBody>
                    <a:bodyPr/>
                    <a:lstStyle/>
                    <a:p>
                      <a:pPr algn="ctr" rtl="0" fontAlgn="ctr"/>
                      <a:r>
                        <a:rPr lang="en-GB" sz="800" b="0" i="0" u="none" strike="noStrike">
                          <a:solidFill>
                            <a:srgbClr val="000000"/>
                          </a:solidFill>
                          <a:effectLst/>
                          <a:latin typeface="Arial" panose="020B0604020202020204" pitchFamily="34" charset="0"/>
                        </a:rPr>
                        <a:t>12</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12</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0.00</a:t>
                      </a:r>
                    </a:p>
                  </a:txBody>
                  <a:tcPr marL="9525" marR="9525" marT="9525" marB="0" anchor="ctr"/>
                </a:tc>
                <a:extLst>
                  <a:ext uri="{0D108BD9-81ED-4DB2-BD59-A6C34878D82A}">
                    <a16:rowId xmlns:a16="http://schemas.microsoft.com/office/drawing/2014/main" val="1135620825"/>
                  </a:ext>
                </a:extLst>
              </a:tr>
              <a:tr h="163734">
                <a:tc>
                  <a:txBody>
                    <a:bodyPr/>
                    <a:lstStyle/>
                    <a:p>
                      <a:pPr algn="ctr" rtl="0" fontAlgn="ctr"/>
                      <a:r>
                        <a:rPr lang="en-GB" sz="800" b="0" i="0" u="none" strike="noStrike">
                          <a:solidFill>
                            <a:srgbClr val="000000"/>
                          </a:solidFill>
                          <a:effectLst/>
                          <a:latin typeface="Arial" panose="020B0604020202020204" pitchFamily="34" charset="0"/>
                        </a:rPr>
                        <a:t>13</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13</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0.00</a:t>
                      </a:r>
                    </a:p>
                  </a:txBody>
                  <a:tcPr marL="9525" marR="9525" marT="9525" marB="0" anchor="ctr"/>
                </a:tc>
                <a:extLst>
                  <a:ext uri="{0D108BD9-81ED-4DB2-BD59-A6C34878D82A}">
                    <a16:rowId xmlns:a16="http://schemas.microsoft.com/office/drawing/2014/main" val="992512198"/>
                  </a:ext>
                </a:extLst>
              </a:tr>
              <a:tr h="163734">
                <a:tc>
                  <a:txBody>
                    <a:bodyPr/>
                    <a:lstStyle/>
                    <a:p>
                      <a:pPr algn="ctr" rtl="0" fontAlgn="ctr"/>
                      <a:r>
                        <a:rPr lang="en-GB" sz="800" b="0" i="0" u="none" strike="noStrike">
                          <a:solidFill>
                            <a:srgbClr val="000000"/>
                          </a:solidFill>
                          <a:effectLst/>
                          <a:latin typeface="Arial" panose="020B0604020202020204" pitchFamily="34" charset="0"/>
                        </a:rPr>
                        <a:t>14</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14</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0.00</a:t>
                      </a:r>
                    </a:p>
                  </a:txBody>
                  <a:tcPr marL="9525" marR="9525" marT="9525" marB="0" anchor="ctr"/>
                </a:tc>
                <a:extLst>
                  <a:ext uri="{0D108BD9-81ED-4DB2-BD59-A6C34878D82A}">
                    <a16:rowId xmlns:a16="http://schemas.microsoft.com/office/drawing/2014/main" val="4118551441"/>
                  </a:ext>
                </a:extLst>
              </a:tr>
              <a:tr h="163734">
                <a:tc>
                  <a:txBody>
                    <a:bodyPr/>
                    <a:lstStyle/>
                    <a:p>
                      <a:pPr algn="ctr" rtl="0" fontAlgn="ctr"/>
                      <a:r>
                        <a:rPr lang="en-GB" sz="800" b="0" i="0" u="none" strike="noStrike">
                          <a:solidFill>
                            <a:srgbClr val="000000"/>
                          </a:solidFill>
                          <a:effectLst/>
                          <a:latin typeface="Arial" panose="020B0604020202020204" pitchFamily="34" charset="0"/>
                        </a:rPr>
                        <a:t>15</a:t>
                      </a:r>
                    </a:p>
                  </a:txBody>
                  <a:tcPr marL="9525" marR="9525" marT="9525" marB="0" anchor="ctr"/>
                </a:tc>
                <a:tc>
                  <a:txBody>
                    <a:bodyPr/>
                    <a:lstStyle/>
                    <a:p>
                      <a:pPr algn="ctr" rtl="0" fontAlgn="ctr"/>
                      <a:r>
                        <a:rPr lang="en-GB" sz="800" b="0" i="0" u="none" strike="noStrike">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15</a:t>
                      </a:r>
                    </a:p>
                  </a:txBody>
                  <a:tcPr marL="9525" marR="9525" marT="9525" marB="0" anchor="ctr"/>
                </a:tc>
                <a:tc>
                  <a:txBody>
                    <a:bodyPr/>
                    <a:lstStyle/>
                    <a:p>
                      <a:pPr algn="ctr" rtl="0" fontAlgn="ctr"/>
                      <a:r>
                        <a:rPr lang="en-GB" sz="800" u="none" strike="noStrike" dirty="0">
                          <a:effectLst/>
                        </a:rPr>
                        <a:t>±</a:t>
                      </a:r>
                      <a:r>
                        <a:rPr lang="en-GB" sz="800" b="0" i="0" u="none" strike="noStrike" dirty="0">
                          <a:solidFill>
                            <a:srgbClr val="000000"/>
                          </a:solidFill>
                          <a:effectLst/>
                          <a:latin typeface="Arial" panose="020B0604020202020204" pitchFamily="34" charset="0"/>
                        </a:rPr>
                        <a:t>0.00</a:t>
                      </a:r>
                    </a:p>
                  </a:txBody>
                  <a:tcPr marL="9525" marR="9525" marT="9525" marB="0" anchor="ctr"/>
                </a:tc>
                <a:tc>
                  <a:txBody>
                    <a:bodyPr/>
                    <a:lstStyle/>
                    <a:p>
                      <a:pPr algn="ctr" rtl="0" fontAlgn="ctr"/>
                      <a:r>
                        <a:rPr lang="en-GB" sz="800" b="0" i="0" u="none" strike="noStrike" dirty="0">
                          <a:solidFill>
                            <a:srgbClr val="000000"/>
                          </a:solidFill>
                          <a:effectLst/>
                          <a:latin typeface="Arial" panose="020B0604020202020204" pitchFamily="34" charset="0"/>
                        </a:rPr>
                        <a:t>0.00</a:t>
                      </a:r>
                    </a:p>
                  </a:txBody>
                  <a:tcPr marL="9525" marR="9525" marT="9525" marB="0" anchor="ctr"/>
                </a:tc>
                <a:extLst>
                  <a:ext uri="{0D108BD9-81ED-4DB2-BD59-A6C34878D82A}">
                    <a16:rowId xmlns:a16="http://schemas.microsoft.com/office/drawing/2014/main" val="4199373841"/>
                  </a:ext>
                </a:extLst>
              </a:tr>
            </a:tbl>
          </a:graphicData>
        </a:graphic>
      </p:graphicFrame>
      <p:sp>
        <p:nvSpPr>
          <p:cNvPr id="8" name="TextBox 7">
            <a:extLst>
              <a:ext uri="{FF2B5EF4-FFF2-40B4-BE49-F238E27FC236}">
                <a16:creationId xmlns:a16="http://schemas.microsoft.com/office/drawing/2014/main" id="{C7132A9A-23C4-859F-8CD7-E2F5EB3564BB}"/>
              </a:ext>
            </a:extLst>
          </p:cNvPr>
          <p:cNvSpPr txBox="1"/>
          <p:nvPr/>
        </p:nvSpPr>
        <p:spPr>
          <a:xfrm>
            <a:off x="5903640" y="4571510"/>
            <a:ext cx="2513830" cy="253916"/>
          </a:xfrm>
          <a:prstGeom prst="rect">
            <a:avLst/>
          </a:prstGeom>
          <a:noFill/>
        </p:spPr>
        <p:txBody>
          <a:bodyPr wrap="none" rtlCol="0">
            <a:spAutoFit/>
          </a:bodyPr>
          <a:lstStyle/>
          <a:p>
            <a:r>
              <a:rPr lang="en-US" sz="1050" i="1" dirty="0"/>
              <a:t>Courtesy of L </a:t>
            </a:r>
            <a:r>
              <a:rPr lang="en-US" sz="1050" dirty="0" err="1"/>
              <a:t>Fischarelli</a:t>
            </a:r>
            <a:r>
              <a:rPr lang="en-US" sz="1050" dirty="0"/>
              <a:t>, P.</a:t>
            </a:r>
            <a:r>
              <a:rPr lang="pl-PL" sz="1050" dirty="0"/>
              <a:t> T</a:t>
            </a:r>
            <a:r>
              <a:rPr lang="en-US" sz="1050" dirty="0"/>
              <a:t>.</a:t>
            </a:r>
            <a:r>
              <a:rPr lang="pl-PL" sz="1050" dirty="0"/>
              <a:t> Rogacki</a:t>
            </a:r>
            <a:endParaRPr lang="en-GB" sz="1050" dirty="0"/>
          </a:p>
        </p:txBody>
      </p:sp>
      <p:sp>
        <p:nvSpPr>
          <p:cNvPr id="2" name="TextBox 1">
            <a:extLst>
              <a:ext uri="{FF2B5EF4-FFF2-40B4-BE49-F238E27FC236}">
                <a16:creationId xmlns:a16="http://schemas.microsoft.com/office/drawing/2014/main" id="{2016AF13-D982-2D34-E2CD-307B36F1B558}"/>
              </a:ext>
            </a:extLst>
          </p:cNvPr>
          <p:cNvSpPr txBox="1"/>
          <p:nvPr/>
        </p:nvSpPr>
        <p:spPr>
          <a:xfrm>
            <a:off x="6731937" y="3403321"/>
            <a:ext cx="2412064" cy="830997"/>
          </a:xfrm>
          <a:prstGeom prst="rect">
            <a:avLst/>
          </a:prstGeom>
          <a:solidFill>
            <a:srgbClr val="FEEAD8">
              <a:alpha val="50980"/>
            </a:srgbClr>
          </a:solidFill>
          <a:ln>
            <a:solidFill>
              <a:schemeClr val="accent6">
                <a:lumMod val="20000"/>
                <a:lumOff val="80000"/>
              </a:schemeClr>
            </a:solidFill>
          </a:ln>
        </p:spPr>
        <p:txBody>
          <a:bodyPr wrap="square" rtlCol="0">
            <a:spAutoFit/>
          </a:bodyPr>
          <a:lstStyle/>
          <a:p>
            <a:r>
              <a:rPr lang="en-US" sz="1600" dirty="0"/>
              <a:t>MCBRDP4 met multipoles criteria at cold.</a:t>
            </a:r>
          </a:p>
        </p:txBody>
      </p:sp>
      <p:sp>
        <p:nvSpPr>
          <p:cNvPr id="4" name="Footer Placeholder 7">
            <a:extLst>
              <a:ext uri="{FF2B5EF4-FFF2-40B4-BE49-F238E27FC236}">
                <a16:creationId xmlns:a16="http://schemas.microsoft.com/office/drawing/2014/main" id="{913DE87E-2964-2CAE-E52C-318DCA37D967}"/>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2074463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F28D34-5CE9-093C-0C0A-4984555C11D1}"/>
              </a:ext>
            </a:extLst>
          </p:cNvPr>
          <p:cNvSpPr>
            <a:spLocks noGrp="1"/>
          </p:cNvSpPr>
          <p:nvPr>
            <p:ph idx="1"/>
          </p:nvPr>
        </p:nvSpPr>
        <p:spPr>
          <a:xfrm>
            <a:off x="395536" y="1028701"/>
            <a:ext cx="3867005" cy="3565922"/>
          </a:xfrm>
        </p:spPr>
        <p:txBody>
          <a:bodyPr>
            <a:normAutofit/>
          </a:bodyPr>
          <a:lstStyle/>
          <a:p>
            <a:r>
              <a:rPr lang="en-US" sz="2000" dirty="0"/>
              <a:t>At 1.9 K powering </a:t>
            </a:r>
            <a:r>
              <a:rPr lang="en-US" sz="2000" b="1" dirty="0"/>
              <a:t>to ultimate current in all quadrants </a:t>
            </a:r>
            <a:r>
              <a:rPr lang="en-US" sz="2000" dirty="0"/>
              <a:t>was performed for 3.5 hours per quadrant (++, --, +-, -+). </a:t>
            </a:r>
          </a:p>
          <a:p>
            <a:r>
              <a:rPr lang="en-US" sz="2000" b="1" dirty="0"/>
              <a:t>Extensive number of powering cycles performed. Magnet was stable, including the magnetic measurement cycles.</a:t>
            </a:r>
          </a:p>
          <a:p>
            <a:endParaRPr lang="en-GB" sz="2000" dirty="0"/>
          </a:p>
        </p:txBody>
      </p:sp>
      <p:sp>
        <p:nvSpPr>
          <p:cNvPr id="3" name="Title 2">
            <a:extLst>
              <a:ext uri="{FF2B5EF4-FFF2-40B4-BE49-F238E27FC236}">
                <a16:creationId xmlns:a16="http://schemas.microsoft.com/office/drawing/2014/main" id="{6195DA69-F2C7-A444-4971-00F2C0A1DA44}"/>
              </a:ext>
            </a:extLst>
          </p:cNvPr>
          <p:cNvSpPr>
            <a:spLocks noGrp="1"/>
          </p:cNvSpPr>
          <p:nvPr>
            <p:ph type="title"/>
          </p:nvPr>
        </p:nvSpPr>
        <p:spPr/>
        <p:txBody>
          <a:bodyPr/>
          <a:lstStyle/>
          <a:p>
            <a:r>
              <a:rPr lang="en-US" dirty="0"/>
              <a:t>Stability &amp; power plateaus</a:t>
            </a:r>
            <a:endParaRPr lang="en-GB" dirty="0"/>
          </a:p>
        </p:txBody>
      </p:sp>
      <p:sp>
        <p:nvSpPr>
          <p:cNvPr id="4" name="Slide Number Placeholder 3">
            <a:extLst>
              <a:ext uri="{FF2B5EF4-FFF2-40B4-BE49-F238E27FC236}">
                <a16:creationId xmlns:a16="http://schemas.microsoft.com/office/drawing/2014/main" id="{4ACD9927-2DC9-9F16-CE35-207920B8143B}"/>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6" name="Picture 5">
            <a:extLst>
              <a:ext uri="{FF2B5EF4-FFF2-40B4-BE49-F238E27FC236}">
                <a16:creationId xmlns:a16="http://schemas.microsoft.com/office/drawing/2014/main" id="{D18DF8CC-E03E-F390-7611-802238F6A58C}"/>
              </a:ext>
            </a:extLst>
          </p:cNvPr>
          <p:cNvPicPr>
            <a:picLocks noChangeAspect="1"/>
          </p:cNvPicPr>
          <p:nvPr/>
        </p:nvPicPr>
        <p:blipFill>
          <a:blip r:embed="rId3"/>
          <a:stretch>
            <a:fillRect/>
          </a:stretch>
        </p:blipFill>
        <p:spPr>
          <a:xfrm>
            <a:off x="4262541" y="893516"/>
            <a:ext cx="4604259" cy="3003798"/>
          </a:xfrm>
          <a:prstGeom prst="rect">
            <a:avLst/>
          </a:prstGeom>
        </p:spPr>
      </p:pic>
      <p:sp>
        <p:nvSpPr>
          <p:cNvPr id="9" name="TextBox 8">
            <a:extLst>
              <a:ext uri="{FF2B5EF4-FFF2-40B4-BE49-F238E27FC236}">
                <a16:creationId xmlns:a16="http://schemas.microsoft.com/office/drawing/2014/main" id="{9BDA40E9-1F46-DCCA-A97D-C7C77FD52FF7}"/>
              </a:ext>
            </a:extLst>
          </p:cNvPr>
          <p:cNvSpPr txBox="1"/>
          <p:nvPr/>
        </p:nvSpPr>
        <p:spPr>
          <a:xfrm>
            <a:off x="6234634" y="3988872"/>
            <a:ext cx="2513830" cy="253916"/>
          </a:xfrm>
          <a:prstGeom prst="rect">
            <a:avLst/>
          </a:prstGeom>
          <a:noFill/>
        </p:spPr>
        <p:txBody>
          <a:bodyPr wrap="none" rtlCol="0">
            <a:spAutoFit/>
          </a:bodyPr>
          <a:lstStyle/>
          <a:p>
            <a:r>
              <a:rPr lang="en-US" sz="1050" i="1" dirty="0"/>
              <a:t>Courtesy of L </a:t>
            </a:r>
            <a:r>
              <a:rPr lang="en-US" sz="1050" dirty="0"/>
              <a:t>Fiscarelli, P.</a:t>
            </a:r>
            <a:r>
              <a:rPr lang="pl-PL" sz="1050" dirty="0"/>
              <a:t> T</a:t>
            </a:r>
            <a:r>
              <a:rPr lang="en-US" sz="1050" dirty="0"/>
              <a:t>.</a:t>
            </a:r>
            <a:r>
              <a:rPr lang="pl-PL" sz="1050" dirty="0"/>
              <a:t> Rogacki</a:t>
            </a:r>
            <a:endParaRPr lang="en-GB" sz="1050" dirty="0"/>
          </a:p>
        </p:txBody>
      </p:sp>
      <p:sp>
        <p:nvSpPr>
          <p:cNvPr id="5" name="Footer Placeholder 7">
            <a:extLst>
              <a:ext uri="{FF2B5EF4-FFF2-40B4-BE49-F238E27FC236}">
                <a16:creationId xmlns:a16="http://schemas.microsoft.com/office/drawing/2014/main" id="{3F587BDC-A3C7-A50B-B15C-655692DF560F}"/>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4011571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5111" y="63634"/>
            <a:ext cx="7920000" cy="540000"/>
          </a:xfrm>
        </p:spPr>
        <p:txBody>
          <a:bodyPr/>
          <a:lstStyle/>
          <a:p>
            <a:r>
              <a:rPr lang="en-US" dirty="0"/>
              <a:t>Magnetic t</a:t>
            </a:r>
            <a:r>
              <a:rPr dirty="0"/>
              <a:t>ransfer function</a:t>
            </a:r>
            <a:r>
              <a:rPr lang="en-US" dirty="0"/>
              <a:t> @ 1.9K</a:t>
            </a:r>
            <a:endParaRPr dirty="0"/>
          </a:p>
        </p:txBody>
      </p:sp>
      <p:cxnSp>
        <p:nvCxnSpPr>
          <p:cNvPr id="4" name="Straight Arrow Connector 3">
            <a:extLst>
              <a:ext uri="{FF2B5EF4-FFF2-40B4-BE49-F238E27FC236}">
                <a16:creationId xmlns:a16="http://schemas.microsoft.com/office/drawing/2014/main" id="{B310146C-AD59-0E87-6A32-044F3DAFCBFF}"/>
              </a:ext>
            </a:extLst>
          </p:cNvPr>
          <p:cNvCxnSpPr>
            <a:cxnSpLocks/>
          </p:cNvCxnSpPr>
          <p:nvPr/>
        </p:nvCxnSpPr>
        <p:spPr>
          <a:xfrm>
            <a:off x="2446714" y="1672408"/>
            <a:ext cx="0" cy="685609"/>
          </a:xfrm>
          <a:prstGeom prst="straightConnector1">
            <a:avLst/>
          </a:prstGeom>
          <a:ln w="19050">
            <a:headEnd type="triangle"/>
            <a:tailEnd type="triangle"/>
          </a:ln>
        </p:spPr>
        <p:style>
          <a:lnRef idx="1">
            <a:schemeClr val="accent4"/>
          </a:lnRef>
          <a:fillRef idx="0">
            <a:schemeClr val="accent4"/>
          </a:fillRef>
          <a:effectRef idx="0">
            <a:schemeClr val="accent4"/>
          </a:effectRef>
          <a:fontRef idx="minor">
            <a:schemeClr val="tx1"/>
          </a:fontRef>
        </p:style>
      </p:cxnSp>
      <p:sp>
        <p:nvSpPr>
          <p:cNvPr id="5" name="TextBox 4">
            <a:extLst>
              <a:ext uri="{FF2B5EF4-FFF2-40B4-BE49-F238E27FC236}">
                <a16:creationId xmlns:a16="http://schemas.microsoft.com/office/drawing/2014/main" id="{4456E0C0-DA9E-60B3-C2BA-560AB0DB445F}"/>
              </a:ext>
            </a:extLst>
          </p:cNvPr>
          <p:cNvSpPr txBox="1"/>
          <p:nvPr/>
        </p:nvSpPr>
        <p:spPr>
          <a:xfrm>
            <a:off x="1763688" y="1599405"/>
            <a:ext cx="854557" cy="369332"/>
          </a:xfrm>
          <a:prstGeom prst="rect">
            <a:avLst/>
          </a:prstGeom>
          <a:noFill/>
        </p:spPr>
        <p:txBody>
          <a:bodyPr wrap="square" rtlCol="0">
            <a:spAutoFit/>
          </a:bodyPr>
          <a:lstStyle/>
          <a:p>
            <a:r>
              <a:rPr lang="en-US" dirty="0">
                <a:solidFill>
                  <a:srgbClr val="C00000"/>
                </a:solidFill>
              </a:rPr>
              <a:t>0.4%</a:t>
            </a:r>
            <a:endParaRPr lang="en-GB" dirty="0">
              <a:solidFill>
                <a:srgbClr val="C00000"/>
              </a:solidFill>
            </a:endParaRPr>
          </a:p>
        </p:txBody>
      </p:sp>
      <p:sp>
        <p:nvSpPr>
          <p:cNvPr id="9" name="TextBox 8">
            <a:extLst>
              <a:ext uri="{FF2B5EF4-FFF2-40B4-BE49-F238E27FC236}">
                <a16:creationId xmlns:a16="http://schemas.microsoft.com/office/drawing/2014/main" id="{8898A804-0FF8-5A60-E9F5-ACF04715FB70}"/>
              </a:ext>
            </a:extLst>
          </p:cNvPr>
          <p:cNvSpPr txBox="1"/>
          <p:nvPr/>
        </p:nvSpPr>
        <p:spPr>
          <a:xfrm>
            <a:off x="6389763" y="4324022"/>
            <a:ext cx="2087491" cy="461665"/>
          </a:xfrm>
          <a:prstGeom prst="rect">
            <a:avLst/>
          </a:prstGeom>
          <a:noFill/>
        </p:spPr>
        <p:txBody>
          <a:bodyPr wrap="square">
            <a:spAutoFit/>
          </a:bodyPr>
          <a:lstStyle/>
          <a:p>
            <a:r>
              <a:rPr lang="en-GB" sz="1200" u="sng" dirty="0">
                <a:solidFill>
                  <a:srgbClr val="004A00"/>
                </a:solidFill>
                <a:latin typeface="Tahoma" panose="020B060403050404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Warm TF: </a:t>
            </a:r>
            <a:r>
              <a:rPr lang="en-GB" sz="1200" u="sng" dirty="0">
                <a:solidFill>
                  <a:srgbClr val="004A00"/>
                </a:solidFill>
                <a:latin typeface="Tahoma" panose="020B0604030504040204" pitchFamily="34" charset="0"/>
                <a:ea typeface="Calibri" panose="020F0502020204030204" pitchFamily="34" charset="0"/>
              </a:rPr>
              <a:t>EDMS </a:t>
            </a:r>
            <a:r>
              <a:rPr lang="en-GB" sz="1200" dirty="0">
                <a:solidFill>
                  <a:srgbClr val="004A00"/>
                </a:solidFill>
                <a:effectLst/>
                <a:latin typeface="Tahoma" panose="020B060403050404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1185245/</a:t>
            </a:r>
            <a:endParaRPr lang="en-GB" sz="1200" dirty="0">
              <a:solidFill>
                <a:srgbClr val="004A00"/>
              </a:solidFill>
              <a:effectLst/>
              <a:latin typeface="Tahoma" panose="020B0604030504040204" pitchFamily="34" charset="0"/>
              <a:ea typeface="Calibri" panose="020F0502020204030204" pitchFamily="34" charset="0"/>
            </a:endParaRPr>
          </a:p>
          <a:p>
            <a:r>
              <a:rPr lang="en-GB" sz="1200" dirty="0">
                <a:solidFill>
                  <a:srgbClr val="004A00"/>
                </a:solidFill>
                <a:latin typeface="Tahoma" panose="020B0604030504040204" pitchFamily="34" charset="0"/>
                <a:ea typeface="Calibri" panose="020F0502020204030204" pitchFamily="34" charset="0"/>
              </a:rPr>
              <a:t>Cold TF: EDMS </a:t>
            </a:r>
            <a:r>
              <a:rPr lang="en-GB" sz="1200" dirty="0">
                <a:solidFill>
                  <a:srgbClr val="004A00"/>
                </a:solidFill>
                <a:latin typeface="Helvetica Neue"/>
              </a:rPr>
              <a:t>2779805/</a:t>
            </a:r>
            <a:r>
              <a:rPr lang="en-GB" sz="1200" dirty="0">
                <a:solidFill>
                  <a:srgbClr val="004A00"/>
                </a:solidFill>
                <a:effectLst/>
                <a:latin typeface="Tahoma" panose="020B0604030504040204" pitchFamily="34" charset="0"/>
                <a:ea typeface="Calibri" panose="020F0502020204030204" pitchFamily="34" charset="0"/>
              </a:rPr>
              <a:t> </a:t>
            </a:r>
            <a:endParaRPr lang="en-GB" sz="2000" dirty="0">
              <a:solidFill>
                <a:srgbClr val="004A00"/>
              </a:solidFill>
              <a:effectLst/>
              <a:latin typeface="Calibri" panose="020F0502020204030204" pitchFamily="34" charset="0"/>
              <a:ea typeface="Calibri" panose="020F0502020204030204" pitchFamily="34" charset="0"/>
            </a:endParaRPr>
          </a:p>
        </p:txBody>
      </p:sp>
      <p:sp>
        <p:nvSpPr>
          <p:cNvPr id="7" name="Picture Placeholder 6">
            <a:extLst>
              <a:ext uri="{FF2B5EF4-FFF2-40B4-BE49-F238E27FC236}">
                <a16:creationId xmlns:a16="http://schemas.microsoft.com/office/drawing/2014/main" id="{BF4D3EE3-D4DB-4B07-6FA6-E4D18B45BD7D}"/>
              </a:ext>
            </a:extLst>
          </p:cNvPr>
          <p:cNvSpPr>
            <a:spLocks noGrp="1"/>
          </p:cNvSpPr>
          <p:nvPr>
            <p:ph type="pic" idx="13"/>
          </p:nvPr>
        </p:nvSpPr>
        <p:spPr>
          <a:xfrm>
            <a:off x="612000" y="914401"/>
            <a:ext cx="7920000" cy="3434736"/>
          </a:xfrm>
        </p:spPr>
      </p:sp>
      <p:pic>
        <p:nvPicPr>
          <p:cNvPr id="12" name="Picture 11">
            <a:extLst>
              <a:ext uri="{FF2B5EF4-FFF2-40B4-BE49-F238E27FC236}">
                <a16:creationId xmlns:a16="http://schemas.microsoft.com/office/drawing/2014/main" id="{F942E653-7967-9C7D-59D1-AD573FEFA45C}"/>
              </a:ext>
            </a:extLst>
          </p:cNvPr>
          <p:cNvPicPr>
            <a:picLocks noChangeAspect="1"/>
          </p:cNvPicPr>
          <p:nvPr/>
        </p:nvPicPr>
        <p:blipFill>
          <a:blip r:embed="rId4"/>
          <a:stretch>
            <a:fillRect/>
          </a:stretch>
        </p:blipFill>
        <p:spPr>
          <a:xfrm>
            <a:off x="548307" y="558887"/>
            <a:ext cx="8226743" cy="3840480"/>
          </a:xfrm>
          <a:prstGeom prst="rect">
            <a:avLst/>
          </a:prstGeom>
        </p:spPr>
      </p:pic>
      <p:grpSp>
        <p:nvGrpSpPr>
          <p:cNvPr id="13" name="Group 12">
            <a:extLst>
              <a:ext uri="{FF2B5EF4-FFF2-40B4-BE49-F238E27FC236}">
                <a16:creationId xmlns:a16="http://schemas.microsoft.com/office/drawing/2014/main" id="{E504E6E9-08AA-9511-6710-E08369A89522}"/>
              </a:ext>
            </a:extLst>
          </p:cNvPr>
          <p:cNvGrpSpPr/>
          <p:nvPr/>
        </p:nvGrpSpPr>
        <p:grpSpPr>
          <a:xfrm>
            <a:off x="7236296" y="1739342"/>
            <a:ext cx="764324" cy="360040"/>
            <a:chOff x="6760004" y="1873792"/>
            <a:chExt cx="764324" cy="360040"/>
          </a:xfrm>
        </p:grpSpPr>
        <p:cxnSp>
          <p:nvCxnSpPr>
            <p:cNvPr id="14" name="Straight Arrow Connector 13">
              <a:extLst>
                <a:ext uri="{FF2B5EF4-FFF2-40B4-BE49-F238E27FC236}">
                  <a16:creationId xmlns:a16="http://schemas.microsoft.com/office/drawing/2014/main" id="{098872A8-D839-9781-4CA2-E0642875C096}"/>
                </a:ext>
              </a:extLst>
            </p:cNvPr>
            <p:cNvCxnSpPr/>
            <p:nvPr/>
          </p:nvCxnSpPr>
          <p:spPr>
            <a:xfrm>
              <a:off x="6760004" y="1873792"/>
              <a:ext cx="0" cy="36004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AF49682F-C0A6-2B52-3F80-68EA5575504E}"/>
                </a:ext>
              </a:extLst>
            </p:cNvPr>
            <p:cNvSpPr txBox="1"/>
            <p:nvPr/>
          </p:nvSpPr>
          <p:spPr>
            <a:xfrm>
              <a:off x="6804249" y="1915312"/>
              <a:ext cx="720079" cy="276999"/>
            </a:xfrm>
            <a:prstGeom prst="rect">
              <a:avLst/>
            </a:prstGeom>
            <a:noFill/>
          </p:spPr>
          <p:txBody>
            <a:bodyPr wrap="square">
              <a:spAutoFit/>
            </a:bodyPr>
            <a:lstStyle/>
            <a:p>
              <a:r>
                <a:rPr lang="en-US" sz="1200" dirty="0">
                  <a:solidFill>
                    <a:schemeClr val="accent5"/>
                  </a:solidFill>
                </a:rPr>
                <a:t>20 units</a:t>
              </a:r>
              <a:endParaRPr lang="en-GB" sz="1200" dirty="0"/>
            </a:p>
          </p:txBody>
        </p:sp>
      </p:grpSp>
      <p:sp>
        <p:nvSpPr>
          <p:cNvPr id="17" name="TextBox 16">
            <a:extLst>
              <a:ext uri="{FF2B5EF4-FFF2-40B4-BE49-F238E27FC236}">
                <a16:creationId xmlns:a16="http://schemas.microsoft.com/office/drawing/2014/main" id="{3EB02BC8-45B6-FC60-FB18-18E2E3ADDD68}"/>
              </a:ext>
            </a:extLst>
          </p:cNvPr>
          <p:cNvSpPr txBox="1"/>
          <p:nvPr/>
        </p:nvSpPr>
        <p:spPr>
          <a:xfrm>
            <a:off x="6632839" y="3629925"/>
            <a:ext cx="1295404" cy="307777"/>
          </a:xfrm>
          <a:prstGeom prst="rect">
            <a:avLst/>
          </a:prstGeom>
          <a:noFill/>
        </p:spPr>
        <p:txBody>
          <a:bodyPr wrap="square" rtlCol="0">
            <a:spAutoFit/>
          </a:bodyPr>
          <a:lstStyle/>
          <a:p>
            <a:r>
              <a:rPr lang="en-US" sz="700" i="1" dirty="0"/>
              <a:t>Courtesy of L </a:t>
            </a:r>
            <a:r>
              <a:rPr lang="en-US" sz="700" dirty="0"/>
              <a:t>Fiscarelli, P.</a:t>
            </a:r>
            <a:r>
              <a:rPr lang="pl-PL" sz="700" dirty="0"/>
              <a:t> T</a:t>
            </a:r>
            <a:r>
              <a:rPr lang="en-US" sz="700" dirty="0"/>
              <a:t>.</a:t>
            </a:r>
            <a:r>
              <a:rPr lang="pl-PL" sz="700" dirty="0"/>
              <a:t> Rogacki</a:t>
            </a:r>
            <a:endParaRPr lang="en-GB" sz="700" dirty="0"/>
          </a:p>
        </p:txBody>
      </p:sp>
      <p:sp>
        <p:nvSpPr>
          <p:cNvPr id="8" name="TextBox 7">
            <a:extLst>
              <a:ext uri="{FF2B5EF4-FFF2-40B4-BE49-F238E27FC236}">
                <a16:creationId xmlns:a16="http://schemas.microsoft.com/office/drawing/2014/main" id="{72497D9E-ADC8-09CB-3309-8986EE0B4C2F}"/>
              </a:ext>
            </a:extLst>
          </p:cNvPr>
          <p:cNvSpPr txBox="1"/>
          <p:nvPr/>
        </p:nvSpPr>
        <p:spPr>
          <a:xfrm>
            <a:off x="611377" y="4282167"/>
            <a:ext cx="5112567" cy="523220"/>
          </a:xfrm>
          <a:prstGeom prst="rect">
            <a:avLst/>
          </a:prstGeom>
          <a:noFill/>
        </p:spPr>
        <p:txBody>
          <a:bodyPr wrap="square">
            <a:spAutoFit/>
          </a:bodyPr>
          <a:lstStyle/>
          <a:p>
            <a:pPr lvl="3"/>
            <a:r>
              <a:rPr lang="en-GB" sz="1400" dirty="0">
                <a:solidFill>
                  <a:schemeClr val="accent5"/>
                </a:solidFill>
              </a:rPr>
              <a:t>Individual powering saturation: &lt; 0.1%</a:t>
            </a:r>
          </a:p>
          <a:p>
            <a:pPr lvl="3"/>
            <a:r>
              <a:rPr lang="en-GB" sz="1400" dirty="0">
                <a:solidFill>
                  <a:schemeClr val="accent5"/>
                </a:solidFill>
              </a:rPr>
              <a:t>Combined powering saturation: -0.15%</a:t>
            </a:r>
            <a:endParaRPr lang="en-GB" sz="1400" dirty="0"/>
          </a:p>
        </p:txBody>
      </p:sp>
      <p:sp>
        <p:nvSpPr>
          <p:cNvPr id="2" name="Footer Placeholder 7">
            <a:extLst>
              <a:ext uri="{FF2B5EF4-FFF2-40B4-BE49-F238E27FC236}">
                <a16:creationId xmlns:a16="http://schemas.microsoft.com/office/drawing/2014/main" id="{2DC12B12-B6D4-FAD2-0D13-CDC318483859}"/>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C68AAEC-1AC6-47AD-96D1-F6F4F6A7AD3A}"/>
              </a:ext>
            </a:extLst>
          </p:cNvPr>
          <p:cNvSpPr>
            <a:spLocks noGrp="1"/>
          </p:cNvSpPr>
          <p:nvPr>
            <p:ph type="title"/>
          </p:nvPr>
        </p:nvSpPr>
        <p:spPr>
          <a:xfrm>
            <a:off x="666116" y="-27273"/>
            <a:ext cx="7920000" cy="540000"/>
          </a:xfrm>
        </p:spPr>
        <p:txBody>
          <a:bodyPr/>
          <a:lstStyle/>
          <a:p>
            <a:r>
              <a:rPr lang="en-GB" sz="3600" dirty="0">
                <a:solidFill>
                  <a:srgbClr val="032FBB"/>
                </a:solidFill>
              </a:rPr>
              <a:t>Summary</a:t>
            </a:r>
          </a:p>
        </p:txBody>
      </p:sp>
      <p:sp>
        <p:nvSpPr>
          <p:cNvPr id="9" name="Content Placeholder 8">
            <a:extLst>
              <a:ext uri="{FF2B5EF4-FFF2-40B4-BE49-F238E27FC236}">
                <a16:creationId xmlns:a16="http://schemas.microsoft.com/office/drawing/2014/main" id="{B23B9C07-EFC8-4034-9028-392F3D56AE8F}"/>
              </a:ext>
            </a:extLst>
          </p:cNvPr>
          <p:cNvSpPr>
            <a:spLocks noGrp="1"/>
          </p:cNvSpPr>
          <p:nvPr>
            <p:ph idx="1"/>
          </p:nvPr>
        </p:nvSpPr>
        <p:spPr>
          <a:xfrm>
            <a:off x="431760" y="587752"/>
            <a:ext cx="8615040" cy="4418130"/>
          </a:xfrm>
        </p:spPr>
        <p:txBody>
          <a:bodyPr>
            <a:noAutofit/>
          </a:bodyPr>
          <a:lstStyle/>
          <a:p>
            <a:r>
              <a:rPr lang="en-GB" sz="1600" b="1" dirty="0"/>
              <a:t>MCBRDP4 magnet cold test was completed successfully last August 2022. It featured best training performances at both 4.5 K and 1.9 K including compliant electrical insulation levels. </a:t>
            </a:r>
          </a:p>
          <a:p>
            <a:pPr lvl="1"/>
            <a:r>
              <a:rPr lang="en-GB" sz="1600" dirty="0"/>
              <a:t>Maximum number of </a:t>
            </a:r>
            <a:r>
              <a:rPr lang="en-GB" sz="1600" b="1" dirty="0"/>
              <a:t>14 training quenches at 4.5 K, no further quenches to ultimate current at 1.9K.</a:t>
            </a:r>
          </a:p>
          <a:p>
            <a:r>
              <a:rPr lang="en-GB" sz="1600" dirty="0"/>
              <a:t>MCBRDP4 apertures and magnet assembly were carried out at CERN in SMT lab, </a:t>
            </a:r>
            <a:r>
              <a:rPr lang="en-GB" sz="1600" b="1" dirty="0"/>
              <a:t>passing all main QC tests </a:t>
            </a:r>
            <a:r>
              <a:rPr lang="en-GB" sz="1600" dirty="0"/>
              <a:t>( </a:t>
            </a:r>
            <a:r>
              <a:rPr lang="en-GB" sz="1600" i="1" dirty="0"/>
              <a:t>dimensional, electrical Hi pot insulation test levels, RT &amp; cold magnetic measurement)</a:t>
            </a:r>
          </a:p>
          <a:p>
            <a:pPr lvl="1"/>
            <a:r>
              <a:rPr lang="en-GB" sz="1400" i="1" dirty="0"/>
              <a:t>integral normal multipole &lt; 2 units in single aperture, main field strength of MCBRDP4 as expected</a:t>
            </a:r>
          </a:p>
          <a:p>
            <a:pPr lvl="1"/>
            <a:r>
              <a:rPr lang="en-GB" sz="1400" i="1" dirty="0"/>
              <a:t>b</a:t>
            </a:r>
            <a:r>
              <a:rPr lang="en-GB" sz="1200" i="1" dirty="0"/>
              <a:t>3</a:t>
            </a:r>
            <a:r>
              <a:rPr lang="en-GB" sz="1400" i="1" dirty="0"/>
              <a:t> and a</a:t>
            </a:r>
            <a:r>
              <a:rPr lang="en-GB" sz="1200" i="1" dirty="0"/>
              <a:t>3</a:t>
            </a:r>
            <a:r>
              <a:rPr lang="en-GB" sz="1400" i="1" dirty="0"/>
              <a:t> within 10 units in magnet for all nominal powering combinations</a:t>
            </a:r>
          </a:p>
          <a:p>
            <a:pPr lvl="1"/>
            <a:r>
              <a:rPr lang="en-US" sz="1600" b="1" dirty="0"/>
              <a:t>electrical joint resistances verified at 7-8 </a:t>
            </a:r>
            <a:r>
              <a:rPr lang="en-US" sz="1600" b="1" dirty="0" err="1"/>
              <a:t>nOhms</a:t>
            </a:r>
            <a:r>
              <a:rPr lang="en-US" sz="1600" b="1" dirty="0"/>
              <a:t> </a:t>
            </a:r>
            <a:r>
              <a:rPr lang="en-US" sz="1600" dirty="0"/>
              <a:t>at 1.9K.</a:t>
            </a:r>
            <a:endParaRPr lang="en-GB" sz="1600" i="1" dirty="0"/>
          </a:p>
          <a:p>
            <a:r>
              <a:rPr lang="en-GB" sz="1600" dirty="0"/>
              <a:t>Upgrade of manufacture processes controls, new diagnostics as valuable insights in  knowledge on CCTs. Further updates of MCBRD magnetic model done.</a:t>
            </a:r>
          </a:p>
          <a:p>
            <a:pPr marL="0" indent="0" algn="ctr">
              <a:buNone/>
            </a:pPr>
            <a:r>
              <a:rPr lang="en-GB" sz="1800" b="1" dirty="0"/>
              <a:t>.</a:t>
            </a:r>
          </a:p>
          <a:p>
            <a:pPr lvl="1" algn="just"/>
            <a:endParaRPr lang="en-GB" sz="1600" dirty="0"/>
          </a:p>
          <a:p>
            <a:pPr lvl="1" algn="just"/>
            <a:endParaRPr lang="en-GB" sz="1600" dirty="0"/>
          </a:p>
          <a:p>
            <a:pPr marL="0" indent="0">
              <a:buNone/>
            </a:pPr>
            <a:r>
              <a:rPr lang="en-GB" sz="1600" dirty="0"/>
              <a:t>•</a:t>
            </a:r>
          </a:p>
        </p:txBody>
      </p:sp>
      <p:sp>
        <p:nvSpPr>
          <p:cNvPr id="7" name="Slide Number Placeholder 6">
            <a:extLst>
              <a:ext uri="{FF2B5EF4-FFF2-40B4-BE49-F238E27FC236}">
                <a16:creationId xmlns:a16="http://schemas.microsoft.com/office/drawing/2014/main" id="{FE2898F4-D554-4E89-93CF-C110257E2908}"/>
              </a:ext>
            </a:extLst>
          </p:cNvPr>
          <p:cNvSpPr>
            <a:spLocks noGrp="1"/>
          </p:cNvSpPr>
          <p:nvPr>
            <p:ph type="sldNum" sz="quarter" idx="12"/>
          </p:nvPr>
        </p:nvSpPr>
        <p:spPr/>
        <p:txBody>
          <a:bodyPr/>
          <a:lstStyle/>
          <a:p>
            <a:fld id="{BFDCA1C4-9514-7B4F-976F-D92F7E296653}" type="slidenum">
              <a:rPr lang="fr-FR" smtClean="0"/>
              <a:pPr/>
              <a:t>23</a:t>
            </a:fld>
            <a:endParaRPr lang="fr-FR"/>
          </a:p>
        </p:txBody>
      </p:sp>
      <p:sp>
        <p:nvSpPr>
          <p:cNvPr id="2" name="TextBox 1">
            <a:extLst>
              <a:ext uri="{FF2B5EF4-FFF2-40B4-BE49-F238E27FC236}">
                <a16:creationId xmlns:a16="http://schemas.microsoft.com/office/drawing/2014/main" id="{9382D53E-DC94-2B4A-A556-61C1FBB60AA4}"/>
              </a:ext>
            </a:extLst>
          </p:cNvPr>
          <p:cNvSpPr txBox="1"/>
          <p:nvPr/>
        </p:nvSpPr>
        <p:spPr>
          <a:xfrm>
            <a:off x="867285" y="4024810"/>
            <a:ext cx="7470576" cy="584775"/>
          </a:xfrm>
          <a:prstGeom prst="rect">
            <a:avLst/>
          </a:prstGeom>
          <a:solidFill>
            <a:srgbClr val="FEEAD8">
              <a:alpha val="50980"/>
            </a:srgbClr>
          </a:solidFill>
          <a:ln>
            <a:solidFill>
              <a:schemeClr val="accent6">
                <a:lumMod val="20000"/>
                <a:lumOff val="80000"/>
              </a:schemeClr>
            </a:solidFill>
          </a:ln>
        </p:spPr>
        <p:txBody>
          <a:bodyPr wrap="square" rtlCol="0">
            <a:spAutoFit/>
          </a:bodyPr>
          <a:lstStyle/>
          <a:p>
            <a:pPr marL="0" indent="0" algn="ctr">
              <a:buNone/>
            </a:pPr>
            <a:r>
              <a:rPr lang="en-GB" sz="1600" b="1" dirty="0"/>
              <a:t>Overall, MCBRDP4 constitutes an excellent reference baseline for design, </a:t>
            </a:r>
          </a:p>
          <a:p>
            <a:pPr algn="ctr"/>
            <a:r>
              <a:rPr lang="en-GB" sz="1600" b="1" dirty="0"/>
              <a:t>the series manufacture and CCT magnet performances.</a:t>
            </a:r>
            <a:endParaRPr lang="en-US" sz="1600" dirty="0"/>
          </a:p>
        </p:txBody>
      </p:sp>
      <p:sp>
        <p:nvSpPr>
          <p:cNvPr id="3" name="Footer Placeholder 7">
            <a:extLst>
              <a:ext uri="{FF2B5EF4-FFF2-40B4-BE49-F238E27FC236}">
                <a16:creationId xmlns:a16="http://schemas.microsoft.com/office/drawing/2014/main" id="{8B96139E-AEA0-7A0F-B20D-20DF1C1E673B}"/>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2484901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DBA82-EAA9-C076-B1AA-B738725B9BBF}"/>
              </a:ext>
            </a:extLst>
          </p:cNvPr>
          <p:cNvSpPr>
            <a:spLocks noGrp="1"/>
          </p:cNvSpPr>
          <p:nvPr>
            <p:ph type="title"/>
          </p:nvPr>
        </p:nvSpPr>
        <p:spPr>
          <a:xfrm>
            <a:off x="946800" y="394830"/>
            <a:ext cx="7920000" cy="540000"/>
          </a:xfrm>
        </p:spPr>
        <p:txBody>
          <a:bodyPr/>
          <a:lstStyle/>
          <a:p>
            <a:r>
              <a:rPr lang="en-US" dirty="0"/>
              <a:t>Acknowledgements to all contributors</a:t>
            </a:r>
            <a:endParaRPr lang="en-GB" dirty="0"/>
          </a:p>
        </p:txBody>
      </p:sp>
      <p:pic>
        <p:nvPicPr>
          <p:cNvPr id="7" name="Content Placeholder 6" descr="Two people standing next to a machine&#10;&#10;Description automatically generated with medium confidence">
            <a:extLst>
              <a:ext uri="{FF2B5EF4-FFF2-40B4-BE49-F238E27FC236}">
                <a16:creationId xmlns:a16="http://schemas.microsoft.com/office/drawing/2014/main" id="{5F15F9DC-340B-2D3A-6C09-9203A1BC473A}"/>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2963667" y="1584615"/>
            <a:ext cx="1800200" cy="2327604"/>
          </a:xfrm>
        </p:spPr>
      </p:pic>
      <p:sp>
        <p:nvSpPr>
          <p:cNvPr id="5" name="Slide Number Placeholder 4">
            <a:extLst>
              <a:ext uri="{FF2B5EF4-FFF2-40B4-BE49-F238E27FC236}">
                <a16:creationId xmlns:a16="http://schemas.microsoft.com/office/drawing/2014/main" id="{4D08B8B3-2E0F-71AE-249B-C96C162D30A8}"/>
              </a:ext>
            </a:extLst>
          </p:cNvPr>
          <p:cNvSpPr>
            <a:spLocks noGrp="1"/>
          </p:cNvSpPr>
          <p:nvPr>
            <p:ph type="sldNum" sz="quarter" idx="12"/>
          </p:nvPr>
        </p:nvSpPr>
        <p:spPr/>
        <p:txBody>
          <a:bodyPr/>
          <a:lstStyle/>
          <a:p>
            <a:fld id="{BFDCA1C4-9514-7B4F-976F-D92F7E296653}" type="slidenum">
              <a:rPr lang="fr-FR" smtClean="0"/>
              <a:pPr/>
              <a:t>24</a:t>
            </a:fld>
            <a:endParaRPr lang="fr-FR"/>
          </a:p>
        </p:txBody>
      </p:sp>
      <p:sp>
        <p:nvSpPr>
          <p:cNvPr id="3" name="TextBox 2">
            <a:extLst>
              <a:ext uri="{FF2B5EF4-FFF2-40B4-BE49-F238E27FC236}">
                <a16:creationId xmlns:a16="http://schemas.microsoft.com/office/drawing/2014/main" id="{DC789194-40BF-8348-4BC3-6EB45CB21330}"/>
              </a:ext>
            </a:extLst>
          </p:cNvPr>
          <p:cNvSpPr txBox="1"/>
          <p:nvPr/>
        </p:nvSpPr>
        <p:spPr>
          <a:xfrm>
            <a:off x="129157" y="3928509"/>
            <a:ext cx="4831581" cy="307777"/>
          </a:xfrm>
          <a:prstGeom prst="rect">
            <a:avLst/>
          </a:prstGeom>
          <a:noFill/>
        </p:spPr>
        <p:txBody>
          <a:bodyPr wrap="square" rtlCol="0">
            <a:spAutoFit/>
          </a:bodyPr>
          <a:lstStyle/>
          <a:p>
            <a:r>
              <a:rPr lang="en-US" sz="1400" i="1" dirty="0">
                <a:solidFill>
                  <a:srgbClr val="032FBB"/>
                </a:solidFill>
              </a:rPr>
              <a:t>MCBRDP4 apertures and magnet assembly </a:t>
            </a:r>
            <a:r>
              <a:rPr lang="en-US" sz="1400" dirty="0">
                <a:solidFill>
                  <a:srgbClr val="032FBB"/>
                </a:solidFill>
              </a:rPr>
              <a:t>at 927 (</a:t>
            </a:r>
            <a:r>
              <a:rPr lang="en-US" sz="1400" i="1" dirty="0">
                <a:solidFill>
                  <a:srgbClr val="032FBB"/>
                </a:solidFill>
              </a:rPr>
              <a:t>SMT)</a:t>
            </a:r>
            <a:endParaRPr lang="en-GB" sz="1400" dirty="0">
              <a:solidFill>
                <a:srgbClr val="032FBB"/>
              </a:solidFill>
            </a:endParaRPr>
          </a:p>
        </p:txBody>
      </p:sp>
      <p:sp>
        <p:nvSpPr>
          <p:cNvPr id="9" name="TextBox 8">
            <a:extLst>
              <a:ext uri="{FF2B5EF4-FFF2-40B4-BE49-F238E27FC236}">
                <a16:creationId xmlns:a16="http://schemas.microsoft.com/office/drawing/2014/main" id="{7A026A17-6252-8B65-CEE6-81C604CDB59D}"/>
              </a:ext>
            </a:extLst>
          </p:cNvPr>
          <p:cNvSpPr txBox="1"/>
          <p:nvPr/>
        </p:nvSpPr>
        <p:spPr>
          <a:xfrm>
            <a:off x="6563662" y="3913969"/>
            <a:ext cx="1968778" cy="523220"/>
          </a:xfrm>
          <a:prstGeom prst="rect">
            <a:avLst/>
          </a:prstGeom>
          <a:noFill/>
        </p:spPr>
        <p:txBody>
          <a:bodyPr wrap="square" rtlCol="0">
            <a:spAutoFit/>
          </a:bodyPr>
          <a:lstStyle/>
          <a:p>
            <a:r>
              <a:rPr lang="en-US" sz="1400" i="1" dirty="0">
                <a:solidFill>
                  <a:srgbClr val="032FBB"/>
                </a:solidFill>
              </a:rPr>
              <a:t>MCBRDP4 in SM18 cryostat insert</a:t>
            </a:r>
            <a:endParaRPr lang="en-GB" sz="1400" i="1" dirty="0">
              <a:solidFill>
                <a:srgbClr val="032FBB"/>
              </a:solidFill>
            </a:endParaRPr>
          </a:p>
        </p:txBody>
      </p:sp>
      <p:pic>
        <p:nvPicPr>
          <p:cNvPr id="8" name="Picture 7" descr="A picture containing text, indoor, several, stack&#10;&#10;Description automatically generated">
            <a:extLst>
              <a:ext uri="{FF2B5EF4-FFF2-40B4-BE49-F238E27FC236}">
                <a16:creationId xmlns:a16="http://schemas.microsoft.com/office/drawing/2014/main" id="{ED127EA5-F40F-2B19-6B16-5F30F2D86E0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4297980" y="1464527"/>
            <a:ext cx="2797362" cy="2098022"/>
          </a:xfrm>
          <a:prstGeom prst="rect">
            <a:avLst/>
          </a:prstGeom>
        </p:spPr>
      </p:pic>
      <p:pic>
        <p:nvPicPr>
          <p:cNvPr id="10" name="Picture 9">
            <a:extLst>
              <a:ext uri="{FF2B5EF4-FFF2-40B4-BE49-F238E27FC236}">
                <a16:creationId xmlns:a16="http://schemas.microsoft.com/office/drawing/2014/main" id="{AEA2AA37-BBB7-8061-9D59-EE4B61E4EC7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636" y="1207432"/>
            <a:ext cx="3308856" cy="2704787"/>
          </a:xfrm>
          <a:prstGeom prst="rect">
            <a:avLst/>
          </a:prstGeom>
        </p:spPr>
      </p:pic>
      <p:pic>
        <p:nvPicPr>
          <p:cNvPr id="6" name="Picture 5" descr="A picture containing farm machine, outdoor object&#10;&#10;Description automatically generated">
            <a:extLst>
              <a:ext uri="{FF2B5EF4-FFF2-40B4-BE49-F238E27FC236}">
                <a16:creationId xmlns:a16="http://schemas.microsoft.com/office/drawing/2014/main" id="{5B1F5DD0-D06F-77FB-A7EE-FBEB145DEF85}"/>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5400000">
            <a:off x="6432684" y="1417873"/>
            <a:ext cx="2797363" cy="2171387"/>
          </a:xfrm>
          <a:prstGeom prst="rect">
            <a:avLst/>
          </a:prstGeom>
        </p:spPr>
      </p:pic>
      <p:sp>
        <p:nvSpPr>
          <p:cNvPr id="13" name="Footer Placeholder 7">
            <a:extLst>
              <a:ext uri="{FF2B5EF4-FFF2-40B4-BE49-F238E27FC236}">
                <a16:creationId xmlns:a16="http://schemas.microsoft.com/office/drawing/2014/main" id="{D687838D-62D8-DE1C-CBA4-1258DCCE81BD}"/>
              </a:ext>
            </a:extLst>
          </p:cNvPr>
          <p:cNvSpPr txBox="1">
            <a:spLocks/>
          </p:cNvSpPr>
          <p:nvPr/>
        </p:nvSpPr>
        <p:spPr>
          <a:xfrm>
            <a:off x="1907704" y="4751551"/>
            <a:ext cx="6550800" cy="270000"/>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12nd Hi-</a:t>
            </a:r>
            <a:r>
              <a:rPr lang="en-US" dirty="0" err="1"/>
              <a:t>Lumi</a:t>
            </a:r>
            <a:r>
              <a:rPr lang="en-US" dirty="0"/>
              <a:t> week meeting | MCBRDP4 manufacture and test             A. Foussat                  2022-09-20</a:t>
            </a:r>
          </a:p>
        </p:txBody>
      </p:sp>
      <p:sp>
        <p:nvSpPr>
          <p:cNvPr id="4" name="TextBox 3">
            <a:extLst>
              <a:ext uri="{FF2B5EF4-FFF2-40B4-BE49-F238E27FC236}">
                <a16:creationId xmlns:a16="http://schemas.microsoft.com/office/drawing/2014/main" id="{F9779231-4A7B-E9C9-BDA0-23B4E92A69D7}"/>
              </a:ext>
            </a:extLst>
          </p:cNvPr>
          <p:cNvSpPr txBox="1"/>
          <p:nvPr/>
        </p:nvSpPr>
        <p:spPr>
          <a:xfrm>
            <a:off x="323528" y="4370360"/>
            <a:ext cx="7754430" cy="338554"/>
          </a:xfrm>
          <a:prstGeom prst="rect">
            <a:avLst/>
          </a:prstGeom>
          <a:noFill/>
        </p:spPr>
        <p:txBody>
          <a:bodyPr wrap="none" rtlCol="0">
            <a:spAutoFit/>
          </a:bodyPr>
          <a:lstStyle/>
          <a:p>
            <a:r>
              <a:rPr lang="en-US" sz="1600" b="1" i="1" dirty="0"/>
              <a:t>Thanks to H. Felice, E. Todesco and G. Kirby for steady support to the project</a:t>
            </a:r>
            <a:endParaRPr lang="en-GB" sz="1600" b="1" i="1" dirty="0"/>
          </a:p>
        </p:txBody>
      </p:sp>
    </p:spTree>
    <p:extLst>
      <p:ext uri="{BB962C8B-B14F-4D97-AF65-F5344CB8AC3E}">
        <p14:creationId xmlns:p14="http://schemas.microsoft.com/office/powerpoint/2010/main" val="514395524"/>
      </p:ext>
    </p:extLst>
  </p:cSld>
  <p:clrMapOvr>
    <a:overrideClrMapping bg1="lt1" tx1="dk1" bg2="lt2" tx2="dk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D975B57-8E71-C3ED-498B-693420817A36}"/>
              </a:ext>
            </a:extLst>
          </p:cNvPr>
          <p:cNvPicPr>
            <a:picLocks noChangeAspect="1"/>
          </p:cNvPicPr>
          <p:nvPr/>
        </p:nvPicPr>
        <p:blipFill>
          <a:blip r:embed="rId2"/>
          <a:stretch>
            <a:fillRect/>
          </a:stretch>
        </p:blipFill>
        <p:spPr>
          <a:xfrm>
            <a:off x="0" y="7518"/>
            <a:ext cx="9144000" cy="5036395"/>
          </a:xfrm>
          <a:prstGeom prst="rect">
            <a:avLst/>
          </a:prstGeom>
        </p:spPr>
      </p:pic>
      <p:sp>
        <p:nvSpPr>
          <p:cNvPr id="7" name="Slide Number Placeholder 6">
            <a:extLst>
              <a:ext uri="{FF2B5EF4-FFF2-40B4-BE49-F238E27FC236}">
                <a16:creationId xmlns:a16="http://schemas.microsoft.com/office/drawing/2014/main" id="{EB65D913-CDE2-452E-A2DD-E1BF1A06AE4A}"/>
              </a:ext>
            </a:extLst>
          </p:cNvPr>
          <p:cNvSpPr>
            <a:spLocks noGrp="1"/>
          </p:cNvSpPr>
          <p:nvPr>
            <p:ph type="sldNum" sz="quarter" idx="12"/>
          </p:nvPr>
        </p:nvSpPr>
        <p:spPr/>
        <p:txBody>
          <a:bodyPr/>
          <a:lstStyle/>
          <a:p>
            <a:fld id="{BFDCA1C4-9514-7B4F-976F-D92F7E296653}" type="slidenum">
              <a:rPr lang="fr-FR" smtClean="0"/>
              <a:pPr/>
              <a:t>25</a:t>
            </a:fld>
            <a:endParaRPr lang="fr-FR"/>
          </a:p>
        </p:txBody>
      </p:sp>
      <p:sp>
        <p:nvSpPr>
          <p:cNvPr id="4" name="Titre 1">
            <a:extLst>
              <a:ext uri="{FF2B5EF4-FFF2-40B4-BE49-F238E27FC236}">
                <a16:creationId xmlns:a16="http://schemas.microsoft.com/office/drawing/2014/main" id="{63D8707C-800D-8C2B-5A85-643F4A28130E}"/>
              </a:ext>
            </a:extLst>
          </p:cNvPr>
          <p:cNvSpPr txBox="1">
            <a:spLocks/>
          </p:cNvSpPr>
          <p:nvPr/>
        </p:nvSpPr>
        <p:spPr>
          <a:xfrm>
            <a:off x="1187624" y="2715766"/>
            <a:ext cx="6440400" cy="12258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i="1" kern="1200">
                <a:solidFill>
                  <a:schemeClr val="tx2"/>
                </a:solidFill>
                <a:latin typeface="+mj-lt"/>
                <a:ea typeface="+mj-ea"/>
                <a:cs typeface="+mj-cs"/>
              </a:defRPr>
            </a:lvl1pPr>
          </a:lstStyle>
          <a:p>
            <a:r>
              <a:rPr lang="en-GB" sz="3200" dirty="0">
                <a:solidFill>
                  <a:schemeClr val="bg1"/>
                </a:solidFill>
              </a:rPr>
              <a:t>Thanks for your attention</a:t>
            </a:r>
          </a:p>
        </p:txBody>
      </p:sp>
      <p:pic>
        <p:nvPicPr>
          <p:cNvPr id="6" name="Image 6" descr="HLU-logoN-title.png">
            <a:extLst>
              <a:ext uri="{FF2B5EF4-FFF2-40B4-BE49-F238E27FC236}">
                <a16:creationId xmlns:a16="http://schemas.microsoft.com/office/drawing/2014/main" id="{5D0237E5-EF73-B9C1-F921-BF85C1444D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504" y="99587"/>
            <a:ext cx="1810504" cy="733884"/>
          </a:xfrm>
          <a:prstGeom prst="rect">
            <a:avLst/>
          </a:prstGeom>
          <a:solidFill>
            <a:schemeClr val="bg1"/>
          </a:solidFill>
        </p:spPr>
      </p:pic>
    </p:spTree>
    <p:extLst>
      <p:ext uri="{BB962C8B-B14F-4D97-AF65-F5344CB8AC3E}">
        <p14:creationId xmlns:p14="http://schemas.microsoft.com/office/powerpoint/2010/main" val="20019014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65D913-CDE2-452E-A2DD-E1BF1A06AE4A}"/>
              </a:ext>
            </a:extLst>
          </p:cNvPr>
          <p:cNvSpPr>
            <a:spLocks noGrp="1"/>
          </p:cNvSpPr>
          <p:nvPr>
            <p:ph type="sldNum" sz="quarter" idx="12"/>
          </p:nvPr>
        </p:nvSpPr>
        <p:spPr/>
        <p:txBody>
          <a:bodyPr/>
          <a:lstStyle/>
          <a:p>
            <a:fld id="{BFDCA1C4-9514-7B4F-976F-D92F7E296653}" type="slidenum">
              <a:rPr lang="fr-FR" smtClean="0"/>
              <a:pPr/>
              <a:t>26</a:t>
            </a:fld>
            <a:endParaRPr lang="fr-FR"/>
          </a:p>
        </p:txBody>
      </p:sp>
      <p:sp>
        <p:nvSpPr>
          <p:cNvPr id="4" name="Titre 1">
            <a:extLst>
              <a:ext uri="{FF2B5EF4-FFF2-40B4-BE49-F238E27FC236}">
                <a16:creationId xmlns:a16="http://schemas.microsoft.com/office/drawing/2014/main" id="{63D8707C-800D-8C2B-5A85-643F4A28130E}"/>
              </a:ext>
            </a:extLst>
          </p:cNvPr>
          <p:cNvSpPr txBox="1">
            <a:spLocks/>
          </p:cNvSpPr>
          <p:nvPr/>
        </p:nvSpPr>
        <p:spPr>
          <a:xfrm>
            <a:off x="1187624" y="2715766"/>
            <a:ext cx="6440400" cy="12258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i="1" kern="1200">
                <a:solidFill>
                  <a:schemeClr val="tx2"/>
                </a:solidFill>
                <a:latin typeface="+mj-lt"/>
                <a:ea typeface="+mj-ea"/>
                <a:cs typeface="+mj-cs"/>
              </a:defRPr>
            </a:lvl1pPr>
          </a:lstStyle>
          <a:p>
            <a:r>
              <a:rPr lang="en-GB" sz="3200" dirty="0">
                <a:solidFill>
                  <a:schemeClr val="bg1"/>
                </a:solidFill>
              </a:rPr>
              <a:t>Thanks for your attention</a:t>
            </a:r>
          </a:p>
        </p:txBody>
      </p:sp>
      <p:sp>
        <p:nvSpPr>
          <p:cNvPr id="8" name="Title 1">
            <a:extLst>
              <a:ext uri="{FF2B5EF4-FFF2-40B4-BE49-F238E27FC236}">
                <a16:creationId xmlns:a16="http://schemas.microsoft.com/office/drawing/2014/main" id="{32A6A3E8-E299-6BA0-704E-1AB810CA2997}"/>
              </a:ext>
            </a:extLst>
          </p:cNvPr>
          <p:cNvSpPr>
            <a:spLocks noGrp="1"/>
          </p:cNvSpPr>
          <p:nvPr>
            <p:ph type="title"/>
          </p:nvPr>
        </p:nvSpPr>
        <p:spPr>
          <a:xfrm>
            <a:off x="612000" y="2301750"/>
            <a:ext cx="7920000" cy="540000"/>
          </a:xfrm>
        </p:spPr>
        <p:txBody>
          <a:bodyPr/>
          <a:lstStyle/>
          <a:p>
            <a:r>
              <a:rPr lang="en-US" sz="4000" dirty="0"/>
              <a:t>Back up slides</a:t>
            </a:r>
            <a:endParaRPr lang="en-GB" sz="4000" dirty="0"/>
          </a:p>
        </p:txBody>
      </p:sp>
    </p:spTree>
    <p:extLst>
      <p:ext uri="{BB962C8B-B14F-4D97-AF65-F5344CB8AC3E}">
        <p14:creationId xmlns:p14="http://schemas.microsoft.com/office/powerpoint/2010/main" val="26606365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865A2-AD7C-9893-3575-AC6E72A5068A}"/>
              </a:ext>
            </a:extLst>
          </p:cNvPr>
          <p:cNvSpPr>
            <a:spLocks noGrp="1"/>
          </p:cNvSpPr>
          <p:nvPr>
            <p:ph type="title"/>
          </p:nvPr>
        </p:nvSpPr>
        <p:spPr>
          <a:xfrm>
            <a:off x="910029" y="53859"/>
            <a:ext cx="7920000" cy="540000"/>
          </a:xfrm>
        </p:spPr>
        <p:txBody>
          <a:bodyPr/>
          <a:lstStyle/>
          <a:p>
            <a:r>
              <a:rPr lang="en-US" dirty="0"/>
              <a:t>Canted </a:t>
            </a:r>
            <a:r>
              <a:rPr lang="en-US" dirty="0" err="1"/>
              <a:t>Cosinus</a:t>
            </a:r>
            <a:r>
              <a:rPr lang="en-US" dirty="0"/>
              <a:t> Theta (CCT) features </a:t>
            </a:r>
            <a:endParaRPr lang="en-GB" dirty="0"/>
          </a:p>
        </p:txBody>
      </p:sp>
      <p:sp>
        <p:nvSpPr>
          <p:cNvPr id="3" name="Content Placeholder 2">
            <a:extLst>
              <a:ext uri="{FF2B5EF4-FFF2-40B4-BE49-F238E27FC236}">
                <a16:creationId xmlns:a16="http://schemas.microsoft.com/office/drawing/2014/main" id="{EDCA7E2A-C822-2C2D-4959-46ACE30DB1E7}"/>
              </a:ext>
            </a:extLst>
          </p:cNvPr>
          <p:cNvSpPr>
            <a:spLocks noGrp="1"/>
          </p:cNvSpPr>
          <p:nvPr>
            <p:ph idx="1"/>
          </p:nvPr>
        </p:nvSpPr>
        <p:spPr>
          <a:xfrm>
            <a:off x="371568" y="835902"/>
            <a:ext cx="5139922" cy="3680222"/>
          </a:xfrm>
        </p:spPr>
        <p:txBody>
          <a:bodyPr>
            <a:normAutofit/>
          </a:bodyPr>
          <a:lstStyle/>
          <a:p>
            <a:r>
              <a:rPr lang="en-US" sz="2000" dirty="0"/>
              <a:t>Although much is known on the benefits and cons of CCT coils (economical construction way in 3-5 T range SC magnets, stress managed magnet, nearly perfect cos-theta coils, field </a:t>
            </a:r>
            <a:r>
              <a:rPr lang="en-GB" sz="2000" dirty="0"/>
              <a:t>errors superposition ability, least field efficiency), the P4 has been focusing on the </a:t>
            </a:r>
            <a:r>
              <a:rPr lang="en-GB" sz="2000"/>
              <a:t>manufacture QC </a:t>
            </a:r>
            <a:r>
              <a:rPr lang="en-GB" sz="2000" dirty="0"/>
              <a:t>details.</a:t>
            </a:r>
          </a:p>
        </p:txBody>
      </p:sp>
      <p:sp>
        <p:nvSpPr>
          <p:cNvPr id="4" name="Slide Number Placeholder 3">
            <a:extLst>
              <a:ext uri="{FF2B5EF4-FFF2-40B4-BE49-F238E27FC236}">
                <a16:creationId xmlns:a16="http://schemas.microsoft.com/office/drawing/2014/main" id="{397303FD-2CEF-C097-1588-9800F3FFFB4A}"/>
              </a:ext>
            </a:extLst>
          </p:cNvPr>
          <p:cNvSpPr>
            <a:spLocks noGrp="1"/>
          </p:cNvSpPr>
          <p:nvPr>
            <p:ph type="sldNum" sz="quarter" idx="12"/>
          </p:nvPr>
        </p:nvSpPr>
        <p:spPr/>
        <p:txBody>
          <a:bodyPr/>
          <a:lstStyle/>
          <a:p>
            <a:fld id="{BFDCA1C4-9514-7B4F-976F-D92F7E296653}" type="slidenum">
              <a:rPr lang="fr-FR" smtClean="0"/>
              <a:pPr/>
              <a:t>27</a:t>
            </a:fld>
            <a:endParaRPr lang="fr-FR"/>
          </a:p>
        </p:txBody>
      </p:sp>
      <p:pic>
        <p:nvPicPr>
          <p:cNvPr id="6" name="Picture 5">
            <a:extLst>
              <a:ext uri="{FF2B5EF4-FFF2-40B4-BE49-F238E27FC236}">
                <a16:creationId xmlns:a16="http://schemas.microsoft.com/office/drawing/2014/main" id="{96269D4C-3E45-F5AB-9318-75B82526DAC4}"/>
              </a:ext>
            </a:extLst>
          </p:cNvPr>
          <p:cNvPicPr>
            <a:picLocks noChangeAspect="1"/>
          </p:cNvPicPr>
          <p:nvPr/>
        </p:nvPicPr>
        <p:blipFill>
          <a:blip r:embed="rId2"/>
          <a:stretch>
            <a:fillRect/>
          </a:stretch>
        </p:blipFill>
        <p:spPr>
          <a:xfrm>
            <a:off x="5511490" y="3307244"/>
            <a:ext cx="3143250" cy="514350"/>
          </a:xfrm>
          <a:prstGeom prst="rect">
            <a:avLst/>
          </a:prstGeom>
        </p:spPr>
      </p:pic>
      <p:pic>
        <p:nvPicPr>
          <p:cNvPr id="11" name="Picture 10">
            <a:extLst>
              <a:ext uri="{FF2B5EF4-FFF2-40B4-BE49-F238E27FC236}">
                <a16:creationId xmlns:a16="http://schemas.microsoft.com/office/drawing/2014/main" id="{F8A3DAA1-F6C1-D33E-DE59-D64BCD16E9B8}"/>
              </a:ext>
            </a:extLst>
          </p:cNvPr>
          <p:cNvPicPr>
            <a:picLocks noChangeAspect="1"/>
          </p:cNvPicPr>
          <p:nvPr/>
        </p:nvPicPr>
        <p:blipFill>
          <a:blip r:embed="rId3"/>
          <a:stretch>
            <a:fillRect/>
          </a:stretch>
        </p:blipFill>
        <p:spPr>
          <a:xfrm>
            <a:off x="5590710" y="3915795"/>
            <a:ext cx="1647825" cy="514350"/>
          </a:xfrm>
          <a:prstGeom prst="rect">
            <a:avLst/>
          </a:prstGeom>
        </p:spPr>
      </p:pic>
      <p:sp>
        <p:nvSpPr>
          <p:cNvPr id="7" name="TextBox 6">
            <a:extLst>
              <a:ext uri="{FF2B5EF4-FFF2-40B4-BE49-F238E27FC236}">
                <a16:creationId xmlns:a16="http://schemas.microsoft.com/office/drawing/2014/main" id="{452CF171-49E8-5873-3739-314C7FBB9220}"/>
              </a:ext>
            </a:extLst>
          </p:cNvPr>
          <p:cNvSpPr txBox="1"/>
          <p:nvPr/>
        </p:nvSpPr>
        <p:spPr>
          <a:xfrm>
            <a:off x="6459819" y="4475675"/>
            <a:ext cx="2292615" cy="261610"/>
          </a:xfrm>
          <a:prstGeom prst="rect">
            <a:avLst/>
          </a:prstGeom>
          <a:noFill/>
        </p:spPr>
        <p:txBody>
          <a:bodyPr wrap="none" rtlCol="0">
            <a:spAutoFit/>
          </a:bodyPr>
          <a:lstStyle/>
          <a:p>
            <a:r>
              <a:rPr lang="en-US" sz="1100" i="1" dirty="0">
                <a:hlinkClick r:id="rId4"/>
              </a:rPr>
              <a:t>Ref Dissertation by Brouwer 2015</a:t>
            </a:r>
            <a:endParaRPr lang="en-GB" sz="1100" i="1" dirty="0"/>
          </a:p>
        </p:txBody>
      </p:sp>
      <p:cxnSp>
        <p:nvCxnSpPr>
          <p:cNvPr id="14" name="Straight Connector 13">
            <a:extLst>
              <a:ext uri="{FF2B5EF4-FFF2-40B4-BE49-F238E27FC236}">
                <a16:creationId xmlns:a16="http://schemas.microsoft.com/office/drawing/2014/main" id="{49EE986A-077C-817A-176E-2843699E5F00}"/>
              </a:ext>
            </a:extLst>
          </p:cNvPr>
          <p:cNvCxnSpPr/>
          <p:nvPr/>
        </p:nvCxnSpPr>
        <p:spPr>
          <a:xfrm>
            <a:off x="2123728" y="4092130"/>
            <a:ext cx="3059832" cy="0"/>
          </a:xfrm>
          <a:prstGeom prst="line">
            <a:avLst/>
          </a:prstGeom>
        </p:spPr>
        <p:style>
          <a:lnRef idx="1">
            <a:schemeClr val="accent6"/>
          </a:lnRef>
          <a:fillRef idx="0">
            <a:schemeClr val="accent6"/>
          </a:fillRef>
          <a:effectRef idx="0">
            <a:schemeClr val="accent6"/>
          </a:effectRef>
          <a:fontRef idx="minor">
            <a:schemeClr val="tx1"/>
          </a:fontRef>
        </p:style>
      </p:cxnSp>
      <p:grpSp>
        <p:nvGrpSpPr>
          <p:cNvPr id="5" name="Group 4">
            <a:extLst>
              <a:ext uri="{FF2B5EF4-FFF2-40B4-BE49-F238E27FC236}">
                <a16:creationId xmlns:a16="http://schemas.microsoft.com/office/drawing/2014/main" id="{9AC9B5AB-2CBD-8C83-D163-DB27B500F3CA}"/>
              </a:ext>
            </a:extLst>
          </p:cNvPr>
          <p:cNvGrpSpPr/>
          <p:nvPr/>
        </p:nvGrpSpPr>
        <p:grpSpPr>
          <a:xfrm>
            <a:off x="2481651" y="3613508"/>
            <a:ext cx="3059832" cy="737737"/>
            <a:chOff x="6135903" y="2970193"/>
            <a:chExt cx="2670020" cy="528323"/>
          </a:xfrm>
        </p:grpSpPr>
        <p:pic>
          <p:nvPicPr>
            <p:cNvPr id="10" name="Picture 9">
              <a:extLst>
                <a:ext uri="{FF2B5EF4-FFF2-40B4-BE49-F238E27FC236}">
                  <a16:creationId xmlns:a16="http://schemas.microsoft.com/office/drawing/2014/main" id="{681C5FAA-BFBD-9830-0730-0E1F7ACA256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35903" y="2970193"/>
              <a:ext cx="2670020" cy="528323"/>
            </a:xfrm>
            <a:prstGeom prst="rect">
              <a:avLst/>
            </a:prstGeom>
          </p:spPr>
        </p:pic>
        <p:cxnSp>
          <p:nvCxnSpPr>
            <p:cNvPr id="15" name="Straight Connector 14">
              <a:extLst>
                <a:ext uri="{FF2B5EF4-FFF2-40B4-BE49-F238E27FC236}">
                  <a16:creationId xmlns:a16="http://schemas.microsoft.com/office/drawing/2014/main" id="{5C5AAF37-2E5D-9221-66C7-6F341E0AF5B4}"/>
                </a:ext>
              </a:extLst>
            </p:cNvPr>
            <p:cNvCxnSpPr>
              <a:cxnSpLocks/>
            </p:cNvCxnSpPr>
            <p:nvPr/>
          </p:nvCxnSpPr>
          <p:spPr>
            <a:xfrm>
              <a:off x="7236430" y="3052508"/>
              <a:ext cx="576064" cy="416561"/>
            </a:xfrm>
            <a:prstGeom prst="line">
              <a:avLst/>
            </a:prstGeom>
          </p:spPr>
          <p:style>
            <a:lnRef idx="1">
              <a:schemeClr val="accent6"/>
            </a:lnRef>
            <a:fillRef idx="0">
              <a:schemeClr val="accent6"/>
            </a:fillRef>
            <a:effectRef idx="0">
              <a:schemeClr val="accent6"/>
            </a:effectRef>
            <a:fontRef idx="minor">
              <a:schemeClr val="tx1"/>
            </a:fontRef>
          </p:style>
        </p:cxnSp>
        <p:sp>
          <p:nvSpPr>
            <p:cNvPr id="19" name="TextBox 18">
              <a:extLst>
                <a:ext uri="{FF2B5EF4-FFF2-40B4-BE49-F238E27FC236}">
                  <a16:creationId xmlns:a16="http://schemas.microsoft.com/office/drawing/2014/main" id="{53F8ECB4-1685-B56A-9E1A-D70383E96C0D}"/>
                </a:ext>
              </a:extLst>
            </p:cNvPr>
            <p:cNvSpPr txBox="1"/>
            <p:nvPr/>
          </p:nvSpPr>
          <p:spPr>
            <a:xfrm>
              <a:off x="7057349" y="2996928"/>
              <a:ext cx="358161" cy="369332"/>
            </a:xfrm>
            <a:prstGeom prst="rect">
              <a:avLst/>
            </a:prstGeom>
            <a:noFill/>
          </p:spPr>
          <p:txBody>
            <a:bodyPr wrap="square">
              <a:spAutoFit/>
            </a:bodyPr>
            <a:lstStyle/>
            <a:p>
              <a:r>
                <a:rPr lang="en-GB" sz="1800" dirty="0">
                  <a:solidFill>
                    <a:schemeClr val="bg1"/>
                  </a:solidFill>
                  <a:sym typeface="Symbol" panose="05050102010706020507" pitchFamily="18" charset="2"/>
                </a:rPr>
                <a:t></a:t>
              </a:r>
              <a:endParaRPr lang="en-GB" dirty="0">
                <a:solidFill>
                  <a:schemeClr val="bg1"/>
                </a:solidFill>
              </a:endParaRPr>
            </a:p>
          </p:txBody>
        </p:sp>
      </p:grpSp>
      <p:pic>
        <p:nvPicPr>
          <p:cNvPr id="8" name="Picture 7">
            <a:extLst>
              <a:ext uri="{FF2B5EF4-FFF2-40B4-BE49-F238E27FC236}">
                <a16:creationId xmlns:a16="http://schemas.microsoft.com/office/drawing/2014/main" id="{CA0D0EF8-61B3-CB33-43BB-2EA4D886AFB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26802" y="3650021"/>
            <a:ext cx="1500049" cy="1335486"/>
          </a:xfrm>
          <a:prstGeom prst="rect">
            <a:avLst/>
          </a:prstGeom>
        </p:spPr>
      </p:pic>
      <p:sp>
        <p:nvSpPr>
          <p:cNvPr id="13" name="TextBox 12">
            <a:extLst>
              <a:ext uri="{FF2B5EF4-FFF2-40B4-BE49-F238E27FC236}">
                <a16:creationId xmlns:a16="http://schemas.microsoft.com/office/drawing/2014/main" id="{7BE7C369-36CC-0934-1262-B83594103572}"/>
              </a:ext>
            </a:extLst>
          </p:cNvPr>
          <p:cNvSpPr txBox="1"/>
          <p:nvPr/>
        </p:nvSpPr>
        <p:spPr>
          <a:xfrm>
            <a:off x="5556006" y="2844978"/>
            <a:ext cx="3009157" cy="261610"/>
          </a:xfrm>
          <a:prstGeom prst="rect">
            <a:avLst/>
          </a:prstGeom>
          <a:noFill/>
        </p:spPr>
        <p:txBody>
          <a:bodyPr wrap="none" rtlCol="0">
            <a:spAutoFit/>
          </a:bodyPr>
          <a:lstStyle/>
          <a:p>
            <a:r>
              <a:rPr lang="en-US" sz="1100" dirty="0"/>
              <a:t>Fig.1 MCBRD Central dipole bore field profile</a:t>
            </a:r>
            <a:endParaRPr lang="en-GB" sz="1100" dirty="0"/>
          </a:p>
        </p:txBody>
      </p:sp>
      <p:pic>
        <p:nvPicPr>
          <p:cNvPr id="17" name="Picture 16">
            <a:extLst>
              <a:ext uri="{FF2B5EF4-FFF2-40B4-BE49-F238E27FC236}">
                <a16:creationId xmlns:a16="http://schemas.microsoft.com/office/drawing/2014/main" id="{20CAFBAC-930F-14F4-4355-DE060A38F3BE}"/>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bwMode="auto">
          <a:xfrm>
            <a:off x="5568954" y="929568"/>
            <a:ext cx="3218516" cy="1928177"/>
          </a:xfrm>
          <a:prstGeom prst="rect">
            <a:avLst/>
          </a:prstGeom>
          <a:noFill/>
          <a:ln>
            <a:noFill/>
          </a:ln>
        </p:spPr>
      </p:pic>
      <p:sp>
        <p:nvSpPr>
          <p:cNvPr id="20" name="Footer Placeholder 7">
            <a:extLst>
              <a:ext uri="{FF2B5EF4-FFF2-40B4-BE49-F238E27FC236}">
                <a16:creationId xmlns:a16="http://schemas.microsoft.com/office/drawing/2014/main" id="{BFE9611F-3CBD-60D6-68BB-C3F220B5A94C}"/>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2022-09-20</a:t>
            </a:r>
          </a:p>
        </p:txBody>
      </p:sp>
    </p:spTree>
    <p:extLst>
      <p:ext uri="{BB962C8B-B14F-4D97-AF65-F5344CB8AC3E}">
        <p14:creationId xmlns:p14="http://schemas.microsoft.com/office/powerpoint/2010/main" val="2951264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1C487-9B2D-8A62-22C3-EE361E3F7369}"/>
              </a:ext>
            </a:extLst>
          </p:cNvPr>
          <p:cNvSpPr>
            <a:spLocks noGrp="1"/>
          </p:cNvSpPr>
          <p:nvPr>
            <p:ph type="title"/>
          </p:nvPr>
        </p:nvSpPr>
        <p:spPr/>
        <p:txBody>
          <a:bodyPr/>
          <a:lstStyle/>
          <a:p>
            <a:r>
              <a:rPr lang="en-GB" dirty="0"/>
              <a:t>MAIN REQUIREMENTS</a:t>
            </a:r>
          </a:p>
        </p:txBody>
      </p:sp>
      <p:sp>
        <p:nvSpPr>
          <p:cNvPr id="3" name="Content Placeholder 2">
            <a:extLst>
              <a:ext uri="{FF2B5EF4-FFF2-40B4-BE49-F238E27FC236}">
                <a16:creationId xmlns:a16="http://schemas.microsoft.com/office/drawing/2014/main" id="{9AA9544A-8142-C3E4-7EBC-AA62EE19D3B2}"/>
              </a:ext>
            </a:extLst>
          </p:cNvPr>
          <p:cNvSpPr>
            <a:spLocks noGrp="1"/>
          </p:cNvSpPr>
          <p:nvPr>
            <p:ph idx="1"/>
          </p:nvPr>
        </p:nvSpPr>
        <p:spPr>
          <a:xfrm>
            <a:off x="612000" y="731639"/>
            <a:ext cx="8327248" cy="3680222"/>
          </a:xfrm>
        </p:spPr>
        <p:txBody>
          <a:bodyPr>
            <a:noAutofit/>
          </a:bodyPr>
          <a:lstStyle/>
          <a:p>
            <a:r>
              <a:rPr lang="en-GB" sz="1400" dirty="0"/>
              <a:t>Ultimate </a:t>
            </a:r>
            <a:r>
              <a:rPr lang="en-GB" sz="1400" b="1" dirty="0"/>
              <a:t>integral field of 5.4 </a:t>
            </a:r>
            <a:r>
              <a:rPr lang="en-GB" sz="1400" b="1" dirty="0" err="1"/>
              <a:t>T.m</a:t>
            </a:r>
            <a:r>
              <a:rPr lang="en-GB" sz="1400" b="1" dirty="0"/>
              <a:t> </a:t>
            </a:r>
            <a:r>
              <a:rPr lang="en-GB" sz="1400" dirty="0"/>
              <a:t>has to be reached</a:t>
            </a:r>
          </a:p>
          <a:p>
            <a:pPr lvl="1"/>
            <a:r>
              <a:rPr lang="en-GB" sz="1400" b="1" dirty="0"/>
              <a:t>Positive and negative powering</a:t>
            </a:r>
            <a:r>
              <a:rPr lang="en-GB" sz="1400" dirty="0"/>
              <a:t>, any combination of aperture 1 and aperture 2 field as operation at flat top.</a:t>
            </a:r>
          </a:p>
          <a:p>
            <a:pPr lvl="1"/>
            <a:r>
              <a:rPr lang="en-GB" sz="1400" b="1" dirty="0"/>
              <a:t>Virgin training: no requirement. </a:t>
            </a:r>
            <a:r>
              <a:rPr lang="en-GB" sz="1400" dirty="0"/>
              <a:t>Training after thermal cycle: </a:t>
            </a:r>
            <a:r>
              <a:rPr lang="en-GB" sz="1400" b="1" dirty="0"/>
              <a:t>1 quench to nominal</a:t>
            </a:r>
          </a:p>
          <a:p>
            <a:r>
              <a:rPr lang="en-GB" sz="1400" b="1" dirty="0"/>
              <a:t>Magnet length </a:t>
            </a:r>
            <a:r>
              <a:rPr lang="en-GB" sz="1400" dirty="0"/>
              <a:t>has to fit within the 2.2 m (D2 cold mass)</a:t>
            </a:r>
          </a:p>
          <a:p>
            <a:r>
              <a:rPr lang="en-GB" sz="1400" dirty="0"/>
              <a:t>Magnet size as to fit within the </a:t>
            </a:r>
            <a:r>
              <a:rPr lang="en-GB" sz="1400" b="1" dirty="0"/>
              <a:t>614 mm diameter </a:t>
            </a:r>
            <a:r>
              <a:rPr lang="en-GB" sz="1400" dirty="0"/>
              <a:t>(D2 cold mass)</a:t>
            </a:r>
          </a:p>
          <a:p>
            <a:r>
              <a:rPr lang="en-GB" sz="1400" dirty="0"/>
              <a:t>The magnet shall </a:t>
            </a:r>
            <a:r>
              <a:rPr lang="en-GB" sz="1400" dirty="0" err="1"/>
              <a:t>fulfill</a:t>
            </a:r>
            <a:r>
              <a:rPr lang="en-GB" sz="1400" dirty="0"/>
              <a:t> </a:t>
            </a:r>
            <a:r>
              <a:rPr lang="en-GB" sz="1400" b="1" dirty="0"/>
              <a:t>the electrical HL test requirements </a:t>
            </a:r>
            <a:r>
              <a:rPr lang="en-GB" sz="1400" dirty="0"/>
              <a:t>during assembly and at 1.9 K (EDMS 2363906)</a:t>
            </a:r>
          </a:p>
          <a:p>
            <a:pPr lvl="1">
              <a:buFont typeface="Courier New" panose="02070309020205020404" pitchFamily="49" charset="0"/>
              <a:buChar char="o"/>
            </a:pPr>
            <a:r>
              <a:rPr lang="en-GB" sz="1400" dirty="0"/>
              <a:t> 3.2 kV at RT to GND 1.6kV in </a:t>
            </a:r>
            <a:r>
              <a:rPr lang="en-GB" sz="1400" dirty="0" err="1"/>
              <a:t>LHe</a:t>
            </a:r>
            <a:r>
              <a:rPr lang="en-GB" sz="1400" dirty="0"/>
              <a:t>, 330 V at RT post cold test</a:t>
            </a:r>
            <a:r>
              <a:rPr lang="en-GB" sz="1400" dirty="0">
                <a:sym typeface="Symbol" panose="05050102010706020507" pitchFamily="18" charset="2"/>
              </a:rPr>
              <a:t> </a:t>
            </a:r>
            <a:r>
              <a:rPr lang="en-GB" sz="1400" dirty="0"/>
              <a:t>(1GOhms min or 10 </a:t>
            </a:r>
            <a:r>
              <a:rPr lang="en-GB" sz="1400" dirty="0">
                <a:sym typeface="Symbol" panose="05050102010706020507" pitchFamily="18" charset="2"/>
              </a:rPr>
              <a:t>Amax leakage)</a:t>
            </a:r>
            <a:r>
              <a:rPr lang="en-GB" sz="1400" dirty="0"/>
              <a:t>, </a:t>
            </a:r>
          </a:p>
          <a:p>
            <a:r>
              <a:rPr lang="en-GB" sz="1400" b="1" i="1" dirty="0"/>
              <a:t>Field quality</a:t>
            </a:r>
          </a:p>
          <a:p>
            <a:pPr lvl="1"/>
            <a:r>
              <a:rPr lang="en-GB" sz="1400" dirty="0"/>
              <a:t>Field harmonics have to be </a:t>
            </a:r>
            <a:r>
              <a:rPr lang="en-GB" sz="1400" b="1" dirty="0"/>
              <a:t>smaller than 0.1% of main component (10 units) </a:t>
            </a:r>
            <a:r>
              <a:rPr lang="en-GB" sz="1400" dirty="0"/>
              <a:t>at </a:t>
            </a:r>
            <a:r>
              <a:rPr lang="en-GB" sz="1400" dirty="0" err="1"/>
              <a:t>Rref</a:t>
            </a:r>
            <a:r>
              <a:rPr lang="en-GB" sz="1400" dirty="0"/>
              <a:t> = 35 mm at nominal field in any aperture</a:t>
            </a:r>
          </a:p>
          <a:p>
            <a:pPr lvl="1"/>
            <a:r>
              <a:rPr lang="en-GB" sz="1400" dirty="0"/>
              <a:t>No requirement on saturation of main component (we measure and use in the HL-LHC field model)</a:t>
            </a:r>
          </a:p>
          <a:p>
            <a:r>
              <a:rPr lang="en-GB" sz="1400" b="1" i="1" dirty="0"/>
              <a:t>Cooling: </a:t>
            </a:r>
            <a:r>
              <a:rPr lang="en-GB" sz="1400" dirty="0"/>
              <a:t>no heat exchanger, direct conduction</a:t>
            </a:r>
          </a:p>
          <a:p>
            <a:pPr lvl="1"/>
            <a:r>
              <a:rPr lang="en-GB" sz="1400" dirty="0"/>
              <a:t>Free X-sectional area of 200 cm2 and stacking factor lower than 98%</a:t>
            </a:r>
          </a:p>
        </p:txBody>
      </p:sp>
      <p:sp>
        <p:nvSpPr>
          <p:cNvPr id="4" name="Slide Number Placeholder 3">
            <a:extLst>
              <a:ext uri="{FF2B5EF4-FFF2-40B4-BE49-F238E27FC236}">
                <a16:creationId xmlns:a16="http://schemas.microsoft.com/office/drawing/2014/main" id="{8E13BB0C-65CC-EC49-E965-032AF9F0192B}"/>
              </a:ext>
            </a:extLst>
          </p:cNvPr>
          <p:cNvSpPr>
            <a:spLocks noGrp="1"/>
          </p:cNvSpPr>
          <p:nvPr>
            <p:ph type="sldNum" sz="quarter" idx="12"/>
          </p:nvPr>
        </p:nvSpPr>
        <p:spPr/>
        <p:txBody>
          <a:bodyPr/>
          <a:lstStyle/>
          <a:p>
            <a:fld id="{BFDCA1C4-9514-7B4F-976F-D92F7E296653}" type="slidenum">
              <a:rPr lang="fr-FR" smtClean="0"/>
              <a:pPr/>
              <a:t>28</a:t>
            </a:fld>
            <a:endParaRPr lang="fr-FR"/>
          </a:p>
        </p:txBody>
      </p:sp>
      <p:sp>
        <p:nvSpPr>
          <p:cNvPr id="6" name="Footer Placeholder 7">
            <a:extLst>
              <a:ext uri="{FF2B5EF4-FFF2-40B4-BE49-F238E27FC236}">
                <a16:creationId xmlns:a16="http://schemas.microsoft.com/office/drawing/2014/main" id="{93CA3DBC-0BF0-5505-F801-C201B82E7DF6}"/>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2022-09-20</a:t>
            </a:r>
          </a:p>
        </p:txBody>
      </p:sp>
    </p:spTree>
    <p:extLst>
      <p:ext uri="{BB962C8B-B14F-4D97-AF65-F5344CB8AC3E}">
        <p14:creationId xmlns:p14="http://schemas.microsoft.com/office/powerpoint/2010/main" val="25576186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7">
            <a:extLst>
              <a:ext uri="{FF2B5EF4-FFF2-40B4-BE49-F238E27FC236}">
                <a16:creationId xmlns:a16="http://schemas.microsoft.com/office/drawing/2014/main" id="{4D32CFE5-CEA6-E6C7-478E-0D172528659C}"/>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2022-09-20</a:t>
            </a:r>
          </a:p>
        </p:txBody>
      </p:sp>
      <p:sp>
        <p:nvSpPr>
          <p:cNvPr id="2" name="Title 1">
            <a:extLst>
              <a:ext uri="{FF2B5EF4-FFF2-40B4-BE49-F238E27FC236}">
                <a16:creationId xmlns:a16="http://schemas.microsoft.com/office/drawing/2014/main" id="{90F5E3A5-461C-690A-229C-E6A0DACE8B5A}"/>
              </a:ext>
            </a:extLst>
          </p:cNvPr>
          <p:cNvSpPr>
            <a:spLocks noGrp="1"/>
          </p:cNvSpPr>
          <p:nvPr>
            <p:ph type="title"/>
          </p:nvPr>
        </p:nvSpPr>
        <p:spPr/>
        <p:txBody>
          <a:bodyPr/>
          <a:lstStyle/>
          <a:p>
            <a:r>
              <a:rPr lang="en-US" dirty="0"/>
              <a:t>Winding improvements</a:t>
            </a:r>
            <a:endParaRPr lang="en-GB" dirty="0"/>
          </a:p>
        </p:txBody>
      </p:sp>
      <p:sp>
        <p:nvSpPr>
          <p:cNvPr id="4" name="Slide Number Placeholder 3">
            <a:extLst>
              <a:ext uri="{FF2B5EF4-FFF2-40B4-BE49-F238E27FC236}">
                <a16:creationId xmlns:a16="http://schemas.microsoft.com/office/drawing/2014/main" id="{23FABB57-D760-3C1E-D3E0-AFF1AD475FF6}"/>
              </a:ext>
            </a:extLst>
          </p:cNvPr>
          <p:cNvSpPr>
            <a:spLocks noGrp="1"/>
          </p:cNvSpPr>
          <p:nvPr>
            <p:ph type="sldNum" sz="quarter" idx="12"/>
          </p:nvPr>
        </p:nvSpPr>
        <p:spPr/>
        <p:txBody>
          <a:bodyPr/>
          <a:lstStyle/>
          <a:p>
            <a:fld id="{BFDCA1C4-9514-7B4F-976F-D92F7E296653}" type="slidenum">
              <a:rPr lang="fr-FR" smtClean="0"/>
              <a:pPr/>
              <a:t>29</a:t>
            </a:fld>
            <a:endParaRPr lang="fr-FR"/>
          </a:p>
        </p:txBody>
      </p:sp>
      <p:pic>
        <p:nvPicPr>
          <p:cNvPr id="6" name="Content Placeholder 5" descr="A picture containing text, indoor&#10;&#10;Description automatically generated">
            <a:extLst>
              <a:ext uri="{FF2B5EF4-FFF2-40B4-BE49-F238E27FC236}">
                <a16:creationId xmlns:a16="http://schemas.microsoft.com/office/drawing/2014/main" id="{70000DF8-A404-5BEC-5E65-8E2A14AABC6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09573" y="739141"/>
            <a:ext cx="4258480" cy="2342164"/>
          </a:xfrm>
          <a:prstGeom prst="rect">
            <a:avLst/>
          </a:prstGeom>
        </p:spPr>
      </p:pic>
      <p:pic>
        <p:nvPicPr>
          <p:cNvPr id="9" name="Picture 8">
            <a:extLst>
              <a:ext uri="{FF2B5EF4-FFF2-40B4-BE49-F238E27FC236}">
                <a16:creationId xmlns:a16="http://schemas.microsoft.com/office/drawing/2014/main" id="{68539F90-E13A-552B-BB35-13568AB2C0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20275" y="3751058"/>
            <a:ext cx="1937597" cy="1340526"/>
          </a:xfrm>
          <a:prstGeom prst="rect">
            <a:avLst/>
          </a:prstGeom>
        </p:spPr>
      </p:pic>
      <p:sp>
        <p:nvSpPr>
          <p:cNvPr id="8" name="Content Placeholder 7">
            <a:extLst>
              <a:ext uri="{FF2B5EF4-FFF2-40B4-BE49-F238E27FC236}">
                <a16:creationId xmlns:a16="http://schemas.microsoft.com/office/drawing/2014/main" id="{EEAE02C2-0D9C-6C1F-5568-8CD554120130}"/>
              </a:ext>
            </a:extLst>
          </p:cNvPr>
          <p:cNvSpPr>
            <a:spLocks noGrp="1"/>
          </p:cNvSpPr>
          <p:nvPr>
            <p:ph idx="1"/>
          </p:nvPr>
        </p:nvSpPr>
        <p:spPr>
          <a:xfrm>
            <a:off x="358146" y="722179"/>
            <a:ext cx="4357869" cy="1657349"/>
          </a:xfrm>
        </p:spPr>
        <p:txBody>
          <a:bodyPr>
            <a:noAutofit/>
          </a:bodyPr>
          <a:lstStyle/>
          <a:p>
            <a:r>
              <a:rPr lang="en-US" sz="1800" dirty="0"/>
              <a:t>2 layers of fiberglass (amino silane E-glass, thickness 0.09 mm)</a:t>
            </a:r>
          </a:p>
          <a:p>
            <a:pPr lvl="1"/>
            <a:r>
              <a:rPr lang="en-US" sz="1400" i="1" dirty="0"/>
              <a:t>1 layer overlapped at 45%</a:t>
            </a:r>
          </a:p>
          <a:p>
            <a:pPr lvl="1"/>
            <a:r>
              <a:rPr lang="en-US" sz="1400" i="1" dirty="0"/>
              <a:t>1 contiguous layer</a:t>
            </a:r>
          </a:p>
          <a:p>
            <a:r>
              <a:rPr lang="en-US" sz="1800" dirty="0">
                <a:sym typeface="Wingdings" panose="05000000000000000000" pitchFamily="2" charset="2"/>
              </a:rPr>
              <a:t>2 polyimide sheets, 125 µm thick.</a:t>
            </a:r>
            <a:endParaRPr lang="en-GB" sz="1800" dirty="0"/>
          </a:p>
          <a:p>
            <a:r>
              <a:rPr lang="en-US" sz="1800" b="1" i="1" dirty="0">
                <a:solidFill>
                  <a:schemeClr val="accent5"/>
                </a:solidFill>
              </a:rPr>
              <a:t>Better position of wires during winding using dedicated jigs. (fig.1)</a:t>
            </a:r>
          </a:p>
          <a:p>
            <a:r>
              <a:rPr lang="en-US" sz="1800" b="1" i="1" dirty="0">
                <a:solidFill>
                  <a:schemeClr val="accent5"/>
                </a:solidFill>
              </a:rPr>
              <a:t>Improved fiber E-glass tape with controlled applied tension to keep homogenous insertion gap (</a:t>
            </a:r>
            <a:r>
              <a:rPr lang="en-US" sz="1800" b="1" i="1" dirty="0">
                <a:solidFill>
                  <a:schemeClr val="accent5"/>
                </a:solidFill>
                <a:sym typeface="Symbol" panose="05050102010706020507" pitchFamily="18" charset="2"/>
              </a:rPr>
              <a:t> </a:t>
            </a:r>
            <a:r>
              <a:rPr lang="en-US" sz="1800" b="1" i="1" dirty="0">
                <a:solidFill>
                  <a:schemeClr val="accent5"/>
                </a:solidFill>
              </a:rPr>
              <a:t>0.2 mm) (fig.2)</a:t>
            </a:r>
            <a:endParaRPr lang="en-GB" sz="1800" b="1" i="1" dirty="0">
              <a:solidFill>
                <a:schemeClr val="accent5"/>
              </a:solidFill>
            </a:endParaRPr>
          </a:p>
          <a:p>
            <a:endParaRPr lang="en-GB" sz="1800" dirty="0"/>
          </a:p>
        </p:txBody>
      </p:sp>
      <p:pic>
        <p:nvPicPr>
          <p:cNvPr id="12" name="Picture 11">
            <a:extLst>
              <a:ext uri="{FF2B5EF4-FFF2-40B4-BE49-F238E27FC236}">
                <a16:creationId xmlns:a16="http://schemas.microsoft.com/office/drawing/2014/main" id="{2FE24572-2F02-0CDC-050C-C209B8FA8C1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65062" y="3187542"/>
            <a:ext cx="2310439" cy="1619298"/>
          </a:xfrm>
          <a:prstGeom prst="rect">
            <a:avLst/>
          </a:prstGeom>
        </p:spPr>
      </p:pic>
      <p:sp>
        <p:nvSpPr>
          <p:cNvPr id="14" name="Content Placeholder 10">
            <a:extLst>
              <a:ext uri="{FF2B5EF4-FFF2-40B4-BE49-F238E27FC236}">
                <a16:creationId xmlns:a16="http://schemas.microsoft.com/office/drawing/2014/main" id="{CD5DA089-E603-8B88-ADD6-248E78788172}"/>
              </a:ext>
            </a:extLst>
          </p:cNvPr>
          <p:cNvSpPr txBox="1">
            <a:spLocks/>
          </p:cNvSpPr>
          <p:nvPr/>
        </p:nvSpPr>
        <p:spPr>
          <a:xfrm>
            <a:off x="386652" y="2379528"/>
            <a:ext cx="3720580" cy="1744109"/>
          </a:xfrm>
          <a:prstGeom prst="rect">
            <a:avLst/>
          </a:prstGeom>
        </p:spPr>
        <p:txBody>
          <a:bodyPr vert="horz" lIns="0" tIns="0" rIns="0" bIns="0" rtlCol="0">
            <a:normAutofit/>
          </a:bodyPr>
          <a:lstStyle>
            <a:lvl1pPr marL="257175" indent="-257175" algn="l" defTabSz="457200" rtl="0" eaLnBrk="1" latinLnBrk="0" hangingPunct="1">
              <a:spcBef>
                <a:spcPct val="20000"/>
              </a:spcBef>
              <a:buClr>
                <a:schemeClr val="accent6"/>
              </a:buClr>
              <a:buFont typeface="Arial" panose="020B0604020202020204" pitchFamily="34" charset="0"/>
              <a:buChar char="•"/>
              <a:defRPr sz="2800" kern="1200">
                <a:solidFill>
                  <a:schemeClr val="tx2">
                    <a:lumMod val="50000"/>
                  </a:schemeClr>
                </a:solidFill>
                <a:latin typeface="+mn-lt"/>
                <a:ea typeface="+mn-ea"/>
                <a:cs typeface="+mn-cs"/>
              </a:defRPr>
            </a:lvl1pPr>
            <a:lvl2pPr marL="471488" indent="-196454" algn="l" defTabSz="457200" rtl="0" eaLnBrk="1" latinLnBrk="0" hangingPunct="1">
              <a:spcBef>
                <a:spcPct val="20000"/>
              </a:spcBef>
              <a:buClr>
                <a:schemeClr val="accent6"/>
              </a:buClr>
              <a:buFont typeface="Arial" panose="020B0604020202020204" pitchFamily="34" charset="0"/>
              <a:buChar char="•"/>
              <a:tabLst/>
              <a:defRPr sz="1350" kern="1200">
                <a:solidFill>
                  <a:schemeClr val="tx2">
                    <a:lumMod val="50000"/>
                  </a:schemeClr>
                </a:solidFill>
                <a:latin typeface="+mn-lt"/>
                <a:ea typeface="+mn-ea"/>
                <a:cs typeface="+mn-cs"/>
              </a:defRPr>
            </a:lvl2pPr>
            <a:lvl3pPr marL="666750" indent="-195263" algn="l" defTabSz="457200" rtl="0" eaLnBrk="1" latinLnBrk="0" hangingPunct="1">
              <a:spcBef>
                <a:spcPct val="20000"/>
              </a:spcBef>
              <a:buClr>
                <a:schemeClr val="accent6"/>
              </a:buClr>
              <a:buSzPct val="100000"/>
              <a:buFont typeface="Arial" panose="020B0604020202020204" pitchFamily="34" charset="0"/>
              <a:buChar char="•"/>
              <a:tabLst/>
              <a:defRPr sz="1350" kern="1200">
                <a:solidFill>
                  <a:schemeClr val="tx2">
                    <a:lumMod val="50000"/>
                  </a:schemeClr>
                </a:solidFill>
                <a:latin typeface="+mn-lt"/>
                <a:ea typeface="+mn-ea"/>
                <a:cs typeface="+mn-cs"/>
              </a:defRPr>
            </a:lvl3pPr>
            <a:lvl4pPr marL="907256" indent="-202406" algn="l" defTabSz="457200" rtl="0" eaLnBrk="1" latinLnBrk="0" hangingPunct="1">
              <a:spcBef>
                <a:spcPct val="20000"/>
              </a:spcBef>
              <a:buClr>
                <a:schemeClr val="accent6"/>
              </a:buClr>
              <a:buSzPct val="100000"/>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457200" rtl="0" eaLnBrk="1" latinLnBrk="0" hangingPunct="1">
              <a:spcBef>
                <a:spcPct val="20000"/>
              </a:spcBef>
              <a:buClr>
                <a:schemeClr val="accent6"/>
              </a:buClr>
              <a:buSzPct val="100000"/>
              <a:buFont typeface="Arial" charset="0"/>
              <a:buChar char="•"/>
              <a:defRPr sz="1600" kern="1200">
                <a:solidFill>
                  <a:schemeClr val="tx2">
                    <a:lumMod val="5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sz="1800" b="1" i="1" dirty="0">
              <a:solidFill>
                <a:schemeClr val="accent5"/>
              </a:solidFill>
            </a:endParaRPr>
          </a:p>
        </p:txBody>
      </p:sp>
      <p:pic>
        <p:nvPicPr>
          <p:cNvPr id="15" name="Picture 14">
            <a:extLst>
              <a:ext uri="{FF2B5EF4-FFF2-40B4-BE49-F238E27FC236}">
                <a16:creationId xmlns:a16="http://schemas.microsoft.com/office/drawing/2014/main" id="{6F4FD661-9E29-03ED-E9B6-EA2E4B0D765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347348" y="3521793"/>
            <a:ext cx="2438941" cy="1274988"/>
          </a:xfrm>
          <a:prstGeom prst="rect">
            <a:avLst/>
          </a:prstGeom>
        </p:spPr>
      </p:pic>
      <p:sp>
        <p:nvSpPr>
          <p:cNvPr id="13" name="TextBox 12">
            <a:extLst>
              <a:ext uri="{FF2B5EF4-FFF2-40B4-BE49-F238E27FC236}">
                <a16:creationId xmlns:a16="http://schemas.microsoft.com/office/drawing/2014/main" id="{AE721A86-45E4-6B5B-9048-45DA93FE6E34}"/>
              </a:ext>
            </a:extLst>
          </p:cNvPr>
          <p:cNvSpPr txBox="1"/>
          <p:nvPr/>
        </p:nvSpPr>
        <p:spPr>
          <a:xfrm>
            <a:off x="3202826" y="4801934"/>
            <a:ext cx="809846" cy="307777"/>
          </a:xfrm>
          <a:prstGeom prst="rect">
            <a:avLst/>
          </a:prstGeom>
          <a:noFill/>
        </p:spPr>
        <p:txBody>
          <a:bodyPr wrap="square">
            <a:spAutoFit/>
          </a:bodyPr>
          <a:lstStyle/>
          <a:p>
            <a:r>
              <a:rPr lang="en-US" sz="1400" b="1" i="1" dirty="0">
                <a:solidFill>
                  <a:srgbClr val="FFFF00"/>
                </a:solidFill>
              </a:rPr>
              <a:t>fig.1</a:t>
            </a:r>
          </a:p>
        </p:txBody>
      </p:sp>
      <p:sp>
        <p:nvSpPr>
          <p:cNvPr id="16" name="TextBox 15">
            <a:extLst>
              <a:ext uri="{FF2B5EF4-FFF2-40B4-BE49-F238E27FC236}">
                <a16:creationId xmlns:a16="http://schemas.microsoft.com/office/drawing/2014/main" id="{996AF9D5-4DCB-CDBE-A8B6-5AB18FD5D6D5}"/>
              </a:ext>
            </a:extLst>
          </p:cNvPr>
          <p:cNvSpPr txBox="1"/>
          <p:nvPr/>
        </p:nvSpPr>
        <p:spPr>
          <a:xfrm>
            <a:off x="6216559" y="4516164"/>
            <a:ext cx="809846" cy="307777"/>
          </a:xfrm>
          <a:prstGeom prst="rect">
            <a:avLst/>
          </a:prstGeom>
          <a:noFill/>
        </p:spPr>
        <p:txBody>
          <a:bodyPr wrap="square">
            <a:spAutoFit/>
          </a:bodyPr>
          <a:lstStyle/>
          <a:p>
            <a:r>
              <a:rPr lang="en-US" sz="1400" b="1" i="1" dirty="0">
                <a:solidFill>
                  <a:srgbClr val="FFFF00"/>
                </a:solidFill>
              </a:rPr>
              <a:t>fig.2</a:t>
            </a:r>
          </a:p>
        </p:txBody>
      </p:sp>
    </p:spTree>
    <p:extLst>
      <p:ext uri="{BB962C8B-B14F-4D97-AF65-F5344CB8AC3E}">
        <p14:creationId xmlns:p14="http://schemas.microsoft.com/office/powerpoint/2010/main" val="482129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4F616-6E7C-4F11-8F34-AA31D232D8EF}"/>
              </a:ext>
            </a:extLst>
          </p:cNvPr>
          <p:cNvSpPr>
            <a:spLocks noGrp="1"/>
          </p:cNvSpPr>
          <p:nvPr>
            <p:ph type="title"/>
          </p:nvPr>
        </p:nvSpPr>
        <p:spPr>
          <a:xfrm>
            <a:off x="622169" y="13938"/>
            <a:ext cx="7920000" cy="540000"/>
          </a:xfrm>
        </p:spPr>
        <p:txBody>
          <a:bodyPr/>
          <a:lstStyle/>
          <a:p>
            <a:r>
              <a:rPr lang="en-GB" sz="3200" dirty="0">
                <a:solidFill>
                  <a:srgbClr val="032FBB"/>
                </a:solidFill>
              </a:rPr>
              <a:t>Background</a:t>
            </a:r>
          </a:p>
        </p:txBody>
      </p:sp>
      <p:sp>
        <p:nvSpPr>
          <p:cNvPr id="3" name="Content Placeholder 2">
            <a:extLst>
              <a:ext uri="{FF2B5EF4-FFF2-40B4-BE49-F238E27FC236}">
                <a16:creationId xmlns:a16="http://schemas.microsoft.com/office/drawing/2014/main" id="{29435EBB-6650-4395-8CF7-86B8805CA046}"/>
              </a:ext>
            </a:extLst>
          </p:cNvPr>
          <p:cNvSpPr>
            <a:spLocks noGrp="1"/>
          </p:cNvSpPr>
          <p:nvPr>
            <p:ph idx="1"/>
          </p:nvPr>
        </p:nvSpPr>
        <p:spPr>
          <a:xfrm>
            <a:off x="610056" y="553938"/>
            <a:ext cx="8064896" cy="3680222"/>
          </a:xfrm>
        </p:spPr>
        <p:txBody>
          <a:bodyPr>
            <a:noAutofit/>
          </a:bodyPr>
          <a:lstStyle/>
          <a:p>
            <a:pPr marL="0" indent="0" algn="just">
              <a:lnSpc>
                <a:spcPct val="115000"/>
              </a:lnSpc>
              <a:spcAft>
                <a:spcPts val="1000"/>
              </a:spcAft>
              <a:buNone/>
            </a:pPr>
            <a:r>
              <a:rPr lang="en-US" sz="2400" dirty="0">
                <a:effectLst/>
                <a:latin typeface="Calibri" panose="020F0502020204030204" pitchFamily="34" charset="0"/>
                <a:ea typeface="MS Mincho" panose="02020609040205080304" pitchFamily="49" charset="-128"/>
                <a:cs typeface="Times New Roman" panose="02020603050405020304" pitchFamily="18" charset="0"/>
              </a:rPr>
              <a:t>Following decision in Oct.2021, </a:t>
            </a:r>
            <a:r>
              <a:rPr lang="en-US" sz="2400" b="1" dirty="0">
                <a:effectLst/>
                <a:latin typeface="Calibri" panose="020F0502020204030204" pitchFamily="34" charset="0"/>
                <a:ea typeface="MS Mincho" panose="02020609040205080304" pitchFamily="49" charset="-128"/>
                <a:cs typeface="Times New Roman" panose="02020603050405020304" pitchFamily="18" charset="0"/>
              </a:rPr>
              <a:t>manufacturing of a fourth prototype MCBRDP4, series compliant, </a:t>
            </a:r>
            <a:r>
              <a:rPr lang="en-US" sz="2400" dirty="0">
                <a:effectLst/>
                <a:latin typeface="Calibri" panose="020F0502020204030204" pitchFamily="34" charset="0"/>
                <a:ea typeface="MS Mincho" panose="02020609040205080304" pitchFamily="49" charset="-128"/>
                <a:cs typeface="Times New Roman" panose="02020603050405020304" pitchFamily="18" charset="0"/>
              </a:rPr>
              <a:t>at CERN, with the following scopes:</a:t>
            </a:r>
            <a:endParaRPr lang="en-GB" sz="2400" dirty="0">
              <a:effectLst/>
              <a:latin typeface="Calibri" panose="020F0502020204030204" pitchFamily="34" charset="0"/>
              <a:ea typeface="MS Mincho" panose="02020609040205080304" pitchFamily="49" charset="-128"/>
              <a:cs typeface="Times New Roman" panose="02020603050405020304" pitchFamily="18" charset="0"/>
            </a:endParaRPr>
          </a:p>
          <a:p>
            <a:pPr lvl="0" algn="just">
              <a:lnSpc>
                <a:spcPct val="115000"/>
              </a:lnSpc>
              <a:buFont typeface="Symbol" panose="05050102010706020507" pitchFamily="18" charset="2"/>
              <a:buChar char=""/>
            </a:pPr>
            <a:r>
              <a:rPr lang="en-US" sz="2400" dirty="0">
                <a:latin typeface="Calibri" panose="020F0502020204030204" pitchFamily="34" charset="0"/>
                <a:ea typeface="MS Mincho" panose="02020609040205080304" pitchFamily="49" charset="-128"/>
                <a:cs typeface="Times New Roman" panose="02020603050405020304" pitchFamily="18" charset="0"/>
              </a:rPr>
              <a:t>Create an </a:t>
            </a:r>
            <a:r>
              <a:rPr lang="en-US" sz="2400" b="1" dirty="0">
                <a:latin typeface="Calibri" panose="020F0502020204030204" pitchFamily="34" charset="0"/>
                <a:ea typeface="MS Mincho" panose="02020609040205080304" pitchFamily="49" charset="-128"/>
                <a:cs typeface="Times New Roman" panose="02020603050405020304" pitchFamily="18" charset="0"/>
              </a:rPr>
              <a:t>additional contingency in the schedule</a:t>
            </a:r>
            <a:r>
              <a:rPr lang="en-US" sz="2400" dirty="0">
                <a:latin typeface="Calibri" panose="020F0502020204030204" pitchFamily="34" charset="0"/>
                <a:ea typeface="MS Mincho" panose="02020609040205080304" pitchFamily="49" charset="-128"/>
                <a:cs typeface="Times New Roman" panose="02020603050405020304" pitchFamily="18" charset="0"/>
              </a:rPr>
              <a:t>, leaving an adequate time to fully validate the magnets of the Chinese collaboration or to take mitigation actions if needed.</a:t>
            </a:r>
          </a:p>
          <a:p>
            <a:pPr marL="342900" lvl="0" indent="-342900" algn="just">
              <a:lnSpc>
                <a:spcPct val="115000"/>
              </a:lnSpc>
              <a:buFont typeface="Symbol" panose="05050102010706020507" pitchFamily="18" charset="2"/>
              <a:buChar char=""/>
            </a:pPr>
            <a:r>
              <a:rPr lang="en-US" sz="2400" dirty="0">
                <a:effectLst/>
                <a:latin typeface="Calibri" panose="020F0502020204030204" pitchFamily="34" charset="0"/>
                <a:ea typeface="MS Mincho" panose="02020609040205080304" pitchFamily="49" charset="-128"/>
                <a:cs typeface="Times New Roman" panose="02020603050405020304" pitchFamily="18" charset="0"/>
              </a:rPr>
              <a:t>To assess </a:t>
            </a:r>
            <a:r>
              <a:rPr lang="en-US" sz="2400" b="1" dirty="0">
                <a:effectLst/>
                <a:latin typeface="Calibri" panose="020F0502020204030204" pitchFamily="34" charset="0"/>
                <a:ea typeface="MS Mincho" panose="02020609040205080304" pitchFamily="49" charset="-128"/>
                <a:cs typeface="Times New Roman" panose="02020603050405020304" pitchFamily="18" charset="0"/>
              </a:rPr>
              <a:t>training performances at 4.5 K </a:t>
            </a:r>
            <a:r>
              <a:rPr lang="en-US" sz="2400" b="1" dirty="0" err="1">
                <a:effectLst/>
                <a:latin typeface="Calibri" panose="020F0502020204030204" pitchFamily="34" charset="0"/>
                <a:ea typeface="MS Mincho" panose="02020609040205080304" pitchFamily="49" charset="-128"/>
                <a:cs typeface="Times New Roman" panose="02020603050405020304" pitchFamily="18" charset="0"/>
              </a:rPr>
              <a:t>wrt</a:t>
            </a:r>
            <a:r>
              <a:rPr lang="en-US" sz="2400" b="1" dirty="0">
                <a:effectLst/>
                <a:latin typeface="Calibri" panose="020F0502020204030204" pitchFamily="34" charset="0"/>
                <a:ea typeface="MS Mincho" panose="02020609040205080304" pitchFamily="49" charset="-128"/>
                <a:cs typeface="Times New Roman" panose="02020603050405020304" pitchFamily="18" charset="0"/>
              </a:rPr>
              <a:t> 1.9 K </a:t>
            </a:r>
            <a:r>
              <a:rPr lang="en-US" sz="2400" dirty="0">
                <a:effectLst/>
                <a:latin typeface="Calibri" panose="020F0502020204030204" pitchFamily="34" charset="0"/>
                <a:ea typeface="MS Mincho" panose="02020609040205080304" pitchFamily="49" charset="-128"/>
                <a:cs typeface="Times New Roman" panose="02020603050405020304" pitchFamily="18" charset="0"/>
              </a:rPr>
              <a:t>to verify if the slow training is related to the </a:t>
            </a:r>
            <a:r>
              <a:rPr lang="en-US" sz="2400" i="1" dirty="0">
                <a:effectLst/>
                <a:latin typeface="Calibri" panose="020F0502020204030204" pitchFamily="34" charset="0"/>
                <a:ea typeface="MS Mincho" panose="02020609040205080304" pitchFamily="49" charset="-128"/>
                <a:cs typeface="Times New Roman" panose="02020603050405020304" pitchFamily="18" charset="0"/>
              </a:rPr>
              <a:t>manufacturing quality, process or to the temperature</a:t>
            </a:r>
            <a:r>
              <a:rPr lang="en-US" sz="2400" dirty="0">
                <a:effectLst/>
                <a:latin typeface="Calibri" panose="020F0502020204030204" pitchFamily="34" charset="0"/>
                <a:ea typeface="MS Mincho" panose="02020609040205080304" pitchFamily="49" charset="-128"/>
                <a:cs typeface="Times New Roman" panose="02020603050405020304" pitchFamily="18" charset="0"/>
              </a:rPr>
              <a:t> of the test;</a:t>
            </a:r>
            <a:endParaRPr lang="en-GB" sz="2400" dirty="0">
              <a:effectLst/>
              <a:latin typeface="Calibri" panose="020F0502020204030204" pitchFamily="34" charset="0"/>
              <a:ea typeface="MS Mincho" panose="02020609040205080304" pitchFamily="49" charset="-128"/>
              <a:cs typeface="Times New Roman" panose="02020603050405020304" pitchFamily="18" charset="0"/>
            </a:endParaRPr>
          </a:p>
        </p:txBody>
      </p:sp>
      <p:sp>
        <p:nvSpPr>
          <p:cNvPr id="4" name="Slide Number Placeholder 3">
            <a:extLst>
              <a:ext uri="{FF2B5EF4-FFF2-40B4-BE49-F238E27FC236}">
                <a16:creationId xmlns:a16="http://schemas.microsoft.com/office/drawing/2014/main" id="{31FC8E81-70FE-4FD4-9F91-A006D27650A9}"/>
              </a:ext>
            </a:extLst>
          </p:cNvPr>
          <p:cNvSpPr>
            <a:spLocks noGrp="1"/>
          </p:cNvSpPr>
          <p:nvPr>
            <p:ph type="sldNum" sz="quarter" idx="12"/>
          </p:nvPr>
        </p:nvSpPr>
        <p:spPr/>
        <p:txBody>
          <a:bodyPr/>
          <a:lstStyle/>
          <a:p>
            <a:fld id="{BFDCA1C4-9514-7B4F-976F-D92F7E296653}" type="slidenum">
              <a:rPr lang="fr-FR" smtClean="0"/>
              <a:pPr/>
              <a:t>3</a:t>
            </a:fld>
            <a:endParaRPr lang="fr-FR"/>
          </a:p>
        </p:txBody>
      </p:sp>
      <p:sp>
        <p:nvSpPr>
          <p:cNvPr id="5" name="Footer Placeholder 7">
            <a:extLst>
              <a:ext uri="{FF2B5EF4-FFF2-40B4-BE49-F238E27FC236}">
                <a16:creationId xmlns:a16="http://schemas.microsoft.com/office/drawing/2014/main" id="{20F647A1-3BBE-178A-0745-3BD6F1086A8F}"/>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1577734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7B283-2D6E-01D6-3F45-CA58A063AD96}"/>
              </a:ext>
            </a:extLst>
          </p:cNvPr>
          <p:cNvSpPr>
            <a:spLocks noGrp="1"/>
          </p:cNvSpPr>
          <p:nvPr>
            <p:ph type="title"/>
          </p:nvPr>
        </p:nvSpPr>
        <p:spPr/>
        <p:txBody>
          <a:bodyPr/>
          <a:lstStyle/>
          <a:p>
            <a:r>
              <a:rPr lang="en-US" dirty="0"/>
              <a:t>Comparison between past CCT apertures</a:t>
            </a:r>
            <a:endParaRPr lang="en-GB" dirty="0"/>
          </a:p>
        </p:txBody>
      </p:sp>
      <p:sp>
        <p:nvSpPr>
          <p:cNvPr id="3" name="Content Placeholder 2">
            <a:extLst>
              <a:ext uri="{FF2B5EF4-FFF2-40B4-BE49-F238E27FC236}">
                <a16:creationId xmlns:a16="http://schemas.microsoft.com/office/drawing/2014/main" id="{51B2B24A-1A8E-573B-F9ED-C6E535722910}"/>
              </a:ext>
            </a:extLst>
          </p:cNvPr>
          <p:cNvSpPr>
            <a:spLocks noGrp="1"/>
          </p:cNvSpPr>
          <p:nvPr>
            <p:ph idx="1"/>
          </p:nvPr>
        </p:nvSpPr>
        <p:spPr>
          <a:xfrm>
            <a:off x="600906" y="731639"/>
            <a:ext cx="8363582" cy="3680222"/>
          </a:xfrm>
        </p:spPr>
        <p:txBody>
          <a:bodyPr>
            <a:normAutofit/>
          </a:bodyPr>
          <a:lstStyle/>
          <a:p>
            <a:r>
              <a:rPr lang="en-GB" sz="1600" dirty="0"/>
              <a:t>Normal and skew components of same order (up to n=15) have a similar linear spread (within a few percent) : measurements are then </a:t>
            </a:r>
            <a:r>
              <a:rPr lang="en-GB" sz="1600" b="1" dirty="0"/>
              <a:t>coming from the magnet construction tolerances and not due to measurement errors.</a:t>
            </a:r>
          </a:p>
          <a:p>
            <a:r>
              <a:rPr lang="en-GB" sz="1600" b="1" dirty="0"/>
              <a:t>No clear differences among manufactured apertures.</a:t>
            </a:r>
          </a:p>
        </p:txBody>
      </p:sp>
      <p:sp>
        <p:nvSpPr>
          <p:cNvPr id="4" name="Slide Number Placeholder 3">
            <a:extLst>
              <a:ext uri="{FF2B5EF4-FFF2-40B4-BE49-F238E27FC236}">
                <a16:creationId xmlns:a16="http://schemas.microsoft.com/office/drawing/2014/main" id="{54B1DC36-99A8-8577-F012-4E97A59BCF2F}"/>
              </a:ext>
            </a:extLst>
          </p:cNvPr>
          <p:cNvSpPr>
            <a:spLocks noGrp="1"/>
          </p:cNvSpPr>
          <p:nvPr>
            <p:ph type="sldNum" sz="quarter" idx="12"/>
          </p:nvPr>
        </p:nvSpPr>
        <p:spPr/>
        <p:txBody>
          <a:bodyPr/>
          <a:lstStyle/>
          <a:p>
            <a:fld id="{BFDCA1C4-9514-7B4F-976F-D92F7E296653}" type="slidenum">
              <a:rPr lang="fr-FR" smtClean="0"/>
              <a:pPr/>
              <a:t>30</a:t>
            </a:fld>
            <a:endParaRPr lang="fr-FR"/>
          </a:p>
        </p:txBody>
      </p:sp>
      <p:sp>
        <p:nvSpPr>
          <p:cNvPr id="8" name="TextBox 7">
            <a:extLst>
              <a:ext uri="{FF2B5EF4-FFF2-40B4-BE49-F238E27FC236}">
                <a16:creationId xmlns:a16="http://schemas.microsoft.com/office/drawing/2014/main" id="{6F72CC90-04EF-1326-1DAB-A103FE3EE737}"/>
              </a:ext>
            </a:extLst>
          </p:cNvPr>
          <p:cNvSpPr txBox="1"/>
          <p:nvPr/>
        </p:nvSpPr>
        <p:spPr>
          <a:xfrm>
            <a:off x="1331640" y="4559559"/>
            <a:ext cx="4572000" cy="261610"/>
          </a:xfrm>
          <a:prstGeom prst="rect">
            <a:avLst/>
          </a:prstGeom>
          <a:noFill/>
        </p:spPr>
        <p:txBody>
          <a:bodyPr wrap="square">
            <a:spAutoFit/>
          </a:bodyPr>
          <a:lstStyle/>
          <a:p>
            <a:r>
              <a:rPr lang="en-GB" sz="1100" b="1" dirty="0"/>
              <a:t>Fig. 1 Standard deviation in Normal , skew Terms at the Max. Field </a:t>
            </a:r>
          </a:p>
        </p:txBody>
      </p:sp>
      <p:pic>
        <p:nvPicPr>
          <p:cNvPr id="10" name="Picture 9">
            <a:extLst>
              <a:ext uri="{FF2B5EF4-FFF2-40B4-BE49-F238E27FC236}">
                <a16:creationId xmlns:a16="http://schemas.microsoft.com/office/drawing/2014/main" id="{55A90D11-0D81-9E47-99F7-948489D09AF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6044" y="1887748"/>
            <a:ext cx="2977462" cy="2580752"/>
          </a:xfrm>
          <a:prstGeom prst="rect">
            <a:avLst/>
          </a:prstGeom>
        </p:spPr>
      </p:pic>
      <p:pic>
        <p:nvPicPr>
          <p:cNvPr id="12" name="Picture 11">
            <a:extLst>
              <a:ext uri="{FF2B5EF4-FFF2-40B4-BE49-F238E27FC236}">
                <a16:creationId xmlns:a16="http://schemas.microsoft.com/office/drawing/2014/main" id="{1413DEC3-E26D-B43A-229C-1A46B98CC1F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13801" y="1873733"/>
            <a:ext cx="3137792" cy="2715829"/>
          </a:xfrm>
          <a:prstGeom prst="rect">
            <a:avLst/>
          </a:prstGeom>
        </p:spPr>
      </p:pic>
      <p:pic>
        <p:nvPicPr>
          <p:cNvPr id="6" name="Picture 5">
            <a:extLst>
              <a:ext uri="{FF2B5EF4-FFF2-40B4-BE49-F238E27FC236}">
                <a16:creationId xmlns:a16="http://schemas.microsoft.com/office/drawing/2014/main" id="{7C3A8076-8A79-AE28-B6DF-F2F92E22AA2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92672" y="1887748"/>
            <a:ext cx="3194128" cy="871126"/>
          </a:xfrm>
          <a:prstGeom prst="rect">
            <a:avLst/>
          </a:prstGeom>
        </p:spPr>
      </p:pic>
      <p:sp>
        <p:nvSpPr>
          <p:cNvPr id="11" name="TextBox 10">
            <a:extLst>
              <a:ext uri="{FF2B5EF4-FFF2-40B4-BE49-F238E27FC236}">
                <a16:creationId xmlns:a16="http://schemas.microsoft.com/office/drawing/2014/main" id="{F5E3DB21-8AA2-DA3E-4A48-F60D812BE46D}"/>
              </a:ext>
            </a:extLst>
          </p:cNvPr>
          <p:cNvSpPr txBox="1"/>
          <p:nvPr/>
        </p:nvSpPr>
        <p:spPr>
          <a:xfrm>
            <a:off x="5381532" y="3154480"/>
            <a:ext cx="1940121" cy="430887"/>
          </a:xfrm>
          <a:prstGeom prst="rect">
            <a:avLst/>
          </a:prstGeom>
          <a:noFill/>
        </p:spPr>
        <p:txBody>
          <a:bodyPr wrap="square">
            <a:spAutoFit/>
          </a:bodyPr>
          <a:lstStyle/>
          <a:p>
            <a:r>
              <a:rPr lang="en-GB" sz="1050" dirty="0"/>
              <a:t>normal and skew harmonics are presented in LOG scale</a:t>
            </a:r>
          </a:p>
        </p:txBody>
      </p:sp>
      <p:sp>
        <p:nvSpPr>
          <p:cNvPr id="13" name="TextBox 12">
            <a:extLst>
              <a:ext uri="{FF2B5EF4-FFF2-40B4-BE49-F238E27FC236}">
                <a16:creationId xmlns:a16="http://schemas.microsoft.com/office/drawing/2014/main" id="{CA5B68BE-B9D4-7DDC-A3D3-411D6E0497DB}"/>
              </a:ext>
            </a:extLst>
          </p:cNvPr>
          <p:cNvSpPr txBox="1"/>
          <p:nvPr/>
        </p:nvSpPr>
        <p:spPr>
          <a:xfrm>
            <a:off x="5903640" y="4425876"/>
            <a:ext cx="2513830" cy="253916"/>
          </a:xfrm>
          <a:prstGeom prst="rect">
            <a:avLst/>
          </a:prstGeom>
          <a:noFill/>
        </p:spPr>
        <p:txBody>
          <a:bodyPr wrap="none" rtlCol="0">
            <a:spAutoFit/>
          </a:bodyPr>
          <a:lstStyle/>
          <a:p>
            <a:r>
              <a:rPr lang="en-US" sz="1050" i="1" dirty="0"/>
              <a:t>Courtesy of L </a:t>
            </a:r>
            <a:r>
              <a:rPr lang="en-US" sz="1050" dirty="0"/>
              <a:t>Fiscarelli, P.</a:t>
            </a:r>
            <a:r>
              <a:rPr lang="pl-PL" sz="1050" dirty="0"/>
              <a:t> T</a:t>
            </a:r>
            <a:r>
              <a:rPr lang="en-US" sz="1050" dirty="0"/>
              <a:t>.</a:t>
            </a:r>
            <a:r>
              <a:rPr lang="pl-PL" sz="1050" dirty="0"/>
              <a:t> Rogacki</a:t>
            </a:r>
            <a:endParaRPr lang="en-GB" sz="1050" dirty="0"/>
          </a:p>
        </p:txBody>
      </p:sp>
      <p:sp>
        <p:nvSpPr>
          <p:cNvPr id="14" name="Footer Placeholder 7">
            <a:extLst>
              <a:ext uri="{FF2B5EF4-FFF2-40B4-BE49-F238E27FC236}">
                <a16:creationId xmlns:a16="http://schemas.microsoft.com/office/drawing/2014/main" id="{97ECB82D-014E-6E36-A671-514D82EFE2CD}"/>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2022-09-20</a:t>
            </a:r>
          </a:p>
        </p:txBody>
      </p:sp>
    </p:spTree>
    <p:extLst>
      <p:ext uri="{BB962C8B-B14F-4D97-AF65-F5344CB8AC3E}">
        <p14:creationId xmlns:p14="http://schemas.microsoft.com/office/powerpoint/2010/main" val="10272748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D909783-3DDF-7A74-A6FB-1BA5404540FD}"/>
              </a:ext>
            </a:extLst>
          </p:cNvPr>
          <p:cNvSpPr>
            <a:spLocks noGrp="1"/>
          </p:cNvSpPr>
          <p:nvPr>
            <p:ph type="dt" sz="half" idx="10"/>
          </p:nvPr>
        </p:nvSpPr>
        <p:spPr/>
        <p:txBody>
          <a:bodyPr/>
          <a:lstStyle/>
          <a:p>
            <a:endParaRPr lang="en-US" dirty="0"/>
          </a:p>
        </p:txBody>
      </p:sp>
      <p:sp>
        <p:nvSpPr>
          <p:cNvPr id="6" name="Slide Number Placeholder 5">
            <a:extLst>
              <a:ext uri="{FF2B5EF4-FFF2-40B4-BE49-F238E27FC236}">
                <a16:creationId xmlns:a16="http://schemas.microsoft.com/office/drawing/2014/main" id="{07A46673-477F-3FCF-6FEE-ADAE792BE7AF}"/>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15" name="TextBox 14">
            <a:extLst>
              <a:ext uri="{FF2B5EF4-FFF2-40B4-BE49-F238E27FC236}">
                <a16:creationId xmlns:a16="http://schemas.microsoft.com/office/drawing/2014/main" id="{FE54328B-4BB6-B3C7-FF51-1BFCEFC4A54C}"/>
              </a:ext>
            </a:extLst>
          </p:cNvPr>
          <p:cNvSpPr txBox="1"/>
          <p:nvPr/>
        </p:nvSpPr>
        <p:spPr>
          <a:xfrm>
            <a:off x="7043259" y="2788746"/>
            <a:ext cx="2191774" cy="507831"/>
          </a:xfrm>
          <a:prstGeom prst="rect">
            <a:avLst/>
          </a:prstGeom>
          <a:noFill/>
        </p:spPr>
        <p:txBody>
          <a:bodyPr wrap="square" lIns="0" tIns="0" rIns="0" bIns="0" rtlCol="0">
            <a:spAutoFit/>
          </a:bodyPr>
          <a:lstStyle/>
          <a:p>
            <a:pPr algn="l"/>
            <a:endParaRPr lang="en-US" sz="1100" dirty="0">
              <a:solidFill>
                <a:srgbClr val="181818"/>
              </a:solidFill>
            </a:endParaRPr>
          </a:p>
          <a:p>
            <a:pPr algn="l"/>
            <a:r>
              <a:rPr lang="en-US" sz="1100" dirty="0">
                <a:solidFill>
                  <a:srgbClr val="181818"/>
                </a:solidFill>
              </a:rPr>
              <a:t>Fig.1 Series splicing terminal connection box</a:t>
            </a:r>
            <a:endParaRPr lang="en-GB" sz="1100" dirty="0">
              <a:solidFill>
                <a:srgbClr val="181818"/>
              </a:solidFill>
            </a:endParaRPr>
          </a:p>
        </p:txBody>
      </p:sp>
      <p:pic>
        <p:nvPicPr>
          <p:cNvPr id="8" name="Picture 7">
            <a:extLst>
              <a:ext uri="{FF2B5EF4-FFF2-40B4-BE49-F238E27FC236}">
                <a16:creationId xmlns:a16="http://schemas.microsoft.com/office/drawing/2014/main" id="{FEDE2DFF-BB30-4F76-4C88-60F8643DD0A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771550"/>
            <a:ext cx="6831005" cy="2780085"/>
          </a:xfrm>
          <a:prstGeom prst="rect">
            <a:avLst/>
          </a:prstGeom>
        </p:spPr>
      </p:pic>
      <p:pic>
        <p:nvPicPr>
          <p:cNvPr id="9" name="Picture 8">
            <a:extLst>
              <a:ext uri="{FF2B5EF4-FFF2-40B4-BE49-F238E27FC236}">
                <a16:creationId xmlns:a16="http://schemas.microsoft.com/office/drawing/2014/main" id="{85EC03CB-43A6-1CFC-2E96-C88B820682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65935" y="1296513"/>
            <a:ext cx="1769956" cy="1517811"/>
          </a:xfrm>
          <a:prstGeom prst="rect">
            <a:avLst/>
          </a:prstGeom>
        </p:spPr>
      </p:pic>
      <p:sp>
        <p:nvSpPr>
          <p:cNvPr id="14" name="Title 2">
            <a:extLst>
              <a:ext uri="{FF2B5EF4-FFF2-40B4-BE49-F238E27FC236}">
                <a16:creationId xmlns:a16="http://schemas.microsoft.com/office/drawing/2014/main" id="{8350DD7B-9AAD-9558-C8D2-E5F1920D58E8}"/>
              </a:ext>
            </a:extLst>
          </p:cNvPr>
          <p:cNvSpPr>
            <a:spLocks noGrp="1"/>
          </p:cNvSpPr>
          <p:nvPr>
            <p:ph type="title"/>
          </p:nvPr>
        </p:nvSpPr>
        <p:spPr>
          <a:xfrm>
            <a:off x="612000" y="135000"/>
            <a:ext cx="7920000" cy="540000"/>
          </a:xfrm>
        </p:spPr>
        <p:txBody>
          <a:bodyPr/>
          <a:lstStyle/>
          <a:p>
            <a:r>
              <a:rPr lang="en-US" dirty="0"/>
              <a:t>Inter layers series splicing, V-taps </a:t>
            </a:r>
            <a:endParaRPr lang="en-GB" dirty="0"/>
          </a:p>
        </p:txBody>
      </p:sp>
      <p:sp>
        <p:nvSpPr>
          <p:cNvPr id="16" name="Content Placeholder 7">
            <a:extLst>
              <a:ext uri="{FF2B5EF4-FFF2-40B4-BE49-F238E27FC236}">
                <a16:creationId xmlns:a16="http://schemas.microsoft.com/office/drawing/2014/main" id="{E02FDE1B-29EC-7FC1-EF1D-0EDEB3CEA121}"/>
              </a:ext>
            </a:extLst>
          </p:cNvPr>
          <p:cNvSpPr txBox="1">
            <a:spLocks/>
          </p:cNvSpPr>
          <p:nvPr/>
        </p:nvSpPr>
        <p:spPr>
          <a:xfrm>
            <a:off x="801905" y="3595966"/>
            <a:ext cx="8064895" cy="1411222"/>
          </a:xfrm>
          <a:prstGeom prst="rect">
            <a:avLst/>
          </a:prstGeom>
        </p:spPr>
        <p:txBody>
          <a:bodyPr vert="horz" lIns="0" tIns="0" rIns="0" bIns="0" rtlCol="0">
            <a:normAutofit/>
          </a:bodyPr>
          <a:lstStyle>
            <a:lvl1pPr marL="257175" indent="-257175" algn="l" defTabSz="457200" rtl="0" eaLnBrk="1" latinLnBrk="0" hangingPunct="1">
              <a:spcBef>
                <a:spcPct val="20000"/>
              </a:spcBef>
              <a:buClr>
                <a:schemeClr val="accent6"/>
              </a:buClr>
              <a:buFont typeface="Arial" panose="020B0604020202020204" pitchFamily="34" charset="0"/>
              <a:buChar char="•"/>
              <a:defRPr sz="2800" kern="1200">
                <a:solidFill>
                  <a:schemeClr val="tx2">
                    <a:lumMod val="50000"/>
                  </a:schemeClr>
                </a:solidFill>
                <a:latin typeface="+mn-lt"/>
                <a:ea typeface="+mn-ea"/>
                <a:cs typeface="+mn-cs"/>
              </a:defRPr>
            </a:lvl1pPr>
            <a:lvl2pPr marL="471488" indent="-196454" algn="l" defTabSz="457200" rtl="0" eaLnBrk="1" latinLnBrk="0" hangingPunct="1">
              <a:spcBef>
                <a:spcPct val="20000"/>
              </a:spcBef>
              <a:buClr>
                <a:schemeClr val="accent6"/>
              </a:buClr>
              <a:buFont typeface="Arial" panose="020B0604020202020204" pitchFamily="34" charset="0"/>
              <a:buChar char="•"/>
              <a:tabLst/>
              <a:defRPr sz="1350" kern="1200">
                <a:solidFill>
                  <a:schemeClr val="tx2">
                    <a:lumMod val="50000"/>
                  </a:schemeClr>
                </a:solidFill>
                <a:latin typeface="+mn-lt"/>
                <a:ea typeface="+mn-ea"/>
                <a:cs typeface="+mn-cs"/>
              </a:defRPr>
            </a:lvl2pPr>
            <a:lvl3pPr marL="666750" indent="-195263" algn="l" defTabSz="457200" rtl="0" eaLnBrk="1" latinLnBrk="0" hangingPunct="1">
              <a:spcBef>
                <a:spcPct val="20000"/>
              </a:spcBef>
              <a:buClr>
                <a:schemeClr val="accent6"/>
              </a:buClr>
              <a:buSzPct val="100000"/>
              <a:buFont typeface="Arial" panose="020B0604020202020204" pitchFamily="34" charset="0"/>
              <a:buChar char="•"/>
              <a:tabLst/>
              <a:defRPr sz="1350" kern="1200">
                <a:solidFill>
                  <a:schemeClr val="tx2">
                    <a:lumMod val="50000"/>
                  </a:schemeClr>
                </a:solidFill>
                <a:latin typeface="+mn-lt"/>
                <a:ea typeface="+mn-ea"/>
                <a:cs typeface="+mn-cs"/>
              </a:defRPr>
            </a:lvl3pPr>
            <a:lvl4pPr marL="907256" indent="-202406" algn="l" defTabSz="457200" rtl="0" eaLnBrk="1" latinLnBrk="0" hangingPunct="1">
              <a:spcBef>
                <a:spcPct val="20000"/>
              </a:spcBef>
              <a:buClr>
                <a:schemeClr val="accent6"/>
              </a:buClr>
              <a:buSzPct val="100000"/>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457200" rtl="0" eaLnBrk="1" latinLnBrk="0" hangingPunct="1">
              <a:spcBef>
                <a:spcPct val="20000"/>
              </a:spcBef>
              <a:buClr>
                <a:schemeClr val="accent6"/>
              </a:buClr>
              <a:buSzPct val="100000"/>
              <a:buFont typeface="Arial" charset="0"/>
              <a:buChar char="•"/>
              <a:defRPr sz="1600" kern="1200">
                <a:solidFill>
                  <a:schemeClr val="tx2">
                    <a:lumMod val="5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r>
              <a:rPr lang="en-US" sz="1600" dirty="0"/>
              <a:t>Layout of 10 wires in series laid in two layers spliced in the connection box </a:t>
            </a:r>
          </a:p>
          <a:p>
            <a:pPr lvl="1"/>
            <a:r>
              <a:rPr lang="en-US" sz="1600" dirty="0"/>
              <a:t>Includes 10 voltage taps wires and </a:t>
            </a:r>
            <a:r>
              <a:rPr lang="en-US" sz="1600" b="1" dirty="0"/>
              <a:t>9 SC wires joint splices </a:t>
            </a:r>
            <a:r>
              <a:rPr lang="en-US" sz="1600" dirty="0"/>
              <a:t>(Crimped, Sn96Ag4 soldered then polyimide insulated)</a:t>
            </a:r>
          </a:p>
          <a:p>
            <a:pPr lvl="1"/>
            <a:r>
              <a:rPr lang="en-US" sz="1600" b="1" dirty="0"/>
              <a:t>Joint electrical resistances verified at 7-8 </a:t>
            </a:r>
            <a:r>
              <a:rPr lang="en-US" sz="1600" b="1" dirty="0" err="1"/>
              <a:t>nOhms</a:t>
            </a:r>
            <a:r>
              <a:rPr lang="en-US" sz="1600" b="1" dirty="0"/>
              <a:t> </a:t>
            </a:r>
            <a:r>
              <a:rPr lang="en-US" sz="1600" dirty="0"/>
              <a:t>at 1.9K.</a:t>
            </a:r>
          </a:p>
        </p:txBody>
      </p:sp>
      <p:sp>
        <p:nvSpPr>
          <p:cNvPr id="10" name="Footer Placeholder 7">
            <a:extLst>
              <a:ext uri="{FF2B5EF4-FFF2-40B4-BE49-F238E27FC236}">
                <a16:creationId xmlns:a16="http://schemas.microsoft.com/office/drawing/2014/main" id="{D368587F-44FB-8B7C-AE1C-6A69A49F9385}"/>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2022-09-20</a:t>
            </a:r>
          </a:p>
        </p:txBody>
      </p:sp>
      <p:sp>
        <p:nvSpPr>
          <p:cNvPr id="2" name="Rectangle 1">
            <a:extLst>
              <a:ext uri="{FF2B5EF4-FFF2-40B4-BE49-F238E27FC236}">
                <a16:creationId xmlns:a16="http://schemas.microsoft.com/office/drawing/2014/main" id="{203DCBB9-46DF-DF0D-AFCF-1D7DDDE9E721}"/>
              </a:ext>
            </a:extLst>
          </p:cNvPr>
          <p:cNvSpPr/>
          <p:nvPr/>
        </p:nvSpPr>
        <p:spPr>
          <a:xfrm>
            <a:off x="2123728" y="2858655"/>
            <a:ext cx="504056" cy="437922"/>
          </a:xfrm>
          <a:prstGeom prst="rect">
            <a:avLst/>
          </a:prstGeom>
          <a:noFill/>
          <a:ln w="19050">
            <a:solidFill>
              <a:srgbClr val="0070C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827F7F95-FF87-3C38-7E70-7E2A9BA48CB4}"/>
              </a:ext>
            </a:extLst>
          </p:cNvPr>
          <p:cNvSpPr/>
          <p:nvPr/>
        </p:nvSpPr>
        <p:spPr>
          <a:xfrm>
            <a:off x="6853681" y="1191382"/>
            <a:ext cx="2101052" cy="2244464"/>
          </a:xfrm>
          <a:prstGeom prst="rect">
            <a:avLst/>
          </a:prstGeom>
          <a:noFill/>
          <a:ln w="19050">
            <a:solidFill>
              <a:srgbClr val="0070C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566587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70CD30-50D0-885C-C71B-3B0C17F35E67}"/>
              </a:ext>
            </a:extLst>
          </p:cNvPr>
          <p:cNvSpPr>
            <a:spLocks noGrp="1"/>
          </p:cNvSpPr>
          <p:nvPr>
            <p:ph idx="1"/>
          </p:nvPr>
        </p:nvSpPr>
        <p:spPr>
          <a:xfrm>
            <a:off x="683568" y="788789"/>
            <a:ext cx="7920000" cy="3565922"/>
          </a:xfrm>
        </p:spPr>
        <p:txBody>
          <a:bodyPr>
            <a:normAutofit/>
          </a:bodyPr>
          <a:lstStyle/>
          <a:p>
            <a:r>
              <a:rPr lang="en-US" sz="2000" dirty="0"/>
              <a:t>Temperature rise monitoring due to quench back in Al6082 formers during quench event</a:t>
            </a:r>
            <a:endParaRPr lang="en-GB" sz="2000" dirty="0"/>
          </a:p>
        </p:txBody>
      </p:sp>
      <p:sp>
        <p:nvSpPr>
          <p:cNvPr id="3" name="Title 2">
            <a:extLst>
              <a:ext uri="{FF2B5EF4-FFF2-40B4-BE49-F238E27FC236}">
                <a16:creationId xmlns:a16="http://schemas.microsoft.com/office/drawing/2014/main" id="{11FCF807-8B26-1ABF-3E69-D92795D3D183}"/>
              </a:ext>
            </a:extLst>
          </p:cNvPr>
          <p:cNvSpPr>
            <a:spLocks noGrp="1"/>
          </p:cNvSpPr>
          <p:nvPr>
            <p:ph type="title"/>
          </p:nvPr>
        </p:nvSpPr>
        <p:spPr/>
        <p:txBody>
          <a:bodyPr/>
          <a:lstStyle/>
          <a:p>
            <a:r>
              <a:rPr lang="en-US" dirty="0"/>
              <a:t>CCS T sensors </a:t>
            </a:r>
            <a:endParaRPr lang="en-GB" dirty="0"/>
          </a:p>
        </p:txBody>
      </p:sp>
      <p:sp>
        <p:nvSpPr>
          <p:cNvPr id="4" name="Slide Number Placeholder 3">
            <a:extLst>
              <a:ext uri="{FF2B5EF4-FFF2-40B4-BE49-F238E27FC236}">
                <a16:creationId xmlns:a16="http://schemas.microsoft.com/office/drawing/2014/main" id="{C4BEDB0C-6050-FF9B-1CE2-F793CF2647E6}"/>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3074" name="Picture 1">
            <a:extLst>
              <a:ext uri="{FF2B5EF4-FFF2-40B4-BE49-F238E27FC236}">
                <a16:creationId xmlns:a16="http://schemas.microsoft.com/office/drawing/2014/main" id="{70BD0F0C-0035-8AE9-FE1C-B8F319F2FED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91880" y="1197737"/>
            <a:ext cx="4826049" cy="377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7">
            <a:extLst>
              <a:ext uri="{FF2B5EF4-FFF2-40B4-BE49-F238E27FC236}">
                <a16:creationId xmlns:a16="http://schemas.microsoft.com/office/drawing/2014/main" id="{EEE9FD7B-A0AA-564A-4FD2-34D7ACEE1DF6}"/>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2022-09-20</a:t>
            </a:r>
          </a:p>
        </p:txBody>
      </p:sp>
    </p:spTree>
    <p:extLst>
      <p:ext uri="{BB962C8B-B14F-4D97-AF65-F5344CB8AC3E}">
        <p14:creationId xmlns:p14="http://schemas.microsoft.com/office/powerpoint/2010/main" val="28471231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99E66-8DF6-F057-6E9B-E292691DE53F}"/>
              </a:ext>
            </a:extLst>
          </p:cNvPr>
          <p:cNvSpPr>
            <a:spLocks noGrp="1"/>
          </p:cNvSpPr>
          <p:nvPr>
            <p:ph type="title"/>
          </p:nvPr>
        </p:nvSpPr>
        <p:spPr/>
        <p:txBody>
          <a:bodyPr/>
          <a:lstStyle/>
          <a:p>
            <a:r>
              <a:rPr lang="en-US" dirty="0"/>
              <a:t>Harmonics in the magnet straight section</a:t>
            </a:r>
            <a:endParaRPr lang="en-GB" dirty="0"/>
          </a:p>
        </p:txBody>
      </p:sp>
      <p:sp>
        <p:nvSpPr>
          <p:cNvPr id="3" name="Content Placeholder 2">
            <a:extLst>
              <a:ext uri="{FF2B5EF4-FFF2-40B4-BE49-F238E27FC236}">
                <a16:creationId xmlns:a16="http://schemas.microsoft.com/office/drawing/2014/main" id="{FE661716-99A6-089E-7176-AD50464921B5}"/>
              </a:ext>
            </a:extLst>
          </p:cNvPr>
          <p:cNvSpPr>
            <a:spLocks noGrp="1"/>
          </p:cNvSpPr>
          <p:nvPr>
            <p:ph idx="1"/>
          </p:nvPr>
        </p:nvSpPr>
        <p:spPr/>
        <p:txBody>
          <a:bodyPr/>
          <a:lstStyle/>
          <a:p>
            <a:endParaRPr lang="en-GB"/>
          </a:p>
        </p:txBody>
      </p:sp>
      <p:sp>
        <p:nvSpPr>
          <p:cNvPr id="4" name="Slide Number Placeholder 3">
            <a:extLst>
              <a:ext uri="{FF2B5EF4-FFF2-40B4-BE49-F238E27FC236}">
                <a16:creationId xmlns:a16="http://schemas.microsoft.com/office/drawing/2014/main" id="{44380B3E-2496-0632-3FA0-AD65F5496B2A}"/>
              </a:ext>
            </a:extLst>
          </p:cNvPr>
          <p:cNvSpPr>
            <a:spLocks noGrp="1"/>
          </p:cNvSpPr>
          <p:nvPr>
            <p:ph type="sldNum" sz="quarter" idx="12"/>
          </p:nvPr>
        </p:nvSpPr>
        <p:spPr/>
        <p:txBody>
          <a:bodyPr/>
          <a:lstStyle/>
          <a:p>
            <a:fld id="{BFDCA1C4-9514-7B4F-976F-D92F7E296653}" type="slidenum">
              <a:rPr lang="fr-FR" smtClean="0"/>
              <a:pPr/>
              <a:t>33</a:t>
            </a:fld>
            <a:endParaRPr lang="fr-FR"/>
          </a:p>
        </p:txBody>
      </p:sp>
      <p:pic>
        <p:nvPicPr>
          <p:cNvPr id="6" name="Picture 5">
            <a:extLst>
              <a:ext uri="{FF2B5EF4-FFF2-40B4-BE49-F238E27FC236}">
                <a16:creationId xmlns:a16="http://schemas.microsoft.com/office/drawing/2014/main" id="{EBE43B39-71E6-5ABC-3F63-AE7C5F1CC22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7624" y="1325825"/>
            <a:ext cx="6408712" cy="3692673"/>
          </a:xfrm>
          <a:prstGeom prst="rect">
            <a:avLst/>
          </a:prstGeom>
        </p:spPr>
      </p:pic>
      <p:sp>
        <p:nvSpPr>
          <p:cNvPr id="7" name="Footer Placeholder 7">
            <a:extLst>
              <a:ext uri="{FF2B5EF4-FFF2-40B4-BE49-F238E27FC236}">
                <a16:creationId xmlns:a16="http://schemas.microsoft.com/office/drawing/2014/main" id="{2E4576A4-C205-4F62-6F4F-0A8575EBC0FE}"/>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2022-09-20</a:t>
            </a:r>
          </a:p>
        </p:txBody>
      </p:sp>
    </p:spTree>
    <p:extLst>
      <p:ext uri="{BB962C8B-B14F-4D97-AF65-F5344CB8AC3E}">
        <p14:creationId xmlns:p14="http://schemas.microsoft.com/office/powerpoint/2010/main" val="16165275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48B74A-A64C-E27D-D783-1CF20BC0EAC7}"/>
              </a:ext>
            </a:extLst>
          </p:cNvPr>
          <p:cNvSpPr>
            <a:spLocks noGrp="1"/>
          </p:cNvSpPr>
          <p:nvPr>
            <p:ph type="title"/>
          </p:nvPr>
        </p:nvSpPr>
        <p:spPr>
          <a:xfrm>
            <a:off x="612000" y="0"/>
            <a:ext cx="7920000" cy="540000"/>
          </a:xfrm>
        </p:spPr>
        <p:txBody>
          <a:bodyPr/>
          <a:lstStyle/>
          <a:p>
            <a:r>
              <a:rPr lang="en-US" dirty="0"/>
              <a:t>Acoustic emission trials</a:t>
            </a:r>
            <a:endParaRPr lang="en-GB" dirty="0"/>
          </a:p>
        </p:txBody>
      </p:sp>
      <p:sp>
        <p:nvSpPr>
          <p:cNvPr id="4" name="Slide Number Placeholder 3">
            <a:extLst>
              <a:ext uri="{FF2B5EF4-FFF2-40B4-BE49-F238E27FC236}">
                <a16:creationId xmlns:a16="http://schemas.microsoft.com/office/drawing/2014/main" id="{CF116028-FCDC-AC24-3101-A9FD7DF6B2A8}"/>
              </a:ext>
            </a:extLst>
          </p:cNvPr>
          <p:cNvSpPr>
            <a:spLocks noGrp="1"/>
          </p:cNvSpPr>
          <p:nvPr>
            <p:ph type="sldNum" sz="quarter" idx="12"/>
          </p:nvPr>
        </p:nvSpPr>
        <p:spPr>
          <a:xfrm>
            <a:off x="8565673" y="4641161"/>
            <a:ext cx="360000" cy="270000"/>
          </a:xfrm>
        </p:spPr>
        <p:txBody>
          <a:bodyPr/>
          <a:lstStyle/>
          <a:p>
            <a:fld id="{36B5EA5A-BC32-A742-B11B-8E7414D5B535}" type="slidenum">
              <a:rPr lang="en-US" smtClean="0"/>
              <a:pPr/>
              <a:t>34</a:t>
            </a:fld>
            <a:endParaRPr lang="en-US" dirty="0"/>
          </a:p>
        </p:txBody>
      </p:sp>
      <p:pic>
        <p:nvPicPr>
          <p:cNvPr id="6" name="Picture 5">
            <a:extLst>
              <a:ext uri="{FF2B5EF4-FFF2-40B4-BE49-F238E27FC236}">
                <a16:creationId xmlns:a16="http://schemas.microsoft.com/office/drawing/2014/main" id="{73BB9DFD-2F0C-E1E3-058F-9FFD69FC83A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7210" y="1723448"/>
            <a:ext cx="1031029" cy="991139"/>
          </a:xfrm>
          <a:prstGeom prst="rect">
            <a:avLst/>
          </a:prstGeom>
        </p:spPr>
      </p:pic>
      <p:pic>
        <p:nvPicPr>
          <p:cNvPr id="8" name="Picture 7">
            <a:extLst>
              <a:ext uri="{FF2B5EF4-FFF2-40B4-BE49-F238E27FC236}">
                <a16:creationId xmlns:a16="http://schemas.microsoft.com/office/drawing/2014/main" id="{D840049F-17F2-0585-4CDC-8370CAE70F7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6751" y="2714587"/>
            <a:ext cx="2347949" cy="2213387"/>
          </a:xfrm>
          <a:prstGeom prst="rect">
            <a:avLst/>
          </a:prstGeom>
        </p:spPr>
      </p:pic>
      <p:pic>
        <p:nvPicPr>
          <p:cNvPr id="16" name="Picture 15">
            <a:extLst>
              <a:ext uri="{FF2B5EF4-FFF2-40B4-BE49-F238E27FC236}">
                <a16:creationId xmlns:a16="http://schemas.microsoft.com/office/drawing/2014/main" id="{38A0FD11-3C64-116F-2D28-F92FCC97C14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05109" y="2019497"/>
            <a:ext cx="1424095" cy="793225"/>
          </a:xfrm>
          <a:prstGeom prst="rect">
            <a:avLst/>
          </a:prstGeom>
        </p:spPr>
      </p:pic>
      <p:sp>
        <p:nvSpPr>
          <p:cNvPr id="17" name="TextBox 16">
            <a:extLst>
              <a:ext uri="{FF2B5EF4-FFF2-40B4-BE49-F238E27FC236}">
                <a16:creationId xmlns:a16="http://schemas.microsoft.com/office/drawing/2014/main" id="{561BE112-8B41-13F8-80C3-9B992E8D60FB}"/>
              </a:ext>
            </a:extLst>
          </p:cNvPr>
          <p:cNvSpPr txBox="1"/>
          <p:nvPr/>
        </p:nvSpPr>
        <p:spPr>
          <a:xfrm>
            <a:off x="3126074" y="2010304"/>
            <a:ext cx="2719195" cy="769441"/>
          </a:xfrm>
          <a:prstGeom prst="rect">
            <a:avLst/>
          </a:prstGeom>
          <a:noFill/>
        </p:spPr>
        <p:txBody>
          <a:bodyPr wrap="square" rtlCol="0">
            <a:spAutoFit/>
          </a:bodyPr>
          <a:lstStyle/>
          <a:p>
            <a:r>
              <a:rPr lang="en-US" sz="1100" dirty="0"/>
              <a:t>3 AE </a:t>
            </a:r>
            <a:r>
              <a:rPr lang="en-US" sz="1100" dirty="0" err="1"/>
              <a:t>piezosensors</a:t>
            </a:r>
            <a:r>
              <a:rPr lang="en-US" sz="1100" dirty="0"/>
              <a:t>, 300 kHz BW based on LBNL (M. </a:t>
            </a:r>
            <a:r>
              <a:rPr lang="en-US" sz="1100" dirty="0" err="1"/>
              <a:t>Marchevesky</a:t>
            </a:r>
            <a:r>
              <a:rPr lang="en-US" sz="1100" dirty="0"/>
              <a:t>) design and installed on one Aperture AP1</a:t>
            </a:r>
          </a:p>
          <a:p>
            <a:endParaRPr lang="en-GB" sz="1100" dirty="0"/>
          </a:p>
        </p:txBody>
      </p:sp>
      <p:pic>
        <p:nvPicPr>
          <p:cNvPr id="24" name="Picture 23">
            <a:extLst>
              <a:ext uri="{FF2B5EF4-FFF2-40B4-BE49-F238E27FC236}">
                <a16:creationId xmlns:a16="http://schemas.microsoft.com/office/drawing/2014/main" id="{365E9C35-EAD7-60DD-6BD7-404D3243C8A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17728" y="2459953"/>
            <a:ext cx="3334325" cy="2572781"/>
          </a:xfrm>
          <a:prstGeom prst="rect">
            <a:avLst/>
          </a:prstGeom>
        </p:spPr>
      </p:pic>
      <p:pic>
        <p:nvPicPr>
          <p:cNvPr id="7" name="Picture 6">
            <a:extLst>
              <a:ext uri="{FF2B5EF4-FFF2-40B4-BE49-F238E27FC236}">
                <a16:creationId xmlns:a16="http://schemas.microsoft.com/office/drawing/2014/main" id="{EDE5EC12-DB1D-7F7F-5164-F92333B32136}"/>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378509" y="2691397"/>
            <a:ext cx="3466760" cy="2326002"/>
          </a:xfrm>
          <a:prstGeom prst="rect">
            <a:avLst/>
          </a:prstGeom>
        </p:spPr>
      </p:pic>
      <p:sp>
        <p:nvSpPr>
          <p:cNvPr id="2" name="TextBox 1">
            <a:extLst>
              <a:ext uri="{FF2B5EF4-FFF2-40B4-BE49-F238E27FC236}">
                <a16:creationId xmlns:a16="http://schemas.microsoft.com/office/drawing/2014/main" id="{122CA82F-60A0-100C-6E70-C6196DBE34C4}"/>
              </a:ext>
            </a:extLst>
          </p:cNvPr>
          <p:cNvSpPr txBox="1"/>
          <p:nvPr/>
        </p:nvSpPr>
        <p:spPr>
          <a:xfrm>
            <a:off x="293946" y="526856"/>
            <a:ext cx="8777644" cy="1200329"/>
          </a:xfrm>
          <a:prstGeom prst="rect">
            <a:avLst/>
          </a:prstGeom>
          <a:noFill/>
        </p:spPr>
        <p:txBody>
          <a:bodyPr wrap="square" rtlCol="0">
            <a:spAutoFit/>
          </a:bodyPr>
          <a:lstStyle/>
          <a:p>
            <a:pPr marL="285750" indent="-285750">
              <a:buFont typeface="Arial" panose="020B0604020202020204" pitchFamily="34" charset="0"/>
              <a:buChar char="•"/>
            </a:pPr>
            <a:r>
              <a:rPr lang="en-US" dirty="0"/>
              <a:t>First outcomes of acoustic activities during current ramp up/down, quench event triggering and frequency spectrum signature on CCTs ( Fig1-3). Post analysis under progress. Further development needed and characterization tests of in-layers quench initiation </a:t>
            </a:r>
            <a:r>
              <a:rPr lang="en-US" dirty="0" err="1"/>
              <a:t>localisation</a:t>
            </a:r>
            <a:r>
              <a:rPr lang="en-US" dirty="0"/>
              <a:t>  </a:t>
            </a:r>
            <a:endParaRPr lang="en-GB" dirty="0"/>
          </a:p>
        </p:txBody>
      </p:sp>
      <p:sp>
        <p:nvSpPr>
          <p:cNvPr id="5" name="TextBox 4">
            <a:extLst>
              <a:ext uri="{FF2B5EF4-FFF2-40B4-BE49-F238E27FC236}">
                <a16:creationId xmlns:a16="http://schemas.microsoft.com/office/drawing/2014/main" id="{8BF42AED-B338-0336-2959-45FE960EA573}"/>
              </a:ext>
            </a:extLst>
          </p:cNvPr>
          <p:cNvSpPr txBox="1"/>
          <p:nvPr/>
        </p:nvSpPr>
        <p:spPr>
          <a:xfrm>
            <a:off x="121161" y="4755735"/>
            <a:ext cx="526106" cy="276999"/>
          </a:xfrm>
          <a:prstGeom prst="rect">
            <a:avLst/>
          </a:prstGeom>
          <a:noFill/>
        </p:spPr>
        <p:txBody>
          <a:bodyPr wrap="none" rtlCol="0">
            <a:spAutoFit/>
          </a:bodyPr>
          <a:lstStyle/>
          <a:p>
            <a:r>
              <a:rPr lang="en-US" sz="1200" dirty="0"/>
              <a:t>Fig.1</a:t>
            </a:r>
            <a:endParaRPr lang="en-GB" sz="1200" dirty="0"/>
          </a:p>
        </p:txBody>
      </p:sp>
      <p:sp>
        <p:nvSpPr>
          <p:cNvPr id="12" name="TextBox 11">
            <a:extLst>
              <a:ext uri="{FF2B5EF4-FFF2-40B4-BE49-F238E27FC236}">
                <a16:creationId xmlns:a16="http://schemas.microsoft.com/office/drawing/2014/main" id="{3DB68FAA-BDFF-1086-C79C-C3165A94D260}"/>
              </a:ext>
            </a:extLst>
          </p:cNvPr>
          <p:cNvSpPr txBox="1"/>
          <p:nvPr/>
        </p:nvSpPr>
        <p:spPr>
          <a:xfrm>
            <a:off x="2766151" y="4776161"/>
            <a:ext cx="526106" cy="276999"/>
          </a:xfrm>
          <a:prstGeom prst="rect">
            <a:avLst/>
          </a:prstGeom>
          <a:noFill/>
        </p:spPr>
        <p:txBody>
          <a:bodyPr wrap="none" rtlCol="0">
            <a:spAutoFit/>
          </a:bodyPr>
          <a:lstStyle/>
          <a:p>
            <a:r>
              <a:rPr lang="en-US" sz="1200" dirty="0"/>
              <a:t>Fig.2</a:t>
            </a:r>
            <a:endParaRPr lang="en-GB" sz="1200" dirty="0"/>
          </a:p>
        </p:txBody>
      </p:sp>
      <p:sp>
        <p:nvSpPr>
          <p:cNvPr id="13" name="TextBox 12">
            <a:extLst>
              <a:ext uri="{FF2B5EF4-FFF2-40B4-BE49-F238E27FC236}">
                <a16:creationId xmlns:a16="http://schemas.microsoft.com/office/drawing/2014/main" id="{9D828327-0E75-B4A2-57DB-ED7C828FFB3E}"/>
              </a:ext>
            </a:extLst>
          </p:cNvPr>
          <p:cNvSpPr txBox="1"/>
          <p:nvPr/>
        </p:nvSpPr>
        <p:spPr>
          <a:xfrm>
            <a:off x="5845269" y="4743898"/>
            <a:ext cx="526106" cy="276999"/>
          </a:xfrm>
          <a:prstGeom prst="rect">
            <a:avLst/>
          </a:prstGeom>
          <a:noFill/>
        </p:spPr>
        <p:txBody>
          <a:bodyPr wrap="none" rtlCol="0">
            <a:spAutoFit/>
          </a:bodyPr>
          <a:lstStyle/>
          <a:p>
            <a:r>
              <a:rPr lang="en-US" sz="1200" dirty="0"/>
              <a:t>Fig.3</a:t>
            </a:r>
            <a:endParaRPr lang="en-GB" sz="1200" dirty="0"/>
          </a:p>
        </p:txBody>
      </p:sp>
      <p:sp>
        <p:nvSpPr>
          <p:cNvPr id="14" name="TextBox 13">
            <a:extLst>
              <a:ext uri="{FF2B5EF4-FFF2-40B4-BE49-F238E27FC236}">
                <a16:creationId xmlns:a16="http://schemas.microsoft.com/office/drawing/2014/main" id="{28E0EF07-E3C3-634F-C501-172B1C41B74B}"/>
              </a:ext>
            </a:extLst>
          </p:cNvPr>
          <p:cNvSpPr txBox="1"/>
          <p:nvPr/>
        </p:nvSpPr>
        <p:spPr>
          <a:xfrm>
            <a:off x="6303678" y="2275327"/>
            <a:ext cx="2719195" cy="430887"/>
          </a:xfrm>
          <a:prstGeom prst="rect">
            <a:avLst/>
          </a:prstGeom>
          <a:noFill/>
        </p:spPr>
        <p:txBody>
          <a:bodyPr wrap="square" rtlCol="0">
            <a:spAutoFit/>
          </a:bodyPr>
          <a:lstStyle/>
          <a:p>
            <a:r>
              <a:rPr lang="en-US" sz="1100" dirty="0"/>
              <a:t>Courtesy of Daniel Molnar</a:t>
            </a:r>
          </a:p>
          <a:p>
            <a:endParaRPr lang="en-GB" sz="1100" dirty="0"/>
          </a:p>
        </p:txBody>
      </p:sp>
      <p:sp>
        <p:nvSpPr>
          <p:cNvPr id="15" name="Footer Placeholder 7">
            <a:extLst>
              <a:ext uri="{FF2B5EF4-FFF2-40B4-BE49-F238E27FC236}">
                <a16:creationId xmlns:a16="http://schemas.microsoft.com/office/drawing/2014/main" id="{FA4EA144-6E6F-58A7-1318-73EAA2069104}"/>
              </a:ext>
            </a:extLst>
          </p:cNvPr>
          <p:cNvSpPr>
            <a:spLocks noGrp="1"/>
          </p:cNvSpPr>
          <p:nvPr>
            <p:ph type="ftr" sz="quarter" idx="11"/>
          </p:nvPr>
        </p:nvSpPr>
        <p:spPr>
          <a:xfrm>
            <a:off x="1690954" y="4864509"/>
            <a:ext cx="6550800" cy="270000"/>
          </a:xfrm>
        </p:spPr>
        <p:txBody>
          <a:bodyPr/>
          <a:lstStyle/>
          <a:p>
            <a:r>
              <a:rPr lang="en-US" dirty="0"/>
              <a:t>12nd Hi-</a:t>
            </a:r>
            <a:r>
              <a:rPr lang="en-US" dirty="0" err="1"/>
              <a:t>Lumi</a:t>
            </a:r>
            <a:r>
              <a:rPr lang="en-US" dirty="0"/>
              <a:t> week meeting </a:t>
            </a:r>
            <a:r>
              <a:rPr lang="en-US"/>
              <a:t>| MCBRDP4 </a:t>
            </a:r>
            <a:r>
              <a:rPr lang="en-US" dirty="0"/>
              <a:t>manufacture and test             A. Foussat                  2022-09-20</a:t>
            </a:r>
          </a:p>
        </p:txBody>
      </p:sp>
    </p:spTree>
    <p:extLst>
      <p:ext uri="{BB962C8B-B14F-4D97-AF65-F5344CB8AC3E}">
        <p14:creationId xmlns:p14="http://schemas.microsoft.com/office/powerpoint/2010/main" val="6299531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CD0E5-C3DC-E989-6D72-08B7E8A22EB9}"/>
              </a:ext>
            </a:extLst>
          </p:cNvPr>
          <p:cNvSpPr>
            <a:spLocks noGrp="1"/>
          </p:cNvSpPr>
          <p:nvPr>
            <p:ph type="title"/>
          </p:nvPr>
        </p:nvSpPr>
        <p:spPr>
          <a:xfrm>
            <a:off x="750632" y="-34882"/>
            <a:ext cx="7920000" cy="540000"/>
          </a:xfrm>
        </p:spPr>
        <p:txBody>
          <a:bodyPr/>
          <a:lstStyle/>
          <a:p>
            <a:r>
              <a:rPr lang="en-GB" dirty="0"/>
              <a:t>HL-LHC MCBRD Magnets</a:t>
            </a:r>
          </a:p>
        </p:txBody>
      </p:sp>
      <p:sp>
        <p:nvSpPr>
          <p:cNvPr id="4" name="Slide Number Placeholder 3">
            <a:extLst>
              <a:ext uri="{FF2B5EF4-FFF2-40B4-BE49-F238E27FC236}">
                <a16:creationId xmlns:a16="http://schemas.microsoft.com/office/drawing/2014/main" id="{9940A6A3-E71E-5BF4-5D6B-2261E0A2452A}"/>
              </a:ext>
            </a:extLst>
          </p:cNvPr>
          <p:cNvSpPr>
            <a:spLocks noGrp="1"/>
          </p:cNvSpPr>
          <p:nvPr>
            <p:ph type="sldNum" sz="quarter" idx="12"/>
          </p:nvPr>
        </p:nvSpPr>
        <p:spPr/>
        <p:txBody>
          <a:bodyPr/>
          <a:lstStyle/>
          <a:p>
            <a:fld id="{BFDCA1C4-9514-7B4F-976F-D92F7E296653}" type="slidenum">
              <a:rPr lang="fr-FR" smtClean="0"/>
              <a:pPr/>
              <a:t>4</a:t>
            </a:fld>
            <a:endParaRPr lang="fr-FR"/>
          </a:p>
        </p:txBody>
      </p:sp>
      <p:sp>
        <p:nvSpPr>
          <p:cNvPr id="12" name="Content Placeholder 1">
            <a:extLst>
              <a:ext uri="{FF2B5EF4-FFF2-40B4-BE49-F238E27FC236}">
                <a16:creationId xmlns:a16="http://schemas.microsoft.com/office/drawing/2014/main" id="{AF2513FC-7AC5-3B69-6F99-D644CE781DCC}"/>
              </a:ext>
            </a:extLst>
          </p:cNvPr>
          <p:cNvSpPr txBox="1">
            <a:spLocks/>
          </p:cNvSpPr>
          <p:nvPr/>
        </p:nvSpPr>
        <p:spPr>
          <a:xfrm>
            <a:off x="243216" y="538007"/>
            <a:ext cx="4616501" cy="2196281"/>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spcBef>
                <a:spcPts val="0"/>
              </a:spcBef>
              <a:spcAft>
                <a:spcPts val="1200"/>
              </a:spcAft>
            </a:pPr>
            <a:r>
              <a:rPr lang="en-US" sz="1600" dirty="0"/>
              <a:t>MCBRD magnets as part of the HL-LHC WP3 </a:t>
            </a:r>
            <a:r>
              <a:rPr lang="en-US" sz="1600" b="1" dirty="0"/>
              <a:t>D2 orbit correctors (8 MCBRD units needed + 4 spares)</a:t>
            </a:r>
          </a:p>
          <a:p>
            <a:pPr algn="just">
              <a:spcBef>
                <a:spcPts val="0"/>
              </a:spcBef>
              <a:spcAft>
                <a:spcPts val="1200"/>
              </a:spcAft>
            </a:pPr>
            <a:r>
              <a:rPr lang="en-US" sz="1600" dirty="0"/>
              <a:t>Based on Canted Cosine Theta (CCT) design</a:t>
            </a:r>
          </a:p>
          <a:p>
            <a:pPr>
              <a:spcBef>
                <a:spcPts val="0"/>
              </a:spcBef>
              <a:spcAft>
                <a:spcPts val="1200"/>
              </a:spcAft>
            </a:pPr>
            <a:r>
              <a:rPr lang="en-US" sz="1600" b="1" dirty="0"/>
              <a:t>On going collaboration with IHEP-China on 12 MCBRDs series production</a:t>
            </a:r>
            <a:endParaRPr lang="en-GB" sz="1600" b="1" dirty="0"/>
          </a:p>
          <a:p>
            <a:pPr>
              <a:spcBef>
                <a:spcPts val="0"/>
              </a:spcBef>
              <a:spcAft>
                <a:spcPts val="1200"/>
              </a:spcAft>
            </a:pPr>
            <a:r>
              <a:rPr lang="en-US" sz="1600" b="1" dirty="0"/>
              <a:t>Completed MCBRDP4 production @ CERN over 7 months, ended last 07/2022.</a:t>
            </a:r>
          </a:p>
          <a:p>
            <a:pPr>
              <a:spcBef>
                <a:spcPts val="0"/>
              </a:spcBef>
              <a:spcAft>
                <a:spcPts val="1200"/>
              </a:spcAft>
            </a:pPr>
            <a:r>
              <a:rPr lang="en-US" sz="1600" b="1" dirty="0"/>
              <a:t>Coming next CERN production of two series magnets MCBRD11,12 with IHEP components</a:t>
            </a:r>
          </a:p>
          <a:p>
            <a:pPr marL="0" indent="0">
              <a:buFont typeface="Wingdings" charset="2"/>
              <a:buNone/>
            </a:pPr>
            <a:endParaRPr lang="en-GB" sz="1400" dirty="0"/>
          </a:p>
        </p:txBody>
      </p:sp>
      <p:grpSp>
        <p:nvGrpSpPr>
          <p:cNvPr id="27" name="Group 26">
            <a:extLst>
              <a:ext uri="{FF2B5EF4-FFF2-40B4-BE49-F238E27FC236}">
                <a16:creationId xmlns:a16="http://schemas.microsoft.com/office/drawing/2014/main" id="{323E5FF0-78C5-FFBF-D922-7FEF4E0971EC}"/>
              </a:ext>
            </a:extLst>
          </p:cNvPr>
          <p:cNvGrpSpPr/>
          <p:nvPr/>
        </p:nvGrpSpPr>
        <p:grpSpPr>
          <a:xfrm>
            <a:off x="5004048" y="414860"/>
            <a:ext cx="3896736" cy="1895566"/>
            <a:chOff x="4827527" y="406897"/>
            <a:chExt cx="4114621" cy="1895566"/>
          </a:xfrm>
        </p:grpSpPr>
        <p:pic>
          <p:nvPicPr>
            <p:cNvPr id="15" name="图片 7">
              <a:extLst>
                <a:ext uri="{FF2B5EF4-FFF2-40B4-BE49-F238E27FC236}">
                  <a16:creationId xmlns:a16="http://schemas.microsoft.com/office/drawing/2014/main" id="{E00F6E0A-3EF1-BE87-2831-54CB366FCF7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827527" y="542240"/>
              <a:ext cx="4081834" cy="1760223"/>
            </a:xfrm>
            <a:prstGeom prst="rect">
              <a:avLst/>
            </a:prstGeom>
          </p:spPr>
        </p:pic>
        <p:pic>
          <p:nvPicPr>
            <p:cNvPr id="11" name="Picture 10" descr="A picture containing indoor&#10;&#10;Description automatically generated">
              <a:extLst>
                <a:ext uri="{FF2B5EF4-FFF2-40B4-BE49-F238E27FC236}">
                  <a16:creationId xmlns:a16="http://schemas.microsoft.com/office/drawing/2014/main" id="{467E676A-3B89-3D0F-6E54-CE3E49A8EB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48255" y="406897"/>
              <a:ext cx="1393893" cy="919155"/>
            </a:xfrm>
            <a:prstGeom prst="rect">
              <a:avLst/>
            </a:prstGeom>
            <a:ln w="22225">
              <a:solidFill>
                <a:srgbClr val="FFFF00"/>
              </a:solidFill>
            </a:ln>
          </p:spPr>
        </p:pic>
        <p:sp>
          <p:nvSpPr>
            <p:cNvPr id="3" name="Arc 2">
              <a:extLst>
                <a:ext uri="{FF2B5EF4-FFF2-40B4-BE49-F238E27FC236}">
                  <a16:creationId xmlns:a16="http://schemas.microsoft.com/office/drawing/2014/main" id="{A32B5052-68FB-3148-B379-FE11A2E6940F}"/>
                </a:ext>
              </a:extLst>
            </p:cNvPr>
            <p:cNvSpPr/>
            <p:nvPr/>
          </p:nvSpPr>
          <p:spPr>
            <a:xfrm flipH="1">
              <a:off x="6947470" y="1508238"/>
              <a:ext cx="72008" cy="207493"/>
            </a:xfrm>
            <a:prstGeom prst="arc">
              <a:avLst/>
            </a:prstGeom>
            <a:ln>
              <a:prstDash val="sys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16" name="Arc 15">
              <a:extLst>
                <a:ext uri="{FF2B5EF4-FFF2-40B4-BE49-F238E27FC236}">
                  <a16:creationId xmlns:a16="http://schemas.microsoft.com/office/drawing/2014/main" id="{1B4BA3F8-124D-AFEF-A4B4-A4010A051283}"/>
                </a:ext>
              </a:extLst>
            </p:cNvPr>
            <p:cNvSpPr/>
            <p:nvPr/>
          </p:nvSpPr>
          <p:spPr>
            <a:xfrm flipH="1">
              <a:off x="7171878" y="1543942"/>
              <a:ext cx="72008" cy="207493"/>
            </a:xfrm>
            <a:prstGeom prst="arc">
              <a:avLst/>
            </a:prstGeom>
            <a:ln>
              <a:prstDash val="sys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sp>
          <p:nvSpPr>
            <p:cNvPr id="8" name="TextBox 7">
              <a:extLst>
                <a:ext uri="{FF2B5EF4-FFF2-40B4-BE49-F238E27FC236}">
                  <a16:creationId xmlns:a16="http://schemas.microsoft.com/office/drawing/2014/main" id="{880E98ED-D932-6DDD-EF79-E4E6E7F6FD66}"/>
                </a:ext>
              </a:extLst>
            </p:cNvPr>
            <p:cNvSpPr txBox="1"/>
            <p:nvPr/>
          </p:nvSpPr>
          <p:spPr>
            <a:xfrm>
              <a:off x="6965096" y="1743454"/>
              <a:ext cx="703248" cy="215444"/>
            </a:xfrm>
            <a:prstGeom prst="rect">
              <a:avLst/>
            </a:prstGeom>
            <a:noFill/>
          </p:spPr>
          <p:txBody>
            <a:bodyPr wrap="square" rtlCol="0">
              <a:spAutoFit/>
            </a:bodyPr>
            <a:lstStyle/>
            <a:p>
              <a:r>
                <a:rPr lang="en-US" sz="800" b="1" dirty="0">
                  <a:solidFill>
                    <a:srgbClr val="FFFF00"/>
                  </a:solidFill>
                </a:rPr>
                <a:t>MCBRDs</a:t>
              </a:r>
              <a:endParaRPr lang="en-GB" sz="800" b="1" dirty="0">
                <a:solidFill>
                  <a:srgbClr val="FFFF00"/>
                </a:solidFill>
              </a:endParaRPr>
            </a:p>
          </p:txBody>
        </p:sp>
        <p:cxnSp>
          <p:nvCxnSpPr>
            <p:cNvPr id="20" name="Straight Arrow Connector 19">
              <a:extLst>
                <a:ext uri="{FF2B5EF4-FFF2-40B4-BE49-F238E27FC236}">
                  <a16:creationId xmlns:a16="http://schemas.microsoft.com/office/drawing/2014/main" id="{6E682D5C-2636-2A60-CEEE-E23AD54C57AD}"/>
                </a:ext>
              </a:extLst>
            </p:cNvPr>
            <p:cNvCxnSpPr>
              <a:cxnSpLocks/>
            </p:cNvCxnSpPr>
            <p:nvPr/>
          </p:nvCxnSpPr>
          <p:spPr>
            <a:xfrm flipH="1">
              <a:off x="7452320" y="1325685"/>
              <a:ext cx="360040" cy="286299"/>
            </a:xfrm>
            <a:prstGeom prst="straightConnector1">
              <a:avLst/>
            </a:prstGeom>
            <a:ln>
              <a:solidFill>
                <a:srgbClr val="FFFF00"/>
              </a:solidFill>
              <a:tailEnd type="triangle"/>
            </a:ln>
          </p:spPr>
          <p:style>
            <a:lnRef idx="1">
              <a:schemeClr val="accent6"/>
            </a:lnRef>
            <a:fillRef idx="0">
              <a:schemeClr val="accent6"/>
            </a:fillRef>
            <a:effectRef idx="0">
              <a:schemeClr val="accent6"/>
            </a:effectRef>
            <a:fontRef idx="minor">
              <a:schemeClr val="tx1"/>
            </a:fontRef>
          </p:style>
        </p:cxnSp>
        <p:sp>
          <p:nvSpPr>
            <p:cNvPr id="23" name="Left Brace 22">
              <a:extLst>
                <a:ext uri="{FF2B5EF4-FFF2-40B4-BE49-F238E27FC236}">
                  <a16:creationId xmlns:a16="http://schemas.microsoft.com/office/drawing/2014/main" id="{DC8231CC-A220-57CA-CA8E-3D6551B0E667}"/>
                </a:ext>
              </a:extLst>
            </p:cNvPr>
            <p:cNvSpPr/>
            <p:nvPr/>
          </p:nvSpPr>
          <p:spPr>
            <a:xfrm rot="16757206">
              <a:off x="7166415" y="1463447"/>
              <a:ext cx="63754" cy="514436"/>
            </a:xfrm>
            <a:prstGeom prst="leftBrace">
              <a:avLst/>
            </a:prstGeom>
            <a:ln>
              <a:solidFill>
                <a:srgbClr val="FFFF00"/>
              </a:solidFill>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a:p>
          </p:txBody>
        </p:sp>
      </p:grpSp>
      <p:sp>
        <p:nvSpPr>
          <p:cNvPr id="17" name="Footer Placeholder 7">
            <a:extLst>
              <a:ext uri="{FF2B5EF4-FFF2-40B4-BE49-F238E27FC236}">
                <a16:creationId xmlns:a16="http://schemas.microsoft.com/office/drawing/2014/main" id="{0C141ED2-C35F-5BF2-104B-D28DE52FF05E}"/>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2022-09-20</a:t>
            </a:r>
          </a:p>
        </p:txBody>
      </p:sp>
      <p:graphicFrame>
        <p:nvGraphicFramePr>
          <p:cNvPr id="13" name="Table 9">
            <a:extLst>
              <a:ext uri="{FF2B5EF4-FFF2-40B4-BE49-F238E27FC236}">
                <a16:creationId xmlns:a16="http://schemas.microsoft.com/office/drawing/2014/main" id="{5F7E9505-1377-FA2B-E9BF-96AABF8796D5}"/>
              </a:ext>
            </a:extLst>
          </p:cNvPr>
          <p:cNvGraphicFramePr>
            <a:graphicFrameLocks noGrp="1"/>
          </p:cNvGraphicFramePr>
          <p:nvPr>
            <p:extLst>
              <p:ext uri="{D42A27DB-BD31-4B8C-83A1-F6EECF244321}">
                <p14:modId xmlns:p14="http://schemas.microsoft.com/office/powerpoint/2010/main" val="1925434071"/>
              </p:ext>
            </p:extLst>
          </p:nvPr>
        </p:nvGraphicFramePr>
        <p:xfrm>
          <a:off x="5004047" y="2303181"/>
          <a:ext cx="4042753" cy="2834640"/>
        </p:xfrm>
        <a:graphic>
          <a:graphicData uri="http://schemas.openxmlformats.org/drawingml/2006/table">
            <a:tbl>
              <a:tblPr firstRow="1" bandRow="1">
                <a:tableStyleId>{B301B821-A1FF-4177-AEE7-76D212191A09}</a:tableStyleId>
              </a:tblPr>
              <a:tblGrid>
                <a:gridCol w="2264199">
                  <a:extLst>
                    <a:ext uri="{9D8B030D-6E8A-4147-A177-3AD203B41FA5}">
                      <a16:colId xmlns:a16="http://schemas.microsoft.com/office/drawing/2014/main" val="3529728379"/>
                    </a:ext>
                  </a:extLst>
                </a:gridCol>
                <a:gridCol w="808185">
                  <a:extLst>
                    <a:ext uri="{9D8B030D-6E8A-4147-A177-3AD203B41FA5}">
                      <a16:colId xmlns:a16="http://schemas.microsoft.com/office/drawing/2014/main" val="3379357136"/>
                    </a:ext>
                  </a:extLst>
                </a:gridCol>
                <a:gridCol w="970369">
                  <a:extLst>
                    <a:ext uri="{9D8B030D-6E8A-4147-A177-3AD203B41FA5}">
                      <a16:colId xmlns:a16="http://schemas.microsoft.com/office/drawing/2014/main" val="3647923914"/>
                    </a:ext>
                  </a:extLst>
                </a:gridCol>
              </a:tblGrid>
              <a:tr h="451560">
                <a:tc>
                  <a:txBody>
                    <a:bodyPr/>
                    <a:lstStyle/>
                    <a:p>
                      <a:pPr algn="l"/>
                      <a:r>
                        <a:rPr lang="en-US" sz="1200" dirty="0"/>
                        <a:t>Parameters @ nominal current (7 </a:t>
                      </a:r>
                      <a:r>
                        <a:rPr lang="en-US" sz="1200" dirty="0" err="1"/>
                        <a:t>TeV</a:t>
                      </a:r>
                      <a:r>
                        <a:rPr lang="en-US" sz="1200" dirty="0"/>
                        <a:t> operation)</a:t>
                      </a:r>
                      <a:endParaRPr lang="en-GB" sz="1200" dirty="0"/>
                    </a:p>
                  </a:txBody>
                  <a:tcPr/>
                </a:tc>
                <a:tc>
                  <a:txBody>
                    <a:bodyPr/>
                    <a:lstStyle/>
                    <a:p>
                      <a:pPr algn="ctr"/>
                      <a:r>
                        <a:rPr lang="en-US" sz="1200" dirty="0"/>
                        <a:t>D2</a:t>
                      </a:r>
                    </a:p>
                    <a:p>
                      <a:pPr algn="ctr"/>
                      <a:r>
                        <a:rPr lang="en-US" sz="1200" dirty="0"/>
                        <a:t>MBRD</a:t>
                      </a:r>
                      <a:endParaRPr lang="en-GB" sz="1200" dirty="0"/>
                    </a:p>
                  </a:txBody>
                  <a:tcPr/>
                </a:tc>
                <a:tc>
                  <a:txBody>
                    <a:bodyPr/>
                    <a:lstStyle/>
                    <a:p>
                      <a:pPr algn="ctr"/>
                      <a:r>
                        <a:rPr lang="en-US" sz="1200" dirty="0"/>
                        <a:t>MCBRD</a:t>
                      </a:r>
                      <a:endParaRPr lang="en-GB" sz="1200" dirty="0"/>
                    </a:p>
                  </a:txBody>
                  <a:tcPr/>
                </a:tc>
                <a:extLst>
                  <a:ext uri="{0D108BD9-81ED-4DB2-BD59-A6C34878D82A}">
                    <a16:rowId xmlns:a16="http://schemas.microsoft.com/office/drawing/2014/main" val="414608221"/>
                  </a:ext>
                </a:extLst>
              </a:tr>
              <a:tr h="270936">
                <a:tc>
                  <a:txBody>
                    <a:bodyPr/>
                    <a:lstStyle/>
                    <a:p>
                      <a:r>
                        <a:rPr lang="en-US" sz="1200" dirty="0"/>
                        <a:t>Material</a:t>
                      </a:r>
                      <a:endParaRPr lang="en-GB" sz="1200" dirty="0"/>
                    </a:p>
                  </a:txBody>
                  <a:tcPr/>
                </a:tc>
                <a:tc>
                  <a:txBody>
                    <a:bodyPr/>
                    <a:lstStyle/>
                    <a:p>
                      <a:pPr algn="ctr"/>
                      <a:r>
                        <a:rPr lang="en-US" sz="1200" dirty="0"/>
                        <a:t>Nb-</a:t>
                      </a:r>
                      <a:r>
                        <a:rPr lang="en-US" sz="1200" dirty="0" err="1"/>
                        <a:t>Ti</a:t>
                      </a:r>
                      <a:endParaRPr lang="en-GB" sz="1200" dirty="0"/>
                    </a:p>
                  </a:txBody>
                  <a:tcPr/>
                </a:tc>
                <a:tc>
                  <a:txBody>
                    <a:bodyPr/>
                    <a:lstStyle/>
                    <a:p>
                      <a:pPr algn="ctr"/>
                      <a:r>
                        <a:rPr lang="en-US" sz="1200" b="1" dirty="0"/>
                        <a:t>Nb-</a:t>
                      </a:r>
                      <a:r>
                        <a:rPr lang="en-US" sz="1200" b="1" dirty="0" err="1"/>
                        <a:t>Ti</a:t>
                      </a:r>
                      <a:endParaRPr lang="en-GB" sz="1200" b="1" dirty="0"/>
                    </a:p>
                  </a:txBody>
                  <a:tcPr/>
                </a:tc>
                <a:extLst>
                  <a:ext uri="{0D108BD9-81ED-4DB2-BD59-A6C34878D82A}">
                    <a16:rowId xmlns:a16="http://schemas.microsoft.com/office/drawing/2014/main" val="3547086025"/>
                  </a:ext>
                </a:extLst>
              </a:tr>
              <a:tr h="270936">
                <a:tc>
                  <a:txBody>
                    <a:bodyPr/>
                    <a:lstStyle/>
                    <a:p>
                      <a:r>
                        <a:rPr lang="en-US" sz="1200" dirty="0"/>
                        <a:t># apertures</a:t>
                      </a:r>
                      <a:endParaRPr lang="en-GB" sz="1200" dirty="0"/>
                    </a:p>
                  </a:txBody>
                  <a:tcPr/>
                </a:tc>
                <a:tc>
                  <a:txBody>
                    <a:bodyPr/>
                    <a:lstStyle/>
                    <a:p>
                      <a:pPr algn="ctr"/>
                      <a:r>
                        <a:rPr lang="en-US" sz="1200" dirty="0"/>
                        <a:t>2</a:t>
                      </a:r>
                      <a:endParaRPr lang="en-GB" sz="1200" dirty="0"/>
                    </a:p>
                  </a:txBody>
                  <a:tcPr/>
                </a:tc>
                <a:tc>
                  <a:txBody>
                    <a:bodyPr/>
                    <a:lstStyle/>
                    <a:p>
                      <a:pPr algn="ctr"/>
                      <a:r>
                        <a:rPr lang="en-US" sz="1200" b="1" dirty="0"/>
                        <a:t>2</a:t>
                      </a:r>
                      <a:endParaRPr lang="en-GB" sz="1200" b="1" dirty="0"/>
                    </a:p>
                  </a:txBody>
                  <a:tcPr/>
                </a:tc>
                <a:extLst>
                  <a:ext uri="{0D108BD9-81ED-4DB2-BD59-A6C34878D82A}">
                    <a16:rowId xmlns:a16="http://schemas.microsoft.com/office/drawing/2014/main" val="682497910"/>
                  </a:ext>
                </a:extLst>
              </a:tr>
              <a:tr h="451560">
                <a:tc>
                  <a:txBody>
                    <a:bodyPr/>
                    <a:lstStyle/>
                    <a:p>
                      <a:r>
                        <a:rPr lang="en-US" sz="1200" dirty="0"/>
                        <a:t>Distance between apertures [mm]</a:t>
                      </a:r>
                      <a:endParaRPr lang="en-GB" sz="1200" dirty="0"/>
                    </a:p>
                  </a:txBody>
                  <a:tcPr/>
                </a:tc>
                <a:tc>
                  <a:txBody>
                    <a:bodyPr/>
                    <a:lstStyle/>
                    <a:p>
                      <a:pPr algn="ctr"/>
                      <a:r>
                        <a:rPr lang="en-US" sz="1200" dirty="0"/>
                        <a:t>188</a:t>
                      </a:r>
                      <a:endParaRPr lang="en-GB" sz="1200" dirty="0"/>
                    </a:p>
                  </a:txBody>
                  <a:tcPr/>
                </a:tc>
                <a:tc>
                  <a:txBody>
                    <a:bodyPr/>
                    <a:lstStyle/>
                    <a:p>
                      <a:pPr algn="ctr"/>
                      <a:r>
                        <a:rPr lang="en-US" sz="1200" b="1" dirty="0"/>
                        <a:t>188</a:t>
                      </a:r>
                      <a:endParaRPr lang="en-GB" sz="1200" b="1" dirty="0"/>
                    </a:p>
                  </a:txBody>
                  <a:tcPr/>
                </a:tc>
                <a:extLst>
                  <a:ext uri="{0D108BD9-81ED-4DB2-BD59-A6C34878D82A}">
                    <a16:rowId xmlns:a16="http://schemas.microsoft.com/office/drawing/2014/main" val="1384762857"/>
                  </a:ext>
                </a:extLst>
              </a:tr>
              <a:tr h="270936">
                <a:tc>
                  <a:txBody>
                    <a:bodyPr/>
                    <a:lstStyle/>
                    <a:p>
                      <a:r>
                        <a:rPr lang="en-US" sz="1200" dirty="0"/>
                        <a:t>Aperture [mm]</a:t>
                      </a:r>
                      <a:endParaRPr lang="en-GB" sz="1200" dirty="0"/>
                    </a:p>
                  </a:txBody>
                  <a:tcPr/>
                </a:tc>
                <a:tc>
                  <a:txBody>
                    <a:bodyPr/>
                    <a:lstStyle/>
                    <a:p>
                      <a:pPr algn="ctr"/>
                      <a:r>
                        <a:rPr lang="en-US" sz="1200" dirty="0"/>
                        <a:t>105</a:t>
                      </a:r>
                      <a:endParaRPr lang="en-GB" sz="1200" dirty="0"/>
                    </a:p>
                  </a:txBody>
                  <a:tcPr/>
                </a:tc>
                <a:tc>
                  <a:txBody>
                    <a:bodyPr/>
                    <a:lstStyle/>
                    <a:p>
                      <a:pPr algn="ctr"/>
                      <a:r>
                        <a:rPr lang="en-US" sz="1200" b="1" dirty="0"/>
                        <a:t>105</a:t>
                      </a:r>
                      <a:endParaRPr lang="en-GB" sz="1200" b="1" dirty="0"/>
                    </a:p>
                  </a:txBody>
                  <a:tcPr/>
                </a:tc>
                <a:extLst>
                  <a:ext uri="{0D108BD9-81ED-4DB2-BD59-A6C34878D82A}">
                    <a16:rowId xmlns:a16="http://schemas.microsoft.com/office/drawing/2014/main" val="1296794459"/>
                  </a:ext>
                </a:extLst>
              </a:tr>
              <a:tr h="270936">
                <a:tc>
                  <a:txBody>
                    <a:bodyPr/>
                    <a:lstStyle/>
                    <a:p>
                      <a:r>
                        <a:rPr lang="en-US" sz="1200" dirty="0"/>
                        <a:t>Field [T]</a:t>
                      </a:r>
                      <a:endParaRPr lang="en-GB" sz="1200" dirty="0"/>
                    </a:p>
                  </a:txBody>
                  <a:tcPr/>
                </a:tc>
                <a:tc>
                  <a:txBody>
                    <a:bodyPr/>
                    <a:lstStyle/>
                    <a:p>
                      <a:pPr algn="ctr"/>
                      <a:r>
                        <a:rPr lang="en-US" sz="1200" dirty="0"/>
                        <a:t>4.50</a:t>
                      </a:r>
                      <a:endParaRPr lang="en-GB" sz="1200" dirty="0"/>
                    </a:p>
                  </a:txBody>
                  <a:tcPr/>
                </a:tc>
                <a:tc>
                  <a:txBody>
                    <a:bodyPr/>
                    <a:lstStyle/>
                    <a:p>
                      <a:pPr algn="ctr"/>
                      <a:r>
                        <a:rPr lang="en-US" sz="1200" b="1" dirty="0"/>
                        <a:t>2.60</a:t>
                      </a:r>
                      <a:endParaRPr lang="en-GB" sz="1200" b="1" dirty="0"/>
                    </a:p>
                  </a:txBody>
                  <a:tcPr/>
                </a:tc>
                <a:extLst>
                  <a:ext uri="{0D108BD9-81ED-4DB2-BD59-A6C34878D82A}">
                    <a16:rowId xmlns:a16="http://schemas.microsoft.com/office/drawing/2014/main" val="2517338136"/>
                  </a:ext>
                </a:extLst>
              </a:tr>
              <a:tr h="270936">
                <a:tc>
                  <a:txBody>
                    <a:bodyPr/>
                    <a:lstStyle/>
                    <a:p>
                      <a:r>
                        <a:rPr lang="en-US" sz="1200" dirty="0"/>
                        <a:t>Integrated field [</a:t>
                      </a:r>
                      <a:r>
                        <a:rPr lang="en-US" sz="1200" dirty="0" err="1"/>
                        <a:t>T.m</a:t>
                      </a:r>
                      <a:r>
                        <a:rPr lang="en-US" sz="1200" dirty="0"/>
                        <a:t>]</a:t>
                      </a:r>
                      <a:endParaRPr lang="en-GB" sz="1200" dirty="0"/>
                    </a:p>
                  </a:txBody>
                  <a:tcPr/>
                </a:tc>
                <a:tc>
                  <a:txBody>
                    <a:bodyPr/>
                    <a:lstStyle/>
                    <a:p>
                      <a:pPr algn="ctr"/>
                      <a:r>
                        <a:rPr lang="en-US" sz="1200" dirty="0"/>
                        <a:t>35</a:t>
                      </a:r>
                      <a:endParaRPr lang="en-GB" sz="1200" dirty="0"/>
                    </a:p>
                  </a:txBody>
                  <a:tcPr/>
                </a:tc>
                <a:tc>
                  <a:txBody>
                    <a:bodyPr/>
                    <a:lstStyle/>
                    <a:p>
                      <a:pPr algn="ctr"/>
                      <a:r>
                        <a:rPr lang="en-US" sz="1200" b="1" dirty="0"/>
                        <a:t>5</a:t>
                      </a:r>
                      <a:endParaRPr lang="en-GB" sz="1200" b="1" dirty="0"/>
                    </a:p>
                  </a:txBody>
                  <a:tcPr/>
                </a:tc>
                <a:extLst>
                  <a:ext uri="{0D108BD9-81ED-4DB2-BD59-A6C34878D82A}">
                    <a16:rowId xmlns:a16="http://schemas.microsoft.com/office/drawing/2014/main" val="4050394050"/>
                  </a:ext>
                </a:extLst>
              </a:tr>
              <a:tr h="270936">
                <a:tc>
                  <a:txBody>
                    <a:bodyPr/>
                    <a:lstStyle/>
                    <a:p>
                      <a:r>
                        <a:rPr lang="en-US" sz="1200" dirty="0"/>
                        <a:t>Nominal Current [kA]</a:t>
                      </a:r>
                      <a:endParaRPr lang="en-GB" sz="1200" dirty="0"/>
                    </a:p>
                  </a:txBody>
                  <a:tcPr/>
                </a:tc>
                <a:tc>
                  <a:txBody>
                    <a:bodyPr/>
                    <a:lstStyle/>
                    <a:p>
                      <a:pPr algn="ctr"/>
                      <a:r>
                        <a:rPr lang="en-US" sz="1200" dirty="0"/>
                        <a:t>12.328</a:t>
                      </a:r>
                      <a:endParaRPr lang="en-GB" sz="1200" dirty="0"/>
                    </a:p>
                  </a:txBody>
                  <a:tcPr/>
                </a:tc>
                <a:tc>
                  <a:txBody>
                    <a:bodyPr/>
                    <a:lstStyle/>
                    <a:p>
                      <a:pPr algn="ctr"/>
                      <a:r>
                        <a:rPr lang="en-US" sz="1200" b="1" dirty="0"/>
                        <a:t>0.394</a:t>
                      </a:r>
                      <a:endParaRPr lang="en-GB" sz="1200" b="1" dirty="0"/>
                    </a:p>
                  </a:txBody>
                  <a:tcPr/>
                </a:tc>
                <a:extLst>
                  <a:ext uri="{0D108BD9-81ED-4DB2-BD59-A6C34878D82A}">
                    <a16:rowId xmlns:a16="http://schemas.microsoft.com/office/drawing/2014/main" val="3718197785"/>
                  </a:ext>
                </a:extLst>
              </a:tr>
              <a:tr h="270936">
                <a:tc>
                  <a:txBody>
                    <a:bodyPr/>
                    <a:lstStyle/>
                    <a:p>
                      <a:r>
                        <a:rPr lang="en-US" sz="1200" dirty="0"/>
                        <a:t>Stored energy [MJ]</a:t>
                      </a:r>
                      <a:endParaRPr lang="en-GB" sz="1200" dirty="0"/>
                    </a:p>
                  </a:txBody>
                  <a:tcPr/>
                </a:tc>
                <a:tc>
                  <a:txBody>
                    <a:bodyPr/>
                    <a:lstStyle/>
                    <a:p>
                      <a:pPr algn="ctr"/>
                      <a:r>
                        <a:rPr lang="en-US" sz="1200" dirty="0"/>
                        <a:t>2.26</a:t>
                      </a:r>
                      <a:endParaRPr lang="en-GB" sz="1200" dirty="0"/>
                    </a:p>
                  </a:txBody>
                  <a:tcPr/>
                </a:tc>
                <a:tc>
                  <a:txBody>
                    <a:bodyPr/>
                    <a:lstStyle/>
                    <a:p>
                      <a:pPr algn="ctr"/>
                      <a:r>
                        <a:rPr lang="en-US" sz="1200" b="1" dirty="0"/>
                        <a:t>0.143</a:t>
                      </a:r>
                      <a:endParaRPr lang="en-GB" sz="1200" b="1" dirty="0"/>
                    </a:p>
                  </a:txBody>
                  <a:tcPr/>
                </a:tc>
                <a:extLst>
                  <a:ext uri="{0D108BD9-81ED-4DB2-BD59-A6C34878D82A}">
                    <a16:rowId xmlns:a16="http://schemas.microsoft.com/office/drawing/2014/main" val="3911691028"/>
                  </a:ext>
                </a:extLst>
              </a:tr>
            </a:tbl>
          </a:graphicData>
        </a:graphic>
      </p:graphicFrame>
      <p:pic>
        <p:nvPicPr>
          <p:cNvPr id="6" name="Picture 39">
            <a:extLst>
              <a:ext uri="{FF2B5EF4-FFF2-40B4-BE49-F238E27FC236}">
                <a16:creationId xmlns:a16="http://schemas.microsoft.com/office/drawing/2014/main" id="{E70D41CE-C55A-B4BD-09EA-C16ADA08C1C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5001" y="3795887"/>
            <a:ext cx="3628085" cy="1342456"/>
          </a:xfrm>
          <a:prstGeom prst="rect">
            <a:avLst/>
          </a:prstGeom>
        </p:spPr>
      </p:pic>
    </p:spTree>
    <p:extLst>
      <p:ext uri="{BB962C8B-B14F-4D97-AF65-F5344CB8AC3E}">
        <p14:creationId xmlns:p14="http://schemas.microsoft.com/office/powerpoint/2010/main" val="2892626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C624A-635F-50FE-1A16-354AE24ED47C}"/>
              </a:ext>
            </a:extLst>
          </p:cNvPr>
          <p:cNvSpPr>
            <a:spLocks noGrp="1"/>
          </p:cNvSpPr>
          <p:nvPr>
            <p:ph type="title"/>
          </p:nvPr>
        </p:nvSpPr>
        <p:spPr/>
        <p:txBody>
          <a:bodyPr/>
          <a:lstStyle/>
          <a:p>
            <a:r>
              <a:rPr lang="en-US" dirty="0"/>
              <a:t>HL-LHC QBRD </a:t>
            </a:r>
            <a:r>
              <a:rPr lang="en-US" dirty="0" err="1"/>
              <a:t>cryostated</a:t>
            </a:r>
            <a:r>
              <a:rPr lang="en-US" dirty="0"/>
              <a:t> cold mass</a:t>
            </a:r>
            <a:endParaRPr lang="en-GB" dirty="0"/>
          </a:p>
        </p:txBody>
      </p:sp>
      <p:pic>
        <p:nvPicPr>
          <p:cNvPr id="8" name="Content Placeholder 7" descr="A large machine in a factory&#10;&#10;Description automatically generated with low confidence">
            <a:extLst>
              <a:ext uri="{FF2B5EF4-FFF2-40B4-BE49-F238E27FC236}">
                <a16:creationId xmlns:a16="http://schemas.microsoft.com/office/drawing/2014/main" id="{C2E5E778-6936-8F4B-0295-66B238283AF2}"/>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775720" y="2541650"/>
            <a:ext cx="1592560" cy="1194419"/>
          </a:xfrm>
        </p:spPr>
      </p:pic>
      <p:sp>
        <p:nvSpPr>
          <p:cNvPr id="4" name="Slide Number Placeholder 3">
            <a:extLst>
              <a:ext uri="{FF2B5EF4-FFF2-40B4-BE49-F238E27FC236}">
                <a16:creationId xmlns:a16="http://schemas.microsoft.com/office/drawing/2014/main" id="{935ADFDB-59B6-CE91-D12A-3BA30F9FBEAF}"/>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a:extLst>
              <a:ext uri="{FF2B5EF4-FFF2-40B4-BE49-F238E27FC236}">
                <a16:creationId xmlns:a16="http://schemas.microsoft.com/office/drawing/2014/main" id="{1115C599-4B82-CE7D-4886-E6B7B921806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38949" y="711842"/>
            <a:ext cx="8308436" cy="1651203"/>
          </a:xfrm>
          <a:prstGeom prst="rect">
            <a:avLst/>
          </a:prstGeom>
        </p:spPr>
      </p:pic>
      <p:pic>
        <p:nvPicPr>
          <p:cNvPr id="1028" name="Picture 4">
            <a:extLst>
              <a:ext uri="{FF2B5EF4-FFF2-40B4-BE49-F238E27FC236}">
                <a16:creationId xmlns:a16="http://schemas.microsoft.com/office/drawing/2014/main" id="{2D66E403-8D1C-F45F-0830-F2C3B3C87AEE}"/>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286471" y="2541780"/>
            <a:ext cx="1688629" cy="2251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30556F6E-28C5-1AEE-177F-1DB397AF0755}"/>
              </a:ext>
            </a:extLst>
          </p:cNvPr>
          <p:cNvSpPr txBox="1"/>
          <p:nvPr/>
        </p:nvSpPr>
        <p:spPr>
          <a:xfrm>
            <a:off x="7293111" y="4357695"/>
            <a:ext cx="1681989" cy="461665"/>
          </a:xfrm>
          <a:prstGeom prst="rect">
            <a:avLst/>
          </a:prstGeom>
          <a:noFill/>
        </p:spPr>
        <p:txBody>
          <a:bodyPr wrap="square" rtlCol="0">
            <a:spAutoFit/>
          </a:bodyPr>
          <a:lstStyle/>
          <a:p>
            <a:r>
              <a:rPr lang="en-US" sz="1200" i="1" dirty="0">
                <a:solidFill>
                  <a:srgbClr val="FFFF00"/>
                </a:solidFill>
              </a:rPr>
              <a:t>Courtesy of Delio Duarte Ramos</a:t>
            </a:r>
            <a:endParaRPr lang="en-GB" sz="1200" i="1" dirty="0">
              <a:solidFill>
                <a:srgbClr val="FFFF00"/>
              </a:solidFill>
            </a:endParaRPr>
          </a:p>
        </p:txBody>
      </p:sp>
      <p:pic>
        <p:nvPicPr>
          <p:cNvPr id="10" name="Content Placeholder 7" descr="A large machine in a factory&#10;&#10;Description automatically generated with low confidence">
            <a:extLst>
              <a:ext uri="{FF2B5EF4-FFF2-40B4-BE49-F238E27FC236}">
                <a16:creationId xmlns:a16="http://schemas.microsoft.com/office/drawing/2014/main" id="{55F191D5-6594-F287-3190-E5324B9938D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5469960" y="2546754"/>
            <a:ext cx="1747558" cy="1182650"/>
          </a:xfrm>
          <a:prstGeom prst="rect">
            <a:avLst/>
          </a:prstGeom>
        </p:spPr>
      </p:pic>
      <p:cxnSp>
        <p:nvCxnSpPr>
          <p:cNvPr id="11" name="Straight Arrow Connector 10">
            <a:extLst>
              <a:ext uri="{FF2B5EF4-FFF2-40B4-BE49-F238E27FC236}">
                <a16:creationId xmlns:a16="http://schemas.microsoft.com/office/drawing/2014/main" id="{ED493F9E-1AE2-0CFD-2A3B-2DF7119774B1}"/>
              </a:ext>
            </a:extLst>
          </p:cNvPr>
          <p:cNvCxnSpPr>
            <a:cxnSpLocks/>
            <a:stCxn id="8" idx="0"/>
          </p:cNvCxnSpPr>
          <p:nvPr/>
        </p:nvCxnSpPr>
        <p:spPr>
          <a:xfrm flipV="1">
            <a:off x="4572000" y="1799362"/>
            <a:ext cx="1976943" cy="742288"/>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3" name="Straight Arrow Connector 12">
            <a:extLst>
              <a:ext uri="{FF2B5EF4-FFF2-40B4-BE49-F238E27FC236}">
                <a16:creationId xmlns:a16="http://schemas.microsoft.com/office/drawing/2014/main" id="{E00AA289-9ECC-4436-EC74-B7604BD6B7CD}"/>
              </a:ext>
            </a:extLst>
          </p:cNvPr>
          <p:cNvCxnSpPr>
            <a:cxnSpLocks/>
            <a:stCxn id="10" idx="0"/>
          </p:cNvCxnSpPr>
          <p:nvPr/>
        </p:nvCxnSpPr>
        <p:spPr>
          <a:xfrm flipV="1">
            <a:off x="6343739" y="1799362"/>
            <a:ext cx="873779" cy="74739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5" name="TextBox 4">
            <a:extLst>
              <a:ext uri="{FF2B5EF4-FFF2-40B4-BE49-F238E27FC236}">
                <a16:creationId xmlns:a16="http://schemas.microsoft.com/office/drawing/2014/main" id="{A97A0E14-031C-6683-2057-78BBC0B0DF83}"/>
              </a:ext>
            </a:extLst>
          </p:cNvPr>
          <p:cNvSpPr txBox="1"/>
          <p:nvPr/>
        </p:nvSpPr>
        <p:spPr>
          <a:xfrm>
            <a:off x="3677789" y="3814130"/>
            <a:ext cx="3567562" cy="954107"/>
          </a:xfrm>
          <a:prstGeom prst="rect">
            <a:avLst/>
          </a:prstGeom>
          <a:noFill/>
        </p:spPr>
        <p:txBody>
          <a:bodyPr wrap="square" rtlCol="0">
            <a:spAutoFit/>
          </a:bodyPr>
          <a:lstStyle/>
          <a:p>
            <a:r>
              <a:rPr lang="en-US" sz="1400" b="1" dirty="0">
                <a:solidFill>
                  <a:srgbClr val="032FBB"/>
                </a:solidFill>
              </a:rPr>
              <a:t>Cryostat (QBRD) includes two double aperture MCBRDs orbit correctors. MCBRDP4 shall be part of spare series D2 corrector magnets.</a:t>
            </a:r>
          </a:p>
        </p:txBody>
      </p:sp>
      <p:pic>
        <p:nvPicPr>
          <p:cNvPr id="15" name="Picture 14" descr="A blue machine in a factory&#10;&#10;Description automatically generated with low confidence">
            <a:extLst>
              <a:ext uri="{FF2B5EF4-FFF2-40B4-BE49-F238E27FC236}">
                <a16:creationId xmlns:a16="http://schemas.microsoft.com/office/drawing/2014/main" id="{429FED64-4C44-8151-C175-5D914086082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65975" y="2473182"/>
            <a:ext cx="3150874" cy="2262806"/>
          </a:xfrm>
          <a:prstGeom prst="rect">
            <a:avLst/>
          </a:prstGeom>
        </p:spPr>
      </p:pic>
      <p:cxnSp>
        <p:nvCxnSpPr>
          <p:cNvPr id="17" name="Straight Arrow Connector 16">
            <a:extLst>
              <a:ext uri="{FF2B5EF4-FFF2-40B4-BE49-F238E27FC236}">
                <a16:creationId xmlns:a16="http://schemas.microsoft.com/office/drawing/2014/main" id="{842B8196-3F2A-1EF5-F3E0-949B6D9E2AFD}"/>
              </a:ext>
            </a:extLst>
          </p:cNvPr>
          <p:cNvCxnSpPr>
            <a:cxnSpLocks/>
          </p:cNvCxnSpPr>
          <p:nvPr/>
        </p:nvCxnSpPr>
        <p:spPr>
          <a:xfrm flipV="1">
            <a:off x="2535762" y="2136383"/>
            <a:ext cx="1298940" cy="1281096"/>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6" name="TextBox 15">
            <a:extLst>
              <a:ext uri="{FF2B5EF4-FFF2-40B4-BE49-F238E27FC236}">
                <a16:creationId xmlns:a16="http://schemas.microsoft.com/office/drawing/2014/main" id="{C477B33E-6C57-4AF6-F9A6-FE5555A8B9E3}"/>
              </a:ext>
            </a:extLst>
          </p:cNvPr>
          <p:cNvSpPr txBox="1"/>
          <p:nvPr/>
        </p:nvSpPr>
        <p:spPr>
          <a:xfrm>
            <a:off x="1505980" y="4114994"/>
            <a:ext cx="2206288" cy="646331"/>
          </a:xfrm>
          <a:prstGeom prst="rect">
            <a:avLst/>
          </a:prstGeom>
          <a:noFill/>
        </p:spPr>
        <p:txBody>
          <a:bodyPr wrap="square" rtlCol="0">
            <a:spAutoFit/>
          </a:bodyPr>
          <a:lstStyle/>
          <a:p>
            <a:r>
              <a:rPr lang="en-US" sz="1200" i="1" dirty="0">
                <a:solidFill>
                  <a:srgbClr val="FFFF00"/>
                </a:solidFill>
              </a:rPr>
              <a:t>Prototype QBRD (07/2022) Courtesy of Delio Duarte Ramos</a:t>
            </a:r>
            <a:endParaRPr lang="en-GB" sz="1200" i="1" dirty="0">
              <a:solidFill>
                <a:srgbClr val="FFFF00"/>
              </a:solidFill>
            </a:endParaRPr>
          </a:p>
        </p:txBody>
      </p:sp>
      <p:sp>
        <p:nvSpPr>
          <p:cNvPr id="3" name="Footer Placeholder 7">
            <a:extLst>
              <a:ext uri="{FF2B5EF4-FFF2-40B4-BE49-F238E27FC236}">
                <a16:creationId xmlns:a16="http://schemas.microsoft.com/office/drawing/2014/main" id="{AACCB96E-206E-2D39-DD3C-32C1F57409A7}"/>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2534558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B638C-E3EE-48D1-96E5-DA5DED830B76}"/>
              </a:ext>
            </a:extLst>
          </p:cNvPr>
          <p:cNvSpPr>
            <a:spLocks noGrp="1"/>
          </p:cNvSpPr>
          <p:nvPr>
            <p:ph type="title"/>
          </p:nvPr>
        </p:nvSpPr>
        <p:spPr>
          <a:xfrm>
            <a:off x="387476" y="0"/>
            <a:ext cx="7920000" cy="540000"/>
          </a:xfrm>
        </p:spPr>
        <p:txBody>
          <a:bodyPr/>
          <a:lstStyle/>
          <a:p>
            <a:r>
              <a:rPr lang="en-US" dirty="0">
                <a:solidFill>
                  <a:srgbClr val="032FBB"/>
                </a:solidFill>
              </a:rPr>
              <a:t>MCBRDP4 </a:t>
            </a:r>
            <a:r>
              <a:rPr lang="en-GB" dirty="0">
                <a:solidFill>
                  <a:srgbClr val="032FBB"/>
                </a:solidFill>
              </a:rPr>
              <a:t>dipole </a:t>
            </a:r>
            <a:r>
              <a:rPr lang="en-US" dirty="0">
                <a:solidFill>
                  <a:srgbClr val="032FBB"/>
                </a:solidFill>
              </a:rPr>
              <a:t>parameters </a:t>
            </a:r>
            <a:endParaRPr lang="en-GB" dirty="0">
              <a:solidFill>
                <a:srgbClr val="032FBB"/>
              </a:solidFill>
            </a:endParaRPr>
          </a:p>
        </p:txBody>
      </p:sp>
      <p:graphicFrame>
        <p:nvGraphicFramePr>
          <p:cNvPr id="5" name="Content Placeholder 4">
            <a:extLst>
              <a:ext uri="{FF2B5EF4-FFF2-40B4-BE49-F238E27FC236}">
                <a16:creationId xmlns:a16="http://schemas.microsoft.com/office/drawing/2014/main" id="{AD7A2BCA-AF56-76A9-4582-C32D6654BE29}"/>
              </a:ext>
            </a:extLst>
          </p:cNvPr>
          <p:cNvGraphicFramePr>
            <a:graphicFrameLocks noGrp="1"/>
          </p:cNvGraphicFramePr>
          <p:nvPr>
            <p:ph idx="1"/>
            <p:extLst>
              <p:ext uri="{D42A27DB-BD31-4B8C-83A1-F6EECF244321}">
                <p14:modId xmlns:p14="http://schemas.microsoft.com/office/powerpoint/2010/main" val="573526456"/>
              </p:ext>
            </p:extLst>
          </p:nvPr>
        </p:nvGraphicFramePr>
        <p:xfrm>
          <a:off x="4067944" y="515157"/>
          <a:ext cx="4752527" cy="4312920"/>
        </p:xfrm>
        <a:graphic>
          <a:graphicData uri="http://schemas.openxmlformats.org/drawingml/2006/table">
            <a:tbl>
              <a:tblPr firstRow="1" firstCol="1" bandRow="1">
                <a:tableStyleId>{5C22544A-7EE6-4342-B048-85BDC9FD1C3A}</a:tableStyleId>
              </a:tblPr>
              <a:tblGrid>
                <a:gridCol w="3072205">
                  <a:extLst>
                    <a:ext uri="{9D8B030D-6E8A-4147-A177-3AD203B41FA5}">
                      <a16:colId xmlns:a16="http://schemas.microsoft.com/office/drawing/2014/main" val="2402217505"/>
                    </a:ext>
                  </a:extLst>
                </a:gridCol>
                <a:gridCol w="681542">
                  <a:extLst>
                    <a:ext uri="{9D8B030D-6E8A-4147-A177-3AD203B41FA5}">
                      <a16:colId xmlns:a16="http://schemas.microsoft.com/office/drawing/2014/main" val="2213753302"/>
                    </a:ext>
                  </a:extLst>
                </a:gridCol>
                <a:gridCol w="998780">
                  <a:extLst>
                    <a:ext uri="{9D8B030D-6E8A-4147-A177-3AD203B41FA5}">
                      <a16:colId xmlns:a16="http://schemas.microsoft.com/office/drawing/2014/main" val="3741403000"/>
                    </a:ext>
                  </a:extLst>
                </a:gridCol>
              </a:tblGrid>
              <a:tr h="228064">
                <a:tc>
                  <a:txBody>
                    <a:bodyPr/>
                    <a:lstStyle/>
                    <a:p>
                      <a:pPr algn="just"/>
                      <a:r>
                        <a:rPr lang="en-US" sz="1600" dirty="0">
                          <a:solidFill>
                            <a:schemeClr val="bg1"/>
                          </a:solidFill>
                          <a:effectLst/>
                        </a:rPr>
                        <a:t>Parameter</a:t>
                      </a:r>
                      <a:endParaRPr lang="en-GB" sz="16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dirty="0">
                          <a:solidFill>
                            <a:schemeClr val="bg1"/>
                          </a:solidFill>
                          <a:effectLst/>
                        </a:rPr>
                        <a:t>Unit</a:t>
                      </a:r>
                      <a:endParaRPr lang="en-GB" sz="16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600" dirty="0">
                          <a:solidFill>
                            <a:schemeClr val="bg1"/>
                          </a:solidFill>
                          <a:effectLst/>
                        </a:rPr>
                        <a:t>Value</a:t>
                      </a:r>
                      <a:endParaRPr lang="en-GB" sz="1600"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68070046"/>
                  </a:ext>
                </a:extLst>
              </a:tr>
              <a:tr h="156794">
                <a:tc>
                  <a:txBody>
                    <a:bodyPr/>
                    <a:lstStyle/>
                    <a:p>
                      <a:pPr algn="l"/>
                      <a:r>
                        <a:rPr lang="en-US" sz="1100" b="0">
                          <a:solidFill>
                            <a:srgbClr val="032FBB"/>
                          </a:solidFill>
                          <a:effectLst/>
                        </a:rPr>
                        <a:t>Aperture size</a:t>
                      </a:r>
                      <a:endParaRPr lang="en-GB" sz="1100" b="0" dirty="0">
                        <a:solidFill>
                          <a:srgbClr val="032FBB"/>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effectLst/>
                        </a:rPr>
                        <a:t>mm</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effectLst/>
                        </a:rPr>
                        <a:t>105</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52435140"/>
                  </a:ext>
                </a:extLst>
              </a:tr>
              <a:tr h="156794">
                <a:tc>
                  <a:txBody>
                    <a:bodyPr/>
                    <a:lstStyle/>
                    <a:p>
                      <a:pPr algn="l"/>
                      <a:r>
                        <a:rPr lang="en-US" sz="1100" b="0" dirty="0">
                          <a:solidFill>
                            <a:srgbClr val="032FBB"/>
                          </a:solidFill>
                          <a:effectLst/>
                        </a:rPr>
                        <a:t>Magnetic length</a:t>
                      </a:r>
                      <a:endParaRPr lang="en-GB" sz="1100" b="0" dirty="0">
                        <a:solidFill>
                          <a:srgbClr val="032FBB"/>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effectLst/>
                        </a:rPr>
                        <a:t>m</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effectLst/>
                        </a:rPr>
                        <a:t>1.93</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99600925"/>
                  </a:ext>
                </a:extLst>
              </a:tr>
              <a:tr h="156794">
                <a:tc>
                  <a:txBody>
                    <a:bodyPr/>
                    <a:lstStyle/>
                    <a:p>
                      <a:pPr algn="l"/>
                      <a:r>
                        <a:rPr lang="en-US" sz="1100" b="0" dirty="0">
                          <a:solidFill>
                            <a:srgbClr val="032FBB"/>
                          </a:solidFill>
                          <a:effectLst/>
                        </a:rPr>
                        <a:t>Nominal field</a:t>
                      </a:r>
                      <a:endParaRPr lang="en-GB" sz="1100" b="0" dirty="0">
                        <a:solidFill>
                          <a:srgbClr val="032FBB"/>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effectLst/>
                        </a:rPr>
                        <a:t>T</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b="1" dirty="0">
                          <a:effectLst/>
                        </a:rPr>
                        <a:t>2.59</a:t>
                      </a:r>
                      <a:endParaRPr lang="en-GB"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16380195"/>
                  </a:ext>
                </a:extLst>
              </a:tr>
              <a:tr h="156794">
                <a:tc>
                  <a:txBody>
                    <a:bodyPr/>
                    <a:lstStyle/>
                    <a:p>
                      <a:pPr algn="l"/>
                      <a:r>
                        <a:rPr lang="en-US" sz="1100" b="0">
                          <a:solidFill>
                            <a:srgbClr val="032FBB"/>
                          </a:solidFill>
                          <a:effectLst/>
                        </a:rPr>
                        <a:t>Nominal integrated field</a:t>
                      </a:r>
                      <a:endParaRPr lang="en-GB" sz="1100" b="0">
                        <a:solidFill>
                          <a:srgbClr val="032FBB"/>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err="1">
                          <a:effectLst/>
                        </a:rPr>
                        <a:t>T.m</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b="1" dirty="0">
                          <a:effectLst/>
                        </a:rPr>
                        <a:t>5.0</a:t>
                      </a:r>
                      <a:endParaRPr lang="en-GB"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62125430"/>
                  </a:ext>
                </a:extLst>
              </a:tr>
              <a:tr h="156794">
                <a:tc>
                  <a:txBody>
                    <a:bodyPr/>
                    <a:lstStyle/>
                    <a:p>
                      <a:pPr algn="l"/>
                      <a:r>
                        <a:rPr lang="en-US" sz="1100" b="0" dirty="0">
                          <a:solidFill>
                            <a:srgbClr val="032FBB"/>
                          </a:solidFill>
                          <a:effectLst/>
                        </a:rPr>
                        <a:t>Nominal current</a:t>
                      </a:r>
                      <a:endParaRPr lang="en-GB" sz="1100" b="0" dirty="0">
                        <a:solidFill>
                          <a:srgbClr val="032FBB"/>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effectLst/>
                        </a:rPr>
                        <a:t>A</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b="1" dirty="0">
                          <a:effectLst/>
                        </a:rPr>
                        <a:t>394</a:t>
                      </a:r>
                      <a:endParaRPr lang="en-GB"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98642168"/>
                  </a:ext>
                </a:extLst>
              </a:tr>
              <a:tr h="156794">
                <a:tc>
                  <a:txBody>
                    <a:bodyPr/>
                    <a:lstStyle/>
                    <a:p>
                      <a:pPr algn="l"/>
                      <a:r>
                        <a:rPr lang="en-US" sz="1100" b="0">
                          <a:solidFill>
                            <a:srgbClr val="032FBB"/>
                          </a:solidFill>
                          <a:effectLst/>
                        </a:rPr>
                        <a:t>Ultimate current</a:t>
                      </a:r>
                      <a:endParaRPr lang="en-GB" sz="1100" b="0">
                        <a:solidFill>
                          <a:srgbClr val="032FBB"/>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kern="1200" dirty="0">
                          <a:solidFill>
                            <a:schemeClr val="dk1"/>
                          </a:solidFill>
                          <a:effectLst/>
                          <a:latin typeface="+mn-lt"/>
                          <a:ea typeface="+mn-ea"/>
                          <a:cs typeface="+mn-cs"/>
                        </a:rPr>
                        <a:t>A</a:t>
                      </a:r>
                      <a:endParaRPr lang="en-GB" sz="1100" kern="1200" dirty="0">
                        <a:solidFill>
                          <a:schemeClr val="dk1"/>
                        </a:solidFill>
                        <a:effectLst/>
                        <a:latin typeface="+mn-lt"/>
                        <a:ea typeface="+mn-ea"/>
                        <a:cs typeface="+mn-cs"/>
                      </a:endParaRPr>
                    </a:p>
                  </a:txBody>
                  <a:tcPr marL="68580" marR="68580" marT="0" marB="0"/>
                </a:tc>
                <a:tc>
                  <a:txBody>
                    <a:bodyPr/>
                    <a:lstStyle/>
                    <a:p>
                      <a:pPr algn="just"/>
                      <a:r>
                        <a:rPr lang="en-US" sz="1100" kern="1200">
                          <a:solidFill>
                            <a:schemeClr val="dk1"/>
                          </a:solidFill>
                          <a:effectLst/>
                          <a:latin typeface="+mn-lt"/>
                          <a:ea typeface="+mn-ea"/>
                          <a:cs typeface="+mn-cs"/>
                        </a:rPr>
                        <a:t>422</a:t>
                      </a:r>
                      <a:endParaRPr lang="en-GB" sz="1100" kern="120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402701324"/>
                  </a:ext>
                </a:extLst>
              </a:tr>
              <a:tr h="156794">
                <a:tc>
                  <a:txBody>
                    <a:bodyPr/>
                    <a:lstStyle/>
                    <a:p>
                      <a:pPr algn="l"/>
                      <a:r>
                        <a:rPr lang="en-US" sz="1100" b="0" kern="1200" dirty="0">
                          <a:solidFill>
                            <a:srgbClr val="032FBB"/>
                          </a:solidFill>
                          <a:effectLst/>
                          <a:latin typeface="+mn-lt"/>
                          <a:ea typeface="+mn-ea"/>
                          <a:cs typeface="+mn-cs"/>
                        </a:rPr>
                        <a:t>Short sample current at 1.9 K</a:t>
                      </a:r>
                      <a:endParaRPr lang="en-GB" sz="1100" b="0" kern="1200" dirty="0">
                        <a:solidFill>
                          <a:srgbClr val="032FBB"/>
                        </a:solidFill>
                        <a:effectLst/>
                        <a:latin typeface="+mn-lt"/>
                        <a:ea typeface="+mn-ea"/>
                        <a:cs typeface="+mn-cs"/>
                      </a:endParaRPr>
                    </a:p>
                  </a:txBody>
                  <a:tcPr marL="68580" marR="68580" marT="0" marB="0"/>
                </a:tc>
                <a:tc>
                  <a:txBody>
                    <a:bodyPr/>
                    <a:lstStyle/>
                    <a:p>
                      <a:pPr algn="just"/>
                      <a:r>
                        <a:rPr lang="en-US" sz="1100" dirty="0">
                          <a:effectLst/>
                        </a:rPr>
                        <a:t>A</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effectLst/>
                        </a:rPr>
                        <a:t>767</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21375813"/>
                  </a:ext>
                </a:extLst>
              </a:tr>
              <a:tr h="157123">
                <a:tc>
                  <a:txBody>
                    <a:bodyPr/>
                    <a:lstStyle/>
                    <a:p>
                      <a:pPr algn="l"/>
                      <a:r>
                        <a:rPr lang="en-US" sz="1100" b="0" kern="1200" dirty="0">
                          <a:solidFill>
                            <a:srgbClr val="032FBB"/>
                          </a:solidFill>
                          <a:effectLst/>
                          <a:latin typeface="+mn-lt"/>
                          <a:ea typeface="+mn-ea"/>
                          <a:cs typeface="+mn-cs"/>
                        </a:rPr>
                        <a:t>Short sample current at 4.2 K</a:t>
                      </a:r>
                      <a:endParaRPr lang="en-GB" sz="1100" b="0" kern="1200" dirty="0">
                        <a:solidFill>
                          <a:srgbClr val="032FBB"/>
                        </a:solidFill>
                        <a:effectLst/>
                        <a:latin typeface="+mn-lt"/>
                        <a:ea typeface="+mn-ea"/>
                        <a:cs typeface="+mn-cs"/>
                      </a:endParaRPr>
                    </a:p>
                  </a:txBody>
                  <a:tcPr marL="68580" marR="68580" marT="0" marB="0"/>
                </a:tc>
                <a:tc>
                  <a:txBody>
                    <a:bodyPr/>
                    <a:lstStyle/>
                    <a:p>
                      <a:pPr algn="just"/>
                      <a:r>
                        <a:rPr lang="en-US" sz="1100">
                          <a:effectLst/>
                        </a:rPr>
                        <a:t>A</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effectLst/>
                        </a:rPr>
                        <a:t>650</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64050465"/>
                  </a:ext>
                </a:extLst>
              </a:tr>
              <a:tr h="156794">
                <a:tc>
                  <a:txBody>
                    <a:bodyPr/>
                    <a:lstStyle/>
                    <a:p>
                      <a:pPr algn="l"/>
                      <a:r>
                        <a:rPr lang="en-US" sz="1100" b="0" kern="1200" dirty="0" err="1">
                          <a:solidFill>
                            <a:srgbClr val="032FBB"/>
                          </a:solidFill>
                          <a:effectLst/>
                          <a:latin typeface="+mn-lt"/>
                          <a:ea typeface="+mn-ea"/>
                          <a:cs typeface="+mn-cs"/>
                        </a:rPr>
                        <a:t>Loadline</a:t>
                      </a:r>
                      <a:r>
                        <a:rPr lang="en-US" sz="1100" b="0" kern="1200" dirty="0">
                          <a:solidFill>
                            <a:srgbClr val="032FBB"/>
                          </a:solidFill>
                          <a:effectLst/>
                          <a:latin typeface="+mn-lt"/>
                          <a:ea typeface="+mn-ea"/>
                          <a:cs typeface="+mn-cs"/>
                        </a:rPr>
                        <a:t> fraction at 1.9 K</a:t>
                      </a:r>
                      <a:endParaRPr lang="en-GB" sz="1100" b="0" kern="1200" dirty="0">
                        <a:solidFill>
                          <a:srgbClr val="032FBB"/>
                        </a:solidFill>
                        <a:effectLst/>
                        <a:latin typeface="+mn-lt"/>
                        <a:ea typeface="+mn-ea"/>
                        <a:cs typeface="+mn-cs"/>
                      </a:endParaRPr>
                    </a:p>
                  </a:txBody>
                  <a:tcPr marL="68580" marR="68580" marT="0" marB="0"/>
                </a:tc>
                <a:tc>
                  <a:txBody>
                    <a:bodyPr/>
                    <a:lstStyle/>
                    <a:p>
                      <a:pPr algn="just"/>
                      <a:r>
                        <a:rPr lang="en-US" sz="1100">
                          <a:effectLst/>
                        </a:rPr>
                        <a:t> </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effectLst/>
                        </a:rPr>
                        <a:t>51%</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28527532"/>
                  </a:ext>
                </a:extLst>
              </a:tr>
              <a:tr h="156794">
                <a:tc>
                  <a:txBody>
                    <a:bodyPr/>
                    <a:lstStyle/>
                    <a:p>
                      <a:pPr algn="l"/>
                      <a:r>
                        <a:rPr lang="en-US" sz="1100" b="0" kern="1200" dirty="0">
                          <a:solidFill>
                            <a:srgbClr val="032FBB"/>
                          </a:solidFill>
                          <a:effectLst/>
                          <a:latin typeface="+mn-lt"/>
                          <a:ea typeface="+mn-ea"/>
                          <a:cs typeface="+mn-cs"/>
                        </a:rPr>
                        <a:t>Strand diameter</a:t>
                      </a:r>
                      <a:endParaRPr lang="en-GB" sz="1100" b="0" kern="1200" dirty="0">
                        <a:solidFill>
                          <a:srgbClr val="032FBB"/>
                        </a:solidFill>
                        <a:effectLst/>
                        <a:latin typeface="+mn-lt"/>
                        <a:ea typeface="+mn-ea"/>
                        <a:cs typeface="+mn-cs"/>
                      </a:endParaRPr>
                    </a:p>
                  </a:txBody>
                  <a:tcPr marL="68580" marR="68580" marT="0" marB="0"/>
                </a:tc>
                <a:tc>
                  <a:txBody>
                    <a:bodyPr/>
                    <a:lstStyle/>
                    <a:p>
                      <a:pPr algn="just"/>
                      <a:r>
                        <a:rPr lang="en-US" sz="1100">
                          <a:effectLst/>
                        </a:rPr>
                        <a:t>mm</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effectLst/>
                        </a:rPr>
                        <a:t>0.825</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49123382"/>
                  </a:ext>
                </a:extLst>
              </a:tr>
              <a:tr h="156794">
                <a:tc>
                  <a:txBody>
                    <a:bodyPr/>
                    <a:lstStyle/>
                    <a:p>
                      <a:pPr algn="l"/>
                      <a:r>
                        <a:rPr lang="en-US" sz="1100" b="0" kern="1200" dirty="0">
                          <a:solidFill>
                            <a:srgbClr val="032FBB"/>
                          </a:solidFill>
                          <a:effectLst/>
                          <a:latin typeface="+mn-lt"/>
                          <a:ea typeface="+mn-ea"/>
                          <a:cs typeface="+mn-cs"/>
                        </a:rPr>
                        <a:t>Cu/</a:t>
                      </a:r>
                      <a:r>
                        <a:rPr lang="en-US" sz="1100" b="0" kern="1200" dirty="0" err="1">
                          <a:solidFill>
                            <a:srgbClr val="032FBB"/>
                          </a:solidFill>
                          <a:effectLst/>
                          <a:latin typeface="+mn-lt"/>
                          <a:ea typeface="+mn-ea"/>
                          <a:cs typeface="+mn-cs"/>
                        </a:rPr>
                        <a:t>no_Cu</a:t>
                      </a:r>
                      <a:endParaRPr lang="en-GB" sz="1100" b="0" kern="1200" dirty="0">
                        <a:solidFill>
                          <a:srgbClr val="032FBB"/>
                        </a:solidFill>
                        <a:effectLst/>
                        <a:latin typeface="+mn-lt"/>
                        <a:ea typeface="+mn-ea"/>
                        <a:cs typeface="+mn-cs"/>
                      </a:endParaRPr>
                    </a:p>
                  </a:txBody>
                  <a:tcPr marL="68580" marR="68580" marT="0" marB="0"/>
                </a:tc>
                <a:tc>
                  <a:txBody>
                    <a:bodyPr/>
                    <a:lstStyle/>
                    <a:p>
                      <a:pPr algn="just"/>
                      <a:r>
                        <a:rPr lang="en-US" sz="1100" dirty="0">
                          <a:effectLst/>
                        </a:rPr>
                        <a:t> -</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effectLst/>
                        </a:rPr>
                        <a:t>1.95</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57020336"/>
                  </a:ext>
                </a:extLst>
              </a:tr>
              <a:tr h="156794">
                <a:tc>
                  <a:txBody>
                    <a:bodyPr/>
                    <a:lstStyle/>
                    <a:p>
                      <a:pPr algn="l"/>
                      <a:r>
                        <a:rPr lang="en-US" sz="1100" b="0" kern="1200" dirty="0">
                          <a:solidFill>
                            <a:srgbClr val="032FBB"/>
                          </a:solidFill>
                          <a:effectLst/>
                          <a:latin typeface="+mn-lt"/>
                          <a:ea typeface="+mn-ea"/>
                          <a:cs typeface="+mn-cs"/>
                        </a:rPr>
                        <a:t>Strand critical current at 4 T</a:t>
                      </a:r>
                      <a:endParaRPr lang="en-GB" sz="1100" b="0" kern="1200" dirty="0">
                        <a:solidFill>
                          <a:srgbClr val="032FBB"/>
                        </a:solidFill>
                        <a:effectLst/>
                        <a:latin typeface="+mn-lt"/>
                        <a:ea typeface="+mn-ea"/>
                        <a:cs typeface="+mn-cs"/>
                      </a:endParaRPr>
                    </a:p>
                  </a:txBody>
                  <a:tcPr marL="68580" marR="68580" marT="0" marB="0"/>
                </a:tc>
                <a:tc>
                  <a:txBody>
                    <a:bodyPr/>
                    <a:lstStyle/>
                    <a:p>
                      <a:pPr algn="just"/>
                      <a:r>
                        <a:rPr lang="en-US" sz="1100">
                          <a:effectLst/>
                        </a:rPr>
                        <a:t>A</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effectLst/>
                        </a:rPr>
                        <a:t>700</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09021632"/>
                  </a:ext>
                </a:extLst>
              </a:tr>
              <a:tr h="156794">
                <a:tc>
                  <a:txBody>
                    <a:bodyPr/>
                    <a:lstStyle/>
                    <a:p>
                      <a:pPr algn="l"/>
                      <a:r>
                        <a:rPr lang="en-US" sz="1100" b="0" kern="1200">
                          <a:solidFill>
                            <a:srgbClr val="032FBB"/>
                          </a:solidFill>
                          <a:effectLst/>
                          <a:latin typeface="+mn-lt"/>
                          <a:ea typeface="+mn-ea"/>
                          <a:cs typeface="+mn-cs"/>
                        </a:rPr>
                        <a:t>Nominal strand current density</a:t>
                      </a:r>
                      <a:endParaRPr lang="en-GB" sz="1100" b="0" kern="1200">
                        <a:solidFill>
                          <a:srgbClr val="032FBB"/>
                        </a:solidFill>
                        <a:effectLst/>
                        <a:latin typeface="+mn-lt"/>
                        <a:ea typeface="+mn-ea"/>
                        <a:cs typeface="+mn-cs"/>
                      </a:endParaRPr>
                    </a:p>
                  </a:txBody>
                  <a:tcPr marL="68580" marR="68580" marT="0" marB="0"/>
                </a:tc>
                <a:tc>
                  <a:txBody>
                    <a:bodyPr/>
                    <a:lstStyle/>
                    <a:p>
                      <a:pPr algn="just"/>
                      <a:r>
                        <a:rPr lang="en-US" sz="1100">
                          <a:effectLst/>
                        </a:rPr>
                        <a:t>A/mm</a:t>
                      </a:r>
                      <a:r>
                        <a:rPr lang="en-US" sz="1100" baseline="30000">
                          <a:effectLst/>
                        </a:rPr>
                        <a:t>2</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a:effectLst/>
                        </a:rPr>
                        <a:t>737</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568306024"/>
                  </a:ext>
                </a:extLst>
              </a:tr>
              <a:tr h="156794">
                <a:tc>
                  <a:txBody>
                    <a:bodyPr/>
                    <a:lstStyle/>
                    <a:p>
                      <a:pPr algn="l"/>
                      <a:r>
                        <a:rPr lang="en-US" sz="1100" b="0" kern="1200" dirty="0">
                          <a:solidFill>
                            <a:srgbClr val="032FBB"/>
                          </a:solidFill>
                          <a:effectLst/>
                          <a:latin typeface="+mn-lt"/>
                          <a:ea typeface="+mn-ea"/>
                          <a:cs typeface="+mn-cs"/>
                        </a:rPr>
                        <a:t>Nominal superconductor current density</a:t>
                      </a:r>
                      <a:endParaRPr lang="en-GB" sz="1100" b="0" kern="1200" dirty="0">
                        <a:solidFill>
                          <a:srgbClr val="032FBB"/>
                        </a:solidFill>
                        <a:effectLst/>
                        <a:latin typeface="+mn-lt"/>
                        <a:ea typeface="+mn-ea"/>
                        <a:cs typeface="+mn-cs"/>
                      </a:endParaRPr>
                    </a:p>
                  </a:txBody>
                  <a:tcPr marL="68580" marR="68580" marT="0" marB="0"/>
                </a:tc>
                <a:tc>
                  <a:txBody>
                    <a:bodyPr/>
                    <a:lstStyle/>
                    <a:p>
                      <a:pPr algn="just"/>
                      <a:r>
                        <a:rPr lang="en-US" sz="1100">
                          <a:effectLst/>
                        </a:rPr>
                        <a:t>A/mm</a:t>
                      </a:r>
                      <a:r>
                        <a:rPr lang="en-US" sz="1100" baseline="30000">
                          <a:effectLst/>
                        </a:rPr>
                        <a:t>2</a:t>
                      </a:r>
                      <a:endParaRPr lang="en-GB" sz="11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effectLst/>
                        </a:rPr>
                        <a:t>1695</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64079499"/>
                  </a:ext>
                </a:extLst>
              </a:tr>
              <a:tr h="156794">
                <a:tc>
                  <a:txBody>
                    <a:bodyPr/>
                    <a:lstStyle/>
                    <a:p>
                      <a:pPr algn="l"/>
                      <a:r>
                        <a:rPr lang="en-GB" sz="1100" b="0" kern="1200" dirty="0" err="1">
                          <a:solidFill>
                            <a:srgbClr val="032FBB"/>
                          </a:solidFill>
                          <a:effectLst/>
                          <a:latin typeface="+mn-lt"/>
                          <a:ea typeface="+mn-ea"/>
                          <a:cs typeface="+mn-cs"/>
                        </a:rPr>
                        <a:t>Loadline</a:t>
                      </a:r>
                      <a:r>
                        <a:rPr lang="en-GB" sz="1100" b="0" kern="1200" dirty="0">
                          <a:solidFill>
                            <a:srgbClr val="032FBB"/>
                          </a:solidFill>
                          <a:effectLst/>
                          <a:latin typeface="+mn-lt"/>
                          <a:ea typeface="+mn-ea"/>
                          <a:cs typeface="+mn-cs"/>
                        </a:rPr>
                        <a:t> fraction at 1.9 K</a:t>
                      </a:r>
                    </a:p>
                  </a:txBody>
                  <a:tcPr marL="68580" marR="68580" marT="0" marB="0"/>
                </a:tc>
                <a:tc>
                  <a:txBody>
                    <a:bodyPr/>
                    <a:lstStyle/>
                    <a:p>
                      <a:pPr algn="just"/>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GB" sz="1100" b="1" dirty="0"/>
                        <a:t>51% </a:t>
                      </a:r>
                      <a:endParaRPr lang="en-GB" sz="11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06131078"/>
                  </a:ext>
                </a:extLst>
              </a:tr>
              <a:tr h="156794">
                <a:tc>
                  <a:txBody>
                    <a:bodyPr/>
                    <a:lstStyle/>
                    <a:p>
                      <a:pPr algn="l"/>
                      <a:r>
                        <a:rPr lang="en-US" sz="1100" b="0" kern="1200" dirty="0">
                          <a:solidFill>
                            <a:srgbClr val="032FBB"/>
                          </a:solidFill>
                          <a:effectLst/>
                          <a:latin typeface="+mn-lt"/>
                          <a:ea typeface="+mn-ea"/>
                          <a:cs typeface="+mn-cs"/>
                        </a:rPr>
                        <a:t>Nominal differential inductance per aperture</a:t>
                      </a:r>
                      <a:endParaRPr lang="en-GB" sz="1100" b="0" kern="1200" dirty="0">
                        <a:solidFill>
                          <a:srgbClr val="032FBB"/>
                        </a:solidFill>
                        <a:effectLst/>
                        <a:latin typeface="+mn-lt"/>
                        <a:ea typeface="+mn-ea"/>
                        <a:cs typeface="+mn-cs"/>
                      </a:endParaRPr>
                    </a:p>
                  </a:txBody>
                  <a:tcPr marL="68580" marR="68580" marT="0" marB="0"/>
                </a:tc>
                <a:tc>
                  <a:txBody>
                    <a:bodyPr/>
                    <a:lstStyle/>
                    <a:p>
                      <a:pPr algn="just"/>
                      <a:r>
                        <a:rPr lang="en-US" sz="1100" dirty="0" err="1">
                          <a:effectLst/>
                        </a:rPr>
                        <a:t>mH</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effectLst/>
                        </a:rPr>
                        <a:t>970</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81395118"/>
                  </a:ext>
                </a:extLst>
              </a:tr>
              <a:tr h="156794">
                <a:tc>
                  <a:txBody>
                    <a:bodyPr/>
                    <a:lstStyle/>
                    <a:p>
                      <a:pPr algn="l"/>
                      <a:r>
                        <a:rPr lang="en-US" sz="1100" b="0" kern="1200" dirty="0">
                          <a:solidFill>
                            <a:srgbClr val="032FBB"/>
                          </a:solidFill>
                          <a:effectLst/>
                          <a:latin typeface="+mn-lt"/>
                          <a:ea typeface="+mn-ea"/>
                          <a:cs typeface="+mn-cs"/>
                        </a:rPr>
                        <a:t>Nominal stored energy per aperture</a:t>
                      </a:r>
                      <a:endParaRPr lang="en-GB" sz="1100" b="0" kern="1200" dirty="0">
                        <a:solidFill>
                          <a:srgbClr val="032FBB"/>
                        </a:solidFill>
                        <a:effectLst/>
                        <a:latin typeface="+mn-lt"/>
                        <a:ea typeface="+mn-ea"/>
                        <a:cs typeface="+mn-cs"/>
                      </a:endParaRPr>
                    </a:p>
                  </a:txBody>
                  <a:tcPr marL="68580" marR="68580" marT="0" marB="0"/>
                </a:tc>
                <a:tc>
                  <a:txBody>
                    <a:bodyPr/>
                    <a:lstStyle/>
                    <a:p>
                      <a:pPr algn="just"/>
                      <a:r>
                        <a:rPr lang="en-US" sz="1100" dirty="0">
                          <a:effectLst/>
                        </a:rPr>
                        <a:t>kJ</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just"/>
                      <a:r>
                        <a:rPr lang="en-US" sz="1100" dirty="0">
                          <a:effectLst/>
                        </a:rPr>
                        <a:t>74.9</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74163379"/>
                  </a:ext>
                </a:extLst>
              </a:tr>
              <a:tr h="167289">
                <a:tc>
                  <a:txBody>
                    <a:bodyPr/>
                    <a:lstStyle/>
                    <a:p>
                      <a:r>
                        <a:rPr lang="en-GB" sz="1100" b="0" kern="1200" dirty="0">
                          <a:solidFill>
                            <a:srgbClr val="032FBB"/>
                          </a:solidFill>
                          <a:effectLst/>
                          <a:latin typeface="+mn-lt"/>
                          <a:ea typeface="+mn-ea"/>
                          <a:cs typeface="+mn-cs"/>
                        </a:rPr>
                        <a:t>CCT skew angle</a:t>
                      </a:r>
                    </a:p>
                  </a:txBody>
                  <a:tcPr/>
                </a:tc>
                <a:tc>
                  <a:txBody>
                    <a:bodyPr/>
                    <a:lstStyle/>
                    <a:p>
                      <a:pPr algn="ctr"/>
                      <a:endParaRPr lang="en-GB" sz="1400" dirty="0"/>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100" dirty="0"/>
                        <a:t>30°</a:t>
                      </a:r>
                    </a:p>
                  </a:txBody>
                  <a:tcPr marL="68580" marR="68580" marT="0" marB="0"/>
                </a:tc>
                <a:extLst>
                  <a:ext uri="{0D108BD9-81ED-4DB2-BD59-A6C34878D82A}">
                    <a16:rowId xmlns:a16="http://schemas.microsoft.com/office/drawing/2014/main" val="3306195212"/>
                  </a:ext>
                </a:extLst>
              </a:tr>
              <a:tr h="285080">
                <a:tc>
                  <a:txBody>
                    <a:bodyPr/>
                    <a:lstStyle/>
                    <a:p>
                      <a:r>
                        <a:rPr lang="en-GB" sz="1100" b="0" kern="1200" dirty="0">
                          <a:solidFill>
                            <a:srgbClr val="032FBB"/>
                          </a:solidFill>
                          <a:effectLst/>
                          <a:latin typeface="+mn-lt"/>
                          <a:ea typeface="+mn-ea"/>
                          <a:cs typeface="+mn-cs"/>
                        </a:rPr>
                        <a:t>No. of turns per layer</a:t>
                      </a:r>
                    </a:p>
                  </a:txBody>
                  <a:tcPr/>
                </a:tc>
                <a:tc>
                  <a:txBody>
                    <a:bodyPr/>
                    <a:lstStyle/>
                    <a:p>
                      <a:pPr algn="ctr"/>
                      <a:endParaRPr lang="en-GB" sz="1400" dirty="0"/>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100" dirty="0"/>
                        <a:t>365</a:t>
                      </a:r>
                    </a:p>
                  </a:txBody>
                  <a:tcPr marL="68580" marR="68580" marT="0" marB="0"/>
                </a:tc>
                <a:extLst>
                  <a:ext uri="{0D108BD9-81ED-4DB2-BD59-A6C34878D82A}">
                    <a16:rowId xmlns:a16="http://schemas.microsoft.com/office/drawing/2014/main" val="1950113952"/>
                  </a:ext>
                </a:extLst>
              </a:tr>
              <a:tr h="285080">
                <a:tc>
                  <a:txBody>
                    <a:bodyPr/>
                    <a:lstStyle/>
                    <a:p>
                      <a:r>
                        <a:rPr lang="en-GB" sz="1100" b="0" kern="1200" dirty="0">
                          <a:solidFill>
                            <a:srgbClr val="032FBB"/>
                          </a:solidFill>
                          <a:effectLst/>
                          <a:latin typeface="+mn-lt"/>
                          <a:ea typeface="+mn-ea"/>
                          <a:cs typeface="+mn-cs"/>
                        </a:rPr>
                        <a:t>Slot size in former (mm)</a:t>
                      </a:r>
                    </a:p>
                  </a:txBody>
                  <a:tcPr/>
                </a:tc>
                <a:tc>
                  <a:txBody>
                    <a:bodyPr/>
                    <a:lstStyle/>
                    <a:p>
                      <a:pPr algn="ctr"/>
                      <a:endParaRPr lang="en-GB" sz="1400" dirty="0"/>
                    </a:p>
                  </a:txBody>
                  <a:tcP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100" dirty="0"/>
                        <a:t>2.1 × 5.2</a:t>
                      </a:r>
                    </a:p>
                  </a:txBody>
                  <a:tcPr marL="68580" marR="68580" marT="0" marB="0"/>
                </a:tc>
                <a:extLst>
                  <a:ext uri="{0D108BD9-81ED-4DB2-BD59-A6C34878D82A}">
                    <a16:rowId xmlns:a16="http://schemas.microsoft.com/office/drawing/2014/main" val="2310204456"/>
                  </a:ext>
                </a:extLst>
              </a:tr>
              <a:tr h="285080">
                <a:tc>
                  <a:txBody>
                    <a:bodyPr/>
                    <a:lstStyle/>
                    <a:p>
                      <a:r>
                        <a:rPr lang="en-GB" sz="1100" b="0" kern="1200" dirty="0">
                          <a:solidFill>
                            <a:srgbClr val="032FBB"/>
                          </a:solidFill>
                          <a:effectLst/>
                          <a:latin typeface="+mn-lt"/>
                          <a:ea typeface="+mn-ea"/>
                          <a:cs typeface="+mn-cs"/>
                        </a:rPr>
                        <a:t>Number of CCT layers / Strands in channel </a:t>
                      </a:r>
                    </a:p>
                  </a:txBody>
                  <a:tcPr/>
                </a:tc>
                <a:tc>
                  <a:txBody>
                    <a:bodyPr/>
                    <a:lstStyle/>
                    <a:p>
                      <a:pPr algn="ctr"/>
                      <a:r>
                        <a:rPr lang="en-GB" sz="1400" dirty="0"/>
                        <a:t> </a:t>
                      </a:r>
                    </a:p>
                  </a:txBody>
                  <a:tcPr/>
                </a:tc>
                <a:tc>
                  <a:txBody>
                    <a:bodyPr/>
                    <a:lstStyle/>
                    <a:p>
                      <a:pPr algn="just"/>
                      <a:r>
                        <a:rPr lang="en-GB" sz="1100" dirty="0"/>
                        <a:t>2 / 5 x 2</a:t>
                      </a:r>
                      <a:endParaRPr lang="en-GB"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55893397"/>
                  </a:ext>
                </a:extLst>
              </a:tr>
            </a:tbl>
          </a:graphicData>
        </a:graphic>
      </p:graphicFrame>
      <p:sp>
        <p:nvSpPr>
          <p:cNvPr id="4" name="Slide Number Placeholder 3">
            <a:extLst>
              <a:ext uri="{FF2B5EF4-FFF2-40B4-BE49-F238E27FC236}">
                <a16:creationId xmlns:a16="http://schemas.microsoft.com/office/drawing/2014/main" id="{F88B5071-9EB3-7809-0396-190E01340AB2}"/>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6" name="Content Placeholder 2">
            <a:extLst>
              <a:ext uri="{FF2B5EF4-FFF2-40B4-BE49-F238E27FC236}">
                <a16:creationId xmlns:a16="http://schemas.microsoft.com/office/drawing/2014/main" id="{013FB709-A470-2C1E-06AD-D6B10B570682}"/>
              </a:ext>
            </a:extLst>
          </p:cNvPr>
          <p:cNvSpPr txBox="1">
            <a:spLocks/>
          </p:cNvSpPr>
          <p:nvPr/>
        </p:nvSpPr>
        <p:spPr>
          <a:xfrm>
            <a:off x="360134" y="483518"/>
            <a:ext cx="3784451" cy="3680222"/>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600" dirty="0"/>
              <a:t>MCBRDP4 2-in-1 magnet was built according to the series MCBRD magnet requirements. (EDMS 2051870)</a:t>
            </a:r>
          </a:p>
          <a:p>
            <a:r>
              <a:rPr lang="en-GB" sz="1600" dirty="0"/>
              <a:t>All components were manufactured and controlled by CERN (MSC, EN-MME).</a:t>
            </a:r>
          </a:p>
          <a:p>
            <a:endParaRPr lang="en-GB" sz="1600" dirty="0"/>
          </a:p>
          <a:p>
            <a:pPr marL="400050" lvl="1" indent="0">
              <a:buNone/>
            </a:pPr>
            <a:endParaRPr lang="en-GB" sz="1400" dirty="0"/>
          </a:p>
          <a:p>
            <a:endParaRPr lang="en-GB" sz="1600" dirty="0"/>
          </a:p>
        </p:txBody>
      </p:sp>
      <p:pic>
        <p:nvPicPr>
          <p:cNvPr id="7" name="Content Placeholder 7" descr="A picture containing indoor&#10;&#10;Description automatically generated">
            <a:extLst>
              <a:ext uri="{FF2B5EF4-FFF2-40B4-BE49-F238E27FC236}">
                <a16:creationId xmlns:a16="http://schemas.microsoft.com/office/drawing/2014/main" id="{A7FC4406-00EF-600A-9BAD-F5AFA80429F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465360" y="2573933"/>
            <a:ext cx="2497539" cy="1917108"/>
          </a:xfrm>
          <a:prstGeom prst="rect">
            <a:avLst/>
          </a:prstGeom>
        </p:spPr>
      </p:pic>
      <p:sp>
        <p:nvSpPr>
          <p:cNvPr id="3" name="Footer Placeholder 7">
            <a:extLst>
              <a:ext uri="{FF2B5EF4-FFF2-40B4-BE49-F238E27FC236}">
                <a16:creationId xmlns:a16="http://schemas.microsoft.com/office/drawing/2014/main" id="{86689903-A65A-D30B-745D-A29CC1B168D7}"/>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40684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A33AE-A6A8-F051-0309-76CEAD397897}"/>
              </a:ext>
            </a:extLst>
          </p:cNvPr>
          <p:cNvSpPr>
            <a:spLocks noGrp="1"/>
          </p:cNvSpPr>
          <p:nvPr>
            <p:ph type="title"/>
          </p:nvPr>
        </p:nvSpPr>
        <p:spPr/>
        <p:txBody>
          <a:bodyPr/>
          <a:lstStyle/>
          <a:p>
            <a:r>
              <a:rPr lang="en-US" dirty="0"/>
              <a:t>MCBRDP4 return on experience</a:t>
            </a:r>
            <a:endParaRPr lang="en-GB" dirty="0"/>
          </a:p>
        </p:txBody>
      </p:sp>
      <p:sp>
        <p:nvSpPr>
          <p:cNvPr id="3" name="Content Placeholder 2">
            <a:extLst>
              <a:ext uri="{FF2B5EF4-FFF2-40B4-BE49-F238E27FC236}">
                <a16:creationId xmlns:a16="http://schemas.microsoft.com/office/drawing/2014/main" id="{40433A18-770E-88BB-9C51-4469A95A17F4}"/>
              </a:ext>
            </a:extLst>
          </p:cNvPr>
          <p:cNvSpPr>
            <a:spLocks noGrp="1"/>
          </p:cNvSpPr>
          <p:nvPr>
            <p:ph idx="1"/>
          </p:nvPr>
        </p:nvSpPr>
        <p:spPr>
          <a:xfrm>
            <a:off x="612000" y="812337"/>
            <a:ext cx="8280480" cy="3817589"/>
          </a:xfrm>
        </p:spPr>
        <p:txBody>
          <a:bodyPr>
            <a:normAutofit lnSpcReduction="10000"/>
          </a:bodyPr>
          <a:lstStyle/>
          <a:p>
            <a:r>
              <a:rPr lang="en-US" sz="2000" b="1" dirty="0"/>
              <a:t>MCBRDP4 has inherited from CERN P1-3 prototypes experience on processes optimization. Opportunity given to focus onto key manufacture items below:</a:t>
            </a:r>
          </a:p>
          <a:p>
            <a:pPr lvl="1">
              <a:buFont typeface="Wingdings" panose="05000000000000000000" pitchFamily="2" charset="2"/>
              <a:buChar char="ü"/>
            </a:pPr>
            <a:r>
              <a:rPr lang="en-US" sz="1800" dirty="0"/>
              <a:t>Manufacture tolerances crosscheck, CMM metrology and QC checks of components ( Al-6082 formers, G10 insulating parts, SC wires) in support of each assembly step;</a:t>
            </a:r>
          </a:p>
          <a:p>
            <a:pPr lvl="1">
              <a:buFont typeface="Wingdings" panose="05000000000000000000" pitchFamily="2" charset="2"/>
              <a:buChar char="ü"/>
            </a:pPr>
            <a:r>
              <a:rPr lang="en-GB" sz="1800" dirty="0"/>
              <a:t>High voltage withstand enhanced level;</a:t>
            </a:r>
          </a:p>
          <a:p>
            <a:pPr lvl="1">
              <a:buFont typeface="Wingdings" panose="05000000000000000000" pitchFamily="2" charset="2"/>
              <a:buChar char="ü"/>
            </a:pPr>
            <a:r>
              <a:rPr lang="en-GB" sz="1800" dirty="0"/>
              <a:t>Winding dedicated tool;</a:t>
            </a:r>
          </a:p>
          <a:p>
            <a:pPr lvl="1">
              <a:buFont typeface="Wingdings" panose="05000000000000000000" pitchFamily="2" charset="2"/>
              <a:buChar char="ü"/>
            </a:pPr>
            <a:r>
              <a:rPr lang="en-GB" sz="1800" dirty="0"/>
              <a:t>Impregnation process control upgrade, additional diagnostics test;</a:t>
            </a:r>
          </a:p>
          <a:p>
            <a:pPr lvl="1">
              <a:buFont typeface="Wingdings" panose="05000000000000000000" pitchFamily="2" charset="2"/>
              <a:buChar char="ü"/>
            </a:pPr>
            <a:r>
              <a:rPr lang="en-GB" sz="1800" dirty="0"/>
              <a:t>Magnet dimensional checks during assembly;</a:t>
            </a:r>
            <a:endParaRPr lang="en-US" sz="2800" dirty="0"/>
          </a:p>
          <a:p>
            <a:r>
              <a:rPr lang="en-US" sz="2000" b="1" dirty="0"/>
              <a:t>Enhanced electrical insulation achieved in MCBRDP4 coils</a:t>
            </a:r>
            <a:r>
              <a:rPr lang="en-US" sz="2000" dirty="0"/>
              <a:t>, implementing conservative approach in manufacture and design option.</a:t>
            </a:r>
            <a:endParaRPr lang="en-GB" sz="2000" dirty="0"/>
          </a:p>
        </p:txBody>
      </p:sp>
      <p:sp>
        <p:nvSpPr>
          <p:cNvPr id="4" name="Slide Number Placeholder 3">
            <a:extLst>
              <a:ext uri="{FF2B5EF4-FFF2-40B4-BE49-F238E27FC236}">
                <a16:creationId xmlns:a16="http://schemas.microsoft.com/office/drawing/2014/main" id="{3CB8D0EF-6020-2A06-EF3A-E779AD35CC47}"/>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5" name="Footer Placeholder 7">
            <a:extLst>
              <a:ext uri="{FF2B5EF4-FFF2-40B4-BE49-F238E27FC236}">
                <a16:creationId xmlns:a16="http://schemas.microsoft.com/office/drawing/2014/main" id="{B44166FE-F4E9-DE76-A6D8-E9F046229B3F}"/>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3741072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61072-9969-DF3B-6BE1-D52C9D394264}"/>
              </a:ext>
            </a:extLst>
          </p:cNvPr>
          <p:cNvSpPr>
            <a:spLocks noGrp="1"/>
          </p:cNvSpPr>
          <p:nvPr>
            <p:ph type="title"/>
          </p:nvPr>
        </p:nvSpPr>
        <p:spPr>
          <a:xfrm>
            <a:off x="612000" y="73508"/>
            <a:ext cx="7920000" cy="540000"/>
          </a:xfrm>
        </p:spPr>
        <p:txBody>
          <a:bodyPr/>
          <a:lstStyle/>
          <a:p>
            <a:r>
              <a:rPr lang="en-US" dirty="0"/>
              <a:t>Feedback from winding</a:t>
            </a:r>
            <a:endParaRPr lang="en-GB" dirty="0"/>
          </a:p>
        </p:txBody>
      </p:sp>
      <p:sp>
        <p:nvSpPr>
          <p:cNvPr id="4" name="Slide Number Placeholder 3">
            <a:extLst>
              <a:ext uri="{FF2B5EF4-FFF2-40B4-BE49-F238E27FC236}">
                <a16:creationId xmlns:a16="http://schemas.microsoft.com/office/drawing/2014/main" id="{152CDC07-CED1-81F5-D7BD-565CCC5C7144}"/>
              </a:ext>
            </a:extLst>
          </p:cNvPr>
          <p:cNvSpPr>
            <a:spLocks noGrp="1"/>
          </p:cNvSpPr>
          <p:nvPr>
            <p:ph type="sldNum" sz="quarter" idx="12"/>
          </p:nvPr>
        </p:nvSpPr>
        <p:spPr>
          <a:xfrm>
            <a:off x="8686800" y="4678014"/>
            <a:ext cx="360000" cy="270000"/>
          </a:xfrm>
        </p:spPr>
        <p:txBody>
          <a:bodyPr/>
          <a:lstStyle/>
          <a:p>
            <a:fld id="{BFDCA1C4-9514-7B4F-976F-D92F7E296653}" type="slidenum">
              <a:rPr lang="fr-FR" smtClean="0"/>
              <a:pPr/>
              <a:t>8</a:t>
            </a:fld>
            <a:endParaRPr lang="fr-FR"/>
          </a:p>
        </p:txBody>
      </p:sp>
      <p:pic>
        <p:nvPicPr>
          <p:cNvPr id="5" name="Picture 4" descr="A person working on a machine&#10;&#10;Description automatically generated with low confidence">
            <a:extLst>
              <a:ext uri="{FF2B5EF4-FFF2-40B4-BE49-F238E27FC236}">
                <a16:creationId xmlns:a16="http://schemas.microsoft.com/office/drawing/2014/main" id="{FC8C1063-01D9-9B45-D4AC-700F44630B1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494453" y="2910438"/>
            <a:ext cx="2062109" cy="1546581"/>
          </a:xfrm>
          <a:prstGeom prst="rect">
            <a:avLst/>
          </a:prstGeom>
        </p:spPr>
      </p:pic>
      <mc:AlternateContent xmlns:mc="http://schemas.openxmlformats.org/markup-compatibility/2006" xmlns:a14="http://schemas.microsoft.com/office/drawing/2010/main">
        <mc:Choice Requires="a14">
          <p:sp>
            <p:nvSpPr>
              <p:cNvPr id="8" name="Content Placeholder 7">
                <a:extLst>
                  <a:ext uri="{FF2B5EF4-FFF2-40B4-BE49-F238E27FC236}">
                    <a16:creationId xmlns:a16="http://schemas.microsoft.com/office/drawing/2014/main" id="{99954113-5416-EFFD-4F81-B988DB842D69}"/>
                  </a:ext>
                </a:extLst>
              </p:cNvPr>
              <p:cNvSpPr>
                <a:spLocks noGrp="1"/>
              </p:cNvSpPr>
              <p:nvPr>
                <p:ph idx="1"/>
              </p:nvPr>
            </p:nvSpPr>
            <p:spPr>
              <a:xfrm>
                <a:off x="323528" y="617878"/>
                <a:ext cx="7272808" cy="3680222"/>
              </a:xfrm>
            </p:spPr>
            <p:txBody>
              <a:bodyPr>
                <a:normAutofit/>
              </a:bodyPr>
              <a:lstStyle/>
              <a:p>
                <a:pPr marL="285750" indent="-285750">
                  <a:buFont typeface="Arial" panose="020B0604020202020204" pitchFamily="34" charset="0"/>
                  <a:buChar char="•"/>
                </a:pPr>
                <a:r>
                  <a:rPr lang="en-US" sz="1700" dirty="0"/>
                  <a:t>Initial 10 km long SC </a:t>
                </a:r>
                <a:r>
                  <a:rPr lang="en-US" sz="1700" dirty="0" err="1"/>
                  <a:t>NbTi</a:t>
                </a:r>
                <a:r>
                  <a:rPr lang="en-US" sz="1700" dirty="0"/>
                  <a:t> insulated wire (</a:t>
                </a:r>
                <a14:m>
                  <m:oMath xmlns:m="http://schemas.openxmlformats.org/officeDocument/2006/math">
                    <m:r>
                      <a:rPr lang="en-US" sz="1700">
                        <a:latin typeface="Cambria Math" panose="02040503050406030204" pitchFamily="18" charset="0"/>
                        <a:sym typeface="Symbol" panose="05050102010706020507" pitchFamily="18" charset="2"/>
                      </a:rPr>
                      <m:t> </m:t>
                    </m:r>
                  </m:oMath>
                </a14:m>
                <a:r>
                  <a:rPr lang="en-US" sz="1700" dirty="0"/>
                  <a:t>0.98mm) had few defects, </a:t>
                </a:r>
                <a:r>
                  <a:rPr lang="en-US" sz="1700" b="1" dirty="0"/>
                  <a:t>electrically tested at 2 kV and repaired with </a:t>
                </a:r>
                <a:r>
                  <a:rPr lang="en-US" sz="1700" b="1" dirty="0" err="1"/>
                  <a:t>polyimid</a:t>
                </a:r>
                <a:r>
                  <a:rPr lang="en-US" sz="1700" b="1" dirty="0"/>
                  <a:t> tape</a:t>
                </a:r>
                <a:r>
                  <a:rPr lang="en-US" sz="1700" dirty="0"/>
                  <a:t>.</a:t>
                </a:r>
              </a:p>
              <a:p>
                <a:pPr lvl="1">
                  <a:buFont typeface="Arial" panose="020B0604020202020204" pitchFamily="34" charset="0"/>
                  <a:buChar char="•"/>
                </a:pPr>
                <a:r>
                  <a:rPr lang="en-US" sz="1600" dirty="0"/>
                  <a:t>Alternative development of repair using cured liquid polyimide, under progress. </a:t>
                </a:r>
              </a:p>
              <a:p>
                <a:pPr marL="285750" indent="-285750" algn="l">
                  <a:buFont typeface="Arial" panose="020B0604020202020204" pitchFamily="34" charset="0"/>
                  <a:buChar char="•"/>
                </a:pPr>
                <a:r>
                  <a:rPr lang="en-US" sz="1700" b="1" dirty="0"/>
                  <a:t>Multiple cleaning passes </a:t>
                </a:r>
                <a:r>
                  <a:rPr lang="en-US" sz="1700" dirty="0"/>
                  <a:t>of 20 unit lengths (UL ≈ 500 m each).</a:t>
                </a:r>
              </a:p>
              <a:p>
                <a:pPr marL="285750" indent="-285750">
                  <a:buFont typeface="Arial" panose="020B0604020202020204" pitchFamily="34" charset="0"/>
                  <a:buChar char="•"/>
                </a:pPr>
                <a:r>
                  <a:rPr lang="en-US" sz="1700" dirty="0"/>
                  <a:t>Rounded grooves edges essential to keep </a:t>
                </a:r>
                <a:r>
                  <a:rPr lang="en-US" sz="1700" b="1" dirty="0"/>
                  <a:t>insulation integrity</a:t>
                </a:r>
                <a:r>
                  <a:rPr lang="en-US" sz="1700" dirty="0"/>
                  <a:t>.</a:t>
                </a:r>
              </a:p>
              <a:p>
                <a:pPr marL="285750" indent="-285750">
                  <a:buFont typeface="Arial" panose="020B0604020202020204" pitchFamily="34" charset="0"/>
                  <a:buChar char="•"/>
                </a:pPr>
                <a:r>
                  <a:rPr lang="en-US" sz="1700" b="1" dirty="0"/>
                  <a:t>Dedicated winding jig and better control of Fiber glass tension</a:t>
                </a:r>
                <a:r>
                  <a:rPr lang="en-US" sz="1700" dirty="0"/>
                  <a:t> to ease wires placement and ext. tube insertion.</a:t>
                </a:r>
              </a:p>
              <a:p>
                <a:pPr lvl="1">
                  <a:buFont typeface="Arial" panose="020B0604020202020204" pitchFamily="34" charset="0"/>
                  <a:buChar char="•"/>
                </a:pPr>
                <a:endParaRPr lang="en-US" sz="1700" dirty="0"/>
              </a:p>
              <a:p>
                <a:endParaRPr lang="en-GB" sz="1800" dirty="0"/>
              </a:p>
            </p:txBody>
          </p:sp>
        </mc:Choice>
        <mc:Fallback xmlns="">
          <p:sp>
            <p:nvSpPr>
              <p:cNvPr id="8" name="Content Placeholder 7">
                <a:extLst>
                  <a:ext uri="{FF2B5EF4-FFF2-40B4-BE49-F238E27FC236}">
                    <a16:creationId xmlns:a16="http://schemas.microsoft.com/office/drawing/2014/main" id="{99954113-5416-EFFD-4F81-B988DB842D69}"/>
                  </a:ext>
                </a:extLst>
              </p:cNvPr>
              <p:cNvSpPr>
                <a:spLocks noGrp="1" noRot="1" noChangeAspect="1" noMove="1" noResize="1" noEditPoints="1" noAdjustHandles="1" noChangeArrowheads="1" noChangeShapeType="1" noTextEdit="1"/>
              </p:cNvSpPr>
              <p:nvPr>
                <p:ph idx="1"/>
              </p:nvPr>
            </p:nvSpPr>
            <p:spPr>
              <a:xfrm>
                <a:off x="323528" y="617878"/>
                <a:ext cx="7272808" cy="3680222"/>
              </a:xfrm>
              <a:blipFill>
                <a:blip r:embed="rId4"/>
                <a:stretch>
                  <a:fillRect l="-1676" t="-1821"/>
                </a:stretch>
              </a:blipFill>
            </p:spPr>
            <p:txBody>
              <a:bodyPr/>
              <a:lstStyle/>
              <a:p>
                <a:r>
                  <a:rPr lang="en-GB">
                    <a:noFill/>
                  </a:rPr>
                  <a:t> </a:t>
                </a:r>
              </a:p>
            </p:txBody>
          </p:sp>
        </mc:Fallback>
      </mc:AlternateContent>
      <p:pic>
        <p:nvPicPr>
          <p:cNvPr id="13" name="Picture 12" descr="A picture containing text, indoor, power saw, tool&#10;&#10;Description automatically generated">
            <a:extLst>
              <a:ext uri="{FF2B5EF4-FFF2-40B4-BE49-F238E27FC236}">
                <a16:creationId xmlns:a16="http://schemas.microsoft.com/office/drawing/2014/main" id="{BE60114E-103D-8D53-3A60-DE9E70F1E72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9267" y="2848453"/>
            <a:ext cx="2391128" cy="1793345"/>
          </a:xfrm>
          <a:prstGeom prst="rect">
            <a:avLst/>
          </a:prstGeom>
        </p:spPr>
      </p:pic>
      <p:pic>
        <p:nvPicPr>
          <p:cNvPr id="6" name="Picture 5">
            <a:extLst>
              <a:ext uri="{FF2B5EF4-FFF2-40B4-BE49-F238E27FC236}">
                <a16:creationId xmlns:a16="http://schemas.microsoft.com/office/drawing/2014/main" id="{D84EF01C-9EE3-8ADA-685E-04AA5BE58E1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412224" y="3092319"/>
            <a:ext cx="3291823" cy="1585695"/>
          </a:xfrm>
          <a:prstGeom prst="rect">
            <a:avLst/>
          </a:prstGeom>
        </p:spPr>
      </p:pic>
      <p:pic>
        <p:nvPicPr>
          <p:cNvPr id="14" name="Picture 13">
            <a:extLst>
              <a:ext uri="{FF2B5EF4-FFF2-40B4-BE49-F238E27FC236}">
                <a16:creationId xmlns:a16="http://schemas.microsoft.com/office/drawing/2014/main" id="{9E88688E-0F16-EB49-4209-1FD90DB800D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331285" y="829947"/>
            <a:ext cx="1709459" cy="1267010"/>
          </a:xfrm>
          <a:prstGeom prst="rect">
            <a:avLst/>
          </a:prstGeom>
        </p:spPr>
      </p:pic>
      <p:pic>
        <p:nvPicPr>
          <p:cNvPr id="15" name="Content Placeholder 12" descr="A picture containing lined&#10;&#10;Description automatically generated">
            <a:extLst>
              <a:ext uri="{FF2B5EF4-FFF2-40B4-BE49-F238E27FC236}">
                <a16:creationId xmlns:a16="http://schemas.microsoft.com/office/drawing/2014/main" id="{95A8D0ED-2F9F-68B3-0936-53AB4DA65CE9}"/>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320492" y="3625389"/>
            <a:ext cx="1688936" cy="1066961"/>
          </a:xfrm>
          <a:prstGeom prst="rect">
            <a:avLst/>
          </a:prstGeom>
        </p:spPr>
      </p:pic>
      <p:pic>
        <p:nvPicPr>
          <p:cNvPr id="16" name="Picture 15">
            <a:extLst>
              <a:ext uri="{FF2B5EF4-FFF2-40B4-BE49-F238E27FC236}">
                <a16:creationId xmlns:a16="http://schemas.microsoft.com/office/drawing/2014/main" id="{4CDF91A2-7544-972D-8079-F5DAB0A828F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331285" y="2292251"/>
            <a:ext cx="1688936" cy="1168490"/>
          </a:xfrm>
          <a:prstGeom prst="rect">
            <a:avLst/>
          </a:prstGeom>
        </p:spPr>
      </p:pic>
      <p:sp>
        <p:nvSpPr>
          <p:cNvPr id="7" name="TextBox 6">
            <a:extLst>
              <a:ext uri="{FF2B5EF4-FFF2-40B4-BE49-F238E27FC236}">
                <a16:creationId xmlns:a16="http://schemas.microsoft.com/office/drawing/2014/main" id="{0AC352D3-64E5-6B4F-53D6-16BDF60EDCDB}"/>
              </a:ext>
            </a:extLst>
          </p:cNvPr>
          <p:cNvSpPr txBox="1"/>
          <p:nvPr/>
        </p:nvSpPr>
        <p:spPr>
          <a:xfrm>
            <a:off x="7302737" y="1763522"/>
            <a:ext cx="311728" cy="369332"/>
          </a:xfrm>
          <a:prstGeom prst="rect">
            <a:avLst/>
          </a:prstGeom>
          <a:noFill/>
        </p:spPr>
        <p:txBody>
          <a:bodyPr wrap="square">
            <a:spAutoFit/>
          </a:bodyPr>
          <a:lstStyle/>
          <a:p>
            <a:r>
              <a:rPr lang="en-US" sz="1800" dirty="0">
                <a:solidFill>
                  <a:srgbClr val="FEEAD8"/>
                </a:solidFill>
                <a:sym typeface="Wingdings" panose="05000000000000000000" pitchFamily="2" charset="2"/>
              </a:rPr>
              <a:t></a:t>
            </a:r>
            <a:endParaRPr lang="en-GB" dirty="0">
              <a:solidFill>
                <a:srgbClr val="FEEAD8"/>
              </a:solidFill>
            </a:endParaRPr>
          </a:p>
        </p:txBody>
      </p:sp>
      <p:sp>
        <p:nvSpPr>
          <p:cNvPr id="10" name="TextBox 9">
            <a:extLst>
              <a:ext uri="{FF2B5EF4-FFF2-40B4-BE49-F238E27FC236}">
                <a16:creationId xmlns:a16="http://schemas.microsoft.com/office/drawing/2014/main" id="{164FBF53-0EA8-D7D5-43FC-6DD741382F64}"/>
              </a:ext>
            </a:extLst>
          </p:cNvPr>
          <p:cNvSpPr txBox="1"/>
          <p:nvPr/>
        </p:nvSpPr>
        <p:spPr>
          <a:xfrm>
            <a:off x="7293673" y="2381509"/>
            <a:ext cx="311728" cy="369332"/>
          </a:xfrm>
          <a:prstGeom prst="rect">
            <a:avLst/>
          </a:prstGeom>
          <a:noFill/>
        </p:spPr>
        <p:txBody>
          <a:bodyPr wrap="square">
            <a:spAutoFit/>
          </a:bodyPr>
          <a:lstStyle/>
          <a:p>
            <a:r>
              <a:rPr lang="en-US" sz="1800" dirty="0">
                <a:solidFill>
                  <a:srgbClr val="FEEAD8"/>
                </a:solidFill>
                <a:sym typeface="Wingdings" panose="05000000000000000000" pitchFamily="2" charset="2"/>
              </a:rPr>
              <a:t></a:t>
            </a:r>
            <a:endParaRPr lang="en-GB" dirty="0">
              <a:solidFill>
                <a:srgbClr val="FEEAD8"/>
              </a:solidFill>
            </a:endParaRPr>
          </a:p>
        </p:txBody>
      </p:sp>
      <p:sp>
        <p:nvSpPr>
          <p:cNvPr id="17" name="TextBox 16">
            <a:extLst>
              <a:ext uri="{FF2B5EF4-FFF2-40B4-BE49-F238E27FC236}">
                <a16:creationId xmlns:a16="http://schemas.microsoft.com/office/drawing/2014/main" id="{0BA775B5-E534-768C-721D-043A1CF250A4}"/>
              </a:ext>
            </a:extLst>
          </p:cNvPr>
          <p:cNvSpPr txBox="1"/>
          <p:nvPr/>
        </p:nvSpPr>
        <p:spPr>
          <a:xfrm>
            <a:off x="8705943" y="4306590"/>
            <a:ext cx="413792" cy="369332"/>
          </a:xfrm>
          <a:prstGeom prst="rect">
            <a:avLst/>
          </a:prstGeom>
          <a:noFill/>
        </p:spPr>
        <p:txBody>
          <a:bodyPr wrap="square">
            <a:spAutoFit/>
          </a:bodyPr>
          <a:lstStyle/>
          <a:p>
            <a:r>
              <a:rPr lang="en-US" sz="1800" dirty="0">
                <a:solidFill>
                  <a:srgbClr val="FEEAD8"/>
                </a:solidFill>
                <a:sym typeface="Wingdings" panose="05000000000000000000" pitchFamily="2" charset="2"/>
              </a:rPr>
              <a:t></a:t>
            </a:r>
            <a:endParaRPr lang="en-GB" dirty="0">
              <a:solidFill>
                <a:srgbClr val="FEEAD8"/>
              </a:solidFill>
            </a:endParaRPr>
          </a:p>
        </p:txBody>
      </p:sp>
      <p:sp>
        <p:nvSpPr>
          <p:cNvPr id="19" name="TextBox 18">
            <a:extLst>
              <a:ext uri="{FF2B5EF4-FFF2-40B4-BE49-F238E27FC236}">
                <a16:creationId xmlns:a16="http://schemas.microsoft.com/office/drawing/2014/main" id="{CD896886-CEBD-667C-3751-D63D6D54B65D}"/>
              </a:ext>
            </a:extLst>
          </p:cNvPr>
          <p:cNvSpPr txBox="1"/>
          <p:nvPr/>
        </p:nvSpPr>
        <p:spPr>
          <a:xfrm>
            <a:off x="5776479" y="4380424"/>
            <a:ext cx="311728" cy="369332"/>
          </a:xfrm>
          <a:prstGeom prst="rect">
            <a:avLst/>
          </a:prstGeom>
          <a:noFill/>
        </p:spPr>
        <p:txBody>
          <a:bodyPr wrap="square">
            <a:spAutoFit/>
          </a:bodyPr>
          <a:lstStyle/>
          <a:p>
            <a:r>
              <a:rPr lang="en-US" sz="1800" dirty="0">
                <a:sym typeface="Wingdings" panose="05000000000000000000" pitchFamily="2" charset="2"/>
              </a:rPr>
              <a:t></a:t>
            </a:r>
            <a:endParaRPr lang="en-GB" dirty="0"/>
          </a:p>
        </p:txBody>
      </p:sp>
      <p:sp>
        <p:nvSpPr>
          <p:cNvPr id="22" name="TextBox 21">
            <a:extLst>
              <a:ext uri="{FF2B5EF4-FFF2-40B4-BE49-F238E27FC236}">
                <a16:creationId xmlns:a16="http://schemas.microsoft.com/office/drawing/2014/main" id="{B08D7B98-9559-30EA-AD29-F8F78F086562}"/>
              </a:ext>
            </a:extLst>
          </p:cNvPr>
          <p:cNvSpPr txBox="1"/>
          <p:nvPr/>
        </p:nvSpPr>
        <p:spPr>
          <a:xfrm>
            <a:off x="2460395" y="4286785"/>
            <a:ext cx="311728" cy="369332"/>
          </a:xfrm>
          <a:prstGeom prst="rect">
            <a:avLst/>
          </a:prstGeom>
          <a:noFill/>
        </p:spPr>
        <p:txBody>
          <a:bodyPr wrap="square">
            <a:spAutoFit/>
          </a:bodyPr>
          <a:lstStyle/>
          <a:p>
            <a:r>
              <a:rPr lang="en-US" sz="1800" dirty="0">
                <a:sym typeface="Wingdings" panose="05000000000000000000" pitchFamily="2" charset="2"/>
              </a:rPr>
              <a:t></a:t>
            </a:r>
            <a:endParaRPr lang="en-GB" dirty="0"/>
          </a:p>
        </p:txBody>
      </p:sp>
      <p:sp>
        <p:nvSpPr>
          <p:cNvPr id="24" name="TextBox 23">
            <a:extLst>
              <a:ext uri="{FF2B5EF4-FFF2-40B4-BE49-F238E27FC236}">
                <a16:creationId xmlns:a16="http://schemas.microsoft.com/office/drawing/2014/main" id="{866E053A-7298-E20C-7D87-C1DCE122350F}"/>
              </a:ext>
            </a:extLst>
          </p:cNvPr>
          <p:cNvSpPr txBox="1"/>
          <p:nvPr/>
        </p:nvSpPr>
        <p:spPr>
          <a:xfrm>
            <a:off x="-90264" y="4238454"/>
            <a:ext cx="413792" cy="369332"/>
          </a:xfrm>
          <a:prstGeom prst="rect">
            <a:avLst/>
          </a:prstGeom>
          <a:noFill/>
        </p:spPr>
        <p:txBody>
          <a:bodyPr wrap="square">
            <a:spAutoFit/>
          </a:bodyPr>
          <a:lstStyle/>
          <a:p>
            <a:pPr marL="285750" indent="-285750">
              <a:buFont typeface="Arial" panose="020B0604020202020204" pitchFamily="34" charset="0"/>
              <a:buChar char="•"/>
            </a:pPr>
            <a:r>
              <a:rPr lang="en-US" sz="1800" dirty="0">
                <a:sym typeface="Wingdings" panose="05000000000000000000" pitchFamily="2" charset="2"/>
              </a:rPr>
              <a:t></a:t>
            </a:r>
            <a:endParaRPr lang="en-US" sz="1800" dirty="0"/>
          </a:p>
        </p:txBody>
      </p:sp>
      <p:sp>
        <p:nvSpPr>
          <p:cNvPr id="3" name="Footer Placeholder 7">
            <a:extLst>
              <a:ext uri="{FF2B5EF4-FFF2-40B4-BE49-F238E27FC236}">
                <a16:creationId xmlns:a16="http://schemas.microsoft.com/office/drawing/2014/main" id="{FA3FB3D8-0334-5EC1-09A8-56A92FE9DBAF}"/>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2303452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8379B07D-287E-3354-317A-BC33771B09F8}"/>
              </a:ext>
            </a:extLst>
          </p:cNvPr>
          <p:cNvSpPr>
            <a:spLocks noGrp="1"/>
          </p:cNvSpPr>
          <p:nvPr>
            <p:ph type="dt" sz="half" idx="10"/>
          </p:nvPr>
        </p:nvSpPr>
        <p:spPr/>
        <p:txBody>
          <a:bodyPr/>
          <a:lstStyle/>
          <a:p>
            <a:endParaRPr lang="en-US" dirty="0"/>
          </a:p>
        </p:txBody>
      </p:sp>
      <p:sp>
        <p:nvSpPr>
          <p:cNvPr id="9" name="Slide Number Placeholder 8">
            <a:extLst>
              <a:ext uri="{FF2B5EF4-FFF2-40B4-BE49-F238E27FC236}">
                <a16:creationId xmlns:a16="http://schemas.microsoft.com/office/drawing/2014/main" id="{90C1C138-0D08-A162-31AC-7ABA8AC493B2}"/>
              </a:ext>
            </a:extLst>
          </p:cNvPr>
          <p:cNvSpPr>
            <a:spLocks noGrp="1"/>
          </p:cNvSpPr>
          <p:nvPr>
            <p:ph type="sldNum" sz="quarter" idx="12"/>
          </p:nvPr>
        </p:nvSpPr>
        <p:spPr>
          <a:xfrm>
            <a:off x="8686800" y="4562976"/>
            <a:ext cx="360000" cy="270000"/>
          </a:xfrm>
          <a:noFill/>
        </p:spPr>
        <p:txBody>
          <a:bodyPr wrap="square" lIns="0" tIns="0" rIns="0" bIns="0" rtlCol="0">
            <a:spAutoFit/>
          </a:bodyPr>
          <a:lstStyle/>
          <a:p>
            <a:pPr algn="l"/>
            <a:fld id="{36B5EA5A-BC32-A742-B11B-8E7414D5B535}" type="slidenum">
              <a:rPr lang="en-US" sz="1100" smtClean="0">
                <a:solidFill>
                  <a:schemeClr val="tx2"/>
                </a:solidFill>
                <a:highlight>
                  <a:srgbClr val="FFFF00"/>
                </a:highlight>
              </a:rPr>
              <a:pPr algn="l"/>
              <a:t>9</a:t>
            </a:fld>
            <a:endParaRPr lang="en-US" sz="1100" dirty="0">
              <a:solidFill>
                <a:schemeClr val="tx2"/>
              </a:solidFill>
              <a:highlight>
                <a:srgbClr val="FFFF00"/>
              </a:highlight>
            </a:endParaRPr>
          </a:p>
        </p:txBody>
      </p:sp>
      <p:sp>
        <p:nvSpPr>
          <p:cNvPr id="16" name="TextBox 15">
            <a:extLst>
              <a:ext uri="{FF2B5EF4-FFF2-40B4-BE49-F238E27FC236}">
                <a16:creationId xmlns:a16="http://schemas.microsoft.com/office/drawing/2014/main" id="{A57EA793-6FFA-1E3E-B88A-983AE2A73038}"/>
              </a:ext>
            </a:extLst>
          </p:cNvPr>
          <p:cNvSpPr txBox="1"/>
          <p:nvPr/>
        </p:nvSpPr>
        <p:spPr>
          <a:xfrm>
            <a:off x="50636" y="2840496"/>
            <a:ext cx="5904680" cy="2087751"/>
          </a:xfrm>
          <a:prstGeom prst="rect">
            <a:avLst/>
          </a:prstGeom>
          <a:solidFill>
            <a:schemeClr val="bg1"/>
          </a:solidFill>
        </p:spPr>
        <p:txBody>
          <a:bodyPr wrap="square" lIns="0" tIns="0" rIns="0" bIns="0" rtlCol="0">
            <a:spAutoFit/>
          </a:bodyPr>
          <a:lstStyle/>
          <a:p>
            <a:pPr marL="214313" indent="-214313">
              <a:spcAft>
                <a:spcPts val="900"/>
              </a:spcAft>
              <a:buFont typeface="Arial" panose="020B0604020202020204" pitchFamily="34" charset="0"/>
              <a:buChar char="•"/>
            </a:pPr>
            <a:r>
              <a:rPr lang="en-GB" sz="1600" kern="1400" dirty="0">
                <a:solidFill>
                  <a:srgbClr val="181818"/>
                </a:solidFill>
                <a:ea typeface="Times New Roman" panose="02020603050405020304" pitchFamily="18" charset="0"/>
                <a:cs typeface="Times New Roman" panose="02020603050405020304" pitchFamily="18" charset="0"/>
              </a:rPr>
              <a:t>To reach minimum </a:t>
            </a:r>
            <a:r>
              <a:rPr lang="en-GB" sz="1600" kern="1400" dirty="0">
                <a:solidFill>
                  <a:srgbClr val="181818"/>
                </a:solidFill>
                <a:cs typeface="Times New Roman" panose="02020603050405020304" pitchFamily="18" charset="0"/>
              </a:rPr>
              <a:t>insulation resistance of </a:t>
            </a:r>
            <a:r>
              <a:rPr lang="en-GB" sz="1600" b="1" kern="1400" dirty="0">
                <a:solidFill>
                  <a:srgbClr val="181818"/>
                </a:solidFill>
                <a:cs typeface="Times New Roman" panose="02020603050405020304" pitchFamily="18" charset="0"/>
              </a:rPr>
              <a:t>1 GΩ at 3.2 kV (30 s hold time) </a:t>
            </a:r>
            <a:r>
              <a:rPr lang="en-US" sz="1600" b="1" kern="1400" dirty="0">
                <a:solidFill>
                  <a:srgbClr val="181818"/>
                </a:solidFill>
                <a:cs typeface="Times New Roman" panose="02020603050405020304" pitchFamily="18" charset="0"/>
              </a:rPr>
              <a:t>a 4 mm spark distance </a:t>
            </a:r>
            <a:r>
              <a:rPr lang="en-US" sz="1600" kern="1400" dirty="0">
                <a:solidFill>
                  <a:srgbClr val="181818"/>
                </a:solidFill>
                <a:cs typeface="Times New Roman" panose="02020603050405020304" pitchFamily="18" charset="0"/>
              </a:rPr>
              <a:t>shall be guaranteed between the outer former and external ground tube in case of any GI Kapton local interruption.</a:t>
            </a:r>
          </a:p>
          <a:p>
            <a:pPr marL="214313" indent="-214313">
              <a:spcAft>
                <a:spcPts val="450"/>
              </a:spcAft>
              <a:buFont typeface="Arial" panose="020B0604020202020204" pitchFamily="34" charset="0"/>
              <a:buChar char="•"/>
            </a:pPr>
            <a:r>
              <a:rPr lang="en-US" sz="1600" kern="1400" dirty="0">
                <a:solidFill>
                  <a:srgbClr val="181818"/>
                </a:solidFill>
                <a:cs typeface="Times New Roman" panose="02020603050405020304" pitchFamily="18" charset="0"/>
              </a:rPr>
              <a:t>Conservative electrical design following past CERN prototypes and IHEP series performances: </a:t>
            </a:r>
          </a:p>
          <a:p>
            <a:pPr marL="671513" lvl="1" indent="-214313">
              <a:spcAft>
                <a:spcPts val="450"/>
              </a:spcAft>
              <a:buFont typeface="Arial" panose="020B0604020202020204" pitchFamily="34" charset="0"/>
              <a:buChar char="•"/>
            </a:pPr>
            <a:r>
              <a:rPr lang="en-US" sz="1400" kern="1400" dirty="0">
                <a:solidFill>
                  <a:srgbClr val="181818"/>
                </a:solidFill>
                <a:cs typeface="Times New Roman" panose="02020603050405020304" pitchFamily="18" charset="0"/>
              </a:rPr>
              <a:t>Improved cutting of Kapton GI, VPI resin parameters control, conservative 4 mm separation length. </a:t>
            </a:r>
            <a:endParaRPr lang="en-GB" sz="1400" dirty="0">
              <a:solidFill>
                <a:srgbClr val="181818"/>
              </a:solidFill>
            </a:endParaRPr>
          </a:p>
        </p:txBody>
      </p:sp>
      <p:grpSp>
        <p:nvGrpSpPr>
          <p:cNvPr id="20" name="Group 19">
            <a:extLst>
              <a:ext uri="{FF2B5EF4-FFF2-40B4-BE49-F238E27FC236}">
                <a16:creationId xmlns:a16="http://schemas.microsoft.com/office/drawing/2014/main" id="{3EF52A0C-C3F5-0E31-6C5B-5EFE654D8FB3}"/>
              </a:ext>
            </a:extLst>
          </p:cNvPr>
          <p:cNvGrpSpPr/>
          <p:nvPr/>
        </p:nvGrpSpPr>
        <p:grpSpPr>
          <a:xfrm>
            <a:off x="1390336" y="411510"/>
            <a:ext cx="5340669" cy="2438237"/>
            <a:chOff x="265272" y="821821"/>
            <a:chExt cx="7374886" cy="3075934"/>
          </a:xfrm>
        </p:grpSpPr>
        <p:pic>
          <p:nvPicPr>
            <p:cNvPr id="13" name="Picture 12">
              <a:extLst>
                <a:ext uri="{FF2B5EF4-FFF2-40B4-BE49-F238E27FC236}">
                  <a16:creationId xmlns:a16="http://schemas.microsoft.com/office/drawing/2014/main" id="{E7C49A86-1692-8351-D502-E5A700F538C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5272" y="821821"/>
              <a:ext cx="7374886" cy="3075934"/>
            </a:xfrm>
            <a:prstGeom prst="rect">
              <a:avLst/>
            </a:prstGeom>
          </p:spPr>
        </p:pic>
        <p:sp>
          <p:nvSpPr>
            <p:cNvPr id="14" name="Oval 13">
              <a:extLst>
                <a:ext uri="{FF2B5EF4-FFF2-40B4-BE49-F238E27FC236}">
                  <a16:creationId xmlns:a16="http://schemas.microsoft.com/office/drawing/2014/main" id="{F90601D6-00ED-F053-5757-B1D0E1B46C34}"/>
                </a:ext>
              </a:extLst>
            </p:cNvPr>
            <p:cNvSpPr/>
            <p:nvPr/>
          </p:nvSpPr>
          <p:spPr>
            <a:xfrm>
              <a:off x="1066800" y="2606496"/>
              <a:ext cx="609600" cy="533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grpSp>
      <p:pic>
        <p:nvPicPr>
          <p:cNvPr id="53" name="Picture 52" descr="A picture containing text, antenna&#10;&#10;Description automatically generated">
            <a:extLst>
              <a:ext uri="{FF2B5EF4-FFF2-40B4-BE49-F238E27FC236}">
                <a16:creationId xmlns:a16="http://schemas.microsoft.com/office/drawing/2014/main" id="{82313755-9727-67A6-FF5E-A0B769486F2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747661" y="897155"/>
            <a:ext cx="1914967" cy="1512338"/>
          </a:xfrm>
          <a:prstGeom prst="rect">
            <a:avLst/>
          </a:prstGeom>
        </p:spPr>
      </p:pic>
      <p:sp>
        <p:nvSpPr>
          <p:cNvPr id="55" name="TextBox 54">
            <a:extLst>
              <a:ext uri="{FF2B5EF4-FFF2-40B4-BE49-F238E27FC236}">
                <a16:creationId xmlns:a16="http://schemas.microsoft.com/office/drawing/2014/main" id="{523BA302-A90D-2202-F508-36AFE5CFD4DE}"/>
              </a:ext>
            </a:extLst>
          </p:cNvPr>
          <p:cNvSpPr txBox="1"/>
          <p:nvPr/>
        </p:nvSpPr>
        <p:spPr>
          <a:xfrm>
            <a:off x="6852896" y="714718"/>
            <a:ext cx="942566" cy="207749"/>
          </a:xfrm>
          <a:prstGeom prst="rect">
            <a:avLst/>
          </a:prstGeom>
          <a:noFill/>
          <a:ln>
            <a:noFill/>
          </a:ln>
        </p:spPr>
        <p:txBody>
          <a:bodyPr wrap="none" lIns="0" tIns="0" rIns="0" bIns="0" rtlCol="0">
            <a:spAutoFit/>
          </a:bodyPr>
          <a:lstStyle/>
          <a:p>
            <a:pPr algn="l"/>
            <a:r>
              <a:rPr lang="en-US" sz="1350" dirty="0">
                <a:solidFill>
                  <a:schemeClr val="tx2"/>
                </a:solidFill>
              </a:rPr>
              <a:t>Inner former</a:t>
            </a:r>
            <a:endParaRPr lang="en-GB" sz="1350" dirty="0">
              <a:solidFill>
                <a:schemeClr val="tx2"/>
              </a:solidFill>
            </a:endParaRPr>
          </a:p>
        </p:txBody>
      </p:sp>
      <p:cxnSp>
        <p:nvCxnSpPr>
          <p:cNvPr id="57" name="Straight Arrow Connector 56">
            <a:extLst>
              <a:ext uri="{FF2B5EF4-FFF2-40B4-BE49-F238E27FC236}">
                <a16:creationId xmlns:a16="http://schemas.microsoft.com/office/drawing/2014/main" id="{0EE90F15-429F-937A-AA9B-B659FE65BAB2}"/>
              </a:ext>
            </a:extLst>
          </p:cNvPr>
          <p:cNvCxnSpPr>
            <a:cxnSpLocks/>
          </p:cNvCxnSpPr>
          <p:nvPr/>
        </p:nvCxnSpPr>
        <p:spPr>
          <a:xfrm flipH="1" flipV="1">
            <a:off x="7173222" y="1721456"/>
            <a:ext cx="622240" cy="527549"/>
          </a:xfrm>
          <a:prstGeom prst="straightConnector1">
            <a:avLst/>
          </a:prstGeom>
          <a:ln>
            <a:tailEnd type="triangle"/>
          </a:ln>
          <a:effectLst>
            <a:glow rad="63500">
              <a:schemeClr val="accent6">
                <a:satMod val="175000"/>
                <a:alpha val="0"/>
              </a:schemeClr>
            </a:glow>
          </a:effectLst>
        </p:spPr>
        <p:style>
          <a:lnRef idx="1">
            <a:schemeClr val="accent6"/>
          </a:lnRef>
          <a:fillRef idx="0">
            <a:schemeClr val="accent6"/>
          </a:fillRef>
          <a:effectRef idx="0">
            <a:schemeClr val="accent6"/>
          </a:effectRef>
          <a:fontRef idx="minor">
            <a:schemeClr val="tx1"/>
          </a:fontRef>
        </p:style>
      </p:cxnSp>
      <p:sp>
        <p:nvSpPr>
          <p:cNvPr id="58" name="TextBox 57">
            <a:extLst>
              <a:ext uri="{FF2B5EF4-FFF2-40B4-BE49-F238E27FC236}">
                <a16:creationId xmlns:a16="http://schemas.microsoft.com/office/drawing/2014/main" id="{C33BFB84-528B-D5AB-16AF-03E6FDD89B10}"/>
              </a:ext>
            </a:extLst>
          </p:cNvPr>
          <p:cNvSpPr txBox="1"/>
          <p:nvPr/>
        </p:nvSpPr>
        <p:spPr>
          <a:xfrm>
            <a:off x="6193661" y="2209069"/>
            <a:ext cx="981038" cy="207749"/>
          </a:xfrm>
          <a:prstGeom prst="rect">
            <a:avLst/>
          </a:prstGeom>
          <a:noFill/>
          <a:ln>
            <a:noFill/>
          </a:ln>
        </p:spPr>
        <p:txBody>
          <a:bodyPr wrap="none" lIns="0" tIns="0" rIns="0" bIns="0" rtlCol="0">
            <a:spAutoFit/>
          </a:bodyPr>
          <a:lstStyle/>
          <a:p>
            <a:pPr algn="l"/>
            <a:r>
              <a:rPr lang="en-US" sz="1350" dirty="0">
                <a:solidFill>
                  <a:schemeClr val="tx2"/>
                </a:solidFill>
              </a:rPr>
              <a:t>Outer former</a:t>
            </a:r>
            <a:endParaRPr lang="en-GB" sz="1350" dirty="0">
              <a:solidFill>
                <a:schemeClr val="tx2"/>
              </a:solidFill>
            </a:endParaRPr>
          </a:p>
        </p:txBody>
      </p:sp>
      <p:cxnSp>
        <p:nvCxnSpPr>
          <p:cNvPr id="66" name="Straight Connector 65">
            <a:extLst>
              <a:ext uri="{FF2B5EF4-FFF2-40B4-BE49-F238E27FC236}">
                <a16:creationId xmlns:a16="http://schemas.microsoft.com/office/drawing/2014/main" id="{5ACD85AA-6D6E-1321-774A-4B44C47151D9}"/>
              </a:ext>
            </a:extLst>
          </p:cNvPr>
          <p:cNvCxnSpPr>
            <a:cxnSpLocks/>
          </p:cNvCxnSpPr>
          <p:nvPr/>
        </p:nvCxnSpPr>
        <p:spPr>
          <a:xfrm>
            <a:off x="7056770" y="1425963"/>
            <a:ext cx="642742" cy="0"/>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68" name="Straight Connector 67">
            <a:extLst>
              <a:ext uri="{FF2B5EF4-FFF2-40B4-BE49-F238E27FC236}">
                <a16:creationId xmlns:a16="http://schemas.microsoft.com/office/drawing/2014/main" id="{0D14E35F-1840-725D-F0EA-3F66DB7B3C4D}"/>
              </a:ext>
            </a:extLst>
          </p:cNvPr>
          <p:cNvCxnSpPr>
            <a:cxnSpLocks/>
          </p:cNvCxnSpPr>
          <p:nvPr/>
        </p:nvCxnSpPr>
        <p:spPr>
          <a:xfrm>
            <a:off x="7795462" y="1421565"/>
            <a:ext cx="622007" cy="0"/>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71" name="Straight Connector 70">
            <a:extLst>
              <a:ext uri="{FF2B5EF4-FFF2-40B4-BE49-F238E27FC236}">
                <a16:creationId xmlns:a16="http://schemas.microsoft.com/office/drawing/2014/main" id="{F0CDE05B-86C5-840B-50C7-9134580A34A2}"/>
              </a:ext>
            </a:extLst>
          </p:cNvPr>
          <p:cNvCxnSpPr>
            <a:cxnSpLocks/>
          </p:cNvCxnSpPr>
          <p:nvPr/>
        </p:nvCxnSpPr>
        <p:spPr>
          <a:xfrm>
            <a:off x="6804248" y="1548230"/>
            <a:ext cx="816864" cy="1735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73" name="Straight Connector 72">
            <a:extLst>
              <a:ext uri="{FF2B5EF4-FFF2-40B4-BE49-F238E27FC236}">
                <a16:creationId xmlns:a16="http://schemas.microsoft.com/office/drawing/2014/main" id="{3B49F042-38F0-A80D-35F1-FA05957192F0}"/>
              </a:ext>
            </a:extLst>
          </p:cNvPr>
          <p:cNvCxnSpPr>
            <a:cxnSpLocks/>
          </p:cNvCxnSpPr>
          <p:nvPr/>
        </p:nvCxnSpPr>
        <p:spPr>
          <a:xfrm>
            <a:off x="7869506" y="1549794"/>
            <a:ext cx="530905" cy="10956"/>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76" name="Straight Arrow Connector 75">
            <a:extLst>
              <a:ext uri="{FF2B5EF4-FFF2-40B4-BE49-F238E27FC236}">
                <a16:creationId xmlns:a16="http://schemas.microsoft.com/office/drawing/2014/main" id="{8971D115-48B0-007B-2367-C198742D224C}"/>
              </a:ext>
            </a:extLst>
          </p:cNvPr>
          <p:cNvCxnSpPr>
            <a:cxnSpLocks/>
          </p:cNvCxnSpPr>
          <p:nvPr/>
        </p:nvCxnSpPr>
        <p:spPr>
          <a:xfrm flipV="1">
            <a:off x="6762747" y="1487850"/>
            <a:ext cx="181752" cy="711814"/>
          </a:xfrm>
          <a:prstGeom prst="straightConnector1">
            <a:avLst/>
          </a:prstGeom>
          <a:ln>
            <a:tailEnd type="triangle"/>
          </a:ln>
          <a:effectLst>
            <a:glow rad="63500">
              <a:schemeClr val="accent6">
                <a:satMod val="175000"/>
                <a:alpha val="0"/>
              </a:schemeClr>
            </a:glow>
          </a:effectLst>
        </p:spPr>
        <p:style>
          <a:lnRef idx="1">
            <a:schemeClr val="accent6"/>
          </a:lnRef>
          <a:fillRef idx="0">
            <a:schemeClr val="accent6"/>
          </a:fillRef>
          <a:effectRef idx="0">
            <a:schemeClr val="accent6"/>
          </a:effectRef>
          <a:fontRef idx="minor">
            <a:schemeClr val="tx1"/>
          </a:fontRef>
        </p:style>
      </p:cxnSp>
      <p:cxnSp>
        <p:nvCxnSpPr>
          <p:cNvPr id="77" name="Straight Arrow Connector 76">
            <a:extLst>
              <a:ext uri="{FF2B5EF4-FFF2-40B4-BE49-F238E27FC236}">
                <a16:creationId xmlns:a16="http://schemas.microsoft.com/office/drawing/2014/main" id="{86888FC7-BC1F-47F8-EF1D-7544E6DA6F3B}"/>
              </a:ext>
            </a:extLst>
          </p:cNvPr>
          <p:cNvCxnSpPr>
            <a:cxnSpLocks/>
          </p:cNvCxnSpPr>
          <p:nvPr/>
        </p:nvCxnSpPr>
        <p:spPr>
          <a:xfrm>
            <a:off x="7174699" y="897155"/>
            <a:ext cx="169615" cy="452732"/>
          </a:xfrm>
          <a:prstGeom prst="straightConnector1">
            <a:avLst/>
          </a:prstGeom>
          <a:ln>
            <a:tailEnd type="triangle"/>
          </a:ln>
          <a:effectLst>
            <a:glow rad="63500">
              <a:schemeClr val="accent6">
                <a:satMod val="175000"/>
                <a:alpha val="0"/>
              </a:schemeClr>
            </a:glow>
          </a:effectLst>
        </p:spPr>
        <p:style>
          <a:lnRef idx="1">
            <a:schemeClr val="accent6"/>
          </a:lnRef>
          <a:fillRef idx="0">
            <a:schemeClr val="accent6"/>
          </a:fillRef>
          <a:effectRef idx="0">
            <a:schemeClr val="accent6"/>
          </a:effectRef>
          <a:fontRef idx="minor">
            <a:schemeClr val="tx1"/>
          </a:fontRef>
        </p:style>
      </p:cxnSp>
      <p:pic>
        <p:nvPicPr>
          <p:cNvPr id="34" name="Picture 33" descr="A picture containing electronics, camera, silver, projector&#10;&#10;Description automatically generated">
            <a:extLst>
              <a:ext uri="{FF2B5EF4-FFF2-40B4-BE49-F238E27FC236}">
                <a16:creationId xmlns:a16="http://schemas.microsoft.com/office/drawing/2014/main" id="{F97CC4EC-DBB7-C625-96C8-EB4FE29530A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75398" y="2758297"/>
            <a:ext cx="1637546" cy="1224797"/>
          </a:xfrm>
          <a:prstGeom prst="rect">
            <a:avLst/>
          </a:prstGeom>
        </p:spPr>
      </p:pic>
      <p:pic>
        <p:nvPicPr>
          <p:cNvPr id="3" name="Picture 2">
            <a:extLst>
              <a:ext uri="{FF2B5EF4-FFF2-40B4-BE49-F238E27FC236}">
                <a16:creationId xmlns:a16="http://schemas.microsoft.com/office/drawing/2014/main" id="{0C80E32B-3A18-B026-4991-8348A24B56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6981" y="631613"/>
            <a:ext cx="1256739" cy="1322338"/>
          </a:xfrm>
          <a:prstGeom prst="rect">
            <a:avLst/>
          </a:prstGeom>
        </p:spPr>
      </p:pic>
      <p:cxnSp>
        <p:nvCxnSpPr>
          <p:cNvPr id="5" name="Straight Connector 4">
            <a:extLst>
              <a:ext uri="{FF2B5EF4-FFF2-40B4-BE49-F238E27FC236}">
                <a16:creationId xmlns:a16="http://schemas.microsoft.com/office/drawing/2014/main" id="{2E017DEC-9177-83DF-E3B9-F8DCB0D6B5E7}"/>
              </a:ext>
            </a:extLst>
          </p:cNvPr>
          <p:cNvCxnSpPr>
            <a:cxnSpLocks/>
          </p:cNvCxnSpPr>
          <p:nvPr/>
        </p:nvCxnSpPr>
        <p:spPr>
          <a:xfrm>
            <a:off x="611560" y="1505806"/>
            <a:ext cx="68998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6" name="Oval 5">
            <a:extLst>
              <a:ext uri="{FF2B5EF4-FFF2-40B4-BE49-F238E27FC236}">
                <a16:creationId xmlns:a16="http://schemas.microsoft.com/office/drawing/2014/main" id="{381E8D7B-5FB7-35DA-81FA-89B119810CE0}"/>
              </a:ext>
            </a:extLst>
          </p:cNvPr>
          <p:cNvSpPr/>
          <p:nvPr/>
        </p:nvSpPr>
        <p:spPr>
          <a:xfrm>
            <a:off x="1662532" y="771870"/>
            <a:ext cx="504056" cy="495494"/>
          </a:xfrm>
          <a:prstGeom prst="ellipse">
            <a:avLst/>
          </a:prstGeom>
          <a:noFill/>
          <a:ln w="28575">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nvGrpSpPr>
          <p:cNvPr id="19" name="Group 18">
            <a:extLst>
              <a:ext uri="{FF2B5EF4-FFF2-40B4-BE49-F238E27FC236}">
                <a16:creationId xmlns:a16="http://schemas.microsoft.com/office/drawing/2014/main" id="{5C19F178-23CC-6C6A-A936-460F1DA34C89}"/>
              </a:ext>
            </a:extLst>
          </p:cNvPr>
          <p:cNvGrpSpPr/>
          <p:nvPr/>
        </p:nvGrpSpPr>
        <p:grpSpPr>
          <a:xfrm flipV="1">
            <a:off x="88481" y="629930"/>
            <a:ext cx="1720844" cy="1443131"/>
            <a:chOff x="-38917" y="638449"/>
            <a:chExt cx="1877018" cy="1572426"/>
          </a:xfrm>
        </p:grpSpPr>
        <p:cxnSp>
          <p:nvCxnSpPr>
            <p:cNvPr id="44" name="Straight Connector 43">
              <a:extLst>
                <a:ext uri="{FF2B5EF4-FFF2-40B4-BE49-F238E27FC236}">
                  <a16:creationId xmlns:a16="http://schemas.microsoft.com/office/drawing/2014/main" id="{0372B2E6-F5E9-D2C1-95AB-6D354E12B9FE}"/>
                </a:ext>
              </a:extLst>
            </p:cNvPr>
            <p:cNvCxnSpPr>
              <a:cxnSpLocks/>
            </p:cNvCxnSpPr>
            <p:nvPr/>
          </p:nvCxnSpPr>
          <p:spPr>
            <a:xfrm flipH="1">
              <a:off x="1315828" y="638449"/>
              <a:ext cx="2186" cy="732602"/>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nvGrpSpPr>
            <p:cNvPr id="45" name="Group 44">
              <a:extLst>
                <a:ext uri="{FF2B5EF4-FFF2-40B4-BE49-F238E27FC236}">
                  <a16:creationId xmlns:a16="http://schemas.microsoft.com/office/drawing/2014/main" id="{ED2C69F7-FDB4-B806-F90D-B7ED45202716}"/>
                </a:ext>
              </a:extLst>
            </p:cNvPr>
            <p:cNvGrpSpPr/>
            <p:nvPr/>
          </p:nvGrpSpPr>
          <p:grpSpPr>
            <a:xfrm flipH="1">
              <a:off x="-38917" y="646624"/>
              <a:ext cx="1877018" cy="1564251"/>
              <a:chOff x="4555775" y="599290"/>
              <a:chExt cx="7848670" cy="4353566"/>
            </a:xfrm>
          </p:grpSpPr>
          <p:cxnSp>
            <p:nvCxnSpPr>
              <p:cNvPr id="48" name="Straight Connector 47">
                <a:extLst>
                  <a:ext uri="{FF2B5EF4-FFF2-40B4-BE49-F238E27FC236}">
                    <a16:creationId xmlns:a16="http://schemas.microsoft.com/office/drawing/2014/main" id="{E3119511-E858-FDE8-F5F2-E9971DD25A1F}"/>
                  </a:ext>
                </a:extLst>
              </p:cNvPr>
              <p:cNvCxnSpPr>
                <a:cxnSpLocks/>
              </p:cNvCxnSpPr>
              <p:nvPr/>
            </p:nvCxnSpPr>
            <p:spPr>
              <a:xfrm flipV="1">
                <a:off x="4555775" y="2652333"/>
                <a:ext cx="2300535" cy="810028"/>
              </a:xfrm>
              <a:prstGeom prst="line">
                <a:avLst/>
              </a:prstGeom>
              <a:ln w="28575">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493C1170-838F-F98F-73EF-C643CC232493}"/>
                  </a:ext>
                </a:extLst>
              </p:cNvPr>
              <p:cNvCxnSpPr>
                <a:cxnSpLocks/>
              </p:cNvCxnSpPr>
              <p:nvPr/>
            </p:nvCxnSpPr>
            <p:spPr>
              <a:xfrm>
                <a:off x="4555775" y="3462360"/>
                <a:ext cx="2300535" cy="590824"/>
              </a:xfrm>
              <a:prstGeom prst="line">
                <a:avLst/>
              </a:prstGeom>
              <a:ln w="28575">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F9C43A2-C11A-2637-2882-AB1C8FEB8C35}"/>
                  </a:ext>
                </a:extLst>
              </p:cNvPr>
              <p:cNvCxnSpPr>
                <a:cxnSpLocks/>
              </p:cNvCxnSpPr>
              <p:nvPr/>
            </p:nvCxnSpPr>
            <p:spPr>
              <a:xfrm>
                <a:off x="12371754" y="631267"/>
                <a:ext cx="32691" cy="4318194"/>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2844DE1-1693-399B-C391-7C1E2F3BBD12}"/>
                  </a:ext>
                </a:extLst>
              </p:cNvPr>
              <p:cNvCxnSpPr>
                <a:cxnSpLocks/>
              </p:cNvCxnSpPr>
              <p:nvPr/>
            </p:nvCxnSpPr>
            <p:spPr>
              <a:xfrm>
                <a:off x="6847169" y="599290"/>
                <a:ext cx="5524585" cy="5364"/>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15DF862-353A-EAB6-36AB-01589B3382BE}"/>
                  </a:ext>
                </a:extLst>
              </p:cNvPr>
              <p:cNvCxnSpPr>
                <a:cxnSpLocks/>
              </p:cNvCxnSpPr>
              <p:nvPr/>
            </p:nvCxnSpPr>
            <p:spPr>
              <a:xfrm>
                <a:off x="6847170" y="4944446"/>
                <a:ext cx="5553216" cy="8410"/>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3E42EF17-0EA8-2198-52AB-B238B08DAB8A}"/>
                  </a:ext>
                </a:extLst>
              </p:cNvPr>
              <p:cNvCxnSpPr>
                <a:cxnSpLocks/>
              </p:cNvCxnSpPr>
              <p:nvPr/>
            </p:nvCxnSpPr>
            <p:spPr>
              <a:xfrm>
                <a:off x="6856310" y="4053184"/>
                <a:ext cx="15432" cy="891263"/>
              </a:xfrm>
              <a:prstGeom prst="line">
                <a:avLst/>
              </a:prstGeom>
              <a:ln w="28575">
                <a:solidFill>
                  <a:schemeClr val="accent2"/>
                </a:solidFill>
                <a:prstDash val="sysDot"/>
              </a:ln>
              <a:effectLst/>
            </p:spPr>
            <p:style>
              <a:lnRef idx="1">
                <a:schemeClr val="accent1"/>
              </a:lnRef>
              <a:fillRef idx="0">
                <a:schemeClr val="accent1"/>
              </a:fillRef>
              <a:effectRef idx="0">
                <a:schemeClr val="accent1"/>
              </a:effectRef>
              <a:fontRef idx="minor">
                <a:schemeClr val="tx1"/>
              </a:fontRef>
            </p:style>
          </p:cxnSp>
        </p:grpSp>
      </p:grpSp>
      <p:cxnSp>
        <p:nvCxnSpPr>
          <p:cNvPr id="75" name="Straight Arrow Connector 74">
            <a:extLst>
              <a:ext uri="{FF2B5EF4-FFF2-40B4-BE49-F238E27FC236}">
                <a16:creationId xmlns:a16="http://schemas.microsoft.com/office/drawing/2014/main" id="{D37985B7-6D43-C03D-E82F-16542865D643}"/>
              </a:ext>
            </a:extLst>
          </p:cNvPr>
          <p:cNvCxnSpPr>
            <a:cxnSpLocks/>
          </p:cNvCxnSpPr>
          <p:nvPr/>
        </p:nvCxnSpPr>
        <p:spPr>
          <a:xfrm flipH="1">
            <a:off x="7693372" y="2490365"/>
            <a:ext cx="251052" cy="718117"/>
          </a:xfrm>
          <a:prstGeom prst="straightConnector1">
            <a:avLst/>
          </a:prstGeom>
          <a:ln>
            <a:tailEnd type="triangle"/>
          </a:ln>
          <a:effectLst>
            <a:glow rad="63500">
              <a:schemeClr val="accent6">
                <a:satMod val="175000"/>
                <a:alpha val="0"/>
              </a:schemeClr>
            </a:glow>
          </a:effectLst>
        </p:spPr>
        <p:style>
          <a:lnRef idx="1">
            <a:schemeClr val="accent6"/>
          </a:lnRef>
          <a:fillRef idx="0">
            <a:schemeClr val="accent6"/>
          </a:fillRef>
          <a:effectRef idx="0">
            <a:schemeClr val="accent6"/>
          </a:effectRef>
          <a:fontRef idx="minor">
            <a:schemeClr val="tx1"/>
          </a:fontRef>
        </p:style>
      </p:cxnSp>
      <p:pic>
        <p:nvPicPr>
          <p:cNvPr id="18" name="Picture 17">
            <a:extLst>
              <a:ext uri="{FF2B5EF4-FFF2-40B4-BE49-F238E27FC236}">
                <a16:creationId xmlns:a16="http://schemas.microsoft.com/office/drawing/2014/main" id="{EA59AFFB-10A0-90D3-A033-19F1B9903C08}"/>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5978160" y="3260447"/>
            <a:ext cx="1384803" cy="1570905"/>
          </a:xfrm>
          <a:prstGeom prst="rect">
            <a:avLst/>
          </a:prstGeom>
        </p:spPr>
      </p:pic>
      <p:pic>
        <p:nvPicPr>
          <p:cNvPr id="95" name="Content Placeholder 10">
            <a:extLst>
              <a:ext uri="{FF2B5EF4-FFF2-40B4-BE49-F238E27FC236}">
                <a16:creationId xmlns:a16="http://schemas.microsoft.com/office/drawing/2014/main" id="{C8280CA2-4814-4FA0-E7C6-9183FA9FA7C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448109" y="3992447"/>
            <a:ext cx="1420965" cy="912403"/>
          </a:xfrm>
          <a:prstGeom prst="rect">
            <a:avLst/>
          </a:prstGeom>
        </p:spPr>
      </p:pic>
      <p:sp>
        <p:nvSpPr>
          <p:cNvPr id="88" name="TextBox 87">
            <a:extLst>
              <a:ext uri="{FF2B5EF4-FFF2-40B4-BE49-F238E27FC236}">
                <a16:creationId xmlns:a16="http://schemas.microsoft.com/office/drawing/2014/main" id="{E21D6A03-A780-3E9F-24C8-DE97FBAA4CBE}"/>
              </a:ext>
            </a:extLst>
          </p:cNvPr>
          <p:cNvSpPr txBox="1"/>
          <p:nvPr/>
        </p:nvSpPr>
        <p:spPr>
          <a:xfrm>
            <a:off x="6000036" y="4621509"/>
            <a:ext cx="730969" cy="207749"/>
          </a:xfrm>
          <a:prstGeom prst="rect">
            <a:avLst/>
          </a:prstGeom>
          <a:noFill/>
        </p:spPr>
        <p:txBody>
          <a:bodyPr wrap="square" lIns="0" tIns="0" rIns="0" bIns="0" rtlCol="0">
            <a:spAutoFit/>
          </a:bodyPr>
          <a:lstStyle>
            <a:defPPr>
              <a:defRPr lang="fr-FR"/>
            </a:defPPr>
            <a:lvl1pPr>
              <a:defRPr sz="1100">
                <a:solidFill>
                  <a:schemeClr val="tx2"/>
                </a:solidFill>
                <a:highlight>
                  <a:srgbClr val="FFFF00"/>
                </a:highlight>
              </a:defRPr>
            </a:lvl1pPr>
          </a:lstStyle>
          <a:p>
            <a:r>
              <a:rPr lang="en-US" dirty="0" err="1"/>
              <a:t>Ultem</a:t>
            </a:r>
            <a:r>
              <a:rPr lang="en-US" dirty="0"/>
              <a:t> pin</a:t>
            </a:r>
            <a:endParaRPr lang="en-GB" dirty="0"/>
          </a:p>
        </p:txBody>
      </p:sp>
      <p:grpSp>
        <p:nvGrpSpPr>
          <p:cNvPr id="17" name="Group 16">
            <a:extLst>
              <a:ext uri="{FF2B5EF4-FFF2-40B4-BE49-F238E27FC236}">
                <a16:creationId xmlns:a16="http://schemas.microsoft.com/office/drawing/2014/main" id="{BC3DF5B6-8482-8012-A857-0D7DA91FCE09}"/>
              </a:ext>
            </a:extLst>
          </p:cNvPr>
          <p:cNvGrpSpPr/>
          <p:nvPr/>
        </p:nvGrpSpPr>
        <p:grpSpPr>
          <a:xfrm>
            <a:off x="5429076" y="1036583"/>
            <a:ext cx="3305922" cy="1600696"/>
            <a:chOff x="3714269" y="599290"/>
            <a:chExt cx="8690176" cy="4353566"/>
          </a:xfrm>
        </p:grpSpPr>
        <p:cxnSp>
          <p:nvCxnSpPr>
            <p:cNvPr id="22" name="Straight Connector 21">
              <a:extLst>
                <a:ext uri="{FF2B5EF4-FFF2-40B4-BE49-F238E27FC236}">
                  <a16:creationId xmlns:a16="http://schemas.microsoft.com/office/drawing/2014/main" id="{92BAD1F3-EAB3-D58C-184E-B19947AD30CE}"/>
                </a:ext>
              </a:extLst>
            </p:cNvPr>
            <p:cNvCxnSpPr>
              <a:cxnSpLocks/>
            </p:cNvCxnSpPr>
            <p:nvPr/>
          </p:nvCxnSpPr>
          <p:spPr>
            <a:xfrm>
              <a:off x="6847169" y="631267"/>
              <a:ext cx="9141" cy="2038951"/>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96EEE882-C82E-BDAF-122F-16D58FBF4DC6}"/>
                </a:ext>
              </a:extLst>
            </p:cNvPr>
            <p:cNvGrpSpPr/>
            <p:nvPr/>
          </p:nvGrpSpPr>
          <p:grpSpPr>
            <a:xfrm>
              <a:off x="3714269" y="599290"/>
              <a:ext cx="8690176" cy="4353566"/>
              <a:chOff x="3714269" y="599290"/>
              <a:chExt cx="8690176" cy="4353566"/>
            </a:xfrm>
          </p:grpSpPr>
          <p:sp>
            <p:nvSpPr>
              <p:cNvPr id="24" name="Oval 23">
                <a:extLst>
                  <a:ext uri="{FF2B5EF4-FFF2-40B4-BE49-F238E27FC236}">
                    <a16:creationId xmlns:a16="http://schemas.microsoft.com/office/drawing/2014/main" id="{4E236AC2-4536-8617-3DAB-2F192BAD39FF}"/>
                  </a:ext>
                </a:extLst>
              </p:cNvPr>
              <p:cNvSpPr/>
              <p:nvPr/>
            </p:nvSpPr>
            <p:spPr>
              <a:xfrm>
                <a:off x="3714269" y="3012007"/>
                <a:ext cx="841505" cy="770929"/>
              </a:xfrm>
              <a:prstGeom prst="ellipse">
                <a:avLst/>
              </a:prstGeom>
              <a:noFill/>
              <a:ln w="19050">
                <a:solidFill>
                  <a:schemeClr val="accent2"/>
                </a:solidFill>
                <a:prstDash val="sysDot"/>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cxnSp>
            <p:nvCxnSpPr>
              <p:cNvPr id="25" name="Straight Connector 24">
                <a:extLst>
                  <a:ext uri="{FF2B5EF4-FFF2-40B4-BE49-F238E27FC236}">
                    <a16:creationId xmlns:a16="http://schemas.microsoft.com/office/drawing/2014/main" id="{53F25FA3-9209-632C-8724-B6D7C0F0CC55}"/>
                  </a:ext>
                </a:extLst>
              </p:cNvPr>
              <p:cNvCxnSpPr>
                <a:cxnSpLocks/>
                <a:stCxn id="24" idx="6"/>
              </p:cNvCxnSpPr>
              <p:nvPr/>
            </p:nvCxnSpPr>
            <p:spPr>
              <a:xfrm flipV="1">
                <a:off x="4555774" y="2587444"/>
                <a:ext cx="2300535" cy="810029"/>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9FF590D-4D45-CA07-22D0-7842571D91B7}"/>
                  </a:ext>
                </a:extLst>
              </p:cNvPr>
              <p:cNvCxnSpPr>
                <a:cxnSpLocks/>
                <a:stCxn id="24" idx="6"/>
              </p:cNvCxnSpPr>
              <p:nvPr/>
            </p:nvCxnSpPr>
            <p:spPr>
              <a:xfrm>
                <a:off x="4555774" y="3397470"/>
                <a:ext cx="2300535" cy="59082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9BD6998-29AE-12C9-F72A-AAF92421EDEA}"/>
                  </a:ext>
                </a:extLst>
              </p:cNvPr>
              <p:cNvCxnSpPr>
                <a:cxnSpLocks/>
              </p:cNvCxnSpPr>
              <p:nvPr/>
            </p:nvCxnSpPr>
            <p:spPr>
              <a:xfrm>
                <a:off x="12371754" y="631267"/>
                <a:ext cx="32691" cy="431819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F7F1DF8-3969-9995-2CE8-9974EF700CFF}"/>
                  </a:ext>
                </a:extLst>
              </p:cNvPr>
              <p:cNvCxnSpPr>
                <a:cxnSpLocks/>
              </p:cNvCxnSpPr>
              <p:nvPr/>
            </p:nvCxnSpPr>
            <p:spPr>
              <a:xfrm>
                <a:off x="6847169" y="599290"/>
                <a:ext cx="5524585" cy="536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AAD7DFC-0443-77BB-46FD-D8EF071E721D}"/>
                  </a:ext>
                </a:extLst>
              </p:cNvPr>
              <p:cNvCxnSpPr>
                <a:cxnSpLocks/>
              </p:cNvCxnSpPr>
              <p:nvPr/>
            </p:nvCxnSpPr>
            <p:spPr>
              <a:xfrm>
                <a:off x="6875801" y="4944447"/>
                <a:ext cx="5524585" cy="8409"/>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C2D49DB-0815-E989-39C8-0AA0AD27B03D}"/>
                  </a:ext>
                </a:extLst>
              </p:cNvPr>
              <p:cNvCxnSpPr>
                <a:cxnSpLocks/>
              </p:cNvCxnSpPr>
              <p:nvPr/>
            </p:nvCxnSpPr>
            <p:spPr>
              <a:xfrm>
                <a:off x="6856310" y="4053184"/>
                <a:ext cx="15432" cy="891263"/>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grpSp>
      </p:grpSp>
      <p:pic>
        <p:nvPicPr>
          <p:cNvPr id="56" name="Picture 2">
            <a:extLst>
              <a:ext uri="{FF2B5EF4-FFF2-40B4-BE49-F238E27FC236}">
                <a16:creationId xmlns:a16="http://schemas.microsoft.com/office/drawing/2014/main" id="{0B48B559-0F06-996B-57C2-11BD8C7D32D6}"/>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19093" y="1890178"/>
            <a:ext cx="1229860" cy="791409"/>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9">
            <a:extLst>
              <a:ext uri="{FF2B5EF4-FFF2-40B4-BE49-F238E27FC236}">
                <a16:creationId xmlns:a16="http://schemas.microsoft.com/office/drawing/2014/main" id="{05787DC8-29FC-F647-D06B-4835C27E03BD}"/>
              </a:ext>
            </a:extLst>
          </p:cNvPr>
          <p:cNvSpPr>
            <a:spLocks noGrp="1"/>
          </p:cNvSpPr>
          <p:nvPr>
            <p:ph type="title"/>
          </p:nvPr>
        </p:nvSpPr>
        <p:spPr>
          <a:xfrm>
            <a:off x="291500" y="-117223"/>
            <a:ext cx="8532019" cy="799307"/>
          </a:xfrm>
        </p:spPr>
        <p:txBody>
          <a:bodyPr/>
          <a:lstStyle/>
          <a:p>
            <a:r>
              <a:rPr lang="en-US" dirty="0"/>
              <a:t>Feedback from High voltage management</a:t>
            </a:r>
            <a:endParaRPr lang="en-GB" dirty="0"/>
          </a:p>
        </p:txBody>
      </p:sp>
      <p:sp>
        <p:nvSpPr>
          <p:cNvPr id="60" name="TextBox 59">
            <a:extLst>
              <a:ext uri="{FF2B5EF4-FFF2-40B4-BE49-F238E27FC236}">
                <a16:creationId xmlns:a16="http://schemas.microsoft.com/office/drawing/2014/main" id="{2F4DB9A7-B3EB-CBB6-8545-3BE1084D5480}"/>
              </a:ext>
            </a:extLst>
          </p:cNvPr>
          <p:cNvSpPr txBox="1"/>
          <p:nvPr/>
        </p:nvSpPr>
        <p:spPr>
          <a:xfrm>
            <a:off x="7587549" y="4556107"/>
            <a:ext cx="1270380" cy="338554"/>
          </a:xfrm>
          <a:prstGeom prst="rect">
            <a:avLst/>
          </a:prstGeom>
          <a:noFill/>
        </p:spPr>
        <p:txBody>
          <a:bodyPr wrap="square" lIns="0" tIns="0" rIns="0" bIns="0" rtlCol="0">
            <a:spAutoFit/>
          </a:bodyPr>
          <a:lstStyle>
            <a:defPPr>
              <a:defRPr lang="fr-FR"/>
            </a:defPPr>
            <a:lvl1pPr>
              <a:defRPr sz="1350">
                <a:solidFill>
                  <a:schemeClr val="tx2"/>
                </a:solidFill>
                <a:highlight>
                  <a:srgbClr val="FFFF00"/>
                </a:highlight>
              </a:defRPr>
            </a:lvl1pPr>
          </a:lstStyle>
          <a:p>
            <a:r>
              <a:rPr lang="en-US" sz="1100" dirty="0"/>
              <a:t>Cutting of interlayer  insulation</a:t>
            </a:r>
            <a:endParaRPr lang="en-GB" sz="1100" dirty="0"/>
          </a:p>
        </p:txBody>
      </p:sp>
      <p:sp>
        <p:nvSpPr>
          <p:cNvPr id="64" name="TextBox 63">
            <a:extLst>
              <a:ext uri="{FF2B5EF4-FFF2-40B4-BE49-F238E27FC236}">
                <a16:creationId xmlns:a16="http://schemas.microsoft.com/office/drawing/2014/main" id="{828D5993-1C26-FE9D-A1F8-AE487EC7952D}"/>
              </a:ext>
            </a:extLst>
          </p:cNvPr>
          <p:cNvSpPr txBox="1"/>
          <p:nvPr/>
        </p:nvSpPr>
        <p:spPr>
          <a:xfrm>
            <a:off x="7847290" y="2241897"/>
            <a:ext cx="1019510" cy="207749"/>
          </a:xfrm>
          <a:prstGeom prst="rect">
            <a:avLst/>
          </a:prstGeom>
          <a:noFill/>
          <a:ln>
            <a:noFill/>
          </a:ln>
        </p:spPr>
        <p:txBody>
          <a:bodyPr wrap="none" lIns="0" tIns="0" rIns="0" bIns="0" rtlCol="0">
            <a:spAutoFit/>
          </a:bodyPr>
          <a:lstStyle/>
          <a:p>
            <a:pPr algn="l"/>
            <a:r>
              <a:rPr lang="en-US" sz="1350" dirty="0">
                <a:solidFill>
                  <a:schemeClr val="tx2"/>
                </a:solidFill>
              </a:rPr>
              <a:t>External tube</a:t>
            </a:r>
            <a:endParaRPr lang="en-GB" sz="1350" dirty="0">
              <a:solidFill>
                <a:schemeClr val="tx2"/>
              </a:solidFill>
            </a:endParaRPr>
          </a:p>
        </p:txBody>
      </p:sp>
      <p:sp>
        <p:nvSpPr>
          <p:cNvPr id="59" name="TextBox 58">
            <a:extLst>
              <a:ext uri="{FF2B5EF4-FFF2-40B4-BE49-F238E27FC236}">
                <a16:creationId xmlns:a16="http://schemas.microsoft.com/office/drawing/2014/main" id="{BEE59F2D-2063-55BB-72F3-E2B673CD2BC7}"/>
              </a:ext>
            </a:extLst>
          </p:cNvPr>
          <p:cNvSpPr txBox="1"/>
          <p:nvPr/>
        </p:nvSpPr>
        <p:spPr>
          <a:xfrm>
            <a:off x="7621113" y="3752484"/>
            <a:ext cx="1436378" cy="169277"/>
          </a:xfrm>
          <a:prstGeom prst="rect">
            <a:avLst/>
          </a:prstGeom>
          <a:noFill/>
        </p:spPr>
        <p:txBody>
          <a:bodyPr wrap="square" lIns="0" tIns="0" rIns="0" bIns="0" rtlCol="0">
            <a:spAutoFit/>
          </a:bodyPr>
          <a:lstStyle>
            <a:defPPr>
              <a:defRPr lang="fr-FR"/>
            </a:defPPr>
            <a:lvl1pPr>
              <a:defRPr sz="1100">
                <a:solidFill>
                  <a:schemeClr val="tx2"/>
                </a:solidFill>
                <a:highlight>
                  <a:srgbClr val="FFFF00"/>
                </a:highlight>
              </a:defRPr>
            </a:lvl1pPr>
          </a:lstStyle>
          <a:p>
            <a:r>
              <a:rPr lang="en-US" dirty="0"/>
              <a:t>Alignment pin hole</a:t>
            </a:r>
            <a:endParaRPr lang="en-GB" dirty="0"/>
          </a:p>
        </p:txBody>
      </p:sp>
      <p:sp>
        <p:nvSpPr>
          <p:cNvPr id="2" name="Footer Placeholder 7">
            <a:extLst>
              <a:ext uri="{FF2B5EF4-FFF2-40B4-BE49-F238E27FC236}">
                <a16:creationId xmlns:a16="http://schemas.microsoft.com/office/drawing/2014/main" id="{6BB3A6E6-A6A0-E2C5-9095-CD8EAE3BCD44}"/>
              </a:ext>
            </a:extLst>
          </p:cNvPr>
          <p:cNvSpPr>
            <a:spLocks noGrp="1"/>
          </p:cNvSpPr>
          <p:nvPr>
            <p:ph type="ftr" sz="quarter" idx="11"/>
          </p:nvPr>
        </p:nvSpPr>
        <p:spPr>
          <a:xfrm>
            <a:off x="1907704" y="4751551"/>
            <a:ext cx="6550800" cy="270000"/>
          </a:xfrm>
        </p:spPr>
        <p:txBody>
          <a:bodyPr/>
          <a:lstStyle/>
          <a:p>
            <a:r>
              <a:rPr lang="en-US" dirty="0"/>
              <a:t>12nd Hi-</a:t>
            </a:r>
            <a:r>
              <a:rPr lang="en-US" dirty="0" err="1"/>
              <a:t>Lumi</a:t>
            </a:r>
            <a:r>
              <a:rPr lang="en-US" dirty="0"/>
              <a:t> week meeting | MCBRDP4 manufacture and test             A. Foussat                  2022-09-21</a:t>
            </a:r>
          </a:p>
        </p:txBody>
      </p:sp>
    </p:spTree>
    <p:extLst>
      <p:ext uri="{BB962C8B-B14F-4D97-AF65-F5344CB8AC3E}">
        <p14:creationId xmlns:p14="http://schemas.microsoft.com/office/powerpoint/2010/main" val="488717669"/>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16:9 format</Description0>
    <Note xmlns="8946e33d-fd2f-4ae4-8ee9-d90c129cdf9e">https://edms.cern.ch/document/1586446/</Note>
  </documentManagement>
</p:properties>
</file>

<file path=customXml/itemProps1.xml><?xml version="1.0" encoding="utf-8"?>
<ds:datastoreItem xmlns:ds="http://schemas.openxmlformats.org/officeDocument/2006/customXml" ds:itemID="{A2566E74-C3EA-4CA3-8046-63336AAEE2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ACB8F96-6440-465A-9018-CAFFD9879937}">
  <ds:schemaRefs>
    <ds:schemaRef ds:uri="http://schemas.microsoft.com/sharepoint/v3/contenttype/forms"/>
  </ds:schemaRefs>
</ds:datastoreItem>
</file>

<file path=customXml/itemProps3.xml><?xml version="1.0" encoding="utf-8"?>
<ds:datastoreItem xmlns:ds="http://schemas.openxmlformats.org/officeDocument/2006/customXml" ds:itemID="{B5E9E49B-3FD6-4C9C-9B49-2AADA36A41AB}">
  <ds:schemaRefs>
    <ds:schemaRef ds:uri="http://schemas.microsoft.com/office/2006/documentManagement/types"/>
    <ds:schemaRef ds:uri="8946e33d-fd2f-4ae4-8ee9-d90c129cdf9e"/>
    <ds:schemaRef ds:uri="http://purl.org/dc/elements/1.1/"/>
    <ds:schemaRef ds:uri="http://purl.org/dc/term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68215</TotalTime>
  <Words>3665</Words>
  <Application>Microsoft Office PowerPoint</Application>
  <PresentationFormat>On-screen Show (16:9)</PresentationFormat>
  <Paragraphs>630</Paragraphs>
  <Slides>34</Slides>
  <Notes>11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arial</vt:lpstr>
      <vt:lpstr>arial</vt:lpstr>
      <vt:lpstr>Calibri</vt:lpstr>
      <vt:lpstr>Cambria Math</vt:lpstr>
      <vt:lpstr>Courier New</vt:lpstr>
      <vt:lpstr>Helvetica Neue</vt:lpstr>
      <vt:lpstr>Symbol</vt:lpstr>
      <vt:lpstr>Tahoma</vt:lpstr>
      <vt:lpstr>Times New Roman</vt:lpstr>
      <vt:lpstr>Wingdings</vt:lpstr>
      <vt:lpstr>Thème Office</vt:lpstr>
      <vt:lpstr>MCBRDP4 prototype  CERN D2 corrector production and test</vt:lpstr>
      <vt:lpstr>Outline</vt:lpstr>
      <vt:lpstr>Background</vt:lpstr>
      <vt:lpstr>HL-LHC MCBRD Magnets</vt:lpstr>
      <vt:lpstr>HL-LHC QBRD cryostated cold mass</vt:lpstr>
      <vt:lpstr>MCBRDP4 dipole parameters </vt:lpstr>
      <vt:lpstr>MCBRDP4 return on experience</vt:lpstr>
      <vt:lpstr>Feedback from winding</vt:lpstr>
      <vt:lpstr>Feedback from High voltage management</vt:lpstr>
      <vt:lpstr>Vacuum pressure impregnation feedback</vt:lpstr>
      <vt:lpstr>PowerPoint Presentation</vt:lpstr>
      <vt:lpstr>New impregnation diagnostics</vt:lpstr>
      <vt:lpstr>Electrical Hi-voltage insulation tests </vt:lpstr>
      <vt:lpstr>Magnetic measurement at ambient temperature</vt:lpstr>
      <vt:lpstr>Magnetic transfer function (TF)</vt:lpstr>
      <vt:lpstr>Magnetostatic model benchmarking</vt:lpstr>
      <vt:lpstr>MCBRDP4 COLD TEST : Training summary </vt:lpstr>
      <vt:lpstr>Single aperture training location</vt:lpstr>
      <vt:lpstr>Quench back vs. current</vt:lpstr>
      <vt:lpstr>Magnet field quality at 1.9K– Integral</vt:lpstr>
      <vt:lpstr>Stability &amp; power plateaus</vt:lpstr>
      <vt:lpstr>Magnetic transfer function @ 1.9K</vt:lpstr>
      <vt:lpstr>Summary</vt:lpstr>
      <vt:lpstr>Acknowledgements to all contributors</vt:lpstr>
      <vt:lpstr>PowerPoint Presentation</vt:lpstr>
      <vt:lpstr>Back up slides</vt:lpstr>
      <vt:lpstr>Canted Cosinus Theta (CCT) features </vt:lpstr>
      <vt:lpstr>MAIN REQUIREMENTS</vt:lpstr>
      <vt:lpstr>Winding improvements</vt:lpstr>
      <vt:lpstr>Comparison between past CCT apertures</vt:lpstr>
      <vt:lpstr>Inter layers series splicing, V-taps </vt:lpstr>
      <vt:lpstr>CCS T sensors </vt:lpstr>
      <vt:lpstr>Harmonics in the magnet straight section</vt:lpstr>
      <vt:lpstr>Acoustic emission trials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Arnaud Pascal Foussat</cp:lastModifiedBy>
  <cp:revision>1499</cp:revision>
  <cp:lastPrinted>2022-09-14T10:03:44Z</cp:lastPrinted>
  <dcterms:created xsi:type="dcterms:W3CDTF">2016-02-11T10:47:23Z</dcterms:created>
  <dcterms:modified xsi:type="dcterms:W3CDTF">2022-09-21T12:18:56Z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