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63" r:id="rId5"/>
    <p:sldId id="262" r:id="rId6"/>
    <p:sldId id="273" r:id="rId7"/>
    <p:sldId id="274" r:id="rId8"/>
    <p:sldId id="267" r:id="rId9"/>
    <p:sldId id="271" r:id="rId10"/>
    <p:sldId id="270" r:id="rId11"/>
    <p:sldId id="275" r:id="rId12"/>
    <p:sldId id="269" r:id="rId13"/>
    <p:sldId id="276" r:id="rId14"/>
    <p:sldId id="277" r:id="rId15"/>
    <p:sldId id="278" r:id="rId16"/>
    <p:sldId id="268" r:id="rId17"/>
    <p:sldId id="279" r:id="rId18"/>
    <p:sldId id="282" r:id="rId19"/>
    <p:sldId id="280" r:id="rId20"/>
    <p:sldId id="281" r:id="rId21"/>
    <p:sldId id="283" r:id="rId22"/>
    <p:sldId id="266" r:id="rId23"/>
    <p:sldId id="272" r:id="rId24"/>
    <p:sldId id="284" r:id="rId2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97" d="100"/>
          <a:sy n="97" d="100"/>
        </p:scale>
        <p:origin x="400" y="68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20/09/2022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79535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 noProof="0"/>
              <a:t>G. Lerner, 12th HL-LHC Collaboration Meeting, 21/9/2022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en-GB"/>
              <a:t>G. Lerner, 12th HL-LHC Collaboration Meeting, 21/9/2022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161569/contributions/4921523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715794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2154/1.0" TargetMode="External"/><Relationship Id="rId2" Type="http://schemas.openxmlformats.org/officeDocument/2006/relationships/hyperlink" Target="https://indico.cern.ch/event/1079026/contributions/4546986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cds.cern.ch/record/2813955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663182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indico.cern.ch/event/1178687/contributions/4951444/attachments/2477388/4252150/BFPP_collimation_WG_8july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302154/1.0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302154/1.0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599444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302154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1161569/contributions/4921539/" TargetMode="External"/><Relationship Id="rId5" Type="http://schemas.openxmlformats.org/officeDocument/2006/relationships/hyperlink" Target="https://indico.cern.ch/event/1071227/" TargetMode="Externa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599444/1.0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s://edms.cern.ch/document/2599444/1.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636143/1.0" TargetMode="External"/><Relationship Id="rId2" Type="http://schemas.openxmlformats.org/officeDocument/2006/relationships/hyperlink" Target="https://edms.cern.ch/document/2718033/1.0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129683/" TargetMode="External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>
          <a:xfrm>
            <a:off x="1352770" y="2161478"/>
            <a:ext cx="7200000" cy="1350000"/>
          </a:xfrm>
        </p:spPr>
        <p:txBody>
          <a:bodyPr/>
          <a:lstStyle/>
          <a:p>
            <a:r>
              <a:rPr lang="en-GB" dirty="0"/>
              <a:t>Update on HL-LHC radiation levels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>
          <a:xfrm>
            <a:off x="1371600" y="2859782"/>
            <a:ext cx="6400800" cy="742950"/>
          </a:xfrm>
        </p:spPr>
        <p:txBody>
          <a:bodyPr/>
          <a:lstStyle/>
          <a:p>
            <a:r>
              <a:rPr lang="en-US" u="sng" dirty="0"/>
              <a:t>G. Lerner</a:t>
            </a:r>
            <a:r>
              <a:rPr lang="en-US" dirty="0"/>
              <a:t>, M. </a:t>
            </a:r>
            <a:r>
              <a:rPr lang="en-US" dirty="0" err="1"/>
              <a:t>Sabaté</a:t>
            </a:r>
            <a:r>
              <a:rPr lang="en-US" dirty="0"/>
              <a:t> Gilarte, D. Prelipcean, A. Ciccotelli, M. Cecchetto, A. Waets, F. Cerutti, R. García </a:t>
            </a:r>
            <a:r>
              <a:rPr lang="en-US" dirty="0" err="1"/>
              <a:t>Alía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1371600" y="3601219"/>
            <a:ext cx="6480000" cy="603250"/>
          </a:xfrm>
        </p:spPr>
        <p:txBody>
          <a:bodyPr>
            <a:normAutofit/>
          </a:bodyPr>
          <a:lstStyle/>
          <a:p>
            <a:r>
              <a:rPr lang="en-US" b="0" i="0" dirty="0">
                <a:solidFill>
                  <a:schemeClr val="bg2"/>
                </a:solidFill>
              </a:rPr>
              <a:t>12</a:t>
            </a:r>
            <a:r>
              <a:rPr lang="en-US" b="0" i="0" baseline="30000" dirty="0">
                <a:solidFill>
                  <a:schemeClr val="bg2"/>
                </a:solidFill>
              </a:rPr>
              <a:t>th</a:t>
            </a:r>
            <a:r>
              <a:rPr lang="en-US" b="0" i="0" dirty="0">
                <a:solidFill>
                  <a:schemeClr val="bg2"/>
                </a:solidFill>
              </a:rPr>
              <a:t> HL-LHC Collaboration Meeting, Uppsala (Sweden), 21</a:t>
            </a:r>
            <a:r>
              <a:rPr lang="en-US" b="0" i="0" baseline="30000" dirty="0">
                <a:solidFill>
                  <a:schemeClr val="bg2"/>
                </a:solidFill>
              </a:rPr>
              <a:t>st</a:t>
            </a:r>
            <a:r>
              <a:rPr lang="en-US" b="0" i="0" dirty="0">
                <a:solidFill>
                  <a:schemeClr val="bg2"/>
                </a:solidFill>
              </a:rPr>
              <a:t> September 2022</a:t>
            </a:r>
          </a:p>
          <a:p>
            <a:r>
              <a:rPr lang="en-GB" b="0" i="0" dirty="0">
                <a:solidFill>
                  <a:schemeClr val="bg2"/>
                </a:solidFill>
                <a:hlinkClick r:id="rId2"/>
              </a:rPr>
              <a:t>https://indico.cern.ch/event/1161569/contributions/4921523/</a:t>
            </a:r>
            <a:r>
              <a:rPr lang="en-GB" b="0" i="0" dirty="0">
                <a:solidFill>
                  <a:schemeClr val="bg2"/>
                </a:solidFill>
              </a:rPr>
              <a:t> </a:t>
            </a: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36D4908D-266F-19C3-5C39-B4989E5473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51720" y="4371950"/>
            <a:ext cx="720080" cy="589284"/>
          </a:xfrm>
          <a:prstGeom prst="rect">
            <a:avLst/>
          </a:prstGeom>
        </p:spPr>
      </p:pic>
      <p:pic>
        <p:nvPicPr>
          <p:cNvPr id="8" name="Picture 7" descr="Logo, company name&#10;&#10;Description automatically generated">
            <a:extLst>
              <a:ext uri="{FF2B5EF4-FFF2-40B4-BE49-F238E27FC236}">
                <a16:creationId xmlns:a16="http://schemas.microsoft.com/office/drawing/2014/main" id="{B9294B54-259D-866C-609E-E52DBF305D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461" y="4289607"/>
            <a:ext cx="674139" cy="842464"/>
          </a:xfrm>
          <a:prstGeom prst="rect">
            <a:avLst/>
          </a:prstGeom>
        </p:spPr>
      </p:pic>
      <p:pic>
        <p:nvPicPr>
          <p:cNvPr id="10" name="Picture 9" descr="Logo&#10;&#10;Description automatically generated with low confidence">
            <a:extLst>
              <a:ext uri="{FF2B5EF4-FFF2-40B4-BE49-F238E27FC236}">
                <a16:creationId xmlns:a16="http://schemas.microsoft.com/office/drawing/2014/main" id="{473C7589-4545-D801-1823-AA02F69C73A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433" t="-1573" r="12470" b="70910"/>
          <a:stretch/>
        </p:blipFill>
        <p:spPr>
          <a:xfrm>
            <a:off x="5076056" y="4245360"/>
            <a:ext cx="2619796" cy="695447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IR4: Run 2 BLM TID near the BGV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48CD9C6D-3DD4-CB87-6167-CF6C57002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6167" y="705926"/>
            <a:ext cx="3951467" cy="2904862"/>
          </a:xfrm>
          <a:prstGeom prst="rect">
            <a:avLst/>
          </a:prstGeom>
        </p:spPr>
      </p:pic>
      <p:sp>
        <p:nvSpPr>
          <p:cNvPr id="13" name="Espace réservé du contenu 8">
            <a:extLst>
              <a:ext uri="{FF2B5EF4-FFF2-40B4-BE49-F238E27FC236}">
                <a16:creationId xmlns:a16="http://schemas.microsoft.com/office/drawing/2014/main" id="{D28E40A9-7ED7-4EB4-DEE1-85C0ED5924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7544" y="862957"/>
            <a:ext cx="4032448" cy="368022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Clear correlation between BLM TID data downstream of the BGV prototype and the BGV gas pressure in Run 2</a:t>
            </a:r>
            <a:br>
              <a:rPr lang="en-US" sz="2200" dirty="0"/>
            </a:br>
            <a:r>
              <a:rPr lang="en-US" sz="2200" dirty="0"/>
              <a:t>→ proof that the BGV is the main  source of radiation in its proximity</a:t>
            </a:r>
          </a:p>
        </p:txBody>
      </p:sp>
      <p:sp>
        <p:nvSpPr>
          <p:cNvPr id="14" name="Espace réservé du contenu 8">
            <a:extLst>
              <a:ext uri="{FF2B5EF4-FFF2-40B4-BE49-F238E27FC236}">
                <a16:creationId xmlns:a16="http://schemas.microsoft.com/office/drawing/2014/main" id="{B48B5CA3-8ACF-CE7A-911D-8B454BBD9F6B}"/>
              </a:ext>
            </a:extLst>
          </p:cNvPr>
          <p:cNvSpPr txBox="1">
            <a:spLocks/>
          </p:cNvSpPr>
          <p:nvPr/>
        </p:nvSpPr>
        <p:spPr>
          <a:xfrm>
            <a:off x="437523" y="3668118"/>
            <a:ext cx="8516667" cy="92454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/>
              <a:t>Similar analysis to be carried out with BGC data in Run 3, as soon as they become fully available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D5A7F8-88DA-8DF0-6D95-E7320A56614A}"/>
              </a:ext>
            </a:extLst>
          </p:cNvPr>
          <p:cNvSpPr txBox="1"/>
          <p:nvPr/>
        </p:nvSpPr>
        <p:spPr>
          <a:xfrm>
            <a:off x="5677503" y="870657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Prelipcean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5464986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IR4: Run 2 FLUKA-data comparison for BLMs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13667" y="953873"/>
            <a:ext cx="3559324" cy="3680222"/>
          </a:xfrm>
        </p:spPr>
        <p:txBody>
          <a:bodyPr>
            <a:normAutofit/>
          </a:bodyPr>
          <a:lstStyle/>
          <a:p>
            <a:pPr algn="l"/>
            <a:r>
              <a:rPr lang="en-US" sz="1800" dirty="0"/>
              <a:t>Run 2 FLUKA simulation of B2 BGV, with radiation shower towards the DS</a:t>
            </a:r>
          </a:p>
          <a:p>
            <a:pPr algn="l"/>
            <a:r>
              <a:rPr lang="en-US" sz="1800" dirty="0"/>
              <a:t>Improved agreement with Run 2 BLM data compared to the results shown at the TCC, but </a:t>
            </a:r>
            <a:r>
              <a:rPr lang="en-US" sz="1800" u="sng" dirty="0"/>
              <a:t>more investigations ongoing</a:t>
            </a:r>
          </a:p>
          <a:p>
            <a:pPr algn="l"/>
            <a:r>
              <a:rPr lang="en-US" sz="1800" dirty="0"/>
              <a:t>Peak measured BLM dose around 0.1 </a:t>
            </a:r>
            <a:r>
              <a:rPr lang="en-US" sz="1800" dirty="0" err="1"/>
              <a:t>Gy</a:t>
            </a:r>
            <a:r>
              <a:rPr lang="en-US" sz="1800" dirty="0"/>
              <a:t>/h (underestimated by FLUKA)</a:t>
            </a:r>
            <a:br>
              <a:rPr lang="en-US" sz="1800" dirty="0"/>
            </a:br>
            <a:r>
              <a:rPr lang="en-US" sz="1800" dirty="0"/>
              <a:t>→  </a:t>
            </a:r>
            <a:r>
              <a:rPr lang="en-US" sz="1800" b="1" dirty="0"/>
              <a:t>~20 </a:t>
            </a:r>
            <a:r>
              <a:rPr lang="en-US" sz="1800" b="1" dirty="0" err="1"/>
              <a:t>Gy</a:t>
            </a:r>
            <a:r>
              <a:rPr lang="en-US" sz="1800" b="1" dirty="0"/>
              <a:t> </a:t>
            </a:r>
            <a:r>
              <a:rPr lang="en-US" sz="1800" b="1"/>
              <a:t>for ~200h </a:t>
            </a:r>
            <a:r>
              <a:rPr lang="en-US" sz="1800" b="1" dirty="0"/>
              <a:t>of BGV operation per year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 descr="A picture containing timeline&#10;&#10;Description automatically generated">
            <a:extLst>
              <a:ext uri="{FF2B5EF4-FFF2-40B4-BE49-F238E27FC236}">
                <a16:creationId xmlns:a16="http://schemas.microsoft.com/office/drawing/2014/main" id="{D17B4CFB-2EBF-563C-860D-A040A8840E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26" t="15676" r="6692" b="5869"/>
          <a:stretch/>
        </p:blipFill>
        <p:spPr>
          <a:xfrm>
            <a:off x="4186720" y="702675"/>
            <a:ext cx="4680080" cy="1426393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8721F79E-0D28-E300-A7BB-1617286DF97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326" t="4327" r="2751" b="1979"/>
          <a:stretch/>
        </p:blipFill>
        <p:spPr>
          <a:xfrm>
            <a:off x="3972991" y="2211710"/>
            <a:ext cx="5171009" cy="2606971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CB01A9B-E95C-8348-5F61-9A5082ACD490}"/>
              </a:ext>
            </a:extLst>
          </p:cNvPr>
          <p:cNvCxnSpPr>
            <a:cxnSpLocks/>
          </p:cNvCxnSpPr>
          <p:nvPr/>
        </p:nvCxnSpPr>
        <p:spPr>
          <a:xfrm flipH="1">
            <a:off x="7236296" y="987574"/>
            <a:ext cx="1512168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558A5BDF-89ED-9057-3816-7155212BACE6}"/>
              </a:ext>
            </a:extLst>
          </p:cNvPr>
          <p:cNvSpPr txBox="1"/>
          <p:nvPr/>
        </p:nvSpPr>
        <p:spPr>
          <a:xfrm>
            <a:off x="7102624" y="1283034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B2 BGV</a:t>
            </a:r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C6AE24-4FB6-15F1-1D12-95F95432A096}"/>
              </a:ext>
            </a:extLst>
          </p:cNvPr>
          <p:cNvCxnSpPr>
            <a:cxnSpLocks/>
          </p:cNvCxnSpPr>
          <p:nvPr/>
        </p:nvCxnSpPr>
        <p:spPr>
          <a:xfrm flipH="1">
            <a:off x="7740352" y="3075806"/>
            <a:ext cx="144016" cy="504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FCF7E13-C799-12E7-5E01-FACC93937758}"/>
              </a:ext>
            </a:extLst>
          </p:cNvPr>
          <p:cNvSpPr txBox="1"/>
          <p:nvPr/>
        </p:nvSpPr>
        <p:spPr>
          <a:xfrm>
            <a:off x="7267714" y="2571750"/>
            <a:ext cx="141908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/>
              <a:t>Ne gas profile provided by TE-VSC (see backup)</a:t>
            </a:r>
            <a:endParaRPr lang="en-GB" sz="1000" b="1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B21B963-ABC7-FF61-CFCC-2F2759EE3562}"/>
              </a:ext>
            </a:extLst>
          </p:cNvPr>
          <p:cNvSpPr txBox="1"/>
          <p:nvPr/>
        </p:nvSpPr>
        <p:spPr>
          <a:xfrm>
            <a:off x="4407932" y="2540972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Prelipcean</a:t>
            </a:r>
            <a:endParaRPr lang="en-GB" sz="14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B682EAE-CAB9-8437-3BAB-13E27D08BE14}"/>
              </a:ext>
            </a:extLst>
          </p:cNvPr>
          <p:cNvSpPr txBox="1"/>
          <p:nvPr/>
        </p:nvSpPr>
        <p:spPr>
          <a:xfrm>
            <a:off x="4540232" y="1554624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Prelipcean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053944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IR4: HL-LHC projections (preliminary)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467544" y="782055"/>
            <a:ext cx="2794782" cy="3680222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2000" dirty="0"/>
              <a:t>HL-LHC FLUKA simulation of BLM TID per hour, using an updated gas profile</a:t>
            </a:r>
          </a:p>
          <a:p>
            <a:pPr algn="l"/>
            <a:r>
              <a:rPr lang="en-US" sz="2000" dirty="0"/>
              <a:t>Peak BLM TID below 0.1 </a:t>
            </a:r>
            <a:r>
              <a:rPr lang="en-US" sz="2000" dirty="0" err="1"/>
              <a:t>Gy</a:t>
            </a:r>
            <a:r>
              <a:rPr lang="en-US" sz="2000" dirty="0"/>
              <a:t>/h, but the underestimation in Run 2 data signals that higher levels may be reached (investigation in progress)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 descr="Chart&#10;&#10;Description automatically generated">
            <a:extLst>
              <a:ext uri="{FF2B5EF4-FFF2-40B4-BE49-F238E27FC236}">
                <a16:creationId xmlns:a16="http://schemas.microsoft.com/office/drawing/2014/main" id="{7D46E975-48F4-D43B-F041-8A55407B644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063" t="12290" r="1963"/>
          <a:stretch/>
        </p:blipFill>
        <p:spPr>
          <a:xfrm>
            <a:off x="3186226" y="2139702"/>
            <a:ext cx="5957774" cy="2694322"/>
          </a:xfrm>
          <a:prstGeom prst="rect">
            <a:avLst/>
          </a:prstGeom>
        </p:spPr>
      </p:pic>
      <p:pic>
        <p:nvPicPr>
          <p:cNvPr id="12" name="Picture 11" descr="Table&#10;&#10;Description automatically generated">
            <a:extLst>
              <a:ext uri="{FF2B5EF4-FFF2-40B4-BE49-F238E27FC236}">
                <a16:creationId xmlns:a16="http://schemas.microsoft.com/office/drawing/2014/main" id="{A755F6ED-6C4B-61AF-85E1-E7DC2C27AD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2279" y="627534"/>
            <a:ext cx="1727073" cy="1631337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CCF4CFB4-DABB-1DF1-CAC4-6062FFCA7139}"/>
              </a:ext>
            </a:extLst>
          </p:cNvPr>
          <p:cNvSpPr txBox="1"/>
          <p:nvPr/>
        </p:nvSpPr>
        <p:spPr>
          <a:xfrm>
            <a:off x="6876256" y="2427734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Work in progress towards a full update of TCC results</a:t>
            </a:r>
            <a:endParaRPr lang="en-GB" sz="1200" b="1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E249BE0-9DD0-75C0-3E46-866695262F40}"/>
              </a:ext>
            </a:extLst>
          </p:cNvPr>
          <p:cNvSpPr txBox="1"/>
          <p:nvPr/>
        </p:nvSpPr>
        <p:spPr>
          <a:xfrm>
            <a:off x="3852596" y="3458999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D. Prelipcean</a:t>
            </a:r>
            <a:endParaRPr lang="en-GB" sz="1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D64CDA-58B4-985E-397B-664838FE6657}"/>
              </a:ext>
            </a:extLst>
          </p:cNvPr>
          <p:cNvGrpSpPr/>
          <p:nvPr/>
        </p:nvGrpSpPr>
        <p:grpSpPr>
          <a:xfrm>
            <a:off x="3635896" y="915566"/>
            <a:ext cx="3284984" cy="907933"/>
            <a:chOff x="3635896" y="915566"/>
            <a:chExt cx="3284984" cy="907933"/>
          </a:xfrm>
        </p:grpSpPr>
        <p:pic>
          <p:nvPicPr>
            <p:cNvPr id="10" name="Picture 9" descr="Table&#10;&#10;Description automatically generated">
              <a:extLst>
                <a:ext uri="{FF2B5EF4-FFF2-40B4-BE49-F238E27FC236}">
                  <a16:creationId xmlns:a16="http://schemas.microsoft.com/office/drawing/2014/main" id="{CE800885-6E8D-D82F-0127-0CE816D86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635896" y="915566"/>
              <a:ext cx="3284984" cy="907933"/>
            </a:xfrm>
            <a:prstGeom prst="rect">
              <a:avLst/>
            </a:prstGeom>
          </p:spPr>
        </p:pic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0CCCB3EC-79F3-CEA7-97E2-CB79507EEB2B}"/>
                </a:ext>
              </a:extLst>
            </p:cNvPr>
            <p:cNvSpPr txBox="1"/>
            <p:nvPr/>
          </p:nvSpPr>
          <p:spPr>
            <a:xfrm>
              <a:off x="6156176" y="1533441"/>
              <a:ext cx="53944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highlight>
                    <a:srgbClr val="C0C0C0"/>
                  </a:highlight>
                </a:rPr>
                <a:t>400</a:t>
              </a:r>
              <a:endParaRPr lang="en-GB" sz="1000" dirty="0">
                <a:highlight>
                  <a:srgbClr val="C0C0C0"/>
                </a:highligh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76710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IR7: radiation levels in UJ76 at L1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02762" y="974470"/>
            <a:ext cx="4678948" cy="3680222"/>
          </a:xfrm>
        </p:spPr>
        <p:txBody>
          <a:bodyPr>
            <a:normAutofit fontScale="92500"/>
          </a:bodyPr>
          <a:lstStyle/>
          <a:p>
            <a:pPr algn="l"/>
            <a:r>
              <a:rPr lang="en-US" sz="2000" dirty="0"/>
              <a:t>Request by SY-BI for DOROS equipment in UJ76 L1 (</a:t>
            </a:r>
            <a:r>
              <a:rPr lang="en-US" sz="2000" dirty="0">
                <a:hlinkClick r:id="rId2"/>
              </a:rPr>
              <a:t>EDMS 2715794</a:t>
            </a:r>
            <a:r>
              <a:rPr lang="en-US" sz="2000" dirty="0"/>
              <a:t>)</a:t>
            </a:r>
          </a:p>
          <a:p>
            <a:pPr algn="l"/>
            <a:r>
              <a:rPr lang="en-US" sz="2000" dirty="0"/>
              <a:t>FLUKA simulations by A. Waets combined with projections of integrated beam losses in IR7 lead us to set a </a:t>
            </a:r>
            <a:r>
              <a:rPr lang="en-US" sz="2000" u="sng" dirty="0"/>
              <a:t>conservative</a:t>
            </a:r>
            <a:r>
              <a:rPr lang="en-US" sz="2000" dirty="0"/>
              <a:t> upper limit of 12 </a:t>
            </a:r>
            <a:r>
              <a:rPr lang="en-US" sz="2000" dirty="0" err="1"/>
              <a:t>Gy</a:t>
            </a:r>
            <a:r>
              <a:rPr lang="en-US" sz="2000" dirty="0"/>
              <a:t> over the full HL-LHC lifetime</a:t>
            </a:r>
          </a:p>
          <a:p>
            <a:pPr algn="l"/>
            <a:r>
              <a:rPr lang="en-US" sz="2000" dirty="0"/>
              <a:t>A </a:t>
            </a:r>
            <a:r>
              <a:rPr lang="en-US" sz="2000" dirty="0" err="1"/>
              <a:t>BatMon</a:t>
            </a:r>
            <a:r>
              <a:rPr lang="en-US" sz="2000" dirty="0"/>
              <a:t> measurement this year (by BE-CEM) confirmed that this is a low-radiation area (&lt;10</a:t>
            </a:r>
            <a:r>
              <a:rPr lang="en-US" sz="2000" baseline="30000" dirty="0"/>
              <a:t>7</a:t>
            </a:r>
            <a:r>
              <a:rPr lang="en-US" sz="2000" dirty="0"/>
              <a:t> HEH/cm</a:t>
            </a:r>
            <a:r>
              <a:rPr lang="en-US" sz="2000" baseline="30000" dirty="0"/>
              <a:t>2</a:t>
            </a:r>
            <a:r>
              <a:rPr lang="en-US" sz="2000" dirty="0"/>
              <a:t>, &lt;10mGy in around 1 month of operation)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29BEDF-4DE7-6AD1-E34F-77AB24533D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18500" y="861899"/>
            <a:ext cx="3806075" cy="390536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43E7EF4-2B4F-5C77-9C79-D2D09667924D}"/>
              </a:ext>
            </a:extLst>
          </p:cNvPr>
          <p:cNvSpPr txBox="1"/>
          <p:nvPr/>
        </p:nvSpPr>
        <p:spPr>
          <a:xfrm>
            <a:off x="5292080" y="1059582"/>
            <a:ext cx="39693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HEH-eq fluence in UJ76 for 1.5e15 lost protons in IR7</a:t>
            </a:r>
            <a:endParaRPr lang="en-GB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C5EB90-1A8B-F038-E5C3-B74269D61242}"/>
              </a:ext>
            </a:extLst>
          </p:cNvPr>
          <p:cNvSpPr txBox="1"/>
          <p:nvPr/>
        </p:nvSpPr>
        <p:spPr>
          <a:xfrm>
            <a:off x="5652560" y="3867894"/>
            <a:ext cx="29518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&lt;1e8 HEH/cm</a:t>
            </a:r>
            <a:r>
              <a:rPr lang="en-US" sz="1400" baseline="30000" dirty="0"/>
              <a:t>2</a:t>
            </a:r>
            <a:r>
              <a:rPr lang="en-US" sz="1400" dirty="0"/>
              <a:t>/y → &lt;0.1 </a:t>
            </a:r>
            <a:r>
              <a:rPr lang="en-US" sz="1400" dirty="0" err="1"/>
              <a:t>Gy</a:t>
            </a:r>
            <a:r>
              <a:rPr lang="en-US" sz="1400" dirty="0"/>
              <a:t>/y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01DEFCF-8B72-628D-9A3E-EDFAF08C83A5}"/>
              </a:ext>
            </a:extLst>
          </p:cNvPr>
          <p:cNvSpPr txBox="1"/>
          <p:nvPr/>
        </p:nvSpPr>
        <p:spPr>
          <a:xfrm>
            <a:off x="8100392" y="405000"/>
            <a:ext cx="9241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Waets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5673248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IR8: previous work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94727"/>
            <a:ext cx="7920000" cy="183306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A comprehensive FLUKA study covering the radiation levels in IR8 (</a:t>
            </a:r>
            <a:r>
              <a:rPr lang="en-US" sz="2200" dirty="0" err="1"/>
              <a:t>LHCb</a:t>
            </a:r>
            <a:r>
              <a:rPr lang="en-US" sz="2200" dirty="0"/>
              <a:t>) has been presented at the 11</a:t>
            </a:r>
            <a:r>
              <a:rPr lang="en-US" sz="2200" baseline="30000" dirty="0"/>
              <a:t>th</a:t>
            </a:r>
            <a:r>
              <a:rPr lang="en-US" sz="2200" dirty="0"/>
              <a:t> HL-LHC Collaboration meeting by A. Ciccotelli (</a:t>
            </a:r>
            <a:r>
              <a:rPr lang="en-US" sz="2200" dirty="0">
                <a:hlinkClick r:id="rId2"/>
              </a:rPr>
              <a:t>2021 - link</a:t>
            </a:r>
            <a:r>
              <a:rPr lang="en-US" sz="2200" dirty="0"/>
              <a:t>)</a:t>
            </a:r>
          </a:p>
          <a:p>
            <a:pPr algn="l"/>
            <a:r>
              <a:rPr lang="en-US" sz="2200" dirty="0"/>
              <a:t>This included updated radiation level specifications with respect to </a:t>
            </a:r>
            <a:r>
              <a:rPr lang="en-US" sz="2200" dirty="0">
                <a:hlinkClick r:id="rId3"/>
              </a:rPr>
              <a:t>EDMS 2302154</a:t>
            </a:r>
            <a:r>
              <a:rPr lang="en-US" sz="2200" dirty="0"/>
              <a:t>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F1AD9B6-6E19-1F99-443A-02BEF7A8AFE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3831" b="6320"/>
          <a:stretch/>
        </p:blipFill>
        <p:spPr>
          <a:xfrm>
            <a:off x="2339752" y="2659828"/>
            <a:ext cx="6804248" cy="2075396"/>
          </a:xfrm>
          <a:prstGeom prst="rect">
            <a:avLst/>
          </a:prstGeom>
        </p:spPr>
      </p:pic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D502CEF9-3790-A9B1-6EC8-974538D29657}"/>
              </a:ext>
            </a:extLst>
          </p:cNvPr>
          <p:cNvSpPr txBox="1">
            <a:spLocks/>
          </p:cNvSpPr>
          <p:nvPr/>
        </p:nvSpPr>
        <p:spPr>
          <a:xfrm>
            <a:off x="612000" y="2747516"/>
            <a:ext cx="1872208" cy="18330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/>
              <a:t>More has been done in the last year (see next slides) </a:t>
            </a:r>
          </a:p>
        </p:txBody>
      </p:sp>
    </p:spTree>
    <p:extLst>
      <p:ext uri="{BB962C8B-B14F-4D97-AF65-F5344CB8AC3E}">
        <p14:creationId xmlns:p14="http://schemas.microsoft.com/office/powerpoint/2010/main" val="19949929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IR8 energy deposition studies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201379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Recent paper (</a:t>
            </a:r>
            <a:r>
              <a:rPr lang="en-US" sz="2200" dirty="0">
                <a:hlinkClick r:id="rId2"/>
              </a:rPr>
              <a:t>CDS 2813955</a:t>
            </a:r>
            <a:r>
              <a:rPr lang="en-US" sz="2200" dirty="0"/>
              <a:t>) on energy deposition in IR8</a:t>
            </a:r>
          </a:p>
          <a:p>
            <a:pPr algn="l"/>
            <a:r>
              <a:rPr lang="en-US" sz="2200" dirty="0"/>
              <a:t>Important result: crossing angle and </a:t>
            </a:r>
            <a:r>
              <a:rPr lang="en-US" sz="2200" dirty="0" err="1"/>
              <a:t>LHCb</a:t>
            </a:r>
            <a:r>
              <a:rPr lang="en-US" sz="2200" dirty="0"/>
              <a:t> spectrometer polarity affect the radiation levels in the tunnel and in nearby alcoves (e.g., the UAs) </a:t>
            </a:r>
            <a:br>
              <a:rPr lang="en-US" sz="2200" dirty="0"/>
            </a:br>
            <a:r>
              <a:rPr lang="en-US" sz="2200" dirty="0"/>
              <a:t>→ important for the specifications! 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D47B9E9-2C01-5673-54C2-A8BF1C3183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9251" y="2028147"/>
            <a:ext cx="2821198" cy="269968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DC8513C-FA06-70AB-3441-5CBB9EE886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4201" y="2556594"/>
            <a:ext cx="5429720" cy="20803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F6F6EDD-E87C-9BDC-5031-F577F1FA43BB}"/>
              </a:ext>
            </a:extLst>
          </p:cNvPr>
          <p:cNvSpPr txBox="1"/>
          <p:nvPr/>
        </p:nvSpPr>
        <p:spPr>
          <a:xfrm>
            <a:off x="2627784" y="4570386"/>
            <a:ext cx="19442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Vertical crossing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32D1055-D8EF-DBA2-F7EA-841CEDAA5187}"/>
              </a:ext>
            </a:extLst>
          </p:cNvPr>
          <p:cNvSpPr txBox="1"/>
          <p:nvPr/>
        </p:nvSpPr>
        <p:spPr>
          <a:xfrm>
            <a:off x="280203" y="2807693"/>
            <a:ext cx="553998" cy="65846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/>
              <a:t>Upward polarity</a:t>
            </a:r>
            <a:endParaRPr lang="en-GB" sz="12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10CFD26-B582-CB1F-3774-D097B237A110}"/>
              </a:ext>
            </a:extLst>
          </p:cNvPr>
          <p:cNvSpPr txBox="1"/>
          <p:nvPr/>
        </p:nvSpPr>
        <p:spPr>
          <a:xfrm>
            <a:off x="280203" y="3651870"/>
            <a:ext cx="553998" cy="864096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/>
              <a:t>Downward polarity</a:t>
            </a:r>
            <a:endParaRPr lang="en-GB" sz="12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2759F02-F9D2-3A13-424F-37CA023A640B}"/>
              </a:ext>
            </a:extLst>
          </p:cNvPr>
          <p:cNvSpPr txBox="1"/>
          <p:nvPr/>
        </p:nvSpPr>
        <p:spPr>
          <a:xfrm>
            <a:off x="5890571" y="4593657"/>
            <a:ext cx="1201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Ciccotelli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99076398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IR8: radiation level specifications in the UAs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153293"/>
          </a:xfrm>
        </p:spPr>
        <p:txBody>
          <a:bodyPr/>
          <a:lstStyle/>
          <a:p>
            <a:pPr algn="l"/>
            <a:r>
              <a:rPr lang="en-US" sz="2200" dirty="0"/>
              <a:t>Radiation level request by SY-BI for BPM electronics (</a:t>
            </a:r>
            <a:r>
              <a:rPr lang="en-US" sz="2200" dirty="0">
                <a:hlinkClick r:id="rId2"/>
              </a:rPr>
              <a:t>EDMS 2663182</a:t>
            </a:r>
            <a:r>
              <a:rPr lang="en-US" sz="2200" dirty="0"/>
              <a:t>) covering rack position BY01 in UA23-27 (IR2, low radiation levels) and US83-87 (IR8)</a:t>
            </a:r>
          </a:p>
          <a:p>
            <a:pPr algn="l"/>
            <a:endParaRPr lang="en-GB" dirty="0"/>
          </a:p>
          <a:p>
            <a:pPr algn="l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172EE9E-D363-B50F-842E-55A06D047C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96" y="1991128"/>
            <a:ext cx="4655192" cy="2486491"/>
          </a:xfrm>
          <a:prstGeom prst="rect">
            <a:avLst/>
          </a:prstGeom>
        </p:spPr>
      </p:pic>
      <p:sp>
        <p:nvSpPr>
          <p:cNvPr id="11" name="Espace réservé du contenu 8">
            <a:extLst>
              <a:ext uri="{FF2B5EF4-FFF2-40B4-BE49-F238E27FC236}">
                <a16:creationId xmlns:a16="http://schemas.microsoft.com/office/drawing/2014/main" id="{A83A50AE-5F16-D6D0-33B7-29DB9294FF98}"/>
              </a:ext>
            </a:extLst>
          </p:cNvPr>
          <p:cNvSpPr txBox="1">
            <a:spLocks/>
          </p:cNvSpPr>
          <p:nvPr/>
        </p:nvSpPr>
        <p:spPr>
          <a:xfrm>
            <a:off x="4745560" y="2077272"/>
            <a:ext cx="4301239" cy="2565940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/>
              <a:t>High radiation gradient in the UAs, with relatively higher HEH-eq fluence at the entrance (and near cable ducts)</a:t>
            </a:r>
          </a:p>
          <a:p>
            <a:pPr algn="l"/>
            <a:r>
              <a:rPr lang="en-US" sz="2200" u="sng" dirty="0"/>
              <a:t>Caveat</a:t>
            </a:r>
            <a:r>
              <a:rPr lang="en-US" sz="2200" dirty="0"/>
              <a:t>: results obtained for downward polarity, while full specifications require averaging with the upward case (to be done)</a:t>
            </a:r>
          </a:p>
          <a:p>
            <a:pPr algn="l"/>
            <a:endParaRPr lang="en-GB" dirty="0"/>
          </a:p>
          <a:p>
            <a:pPr algn="l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B1F8CE4-F24E-16FA-A37C-DDC43729C552}"/>
              </a:ext>
            </a:extLst>
          </p:cNvPr>
          <p:cNvSpPr txBox="1"/>
          <p:nvPr/>
        </p:nvSpPr>
        <p:spPr>
          <a:xfrm>
            <a:off x="2131578" y="3723878"/>
            <a:ext cx="1201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Ciccotelli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2016757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IP8 Pb-Pb operation with orbit bumps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84448" y="842393"/>
            <a:ext cx="8208032" cy="1657349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FLUKA simulations of BFPP peak during Pb-Pb operation in good agreement with Run 2 BLM data (see </a:t>
            </a:r>
            <a:r>
              <a:rPr lang="en-US" sz="2200" dirty="0">
                <a:hlinkClick r:id="rId2"/>
              </a:rPr>
              <a:t>talk</a:t>
            </a:r>
            <a:r>
              <a:rPr lang="en-US" sz="2200" dirty="0"/>
              <a:t> by A. Ciccotelli)</a:t>
            </a:r>
          </a:p>
          <a:p>
            <a:pPr algn="l"/>
            <a:r>
              <a:rPr lang="en-US" sz="2200" dirty="0"/>
              <a:t>Orbit bumps to be used in HL-LHC, reducing the peak power density in the magnet coils by ~3x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067627-2EE0-80CF-1F31-D9F76DD1B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9210" y="2348980"/>
            <a:ext cx="6024790" cy="2412807"/>
          </a:xfrm>
          <a:prstGeom prst="rect">
            <a:avLst/>
          </a:prstGeom>
        </p:spPr>
      </p:pic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26C6873F-FC04-6002-877D-60ADE6DA1FA5}"/>
              </a:ext>
            </a:extLst>
          </p:cNvPr>
          <p:cNvSpPr txBox="1">
            <a:spLocks/>
          </p:cNvSpPr>
          <p:nvPr/>
        </p:nvSpPr>
        <p:spPr>
          <a:xfrm>
            <a:off x="599370" y="2571750"/>
            <a:ext cx="2519840" cy="2017388"/>
          </a:xfrm>
          <a:prstGeom prst="rect">
            <a:avLst/>
          </a:prstGeom>
        </p:spPr>
        <p:txBody>
          <a:bodyPr vert="horz" lIns="0" tIns="0" rIns="0" bIns="0" rtlCol="0">
            <a:normAutofit fontScale="92500"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200" dirty="0"/>
              <a:t>A reduction of the peak TID in the DS is expected as a result, but different equipment will be exposed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F1E7E74-D9F7-A01F-02AD-7ED1CE56E69B}"/>
              </a:ext>
            </a:extLst>
          </p:cNvPr>
          <p:cNvSpPr txBox="1"/>
          <p:nvPr/>
        </p:nvSpPr>
        <p:spPr>
          <a:xfrm>
            <a:off x="7164288" y="4225826"/>
            <a:ext cx="12017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A. Ciccotelli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8634203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US" sz="2400" dirty="0"/>
              <a:t>Even after the release of the specification document in 2020 (</a:t>
            </a:r>
            <a:r>
              <a:rPr lang="en-US" sz="2400" dirty="0">
                <a:hlinkClick r:id="rId2"/>
              </a:rPr>
              <a:t>EDMS 2302154</a:t>
            </a:r>
            <a:r>
              <a:rPr lang="en-US" sz="2400" dirty="0"/>
              <a:t>) WP10 has continued to perform multiple analyses with different purposes:</a:t>
            </a:r>
          </a:p>
          <a:p>
            <a:pPr lvl="1" algn="l"/>
            <a:r>
              <a:rPr lang="en-US" dirty="0"/>
              <a:t>Targeting areas/devices not covered in the specification document (e.g., cables and LSS equipment in IR1-IR5)</a:t>
            </a:r>
          </a:p>
          <a:p>
            <a:pPr lvl="1" algn="l"/>
            <a:r>
              <a:rPr lang="en-US" dirty="0"/>
              <a:t>Performing new analyses not available at the time (e.g., IR4, IR8)</a:t>
            </a:r>
          </a:p>
          <a:p>
            <a:pPr lvl="1" algn="l"/>
            <a:r>
              <a:rPr lang="en-US" dirty="0"/>
              <a:t>Addressing specific needs/requests (e.g., UJ76 in IR7)</a:t>
            </a:r>
          </a:p>
          <a:p>
            <a:pPr algn="l"/>
            <a:r>
              <a:rPr lang="en-US" sz="2400" dirty="0"/>
              <a:t>The work will continue over the next years, with special attention devoted to the validation of HL-LHC specifications using Run 3 data</a:t>
            </a:r>
          </a:p>
          <a:p>
            <a:pPr algn="l"/>
            <a:r>
              <a:rPr lang="en-US" sz="2400" dirty="0"/>
              <a:t>We also plan to update the specification document with new locations (e.g., IR4, IR8) once the related studies are completed</a:t>
            </a:r>
          </a:p>
          <a:p>
            <a:pPr marL="0" indent="0" algn="l">
              <a:buNone/>
            </a:pPr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</p:spTree>
    <p:extLst>
      <p:ext uri="{BB962C8B-B14F-4D97-AF65-F5344CB8AC3E}">
        <p14:creationId xmlns:p14="http://schemas.microsoft.com/office/powerpoint/2010/main" val="3076471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 dirty="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9AFC03B-F993-52DD-5A66-F5FFAD3F3F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14401"/>
            <a:ext cx="7920000" cy="1009277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Review of WP10 activity aimed at providing HL-LHC radiation level specifications for R2E: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sp>
        <p:nvSpPr>
          <p:cNvPr id="10" name="Espace réservé du contenu 8">
            <a:extLst>
              <a:ext uri="{FF2B5EF4-FFF2-40B4-BE49-F238E27FC236}">
                <a16:creationId xmlns:a16="http://schemas.microsoft.com/office/drawing/2014/main" id="{6E1CBE65-5F0A-AC93-1DDE-30AF4605ACA1}"/>
              </a:ext>
            </a:extLst>
          </p:cNvPr>
          <p:cNvSpPr txBox="1">
            <a:spLocks/>
          </p:cNvSpPr>
          <p:nvPr/>
        </p:nvSpPr>
        <p:spPr>
          <a:xfrm>
            <a:off x="766800" y="1635646"/>
            <a:ext cx="7920000" cy="28083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457200" algn="l">
              <a:buFont typeface="+mj-lt"/>
              <a:buAutoNum type="arabicPeriod"/>
            </a:pPr>
            <a:r>
              <a:rPr lang="en-US" sz="2200" dirty="0"/>
              <a:t>Short recap of the baseline set of specifications for electronics, as included in </a:t>
            </a:r>
            <a:r>
              <a:rPr lang="en-US" sz="2200" dirty="0">
                <a:hlinkClick r:id="rId3"/>
              </a:rPr>
              <a:t>EDMS 2302154</a:t>
            </a:r>
            <a:r>
              <a:rPr lang="en-US" sz="2200" dirty="0"/>
              <a:t> </a:t>
            </a:r>
          </a:p>
          <a:p>
            <a:pPr marL="457200" indent="-457200" algn="l">
              <a:buFont typeface="+mj-lt"/>
              <a:buAutoNum type="arabicPeriod"/>
            </a:pPr>
            <a:r>
              <a:rPr lang="en-US" sz="2200" dirty="0"/>
              <a:t>New studies carried out over the last ~year:</a:t>
            </a:r>
          </a:p>
          <a:p>
            <a:pPr marL="857250" lvl="1" indent="-457200" algn="l">
              <a:buFont typeface="+mj-lt"/>
              <a:buAutoNum type="alphaLcPeriod"/>
            </a:pPr>
            <a:r>
              <a:rPr lang="en-US" sz="1800" b="1" dirty="0"/>
              <a:t>IR1-IR5</a:t>
            </a:r>
            <a:r>
              <a:rPr lang="en-US" sz="1800" dirty="0"/>
              <a:t>: radiation level specifications on cables, TID in the UPRs and on the ODH detectors</a:t>
            </a:r>
          </a:p>
          <a:p>
            <a:pPr marL="857250" lvl="1" indent="-457200" algn="l">
              <a:buFont typeface="+mj-lt"/>
              <a:buAutoNum type="alphaLcPeriod"/>
            </a:pPr>
            <a:r>
              <a:rPr lang="en-US" sz="1800" b="1" dirty="0"/>
              <a:t>IR4</a:t>
            </a:r>
            <a:r>
              <a:rPr lang="en-US" sz="1800" dirty="0"/>
              <a:t>: radiation levels from beam-gas detectors</a:t>
            </a:r>
          </a:p>
          <a:p>
            <a:pPr marL="857250" lvl="1" indent="-457200" algn="l">
              <a:buFont typeface="+mj-lt"/>
              <a:buAutoNum type="alphaLcPeriod"/>
            </a:pPr>
            <a:r>
              <a:rPr lang="en-US" sz="1800" b="1" dirty="0"/>
              <a:t>IR7</a:t>
            </a:r>
            <a:r>
              <a:rPr lang="en-US" sz="1800" dirty="0"/>
              <a:t>: radiation levels on the top floor of UJ76</a:t>
            </a:r>
          </a:p>
          <a:p>
            <a:pPr marL="857250" lvl="1" indent="-457200" algn="l">
              <a:buFont typeface="+mj-lt"/>
              <a:buAutoNum type="alphaLcPeriod"/>
            </a:pPr>
            <a:r>
              <a:rPr lang="en-US" sz="1800" b="1" dirty="0"/>
              <a:t>IR8</a:t>
            </a:r>
            <a:r>
              <a:rPr lang="en-US" sz="1800" dirty="0"/>
              <a:t>: FLUKA radiation levels in the LHC tunnel and shielded alcoves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UPR53 FLUKA results – </a:t>
            </a:r>
            <a:r>
              <a:rPr lang="en-US" dirty="0">
                <a:hlinkClick r:id="rId2"/>
              </a:rPr>
              <a:t>EDMS 2599444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67D1FA15-2D09-2889-E34A-14D10C321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87026" y="971377"/>
            <a:ext cx="2304256" cy="3795886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000" dirty="0"/>
              <a:t>Similar situation in IR5 (UPR53 ground floor)</a:t>
            </a:r>
          </a:p>
          <a:p>
            <a:pPr algn="l"/>
            <a:r>
              <a:rPr lang="en-US" sz="2000" dirty="0"/>
              <a:t>The TID in UPR57 is much lower due to the larger distance from the IP5</a:t>
            </a:r>
          </a:p>
          <a:p>
            <a:pPr algn="l"/>
            <a:r>
              <a:rPr lang="en-US" sz="2000" dirty="0"/>
              <a:t>The best position for the equipment is behind the wall shown in the figure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80BF69-84F2-90D0-2EEB-4283820DDA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984" y="727213"/>
            <a:ext cx="5760640" cy="38016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15686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CC7E11-6B41-C7C8-0A7D-C8119B3112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IR4: BGV gas profiles for Run 2 and HL-LHC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61DFC9-D847-AA4C-2F58-291C08F37F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3239920" cy="368022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BGV gas profile provided by TE-VSC for:</a:t>
            </a:r>
          </a:p>
          <a:p>
            <a:pPr lvl="1" algn="l"/>
            <a:r>
              <a:rPr lang="en-US" sz="2200" dirty="0"/>
              <a:t>BGV demonstrator </a:t>
            </a:r>
            <a:br>
              <a:rPr lang="en-US" sz="2200" dirty="0"/>
            </a:br>
            <a:r>
              <a:rPr lang="en-US" sz="2200" dirty="0"/>
              <a:t>(Run 2)</a:t>
            </a:r>
          </a:p>
          <a:p>
            <a:pPr lvl="1" algn="l"/>
            <a:r>
              <a:rPr lang="en-US" sz="2200" dirty="0"/>
              <a:t>HL-LHC BGV only</a:t>
            </a:r>
          </a:p>
          <a:p>
            <a:pPr lvl="1" algn="l"/>
            <a:r>
              <a:rPr lang="en-US" sz="2200" dirty="0"/>
              <a:t>HL-LHC BGV plus baseline residual gas in the beam pipe</a:t>
            </a:r>
            <a:endParaRPr lang="en-GB" sz="22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DC7F94E-B14E-16AB-DA47-5218453BD9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/>
              <a:t>G. Lerner, 12th HL-LHC Collaboration Meeting, 21/9/2022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E4B552A-DAD4-3211-8724-7D8674FEB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C2C613F-62BA-F7F7-710D-48D8B952B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3928" y="914783"/>
            <a:ext cx="4553184" cy="331487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E2B0049-5346-4328-ADED-5FBA5651B8C8}"/>
              </a:ext>
            </a:extLst>
          </p:cNvPr>
          <p:cNvSpPr txBox="1"/>
          <p:nvPr/>
        </p:nvSpPr>
        <p:spPr>
          <a:xfrm>
            <a:off x="6444208" y="3219822"/>
            <a:ext cx="2736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Input from A. </a:t>
            </a:r>
            <a:r>
              <a:rPr lang="en-US" sz="1400" dirty="0" err="1"/>
              <a:t>Galloro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597868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HL-LHC radiation level specification document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39552" y="1017573"/>
            <a:ext cx="5400160" cy="3680222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Radiation level specifications for electronics: </a:t>
            </a:r>
            <a:r>
              <a:rPr lang="en-US" sz="2000" dirty="0">
                <a:hlinkClick r:id="rId2"/>
              </a:rPr>
              <a:t>EDMS 2302154</a:t>
            </a:r>
            <a:r>
              <a:rPr lang="en-US" sz="2000" dirty="0"/>
              <a:t> (09/2020)</a:t>
            </a:r>
          </a:p>
          <a:p>
            <a:pPr algn="l"/>
            <a:r>
              <a:rPr lang="en-US" sz="2000" dirty="0">
                <a:solidFill>
                  <a:srgbClr val="00B050"/>
                </a:solidFill>
              </a:rPr>
              <a:t>Covered in EDMS 2302154:</a:t>
            </a:r>
          </a:p>
          <a:p>
            <a:pPr lvl="1" algn="l"/>
            <a:r>
              <a:rPr lang="en-US" sz="1600" dirty="0"/>
              <a:t>LHC DS and arcs, at the reference position of electronic racks (i.e., below the beamline)</a:t>
            </a:r>
          </a:p>
          <a:p>
            <a:pPr lvl="1" algn="l"/>
            <a:r>
              <a:rPr lang="en-US" sz="1600" dirty="0"/>
              <a:t>Shielded alcoves (with few exceptions)</a:t>
            </a:r>
          </a:p>
          <a:p>
            <a:pPr algn="l"/>
            <a:r>
              <a:rPr lang="en-US" sz="2000" dirty="0">
                <a:solidFill>
                  <a:schemeClr val="accent3"/>
                </a:solidFill>
              </a:rPr>
              <a:t>Not covered in EDMS 2302154:</a:t>
            </a:r>
          </a:p>
          <a:p>
            <a:pPr lvl="1" algn="l"/>
            <a:r>
              <a:rPr lang="en-US" sz="1600" dirty="0"/>
              <a:t>LSS areas (typically not hosting electronics)</a:t>
            </a:r>
          </a:p>
          <a:p>
            <a:pPr lvl="1" algn="l"/>
            <a:r>
              <a:rPr lang="en-US" sz="1600" dirty="0"/>
              <a:t>Radiation levels on equipment on (or close to) the beamline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588DA59-23A7-2B07-70E2-B37AE57C94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2160" y="698311"/>
            <a:ext cx="2880320" cy="393001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F3E74DD-6BE9-5F00-0241-A2370EAA6063}"/>
              </a:ext>
            </a:extLst>
          </p:cNvPr>
          <p:cNvSpPr txBox="1"/>
          <p:nvPr/>
        </p:nvSpPr>
        <p:spPr>
          <a:xfrm>
            <a:off x="2339752" y="3826133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accent3"/>
                </a:solidFill>
              </a:rPr>
              <a:t>→ </a:t>
            </a:r>
            <a:r>
              <a:rPr lang="en-US" sz="1800" b="1" dirty="0">
                <a:solidFill>
                  <a:schemeClr val="accent3"/>
                </a:solidFill>
              </a:rPr>
              <a:t>object of dedicated studies described in this talk </a:t>
            </a:r>
          </a:p>
        </p:txBody>
      </p:sp>
    </p:spTree>
    <p:extLst>
      <p:ext uri="{BB962C8B-B14F-4D97-AF65-F5344CB8AC3E}">
        <p14:creationId xmlns:p14="http://schemas.microsoft.com/office/powerpoint/2010/main" val="7600037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Radiation level specifications on cables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35141" y="851442"/>
            <a:ext cx="2905794" cy="2184720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en-US" sz="2300" b="1" dirty="0"/>
              <a:t>HL-LHC cable categories </a:t>
            </a:r>
            <a:r>
              <a:rPr lang="en-US" sz="2300" dirty="0"/>
              <a:t>defined based on FLUKA simulations in IR1-IR5 by M. </a:t>
            </a:r>
            <a:r>
              <a:rPr lang="en-US" sz="2300" dirty="0" err="1"/>
              <a:t>Sabaté</a:t>
            </a:r>
            <a:r>
              <a:rPr lang="en-US" sz="2300" dirty="0"/>
              <a:t> Gilarte, with a safety factor of 5 due to dose rate effects</a:t>
            </a:r>
          </a:p>
          <a:p>
            <a:pPr algn="l"/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B103CD2-60A2-3F86-6ABB-2565C44D951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921"/>
          <a:stretch/>
        </p:blipFill>
        <p:spPr>
          <a:xfrm>
            <a:off x="3606671" y="776662"/>
            <a:ext cx="5553091" cy="230350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894D15-7F10-3FC3-B417-AB0C5822B6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780" y="3129811"/>
            <a:ext cx="8496737" cy="1181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25E2D23-55F0-482E-6310-1D6F74928D0D}"/>
              </a:ext>
            </a:extLst>
          </p:cNvPr>
          <p:cNvSpPr txBox="1"/>
          <p:nvPr/>
        </p:nvSpPr>
        <p:spPr>
          <a:xfrm>
            <a:off x="6938474" y="3742271"/>
            <a:ext cx="16843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hlinkClick r:id="rId5"/>
              </a:rPr>
              <a:t>G. Lerner, WP15 meeting 09/2021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33D009A-A3FA-8D98-B79D-E4E238BF4CE7}"/>
              </a:ext>
            </a:extLst>
          </p:cNvPr>
          <p:cNvSpPr txBox="1"/>
          <p:nvPr/>
        </p:nvSpPr>
        <p:spPr>
          <a:xfrm>
            <a:off x="2088038" y="4390932"/>
            <a:ext cx="41401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/>
              <a:t>More on this in the </a:t>
            </a:r>
            <a:r>
              <a:rPr lang="en-US" sz="1600" b="1" i="1" dirty="0">
                <a:hlinkClick r:id="rId6"/>
              </a:rPr>
              <a:t>talk</a:t>
            </a:r>
            <a:r>
              <a:rPr lang="en-US" sz="1600" b="1" i="1" dirty="0"/>
              <a:t> by J. Gascon</a:t>
            </a:r>
            <a:endParaRPr lang="en-GB" sz="1600" b="1" i="1" dirty="0"/>
          </a:p>
        </p:txBody>
      </p:sp>
    </p:spTree>
    <p:extLst>
      <p:ext uri="{BB962C8B-B14F-4D97-AF65-F5344CB8AC3E}">
        <p14:creationId xmlns:p14="http://schemas.microsoft.com/office/powerpoint/2010/main" val="16768010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IP1-IP5: TID in the UPRs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929862"/>
            <a:ext cx="7920000" cy="2096046"/>
          </a:xfrm>
        </p:spPr>
        <p:txBody>
          <a:bodyPr>
            <a:normAutofit/>
          </a:bodyPr>
          <a:lstStyle/>
          <a:p>
            <a:pPr algn="l"/>
            <a:r>
              <a:rPr lang="en-US" sz="2000" dirty="0"/>
              <a:t>New </a:t>
            </a:r>
            <a:r>
              <a:rPr lang="en-US" sz="2000" b="1" dirty="0"/>
              <a:t>FLUKA simulations of Total Ionizing Dose (TID) at the ground floor of the UPRs </a:t>
            </a:r>
            <a:r>
              <a:rPr lang="en-US" sz="2000" dirty="0"/>
              <a:t>(M. Sabate Gilarte)</a:t>
            </a:r>
          </a:p>
          <a:p>
            <a:pPr algn="l"/>
            <a:r>
              <a:rPr lang="en-US" sz="2000" dirty="0"/>
              <a:t>Requested by EN-CV for fire damper equipment (</a:t>
            </a:r>
            <a:r>
              <a:rPr lang="en-US" sz="2000" dirty="0">
                <a:hlinkClick r:id="rId2"/>
              </a:rPr>
              <a:t>EDMS 2599444</a:t>
            </a:r>
            <a:r>
              <a:rPr lang="en-US" sz="2000" dirty="0"/>
              <a:t>)</a:t>
            </a:r>
          </a:p>
          <a:p>
            <a:pPr algn="l"/>
            <a:r>
              <a:rPr lang="en-US" sz="2000" dirty="0"/>
              <a:t>Focus on </a:t>
            </a:r>
            <a:r>
              <a:rPr lang="en-US" sz="2000" b="1" dirty="0">
                <a:solidFill>
                  <a:srgbClr val="FF0000"/>
                </a:solidFill>
              </a:rPr>
              <a:t>UPRs 13-53 </a:t>
            </a:r>
            <a:r>
              <a:rPr lang="en-US" sz="2000" dirty="0"/>
              <a:t>(left of P1-P5, closer to the IP center compared to UPRs 17-57):</a:t>
            </a:r>
          </a:p>
          <a:p>
            <a:pPr marL="0" indent="0" algn="l">
              <a:buNone/>
            </a:pPr>
            <a:endParaRPr lang="en-US" sz="20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BBFF8E7A-12E7-43B4-CC59-A190CB437714}"/>
              </a:ext>
            </a:extLst>
          </p:cNvPr>
          <p:cNvGrpSpPr/>
          <p:nvPr/>
        </p:nvGrpSpPr>
        <p:grpSpPr>
          <a:xfrm>
            <a:off x="4447894" y="3002046"/>
            <a:ext cx="4696106" cy="1617776"/>
            <a:chOff x="4447894" y="3002046"/>
            <a:chExt cx="4696106" cy="161777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02D5F376-70D5-E108-77D8-DD76F9FD024D}"/>
                </a:ext>
              </a:extLst>
            </p:cNvPr>
            <p:cNvGrpSpPr/>
            <p:nvPr/>
          </p:nvGrpSpPr>
          <p:grpSpPr>
            <a:xfrm>
              <a:off x="4447894" y="3002046"/>
              <a:ext cx="4696106" cy="1617776"/>
              <a:chOff x="4447894" y="3002046"/>
              <a:chExt cx="4696106" cy="1617776"/>
            </a:xfrm>
          </p:grpSpPr>
          <p:pic>
            <p:nvPicPr>
              <p:cNvPr id="1028" name="Picture 4" descr="New installations (in blue) at Point 5 (Cessy)">
                <a:extLst>
                  <a:ext uri="{FF2B5EF4-FFF2-40B4-BE49-F238E27FC236}">
                    <a16:creationId xmlns:a16="http://schemas.microsoft.com/office/drawing/2014/main" id="{C80D1169-CAAF-35F0-59A1-A50D8F5BD4C7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8421"/>
              <a:stretch/>
            </p:blipFill>
            <p:spPr bwMode="auto">
              <a:xfrm>
                <a:off x="4447894" y="3002046"/>
                <a:ext cx="4598906" cy="161777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64D69879-0762-2C60-59B4-C11F008A97CA}"/>
                  </a:ext>
                </a:extLst>
              </p:cNvPr>
              <p:cNvSpPr txBox="1"/>
              <p:nvPr/>
            </p:nvSpPr>
            <p:spPr>
              <a:xfrm>
                <a:off x="8179562" y="3439751"/>
                <a:ext cx="96443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rgbClr val="FF0000"/>
                    </a:solidFill>
                  </a:rPr>
                  <a:t>UPR53</a:t>
                </a:r>
                <a:endParaRPr lang="en-GB" b="1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225D5BB7-8F9F-F422-4E76-2E0F6BA1D620}"/>
                </a:ext>
              </a:extLst>
            </p:cNvPr>
            <p:cNvSpPr/>
            <p:nvPr/>
          </p:nvSpPr>
          <p:spPr>
            <a:xfrm>
              <a:off x="8244408" y="4011910"/>
              <a:ext cx="442392" cy="4320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09E0BE6-FBB6-FB00-AE17-E7BA21BC9C14}"/>
              </a:ext>
            </a:extLst>
          </p:cNvPr>
          <p:cNvGrpSpPr/>
          <p:nvPr/>
        </p:nvGrpSpPr>
        <p:grpSpPr>
          <a:xfrm>
            <a:off x="611999" y="2931790"/>
            <a:ext cx="3960001" cy="1831274"/>
            <a:chOff x="611999" y="2931790"/>
            <a:chExt cx="3960001" cy="1831274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4C38795-2517-566D-BD8D-15470BE1A48B}"/>
                </a:ext>
              </a:extLst>
            </p:cNvPr>
            <p:cNvGrpSpPr/>
            <p:nvPr/>
          </p:nvGrpSpPr>
          <p:grpSpPr>
            <a:xfrm>
              <a:off x="611999" y="2931790"/>
              <a:ext cx="3960001" cy="1624881"/>
              <a:chOff x="611999" y="2931790"/>
              <a:chExt cx="3960001" cy="1624881"/>
            </a:xfrm>
          </p:grpSpPr>
          <p:pic>
            <p:nvPicPr>
              <p:cNvPr id="1026" name="Picture 2" descr="New installations (in blue) at Point 1 (Meyrin)">
                <a:extLst>
                  <a:ext uri="{FF2B5EF4-FFF2-40B4-BE49-F238E27FC236}">
                    <a16:creationId xmlns:a16="http://schemas.microsoft.com/office/drawing/2014/main" id="{A715645A-EB66-3067-0E68-DD9A9D57785E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4348"/>
              <a:stretch/>
            </p:blipFill>
            <p:spPr bwMode="auto">
              <a:xfrm>
                <a:off x="611999" y="2931790"/>
                <a:ext cx="3960001" cy="1624881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16" name="Oval 15">
                <a:extLst>
                  <a:ext uri="{FF2B5EF4-FFF2-40B4-BE49-F238E27FC236}">
                    <a16:creationId xmlns:a16="http://schemas.microsoft.com/office/drawing/2014/main" id="{F2407A3C-D5A4-65ED-634A-C49868119838}"/>
                  </a:ext>
                </a:extLst>
              </p:cNvPr>
              <p:cNvSpPr/>
              <p:nvPr/>
            </p:nvSpPr>
            <p:spPr>
              <a:xfrm>
                <a:off x="3797902" y="3911337"/>
                <a:ext cx="442392" cy="432048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4F8C463E-E802-5BFA-44C6-1444CE94F9FA}"/>
                </a:ext>
              </a:extLst>
            </p:cNvPr>
            <p:cNvSpPr txBox="1"/>
            <p:nvPr/>
          </p:nvSpPr>
          <p:spPr>
            <a:xfrm>
              <a:off x="3483456" y="4393732"/>
              <a:ext cx="96443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rgbClr val="FF0000"/>
                  </a:solidFill>
                </a:rPr>
                <a:t>UPR13</a:t>
              </a:r>
              <a:endParaRPr lang="en-GB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116506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UPR13 FLUKA results – </a:t>
            </a:r>
            <a:r>
              <a:rPr lang="en-US" dirty="0">
                <a:hlinkClick r:id="rId2"/>
              </a:rPr>
              <a:t>EDMS 2599444</a:t>
            </a:r>
            <a:r>
              <a:rPr lang="en-US" dirty="0"/>
              <a:t> 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67E6F85-7D7A-263D-5B91-AC37B95013A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800" r="4980"/>
          <a:stretch/>
        </p:blipFill>
        <p:spPr>
          <a:xfrm>
            <a:off x="0" y="699209"/>
            <a:ext cx="6156176" cy="3795886"/>
          </a:xfrm>
          <a:prstGeom prst="rect">
            <a:avLst/>
          </a:prstGeom>
        </p:spPr>
      </p:pic>
      <p:sp>
        <p:nvSpPr>
          <p:cNvPr id="20" name="Espace réservé du contenu 8">
            <a:extLst>
              <a:ext uri="{FF2B5EF4-FFF2-40B4-BE49-F238E27FC236}">
                <a16:creationId xmlns:a16="http://schemas.microsoft.com/office/drawing/2014/main" id="{67D1FA15-2D09-2889-E34A-14D10C3211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28184" y="901411"/>
            <a:ext cx="2520280" cy="3865851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000" dirty="0"/>
              <a:t>Significant TID in UPR13, with highest levels close to the LHC tunnel</a:t>
            </a:r>
          </a:p>
          <a:p>
            <a:pPr algn="l"/>
            <a:r>
              <a:rPr lang="en-US" sz="2000" dirty="0"/>
              <a:t>The TID in UPR17 is much lower, due to the larger distance from IP1</a:t>
            </a:r>
          </a:p>
          <a:p>
            <a:pPr algn="l"/>
            <a:r>
              <a:rPr lang="en-US" sz="2000" dirty="0"/>
              <a:t>If possible, we recommend installing the equipment </a:t>
            </a:r>
            <a:r>
              <a:rPr lang="en-US" sz="2000" u="sng" dirty="0"/>
              <a:t>behind the wall indicated in the figure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0735A31-0BF4-2FDD-AB14-DE3E128EA4E3}"/>
              </a:ext>
            </a:extLst>
          </p:cNvPr>
          <p:cNvSpPr txBox="1"/>
          <p:nvPr/>
        </p:nvSpPr>
        <p:spPr>
          <a:xfrm>
            <a:off x="2092436" y="4397931"/>
            <a:ext cx="43924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>
                <a:solidFill>
                  <a:srgbClr val="FF0000"/>
                </a:solidFill>
              </a:rPr>
              <a:t>Similar situation in UPR53 (see backup)</a:t>
            </a:r>
            <a:endParaRPr lang="en-GB" sz="1600" i="1" dirty="0">
              <a:solidFill>
                <a:srgbClr val="FF0000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CD66470-B554-4EA9-4B91-69B8B491E7FA}"/>
              </a:ext>
            </a:extLst>
          </p:cNvPr>
          <p:cNvSpPr txBox="1"/>
          <p:nvPr/>
        </p:nvSpPr>
        <p:spPr>
          <a:xfrm>
            <a:off x="472696" y="639228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M. </a:t>
            </a:r>
            <a:r>
              <a:rPr lang="en-US" sz="1400" dirty="0" err="1"/>
              <a:t>Sabaté</a:t>
            </a:r>
            <a:r>
              <a:rPr lang="en-US" sz="1400" dirty="0"/>
              <a:t> Gilarte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85402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92448" cy="540000"/>
          </a:xfrm>
        </p:spPr>
        <p:txBody>
          <a:bodyPr/>
          <a:lstStyle/>
          <a:p>
            <a:r>
              <a:rPr lang="en-US" sz="2200" dirty="0"/>
              <a:t>IR1-IR5 (and more): TID on ODH sensors and flashing lights</a:t>
            </a:r>
            <a:endParaRPr lang="en-GB" sz="2200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731639"/>
            <a:ext cx="2879880" cy="3826824"/>
          </a:xfrm>
        </p:spPr>
        <p:txBody>
          <a:bodyPr>
            <a:normAutofit lnSpcReduction="10000"/>
          </a:bodyPr>
          <a:lstStyle/>
          <a:p>
            <a:pPr algn="l"/>
            <a:r>
              <a:rPr lang="en-GB" sz="2200" dirty="0"/>
              <a:t>TID specifications for ODH detectors and flashing lights, requested by EN-AA (</a:t>
            </a:r>
            <a:r>
              <a:rPr lang="en-GB" sz="2200" dirty="0">
                <a:hlinkClick r:id="rId2"/>
              </a:rPr>
              <a:t>EDMS 2718033</a:t>
            </a:r>
            <a:r>
              <a:rPr lang="en-GB" sz="2200" dirty="0"/>
              <a:t>-</a:t>
            </a:r>
            <a:r>
              <a:rPr lang="en-GB" sz="2200" dirty="0">
                <a:hlinkClick r:id="rId3"/>
              </a:rPr>
              <a:t>2636143</a:t>
            </a:r>
            <a:r>
              <a:rPr lang="en-GB" sz="2200" dirty="0"/>
              <a:t>) </a:t>
            </a:r>
          </a:p>
          <a:p>
            <a:pPr algn="l"/>
            <a:r>
              <a:rPr lang="en-US" sz="2200" dirty="0"/>
              <a:t>Highest TID in IR1-IR5, reaching up to 250 </a:t>
            </a:r>
            <a:r>
              <a:rPr lang="en-US" sz="2200" dirty="0" err="1"/>
              <a:t>kGy</a:t>
            </a:r>
            <a:r>
              <a:rPr lang="en-US" sz="2200" dirty="0"/>
              <a:t> / 4000 fb</a:t>
            </a:r>
            <a:r>
              <a:rPr lang="en-US" sz="2200" baseline="30000" dirty="0"/>
              <a:t>-1</a:t>
            </a:r>
            <a:r>
              <a:rPr lang="en-US" sz="2200" dirty="0"/>
              <a:t> near UJ53-57, much lower TID in other locations</a:t>
            </a:r>
          </a:p>
          <a:p>
            <a:pPr algn="l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051CB8-A21C-7601-C671-2E55E78441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98666" y="675000"/>
            <a:ext cx="3601810" cy="232663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0B179DC-A998-FC81-2925-47DEEBE7824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70818" y="2991872"/>
            <a:ext cx="5114731" cy="181146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E45E34F-D036-59F0-F172-174FB24D8B5E}"/>
              </a:ext>
            </a:extLst>
          </p:cNvPr>
          <p:cNvSpPr txBox="1"/>
          <p:nvPr/>
        </p:nvSpPr>
        <p:spPr>
          <a:xfrm>
            <a:off x="8261727" y="1067822"/>
            <a:ext cx="553998" cy="1382569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pPr algn="ctr"/>
            <a:r>
              <a:rPr lang="en-US" sz="1200" dirty="0"/>
              <a:t> M. </a:t>
            </a:r>
            <a:r>
              <a:rPr lang="en-US" sz="1200" dirty="0" err="1"/>
              <a:t>Sabaté</a:t>
            </a:r>
            <a:r>
              <a:rPr lang="en-US" sz="1200" dirty="0"/>
              <a:t> Gilarte, M. Cecchetto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136155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IR1: UPS16 radiation levels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539552" y="782753"/>
            <a:ext cx="8280480" cy="2149037"/>
          </a:xfrm>
        </p:spPr>
        <p:txBody>
          <a:bodyPr>
            <a:normAutofit fontScale="92500"/>
          </a:bodyPr>
          <a:lstStyle/>
          <a:p>
            <a:pPr algn="l"/>
            <a:r>
              <a:rPr lang="en-US" sz="2200" dirty="0"/>
              <a:t>UPS16 is foreseen to host FRAS equipment (DIOT, electronics)</a:t>
            </a:r>
          </a:p>
          <a:p>
            <a:pPr algn="l"/>
            <a:r>
              <a:rPr lang="en-US" sz="2200" dirty="0"/>
              <a:t>The FLUKA simulations can model the leakage of radiation from the tunnel, but </a:t>
            </a:r>
            <a:r>
              <a:rPr lang="en-US" sz="2200" u="sng" dirty="0"/>
              <a:t>the leakage from the ATLAS cavern is inaccurate</a:t>
            </a:r>
            <a:r>
              <a:rPr lang="en-US" sz="2200" dirty="0"/>
              <a:t> (as the </a:t>
            </a:r>
            <a:br>
              <a:rPr lang="en-US" sz="2200" dirty="0"/>
            </a:br>
            <a:r>
              <a:rPr lang="en-US" sz="2200" dirty="0"/>
              <a:t>ATLAS detector </a:t>
            </a:r>
            <a:br>
              <a:rPr lang="en-US" sz="2200" dirty="0"/>
            </a:br>
            <a:r>
              <a:rPr lang="en-US" sz="2200" dirty="0"/>
              <a:t>is not included </a:t>
            </a:r>
            <a:br>
              <a:rPr lang="en-US" sz="2200" dirty="0"/>
            </a:br>
            <a:r>
              <a:rPr lang="en-US" sz="2200" dirty="0"/>
              <a:t>in the geometry</a:t>
            </a:r>
            <a:endParaRPr lang="en-US" dirty="0"/>
          </a:p>
          <a:p>
            <a:pPr algn="l"/>
            <a:endParaRPr lang="en-US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4" name="Picture 3" descr="Chart, diagram&#10;&#10;Description automatically generated">
            <a:extLst>
              <a:ext uri="{FF2B5EF4-FFF2-40B4-BE49-F238E27FC236}">
                <a16:creationId xmlns:a16="http://schemas.microsoft.com/office/drawing/2014/main" id="{9F447B8D-0FB4-47FB-5CE0-6ACE5E301B2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750" t="7476" r="388" b="5755"/>
          <a:stretch/>
        </p:blipFill>
        <p:spPr>
          <a:xfrm>
            <a:off x="3129127" y="1971508"/>
            <a:ext cx="6014873" cy="269409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6F467C0-AAEF-F35F-CB83-F5A67C292E60}"/>
              </a:ext>
            </a:extLst>
          </p:cNvPr>
          <p:cNvSpPr txBox="1"/>
          <p:nvPr/>
        </p:nvSpPr>
        <p:spPr>
          <a:xfrm>
            <a:off x="381438" y="3124454"/>
            <a:ext cx="259228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b="1" dirty="0"/>
              <a:t>→</a:t>
            </a:r>
            <a:r>
              <a:rPr lang="en-US" sz="1800" dirty="0"/>
              <a:t> </a:t>
            </a:r>
            <a:r>
              <a:rPr lang="en-US" sz="1800" b="1" dirty="0" err="1"/>
              <a:t>BatMon</a:t>
            </a:r>
            <a:r>
              <a:rPr lang="en-US" b="1" dirty="0"/>
              <a:t> </a:t>
            </a:r>
            <a:r>
              <a:rPr lang="en-US" sz="1800" b="1" dirty="0"/>
              <a:t>deployed in 2022 on the ATLAS side of UPS16</a:t>
            </a:r>
            <a:br>
              <a:rPr lang="en-US" sz="1800" b="1" dirty="0"/>
            </a:br>
            <a:r>
              <a:rPr lang="en-US" sz="1800" b="1" dirty="0"/>
              <a:t>(waiting for data)</a:t>
            </a:r>
          </a:p>
          <a:p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BA9B344-43C6-12AC-04CF-45E0D2C7F64B}"/>
              </a:ext>
            </a:extLst>
          </p:cNvPr>
          <p:cNvSpPr txBox="1"/>
          <p:nvPr/>
        </p:nvSpPr>
        <p:spPr>
          <a:xfrm>
            <a:off x="7020272" y="2355726"/>
            <a:ext cx="10081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highlight>
                  <a:srgbClr val="C0C0C0"/>
                </a:highlight>
              </a:rPr>
              <a:t>UPS16</a:t>
            </a:r>
            <a:endParaRPr lang="en-GB" sz="1400" b="1" dirty="0">
              <a:highlight>
                <a:srgbClr val="C0C0C0"/>
              </a:highlight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17A3119-3596-F01B-AEA3-947012F492AE}"/>
              </a:ext>
            </a:extLst>
          </p:cNvPr>
          <p:cNvCxnSpPr>
            <a:cxnSpLocks/>
          </p:cNvCxnSpPr>
          <p:nvPr/>
        </p:nvCxnSpPr>
        <p:spPr>
          <a:xfrm flipV="1">
            <a:off x="2843808" y="2394468"/>
            <a:ext cx="1800200" cy="847534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81D7042A-0DD4-2010-5A80-46598CA61873}"/>
              </a:ext>
            </a:extLst>
          </p:cNvPr>
          <p:cNvSpPr txBox="1"/>
          <p:nvPr/>
        </p:nvSpPr>
        <p:spPr>
          <a:xfrm>
            <a:off x="4860032" y="4120545"/>
            <a:ext cx="32931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FLUKA simulation by M. </a:t>
            </a:r>
            <a:r>
              <a:rPr lang="en-US" sz="1400" dirty="0" err="1"/>
              <a:t>Sabaté</a:t>
            </a:r>
            <a:r>
              <a:rPr lang="en-US" sz="1400" dirty="0"/>
              <a:t> Gilarte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518621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83C67BE-56EA-A8A3-612C-C2F4E8FCE0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568" y="2754793"/>
            <a:ext cx="3528392" cy="1793824"/>
          </a:xfrm>
          <a:prstGeom prst="rect">
            <a:avLst/>
          </a:prstGeom>
        </p:spPr>
      </p:pic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IR4: beam-gas detectors as a radiation source</a:t>
            </a:r>
            <a:endParaRPr lang="en-GB" dirty="0"/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>
          <a:xfrm>
            <a:off x="612000" y="835744"/>
            <a:ext cx="7920000" cy="3680222"/>
          </a:xfrm>
        </p:spPr>
        <p:txBody>
          <a:bodyPr>
            <a:normAutofit/>
          </a:bodyPr>
          <a:lstStyle/>
          <a:p>
            <a:pPr algn="l"/>
            <a:r>
              <a:rPr lang="en-US" sz="2200" dirty="0"/>
              <a:t>FLUKA simulations have been carried out to analyze the radiation levels generated by the beam-gas detectors in IP4</a:t>
            </a:r>
          </a:p>
          <a:p>
            <a:pPr algn="l"/>
            <a:r>
              <a:rPr lang="en-US" sz="2200" dirty="0"/>
              <a:t>Presentation at </a:t>
            </a:r>
            <a:r>
              <a:rPr lang="en-US" sz="2200" dirty="0">
                <a:hlinkClick r:id="rId3"/>
              </a:rPr>
              <a:t>150th TCC</a:t>
            </a:r>
            <a:r>
              <a:rPr lang="en-US" sz="2200" dirty="0"/>
              <a:t> (February 2022) by D. Prelipcean</a:t>
            </a:r>
          </a:p>
          <a:p>
            <a:pPr algn="l"/>
            <a:r>
              <a:rPr lang="en-US" sz="2200" dirty="0"/>
              <a:t>Radiation levels proportional to the beam intensity and to the integral of the pressure profile along z: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93BE573-9571-0371-B705-5FBD08C19F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noProof="0" dirty="0"/>
              <a:t>G. Lerner, 12th HL-LHC Collaboration Meeting, 21/9/2022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BA8363F-E092-29D1-E58C-52B2A9913C3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462" b="3387"/>
          <a:stretch/>
        </p:blipFill>
        <p:spPr>
          <a:xfrm>
            <a:off x="4187552" y="2854114"/>
            <a:ext cx="4973475" cy="18225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37883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schemas.microsoft.com/office/2006/metadata/properties"/>
    <ds:schemaRef ds:uri="http://schemas.microsoft.com/office/2006/documentManagement/types"/>
    <ds:schemaRef ds:uri="http://purl.org/dc/elements/1.1/"/>
    <ds:schemaRef ds:uri="8946e33d-fd2f-4ae4-8ee9-d90c129cdf9e"/>
    <ds:schemaRef ds:uri="http://purl.org/dc/terms/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7945</TotalTime>
  <Words>1639</Words>
  <Application>Microsoft Office PowerPoint</Application>
  <PresentationFormat>On-screen Show (16:9)</PresentationFormat>
  <Paragraphs>156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5" baseType="lpstr">
      <vt:lpstr>Arial</vt:lpstr>
      <vt:lpstr>Calibri</vt:lpstr>
      <vt:lpstr>Wingdings</vt:lpstr>
      <vt:lpstr>Thème Office</vt:lpstr>
      <vt:lpstr>Update on HL-LHC radiation levels</vt:lpstr>
      <vt:lpstr>Introduction</vt:lpstr>
      <vt:lpstr>HL-LHC radiation level specification document</vt:lpstr>
      <vt:lpstr>Radiation level specifications on cables</vt:lpstr>
      <vt:lpstr>IP1-IP5: TID in the UPRs</vt:lpstr>
      <vt:lpstr>UPR13 FLUKA results – EDMS 2599444 </vt:lpstr>
      <vt:lpstr>IR1-IR5 (and more): TID on ODH sensors and flashing lights</vt:lpstr>
      <vt:lpstr>IR1: UPS16 radiation levels</vt:lpstr>
      <vt:lpstr>IR4: beam-gas detectors as a radiation source</vt:lpstr>
      <vt:lpstr>IR4: Run 2 BLM TID near the BGV</vt:lpstr>
      <vt:lpstr>IR4: Run 2 FLUKA-data comparison for BLMs</vt:lpstr>
      <vt:lpstr>IR4: HL-LHC projections (preliminary)</vt:lpstr>
      <vt:lpstr>IR7: radiation levels in UJ76 at L1</vt:lpstr>
      <vt:lpstr>IR8: previous work</vt:lpstr>
      <vt:lpstr>IR8 energy deposition studies</vt:lpstr>
      <vt:lpstr>IR8: radiation level specifications in the UAs</vt:lpstr>
      <vt:lpstr>IP8 Pb-Pb operation with orbit bumps</vt:lpstr>
      <vt:lpstr>Summary</vt:lpstr>
      <vt:lpstr>BACKUP</vt:lpstr>
      <vt:lpstr>UPR53 FLUKA results – EDMS 2599444 </vt:lpstr>
      <vt:lpstr>IR4: BGV gas profiles for Run 2 and HL-LHC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HiLumi-Pres-Template-16-9-2logo-v2</dc:title>
  <dc:creator>André-Pierre OLIVIER</dc:creator>
  <cp:lastModifiedBy>Giuseppe Lerner</cp:lastModifiedBy>
  <cp:revision>103</cp:revision>
  <dcterms:created xsi:type="dcterms:W3CDTF">2016-02-12T09:02:01Z</dcterms:created>
  <dcterms:modified xsi:type="dcterms:W3CDTF">2022-09-20T20:57:28Z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