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>
  <p:sldMasterIdLst>
    <p:sldMasterId id="2147483682" r:id="rId4"/>
  </p:sldMasterIdLst>
  <p:notesMasterIdLst>
    <p:notesMasterId r:id="rId36"/>
  </p:notesMasterIdLst>
  <p:handoutMasterIdLst>
    <p:handoutMasterId r:id="rId37"/>
  </p:handoutMasterIdLst>
  <p:sldIdLst>
    <p:sldId id="477" r:id="rId5"/>
    <p:sldId id="494" r:id="rId6"/>
    <p:sldId id="437" r:id="rId7"/>
    <p:sldId id="487" r:id="rId8"/>
    <p:sldId id="484" r:id="rId9"/>
    <p:sldId id="485" r:id="rId10"/>
    <p:sldId id="482" r:id="rId11"/>
    <p:sldId id="488" r:id="rId12"/>
    <p:sldId id="453" r:id="rId13"/>
    <p:sldId id="425" r:id="rId14"/>
    <p:sldId id="486" r:id="rId15"/>
    <p:sldId id="491" r:id="rId16"/>
    <p:sldId id="481" r:id="rId17"/>
    <p:sldId id="493" r:id="rId18"/>
    <p:sldId id="495" r:id="rId19"/>
    <p:sldId id="496" r:id="rId20"/>
    <p:sldId id="438" r:id="rId21"/>
    <p:sldId id="443" r:id="rId22"/>
    <p:sldId id="440" r:id="rId23"/>
    <p:sldId id="441" r:id="rId24"/>
    <p:sldId id="442" r:id="rId25"/>
    <p:sldId id="489" r:id="rId26"/>
    <p:sldId id="490" r:id="rId27"/>
    <p:sldId id="497" r:id="rId28"/>
    <p:sldId id="499" r:id="rId29"/>
    <p:sldId id="492" r:id="rId30"/>
    <p:sldId id="498" r:id="rId31"/>
    <p:sldId id="451" r:id="rId32"/>
    <p:sldId id="447" r:id="rId33"/>
    <p:sldId id="448" r:id="rId34"/>
    <p:sldId id="439" r:id="rId35"/>
  </p:sldIdLst>
  <p:sldSz cx="12192000" cy="6858000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Benoit Delille" initials="BD" lastIdx="1" clrIdx="0">
    <p:extLst>
      <p:ext uri="{19B8F6BF-5375-455C-9EA6-DF929625EA0E}">
        <p15:presenceInfo xmlns:p15="http://schemas.microsoft.com/office/powerpoint/2012/main" userId="S-1-5-21-1526224874-1540688658-1361462980-71796" providerId="AD"/>
      </p:ext>
    </p:extLst>
  </p:cmAuthor>
  <p:cmAuthor id="2" name="Markus Zerlauth" initials="MZ" lastIdx="1" clrIdx="1">
    <p:extLst>
      <p:ext uri="{19B8F6BF-5375-455C-9EA6-DF929625EA0E}">
        <p15:presenceInfo xmlns:p15="http://schemas.microsoft.com/office/powerpoint/2012/main" userId="S::markus.zerlauth@cern.ch::5f12ab63-b3c0-438f-8c94-e72fc022f9fe" providerId="AD"/>
      </p:ext>
    </p:extLst>
  </p:cmAuthor>
  <p:cmAuthor id="3" name="Michele Modena" initials="MM" lastIdx="2" clrIdx="2">
    <p:extLst>
      <p:ext uri="{19B8F6BF-5375-455C-9EA6-DF929625EA0E}">
        <p15:presenceInfo xmlns:p15="http://schemas.microsoft.com/office/powerpoint/2012/main" userId="S-1-5-21-1526224874-1540688658-1361462980-31580" providerId="AD"/>
      </p:ext>
    </p:extLst>
  </p:cmAuthor>
  <p:cmAuthor id="4" name="Giovanna Vandoni" initials="GV" lastIdx="7" clrIdx="3">
    <p:extLst>
      <p:ext uri="{19B8F6BF-5375-455C-9EA6-DF929625EA0E}">
        <p15:presenceInfo xmlns:p15="http://schemas.microsoft.com/office/powerpoint/2012/main" userId="S-1-5-21-1526224874-1540688658-1361462980-29540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4BCD9"/>
    <a:srgbClr val="3DA9CF"/>
    <a:srgbClr val="D0F0D0"/>
    <a:srgbClr val="CC3399"/>
    <a:srgbClr val="385CB4"/>
    <a:srgbClr val="800000"/>
    <a:srgbClr val="0033CC"/>
    <a:srgbClr val="E2C5FF"/>
    <a:srgbClr val="5A5A5A"/>
    <a:srgbClr val="66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Estilo Claro 1 - Destaqu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0660B408-B3CF-4A94-85FC-2B1E0A45F4A2}" styleName="Dark Style 2 - Accent 1/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921" autoAdjust="0"/>
    <p:restoredTop sz="94265" autoAdjust="0"/>
  </p:normalViewPr>
  <p:slideViewPr>
    <p:cSldViewPr>
      <p:cViewPr>
        <p:scale>
          <a:sx n="75" d="100"/>
          <a:sy n="75" d="100"/>
        </p:scale>
        <p:origin x="768" y="10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50" d="100"/>
        <a:sy n="5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presProps" Target="presProps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tableStyles" Target="tableStyles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handoutMaster" Target="handoutMasters/handoutMaster1.xml"/><Relationship Id="rId40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2776681-977F-467F-8793-55D6485C67CC}" type="datetimeFigureOut">
              <a:rPr lang="en-GB" smtClean="0"/>
              <a:t>20/09/2022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36DA35E-04FD-4430-BB3A-61F3F668D92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853870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19C8B52-317C-4F0F-9897-2681936E3520}" type="datetimeFigureOut">
              <a:rPr lang="en-GB" smtClean="0"/>
              <a:t>20/09/2022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C24540B-67FB-4228-9216-5D24E6BAED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160071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68817C-3819-464B-BDD2-32372A10A91D}" type="slidenum">
              <a:rPr lang="en-GB" smtClean="0"/>
              <a:pPr/>
              <a:t>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2462553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C24540B-67FB-4228-9216-5D24E6BAEDF6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293173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828800" y="2819400"/>
            <a:ext cx="96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/>
              <a:t>Presentation title - line 1 - Arial 30pt - bold HiLumi dark grey - line 2</a:t>
            </a:r>
            <a:br>
              <a:rPr lang="en-GB" noProof="0"/>
            </a:br>
            <a:r>
              <a:rPr lang="en-GB" noProof="0"/>
              <a:t>line 3</a:t>
            </a:r>
            <a:br>
              <a:rPr lang="en-GB" noProof="0"/>
            </a:br>
            <a:r>
              <a:rPr lang="en-GB" noProof="0"/>
              <a:t>line 4  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828800" y="4800600"/>
            <a:ext cx="864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1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1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3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20800" y="6356350"/>
            <a:ext cx="8920000" cy="36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en-GB" dirty="0" err="1">
                <a:solidFill>
                  <a:srgbClr val="64BCD9"/>
                </a:solidFill>
              </a:rPr>
              <a:t>Hilumi</a:t>
            </a:r>
            <a:r>
              <a:rPr lang="en-GB" dirty="0">
                <a:solidFill>
                  <a:srgbClr val="64BCD9"/>
                </a:solidFill>
              </a:rPr>
              <a:t> EVM discussion - WP13.1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11582400" y="6356350"/>
            <a:ext cx="48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>
                <a:solidFill>
                  <a:srgbClr val="64BCD9"/>
                </a:solidFill>
              </a:rPr>
              <a:pPr/>
              <a:t>‹#›</a:t>
            </a:fld>
            <a:endParaRPr lang="fr-FR" dirty="0">
              <a:solidFill>
                <a:srgbClr val="64BCD9"/>
              </a:solidFill>
            </a:endParaRPr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828800" y="673710"/>
            <a:ext cx="5047152" cy="1534388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828800" y="5899150"/>
            <a:ext cx="8640000" cy="349250"/>
          </a:xfrm>
        </p:spPr>
        <p:txBody>
          <a:bodyPr>
            <a:normAutofit/>
          </a:bodyPr>
          <a:lstStyle>
            <a:lvl1pPr marL="342891" marR="0" indent="-342891" algn="l" defTabSz="457189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891" marR="0" lvl="0" indent="-342891" algn="l" defTabSz="457189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3760656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816000" y="1219205"/>
            <a:ext cx="10560000" cy="4906963"/>
          </a:xfrm>
        </p:spPr>
        <p:txBody>
          <a:bodyPr lIns="0" tIns="0" rIns="0" bIns="0"/>
          <a:lstStyle/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2540000" y="6356350"/>
            <a:ext cx="8836000" cy="360000"/>
          </a:xfrm>
        </p:spPr>
        <p:txBody>
          <a:bodyPr/>
          <a:lstStyle/>
          <a:p>
            <a:r>
              <a:rPr lang="en-GB" dirty="0" err="1">
                <a:solidFill>
                  <a:srgbClr val="64BCD9"/>
                </a:solidFill>
              </a:rPr>
              <a:t>Hilumi</a:t>
            </a:r>
            <a:r>
              <a:rPr lang="en-GB" dirty="0">
                <a:solidFill>
                  <a:srgbClr val="64BCD9"/>
                </a:solidFill>
              </a:rPr>
              <a:t> EVM discussion - WP13.1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>
                <a:solidFill>
                  <a:srgbClr val="64BCD9"/>
                </a:solidFill>
              </a:rPr>
              <a:pPr/>
              <a:t>‹#›</a:t>
            </a:fld>
            <a:endParaRPr lang="fr-FR">
              <a:solidFill>
                <a:srgbClr val="64BCD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87186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609600" y="1215232"/>
            <a:ext cx="5386917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609600" y="2057400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6193370" y="1215232"/>
            <a:ext cx="5389033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6193370" y="2057400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2540000" y="6356350"/>
            <a:ext cx="8836000" cy="360000"/>
          </a:xfrm>
        </p:spPr>
        <p:txBody>
          <a:bodyPr/>
          <a:lstStyle/>
          <a:p>
            <a:r>
              <a:rPr lang="en-GB" dirty="0" err="1">
                <a:solidFill>
                  <a:srgbClr val="64BCD9"/>
                </a:solidFill>
              </a:rPr>
              <a:t>Hilumi</a:t>
            </a:r>
            <a:r>
              <a:rPr lang="en-GB" dirty="0">
                <a:solidFill>
                  <a:srgbClr val="64BCD9"/>
                </a:solidFill>
              </a:rPr>
              <a:t> EVM discussion - WP13.1</a:t>
            </a: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>
                <a:solidFill>
                  <a:srgbClr val="64BCD9"/>
                </a:solidFill>
              </a:rPr>
              <a:pPr/>
              <a:t>‹#›</a:t>
            </a:fld>
            <a:endParaRPr lang="fr-FR">
              <a:solidFill>
                <a:srgbClr val="64BCD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31254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2540000" y="6356350"/>
            <a:ext cx="8836000" cy="360000"/>
          </a:xfrm>
        </p:spPr>
        <p:txBody>
          <a:bodyPr/>
          <a:lstStyle/>
          <a:p>
            <a:r>
              <a:rPr lang="en-GB" dirty="0" err="1">
                <a:solidFill>
                  <a:srgbClr val="64BCD9"/>
                </a:solidFill>
              </a:rPr>
              <a:t>Hilumi</a:t>
            </a:r>
            <a:r>
              <a:rPr lang="en-GB" dirty="0">
                <a:solidFill>
                  <a:srgbClr val="64BCD9"/>
                </a:solidFill>
              </a:rPr>
              <a:t> EVM discussion - WP13.1 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>
                <a:solidFill>
                  <a:srgbClr val="64BCD9"/>
                </a:solidFill>
              </a:rPr>
              <a:pPr/>
              <a:t>‹#›</a:t>
            </a:fld>
            <a:endParaRPr lang="fr-FR">
              <a:solidFill>
                <a:srgbClr val="64BCD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99120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2641600" y="6356350"/>
            <a:ext cx="8737600" cy="360000"/>
          </a:xfrm>
        </p:spPr>
        <p:txBody>
          <a:bodyPr/>
          <a:lstStyle/>
          <a:p>
            <a:r>
              <a:rPr lang="en-GB" dirty="0" err="1">
                <a:solidFill>
                  <a:srgbClr val="64BCD9"/>
                </a:solidFill>
              </a:rPr>
              <a:t>Hilumi</a:t>
            </a:r>
            <a:r>
              <a:rPr lang="en-GB" dirty="0">
                <a:solidFill>
                  <a:srgbClr val="64BCD9"/>
                </a:solidFill>
              </a:rPr>
              <a:t> EVM discussion - WP13.1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>
                <a:solidFill>
                  <a:srgbClr val="64BCD9"/>
                </a:solidFill>
              </a:rPr>
              <a:pPr/>
              <a:t>‹#›</a:t>
            </a:fld>
            <a:endParaRPr lang="fr-FR">
              <a:solidFill>
                <a:srgbClr val="64BCD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40568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816000" y="457200"/>
            <a:ext cx="10560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816000" y="5105400"/>
            <a:ext cx="10560000" cy="990600"/>
          </a:xfrm>
        </p:spPr>
        <p:txBody>
          <a:bodyPr/>
          <a:lstStyle>
            <a:lvl1pPr marL="0" indent="0">
              <a:buNone/>
              <a:defRPr sz="1400"/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en-GB" noProof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2641600" y="6356350"/>
            <a:ext cx="8734400" cy="360000"/>
          </a:xfrm>
        </p:spPr>
        <p:txBody>
          <a:bodyPr/>
          <a:lstStyle/>
          <a:p>
            <a:r>
              <a:rPr lang="en-GB" dirty="0" err="1">
                <a:solidFill>
                  <a:srgbClr val="64BCD9"/>
                </a:solidFill>
              </a:rPr>
              <a:t>Hilumi</a:t>
            </a:r>
            <a:r>
              <a:rPr lang="en-GB" dirty="0">
                <a:solidFill>
                  <a:srgbClr val="64BCD9"/>
                </a:solidFill>
              </a:rPr>
              <a:t> EVM discussion - WP13.1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>
                <a:solidFill>
                  <a:srgbClr val="64BCD9"/>
                </a:solidFill>
              </a:rPr>
              <a:pPr/>
              <a:t>‹#›</a:t>
            </a:fld>
            <a:endParaRPr lang="fr-FR">
              <a:solidFill>
                <a:srgbClr val="64BCD9"/>
              </a:solidFill>
            </a:endParaRPr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818068" y="4648200"/>
            <a:ext cx="10557933" cy="38100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Image title</a:t>
            </a:r>
          </a:p>
        </p:txBody>
      </p:sp>
    </p:spTree>
    <p:extLst>
      <p:ext uri="{BB962C8B-B14F-4D97-AF65-F5344CB8AC3E}">
        <p14:creationId xmlns:p14="http://schemas.microsoft.com/office/powerpoint/2010/main" val="1293364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802400" y="2709000"/>
            <a:ext cx="85872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/>
              <a:t>Thank you message....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625600" y="6356350"/>
            <a:ext cx="8764000" cy="360000"/>
          </a:xfrm>
        </p:spPr>
        <p:txBody>
          <a:bodyPr/>
          <a:lstStyle/>
          <a:p>
            <a:r>
              <a:rPr lang="en-GB" dirty="0" err="1">
                <a:solidFill>
                  <a:srgbClr val="64BCD9"/>
                </a:solidFill>
              </a:rPr>
              <a:t>Hilumi</a:t>
            </a:r>
            <a:r>
              <a:rPr lang="en-GB" dirty="0">
                <a:solidFill>
                  <a:srgbClr val="64BCD9"/>
                </a:solidFill>
              </a:rPr>
              <a:t> EVM discussion - WP13.1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>
                <a:solidFill>
                  <a:srgbClr val="64BCD9"/>
                </a:solidFill>
              </a:rPr>
              <a:pPr/>
              <a:t>‹#›</a:t>
            </a:fld>
            <a:endParaRPr lang="fr-FR" dirty="0">
              <a:solidFill>
                <a:srgbClr val="64BCD9"/>
              </a:solidFill>
            </a:endParaRPr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828800" y="673710"/>
            <a:ext cx="5047152" cy="1534388"/>
          </a:xfrm>
          <a:prstGeom prst="rect">
            <a:avLst/>
          </a:prstGeom>
        </p:spPr>
      </p:pic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802400" y="4953000"/>
            <a:ext cx="85872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/>
              <a:t>Credits if needed: reference 1, reference 2 ...</a:t>
            </a:r>
          </a:p>
        </p:txBody>
      </p:sp>
    </p:spTree>
    <p:extLst>
      <p:ext uri="{BB962C8B-B14F-4D97-AF65-F5344CB8AC3E}">
        <p14:creationId xmlns:p14="http://schemas.microsoft.com/office/powerpoint/2010/main" val="29693911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userDrawn="1">
  <p:cSld name="Default Al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 hasCustomPrompt="1"/>
          </p:nvPr>
        </p:nvSpPr>
        <p:spPr bwMode="auto"/>
        <p:txBody>
          <a:bodyPr/>
          <a:lstStyle/>
          <a:p>
            <a:pPr>
              <a:defRPr/>
            </a:pPr>
            <a:r>
              <a:t>Slide Title</a:t>
            </a:r>
            <a:endParaRPr lang="en-US"/>
          </a:p>
        </p:txBody>
      </p:sp>
      <p:sp>
        <p:nvSpPr>
          <p:cNvPr id="5" name="Date Placeholder 2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 bwMode="auto">
          <a:xfrm>
            <a:off x="5879976" y="6356350"/>
            <a:ext cx="5496024" cy="360000"/>
          </a:xfrm>
        </p:spPr>
        <p:txBody>
          <a:bodyPr anchor="ctr"/>
          <a:lstStyle>
            <a:lvl1pPr>
              <a:defRPr lang="en-GB" dirty="0" smtClean="0"/>
            </a:lvl1pPr>
          </a:lstStyle>
          <a:p>
            <a:pPr>
              <a:defRPr/>
            </a:pPr>
            <a:r>
              <a:rPr lang="en-GB"/>
              <a:t>12th HL-LHC Collaboration Meeting, Uppsala (Sweden), 19-22 September 2022</a:t>
            </a:r>
          </a:p>
          <a:p>
            <a:pPr>
              <a:defRPr/>
            </a:pPr>
            <a:endParaRPr lang="en-GB"/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8D6C380F-326D-3C40-9EE7-7FBAB0953422}" type="slidenum">
              <a:rPr lang="en-US"/>
              <a:t>‹#›</a:t>
            </a:fld>
            <a:endParaRPr lang="en-US" dirty="0"/>
          </a:p>
        </p:txBody>
      </p:sp>
      <p:sp>
        <p:nvSpPr>
          <p:cNvPr id="8" name="Content Placeholder 6"/>
          <p:cNvSpPr>
            <a:spLocks noGrp="1"/>
          </p:cNvSpPr>
          <p:nvPr>
            <p:ph sz="quarter" idx="13" hasCustomPrompt="1"/>
          </p:nvPr>
        </p:nvSpPr>
        <p:spPr bwMode="auto">
          <a:xfrm>
            <a:off x="609601" y="1245522"/>
            <a:ext cx="10968567" cy="4821904"/>
          </a:xfrm>
        </p:spPr>
        <p:txBody>
          <a:bodyPr/>
          <a:lstStyle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</a:lstStyle>
          <a:p>
            <a:pPr lvl="0">
              <a:defRPr/>
            </a:pPr>
            <a:r>
              <a:t>Slide text first level</a:t>
            </a:r>
          </a:p>
          <a:p>
            <a:pPr lvl="1">
              <a:defRPr/>
            </a:pPr>
            <a:r>
              <a:t>Slide text second level</a:t>
            </a:r>
          </a:p>
          <a:p>
            <a:pPr lvl="2">
              <a:defRPr/>
            </a:pPr>
            <a:r>
              <a:t>Slide text third level</a:t>
            </a:r>
          </a:p>
          <a:p>
            <a:pPr lvl="3">
              <a:defRPr/>
            </a:pPr>
            <a:r>
              <a:t>Slide text fourth level</a:t>
            </a:r>
          </a:p>
        </p:txBody>
      </p:sp>
      <p:sp>
        <p:nvSpPr>
          <p:cNvPr id="2" name="Footer Placeholder 3">
            <a:extLst>
              <a:ext uri="{FF2B5EF4-FFF2-40B4-BE49-F238E27FC236}">
                <a16:creationId xmlns:a16="http://schemas.microsoft.com/office/drawing/2014/main" id="{B0CA9CFB-1937-EDDC-8B68-D8A85FD99080}"/>
              </a:ext>
            </a:extLst>
          </p:cNvPr>
          <p:cNvSpPr txBox="1">
            <a:spLocks/>
          </p:cNvSpPr>
          <p:nvPr userDrawn="1"/>
        </p:nvSpPr>
        <p:spPr bwMode="auto">
          <a:xfrm>
            <a:off x="1847528" y="6356350"/>
            <a:ext cx="3826048" cy="360000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914400" rtl="0" eaLnBrk="1" latinLnBrk="0" hangingPunct="1">
              <a:defRPr lang="en-GB" sz="1200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defRPr/>
            </a:pPr>
            <a:r>
              <a:rPr lang="en-GB" dirty="0"/>
              <a:t>WP13.1 – Christos Zamantzas</a:t>
            </a:r>
          </a:p>
          <a:p>
            <a:pPr>
              <a:defRPr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645845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0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16000" y="180000"/>
            <a:ext cx="1056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16000" y="1371601"/>
            <a:ext cx="1056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641600" y="6356350"/>
            <a:ext cx="87344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pPr defTabSz="457189"/>
            <a:r>
              <a:rPr lang="en-GB" dirty="0" err="1">
                <a:solidFill>
                  <a:srgbClr val="64BCD9"/>
                </a:solidFill>
              </a:rPr>
              <a:t>Hilumi</a:t>
            </a:r>
            <a:r>
              <a:rPr lang="en-GB" dirty="0">
                <a:solidFill>
                  <a:srgbClr val="64BCD9"/>
                </a:solidFill>
              </a:rPr>
              <a:t> EVM discussion - WP13.1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11582400" y="6356350"/>
            <a:ext cx="48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pPr defTabSz="457189"/>
            <a:fld id="{BFDCA1C4-9514-7B4F-976F-D92F7E296653}" type="slidenum">
              <a:rPr lang="fr-FR" smtClean="0">
                <a:solidFill>
                  <a:srgbClr val="64BCD9"/>
                </a:solidFill>
              </a:rPr>
              <a:pPr defTabSz="457189"/>
              <a:t>‹#›</a:t>
            </a:fld>
            <a:endParaRPr lang="fr-FR" dirty="0">
              <a:solidFill>
                <a:srgbClr val="64BCD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68580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4" r:id="rId2"/>
    <p:sldLayoutId id="2147483685" r:id="rId3"/>
    <p:sldLayoutId id="2147483686" r:id="rId4"/>
    <p:sldLayoutId id="2147483687" r:id="rId5"/>
    <p:sldLayoutId id="2147483688" r:id="rId6"/>
    <p:sldLayoutId id="2147483689" r:id="rId7"/>
    <p:sldLayoutId id="2147483690" r:id="rId8"/>
  </p:sldLayoutIdLst>
  <p:hf hdr="0" dt="0"/>
  <p:txStyles>
    <p:titleStyle>
      <a:lvl1pPr algn="ctr" defTabSz="457189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891" indent="-342891" algn="l" defTabSz="457189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32" indent="-285744" algn="l" defTabSz="457189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2971" indent="-228594" algn="l" defTabSz="457189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160" indent="-228594" algn="l" defTabSz="457189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349" indent="-228594" algn="l" defTabSz="457189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537" indent="-228594" algn="l" defTabSz="45718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45718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45718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45718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s://indico.cern.ch/event/1161569/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23.png"/><Relationship Id="rId4" Type="http://schemas.openxmlformats.org/officeDocument/2006/relationships/image" Target="../media/image22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7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indico.cern.ch/event/1198481/" TargetMode="Externa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11" Type="http://schemas.openxmlformats.org/officeDocument/2006/relationships/image" Target="../media/image12.png"/><Relationship Id="rId5" Type="http://schemas.openxmlformats.org/officeDocument/2006/relationships/image" Target="../media/image6.jpeg"/><Relationship Id="rId10" Type="http://schemas.openxmlformats.org/officeDocument/2006/relationships/image" Target="../media/image11.png"/><Relationship Id="rId4" Type="http://schemas.openxmlformats.org/officeDocument/2006/relationships/image" Target="../media/image5.png"/><Relationship Id="rId9" Type="http://schemas.openxmlformats.org/officeDocument/2006/relationships/image" Target="../media/image10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44.png"/><Relationship Id="rId4" Type="http://schemas.openxmlformats.org/officeDocument/2006/relationships/image" Target="../media/image43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3.png"/><Relationship Id="rId3" Type="http://schemas.openxmlformats.org/officeDocument/2006/relationships/image" Target="../media/image48.png"/><Relationship Id="rId7" Type="http://schemas.openxmlformats.org/officeDocument/2006/relationships/image" Target="../media/image52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1.png"/><Relationship Id="rId5" Type="http://schemas.openxmlformats.org/officeDocument/2006/relationships/image" Target="../media/image50.emf"/><Relationship Id="rId4" Type="http://schemas.openxmlformats.org/officeDocument/2006/relationships/image" Target="../media/image49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4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6.png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12B3AD-4F7B-66D8-D999-41DC108CF03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828800" y="2819400"/>
            <a:ext cx="9600000" cy="897632"/>
          </a:xfrm>
        </p:spPr>
        <p:txBody>
          <a:bodyPr/>
          <a:lstStyle/>
          <a:p>
            <a:r>
              <a:rPr lang="en-GB" sz="3200" dirty="0"/>
              <a:t>BLM ASIC performance and future plans </a:t>
            </a:r>
            <a:br>
              <a:rPr lang="en-GB" sz="3200" dirty="0"/>
            </a:br>
            <a:endParaRPr lang="en-GB" sz="320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9938BB6-A9B6-5636-C46F-73D1C3D40F0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828800" y="4005064"/>
            <a:ext cx="8299648" cy="1656184"/>
          </a:xfrm>
        </p:spPr>
        <p:txBody>
          <a:bodyPr>
            <a:noAutofit/>
          </a:bodyPr>
          <a:lstStyle/>
          <a:p>
            <a:r>
              <a:rPr lang="en-GB" sz="1800" dirty="0"/>
              <a:t>Christos Zamantzas (SY-BI) on behalf of WP13.1</a:t>
            </a:r>
          </a:p>
          <a:p>
            <a:endParaRPr lang="en-GB" sz="1800" dirty="0"/>
          </a:p>
          <a:p>
            <a:pPr>
              <a:lnSpc>
                <a:spcPct val="120000"/>
              </a:lnSpc>
            </a:pPr>
            <a:r>
              <a:rPr lang="en-GB" sz="1800" dirty="0"/>
              <a:t>with contributions from: Francesco Martina, William Vigano', Ewald Effinger, Mathieu Saccani, Eva Calvo Giraldo, </a:t>
            </a:r>
            <a:r>
              <a:rPr lang="de-DE" sz="1800" dirty="0"/>
              <a:t>Anton Lechner, </a:t>
            </a:r>
            <a:r>
              <a:rPr lang="en-GB" sz="1800" dirty="0"/>
              <a:t>Belen Salvachua 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8ABFB3F-C0D7-E0DA-63CD-165A5E19288D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b="1" dirty="0">
                <a:solidFill>
                  <a:srgbClr val="0092BE"/>
                </a:solidFill>
                <a:effectLst/>
                <a:hlinkClick r:id="rId2"/>
              </a:rPr>
              <a:t>12th HL-LHC Collaboration Meeting, Uppsala (Sweden), 19-22 September 2022</a:t>
            </a:r>
            <a:endParaRPr lang="en-GB" b="1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6200429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 anchorCtr="0"/>
          <a:lstStyle/>
          <a:p>
            <a:r>
              <a:rPr lang="en-GB" sz="4400" dirty="0"/>
              <a:t> Development progress</a:t>
            </a:r>
          </a:p>
        </p:txBody>
      </p:sp>
    </p:spTree>
    <p:extLst>
      <p:ext uri="{BB962C8B-B14F-4D97-AF65-F5344CB8AC3E}">
        <p14:creationId xmlns:p14="http://schemas.microsoft.com/office/powerpoint/2010/main" val="405077878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ACB8D2-702B-5D12-C0B0-10BA879F8F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BLM ASIC R&amp;D Timeline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8FC271F-10F1-7B82-577B-B50BB15D44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6C380F-326D-3C40-9EE7-7FBAB0953422}" type="slidenum">
              <a:rPr lang="en-US" smtClean="0"/>
              <a:t>10</a:t>
            </a:fld>
            <a:endParaRPr lang="en-US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DBCAD441-F354-058B-7417-33515C6B06A9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09601" y="1052736"/>
            <a:ext cx="7790655" cy="5184576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GB" b="1" dirty="0"/>
              <a:t>Prototype development timeline:</a:t>
            </a:r>
          </a:p>
          <a:p>
            <a:r>
              <a:rPr lang="en-GB" dirty="0"/>
              <a:t>2018 Q1: project start; technology selection and feasibility</a:t>
            </a:r>
          </a:p>
          <a:p>
            <a:pPr lvl="1" algn="just"/>
            <a:r>
              <a:rPr lang="en-US" dirty="0"/>
              <a:t>Parallel design of two methods:</a:t>
            </a:r>
          </a:p>
          <a:p>
            <a:pPr lvl="2" algn="just"/>
            <a:r>
              <a:rPr lang="en-US" sz="2300" dirty="0">
                <a:solidFill>
                  <a:srgbClr val="FF0000"/>
                </a:solidFill>
              </a:rPr>
              <a:t>CFC asynchronous </a:t>
            </a:r>
            <a:r>
              <a:rPr lang="en-US" sz="2300" dirty="0"/>
              <a:t>better suited to handle large currents and quickly varying signals	</a:t>
            </a:r>
          </a:p>
          <a:p>
            <a:pPr lvl="2" algn="just"/>
            <a:r>
              <a:rPr lang="en-US" sz="2300" dirty="0">
                <a:solidFill>
                  <a:srgbClr val="FF0000"/>
                </a:solidFill>
              </a:rPr>
              <a:t>Delta-Sigma</a:t>
            </a:r>
            <a:r>
              <a:rPr lang="en-US" sz="2300" dirty="0"/>
              <a:t> ideal for high accuracy due to oversampling and filtering</a:t>
            </a:r>
            <a:endParaRPr lang="en-GB" sz="2300" dirty="0"/>
          </a:p>
          <a:p>
            <a:r>
              <a:rPr lang="en-GB" dirty="0"/>
              <a:t>2019 Q4: V1 delivery </a:t>
            </a:r>
          </a:p>
          <a:p>
            <a:pPr lvl="1"/>
            <a:r>
              <a:rPr lang="en-GB" dirty="0"/>
              <a:t>Issue with internal power distribution and ESD protection</a:t>
            </a:r>
          </a:p>
          <a:p>
            <a:pPr lvl="1"/>
            <a:r>
              <a:rPr lang="en-GB" dirty="0"/>
              <a:t>Could not test full range</a:t>
            </a:r>
          </a:p>
          <a:p>
            <a:r>
              <a:rPr lang="en-GB" dirty="0"/>
              <a:t>2020 Q4: V2 delivery </a:t>
            </a:r>
            <a:r>
              <a:rPr lang="en-GB" sz="2300" dirty="0"/>
              <a:t>(some delays due to COVID)</a:t>
            </a:r>
            <a:endParaRPr lang="en-GB" dirty="0"/>
          </a:p>
          <a:p>
            <a:pPr lvl="1"/>
            <a:r>
              <a:rPr lang="en-GB" dirty="0"/>
              <a:t>Mostly functional; </a:t>
            </a:r>
          </a:p>
          <a:p>
            <a:pPr lvl="1"/>
            <a:r>
              <a:rPr lang="en-GB" dirty="0"/>
              <a:t>Metastability issues with the sync between the analogue and digital domains </a:t>
            </a:r>
          </a:p>
          <a:p>
            <a:pPr lvl="1"/>
            <a:r>
              <a:rPr lang="en-GB" dirty="0"/>
              <a:t>High current leakage of the input stage FETs; poor low current meas.</a:t>
            </a:r>
          </a:p>
          <a:p>
            <a:pPr lvl="1"/>
            <a:r>
              <a:rPr lang="en-GB" dirty="0"/>
              <a:t>Decision to continue with the </a:t>
            </a:r>
            <a:r>
              <a:rPr lang="en-US" sz="2400" dirty="0">
                <a:solidFill>
                  <a:srgbClr val="FF0000"/>
                </a:solidFill>
              </a:rPr>
              <a:t>CFC asynchronous </a:t>
            </a:r>
            <a:r>
              <a:rPr lang="en-US" dirty="0"/>
              <a:t>method only</a:t>
            </a:r>
            <a:endParaRPr lang="en-GB" dirty="0"/>
          </a:p>
          <a:p>
            <a:r>
              <a:rPr lang="en-GB" dirty="0"/>
              <a:t>2022 Q1: V3 delivery</a:t>
            </a:r>
          </a:p>
          <a:p>
            <a:pPr lvl="1"/>
            <a:r>
              <a:rPr lang="en-GB" dirty="0">
                <a:solidFill>
                  <a:srgbClr val="FF0000"/>
                </a:solidFill>
              </a:rPr>
              <a:t>Analogue &amp; digital circuits fulfil needs; all </a:t>
            </a:r>
            <a:r>
              <a:rPr lang="en-GB" u="sng" dirty="0">
                <a:solidFill>
                  <a:srgbClr val="FF0000"/>
                </a:solidFill>
              </a:rPr>
              <a:t>currently known issues </a:t>
            </a:r>
            <a:r>
              <a:rPr lang="en-GB" dirty="0">
                <a:solidFill>
                  <a:srgbClr val="FF0000"/>
                </a:solidFill>
              </a:rPr>
              <a:t>resolved </a:t>
            </a:r>
          </a:p>
          <a:p>
            <a:pPr lvl="1"/>
            <a:r>
              <a:rPr lang="en-GB" dirty="0">
                <a:solidFill>
                  <a:srgbClr val="FF0000"/>
                </a:solidFill>
              </a:rPr>
              <a:t>New minor issue w/ sync between CFC &amp; ADC data; mitigation possible at the backend  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D841C724-76F2-B4EA-9DFB-998270B27F0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13419" y="1844824"/>
            <a:ext cx="3559245" cy="2951327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252E54E6-18A7-F4FA-5EDD-F69377062879}"/>
              </a:ext>
            </a:extLst>
          </p:cNvPr>
          <p:cNvSpPr txBox="1"/>
          <p:nvPr/>
        </p:nvSpPr>
        <p:spPr>
          <a:xfrm>
            <a:off x="8616280" y="4941168"/>
            <a:ext cx="33123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Development of custom ASIC verification testbench</a:t>
            </a:r>
          </a:p>
        </p:txBody>
      </p:sp>
      <p:sp>
        <p:nvSpPr>
          <p:cNvPr id="6" name="Footer Placeholder 3">
            <a:extLst>
              <a:ext uri="{FF2B5EF4-FFF2-40B4-BE49-F238E27FC236}">
                <a16:creationId xmlns:a16="http://schemas.microsoft.com/office/drawing/2014/main" id="{B58F7C99-AD3E-22E1-F50E-7947AECE2E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auto">
          <a:xfrm>
            <a:off x="5879976" y="6356350"/>
            <a:ext cx="5496024" cy="360000"/>
          </a:xfrm>
        </p:spPr>
        <p:txBody>
          <a:bodyPr anchor="ctr"/>
          <a:lstStyle>
            <a:lvl1pPr>
              <a:defRPr lang="en-GB" dirty="0" smtClean="0"/>
            </a:lvl1pPr>
          </a:lstStyle>
          <a:p>
            <a:pPr>
              <a:defRPr/>
            </a:pPr>
            <a:r>
              <a:rPr lang="en-GB" dirty="0"/>
              <a:t>12th HL-LHC Collaboration Meeting, Uppsala (Sweden), 19-22 September 2022</a:t>
            </a:r>
          </a:p>
          <a:p>
            <a:pPr>
              <a:defRPr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2784456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10AB73-13C6-9D08-8B14-12C1396E25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Irradiation Results – X-Rays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249FBF3-40DD-0371-7817-991393F1B3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6C380F-326D-3C40-9EE7-7FBAB0953422}" type="slidenum">
              <a:rPr lang="en-US" smtClean="0"/>
              <a:t>11</a:t>
            </a:fld>
            <a:endParaRPr lang="en-US" dirty="0"/>
          </a:p>
        </p:txBody>
      </p:sp>
      <p:pic>
        <p:nvPicPr>
          <p:cNvPr id="41" name="Picture 40">
            <a:extLst>
              <a:ext uri="{FF2B5EF4-FFF2-40B4-BE49-F238E27FC236}">
                <a16:creationId xmlns:a16="http://schemas.microsoft.com/office/drawing/2014/main" id="{7889D0BF-258A-370F-7F7D-8E154F923FC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5360" y="1052736"/>
            <a:ext cx="4176464" cy="1721142"/>
          </a:xfrm>
          <a:prstGeom prst="rect">
            <a:avLst/>
          </a:prstGeom>
        </p:spPr>
      </p:pic>
      <p:pic>
        <p:nvPicPr>
          <p:cNvPr id="42" name="Picture 18108">
            <a:extLst>
              <a:ext uri="{FF2B5EF4-FFF2-40B4-BE49-F238E27FC236}">
                <a16:creationId xmlns:a16="http://schemas.microsoft.com/office/drawing/2014/main" id="{A2689E36-93F3-F9E7-DBEF-B101048B162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064" r="11869"/>
          <a:stretch/>
        </p:blipFill>
        <p:spPr>
          <a:xfrm rot="10800000">
            <a:off x="4583832" y="1052737"/>
            <a:ext cx="1726400" cy="1748119"/>
          </a:xfrm>
          <a:prstGeom prst="rect">
            <a:avLst/>
          </a:prstGeom>
          <a:noFill/>
        </p:spPr>
      </p:pic>
      <p:pic>
        <p:nvPicPr>
          <p:cNvPr id="43" name="Picture 18109">
            <a:extLst>
              <a:ext uri="{FF2B5EF4-FFF2-40B4-BE49-F238E27FC236}">
                <a16:creationId xmlns:a16="http://schemas.microsoft.com/office/drawing/2014/main" id="{8980D36D-C3EF-A6C6-EE26-BC313A130CE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944" r="10987"/>
          <a:stretch/>
        </p:blipFill>
        <p:spPr>
          <a:xfrm rot="10800000">
            <a:off x="6384032" y="1052736"/>
            <a:ext cx="1726402" cy="1748122"/>
          </a:xfrm>
          <a:prstGeom prst="rect">
            <a:avLst/>
          </a:prstGeom>
          <a:noFill/>
        </p:spPr>
      </p:pic>
      <p:pic>
        <p:nvPicPr>
          <p:cNvPr id="48" name="Picture 15521">
            <a:extLst>
              <a:ext uri="{FF2B5EF4-FFF2-40B4-BE49-F238E27FC236}">
                <a16:creationId xmlns:a16="http://schemas.microsoft.com/office/drawing/2014/main" id="{BFD59FB3-D2BA-B07B-00DF-F0D89FFA4E1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63352" y="2960106"/>
            <a:ext cx="11387791" cy="3277206"/>
          </a:xfrm>
          <a:prstGeom prst="rect">
            <a:avLst/>
          </a:prstGeom>
          <a:noFill/>
        </p:spPr>
      </p:pic>
      <p:sp>
        <p:nvSpPr>
          <p:cNvPr id="52" name="TextBox 51">
            <a:extLst>
              <a:ext uri="{FF2B5EF4-FFF2-40B4-BE49-F238E27FC236}">
                <a16:creationId xmlns:a16="http://schemas.microsoft.com/office/drawing/2014/main" id="{A986F715-D300-3F8A-0469-819C568A2F5B}"/>
              </a:ext>
            </a:extLst>
          </p:cNvPr>
          <p:cNvSpPr txBox="1"/>
          <p:nvPr/>
        </p:nvSpPr>
        <p:spPr>
          <a:xfrm>
            <a:off x="8184234" y="996686"/>
            <a:ext cx="3744414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b="0" i="0" spc="0" baseline="0" dirty="0">
                <a:solidFill>
                  <a:srgbClr val="53585F"/>
                </a:solidFill>
                <a:latin typeface="Arial"/>
              </a:rPr>
              <a:t>Conversion characteristic (left plot) and </a:t>
            </a:r>
            <a:r>
              <a:rPr lang="en-US" sz="1800" b="0" i="0" spc="-63" baseline="0" dirty="0">
                <a:solidFill>
                  <a:srgbClr val="53585F"/>
                </a:solidFill>
                <a:latin typeface="Arial"/>
              </a:rPr>
              <a:t>r</a:t>
            </a:r>
            <a:r>
              <a:rPr lang="en-US" sz="1800" b="0" i="0" spc="0" baseline="0" dirty="0">
                <a:solidFill>
                  <a:srgbClr val="53585F"/>
                </a:solidFill>
                <a:latin typeface="Arial"/>
              </a:rPr>
              <a:t>elative er</a:t>
            </a:r>
            <a:r>
              <a:rPr lang="en-US" sz="1800" b="0" i="0" spc="-64" baseline="0" dirty="0">
                <a:solidFill>
                  <a:srgbClr val="53585F"/>
                </a:solidFill>
                <a:latin typeface="Arial"/>
              </a:rPr>
              <a:t>r</a:t>
            </a:r>
            <a:r>
              <a:rPr lang="en-US" sz="1800" b="0" i="0" spc="0" baseline="0" dirty="0">
                <a:solidFill>
                  <a:srgbClr val="53585F"/>
                </a:solidFill>
                <a:latin typeface="Arial"/>
              </a:rPr>
              <a:t>ors (right plot) by a logarithmic cur</a:t>
            </a:r>
            <a:r>
              <a:rPr lang="en-US" sz="1800" b="0" i="0" spc="-63" baseline="0" dirty="0">
                <a:solidFill>
                  <a:srgbClr val="53585F"/>
                </a:solidFill>
                <a:latin typeface="Arial"/>
              </a:rPr>
              <a:t>r</a:t>
            </a:r>
            <a:r>
              <a:rPr lang="en-US" sz="1800" b="0" i="0" spc="0" baseline="0" dirty="0">
                <a:solidFill>
                  <a:srgbClr val="53585F"/>
                </a:solidFill>
                <a:latin typeface="Arial"/>
              </a:rPr>
              <a:t>ent sweep of 500 values f</a:t>
            </a:r>
            <a:r>
              <a:rPr lang="en-US" sz="1800" b="0" i="0" spc="-64" baseline="0" dirty="0">
                <a:solidFill>
                  <a:srgbClr val="53585F"/>
                </a:solidFill>
                <a:latin typeface="Arial"/>
              </a:rPr>
              <a:t>r</a:t>
            </a:r>
            <a:r>
              <a:rPr lang="en-US" sz="1800" b="0" i="0" spc="0" baseline="0" dirty="0">
                <a:solidFill>
                  <a:srgbClr val="53585F"/>
                </a:solidFill>
                <a:latin typeface="Arial"/>
              </a:rPr>
              <a:t>om 1 </a:t>
            </a:r>
            <a:r>
              <a:rPr lang="en-US" sz="1800" b="0" i="0" spc="0" baseline="0" dirty="0" err="1">
                <a:solidFill>
                  <a:srgbClr val="53585F"/>
                </a:solidFill>
                <a:latin typeface="Arial"/>
              </a:rPr>
              <a:t>nA</a:t>
            </a:r>
            <a:r>
              <a:rPr lang="en-US" sz="1800" b="0" i="0" spc="0" baseline="0" dirty="0">
                <a:solidFill>
                  <a:srgbClr val="53585F"/>
                </a:solidFill>
                <a:latin typeface="Arial"/>
              </a:rPr>
              <a:t> to 1 mA. </a:t>
            </a:r>
          </a:p>
          <a:p>
            <a:r>
              <a:rPr lang="en-US" sz="1800" b="0" i="0" spc="0" baseline="0" dirty="0">
                <a:solidFill>
                  <a:srgbClr val="53585F"/>
                </a:solidFill>
                <a:latin typeface="Arial"/>
              </a:rPr>
              <a:t>The averaging time window is set to 100 𝜇s.</a:t>
            </a:r>
          </a:p>
        </p:txBody>
      </p:sp>
      <p:sp>
        <p:nvSpPr>
          <p:cNvPr id="5" name="Footer Placeholder 3">
            <a:extLst>
              <a:ext uri="{FF2B5EF4-FFF2-40B4-BE49-F238E27FC236}">
                <a16:creationId xmlns:a16="http://schemas.microsoft.com/office/drawing/2014/main" id="{0A8ACB3F-C7F4-4E81-55EF-72A1A7D02D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auto">
          <a:xfrm>
            <a:off x="5879976" y="6356350"/>
            <a:ext cx="5496024" cy="360000"/>
          </a:xfrm>
        </p:spPr>
        <p:txBody>
          <a:bodyPr anchor="ctr"/>
          <a:lstStyle>
            <a:lvl1pPr>
              <a:defRPr lang="en-GB" dirty="0" smtClean="0"/>
            </a:lvl1pPr>
          </a:lstStyle>
          <a:p>
            <a:pPr>
              <a:defRPr/>
            </a:pPr>
            <a:r>
              <a:rPr lang="en-GB" dirty="0"/>
              <a:t>12th HL-LHC Collaboration Meeting, Uppsala (Sweden), 19-22 September 2022</a:t>
            </a:r>
          </a:p>
          <a:p>
            <a:pPr>
              <a:defRPr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809273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C6690B-E02F-C553-BAEB-438A55E456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Printed Circuit Board Prototype (BLEIC)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97CED11-4F93-F1AD-9D27-5788B7D570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6C380F-326D-3C40-9EE7-7FBAB0953422}" type="slidenum">
              <a:rPr lang="en-US" smtClean="0"/>
              <a:t>12</a:t>
            </a:fld>
            <a:endParaRPr lang="en-US" dirty="0"/>
          </a:p>
        </p:txBody>
      </p:sp>
      <p:sp>
        <p:nvSpPr>
          <p:cNvPr id="6" name="Content Placeholder 4">
            <a:extLst>
              <a:ext uri="{FF2B5EF4-FFF2-40B4-BE49-F238E27FC236}">
                <a16:creationId xmlns:a16="http://schemas.microsoft.com/office/drawing/2014/main" id="{6099D09F-71E4-2AFD-B819-A8C40A6E0DE9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1127448" y="905907"/>
            <a:ext cx="7934671" cy="2327494"/>
          </a:xfrm>
        </p:spPr>
        <p:txBody>
          <a:bodyPr>
            <a:normAutofit fontScale="92500" lnSpcReduction="10000"/>
          </a:bodyPr>
          <a:lstStyle/>
          <a:p>
            <a:pPr marL="0" indent="0">
              <a:lnSpc>
                <a:spcPct val="100000"/>
              </a:lnSpc>
              <a:buNone/>
            </a:pPr>
            <a:r>
              <a:rPr lang="en-GB" sz="1600" dirty="0">
                <a:solidFill>
                  <a:srgbClr val="FF0000"/>
                </a:solidFill>
              </a:rPr>
              <a:t>New prototype PCB design complete</a:t>
            </a:r>
          </a:p>
          <a:p>
            <a:pPr marL="536575" lvl="1" indent="-177800"/>
            <a:r>
              <a:rPr lang="en-GB" sz="1600" dirty="0"/>
              <a:t>Includes all functionalities expected from the final system</a:t>
            </a:r>
          </a:p>
          <a:p>
            <a:pPr marL="536575" lvl="1" indent="-177800"/>
            <a:r>
              <a:rPr lang="en-GB" sz="1600" dirty="0"/>
              <a:t>Common digital parts, control and form with standard BLM acquisition board. </a:t>
            </a:r>
          </a:p>
          <a:p>
            <a:pPr marL="536575" lvl="1" indent="-177800"/>
            <a:r>
              <a:rPr lang="en-GB" sz="1600" dirty="0"/>
              <a:t>Secured prototypes of the other custom parts, e.g. the SM-</a:t>
            </a:r>
            <a:r>
              <a:rPr lang="en-GB" sz="1600" dirty="0" err="1"/>
              <a:t>VTRx</a:t>
            </a:r>
            <a:r>
              <a:rPr lang="en-GB" sz="1600" dirty="0"/>
              <a:t> and </a:t>
            </a:r>
            <a:r>
              <a:rPr lang="en-GB" sz="1600" dirty="0" err="1"/>
              <a:t>LpGBT</a:t>
            </a:r>
            <a:r>
              <a:rPr lang="en-GB" sz="1600" dirty="0"/>
              <a:t>. </a:t>
            </a:r>
          </a:p>
          <a:p>
            <a:pPr marL="0" indent="0">
              <a:buNone/>
            </a:pPr>
            <a:r>
              <a:rPr lang="en-GB" sz="1600" dirty="0">
                <a:solidFill>
                  <a:srgbClr val="FF0000"/>
                </a:solidFill>
              </a:rPr>
              <a:t>Prototype production completed and tested to be functional</a:t>
            </a:r>
          </a:p>
          <a:p>
            <a:pPr marL="536575" lvl="1" indent="-177800"/>
            <a:r>
              <a:rPr lang="en-GB" sz="1600" dirty="0"/>
              <a:t>This board variant is able to accommodate both BLMASIC v2 &amp; v3</a:t>
            </a:r>
          </a:p>
          <a:p>
            <a:pPr marL="0" indent="0">
              <a:buNone/>
            </a:pPr>
            <a:r>
              <a:rPr lang="en-GB" sz="1600" dirty="0">
                <a:solidFill>
                  <a:srgbClr val="FF0000"/>
                </a:solidFill>
              </a:rPr>
              <a:t>Currently working on system integration </a:t>
            </a:r>
            <a:r>
              <a:rPr lang="en-GB" sz="1600" dirty="0"/>
              <a:t>(see also next slides)</a:t>
            </a:r>
          </a:p>
          <a:p>
            <a:pPr marL="536575" lvl="1" indent="-177800"/>
            <a:r>
              <a:rPr lang="en-GB" sz="1600" dirty="0"/>
              <a:t>Development of back-end firmware for communication and control</a:t>
            </a:r>
          </a:p>
          <a:p>
            <a:pPr marL="536575" lvl="1" indent="-177800"/>
            <a:r>
              <a:rPr lang="en-GB" sz="1600" dirty="0"/>
              <a:t>Next step, integration in the real-time data processing and decision making</a:t>
            </a:r>
          </a:p>
        </p:txBody>
      </p:sp>
      <p:sp>
        <p:nvSpPr>
          <p:cNvPr id="7" name="Content Placeholder 4">
            <a:extLst>
              <a:ext uri="{FF2B5EF4-FFF2-40B4-BE49-F238E27FC236}">
                <a16:creationId xmlns:a16="http://schemas.microsoft.com/office/drawing/2014/main" id="{D3CC7B47-9F20-4A4A-23A0-4536EA7ED15D}"/>
              </a:ext>
            </a:extLst>
          </p:cNvPr>
          <p:cNvSpPr txBox="1">
            <a:spLocks/>
          </p:cNvSpPr>
          <p:nvPr/>
        </p:nvSpPr>
        <p:spPr bwMode="auto">
          <a:xfrm>
            <a:off x="6986903" y="3573016"/>
            <a:ext cx="4104456" cy="488967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891" indent="-342891" algn="l" defTabSz="457189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32" indent="-285744" algn="l" defTabSz="457189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2971" indent="-228594" algn="l" defTabSz="457189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160" indent="-228594" algn="l" defTabSz="457189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349" indent="-228594" algn="l" defTabSz="457189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537" indent="-228594" algn="l" defTabSz="457189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457189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457189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457189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GB" sz="1400" dirty="0">
                <a:solidFill>
                  <a:schemeClr val="bg2"/>
                </a:solidFill>
              </a:rPr>
              <a:t>Comparison of old and new technology </a:t>
            </a:r>
            <a:br>
              <a:rPr lang="en-GB" sz="1400" dirty="0">
                <a:solidFill>
                  <a:schemeClr val="bg2"/>
                </a:solidFill>
              </a:rPr>
            </a:br>
            <a:r>
              <a:rPr lang="en-GB" sz="1400" dirty="0">
                <a:solidFill>
                  <a:schemeClr val="bg2"/>
                </a:solidFill>
              </a:rPr>
              <a:t>of radiation tolerant front-ends</a:t>
            </a:r>
          </a:p>
        </p:txBody>
      </p:sp>
      <p:graphicFrame>
        <p:nvGraphicFramePr>
          <p:cNvPr id="8" name="Table 15">
            <a:extLst>
              <a:ext uri="{FF2B5EF4-FFF2-40B4-BE49-F238E27FC236}">
                <a16:creationId xmlns:a16="http://schemas.microsoft.com/office/drawing/2014/main" id="{8D4951D8-4002-5DF9-A3EF-724E1E575A9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11922584"/>
              </p:ext>
            </p:extLst>
          </p:nvPr>
        </p:nvGraphicFramePr>
        <p:xfrm>
          <a:off x="6888088" y="4104992"/>
          <a:ext cx="4302086" cy="1412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80082">
                  <a:extLst>
                    <a:ext uri="{9D8B030D-6E8A-4147-A177-3AD203B41FA5}">
                      <a16:colId xmlns:a16="http://schemas.microsoft.com/office/drawing/2014/main" val="3850322531"/>
                    </a:ext>
                  </a:extLst>
                </a:gridCol>
                <a:gridCol w="1461002">
                  <a:extLst>
                    <a:ext uri="{9D8B030D-6E8A-4147-A177-3AD203B41FA5}">
                      <a16:colId xmlns:a16="http://schemas.microsoft.com/office/drawing/2014/main" val="3075024827"/>
                    </a:ext>
                  </a:extLst>
                </a:gridCol>
                <a:gridCol w="1461002">
                  <a:extLst>
                    <a:ext uri="{9D8B030D-6E8A-4147-A177-3AD203B41FA5}">
                      <a16:colId xmlns:a16="http://schemas.microsoft.com/office/drawing/2014/main" val="293188734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BLECF</a:t>
                      </a:r>
                      <a:br>
                        <a:rPr lang="en-GB" sz="1400" dirty="0"/>
                      </a:br>
                      <a:r>
                        <a:rPr lang="en-GB" sz="1200" dirty="0"/>
                        <a:t>COTS &amp; ASIC hybrid version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BLEIC</a:t>
                      </a:r>
                    </a:p>
                    <a:p>
                      <a:r>
                        <a:rPr kumimoji="0" lang="en-GB" sz="12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ASIC version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5094728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 dirty="0"/>
                        <a:t>Components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&gt; 2000 parts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&lt; 400 parts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400339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 dirty="0"/>
                        <a:t>Cost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&gt; 3 </a:t>
                      </a:r>
                      <a:r>
                        <a:rPr lang="en-GB" sz="1400" dirty="0" err="1"/>
                        <a:t>kCHF</a:t>
                      </a:r>
                      <a:r>
                        <a:rPr lang="en-GB" sz="1400" dirty="0"/>
                        <a:t>/unit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~ 1 </a:t>
                      </a:r>
                      <a:r>
                        <a:rPr lang="en-GB" sz="1400" dirty="0" err="1"/>
                        <a:t>kCHF</a:t>
                      </a:r>
                      <a:r>
                        <a:rPr lang="en-GB" sz="1400" dirty="0"/>
                        <a:t>/unit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4059120"/>
                  </a:ext>
                </a:extLst>
              </a:tr>
            </a:tbl>
          </a:graphicData>
        </a:graphic>
      </p:graphicFrame>
      <p:grpSp>
        <p:nvGrpSpPr>
          <p:cNvPr id="9" name="Group 8">
            <a:extLst>
              <a:ext uri="{FF2B5EF4-FFF2-40B4-BE49-F238E27FC236}">
                <a16:creationId xmlns:a16="http://schemas.microsoft.com/office/drawing/2014/main" id="{8D8DB402-179C-83C6-2873-41F9A15B5971}"/>
              </a:ext>
            </a:extLst>
          </p:cNvPr>
          <p:cNvGrpSpPr/>
          <p:nvPr/>
        </p:nvGrpSpPr>
        <p:grpSpPr>
          <a:xfrm>
            <a:off x="911424" y="3356992"/>
            <a:ext cx="5464224" cy="2800267"/>
            <a:chOff x="1602177" y="3573016"/>
            <a:chExt cx="5464224" cy="2800267"/>
          </a:xfrm>
        </p:grpSpPr>
        <p:pic>
          <p:nvPicPr>
            <p:cNvPr id="10" name="IMG_1099.jpeg" descr="IMG_1099.jpeg">
              <a:extLst>
                <a:ext uri="{FF2B5EF4-FFF2-40B4-BE49-F238E27FC236}">
                  <a16:creationId xmlns:a16="http://schemas.microsoft.com/office/drawing/2014/main" id="{F492E525-AB64-AA09-D045-259ABB32876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775520" y="3573016"/>
              <a:ext cx="5290881" cy="2327494"/>
            </a:xfrm>
            <a:prstGeom prst="rect">
              <a:avLst/>
            </a:prstGeom>
          </p:spPr>
        </p:pic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53846944-2C7D-3C77-A4AE-C224D8A3CC84}"/>
                </a:ext>
              </a:extLst>
            </p:cNvPr>
            <p:cNvGrpSpPr/>
            <p:nvPr/>
          </p:nvGrpSpPr>
          <p:grpSpPr>
            <a:xfrm>
              <a:off x="1602177" y="5229199"/>
              <a:ext cx="1541495" cy="1128762"/>
              <a:chOff x="1543680" y="5301206"/>
              <a:chExt cx="1541495" cy="1128762"/>
            </a:xfrm>
          </p:grpSpPr>
          <p:sp>
            <p:nvSpPr>
              <p:cNvPr id="18" name="2 x CWDM-SM-VTRx">
                <a:extLst>
                  <a:ext uri="{FF2B5EF4-FFF2-40B4-BE49-F238E27FC236}">
                    <a16:creationId xmlns:a16="http://schemas.microsoft.com/office/drawing/2014/main" id="{799DFF88-A0DE-6B14-5162-A44D64C9C14F}"/>
                  </a:ext>
                </a:extLst>
              </p:cNvPr>
              <p:cNvSpPr txBox="1"/>
              <p:nvPr/>
            </p:nvSpPr>
            <p:spPr>
              <a:xfrm>
                <a:off x="1543680" y="6060636"/>
                <a:ext cx="1541495" cy="369332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  </a:ext>
              </a:extLst>
            </p:spPr>
            <p:txBody>
              <a:bodyPr wrap="square" lIns="60959" rIns="60959">
                <a:spAutoFit/>
              </a:bodyPr>
              <a:lstStyle/>
              <a:p>
                <a:pPr defTabSz="1219170">
                  <a:defRPr i="1">
                    <a:solidFill>
                      <a:srgbClr val="FF0015"/>
                    </a:solidFill>
                  </a:defRPr>
                </a:pPr>
                <a:r>
                  <a:rPr i="1" dirty="0">
                    <a:solidFill>
                      <a:schemeClr val="accent1"/>
                    </a:solidFill>
                    <a:latin typeface="Arial"/>
                  </a:rPr>
                  <a:t>2 </a:t>
                </a:r>
                <a:r>
                  <a:rPr sz="1400" i="1" dirty="0">
                    <a:solidFill>
                      <a:schemeClr val="accent1"/>
                    </a:solidFill>
                    <a:latin typeface="Arial"/>
                  </a:rPr>
                  <a:t>x</a:t>
                </a:r>
                <a:r>
                  <a:rPr i="1" dirty="0">
                    <a:solidFill>
                      <a:schemeClr val="accent1"/>
                    </a:solidFill>
                    <a:latin typeface="Arial"/>
                  </a:rPr>
                  <a:t> SM-</a:t>
                </a:r>
                <a:r>
                  <a:rPr i="1" dirty="0" err="1">
                    <a:solidFill>
                      <a:schemeClr val="accent1"/>
                    </a:solidFill>
                    <a:latin typeface="Arial"/>
                  </a:rPr>
                  <a:t>VTRx</a:t>
                </a:r>
                <a:endParaRPr i="1" dirty="0">
                  <a:solidFill>
                    <a:schemeClr val="accent1"/>
                  </a:solidFill>
                  <a:latin typeface="Arial"/>
                </a:endParaRPr>
              </a:p>
            </p:txBody>
          </p:sp>
          <p:sp>
            <p:nvSpPr>
              <p:cNvPr id="19" name="Connection Line">
                <a:extLst>
                  <a:ext uri="{FF2B5EF4-FFF2-40B4-BE49-F238E27FC236}">
                    <a16:creationId xmlns:a16="http://schemas.microsoft.com/office/drawing/2014/main" id="{AB1900B0-06C8-39CC-9B24-3525A4E700DD}"/>
                  </a:ext>
                </a:extLst>
              </p:cNvPr>
              <p:cNvSpPr/>
              <p:nvPr/>
            </p:nvSpPr>
            <p:spPr>
              <a:xfrm rot="16200000">
                <a:off x="2023288" y="5557495"/>
                <a:ext cx="809026" cy="29644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0310" extrusionOk="0">
                    <a:moveTo>
                      <a:pt x="0" y="0"/>
                    </a:moveTo>
                    <a:cubicBezTo>
                      <a:pt x="2162" y="14898"/>
                      <a:pt x="9362" y="21600"/>
                      <a:pt x="21600" y="20105"/>
                    </a:cubicBezTo>
                  </a:path>
                </a:pathLst>
              </a:custGeom>
              <a:ln w="25400">
                <a:solidFill>
                  <a:srgbClr val="FF4F48"/>
                </a:solidFill>
                <a:miter lim="400000"/>
                <a:tailEnd type="arrow"/>
              </a:ln>
            </p:spPr>
            <p:txBody>
              <a:bodyPr/>
              <a:lstStyle/>
              <a:p>
                <a:pPr defTabSz="1219170"/>
                <a:endParaRPr sz="2400">
                  <a:solidFill>
                    <a:schemeClr val="accent1"/>
                  </a:solidFill>
                  <a:latin typeface="Arial"/>
                </a:endParaRPr>
              </a:p>
            </p:txBody>
          </p:sp>
        </p:grpSp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1BD9D4CA-A56B-A00A-CD76-9EACA29315C0}"/>
                </a:ext>
              </a:extLst>
            </p:cNvPr>
            <p:cNvGrpSpPr/>
            <p:nvPr/>
          </p:nvGrpSpPr>
          <p:grpSpPr>
            <a:xfrm>
              <a:off x="3245509" y="5157192"/>
              <a:ext cx="1252573" cy="1216091"/>
              <a:chOff x="3245509" y="5078297"/>
              <a:chExt cx="1252573" cy="1216091"/>
            </a:xfrm>
          </p:grpSpPr>
          <p:sp>
            <p:nvSpPr>
              <p:cNvPr id="16" name="2 x LpGBT">
                <a:extLst>
                  <a:ext uri="{FF2B5EF4-FFF2-40B4-BE49-F238E27FC236}">
                    <a16:creationId xmlns:a16="http://schemas.microsoft.com/office/drawing/2014/main" id="{63D45C74-554B-8229-8D81-91673D04FA46}"/>
                  </a:ext>
                </a:extLst>
              </p:cNvPr>
              <p:cNvSpPr txBox="1"/>
              <p:nvPr/>
            </p:nvSpPr>
            <p:spPr>
              <a:xfrm>
                <a:off x="3245509" y="5925056"/>
                <a:ext cx="1252573" cy="369332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  </a:ext>
              </a:extLst>
            </p:spPr>
            <p:txBody>
              <a:bodyPr wrap="square" lIns="60959" rIns="60959">
                <a:spAutoFit/>
              </a:bodyPr>
              <a:lstStyle/>
              <a:p>
                <a:pPr defTabSz="1219170">
                  <a:defRPr i="1">
                    <a:solidFill>
                      <a:srgbClr val="FF0015"/>
                    </a:solidFill>
                  </a:defRPr>
                </a:pPr>
                <a:r>
                  <a:rPr i="1" dirty="0">
                    <a:solidFill>
                      <a:schemeClr val="accent1"/>
                    </a:solidFill>
                    <a:latin typeface="Arial"/>
                  </a:rPr>
                  <a:t>2 </a:t>
                </a:r>
                <a:r>
                  <a:rPr sz="1400" i="1" dirty="0">
                    <a:solidFill>
                      <a:schemeClr val="accent1"/>
                    </a:solidFill>
                    <a:latin typeface="Arial"/>
                  </a:rPr>
                  <a:t>x</a:t>
                </a:r>
                <a:r>
                  <a:rPr i="1" dirty="0">
                    <a:solidFill>
                      <a:schemeClr val="accent1"/>
                    </a:solidFill>
                    <a:latin typeface="Arial"/>
                  </a:rPr>
                  <a:t> </a:t>
                </a:r>
                <a:r>
                  <a:rPr i="1" dirty="0" err="1">
                    <a:solidFill>
                      <a:schemeClr val="accent1"/>
                    </a:solidFill>
                    <a:latin typeface="Arial"/>
                  </a:rPr>
                  <a:t>LpGBT</a:t>
                </a:r>
                <a:endParaRPr i="1" dirty="0">
                  <a:solidFill>
                    <a:schemeClr val="accent1"/>
                  </a:solidFill>
                  <a:latin typeface="Arial"/>
                </a:endParaRPr>
              </a:p>
            </p:txBody>
          </p:sp>
          <p:sp>
            <p:nvSpPr>
              <p:cNvPr id="17" name="Connection Line">
                <a:extLst>
                  <a:ext uri="{FF2B5EF4-FFF2-40B4-BE49-F238E27FC236}">
                    <a16:creationId xmlns:a16="http://schemas.microsoft.com/office/drawing/2014/main" id="{74ADE541-BB99-1947-90C5-29BBBA465D3C}"/>
                  </a:ext>
                </a:extLst>
              </p:cNvPr>
              <p:cNvSpPr/>
              <p:nvPr/>
            </p:nvSpPr>
            <p:spPr>
              <a:xfrm rot="16200000">
                <a:off x="3296884" y="5305408"/>
                <a:ext cx="881034" cy="42681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6874" extrusionOk="0">
                    <a:moveTo>
                      <a:pt x="0" y="10792"/>
                    </a:moveTo>
                    <a:cubicBezTo>
                      <a:pt x="10634" y="21600"/>
                      <a:pt x="17834" y="18003"/>
                      <a:pt x="21600" y="0"/>
                    </a:cubicBezTo>
                  </a:path>
                </a:pathLst>
              </a:custGeom>
              <a:ln w="25400">
                <a:solidFill>
                  <a:srgbClr val="FF4F48"/>
                </a:solidFill>
                <a:miter lim="400000"/>
                <a:tailEnd type="arrow"/>
              </a:ln>
            </p:spPr>
            <p:txBody>
              <a:bodyPr/>
              <a:lstStyle/>
              <a:p>
                <a:pPr defTabSz="1219170"/>
                <a:endParaRPr sz="2400">
                  <a:solidFill>
                    <a:srgbClr val="0055A0"/>
                  </a:solidFill>
                  <a:latin typeface="Arial"/>
                </a:endParaRPr>
              </a:p>
            </p:txBody>
          </p:sp>
        </p:grpSp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F9E618DE-0DC7-B021-372C-E97AFA850CB8}"/>
                </a:ext>
              </a:extLst>
            </p:cNvPr>
            <p:cNvGrpSpPr/>
            <p:nvPr/>
          </p:nvGrpSpPr>
          <p:grpSpPr>
            <a:xfrm>
              <a:off x="5276728" y="5359697"/>
              <a:ext cx="1509105" cy="990004"/>
              <a:chOff x="5910990" y="5411834"/>
              <a:chExt cx="1509105" cy="990004"/>
            </a:xfrm>
          </p:grpSpPr>
          <p:sp>
            <p:nvSpPr>
              <p:cNvPr id="14" name="4 x BLMASIC">
                <a:extLst>
                  <a:ext uri="{FF2B5EF4-FFF2-40B4-BE49-F238E27FC236}">
                    <a16:creationId xmlns:a16="http://schemas.microsoft.com/office/drawing/2014/main" id="{FF682C28-C4C2-E101-1461-825295FBC50A}"/>
                  </a:ext>
                </a:extLst>
              </p:cNvPr>
              <p:cNvSpPr txBox="1"/>
              <p:nvPr/>
            </p:nvSpPr>
            <p:spPr>
              <a:xfrm>
                <a:off x="5910990" y="6032506"/>
                <a:ext cx="1509105" cy="369332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  </a:ext>
              </a:extLst>
            </p:spPr>
            <p:txBody>
              <a:bodyPr wrap="square" lIns="60959" rIns="60959">
                <a:spAutoFit/>
              </a:bodyPr>
              <a:lstStyle/>
              <a:p>
                <a:pPr defTabSz="1219170">
                  <a:defRPr i="1">
                    <a:solidFill>
                      <a:srgbClr val="FF0015"/>
                    </a:solidFill>
                  </a:defRPr>
                </a:pPr>
                <a:r>
                  <a:rPr i="1" dirty="0">
                    <a:solidFill>
                      <a:schemeClr val="accent1"/>
                    </a:solidFill>
                    <a:latin typeface="Arial"/>
                  </a:rPr>
                  <a:t>4 </a:t>
                </a:r>
                <a:r>
                  <a:rPr sz="1400" i="1" dirty="0">
                    <a:solidFill>
                      <a:schemeClr val="accent1"/>
                    </a:solidFill>
                    <a:latin typeface="Arial"/>
                  </a:rPr>
                  <a:t>x</a:t>
                </a:r>
                <a:r>
                  <a:rPr i="1" dirty="0">
                    <a:solidFill>
                      <a:schemeClr val="accent1"/>
                    </a:solidFill>
                    <a:latin typeface="Arial"/>
                  </a:rPr>
                  <a:t> BLMASIC</a:t>
                </a:r>
              </a:p>
            </p:txBody>
          </p:sp>
          <p:sp>
            <p:nvSpPr>
              <p:cNvPr id="15" name="Connection Line">
                <a:extLst>
                  <a:ext uri="{FF2B5EF4-FFF2-40B4-BE49-F238E27FC236}">
                    <a16:creationId xmlns:a16="http://schemas.microsoft.com/office/drawing/2014/main" id="{BAC87171-BC1B-550D-3951-744FAE2569BF}"/>
                  </a:ext>
                </a:extLst>
              </p:cNvPr>
              <p:cNvSpPr/>
              <p:nvPr/>
            </p:nvSpPr>
            <p:spPr>
              <a:xfrm rot="16200000" flipV="1">
                <a:off x="6225047" y="5499150"/>
                <a:ext cx="698400" cy="52376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8377" extrusionOk="0">
                    <a:moveTo>
                      <a:pt x="0" y="1785"/>
                    </a:moveTo>
                    <a:cubicBezTo>
                      <a:pt x="6461" y="-3223"/>
                      <a:pt x="13661" y="2308"/>
                      <a:pt x="21600" y="18377"/>
                    </a:cubicBezTo>
                  </a:path>
                </a:pathLst>
              </a:custGeom>
              <a:ln w="25400">
                <a:solidFill>
                  <a:srgbClr val="FF4F48"/>
                </a:solidFill>
                <a:miter lim="400000"/>
                <a:tailEnd type="arrow"/>
              </a:ln>
            </p:spPr>
            <p:txBody>
              <a:bodyPr/>
              <a:lstStyle/>
              <a:p>
                <a:pPr defTabSz="1219170"/>
                <a:endParaRPr sz="2400">
                  <a:solidFill>
                    <a:srgbClr val="0055A0"/>
                  </a:solidFill>
                  <a:latin typeface="Arial"/>
                </a:endParaRPr>
              </a:p>
            </p:txBody>
          </p:sp>
        </p:grpSp>
      </p:grpSp>
      <p:sp>
        <p:nvSpPr>
          <p:cNvPr id="5" name="Footer Placeholder 3">
            <a:extLst>
              <a:ext uri="{FF2B5EF4-FFF2-40B4-BE49-F238E27FC236}">
                <a16:creationId xmlns:a16="http://schemas.microsoft.com/office/drawing/2014/main" id="{77F69D10-3F60-4CEC-0FCF-AC35900584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auto">
          <a:xfrm>
            <a:off x="5879976" y="6356350"/>
            <a:ext cx="5496024" cy="360000"/>
          </a:xfrm>
        </p:spPr>
        <p:txBody>
          <a:bodyPr anchor="ctr"/>
          <a:lstStyle>
            <a:lvl1pPr>
              <a:defRPr lang="en-GB" dirty="0" smtClean="0"/>
            </a:lvl1pPr>
          </a:lstStyle>
          <a:p>
            <a:pPr>
              <a:defRPr/>
            </a:pPr>
            <a:r>
              <a:rPr lang="en-GB" dirty="0"/>
              <a:t>12th HL-LHC Collaboration Meeting, Uppsala (Sweden), 19-22 September 2022</a:t>
            </a:r>
          </a:p>
          <a:p>
            <a:pPr>
              <a:defRPr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1544838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F31B6A-F34E-7302-E9FF-7F6B7FF736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Irradiation – Protons (PSI)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47F1F80-89FC-BAD1-3B5C-1B26AE61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6C380F-326D-3C40-9EE7-7FBAB0953422}" type="slidenum">
              <a:rPr lang="en-US" smtClean="0"/>
              <a:t>13</a:t>
            </a:fld>
            <a:endParaRPr lang="en-US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87706B8B-7328-99A0-9F15-98D1A8B71526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407368" y="3827350"/>
            <a:ext cx="8607165" cy="2263314"/>
          </a:xfrm>
        </p:spPr>
        <p:txBody>
          <a:bodyPr>
            <a:normAutofit/>
          </a:bodyPr>
          <a:lstStyle/>
          <a:p>
            <a:r>
              <a:rPr lang="en-GB" sz="2000" dirty="0"/>
              <a:t>Beam energy of 200 MeV and </a:t>
            </a:r>
          </a:p>
          <a:p>
            <a:r>
              <a:rPr lang="en-GB" sz="2000" dirty="0"/>
              <a:t>Flux, at maximum current of 10 </a:t>
            </a:r>
            <a:r>
              <a:rPr lang="en-GB" sz="2000" dirty="0" err="1"/>
              <a:t>nA</a:t>
            </a:r>
            <a:r>
              <a:rPr lang="en-GB" sz="2000" dirty="0"/>
              <a:t>, was 3.7 × 10</a:t>
            </a:r>
            <a:r>
              <a:rPr lang="en-GB" sz="2000" baseline="30000" dirty="0"/>
              <a:t>8</a:t>
            </a:r>
            <a:r>
              <a:rPr lang="en-GB" sz="2000" dirty="0"/>
              <a:t> p*cm</a:t>
            </a:r>
            <a:r>
              <a:rPr lang="en-GB" sz="2000" baseline="30000" dirty="0"/>
              <a:t>−2</a:t>
            </a:r>
            <a:r>
              <a:rPr lang="en-GB" sz="2000" dirty="0"/>
              <a:t>*s</a:t>
            </a:r>
            <a:r>
              <a:rPr lang="en-GB" sz="2000" baseline="30000" dirty="0"/>
              <a:t>−1</a:t>
            </a:r>
          </a:p>
          <a:p>
            <a:r>
              <a:rPr lang="en-GB" sz="2000" dirty="0"/>
              <a:t>Run 1-6 targeted </a:t>
            </a:r>
            <a:r>
              <a:rPr lang="en-GB" sz="2000" dirty="0">
                <a:solidFill>
                  <a:srgbClr val="FF0000"/>
                </a:solidFill>
              </a:rPr>
              <a:t>two ASICs and linPOL12V </a:t>
            </a:r>
            <a:r>
              <a:rPr lang="en-GB" sz="2000" dirty="0"/>
              <a:t>reaching </a:t>
            </a:r>
            <a:r>
              <a:rPr lang="en-GB" sz="2000" dirty="0">
                <a:solidFill>
                  <a:srgbClr val="FF0000"/>
                </a:solidFill>
              </a:rPr>
              <a:t>~3.3 </a:t>
            </a:r>
            <a:r>
              <a:rPr lang="en-GB" sz="2000" dirty="0" err="1">
                <a:solidFill>
                  <a:srgbClr val="FF0000"/>
                </a:solidFill>
              </a:rPr>
              <a:t>kGy</a:t>
            </a:r>
            <a:endParaRPr lang="en-GB" sz="2000" dirty="0">
              <a:solidFill>
                <a:srgbClr val="FF0000"/>
              </a:solidFill>
            </a:endParaRPr>
          </a:p>
          <a:p>
            <a:r>
              <a:rPr lang="en-GB" sz="2000" dirty="0"/>
              <a:t>Run 7 (short) targeted the transceivers with 200 </a:t>
            </a:r>
            <a:r>
              <a:rPr lang="en-GB" sz="2000" dirty="0" err="1"/>
              <a:t>kGy</a:t>
            </a:r>
            <a:r>
              <a:rPr lang="en-GB" sz="2000" dirty="0"/>
              <a:t> 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B737B0A-CB84-1D85-DF23-B2F6A177105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5400" y="1124744"/>
            <a:ext cx="5760640" cy="2246235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D2B6372C-7FDC-8121-9DF1-337A41CA363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35339" y="1252453"/>
            <a:ext cx="4689253" cy="2176547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98807DA5-696B-AC12-513B-39313B62B77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6200000">
            <a:off x="8544272" y="4015453"/>
            <a:ext cx="3301989" cy="1475655"/>
          </a:xfrm>
          <a:prstGeom prst="rect">
            <a:avLst/>
          </a:prstGeom>
        </p:spPr>
      </p:pic>
      <p:sp>
        <p:nvSpPr>
          <p:cNvPr id="6" name="Footer Placeholder 3">
            <a:extLst>
              <a:ext uri="{FF2B5EF4-FFF2-40B4-BE49-F238E27FC236}">
                <a16:creationId xmlns:a16="http://schemas.microsoft.com/office/drawing/2014/main" id="{F1B52E2D-0DE5-8B72-D78D-8C39F6CC73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auto">
          <a:xfrm>
            <a:off x="5879976" y="6356350"/>
            <a:ext cx="5496024" cy="360000"/>
          </a:xfrm>
        </p:spPr>
        <p:txBody>
          <a:bodyPr anchor="ctr"/>
          <a:lstStyle>
            <a:lvl1pPr>
              <a:defRPr lang="en-GB" dirty="0" smtClean="0"/>
            </a:lvl1pPr>
          </a:lstStyle>
          <a:p>
            <a:pPr>
              <a:defRPr/>
            </a:pPr>
            <a:r>
              <a:rPr lang="en-GB" dirty="0"/>
              <a:t>12th HL-LHC Collaboration Meeting, Uppsala (Sweden), 19-22 September 2022</a:t>
            </a:r>
          </a:p>
          <a:p>
            <a:pPr>
              <a:defRPr/>
            </a:pPr>
            <a:endParaRPr lang="en-GB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F68BA6A-9E0B-44E5-9F58-C0E72C3B97EE}"/>
              </a:ext>
            </a:extLst>
          </p:cNvPr>
          <p:cNvSpPr txBox="1"/>
          <p:nvPr/>
        </p:nvSpPr>
        <p:spPr>
          <a:xfrm>
            <a:off x="8575281" y="3933056"/>
            <a:ext cx="9108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dirty="0">
                <a:solidFill>
                  <a:schemeClr val="accent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Run 1-6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31765EE-1A14-CA6F-819F-B30C67FC8A3F}"/>
              </a:ext>
            </a:extLst>
          </p:cNvPr>
          <p:cNvSpPr txBox="1"/>
          <p:nvPr/>
        </p:nvSpPr>
        <p:spPr>
          <a:xfrm>
            <a:off x="8760296" y="5482962"/>
            <a:ext cx="7232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dirty="0">
                <a:solidFill>
                  <a:schemeClr val="accent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Run 7</a:t>
            </a:r>
          </a:p>
        </p:txBody>
      </p:sp>
    </p:spTree>
    <p:extLst>
      <p:ext uri="{BB962C8B-B14F-4D97-AF65-F5344CB8AC3E}">
        <p14:creationId xmlns:p14="http://schemas.microsoft.com/office/powerpoint/2010/main" val="148533094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F31B6A-F34E-7302-E9FF-7F6B7FF736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Irradiation – Protons (PSI)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47F1F80-89FC-BAD1-3B5C-1B26AE61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6C380F-326D-3C40-9EE7-7FBAB0953422}" type="slidenum">
              <a:rPr lang="en-US" smtClean="0"/>
              <a:t>14</a:t>
            </a:fld>
            <a:endParaRPr lang="en-US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87706B8B-7328-99A0-9F15-98D1A8B71526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95400" y="4077072"/>
            <a:ext cx="11018485" cy="2016224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GB" b="1" dirty="0"/>
              <a:t>Voltage (left) and Current (right) measurements of the supply rails</a:t>
            </a:r>
          </a:p>
          <a:p>
            <a:r>
              <a:rPr lang="en-GB" dirty="0"/>
              <a:t>The 1.2 V rail ﬂuctuates into an interval of ≈ 3 mA. This is an intrinsic behaviour of the board that does not relate to radiation exposure nor to an abnormal condition</a:t>
            </a:r>
          </a:p>
          <a:p>
            <a:r>
              <a:rPr lang="en-GB" dirty="0">
                <a:solidFill>
                  <a:srgbClr val="FF0000"/>
                </a:solidFill>
              </a:rPr>
              <a:t>No significant change observed</a:t>
            </a:r>
            <a:r>
              <a:rPr lang="en-GB" dirty="0"/>
              <a:t>. We conclude the onboard regulation is functional and has maintained stable supply throughout the session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F87A7E3-0283-3B08-C9A7-23208AA774C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51584" y="900000"/>
            <a:ext cx="3529652" cy="2897074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2A550E5D-5B82-3100-C6BD-8D65F27091A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40016" y="804122"/>
            <a:ext cx="3707279" cy="3095726"/>
          </a:xfrm>
          <a:prstGeom prst="rect">
            <a:avLst/>
          </a:prstGeom>
        </p:spPr>
      </p:pic>
      <p:sp>
        <p:nvSpPr>
          <p:cNvPr id="15" name="Footer Placeholder 3">
            <a:extLst>
              <a:ext uri="{FF2B5EF4-FFF2-40B4-BE49-F238E27FC236}">
                <a16:creationId xmlns:a16="http://schemas.microsoft.com/office/drawing/2014/main" id="{FBF2D895-55E9-43CC-69B3-2FD1943C58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auto">
          <a:xfrm>
            <a:off x="5879976" y="6356350"/>
            <a:ext cx="5496024" cy="360000"/>
          </a:xfrm>
        </p:spPr>
        <p:txBody>
          <a:bodyPr anchor="ctr"/>
          <a:lstStyle>
            <a:lvl1pPr>
              <a:defRPr lang="en-GB" dirty="0" smtClean="0"/>
            </a:lvl1pPr>
          </a:lstStyle>
          <a:p>
            <a:pPr>
              <a:defRPr/>
            </a:pPr>
            <a:r>
              <a:rPr lang="en-GB" dirty="0"/>
              <a:t>12th HL-LHC Collaboration Meeting, Uppsala (Sweden), 19-22 September 2022</a:t>
            </a:r>
          </a:p>
          <a:p>
            <a:pPr>
              <a:defRPr/>
            </a:pPr>
            <a:endParaRPr lang="en-GB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DA01866-1E22-0976-B388-E677464C52F0}"/>
              </a:ext>
            </a:extLst>
          </p:cNvPr>
          <p:cNvSpPr txBox="1"/>
          <p:nvPr/>
        </p:nvSpPr>
        <p:spPr>
          <a:xfrm>
            <a:off x="1699394" y="1077224"/>
            <a:ext cx="6607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1.2 V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63D3BCF-6807-A492-ECF7-6C1BCB0703FB}"/>
              </a:ext>
            </a:extLst>
          </p:cNvPr>
          <p:cNvSpPr txBox="1"/>
          <p:nvPr/>
        </p:nvSpPr>
        <p:spPr>
          <a:xfrm>
            <a:off x="1703839" y="1726554"/>
            <a:ext cx="6607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2.5 V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11320FB-1EC3-FB18-A752-E81D39DD43F1}"/>
              </a:ext>
            </a:extLst>
          </p:cNvPr>
          <p:cNvSpPr txBox="1"/>
          <p:nvPr/>
        </p:nvSpPr>
        <p:spPr>
          <a:xfrm>
            <a:off x="1703839" y="2449480"/>
            <a:ext cx="6607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7.0 V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DD83E71-A2B6-0740-F810-3CE2D2E47060}"/>
              </a:ext>
            </a:extLst>
          </p:cNvPr>
          <p:cNvSpPr txBox="1"/>
          <p:nvPr/>
        </p:nvSpPr>
        <p:spPr>
          <a:xfrm>
            <a:off x="1699394" y="3173972"/>
            <a:ext cx="6607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5.0 V</a:t>
            </a:r>
          </a:p>
        </p:txBody>
      </p:sp>
    </p:spTree>
    <p:extLst>
      <p:ext uri="{BB962C8B-B14F-4D97-AF65-F5344CB8AC3E}">
        <p14:creationId xmlns:p14="http://schemas.microsoft.com/office/powerpoint/2010/main" val="363311435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F31B6A-F34E-7302-E9FF-7F6B7FF736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Irradiation – Protons (PSI)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47F1F80-89FC-BAD1-3B5C-1B26AE61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6C380F-326D-3C40-9EE7-7FBAB0953422}" type="slidenum">
              <a:rPr lang="en-US" smtClean="0"/>
              <a:t>15</a:t>
            </a:fld>
            <a:endParaRPr lang="en-US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87706B8B-7328-99A0-9F15-98D1A8B71526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4943871" y="1107437"/>
            <a:ext cx="7118529" cy="4910369"/>
          </a:xfrm>
        </p:spPr>
        <p:txBody>
          <a:bodyPr>
            <a:normAutofit fontScale="77500" lnSpcReduction="20000"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en-GB" b="1" dirty="0"/>
              <a:t>Percentage drifts of the current measurements during the irradiation session for each channel</a:t>
            </a:r>
          </a:p>
          <a:p>
            <a:pPr>
              <a:lnSpc>
                <a:spcPct val="120000"/>
              </a:lnSpc>
            </a:pPr>
            <a:r>
              <a:rPr lang="en-GB" dirty="0"/>
              <a:t>Channels 1-4 irradiated only</a:t>
            </a:r>
          </a:p>
          <a:p>
            <a:pPr>
              <a:lnSpc>
                <a:spcPct val="120000"/>
              </a:lnSpc>
            </a:pPr>
            <a:r>
              <a:rPr lang="en-GB" dirty="0">
                <a:solidFill>
                  <a:srgbClr val="FF0000"/>
                </a:solidFill>
              </a:rPr>
              <a:t>Max. measurement deviations never exceed 0.5%</a:t>
            </a:r>
          </a:p>
          <a:p>
            <a:pPr>
              <a:lnSpc>
                <a:spcPct val="120000"/>
              </a:lnSpc>
            </a:pPr>
            <a:endParaRPr lang="en-GB" dirty="0">
              <a:solidFill>
                <a:srgbClr val="FF0000"/>
              </a:solidFill>
            </a:endParaRPr>
          </a:p>
          <a:p>
            <a:pPr marL="0" indent="0">
              <a:lnSpc>
                <a:spcPct val="120000"/>
              </a:lnSpc>
              <a:buNone/>
            </a:pPr>
            <a:r>
              <a:rPr lang="en-GB" b="1" dirty="0"/>
              <a:t>Digital domain check</a:t>
            </a:r>
          </a:p>
          <a:p>
            <a:pPr>
              <a:lnSpc>
                <a:spcPct val="120000"/>
              </a:lnSpc>
            </a:pPr>
            <a:r>
              <a:rPr lang="en-GB" dirty="0"/>
              <a:t>no errors detected in the 8b/10b coding and the frame parity check between the BLMASICs and the </a:t>
            </a:r>
            <a:r>
              <a:rPr lang="en-GB" dirty="0" err="1"/>
              <a:t>LpGBTs</a:t>
            </a:r>
            <a:r>
              <a:rPr lang="en-GB" dirty="0"/>
              <a:t>. </a:t>
            </a:r>
          </a:p>
          <a:p>
            <a:pPr>
              <a:lnSpc>
                <a:spcPct val="120000"/>
              </a:lnSpc>
            </a:pPr>
            <a:r>
              <a:rPr lang="en-GB" dirty="0"/>
              <a:t>continuity of samples was guaranteed </a:t>
            </a:r>
          </a:p>
          <a:p>
            <a:pPr>
              <a:lnSpc>
                <a:spcPct val="120000"/>
              </a:lnSpc>
            </a:pPr>
            <a:r>
              <a:rPr lang="en-GB" dirty="0"/>
              <a:t>no unexpected changes in the registers were observed in any BLMASICs. </a:t>
            </a:r>
          </a:p>
          <a:p>
            <a:pPr>
              <a:lnSpc>
                <a:spcPct val="120000"/>
              </a:lnSpc>
            </a:pPr>
            <a:r>
              <a:rPr lang="en-GB" dirty="0">
                <a:solidFill>
                  <a:srgbClr val="FF0000"/>
                </a:solidFill>
              </a:rPr>
              <a:t>This means that even if SEUs might have occurred, the internal triple redundancy managed to mitigate it.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CD0E715C-2811-F6F8-B794-4A54CBF8988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4720" y="836711"/>
            <a:ext cx="3803128" cy="5436031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50F5B183-D187-9DCA-1DA7-AB34F508641C}"/>
              </a:ext>
            </a:extLst>
          </p:cNvPr>
          <p:cNvSpPr txBox="1"/>
          <p:nvPr/>
        </p:nvSpPr>
        <p:spPr>
          <a:xfrm>
            <a:off x="287408" y="1107437"/>
            <a:ext cx="69602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2400" i="1" dirty="0">
                <a:latin typeface="Calibri" panose="020F0502020204030204" pitchFamily="34" charset="0"/>
                <a:cs typeface="Calibri" panose="020F0502020204030204" pitchFamily="34" charset="0"/>
              </a:rPr>
              <a:t>CH1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ED84687-DC5C-2C71-A50A-D358706A7D3A}"/>
              </a:ext>
            </a:extLst>
          </p:cNvPr>
          <p:cNvSpPr txBox="1"/>
          <p:nvPr/>
        </p:nvSpPr>
        <p:spPr>
          <a:xfrm>
            <a:off x="284974" y="5556141"/>
            <a:ext cx="6928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2400" i="1" dirty="0">
                <a:latin typeface="Calibri" panose="020F0502020204030204" pitchFamily="34" charset="0"/>
                <a:cs typeface="Calibri" panose="020F0502020204030204" pitchFamily="34" charset="0"/>
              </a:rPr>
              <a:t>CH8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B26D28B-6C14-0328-FD14-8BB53253077E}"/>
              </a:ext>
            </a:extLst>
          </p:cNvPr>
          <p:cNvSpPr txBox="1"/>
          <p:nvPr/>
        </p:nvSpPr>
        <p:spPr>
          <a:xfrm rot="5400000">
            <a:off x="518400" y="3331493"/>
            <a:ext cx="46839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3200" i="1" dirty="0">
                <a:latin typeface="Calibri" panose="020F0502020204030204" pitchFamily="34" charset="0"/>
                <a:cs typeface="Calibri" panose="020F0502020204030204" pitchFamily="34" charset="0"/>
              </a:rPr>
              <a:t>…</a:t>
            </a:r>
          </a:p>
        </p:txBody>
      </p:sp>
      <p:sp>
        <p:nvSpPr>
          <p:cNvPr id="10" name="Footer Placeholder 3">
            <a:extLst>
              <a:ext uri="{FF2B5EF4-FFF2-40B4-BE49-F238E27FC236}">
                <a16:creationId xmlns:a16="http://schemas.microsoft.com/office/drawing/2014/main" id="{01484BFF-8D59-DD45-554E-07C68FD8BE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auto">
          <a:xfrm>
            <a:off x="5879976" y="6356350"/>
            <a:ext cx="5496024" cy="360000"/>
          </a:xfrm>
        </p:spPr>
        <p:txBody>
          <a:bodyPr anchor="ctr"/>
          <a:lstStyle>
            <a:lvl1pPr>
              <a:defRPr lang="en-GB" dirty="0" smtClean="0"/>
            </a:lvl1pPr>
          </a:lstStyle>
          <a:p>
            <a:pPr>
              <a:defRPr/>
            </a:pPr>
            <a:r>
              <a:rPr lang="en-GB" dirty="0"/>
              <a:t>12th HL-LHC Collaboration Meeting, Uppsala (Sweden), 19-22 September 2022</a:t>
            </a:r>
          </a:p>
          <a:p>
            <a:pPr>
              <a:defRPr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888672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C42C91-6FFC-420D-BFA3-F7005114F7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Tunnel crate: Mechanical parts 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34EA1B1-34AB-47FD-AA7C-769641F7CC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GB" noProof="0" smtClean="0"/>
              <a:pPr/>
              <a:t>16</a:t>
            </a:fld>
            <a:endParaRPr lang="en-GB" noProof="0"/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70D325A8-696F-410F-8FDA-F311983ED31F}"/>
              </a:ext>
            </a:extLst>
          </p:cNvPr>
          <p:cNvGrpSpPr/>
          <p:nvPr/>
        </p:nvGrpSpPr>
        <p:grpSpPr>
          <a:xfrm>
            <a:off x="76200" y="1069162"/>
            <a:ext cx="9347088" cy="5142056"/>
            <a:chOff x="217020" y="1069162"/>
            <a:chExt cx="9347088" cy="5142056"/>
          </a:xfrm>
        </p:grpSpPr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F8E52CEC-9DCE-4EEA-B892-31E3F68FB87B}"/>
                </a:ext>
              </a:extLst>
            </p:cNvPr>
            <p:cNvGrpSpPr/>
            <p:nvPr/>
          </p:nvGrpSpPr>
          <p:grpSpPr>
            <a:xfrm>
              <a:off x="217020" y="1110714"/>
              <a:ext cx="9215288" cy="5100504"/>
              <a:chOff x="1143112" y="1152678"/>
              <a:chExt cx="9215288" cy="5100504"/>
            </a:xfrm>
          </p:grpSpPr>
          <p:pic>
            <p:nvPicPr>
              <p:cNvPr id="7" name="Picture 6">
                <a:extLst>
                  <a:ext uri="{FF2B5EF4-FFF2-40B4-BE49-F238E27FC236}">
                    <a16:creationId xmlns:a16="http://schemas.microsoft.com/office/drawing/2014/main" id="{D197EC90-BCF5-4D52-A6E4-B16F1AB677C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2438400" y="1152678"/>
                <a:ext cx="7920000" cy="5100504"/>
              </a:xfrm>
              <a:prstGeom prst="rect">
                <a:avLst/>
              </a:prstGeom>
            </p:spPr>
          </p:pic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DB2E0494-CAE6-44D2-9D83-40937DF61270}"/>
                  </a:ext>
                </a:extLst>
              </p:cNvPr>
              <p:cNvSpPr/>
              <p:nvPr/>
            </p:nvSpPr>
            <p:spPr>
              <a:xfrm>
                <a:off x="1348079" y="1313619"/>
                <a:ext cx="1468864" cy="30777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GB" sz="1400" dirty="0" err="1">
                    <a:latin typeface="Calibri" panose="020F0502020204030204" pitchFamily="34" charset="0"/>
                  </a:rPr>
                  <a:t>Schroff</a:t>
                </a:r>
                <a:r>
                  <a:rPr lang="en-GB" sz="1400" dirty="0">
                    <a:latin typeface="Calibri" panose="020F0502020204030204" pitchFamily="34" charset="0"/>
                  </a:rPr>
                  <a:t> 10713108</a:t>
                </a:r>
                <a:endParaRPr lang="en-GB" sz="1400" dirty="0"/>
              </a:p>
            </p:txBody>
          </p:sp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4651206E-4C5F-457E-B971-4B575036B4E2}"/>
                  </a:ext>
                </a:extLst>
              </p:cNvPr>
              <p:cNvSpPr/>
              <p:nvPr/>
            </p:nvSpPr>
            <p:spPr>
              <a:xfrm>
                <a:off x="1256003" y="2301539"/>
                <a:ext cx="1653017" cy="49244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1400" dirty="0"/>
                  <a:t>3U Europa Chassis</a:t>
                </a:r>
                <a:endParaRPr lang="en-GB" sz="1400" dirty="0"/>
              </a:p>
              <a:p>
                <a:r>
                  <a:rPr lang="en-GB" sz="1200" dirty="0"/>
                  <a:t>(SCEM: 06.61.61.023.3)</a:t>
                </a:r>
              </a:p>
            </p:txBody>
          </p:sp>
          <p:cxnSp>
            <p:nvCxnSpPr>
              <p:cNvPr id="10" name="Straight Arrow Connector 9">
                <a:extLst>
                  <a:ext uri="{FF2B5EF4-FFF2-40B4-BE49-F238E27FC236}">
                    <a16:creationId xmlns:a16="http://schemas.microsoft.com/office/drawing/2014/main" id="{AF3A527D-74B2-49BA-8341-ABCEF44772FC}"/>
                  </a:ext>
                </a:extLst>
              </p:cNvPr>
              <p:cNvCxnSpPr/>
              <p:nvPr/>
            </p:nvCxnSpPr>
            <p:spPr>
              <a:xfrm>
                <a:off x="2375137" y="1642172"/>
                <a:ext cx="337988" cy="264011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Straight Arrow Connector 10">
                <a:extLst>
                  <a:ext uri="{FF2B5EF4-FFF2-40B4-BE49-F238E27FC236}">
                    <a16:creationId xmlns:a16="http://schemas.microsoft.com/office/drawing/2014/main" id="{B0B5CCFD-D63E-405C-8268-4A7E6F378CC6}"/>
                  </a:ext>
                </a:extLst>
              </p:cNvPr>
              <p:cNvCxnSpPr/>
              <p:nvPr/>
            </p:nvCxnSpPr>
            <p:spPr>
              <a:xfrm flipH="1">
                <a:off x="9525485" y="1576054"/>
                <a:ext cx="276412" cy="299793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Straight Arrow Connector 11">
                <a:extLst>
                  <a:ext uri="{FF2B5EF4-FFF2-40B4-BE49-F238E27FC236}">
                    <a16:creationId xmlns:a16="http://schemas.microsoft.com/office/drawing/2014/main" id="{13AB3937-0A31-40D6-812C-03B9372E0732}"/>
                  </a:ext>
                </a:extLst>
              </p:cNvPr>
              <p:cNvCxnSpPr/>
              <p:nvPr/>
            </p:nvCxnSpPr>
            <p:spPr>
              <a:xfrm>
                <a:off x="2205000" y="2763204"/>
                <a:ext cx="571291" cy="376535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84B35CF6-26EB-4BD9-B0D5-263D11CB0087}"/>
                  </a:ext>
                </a:extLst>
              </p:cNvPr>
              <p:cNvSpPr/>
              <p:nvPr/>
            </p:nvSpPr>
            <p:spPr>
              <a:xfrm>
                <a:off x="1143112" y="4058315"/>
                <a:ext cx="1905000" cy="52322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GB" sz="1400" dirty="0"/>
                  <a:t>Air Deflector: 1U-84TE</a:t>
                </a:r>
              </a:p>
              <a:p>
                <a:pPr algn="ctr"/>
                <a:r>
                  <a:rPr lang="en-GB" sz="1400" dirty="0"/>
                  <a:t>(CERN design)</a:t>
                </a:r>
              </a:p>
            </p:txBody>
          </p:sp>
          <p:cxnSp>
            <p:nvCxnSpPr>
              <p:cNvPr id="14" name="Straight Arrow Connector 13">
                <a:extLst>
                  <a:ext uri="{FF2B5EF4-FFF2-40B4-BE49-F238E27FC236}">
                    <a16:creationId xmlns:a16="http://schemas.microsoft.com/office/drawing/2014/main" id="{2175288F-B063-4CA9-B290-74F6B7E0E9AA}"/>
                  </a:ext>
                </a:extLst>
              </p:cNvPr>
              <p:cNvCxnSpPr>
                <a:stCxn id="13" idx="2"/>
              </p:cNvCxnSpPr>
              <p:nvPr/>
            </p:nvCxnSpPr>
            <p:spPr>
              <a:xfrm>
                <a:off x="2095612" y="4581535"/>
                <a:ext cx="680679" cy="80064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B46A33EC-4913-4F5B-95EC-CB0E40499092}"/>
                  </a:ext>
                </a:extLst>
              </p:cNvPr>
              <p:cNvSpPr/>
              <p:nvPr/>
            </p:nvSpPr>
            <p:spPr>
              <a:xfrm>
                <a:off x="1182032" y="4976891"/>
                <a:ext cx="1526400" cy="52322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GB" sz="1400" dirty="0"/>
                  <a:t>Cables Holder (CERN design)</a:t>
                </a:r>
              </a:p>
            </p:txBody>
          </p:sp>
          <p:cxnSp>
            <p:nvCxnSpPr>
              <p:cNvPr id="16" name="Straight Arrow Connector 15">
                <a:extLst>
                  <a:ext uri="{FF2B5EF4-FFF2-40B4-BE49-F238E27FC236}">
                    <a16:creationId xmlns:a16="http://schemas.microsoft.com/office/drawing/2014/main" id="{0E8DA572-3EDF-4052-93D5-FE935A786C62}"/>
                  </a:ext>
                </a:extLst>
              </p:cNvPr>
              <p:cNvCxnSpPr>
                <a:stCxn id="15" idx="2"/>
              </p:cNvCxnSpPr>
              <p:nvPr/>
            </p:nvCxnSpPr>
            <p:spPr>
              <a:xfrm>
                <a:off x="1945232" y="5500111"/>
                <a:ext cx="412168" cy="168730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DD7744C6-A9B6-4164-A9C7-95B3A3224539}"/>
                </a:ext>
              </a:extLst>
            </p:cNvPr>
            <p:cNvSpPr/>
            <p:nvPr/>
          </p:nvSpPr>
          <p:spPr>
            <a:xfrm>
              <a:off x="7911091" y="1069162"/>
              <a:ext cx="1653017" cy="49244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400" dirty="0"/>
                <a:t>3U Rear Panel</a:t>
              </a:r>
              <a:endParaRPr lang="en-GB" sz="1400" dirty="0"/>
            </a:p>
            <a:p>
              <a:r>
                <a:rPr lang="en-GB" sz="1200" dirty="0"/>
                <a:t>(SCEM: 06.61.61.455.3)</a:t>
              </a:r>
            </a:p>
          </p:txBody>
        </p:sp>
      </p:grpSp>
      <p:sp>
        <p:nvSpPr>
          <p:cNvPr id="20" name="Content Placeholder 2">
            <a:extLst>
              <a:ext uri="{FF2B5EF4-FFF2-40B4-BE49-F238E27FC236}">
                <a16:creationId xmlns:a16="http://schemas.microsoft.com/office/drawing/2014/main" id="{D1E2E134-9A73-497B-B165-11F011EAF70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9" y="3810000"/>
            <a:ext cx="3731671" cy="2286000"/>
          </a:xfrm>
        </p:spPr>
        <p:txBody>
          <a:bodyPr>
            <a:normAutofit lnSpcReduction="10000"/>
          </a:bodyPr>
          <a:lstStyle/>
          <a:p>
            <a:pPr marL="177800" lvl="1" indent="-177800"/>
            <a:r>
              <a:rPr lang="en-GB" sz="2400" dirty="0"/>
              <a:t>Same part numbers with the current installation </a:t>
            </a:r>
          </a:p>
          <a:p>
            <a:pPr marL="177800" lvl="1" indent="-177800"/>
            <a:r>
              <a:rPr lang="en-GB" sz="2400" dirty="0"/>
              <a:t>Most in the CERN store or easily procured</a:t>
            </a:r>
          </a:p>
          <a:p>
            <a:pPr marL="177800" lvl="1" indent="-177800"/>
            <a:r>
              <a:rPr lang="en-GB" sz="2400" dirty="0"/>
              <a:t>Common parts to all variant designs</a:t>
            </a:r>
          </a:p>
        </p:txBody>
      </p:sp>
      <p:sp>
        <p:nvSpPr>
          <p:cNvPr id="3" name="Footer Placeholder 3">
            <a:extLst>
              <a:ext uri="{FF2B5EF4-FFF2-40B4-BE49-F238E27FC236}">
                <a16:creationId xmlns:a16="http://schemas.microsoft.com/office/drawing/2014/main" id="{541656AC-9484-ACD1-BA71-BA9A27D870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auto">
          <a:xfrm>
            <a:off x="5879976" y="6356350"/>
            <a:ext cx="5496024" cy="360000"/>
          </a:xfrm>
        </p:spPr>
        <p:txBody>
          <a:bodyPr anchor="ctr"/>
          <a:lstStyle>
            <a:lvl1pPr>
              <a:defRPr lang="en-GB" dirty="0" smtClean="0"/>
            </a:lvl1pPr>
          </a:lstStyle>
          <a:p>
            <a:pPr>
              <a:defRPr/>
            </a:pPr>
            <a:r>
              <a:rPr lang="en-GB"/>
              <a:t>12th HL-LHC Collaboration Meeting, Uppsala (Sweden), 19-22 September 2022</a:t>
            </a:r>
          </a:p>
          <a:p>
            <a:pPr>
              <a:defRPr/>
            </a:pPr>
            <a:endParaRPr lang="en-GB"/>
          </a:p>
        </p:txBody>
      </p:sp>
      <p:sp>
        <p:nvSpPr>
          <p:cNvPr id="21" name="Footer Placeholder 3">
            <a:extLst>
              <a:ext uri="{FF2B5EF4-FFF2-40B4-BE49-F238E27FC236}">
                <a16:creationId xmlns:a16="http://schemas.microsoft.com/office/drawing/2014/main" id="{67A24D9E-0D12-8AC1-FD50-4BA53E093094}"/>
              </a:ext>
            </a:extLst>
          </p:cNvPr>
          <p:cNvSpPr txBox="1">
            <a:spLocks/>
          </p:cNvSpPr>
          <p:nvPr/>
        </p:nvSpPr>
        <p:spPr bwMode="auto">
          <a:xfrm>
            <a:off x="1847528" y="6356350"/>
            <a:ext cx="3826048" cy="360000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914400" rtl="0" eaLnBrk="1" latinLnBrk="0" hangingPunct="1">
              <a:defRPr lang="en-GB" sz="1200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defRPr/>
            </a:pPr>
            <a:r>
              <a:rPr lang="en-GB" dirty="0"/>
              <a:t>WP13.1 – Christos Zamantzas</a:t>
            </a:r>
          </a:p>
          <a:p>
            <a:pPr>
              <a:defRPr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9709317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0347DC-FC53-48D0-9335-F768C62DB4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Power Supply Modules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4D4854F3-1C20-4D4A-B48E-C6079A0426F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52900" y="1113901"/>
            <a:ext cx="4392488" cy="1674002"/>
          </a:xfrm>
        </p:spPr>
        <p:txBody>
          <a:bodyPr>
            <a:normAutofit fontScale="92500" lnSpcReduction="20000"/>
          </a:bodyPr>
          <a:lstStyle/>
          <a:p>
            <a:r>
              <a:rPr lang="en-GB" sz="2800" dirty="0"/>
              <a:t>Input Power Unit (BLEIPU)</a:t>
            </a:r>
          </a:p>
          <a:p>
            <a:pPr lvl="1"/>
            <a:r>
              <a:rPr lang="en-GB" dirty="0"/>
              <a:t>Front 230 VAC Inlet &amp; Outlet</a:t>
            </a:r>
          </a:p>
          <a:p>
            <a:pPr lvl="1"/>
            <a:r>
              <a:rPr lang="en-GB" dirty="0"/>
              <a:t>HV input connector</a:t>
            </a:r>
          </a:p>
          <a:p>
            <a:pPr lvl="1"/>
            <a:r>
              <a:rPr lang="en-US" dirty="0"/>
              <a:t>Rad-</a:t>
            </a:r>
            <a:r>
              <a:rPr lang="en-US" dirty="0" err="1"/>
              <a:t>tol</a:t>
            </a:r>
            <a:r>
              <a:rPr lang="en-US" dirty="0"/>
              <a:t> power transformer (custom design)</a:t>
            </a:r>
          </a:p>
          <a:p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2862F9C-89BC-4073-9284-3C209FA288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GB" noProof="0" smtClean="0"/>
              <a:pPr/>
              <a:t>17</a:t>
            </a:fld>
            <a:endParaRPr lang="en-GB" noProof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AC9F24F9-7C90-4BFD-8029-265BBE58C578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17176" y="2962359"/>
            <a:ext cx="3592965" cy="2698889"/>
          </a:xfrm>
          <a:prstGeom prst="rect">
            <a:avLst/>
          </a:prstGeom>
        </p:spPr>
      </p:pic>
      <p:sp>
        <p:nvSpPr>
          <p:cNvPr id="26" name="Content Placeholder 6">
            <a:extLst>
              <a:ext uri="{FF2B5EF4-FFF2-40B4-BE49-F238E27FC236}">
                <a16:creationId xmlns:a16="http://schemas.microsoft.com/office/drawing/2014/main" id="{559E1367-EFBA-47F4-A380-5A3CD1E3E59B}"/>
              </a:ext>
            </a:extLst>
          </p:cNvPr>
          <p:cNvSpPr txBox="1">
            <a:spLocks/>
          </p:cNvSpPr>
          <p:nvPr/>
        </p:nvSpPr>
        <p:spPr>
          <a:xfrm>
            <a:off x="5687368" y="1082616"/>
            <a:ext cx="6241280" cy="2427442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SzPct val="70000"/>
              <a:buFont typeface="Wingdings 2" panose="05020102010507070707" pitchFamily="18" charset="2"/>
              <a:buChar char="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Clr>
                <a:srgbClr val="FF0000"/>
              </a:buClr>
              <a:buFont typeface="Wingdings" panose="05000000000000000000" pitchFamily="2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457189">
              <a:buClr>
                <a:schemeClr val="accent6"/>
              </a:buClr>
              <a:buSzPct val="100000"/>
              <a:buFont typeface="Wingdings" charset="2"/>
              <a:buChar char="§"/>
            </a:pPr>
            <a:r>
              <a:rPr lang="en-GB" sz="3100" dirty="0">
                <a:solidFill>
                  <a:schemeClr val="accent5"/>
                </a:solidFill>
              </a:rPr>
              <a:t>Power Supply Unit (BLEPSU) </a:t>
            </a:r>
          </a:p>
          <a:p>
            <a:pPr lvl="1" defTabSz="457189">
              <a:buClr>
                <a:schemeClr val="accent6"/>
              </a:buClr>
              <a:buFont typeface="Wingdings" charset="2"/>
              <a:buChar char="§"/>
            </a:pPr>
            <a:r>
              <a:rPr lang="en-GB" sz="2600" dirty="0">
                <a:solidFill>
                  <a:schemeClr val="accent5"/>
                </a:solidFill>
              </a:rPr>
              <a:t>Schematic based on EDA-00691 (LHCPSU)</a:t>
            </a:r>
          </a:p>
          <a:p>
            <a:pPr lvl="1" defTabSz="457189">
              <a:buClr>
                <a:schemeClr val="accent6"/>
              </a:buClr>
              <a:buFont typeface="Wingdings" charset="2"/>
              <a:buChar char="§"/>
            </a:pPr>
            <a:r>
              <a:rPr lang="en-GB" sz="2600" dirty="0">
                <a:solidFill>
                  <a:schemeClr val="accent5"/>
                </a:solidFill>
              </a:rPr>
              <a:t>Generation of +5VDC, -5VDC, 2.5VDC and 1.5VDC </a:t>
            </a:r>
          </a:p>
          <a:p>
            <a:pPr lvl="1" defTabSz="457189">
              <a:buClr>
                <a:schemeClr val="accent6"/>
              </a:buClr>
              <a:buFont typeface="Wingdings" charset="2"/>
              <a:buChar char="§"/>
            </a:pPr>
            <a:r>
              <a:rPr lang="en-GB" sz="2600" dirty="0">
                <a:solidFill>
                  <a:schemeClr val="accent5"/>
                </a:solidFill>
              </a:rPr>
              <a:t>On/Off power supplies</a:t>
            </a:r>
          </a:p>
          <a:p>
            <a:pPr lvl="1" defTabSz="457189">
              <a:buClr>
                <a:schemeClr val="accent6"/>
              </a:buClr>
              <a:buFont typeface="Wingdings" charset="2"/>
              <a:buChar char="§"/>
            </a:pPr>
            <a:r>
              <a:rPr lang="en-GB" sz="2600" dirty="0">
                <a:solidFill>
                  <a:srgbClr val="FF0000"/>
                </a:solidFill>
              </a:rPr>
              <a:t>Redesign ongoing due to obsolete components</a:t>
            </a:r>
          </a:p>
          <a:p>
            <a:endParaRPr lang="en-GB" sz="1200" dirty="0"/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E4B83595-6E05-48F7-AA5D-B98644DEFB5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1311495">
            <a:off x="6470970" y="3230259"/>
            <a:ext cx="3942538" cy="223981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6EBFF8BC-53C7-527B-3591-A756643D43BA}"/>
              </a:ext>
            </a:extLst>
          </p:cNvPr>
          <p:cNvSpPr txBox="1"/>
          <p:nvPr/>
        </p:nvSpPr>
        <p:spPr>
          <a:xfrm>
            <a:off x="4367808" y="5928450"/>
            <a:ext cx="64776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See dedicated presentation at </a:t>
            </a:r>
            <a:r>
              <a:rPr lang="en-GB" b="1" dirty="0" err="1">
                <a:solidFill>
                  <a:srgbClr val="0093BE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RadWG</a:t>
            </a:r>
            <a:r>
              <a:rPr lang="en-GB" b="1" dirty="0">
                <a:solidFill>
                  <a:srgbClr val="FF0000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Workshop</a:t>
            </a:r>
            <a:r>
              <a:rPr lang="en-GB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of 14/09/2022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7959355-961B-3A6E-8BAF-F724C57BE5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auto">
          <a:xfrm>
            <a:off x="5879976" y="6356350"/>
            <a:ext cx="5496024" cy="360000"/>
          </a:xfrm>
        </p:spPr>
        <p:txBody>
          <a:bodyPr anchor="ctr"/>
          <a:lstStyle>
            <a:lvl1pPr>
              <a:defRPr lang="en-GB" dirty="0" smtClean="0"/>
            </a:lvl1pPr>
          </a:lstStyle>
          <a:p>
            <a:pPr>
              <a:defRPr/>
            </a:pPr>
            <a:r>
              <a:rPr lang="en-GB"/>
              <a:t>12th HL-LHC Collaboration Meeting, Uppsala (Sweden), 19-22 September 2022</a:t>
            </a:r>
          </a:p>
          <a:p>
            <a:pPr>
              <a:defRPr/>
            </a:pPr>
            <a:endParaRPr lang="en-GB"/>
          </a:p>
        </p:txBody>
      </p:sp>
      <p:sp>
        <p:nvSpPr>
          <p:cNvPr id="8" name="Footer Placeholder 3">
            <a:extLst>
              <a:ext uri="{FF2B5EF4-FFF2-40B4-BE49-F238E27FC236}">
                <a16:creationId xmlns:a16="http://schemas.microsoft.com/office/drawing/2014/main" id="{9C26733C-0DAE-1139-C252-B50CF7719EDD}"/>
              </a:ext>
            </a:extLst>
          </p:cNvPr>
          <p:cNvSpPr txBox="1">
            <a:spLocks/>
          </p:cNvSpPr>
          <p:nvPr/>
        </p:nvSpPr>
        <p:spPr bwMode="auto">
          <a:xfrm>
            <a:off x="1847528" y="6356350"/>
            <a:ext cx="3826048" cy="360000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914400" rtl="0" eaLnBrk="1" latinLnBrk="0" hangingPunct="1">
              <a:defRPr lang="en-GB" sz="1200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defRPr/>
            </a:pPr>
            <a:r>
              <a:rPr lang="en-GB" dirty="0"/>
              <a:t>WP13.1 – Christos Zamantzas</a:t>
            </a:r>
          </a:p>
          <a:p>
            <a:pPr>
              <a:defRPr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1510469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10A4B0-4295-4A1B-BF1C-C2D2686BB2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Common LHC (BPM &amp; BLM) mini-crate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DDC38B7-DF4A-4D01-BF5E-F9BC516E9F2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256240" y="1073124"/>
            <a:ext cx="3679039" cy="507209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000" dirty="0"/>
              <a:t>Characteristics:</a:t>
            </a:r>
          </a:p>
          <a:p>
            <a:r>
              <a:rPr lang="en-GB" sz="2000" dirty="0"/>
              <a:t>Common chassis</a:t>
            </a:r>
          </a:p>
          <a:p>
            <a:pPr marL="536575" lvl="1" indent="-268288"/>
            <a:r>
              <a:rPr lang="en-GB" sz="1600" dirty="0"/>
              <a:t>BPM &amp; BLM shared</a:t>
            </a:r>
          </a:p>
          <a:p>
            <a:r>
              <a:rPr lang="en-GB" sz="2000" dirty="0"/>
              <a:t>Separate Power supply </a:t>
            </a:r>
          </a:p>
          <a:p>
            <a:pPr marL="536575" lvl="1" indent="-268288"/>
            <a:r>
              <a:rPr lang="en-GB" sz="1600" dirty="0"/>
              <a:t>Common part number</a:t>
            </a:r>
          </a:p>
          <a:p>
            <a:pPr marL="536575" lvl="1" indent="-268288"/>
            <a:r>
              <a:rPr lang="en-GB" sz="1600" dirty="0"/>
              <a:t>Isolate failures per system</a:t>
            </a:r>
          </a:p>
          <a:p>
            <a:r>
              <a:rPr lang="en-GB" sz="2000" dirty="0"/>
              <a:t>Separate backplane</a:t>
            </a:r>
          </a:p>
          <a:p>
            <a:pPr marL="536575" lvl="1" indent="-268288"/>
            <a:r>
              <a:rPr lang="en-GB" sz="1600" dirty="0"/>
              <a:t>Targeted design </a:t>
            </a:r>
          </a:p>
          <a:p>
            <a:pPr marL="536575" lvl="1" indent="-268288"/>
            <a:r>
              <a:rPr lang="en-GB" sz="1600" dirty="0"/>
              <a:t>Better cable management, i.e. for BLM 8x CB50 (coaxial) with BNC connectors &amp; for BPM pass-through to digitiser</a:t>
            </a:r>
            <a:br>
              <a:rPr lang="en-GB" sz="1600" dirty="0"/>
            </a:br>
            <a:endParaRPr lang="en-GB" sz="160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7863A88-CBB1-4CF0-85DF-90B2A9E2A2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GB" noProof="0" smtClean="0"/>
              <a:pPr/>
              <a:t>18</a:t>
            </a:fld>
            <a:endParaRPr lang="en-GB" noProof="0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BAF87D8B-6BB7-4FBC-BD30-2B5CE848E0D3}"/>
              </a:ext>
            </a:extLst>
          </p:cNvPr>
          <p:cNvGrpSpPr/>
          <p:nvPr/>
        </p:nvGrpSpPr>
        <p:grpSpPr>
          <a:xfrm>
            <a:off x="0" y="907426"/>
            <a:ext cx="8178929" cy="4979845"/>
            <a:chOff x="381000" y="1219200"/>
            <a:chExt cx="8178929" cy="4979845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2AB5712F-50EB-4FB6-A15F-9C611080B7D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381000" y="1219200"/>
              <a:ext cx="8178929" cy="4554541"/>
            </a:xfrm>
            <a:prstGeom prst="rect">
              <a:avLst/>
            </a:prstGeom>
          </p:spPr>
        </p:pic>
        <p:sp>
          <p:nvSpPr>
            <p:cNvPr id="8" name="Parallelogram 7">
              <a:extLst>
                <a:ext uri="{FF2B5EF4-FFF2-40B4-BE49-F238E27FC236}">
                  <a16:creationId xmlns:a16="http://schemas.microsoft.com/office/drawing/2014/main" id="{7B6E967E-F8C4-4DB5-913B-309422AB7F28}"/>
                </a:ext>
              </a:extLst>
            </p:cNvPr>
            <p:cNvSpPr/>
            <p:nvPr/>
          </p:nvSpPr>
          <p:spPr>
            <a:xfrm rot="5400000">
              <a:off x="1314450" y="2990850"/>
              <a:ext cx="1790700" cy="1600200"/>
            </a:xfrm>
            <a:prstGeom prst="parallelogram">
              <a:avLst>
                <a:gd name="adj" fmla="val 14169"/>
              </a:avLst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Parallelogram 8">
              <a:extLst>
                <a:ext uri="{FF2B5EF4-FFF2-40B4-BE49-F238E27FC236}">
                  <a16:creationId xmlns:a16="http://schemas.microsoft.com/office/drawing/2014/main" id="{8E12A2A9-89C6-4B81-B49B-82B8122B744C}"/>
                </a:ext>
              </a:extLst>
            </p:cNvPr>
            <p:cNvSpPr/>
            <p:nvPr/>
          </p:nvSpPr>
          <p:spPr>
            <a:xfrm rot="5400000">
              <a:off x="3162300" y="3009900"/>
              <a:ext cx="1828800" cy="2057400"/>
            </a:xfrm>
            <a:prstGeom prst="parallelogram">
              <a:avLst>
                <a:gd name="adj" fmla="val 14169"/>
              </a:avLst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0" name="Straight Arrow Connector 9">
              <a:extLst>
                <a:ext uri="{FF2B5EF4-FFF2-40B4-BE49-F238E27FC236}">
                  <a16:creationId xmlns:a16="http://schemas.microsoft.com/office/drawing/2014/main" id="{BC009712-083E-4069-A708-9F73E30D785F}"/>
                </a:ext>
              </a:extLst>
            </p:cNvPr>
            <p:cNvCxnSpPr/>
            <p:nvPr/>
          </p:nvCxnSpPr>
          <p:spPr>
            <a:xfrm flipV="1">
              <a:off x="1219200" y="4495800"/>
              <a:ext cx="533400" cy="1371600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Arrow Connector 10">
              <a:extLst>
                <a:ext uri="{FF2B5EF4-FFF2-40B4-BE49-F238E27FC236}">
                  <a16:creationId xmlns:a16="http://schemas.microsoft.com/office/drawing/2014/main" id="{4CAC74C8-DACF-48B5-93AE-CF01F5E124A2}"/>
                </a:ext>
              </a:extLst>
            </p:cNvPr>
            <p:cNvCxnSpPr/>
            <p:nvPr/>
          </p:nvCxnSpPr>
          <p:spPr>
            <a:xfrm flipV="1">
              <a:off x="3213164" y="4812512"/>
              <a:ext cx="444436" cy="1131088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E4788063-03AB-46A8-B166-6CE751CB1582}"/>
                </a:ext>
              </a:extLst>
            </p:cNvPr>
            <p:cNvSpPr txBox="1"/>
            <p:nvPr/>
          </p:nvSpPr>
          <p:spPr>
            <a:xfrm>
              <a:off x="609600" y="5795947"/>
              <a:ext cx="138194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dirty="0"/>
                <a:t>BLM side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0D13DCFE-EBD2-4DC9-A96D-A3ADCEF17BE5}"/>
                </a:ext>
              </a:extLst>
            </p:cNvPr>
            <p:cNvSpPr txBox="1"/>
            <p:nvPr/>
          </p:nvSpPr>
          <p:spPr>
            <a:xfrm>
              <a:off x="2603564" y="5798935"/>
              <a:ext cx="138194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dirty="0"/>
                <a:t>BPM side</a:t>
              </a:r>
            </a:p>
          </p:txBody>
        </p:sp>
      </p:grp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DCAF89F-801C-62A7-12CE-36F8082ED9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auto">
          <a:xfrm>
            <a:off x="5879976" y="6356350"/>
            <a:ext cx="5496024" cy="360000"/>
          </a:xfrm>
        </p:spPr>
        <p:txBody>
          <a:bodyPr anchor="ctr"/>
          <a:lstStyle>
            <a:lvl1pPr>
              <a:defRPr lang="en-GB" dirty="0" smtClean="0"/>
            </a:lvl1pPr>
          </a:lstStyle>
          <a:p>
            <a:pPr>
              <a:defRPr/>
            </a:pPr>
            <a:r>
              <a:rPr lang="en-GB"/>
              <a:t>12th HL-LHC Collaboration Meeting, Uppsala (Sweden), 19-22 September 2022</a:t>
            </a:r>
          </a:p>
          <a:p>
            <a:pPr>
              <a:defRPr/>
            </a:pPr>
            <a:endParaRPr lang="en-GB"/>
          </a:p>
        </p:txBody>
      </p:sp>
      <p:sp>
        <p:nvSpPr>
          <p:cNvPr id="15" name="Footer Placeholder 3">
            <a:extLst>
              <a:ext uri="{FF2B5EF4-FFF2-40B4-BE49-F238E27FC236}">
                <a16:creationId xmlns:a16="http://schemas.microsoft.com/office/drawing/2014/main" id="{043DC686-6166-AA98-3DE7-327B645A51E0}"/>
              </a:ext>
            </a:extLst>
          </p:cNvPr>
          <p:cNvSpPr txBox="1">
            <a:spLocks/>
          </p:cNvSpPr>
          <p:nvPr/>
        </p:nvSpPr>
        <p:spPr bwMode="auto">
          <a:xfrm>
            <a:off x="1847528" y="6356350"/>
            <a:ext cx="3826048" cy="360000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914400" rtl="0" eaLnBrk="1" latinLnBrk="0" hangingPunct="1">
              <a:defRPr lang="en-GB" sz="1200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defRPr/>
            </a:pPr>
            <a:r>
              <a:rPr lang="en-GB" dirty="0"/>
              <a:t>WP13.1 – Christos Zamantzas</a:t>
            </a:r>
          </a:p>
          <a:p>
            <a:pPr>
              <a:defRPr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240738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LHC Beam Loss Monitoring System – Upgrades</a:t>
            </a:r>
            <a:endParaRPr lang="en-GB" dirty="0"/>
          </a:p>
        </p:txBody>
      </p:sp>
      <p:pic>
        <p:nvPicPr>
          <p:cNvPr id="6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54079" y="4015284"/>
            <a:ext cx="1031429" cy="17882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15000"/>
          </a:blip>
          <a:srcRect/>
          <a:stretch>
            <a:fillRect/>
          </a:stretch>
        </p:blipFill>
        <p:spPr bwMode="auto">
          <a:xfrm>
            <a:off x="5770400" y="3691432"/>
            <a:ext cx="1378917" cy="20764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2" descr="\\cern.ch\dfs\Users\j\jemery\Documents\ADMIN\ICapplication\MonitorOnQuad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966425" y="4447228"/>
            <a:ext cx="999545" cy="1150203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1600422" y="4197110"/>
            <a:ext cx="175676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tx2"/>
                </a:solidFill>
              </a:rPr>
              <a:t>Beam Loss Monitors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3250593" y="4333826"/>
            <a:ext cx="23127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b="1" dirty="0">
                <a:solidFill>
                  <a:schemeClr val="tx2"/>
                </a:solidFill>
              </a:rPr>
              <a:t>Acquisition &amp; Digitisation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5661437" y="3325018"/>
            <a:ext cx="18573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tx2"/>
                </a:solidFill>
              </a:rPr>
              <a:t>Processing, Analysis &amp; Decision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05995" y="3737583"/>
            <a:ext cx="161133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tx2"/>
                </a:solidFill>
              </a:rPr>
              <a:t>Combiner &amp; Survey</a:t>
            </a:r>
          </a:p>
        </p:txBody>
      </p:sp>
      <p:cxnSp>
        <p:nvCxnSpPr>
          <p:cNvPr id="18" name="Straight Arrow Connector 17"/>
          <p:cNvCxnSpPr/>
          <p:nvPr/>
        </p:nvCxnSpPr>
        <p:spPr>
          <a:xfrm>
            <a:off x="7232381" y="5076030"/>
            <a:ext cx="533400" cy="1588"/>
          </a:xfrm>
          <a:prstGeom prst="straightConnector1">
            <a:avLst/>
          </a:prstGeom>
          <a:ln w="28575">
            <a:solidFill>
              <a:srgbClr val="FFC000"/>
            </a:solidFill>
            <a:headEnd type="triangle"/>
            <a:tailEnd type="triangle" w="med" len="med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pic>
        <p:nvPicPr>
          <p:cNvPr id="21" name="Picture 11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10800000">
            <a:off x="3453523" y="4609955"/>
            <a:ext cx="2033011" cy="1005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22" name="Straight Arrow Connector 21"/>
          <p:cNvCxnSpPr/>
          <p:nvPr/>
        </p:nvCxnSpPr>
        <p:spPr>
          <a:xfrm flipV="1">
            <a:off x="5453785" y="5077620"/>
            <a:ext cx="381000" cy="4465"/>
          </a:xfrm>
          <a:prstGeom prst="straightConnector1">
            <a:avLst/>
          </a:prstGeom>
          <a:ln w="28575">
            <a:solidFill>
              <a:srgbClr val="FFC000"/>
            </a:solidFill>
            <a:headEnd type="none"/>
            <a:tailEnd type="triangle" w="med" len="med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 flipV="1">
            <a:off x="3108799" y="5077618"/>
            <a:ext cx="304800" cy="1"/>
          </a:xfrm>
          <a:prstGeom prst="straightConnector1">
            <a:avLst/>
          </a:prstGeom>
          <a:ln w="28575">
            <a:solidFill>
              <a:srgbClr val="FFC000"/>
            </a:solidFill>
            <a:headEnd type="none"/>
            <a:tailEnd type="triangle" w="med" len="med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28" name="Rectangle 27"/>
          <p:cNvSpPr/>
          <p:nvPr/>
        </p:nvSpPr>
        <p:spPr>
          <a:xfrm>
            <a:off x="3148722" y="6110563"/>
            <a:ext cx="1114408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800" dirty="0"/>
              <a:t>around the LHC ring</a:t>
            </a:r>
          </a:p>
        </p:txBody>
      </p:sp>
      <p:cxnSp>
        <p:nvCxnSpPr>
          <p:cNvPr id="29" name="Straight Arrow Connector 28"/>
          <p:cNvCxnSpPr>
            <a:cxnSpLocks/>
          </p:cNvCxnSpPr>
          <p:nvPr/>
        </p:nvCxnSpPr>
        <p:spPr>
          <a:xfrm flipV="1">
            <a:off x="6463389" y="2904153"/>
            <a:ext cx="1" cy="420864"/>
          </a:xfrm>
          <a:prstGeom prst="straightConnector1">
            <a:avLst/>
          </a:prstGeom>
          <a:ln w="28575">
            <a:solidFill>
              <a:srgbClr val="FFC000"/>
            </a:solidFill>
            <a:headEnd type="triangle"/>
            <a:tailEnd type="triangle" w="med" len="med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39" name="TextBox 38"/>
          <p:cNvSpPr txBox="1"/>
          <p:nvPr/>
        </p:nvSpPr>
        <p:spPr>
          <a:xfrm>
            <a:off x="9330470" y="4320083"/>
            <a:ext cx="15874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tx2"/>
                </a:solidFill>
              </a:rPr>
              <a:t>Beam Interlock System Interface </a:t>
            </a:r>
          </a:p>
        </p:txBody>
      </p:sp>
      <p:pic>
        <p:nvPicPr>
          <p:cNvPr id="40" name="Picture 10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9562527" y="4853484"/>
            <a:ext cx="93537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41" name="Straight Arrow Connector 40"/>
          <p:cNvCxnSpPr/>
          <p:nvPr/>
        </p:nvCxnSpPr>
        <p:spPr>
          <a:xfrm>
            <a:off x="8848698" y="5071743"/>
            <a:ext cx="523876" cy="4287"/>
          </a:xfrm>
          <a:prstGeom prst="straightConnector1">
            <a:avLst/>
          </a:prstGeom>
          <a:ln w="28575">
            <a:solidFill>
              <a:srgbClr val="FFC000"/>
            </a:solidFill>
            <a:headEnd type="triangle"/>
            <a:tailEnd type="triangle" w="med" len="med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42" name="Straight Arrow Connector 41"/>
          <p:cNvCxnSpPr/>
          <p:nvPr/>
        </p:nvCxnSpPr>
        <p:spPr>
          <a:xfrm>
            <a:off x="6921175" y="2229333"/>
            <a:ext cx="571504" cy="4287"/>
          </a:xfrm>
          <a:prstGeom prst="straightConnector1">
            <a:avLst/>
          </a:prstGeom>
          <a:ln w="28575">
            <a:solidFill>
              <a:srgbClr val="FFC000"/>
            </a:solidFill>
            <a:headEnd type="none"/>
            <a:tailEnd type="triangle" w="med" len="med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2716897" y="5524038"/>
            <a:ext cx="863648" cy="256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67" b="1" dirty="0">
                <a:solidFill>
                  <a:schemeClr val="bg1">
                    <a:lumMod val="50000"/>
                  </a:schemeClr>
                </a:solidFill>
              </a:rPr>
              <a:t>x4000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5002745" y="5550773"/>
            <a:ext cx="798681" cy="256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67" b="1" dirty="0">
                <a:solidFill>
                  <a:schemeClr val="bg1">
                    <a:lumMod val="50000"/>
                  </a:schemeClr>
                </a:solidFill>
              </a:rPr>
              <a:t>x750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6877653" y="5550773"/>
            <a:ext cx="785819" cy="256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67" b="1" dirty="0">
                <a:solidFill>
                  <a:schemeClr val="bg1">
                    <a:lumMod val="50000"/>
                  </a:schemeClr>
                </a:solidFill>
              </a:rPr>
              <a:t>x400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E6B38334-E68C-4BA7-BFDD-5A0ECABA49C6}"/>
              </a:ext>
            </a:extLst>
          </p:cNvPr>
          <p:cNvGrpSpPr/>
          <p:nvPr/>
        </p:nvGrpSpPr>
        <p:grpSpPr>
          <a:xfrm>
            <a:off x="5639828" y="1397320"/>
            <a:ext cx="1675622" cy="1541925"/>
            <a:chOff x="5369505" y="1047990"/>
            <a:chExt cx="1256716" cy="1156444"/>
          </a:xfrm>
        </p:grpSpPr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BAD6A79F-8EB9-4B09-AC41-2DC06395C6C0}"/>
                </a:ext>
              </a:extLst>
            </p:cNvPr>
            <p:cNvGrpSpPr/>
            <p:nvPr/>
          </p:nvGrpSpPr>
          <p:grpSpPr>
            <a:xfrm>
              <a:off x="5369505" y="1047990"/>
              <a:ext cx="953627" cy="1156444"/>
              <a:chOff x="5369505" y="1047990"/>
              <a:chExt cx="953627" cy="1156444"/>
            </a:xfrm>
          </p:grpSpPr>
          <p:sp>
            <p:nvSpPr>
              <p:cNvPr id="32" name="TextBox 31"/>
              <p:cNvSpPr txBox="1"/>
              <p:nvPr/>
            </p:nvSpPr>
            <p:spPr>
              <a:xfrm>
                <a:off x="5369505" y="1047990"/>
                <a:ext cx="953627" cy="20774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200" b="1" dirty="0">
                    <a:solidFill>
                      <a:schemeClr val="tx2"/>
                    </a:solidFill>
                  </a:rPr>
                  <a:t>Front-end CPU</a:t>
                </a:r>
              </a:p>
            </p:txBody>
          </p:sp>
          <p:pic>
            <p:nvPicPr>
              <p:cNvPr id="62465" name="Picture 1"/>
              <p:cNvPicPr>
                <a:picLocks noChangeAspect="1" noChangeArrowheads="1"/>
              </p:cNvPicPr>
              <p:nvPr/>
            </p:nvPicPr>
            <p:blipFill>
              <a:blip r:embed="rId8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5604221" y="1240021"/>
                <a:ext cx="558792" cy="96441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</p:grpSp>
        <p:sp>
          <p:nvSpPr>
            <p:cNvPr id="33" name="TextBox 32"/>
            <p:cNvSpPr txBox="1"/>
            <p:nvPr/>
          </p:nvSpPr>
          <p:spPr>
            <a:xfrm>
              <a:off x="6159828" y="1936989"/>
              <a:ext cx="466393" cy="1924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>
                <a:defRPr sz="800" b="1">
                  <a:solidFill>
                    <a:schemeClr val="bg1">
                      <a:lumMod val="50000"/>
                    </a:schemeClr>
                  </a:solidFill>
                </a:defRPr>
              </a:lvl1pPr>
            </a:lstStyle>
            <a:p>
              <a:r>
                <a:rPr lang="en-GB" sz="1067" dirty="0"/>
                <a:t>x27</a:t>
              </a:r>
            </a:p>
          </p:txBody>
        </p:sp>
      </p:grpSp>
      <p:sp>
        <p:nvSpPr>
          <p:cNvPr id="34" name="TextBox 33"/>
          <p:cNvSpPr txBox="1"/>
          <p:nvPr/>
        </p:nvSpPr>
        <p:spPr>
          <a:xfrm>
            <a:off x="8651109" y="5520354"/>
            <a:ext cx="679360" cy="256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67" b="1" dirty="0">
                <a:solidFill>
                  <a:schemeClr val="bg1">
                    <a:lumMod val="50000"/>
                  </a:schemeClr>
                </a:solidFill>
              </a:rPr>
              <a:t>x27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10351067" y="5234484"/>
            <a:ext cx="519159" cy="256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67" b="1" dirty="0">
                <a:solidFill>
                  <a:schemeClr val="bg1">
                    <a:lumMod val="50000"/>
                  </a:schemeClr>
                </a:solidFill>
              </a:rPr>
              <a:t>x16</a:t>
            </a:r>
          </a:p>
        </p:txBody>
      </p:sp>
      <p:sp>
        <p:nvSpPr>
          <p:cNvPr id="36" name="Left-Right Arrow Callout 35"/>
          <p:cNvSpPr/>
          <p:nvPr/>
        </p:nvSpPr>
        <p:spPr>
          <a:xfrm>
            <a:off x="2024761" y="5943312"/>
            <a:ext cx="3429024" cy="214315"/>
          </a:xfrm>
          <a:prstGeom prst="leftRightArrowCallout">
            <a:avLst>
              <a:gd name="adj1" fmla="val 25000"/>
              <a:gd name="adj2" fmla="val 25000"/>
              <a:gd name="adj3" fmla="val 25000"/>
              <a:gd name="adj4" fmla="val 30790"/>
            </a:avLst>
          </a:prstGeom>
          <a:noFill/>
          <a:ln w="12700" cap="sq"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>
                <a:solidFill>
                  <a:srgbClr val="DC3CB2"/>
                </a:solidFill>
              </a:rPr>
              <a:t>Tunnel</a:t>
            </a:r>
            <a:r>
              <a:rPr lang="en-GB" dirty="0">
                <a:solidFill>
                  <a:srgbClr val="DC3CB2"/>
                </a:solidFill>
              </a:rPr>
              <a:t> </a:t>
            </a:r>
          </a:p>
        </p:txBody>
      </p:sp>
      <p:sp>
        <p:nvSpPr>
          <p:cNvPr id="38" name="Left-Right Arrow Callout 37"/>
          <p:cNvSpPr/>
          <p:nvPr/>
        </p:nvSpPr>
        <p:spPr>
          <a:xfrm>
            <a:off x="5752863" y="5936649"/>
            <a:ext cx="4857784" cy="214315"/>
          </a:xfrm>
          <a:prstGeom prst="leftRightArrowCallout">
            <a:avLst>
              <a:gd name="adj1" fmla="val 25000"/>
              <a:gd name="adj2" fmla="val 25000"/>
              <a:gd name="adj3" fmla="val 25000"/>
              <a:gd name="adj4" fmla="val 30790"/>
            </a:avLst>
          </a:prstGeom>
          <a:noFill/>
          <a:ln w="12700" cap="sq"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>
                <a:solidFill>
                  <a:srgbClr val="DC3CB2"/>
                </a:solidFill>
              </a:rPr>
              <a:t>Surface</a:t>
            </a:r>
            <a:endParaRPr lang="en-GB" dirty="0">
              <a:solidFill>
                <a:srgbClr val="DC3CB2"/>
              </a:solidFill>
            </a:endParaRPr>
          </a:p>
        </p:txBody>
      </p:sp>
      <p:cxnSp>
        <p:nvCxnSpPr>
          <p:cNvPr id="43" name="Straight Arrow Connector 42"/>
          <p:cNvCxnSpPr>
            <a:cxnSpLocks/>
          </p:cNvCxnSpPr>
          <p:nvPr/>
        </p:nvCxnSpPr>
        <p:spPr>
          <a:xfrm flipH="1">
            <a:off x="5289867" y="2291829"/>
            <a:ext cx="624320" cy="0"/>
          </a:xfrm>
          <a:prstGeom prst="straightConnector1">
            <a:avLst/>
          </a:prstGeom>
          <a:ln w="28575">
            <a:solidFill>
              <a:srgbClr val="FFC000"/>
            </a:solidFill>
            <a:headEnd type="triangle"/>
            <a:tailEnd type="none" w="med" len="sm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grpSp>
        <p:nvGrpSpPr>
          <p:cNvPr id="11" name="Group 10">
            <a:extLst>
              <a:ext uri="{FF2B5EF4-FFF2-40B4-BE49-F238E27FC236}">
                <a16:creationId xmlns:a16="http://schemas.microsoft.com/office/drawing/2014/main" id="{70B5FA28-6B7A-4670-8E18-BAC2C19DE4E4}"/>
              </a:ext>
            </a:extLst>
          </p:cNvPr>
          <p:cNvGrpSpPr/>
          <p:nvPr/>
        </p:nvGrpSpPr>
        <p:grpSpPr>
          <a:xfrm>
            <a:off x="3484032" y="1395871"/>
            <a:ext cx="1983234" cy="1364179"/>
            <a:chOff x="3592377" y="1046903"/>
            <a:chExt cx="1487426" cy="1023134"/>
          </a:xfrm>
        </p:grpSpPr>
        <p:pic>
          <p:nvPicPr>
            <p:cNvPr id="72705" name="Picture 1"/>
            <p:cNvPicPr>
              <a:picLocks noChangeAspect="1" noChangeArrowheads="1"/>
            </p:cNvPicPr>
            <p:nvPr/>
          </p:nvPicPr>
          <p:blipFill>
            <a:blip r:embed="rId9" cstate="print"/>
            <a:srcRect/>
            <a:stretch>
              <a:fillRect/>
            </a:stretch>
          </p:blipFill>
          <p:spPr bwMode="auto">
            <a:xfrm>
              <a:off x="3928527" y="1266359"/>
              <a:ext cx="670619" cy="8036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50" name="TextBox 49"/>
            <p:cNvSpPr txBox="1"/>
            <p:nvPr/>
          </p:nvSpPr>
          <p:spPr>
            <a:xfrm>
              <a:off x="3592377" y="1046903"/>
              <a:ext cx="1487426" cy="2077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b="1" dirty="0">
                  <a:solidFill>
                    <a:schemeClr val="tx2"/>
                  </a:solidFill>
                </a:rPr>
                <a:t>Settings and Thresholds</a:t>
              </a:r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C230AEBF-CB17-4781-A0B1-9791D1DFDD36}"/>
              </a:ext>
            </a:extLst>
          </p:cNvPr>
          <p:cNvGrpSpPr/>
          <p:nvPr/>
        </p:nvGrpSpPr>
        <p:grpSpPr>
          <a:xfrm>
            <a:off x="7002240" y="1387634"/>
            <a:ext cx="2371162" cy="1488927"/>
            <a:chOff x="6330970" y="1040725"/>
            <a:chExt cx="1778372" cy="1116695"/>
          </a:xfrm>
        </p:grpSpPr>
        <p:pic>
          <p:nvPicPr>
            <p:cNvPr id="72706" name="Picture 2"/>
            <p:cNvPicPr>
              <a:picLocks noChangeAspect="1" noChangeArrowheads="1"/>
            </p:cNvPicPr>
            <p:nvPr/>
          </p:nvPicPr>
          <p:blipFill>
            <a:blip r:embed="rId10" cstate="print"/>
            <a:srcRect/>
            <a:stretch>
              <a:fillRect/>
            </a:stretch>
          </p:blipFill>
          <p:spPr bwMode="auto">
            <a:xfrm>
              <a:off x="6765154" y="1283533"/>
              <a:ext cx="914399" cy="8738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52" name="TextBox 51"/>
            <p:cNvSpPr txBox="1"/>
            <p:nvPr/>
          </p:nvSpPr>
          <p:spPr>
            <a:xfrm>
              <a:off x="6330970" y="1040725"/>
              <a:ext cx="1778372" cy="2077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200" b="1" dirty="0">
                  <a:solidFill>
                    <a:schemeClr val="tx2"/>
                  </a:solidFill>
                </a:rPr>
                <a:t>Logging, PM, fixed displays…</a:t>
              </a:r>
            </a:p>
          </p:txBody>
        </p:sp>
      </p:grpSp>
      <p:sp>
        <p:nvSpPr>
          <p:cNvPr id="63" name="Rectangle 62"/>
          <p:cNvSpPr/>
          <p:nvPr/>
        </p:nvSpPr>
        <p:spPr>
          <a:xfrm>
            <a:off x="7526442" y="6107147"/>
            <a:ext cx="1064715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800" dirty="0"/>
              <a:t>grouped in 8 points</a:t>
            </a:r>
          </a:p>
        </p:txBody>
      </p:sp>
      <p:sp>
        <p:nvSpPr>
          <p:cNvPr id="24" name="Rounded Rectangle 46">
            <a:extLst>
              <a:ext uri="{FF2B5EF4-FFF2-40B4-BE49-F238E27FC236}">
                <a16:creationId xmlns:a16="http://schemas.microsoft.com/office/drawing/2014/main" id="{DA949BC3-7D4B-49DA-AAD6-C9EB35356E7E}"/>
              </a:ext>
            </a:extLst>
          </p:cNvPr>
          <p:cNvSpPr/>
          <p:nvPr/>
        </p:nvSpPr>
        <p:spPr>
          <a:xfrm>
            <a:off x="3514053" y="1198484"/>
            <a:ext cx="5816417" cy="1868797"/>
          </a:xfrm>
          <a:prstGeom prst="roundRect">
            <a:avLst/>
          </a:prstGeom>
          <a:noFill/>
          <a:ln>
            <a:solidFill>
              <a:schemeClr val="accent4">
                <a:lumMod val="60000"/>
                <a:lumOff val="4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 dirty="0"/>
          </a:p>
        </p:txBody>
      </p:sp>
      <p:sp>
        <p:nvSpPr>
          <p:cNvPr id="25" name="Rounded Rectangle 46">
            <a:extLst>
              <a:ext uri="{FF2B5EF4-FFF2-40B4-BE49-F238E27FC236}">
                <a16:creationId xmlns:a16="http://schemas.microsoft.com/office/drawing/2014/main" id="{D0E055C4-431A-483D-860E-0B94AA0B6C0B}"/>
              </a:ext>
            </a:extLst>
          </p:cNvPr>
          <p:cNvSpPr/>
          <p:nvPr/>
        </p:nvSpPr>
        <p:spPr>
          <a:xfrm>
            <a:off x="5640529" y="3149147"/>
            <a:ext cx="1843547" cy="2787504"/>
          </a:xfrm>
          <a:prstGeom prst="roundRect">
            <a:avLst/>
          </a:prstGeom>
          <a:noFill/>
          <a:ln>
            <a:solidFill>
              <a:schemeClr val="accent4">
                <a:lumMod val="60000"/>
                <a:lumOff val="4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/>
          </a:p>
        </p:txBody>
      </p: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F8CD3EED-B494-4D69-B611-9D35A39994E7}"/>
              </a:ext>
            </a:extLst>
          </p:cNvPr>
          <p:cNvSpPr/>
          <p:nvPr/>
        </p:nvSpPr>
        <p:spPr>
          <a:xfrm>
            <a:off x="3250594" y="3155808"/>
            <a:ext cx="2326745" cy="2787504"/>
          </a:xfrm>
          <a:prstGeom prst="roundRect">
            <a:avLst/>
          </a:prstGeom>
          <a:noFill/>
          <a:ln>
            <a:solidFill>
              <a:schemeClr val="accent4">
                <a:lumMod val="60000"/>
                <a:lumOff val="4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53E85700-1867-468A-A686-189B191E097B}"/>
              </a:ext>
            </a:extLst>
          </p:cNvPr>
          <p:cNvSpPr/>
          <p:nvPr/>
        </p:nvSpPr>
        <p:spPr>
          <a:xfrm>
            <a:off x="3480953" y="1109540"/>
            <a:ext cx="664464" cy="245021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rgbClr val="FF0000"/>
                </a:solidFill>
              </a:rPr>
              <a:t>LS2</a:t>
            </a:r>
          </a:p>
        </p:txBody>
      </p:sp>
      <p:sp>
        <p:nvSpPr>
          <p:cNvPr id="48" name="Rectangle: Rounded Corners 47">
            <a:extLst>
              <a:ext uri="{FF2B5EF4-FFF2-40B4-BE49-F238E27FC236}">
                <a16:creationId xmlns:a16="http://schemas.microsoft.com/office/drawing/2014/main" id="{99C2D3A6-EE44-44B7-8CAE-05E9A151A59B}"/>
              </a:ext>
            </a:extLst>
          </p:cNvPr>
          <p:cNvSpPr/>
          <p:nvPr/>
        </p:nvSpPr>
        <p:spPr>
          <a:xfrm>
            <a:off x="6896313" y="3119287"/>
            <a:ext cx="664464" cy="245021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rgbClr val="FF0000"/>
                </a:solidFill>
              </a:rPr>
              <a:t>LS3</a:t>
            </a:r>
          </a:p>
        </p:txBody>
      </p:sp>
      <p:sp>
        <p:nvSpPr>
          <p:cNvPr id="49" name="Rectangle: Rounded Corners 48">
            <a:extLst>
              <a:ext uri="{FF2B5EF4-FFF2-40B4-BE49-F238E27FC236}">
                <a16:creationId xmlns:a16="http://schemas.microsoft.com/office/drawing/2014/main" id="{A5647FB2-35CA-4D76-A8D6-05997791E1CF}"/>
              </a:ext>
            </a:extLst>
          </p:cNvPr>
          <p:cNvSpPr/>
          <p:nvPr/>
        </p:nvSpPr>
        <p:spPr>
          <a:xfrm>
            <a:off x="3198945" y="3115847"/>
            <a:ext cx="664464" cy="245021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rgbClr val="FF0000"/>
                </a:solidFill>
              </a:rPr>
              <a:t>LS4</a:t>
            </a:r>
          </a:p>
        </p:txBody>
      </p:sp>
      <p:pic>
        <p:nvPicPr>
          <p:cNvPr id="51" name="Picture 50">
            <a:extLst>
              <a:ext uri="{FF2B5EF4-FFF2-40B4-BE49-F238E27FC236}">
                <a16:creationId xmlns:a16="http://schemas.microsoft.com/office/drawing/2014/main" id="{1616E06D-D4ED-431A-85C3-3EA333ADFAF3}"/>
              </a:ext>
            </a:extLst>
          </p:cNvPr>
          <p:cNvPicPr>
            <a:picLocks noChangeAspect="1"/>
          </p:cNvPicPr>
          <p:nvPr/>
        </p:nvPicPr>
        <p:blipFill>
          <a:blip r:embed="rId1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763271" y="3245296"/>
            <a:ext cx="1488736" cy="1165483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02F37FAC-8F81-4CA7-9A15-4CB0839BCEDD}"/>
              </a:ext>
            </a:extLst>
          </p:cNvPr>
          <p:cNvSpPr txBox="1"/>
          <p:nvPr/>
        </p:nvSpPr>
        <p:spPr>
          <a:xfrm>
            <a:off x="186479" y="1301687"/>
            <a:ext cx="3294475" cy="10158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solidFill>
                  <a:srgbClr val="FF0000"/>
                </a:solidFill>
              </a:rPr>
              <a:t>LS2</a:t>
            </a:r>
            <a:r>
              <a:rPr lang="en-GB" sz="1600" dirty="0"/>
              <a:t>:</a:t>
            </a:r>
          </a:p>
          <a:p>
            <a:pPr marL="228594" indent="-228594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en-GB" sz="1467" dirty="0">
                <a:solidFill>
                  <a:schemeClr val="accent5"/>
                </a:solidFill>
              </a:rPr>
              <a:t>New FESA &amp; OS</a:t>
            </a:r>
          </a:p>
          <a:p>
            <a:pPr marL="228594" indent="-228594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en-GB" sz="1467" dirty="0">
                <a:solidFill>
                  <a:schemeClr val="accent5"/>
                </a:solidFill>
              </a:rPr>
              <a:t>Databases </a:t>
            </a:r>
            <a:r>
              <a:rPr lang="en-GB" sz="1200" dirty="0">
                <a:solidFill>
                  <a:schemeClr val="accent5"/>
                </a:solidFill>
              </a:rPr>
              <a:t>(LAYOUT, LSA &amp; NXCALS)</a:t>
            </a:r>
            <a:endParaRPr lang="en-GB" sz="1467" dirty="0">
              <a:solidFill>
                <a:schemeClr val="accent5"/>
              </a:solidFill>
            </a:endParaRPr>
          </a:p>
          <a:p>
            <a:pPr marL="228594" indent="-228594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en-GB" sz="1467" dirty="0">
                <a:solidFill>
                  <a:schemeClr val="accent5"/>
                </a:solidFill>
              </a:rPr>
              <a:t>Firmware for data processing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14B3835C-29E0-451A-A37C-913013BC3FA4}"/>
              </a:ext>
            </a:extLst>
          </p:cNvPr>
          <p:cNvSpPr txBox="1"/>
          <p:nvPr/>
        </p:nvSpPr>
        <p:spPr>
          <a:xfrm>
            <a:off x="191344" y="2708920"/>
            <a:ext cx="2947079" cy="10158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solidFill>
                  <a:srgbClr val="FF0000"/>
                </a:solidFill>
              </a:rPr>
              <a:t>LS4</a:t>
            </a:r>
            <a:r>
              <a:rPr lang="en-GB" sz="1600" dirty="0"/>
              <a:t>:</a:t>
            </a:r>
          </a:p>
          <a:p>
            <a:pPr marL="228594" indent="-228594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en-GB" sz="1467" dirty="0">
                <a:solidFill>
                  <a:schemeClr val="accent5"/>
                </a:solidFill>
              </a:rPr>
              <a:t>New mini-crate &amp; </a:t>
            </a:r>
            <a:r>
              <a:rPr lang="en-GB" sz="1467" dirty="0" err="1">
                <a:solidFill>
                  <a:schemeClr val="accent5"/>
                </a:solidFill>
              </a:rPr>
              <a:t>acq</a:t>
            </a:r>
            <a:r>
              <a:rPr lang="en-GB" sz="1467" dirty="0">
                <a:solidFill>
                  <a:schemeClr val="accent5"/>
                </a:solidFill>
              </a:rPr>
              <a:t>. </a:t>
            </a:r>
            <a:r>
              <a:rPr lang="en-GB" sz="1467" dirty="0" err="1">
                <a:solidFill>
                  <a:schemeClr val="accent5"/>
                </a:solidFill>
              </a:rPr>
              <a:t>electr</a:t>
            </a:r>
            <a:r>
              <a:rPr lang="en-GB" sz="1467" dirty="0">
                <a:solidFill>
                  <a:schemeClr val="accent5"/>
                </a:solidFill>
              </a:rPr>
              <a:t>.</a:t>
            </a:r>
          </a:p>
          <a:p>
            <a:pPr marL="228594" indent="-228594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en-GB" sz="1467" dirty="0">
                <a:solidFill>
                  <a:schemeClr val="accent5"/>
                </a:solidFill>
              </a:rPr>
              <a:t>Firmware for data processing</a:t>
            </a:r>
          </a:p>
          <a:p>
            <a:pPr marL="228594" indent="-228594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en-GB" sz="1467" dirty="0">
                <a:solidFill>
                  <a:schemeClr val="accent5"/>
                </a:solidFill>
              </a:rPr>
              <a:t>Bidirectional optical link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496DBD55-5FAF-4C30-AEA9-B637005A0186}"/>
              </a:ext>
            </a:extLst>
          </p:cNvPr>
          <p:cNvSpPr txBox="1"/>
          <p:nvPr/>
        </p:nvSpPr>
        <p:spPr>
          <a:xfrm>
            <a:off x="9373228" y="2858352"/>
            <a:ext cx="2755043" cy="12416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solidFill>
                  <a:srgbClr val="FF0000"/>
                </a:solidFill>
              </a:rPr>
              <a:t>LS3</a:t>
            </a:r>
            <a:r>
              <a:rPr lang="en-GB" sz="1600" dirty="0"/>
              <a:t>:</a:t>
            </a:r>
          </a:p>
          <a:p>
            <a:pPr marL="228594" indent="-228594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en-GB" sz="1467" dirty="0">
                <a:solidFill>
                  <a:schemeClr val="accent5"/>
                </a:solidFill>
              </a:rPr>
              <a:t>New processing electronics</a:t>
            </a:r>
          </a:p>
          <a:p>
            <a:pPr marL="228594" indent="-228594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en-GB" sz="1467" dirty="0">
                <a:solidFill>
                  <a:schemeClr val="accent5"/>
                </a:solidFill>
              </a:rPr>
              <a:t>Temp. optical receivers</a:t>
            </a:r>
          </a:p>
          <a:p>
            <a:pPr marL="228594" indent="-228594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en-GB" sz="1467" dirty="0">
                <a:solidFill>
                  <a:schemeClr val="accent5"/>
                </a:solidFill>
              </a:rPr>
              <a:t>Firmware for data processing (new FPGA)</a:t>
            </a:r>
          </a:p>
        </p:txBody>
      </p:sp>
      <p:sp>
        <p:nvSpPr>
          <p:cNvPr id="56" name="Slide Number Placeholder 5">
            <a:extLst>
              <a:ext uri="{FF2B5EF4-FFF2-40B4-BE49-F238E27FC236}">
                <a16:creationId xmlns:a16="http://schemas.microsoft.com/office/drawing/2014/main" id="{1762619C-C255-074A-AF9F-5F4C3CDA4F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82400" y="6356350"/>
            <a:ext cx="480000" cy="360000"/>
          </a:xfrm>
        </p:spPr>
        <p:txBody>
          <a:bodyPr/>
          <a:lstStyle/>
          <a:p>
            <a:fld id="{BFDCA1C4-9514-7B4F-976F-D92F7E296653}" type="slidenum">
              <a:rPr lang="fr-FR" smtClean="0">
                <a:solidFill>
                  <a:srgbClr val="64BCD9"/>
                </a:solidFill>
              </a:rPr>
              <a:pPr/>
              <a:t>1</a:t>
            </a:fld>
            <a:endParaRPr lang="fr-FR" dirty="0">
              <a:solidFill>
                <a:srgbClr val="64BCD9"/>
              </a:solidFill>
            </a:endParaRPr>
          </a:p>
        </p:txBody>
      </p:sp>
      <p:sp>
        <p:nvSpPr>
          <p:cNvPr id="3" name="Rounded Rectangle 46">
            <a:extLst>
              <a:ext uri="{FF2B5EF4-FFF2-40B4-BE49-F238E27FC236}">
                <a16:creationId xmlns:a16="http://schemas.microsoft.com/office/drawing/2014/main" id="{D1D2D583-BBAB-0288-E816-E30CEAB705B5}"/>
              </a:ext>
            </a:extLst>
          </p:cNvPr>
          <p:cNvSpPr/>
          <p:nvPr/>
        </p:nvSpPr>
        <p:spPr>
          <a:xfrm>
            <a:off x="5639828" y="3149145"/>
            <a:ext cx="1843547" cy="2787504"/>
          </a:xfrm>
          <a:prstGeom prst="roundRect">
            <a:avLst/>
          </a:prstGeom>
          <a:noFill/>
          <a:ln>
            <a:solidFill>
              <a:schemeClr val="accent4">
                <a:lumMod val="60000"/>
                <a:lumOff val="4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/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E92E8DA9-3D49-3191-35E8-52FBFDDF27F9}"/>
              </a:ext>
            </a:extLst>
          </p:cNvPr>
          <p:cNvSpPr/>
          <p:nvPr/>
        </p:nvSpPr>
        <p:spPr>
          <a:xfrm>
            <a:off x="6895612" y="3119285"/>
            <a:ext cx="664464" cy="245021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rgbClr val="FF0000"/>
                </a:solidFill>
              </a:rPr>
              <a:t>LS3</a:t>
            </a:r>
          </a:p>
        </p:txBody>
      </p:sp>
      <p:sp>
        <p:nvSpPr>
          <p:cNvPr id="19" name="Rounded Rectangle 46">
            <a:extLst>
              <a:ext uri="{FF2B5EF4-FFF2-40B4-BE49-F238E27FC236}">
                <a16:creationId xmlns:a16="http://schemas.microsoft.com/office/drawing/2014/main" id="{27F6C739-1F4D-4E6E-F385-869060961064}"/>
              </a:ext>
            </a:extLst>
          </p:cNvPr>
          <p:cNvSpPr/>
          <p:nvPr/>
        </p:nvSpPr>
        <p:spPr>
          <a:xfrm>
            <a:off x="1640670" y="4099974"/>
            <a:ext cx="1569593" cy="1777297"/>
          </a:xfrm>
          <a:prstGeom prst="roundRect">
            <a:avLst/>
          </a:prstGeom>
          <a:noFill/>
          <a:ln>
            <a:solidFill>
              <a:schemeClr val="accent4">
                <a:lumMod val="60000"/>
                <a:lumOff val="4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/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F7E47F8E-318F-C112-D15F-366DFC51D755}"/>
              </a:ext>
            </a:extLst>
          </p:cNvPr>
          <p:cNvSpPr/>
          <p:nvPr/>
        </p:nvSpPr>
        <p:spPr>
          <a:xfrm>
            <a:off x="1168596" y="3933056"/>
            <a:ext cx="748732" cy="276999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rgbClr val="FF0000"/>
                </a:solidFill>
              </a:rPr>
              <a:t>LS3+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001F9449-FB04-3AB7-A456-E5895E91B245}"/>
              </a:ext>
            </a:extLst>
          </p:cNvPr>
          <p:cNvSpPr txBox="1"/>
          <p:nvPr/>
        </p:nvSpPr>
        <p:spPr>
          <a:xfrm>
            <a:off x="191344" y="4444396"/>
            <a:ext cx="1376617" cy="7900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solidFill>
                  <a:srgbClr val="FF0000"/>
                </a:solidFill>
              </a:rPr>
              <a:t>LS3+</a:t>
            </a:r>
            <a:r>
              <a:rPr lang="en-GB" sz="1600" dirty="0"/>
              <a:t>:</a:t>
            </a:r>
          </a:p>
          <a:p>
            <a:pPr marL="228594" indent="-228594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en-GB" sz="1467" dirty="0">
                <a:solidFill>
                  <a:schemeClr val="accent5"/>
                </a:solidFill>
              </a:rPr>
              <a:t>Detector production 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A67BD708-82C6-5815-3D3D-BF3962A73984}"/>
              </a:ext>
            </a:extLst>
          </p:cNvPr>
          <p:cNvSpPr txBox="1"/>
          <p:nvPr/>
        </p:nvSpPr>
        <p:spPr>
          <a:xfrm>
            <a:off x="9706100" y="1473189"/>
            <a:ext cx="214480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Funding through R2E, CONS &amp; HL-LHC projects</a:t>
            </a:r>
          </a:p>
        </p:txBody>
      </p:sp>
      <p:sp>
        <p:nvSpPr>
          <p:cNvPr id="44" name="Footer Placeholder 3">
            <a:extLst>
              <a:ext uri="{FF2B5EF4-FFF2-40B4-BE49-F238E27FC236}">
                <a16:creationId xmlns:a16="http://schemas.microsoft.com/office/drawing/2014/main" id="{BA113E0D-BFC3-251B-800C-7B05F67248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auto">
          <a:xfrm>
            <a:off x="5879976" y="6356350"/>
            <a:ext cx="5496024" cy="360000"/>
          </a:xfrm>
        </p:spPr>
        <p:txBody>
          <a:bodyPr anchor="ctr"/>
          <a:lstStyle>
            <a:lvl1pPr>
              <a:defRPr lang="en-GB" dirty="0" smtClean="0"/>
            </a:lvl1pPr>
          </a:lstStyle>
          <a:p>
            <a:pPr>
              <a:defRPr/>
            </a:pPr>
            <a:r>
              <a:rPr lang="en-GB"/>
              <a:t>12th HL-LHC Collaboration Meeting, Uppsala (Sweden), 19-22 September 2022</a:t>
            </a:r>
          </a:p>
          <a:p>
            <a:pPr>
              <a:defRPr/>
            </a:pPr>
            <a:endParaRPr lang="en-GB"/>
          </a:p>
        </p:txBody>
      </p:sp>
      <p:sp>
        <p:nvSpPr>
          <p:cNvPr id="45" name="Footer Placeholder 3">
            <a:extLst>
              <a:ext uri="{FF2B5EF4-FFF2-40B4-BE49-F238E27FC236}">
                <a16:creationId xmlns:a16="http://schemas.microsoft.com/office/drawing/2014/main" id="{47F248D0-0BF1-5F0E-49AC-30EB0CF9207C}"/>
              </a:ext>
            </a:extLst>
          </p:cNvPr>
          <p:cNvSpPr txBox="1">
            <a:spLocks/>
          </p:cNvSpPr>
          <p:nvPr/>
        </p:nvSpPr>
        <p:spPr bwMode="auto">
          <a:xfrm>
            <a:off x="1847528" y="6356350"/>
            <a:ext cx="3826048" cy="360000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914400" rtl="0" eaLnBrk="1" latinLnBrk="0" hangingPunct="1">
              <a:defRPr lang="en-GB" sz="1200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defRPr/>
            </a:pPr>
            <a:r>
              <a:rPr lang="en-GB" dirty="0"/>
              <a:t>WP13.1 – Christos Zamantzas</a:t>
            </a:r>
          </a:p>
          <a:p>
            <a:pPr>
              <a:defRPr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128825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5" grpId="0" animBg="1"/>
      <p:bldP spid="47" grpId="0" animBg="1"/>
      <p:bldP spid="4" grpId="0" animBg="1"/>
      <p:bldP spid="48" grpId="0" animBg="1"/>
      <p:bldP spid="49" grpId="0" animBg="1"/>
      <p:bldP spid="5" grpId="0"/>
      <p:bldP spid="53" grpId="0"/>
      <p:bldP spid="54" grpId="0"/>
      <p:bldP spid="3" grpId="0" animBg="1"/>
      <p:bldP spid="7" grpId="0" animBg="1"/>
      <p:bldP spid="19" grpId="0" animBg="1"/>
      <p:bldP spid="20" grpId="0" animBg="1"/>
      <p:bldP spid="27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CBAC50-D6A4-48AA-B565-D5716323B4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LHC BLM (LSS) mini-crate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A80C661-1CB0-4FC4-8FCC-CF8912C3B3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GB" noProof="0" smtClean="0"/>
              <a:pPr/>
              <a:t>19</a:t>
            </a:fld>
            <a:endParaRPr lang="en-GB" noProof="0"/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CA8448FB-C27A-47E8-8326-5312A08D3EDA}"/>
              </a:ext>
            </a:extLst>
          </p:cNvPr>
          <p:cNvGrpSpPr/>
          <p:nvPr/>
        </p:nvGrpSpPr>
        <p:grpSpPr>
          <a:xfrm>
            <a:off x="47328" y="925223"/>
            <a:ext cx="8420100" cy="5162033"/>
            <a:chOff x="533400" y="1090178"/>
            <a:chExt cx="8420100" cy="5162033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5EA83A33-BFFA-4EBA-8365-8FA33D62BEC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533400" y="1371600"/>
              <a:ext cx="7920000" cy="4210887"/>
            </a:xfrm>
            <a:prstGeom prst="rect">
              <a:avLst/>
            </a:prstGeom>
          </p:spPr>
        </p:pic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E09A9D05-F446-4793-A9B5-34A8AD111F19}"/>
                </a:ext>
              </a:extLst>
            </p:cNvPr>
            <p:cNvSpPr txBox="1"/>
            <p:nvPr/>
          </p:nvSpPr>
          <p:spPr>
            <a:xfrm>
              <a:off x="5791200" y="1090178"/>
              <a:ext cx="17526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algn="ctr"/>
            </a:lstStyle>
            <a:p>
              <a:r>
                <a:rPr lang="en-US" dirty="0"/>
                <a:t>Air deflector</a:t>
              </a: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C6605F45-F881-4C19-88FA-143C0077936E}"/>
                </a:ext>
              </a:extLst>
            </p:cNvPr>
            <p:cNvSpPr txBox="1"/>
            <p:nvPr/>
          </p:nvSpPr>
          <p:spPr>
            <a:xfrm>
              <a:off x="6877424" y="1421372"/>
              <a:ext cx="17526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algn="ctr"/>
            </a:lstStyle>
            <a:p>
              <a:r>
                <a:rPr lang="en-US" dirty="0"/>
                <a:t>FAN Tray</a:t>
              </a:r>
            </a:p>
          </p:txBody>
        </p:sp>
        <p:cxnSp>
          <p:nvCxnSpPr>
            <p:cNvPr id="10" name="Straight Arrow Connector 9">
              <a:extLst>
                <a:ext uri="{FF2B5EF4-FFF2-40B4-BE49-F238E27FC236}">
                  <a16:creationId xmlns:a16="http://schemas.microsoft.com/office/drawing/2014/main" id="{8B25AEDB-6468-4B0D-ABDB-507DFB4F56E9}"/>
                </a:ext>
              </a:extLst>
            </p:cNvPr>
            <p:cNvCxnSpPr/>
            <p:nvPr/>
          </p:nvCxnSpPr>
          <p:spPr>
            <a:xfrm flipH="1">
              <a:off x="5783729" y="1371600"/>
              <a:ext cx="388471" cy="507397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Arrow Connector 10">
              <a:extLst>
                <a:ext uri="{FF2B5EF4-FFF2-40B4-BE49-F238E27FC236}">
                  <a16:creationId xmlns:a16="http://schemas.microsoft.com/office/drawing/2014/main" id="{99DE513F-C74C-430E-A453-D26DBC583307}"/>
                </a:ext>
              </a:extLst>
            </p:cNvPr>
            <p:cNvCxnSpPr/>
            <p:nvPr/>
          </p:nvCxnSpPr>
          <p:spPr>
            <a:xfrm flipH="1">
              <a:off x="6372944" y="1775944"/>
              <a:ext cx="1018456" cy="967256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98CADFBB-934C-4C24-87C3-DD4B1B3FF960}"/>
                </a:ext>
              </a:extLst>
            </p:cNvPr>
            <p:cNvSpPr txBox="1"/>
            <p:nvPr/>
          </p:nvSpPr>
          <p:spPr>
            <a:xfrm>
              <a:off x="3899965" y="5605880"/>
              <a:ext cx="197447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algn="ctr"/>
            </a:lstStyle>
            <a:p>
              <a:r>
                <a:rPr lang="en-US" dirty="0"/>
                <a:t>Controller Card (Optional)</a:t>
              </a:r>
            </a:p>
          </p:txBody>
        </p:sp>
        <p:cxnSp>
          <p:nvCxnSpPr>
            <p:cNvPr id="13" name="Straight Arrow Connector 12">
              <a:extLst>
                <a:ext uri="{FF2B5EF4-FFF2-40B4-BE49-F238E27FC236}">
                  <a16:creationId xmlns:a16="http://schemas.microsoft.com/office/drawing/2014/main" id="{20A2E276-1E70-4D82-9356-8945D3D3C965}"/>
                </a:ext>
              </a:extLst>
            </p:cNvPr>
            <p:cNvCxnSpPr>
              <a:stCxn id="14" idx="0"/>
            </p:cNvCxnSpPr>
            <p:nvPr/>
          </p:nvCxnSpPr>
          <p:spPr>
            <a:xfrm flipH="1" flipV="1">
              <a:off x="1447800" y="4114801"/>
              <a:ext cx="822886" cy="1491079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8302C5C0-C627-438B-8D27-6EC558CA74D8}"/>
                </a:ext>
              </a:extLst>
            </p:cNvPr>
            <p:cNvSpPr txBox="1"/>
            <p:nvPr/>
          </p:nvSpPr>
          <p:spPr>
            <a:xfrm>
              <a:off x="1203886" y="5605880"/>
              <a:ext cx="21336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algn="ctr"/>
            </a:lstStyle>
            <a:p>
              <a:r>
                <a:rPr lang="en-US" dirty="0"/>
                <a:t>BLM Acquisition Cards (x10)</a:t>
              </a:r>
            </a:p>
          </p:txBody>
        </p:sp>
        <p:cxnSp>
          <p:nvCxnSpPr>
            <p:cNvPr id="15" name="Straight Arrow Connector 14">
              <a:extLst>
                <a:ext uri="{FF2B5EF4-FFF2-40B4-BE49-F238E27FC236}">
                  <a16:creationId xmlns:a16="http://schemas.microsoft.com/office/drawing/2014/main" id="{5C56760B-6238-4C66-99B6-157CFE4ECFB6}"/>
                </a:ext>
              </a:extLst>
            </p:cNvPr>
            <p:cNvCxnSpPr/>
            <p:nvPr/>
          </p:nvCxnSpPr>
          <p:spPr>
            <a:xfrm flipV="1">
              <a:off x="2438400" y="4343400"/>
              <a:ext cx="1905000" cy="1262480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Arrow Connector 15">
              <a:extLst>
                <a:ext uri="{FF2B5EF4-FFF2-40B4-BE49-F238E27FC236}">
                  <a16:creationId xmlns:a16="http://schemas.microsoft.com/office/drawing/2014/main" id="{0FC48E25-F3A4-423D-9C5A-BAE20770C3B9}"/>
                </a:ext>
              </a:extLst>
            </p:cNvPr>
            <p:cNvCxnSpPr/>
            <p:nvPr/>
          </p:nvCxnSpPr>
          <p:spPr>
            <a:xfrm flipV="1">
              <a:off x="4566827" y="4343400"/>
              <a:ext cx="130650" cy="1274947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BA04CA52-4F63-4D69-B3A4-09D458DF2C8B}"/>
                </a:ext>
              </a:extLst>
            </p:cNvPr>
            <p:cNvSpPr txBox="1"/>
            <p:nvPr/>
          </p:nvSpPr>
          <p:spPr>
            <a:xfrm>
              <a:off x="6372944" y="5262927"/>
              <a:ext cx="17526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algn="ctr"/>
            </a:lstStyle>
            <a:p>
              <a:r>
                <a:rPr lang="en-US" dirty="0"/>
                <a:t>Air deflector</a:t>
              </a:r>
            </a:p>
          </p:txBody>
        </p:sp>
        <p:cxnSp>
          <p:nvCxnSpPr>
            <p:cNvPr id="18" name="Straight Arrow Connector 17">
              <a:extLst>
                <a:ext uri="{FF2B5EF4-FFF2-40B4-BE49-F238E27FC236}">
                  <a16:creationId xmlns:a16="http://schemas.microsoft.com/office/drawing/2014/main" id="{78F26EE5-9302-4E65-91F3-32173343B2B4}"/>
                </a:ext>
              </a:extLst>
            </p:cNvPr>
            <p:cNvCxnSpPr/>
            <p:nvPr/>
          </p:nvCxnSpPr>
          <p:spPr>
            <a:xfrm flipH="1" flipV="1">
              <a:off x="6372945" y="4876801"/>
              <a:ext cx="332655" cy="380999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68FFA74E-7210-4017-969E-2F6AC0026052}"/>
                </a:ext>
              </a:extLst>
            </p:cNvPr>
            <p:cNvSpPr txBox="1"/>
            <p:nvPr/>
          </p:nvSpPr>
          <p:spPr>
            <a:xfrm>
              <a:off x="7200900" y="4142476"/>
              <a:ext cx="1752600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algn="ctr"/>
            </a:lstStyle>
            <a:p>
              <a:r>
                <a:rPr lang="en-US" dirty="0"/>
                <a:t>AC/DC PSU developed with TDK</a:t>
              </a:r>
            </a:p>
          </p:txBody>
        </p:sp>
        <p:cxnSp>
          <p:nvCxnSpPr>
            <p:cNvPr id="20" name="Straight Arrow Connector 19">
              <a:extLst>
                <a:ext uri="{FF2B5EF4-FFF2-40B4-BE49-F238E27FC236}">
                  <a16:creationId xmlns:a16="http://schemas.microsoft.com/office/drawing/2014/main" id="{B7DE3A96-4D71-441F-B3ED-ED8723EDA1A8}"/>
                </a:ext>
              </a:extLst>
            </p:cNvPr>
            <p:cNvCxnSpPr/>
            <p:nvPr/>
          </p:nvCxnSpPr>
          <p:spPr>
            <a:xfrm flipV="1">
              <a:off x="8001000" y="2629678"/>
              <a:ext cx="152400" cy="1485123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2" name="Content Placeholder 2">
            <a:extLst>
              <a:ext uri="{FF2B5EF4-FFF2-40B4-BE49-F238E27FC236}">
                <a16:creationId xmlns:a16="http://schemas.microsoft.com/office/drawing/2014/main" id="{51430CA2-3B1E-4E72-A9BB-4D714A6547B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734878" y="1073124"/>
            <a:ext cx="3276865" cy="5072098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GB" sz="2000" dirty="0"/>
              <a:t>Characteristics:</a:t>
            </a:r>
          </a:p>
          <a:p>
            <a:r>
              <a:rPr lang="en-GB" sz="2000" dirty="0"/>
              <a:t>Mini-crate inside a 45U rack</a:t>
            </a:r>
          </a:p>
          <a:p>
            <a:r>
              <a:rPr lang="en-GB" sz="2000" dirty="0"/>
              <a:t>Front connections</a:t>
            </a:r>
          </a:p>
          <a:p>
            <a:pPr marL="536575" lvl="1" indent="-268288"/>
            <a:r>
              <a:rPr lang="en-GB" sz="1600" dirty="0"/>
              <a:t>all modules and </a:t>
            </a:r>
          </a:p>
          <a:p>
            <a:pPr marL="536575" lvl="1" indent="-268288"/>
            <a:r>
              <a:rPr lang="en-GB" sz="1600" dirty="0"/>
              <a:t>all fibre connections</a:t>
            </a:r>
          </a:p>
          <a:p>
            <a:pPr marL="536575" lvl="1" indent="-268288"/>
            <a:r>
              <a:rPr lang="en-GB" sz="1600" dirty="0" err="1"/>
              <a:t>WorldFip</a:t>
            </a:r>
            <a:r>
              <a:rPr lang="en-GB" sz="1600" dirty="0"/>
              <a:t> </a:t>
            </a:r>
          </a:p>
          <a:p>
            <a:pPr marL="117625" indent="-268288"/>
            <a:r>
              <a:rPr lang="en-GB" sz="2000" dirty="0"/>
              <a:t>Rear connections</a:t>
            </a:r>
          </a:p>
          <a:p>
            <a:pPr marL="536575" lvl="1" indent="-268288"/>
            <a:r>
              <a:rPr lang="en-GB" sz="1600" dirty="0"/>
              <a:t>All analogue signals </a:t>
            </a:r>
          </a:p>
          <a:p>
            <a:r>
              <a:rPr lang="en-GB" sz="2000" dirty="0"/>
              <a:t>Controller card </a:t>
            </a:r>
          </a:p>
          <a:p>
            <a:pPr marL="536575" lvl="1" indent="-268288"/>
            <a:r>
              <a:rPr lang="en-GB" sz="1600" dirty="0"/>
              <a:t>Redundant functionality</a:t>
            </a:r>
          </a:p>
          <a:p>
            <a:r>
              <a:rPr lang="en-GB" sz="2000" dirty="0"/>
              <a:t>Custom backplane</a:t>
            </a:r>
          </a:p>
          <a:p>
            <a:pPr marL="536575" lvl="1" indent="-268288"/>
            <a:r>
              <a:rPr lang="en-GB" sz="1600" dirty="0"/>
              <a:t>Targeted design</a:t>
            </a:r>
          </a:p>
          <a:p>
            <a:pPr marL="536575" lvl="1" indent="-268288"/>
            <a:r>
              <a:rPr lang="en-GB" sz="1600" dirty="0"/>
              <a:t>Completely passive  </a:t>
            </a:r>
          </a:p>
          <a:p>
            <a:pPr marL="536575" lvl="1" indent="-268288"/>
            <a:r>
              <a:rPr lang="en-GB" sz="1600" dirty="0"/>
              <a:t>Better cable management, i.e. 10 x NES18 (multiwire) with Burndy connectors </a:t>
            </a:r>
          </a:p>
        </p:txBody>
      </p:sp>
      <p:sp>
        <p:nvSpPr>
          <p:cNvPr id="3" name="Footer Placeholder 3">
            <a:extLst>
              <a:ext uri="{FF2B5EF4-FFF2-40B4-BE49-F238E27FC236}">
                <a16:creationId xmlns:a16="http://schemas.microsoft.com/office/drawing/2014/main" id="{2EC6DE95-91CD-360F-7870-1F183B873B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auto">
          <a:xfrm>
            <a:off x="5879976" y="6356350"/>
            <a:ext cx="5496024" cy="360000"/>
          </a:xfrm>
        </p:spPr>
        <p:txBody>
          <a:bodyPr anchor="ctr"/>
          <a:lstStyle>
            <a:lvl1pPr>
              <a:defRPr lang="en-GB" dirty="0" smtClean="0"/>
            </a:lvl1pPr>
          </a:lstStyle>
          <a:p>
            <a:pPr>
              <a:defRPr/>
            </a:pPr>
            <a:r>
              <a:rPr lang="en-GB"/>
              <a:t>12th HL-LHC Collaboration Meeting, Uppsala (Sweden), 19-22 September 2022</a:t>
            </a:r>
          </a:p>
          <a:p>
            <a:pPr>
              <a:defRPr/>
            </a:pPr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5268BFA-9EF8-CCE9-9AA1-0175DB84B64A}"/>
              </a:ext>
            </a:extLst>
          </p:cNvPr>
          <p:cNvSpPr txBox="1">
            <a:spLocks/>
          </p:cNvSpPr>
          <p:nvPr/>
        </p:nvSpPr>
        <p:spPr bwMode="auto">
          <a:xfrm>
            <a:off x="1847528" y="6356350"/>
            <a:ext cx="3826048" cy="360000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914400" rtl="0" eaLnBrk="1" latinLnBrk="0" hangingPunct="1">
              <a:defRPr lang="en-GB" sz="1200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defRPr/>
            </a:pPr>
            <a:r>
              <a:rPr lang="en-GB" dirty="0"/>
              <a:t>WP13.1 – Christos Zamantzas</a:t>
            </a:r>
          </a:p>
          <a:p>
            <a:pPr>
              <a:defRPr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078211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E23900-035C-44F0-85F4-DF76C53EE5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LHC BPM (LSS) mini-crate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50FE721-458A-4673-B02B-2CE8226057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GB" noProof="0" smtClean="0"/>
              <a:pPr/>
              <a:t>20</a:t>
            </a:fld>
            <a:endParaRPr lang="en-GB" noProof="0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FCF92D89-1FD4-40A2-96D2-216169B91FEB}"/>
              </a:ext>
            </a:extLst>
          </p:cNvPr>
          <p:cNvGrpSpPr/>
          <p:nvPr/>
        </p:nvGrpSpPr>
        <p:grpSpPr>
          <a:xfrm>
            <a:off x="228600" y="1219200"/>
            <a:ext cx="8347317" cy="4857449"/>
            <a:chOff x="381000" y="1371600"/>
            <a:chExt cx="8347317" cy="4857449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A5E8188A-D974-4220-97B9-62A60ABBC99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08317" y="1371600"/>
              <a:ext cx="7920000" cy="4201832"/>
            </a:xfrm>
            <a:prstGeom prst="rect">
              <a:avLst/>
            </a:prstGeom>
          </p:spPr>
        </p:pic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39C370E9-7D58-4AD5-B4B8-CC21910436CD}"/>
                </a:ext>
              </a:extLst>
            </p:cNvPr>
            <p:cNvSpPr txBox="1"/>
            <p:nvPr/>
          </p:nvSpPr>
          <p:spPr>
            <a:xfrm>
              <a:off x="381000" y="5433458"/>
              <a:ext cx="241101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algn="ctr"/>
            </a:lstStyle>
            <a:p>
              <a:r>
                <a:rPr lang="en-US" dirty="0"/>
                <a:t>BPM Cards group #1</a:t>
              </a:r>
            </a:p>
          </p:txBody>
        </p:sp>
        <p:sp>
          <p:nvSpPr>
            <p:cNvPr id="9" name="Parallelogram 8">
              <a:extLst>
                <a:ext uri="{FF2B5EF4-FFF2-40B4-BE49-F238E27FC236}">
                  <a16:creationId xmlns:a16="http://schemas.microsoft.com/office/drawing/2014/main" id="{D6738D9D-354E-4BE7-9A6D-DC986863C262}"/>
                </a:ext>
              </a:extLst>
            </p:cNvPr>
            <p:cNvSpPr/>
            <p:nvPr/>
          </p:nvSpPr>
          <p:spPr>
            <a:xfrm rot="5400000">
              <a:off x="1466850" y="3028114"/>
              <a:ext cx="1638300" cy="1371600"/>
            </a:xfrm>
            <a:prstGeom prst="parallelogram">
              <a:avLst>
                <a:gd name="adj" fmla="val 8940"/>
              </a:avLst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0" name="Straight Arrow Connector 9">
              <a:extLst>
                <a:ext uri="{FF2B5EF4-FFF2-40B4-BE49-F238E27FC236}">
                  <a16:creationId xmlns:a16="http://schemas.microsoft.com/office/drawing/2014/main" id="{71A9B46C-1083-415B-901F-B4DADA5EA8F2}"/>
                </a:ext>
              </a:extLst>
            </p:cNvPr>
            <p:cNvCxnSpPr/>
            <p:nvPr/>
          </p:nvCxnSpPr>
          <p:spPr>
            <a:xfrm flipV="1">
              <a:off x="1295400" y="4497433"/>
              <a:ext cx="609600" cy="1008872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5B4A3104-0B0E-4F17-8B72-ECDE260FBA58}"/>
                </a:ext>
              </a:extLst>
            </p:cNvPr>
            <p:cNvSpPr txBox="1"/>
            <p:nvPr/>
          </p:nvSpPr>
          <p:spPr>
            <a:xfrm>
              <a:off x="1752600" y="5859717"/>
              <a:ext cx="241101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algn="ctr"/>
            </a:lstStyle>
            <a:p>
              <a:r>
                <a:rPr lang="en-US" dirty="0"/>
                <a:t>BPM Cards group #2</a:t>
              </a:r>
            </a:p>
          </p:txBody>
        </p:sp>
        <p:sp>
          <p:nvSpPr>
            <p:cNvPr id="12" name="Parallelogram 11">
              <a:extLst>
                <a:ext uri="{FF2B5EF4-FFF2-40B4-BE49-F238E27FC236}">
                  <a16:creationId xmlns:a16="http://schemas.microsoft.com/office/drawing/2014/main" id="{0725F5A6-AC68-45A8-8C3B-D80829BBE4F8}"/>
                </a:ext>
              </a:extLst>
            </p:cNvPr>
            <p:cNvSpPr/>
            <p:nvPr/>
          </p:nvSpPr>
          <p:spPr>
            <a:xfrm rot="5400000">
              <a:off x="2838450" y="3130325"/>
              <a:ext cx="1638300" cy="1371600"/>
            </a:xfrm>
            <a:prstGeom prst="parallelogram">
              <a:avLst>
                <a:gd name="adj" fmla="val 8940"/>
              </a:avLst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3" name="Straight Arrow Connector 12">
              <a:extLst>
                <a:ext uri="{FF2B5EF4-FFF2-40B4-BE49-F238E27FC236}">
                  <a16:creationId xmlns:a16="http://schemas.microsoft.com/office/drawing/2014/main" id="{91FDE3B1-74D2-4DAB-8AAA-47460412D1E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628900" y="4599644"/>
              <a:ext cx="647700" cy="1277911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Content Placeholder 2">
            <a:extLst>
              <a:ext uri="{FF2B5EF4-FFF2-40B4-BE49-F238E27FC236}">
                <a16:creationId xmlns:a16="http://schemas.microsoft.com/office/drawing/2014/main" id="{49CA0073-3B86-4040-AF54-A64115D3023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734879" y="1073124"/>
            <a:ext cx="3200400" cy="507209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000" dirty="0"/>
              <a:t>Characteristics:</a:t>
            </a:r>
          </a:p>
          <a:p>
            <a:r>
              <a:rPr lang="en-GB" sz="2000" dirty="0"/>
              <a:t>Front connections</a:t>
            </a:r>
          </a:p>
          <a:p>
            <a:pPr marL="536575" lvl="1" indent="-268288"/>
            <a:r>
              <a:rPr lang="en-GB" sz="1600" dirty="0"/>
              <a:t>all modules and </a:t>
            </a:r>
          </a:p>
          <a:p>
            <a:pPr marL="536575" lvl="1" indent="-268288"/>
            <a:r>
              <a:rPr lang="en-GB" sz="1600" dirty="0"/>
              <a:t>all fibre connections</a:t>
            </a:r>
          </a:p>
          <a:p>
            <a:pPr marL="536575" lvl="1" indent="-268288"/>
            <a:r>
              <a:rPr lang="en-GB" sz="1600" dirty="0" err="1"/>
              <a:t>WorldFip</a:t>
            </a:r>
            <a:r>
              <a:rPr lang="en-GB" sz="1600" dirty="0"/>
              <a:t> </a:t>
            </a:r>
          </a:p>
          <a:p>
            <a:pPr marL="117625" indent="-268288"/>
            <a:r>
              <a:rPr lang="en-GB" sz="2000" dirty="0"/>
              <a:t>Rear connections</a:t>
            </a:r>
          </a:p>
          <a:p>
            <a:pPr marL="536575" lvl="1" indent="-268288"/>
            <a:r>
              <a:rPr lang="en-GB" sz="1600" dirty="0"/>
              <a:t>none</a:t>
            </a:r>
          </a:p>
          <a:p>
            <a:r>
              <a:rPr lang="en-GB" sz="2000" dirty="0"/>
              <a:t>Controller card </a:t>
            </a:r>
          </a:p>
          <a:p>
            <a:pPr marL="536575" lvl="1" indent="-268288"/>
            <a:r>
              <a:rPr lang="en-GB" sz="1600" dirty="0"/>
              <a:t>Unique functionality, i.e. control and re-programming</a:t>
            </a:r>
          </a:p>
          <a:p>
            <a:pPr marL="117625" indent="-268288"/>
            <a:r>
              <a:rPr lang="en-GB" sz="2000" dirty="0"/>
              <a:t>Filtering module</a:t>
            </a:r>
          </a:p>
          <a:p>
            <a:pPr marL="536575" lvl="1" indent="-268288"/>
            <a:r>
              <a:rPr lang="en-GB" sz="1600" dirty="0"/>
              <a:t>Foreseen for the case COTS power supply too noisy.</a:t>
            </a:r>
          </a:p>
          <a:p>
            <a:r>
              <a:rPr lang="en-GB" sz="2000" dirty="0"/>
              <a:t>Custom backplane</a:t>
            </a:r>
          </a:p>
          <a:p>
            <a:pPr marL="536575" lvl="1" indent="-268288"/>
            <a:r>
              <a:rPr lang="en-GB" sz="1600" dirty="0"/>
              <a:t>Targeted design</a:t>
            </a:r>
          </a:p>
          <a:p>
            <a:pPr marL="536575" lvl="1" indent="-268288"/>
            <a:r>
              <a:rPr lang="en-GB" sz="1600" dirty="0"/>
              <a:t>Completely passive  </a:t>
            </a:r>
          </a:p>
        </p:txBody>
      </p:sp>
      <p:sp>
        <p:nvSpPr>
          <p:cNvPr id="3" name="Footer Placeholder 3">
            <a:extLst>
              <a:ext uri="{FF2B5EF4-FFF2-40B4-BE49-F238E27FC236}">
                <a16:creationId xmlns:a16="http://schemas.microsoft.com/office/drawing/2014/main" id="{6B50E38A-E390-A604-0797-0FFF7326D1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auto">
          <a:xfrm>
            <a:off x="5879976" y="6356350"/>
            <a:ext cx="5496024" cy="360000"/>
          </a:xfrm>
        </p:spPr>
        <p:txBody>
          <a:bodyPr anchor="ctr"/>
          <a:lstStyle>
            <a:lvl1pPr>
              <a:defRPr lang="en-GB" dirty="0" smtClean="0"/>
            </a:lvl1pPr>
          </a:lstStyle>
          <a:p>
            <a:pPr>
              <a:defRPr/>
            </a:pPr>
            <a:r>
              <a:rPr lang="en-GB"/>
              <a:t>12th HL-LHC Collaboration Meeting, Uppsala (Sweden), 19-22 September 2022</a:t>
            </a:r>
          </a:p>
          <a:p>
            <a:pPr>
              <a:defRPr/>
            </a:pPr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3588C80-5576-3D3D-00E2-7975B0641F95}"/>
              </a:ext>
            </a:extLst>
          </p:cNvPr>
          <p:cNvSpPr txBox="1">
            <a:spLocks/>
          </p:cNvSpPr>
          <p:nvPr/>
        </p:nvSpPr>
        <p:spPr bwMode="auto">
          <a:xfrm>
            <a:off x="1847528" y="6356350"/>
            <a:ext cx="3826048" cy="360000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914400" rtl="0" eaLnBrk="1" latinLnBrk="0" hangingPunct="1">
              <a:defRPr lang="en-GB" sz="1200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defRPr/>
            </a:pPr>
            <a:r>
              <a:rPr lang="en-GB" dirty="0"/>
              <a:t>WP13.1 – Christos Zamantzas</a:t>
            </a:r>
          </a:p>
          <a:p>
            <a:pPr>
              <a:defRPr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9804272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E3498E-6DA8-6040-71C5-6CBE13FF8B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Rad-Tol Communication Layer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13F5DB2-34CD-1EEA-E739-C3031D9A66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6C380F-326D-3C40-9EE7-7FBAB0953422}" type="slidenum">
              <a:rPr lang="en-US" smtClean="0"/>
              <a:t>21</a:t>
            </a:fld>
            <a:endParaRPr lang="en-US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5CF16A84-9F28-4EEC-7A30-7E728B0E5125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393577" y="1055605"/>
            <a:ext cx="8222703" cy="657578"/>
          </a:xfrm>
        </p:spPr>
        <p:txBody>
          <a:bodyPr/>
          <a:lstStyle/>
          <a:p>
            <a:r>
              <a:rPr lang="en-GB" dirty="0"/>
              <a:t>Single-mode Versatile Link Transceiver - </a:t>
            </a:r>
            <a:r>
              <a:rPr lang="en-GB" dirty="0" err="1"/>
              <a:t>VTRx</a:t>
            </a:r>
            <a:endParaRPr lang="en-GB" dirty="0"/>
          </a:p>
          <a:p>
            <a:endParaRPr lang="en-GB" dirty="0"/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B1CDC86F-3BD8-6BC8-43FE-D2AA24D9F57C}"/>
              </a:ext>
            </a:extLst>
          </p:cNvPr>
          <p:cNvGrpSpPr>
            <a:grpSpLocks noChangeAspect="1"/>
          </p:cNvGrpSpPr>
          <p:nvPr/>
        </p:nvGrpSpPr>
        <p:grpSpPr>
          <a:xfrm>
            <a:off x="8921454" y="1401368"/>
            <a:ext cx="2071090" cy="1739600"/>
            <a:chOff x="270152" y="619125"/>
            <a:chExt cx="3632583" cy="3051167"/>
          </a:xfrm>
        </p:grpSpPr>
        <p:pic>
          <p:nvPicPr>
            <p:cNvPr id="29" name="Picture 28">
              <a:extLst>
                <a:ext uri="{FF2B5EF4-FFF2-40B4-BE49-F238E27FC236}">
                  <a16:creationId xmlns:a16="http://schemas.microsoft.com/office/drawing/2014/main" id="{D69AE8EB-6654-FA2B-0EA1-AFB268E6185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b="1338"/>
            <a:stretch/>
          </p:blipFill>
          <p:spPr>
            <a:xfrm>
              <a:off x="270152" y="713443"/>
              <a:ext cx="3527663" cy="2956849"/>
            </a:xfrm>
            <a:prstGeom prst="rect">
              <a:avLst/>
            </a:prstGeom>
          </p:spPr>
        </p:pic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D766C59A-2F72-A80F-4C67-07FE05EC3D21}"/>
                </a:ext>
              </a:extLst>
            </p:cNvPr>
            <p:cNvSpPr/>
            <p:nvPr/>
          </p:nvSpPr>
          <p:spPr>
            <a:xfrm>
              <a:off x="2143312" y="619125"/>
              <a:ext cx="1759423" cy="43464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02696CE6-83FF-AB63-E06F-264342EBDE75}"/>
                </a:ext>
              </a:extLst>
            </p:cNvPr>
            <p:cNvSpPr/>
            <p:nvPr/>
          </p:nvSpPr>
          <p:spPr>
            <a:xfrm>
              <a:off x="270152" y="3383037"/>
              <a:ext cx="1763832" cy="2872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pic>
        <p:nvPicPr>
          <p:cNvPr id="27" name="Picture 26">
            <a:extLst>
              <a:ext uri="{FF2B5EF4-FFF2-40B4-BE49-F238E27FC236}">
                <a16:creationId xmlns:a16="http://schemas.microsoft.com/office/drawing/2014/main" id="{1167C14F-FD30-B7A3-0979-0075740E2BA8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889" t="50185" r="6528" b="13704"/>
          <a:stretch/>
        </p:blipFill>
        <p:spPr>
          <a:xfrm>
            <a:off x="5301653" y="1700808"/>
            <a:ext cx="3170611" cy="1079004"/>
          </a:xfrm>
          <a:prstGeom prst="rect">
            <a:avLst/>
          </a:prstGeom>
        </p:spPr>
      </p:pic>
      <p:pic>
        <p:nvPicPr>
          <p:cNvPr id="55" name="Picture 54">
            <a:extLst>
              <a:ext uri="{FF2B5EF4-FFF2-40B4-BE49-F238E27FC236}">
                <a16:creationId xmlns:a16="http://schemas.microsoft.com/office/drawing/2014/main" id="{6F1A3600-406D-DAC9-7F0C-0FB53A528FA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65084" y="1488239"/>
            <a:ext cx="3734772" cy="1326368"/>
          </a:xfrm>
          <a:prstGeom prst="rect">
            <a:avLst/>
          </a:prstGeom>
        </p:spPr>
      </p:pic>
      <p:sp>
        <p:nvSpPr>
          <p:cNvPr id="56" name="Content Placeholder 4">
            <a:extLst>
              <a:ext uri="{FF2B5EF4-FFF2-40B4-BE49-F238E27FC236}">
                <a16:creationId xmlns:a16="http://schemas.microsoft.com/office/drawing/2014/main" id="{8C960E16-91CD-6E63-96EA-BF9FB237E199}"/>
              </a:ext>
            </a:extLst>
          </p:cNvPr>
          <p:cNvSpPr txBox="1">
            <a:spLocks/>
          </p:cNvSpPr>
          <p:nvPr/>
        </p:nvSpPr>
        <p:spPr bwMode="auto">
          <a:xfrm>
            <a:off x="263351" y="3203127"/>
            <a:ext cx="5038301" cy="1882057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891" indent="-342891" algn="l" defTabSz="457189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32" indent="-285744" algn="l" defTabSz="457189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2971" indent="-228594" algn="l" defTabSz="457189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160" indent="-228594" algn="l" defTabSz="457189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349" indent="-228594" algn="l" defTabSz="457189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537" indent="-228594" algn="l" defTabSz="457189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457189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457189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457189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dirty="0"/>
              <a:t>Custom design for SY-BI by EP-ESE</a:t>
            </a:r>
          </a:p>
          <a:p>
            <a:r>
              <a:rPr lang="en-GB" sz="1800" dirty="0"/>
              <a:t>Directly compatible with the </a:t>
            </a:r>
            <a:r>
              <a:rPr lang="en-GB" sz="1800" dirty="0" err="1"/>
              <a:t>LpGBT</a:t>
            </a:r>
            <a:r>
              <a:rPr lang="en-GB" sz="1800" dirty="0"/>
              <a:t> </a:t>
            </a:r>
            <a:r>
              <a:rPr lang="en-GB" sz="1800" dirty="0" err="1"/>
              <a:t>serialiser</a:t>
            </a:r>
            <a:endParaRPr lang="en-GB" sz="1800" dirty="0"/>
          </a:p>
          <a:p>
            <a:r>
              <a:rPr lang="en-GB" sz="1800" dirty="0"/>
              <a:t>Bidirectional; operating from 4.8 to 10 Gbps</a:t>
            </a:r>
          </a:p>
          <a:p>
            <a:r>
              <a:rPr lang="en-GB" sz="1800" dirty="0"/>
              <a:t>Enclosed in SFP format</a:t>
            </a:r>
          </a:p>
          <a:p>
            <a:r>
              <a:rPr lang="en-GB" sz="1800" dirty="0"/>
              <a:t>Prototype qualified to 10 </a:t>
            </a:r>
            <a:r>
              <a:rPr lang="en-GB" sz="1800" dirty="0" err="1"/>
              <a:t>kGy</a:t>
            </a:r>
            <a:r>
              <a:rPr lang="en-GB" sz="1800" dirty="0"/>
              <a:t> </a:t>
            </a:r>
          </a:p>
          <a:p>
            <a:endParaRPr lang="en-GB" sz="1800" dirty="0"/>
          </a:p>
        </p:txBody>
      </p:sp>
      <p:sp>
        <p:nvSpPr>
          <p:cNvPr id="57" name="Content Placeholder 4">
            <a:extLst>
              <a:ext uri="{FF2B5EF4-FFF2-40B4-BE49-F238E27FC236}">
                <a16:creationId xmlns:a16="http://schemas.microsoft.com/office/drawing/2014/main" id="{8F2CE1C9-C94D-12DF-20F9-8D004CE95C63}"/>
              </a:ext>
            </a:extLst>
          </p:cNvPr>
          <p:cNvSpPr txBox="1">
            <a:spLocks/>
          </p:cNvSpPr>
          <p:nvPr/>
        </p:nvSpPr>
        <p:spPr bwMode="auto">
          <a:xfrm>
            <a:off x="983432" y="5373216"/>
            <a:ext cx="10801200" cy="710231"/>
          </a:xfrm>
          <a:prstGeom prst="rect">
            <a:avLst/>
          </a:prstGeom>
        </p:spPr>
        <p:txBody>
          <a:bodyPr vert="horz" lIns="0" tIns="0" rIns="0" bIns="0" rtlCol="0">
            <a:normAutofit fontScale="62500" lnSpcReduction="20000"/>
          </a:bodyPr>
          <a:lstStyle>
            <a:lvl1pPr marL="342891" indent="-342891" algn="l" defTabSz="457189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32" indent="-285744" algn="l" defTabSz="457189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2971" indent="-228594" algn="l" defTabSz="457189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160" indent="-228594" algn="l" defTabSz="457189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349" indent="-228594" algn="l" defTabSz="457189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537" indent="-228594" algn="l" defTabSz="457189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457189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457189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457189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dirty="0">
                <a:solidFill>
                  <a:srgbClr val="FF0000"/>
                </a:solidFill>
              </a:rPr>
              <a:t>MS-4730/EP/ESE did not succeed / TOSA manufacturer retracted; new parts under qualification;</a:t>
            </a:r>
          </a:p>
          <a:p>
            <a:pPr marL="0" indent="0">
              <a:buNone/>
            </a:pPr>
            <a:r>
              <a:rPr lang="en-GB" dirty="0">
                <a:solidFill>
                  <a:srgbClr val="FF0000"/>
                </a:solidFill>
              </a:rPr>
              <a:t>All other parts are being ordered and driver ASIC in manufacturing. </a:t>
            </a:r>
          </a:p>
        </p:txBody>
      </p:sp>
      <p:sp>
        <p:nvSpPr>
          <p:cNvPr id="58" name="Rectangle: Rounded Corners 57">
            <a:extLst>
              <a:ext uri="{FF2B5EF4-FFF2-40B4-BE49-F238E27FC236}">
                <a16:creationId xmlns:a16="http://schemas.microsoft.com/office/drawing/2014/main" id="{265B592B-A9FB-1793-82A2-0F56F839C8C8}"/>
              </a:ext>
            </a:extLst>
          </p:cNvPr>
          <p:cNvSpPr/>
          <p:nvPr/>
        </p:nvSpPr>
        <p:spPr>
          <a:xfrm>
            <a:off x="983432" y="1598263"/>
            <a:ext cx="1391568" cy="606601"/>
          </a:xfrm>
          <a:prstGeom prst="roundRect">
            <a:avLst/>
          </a:prstGeom>
          <a:noFill/>
          <a:ln>
            <a:solidFill>
              <a:srgbClr val="FF0000"/>
            </a:solidFill>
            <a:prstDash val="sysDash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 algn="ctr"/>
            <a:endParaRPr lang="en-GB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979053F-B79B-37C0-F415-C526E65CF17A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3872" y="3212976"/>
            <a:ext cx="7248128" cy="1960966"/>
          </a:xfrm>
          <a:prstGeom prst="rect">
            <a:avLst/>
          </a:prstGeom>
        </p:spPr>
      </p:pic>
      <p:sp>
        <p:nvSpPr>
          <p:cNvPr id="9" name="Footer Placeholder 3">
            <a:extLst>
              <a:ext uri="{FF2B5EF4-FFF2-40B4-BE49-F238E27FC236}">
                <a16:creationId xmlns:a16="http://schemas.microsoft.com/office/drawing/2014/main" id="{AD1EEA2D-4CE2-BF69-7E8A-599FE86214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auto">
          <a:xfrm>
            <a:off x="5879976" y="6381368"/>
            <a:ext cx="5496024" cy="360000"/>
          </a:xfrm>
        </p:spPr>
        <p:txBody>
          <a:bodyPr anchor="ctr"/>
          <a:lstStyle>
            <a:lvl1pPr>
              <a:defRPr lang="en-GB" dirty="0" smtClean="0"/>
            </a:lvl1pPr>
          </a:lstStyle>
          <a:p>
            <a:pPr>
              <a:defRPr/>
            </a:pPr>
            <a:r>
              <a:rPr lang="en-GB" dirty="0"/>
              <a:t>12th HL-LHC Collaboration Meeting, Uppsala (Sweden), 19-22 September 2022</a:t>
            </a:r>
          </a:p>
          <a:p>
            <a:pPr>
              <a:defRPr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423632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" grpId="0"/>
      <p:bldP spid="58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BF6148-02DC-F844-211D-780C8F410C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Surface Electronics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8344F8F-0358-246A-FCC9-3C387125A8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6C380F-326D-3C40-9EE7-7FBAB0953422}" type="slidenum">
              <a:rPr lang="en-US" smtClean="0"/>
              <a:t>22</a:t>
            </a:fld>
            <a:endParaRPr lang="en-US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A420EDB2-CCDD-8C9B-F084-56949F8C51C2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407368" y="1031618"/>
            <a:ext cx="5112568" cy="49639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/>
              <a:t>Integration to the acquisition &amp; processing crates started</a:t>
            </a:r>
          </a:p>
          <a:p>
            <a:r>
              <a:rPr lang="en-GB" dirty="0"/>
              <a:t>Firmware development (back-end) needed for</a:t>
            </a:r>
          </a:p>
          <a:p>
            <a:pPr lvl="1"/>
            <a:r>
              <a:rPr lang="en-GB" dirty="0"/>
              <a:t>Boot, setup and control over fibre link of the BLEIC</a:t>
            </a:r>
          </a:p>
          <a:p>
            <a:pPr lvl="1"/>
            <a:r>
              <a:rPr lang="en-GB" dirty="0"/>
              <a:t>Reception &amp; decoding of the measurement packets</a:t>
            </a:r>
          </a:p>
          <a:p>
            <a:pPr lvl="1"/>
            <a:r>
              <a:rPr lang="en-GB" dirty="0"/>
              <a:t>On-demand self-diagnostic data</a:t>
            </a:r>
          </a:p>
          <a:p>
            <a:pPr lvl="1"/>
            <a:r>
              <a:rPr lang="en-GB" dirty="0"/>
              <a:t>Real-time processing &amp; onboard high frequency data recording</a:t>
            </a:r>
          </a:p>
          <a:p>
            <a:pPr lvl="1"/>
            <a:endParaRPr lang="en-GB" dirty="0"/>
          </a:p>
        </p:txBody>
      </p:sp>
      <p:sp>
        <p:nvSpPr>
          <p:cNvPr id="6" name="Footer Placeholder 3">
            <a:extLst>
              <a:ext uri="{FF2B5EF4-FFF2-40B4-BE49-F238E27FC236}">
                <a16:creationId xmlns:a16="http://schemas.microsoft.com/office/drawing/2014/main" id="{611BE2EC-F6DA-B861-DA06-59F60D241D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auto">
          <a:xfrm>
            <a:off x="5879976" y="6356350"/>
            <a:ext cx="5496024" cy="360000"/>
          </a:xfrm>
        </p:spPr>
        <p:txBody>
          <a:bodyPr anchor="ctr"/>
          <a:lstStyle>
            <a:lvl1pPr>
              <a:defRPr lang="en-GB" dirty="0" smtClean="0"/>
            </a:lvl1pPr>
          </a:lstStyle>
          <a:p>
            <a:pPr>
              <a:defRPr/>
            </a:pPr>
            <a:r>
              <a:rPr lang="en-GB" dirty="0"/>
              <a:t>12th HL-LHC Collaboration Meeting, Uppsala (Sweden), 19-22 September 2022</a:t>
            </a:r>
          </a:p>
          <a:p>
            <a:pPr>
              <a:defRPr/>
            </a:pPr>
            <a:endParaRPr lang="en-GB" dirty="0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74BA431D-4982-B210-48DB-B5154F926389}"/>
              </a:ext>
            </a:extLst>
          </p:cNvPr>
          <p:cNvGrpSpPr/>
          <p:nvPr/>
        </p:nvGrpSpPr>
        <p:grpSpPr>
          <a:xfrm>
            <a:off x="5594639" y="543320"/>
            <a:ext cx="5901961" cy="3489654"/>
            <a:chOff x="2445748" y="2589967"/>
            <a:chExt cx="5901961" cy="3489654"/>
          </a:xfrm>
        </p:grpSpPr>
        <p:pic>
          <p:nvPicPr>
            <p:cNvPr id="3" name="Picture 15512">
              <a:extLst>
                <a:ext uri="{FF2B5EF4-FFF2-40B4-BE49-F238E27FC236}">
                  <a16:creationId xmlns:a16="http://schemas.microsoft.com/office/drawing/2014/main" id="{667923B4-02D6-E0E7-A922-7401D415BC4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2445748" y="3288542"/>
              <a:ext cx="3418240" cy="2791079"/>
            </a:xfrm>
            <a:prstGeom prst="rect">
              <a:avLst/>
            </a:prstGeom>
            <a:noFill/>
          </p:spPr>
        </p:pic>
        <p:pic>
          <p:nvPicPr>
            <p:cNvPr id="8" name="Picture 15514">
              <a:extLst>
                <a:ext uri="{FF2B5EF4-FFF2-40B4-BE49-F238E27FC236}">
                  <a16:creationId xmlns:a16="http://schemas.microsoft.com/office/drawing/2014/main" id="{A2627D38-9079-2697-38CE-ABBD923EB12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5525606" y="2589967"/>
              <a:ext cx="2822103" cy="1231724"/>
            </a:xfrm>
            <a:prstGeom prst="rect">
              <a:avLst/>
            </a:prstGeom>
            <a:noFill/>
          </p:spPr>
        </p:pic>
        <p:sp>
          <p:nvSpPr>
            <p:cNvPr id="13" name="Connection Line">
              <a:extLst>
                <a:ext uri="{FF2B5EF4-FFF2-40B4-BE49-F238E27FC236}">
                  <a16:creationId xmlns:a16="http://schemas.microsoft.com/office/drawing/2014/main" id="{53C53BCA-90D5-D224-16ED-746AE8422319}"/>
                </a:ext>
              </a:extLst>
            </p:cNvPr>
            <p:cNvSpPr/>
            <p:nvPr/>
          </p:nvSpPr>
          <p:spPr>
            <a:xfrm rot="8251322">
              <a:off x="3633366" y="3464748"/>
              <a:ext cx="2065075" cy="76608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6874" extrusionOk="0">
                  <a:moveTo>
                    <a:pt x="0" y="10792"/>
                  </a:moveTo>
                  <a:cubicBezTo>
                    <a:pt x="10634" y="21600"/>
                    <a:pt x="17834" y="18003"/>
                    <a:pt x="21600" y="0"/>
                  </a:cubicBezTo>
                </a:path>
              </a:pathLst>
            </a:custGeom>
            <a:ln w="38100">
              <a:solidFill>
                <a:srgbClr val="FF4F48"/>
              </a:solidFill>
              <a:miter lim="400000"/>
              <a:tailEnd type="arrow"/>
            </a:ln>
          </p:spPr>
          <p:txBody>
            <a:bodyPr/>
            <a:lstStyle/>
            <a:p>
              <a:pPr defTabSz="1219170"/>
              <a:endParaRPr sz="2400">
                <a:solidFill>
                  <a:srgbClr val="0055A0"/>
                </a:solidFill>
                <a:latin typeface="Arial"/>
              </a:endParaRPr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DD50986E-951C-8492-8157-61407ADE3A19}"/>
              </a:ext>
            </a:extLst>
          </p:cNvPr>
          <p:cNvGrpSpPr/>
          <p:nvPr/>
        </p:nvGrpSpPr>
        <p:grpSpPr>
          <a:xfrm>
            <a:off x="7176120" y="1844824"/>
            <a:ext cx="5376367" cy="4413765"/>
            <a:chOff x="6672064" y="1765753"/>
            <a:chExt cx="5376367" cy="4413765"/>
          </a:xfrm>
        </p:grpSpPr>
        <p:pic>
          <p:nvPicPr>
            <p:cNvPr id="7" name="Picture 15513">
              <a:extLst>
                <a:ext uri="{FF2B5EF4-FFF2-40B4-BE49-F238E27FC236}">
                  <a16:creationId xmlns:a16="http://schemas.microsoft.com/office/drawing/2014/main" id="{B3C8820B-ABB5-208F-BDB3-577EAA027AE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6672064" y="4295588"/>
              <a:ext cx="4506232" cy="1883930"/>
            </a:xfrm>
            <a:prstGeom prst="rect">
              <a:avLst/>
            </a:prstGeom>
            <a:noFill/>
          </p:spPr>
        </p:pic>
        <p:pic>
          <p:nvPicPr>
            <p:cNvPr id="14" name="Picture 18157">
              <a:extLst>
                <a:ext uri="{FF2B5EF4-FFF2-40B4-BE49-F238E27FC236}">
                  <a16:creationId xmlns:a16="http://schemas.microsoft.com/office/drawing/2014/main" id="{56281D7D-D8A4-F53E-8B70-BB448F4C972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 rot="8997597">
              <a:off x="8259294" y="1765753"/>
              <a:ext cx="3789137" cy="3432859"/>
            </a:xfrm>
            <a:prstGeom prst="rect">
              <a:avLst/>
            </a:prstGeom>
            <a:noFill/>
          </p:spPr>
        </p:pic>
        <p:sp>
          <p:nvSpPr>
            <p:cNvPr id="15" name="Connection Line">
              <a:extLst>
                <a:ext uri="{FF2B5EF4-FFF2-40B4-BE49-F238E27FC236}">
                  <a16:creationId xmlns:a16="http://schemas.microsoft.com/office/drawing/2014/main" id="{A31964CC-EB99-4231-FBBC-10E719EBA436}"/>
                </a:ext>
              </a:extLst>
            </p:cNvPr>
            <p:cNvSpPr/>
            <p:nvPr/>
          </p:nvSpPr>
          <p:spPr>
            <a:xfrm rot="7541586">
              <a:off x="7667629" y="4104424"/>
              <a:ext cx="1641037" cy="43687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6874" extrusionOk="0">
                  <a:moveTo>
                    <a:pt x="0" y="10792"/>
                  </a:moveTo>
                  <a:cubicBezTo>
                    <a:pt x="10634" y="21600"/>
                    <a:pt x="17834" y="18003"/>
                    <a:pt x="21600" y="0"/>
                  </a:cubicBezTo>
                </a:path>
              </a:pathLst>
            </a:custGeom>
            <a:ln w="38100">
              <a:solidFill>
                <a:srgbClr val="FF4F48"/>
              </a:solidFill>
              <a:miter lim="400000"/>
              <a:tailEnd type="arrow"/>
            </a:ln>
          </p:spPr>
          <p:txBody>
            <a:bodyPr/>
            <a:lstStyle/>
            <a:p>
              <a:pPr defTabSz="1219170"/>
              <a:endParaRPr sz="2400">
                <a:solidFill>
                  <a:srgbClr val="0055A0"/>
                </a:solidFill>
                <a:latin typeface="Arial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67751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416" y="2709000"/>
            <a:ext cx="10657184" cy="1634400"/>
          </a:xfrm>
        </p:spPr>
        <p:txBody>
          <a:bodyPr anchor="ctr" anchorCtr="0"/>
          <a:lstStyle/>
          <a:p>
            <a:r>
              <a:rPr lang="en-GB" sz="4400" dirty="0"/>
              <a:t>Conclusions &amp; Acknowledgements</a:t>
            </a:r>
          </a:p>
        </p:txBody>
      </p:sp>
    </p:spTree>
    <p:extLst>
      <p:ext uri="{BB962C8B-B14F-4D97-AF65-F5344CB8AC3E}">
        <p14:creationId xmlns:p14="http://schemas.microsoft.com/office/powerpoint/2010/main" val="387784154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DF67D9-C67E-8DBF-6DD8-E973699E57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Summary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805BF7B-FCAB-16C5-D3C9-3275C32758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12th HL-LHC Collaboration Meeting, Uppsala (Sweden), 19-22 September 2022</a:t>
            </a:r>
          </a:p>
          <a:p>
            <a:pPr>
              <a:defRPr/>
            </a:pPr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ED9F232-2D15-7209-2D81-0411C01BD8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6C380F-326D-3C40-9EE7-7FBAB0953422}" type="slidenum">
              <a:rPr lang="en-US" smtClean="0"/>
              <a:t>24</a:t>
            </a:fld>
            <a:endParaRPr lang="en-US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8EA55BCE-1114-71BD-1CB7-931FD3C03B19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GB" dirty="0"/>
              <a:t>Dedicated ‘Application-Specific IC’ (ASIC), currently testing v3</a:t>
            </a:r>
          </a:p>
          <a:p>
            <a:pPr lvl="1"/>
            <a:r>
              <a:rPr lang="en-GB" dirty="0"/>
              <a:t>Extensive qualification for performance and radiation (X-Ray, protons and mixed-field) resistance almost complete</a:t>
            </a:r>
          </a:p>
          <a:p>
            <a:pPr lvl="1"/>
            <a:r>
              <a:rPr lang="en-GB" dirty="0"/>
              <a:t>Significant cost optimisation with 5x fewer components than standard BLECF boards</a:t>
            </a:r>
          </a:p>
          <a:p>
            <a:r>
              <a:rPr lang="en-GB" dirty="0"/>
              <a:t>New prototype PCB design complete</a:t>
            </a:r>
          </a:p>
          <a:p>
            <a:pPr lvl="1"/>
            <a:r>
              <a:rPr lang="en-GB" dirty="0"/>
              <a:t>Includes all functionalities expected from the final system</a:t>
            </a:r>
          </a:p>
          <a:p>
            <a:pPr lvl="1"/>
            <a:r>
              <a:rPr lang="en-GB" dirty="0"/>
              <a:t>Prototypes of the other custom parts, e.g. the SM-</a:t>
            </a:r>
            <a:r>
              <a:rPr lang="en-GB" dirty="0" err="1"/>
              <a:t>VTRx</a:t>
            </a:r>
            <a:r>
              <a:rPr lang="en-GB" dirty="0"/>
              <a:t> and </a:t>
            </a:r>
            <a:r>
              <a:rPr lang="en-GB" dirty="0" err="1"/>
              <a:t>LpGBT</a:t>
            </a:r>
            <a:r>
              <a:rPr lang="en-GB" dirty="0"/>
              <a:t> have been secured</a:t>
            </a:r>
          </a:p>
          <a:p>
            <a:r>
              <a:rPr lang="en-GB" dirty="0"/>
              <a:t>New crate design (three variants) ready for production </a:t>
            </a:r>
          </a:p>
          <a:p>
            <a:pPr lvl="1"/>
            <a:r>
              <a:rPr lang="en-GB" dirty="0"/>
              <a:t>Power supply redesign on-going due to obsolete rad-hard components </a:t>
            </a:r>
          </a:p>
          <a:p>
            <a:r>
              <a:rPr lang="en-GB" dirty="0"/>
              <a:t>Work started on system integration</a:t>
            </a:r>
          </a:p>
          <a:p>
            <a:pPr lvl="1"/>
            <a:r>
              <a:rPr lang="en-GB" dirty="0"/>
              <a:t>Development of back-end firmware for communication and control</a:t>
            </a:r>
          </a:p>
          <a:p>
            <a:pPr lvl="1"/>
            <a:r>
              <a:rPr lang="en-GB" dirty="0"/>
              <a:t>Next step, integration in the real-time data processing and decision making</a:t>
            </a:r>
          </a:p>
          <a:p>
            <a:r>
              <a:rPr lang="en-GB" dirty="0"/>
              <a:t>Next steps</a:t>
            </a:r>
          </a:p>
          <a:p>
            <a:pPr lvl="1"/>
            <a:r>
              <a:rPr lang="en-GB" dirty="0"/>
              <a:t>Final review in Q1 2023 with ASIC fabrication expected in 2023-4</a:t>
            </a:r>
          </a:p>
          <a:p>
            <a:pPr lvl="1"/>
            <a:r>
              <a:rPr lang="en-GB" dirty="0"/>
              <a:t>Agree on IC detector production funding (missing in-kind) &amp; plan</a:t>
            </a:r>
          </a:p>
          <a:p>
            <a:pPr lvl="1"/>
            <a:endParaRPr lang="en-GB" dirty="0"/>
          </a:p>
          <a:p>
            <a:pPr lvl="1"/>
            <a:endParaRPr lang="en-GB" dirty="0"/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4284200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5BFF63-E940-7B47-5A7A-12B8545972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Acknowledgements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57F6DE6-DBEC-DB4C-810A-BDB94437C9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6C380F-326D-3C40-9EE7-7FBAB0953422}" type="slidenum">
              <a:rPr lang="en-US" smtClean="0"/>
              <a:t>25</a:t>
            </a:fld>
            <a:endParaRPr lang="en-US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F57534E0-8F44-0C9C-18FE-EDE40714CEE5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 numCol="2" spcCol="36000">
            <a:normAutofit fontScale="70000" lnSpcReduction="20000"/>
          </a:bodyPr>
          <a:lstStyle/>
          <a:p>
            <a:r>
              <a:rPr lang="en-US" sz="2800" dirty="0">
                <a:solidFill>
                  <a:srgbClr val="4D4D4D"/>
                </a:solidFill>
                <a:latin typeface="Arial"/>
              </a:rPr>
              <a:t>ADC &amp; ASIC Production  </a:t>
            </a:r>
            <a:endParaRPr lang="en-US" sz="2800" baseline="-7338" dirty="0">
              <a:solidFill>
                <a:srgbClr val="4D4D4D"/>
              </a:solidFill>
              <a:latin typeface="Arial"/>
            </a:endParaRPr>
          </a:p>
          <a:p>
            <a:pPr lvl="1"/>
            <a:r>
              <a:rPr lang="en-GB" dirty="0"/>
              <a:t>Kostas Kloukinas  </a:t>
            </a:r>
          </a:p>
          <a:p>
            <a:pPr lvl="1"/>
            <a:endParaRPr lang="en-GB" dirty="0"/>
          </a:p>
          <a:p>
            <a:r>
              <a:rPr lang="en-GB" dirty="0"/>
              <a:t>BLMASIC</a:t>
            </a:r>
          </a:p>
          <a:p>
            <a:pPr lvl="1"/>
            <a:r>
              <a:rPr lang="en-GB" dirty="0"/>
              <a:t>Jan </a:t>
            </a:r>
            <a:r>
              <a:rPr lang="en-GB" dirty="0" err="1"/>
              <a:t>Kaplon</a:t>
            </a:r>
            <a:endParaRPr lang="en-GB" dirty="0"/>
          </a:p>
          <a:p>
            <a:pPr lvl="1"/>
            <a:r>
              <a:rPr lang="en-GB" dirty="0"/>
              <a:t>Luca Giangrande</a:t>
            </a:r>
          </a:p>
          <a:p>
            <a:pPr lvl="1"/>
            <a:r>
              <a:rPr lang="en-GB" dirty="0"/>
              <a:t>Pedro Vicente Leitao </a:t>
            </a:r>
          </a:p>
          <a:p>
            <a:pPr lvl="1"/>
            <a:endParaRPr lang="en-GB" dirty="0"/>
          </a:p>
          <a:p>
            <a:r>
              <a:rPr lang="en-GB" dirty="0" err="1"/>
              <a:t>LpGBT</a:t>
            </a:r>
            <a:endParaRPr lang="en-GB" dirty="0"/>
          </a:p>
          <a:p>
            <a:pPr lvl="1"/>
            <a:r>
              <a:rPr lang="en-GB" dirty="0"/>
              <a:t>Daniel Hernandez Montesinos </a:t>
            </a:r>
          </a:p>
          <a:p>
            <a:pPr lvl="1"/>
            <a:r>
              <a:rPr lang="en-GB" dirty="0"/>
              <a:t>Paulo Moreira </a:t>
            </a:r>
          </a:p>
          <a:p>
            <a:pPr lvl="1"/>
            <a:endParaRPr lang="en-GB" dirty="0"/>
          </a:p>
          <a:p>
            <a:r>
              <a:rPr lang="en-GB" dirty="0"/>
              <a:t>SM-</a:t>
            </a:r>
            <a:r>
              <a:rPr lang="en-GB" dirty="0" err="1"/>
              <a:t>VRTx</a:t>
            </a:r>
            <a:endParaRPr lang="en-GB" dirty="0"/>
          </a:p>
          <a:p>
            <a:pPr lvl="1"/>
            <a:r>
              <a:rPr lang="it-IT" dirty="0"/>
              <a:t>Jan Troska </a:t>
            </a:r>
          </a:p>
          <a:p>
            <a:pPr lvl="1"/>
            <a:r>
              <a:rPr lang="it-IT" dirty="0"/>
              <a:t>Carmelo Scarcella  </a:t>
            </a:r>
          </a:p>
          <a:p>
            <a:pPr lvl="1"/>
            <a:r>
              <a:rPr lang="it-IT" dirty="0"/>
              <a:t>Leonardo Marcon  </a:t>
            </a:r>
          </a:p>
          <a:p>
            <a:pPr marL="457188" lvl="1" indent="0">
              <a:buNone/>
            </a:pPr>
            <a:endParaRPr lang="en-GB" dirty="0"/>
          </a:p>
          <a:p>
            <a:r>
              <a:rPr lang="en-GB" dirty="0"/>
              <a:t>Fibre &amp; Copper connections </a:t>
            </a:r>
          </a:p>
          <a:p>
            <a:pPr lvl="1"/>
            <a:r>
              <a:rPr lang="en-GB" dirty="0"/>
              <a:t>Jeremy Blanc  </a:t>
            </a:r>
          </a:p>
          <a:p>
            <a:pPr lvl="1"/>
            <a:r>
              <a:rPr lang="en-GB" dirty="0"/>
              <a:t>Daniel Ricci</a:t>
            </a:r>
          </a:p>
          <a:p>
            <a:pPr lvl="1"/>
            <a:endParaRPr lang="en-GB" dirty="0"/>
          </a:p>
          <a:p>
            <a:r>
              <a:rPr lang="en-GB" dirty="0"/>
              <a:t>Rad-Tol COTS </a:t>
            </a:r>
          </a:p>
          <a:p>
            <a:pPr lvl="1"/>
            <a:r>
              <a:rPr lang="en-GB" dirty="0"/>
              <a:t>Rudy Ferraro  </a:t>
            </a:r>
          </a:p>
          <a:p>
            <a:pPr lvl="1"/>
            <a:r>
              <a:rPr lang="en-GB" dirty="0"/>
              <a:t>Salvatore Danzeca</a:t>
            </a:r>
          </a:p>
          <a:p>
            <a:pPr lvl="1"/>
            <a:endParaRPr lang="en-GB" dirty="0"/>
          </a:p>
          <a:p>
            <a:r>
              <a:rPr lang="en-GB" dirty="0"/>
              <a:t>R2E</a:t>
            </a:r>
          </a:p>
          <a:p>
            <a:pPr lvl="1"/>
            <a:r>
              <a:rPr lang="it-IT" dirty="0"/>
              <a:t>Giuseppe Lerner</a:t>
            </a:r>
          </a:p>
          <a:p>
            <a:pPr lvl="1"/>
            <a:r>
              <a:rPr lang="it-IT" dirty="0"/>
              <a:t>Ruben Garcia Alia </a:t>
            </a:r>
          </a:p>
          <a:p>
            <a:pPr lvl="1"/>
            <a:endParaRPr lang="en-GB" dirty="0"/>
          </a:p>
          <a:p>
            <a:r>
              <a:rPr lang="en-GB" dirty="0"/>
              <a:t>IC Manufacturing </a:t>
            </a:r>
          </a:p>
          <a:p>
            <a:pPr lvl="1"/>
            <a:r>
              <a:rPr lang="it-IT" dirty="0"/>
              <a:t>Nicolas Sebastien Chritin </a:t>
            </a:r>
          </a:p>
          <a:p>
            <a:pPr lvl="1"/>
            <a:r>
              <a:rPr lang="it-IT" dirty="0"/>
              <a:t>Thibaut Coiffet  </a:t>
            </a:r>
          </a:p>
          <a:p>
            <a:pPr lvl="1"/>
            <a:r>
              <a:rPr lang="it-IT" dirty="0"/>
              <a:t>Alessandro Dallocchio </a:t>
            </a:r>
            <a:endParaRPr lang="en-GB" dirty="0"/>
          </a:p>
        </p:txBody>
      </p:sp>
      <p:sp>
        <p:nvSpPr>
          <p:cNvPr id="9" name="Footer Placeholder 3">
            <a:extLst>
              <a:ext uri="{FF2B5EF4-FFF2-40B4-BE49-F238E27FC236}">
                <a16:creationId xmlns:a16="http://schemas.microsoft.com/office/drawing/2014/main" id="{0FB23844-33EA-8977-7B7E-9CDA0F5574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auto">
          <a:xfrm>
            <a:off x="5879976" y="6356350"/>
            <a:ext cx="5496024" cy="360000"/>
          </a:xfrm>
        </p:spPr>
        <p:txBody>
          <a:bodyPr anchor="ctr"/>
          <a:lstStyle>
            <a:lvl1pPr>
              <a:defRPr lang="en-GB" dirty="0" smtClean="0"/>
            </a:lvl1pPr>
          </a:lstStyle>
          <a:p>
            <a:pPr>
              <a:defRPr/>
            </a:pPr>
            <a:r>
              <a:rPr lang="en-GB" dirty="0"/>
              <a:t>12th HL-LHC Collaboration Meeting, Uppsala (Sweden), 19-22 September 2022</a:t>
            </a:r>
          </a:p>
          <a:p>
            <a:pPr>
              <a:defRPr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2801011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 anchorCtr="0"/>
          <a:lstStyle/>
          <a:p>
            <a:r>
              <a:rPr lang="en-GB" sz="4400" dirty="0"/>
              <a:t>Spare Slides</a:t>
            </a:r>
          </a:p>
        </p:txBody>
      </p:sp>
    </p:spTree>
    <p:extLst>
      <p:ext uri="{BB962C8B-B14F-4D97-AF65-F5344CB8AC3E}">
        <p14:creationId xmlns:p14="http://schemas.microsoft.com/office/powerpoint/2010/main" val="62096677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B2E0AA-DF91-4A8C-9B70-190DA34FF7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400" dirty="0"/>
              <a:t>Crate Control Module (BLEACC)</a:t>
            </a:r>
            <a:endParaRPr lang="en-GB" sz="4400" baseline="-25000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18E2642-F2E0-4316-872E-B74F6B56678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82216" y="1219205"/>
            <a:ext cx="5658400" cy="4906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400" dirty="0"/>
              <a:t>Design in collaboration with BE-CEM</a:t>
            </a:r>
          </a:p>
          <a:p>
            <a:r>
              <a:rPr lang="en-GB" sz="2400" dirty="0"/>
              <a:t>Carrier to host the </a:t>
            </a:r>
            <a:r>
              <a:rPr lang="en-GB" sz="2400" dirty="0" err="1"/>
              <a:t>nanoFIP</a:t>
            </a:r>
            <a:r>
              <a:rPr lang="en-GB" sz="2400" dirty="0"/>
              <a:t> mezzanine</a:t>
            </a:r>
          </a:p>
          <a:p>
            <a:r>
              <a:rPr lang="en-GB" sz="2400" dirty="0"/>
              <a:t>Functionality:</a:t>
            </a:r>
          </a:p>
          <a:p>
            <a:pPr lvl="1"/>
            <a:r>
              <a:rPr lang="en-GB" sz="2000" dirty="0"/>
              <a:t>Pass commands to acquisition module</a:t>
            </a:r>
          </a:p>
          <a:p>
            <a:pPr lvl="1"/>
            <a:r>
              <a:rPr lang="en-GB" sz="2000" dirty="0"/>
              <a:t>Power cycle the </a:t>
            </a:r>
            <a:r>
              <a:rPr lang="en-GB" sz="2000" dirty="0" err="1"/>
              <a:t>acq</a:t>
            </a:r>
            <a:r>
              <a:rPr lang="en-GB" sz="2000" dirty="0"/>
              <a:t>. module through the PSU</a:t>
            </a:r>
          </a:p>
          <a:p>
            <a:pPr lvl="1"/>
            <a:r>
              <a:rPr lang="en-GB" sz="2000" dirty="0"/>
              <a:t>Diagnostic collection for the PSU statuses</a:t>
            </a:r>
          </a:p>
          <a:p>
            <a:r>
              <a:rPr lang="en-GB" sz="2400" dirty="0"/>
              <a:t>New functionalities under design</a:t>
            </a:r>
          </a:p>
          <a:p>
            <a:pPr lvl="1"/>
            <a:r>
              <a:rPr lang="en-GB" sz="2000" dirty="0"/>
              <a:t>Deliver bitstream &amp; re-program FPGA </a:t>
            </a:r>
          </a:p>
          <a:p>
            <a:pPr lvl="1"/>
            <a:endParaRPr lang="en-GB" sz="200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20C28C1-FB1C-4882-960B-C394BBA94C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GB" noProof="0" smtClean="0"/>
              <a:pPr/>
              <a:t>27</a:t>
            </a:fld>
            <a:endParaRPr lang="en-GB" noProof="0" dirty="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8396740D-835F-48F1-A255-9B55B17A015F}"/>
              </a:ext>
            </a:extLst>
          </p:cNvPr>
          <p:cNvGrpSpPr>
            <a:grpSpLocks noChangeAspect="1"/>
          </p:cNvGrpSpPr>
          <p:nvPr/>
        </p:nvGrpSpPr>
        <p:grpSpPr>
          <a:xfrm>
            <a:off x="169963" y="1447800"/>
            <a:ext cx="5621238" cy="3518017"/>
            <a:chOff x="820201" y="1122527"/>
            <a:chExt cx="7956615" cy="4995167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E38CA8A4-A836-41AA-87EE-EEFAAD2852E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820201" y="1161988"/>
              <a:ext cx="6634162" cy="4945809"/>
            </a:xfrm>
            <a:prstGeom prst="rect">
              <a:avLst/>
            </a:prstGeom>
          </p:spPr>
        </p:pic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6679F66C-4E54-4878-A7FB-107A322FEADF}"/>
                </a:ext>
              </a:extLst>
            </p:cNvPr>
            <p:cNvSpPr/>
            <p:nvPr/>
          </p:nvSpPr>
          <p:spPr>
            <a:xfrm>
              <a:off x="5181600" y="1905000"/>
              <a:ext cx="1143000" cy="914400"/>
            </a:xfrm>
            <a:prstGeom prst="ellipse">
              <a:avLst/>
            </a:prstGeom>
            <a:noFill/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F75C221A-6914-4069-9EEA-83C1848E160C}"/>
                </a:ext>
              </a:extLst>
            </p:cNvPr>
            <p:cNvSpPr txBox="1"/>
            <p:nvPr/>
          </p:nvSpPr>
          <p:spPr>
            <a:xfrm>
              <a:off x="4343401" y="1122527"/>
              <a:ext cx="1066800" cy="29600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dirty="0"/>
                <a:t>Rectifier</a:t>
              </a:r>
              <a:endParaRPr lang="en-GB" sz="800" baseline="-25000" dirty="0"/>
            </a:p>
          </p:txBody>
        </p:sp>
        <p:cxnSp>
          <p:nvCxnSpPr>
            <p:cNvPr id="12" name="Straight Arrow Connector 11">
              <a:extLst>
                <a:ext uri="{FF2B5EF4-FFF2-40B4-BE49-F238E27FC236}">
                  <a16:creationId xmlns:a16="http://schemas.microsoft.com/office/drawing/2014/main" id="{C849A25D-3E2F-4D98-9E79-2AFC23B6C512}"/>
                </a:ext>
              </a:extLst>
            </p:cNvPr>
            <p:cNvCxnSpPr>
              <a:stCxn id="11" idx="2"/>
              <a:endCxn id="10" idx="1"/>
            </p:cNvCxnSpPr>
            <p:nvPr/>
          </p:nvCxnSpPr>
          <p:spPr>
            <a:xfrm>
              <a:off x="4876802" y="1418534"/>
              <a:ext cx="472187" cy="620377"/>
            </a:xfrm>
            <a:prstGeom prst="straightConnector1">
              <a:avLst/>
            </a:prstGeom>
            <a:ln w="28575">
              <a:solidFill>
                <a:srgbClr val="FFC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57C4A222-8422-45F6-8097-1082D9AA3EB5}"/>
                </a:ext>
              </a:extLst>
            </p:cNvPr>
            <p:cNvSpPr/>
            <p:nvPr/>
          </p:nvSpPr>
          <p:spPr>
            <a:xfrm>
              <a:off x="3969894" y="2286000"/>
              <a:ext cx="1143000" cy="914400"/>
            </a:xfrm>
            <a:prstGeom prst="ellipse">
              <a:avLst/>
            </a:prstGeom>
            <a:noFill/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D0130AC6-0ED4-4F59-816E-F6A9D5933A9C}"/>
                </a:ext>
              </a:extLst>
            </p:cNvPr>
            <p:cNvSpPr txBox="1"/>
            <p:nvPr/>
          </p:nvSpPr>
          <p:spPr>
            <a:xfrm>
              <a:off x="3124200" y="1348221"/>
              <a:ext cx="1157988" cy="29600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dirty="0"/>
                <a:t>3.3V</a:t>
              </a:r>
              <a:r>
                <a:rPr lang="en-US" sz="800" baseline="-25000" dirty="0"/>
                <a:t>DC</a:t>
              </a:r>
              <a:endParaRPr lang="en-GB" sz="800" baseline="-25000" dirty="0"/>
            </a:p>
          </p:txBody>
        </p:sp>
        <p:cxnSp>
          <p:nvCxnSpPr>
            <p:cNvPr id="15" name="Straight Arrow Connector 14">
              <a:extLst>
                <a:ext uri="{FF2B5EF4-FFF2-40B4-BE49-F238E27FC236}">
                  <a16:creationId xmlns:a16="http://schemas.microsoft.com/office/drawing/2014/main" id="{D9B019CE-C033-47EC-9EFA-DCD47A40FF49}"/>
                </a:ext>
              </a:extLst>
            </p:cNvPr>
            <p:cNvCxnSpPr>
              <a:stCxn id="14" idx="2"/>
              <a:endCxn id="13" idx="1"/>
            </p:cNvCxnSpPr>
            <p:nvPr/>
          </p:nvCxnSpPr>
          <p:spPr>
            <a:xfrm>
              <a:off x="3703194" y="1644229"/>
              <a:ext cx="434088" cy="775683"/>
            </a:xfrm>
            <a:prstGeom prst="straightConnector1">
              <a:avLst/>
            </a:prstGeom>
            <a:ln w="28575">
              <a:solidFill>
                <a:srgbClr val="FFC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EE7248A2-E568-4FF9-9167-768667BFC16A}"/>
                </a:ext>
              </a:extLst>
            </p:cNvPr>
            <p:cNvSpPr/>
            <p:nvPr/>
          </p:nvSpPr>
          <p:spPr>
            <a:xfrm>
              <a:off x="5486400" y="2819400"/>
              <a:ext cx="1143000" cy="685800"/>
            </a:xfrm>
            <a:prstGeom prst="ellipse">
              <a:avLst/>
            </a:prstGeom>
            <a:noFill/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D5675B89-8693-402F-B6AB-3F1A0B1E551F}"/>
                </a:ext>
              </a:extLst>
            </p:cNvPr>
            <p:cNvSpPr txBox="1"/>
            <p:nvPr/>
          </p:nvSpPr>
          <p:spPr>
            <a:xfrm>
              <a:off x="7133613" y="1994725"/>
              <a:ext cx="1438886" cy="48070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dirty="0"/>
                <a:t>+5V</a:t>
              </a:r>
              <a:r>
                <a:rPr lang="en-US" sz="800" baseline="-25000" dirty="0"/>
                <a:t>DC </a:t>
              </a:r>
              <a:r>
                <a:rPr lang="en-US" sz="800" dirty="0"/>
                <a:t>and -5V</a:t>
              </a:r>
              <a:r>
                <a:rPr lang="en-US" sz="800" baseline="-25000" dirty="0"/>
                <a:t>DC </a:t>
              </a:r>
              <a:r>
                <a:rPr lang="en-US" sz="800" dirty="0"/>
                <a:t>input protection</a:t>
              </a:r>
              <a:endParaRPr lang="en-GB" sz="800" baseline="-25000" dirty="0"/>
            </a:p>
          </p:txBody>
        </p:sp>
        <p:cxnSp>
          <p:nvCxnSpPr>
            <p:cNvPr id="18" name="Straight Arrow Connector 17">
              <a:extLst>
                <a:ext uri="{FF2B5EF4-FFF2-40B4-BE49-F238E27FC236}">
                  <a16:creationId xmlns:a16="http://schemas.microsoft.com/office/drawing/2014/main" id="{178D14C2-5643-4D06-B8AF-F8D6FD37D9A5}"/>
                </a:ext>
              </a:extLst>
            </p:cNvPr>
            <p:cNvCxnSpPr>
              <a:endCxn id="16" idx="7"/>
            </p:cNvCxnSpPr>
            <p:nvPr/>
          </p:nvCxnSpPr>
          <p:spPr>
            <a:xfrm flipH="1">
              <a:off x="6462012" y="2362200"/>
              <a:ext cx="761370" cy="557633"/>
            </a:xfrm>
            <a:prstGeom prst="straightConnector1">
              <a:avLst/>
            </a:prstGeom>
            <a:ln w="28575">
              <a:solidFill>
                <a:srgbClr val="FFC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6E299753-8938-4F2D-8B5A-6D56EF373AA5}"/>
                </a:ext>
              </a:extLst>
            </p:cNvPr>
            <p:cNvSpPr/>
            <p:nvPr/>
          </p:nvSpPr>
          <p:spPr>
            <a:xfrm>
              <a:off x="5585203" y="3505200"/>
              <a:ext cx="1143000" cy="1013571"/>
            </a:xfrm>
            <a:prstGeom prst="ellipse">
              <a:avLst/>
            </a:prstGeom>
            <a:noFill/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B9F3A6B3-56FA-4C1C-8C3C-19203D1017DD}"/>
                </a:ext>
              </a:extLst>
            </p:cNvPr>
            <p:cNvSpPr txBox="1"/>
            <p:nvPr/>
          </p:nvSpPr>
          <p:spPr>
            <a:xfrm>
              <a:off x="7168493" y="2785363"/>
              <a:ext cx="1608323" cy="465153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dirty="0"/>
                <a:t>On/Off voltage lines for BLECF2</a:t>
              </a:r>
              <a:endParaRPr lang="en-GB" sz="800" baseline="-25000" dirty="0"/>
            </a:p>
          </p:txBody>
        </p:sp>
        <p:cxnSp>
          <p:nvCxnSpPr>
            <p:cNvPr id="21" name="Straight Arrow Connector 20">
              <a:extLst>
                <a:ext uri="{FF2B5EF4-FFF2-40B4-BE49-F238E27FC236}">
                  <a16:creationId xmlns:a16="http://schemas.microsoft.com/office/drawing/2014/main" id="{06C85E7D-9CE7-42BB-8BA3-819184C6B062}"/>
                </a:ext>
              </a:extLst>
            </p:cNvPr>
            <p:cNvCxnSpPr/>
            <p:nvPr/>
          </p:nvCxnSpPr>
          <p:spPr>
            <a:xfrm flipH="1">
              <a:off x="6552028" y="3094220"/>
              <a:ext cx="761370" cy="557633"/>
            </a:xfrm>
            <a:prstGeom prst="straightConnector1">
              <a:avLst/>
            </a:prstGeom>
            <a:ln w="28575">
              <a:solidFill>
                <a:srgbClr val="FFC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Arrow Connector 21">
              <a:extLst>
                <a:ext uri="{FF2B5EF4-FFF2-40B4-BE49-F238E27FC236}">
                  <a16:creationId xmlns:a16="http://schemas.microsoft.com/office/drawing/2014/main" id="{548488D5-8DA8-4EF3-A8FA-93354F8F1ACA}"/>
                </a:ext>
              </a:extLst>
            </p:cNvPr>
            <p:cNvCxnSpPr/>
            <p:nvPr/>
          </p:nvCxnSpPr>
          <p:spPr>
            <a:xfrm flipH="1" flipV="1">
              <a:off x="2895488" y="4970107"/>
              <a:ext cx="533512" cy="668693"/>
            </a:xfrm>
            <a:prstGeom prst="straightConnector1">
              <a:avLst/>
            </a:prstGeom>
            <a:ln w="28575">
              <a:solidFill>
                <a:srgbClr val="FFC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185410BA-4492-4505-BA90-B0162E64E52E}"/>
                </a:ext>
              </a:extLst>
            </p:cNvPr>
            <p:cNvSpPr/>
            <p:nvPr/>
          </p:nvSpPr>
          <p:spPr>
            <a:xfrm>
              <a:off x="1447800" y="4419600"/>
              <a:ext cx="1524000" cy="784971"/>
            </a:xfrm>
            <a:prstGeom prst="ellipse">
              <a:avLst/>
            </a:prstGeom>
            <a:noFill/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884C2B91-602A-495E-B240-7C147B94B473}"/>
                </a:ext>
              </a:extLst>
            </p:cNvPr>
            <p:cNvSpPr txBox="1"/>
            <p:nvPr/>
          </p:nvSpPr>
          <p:spPr>
            <a:xfrm>
              <a:off x="3276600" y="5652541"/>
              <a:ext cx="1066800" cy="465153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dirty="0"/>
                <a:t>VAC input protection</a:t>
              </a:r>
              <a:endParaRPr lang="en-GB" sz="800" baseline="-25000" dirty="0"/>
            </a:p>
          </p:txBody>
        </p:sp>
        <p:pic>
          <p:nvPicPr>
            <p:cNvPr id="25" name="Picture 24">
              <a:extLst>
                <a:ext uri="{FF2B5EF4-FFF2-40B4-BE49-F238E27FC236}">
                  <a16:creationId xmlns:a16="http://schemas.microsoft.com/office/drawing/2014/main" id="{A4417C06-7C66-4E85-82FB-DF79E956383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ackgroundRemoval t="1237" b="99470" l="1932" r="100000">
                          <a14:foregroundMark x1="92719" y1="34629" x2="92719" y2="34629"/>
                          <a14:foregroundMark x1="93165" y1="19965" x2="93165" y2="19965"/>
                          <a14:foregroundMark x1="97177" y1="29505" x2="97177" y2="29505"/>
                          <a14:foregroundMark x1="94651" y1="23852" x2="94651" y2="23852"/>
                          <a14:foregroundMark x1="94651" y1="16254" x2="94651" y2="16254"/>
                          <a14:foregroundMark x1="94948" y1="14841" x2="94948" y2="14841"/>
                          <a14:foregroundMark x1="94948" y1="14841" x2="94948" y2="14841"/>
                          <a14:foregroundMark x1="94354" y1="12014" x2="94354" y2="12014"/>
                          <a14:foregroundMark x1="93165" y1="8657" x2="93165" y2="8657"/>
                          <a14:foregroundMark x1="96880" y1="37809" x2="96880" y2="37809"/>
                          <a14:foregroundMark x1="96880" y1="32686" x2="96880" y2="32686"/>
                          <a14:foregroundMark x1="96880" y1="32686" x2="96880" y2="32686"/>
                          <a14:foregroundMark x1="96880" y1="41696" x2="96880" y2="41696"/>
                          <a14:foregroundMark x1="96880" y1="41696" x2="96880" y2="41696"/>
                          <a14:foregroundMark x1="96731" y1="45583" x2="96731" y2="45583"/>
                          <a14:foregroundMark x1="96731" y1="45583" x2="96731" y2="45583"/>
                          <a14:foregroundMark x1="96880" y1="54064" x2="96880" y2="54064"/>
                          <a14:foregroundMark x1="96880" y1="54064" x2="96880" y2="54064"/>
                          <a14:foregroundMark x1="97177" y1="36219" x2="97177" y2="36219"/>
                          <a14:foregroundMark x1="96880" y1="25088" x2="96880" y2="25088"/>
                          <a14:foregroundMark x1="96880" y1="19965" x2="96880" y2="19965"/>
                          <a14:foregroundMark x1="96137" y1="18551" x2="96137" y2="18551"/>
                          <a14:foregroundMark x1="96137" y1="18551" x2="96137" y2="18551"/>
                          <a14:foregroundMark x1="95840" y1="20495" x2="95840" y2="20495"/>
                          <a14:foregroundMark x1="39525" y1="50707" x2="39525" y2="50707"/>
                          <a14:foregroundMark x1="58098" y1="60424" x2="58098" y2="60424"/>
                          <a14:foregroundMark x1="96731" y1="52120" x2="96731" y2="52120"/>
                          <a14:foregroundMark x1="96285" y1="55124" x2="96285" y2="55124"/>
                        </a14:backgroundRemoval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 rot="10251001">
              <a:off x="1817874" y="2620754"/>
              <a:ext cx="1934416" cy="1626863"/>
            </a:xfrm>
            <a:prstGeom prst="rect">
              <a:avLst/>
            </a:prstGeom>
          </p:spPr>
        </p:pic>
      </p:grpSp>
      <p:sp>
        <p:nvSpPr>
          <p:cNvPr id="3" name="Footer Placeholder 3">
            <a:extLst>
              <a:ext uri="{FF2B5EF4-FFF2-40B4-BE49-F238E27FC236}">
                <a16:creationId xmlns:a16="http://schemas.microsoft.com/office/drawing/2014/main" id="{B6BEF18B-D966-E952-6181-59F7962D47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auto">
          <a:xfrm>
            <a:off x="5879976" y="6356350"/>
            <a:ext cx="5496024" cy="360000"/>
          </a:xfrm>
        </p:spPr>
        <p:txBody>
          <a:bodyPr anchor="ctr"/>
          <a:lstStyle>
            <a:lvl1pPr>
              <a:defRPr lang="en-GB" dirty="0" smtClean="0"/>
            </a:lvl1pPr>
          </a:lstStyle>
          <a:p>
            <a:pPr>
              <a:defRPr/>
            </a:pPr>
            <a:r>
              <a:rPr lang="en-GB"/>
              <a:t>12th HL-LHC Collaboration Meeting, Uppsala (Sweden), 19-22 September 2022</a:t>
            </a:r>
          </a:p>
          <a:p>
            <a:pPr>
              <a:defRPr/>
            </a:pPr>
            <a:endParaRPr lang="en-GB"/>
          </a:p>
        </p:txBody>
      </p:sp>
      <p:sp>
        <p:nvSpPr>
          <p:cNvPr id="5" name="Footer Placeholder 3">
            <a:extLst>
              <a:ext uri="{FF2B5EF4-FFF2-40B4-BE49-F238E27FC236}">
                <a16:creationId xmlns:a16="http://schemas.microsoft.com/office/drawing/2014/main" id="{075D106D-2098-7DA8-07F9-5674B8C56AF5}"/>
              </a:ext>
            </a:extLst>
          </p:cNvPr>
          <p:cNvSpPr txBox="1">
            <a:spLocks/>
          </p:cNvSpPr>
          <p:nvPr/>
        </p:nvSpPr>
        <p:spPr bwMode="auto">
          <a:xfrm>
            <a:off x="1847528" y="6356350"/>
            <a:ext cx="3826048" cy="360000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914400" rtl="0" eaLnBrk="1" latinLnBrk="0" hangingPunct="1">
              <a:defRPr lang="en-GB" sz="1200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defRPr/>
            </a:pPr>
            <a:r>
              <a:rPr lang="en-GB" dirty="0"/>
              <a:t>WP13.1 – Christos Zamantzas</a:t>
            </a:r>
          </a:p>
          <a:p>
            <a:pPr>
              <a:defRPr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2419468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7AFFCE-CC88-4CD6-BC0D-71CB5C2479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Backplane template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FA29222-34AC-4245-BA76-C3E89A8356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GB" noProof="0" smtClean="0"/>
              <a:pPr/>
              <a:t>28</a:t>
            </a:fld>
            <a:endParaRPr lang="en-GB" noProof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03C094A-5D4E-4D47-976B-506C26979787}"/>
              </a:ext>
            </a:extLst>
          </p:cNvPr>
          <p:cNvSpPr txBox="1"/>
          <p:nvPr/>
        </p:nvSpPr>
        <p:spPr>
          <a:xfrm>
            <a:off x="409959" y="1259242"/>
            <a:ext cx="416533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1600"/>
            </a:lvl1pPr>
          </a:lstStyle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PCB thickness = 2.2mm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PCB materials = FR4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Copper thickness = 35µm</a:t>
            </a:r>
            <a:endParaRPr lang="en-GB" sz="2400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B025B943-8BA4-4125-8552-B382C9D90EC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55105" y="974173"/>
            <a:ext cx="5028378" cy="2172866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BACAC2BC-F3FB-4FC6-8978-53173B19D15F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033592" y="3655455"/>
            <a:ext cx="1863851" cy="888189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20E2CA96-43AD-480E-9BC3-B86C78C3C14B}"/>
              </a:ext>
            </a:extLst>
          </p:cNvPr>
          <p:cNvSpPr txBox="1"/>
          <p:nvPr/>
        </p:nvSpPr>
        <p:spPr>
          <a:xfrm>
            <a:off x="1752952" y="4665079"/>
            <a:ext cx="255922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/>
              <a:t>BLEIPU</a:t>
            </a:r>
            <a:r>
              <a:rPr lang="en-US" sz="1400" dirty="0"/>
              <a:t> and </a:t>
            </a:r>
            <a:r>
              <a:rPr lang="en-US" sz="1400" b="1" dirty="0"/>
              <a:t>BLEPSU</a:t>
            </a:r>
            <a:r>
              <a:rPr lang="en-US" sz="1400" dirty="0"/>
              <a:t> connectors</a:t>
            </a:r>
          </a:p>
          <a:p>
            <a:r>
              <a:rPr lang="en-US" sz="1400" dirty="0"/>
              <a:t>(SCEM: 09.61.41.565.4</a:t>
            </a:r>
          </a:p>
          <a:p>
            <a:r>
              <a:rPr lang="en-US" sz="1400" dirty="0" err="1"/>
              <a:t>Harting</a:t>
            </a:r>
            <a:r>
              <a:rPr lang="en-US" sz="1400" dirty="0"/>
              <a:t>: 09 06 215 2821)</a:t>
            </a:r>
            <a:endParaRPr lang="en-GB" sz="1400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1BA21F13-C19A-485E-8A48-B29AF7BBC86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11000" y="3310978"/>
            <a:ext cx="597906" cy="2195202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436DBF65-2C98-40DC-99BD-E39F84709995}"/>
              </a:ext>
            </a:extLst>
          </p:cNvPr>
          <p:cNvSpPr txBox="1"/>
          <p:nvPr/>
        </p:nvSpPr>
        <p:spPr>
          <a:xfrm>
            <a:off x="4811843" y="4752781"/>
            <a:ext cx="236340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1600"/>
            </a:lvl1pPr>
          </a:lstStyle>
          <a:p>
            <a:r>
              <a:rPr lang="en-US" sz="1400" b="1" dirty="0"/>
              <a:t>BLEACC</a:t>
            </a:r>
            <a:r>
              <a:rPr lang="en-US" sz="1400" dirty="0"/>
              <a:t> connector</a:t>
            </a:r>
          </a:p>
          <a:p>
            <a:r>
              <a:rPr lang="en-US" sz="1400" dirty="0"/>
              <a:t>(</a:t>
            </a:r>
            <a:r>
              <a:rPr lang="en-US" sz="1400" dirty="0" err="1"/>
              <a:t>Harting</a:t>
            </a:r>
            <a:r>
              <a:rPr lang="en-US" sz="1400" dirty="0"/>
              <a:t>: 09 04 232 2831)</a:t>
            </a:r>
            <a:endParaRPr lang="en-GB" sz="1400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08BB0AF5-94AA-4654-9705-60DB9C290A57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20628515" flipH="1">
            <a:off x="4907247" y="3524588"/>
            <a:ext cx="2082260" cy="1526996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E26BF237-83B5-4B29-A64B-81380B2CBF1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174043" y="3258250"/>
            <a:ext cx="427669" cy="2300658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780C20C5-4443-426E-B4DE-EC3F02DECDFF}"/>
              </a:ext>
            </a:extLst>
          </p:cNvPr>
          <p:cNvSpPr txBox="1"/>
          <p:nvPr/>
        </p:nvSpPr>
        <p:spPr>
          <a:xfrm>
            <a:off x="8069294" y="4981255"/>
            <a:ext cx="27093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1600"/>
            </a:lvl1pPr>
          </a:lstStyle>
          <a:p>
            <a:r>
              <a:rPr lang="en-US" b="1" dirty="0"/>
              <a:t>BLECF2</a:t>
            </a:r>
            <a:r>
              <a:rPr lang="en-US" dirty="0"/>
              <a:t> connector</a:t>
            </a:r>
          </a:p>
          <a:p>
            <a:r>
              <a:rPr lang="en-US" dirty="0"/>
              <a:t>(</a:t>
            </a:r>
            <a:r>
              <a:rPr lang="en-US" dirty="0" err="1"/>
              <a:t>Harting</a:t>
            </a:r>
            <a:r>
              <a:rPr lang="en-US" dirty="0"/>
              <a:t>: 09 03 264 2825)</a:t>
            </a:r>
            <a:endParaRPr lang="en-GB" dirty="0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4AEC1E3F-FA50-4306-947B-A1649908367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707443" y="3992626"/>
            <a:ext cx="2536487" cy="1021765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1EFACB84-E60D-4F87-86CD-B2D66754F677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155243" y="3587583"/>
            <a:ext cx="823912" cy="655568"/>
          </a:xfrm>
          <a:prstGeom prst="rect">
            <a:avLst/>
          </a:prstGeom>
        </p:spPr>
      </p:pic>
      <p:sp>
        <p:nvSpPr>
          <p:cNvPr id="20" name="Rounded Rectangle 3">
            <a:extLst>
              <a:ext uri="{FF2B5EF4-FFF2-40B4-BE49-F238E27FC236}">
                <a16:creationId xmlns:a16="http://schemas.microsoft.com/office/drawing/2014/main" id="{BFA285B7-71C6-4B4F-8E41-DED760EA171C}"/>
              </a:ext>
            </a:extLst>
          </p:cNvPr>
          <p:cNvSpPr/>
          <p:nvPr/>
        </p:nvSpPr>
        <p:spPr>
          <a:xfrm>
            <a:off x="1752600" y="2955373"/>
            <a:ext cx="2983043" cy="2895600"/>
          </a:xfrm>
          <a:prstGeom prst="roundRect">
            <a:avLst>
              <a:gd name="adj" fmla="val 4760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91173940-8553-4B08-9827-9B46F414A0E1}"/>
              </a:ext>
            </a:extLst>
          </p:cNvPr>
          <p:cNvCxnSpPr/>
          <p:nvPr/>
        </p:nvCxnSpPr>
        <p:spPr>
          <a:xfrm flipV="1">
            <a:off x="4708906" y="1888573"/>
            <a:ext cx="1017337" cy="106680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DF860C15-FCAA-4374-A67D-D35781420EFD}"/>
              </a:ext>
            </a:extLst>
          </p:cNvPr>
          <p:cNvCxnSpPr/>
          <p:nvPr/>
        </p:nvCxnSpPr>
        <p:spPr>
          <a:xfrm flipV="1">
            <a:off x="4735643" y="1888573"/>
            <a:ext cx="1836799" cy="106680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ounded Rectangle 27">
            <a:extLst>
              <a:ext uri="{FF2B5EF4-FFF2-40B4-BE49-F238E27FC236}">
                <a16:creationId xmlns:a16="http://schemas.microsoft.com/office/drawing/2014/main" id="{0682DCD7-8768-448A-98FA-A1AB98427C6E}"/>
              </a:ext>
            </a:extLst>
          </p:cNvPr>
          <p:cNvSpPr/>
          <p:nvPr/>
        </p:nvSpPr>
        <p:spPr>
          <a:xfrm>
            <a:off x="4852461" y="2950376"/>
            <a:ext cx="2749252" cy="2895600"/>
          </a:xfrm>
          <a:prstGeom prst="roundRect">
            <a:avLst>
              <a:gd name="adj" fmla="val 4760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Rounded Rectangle 28">
            <a:extLst>
              <a:ext uri="{FF2B5EF4-FFF2-40B4-BE49-F238E27FC236}">
                <a16:creationId xmlns:a16="http://schemas.microsoft.com/office/drawing/2014/main" id="{A0C21B1E-0B2F-44EF-A602-65C5ACDBD891}"/>
              </a:ext>
            </a:extLst>
          </p:cNvPr>
          <p:cNvSpPr/>
          <p:nvPr/>
        </p:nvSpPr>
        <p:spPr>
          <a:xfrm>
            <a:off x="7691949" y="2950376"/>
            <a:ext cx="2749252" cy="2895600"/>
          </a:xfrm>
          <a:prstGeom prst="roundRect">
            <a:avLst>
              <a:gd name="adj" fmla="val 4760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130AACA0-F326-405F-A607-2BABF9545CDF}"/>
              </a:ext>
            </a:extLst>
          </p:cNvPr>
          <p:cNvCxnSpPr/>
          <p:nvPr/>
        </p:nvCxnSpPr>
        <p:spPr>
          <a:xfrm flipV="1">
            <a:off x="6227087" y="2193950"/>
            <a:ext cx="911076" cy="756426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1CF1A905-E66E-4297-A30C-2187B6A3902D}"/>
              </a:ext>
            </a:extLst>
          </p:cNvPr>
          <p:cNvCxnSpPr>
            <a:stCxn id="24" idx="0"/>
          </p:cNvCxnSpPr>
          <p:nvPr/>
        </p:nvCxnSpPr>
        <p:spPr>
          <a:xfrm flipH="1" flipV="1">
            <a:off x="7549667" y="2269573"/>
            <a:ext cx="1516908" cy="680803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D1E1AF65-0516-4B80-8E7E-1B097573284B}"/>
              </a:ext>
            </a:extLst>
          </p:cNvPr>
          <p:cNvSpPr txBox="1"/>
          <p:nvPr/>
        </p:nvSpPr>
        <p:spPr>
          <a:xfrm>
            <a:off x="1752600" y="5914513"/>
            <a:ext cx="849133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1600"/>
            </a:lvl1pPr>
          </a:lstStyle>
          <a:p>
            <a:pPr algn="ctr"/>
            <a:r>
              <a:rPr lang="en-US" sz="2200" dirty="0"/>
              <a:t>Best connector IEC 60603 class 1 (mating times up to 500)</a:t>
            </a:r>
            <a:endParaRPr lang="en-GB" sz="2200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329BA09E-F966-4B66-AB62-9BAAF6FC5083}"/>
              </a:ext>
            </a:extLst>
          </p:cNvPr>
          <p:cNvSpPr txBox="1"/>
          <p:nvPr/>
        </p:nvSpPr>
        <p:spPr>
          <a:xfrm>
            <a:off x="8278692" y="885138"/>
            <a:ext cx="2438400" cy="64633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1600"/>
            </a:lvl1pPr>
          </a:lstStyle>
          <a:p>
            <a:r>
              <a:rPr lang="en-US" sz="1200" dirty="0"/>
              <a:t>Multi-layer PCB design to create a “coaxial connection” between the BNC and the analogue input</a:t>
            </a:r>
            <a:endParaRPr lang="en-GB" sz="1200" dirty="0"/>
          </a:p>
        </p:txBody>
      </p:sp>
      <p:sp>
        <p:nvSpPr>
          <p:cNvPr id="3" name="Footer Placeholder 3">
            <a:extLst>
              <a:ext uri="{FF2B5EF4-FFF2-40B4-BE49-F238E27FC236}">
                <a16:creationId xmlns:a16="http://schemas.microsoft.com/office/drawing/2014/main" id="{974E0E11-6734-9B0C-2286-C0168C13C7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auto">
          <a:xfrm>
            <a:off x="5879976" y="6356350"/>
            <a:ext cx="5496024" cy="360000"/>
          </a:xfrm>
        </p:spPr>
        <p:txBody>
          <a:bodyPr anchor="ctr"/>
          <a:lstStyle>
            <a:lvl1pPr>
              <a:defRPr lang="en-GB" dirty="0" smtClean="0"/>
            </a:lvl1pPr>
          </a:lstStyle>
          <a:p>
            <a:pPr>
              <a:defRPr/>
            </a:pPr>
            <a:r>
              <a:rPr lang="en-GB"/>
              <a:t>12th HL-LHC Collaboration Meeting, Uppsala (Sweden), 19-22 September 2022</a:t>
            </a:r>
          </a:p>
          <a:p>
            <a:pPr>
              <a:defRPr/>
            </a:pPr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6F64A31-E786-DB58-DBA0-E904085E1422}"/>
              </a:ext>
            </a:extLst>
          </p:cNvPr>
          <p:cNvSpPr txBox="1">
            <a:spLocks/>
          </p:cNvSpPr>
          <p:nvPr/>
        </p:nvSpPr>
        <p:spPr bwMode="auto">
          <a:xfrm>
            <a:off x="1847528" y="6356350"/>
            <a:ext cx="3826048" cy="360000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914400" rtl="0" eaLnBrk="1" latinLnBrk="0" hangingPunct="1">
              <a:defRPr lang="en-GB" sz="1200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defRPr/>
            </a:pPr>
            <a:r>
              <a:rPr lang="en-GB" dirty="0"/>
              <a:t>WP13.1 – Christos Zamantzas</a:t>
            </a:r>
          </a:p>
          <a:p>
            <a:pPr>
              <a:defRPr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958587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189234-0387-4605-B1B3-2D04F2EBAC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LHC Tunnel Installation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D8A31CB-AB8D-4F1A-8C7A-D66BFBCE1A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GB" noProof="0" smtClean="0"/>
              <a:pPr/>
              <a:t>2</a:t>
            </a:fld>
            <a:endParaRPr lang="en-GB" noProof="0"/>
          </a:p>
        </p:txBody>
      </p:sp>
      <p:pic>
        <p:nvPicPr>
          <p:cNvPr id="9" name="Picture 6" descr="IMG_2945">
            <a:extLst>
              <a:ext uri="{FF2B5EF4-FFF2-40B4-BE49-F238E27FC236}">
                <a16:creationId xmlns:a16="http://schemas.microsoft.com/office/drawing/2014/main" id="{BF3F571E-A59A-43C1-804B-821C2A19900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6485" y="1496841"/>
            <a:ext cx="3077915" cy="2307393"/>
          </a:xfrm>
          <a:prstGeom prst="rect">
            <a:avLst/>
          </a:prstGeom>
          <a:noFill/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590F178A-4D8E-4BBD-9B88-072C5D7D7305}"/>
              </a:ext>
            </a:extLst>
          </p:cNvPr>
          <p:cNvSpPr txBox="1"/>
          <p:nvPr/>
        </p:nvSpPr>
        <p:spPr>
          <a:xfrm>
            <a:off x="6291994" y="1071518"/>
            <a:ext cx="52568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0055A0"/>
                </a:solidFill>
                <a:latin typeface="Arial"/>
              </a:rPr>
              <a:t>DS &amp; LSS electronics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343198E8-E9CD-4DCB-B4FA-3EA053D2DA31}"/>
              </a:ext>
            </a:extLst>
          </p:cNvPr>
          <p:cNvSpPr txBox="1"/>
          <p:nvPr/>
        </p:nvSpPr>
        <p:spPr>
          <a:xfrm>
            <a:off x="376485" y="1083833"/>
            <a:ext cx="54147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0055A0"/>
                </a:solidFill>
                <a:latin typeface="Arial"/>
              </a:rPr>
              <a:t>ARC electronics</a:t>
            </a:r>
          </a:p>
        </p:txBody>
      </p:sp>
      <p:pic>
        <p:nvPicPr>
          <p:cNvPr id="8" name="Picture 5" descr="IMG_2943">
            <a:extLst>
              <a:ext uri="{FF2B5EF4-FFF2-40B4-BE49-F238E27FC236}">
                <a16:creationId xmlns:a16="http://schemas.microsoft.com/office/drawing/2014/main" id="{4D0DBCD8-3432-4AED-A03C-2D8D57FF819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43686" y="1830596"/>
            <a:ext cx="3077915" cy="2307393"/>
          </a:xfrm>
          <a:prstGeom prst="rect">
            <a:avLst/>
          </a:prstGeom>
          <a:noFill/>
        </p:spPr>
      </p:pic>
      <p:grpSp>
        <p:nvGrpSpPr>
          <p:cNvPr id="21" name="Group 20">
            <a:extLst>
              <a:ext uri="{FF2B5EF4-FFF2-40B4-BE49-F238E27FC236}">
                <a16:creationId xmlns:a16="http://schemas.microsoft.com/office/drawing/2014/main" id="{D4A2F043-8597-4314-A4EA-C09378AAAFEF}"/>
              </a:ext>
            </a:extLst>
          </p:cNvPr>
          <p:cNvGrpSpPr/>
          <p:nvPr/>
        </p:nvGrpSpPr>
        <p:grpSpPr>
          <a:xfrm>
            <a:off x="6291994" y="1476567"/>
            <a:ext cx="5273606" cy="2181033"/>
            <a:chOff x="6291994" y="1324167"/>
            <a:chExt cx="5273606" cy="2181033"/>
          </a:xfrm>
        </p:grpSpPr>
        <p:pic>
          <p:nvPicPr>
            <p:cNvPr id="7" name="Picture 4" descr="IMG_2955">
              <a:extLst>
                <a:ext uri="{FF2B5EF4-FFF2-40B4-BE49-F238E27FC236}">
                  <a16:creationId xmlns:a16="http://schemas.microsoft.com/office/drawing/2014/main" id="{716B3467-3173-493D-9A49-79329BD5C779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4" cstate="print"/>
            <a:srcRect l="5081"/>
            <a:stretch/>
          </p:blipFill>
          <p:spPr bwMode="auto">
            <a:xfrm>
              <a:off x="8839199" y="1324167"/>
              <a:ext cx="2726401" cy="2154267"/>
            </a:xfrm>
            <a:prstGeom prst="rect">
              <a:avLst/>
            </a:prstGeom>
            <a:noFill/>
          </p:spPr>
        </p:pic>
        <p:pic>
          <p:nvPicPr>
            <p:cNvPr id="17" name="Picture 16" descr="A picture containing text&#10;&#10;Description automatically generated">
              <a:extLst>
                <a:ext uri="{FF2B5EF4-FFF2-40B4-BE49-F238E27FC236}">
                  <a16:creationId xmlns:a16="http://schemas.microsoft.com/office/drawing/2014/main" id="{86701A5D-AB32-46CF-BE4E-D15E47BCA8A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1311" b="9679"/>
            <a:stretch/>
          </p:blipFill>
          <p:spPr>
            <a:xfrm>
              <a:off x="6316487" y="1324168"/>
              <a:ext cx="2370313" cy="2181032"/>
            </a:xfrm>
            <a:prstGeom prst="rect">
              <a:avLst/>
            </a:prstGeom>
          </p:spPr>
        </p:pic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66457086-86F1-47B1-90AF-9D088F5C24DA}"/>
                </a:ext>
              </a:extLst>
            </p:cNvPr>
            <p:cNvSpPr txBox="1"/>
            <p:nvPr/>
          </p:nvSpPr>
          <p:spPr>
            <a:xfrm>
              <a:off x="6291994" y="1332785"/>
              <a:ext cx="639919" cy="369332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r>
                <a:rPr lang="en-GB" b="1" dirty="0"/>
                <a:t>BPM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14AD8955-A218-4465-8617-79C74817D3BA}"/>
                </a:ext>
              </a:extLst>
            </p:cNvPr>
            <p:cNvSpPr txBox="1"/>
            <p:nvPr/>
          </p:nvSpPr>
          <p:spPr>
            <a:xfrm>
              <a:off x="8839199" y="1332785"/>
              <a:ext cx="614271" cy="369332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r>
                <a:rPr lang="en-GB" b="1" dirty="0"/>
                <a:t>BLM</a:t>
              </a:r>
            </a:p>
          </p:txBody>
        </p:sp>
      </p:grpSp>
      <p:sp>
        <p:nvSpPr>
          <p:cNvPr id="20" name="Callout: Bent Line with No Border 19">
            <a:extLst>
              <a:ext uri="{FF2B5EF4-FFF2-40B4-BE49-F238E27FC236}">
                <a16:creationId xmlns:a16="http://schemas.microsoft.com/office/drawing/2014/main" id="{FF66D6E3-B819-4E8C-821D-BBB8F02CF8A6}"/>
              </a:ext>
            </a:extLst>
          </p:cNvPr>
          <p:cNvSpPr/>
          <p:nvPr/>
        </p:nvSpPr>
        <p:spPr>
          <a:xfrm>
            <a:off x="751949" y="3505200"/>
            <a:ext cx="825501" cy="299034"/>
          </a:xfrm>
          <a:prstGeom prst="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-128369"/>
              <a:gd name="adj6" fmla="val 3190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cover</a:t>
            </a:r>
          </a:p>
        </p:txBody>
      </p:sp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2FCA902D-2AF3-4EC8-963B-55377D8665BF}"/>
              </a:ext>
            </a:extLst>
          </p:cNvPr>
          <p:cNvSpPr/>
          <p:nvPr/>
        </p:nvSpPr>
        <p:spPr>
          <a:xfrm>
            <a:off x="3101656" y="2590800"/>
            <a:ext cx="1241744" cy="1115060"/>
          </a:xfrm>
          <a:prstGeom prst="roundRect">
            <a:avLst/>
          </a:prstGeom>
          <a:noFill/>
          <a:ln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Callout: Bent Line with No Border 22">
            <a:extLst>
              <a:ext uri="{FF2B5EF4-FFF2-40B4-BE49-F238E27FC236}">
                <a16:creationId xmlns:a16="http://schemas.microsoft.com/office/drawing/2014/main" id="{9E1B0FE9-D364-4BC0-9A6C-B6E5F1CE0F91}"/>
              </a:ext>
            </a:extLst>
          </p:cNvPr>
          <p:cNvSpPr/>
          <p:nvPr/>
        </p:nvSpPr>
        <p:spPr>
          <a:xfrm>
            <a:off x="828148" y="2694261"/>
            <a:ext cx="1562307" cy="299034"/>
          </a:xfrm>
          <a:prstGeom prst="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-243038"/>
              <a:gd name="adj6" fmla="val 3555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feedthroughs</a:t>
            </a:r>
          </a:p>
        </p:txBody>
      </p:sp>
      <p:sp>
        <p:nvSpPr>
          <p:cNvPr id="24" name="Rectangle: Rounded Corners 23">
            <a:extLst>
              <a:ext uri="{FF2B5EF4-FFF2-40B4-BE49-F238E27FC236}">
                <a16:creationId xmlns:a16="http://schemas.microsoft.com/office/drawing/2014/main" id="{F0EE63D7-DCFB-4A35-9D11-BE6240A9B464}"/>
              </a:ext>
            </a:extLst>
          </p:cNvPr>
          <p:cNvSpPr/>
          <p:nvPr/>
        </p:nvSpPr>
        <p:spPr>
          <a:xfrm>
            <a:off x="4367893" y="2590798"/>
            <a:ext cx="1241743" cy="1115061"/>
          </a:xfrm>
          <a:prstGeom prst="roundRect">
            <a:avLst/>
          </a:prstGeom>
          <a:noFill/>
          <a:ln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D2C317CF-9391-4751-9DDE-D686800A23A7}"/>
              </a:ext>
            </a:extLst>
          </p:cNvPr>
          <p:cNvSpPr txBox="1"/>
          <p:nvPr/>
        </p:nvSpPr>
        <p:spPr>
          <a:xfrm>
            <a:off x="5074966" y="3352800"/>
            <a:ext cx="487634" cy="276999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GB" sz="1200" b="1" dirty="0"/>
              <a:t>BPM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CDF5AA8E-FECB-431E-B3E1-8ED2CE8A8AB0}"/>
              </a:ext>
            </a:extLst>
          </p:cNvPr>
          <p:cNvSpPr txBox="1"/>
          <p:nvPr/>
        </p:nvSpPr>
        <p:spPr>
          <a:xfrm>
            <a:off x="3124200" y="3352800"/>
            <a:ext cx="471604" cy="276999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GB" sz="1200" b="1" dirty="0"/>
              <a:t>BLM</a:t>
            </a:r>
          </a:p>
        </p:txBody>
      </p:sp>
      <p:sp>
        <p:nvSpPr>
          <p:cNvPr id="27" name="Content Placeholder 2">
            <a:extLst>
              <a:ext uri="{FF2B5EF4-FFF2-40B4-BE49-F238E27FC236}">
                <a16:creationId xmlns:a16="http://schemas.microsoft.com/office/drawing/2014/main" id="{88B39A3D-FF54-43C3-8F59-87D19567EE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6486" y="4212443"/>
            <a:ext cx="5545116" cy="1857388"/>
          </a:xfrm>
        </p:spPr>
        <p:txBody>
          <a:bodyPr>
            <a:noAutofit/>
          </a:bodyPr>
          <a:lstStyle/>
          <a:p>
            <a:r>
              <a:rPr lang="en-GB" sz="1800" dirty="0"/>
              <a:t>Installed under each Quadrupole </a:t>
            </a:r>
          </a:p>
          <a:p>
            <a:r>
              <a:rPr lang="en-GB" sz="1800" dirty="0"/>
              <a:t>Common mini-crate &amp; fibre network</a:t>
            </a:r>
          </a:p>
          <a:p>
            <a:r>
              <a:rPr lang="en-GB" sz="1800" dirty="0"/>
              <a:t>Separate power supplies </a:t>
            </a:r>
          </a:p>
        </p:txBody>
      </p:sp>
      <p:sp>
        <p:nvSpPr>
          <p:cNvPr id="28" name="Content Placeholder 2">
            <a:extLst>
              <a:ext uri="{FF2B5EF4-FFF2-40B4-BE49-F238E27FC236}">
                <a16:creationId xmlns:a16="http://schemas.microsoft.com/office/drawing/2014/main" id="{D2FE2015-2BE6-45BB-97B3-A5C4224E960B}"/>
              </a:ext>
            </a:extLst>
          </p:cNvPr>
          <p:cNvSpPr txBox="1">
            <a:spLocks/>
          </p:cNvSpPr>
          <p:nvPr/>
        </p:nvSpPr>
        <p:spPr>
          <a:xfrm>
            <a:off x="6278338" y="4212443"/>
            <a:ext cx="5545116" cy="18573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24000" indent="-32400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Clr>
                <a:schemeClr val="tx1"/>
              </a:buClr>
              <a:buSzPct val="70000"/>
              <a:buFont typeface="Wingdings 2" pitchFamily="18" charset="2"/>
              <a:buChar char="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ts val="200"/>
              </a:spcBef>
              <a:buClr>
                <a:srgbClr val="C00000"/>
              </a:buClr>
              <a:buSzPct val="100000"/>
              <a:buFont typeface="Wingdings" pitchFamily="2" charset="2"/>
              <a:buChar char="§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Webdings" pitchFamily="18" charset="2"/>
              <a:buChar char="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891" indent="-342891" defTabSz="457189">
              <a:spcBef>
                <a:spcPct val="20000"/>
              </a:spcBef>
              <a:buClr>
                <a:schemeClr val="accent6"/>
              </a:buClr>
              <a:buSzPct val="100000"/>
              <a:buFont typeface="Wingdings" charset="2"/>
              <a:buChar char="§"/>
            </a:pPr>
            <a:r>
              <a:rPr lang="en-GB" sz="1800" dirty="0">
                <a:solidFill>
                  <a:schemeClr val="accent5"/>
                </a:solidFill>
              </a:rPr>
              <a:t>Localised in alcoves like UA, UJ or RR</a:t>
            </a:r>
          </a:p>
          <a:p>
            <a:pPr marL="342891" indent="-342891" defTabSz="457189">
              <a:spcBef>
                <a:spcPct val="20000"/>
              </a:spcBef>
              <a:buClr>
                <a:schemeClr val="accent6"/>
              </a:buClr>
              <a:buSzPct val="100000"/>
              <a:buFont typeface="Wingdings" charset="2"/>
              <a:buChar char="§"/>
            </a:pPr>
            <a:r>
              <a:rPr lang="en-GB" sz="1800" dirty="0">
                <a:solidFill>
                  <a:schemeClr val="accent5"/>
                </a:solidFill>
              </a:rPr>
              <a:t>Same electronics in a different configuration  </a:t>
            </a:r>
          </a:p>
          <a:p>
            <a:pPr marL="742941" lvl="2" indent="-342891" defTabSz="457189">
              <a:buClr>
                <a:schemeClr val="accent6"/>
              </a:buClr>
              <a:buFont typeface="Wingdings" charset="2"/>
              <a:buChar char="§"/>
            </a:pPr>
            <a:r>
              <a:rPr lang="en-GB" sz="1400" dirty="0">
                <a:solidFill>
                  <a:schemeClr val="accent5"/>
                </a:solidFill>
              </a:rPr>
              <a:t>Exception the BLM power supply</a:t>
            </a: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93B30987-5C3A-4ABE-B949-12BE2DD4A718}"/>
              </a:ext>
            </a:extLst>
          </p:cNvPr>
          <p:cNvCxnSpPr>
            <a:cxnSpLocks/>
          </p:cNvCxnSpPr>
          <p:nvPr/>
        </p:nvCxnSpPr>
        <p:spPr>
          <a:xfrm>
            <a:off x="6019800" y="1125311"/>
            <a:ext cx="0" cy="4284889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Rectangle: Rounded Corners 30">
            <a:extLst>
              <a:ext uri="{FF2B5EF4-FFF2-40B4-BE49-F238E27FC236}">
                <a16:creationId xmlns:a16="http://schemas.microsoft.com/office/drawing/2014/main" id="{827CB75E-768C-43C7-9B2C-F91A1483F057}"/>
              </a:ext>
            </a:extLst>
          </p:cNvPr>
          <p:cNvSpPr/>
          <p:nvPr/>
        </p:nvSpPr>
        <p:spPr>
          <a:xfrm>
            <a:off x="3001484" y="1981200"/>
            <a:ext cx="2721630" cy="474899"/>
          </a:xfrm>
          <a:prstGeom prst="roundRect">
            <a:avLst/>
          </a:prstGeom>
          <a:noFill/>
          <a:ln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F0830EB3-80EC-45CB-BE2D-BF42FB796868}"/>
              </a:ext>
            </a:extLst>
          </p:cNvPr>
          <p:cNvSpPr txBox="1"/>
          <p:nvPr/>
        </p:nvSpPr>
        <p:spPr>
          <a:xfrm>
            <a:off x="4165600" y="1751665"/>
            <a:ext cx="1667188" cy="276999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GB" sz="1200" b="1" dirty="0"/>
              <a:t>Fibre &amp; FIP distribution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02A0097-2EAE-4E47-8245-C59A7046925E}"/>
              </a:ext>
            </a:extLst>
          </p:cNvPr>
          <p:cNvSpPr txBox="1"/>
          <p:nvPr/>
        </p:nvSpPr>
        <p:spPr>
          <a:xfrm>
            <a:off x="2783632" y="5543662"/>
            <a:ext cx="81791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FF0000"/>
                </a:solidFill>
              </a:rPr>
              <a:t>Three variants of the mini-crate needed for LHC BPM &amp; BLM systems </a:t>
            </a:r>
          </a:p>
        </p:txBody>
      </p:sp>
      <p:sp>
        <p:nvSpPr>
          <p:cNvPr id="3" name="Footer Placeholder 3">
            <a:extLst>
              <a:ext uri="{FF2B5EF4-FFF2-40B4-BE49-F238E27FC236}">
                <a16:creationId xmlns:a16="http://schemas.microsoft.com/office/drawing/2014/main" id="{D7BA3489-8447-F4D7-A85F-CE52F05734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auto">
          <a:xfrm>
            <a:off x="5879976" y="6356350"/>
            <a:ext cx="5496024" cy="360000"/>
          </a:xfrm>
        </p:spPr>
        <p:txBody>
          <a:bodyPr anchor="ctr"/>
          <a:lstStyle>
            <a:lvl1pPr>
              <a:defRPr lang="en-GB" dirty="0" smtClean="0"/>
            </a:lvl1pPr>
          </a:lstStyle>
          <a:p>
            <a:pPr>
              <a:defRPr/>
            </a:pPr>
            <a:r>
              <a:rPr lang="en-GB"/>
              <a:t>12th HL-LHC Collaboration Meeting, Uppsala (Sweden), 19-22 September 2022</a:t>
            </a:r>
          </a:p>
          <a:p>
            <a:pPr>
              <a:defRPr/>
            </a:pPr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05022D2-F7C3-0D2A-BE9E-27DB16BE191F}"/>
              </a:ext>
            </a:extLst>
          </p:cNvPr>
          <p:cNvSpPr txBox="1">
            <a:spLocks/>
          </p:cNvSpPr>
          <p:nvPr/>
        </p:nvSpPr>
        <p:spPr bwMode="auto">
          <a:xfrm>
            <a:off x="1847528" y="6356350"/>
            <a:ext cx="3826048" cy="360000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914400" rtl="0" eaLnBrk="1" latinLnBrk="0" hangingPunct="1">
              <a:defRPr lang="en-GB" sz="1200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defRPr/>
            </a:pPr>
            <a:r>
              <a:rPr lang="en-GB" dirty="0"/>
              <a:t>WP13.1 – Christos Zamantzas</a:t>
            </a:r>
          </a:p>
          <a:p>
            <a:pPr>
              <a:defRPr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9614343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38B81E-FE72-4FC6-8BDD-4EE01B4535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Module Connectors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423D6EC-5D4A-4898-9991-6EC5F8DC89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GB" noProof="0" smtClean="0"/>
              <a:pPr/>
              <a:t>29</a:t>
            </a:fld>
            <a:endParaRPr lang="en-GB" noProof="0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C61829A4-A481-442A-89CF-17175F03C5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199" y="2811985"/>
            <a:ext cx="3277619" cy="1835467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2899067E-9CCF-4954-B3B6-C937573F240C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330155" flipV="1">
            <a:off x="685800" y="1749282"/>
            <a:ext cx="3437389" cy="1443703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EBCE2FA9-C913-4EF3-AABD-769C99772E5C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flipV="1">
            <a:off x="685800" y="4038750"/>
            <a:ext cx="3534454" cy="1440235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C93D2A91-94F9-40FB-A481-7F4FA37BC625}"/>
              </a:ext>
            </a:extLst>
          </p:cNvPr>
          <p:cNvSpPr txBox="1"/>
          <p:nvPr/>
        </p:nvSpPr>
        <p:spPr>
          <a:xfrm>
            <a:off x="4267200" y="2539425"/>
            <a:ext cx="262466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1600"/>
            </a:lvl1pPr>
          </a:lstStyle>
          <a:p>
            <a:r>
              <a:rPr lang="en-US" b="1" dirty="0"/>
              <a:t>BLEPSU</a:t>
            </a:r>
            <a:r>
              <a:rPr lang="en-US" dirty="0"/>
              <a:t> &amp; </a:t>
            </a:r>
            <a:r>
              <a:rPr lang="en-US" b="1" dirty="0"/>
              <a:t>BLEIPU </a:t>
            </a:r>
            <a:r>
              <a:rPr lang="en-US" dirty="0"/>
              <a:t>connector</a:t>
            </a:r>
          </a:p>
          <a:p>
            <a:r>
              <a:rPr lang="en-GB" dirty="0" err="1"/>
              <a:t>Harting</a:t>
            </a:r>
            <a:r>
              <a:rPr lang="en-GB" dirty="0"/>
              <a:t>: 09 06 115 2911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BA9C3DC4-BC73-4B00-9E2C-4A5CB40BCE50}"/>
              </a:ext>
            </a:extLst>
          </p:cNvPr>
          <p:cNvSpPr txBox="1"/>
          <p:nvPr/>
        </p:nvSpPr>
        <p:spPr>
          <a:xfrm>
            <a:off x="4275667" y="3420722"/>
            <a:ext cx="2616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1600"/>
            </a:lvl1pPr>
          </a:lstStyle>
          <a:p>
            <a:r>
              <a:rPr lang="en-US" b="1" dirty="0"/>
              <a:t>BLEACC</a:t>
            </a:r>
            <a:r>
              <a:rPr lang="en-US" dirty="0"/>
              <a:t> connector</a:t>
            </a:r>
          </a:p>
          <a:p>
            <a:r>
              <a:rPr lang="en-US" dirty="0"/>
              <a:t>(SCEM: 09.61.36.015.4</a:t>
            </a:r>
          </a:p>
          <a:p>
            <a:r>
              <a:rPr lang="en-US" dirty="0" err="1"/>
              <a:t>Harting</a:t>
            </a:r>
            <a:r>
              <a:rPr lang="en-US" dirty="0"/>
              <a:t>: 09 04 </a:t>
            </a:r>
            <a:r>
              <a:rPr lang="en-GB" dirty="0"/>
              <a:t>132 2921</a:t>
            </a:r>
            <a:r>
              <a:rPr lang="en-US" dirty="0"/>
              <a:t>)</a:t>
            </a:r>
            <a:endParaRPr lang="en-GB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75994345-69F0-4C2D-AA99-368CB0DB9318}"/>
              </a:ext>
            </a:extLst>
          </p:cNvPr>
          <p:cNvSpPr txBox="1"/>
          <p:nvPr/>
        </p:nvSpPr>
        <p:spPr>
          <a:xfrm>
            <a:off x="4267200" y="4589410"/>
            <a:ext cx="2438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/>
              <a:t>BLECF2</a:t>
            </a:r>
            <a:r>
              <a:rPr lang="en-US" sz="1600" dirty="0"/>
              <a:t> connector</a:t>
            </a:r>
          </a:p>
          <a:p>
            <a:r>
              <a:rPr lang="en-US" sz="1600" dirty="0"/>
              <a:t>(</a:t>
            </a:r>
            <a:r>
              <a:rPr lang="en-US" sz="1600" dirty="0" err="1"/>
              <a:t>Harting</a:t>
            </a:r>
            <a:r>
              <a:rPr lang="en-US" sz="1600" dirty="0"/>
              <a:t>: </a:t>
            </a:r>
            <a:r>
              <a:rPr lang="en-GB" sz="1600" dirty="0"/>
              <a:t>09 03 164 2921</a:t>
            </a:r>
            <a:r>
              <a:rPr lang="en-US" sz="1600" dirty="0"/>
              <a:t>)</a:t>
            </a:r>
            <a:endParaRPr lang="en-GB" sz="1600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E6D4EF16-354F-4827-AEF0-03FA27A58525}"/>
              </a:ext>
            </a:extLst>
          </p:cNvPr>
          <p:cNvSpPr txBox="1"/>
          <p:nvPr/>
        </p:nvSpPr>
        <p:spPr>
          <a:xfrm>
            <a:off x="6806184" y="2496872"/>
            <a:ext cx="292946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dirty="0"/>
              <a:t>Size difference prevents accidental swap between them.</a:t>
            </a:r>
            <a:endParaRPr lang="en-GB" sz="1600" i="1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E4D0F79F-1E37-4897-9970-883FA249C063}"/>
              </a:ext>
            </a:extLst>
          </p:cNvPr>
          <p:cNvSpPr txBox="1"/>
          <p:nvPr/>
        </p:nvSpPr>
        <p:spPr>
          <a:xfrm>
            <a:off x="534418" y="1143000"/>
            <a:ext cx="71628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1600"/>
            </a:lvl1pPr>
          </a:lstStyle>
          <a:p>
            <a:pPr algn="ctr"/>
            <a:r>
              <a:rPr lang="en-US" sz="2200" dirty="0"/>
              <a:t>Connector selection to prevent erroneous module swap</a:t>
            </a:r>
            <a:endParaRPr lang="en-GB" sz="2200" dirty="0"/>
          </a:p>
        </p:txBody>
      </p:sp>
      <p:sp>
        <p:nvSpPr>
          <p:cNvPr id="29" name="Right Brace 28">
            <a:extLst>
              <a:ext uri="{FF2B5EF4-FFF2-40B4-BE49-F238E27FC236}">
                <a16:creationId xmlns:a16="http://schemas.microsoft.com/office/drawing/2014/main" id="{6587720F-6A8A-448A-9F0E-1E47F374B0A9}"/>
              </a:ext>
            </a:extLst>
          </p:cNvPr>
          <p:cNvSpPr/>
          <p:nvPr/>
        </p:nvSpPr>
        <p:spPr>
          <a:xfrm>
            <a:off x="6705600" y="2407948"/>
            <a:ext cx="76200" cy="762624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Footer Placeholder 3">
            <a:extLst>
              <a:ext uri="{FF2B5EF4-FFF2-40B4-BE49-F238E27FC236}">
                <a16:creationId xmlns:a16="http://schemas.microsoft.com/office/drawing/2014/main" id="{709C5F3A-39A4-9FA5-0D46-FB50787F0F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auto">
          <a:xfrm>
            <a:off x="5879976" y="6356350"/>
            <a:ext cx="5496024" cy="360000"/>
          </a:xfrm>
        </p:spPr>
        <p:txBody>
          <a:bodyPr anchor="ctr"/>
          <a:lstStyle>
            <a:lvl1pPr>
              <a:defRPr lang="en-GB" dirty="0" smtClean="0"/>
            </a:lvl1pPr>
          </a:lstStyle>
          <a:p>
            <a:pPr>
              <a:defRPr/>
            </a:pPr>
            <a:r>
              <a:rPr lang="en-GB"/>
              <a:t>12th HL-LHC Collaboration Meeting, Uppsala (Sweden), 19-22 September 2022</a:t>
            </a:r>
          </a:p>
          <a:p>
            <a:pPr>
              <a:defRPr/>
            </a:pPr>
            <a:endParaRPr lang="en-GB"/>
          </a:p>
        </p:txBody>
      </p:sp>
      <p:sp>
        <p:nvSpPr>
          <p:cNvPr id="7" name="Footer Placeholder 3">
            <a:extLst>
              <a:ext uri="{FF2B5EF4-FFF2-40B4-BE49-F238E27FC236}">
                <a16:creationId xmlns:a16="http://schemas.microsoft.com/office/drawing/2014/main" id="{15B97C55-5988-07C7-E66E-C41AAA820A05}"/>
              </a:ext>
            </a:extLst>
          </p:cNvPr>
          <p:cNvSpPr txBox="1">
            <a:spLocks/>
          </p:cNvSpPr>
          <p:nvPr/>
        </p:nvSpPr>
        <p:spPr bwMode="auto">
          <a:xfrm>
            <a:off x="1847528" y="6356350"/>
            <a:ext cx="3826048" cy="360000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914400" rtl="0" eaLnBrk="1" latinLnBrk="0" hangingPunct="1">
              <a:defRPr lang="en-GB" sz="1200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defRPr/>
            </a:pPr>
            <a:r>
              <a:rPr lang="en-GB" dirty="0"/>
              <a:t>WP13.1 – Christos Zamantzas</a:t>
            </a:r>
          </a:p>
          <a:p>
            <a:pPr>
              <a:defRPr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5289333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2EF651-1DC0-45D9-9D78-6830F1AF96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SPS BLM mini-crate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9AD3582-0931-4370-B8DA-C1D5691DBA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GB" noProof="0" smtClean="0"/>
              <a:pPr/>
              <a:t>30</a:t>
            </a:fld>
            <a:endParaRPr lang="en-GB" noProof="0"/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5AF34164-34C4-495E-98FC-4766AF820CDA}"/>
              </a:ext>
            </a:extLst>
          </p:cNvPr>
          <p:cNvGrpSpPr/>
          <p:nvPr/>
        </p:nvGrpSpPr>
        <p:grpSpPr>
          <a:xfrm>
            <a:off x="76200" y="893463"/>
            <a:ext cx="8544542" cy="5354937"/>
            <a:chOff x="156135" y="893463"/>
            <a:chExt cx="8544542" cy="5354937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260FC1CC-4AAB-445D-9123-D21D6D8FA4B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85800" y="1279327"/>
              <a:ext cx="7920000" cy="4740473"/>
            </a:xfrm>
            <a:prstGeom prst="rect">
              <a:avLst/>
            </a:prstGeom>
          </p:spPr>
        </p:pic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8BB25419-F35A-4B8B-8C38-5969CEF1DC99}"/>
                </a:ext>
              </a:extLst>
            </p:cNvPr>
            <p:cNvSpPr txBox="1"/>
            <p:nvPr/>
          </p:nvSpPr>
          <p:spPr>
            <a:xfrm>
              <a:off x="156135" y="982979"/>
              <a:ext cx="28956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/>
                <a:t>Input Power Unit</a:t>
              </a:r>
            </a:p>
          </p:txBody>
        </p:sp>
        <p:cxnSp>
          <p:nvCxnSpPr>
            <p:cNvPr id="9" name="Straight Arrow Connector 8">
              <a:extLst>
                <a:ext uri="{FF2B5EF4-FFF2-40B4-BE49-F238E27FC236}">
                  <a16:creationId xmlns:a16="http://schemas.microsoft.com/office/drawing/2014/main" id="{9ED6FB38-D447-48F6-AEF2-8EC128BED0E5}"/>
                </a:ext>
              </a:extLst>
            </p:cNvPr>
            <p:cNvCxnSpPr>
              <a:stCxn id="8" idx="2"/>
            </p:cNvCxnSpPr>
            <p:nvPr/>
          </p:nvCxnSpPr>
          <p:spPr>
            <a:xfrm>
              <a:off x="1603935" y="1352311"/>
              <a:ext cx="138953" cy="1314689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11278DC0-F814-477F-AB13-30A739E8B366}"/>
                </a:ext>
              </a:extLst>
            </p:cNvPr>
            <p:cNvSpPr txBox="1"/>
            <p:nvPr/>
          </p:nvSpPr>
          <p:spPr>
            <a:xfrm>
              <a:off x="183403" y="5334000"/>
              <a:ext cx="2133600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algn="ctr"/>
            </a:lstStyle>
            <a:p>
              <a:r>
                <a:rPr lang="en-US" dirty="0"/>
                <a:t>Power Supply Unit</a:t>
              </a:r>
            </a:p>
          </p:txBody>
        </p:sp>
        <p:cxnSp>
          <p:nvCxnSpPr>
            <p:cNvPr id="11" name="Straight Arrow Connector 10">
              <a:extLst>
                <a:ext uri="{FF2B5EF4-FFF2-40B4-BE49-F238E27FC236}">
                  <a16:creationId xmlns:a16="http://schemas.microsoft.com/office/drawing/2014/main" id="{049EA6A0-972C-47C6-A4A9-6A001EECC40D}"/>
                </a:ext>
              </a:extLst>
            </p:cNvPr>
            <p:cNvCxnSpPr/>
            <p:nvPr/>
          </p:nvCxnSpPr>
          <p:spPr>
            <a:xfrm flipV="1">
              <a:off x="2034614" y="3522359"/>
              <a:ext cx="639109" cy="1785545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DC4D08F6-7AB0-4276-8D3F-053798965A10}"/>
                </a:ext>
              </a:extLst>
            </p:cNvPr>
            <p:cNvSpPr txBox="1"/>
            <p:nvPr/>
          </p:nvSpPr>
          <p:spPr>
            <a:xfrm>
              <a:off x="5791200" y="1090178"/>
              <a:ext cx="17526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algn="ctr"/>
            </a:lstStyle>
            <a:p>
              <a:r>
                <a:rPr lang="en-US" dirty="0"/>
                <a:t>Air deflector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2BD95403-B554-49D8-871A-3FEDBAC5BD67}"/>
                </a:ext>
              </a:extLst>
            </p:cNvPr>
            <p:cNvSpPr txBox="1"/>
            <p:nvPr/>
          </p:nvSpPr>
          <p:spPr>
            <a:xfrm>
              <a:off x="6877424" y="1421372"/>
              <a:ext cx="17526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algn="ctr"/>
            </a:lstStyle>
            <a:p>
              <a:r>
                <a:rPr lang="en-US" dirty="0"/>
                <a:t>FAN Tray</a:t>
              </a:r>
            </a:p>
          </p:txBody>
        </p:sp>
        <p:cxnSp>
          <p:nvCxnSpPr>
            <p:cNvPr id="14" name="Straight Arrow Connector 13">
              <a:extLst>
                <a:ext uri="{FF2B5EF4-FFF2-40B4-BE49-F238E27FC236}">
                  <a16:creationId xmlns:a16="http://schemas.microsoft.com/office/drawing/2014/main" id="{64D63B2F-6950-4539-8CBD-860917EC3751}"/>
                </a:ext>
              </a:extLst>
            </p:cNvPr>
            <p:cNvCxnSpPr/>
            <p:nvPr/>
          </p:nvCxnSpPr>
          <p:spPr>
            <a:xfrm flipH="1">
              <a:off x="5867932" y="1374047"/>
              <a:ext cx="505012" cy="331494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Arrow Connector 14">
              <a:extLst>
                <a:ext uri="{FF2B5EF4-FFF2-40B4-BE49-F238E27FC236}">
                  <a16:creationId xmlns:a16="http://schemas.microsoft.com/office/drawing/2014/main" id="{4AAA8E6B-840B-427E-B4CF-B35E164B4358}"/>
                </a:ext>
              </a:extLst>
            </p:cNvPr>
            <p:cNvCxnSpPr/>
            <p:nvPr/>
          </p:nvCxnSpPr>
          <p:spPr>
            <a:xfrm flipH="1">
              <a:off x="6096000" y="1775944"/>
              <a:ext cx="1295400" cy="891056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Arrow Connector 16">
              <a:extLst>
                <a:ext uri="{FF2B5EF4-FFF2-40B4-BE49-F238E27FC236}">
                  <a16:creationId xmlns:a16="http://schemas.microsoft.com/office/drawing/2014/main" id="{346A2BDB-45A1-4410-BC78-8AA51EDC112F}"/>
                </a:ext>
              </a:extLst>
            </p:cNvPr>
            <p:cNvCxnSpPr/>
            <p:nvPr/>
          </p:nvCxnSpPr>
          <p:spPr>
            <a:xfrm flipV="1">
              <a:off x="2743200" y="4004987"/>
              <a:ext cx="413124" cy="1649804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C36593EE-B1D6-4449-A103-8CE7F9CC2177}"/>
                </a:ext>
              </a:extLst>
            </p:cNvPr>
            <p:cNvSpPr txBox="1"/>
            <p:nvPr/>
          </p:nvSpPr>
          <p:spPr>
            <a:xfrm>
              <a:off x="3124200" y="5602069"/>
              <a:ext cx="21336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algn="ctr"/>
            </a:lstStyle>
            <a:p>
              <a:r>
                <a:rPr lang="en-US" dirty="0"/>
                <a:t>BLM Acquisition Card</a:t>
              </a:r>
            </a:p>
          </p:txBody>
        </p:sp>
        <p:cxnSp>
          <p:nvCxnSpPr>
            <p:cNvPr id="19" name="Straight Arrow Connector 18">
              <a:extLst>
                <a:ext uri="{FF2B5EF4-FFF2-40B4-BE49-F238E27FC236}">
                  <a16:creationId xmlns:a16="http://schemas.microsoft.com/office/drawing/2014/main" id="{E5A53C64-EEF8-4B55-9BB3-5F5080071677}"/>
                </a:ext>
              </a:extLst>
            </p:cNvPr>
            <p:cNvCxnSpPr/>
            <p:nvPr/>
          </p:nvCxnSpPr>
          <p:spPr>
            <a:xfrm flipH="1" flipV="1">
              <a:off x="3518647" y="4114801"/>
              <a:ext cx="367553" cy="1508545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199F8FB8-103B-4FC2-9118-BA996C6A0729}"/>
                </a:ext>
              </a:extLst>
            </p:cNvPr>
            <p:cNvSpPr txBox="1"/>
            <p:nvPr/>
          </p:nvSpPr>
          <p:spPr>
            <a:xfrm>
              <a:off x="5257800" y="5867400"/>
              <a:ext cx="17526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algn="ctr"/>
            </a:lstStyle>
            <a:p>
              <a:r>
                <a:rPr lang="en-US" dirty="0"/>
                <a:t>GND Star Point</a:t>
              </a:r>
            </a:p>
          </p:txBody>
        </p:sp>
        <p:cxnSp>
          <p:nvCxnSpPr>
            <p:cNvPr id="21" name="Straight Arrow Connector 20">
              <a:extLst>
                <a:ext uri="{FF2B5EF4-FFF2-40B4-BE49-F238E27FC236}">
                  <a16:creationId xmlns:a16="http://schemas.microsoft.com/office/drawing/2014/main" id="{DE977583-53BC-4195-A8D5-FFF444A7C5DA}"/>
                </a:ext>
              </a:extLst>
            </p:cNvPr>
            <p:cNvCxnSpPr>
              <a:stCxn id="20" idx="0"/>
            </p:cNvCxnSpPr>
            <p:nvPr/>
          </p:nvCxnSpPr>
          <p:spPr>
            <a:xfrm flipV="1">
              <a:off x="6134100" y="5354213"/>
              <a:ext cx="407361" cy="513187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CFDAB9BD-78DC-4312-A1E6-9B9D518AF98B}"/>
                </a:ext>
              </a:extLst>
            </p:cNvPr>
            <p:cNvSpPr txBox="1"/>
            <p:nvPr/>
          </p:nvSpPr>
          <p:spPr>
            <a:xfrm>
              <a:off x="3333908" y="893463"/>
              <a:ext cx="17526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algn="ctr"/>
            </a:lstStyle>
            <a:p>
              <a:r>
                <a:rPr lang="en-US" dirty="0"/>
                <a:t>BLM Channels Input Cables</a:t>
              </a:r>
            </a:p>
          </p:txBody>
        </p:sp>
        <p:cxnSp>
          <p:nvCxnSpPr>
            <p:cNvPr id="23" name="Straight Arrow Connector 22">
              <a:extLst>
                <a:ext uri="{FF2B5EF4-FFF2-40B4-BE49-F238E27FC236}">
                  <a16:creationId xmlns:a16="http://schemas.microsoft.com/office/drawing/2014/main" id="{5AC36022-5F03-43F7-8637-D81FAB81302E}"/>
                </a:ext>
              </a:extLst>
            </p:cNvPr>
            <p:cNvCxnSpPr/>
            <p:nvPr/>
          </p:nvCxnSpPr>
          <p:spPr>
            <a:xfrm>
              <a:off x="4172323" y="1444750"/>
              <a:ext cx="285592" cy="1901942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83BB85CB-E699-4B1B-86E8-A87665359138}"/>
                </a:ext>
              </a:extLst>
            </p:cNvPr>
            <p:cNvSpPr txBox="1"/>
            <p:nvPr/>
          </p:nvSpPr>
          <p:spPr>
            <a:xfrm>
              <a:off x="6948077" y="5372391"/>
              <a:ext cx="17526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algn="ctr"/>
            </a:lstStyle>
            <a:p>
              <a:r>
                <a:rPr lang="en-US" dirty="0"/>
                <a:t>Air deflector</a:t>
              </a:r>
            </a:p>
          </p:txBody>
        </p:sp>
        <p:cxnSp>
          <p:nvCxnSpPr>
            <p:cNvPr id="25" name="Straight Arrow Connector 24">
              <a:extLst>
                <a:ext uri="{FF2B5EF4-FFF2-40B4-BE49-F238E27FC236}">
                  <a16:creationId xmlns:a16="http://schemas.microsoft.com/office/drawing/2014/main" id="{6DE4AA49-C8BB-405B-A3B6-B3DFBAD592C6}"/>
                </a:ext>
              </a:extLst>
            </p:cNvPr>
            <p:cNvCxnSpPr/>
            <p:nvPr/>
          </p:nvCxnSpPr>
          <p:spPr>
            <a:xfrm flipH="1" flipV="1">
              <a:off x="7086600" y="5041197"/>
              <a:ext cx="304800" cy="377545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655AD479-0C2A-4538-AAF5-B863A8103A99}"/>
              </a:ext>
            </a:extLst>
          </p:cNvPr>
          <p:cNvSpPr txBox="1"/>
          <p:nvPr/>
        </p:nvSpPr>
        <p:spPr>
          <a:xfrm>
            <a:off x="1447800" y="5638800"/>
            <a:ext cx="19744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ctr"/>
          </a:lstStyle>
          <a:p>
            <a:r>
              <a:rPr lang="en-US" dirty="0"/>
              <a:t>Controller Card (Optional)</a:t>
            </a:r>
          </a:p>
        </p:txBody>
      </p:sp>
      <p:sp>
        <p:nvSpPr>
          <p:cNvPr id="27" name="Content Placeholder 2">
            <a:extLst>
              <a:ext uri="{FF2B5EF4-FFF2-40B4-BE49-F238E27FC236}">
                <a16:creationId xmlns:a16="http://schemas.microsoft.com/office/drawing/2014/main" id="{36BDA889-ACBE-4896-B54A-658709C2513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734879" y="1073124"/>
            <a:ext cx="3200400" cy="507209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000" dirty="0"/>
              <a:t>Characteristics:</a:t>
            </a:r>
          </a:p>
          <a:p>
            <a:r>
              <a:rPr lang="en-GB" sz="2000" dirty="0"/>
              <a:t>Front access</a:t>
            </a:r>
          </a:p>
          <a:p>
            <a:pPr marL="536575" lvl="1" indent="-268288"/>
            <a:r>
              <a:rPr lang="en-GB" sz="1600" dirty="0"/>
              <a:t>SPS specific requirement </a:t>
            </a:r>
          </a:p>
          <a:p>
            <a:pPr marL="536575" lvl="1" indent="-268288"/>
            <a:r>
              <a:rPr lang="en-GB" sz="1600" dirty="0"/>
              <a:t>Applies to all connections and modules</a:t>
            </a:r>
          </a:p>
          <a:p>
            <a:pPr marL="536575" lvl="1" indent="-268288"/>
            <a:r>
              <a:rPr lang="en-GB" sz="1600" dirty="0"/>
              <a:t>Allows mini-crate to be installed at the wall side</a:t>
            </a:r>
          </a:p>
          <a:p>
            <a:r>
              <a:rPr lang="en-GB" sz="2000" dirty="0"/>
              <a:t>Controller card </a:t>
            </a:r>
          </a:p>
          <a:p>
            <a:pPr marL="536575" lvl="1" indent="-268288"/>
            <a:r>
              <a:rPr lang="en-GB" sz="1600" dirty="0"/>
              <a:t>Redundant functionality</a:t>
            </a:r>
          </a:p>
          <a:p>
            <a:pPr marL="536575" lvl="1" indent="-268288"/>
            <a:r>
              <a:rPr lang="en-GB" sz="1600" dirty="0"/>
              <a:t>Missing infrastructure at SPS</a:t>
            </a:r>
          </a:p>
          <a:p>
            <a:r>
              <a:rPr lang="en-GB" sz="2000" dirty="0"/>
              <a:t>Custom backplane</a:t>
            </a:r>
          </a:p>
          <a:p>
            <a:pPr marL="536575" lvl="1" indent="-268288"/>
            <a:r>
              <a:rPr lang="en-GB" sz="1600" dirty="0"/>
              <a:t>Targeted design</a:t>
            </a:r>
          </a:p>
          <a:p>
            <a:pPr marL="536575" lvl="1" indent="-268288"/>
            <a:r>
              <a:rPr lang="en-GB" sz="1600" dirty="0"/>
              <a:t>Completely passive  </a:t>
            </a:r>
          </a:p>
          <a:p>
            <a:pPr marL="536575" lvl="1" indent="-268288"/>
            <a:r>
              <a:rPr lang="en-GB" sz="1600" dirty="0"/>
              <a:t>Better cable management, i.e. 8x CB50 (coaxial) with BNC connectors</a:t>
            </a:r>
          </a:p>
        </p:txBody>
      </p:sp>
      <p:sp>
        <p:nvSpPr>
          <p:cNvPr id="3" name="Footer Placeholder 3">
            <a:extLst>
              <a:ext uri="{FF2B5EF4-FFF2-40B4-BE49-F238E27FC236}">
                <a16:creationId xmlns:a16="http://schemas.microsoft.com/office/drawing/2014/main" id="{03B554F2-DC56-712B-8CF3-26C547A6F5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auto">
          <a:xfrm>
            <a:off x="5879976" y="6356350"/>
            <a:ext cx="5496024" cy="360000"/>
          </a:xfrm>
        </p:spPr>
        <p:txBody>
          <a:bodyPr anchor="ctr"/>
          <a:lstStyle>
            <a:lvl1pPr>
              <a:defRPr lang="en-GB" dirty="0" smtClean="0"/>
            </a:lvl1pPr>
          </a:lstStyle>
          <a:p>
            <a:pPr>
              <a:defRPr/>
            </a:pPr>
            <a:r>
              <a:rPr lang="en-GB"/>
              <a:t>12th HL-LHC Collaboration Meeting, Uppsala (Sweden), 19-22 September 2022</a:t>
            </a:r>
          </a:p>
          <a:p>
            <a:pPr>
              <a:defRPr/>
            </a:pPr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916A563-7A6E-22FF-A983-2DBE2A482D1B}"/>
              </a:ext>
            </a:extLst>
          </p:cNvPr>
          <p:cNvSpPr txBox="1">
            <a:spLocks/>
          </p:cNvSpPr>
          <p:nvPr/>
        </p:nvSpPr>
        <p:spPr bwMode="auto">
          <a:xfrm>
            <a:off x="1847528" y="6356350"/>
            <a:ext cx="3826048" cy="360000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914400" rtl="0" eaLnBrk="1" latinLnBrk="0" hangingPunct="1">
              <a:defRPr lang="en-GB" sz="1200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defRPr/>
            </a:pPr>
            <a:r>
              <a:rPr lang="en-GB" dirty="0"/>
              <a:t>WP13.1 – Christos Zamantzas</a:t>
            </a:r>
          </a:p>
          <a:p>
            <a:pPr>
              <a:defRPr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902084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6A941A-F149-7FA7-7F02-18FB24DBDF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7408" y="2709000"/>
            <a:ext cx="10814992" cy="1634400"/>
          </a:xfrm>
        </p:spPr>
        <p:txBody>
          <a:bodyPr/>
          <a:lstStyle/>
          <a:p>
            <a:r>
              <a:rPr lang="en-GB" sz="4400" dirty="0"/>
              <a:t>Development &amp; Deployment Plans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9D23200-C253-63FB-5D47-10D0EF7BBE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>
                <a:solidFill>
                  <a:srgbClr val="64BCD9"/>
                </a:solidFill>
              </a:rPr>
              <a:pPr/>
              <a:t>3</a:t>
            </a:fld>
            <a:endParaRPr lang="fr-FR" dirty="0">
              <a:solidFill>
                <a:srgbClr val="64BCD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87655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1951B6-1D0A-4F19-A8D0-127B7A636E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HL-LHC BLM Development Plan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C183787-1B09-4660-8A7C-3E56CCEC48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GB" noProof="0" smtClean="0"/>
              <a:pPr/>
              <a:t>4</a:t>
            </a:fld>
            <a:endParaRPr lang="en-GB" noProof="0"/>
          </a:p>
        </p:txBody>
      </p:sp>
      <p:sp>
        <p:nvSpPr>
          <p:cNvPr id="200" name="Content Placeholder 3">
            <a:extLst>
              <a:ext uri="{FF2B5EF4-FFF2-40B4-BE49-F238E27FC236}">
                <a16:creationId xmlns:a16="http://schemas.microsoft.com/office/drawing/2014/main" id="{0515CFAB-679B-6CFF-23DA-33247CE9657D}"/>
              </a:ext>
            </a:extLst>
          </p:cNvPr>
          <p:cNvSpPr>
            <a:spLocks noGrp="1"/>
          </p:cNvSpPr>
          <p:nvPr/>
        </p:nvSpPr>
        <p:spPr>
          <a:xfrm>
            <a:off x="623392" y="1052736"/>
            <a:ext cx="10657184" cy="5040560"/>
          </a:xfrm>
          <a:prstGeom prst="rect">
            <a:avLst/>
          </a:prstGeom>
        </p:spPr>
        <p:txBody>
          <a:bodyPr vert="horz" lIns="0" tIns="0" rIns="0" bIns="0" rtlCol="0">
            <a:normAutofit lnSpcReduction="1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400" b="1" dirty="0"/>
              <a:t>Development required for new: </a:t>
            </a:r>
          </a:p>
          <a:p>
            <a:r>
              <a:rPr lang="en-US" sz="2400" dirty="0"/>
              <a:t>Rad-Tol card (BLEIC) to allow reduced cable lengths and improve S/N ratio</a:t>
            </a:r>
          </a:p>
          <a:p>
            <a:pPr lvl="1"/>
            <a:r>
              <a:rPr lang="en-US" sz="2000" dirty="0"/>
              <a:t>Hybrid COTS &amp; ASIC version would be challenging and limited to &lt; 1 </a:t>
            </a:r>
            <a:r>
              <a:rPr lang="en-US" sz="2000" dirty="0" err="1"/>
              <a:t>kGy</a:t>
            </a:r>
            <a:r>
              <a:rPr lang="en-US" sz="2000" dirty="0"/>
              <a:t> </a:t>
            </a:r>
            <a:br>
              <a:rPr lang="en-US" sz="2000" dirty="0"/>
            </a:br>
            <a:r>
              <a:rPr lang="en-US" sz="2000" dirty="0"/>
              <a:t>(study made; will keep as backup plan)</a:t>
            </a:r>
          </a:p>
          <a:p>
            <a:pPr lvl="1"/>
            <a:r>
              <a:rPr lang="en-US" sz="2000" dirty="0"/>
              <a:t>Rad-hard Application Specific Integrated Circuit (ASIC) under development to encapsulate all the analog-to-digital conversion.</a:t>
            </a:r>
            <a:endParaRPr lang="en-GB" sz="2400" dirty="0"/>
          </a:p>
          <a:p>
            <a:r>
              <a:rPr lang="en-GB" sz="2400" dirty="0"/>
              <a:t>Crate and power supplies to host acquisition electronics</a:t>
            </a:r>
          </a:p>
          <a:p>
            <a:pPr lvl="1"/>
            <a:r>
              <a:rPr lang="en-GB" sz="2000" dirty="0"/>
              <a:t>3 variants required </a:t>
            </a:r>
          </a:p>
          <a:p>
            <a:pPr lvl="1"/>
            <a:r>
              <a:rPr lang="en-GB" sz="2000" dirty="0"/>
              <a:t>ARC installations shared w/ BPM; LSS separate BPM &amp; BLM installations</a:t>
            </a:r>
          </a:p>
          <a:p>
            <a:r>
              <a:rPr lang="en-GB" sz="2400" dirty="0"/>
              <a:t>Communication layer between tunnel and surface electronics</a:t>
            </a:r>
          </a:p>
          <a:p>
            <a:pPr lvl="1"/>
            <a:r>
              <a:rPr lang="en-GB" sz="2000" dirty="0"/>
              <a:t>Multi-gigabit rad-</a:t>
            </a:r>
            <a:r>
              <a:rPr lang="en-GB" sz="2000" dirty="0" err="1"/>
              <a:t>tol</a:t>
            </a:r>
            <a:r>
              <a:rPr lang="en-GB" sz="2000" dirty="0"/>
              <a:t> bidirectional link </a:t>
            </a:r>
          </a:p>
          <a:p>
            <a:r>
              <a:rPr lang="en-GB" sz="2400" dirty="0"/>
              <a:t>Integration to the surface electronics</a:t>
            </a:r>
          </a:p>
          <a:p>
            <a:pPr lvl="1"/>
            <a:r>
              <a:rPr lang="en-GB" sz="2000" dirty="0"/>
              <a:t>Processing and decision firmware</a:t>
            </a:r>
          </a:p>
          <a:p>
            <a:pPr lvl="1"/>
            <a:r>
              <a:rPr lang="en-GB" sz="2000" dirty="0"/>
              <a:t>Control and supervision firmware</a:t>
            </a:r>
            <a:endParaRPr lang="en-GB" dirty="0"/>
          </a:p>
        </p:txBody>
      </p:sp>
      <p:sp>
        <p:nvSpPr>
          <p:cNvPr id="3" name="Footer Placeholder 3">
            <a:extLst>
              <a:ext uri="{FF2B5EF4-FFF2-40B4-BE49-F238E27FC236}">
                <a16:creationId xmlns:a16="http://schemas.microsoft.com/office/drawing/2014/main" id="{234EAC17-10B8-BCCC-9B43-4C0AD63192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auto">
          <a:xfrm>
            <a:off x="5879976" y="6356350"/>
            <a:ext cx="5496024" cy="360000"/>
          </a:xfrm>
        </p:spPr>
        <p:txBody>
          <a:bodyPr anchor="ctr"/>
          <a:lstStyle>
            <a:lvl1pPr>
              <a:defRPr lang="en-GB" dirty="0" smtClean="0"/>
            </a:lvl1pPr>
          </a:lstStyle>
          <a:p>
            <a:pPr>
              <a:defRPr/>
            </a:pPr>
            <a:r>
              <a:rPr lang="en-GB"/>
              <a:t>12th HL-LHC Collaboration Meeting, Uppsala (Sweden), 19-22 September 2022</a:t>
            </a:r>
          </a:p>
          <a:p>
            <a:pPr>
              <a:defRPr/>
            </a:pPr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2B4F41A-ED23-EBD1-57A2-52259278B2E5}"/>
              </a:ext>
            </a:extLst>
          </p:cNvPr>
          <p:cNvSpPr txBox="1">
            <a:spLocks/>
          </p:cNvSpPr>
          <p:nvPr/>
        </p:nvSpPr>
        <p:spPr bwMode="auto">
          <a:xfrm>
            <a:off x="1847528" y="6356350"/>
            <a:ext cx="3826048" cy="360000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914400" rtl="0" eaLnBrk="1" latinLnBrk="0" hangingPunct="1">
              <a:defRPr lang="en-GB" sz="1200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defRPr/>
            </a:pPr>
            <a:r>
              <a:rPr lang="en-GB" dirty="0"/>
              <a:t>WP13.1 – Christos Zamantzas</a:t>
            </a:r>
          </a:p>
          <a:p>
            <a:pPr>
              <a:defRPr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417743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1951B6-1D0A-4F19-A8D0-127B7A636E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HL-LHC BLM Deployment Plan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C183787-1B09-4660-8A7C-3E56CCEC48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GB" noProof="0" smtClean="0"/>
              <a:pPr/>
              <a:t>5</a:t>
            </a:fld>
            <a:endParaRPr lang="en-GB" noProof="0"/>
          </a:p>
        </p:txBody>
      </p:sp>
      <p:sp>
        <p:nvSpPr>
          <p:cNvPr id="200" name="Content Placeholder 3">
            <a:extLst>
              <a:ext uri="{FF2B5EF4-FFF2-40B4-BE49-F238E27FC236}">
                <a16:creationId xmlns:a16="http://schemas.microsoft.com/office/drawing/2014/main" id="{0515CFAB-679B-6CFF-23DA-33247CE9657D}"/>
              </a:ext>
            </a:extLst>
          </p:cNvPr>
          <p:cNvSpPr>
            <a:spLocks noGrp="1"/>
          </p:cNvSpPr>
          <p:nvPr/>
        </p:nvSpPr>
        <p:spPr>
          <a:xfrm>
            <a:off x="551385" y="1052736"/>
            <a:ext cx="10657184" cy="504056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1" indent="0">
              <a:buNone/>
            </a:pPr>
            <a:r>
              <a:rPr lang="en-US" sz="2000" dirty="0"/>
              <a:t> </a:t>
            </a:r>
          </a:p>
          <a:p>
            <a:r>
              <a:rPr lang="en-US" sz="2400" dirty="0"/>
              <a:t>LS3</a:t>
            </a:r>
          </a:p>
          <a:p>
            <a:pPr lvl="1"/>
            <a:r>
              <a:rPr lang="en-US" sz="2000" dirty="0">
                <a:solidFill>
                  <a:srgbClr val="FF0000"/>
                </a:solidFill>
              </a:rPr>
              <a:t>Extension of the current BLM system</a:t>
            </a:r>
            <a:r>
              <a:rPr lang="en-US" sz="2000" dirty="0"/>
              <a:t> with additional detectors following HL changes</a:t>
            </a:r>
          </a:p>
          <a:p>
            <a:pPr lvl="2"/>
            <a:r>
              <a:rPr lang="en-US" dirty="0"/>
              <a:t>e.g. IP1 &amp; IP5 Triplet, Collimation, BBLR, etc. areas </a:t>
            </a:r>
          </a:p>
          <a:p>
            <a:pPr lvl="1"/>
            <a:r>
              <a:rPr lang="en-GB" sz="2000" dirty="0">
                <a:solidFill>
                  <a:srgbClr val="FF0000"/>
                </a:solidFill>
              </a:rPr>
              <a:t>First deployment of the full new electronic stack</a:t>
            </a:r>
            <a:r>
              <a:rPr lang="en-GB" sz="2000" dirty="0"/>
              <a:t> at strategic locations in parallel to the current electronics</a:t>
            </a:r>
          </a:p>
          <a:p>
            <a:pPr lvl="2"/>
            <a:r>
              <a:rPr lang="en-GB" dirty="0"/>
              <a:t>to complete and validate development</a:t>
            </a:r>
          </a:p>
          <a:p>
            <a:r>
              <a:rPr lang="en-US" sz="2400" dirty="0"/>
              <a:t>LS4</a:t>
            </a:r>
          </a:p>
          <a:p>
            <a:pPr lvl="1">
              <a:tabLst>
                <a:tab pos="457200" algn="l"/>
              </a:tabLst>
            </a:pPr>
            <a:r>
              <a:rPr lang="en-GB" sz="2000" dirty="0">
                <a:solidFill>
                  <a:srgbClr val="FF0000"/>
                </a:solidFill>
              </a:rPr>
              <a:t>Full deployment of new electronics</a:t>
            </a:r>
            <a:r>
              <a:rPr lang="en-GB" sz="2000" dirty="0"/>
              <a:t> </a:t>
            </a:r>
          </a:p>
          <a:p>
            <a:pPr lvl="2">
              <a:tabLst>
                <a:tab pos="457200" algn="l"/>
              </a:tabLst>
            </a:pPr>
            <a:r>
              <a:rPr lang="en-GB" dirty="0"/>
              <a:t>replacement of the complete tunnel electronics stack (mini-racks, crates, power supplies etc.).</a:t>
            </a:r>
          </a:p>
        </p:txBody>
      </p:sp>
      <p:sp>
        <p:nvSpPr>
          <p:cNvPr id="3" name="Footer Placeholder 3">
            <a:extLst>
              <a:ext uri="{FF2B5EF4-FFF2-40B4-BE49-F238E27FC236}">
                <a16:creationId xmlns:a16="http://schemas.microsoft.com/office/drawing/2014/main" id="{76440EB5-B11D-8028-4B82-8CA4BD31C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auto">
          <a:xfrm>
            <a:off x="5879976" y="6356350"/>
            <a:ext cx="5496024" cy="360000"/>
          </a:xfrm>
        </p:spPr>
        <p:txBody>
          <a:bodyPr anchor="ctr"/>
          <a:lstStyle>
            <a:lvl1pPr>
              <a:defRPr lang="en-GB" dirty="0" smtClean="0"/>
            </a:lvl1pPr>
          </a:lstStyle>
          <a:p>
            <a:pPr>
              <a:defRPr/>
            </a:pPr>
            <a:r>
              <a:rPr lang="en-GB"/>
              <a:t>12th HL-LHC Collaboration Meeting, Uppsala (Sweden), 19-22 September 2022</a:t>
            </a:r>
          </a:p>
          <a:p>
            <a:pPr>
              <a:defRPr/>
            </a:pPr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796A16A-DA76-EEB9-6BAD-DC313F9AD348}"/>
              </a:ext>
            </a:extLst>
          </p:cNvPr>
          <p:cNvSpPr txBox="1">
            <a:spLocks/>
          </p:cNvSpPr>
          <p:nvPr/>
        </p:nvSpPr>
        <p:spPr bwMode="auto">
          <a:xfrm>
            <a:off x="1847528" y="6356350"/>
            <a:ext cx="3826048" cy="360000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914400" rtl="0" eaLnBrk="1" latinLnBrk="0" hangingPunct="1">
              <a:defRPr lang="en-GB" sz="1200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defRPr/>
            </a:pPr>
            <a:r>
              <a:rPr lang="en-GB" dirty="0"/>
              <a:t>WP13.1 – Christos Zamantzas</a:t>
            </a:r>
          </a:p>
          <a:p>
            <a:pPr>
              <a:defRPr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8968002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1951B6-1D0A-4F19-A8D0-127B7A636E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BLM detectors at LS3 Triplet Layout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C183787-1B09-4660-8A7C-3E56CCEC48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GB" noProof="0" smtClean="0"/>
              <a:pPr/>
              <a:t>6</a:t>
            </a:fld>
            <a:endParaRPr lang="en-GB" noProof="0"/>
          </a:p>
        </p:txBody>
      </p:sp>
      <p:grpSp>
        <p:nvGrpSpPr>
          <p:cNvPr id="201" name="Group 200">
            <a:extLst>
              <a:ext uri="{FF2B5EF4-FFF2-40B4-BE49-F238E27FC236}">
                <a16:creationId xmlns:a16="http://schemas.microsoft.com/office/drawing/2014/main" id="{63F7F6E6-D3BF-4D7E-9B5C-D902F89EEC2C}"/>
              </a:ext>
            </a:extLst>
          </p:cNvPr>
          <p:cNvGrpSpPr/>
          <p:nvPr/>
        </p:nvGrpSpPr>
        <p:grpSpPr>
          <a:xfrm>
            <a:off x="165350" y="1205935"/>
            <a:ext cx="6771765" cy="2162514"/>
            <a:chOff x="2207568" y="868340"/>
            <a:chExt cx="6771765" cy="2162514"/>
          </a:xfrm>
        </p:grpSpPr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936B1944-59E4-44CD-AAA8-2C814EF4447D}"/>
                </a:ext>
              </a:extLst>
            </p:cNvPr>
            <p:cNvGrpSpPr/>
            <p:nvPr/>
          </p:nvGrpSpPr>
          <p:grpSpPr bwMode="auto">
            <a:xfrm>
              <a:off x="2496350" y="1443608"/>
              <a:ext cx="6482983" cy="1587246"/>
              <a:chOff x="0" y="0"/>
              <a:chExt cx="6482983" cy="1587246"/>
            </a:xfrm>
          </p:grpSpPr>
          <p:grpSp>
            <p:nvGrpSpPr>
              <p:cNvPr id="8" name="Group 7">
                <a:extLst>
                  <a:ext uri="{FF2B5EF4-FFF2-40B4-BE49-F238E27FC236}">
                    <a16:creationId xmlns:a16="http://schemas.microsoft.com/office/drawing/2014/main" id="{A92C26A5-7CD3-403A-B2F4-52B640F98AFE}"/>
                  </a:ext>
                </a:extLst>
              </p:cNvPr>
              <p:cNvGrpSpPr/>
              <p:nvPr/>
            </p:nvGrpSpPr>
            <p:grpSpPr bwMode="auto">
              <a:xfrm>
                <a:off x="377462" y="253945"/>
                <a:ext cx="784413" cy="272142"/>
                <a:chOff x="0" y="0"/>
                <a:chExt cx="784413" cy="272142"/>
              </a:xfrm>
            </p:grpSpPr>
            <p:sp>
              <p:nvSpPr>
                <p:cNvPr id="57" name="Rectangle 56">
                  <a:extLst>
                    <a:ext uri="{FF2B5EF4-FFF2-40B4-BE49-F238E27FC236}">
                      <a16:creationId xmlns:a16="http://schemas.microsoft.com/office/drawing/2014/main" id="{723E954D-736F-4189-A6FB-45930A33BE7C}"/>
                    </a:ext>
                  </a:extLst>
                </p:cNvPr>
                <p:cNvSpPr/>
                <p:nvPr/>
              </p:nvSpPr>
              <p:spPr bwMode="auto">
                <a:xfrm>
                  <a:off x="0" y="0"/>
                  <a:ext cx="784413" cy="272142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olid"/>
                  <a:miter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sp>
            <p:sp>
              <p:nvSpPr>
                <p:cNvPr id="58" name="Rectangle 57">
                  <a:extLst>
                    <a:ext uri="{FF2B5EF4-FFF2-40B4-BE49-F238E27FC236}">
                      <a16:creationId xmlns:a16="http://schemas.microsoft.com/office/drawing/2014/main" id="{B62A0293-1CB6-4EAD-9335-5FD68F54893A}"/>
                    </a:ext>
                  </a:extLst>
                </p:cNvPr>
                <p:cNvSpPr/>
                <p:nvPr/>
              </p:nvSpPr>
              <p:spPr bwMode="auto">
                <a:xfrm>
                  <a:off x="47623" y="47625"/>
                  <a:ext cx="593914" cy="183695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olid"/>
                  <a:miter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sp>
            <p:sp>
              <p:nvSpPr>
                <p:cNvPr id="59" name="Rectangle 58">
                  <a:extLst>
                    <a:ext uri="{FF2B5EF4-FFF2-40B4-BE49-F238E27FC236}">
                      <a16:creationId xmlns:a16="http://schemas.microsoft.com/office/drawing/2014/main" id="{5947A44A-05B8-414C-AF97-C37351F32C94}"/>
                    </a:ext>
                  </a:extLst>
                </p:cNvPr>
                <p:cNvSpPr/>
                <p:nvPr/>
              </p:nvSpPr>
              <p:spPr bwMode="auto">
                <a:xfrm>
                  <a:off x="682427" y="47623"/>
                  <a:ext cx="47557" cy="183696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rgbClr val="00B050"/>
                  </a:solidFill>
                  <a:prstDash val="solid"/>
                  <a:miter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sp>
          </p:grpSp>
          <p:grpSp>
            <p:nvGrpSpPr>
              <p:cNvPr id="9" name="Group 8">
                <a:extLst>
                  <a:ext uri="{FF2B5EF4-FFF2-40B4-BE49-F238E27FC236}">
                    <a16:creationId xmlns:a16="http://schemas.microsoft.com/office/drawing/2014/main" id="{AF88E546-4AFF-4716-96B7-35836A80F545}"/>
                  </a:ext>
                </a:extLst>
              </p:cNvPr>
              <p:cNvGrpSpPr/>
              <p:nvPr/>
            </p:nvGrpSpPr>
            <p:grpSpPr bwMode="auto">
              <a:xfrm>
                <a:off x="1249679" y="253945"/>
                <a:ext cx="1218482" cy="272142"/>
                <a:chOff x="0" y="0"/>
                <a:chExt cx="1218481" cy="272142"/>
              </a:xfrm>
            </p:grpSpPr>
            <p:sp>
              <p:nvSpPr>
                <p:cNvPr id="53" name="Rectangle 52">
                  <a:extLst>
                    <a:ext uri="{FF2B5EF4-FFF2-40B4-BE49-F238E27FC236}">
                      <a16:creationId xmlns:a16="http://schemas.microsoft.com/office/drawing/2014/main" id="{E325D83E-4795-4D4C-A006-595B79493CA1}"/>
                    </a:ext>
                  </a:extLst>
                </p:cNvPr>
                <p:cNvSpPr/>
                <p:nvPr/>
              </p:nvSpPr>
              <p:spPr bwMode="auto">
                <a:xfrm>
                  <a:off x="0" y="0"/>
                  <a:ext cx="1218482" cy="272142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olid"/>
                  <a:miter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sp>
            <p:sp>
              <p:nvSpPr>
                <p:cNvPr id="54" name="Rectangle 53">
                  <a:extLst>
                    <a:ext uri="{FF2B5EF4-FFF2-40B4-BE49-F238E27FC236}">
                      <a16:creationId xmlns:a16="http://schemas.microsoft.com/office/drawing/2014/main" id="{B1FD09EB-FFAD-4650-824B-C9C9CDF292B2}"/>
                    </a:ext>
                  </a:extLst>
                </p:cNvPr>
                <p:cNvSpPr/>
                <p:nvPr/>
              </p:nvSpPr>
              <p:spPr bwMode="auto">
                <a:xfrm>
                  <a:off x="47623" y="47623"/>
                  <a:ext cx="497304" cy="176893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olid"/>
                  <a:miter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sp>
            <p:sp>
              <p:nvSpPr>
                <p:cNvPr id="55" name="Rectangle 54">
                  <a:extLst>
                    <a:ext uri="{FF2B5EF4-FFF2-40B4-BE49-F238E27FC236}">
                      <a16:creationId xmlns:a16="http://schemas.microsoft.com/office/drawing/2014/main" id="{776F2BAC-8AD9-4E63-894F-9247120CBB36}"/>
                    </a:ext>
                  </a:extLst>
                </p:cNvPr>
                <p:cNvSpPr/>
                <p:nvPr/>
              </p:nvSpPr>
              <p:spPr bwMode="auto">
                <a:xfrm>
                  <a:off x="578658" y="47626"/>
                  <a:ext cx="47556" cy="183695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rgbClr val="00B050"/>
                  </a:solidFill>
                  <a:prstDash val="solid"/>
                  <a:miter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sp>
            <p:sp>
              <p:nvSpPr>
                <p:cNvPr id="56" name="Rectangle 55">
                  <a:extLst>
                    <a:ext uri="{FF2B5EF4-FFF2-40B4-BE49-F238E27FC236}">
                      <a16:creationId xmlns:a16="http://schemas.microsoft.com/office/drawing/2014/main" id="{67A34801-99FE-4ABA-BC0B-A6EB0D4AB4B6}"/>
                    </a:ext>
                  </a:extLst>
                </p:cNvPr>
                <p:cNvSpPr/>
                <p:nvPr/>
              </p:nvSpPr>
              <p:spPr bwMode="auto">
                <a:xfrm>
                  <a:off x="666748" y="47623"/>
                  <a:ext cx="497304" cy="176892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olid"/>
                  <a:miter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sp>
          </p:grpSp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23C293C5-85B3-496F-9C7B-2855A0906B56}"/>
                  </a:ext>
                </a:extLst>
              </p:cNvPr>
              <p:cNvSpPr/>
              <p:nvPr/>
            </p:nvSpPr>
            <p:spPr bwMode="auto">
              <a:xfrm>
                <a:off x="2590626" y="253945"/>
                <a:ext cx="850446" cy="272142"/>
              </a:xfrm>
              <a:prstGeom prst="rect">
                <a:avLst/>
              </a:prstGeom>
              <a:noFill/>
              <a:ln w="12700" cap="flat" cmpd="sng" algn="ctr">
                <a:solidFill>
                  <a:schemeClr val="tx1"/>
                </a:solidFill>
                <a:prstDash val="solid"/>
                <a:miter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sp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89518AE9-BC9A-4FBD-B72B-1656D4E99139}"/>
                  </a:ext>
                </a:extLst>
              </p:cNvPr>
              <p:cNvSpPr/>
              <p:nvPr/>
            </p:nvSpPr>
            <p:spPr bwMode="auto">
              <a:xfrm>
                <a:off x="2685875" y="298167"/>
                <a:ext cx="585106" cy="183697"/>
              </a:xfrm>
              <a:prstGeom prst="rect">
                <a:avLst/>
              </a:prstGeom>
              <a:noFill/>
              <a:ln w="12700" cap="flat" cmpd="sng" algn="ctr">
                <a:solidFill>
                  <a:schemeClr val="tx1"/>
                </a:solidFill>
                <a:prstDash val="solid"/>
                <a:miter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sp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2CBA4782-F8A0-4344-8CCC-8CCB859D210F}"/>
                  </a:ext>
                </a:extLst>
              </p:cNvPr>
              <p:cNvSpPr/>
              <p:nvPr/>
            </p:nvSpPr>
            <p:spPr bwMode="auto">
              <a:xfrm>
                <a:off x="3298266" y="298168"/>
                <a:ext cx="47556" cy="183695"/>
              </a:xfrm>
              <a:prstGeom prst="rect">
                <a:avLst/>
              </a:prstGeom>
              <a:noFill/>
              <a:ln w="12700" cap="flat" cmpd="sng" algn="ctr">
                <a:solidFill>
                  <a:srgbClr val="00B050"/>
                </a:solidFill>
                <a:prstDash val="solid"/>
                <a:miter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sp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A12AFEEB-A6E2-4E56-A92A-7DDACB333187}"/>
                  </a:ext>
                </a:extLst>
              </p:cNvPr>
              <p:cNvSpPr/>
              <p:nvPr/>
            </p:nvSpPr>
            <p:spPr bwMode="auto">
              <a:xfrm>
                <a:off x="2619745" y="308372"/>
                <a:ext cx="45720" cy="175192"/>
              </a:xfrm>
              <a:prstGeom prst="rect">
                <a:avLst/>
              </a:prstGeom>
              <a:noFill/>
              <a:ln w="12700" cap="flat" cmpd="sng" algn="ctr">
                <a:solidFill>
                  <a:srgbClr val="FF0000"/>
                </a:solidFill>
                <a:prstDash val="solid"/>
                <a:miter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sp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A43955E7-2D7A-4AAA-B36D-FF3B20006400}"/>
                  </a:ext>
                </a:extLst>
              </p:cNvPr>
              <p:cNvSpPr/>
              <p:nvPr/>
            </p:nvSpPr>
            <p:spPr bwMode="auto">
              <a:xfrm>
                <a:off x="3463254" y="253945"/>
                <a:ext cx="283978" cy="272142"/>
              </a:xfrm>
              <a:prstGeom prst="rect">
                <a:avLst/>
              </a:prstGeom>
              <a:noFill/>
              <a:ln w="12700" cap="flat" cmpd="sng" algn="ctr">
                <a:solidFill>
                  <a:schemeClr val="tx1">
                    <a:lumMod val="50196"/>
                    <a:lumOff val="49804"/>
                  </a:schemeClr>
                </a:solidFill>
                <a:prstDash val="solid"/>
                <a:miter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sp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A5E872D2-6194-4BA1-BB5D-20525F7C8FEC}"/>
                  </a:ext>
                </a:extLst>
              </p:cNvPr>
              <p:cNvSpPr/>
              <p:nvPr/>
            </p:nvSpPr>
            <p:spPr bwMode="auto">
              <a:xfrm>
                <a:off x="3898683" y="291364"/>
                <a:ext cx="297585" cy="197303"/>
              </a:xfrm>
              <a:prstGeom prst="rect">
                <a:avLst/>
              </a:prstGeom>
              <a:noFill/>
              <a:ln w="12700" cap="flat" cmpd="sng" algn="ctr">
                <a:solidFill>
                  <a:srgbClr val="00B0F0"/>
                </a:solidFill>
                <a:prstDash val="solid"/>
                <a:miter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sp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ED1AFF84-FEB2-4A8E-A2BE-C734533F05F4}"/>
                  </a:ext>
                </a:extLst>
              </p:cNvPr>
              <p:cNvSpPr/>
              <p:nvPr/>
            </p:nvSpPr>
            <p:spPr bwMode="auto">
              <a:xfrm>
                <a:off x="4294903" y="291364"/>
                <a:ext cx="297585" cy="197302"/>
              </a:xfrm>
              <a:prstGeom prst="rect">
                <a:avLst/>
              </a:prstGeom>
              <a:noFill/>
              <a:ln w="12700" cap="flat" cmpd="sng" algn="ctr">
                <a:solidFill>
                  <a:srgbClr val="00B0F0"/>
                </a:solidFill>
                <a:prstDash val="solid"/>
                <a:miter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sp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2E1DEEBA-E9E9-40D3-9607-F3B3F226C8EE}"/>
                  </a:ext>
                </a:extLst>
              </p:cNvPr>
              <p:cNvSpPr/>
              <p:nvPr/>
            </p:nvSpPr>
            <p:spPr bwMode="auto">
              <a:xfrm>
                <a:off x="4687897" y="291364"/>
                <a:ext cx="297585" cy="197302"/>
              </a:xfrm>
              <a:prstGeom prst="rect">
                <a:avLst/>
              </a:prstGeom>
              <a:noFill/>
              <a:ln w="12700" cap="flat" cmpd="sng" algn="ctr">
                <a:solidFill>
                  <a:srgbClr val="00B0F0"/>
                </a:solidFill>
                <a:prstDash val="solid"/>
                <a:miter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sp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D08F4156-36DE-431E-8DA6-E329E0A6A09C}"/>
                  </a:ext>
                </a:extLst>
              </p:cNvPr>
              <p:cNvSpPr/>
              <p:nvPr/>
            </p:nvSpPr>
            <p:spPr bwMode="auto">
              <a:xfrm>
                <a:off x="5116522" y="291364"/>
                <a:ext cx="297585" cy="197302"/>
              </a:xfrm>
              <a:prstGeom prst="rect">
                <a:avLst/>
              </a:prstGeom>
              <a:noFill/>
              <a:ln w="12700" cap="flat" cmpd="sng" algn="ctr">
                <a:solidFill>
                  <a:srgbClr val="00B0F0"/>
                </a:solidFill>
                <a:prstDash val="solid"/>
                <a:miter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sp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4B1B7ABF-D334-411F-8C6C-5E2C53FDBA66}"/>
                  </a:ext>
                </a:extLst>
              </p:cNvPr>
              <p:cNvSpPr/>
              <p:nvPr/>
            </p:nvSpPr>
            <p:spPr bwMode="auto">
              <a:xfrm>
                <a:off x="5511129" y="291364"/>
                <a:ext cx="297585" cy="197302"/>
              </a:xfrm>
              <a:prstGeom prst="rect">
                <a:avLst/>
              </a:prstGeom>
              <a:noFill/>
              <a:ln w="12700" cap="flat" cmpd="sng" algn="ctr">
                <a:solidFill>
                  <a:srgbClr val="00B0F0"/>
                </a:solidFill>
                <a:prstDash val="solid"/>
                <a:miter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sp>
          <p:sp>
            <p:nvSpPr>
              <p:cNvPr id="20" name="Rectangle 19">
                <a:extLst>
                  <a:ext uri="{FF2B5EF4-FFF2-40B4-BE49-F238E27FC236}">
                    <a16:creationId xmlns:a16="http://schemas.microsoft.com/office/drawing/2014/main" id="{7E155B22-766D-471D-BE28-BE55518E413F}"/>
                  </a:ext>
                </a:extLst>
              </p:cNvPr>
              <p:cNvSpPr/>
              <p:nvPr/>
            </p:nvSpPr>
            <p:spPr bwMode="auto">
              <a:xfrm>
                <a:off x="5912540" y="291364"/>
                <a:ext cx="297585" cy="197302"/>
              </a:xfrm>
              <a:prstGeom prst="rect">
                <a:avLst/>
              </a:prstGeom>
              <a:noFill/>
              <a:ln w="12700" cap="flat" cmpd="sng" algn="ctr">
                <a:solidFill>
                  <a:srgbClr val="00B0F0"/>
                </a:solidFill>
                <a:prstDash val="solid"/>
                <a:miter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sp>
          <p:cxnSp>
            <p:nvCxnSpPr>
              <p:cNvPr id="21" name="Straight Connector 20">
                <a:extLst>
                  <a:ext uri="{FF2B5EF4-FFF2-40B4-BE49-F238E27FC236}">
                    <a16:creationId xmlns:a16="http://schemas.microsoft.com/office/drawing/2014/main" id="{7D5AD4E0-FE7E-487F-B2B8-D8011336F231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161751" y="381512"/>
                <a:ext cx="4857750" cy="0"/>
              </a:xfrm>
              <a:prstGeom prst="line">
                <a:avLst/>
              </a:prstGeom>
              <a:ln w="6350" cap="flat" cmpd="sng" algn="ctr">
                <a:solidFill>
                  <a:schemeClr val="bg1">
                    <a:lumMod val="85098"/>
                  </a:schemeClr>
                </a:solidFill>
                <a:prstDash val="solid"/>
                <a:miter/>
              </a:ln>
            </p:spPr>
            <p:style>
              <a:lnRef idx="1">
                <a:schemeClr val="accent1">
                  <a:shade val="50000"/>
                </a:schemeClr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Straight Connector 21">
                <a:extLst>
                  <a:ext uri="{FF2B5EF4-FFF2-40B4-BE49-F238E27FC236}">
                    <a16:creationId xmlns:a16="http://schemas.microsoft.com/office/drawing/2014/main" id="{EA3DC243-1F89-4F99-B308-1F6456183BA2}"/>
                  </a:ext>
                </a:extLst>
              </p:cNvPr>
              <p:cNvCxnSpPr>
                <a:cxnSpLocks/>
                <a:stCxn id="21" idx="1"/>
              </p:cNvCxnSpPr>
              <p:nvPr/>
            </p:nvCxnSpPr>
            <p:spPr bwMode="auto">
              <a:xfrm rot="16199932">
                <a:off x="5608010" y="-288638"/>
                <a:ext cx="81642" cy="1258660"/>
              </a:xfrm>
              <a:prstGeom prst="line">
                <a:avLst/>
              </a:prstGeom>
              <a:ln w="6350" cap="flat" cmpd="sng" algn="ctr">
                <a:solidFill>
                  <a:schemeClr val="bg1">
                    <a:lumMod val="85098"/>
                  </a:schemeClr>
                </a:solidFill>
                <a:prstDash val="solid"/>
                <a:miter/>
              </a:ln>
            </p:spPr>
            <p:style>
              <a:lnRef idx="1">
                <a:schemeClr val="accent1">
                  <a:shade val="50000"/>
                </a:schemeClr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Straight Connector 22">
                <a:extLst>
                  <a:ext uri="{FF2B5EF4-FFF2-40B4-BE49-F238E27FC236}">
                    <a16:creationId xmlns:a16="http://schemas.microsoft.com/office/drawing/2014/main" id="{3592031B-DC06-4ECD-930E-2439932A292E}"/>
                  </a:ext>
                </a:extLst>
              </p:cNvPr>
              <p:cNvCxnSpPr>
                <a:cxnSpLocks/>
                <a:stCxn id="22" idx="0"/>
              </p:cNvCxnSpPr>
              <p:nvPr/>
            </p:nvCxnSpPr>
            <p:spPr bwMode="auto">
              <a:xfrm>
                <a:off x="5019501" y="381512"/>
                <a:ext cx="1265464" cy="68035"/>
              </a:xfrm>
              <a:prstGeom prst="line">
                <a:avLst/>
              </a:prstGeom>
              <a:ln w="6350" cap="flat" cmpd="sng" algn="ctr">
                <a:solidFill>
                  <a:schemeClr val="bg1">
                    <a:lumMod val="85098"/>
                  </a:schemeClr>
                </a:solidFill>
                <a:prstDash val="solid"/>
                <a:miter/>
              </a:ln>
            </p:spPr>
            <p:style>
              <a:lnRef idx="1">
                <a:schemeClr val="accent1">
                  <a:shade val="50000"/>
                </a:schemeClr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24" name="Group 23">
                <a:extLst>
                  <a:ext uri="{FF2B5EF4-FFF2-40B4-BE49-F238E27FC236}">
                    <a16:creationId xmlns:a16="http://schemas.microsoft.com/office/drawing/2014/main" id="{BA9F9230-3909-4554-8C1F-8720BBFFEA98}"/>
                  </a:ext>
                </a:extLst>
              </p:cNvPr>
              <p:cNvGrpSpPr/>
              <p:nvPr/>
            </p:nvGrpSpPr>
            <p:grpSpPr bwMode="auto">
              <a:xfrm>
                <a:off x="144742" y="1075476"/>
                <a:ext cx="6235472" cy="129268"/>
                <a:chOff x="0" y="0"/>
                <a:chExt cx="6235471" cy="129267"/>
              </a:xfrm>
            </p:grpSpPr>
            <p:cxnSp>
              <p:nvCxnSpPr>
                <p:cNvPr id="44" name="Straight Connector 43">
                  <a:extLst>
                    <a:ext uri="{FF2B5EF4-FFF2-40B4-BE49-F238E27FC236}">
                      <a16:creationId xmlns:a16="http://schemas.microsoft.com/office/drawing/2014/main" id="{2A1F812E-E2B5-48E6-9BBD-7DECFF602623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 flipV="1">
                  <a:off x="3401" y="0"/>
                  <a:ext cx="6232071" cy="0"/>
                </a:xfrm>
                <a:prstGeom prst="line">
                  <a:avLst/>
                </a:prstGeom>
              </p:spPr>
              <p:style>
                <a:lnRef idx="1">
                  <a:schemeClr val="accent1">
                    <a:shade val="50000"/>
                  </a:schemeClr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5" name="Straight Connector 44">
                  <a:extLst>
                    <a:ext uri="{FF2B5EF4-FFF2-40B4-BE49-F238E27FC236}">
                      <a16:creationId xmlns:a16="http://schemas.microsoft.com/office/drawing/2014/main" id="{AEF39E60-DCCC-4BC5-8B0C-4024CDCAB582}"/>
                    </a:ext>
                  </a:extLst>
                </p:cNvPr>
                <p:cNvCxnSpPr>
                  <a:cxnSpLocks/>
                  <a:stCxn id="44" idx="0"/>
                  <a:endCxn id="44" idx="0"/>
                </p:cNvCxnSpPr>
                <p:nvPr/>
              </p:nvCxnSpPr>
              <p:spPr bwMode="auto">
                <a:xfrm rot="16199969">
                  <a:off x="3401" y="0"/>
                  <a:ext cx="0" cy="0"/>
                </a:xfrm>
                <a:prstGeom prst="line">
                  <a:avLst/>
                </a:prstGeom>
              </p:spPr>
              <p:style>
                <a:lnRef idx="1">
                  <a:schemeClr val="accent1">
                    <a:shade val="50000"/>
                  </a:schemeClr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6" name="Straight Connector 45">
                  <a:extLst>
                    <a:ext uri="{FF2B5EF4-FFF2-40B4-BE49-F238E27FC236}">
                      <a16:creationId xmlns:a16="http://schemas.microsoft.com/office/drawing/2014/main" id="{BA51E28B-DBDC-41B7-9222-C87895707380}"/>
                    </a:ext>
                  </a:extLst>
                </p:cNvPr>
                <p:cNvCxnSpPr>
                  <a:cxnSpLocks/>
                  <a:stCxn id="45" idx="0"/>
                </p:cNvCxnSpPr>
                <p:nvPr/>
              </p:nvCxnSpPr>
              <p:spPr bwMode="auto">
                <a:xfrm flipH="1">
                  <a:off x="0" y="0"/>
                  <a:ext cx="0" cy="129267"/>
                </a:xfrm>
                <a:prstGeom prst="line">
                  <a:avLst/>
                </a:prstGeom>
              </p:spPr>
              <p:style>
                <a:lnRef idx="1">
                  <a:schemeClr val="accent1">
                    <a:shade val="50000"/>
                  </a:schemeClr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7" name="Straight Connector 46">
                  <a:extLst>
                    <a:ext uri="{FF2B5EF4-FFF2-40B4-BE49-F238E27FC236}">
                      <a16:creationId xmlns:a16="http://schemas.microsoft.com/office/drawing/2014/main" id="{E1A87344-11B0-4688-BE73-FEC434A5158C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 flipH="1">
                  <a:off x="938926" y="0"/>
                  <a:ext cx="0" cy="129267"/>
                </a:xfrm>
                <a:prstGeom prst="line">
                  <a:avLst/>
                </a:prstGeom>
              </p:spPr>
              <p:style>
                <a:lnRef idx="1">
                  <a:schemeClr val="accent1">
                    <a:shade val="50000"/>
                  </a:schemeClr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8" name="Straight Connector 47">
                  <a:extLst>
                    <a:ext uri="{FF2B5EF4-FFF2-40B4-BE49-F238E27FC236}">
                      <a16:creationId xmlns:a16="http://schemas.microsoft.com/office/drawing/2014/main" id="{0786EA02-2126-471F-94C1-F115907CACAC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 flipH="1">
                  <a:off x="1891392" y="0"/>
                  <a:ext cx="0" cy="129267"/>
                </a:xfrm>
                <a:prstGeom prst="line">
                  <a:avLst/>
                </a:prstGeom>
              </p:spPr>
              <p:style>
                <a:lnRef idx="1">
                  <a:schemeClr val="accent1">
                    <a:shade val="50000"/>
                  </a:schemeClr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9" name="Straight Connector 48">
                  <a:extLst>
                    <a:ext uri="{FF2B5EF4-FFF2-40B4-BE49-F238E27FC236}">
                      <a16:creationId xmlns:a16="http://schemas.microsoft.com/office/drawing/2014/main" id="{23195FAF-5D25-4E7D-823B-EBA0110F012C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 flipH="1">
                  <a:off x="2833687" y="0"/>
                  <a:ext cx="0" cy="129267"/>
                </a:xfrm>
                <a:prstGeom prst="line">
                  <a:avLst/>
                </a:prstGeom>
              </p:spPr>
              <p:style>
                <a:lnRef idx="1">
                  <a:schemeClr val="accent1">
                    <a:shade val="50000"/>
                  </a:schemeClr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0" name="Straight Connector 49">
                  <a:extLst>
                    <a:ext uri="{FF2B5EF4-FFF2-40B4-BE49-F238E27FC236}">
                      <a16:creationId xmlns:a16="http://schemas.microsoft.com/office/drawing/2014/main" id="{D31D6329-B75E-40A0-BAB5-A2FEF281049E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 flipH="1">
                  <a:off x="3787958" y="0"/>
                  <a:ext cx="0" cy="129267"/>
                </a:xfrm>
                <a:prstGeom prst="line">
                  <a:avLst/>
                </a:prstGeom>
              </p:spPr>
              <p:style>
                <a:lnRef idx="1">
                  <a:schemeClr val="accent1">
                    <a:shade val="50000"/>
                  </a:schemeClr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1" name="Straight Connector 50">
                  <a:extLst>
                    <a:ext uri="{FF2B5EF4-FFF2-40B4-BE49-F238E27FC236}">
                      <a16:creationId xmlns:a16="http://schemas.microsoft.com/office/drawing/2014/main" id="{504EEB88-DAF7-46F4-9C5F-DCB4A34118E9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 flipH="1">
                  <a:off x="4691946" y="0"/>
                  <a:ext cx="0" cy="129267"/>
                </a:xfrm>
                <a:prstGeom prst="line">
                  <a:avLst/>
                </a:prstGeom>
              </p:spPr>
              <p:style>
                <a:lnRef idx="1">
                  <a:schemeClr val="accent1">
                    <a:shade val="50000"/>
                  </a:schemeClr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2" name="Straight Connector 51">
                  <a:extLst>
                    <a:ext uri="{FF2B5EF4-FFF2-40B4-BE49-F238E27FC236}">
                      <a16:creationId xmlns:a16="http://schemas.microsoft.com/office/drawing/2014/main" id="{437863B8-1CB3-4A8E-B4B0-87390CA1E848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 flipH="1">
                  <a:off x="5663971" y="0"/>
                  <a:ext cx="0" cy="129267"/>
                </a:xfrm>
                <a:prstGeom prst="line">
                  <a:avLst/>
                </a:prstGeom>
              </p:spPr>
              <p:style>
                <a:lnRef idx="1">
                  <a:schemeClr val="accent1">
                    <a:shade val="50000"/>
                  </a:schemeClr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4EEC0162-88A1-4FEA-9571-3EE9A1367774}"/>
                  </a:ext>
                </a:extLst>
              </p:cNvPr>
              <p:cNvSpPr/>
              <p:nvPr/>
            </p:nvSpPr>
            <p:spPr bwMode="auto">
              <a:xfrm rot="16199932">
                <a:off x="738816" y="675966"/>
                <a:ext cx="682968" cy="274356"/>
              </a:xfrm>
              <a:prstGeom prst="rect">
                <a:avLst/>
              </a:prstGeom>
              <a:noFill/>
            </p:spPr>
            <p:txBody>
              <a:bodyPr vertOverflow="overflow" horzOverflow="clip" vert="horz" wrap="square" lIns="91440" tIns="45720" rIns="91440" bIns="45720" numCol="1" spcCol="0" rtlCol="0" fromWordArt="0" anchor="t" anchorCtr="0" forceAA="0" compatLnSpc="0">
                <a:noAutofit/>
              </a:bodyPr>
              <a:lstStyle/>
              <a:p>
                <a:pPr>
                  <a:defRPr/>
                </a:pPr>
                <a:r>
                  <a:rPr sz="1200" b="1">
                    <a:solidFill>
                      <a:srgbClr val="92D050"/>
                    </a:solidFill>
                    <a:latin typeface="Times New Roman"/>
                    <a:ea typeface="Times New Roman"/>
                    <a:cs typeface="Times New Roman"/>
                  </a:rPr>
                  <a:t>MCBX</a:t>
                </a:r>
                <a:endParaRPr b="1"/>
              </a:p>
            </p:txBody>
          </p:sp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8235F0DD-FDBC-4B3C-8FC0-886D9DC738C0}"/>
                  </a:ext>
                </a:extLst>
              </p:cNvPr>
              <p:cNvSpPr/>
              <p:nvPr/>
            </p:nvSpPr>
            <p:spPr bwMode="auto">
              <a:xfrm rot="16199932">
                <a:off x="1486854" y="662358"/>
                <a:ext cx="682967" cy="274356"/>
              </a:xfrm>
              <a:prstGeom prst="rect">
                <a:avLst/>
              </a:prstGeom>
              <a:noFill/>
            </p:spPr>
            <p:txBody>
              <a:bodyPr vertOverflow="overflow" horzOverflow="clip" vert="horz" wrap="square" lIns="91440" tIns="45720" rIns="91440" bIns="45720" numCol="1" spcCol="0" rtlCol="0" fromWordArt="0" anchor="t" anchorCtr="0" forceAA="0" compatLnSpc="0">
                <a:noAutofit/>
              </a:bodyPr>
              <a:lstStyle/>
              <a:p>
                <a:pPr>
                  <a:defRPr/>
                </a:pPr>
                <a:r>
                  <a:rPr sz="1200" b="1" dirty="0">
                    <a:solidFill>
                      <a:srgbClr val="92D050"/>
                    </a:solidFill>
                    <a:latin typeface="Times New Roman"/>
                    <a:ea typeface="Times New Roman"/>
                    <a:cs typeface="Times New Roman"/>
                  </a:rPr>
                  <a:t>MCBX</a:t>
                </a:r>
                <a:endParaRPr b="1" dirty="0"/>
              </a:p>
            </p:txBody>
          </p:sp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A155BACA-8369-4201-9E2B-F173C1994F22}"/>
                  </a:ext>
                </a:extLst>
              </p:cNvPr>
              <p:cNvSpPr/>
              <p:nvPr/>
            </p:nvSpPr>
            <p:spPr bwMode="auto">
              <a:xfrm rot="16199932">
                <a:off x="2993773" y="669162"/>
                <a:ext cx="682967" cy="274356"/>
              </a:xfrm>
              <a:prstGeom prst="rect">
                <a:avLst/>
              </a:prstGeom>
              <a:noFill/>
            </p:spPr>
            <p:txBody>
              <a:bodyPr vertOverflow="overflow" horzOverflow="clip" vert="horz" wrap="square" lIns="91440" tIns="45720" rIns="91440" bIns="45720" numCol="1" spcCol="0" rtlCol="0" fromWordArt="0" anchor="t" anchorCtr="0" forceAA="0" compatLnSpc="0">
                <a:noAutofit/>
              </a:bodyPr>
              <a:lstStyle/>
              <a:p>
                <a:pPr>
                  <a:defRPr/>
                </a:pPr>
                <a:r>
                  <a:rPr sz="1200" b="1">
                    <a:solidFill>
                      <a:srgbClr val="92D050"/>
                    </a:solidFill>
                    <a:latin typeface="Times New Roman"/>
                    <a:ea typeface="Times New Roman"/>
                    <a:cs typeface="Times New Roman"/>
                  </a:rPr>
                  <a:t>MCBX</a:t>
                </a:r>
                <a:endParaRPr b="1"/>
              </a:p>
            </p:txBody>
          </p:sp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AC8C5903-AB39-47C7-AB80-7021DE60C9A1}"/>
                  </a:ext>
                </a:extLst>
              </p:cNvPr>
              <p:cNvSpPr/>
              <p:nvPr/>
            </p:nvSpPr>
            <p:spPr bwMode="auto">
              <a:xfrm>
                <a:off x="535575" y="0"/>
                <a:ext cx="434761" cy="274356"/>
              </a:xfrm>
              <a:prstGeom prst="rect">
                <a:avLst/>
              </a:prstGeom>
              <a:noFill/>
            </p:spPr>
            <p:txBody>
              <a:bodyPr vertOverflow="overflow" horzOverflow="clip" vert="horz" wrap="square" lIns="91440" tIns="45720" rIns="91440" bIns="45720" numCol="1" spcCol="0" rtlCol="0" fromWordArt="0" anchor="t" anchorCtr="0" forceAA="0" compatLnSpc="0">
                <a:noAutofit/>
              </a:bodyPr>
              <a:lstStyle/>
              <a:p>
                <a:pPr algn="ctr">
                  <a:defRPr/>
                </a:pPr>
                <a:r>
                  <a:rPr sz="1200" b="1">
                    <a:latin typeface="Times New Roman"/>
                    <a:ea typeface="Times New Roman"/>
                    <a:cs typeface="Times New Roman"/>
                  </a:rPr>
                  <a:t>Q1</a:t>
                </a:r>
                <a:endParaRPr b="1"/>
              </a:p>
            </p:txBody>
          </p:sp>
          <p:sp>
            <p:nvSpPr>
              <p:cNvPr id="29" name="Rectangle 28">
                <a:extLst>
                  <a:ext uri="{FF2B5EF4-FFF2-40B4-BE49-F238E27FC236}">
                    <a16:creationId xmlns:a16="http://schemas.microsoft.com/office/drawing/2014/main" id="{5457A346-700E-432B-841B-D9D454791EA5}"/>
                  </a:ext>
                </a:extLst>
              </p:cNvPr>
              <p:cNvSpPr/>
              <p:nvPr/>
            </p:nvSpPr>
            <p:spPr bwMode="auto">
              <a:xfrm>
                <a:off x="1277164" y="13606"/>
                <a:ext cx="463015" cy="274356"/>
              </a:xfrm>
              <a:prstGeom prst="rect">
                <a:avLst/>
              </a:prstGeom>
              <a:noFill/>
            </p:spPr>
            <p:txBody>
              <a:bodyPr vertOverflow="overflow" horzOverflow="clip" vert="horz" wrap="square" lIns="91440" tIns="45720" rIns="91440" bIns="45720" numCol="1" spcCol="0" rtlCol="0" fromWordArt="0" anchor="t" anchorCtr="0" forceAA="0" compatLnSpc="0">
                <a:noAutofit/>
              </a:bodyPr>
              <a:lstStyle/>
              <a:p>
                <a:pPr algn="ctr">
                  <a:defRPr/>
                </a:pPr>
                <a:r>
                  <a:rPr sz="1200" b="1">
                    <a:latin typeface="Times New Roman"/>
                    <a:ea typeface="Times New Roman"/>
                    <a:cs typeface="Times New Roman"/>
                  </a:rPr>
                  <a:t>Q2a</a:t>
                </a:r>
                <a:endParaRPr b="1"/>
              </a:p>
            </p:txBody>
          </p:sp>
          <p:sp>
            <p:nvSpPr>
              <p:cNvPr id="30" name="Rectangle 29">
                <a:extLst>
                  <a:ext uri="{FF2B5EF4-FFF2-40B4-BE49-F238E27FC236}">
                    <a16:creationId xmlns:a16="http://schemas.microsoft.com/office/drawing/2014/main" id="{1D413F73-B0C2-4357-9C7E-460140976CCE}"/>
                  </a:ext>
                </a:extLst>
              </p:cNvPr>
              <p:cNvSpPr/>
              <p:nvPr/>
            </p:nvSpPr>
            <p:spPr bwMode="auto">
              <a:xfrm>
                <a:off x="1923503" y="13605"/>
                <a:ext cx="463014" cy="274356"/>
              </a:xfrm>
              <a:prstGeom prst="rect">
                <a:avLst/>
              </a:prstGeom>
              <a:noFill/>
            </p:spPr>
            <p:txBody>
              <a:bodyPr vertOverflow="overflow" horzOverflow="clip" vert="horz" wrap="square" lIns="91440" tIns="45720" rIns="91440" bIns="45720" numCol="1" spcCol="0" rtlCol="0" fromWordArt="0" anchor="t" anchorCtr="0" forceAA="0" compatLnSpc="0">
                <a:noAutofit/>
              </a:bodyPr>
              <a:lstStyle/>
              <a:p>
                <a:pPr algn="ctr">
                  <a:defRPr/>
                </a:pPr>
                <a:r>
                  <a:rPr sz="1200" b="1">
                    <a:latin typeface="Times New Roman"/>
                    <a:ea typeface="Times New Roman"/>
                    <a:cs typeface="Times New Roman"/>
                  </a:rPr>
                  <a:t>Q2b</a:t>
                </a:r>
                <a:endParaRPr b="1"/>
              </a:p>
            </p:txBody>
          </p:sp>
          <p:sp>
            <p:nvSpPr>
              <p:cNvPr id="31" name="Rectangle 30">
                <a:extLst>
                  <a:ext uri="{FF2B5EF4-FFF2-40B4-BE49-F238E27FC236}">
                    <a16:creationId xmlns:a16="http://schemas.microsoft.com/office/drawing/2014/main" id="{60EB6901-7DC1-4A79-91FB-B0220993FA9F}"/>
                  </a:ext>
                </a:extLst>
              </p:cNvPr>
              <p:cNvSpPr/>
              <p:nvPr/>
            </p:nvSpPr>
            <p:spPr bwMode="auto">
              <a:xfrm>
                <a:off x="2807966" y="13605"/>
                <a:ext cx="463014" cy="274356"/>
              </a:xfrm>
              <a:prstGeom prst="rect">
                <a:avLst/>
              </a:prstGeom>
              <a:noFill/>
            </p:spPr>
            <p:txBody>
              <a:bodyPr vertOverflow="overflow" horzOverflow="clip" vert="horz" wrap="square" lIns="91440" tIns="45720" rIns="91440" bIns="45720" numCol="1" spcCol="0" rtlCol="0" fromWordArt="0" anchor="t" anchorCtr="0" forceAA="0" compatLnSpc="0">
                <a:noAutofit/>
              </a:bodyPr>
              <a:lstStyle/>
              <a:p>
                <a:pPr algn="ctr">
                  <a:defRPr/>
                </a:pPr>
                <a:r>
                  <a:rPr sz="1200" b="1">
                    <a:latin typeface="Times New Roman"/>
                    <a:ea typeface="Times New Roman"/>
                    <a:cs typeface="Times New Roman"/>
                  </a:rPr>
                  <a:t>Q3</a:t>
                </a:r>
                <a:endParaRPr b="1"/>
              </a:p>
            </p:txBody>
          </p:sp>
          <p:sp>
            <p:nvSpPr>
              <p:cNvPr id="32" name="Rectangle 31">
                <a:extLst>
                  <a:ext uri="{FF2B5EF4-FFF2-40B4-BE49-F238E27FC236}">
                    <a16:creationId xmlns:a16="http://schemas.microsoft.com/office/drawing/2014/main" id="{98D4CE18-D5DD-49C2-B073-72BD3F4D040E}"/>
                  </a:ext>
                </a:extLst>
              </p:cNvPr>
              <p:cNvSpPr/>
              <p:nvPr/>
            </p:nvSpPr>
            <p:spPr bwMode="auto">
              <a:xfrm>
                <a:off x="3352252" y="13605"/>
                <a:ext cx="531052" cy="199329"/>
              </a:xfrm>
              <a:prstGeom prst="rect">
                <a:avLst/>
              </a:prstGeom>
              <a:noFill/>
            </p:spPr>
            <p:txBody>
              <a:bodyPr vertOverflow="overflow" horzOverflow="clip" vert="horz" wrap="square" lIns="91440" tIns="45720" rIns="91440" bIns="45720" numCol="1" spcCol="0" rtlCol="0" fromWordArt="0" anchor="t" anchorCtr="0" forceAA="0" compatLnSpc="0">
                <a:noAutofit/>
              </a:bodyPr>
              <a:lstStyle/>
              <a:p>
                <a:pPr algn="ctr">
                  <a:defRPr/>
                </a:pPr>
                <a:r>
                  <a:rPr sz="1200" b="1">
                    <a:solidFill>
                      <a:schemeClr val="bg2">
                        <a:lumMod val="50000"/>
                      </a:schemeClr>
                    </a:solidFill>
                    <a:latin typeface="Times New Roman"/>
                    <a:ea typeface="Times New Roman"/>
                    <a:cs typeface="Times New Roman"/>
                  </a:rPr>
                  <a:t>DFB</a:t>
                </a:r>
                <a:endParaRPr b="1">
                  <a:solidFill>
                    <a:schemeClr val="bg2">
                      <a:lumMod val="50000"/>
                    </a:schemeClr>
                  </a:solidFill>
                </a:endParaRPr>
              </a:p>
            </p:txBody>
          </p:sp>
          <p:sp>
            <p:nvSpPr>
              <p:cNvPr id="33" name="Rectangle 32">
                <a:extLst>
                  <a:ext uri="{FF2B5EF4-FFF2-40B4-BE49-F238E27FC236}">
                    <a16:creationId xmlns:a16="http://schemas.microsoft.com/office/drawing/2014/main" id="{FC8D78A3-AAF7-4B3C-BD91-D620B56C0B4E}"/>
                  </a:ext>
                </a:extLst>
              </p:cNvPr>
              <p:cNvSpPr/>
              <p:nvPr/>
            </p:nvSpPr>
            <p:spPr bwMode="auto">
              <a:xfrm>
                <a:off x="4815019" y="13604"/>
                <a:ext cx="531051" cy="274356"/>
              </a:xfrm>
              <a:prstGeom prst="rect">
                <a:avLst/>
              </a:prstGeom>
              <a:noFill/>
            </p:spPr>
            <p:txBody>
              <a:bodyPr vertOverflow="overflow" horzOverflow="clip" vert="horz" wrap="square" lIns="91440" tIns="45720" rIns="91440" bIns="45720" numCol="1" spcCol="0" rtlCol="0" fromWordArt="0" anchor="t" anchorCtr="0" forceAA="0" compatLnSpc="0">
                <a:noAutofit/>
              </a:bodyPr>
              <a:lstStyle/>
              <a:p>
                <a:pPr algn="ctr">
                  <a:defRPr/>
                </a:pPr>
                <a:r>
                  <a:rPr sz="1200" b="1">
                    <a:solidFill>
                      <a:srgbClr val="00B0F0"/>
                    </a:solidFill>
                    <a:latin typeface="Times New Roman"/>
                    <a:ea typeface="Times New Roman"/>
                    <a:cs typeface="Times New Roman"/>
                  </a:rPr>
                  <a:t>D1</a:t>
                </a:r>
                <a:endParaRPr b="1">
                  <a:solidFill>
                    <a:srgbClr val="00B0F0"/>
                  </a:solidFill>
                </a:endParaRPr>
              </a:p>
            </p:txBody>
          </p:sp>
          <p:sp>
            <p:nvSpPr>
              <p:cNvPr id="34" name="Rectangle 33">
                <a:extLst>
                  <a:ext uri="{FF2B5EF4-FFF2-40B4-BE49-F238E27FC236}">
                    <a16:creationId xmlns:a16="http://schemas.microsoft.com/office/drawing/2014/main" id="{CEB81DA3-526E-4498-ACD0-A9E19042CD61}"/>
                  </a:ext>
                </a:extLst>
              </p:cNvPr>
              <p:cNvSpPr/>
              <p:nvPr/>
            </p:nvSpPr>
            <p:spPr bwMode="auto">
              <a:xfrm>
                <a:off x="0" y="1169275"/>
                <a:ext cx="323503" cy="187779"/>
              </a:xfrm>
              <a:prstGeom prst="rect">
                <a:avLst/>
              </a:prstGeom>
              <a:noFill/>
            </p:spPr>
            <p:txBody>
              <a:bodyPr vertOverflow="overflow" horzOverflow="clip" vert="horz" wrap="square" lIns="91440" tIns="45720" rIns="91440" bIns="45720" numCol="1" spcCol="0" rtlCol="0" fromWordArt="0" anchor="ctr" anchorCtr="0" forceAA="0" compatLnSpc="0">
                <a:noAutofit/>
              </a:bodyPr>
              <a:lstStyle/>
              <a:p>
                <a:pPr algn="ctr">
                  <a:defRPr/>
                </a:pPr>
                <a:r>
                  <a:rPr sz="900">
                    <a:latin typeface="Times New Roman"/>
                    <a:ea typeface="Times New Roman"/>
                    <a:cs typeface="Times New Roman"/>
                  </a:rPr>
                  <a:t>20</a:t>
                </a:r>
                <a:endParaRPr sz="900"/>
              </a:p>
            </p:txBody>
          </p:sp>
          <p:sp>
            <p:nvSpPr>
              <p:cNvPr id="35" name="Rectangle 34">
                <a:extLst>
                  <a:ext uri="{FF2B5EF4-FFF2-40B4-BE49-F238E27FC236}">
                    <a16:creationId xmlns:a16="http://schemas.microsoft.com/office/drawing/2014/main" id="{1F84DD0D-2FCC-4DE3-BE72-F0C9A1C8854D}"/>
                  </a:ext>
                </a:extLst>
              </p:cNvPr>
              <p:cNvSpPr/>
              <p:nvPr/>
            </p:nvSpPr>
            <p:spPr bwMode="auto">
              <a:xfrm>
                <a:off x="918549" y="1169275"/>
                <a:ext cx="323502" cy="187778"/>
              </a:xfrm>
              <a:prstGeom prst="rect">
                <a:avLst/>
              </a:prstGeom>
              <a:noFill/>
            </p:spPr>
            <p:txBody>
              <a:bodyPr vertOverflow="overflow" horzOverflow="clip" vert="horz" wrap="square" lIns="91440" tIns="45720" rIns="91440" bIns="45720" numCol="1" spcCol="0" rtlCol="0" fromWordArt="0" anchor="ctr" anchorCtr="0" forceAA="0" compatLnSpc="0">
                <a:noAutofit/>
              </a:bodyPr>
              <a:lstStyle/>
              <a:p>
                <a:pPr algn="ctr">
                  <a:defRPr/>
                </a:pPr>
                <a:r>
                  <a:rPr sz="900">
                    <a:latin typeface="Times New Roman"/>
                    <a:ea typeface="Times New Roman"/>
                    <a:cs typeface="Times New Roman"/>
                  </a:rPr>
                  <a:t>30</a:t>
                </a:r>
                <a:endParaRPr sz="900"/>
              </a:p>
            </p:txBody>
          </p:sp>
          <p:sp>
            <p:nvSpPr>
              <p:cNvPr id="36" name="Rectangle 35">
                <a:extLst>
                  <a:ext uri="{FF2B5EF4-FFF2-40B4-BE49-F238E27FC236}">
                    <a16:creationId xmlns:a16="http://schemas.microsoft.com/office/drawing/2014/main" id="{14FC46C3-B6E1-4CA3-85B3-6155F992EF50}"/>
                  </a:ext>
                </a:extLst>
              </p:cNvPr>
              <p:cNvSpPr/>
              <p:nvPr/>
            </p:nvSpPr>
            <p:spPr bwMode="auto">
              <a:xfrm>
                <a:off x="1858919" y="1169275"/>
                <a:ext cx="323502" cy="187778"/>
              </a:xfrm>
              <a:prstGeom prst="rect">
                <a:avLst/>
              </a:prstGeom>
              <a:noFill/>
            </p:spPr>
            <p:txBody>
              <a:bodyPr vertOverflow="overflow" horzOverflow="clip" vert="horz" wrap="square" lIns="91440" tIns="45720" rIns="91440" bIns="45720" numCol="1" spcCol="0" rtlCol="0" fromWordArt="0" anchor="ctr" anchorCtr="0" forceAA="0" compatLnSpc="0">
                <a:noAutofit/>
              </a:bodyPr>
              <a:lstStyle/>
              <a:p>
                <a:pPr algn="ctr">
                  <a:defRPr/>
                </a:pPr>
                <a:r>
                  <a:rPr sz="900">
                    <a:latin typeface="Times New Roman"/>
                    <a:ea typeface="Times New Roman"/>
                    <a:cs typeface="Times New Roman"/>
                  </a:rPr>
                  <a:t>40</a:t>
                </a:r>
                <a:endParaRPr sz="900"/>
              </a:p>
            </p:txBody>
          </p:sp>
          <p:sp>
            <p:nvSpPr>
              <p:cNvPr id="37" name="Rectangle 36">
                <a:extLst>
                  <a:ext uri="{FF2B5EF4-FFF2-40B4-BE49-F238E27FC236}">
                    <a16:creationId xmlns:a16="http://schemas.microsoft.com/office/drawing/2014/main" id="{79CD0F75-397B-44DF-B7FD-A10BFAD0064B}"/>
                  </a:ext>
                </a:extLst>
              </p:cNvPr>
              <p:cNvSpPr/>
              <p:nvPr/>
            </p:nvSpPr>
            <p:spPr bwMode="auto">
              <a:xfrm>
                <a:off x="2816678" y="1169275"/>
                <a:ext cx="323502" cy="187778"/>
              </a:xfrm>
              <a:prstGeom prst="rect">
                <a:avLst/>
              </a:prstGeom>
              <a:noFill/>
            </p:spPr>
            <p:txBody>
              <a:bodyPr vertOverflow="overflow" horzOverflow="clip" vert="horz" wrap="square" lIns="91440" tIns="45720" rIns="91440" bIns="45720" numCol="1" spcCol="0" rtlCol="0" fromWordArt="0" anchor="ctr" anchorCtr="0" forceAA="0" compatLnSpc="0">
                <a:noAutofit/>
              </a:bodyPr>
              <a:lstStyle/>
              <a:p>
                <a:pPr algn="ctr">
                  <a:defRPr/>
                </a:pPr>
                <a:r>
                  <a:rPr sz="900">
                    <a:latin typeface="Times New Roman"/>
                    <a:ea typeface="Times New Roman"/>
                    <a:cs typeface="Times New Roman"/>
                  </a:rPr>
                  <a:t>50</a:t>
                </a:r>
                <a:endParaRPr sz="900"/>
              </a:p>
            </p:txBody>
          </p:sp>
          <p:sp>
            <p:nvSpPr>
              <p:cNvPr id="38" name="Rectangle 37">
                <a:extLst>
                  <a:ext uri="{FF2B5EF4-FFF2-40B4-BE49-F238E27FC236}">
                    <a16:creationId xmlns:a16="http://schemas.microsoft.com/office/drawing/2014/main" id="{91CA98E2-F4B9-46FC-839F-E783D5A97AAD}"/>
                  </a:ext>
                </a:extLst>
              </p:cNvPr>
              <p:cNvSpPr/>
              <p:nvPr/>
            </p:nvSpPr>
            <p:spPr bwMode="auto">
              <a:xfrm>
                <a:off x="3770949" y="1169275"/>
                <a:ext cx="323502" cy="187778"/>
              </a:xfrm>
              <a:prstGeom prst="rect">
                <a:avLst/>
              </a:prstGeom>
              <a:noFill/>
            </p:spPr>
            <p:txBody>
              <a:bodyPr vertOverflow="overflow" horzOverflow="clip" vert="horz" wrap="square" lIns="91440" tIns="45720" rIns="91440" bIns="45720" numCol="1" spcCol="0" rtlCol="0" fromWordArt="0" anchor="ctr" anchorCtr="0" forceAA="0" compatLnSpc="0">
                <a:noAutofit/>
              </a:bodyPr>
              <a:lstStyle/>
              <a:p>
                <a:pPr algn="ctr">
                  <a:defRPr/>
                </a:pPr>
                <a:r>
                  <a:rPr sz="900">
                    <a:latin typeface="Times New Roman"/>
                    <a:ea typeface="Times New Roman"/>
                    <a:cs typeface="Times New Roman"/>
                  </a:rPr>
                  <a:t>60</a:t>
                </a:r>
                <a:endParaRPr sz="900"/>
              </a:p>
            </p:txBody>
          </p:sp>
          <p:sp>
            <p:nvSpPr>
              <p:cNvPr id="39" name="Rectangle 38">
                <a:extLst>
                  <a:ext uri="{FF2B5EF4-FFF2-40B4-BE49-F238E27FC236}">
                    <a16:creationId xmlns:a16="http://schemas.microsoft.com/office/drawing/2014/main" id="{6B959E02-E046-4E02-AFD1-168D80845944}"/>
                  </a:ext>
                </a:extLst>
              </p:cNvPr>
              <p:cNvSpPr/>
              <p:nvPr/>
            </p:nvSpPr>
            <p:spPr bwMode="auto">
              <a:xfrm>
                <a:off x="4687897" y="1169275"/>
                <a:ext cx="323502" cy="187778"/>
              </a:xfrm>
              <a:prstGeom prst="rect">
                <a:avLst/>
              </a:prstGeom>
              <a:noFill/>
            </p:spPr>
            <p:txBody>
              <a:bodyPr vertOverflow="overflow" horzOverflow="clip" vert="horz" wrap="square" lIns="91440" tIns="45720" rIns="91440" bIns="45720" numCol="1" spcCol="0" rtlCol="0" fromWordArt="0" anchor="ctr" anchorCtr="0" forceAA="0" compatLnSpc="0">
                <a:noAutofit/>
              </a:bodyPr>
              <a:lstStyle/>
              <a:p>
                <a:pPr algn="ctr">
                  <a:defRPr/>
                </a:pPr>
                <a:r>
                  <a:rPr sz="900">
                    <a:latin typeface="Times New Roman"/>
                    <a:ea typeface="Times New Roman"/>
                    <a:cs typeface="Times New Roman"/>
                  </a:rPr>
                  <a:t>70</a:t>
                </a:r>
                <a:endParaRPr sz="900"/>
              </a:p>
            </p:txBody>
          </p:sp>
          <p:sp>
            <p:nvSpPr>
              <p:cNvPr id="40" name="Rectangle 39">
                <a:extLst>
                  <a:ext uri="{FF2B5EF4-FFF2-40B4-BE49-F238E27FC236}">
                    <a16:creationId xmlns:a16="http://schemas.microsoft.com/office/drawing/2014/main" id="{A7D63C02-2538-480B-AAF8-866EEEC54CE0}"/>
                  </a:ext>
                </a:extLst>
              </p:cNvPr>
              <p:cNvSpPr/>
              <p:nvPr/>
            </p:nvSpPr>
            <p:spPr bwMode="auto">
              <a:xfrm>
                <a:off x="5646962" y="1169275"/>
                <a:ext cx="323502" cy="187778"/>
              </a:xfrm>
              <a:prstGeom prst="rect">
                <a:avLst/>
              </a:prstGeom>
              <a:noFill/>
            </p:spPr>
            <p:txBody>
              <a:bodyPr vertOverflow="overflow" horzOverflow="clip" vert="horz" wrap="square" lIns="91440" tIns="45720" rIns="91440" bIns="45720" numCol="1" spcCol="0" rtlCol="0" fromWordArt="0" anchor="ctr" anchorCtr="0" forceAA="0" compatLnSpc="0">
                <a:noAutofit/>
              </a:bodyPr>
              <a:lstStyle/>
              <a:p>
                <a:pPr algn="ctr">
                  <a:defRPr/>
                </a:pPr>
                <a:r>
                  <a:rPr sz="900">
                    <a:latin typeface="Times New Roman"/>
                    <a:ea typeface="Times New Roman"/>
                    <a:cs typeface="Times New Roman"/>
                  </a:rPr>
                  <a:t>80</a:t>
                </a:r>
                <a:endParaRPr sz="900"/>
              </a:p>
            </p:txBody>
          </p:sp>
          <p:sp>
            <p:nvSpPr>
              <p:cNvPr id="41" name="Rectangle 40">
                <a:extLst>
                  <a:ext uri="{FF2B5EF4-FFF2-40B4-BE49-F238E27FC236}">
                    <a16:creationId xmlns:a16="http://schemas.microsoft.com/office/drawing/2014/main" id="{82F35AF1-D796-497B-B845-5E646D9F82EC}"/>
                  </a:ext>
                </a:extLst>
              </p:cNvPr>
              <p:cNvSpPr/>
              <p:nvPr/>
            </p:nvSpPr>
            <p:spPr bwMode="auto">
              <a:xfrm>
                <a:off x="3371161" y="292311"/>
                <a:ext cx="45720" cy="191254"/>
              </a:xfrm>
              <a:prstGeom prst="rect">
                <a:avLst/>
              </a:prstGeom>
              <a:noFill/>
              <a:ln w="12700" cap="flat" cmpd="sng" algn="ctr">
                <a:solidFill>
                  <a:srgbClr val="FF0000"/>
                </a:solidFill>
                <a:prstDash val="solid"/>
                <a:miter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sp>
          <p:sp>
            <p:nvSpPr>
              <p:cNvPr id="42" name="Rectangle 41">
                <a:extLst>
                  <a:ext uri="{FF2B5EF4-FFF2-40B4-BE49-F238E27FC236}">
                    <a16:creationId xmlns:a16="http://schemas.microsoft.com/office/drawing/2014/main" id="{DEB46194-80C1-4E44-AEBE-0976969E4D09}"/>
                  </a:ext>
                </a:extLst>
              </p:cNvPr>
              <p:cNvSpPr/>
              <p:nvPr/>
            </p:nvSpPr>
            <p:spPr bwMode="auto">
              <a:xfrm>
                <a:off x="5008907" y="1307709"/>
                <a:ext cx="1474076" cy="279537"/>
              </a:xfrm>
              <a:prstGeom prst="rect">
                <a:avLst/>
              </a:prstGeom>
              <a:noFill/>
            </p:spPr>
            <p:txBody>
              <a:bodyPr vertOverflow="overflow" horzOverflow="clip" vert="horz" wrap="square" lIns="91440" tIns="45720" rIns="91440" bIns="45720" numCol="1" spcCol="0" rtlCol="0" fromWordArt="0" anchor="ctr" anchorCtr="0" forceAA="0" compatLnSpc="0">
                <a:noAutofit/>
              </a:bodyPr>
              <a:lstStyle/>
              <a:p>
                <a:pPr algn="ctr">
                  <a:defRPr/>
                </a:pPr>
                <a:r>
                  <a:rPr sz="1000" dirty="0">
                    <a:latin typeface="Times New Roman"/>
                    <a:ea typeface="Times New Roman"/>
                    <a:cs typeface="Times New Roman"/>
                  </a:rPr>
                  <a:t>distance to IP (m)</a:t>
                </a:r>
              </a:p>
            </p:txBody>
          </p:sp>
        </p:grpSp>
        <p:sp>
          <p:nvSpPr>
            <p:cNvPr id="116" name="TextBox 115">
              <a:extLst>
                <a:ext uri="{FF2B5EF4-FFF2-40B4-BE49-F238E27FC236}">
                  <a16:creationId xmlns:a16="http://schemas.microsoft.com/office/drawing/2014/main" id="{F7B94E66-FBF1-419B-9C32-52C932653F71}"/>
                </a:ext>
              </a:extLst>
            </p:cNvPr>
            <p:cNvSpPr txBox="1"/>
            <p:nvPr/>
          </p:nvSpPr>
          <p:spPr>
            <a:xfrm>
              <a:off x="2403061" y="868340"/>
              <a:ext cx="234290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>
                  <a:solidFill>
                    <a:schemeClr val="tx2"/>
                  </a:solidFill>
                </a:rPr>
                <a:t>LHC triplet layout</a:t>
              </a:r>
            </a:p>
          </p:txBody>
        </p:sp>
        <p:grpSp>
          <p:nvGrpSpPr>
            <p:cNvPr id="118" name="Group 117">
              <a:extLst>
                <a:ext uri="{FF2B5EF4-FFF2-40B4-BE49-F238E27FC236}">
                  <a16:creationId xmlns:a16="http://schemas.microsoft.com/office/drawing/2014/main" id="{727FF412-E5B8-4F2F-B611-4DAE8E455049}"/>
                </a:ext>
              </a:extLst>
            </p:cNvPr>
            <p:cNvGrpSpPr/>
            <p:nvPr/>
          </p:nvGrpSpPr>
          <p:grpSpPr>
            <a:xfrm>
              <a:off x="2395386" y="1371600"/>
              <a:ext cx="3736992" cy="899586"/>
              <a:chOff x="253998" y="1979079"/>
              <a:chExt cx="3736992" cy="899586"/>
            </a:xfrm>
          </p:grpSpPr>
          <p:cxnSp>
            <p:nvCxnSpPr>
              <p:cNvPr id="119" name="Straight Connector 118">
                <a:extLst>
                  <a:ext uri="{FF2B5EF4-FFF2-40B4-BE49-F238E27FC236}">
                    <a16:creationId xmlns:a16="http://schemas.microsoft.com/office/drawing/2014/main" id="{E84A4109-66D9-42AA-93F9-DA1FA651D27C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264582" y="2373727"/>
                <a:ext cx="276249" cy="0"/>
              </a:xfrm>
              <a:prstGeom prst="line">
                <a:avLst/>
              </a:prstGeom>
              <a:ln w="6350" cap="flat" cmpd="sng" algn="ctr">
                <a:solidFill>
                  <a:srgbClr val="0070C0"/>
                </a:solidFill>
                <a:prstDash val="solid"/>
                <a:miter/>
                <a:tailEnd type="arrow" len="med"/>
              </a:ln>
            </p:spPr>
            <p:style>
              <a:lnRef idx="1">
                <a:schemeClr val="accent1">
                  <a:shade val="50000"/>
                </a:schemeClr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0" name="Straight Connector 119">
                <a:extLst>
                  <a:ext uri="{FF2B5EF4-FFF2-40B4-BE49-F238E27FC236}">
                    <a16:creationId xmlns:a16="http://schemas.microsoft.com/office/drawing/2014/main" id="{752161DC-504A-459B-BBE0-9B572015B6F0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rot="10799989">
                <a:off x="253998" y="2483134"/>
                <a:ext cx="286833" cy="0"/>
              </a:xfrm>
              <a:prstGeom prst="line">
                <a:avLst/>
              </a:prstGeom>
              <a:ln w="6350" cap="flat" cmpd="sng" algn="ctr">
                <a:solidFill>
                  <a:srgbClr val="FF0000"/>
                </a:solidFill>
                <a:prstDash val="solid"/>
                <a:miter/>
                <a:tailEnd type="arrow" len="med"/>
              </a:ln>
            </p:spPr>
            <p:style>
              <a:lnRef idx="1">
                <a:schemeClr val="accent1">
                  <a:shade val="50000"/>
                </a:schemeClr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1" name="Rectangle 120">
                <a:extLst>
                  <a:ext uri="{FF2B5EF4-FFF2-40B4-BE49-F238E27FC236}">
                    <a16:creationId xmlns:a16="http://schemas.microsoft.com/office/drawing/2014/main" id="{5BA252ED-5A46-49D5-AB33-A5B497BF73E4}"/>
                  </a:ext>
                </a:extLst>
              </p:cNvPr>
              <p:cNvSpPr/>
              <p:nvPr/>
            </p:nvSpPr>
            <p:spPr bwMode="auto">
              <a:xfrm>
                <a:off x="434999" y="2614083"/>
                <a:ext cx="63499" cy="253999"/>
              </a:xfrm>
              <a:prstGeom prst="rect">
                <a:avLst/>
              </a:prstGeom>
              <a:solidFill>
                <a:srgbClr val="FFFF00"/>
              </a:solidFill>
              <a:ln w="12700" cap="flat" cmpd="sng" algn="ctr">
                <a:solidFill>
                  <a:schemeClr val="tx1"/>
                </a:solidFill>
                <a:prstDash val="solid"/>
                <a:miter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sp>
          <p:sp>
            <p:nvSpPr>
              <p:cNvPr id="122" name="Rectangle 121">
                <a:extLst>
                  <a:ext uri="{FF2B5EF4-FFF2-40B4-BE49-F238E27FC236}">
                    <a16:creationId xmlns:a16="http://schemas.microsoft.com/office/drawing/2014/main" id="{F27532F6-BDA7-4B26-BC27-C368C3FBBFDD}"/>
                  </a:ext>
                </a:extLst>
              </p:cNvPr>
              <p:cNvSpPr/>
              <p:nvPr/>
            </p:nvSpPr>
            <p:spPr bwMode="auto">
              <a:xfrm>
                <a:off x="519666" y="2624666"/>
                <a:ext cx="63498" cy="253999"/>
              </a:xfrm>
              <a:prstGeom prst="rect">
                <a:avLst/>
              </a:prstGeom>
              <a:solidFill>
                <a:srgbClr val="00B0F0"/>
              </a:solidFill>
              <a:ln w="12700" cap="flat" cmpd="sng" algn="ctr">
                <a:solidFill>
                  <a:srgbClr val="FF0000"/>
                </a:solidFill>
                <a:prstDash val="solid"/>
                <a:miter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sp>
          <p:sp>
            <p:nvSpPr>
              <p:cNvPr id="123" name="Rectangle 122">
                <a:extLst>
                  <a:ext uri="{FF2B5EF4-FFF2-40B4-BE49-F238E27FC236}">
                    <a16:creationId xmlns:a16="http://schemas.microsoft.com/office/drawing/2014/main" id="{AD56AF95-6796-49FE-9499-AE5398D92E25}"/>
                  </a:ext>
                </a:extLst>
              </p:cNvPr>
              <p:cNvSpPr/>
              <p:nvPr/>
            </p:nvSpPr>
            <p:spPr bwMode="auto">
              <a:xfrm>
                <a:off x="731332" y="1989666"/>
                <a:ext cx="63498" cy="253999"/>
              </a:xfrm>
              <a:prstGeom prst="rect">
                <a:avLst/>
              </a:prstGeom>
              <a:solidFill>
                <a:srgbClr val="00B0F0"/>
              </a:solidFill>
              <a:ln w="12700" cap="flat" cmpd="sng" algn="ctr">
                <a:solidFill>
                  <a:srgbClr val="0070C0"/>
                </a:solidFill>
                <a:prstDash val="solid"/>
                <a:miter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sp>
          <p:sp>
            <p:nvSpPr>
              <p:cNvPr id="124" name="Rectangle 123">
                <a:extLst>
                  <a:ext uri="{FF2B5EF4-FFF2-40B4-BE49-F238E27FC236}">
                    <a16:creationId xmlns:a16="http://schemas.microsoft.com/office/drawing/2014/main" id="{5B4AAFA9-791D-477D-816E-4A0E7C30D006}"/>
                  </a:ext>
                </a:extLst>
              </p:cNvPr>
              <p:cNvSpPr/>
              <p:nvPr/>
            </p:nvSpPr>
            <p:spPr bwMode="auto">
              <a:xfrm>
                <a:off x="890082" y="2624665"/>
                <a:ext cx="63498" cy="253999"/>
              </a:xfrm>
              <a:prstGeom prst="rect">
                <a:avLst/>
              </a:prstGeom>
              <a:solidFill>
                <a:srgbClr val="00B0F0"/>
              </a:solidFill>
              <a:ln w="12700" cap="flat" cmpd="sng" algn="ctr">
                <a:solidFill>
                  <a:srgbClr val="FF0000"/>
                </a:solidFill>
                <a:prstDash val="solid"/>
                <a:miter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/>
              <a:lstStyle/>
              <a:p>
                <a:pPr>
                  <a:defRPr/>
                </a:pPr>
                <a:endParaRPr/>
              </a:p>
            </p:txBody>
          </p:sp>
          <p:sp>
            <p:nvSpPr>
              <p:cNvPr id="125" name="Rectangle 124">
                <a:extLst>
                  <a:ext uri="{FF2B5EF4-FFF2-40B4-BE49-F238E27FC236}">
                    <a16:creationId xmlns:a16="http://schemas.microsoft.com/office/drawing/2014/main" id="{30A47131-0580-4BE0-9398-CFCED63B805B}"/>
                  </a:ext>
                </a:extLst>
              </p:cNvPr>
              <p:cNvSpPr/>
              <p:nvPr/>
            </p:nvSpPr>
            <p:spPr bwMode="auto">
              <a:xfrm>
                <a:off x="974748" y="1989663"/>
                <a:ext cx="63498" cy="253999"/>
              </a:xfrm>
              <a:prstGeom prst="rect">
                <a:avLst/>
              </a:prstGeom>
              <a:solidFill>
                <a:srgbClr val="00B0F0"/>
              </a:solidFill>
              <a:ln w="12700" cap="flat" cmpd="sng" algn="ctr">
                <a:solidFill>
                  <a:srgbClr val="0070C0"/>
                </a:solidFill>
                <a:prstDash val="solid"/>
                <a:miter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sp>
          <p:sp>
            <p:nvSpPr>
              <p:cNvPr id="126" name="Rectangle 125">
                <a:extLst>
                  <a:ext uri="{FF2B5EF4-FFF2-40B4-BE49-F238E27FC236}">
                    <a16:creationId xmlns:a16="http://schemas.microsoft.com/office/drawing/2014/main" id="{D62A711F-DAF2-4628-8ACC-1ADC2FCB664E}"/>
                  </a:ext>
                </a:extLst>
              </p:cNvPr>
              <p:cNvSpPr/>
              <p:nvPr/>
            </p:nvSpPr>
            <p:spPr bwMode="auto">
              <a:xfrm>
                <a:off x="1228747" y="2614081"/>
                <a:ext cx="63498" cy="253999"/>
              </a:xfrm>
              <a:prstGeom prst="rect">
                <a:avLst/>
              </a:prstGeom>
              <a:solidFill>
                <a:srgbClr val="92D050"/>
              </a:solidFill>
              <a:ln w="12700" cap="flat" cmpd="sng" algn="ctr">
                <a:solidFill>
                  <a:srgbClr val="FF0000"/>
                </a:solidFill>
                <a:prstDash val="solid"/>
                <a:miter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sp>
          <p:sp>
            <p:nvSpPr>
              <p:cNvPr id="127" name="Rectangle 126">
                <a:extLst>
                  <a:ext uri="{FF2B5EF4-FFF2-40B4-BE49-F238E27FC236}">
                    <a16:creationId xmlns:a16="http://schemas.microsoft.com/office/drawing/2014/main" id="{E6A82CB8-003B-4327-B8D9-85F07C79CD48}"/>
                  </a:ext>
                </a:extLst>
              </p:cNvPr>
              <p:cNvSpPr/>
              <p:nvPr/>
            </p:nvSpPr>
            <p:spPr bwMode="auto">
              <a:xfrm>
                <a:off x="1281664" y="1979080"/>
                <a:ext cx="63498" cy="253999"/>
              </a:xfrm>
              <a:prstGeom prst="rect">
                <a:avLst/>
              </a:prstGeom>
              <a:solidFill>
                <a:srgbClr val="00B0F0"/>
              </a:solidFill>
              <a:ln w="12700" cap="flat" cmpd="sng" algn="ctr">
                <a:solidFill>
                  <a:srgbClr val="0070C0"/>
                </a:solidFill>
                <a:prstDash val="solid"/>
                <a:miter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sp>
          <p:sp>
            <p:nvSpPr>
              <p:cNvPr id="128" name="Rectangle 127">
                <a:extLst>
                  <a:ext uri="{FF2B5EF4-FFF2-40B4-BE49-F238E27FC236}">
                    <a16:creationId xmlns:a16="http://schemas.microsoft.com/office/drawing/2014/main" id="{928B6795-FF31-4015-B8A0-A4938249591D}"/>
                  </a:ext>
                </a:extLst>
              </p:cNvPr>
              <p:cNvSpPr/>
              <p:nvPr/>
            </p:nvSpPr>
            <p:spPr bwMode="auto">
              <a:xfrm>
                <a:off x="1546247" y="2614080"/>
                <a:ext cx="63498" cy="253999"/>
              </a:xfrm>
              <a:prstGeom prst="rect">
                <a:avLst/>
              </a:prstGeom>
              <a:solidFill>
                <a:srgbClr val="92D050"/>
              </a:solidFill>
              <a:ln w="12700" cap="flat" cmpd="sng" algn="ctr">
                <a:solidFill>
                  <a:srgbClr val="FF0000"/>
                </a:solidFill>
                <a:prstDash val="solid"/>
                <a:miter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sp>
          <p:sp>
            <p:nvSpPr>
              <p:cNvPr id="129" name="Rectangle 128">
                <a:extLst>
                  <a:ext uri="{FF2B5EF4-FFF2-40B4-BE49-F238E27FC236}">
                    <a16:creationId xmlns:a16="http://schemas.microsoft.com/office/drawing/2014/main" id="{1EE8D8E8-3FE2-47D0-9F06-86B50608C6B8}"/>
                  </a:ext>
                </a:extLst>
              </p:cNvPr>
              <p:cNvSpPr/>
              <p:nvPr/>
            </p:nvSpPr>
            <p:spPr bwMode="auto">
              <a:xfrm>
                <a:off x="1652079" y="1979079"/>
                <a:ext cx="63498" cy="253999"/>
              </a:xfrm>
              <a:prstGeom prst="rect">
                <a:avLst/>
              </a:prstGeom>
              <a:solidFill>
                <a:srgbClr val="92D050"/>
              </a:solidFill>
              <a:ln w="12700" cap="flat" cmpd="sng" algn="ctr">
                <a:solidFill>
                  <a:srgbClr val="0070C0"/>
                </a:solidFill>
                <a:prstDash val="solid"/>
                <a:miter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sp>
          <p:sp>
            <p:nvSpPr>
              <p:cNvPr id="130" name="Rectangle 129">
                <a:extLst>
                  <a:ext uri="{FF2B5EF4-FFF2-40B4-BE49-F238E27FC236}">
                    <a16:creationId xmlns:a16="http://schemas.microsoft.com/office/drawing/2014/main" id="{35EF7938-A4F3-455B-901E-0571F8FB2466}"/>
                  </a:ext>
                </a:extLst>
              </p:cNvPr>
              <p:cNvSpPr/>
              <p:nvPr/>
            </p:nvSpPr>
            <p:spPr bwMode="auto">
              <a:xfrm>
                <a:off x="1969580" y="2614079"/>
                <a:ext cx="63498" cy="253999"/>
              </a:xfrm>
              <a:prstGeom prst="rect">
                <a:avLst/>
              </a:prstGeom>
              <a:solidFill>
                <a:srgbClr val="92D050"/>
              </a:solidFill>
              <a:ln w="12700" cap="flat" cmpd="sng" algn="ctr">
                <a:solidFill>
                  <a:srgbClr val="FF0000"/>
                </a:solidFill>
                <a:prstDash val="solid"/>
                <a:miter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sp>
          <p:sp>
            <p:nvSpPr>
              <p:cNvPr id="131" name="Rectangle 130">
                <a:extLst>
                  <a:ext uri="{FF2B5EF4-FFF2-40B4-BE49-F238E27FC236}">
                    <a16:creationId xmlns:a16="http://schemas.microsoft.com/office/drawing/2014/main" id="{2F0AE6FA-85ED-4086-8813-F0E5726F5589}"/>
                  </a:ext>
                </a:extLst>
              </p:cNvPr>
              <p:cNvSpPr/>
              <p:nvPr/>
            </p:nvSpPr>
            <p:spPr bwMode="auto">
              <a:xfrm>
                <a:off x="2128328" y="1979079"/>
                <a:ext cx="63498" cy="253999"/>
              </a:xfrm>
              <a:prstGeom prst="rect">
                <a:avLst/>
              </a:prstGeom>
              <a:solidFill>
                <a:srgbClr val="92D050"/>
              </a:solidFill>
              <a:ln w="12700" cap="flat" cmpd="sng" algn="ctr">
                <a:solidFill>
                  <a:srgbClr val="0070C0"/>
                </a:solidFill>
                <a:prstDash val="solid"/>
                <a:miter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sp>
          <p:sp>
            <p:nvSpPr>
              <p:cNvPr id="132" name="Rectangle 131">
                <a:extLst>
                  <a:ext uri="{FF2B5EF4-FFF2-40B4-BE49-F238E27FC236}">
                    <a16:creationId xmlns:a16="http://schemas.microsoft.com/office/drawing/2014/main" id="{742E90E9-35FE-44A9-A1C1-6A36BAA19202}"/>
                  </a:ext>
                </a:extLst>
              </p:cNvPr>
              <p:cNvSpPr/>
              <p:nvPr/>
            </p:nvSpPr>
            <p:spPr bwMode="auto">
              <a:xfrm>
                <a:off x="2287079" y="2614079"/>
                <a:ext cx="63498" cy="253999"/>
              </a:xfrm>
              <a:prstGeom prst="rect">
                <a:avLst/>
              </a:prstGeom>
              <a:solidFill>
                <a:srgbClr val="92D050"/>
              </a:solidFill>
              <a:ln w="12700" cap="flat" cmpd="sng" algn="ctr">
                <a:solidFill>
                  <a:srgbClr val="FF0000"/>
                </a:solidFill>
                <a:prstDash val="solid"/>
                <a:miter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sp>
          <p:sp>
            <p:nvSpPr>
              <p:cNvPr id="133" name="Rectangle 132">
                <a:extLst>
                  <a:ext uri="{FF2B5EF4-FFF2-40B4-BE49-F238E27FC236}">
                    <a16:creationId xmlns:a16="http://schemas.microsoft.com/office/drawing/2014/main" id="{01266B66-E3B5-456F-9263-77BBF61D78DE}"/>
                  </a:ext>
                </a:extLst>
              </p:cNvPr>
              <p:cNvSpPr/>
              <p:nvPr/>
            </p:nvSpPr>
            <p:spPr bwMode="auto">
              <a:xfrm>
                <a:off x="2339994" y="1979079"/>
                <a:ext cx="63498" cy="253999"/>
              </a:xfrm>
              <a:prstGeom prst="rect">
                <a:avLst/>
              </a:prstGeom>
              <a:solidFill>
                <a:srgbClr val="92D050"/>
              </a:solidFill>
              <a:ln w="12700" cap="flat" cmpd="sng" algn="ctr">
                <a:solidFill>
                  <a:srgbClr val="0070C0"/>
                </a:solidFill>
                <a:prstDash val="solid"/>
                <a:miter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sp>
          <p:sp>
            <p:nvSpPr>
              <p:cNvPr id="134" name="Rectangle 133">
                <a:extLst>
                  <a:ext uri="{FF2B5EF4-FFF2-40B4-BE49-F238E27FC236}">
                    <a16:creationId xmlns:a16="http://schemas.microsoft.com/office/drawing/2014/main" id="{B79BB1F2-508D-4A7F-BE57-20AB2450FBE2}"/>
                  </a:ext>
                </a:extLst>
              </p:cNvPr>
              <p:cNvSpPr/>
              <p:nvPr/>
            </p:nvSpPr>
            <p:spPr bwMode="auto">
              <a:xfrm>
                <a:off x="2604577" y="2614079"/>
                <a:ext cx="63498" cy="253999"/>
              </a:xfrm>
              <a:prstGeom prst="rect">
                <a:avLst/>
              </a:prstGeom>
              <a:solidFill>
                <a:srgbClr val="7030A0"/>
              </a:solidFill>
              <a:ln w="12700" cap="flat" cmpd="sng" algn="ctr">
                <a:solidFill>
                  <a:srgbClr val="FF0000"/>
                </a:solidFill>
                <a:prstDash val="solid"/>
                <a:miter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sp>
          <p:sp>
            <p:nvSpPr>
              <p:cNvPr id="135" name="Rectangle 134">
                <a:extLst>
                  <a:ext uri="{FF2B5EF4-FFF2-40B4-BE49-F238E27FC236}">
                    <a16:creationId xmlns:a16="http://schemas.microsoft.com/office/drawing/2014/main" id="{D9AC57BA-7BC7-4CF7-8399-72E56F59519D}"/>
                  </a:ext>
                </a:extLst>
              </p:cNvPr>
              <p:cNvSpPr/>
              <p:nvPr/>
            </p:nvSpPr>
            <p:spPr bwMode="auto">
              <a:xfrm>
                <a:off x="2922077" y="1979079"/>
                <a:ext cx="63498" cy="253999"/>
              </a:xfrm>
              <a:prstGeom prst="rect">
                <a:avLst/>
              </a:prstGeom>
              <a:solidFill>
                <a:srgbClr val="92D050"/>
              </a:solidFill>
              <a:ln w="12700" cap="flat" cmpd="sng" algn="ctr">
                <a:solidFill>
                  <a:srgbClr val="0070C0"/>
                </a:solidFill>
                <a:prstDash val="solid"/>
                <a:miter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sp>
          <p:sp>
            <p:nvSpPr>
              <p:cNvPr id="136" name="Rectangle 135">
                <a:extLst>
                  <a:ext uri="{FF2B5EF4-FFF2-40B4-BE49-F238E27FC236}">
                    <a16:creationId xmlns:a16="http://schemas.microsoft.com/office/drawing/2014/main" id="{6C54F3E2-CA6A-48CB-B8C1-7A2870B66615}"/>
                  </a:ext>
                </a:extLst>
              </p:cNvPr>
              <p:cNvSpPr/>
              <p:nvPr/>
            </p:nvSpPr>
            <p:spPr bwMode="auto">
              <a:xfrm>
                <a:off x="3133744" y="2614079"/>
                <a:ext cx="63498" cy="253999"/>
              </a:xfrm>
              <a:prstGeom prst="rect">
                <a:avLst/>
              </a:prstGeom>
              <a:solidFill>
                <a:srgbClr val="7030A0"/>
              </a:solidFill>
              <a:ln w="12700" cap="flat" cmpd="sng" algn="ctr">
                <a:solidFill>
                  <a:srgbClr val="FF0000"/>
                </a:solidFill>
                <a:prstDash val="solid"/>
                <a:miter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/>
              <a:lstStyle/>
              <a:p>
                <a:pPr>
                  <a:defRPr/>
                </a:pPr>
                <a:endParaRPr/>
              </a:p>
            </p:txBody>
          </p:sp>
          <p:sp>
            <p:nvSpPr>
              <p:cNvPr id="137" name="Rectangle 136">
                <a:extLst>
                  <a:ext uri="{FF2B5EF4-FFF2-40B4-BE49-F238E27FC236}">
                    <a16:creationId xmlns:a16="http://schemas.microsoft.com/office/drawing/2014/main" id="{1A1E520A-2C36-42D8-857F-96BB2614ECAD}"/>
                  </a:ext>
                </a:extLst>
              </p:cNvPr>
              <p:cNvSpPr/>
              <p:nvPr/>
            </p:nvSpPr>
            <p:spPr bwMode="auto">
              <a:xfrm>
                <a:off x="3239576" y="1979079"/>
                <a:ext cx="63498" cy="253999"/>
              </a:xfrm>
              <a:prstGeom prst="rect">
                <a:avLst/>
              </a:prstGeom>
              <a:solidFill>
                <a:srgbClr val="7030A0"/>
              </a:solidFill>
              <a:ln w="12700" cap="flat" cmpd="sng" algn="ctr">
                <a:solidFill>
                  <a:srgbClr val="0070C0"/>
                </a:solidFill>
                <a:prstDash val="solid"/>
                <a:miter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sp>
          <p:sp>
            <p:nvSpPr>
              <p:cNvPr id="138" name="Rectangle 137">
                <a:extLst>
                  <a:ext uri="{FF2B5EF4-FFF2-40B4-BE49-F238E27FC236}">
                    <a16:creationId xmlns:a16="http://schemas.microsoft.com/office/drawing/2014/main" id="{DCF9C2FD-A652-4316-9F16-91328C5F8686}"/>
                  </a:ext>
                </a:extLst>
              </p:cNvPr>
              <p:cNvSpPr/>
              <p:nvPr/>
            </p:nvSpPr>
            <p:spPr bwMode="auto">
              <a:xfrm>
                <a:off x="3451243" y="2614079"/>
                <a:ext cx="63498" cy="253999"/>
              </a:xfrm>
              <a:prstGeom prst="rect">
                <a:avLst/>
              </a:prstGeom>
              <a:solidFill>
                <a:srgbClr val="7030A0"/>
              </a:solidFill>
              <a:ln w="12700" cap="flat" cmpd="sng" algn="ctr">
                <a:solidFill>
                  <a:srgbClr val="FF0000"/>
                </a:solidFill>
                <a:prstDash val="solid"/>
                <a:miter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/>
              <a:lstStyle/>
              <a:p>
                <a:pPr>
                  <a:defRPr/>
                </a:pPr>
                <a:endParaRPr/>
              </a:p>
            </p:txBody>
          </p:sp>
          <p:sp>
            <p:nvSpPr>
              <p:cNvPr id="139" name="Rectangle 138">
                <a:extLst>
                  <a:ext uri="{FF2B5EF4-FFF2-40B4-BE49-F238E27FC236}">
                    <a16:creationId xmlns:a16="http://schemas.microsoft.com/office/drawing/2014/main" id="{31A1AB5E-3C2D-4BA9-AB2D-914FC545EEF9}"/>
                  </a:ext>
                </a:extLst>
              </p:cNvPr>
              <p:cNvSpPr/>
              <p:nvPr/>
            </p:nvSpPr>
            <p:spPr bwMode="auto">
              <a:xfrm>
                <a:off x="3927492" y="1979079"/>
                <a:ext cx="63498" cy="253999"/>
              </a:xfrm>
              <a:prstGeom prst="rect">
                <a:avLst/>
              </a:prstGeom>
              <a:solidFill>
                <a:srgbClr val="7030A0"/>
              </a:solidFill>
              <a:ln w="12700" cap="flat" cmpd="sng" algn="ctr">
                <a:solidFill>
                  <a:srgbClr val="0070C0"/>
                </a:solidFill>
                <a:prstDash val="solid"/>
                <a:miter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sp>
        </p:grpSp>
        <p:sp>
          <p:nvSpPr>
            <p:cNvPr id="140" name="TextBox 139">
              <a:extLst>
                <a:ext uri="{FF2B5EF4-FFF2-40B4-BE49-F238E27FC236}">
                  <a16:creationId xmlns:a16="http://schemas.microsoft.com/office/drawing/2014/main" id="{9DFD9C64-8E5F-461A-88BE-009591B693BD}"/>
                </a:ext>
              </a:extLst>
            </p:cNvPr>
            <p:cNvSpPr txBox="1"/>
            <p:nvPr/>
          </p:nvSpPr>
          <p:spPr>
            <a:xfrm>
              <a:off x="2207568" y="1486580"/>
              <a:ext cx="346570" cy="67710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solidFill>
                    <a:schemeClr val="tx2"/>
                  </a:solidFill>
                </a:rPr>
                <a:t>B1</a:t>
              </a:r>
            </a:p>
            <a:p>
              <a:endParaRPr lang="en-US" sz="1400" dirty="0">
                <a:solidFill>
                  <a:schemeClr val="tx2"/>
                </a:solidFill>
              </a:endParaRPr>
            </a:p>
            <a:p>
              <a:r>
                <a:rPr lang="en-US" sz="1200" dirty="0">
                  <a:solidFill>
                    <a:srgbClr val="FF0000"/>
                  </a:solidFill>
                </a:rPr>
                <a:t>B2</a:t>
              </a:r>
            </a:p>
          </p:txBody>
        </p:sp>
        <p:sp>
          <p:nvSpPr>
            <p:cNvPr id="185" name="Rectangle 184">
              <a:extLst>
                <a:ext uri="{FF2B5EF4-FFF2-40B4-BE49-F238E27FC236}">
                  <a16:creationId xmlns:a16="http://schemas.microsoft.com/office/drawing/2014/main" id="{E01F9CEC-6209-47D9-8ABE-F76A06E457C1}"/>
                </a:ext>
              </a:extLst>
            </p:cNvPr>
            <p:cNvSpPr/>
            <p:nvPr/>
          </p:nvSpPr>
          <p:spPr>
            <a:xfrm>
              <a:off x="2850218" y="1666918"/>
              <a:ext cx="797510" cy="307363"/>
            </a:xfrm>
            <a:prstGeom prst="rect">
              <a:avLst/>
            </a:prstGeom>
            <a:solidFill>
              <a:schemeClr val="tx2">
                <a:lumMod val="60000"/>
                <a:lumOff val="40000"/>
                <a:alpha val="55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6" name="Rectangle 185">
              <a:extLst>
                <a:ext uri="{FF2B5EF4-FFF2-40B4-BE49-F238E27FC236}">
                  <a16:creationId xmlns:a16="http://schemas.microsoft.com/office/drawing/2014/main" id="{B73DCF40-A3B5-4F43-9E24-FC136B478A19}"/>
                </a:ext>
              </a:extLst>
            </p:cNvPr>
            <p:cNvSpPr/>
            <p:nvPr/>
          </p:nvSpPr>
          <p:spPr>
            <a:xfrm>
              <a:off x="3719736" y="1666918"/>
              <a:ext cx="1224136" cy="307363"/>
            </a:xfrm>
            <a:prstGeom prst="rect">
              <a:avLst/>
            </a:prstGeom>
            <a:solidFill>
              <a:srgbClr val="92D050">
                <a:alpha val="55000"/>
              </a:srgb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7" name="Rectangle 186">
              <a:extLst>
                <a:ext uri="{FF2B5EF4-FFF2-40B4-BE49-F238E27FC236}">
                  <a16:creationId xmlns:a16="http://schemas.microsoft.com/office/drawing/2014/main" id="{F1BDF6BC-031B-49EF-B849-96A94F7BE137}"/>
                </a:ext>
              </a:extLst>
            </p:cNvPr>
            <p:cNvSpPr/>
            <p:nvPr/>
          </p:nvSpPr>
          <p:spPr>
            <a:xfrm>
              <a:off x="5087888" y="1666917"/>
              <a:ext cx="888733" cy="307364"/>
            </a:xfrm>
            <a:prstGeom prst="rect">
              <a:avLst/>
            </a:prstGeom>
            <a:solidFill>
              <a:srgbClr val="7030A0">
                <a:alpha val="55000"/>
              </a:srgb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8" name="TextBox 187">
              <a:extLst>
                <a:ext uri="{FF2B5EF4-FFF2-40B4-BE49-F238E27FC236}">
                  <a16:creationId xmlns:a16="http://schemas.microsoft.com/office/drawing/2014/main" id="{0B6383C3-D137-4642-95B6-A9898DD3AF94}"/>
                </a:ext>
              </a:extLst>
            </p:cNvPr>
            <p:cNvSpPr txBox="1"/>
            <p:nvPr/>
          </p:nvSpPr>
          <p:spPr>
            <a:xfrm rot="16200000">
              <a:off x="2350355" y="2028745"/>
              <a:ext cx="359963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600" dirty="0"/>
                <a:t>LIC</a:t>
              </a:r>
            </a:p>
          </p:txBody>
        </p:sp>
      </p:grpSp>
      <p:sp>
        <p:nvSpPr>
          <p:cNvPr id="189" name="TextBox 188">
            <a:extLst>
              <a:ext uri="{FF2B5EF4-FFF2-40B4-BE49-F238E27FC236}">
                <a16:creationId xmlns:a16="http://schemas.microsoft.com/office/drawing/2014/main" id="{92E8D686-A9DA-4843-B614-0E03248E2FCF}"/>
              </a:ext>
            </a:extLst>
          </p:cNvPr>
          <p:cNvSpPr txBox="1"/>
          <p:nvPr/>
        </p:nvSpPr>
        <p:spPr>
          <a:xfrm>
            <a:off x="1769460" y="5877272"/>
            <a:ext cx="446788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Single multiwire cable per module </a:t>
            </a:r>
          </a:p>
          <a:p>
            <a:r>
              <a:rPr lang="en-US" sz="1200" dirty="0"/>
              <a:t>One BLECF or BLEIC module accepts 8 channels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F70B688B-0418-986F-9B41-8ACE988CBAF2}"/>
              </a:ext>
            </a:extLst>
          </p:cNvPr>
          <p:cNvGrpSpPr/>
          <p:nvPr/>
        </p:nvGrpSpPr>
        <p:grpSpPr>
          <a:xfrm>
            <a:off x="104796" y="3212976"/>
            <a:ext cx="6729551" cy="2579605"/>
            <a:chOff x="104796" y="3553825"/>
            <a:chExt cx="6729551" cy="2579605"/>
          </a:xfrm>
        </p:grpSpPr>
        <p:grpSp>
          <p:nvGrpSpPr>
            <p:cNvPr id="60" name="Group 59">
              <a:extLst>
                <a:ext uri="{FF2B5EF4-FFF2-40B4-BE49-F238E27FC236}">
                  <a16:creationId xmlns:a16="http://schemas.microsoft.com/office/drawing/2014/main" id="{5D029963-6A92-4498-A25A-9514C4B5A7E0}"/>
                </a:ext>
              </a:extLst>
            </p:cNvPr>
            <p:cNvGrpSpPr/>
            <p:nvPr/>
          </p:nvGrpSpPr>
          <p:grpSpPr bwMode="auto">
            <a:xfrm>
              <a:off x="454134" y="4206310"/>
              <a:ext cx="6380213" cy="1488019"/>
              <a:chOff x="0" y="0"/>
              <a:chExt cx="6380213" cy="1488019"/>
            </a:xfrm>
          </p:grpSpPr>
          <p:sp>
            <p:nvSpPr>
              <p:cNvPr id="61" name="Rectangle 60">
                <a:extLst>
                  <a:ext uri="{FF2B5EF4-FFF2-40B4-BE49-F238E27FC236}">
                    <a16:creationId xmlns:a16="http://schemas.microsoft.com/office/drawing/2014/main" id="{14032410-CEBA-4295-9E07-B2D72B88DBA0}"/>
                  </a:ext>
                </a:extLst>
              </p:cNvPr>
              <p:cNvSpPr/>
              <p:nvPr/>
            </p:nvSpPr>
            <p:spPr bwMode="auto">
              <a:xfrm>
                <a:off x="5033707" y="274355"/>
                <a:ext cx="712236" cy="300244"/>
              </a:xfrm>
              <a:prstGeom prst="rect">
                <a:avLst/>
              </a:prstGeom>
              <a:noFill/>
              <a:ln w="12700" cap="flat" cmpd="sng" algn="ctr">
                <a:solidFill>
                  <a:schemeClr val="tx1"/>
                </a:solidFill>
                <a:prstDash val="solid"/>
                <a:miter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sp>
          <p:sp>
            <p:nvSpPr>
              <p:cNvPr id="62" name="Rectangle 61">
                <a:extLst>
                  <a:ext uri="{FF2B5EF4-FFF2-40B4-BE49-F238E27FC236}">
                    <a16:creationId xmlns:a16="http://schemas.microsoft.com/office/drawing/2014/main" id="{18FFA7D0-1E6A-40EC-96A2-792F19ECDEF4}"/>
                  </a:ext>
                </a:extLst>
              </p:cNvPr>
              <p:cNvSpPr/>
              <p:nvPr/>
            </p:nvSpPr>
            <p:spPr bwMode="auto">
              <a:xfrm>
                <a:off x="3353225" y="274355"/>
                <a:ext cx="911085" cy="300243"/>
              </a:xfrm>
              <a:prstGeom prst="rect">
                <a:avLst/>
              </a:prstGeom>
              <a:noFill/>
              <a:ln w="12700" cap="flat" cmpd="sng" algn="ctr">
                <a:solidFill>
                  <a:schemeClr val="tx1"/>
                </a:solidFill>
                <a:prstDash val="solid"/>
                <a:miter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sp>
          <p:sp>
            <p:nvSpPr>
              <p:cNvPr id="63" name="Rectangle 62">
                <a:extLst>
                  <a:ext uri="{FF2B5EF4-FFF2-40B4-BE49-F238E27FC236}">
                    <a16:creationId xmlns:a16="http://schemas.microsoft.com/office/drawing/2014/main" id="{92171818-FCE9-4B68-8AB1-562D12649B11}"/>
                  </a:ext>
                </a:extLst>
              </p:cNvPr>
              <p:cNvSpPr/>
              <p:nvPr/>
            </p:nvSpPr>
            <p:spPr bwMode="auto">
              <a:xfrm>
                <a:off x="4353350" y="274355"/>
                <a:ext cx="596576" cy="300243"/>
              </a:xfrm>
              <a:prstGeom prst="rect">
                <a:avLst/>
              </a:prstGeom>
              <a:noFill/>
              <a:ln w="12700" cap="flat" cmpd="sng" algn="ctr">
                <a:solidFill>
                  <a:schemeClr val="tx1"/>
                </a:solidFill>
                <a:prstDash val="solid"/>
                <a:miter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sp>
          <p:sp>
            <p:nvSpPr>
              <p:cNvPr id="64" name="Rectangle 63">
                <a:extLst>
                  <a:ext uri="{FF2B5EF4-FFF2-40B4-BE49-F238E27FC236}">
                    <a16:creationId xmlns:a16="http://schemas.microsoft.com/office/drawing/2014/main" id="{4EDCA571-4FCB-4905-A00E-AC294EBB5030}"/>
                  </a:ext>
                </a:extLst>
              </p:cNvPr>
              <p:cNvSpPr/>
              <p:nvPr/>
            </p:nvSpPr>
            <p:spPr bwMode="auto">
              <a:xfrm>
                <a:off x="2359904" y="274355"/>
                <a:ext cx="911085" cy="300243"/>
              </a:xfrm>
              <a:prstGeom prst="rect">
                <a:avLst/>
              </a:prstGeom>
              <a:noFill/>
              <a:ln w="12700" cap="flat" cmpd="sng" algn="ctr">
                <a:solidFill>
                  <a:schemeClr val="tx1"/>
                </a:solidFill>
                <a:prstDash val="solid"/>
                <a:miter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sp>
          <p:sp>
            <p:nvSpPr>
              <p:cNvPr id="65" name="Rectangle 64">
                <a:extLst>
                  <a:ext uri="{FF2B5EF4-FFF2-40B4-BE49-F238E27FC236}">
                    <a16:creationId xmlns:a16="http://schemas.microsoft.com/office/drawing/2014/main" id="{8CD71919-D6F0-40F9-9B37-343C2D4F5ED2}"/>
                  </a:ext>
                </a:extLst>
              </p:cNvPr>
              <p:cNvSpPr/>
              <p:nvPr/>
            </p:nvSpPr>
            <p:spPr bwMode="auto">
              <a:xfrm>
                <a:off x="1373386" y="274355"/>
                <a:ext cx="911085" cy="300243"/>
              </a:xfrm>
              <a:prstGeom prst="rect">
                <a:avLst/>
              </a:prstGeom>
              <a:noFill/>
              <a:ln w="12700" cap="flat" cmpd="sng" algn="ctr">
                <a:solidFill>
                  <a:schemeClr val="tx1"/>
                </a:solidFill>
                <a:prstDash val="solid"/>
                <a:miter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sp>
          <p:sp>
            <p:nvSpPr>
              <p:cNvPr id="66" name="Rectangle 65">
                <a:extLst>
                  <a:ext uri="{FF2B5EF4-FFF2-40B4-BE49-F238E27FC236}">
                    <a16:creationId xmlns:a16="http://schemas.microsoft.com/office/drawing/2014/main" id="{3D1A79DE-A1EF-4314-A01E-7D393F2E2FA5}"/>
                  </a:ext>
                </a:extLst>
              </p:cNvPr>
              <p:cNvSpPr/>
              <p:nvPr/>
            </p:nvSpPr>
            <p:spPr bwMode="auto">
              <a:xfrm>
                <a:off x="5795707" y="274355"/>
                <a:ext cx="453701" cy="300243"/>
              </a:xfrm>
              <a:prstGeom prst="rect">
                <a:avLst/>
              </a:prstGeom>
              <a:noFill/>
              <a:ln w="12700" cap="flat" cmpd="sng" algn="ctr">
                <a:solidFill>
                  <a:schemeClr val="bg1">
                    <a:lumMod val="65098"/>
                  </a:schemeClr>
                </a:solidFill>
                <a:prstDash val="solid"/>
                <a:miter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sp>
          <p:sp>
            <p:nvSpPr>
              <p:cNvPr id="67" name="Rectangle 66">
                <a:extLst>
                  <a:ext uri="{FF2B5EF4-FFF2-40B4-BE49-F238E27FC236}">
                    <a16:creationId xmlns:a16="http://schemas.microsoft.com/office/drawing/2014/main" id="{D6C06D7C-93AA-4B0A-A40E-7F049E682664}"/>
                  </a:ext>
                </a:extLst>
              </p:cNvPr>
              <p:cNvSpPr/>
              <p:nvPr/>
            </p:nvSpPr>
            <p:spPr bwMode="auto">
              <a:xfrm>
                <a:off x="373261" y="274355"/>
                <a:ext cx="911085" cy="300243"/>
              </a:xfrm>
              <a:prstGeom prst="rect">
                <a:avLst/>
              </a:prstGeom>
              <a:noFill/>
              <a:ln w="12700" cap="flat" cmpd="sng" algn="ctr">
                <a:solidFill>
                  <a:schemeClr val="tx1"/>
                </a:solidFill>
                <a:prstDash val="solid"/>
                <a:miter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sp>
          <p:sp>
            <p:nvSpPr>
              <p:cNvPr id="68" name="Rectangle 67">
                <a:extLst>
                  <a:ext uri="{FF2B5EF4-FFF2-40B4-BE49-F238E27FC236}">
                    <a16:creationId xmlns:a16="http://schemas.microsoft.com/office/drawing/2014/main" id="{D262A8F9-0491-440A-A0C4-767E9640C6A9}"/>
                  </a:ext>
                </a:extLst>
              </p:cNvPr>
              <p:cNvSpPr/>
              <p:nvPr/>
            </p:nvSpPr>
            <p:spPr bwMode="auto">
              <a:xfrm>
                <a:off x="1584296" y="313994"/>
                <a:ext cx="651005" cy="212980"/>
              </a:xfrm>
              <a:prstGeom prst="rect">
                <a:avLst/>
              </a:prstGeom>
              <a:noFill/>
              <a:ln w="12700" cap="flat" cmpd="sng" algn="ctr">
                <a:solidFill>
                  <a:schemeClr val="tx1"/>
                </a:solidFill>
                <a:prstDash val="solid"/>
                <a:miter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sp>
          <p:sp>
            <p:nvSpPr>
              <p:cNvPr id="69" name="Rectangle 68">
                <a:extLst>
                  <a:ext uri="{FF2B5EF4-FFF2-40B4-BE49-F238E27FC236}">
                    <a16:creationId xmlns:a16="http://schemas.microsoft.com/office/drawing/2014/main" id="{5296E410-FE08-415F-B1E8-4FC512502E99}"/>
                  </a:ext>
                </a:extLst>
              </p:cNvPr>
              <p:cNvSpPr/>
              <p:nvPr/>
            </p:nvSpPr>
            <p:spPr bwMode="auto">
              <a:xfrm>
                <a:off x="856314" y="313993"/>
                <a:ext cx="372058" cy="212978"/>
              </a:xfrm>
              <a:prstGeom prst="rect">
                <a:avLst/>
              </a:prstGeom>
              <a:noFill/>
              <a:ln w="12700" cap="flat" cmpd="sng" algn="ctr">
                <a:solidFill>
                  <a:schemeClr val="tx1"/>
                </a:solidFill>
                <a:prstDash val="solid"/>
                <a:miter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sp>
          <p:sp>
            <p:nvSpPr>
              <p:cNvPr id="70" name="Rectangle 69">
                <a:extLst>
                  <a:ext uri="{FF2B5EF4-FFF2-40B4-BE49-F238E27FC236}">
                    <a16:creationId xmlns:a16="http://schemas.microsoft.com/office/drawing/2014/main" id="{DB9B2ADE-3A15-434A-AAE7-A7ECD71B5012}"/>
                  </a:ext>
                </a:extLst>
              </p:cNvPr>
              <p:cNvSpPr/>
              <p:nvPr/>
            </p:nvSpPr>
            <p:spPr bwMode="auto">
              <a:xfrm>
                <a:off x="441296" y="313993"/>
                <a:ext cx="372058" cy="212978"/>
              </a:xfrm>
              <a:prstGeom prst="rect">
                <a:avLst/>
              </a:prstGeom>
              <a:noFill/>
              <a:ln w="12700" cap="flat" cmpd="sng" algn="ctr">
                <a:solidFill>
                  <a:schemeClr val="tx1"/>
                </a:solidFill>
                <a:prstDash val="solid"/>
                <a:miter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sp>
          <p:sp>
            <p:nvSpPr>
              <p:cNvPr id="71" name="Rectangle 70">
                <a:extLst>
                  <a:ext uri="{FF2B5EF4-FFF2-40B4-BE49-F238E27FC236}">
                    <a16:creationId xmlns:a16="http://schemas.microsoft.com/office/drawing/2014/main" id="{A92B5847-4627-497F-9EF9-E3E025B9A1A7}"/>
                  </a:ext>
                </a:extLst>
              </p:cNvPr>
              <p:cNvSpPr/>
              <p:nvPr/>
            </p:nvSpPr>
            <p:spPr bwMode="auto">
              <a:xfrm>
                <a:off x="2421135" y="313993"/>
                <a:ext cx="623791" cy="212978"/>
              </a:xfrm>
              <a:prstGeom prst="rect">
                <a:avLst/>
              </a:prstGeom>
              <a:noFill/>
              <a:ln w="12700" cap="flat" cmpd="sng" algn="ctr">
                <a:solidFill>
                  <a:schemeClr val="tx1"/>
                </a:solidFill>
                <a:prstDash val="solid"/>
                <a:miter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sp>
          <p:sp>
            <p:nvSpPr>
              <p:cNvPr id="72" name="Rectangle 71">
                <a:extLst>
                  <a:ext uri="{FF2B5EF4-FFF2-40B4-BE49-F238E27FC236}">
                    <a16:creationId xmlns:a16="http://schemas.microsoft.com/office/drawing/2014/main" id="{1A619343-5923-4438-BC6B-6415006D77D5}"/>
                  </a:ext>
                </a:extLst>
              </p:cNvPr>
              <p:cNvSpPr/>
              <p:nvPr/>
            </p:nvSpPr>
            <p:spPr bwMode="auto">
              <a:xfrm>
                <a:off x="3414457" y="313993"/>
                <a:ext cx="372058" cy="212978"/>
              </a:xfrm>
              <a:prstGeom prst="rect">
                <a:avLst/>
              </a:prstGeom>
              <a:noFill/>
              <a:ln w="12700" cap="flat" cmpd="sng" algn="ctr">
                <a:solidFill>
                  <a:schemeClr val="tx1"/>
                </a:solidFill>
                <a:prstDash val="solid"/>
                <a:miter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sp>
          <p:sp>
            <p:nvSpPr>
              <p:cNvPr id="73" name="Rectangle 72">
                <a:extLst>
                  <a:ext uri="{FF2B5EF4-FFF2-40B4-BE49-F238E27FC236}">
                    <a16:creationId xmlns:a16="http://schemas.microsoft.com/office/drawing/2014/main" id="{0859EE24-0DAB-4F65-A51E-FB322D9EA79C}"/>
                  </a:ext>
                </a:extLst>
              </p:cNvPr>
              <p:cNvSpPr/>
              <p:nvPr/>
            </p:nvSpPr>
            <p:spPr bwMode="auto">
              <a:xfrm>
                <a:off x="3829474" y="313993"/>
                <a:ext cx="372058" cy="212978"/>
              </a:xfrm>
              <a:prstGeom prst="rect">
                <a:avLst/>
              </a:prstGeom>
              <a:noFill/>
              <a:ln w="12700" cap="flat" cmpd="sng" algn="ctr">
                <a:solidFill>
                  <a:schemeClr val="tx1"/>
                </a:solidFill>
                <a:prstDash val="solid"/>
                <a:miter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sp>
          <p:sp>
            <p:nvSpPr>
              <p:cNvPr id="74" name="Rectangle 73">
                <a:extLst>
                  <a:ext uri="{FF2B5EF4-FFF2-40B4-BE49-F238E27FC236}">
                    <a16:creationId xmlns:a16="http://schemas.microsoft.com/office/drawing/2014/main" id="{3AFDD0CE-AF90-4E4B-A4E9-9EBFAA16F313}"/>
                  </a:ext>
                </a:extLst>
              </p:cNvPr>
              <p:cNvSpPr/>
              <p:nvPr/>
            </p:nvSpPr>
            <p:spPr bwMode="auto">
              <a:xfrm>
                <a:off x="1421009" y="313993"/>
                <a:ext cx="113523" cy="212978"/>
              </a:xfrm>
              <a:prstGeom prst="rect">
                <a:avLst/>
              </a:prstGeom>
              <a:noFill/>
              <a:ln w="12700" cap="flat" cmpd="sng" algn="ctr">
                <a:solidFill>
                  <a:srgbClr val="92D050"/>
                </a:solidFill>
                <a:prstDash val="solid"/>
                <a:miter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sp>
          <p:sp>
            <p:nvSpPr>
              <p:cNvPr id="75" name="Rectangle 74">
                <a:extLst>
                  <a:ext uri="{FF2B5EF4-FFF2-40B4-BE49-F238E27FC236}">
                    <a16:creationId xmlns:a16="http://schemas.microsoft.com/office/drawing/2014/main" id="{B8B6B0D4-8A6E-4223-A07F-40B2BB419BB6}"/>
                  </a:ext>
                </a:extLst>
              </p:cNvPr>
              <p:cNvSpPr/>
              <p:nvPr/>
            </p:nvSpPr>
            <p:spPr bwMode="auto">
              <a:xfrm>
                <a:off x="3101492" y="313993"/>
                <a:ext cx="113523" cy="212978"/>
              </a:xfrm>
              <a:prstGeom prst="rect">
                <a:avLst/>
              </a:prstGeom>
              <a:noFill/>
              <a:ln w="12700" cap="flat" cmpd="sng" algn="ctr">
                <a:solidFill>
                  <a:srgbClr val="92D050"/>
                </a:solidFill>
                <a:prstDash val="solid"/>
                <a:miter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sp>
          <p:sp>
            <p:nvSpPr>
              <p:cNvPr id="76" name="Rectangle 75">
                <a:extLst>
                  <a:ext uri="{FF2B5EF4-FFF2-40B4-BE49-F238E27FC236}">
                    <a16:creationId xmlns:a16="http://schemas.microsoft.com/office/drawing/2014/main" id="{ACC3A76E-0490-4C61-87EE-0470B7D4EC58}"/>
                  </a:ext>
                </a:extLst>
              </p:cNvPr>
              <p:cNvSpPr/>
              <p:nvPr/>
            </p:nvSpPr>
            <p:spPr bwMode="auto">
              <a:xfrm>
                <a:off x="4400974" y="313993"/>
                <a:ext cx="201970" cy="212978"/>
              </a:xfrm>
              <a:prstGeom prst="rect">
                <a:avLst/>
              </a:prstGeom>
              <a:noFill/>
              <a:ln w="12700" cap="flat" cmpd="sng" algn="ctr">
                <a:solidFill>
                  <a:srgbClr val="92D050"/>
                </a:solidFill>
                <a:prstDash val="solid"/>
                <a:miter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sp>
          <p:sp>
            <p:nvSpPr>
              <p:cNvPr id="77" name="Rectangle 76">
                <a:extLst>
                  <a:ext uri="{FF2B5EF4-FFF2-40B4-BE49-F238E27FC236}">
                    <a16:creationId xmlns:a16="http://schemas.microsoft.com/office/drawing/2014/main" id="{5DDF632A-DAAB-4DBA-B23B-2A90248EE3E5}"/>
                  </a:ext>
                </a:extLst>
              </p:cNvPr>
              <p:cNvSpPr/>
              <p:nvPr/>
            </p:nvSpPr>
            <p:spPr bwMode="auto">
              <a:xfrm>
                <a:off x="4652706" y="313993"/>
                <a:ext cx="72702" cy="212978"/>
              </a:xfrm>
              <a:prstGeom prst="rect">
                <a:avLst/>
              </a:prstGeom>
              <a:noFill/>
              <a:ln w="12700" cap="flat" cmpd="sng" algn="ctr">
                <a:solidFill>
                  <a:srgbClr val="FF0000"/>
                </a:solidFill>
                <a:prstDash val="solid"/>
                <a:miter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sp>
          <p:sp>
            <p:nvSpPr>
              <p:cNvPr id="78" name="Rectangle 77">
                <a:extLst>
                  <a:ext uri="{FF2B5EF4-FFF2-40B4-BE49-F238E27FC236}">
                    <a16:creationId xmlns:a16="http://schemas.microsoft.com/office/drawing/2014/main" id="{621C6F2F-36D9-446A-BAF8-ECB165ED1C18}"/>
                  </a:ext>
                </a:extLst>
              </p:cNvPr>
              <p:cNvSpPr/>
              <p:nvPr/>
            </p:nvSpPr>
            <p:spPr bwMode="auto">
              <a:xfrm>
                <a:off x="4720741" y="313993"/>
                <a:ext cx="45720" cy="212978"/>
              </a:xfrm>
              <a:prstGeom prst="rect">
                <a:avLst/>
              </a:prstGeom>
              <a:noFill/>
              <a:ln w="12700" cap="flat" cmpd="sng" algn="ctr">
                <a:solidFill>
                  <a:srgbClr val="FF0000"/>
                </a:solidFill>
                <a:prstDash val="solid"/>
                <a:miter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sp>
          <p:sp>
            <p:nvSpPr>
              <p:cNvPr id="79" name="Rectangle 78">
                <a:extLst>
                  <a:ext uri="{FF2B5EF4-FFF2-40B4-BE49-F238E27FC236}">
                    <a16:creationId xmlns:a16="http://schemas.microsoft.com/office/drawing/2014/main" id="{F825CDDC-FEDF-4607-8923-F55451075F4C}"/>
                  </a:ext>
                </a:extLst>
              </p:cNvPr>
              <p:cNvSpPr/>
              <p:nvPr/>
            </p:nvSpPr>
            <p:spPr bwMode="auto">
              <a:xfrm>
                <a:off x="4781973" y="313993"/>
                <a:ext cx="113525" cy="212978"/>
              </a:xfrm>
              <a:prstGeom prst="rect">
                <a:avLst/>
              </a:prstGeom>
              <a:solidFill>
                <a:srgbClr val="FF0000"/>
              </a:solidFill>
              <a:ln w="12700" cap="flat" cmpd="sng" algn="ctr">
                <a:solidFill>
                  <a:srgbClr val="FF0000"/>
                </a:solidFill>
                <a:prstDash val="solid"/>
                <a:miter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sp>
          <p:sp>
            <p:nvSpPr>
              <p:cNvPr id="80" name="Rectangle 79">
                <a:extLst>
                  <a:ext uri="{FF2B5EF4-FFF2-40B4-BE49-F238E27FC236}">
                    <a16:creationId xmlns:a16="http://schemas.microsoft.com/office/drawing/2014/main" id="{C6B43DA8-5D74-460C-BBCC-1492D5AD25DE}"/>
                  </a:ext>
                </a:extLst>
              </p:cNvPr>
              <p:cNvSpPr/>
              <p:nvPr/>
            </p:nvSpPr>
            <p:spPr bwMode="auto">
              <a:xfrm>
                <a:off x="5094938" y="313993"/>
                <a:ext cx="589774" cy="212978"/>
              </a:xfrm>
              <a:prstGeom prst="rect">
                <a:avLst/>
              </a:prstGeom>
              <a:noFill/>
              <a:ln w="12700" cap="flat" cmpd="sng" algn="ctr">
                <a:solidFill>
                  <a:srgbClr val="00B0F0"/>
                </a:solidFill>
                <a:prstDash val="solid"/>
                <a:miter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sp>
          <p:grpSp>
            <p:nvGrpSpPr>
              <p:cNvPr id="81" name="Group 80">
                <a:extLst>
                  <a:ext uri="{FF2B5EF4-FFF2-40B4-BE49-F238E27FC236}">
                    <a16:creationId xmlns:a16="http://schemas.microsoft.com/office/drawing/2014/main" id="{585B77B2-532B-493E-85A5-7E277F2115C7}"/>
                  </a:ext>
                </a:extLst>
              </p:cNvPr>
              <p:cNvGrpSpPr/>
              <p:nvPr/>
            </p:nvGrpSpPr>
            <p:grpSpPr bwMode="auto">
              <a:xfrm>
                <a:off x="144742" y="1206442"/>
                <a:ext cx="6235471" cy="129267"/>
                <a:chOff x="0" y="0"/>
                <a:chExt cx="6235471" cy="129267"/>
              </a:xfrm>
            </p:grpSpPr>
            <p:cxnSp>
              <p:nvCxnSpPr>
                <p:cNvPr id="107" name="Straight Connector 106">
                  <a:extLst>
                    <a:ext uri="{FF2B5EF4-FFF2-40B4-BE49-F238E27FC236}">
                      <a16:creationId xmlns:a16="http://schemas.microsoft.com/office/drawing/2014/main" id="{AD1C52EE-C975-49FC-86F0-C956FC10C17E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 flipV="1">
                  <a:off x="3400" y="0"/>
                  <a:ext cx="6232070" cy="0"/>
                </a:xfrm>
                <a:prstGeom prst="line">
                  <a:avLst/>
                </a:prstGeom>
              </p:spPr>
              <p:style>
                <a:lnRef idx="1">
                  <a:schemeClr val="accent1">
                    <a:shade val="50000"/>
                  </a:schemeClr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8" name="Straight Connector 107">
                  <a:extLst>
                    <a:ext uri="{FF2B5EF4-FFF2-40B4-BE49-F238E27FC236}">
                      <a16:creationId xmlns:a16="http://schemas.microsoft.com/office/drawing/2014/main" id="{BE46123E-CE0A-4A91-8D7E-7B32572DEC8A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 rot="16199932">
                  <a:off x="3400" y="0"/>
                  <a:ext cx="0" cy="0"/>
                </a:xfrm>
                <a:prstGeom prst="line">
                  <a:avLst/>
                </a:prstGeom>
              </p:spPr>
              <p:style>
                <a:lnRef idx="1">
                  <a:schemeClr val="accent1">
                    <a:shade val="50000"/>
                  </a:schemeClr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9" name="Straight Connector 108">
                  <a:extLst>
                    <a:ext uri="{FF2B5EF4-FFF2-40B4-BE49-F238E27FC236}">
                      <a16:creationId xmlns:a16="http://schemas.microsoft.com/office/drawing/2014/main" id="{4751B22C-E762-47A4-8064-17FAC337C910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 flipH="1">
                  <a:off x="0" y="0"/>
                  <a:ext cx="0" cy="129267"/>
                </a:xfrm>
                <a:prstGeom prst="line">
                  <a:avLst/>
                </a:prstGeom>
              </p:spPr>
              <p:style>
                <a:lnRef idx="1">
                  <a:schemeClr val="accent1">
                    <a:shade val="50000"/>
                  </a:schemeClr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0" name="Straight Connector 109">
                  <a:extLst>
                    <a:ext uri="{FF2B5EF4-FFF2-40B4-BE49-F238E27FC236}">
                      <a16:creationId xmlns:a16="http://schemas.microsoft.com/office/drawing/2014/main" id="{119CD1C1-2BAE-4191-BE00-A7DFF2152737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 flipH="1">
                  <a:off x="938925" y="0"/>
                  <a:ext cx="0" cy="129267"/>
                </a:xfrm>
                <a:prstGeom prst="line">
                  <a:avLst/>
                </a:prstGeom>
              </p:spPr>
              <p:style>
                <a:lnRef idx="1">
                  <a:schemeClr val="accent1">
                    <a:shade val="50000"/>
                  </a:schemeClr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1" name="Straight Connector 110">
                  <a:extLst>
                    <a:ext uri="{FF2B5EF4-FFF2-40B4-BE49-F238E27FC236}">
                      <a16:creationId xmlns:a16="http://schemas.microsoft.com/office/drawing/2014/main" id="{0FE7F127-E6B3-463D-BACB-B34BE721AEAD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 flipH="1">
                  <a:off x="1891391" y="0"/>
                  <a:ext cx="0" cy="129267"/>
                </a:xfrm>
                <a:prstGeom prst="line">
                  <a:avLst/>
                </a:prstGeom>
              </p:spPr>
              <p:style>
                <a:lnRef idx="1">
                  <a:schemeClr val="accent1">
                    <a:shade val="50000"/>
                  </a:schemeClr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2" name="Straight Connector 111">
                  <a:extLst>
                    <a:ext uri="{FF2B5EF4-FFF2-40B4-BE49-F238E27FC236}">
                      <a16:creationId xmlns:a16="http://schemas.microsoft.com/office/drawing/2014/main" id="{FF5104D7-789B-45EF-98A4-B16DCB905C62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 flipH="1">
                  <a:off x="2833686" y="0"/>
                  <a:ext cx="0" cy="129267"/>
                </a:xfrm>
                <a:prstGeom prst="line">
                  <a:avLst/>
                </a:prstGeom>
              </p:spPr>
              <p:style>
                <a:lnRef idx="1">
                  <a:schemeClr val="accent1">
                    <a:shade val="50000"/>
                  </a:schemeClr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3" name="Straight Connector 112">
                  <a:extLst>
                    <a:ext uri="{FF2B5EF4-FFF2-40B4-BE49-F238E27FC236}">
                      <a16:creationId xmlns:a16="http://schemas.microsoft.com/office/drawing/2014/main" id="{2713EEC9-41DA-4C2E-9A79-825267A2B66C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 flipH="1">
                  <a:off x="3787957" y="0"/>
                  <a:ext cx="0" cy="129267"/>
                </a:xfrm>
                <a:prstGeom prst="line">
                  <a:avLst/>
                </a:prstGeom>
              </p:spPr>
              <p:style>
                <a:lnRef idx="1">
                  <a:schemeClr val="accent1">
                    <a:shade val="50000"/>
                  </a:schemeClr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4" name="Straight Connector 113">
                  <a:extLst>
                    <a:ext uri="{FF2B5EF4-FFF2-40B4-BE49-F238E27FC236}">
                      <a16:creationId xmlns:a16="http://schemas.microsoft.com/office/drawing/2014/main" id="{0C3ED593-AE0A-4FA0-870D-45226042A5D0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 flipH="1">
                  <a:off x="4691945" y="0"/>
                  <a:ext cx="0" cy="129267"/>
                </a:xfrm>
                <a:prstGeom prst="line">
                  <a:avLst/>
                </a:prstGeom>
              </p:spPr>
              <p:style>
                <a:lnRef idx="1">
                  <a:schemeClr val="accent1">
                    <a:shade val="50000"/>
                  </a:schemeClr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5" name="Straight Connector 114">
                  <a:extLst>
                    <a:ext uri="{FF2B5EF4-FFF2-40B4-BE49-F238E27FC236}">
                      <a16:creationId xmlns:a16="http://schemas.microsoft.com/office/drawing/2014/main" id="{7C152A79-CB2F-4539-9733-6561D4799D4D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 flipH="1">
                  <a:off x="5663970" y="0"/>
                  <a:ext cx="0" cy="129267"/>
                </a:xfrm>
                <a:prstGeom prst="line">
                  <a:avLst/>
                </a:prstGeom>
              </p:spPr>
              <p:style>
                <a:lnRef idx="1">
                  <a:schemeClr val="accent1">
                    <a:shade val="50000"/>
                  </a:schemeClr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82" name="Rectangle 81">
                <a:extLst>
                  <a:ext uri="{FF2B5EF4-FFF2-40B4-BE49-F238E27FC236}">
                    <a16:creationId xmlns:a16="http://schemas.microsoft.com/office/drawing/2014/main" id="{A2450BD2-0049-42DC-B7C3-97418F0474BA}"/>
                  </a:ext>
                </a:extLst>
              </p:cNvPr>
              <p:cNvSpPr/>
              <p:nvPr/>
            </p:nvSpPr>
            <p:spPr bwMode="auto">
              <a:xfrm>
                <a:off x="0" y="1300241"/>
                <a:ext cx="323502" cy="187778"/>
              </a:xfrm>
              <a:prstGeom prst="rect">
                <a:avLst/>
              </a:prstGeom>
              <a:noFill/>
            </p:spPr>
            <p:txBody>
              <a:bodyPr vertOverflow="overflow" horzOverflow="clip" vert="horz" wrap="square" lIns="91440" tIns="45720" rIns="91440" bIns="45720" numCol="1" spcCol="0" rtlCol="0" fromWordArt="0" anchor="ctr" anchorCtr="0" forceAA="0" compatLnSpc="0">
                <a:noAutofit/>
              </a:bodyPr>
              <a:lstStyle/>
              <a:p>
                <a:pPr algn="ctr">
                  <a:defRPr/>
                </a:pPr>
                <a:r>
                  <a:rPr sz="900">
                    <a:latin typeface="Times New Roman"/>
                    <a:ea typeface="Times New Roman"/>
                    <a:cs typeface="Times New Roman"/>
                  </a:rPr>
                  <a:t>20</a:t>
                </a:r>
                <a:endParaRPr sz="900"/>
              </a:p>
            </p:txBody>
          </p:sp>
          <p:sp>
            <p:nvSpPr>
              <p:cNvPr id="83" name="Rectangle 82">
                <a:extLst>
                  <a:ext uri="{FF2B5EF4-FFF2-40B4-BE49-F238E27FC236}">
                    <a16:creationId xmlns:a16="http://schemas.microsoft.com/office/drawing/2014/main" id="{AF4D514D-28D7-4B73-B21D-C30601B983F6}"/>
                  </a:ext>
                </a:extLst>
              </p:cNvPr>
              <p:cNvSpPr/>
              <p:nvPr/>
            </p:nvSpPr>
            <p:spPr bwMode="auto">
              <a:xfrm>
                <a:off x="918549" y="1300241"/>
                <a:ext cx="323501" cy="187777"/>
              </a:xfrm>
              <a:prstGeom prst="rect">
                <a:avLst/>
              </a:prstGeom>
              <a:noFill/>
            </p:spPr>
            <p:txBody>
              <a:bodyPr vertOverflow="overflow" horzOverflow="clip" vert="horz" wrap="square" lIns="91440" tIns="45720" rIns="91440" bIns="45720" numCol="1" spcCol="0" rtlCol="0" fromWordArt="0" anchor="ctr" anchorCtr="0" forceAA="0" compatLnSpc="0">
                <a:noAutofit/>
              </a:bodyPr>
              <a:lstStyle/>
              <a:p>
                <a:pPr algn="ctr">
                  <a:defRPr/>
                </a:pPr>
                <a:r>
                  <a:rPr sz="900">
                    <a:latin typeface="Times New Roman"/>
                    <a:ea typeface="Times New Roman"/>
                    <a:cs typeface="Times New Roman"/>
                  </a:rPr>
                  <a:t>30</a:t>
                </a:r>
                <a:endParaRPr sz="900"/>
              </a:p>
            </p:txBody>
          </p:sp>
          <p:sp>
            <p:nvSpPr>
              <p:cNvPr id="84" name="Rectangle 83">
                <a:extLst>
                  <a:ext uri="{FF2B5EF4-FFF2-40B4-BE49-F238E27FC236}">
                    <a16:creationId xmlns:a16="http://schemas.microsoft.com/office/drawing/2014/main" id="{B1DEA615-2AB8-4985-ACA5-2FA37B6859FF}"/>
                  </a:ext>
                </a:extLst>
              </p:cNvPr>
              <p:cNvSpPr/>
              <p:nvPr/>
            </p:nvSpPr>
            <p:spPr bwMode="auto">
              <a:xfrm>
                <a:off x="1858919" y="1300241"/>
                <a:ext cx="323501" cy="187777"/>
              </a:xfrm>
              <a:prstGeom prst="rect">
                <a:avLst/>
              </a:prstGeom>
              <a:noFill/>
            </p:spPr>
            <p:txBody>
              <a:bodyPr vertOverflow="overflow" horzOverflow="clip" vert="horz" wrap="square" lIns="91440" tIns="45720" rIns="91440" bIns="45720" numCol="1" spcCol="0" rtlCol="0" fromWordArt="0" anchor="ctr" anchorCtr="0" forceAA="0" compatLnSpc="0">
                <a:noAutofit/>
              </a:bodyPr>
              <a:lstStyle/>
              <a:p>
                <a:pPr algn="ctr">
                  <a:defRPr/>
                </a:pPr>
                <a:r>
                  <a:rPr sz="900">
                    <a:latin typeface="Times New Roman"/>
                    <a:ea typeface="Times New Roman"/>
                    <a:cs typeface="Times New Roman"/>
                  </a:rPr>
                  <a:t>40</a:t>
                </a:r>
                <a:endParaRPr sz="900"/>
              </a:p>
            </p:txBody>
          </p:sp>
          <p:sp>
            <p:nvSpPr>
              <p:cNvPr id="85" name="Rectangle 84">
                <a:extLst>
                  <a:ext uri="{FF2B5EF4-FFF2-40B4-BE49-F238E27FC236}">
                    <a16:creationId xmlns:a16="http://schemas.microsoft.com/office/drawing/2014/main" id="{D0BEF18C-4B12-4EEF-844A-C9E81A347767}"/>
                  </a:ext>
                </a:extLst>
              </p:cNvPr>
              <p:cNvSpPr/>
              <p:nvPr/>
            </p:nvSpPr>
            <p:spPr bwMode="auto">
              <a:xfrm>
                <a:off x="2816678" y="1300241"/>
                <a:ext cx="323501" cy="187777"/>
              </a:xfrm>
              <a:prstGeom prst="rect">
                <a:avLst/>
              </a:prstGeom>
              <a:noFill/>
            </p:spPr>
            <p:txBody>
              <a:bodyPr vertOverflow="overflow" horzOverflow="clip" vert="horz" wrap="square" lIns="91440" tIns="45720" rIns="91440" bIns="45720" numCol="1" spcCol="0" rtlCol="0" fromWordArt="0" anchor="ctr" anchorCtr="0" forceAA="0" compatLnSpc="0">
                <a:noAutofit/>
              </a:bodyPr>
              <a:lstStyle/>
              <a:p>
                <a:pPr algn="ctr">
                  <a:defRPr/>
                </a:pPr>
                <a:r>
                  <a:rPr sz="900">
                    <a:latin typeface="Times New Roman"/>
                    <a:ea typeface="Times New Roman"/>
                    <a:cs typeface="Times New Roman"/>
                  </a:rPr>
                  <a:t>50</a:t>
                </a:r>
                <a:endParaRPr sz="900"/>
              </a:p>
            </p:txBody>
          </p:sp>
          <p:sp>
            <p:nvSpPr>
              <p:cNvPr id="86" name="Rectangle 85">
                <a:extLst>
                  <a:ext uri="{FF2B5EF4-FFF2-40B4-BE49-F238E27FC236}">
                    <a16:creationId xmlns:a16="http://schemas.microsoft.com/office/drawing/2014/main" id="{0B5E1065-C9C4-4985-BDED-B0DC707823A2}"/>
                  </a:ext>
                </a:extLst>
              </p:cNvPr>
              <p:cNvSpPr/>
              <p:nvPr/>
            </p:nvSpPr>
            <p:spPr bwMode="auto">
              <a:xfrm>
                <a:off x="3770949" y="1300241"/>
                <a:ext cx="323501" cy="187777"/>
              </a:xfrm>
              <a:prstGeom prst="rect">
                <a:avLst/>
              </a:prstGeom>
              <a:noFill/>
            </p:spPr>
            <p:txBody>
              <a:bodyPr vertOverflow="overflow" horzOverflow="clip" vert="horz" wrap="square" lIns="91440" tIns="45720" rIns="91440" bIns="45720" numCol="1" spcCol="0" rtlCol="0" fromWordArt="0" anchor="ctr" anchorCtr="0" forceAA="0" compatLnSpc="0">
                <a:noAutofit/>
              </a:bodyPr>
              <a:lstStyle/>
              <a:p>
                <a:pPr algn="ctr">
                  <a:defRPr/>
                </a:pPr>
                <a:r>
                  <a:rPr sz="900">
                    <a:latin typeface="Times New Roman"/>
                    <a:ea typeface="Times New Roman"/>
                    <a:cs typeface="Times New Roman"/>
                  </a:rPr>
                  <a:t>60</a:t>
                </a:r>
                <a:endParaRPr sz="900"/>
              </a:p>
            </p:txBody>
          </p:sp>
          <p:sp>
            <p:nvSpPr>
              <p:cNvPr id="87" name="Rectangle 86">
                <a:extLst>
                  <a:ext uri="{FF2B5EF4-FFF2-40B4-BE49-F238E27FC236}">
                    <a16:creationId xmlns:a16="http://schemas.microsoft.com/office/drawing/2014/main" id="{D7F30E0F-9B09-422D-A3DF-31C151F8BF2E}"/>
                  </a:ext>
                </a:extLst>
              </p:cNvPr>
              <p:cNvSpPr/>
              <p:nvPr/>
            </p:nvSpPr>
            <p:spPr bwMode="auto">
              <a:xfrm>
                <a:off x="4687897" y="1300241"/>
                <a:ext cx="323501" cy="187777"/>
              </a:xfrm>
              <a:prstGeom prst="rect">
                <a:avLst/>
              </a:prstGeom>
              <a:noFill/>
            </p:spPr>
            <p:txBody>
              <a:bodyPr vertOverflow="overflow" horzOverflow="clip" vert="horz" wrap="square" lIns="91440" tIns="45720" rIns="91440" bIns="45720" numCol="1" spcCol="0" rtlCol="0" fromWordArt="0" anchor="ctr" anchorCtr="0" forceAA="0" compatLnSpc="0">
                <a:noAutofit/>
              </a:bodyPr>
              <a:lstStyle/>
              <a:p>
                <a:pPr algn="ctr">
                  <a:defRPr/>
                </a:pPr>
                <a:r>
                  <a:rPr sz="900">
                    <a:latin typeface="Times New Roman"/>
                    <a:ea typeface="Times New Roman"/>
                    <a:cs typeface="Times New Roman"/>
                  </a:rPr>
                  <a:t>70</a:t>
                </a:r>
                <a:endParaRPr sz="900"/>
              </a:p>
            </p:txBody>
          </p:sp>
          <p:sp>
            <p:nvSpPr>
              <p:cNvPr id="88" name="Rectangle 87">
                <a:extLst>
                  <a:ext uri="{FF2B5EF4-FFF2-40B4-BE49-F238E27FC236}">
                    <a16:creationId xmlns:a16="http://schemas.microsoft.com/office/drawing/2014/main" id="{17D31EFF-49C0-4C12-92AB-049CD62A16BD}"/>
                  </a:ext>
                </a:extLst>
              </p:cNvPr>
              <p:cNvSpPr/>
              <p:nvPr/>
            </p:nvSpPr>
            <p:spPr bwMode="auto">
              <a:xfrm>
                <a:off x="5646962" y="1300241"/>
                <a:ext cx="323501" cy="187777"/>
              </a:xfrm>
              <a:prstGeom prst="rect">
                <a:avLst/>
              </a:prstGeom>
              <a:noFill/>
            </p:spPr>
            <p:txBody>
              <a:bodyPr vertOverflow="overflow" horzOverflow="clip" vert="horz" wrap="square" lIns="91440" tIns="45720" rIns="91440" bIns="45720" numCol="1" spcCol="0" rtlCol="0" fromWordArt="0" anchor="ctr" anchorCtr="0" forceAA="0" compatLnSpc="0">
                <a:noAutofit/>
              </a:bodyPr>
              <a:lstStyle/>
              <a:p>
                <a:pPr algn="ctr">
                  <a:defRPr/>
                </a:pPr>
                <a:r>
                  <a:rPr sz="900">
                    <a:latin typeface="Times New Roman"/>
                    <a:ea typeface="Times New Roman"/>
                    <a:cs typeface="Times New Roman"/>
                  </a:rPr>
                  <a:t>80</a:t>
                </a:r>
                <a:endParaRPr sz="900"/>
              </a:p>
            </p:txBody>
          </p:sp>
          <p:sp>
            <p:nvSpPr>
              <p:cNvPr id="90" name="Rectangle 89">
                <a:extLst>
                  <a:ext uri="{FF2B5EF4-FFF2-40B4-BE49-F238E27FC236}">
                    <a16:creationId xmlns:a16="http://schemas.microsoft.com/office/drawing/2014/main" id="{D7DF0276-6BD0-4601-A6B0-D7BFE785DC70}"/>
                  </a:ext>
                </a:extLst>
              </p:cNvPr>
              <p:cNvSpPr/>
              <p:nvPr/>
            </p:nvSpPr>
            <p:spPr bwMode="auto">
              <a:xfrm rot="16199932">
                <a:off x="1146094" y="778903"/>
                <a:ext cx="682967" cy="274356"/>
              </a:xfrm>
              <a:prstGeom prst="rect">
                <a:avLst/>
              </a:prstGeom>
              <a:noFill/>
            </p:spPr>
            <p:txBody>
              <a:bodyPr vertOverflow="overflow" horzOverflow="clip" vert="horz" wrap="square" lIns="91440" tIns="45720" rIns="91440" bIns="45720" numCol="1" spcCol="0" rtlCol="0" fromWordArt="0" anchor="t" anchorCtr="0" forceAA="0" compatLnSpc="0">
                <a:noAutofit/>
              </a:bodyPr>
              <a:lstStyle/>
              <a:p>
                <a:pPr>
                  <a:defRPr/>
                </a:pPr>
                <a:r>
                  <a:rPr sz="1200" b="1" dirty="0">
                    <a:solidFill>
                      <a:srgbClr val="92D050"/>
                    </a:solidFill>
                    <a:latin typeface="Times New Roman"/>
                    <a:ea typeface="Times New Roman"/>
                    <a:cs typeface="Times New Roman"/>
                  </a:rPr>
                  <a:t>MCBX</a:t>
                </a:r>
                <a:endParaRPr b="1" dirty="0"/>
              </a:p>
            </p:txBody>
          </p:sp>
          <p:sp>
            <p:nvSpPr>
              <p:cNvPr id="91" name="Rectangle 90">
                <a:extLst>
                  <a:ext uri="{FF2B5EF4-FFF2-40B4-BE49-F238E27FC236}">
                    <a16:creationId xmlns:a16="http://schemas.microsoft.com/office/drawing/2014/main" id="{7455BBBC-44C9-440C-A201-59DABD06D64D}"/>
                  </a:ext>
                </a:extLst>
              </p:cNvPr>
              <p:cNvSpPr/>
              <p:nvPr/>
            </p:nvSpPr>
            <p:spPr bwMode="auto">
              <a:xfrm rot="16199932">
                <a:off x="2819772" y="778902"/>
                <a:ext cx="682967" cy="274356"/>
              </a:xfrm>
              <a:prstGeom prst="rect">
                <a:avLst/>
              </a:prstGeom>
              <a:noFill/>
            </p:spPr>
            <p:txBody>
              <a:bodyPr vertOverflow="overflow" horzOverflow="clip" vert="horz" wrap="square" lIns="91440" tIns="45720" rIns="91440" bIns="45720" numCol="1" spcCol="0" rtlCol="0" fromWordArt="0" anchor="t" anchorCtr="0" forceAA="0" compatLnSpc="0">
                <a:noAutofit/>
              </a:bodyPr>
              <a:lstStyle/>
              <a:p>
                <a:pPr>
                  <a:defRPr/>
                </a:pPr>
                <a:r>
                  <a:rPr sz="1200" b="1">
                    <a:solidFill>
                      <a:srgbClr val="92D050"/>
                    </a:solidFill>
                    <a:latin typeface="Times New Roman"/>
                    <a:ea typeface="Times New Roman"/>
                    <a:cs typeface="Times New Roman"/>
                  </a:rPr>
                  <a:t>MCBX</a:t>
                </a:r>
                <a:endParaRPr b="1"/>
              </a:p>
            </p:txBody>
          </p:sp>
          <p:sp>
            <p:nvSpPr>
              <p:cNvPr id="92" name="Rectangle 91">
                <a:extLst>
                  <a:ext uri="{FF2B5EF4-FFF2-40B4-BE49-F238E27FC236}">
                    <a16:creationId xmlns:a16="http://schemas.microsoft.com/office/drawing/2014/main" id="{5E8462C6-9546-49F3-BFD6-4979C270E2CE}"/>
                  </a:ext>
                </a:extLst>
              </p:cNvPr>
              <p:cNvSpPr/>
              <p:nvPr/>
            </p:nvSpPr>
            <p:spPr bwMode="auto">
              <a:xfrm rot="16199932">
                <a:off x="4200897" y="778902"/>
                <a:ext cx="682967" cy="274356"/>
              </a:xfrm>
              <a:prstGeom prst="rect">
                <a:avLst/>
              </a:prstGeom>
              <a:noFill/>
            </p:spPr>
            <p:txBody>
              <a:bodyPr vertOverflow="overflow" horzOverflow="clip" vert="horz" wrap="square" lIns="91440" tIns="45720" rIns="91440" bIns="45720" numCol="1" spcCol="0" rtlCol="0" fromWordArt="0" anchor="t" anchorCtr="0" forceAA="0" compatLnSpc="0">
                <a:noAutofit/>
              </a:bodyPr>
              <a:lstStyle/>
              <a:p>
                <a:pPr>
                  <a:defRPr/>
                </a:pPr>
                <a:r>
                  <a:rPr sz="1200" b="1">
                    <a:solidFill>
                      <a:srgbClr val="92D050"/>
                    </a:solidFill>
                    <a:latin typeface="Times New Roman"/>
                    <a:ea typeface="Times New Roman"/>
                    <a:cs typeface="Times New Roman"/>
                  </a:rPr>
                  <a:t>MCBX</a:t>
                </a:r>
                <a:endParaRPr b="1"/>
              </a:p>
            </p:txBody>
          </p:sp>
          <p:sp>
            <p:nvSpPr>
              <p:cNvPr id="93" name="Rectangle 92">
                <a:extLst>
                  <a:ext uri="{FF2B5EF4-FFF2-40B4-BE49-F238E27FC236}">
                    <a16:creationId xmlns:a16="http://schemas.microsoft.com/office/drawing/2014/main" id="{AB3D49F2-98D9-4CBD-9C44-1D5CDA0B3DDF}"/>
                  </a:ext>
                </a:extLst>
              </p:cNvPr>
              <p:cNvSpPr/>
              <p:nvPr/>
            </p:nvSpPr>
            <p:spPr bwMode="auto">
              <a:xfrm>
                <a:off x="627325" y="0"/>
                <a:ext cx="434760" cy="274356"/>
              </a:xfrm>
              <a:prstGeom prst="rect">
                <a:avLst/>
              </a:prstGeom>
              <a:noFill/>
            </p:spPr>
            <p:txBody>
              <a:bodyPr vertOverflow="overflow" horzOverflow="clip" vert="horz" wrap="square" lIns="91440" tIns="45720" rIns="91440" bIns="45720" numCol="1" spcCol="0" rtlCol="0" fromWordArt="0" anchor="t" anchorCtr="0" forceAA="0" compatLnSpc="0">
                <a:noAutofit/>
              </a:bodyPr>
              <a:lstStyle/>
              <a:p>
                <a:pPr algn="ctr">
                  <a:defRPr/>
                </a:pPr>
                <a:r>
                  <a:rPr sz="1200" b="1">
                    <a:latin typeface="Times New Roman"/>
                    <a:ea typeface="Times New Roman"/>
                    <a:cs typeface="Times New Roman"/>
                  </a:rPr>
                  <a:t>Q1</a:t>
                </a:r>
                <a:endParaRPr b="1"/>
              </a:p>
            </p:txBody>
          </p:sp>
          <p:sp>
            <p:nvSpPr>
              <p:cNvPr id="94" name="Rectangle 93">
                <a:extLst>
                  <a:ext uri="{FF2B5EF4-FFF2-40B4-BE49-F238E27FC236}">
                    <a16:creationId xmlns:a16="http://schemas.microsoft.com/office/drawing/2014/main" id="{C53BAB05-C97A-41C8-A751-EB5CEFD7D1B7}"/>
                  </a:ext>
                </a:extLst>
              </p:cNvPr>
              <p:cNvSpPr/>
              <p:nvPr/>
            </p:nvSpPr>
            <p:spPr bwMode="auto">
              <a:xfrm>
                <a:off x="1712844" y="12423"/>
                <a:ext cx="463014" cy="274356"/>
              </a:xfrm>
              <a:prstGeom prst="rect">
                <a:avLst/>
              </a:prstGeom>
              <a:noFill/>
            </p:spPr>
            <p:txBody>
              <a:bodyPr vertOverflow="overflow" horzOverflow="clip" vert="horz" wrap="square" lIns="91440" tIns="45720" rIns="91440" bIns="45720" numCol="1" spcCol="0" rtlCol="0" fromWordArt="0" anchor="t" anchorCtr="0" forceAA="0" compatLnSpc="0">
                <a:noAutofit/>
              </a:bodyPr>
              <a:lstStyle/>
              <a:p>
                <a:pPr algn="ctr">
                  <a:defRPr/>
                </a:pPr>
                <a:r>
                  <a:rPr sz="1200" b="1">
                    <a:latin typeface="Times New Roman"/>
                    <a:ea typeface="Times New Roman"/>
                    <a:cs typeface="Times New Roman"/>
                  </a:rPr>
                  <a:t>Q2a</a:t>
                </a:r>
                <a:endParaRPr b="1"/>
              </a:p>
            </p:txBody>
          </p:sp>
          <p:sp>
            <p:nvSpPr>
              <p:cNvPr id="95" name="Rectangle 94">
                <a:extLst>
                  <a:ext uri="{FF2B5EF4-FFF2-40B4-BE49-F238E27FC236}">
                    <a16:creationId xmlns:a16="http://schemas.microsoft.com/office/drawing/2014/main" id="{8DF18205-DA08-4ACB-974F-375675837686}"/>
                  </a:ext>
                </a:extLst>
              </p:cNvPr>
              <p:cNvSpPr/>
              <p:nvPr/>
            </p:nvSpPr>
            <p:spPr bwMode="auto">
              <a:xfrm>
                <a:off x="2565208" y="12423"/>
                <a:ext cx="463014" cy="274356"/>
              </a:xfrm>
              <a:prstGeom prst="rect">
                <a:avLst/>
              </a:prstGeom>
              <a:noFill/>
            </p:spPr>
            <p:txBody>
              <a:bodyPr vertOverflow="overflow" horzOverflow="clip" vert="horz" wrap="square" lIns="91440" tIns="45720" rIns="91440" bIns="45720" numCol="1" spcCol="0" rtlCol="0" fromWordArt="0" anchor="t" anchorCtr="0" forceAA="0" compatLnSpc="0">
                <a:noAutofit/>
              </a:bodyPr>
              <a:lstStyle/>
              <a:p>
                <a:pPr algn="ctr">
                  <a:defRPr/>
                </a:pPr>
                <a:r>
                  <a:rPr sz="1200" b="1">
                    <a:latin typeface="Times New Roman"/>
                    <a:ea typeface="Times New Roman"/>
                    <a:cs typeface="Times New Roman"/>
                  </a:rPr>
                  <a:t>Q2b</a:t>
                </a:r>
                <a:endParaRPr b="1"/>
              </a:p>
            </p:txBody>
          </p:sp>
          <p:sp>
            <p:nvSpPr>
              <p:cNvPr id="96" name="Rectangle 95">
                <a:extLst>
                  <a:ext uri="{FF2B5EF4-FFF2-40B4-BE49-F238E27FC236}">
                    <a16:creationId xmlns:a16="http://schemas.microsoft.com/office/drawing/2014/main" id="{7E0AB080-5E81-4F45-B60D-3662EA5198AB}"/>
                  </a:ext>
                </a:extLst>
              </p:cNvPr>
              <p:cNvSpPr/>
              <p:nvPr/>
            </p:nvSpPr>
            <p:spPr bwMode="auto">
              <a:xfrm>
                <a:off x="3606658" y="26030"/>
                <a:ext cx="463014" cy="274356"/>
              </a:xfrm>
              <a:prstGeom prst="rect">
                <a:avLst/>
              </a:prstGeom>
              <a:noFill/>
            </p:spPr>
            <p:txBody>
              <a:bodyPr vertOverflow="overflow" horzOverflow="clip" vert="horz" wrap="square" lIns="91440" tIns="45720" rIns="91440" bIns="45720" numCol="1" spcCol="0" rtlCol="0" fromWordArt="0" anchor="t" anchorCtr="0" forceAA="0" compatLnSpc="0">
                <a:noAutofit/>
              </a:bodyPr>
              <a:lstStyle/>
              <a:p>
                <a:pPr algn="ctr">
                  <a:defRPr/>
                </a:pPr>
                <a:r>
                  <a:rPr sz="1200" b="1">
                    <a:latin typeface="Times New Roman"/>
                    <a:ea typeface="Times New Roman"/>
                    <a:cs typeface="Times New Roman"/>
                  </a:rPr>
                  <a:t>Q3</a:t>
                </a:r>
                <a:endParaRPr b="1"/>
              </a:p>
            </p:txBody>
          </p:sp>
          <p:sp>
            <p:nvSpPr>
              <p:cNvPr id="97" name="Rectangle 96">
                <a:extLst>
                  <a:ext uri="{FF2B5EF4-FFF2-40B4-BE49-F238E27FC236}">
                    <a16:creationId xmlns:a16="http://schemas.microsoft.com/office/drawing/2014/main" id="{30343656-52D6-4DC8-8352-1B98A4D49260}"/>
                  </a:ext>
                </a:extLst>
              </p:cNvPr>
              <p:cNvSpPr/>
              <p:nvPr/>
            </p:nvSpPr>
            <p:spPr bwMode="auto">
              <a:xfrm>
                <a:off x="5135023" y="41926"/>
                <a:ext cx="531050" cy="274356"/>
              </a:xfrm>
              <a:prstGeom prst="rect">
                <a:avLst/>
              </a:prstGeom>
              <a:noFill/>
            </p:spPr>
            <p:txBody>
              <a:bodyPr vertOverflow="overflow" horzOverflow="clip" vert="horz" wrap="square" lIns="91440" tIns="45720" rIns="91440" bIns="45720" numCol="1" spcCol="0" rtlCol="0" fromWordArt="0" anchor="t" anchorCtr="0" forceAA="0" compatLnSpc="0">
                <a:noAutofit/>
              </a:bodyPr>
              <a:lstStyle/>
              <a:p>
                <a:pPr algn="ctr">
                  <a:defRPr/>
                </a:pPr>
                <a:r>
                  <a:rPr sz="1200" b="1">
                    <a:solidFill>
                      <a:srgbClr val="00B0F0"/>
                    </a:solidFill>
                    <a:latin typeface="Times New Roman"/>
                    <a:ea typeface="Times New Roman"/>
                    <a:cs typeface="Times New Roman"/>
                  </a:rPr>
                  <a:t>D1</a:t>
                </a:r>
                <a:endParaRPr b="1">
                  <a:solidFill>
                    <a:srgbClr val="00B0F0"/>
                  </a:solidFill>
                </a:endParaRPr>
              </a:p>
            </p:txBody>
          </p:sp>
          <p:sp>
            <p:nvSpPr>
              <p:cNvPr id="98" name="Rectangle 97">
                <a:extLst>
                  <a:ext uri="{FF2B5EF4-FFF2-40B4-BE49-F238E27FC236}">
                    <a16:creationId xmlns:a16="http://schemas.microsoft.com/office/drawing/2014/main" id="{A6E09024-AF62-495D-A5B2-90785703E674}"/>
                  </a:ext>
                </a:extLst>
              </p:cNvPr>
              <p:cNvSpPr/>
              <p:nvPr/>
            </p:nvSpPr>
            <p:spPr bwMode="auto">
              <a:xfrm>
                <a:off x="5775297" y="35123"/>
                <a:ext cx="531050" cy="274356"/>
              </a:xfrm>
              <a:prstGeom prst="rect">
                <a:avLst/>
              </a:prstGeom>
              <a:noFill/>
            </p:spPr>
            <p:txBody>
              <a:bodyPr vertOverflow="overflow" horzOverflow="clip" vert="horz" wrap="square" lIns="91440" tIns="45720" rIns="91440" bIns="45720" numCol="1" spcCol="0" rtlCol="0" fromWordArt="0" anchor="t" anchorCtr="0" forceAA="0" compatLnSpc="0">
                <a:noAutofit/>
              </a:bodyPr>
              <a:lstStyle/>
              <a:p>
                <a:pPr algn="ctr">
                  <a:defRPr/>
                </a:pPr>
                <a:r>
                  <a:rPr sz="1200" b="1">
                    <a:solidFill>
                      <a:schemeClr val="bg1">
                        <a:lumMod val="65000"/>
                      </a:schemeClr>
                    </a:solidFill>
                    <a:latin typeface="Times New Roman"/>
                    <a:ea typeface="Times New Roman"/>
                    <a:cs typeface="Times New Roman"/>
                  </a:rPr>
                  <a:t>SM</a:t>
                </a:r>
                <a:endParaRPr b="1">
                  <a:solidFill>
                    <a:schemeClr val="bg1">
                      <a:lumMod val="65000"/>
                    </a:schemeClr>
                  </a:solidFill>
                </a:endParaRPr>
              </a:p>
            </p:txBody>
          </p:sp>
          <p:sp>
            <p:nvSpPr>
              <p:cNvPr id="99" name="Rectangle 98">
                <a:extLst>
                  <a:ext uri="{FF2B5EF4-FFF2-40B4-BE49-F238E27FC236}">
                    <a16:creationId xmlns:a16="http://schemas.microsoft.com/office/drawing/2014/main" id="{8BC4707A-5421-46E2-BBD5-1F883711DDD8}"/>
                  </a:ext>
                </a:extLst>
              </p:cNvPr>
              <p:cNvSpPr/>
              <p:nvPr/>
            </p:nvSpPr>
            <p:spPr bwMode="auto">
              <a:xfrm rot="16199932">
                <a:off x="4656970" y="710866"/>
                <a:ext cx="399284" cy="274356"/>
              </a:xfrm>
              <a:prstGeom prst="rect">
                <a:avLst/>
              </a:prstGeom>
              <a:noFill/>
            </p:spPr>
            <p:txBody>
              <a:bodyPr vertOverflow="overflow" horzOverflow="clip" vert="horz" wrap="square" lIns="91440" tIns="45720" rIns="91440" bIns="45720" numCol="1" spcCol="0" rtlCol="0" fromWordArt="0" anchor="t" anchorCtr="0" forceAA="0" compatLnSpc="0">
                <a:noAutofit/>
              </a:bodyPr>
              <a:lstStyle/>
              <a:p>
                <a:pPr>
                  <a:defRPr/>
                </a:pPr>
                <a:r>
                  <a:rPr sz="1200" b="1" dirty="0">
                    <a:solidFill>
                      <a:srgbClr val="FF0000"/>
                    </a:solidFill>
                    <a:latin typeface="Times New Roman"/>
                    <a:ea typeface="Times New Roman"/>
                    <a:cs typeface="Times New Roman"/>
                  </a:rPr>
                  <a:t>CP</a:t>
                </a:r>
                <a:endParaRPr b="1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100" name="Rectangle 99">
                <a:extLst>
                  <a:ext uri="{FF2B5EF4-FFF2-40B4-BE49-F238E27FC236}">
                    <a16:creationId xmlns:a16="http://schemas.microsoft.com/office/drawing/2014/main" id="{1C0B5732-7FD0-4FBE-B2FD-0943CE71BA06}"/>
                  </a:ext>
                </a:extLst>
              </p:cNvPr>
              <p:cNvSpPr/>
              <p:nvPr/>
            </p:nvSpPr>
            <p:spPr bwMode="auto">
              <a:xfrm>
                <a:off x="1318365" y="309479"/>
                <a:ext cx="322705" cy="213395"/>
              </a:xfrm>
              <a:prstGeom prst="rect">
                <a:avLst/>
              </a:prstGeom>
              <a:noFill/>
            </p:spPr>
            <p:txBody>
              <a:bodyPr vertOverflow="overflow" horzOverflow="clip" vert="horz" wrap="square" lIns="91440" tIns="45720" rIns="91440" bIns="45720" numCol="1" spcCol="0" rtlCol="0" fromWordArt="0" anchor="ctr" anchorCtr="0" forceAA="0" compatLnSpc="0">
                <a:noAutofit/>
              </a:bodyPr>
              <a:lstStyle/>
              <a:p>
                <a:pPr algn="ctr">
                  <a:defRPr/>
                </a:pPr>
                <a:r>
                  <a:rPr sz="800">
                    <a:latin typeface="Times New Roman"/>
                    <a:ea typeface="Times New Roman"/>
                    <a:cs typeface="Times New Roman"/>
                  </a:rPr>
                  <a:t>1.3</a:t>
                </a:r>
              </a:p>
            </p:txBody>
          </p:sp>
          <p:sp>
            <p:nvSpPr>
              <p:cNvPr id="101" name="Rectangle 100">
                <a:extLst>
                  <a:ext uri="{FF2B5EF4-FFF2-40B4-BE49-F238E27FC236}">
                    <a16:creationId xmlns:a16="http://schemas.microsoft.com/office/drawing/2014/main" id="{52F1D2D2-FAE5-41FA-8A45-2637ABBFF978}"/>
                  </a:ext>
                </a:extLst>
              </p:cNvPr>
              <p:cNvSpPr/>
              <p:nvPr/>
            </p:nvSpPr>
            <p:spPr bwMode="auto">
              <a:xfrm>
                <a:off x="2998846" y="309478"/>
                <a:ext cx="322704" cy="213394"/>
              </a:xfrm>
              <a:prstGeom prst="rect">
                <a:avLst/>
              </a:prstGeom>
              <a:noFill/>
            </p:spPr>
            <p:txBody>
              <a:bodyPr vertOverflow="overflow" horzOverflow="clip" vert="horz" wrap="square" lIns="91440" tIns="45720" rIns="91440" bIns="45720" numCol="1" spcCol="0" rtlCol="0" fromWordArt="0" anchor="ctr" anchorCtr="0" forceAA="0" compatLnSpc="0">
                <a:noAutofit/>
              </a:bodyPr>
              <a:lstStyle/>
              <a:p>
                <a:pPr algn="ctr">
                  <a:defRPr/>
                </a:pPr>
                <a:r>
                  <a:rPr sz="800">
                    <a:latin typeface="Times New Roman"/>
                    <a:ea typeface="Times New Roman"/>
                    <a:cs typeface="Times New Roman"/>
                  </a:rPr>
                  <a:t>1.3</a:t>
                </a:r>
              </a:p>
            </p:txBody>
          </p:sp>
          <p:sp>
            <p:nvSpPr>
              <p:cNvPr id="102" name="Rectangle 101">
                <a:extLst>
                  <a:ext uri="{FF2B5EF4-FFF2-40B4-BE49-F238E27FC236}">
                    <a16:creationId xmlns:a16="http://schemas.microsoft.com/office/drawing/2014/main" id="{BB113232-AB4E-466B-B9B8-17B8A24EF1B8}"/>
                  </a:ext>
                </a:extLst>
              </p:cNvPr>
              <p:cNvSpPr/>
              <p:nvPr/>
            </p:nvSpPr>
            <p:spPr bwMode="auto">
              <a:xfrm>
                <a:off x="4345953" y="309478"/>
                <a:ext cx="322704" cy="213394"/>
              </a:xfrm>
              <a:prstGeom prst="rect">
                <a:avLst/>
              </a:prstGeom>
              <a:noFill/>
            </p:spPr>
            <p:txBody>
              <a:bodyPr vertOverflow="overflow" horzOverflow="clip" vert="horz" wrap="square" lIns="91440" tIns="45720" rIns="91440" bIns="45720" numCol="1" spcCol="0" rtlCol="0" fromWordArt="0" anchor="ctr" anchorCtr="0" forceAA="0" compatLnSpc="0">
                <a:noAutofit/>
              </a:bodyPr>
              <a:lstStyle/>
              <a:p>
                <a:pPr algn="ctr">
                  <a:defRPr/>
                </a:pPr>
                <a:r>
                  <a:rPr sz="800">
                    <a:latin typeface="Times New Roman"/>
                    <a:ea typeface="Times New Roman"/>
                    <a:cs typeface="Times New Roman"/>
                  </a:rPr>
                  <a:t>2.2</a:t>
                </a:r>
              </a:p>
            </p:txBody>
          </p:sp>
          <p:cxnSp>
            <p:nvCxnSpPr>
              <p:cNvPr id="104" name="Straight Connector 103">
                <a:extLst>
                  <a:ext uri="{FF2B5EF4-FFF2-40B4-BE49-F238E27FC236}">
                    <a16:creationId xmlns:a16="http://schemas.microsoft.com/office/drawing/2014/main" id="{6C8FF0FB-7CF8-4BD1-8963-D3B74CB915C0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159967" y="422397"/>
                <a:ext cx="5308599" cy="0"/>
              </a:xfrm>
              <a:prstGeom prst="line">
                <a:avLst/>
              </a:prstGeom>
              <a:ln w="6350" cap="flat" cmpd="sng" algn="ctr">
                <a:solidFill>
                  <a:schemeClr val="bg1">
                    <a:lumMod val="85098"/>
                  </a:schemeClr>
                </a:solidFill>
                <a:prstDash val="solid"/>
                <a:miter/>
              </a:ln>
            </p:spPr>
            <p:style>
              <a:lnRef idx="1">
                <a:schemeClr val="accent1">
                  <a:shade val="50000"/>
                </a:schemeClr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5" name="Straight Connector 104">
                <a:extLst>
                  <a:ext uri="{FF2B5EF4-FFF2-40B4-BE49-F238E27FC236}">
                    <a16:creationId xmlns:a16="http://schemas.microsoft.com/office/drawing/2014/main" id="{A79D7CFE-3F9A-4716-877B-0778E189BFE5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V="1">
                <a:off x="5379667" y="346197"/>
                <a:ext cx="903477" cy="82189"/>
              </a:xfrm>
              <a:prstGeom prst="line">
                <a:avLst/>
              </a:prstGeom>
              <a:ln w="6350" cap="flat" cmpd="sng" algn="ctr">
                <a:solidFill>
                  <a:schemeClr val="bg1">
                    <a:lumMod val="85098"/>
                  </a:schemeClr>
                </a:solidFill>
                <a:prstDash val="solid"/>
                <a:miter/>
              </a:ln>
            </p:spPr>
            <p:style>
              <a:lnRef idx="1">
                <a:schemeClr val="accent1">
                  <a:shade val="50000"/>
                </a:schemeClr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6" name="Straight Connector 105">
                <a:extLst>
                  <a:ext uri="{FF2B5EF4-FFF2-40B4-BE49-F238E27FC236}">
                    <a16:creationId xmlns:a16="http://schemas.microsoft.com/office/drawing/2014/main" id="{E3CF2631-2872-4780-809E-BE1986BE2F32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5379666" y="422036"/>
                <a:ext cx="903478" cy="76560"/>
              </a:xfrm>
              <a:prstGeom prst="line">
                <a:avLst/>
              </a:prstGeom>
              <a:ln w="6350" cap="flat" cmpd="sng" algn="ctr">
                <a:solidFill>
                  <a:schemeClr val="bg1">
                    <a:lumMod val="85098"/>
                  </a:schemeClr>
                </a:solidFill>
                <a:prstDash val="solid"/>
                <a:miter/>
              </a:ln>
            </p:spPr>
            <p:style>
              <a:lnRef idx="1">
                <a:schemeClr val="accent1">
                  <a:shade val="50000"/>
                </a:schemeClr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17" name="TextBox 116">
              <a:extLst>
                <a:ext uri="{FF2B5EF4-FFF2-40B4-BE49-F238E27FC236}">
                  <a16:creationId xmlns:a16="http://schemas.microsoft.com/office/drawing/2014/main" id="{0657CAAB-32F1-4A46-9A92-5593F80B1DFD}"/>
                </a:ext>
              </a:extLst>
            </p:cNvPr>
            <p:cNvSpPr txBox="1"/>
            <p:nvPr/>
          </p:nvSpPr>
          <p:spPr>
            <a:xfrm>
              <a:off x="348417" y="3553825"/>
              <a:ext cx="216091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chemeClr val="tx2"/>
                  </a:solidFill>
                </a:rPr>
                <a:t>HL-LHC triplet layout</a:t>
              </a:r>
            </a:p>
          </p:txBody>
        </p:sp>
        <p:grpSp>
          <p:nvGrpSpPr>
            <p:cNvPr id="141" name="Group 140">
              <a:extLst>
                <a:ext uri="{FF2B5EF4-FFF2-40B4-BE49-F238E27FC236}">
                  <a16:creationId xmlns:a16="http://schemas.microsoft.com/office/drawing/2014/main" id="{FCEEE6E2-9E54-4CF6-BA22-2C006A9563F6}"/>
                </a:ext>
              </a:extLst>
            </p:cNvPr>
            <p:cNvGrpSpPr/>
            <p:nvPr/>
          </p:nvGrpSpPr>
          <p:grpSpPr>
            <a:xfrm>
              <a:off x="637048" y="4101661"/>
              <a:ext cx="5587988" cy="1037169"/>
              <a:chOff x="434999" y="4317996"/>
              <a:chExt cx="5587988" cy="1037169"/>
            </a:xfrm>
          </p:grpSpPr>
          <p:sp>
            <p:nvSpPr>
              <p:cNvPr id="142" name="Rectangle 141">
                <a:extLst>
                  <a:ext uri="{FF2B5EF4-FFF2-40B4-BE49-F238E27FC236}">
                    <a16:creationId xmlns:a16="http://schemas.microsoft.com/office/drawing/2014/main" id="{F4EE54D2-BB85-4726-9DBE-3B71AD928AEC}"/>
                  </a:ext>
                </a:extLst>
              </p:cNvPr>
              <p:cNvSpPr/>
              <p:nvPr/>
            </p:nvSpPr>
            <p:spPr bwMode="auto">
              <a:xfrm>
                <a:off x="434999" y="5101166"/>
                <a:ext cx="63498" cy="253999"/>
              </a:xfrm>
              <a:prstGeom prst="rect">
                <a:avLst/>
              </a:prstGeom>
              <a:solidFill>
                <a:srgbClr val="FFFF00"/>
              </a:solidFill>
              <a:ln w="12700" cap="flat" cmpd="sng" algn="ctr">
                <a:solidFill>
                  <a:schemeClr val="tx1"/>
                </a:solidFill>
                <a:prstDash val="solid"/>
                <a:miter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sp>
          <p:sp>
            <p:nvSpPr>
              <p:cNvPr id="143" name="Rectangle 142">
                <a:extLst>
                  <a:ext uri="{FF2B5EF4-FFF2-40B4-BE49-F238E27FC236}">
                    <a16:creationId xmlns:a16="http://schemas.microsoft.com/office/drawing/2014/main" id="{0F0947A1-ADBB-4571-A166-6CEA28ED5AEF}"/>
                  </a:ext>
                </a:extLst>
              </p:cNvPr>
              <p:cNvSpPr/>
              <p:nvPr/>
            </p:nvSpPr>
            <p:spPr bwMode="auto">
              <a:xfrm>
                <a:off x="519664" y="5101165"/>
                <a:ext cx="63498" cy="253999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12700" cap="flat" cmpd="sng" algn="ctr">
                <a:solidFill>
                  <a:srgbClr val="FF0000"/>
                </a:solidFill>
                <a:prstDash val="solid"/>
                <a:miter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sp>
          <p:sp>
            <p:nvSpPr>
              <p:cNvPr id="144" name="Rectangle 143">
                <a:extLst>
                  <a:ext uri="{FF2B5EF4-FFF2-40B4-BE49-F238E27FC236}">
                    <a16:creationId xmlns:a16="http://schemas.microsoft.com/office/drawing/2014/main" id="{3CAE1B9A-025C-4AF8-90C5-FB925842BA16}"/>
                  </a:ext>
                </a:extLst>
              </p:cNvPr>
              <p:cNvSpPr/>
              <p:nvPr/>
            </p:nvSpPr>
            <p:spPr bwMode="auto">
              <a:xfrm>
                <a:off x="942999" y="5101165"/>
                <a:ext cx="63498" cy="253999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12700" cap="flat" cmpd="sng" algn="ctr">
                <a:solidFill>
                  <a:srgbClr val="FF0000"/>
                </a:solidFill>
                <a:prstDash val="solid"/>
                <a:miter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sp>
          <p:sp>
            <p:nvSpPr>
              <p:cNvPr id="145" name="Rectangle 144">
                <a:extLst>
                  <a:ext uri="{FF2B5EF4-FFF2-40B4-BE49-F238E27FC236}">
                    <a16:creationId xmlns:a16="http://schemas.microsoft.com/office/drawing/2014/main" id="{78896594-3A32-4470-AF3F-61F27B6A6034}"/>
                  </a:ext>
                </a:extLst>
              </p:cNvPr>
              <p:cNvSpPr/>
              <p:nvPr/>
            </p:nvSpPr>
            <p:spPr bwMode="auto">
              <a:xfrm>
                <a:off x="1249914" y="5101165"/>
                <a:ext cx="63498" cy="253999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12700" cap="flat" cmpd="sng" algn="ctr">
                <a:solidFill>
                  <a:srgbClr val="FF0000"/>
                </a:solidFill>
                <a:prstDash val="solid"/>
                <a:miter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sp>
          <p:sp>
            <p:nvSpPr>
              <p:cNvPr id="146" name="Rectangle 145">
                <a:extLst>
                  <a:ext uri="{FF2B5EF4-FFF2-40B4-BE49-F238E27FC236}">
                    <a16:creationId xmlns:a16="http://schemas.microsoft.com/office/drawing/2014/main" id="{E4079785-6321-47B1-BA4F-02261DD3FA31}"/>
                  </a:ext>
                </a:extLst>
              </p:cNvPr>
              <p:cNvSpPr/>
              <p:nvPr/>
            </p:nvSpPr>
            <p:spPr bwMode="auto">
              <a:xfrm>
                <a:off x="1525082" y="5101165"/>
                <a:ext cx="63498" cy="253999"/>
              </a:xfrm>
              <a:prstGeom prst="rect">
                <a:avLst/>
              </a:prstGeom>
              <a:solidFill>
                <a:srgbClr val="00B0F0"/>
              </a:solidFill>
              <a:ln w="12700" cap="flat" cmpd="sng" algn="ctr">
                <a:solidFill>
                  <a:srgbClr val="FF0000"/>
                </a:solidFill>
                <a:prstDash val="solid"/>
                <a:miter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sp>
          <p:sp>
            <p:nvSpPr>
              <p:cNvPr id="147" name="Rectangle 146">
                <a:extLst>
                  <a:ext uri="{FF2B5EF4-FFF2-40B4-BE49-F238E27FC236}">
                    <a16:creationId xmlns:a16="http://schemas.microsoft.com/office/drawing/2014/main" id="{70E1BB47-3B4F-495C-B5F3-BE8C545134FD}"/>
                  </a:ext>
                </a:extLst>
              </p:cNvPr>
              <p:cNvSpPr/>
              <p:nvPr/>
            </p:nvSpPr>
            <p:spPr bwMode="auto">
              <a:xfrm>
                <a:off x="662940" y="4318586"/>
                <a:ext cx="63498" cy="253999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12700" cap="flat" cmpd="sng" algn="ctr">
                <a:solidFill>
                  <a:srgbClr val="0070C0"/>
                </a:solidFill>
                <a:prstDash val="solid"/>
                <a:miter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sp>
          <p:sp>
            <p:nvSpPr>
              <p:cNvPr id="148" name="Rectangle 147">
                <a:extLst>
                  <a:ext uri="{FF2B5EF4-FFF2-40B4-BE49-F238E27FC236}">
                    <a16:creationId xmlns:a16="http://schemas.microsoft.com/office/drawing/2014/main" id="{7111F7E1-8F26-4453-8FEF-6D2B4AAFF1D2}"/>
                  </a:ext>
                </a:extLst>
              </p:cNvPr>
              <p:cNvSpPr/>
              <p:nvPr/>
            </p:nvSpPr>
            <p:spPr bwMode="auto">
              <a:xfrm>
                <a:off x="974747" y="4317998"/>
                <a:ext cx="63498" cy="253999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12700" cap="flat" cmpd="sng" algn="ctr">
                <a:solidFill>
                  <a:srgbClr val="0070C0"/>
                </a:solidFill>
                <a:prstDash val="solid"/>
                <a:miter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sp>
          <p:sp>
            <p:nvSpPr>
              <p:cNvPr id="149" name="Rectangle 148">
                <a:extLst>
                  <a:ext uri="{FF2B5EF4-FFF2-40B4-BE49-F238E27FC236}">
                    <a16:creationId xmlns:a16="http://schemas.microsoft.com/office/drawing/2014/main" id="{8C496EF1-D314-4762-8961-1F514BA8386C}"/>
                  </a:ext>
                </a:extLst>
              </p:cNvPr>
              <p:cNvSpPr/>
              <p:nvPr/>
            </p:nvSpPr>
            <p:spPr bwMode="auto">
              <a:xfrm>
                <a:off x="1239330" y="4317997"/>
                <a:ext cx="63498" cy="253999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12700" cap="flat" cmpd="sng" algn="ctr">
                <a:solidFill>
                  <a:srgbClr val="0070C0"/>
                </a:solidFill>
                <a:prstDash val="solid"/>
                <a:miter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sp>
          <p:sp>
            <p:nvSpPr>
              <p:cNvPr id="150" name="Rectangle 149">
                <a:extLst>
                  <a:ext uri="{FF2B5EF4-FFF2-40B4-BE49-F238E27FC236}">
                    <a16:creationId xmlns:a16="http://schemas.microsoft.com/office/drawing/2014/main" id="{A94AD2D7-1440-4801-BBC3-09BA17E0D1F4}"/>
                  </a:ext>
                </a:extLst>
              </p:cNvPr>
              <p:cNvSpPr/>
              <p:nvPr/>
            </p:nvSpPr>
            <p:spPr bwMode="auto">
              <a:xfrm>
                <a:off x="1503913" y="4317997"/>
                <a:ext cx="63498" cy="253999"/>
              </a:xfrm>
              <a:prstGeom prst="rect">
                <a:avLst/>
              </a:prstGeom>
              <a:solidFill>
                <a:srgbClr val="00B0F0"/>
              </a:solidFill>
              <a:ln w="12700" cap="flat" cmpd="sng" algn="ctr">
                <a:solidFill>
                  <a:srgbClr val="0070C0"/>
                </a:solidFill>
                <a:prstDash val="solid"/>
                <a:miter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sp>
          <p:sp>
            <p:nvSpPr>
              <p:cNvPr id="151" name="Rectangle 150">
                <a:extLst>
                  <a:ext uri="{FF2B5EF4-FFF2-40B4-BE49-F238E27FC236}">
                    <a16:creationId xmlns:a16="http://schemas.microsoft.com/office/drawing/2014/main" id="{F9497E47-2381-4CFA-9E3E-7FC591868C51}"/>
                  </a:ext>
                </a:extLst>
              </p:cNvPr>
              <p:cNvSpPr/>
              <p:nvPr/>
            </p:nvSpPr>
            <p:spPr bwMode="auto">
              <a:xfrm>
                <a:off x="3462202" y="5095639"/>
                <a:ext cx="63498" cy="253999"/>
              </a:xfrm>
              <a:prstGeom prst="rect">
                <a:avLst/>
              </a:prstGeom>
              <a:solidFill>
                <a:srgbClr val="00B0F0"/>
              </a:solidFill>
              <a:ln w="12700" cap="flat" cmpd="sng" algn="ctr">
                <a:solidFill>
                  <a:srgbClr val="FF0000"/>
                </a:solidFill>
                <a:prstDash val="solid"/>
                <a:miter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sp>
          <p:sp>
            <p:nvSpPr>
              <p:cNvPr id="152" name="Rectangle 151">
                <a:extLst>
                  <a:ext uri="{FF2B5EF4-FFF2-40B4-BE49-F238E27FC236}">
                    <a16:creationId xmlns:a16="http://schemas.microsoft.com/office/drawing/2014/main" id="{2456A15E-C6C6-4482-BE2F-F928A2E9D6BB}"/>
                  </a:ext>
                </a:extLst>
              </p:cNvPr>
              <p:cNvSpPr/>
              <p:nvPr/>
            </p:nvSpPr>
            <p:spPr bwMode="auto">
              <a:xfrm>
                <a:off x="3863993" y="5101165"/>
                <a:ext cx="63498" cy="253999"/>
              </a:xfrm>
              <a:prstGeom prst="rect">
                <a:avLst/>
              </a:prstGeom>
              <a:solidFill>
                <a:srgbClr val="00B0F0"/>
              </a:solidFill>
              <a:ln w="12700" cap="flat" cmpd="sng" algn="ctr">
                <a:solidFill>
                  <a:srgbClr val="FF0000"/>
                </a:solidFill>
                <a:prstDash val="solid"/>
                <a:miter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sp>
          <p:sp>
            <p:nvSpPr>
              <p:cNvPr id="153" name="Rectangle 152">
                <a:extLst>
                  <a:ext uri="{FF2B5EF4-FFF2-40B4-BE49-F238E27FC236}">
                    <a16:creationId xmlns:a16="http://schemas.microsoft.com/office/drawing/2014/main" id="{8DFE90F7-20A6-431C-8412-FBD6F15CB495}"/>
                  </a:ext>
                </a:extLst>
              </p:cNvPr>
              <p:cNvSpPr/>
              <p:nvPr/>
            </p:nvSpPr>
            <p:spPr bwMode="auto">
              <a:xfrm>
                <a:off x="4170909" y="5101165"/>
                <a:ext cx="63498" cy="253999"/>
              </a:xfrm>
              <a:prstGeom prst="rect">
                <a:avLst/>
              </a:prstGeom>
              <a:solidFill>
                <a:srgbClr val="00B0F0"/>
              </a:solidFill>
              <a:ln w="12700" cap="flat" cmpd="sng" algn="ctr">
                <a:solidFill>
                  <a:srgbClr val="FF0000"/>
                </a:solidFill>
                <a:prstDash val="solid"/>
                <a:miter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sp>
          <p:sp>
            <p:nvSpPr>
              <p:cNvPr id="154" name="Rectangle 153">
                <a:extLst>
                  <a:ext uri="{FF2B5EF4-FFF2-40B4-BE49-F238E27FC236}">
                    <a16:creationId xmlns:a16="http://schemas.microsoft.com/office/drawing/2014/main" id="{97C50A81-1ED5-4614-9828-DB28FC07F1C1}"/>
                  </a:ext>
                </a:extLst>
              </p:cNvPr>
              <p:cNvSpPr/>
              <p:nvPr/>
            </p:nvSpPr>
            <p:spPr bwMode="auto">
              <a:xfrm>
                <a:off x="4446075" y="5101165"/>
                <a:ext cx="63498" cy="253999"/>
              </a:xfrm>
              <a:prstGeom prst="rect">
                <a:avLst/>
              </a:prstGeom>
              <a:solidFill>
                <a:srgbClr val="00B0F0"/>
              </a:solidFill>
              <a:ln w="12700" cap="flat" cmpd="sng" algn="ctr">
                <a:solidFill>
                  <a:srgbClr val="FF0000"/>
                </a:solidFill>
                <a:prstDash val="solid"/>
                <a:miter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sp>
          <p:sp>
            <p:nvSpPr>
              <p:cNvPr id="155" name="Rectangle 154">
                <a:extLst>
                  <a:ext uri="{FF2B5EF4-FFF2-40B4-BE49-F238E27FC236}">
                    <a16:creationId xmlns:a16="http://schemas.microsoft.com/office/drawing/2014/main" id="{9E11AE02-4C51-43EE-8E61-EC8596108885}"/>
                  </a:ext>
                </a:extLst>
              </p:cNvPr>
              <p:cNvSpPr/>
              <p:nvPr/>
            </p:nvSpPr>
            <p:spPr bwMode="auto">
              <a:xfrm>
                <a:off x="3599409" y="4317997"/>
                <a:ext cx="63498" cy="253999"/>
              </a:xfrm>
              <a:prstGeom prst="rect">
                <a:avLst/>
              </a:prstGeom>
              <a:solidFill>
                <a:srgbClr val="00B0F0"/>
              </a:solidFill>
              <a:ln w="12700" cap="flat" cmpd="sng" algn="ctr">
                <a:solidFill>
                  <a:srgbClr val="0070C0"/>
                </a:solidFill>
                <a:prstDash val="solid"/>
                <a:miter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sp>
          <p:sp>
            <p:nvSpPr>
              <p:cNvPr id="156" name="Rectangle 155">
                <a:extLst>
                  <a:ext uri="{FF2B5EF4-FFF2-40B4-BE49-F238E27FC236}">
                    <a16:creationId xmlns:a16="http://schemas.microsoft.com/office/drawing/2014/main" id="{7D93E031-899C-4236-AE0D-22BBF6B4AC9F}"/>
                  </a:ext>
                </a:extLst>
              </p:cNvPr>
              <p:cNvSpPr/>
              <p:nvPr/>
            </p:nvSpPr>
            <p:spPr bwMode="auto">
              <a:xfrm>
                <a:off x="3895742" y="4317996"/>
                <a:ext cx="63498" cy="253999"/>
              </a:xfrm>
              <a:prstGeom prst="rect">
                <a:avLst/>
              </a:prstGeom>
              <a:solidFill>
                <a:srgbClr val="00B0F0"/>
              </a:solidFill>
              <a:ln w="12700" cap="flat" cmpd="sng" algn="ctr">
                <a:solidFill>
                  <a:srgbClr val="0070C0"/>
                </a:solidFill>
                <a:prstDash val="solid"/>
                <a:miter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sp>
          <p:sp>
            <p:nvSpPr>
              <p:cNvPr id="157" name="Rectangle 156">
                <a:extLst>
                  <a:ext uri="{FF2B5EF4-FFF2-40B4-BE49-F238E27FC236}">
                    <a16:creationId xmlns:a16="http://schemas.microsoft.com/office/drawing/2014/main" id="{D50900A6-58A3-4AC7-B9FF-8319CF0ED1E4}"/>
                  </a:ext>
                </a:extLst>
              </p:cNvPr>
              <p:cNvSpPr/>
              <p:nvPr/>
            </p:nvSpPr>
            <p:spPr bwMode="auto">
              <a:xfrm>
                <a:off x="4160325" y="4317996"/>
                <a:ext cx="63498" cy="253999"/>
              </a:xfrm>
              <a:prstGeom prst="rect">
                <a:avLst/>
              </a:prstGeom>
              <a:solidFill>
                <a:srgbClr val="00B0F0"/>
              </a:solidFill>
              <a:ln w="12700" cap="flat" cmpd="sng" algn="ctr">
                <a:solidFill>
                  <a:srgbClr val="0070C0"/>
                </a:solidFill>
                <a:prstDash val="solid"/>
                <a:miter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sp>
          <p:sp>
            <p:nvSpPr>
              <p:cNvPr id="158" name="Rectangle 157">
                <a:extLst>
                  <a:ext uri="{FF2B5EF4-FFF2-40B4-BE49-F238E27FC236}">
                    <a16:creationId xmlns:a16="http://schemas.microsoft.com/office/drawing/2014/main" id="{EA0F9017-EA42-497E-A235-56377043EB07}"/>
                  </a:ext>
                </a:extLst>
              </p:cNvPr>
              <p:cNvSpPr/>
              <p:nvPr/>
            </p:nvSpPr>
            <p:spPr bwMode="auto">
              <a:xfrm>
                <a:off x="4424907" y="4317996"/>
                <a:ext cx="63498" cy="253999"/>
              </a:xfrm>
              <a:prstGeom prst="rect">
                <a:avLst/>
              </a:prstGeom>
              <a:solidFill>
                <a:srgbClr val="00B0F0"/>
              </a:solidFill>
              <a:ln w="12700" cap="flat" cmpd="sng" algn="ctr">
                <a:solidFill>
                  <a:srgbClr val="0070C0"/>
                </a:solidFill>
                <a:prstDash val="solid"/>
                <a:miter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sp>
          <p:sp>
            <p:nvSpPr>
              <p:cNvPr id="159" name="Rectangle 158">
                <a:extLst>
                  <a:ext uri="{FF2B5EF4-FFF2-40B4-BE49-F238E27FC236}">
                    <a16:creationId xmlns:a16="http://schemas.microsoft.com/office/drawing/2014/main" id="{A6DCB3B5-CEA6-4FDC-8249-0524DB101DAC}"/>
                  </a:ext>
                </a:extLst>
              </p:cNvPr>
              <p:cNvSpPr/>
              <p:nvPr/>
            </p:nvSpPr>
            <p:spPr bwMode="auto">
              <a:xfrm>
                <a:off x="1683831" y="5101165"/>
                <a:ext cx="63498" cy="253999"/>
              </a:xfrm>
              <a:prstGeom prst="rect">
                <a:avLst/>
              </a:prstGeom>
              <a:solidFill>
                <a:srgbClr val="92D050"/>
              </a:solidFill>
              <a:ln w="12700" cap="flat" cmpd="sng" algn="ctr">
                <a:solidFill>
                  <a:srgbClr val="FF0000"/>
                </a:solidFill>
                <a:prstDash val="solid"/>
                <a:miter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sp>
          <p:sp>
            <p:nvSpPr>
              <p:cNvPr id="160" name="Rectangle 159">
                <a:extLst>
                  <a:ext uri="{FF2B5EF4-FFF2-40B4-BE49-F238E27FC236}">
                    <a16:creationId xmlns:a16="http://schemas.microsoft.com/office/drawing/2014/main" id="{4420EBC5-F62C-4C49-AB65-834A8F70D79C}"/>
                  </a:ext>
                </a:extLst>
              </p:cNvPr>
              <p:cNvSpPr/>
              <p:nvPr/>
            </p:nvSpPr>
            <p:spPr bwMode="auto">
              <a:xfrm>
                <a:off x="2318831" y="5101165"/>
                <a:ext cx="63498" cy="253999"/>
              </a:xfrm>
              <a:prstGeom prst="rect">
                <a:avLst/>
              </a:prstGeom>
              <a:solidFill>
                <a:srgbClr val="92D050"/>
              </a:solidFill>
              <a:ln w="12700" cap="flat" cmpd="sng" algn="ctr">
                <a:solidFill>
                  <a:srgbClr val="FF0000"/>
                </a:solidFill>
                <a:prstDash val="solid"/>
                <a:miter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sp>
          <p:sp>
            <p:nvSpPr>
              <p:cNvPr id="161" name="Rectangle 160">
                <a:extLst>
                  <a:ext uri="{FF2B5EF4-FFF2-40B4-BE49-F238E27FC236}">
                    <a16:creationId xmlns:a16="http://schemas.microsoft.com/office/drawing/2014/main" id="{88EC1057-C77F-4719-910B-9C727BB4E2CD}"/>
                  </a:ext>
                </a:extLst>
              </p:cNvPr>
              <p:cNvSpPr/>
              <p:nvPr/>
            </p:nvSpPr>
            <p:spPr bwMode="auto">
              <a:xfrm>
                <a:off x="2689248" y="5101165"/>
                <a:ext cx="63498" cy="253999"/>
              </a:xfrm>
              <a:prstGeom prst="rect">
                <a:avLst/>
              </a:prstGeom>
              <a:solidFill>
                <a:srgbClr val="7030A0"/>
              </a:solidFill>
              <a:ln w="12700" cap="flat" cmpd="sng" algn="ctr">
                <a:solidFill>
                  <a:srgbClr val="FF0000"/>
                </a:solidFill>
                <a:prstDash val="solid"/>
                <a:miter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sp>
          <p:sp>
            <p:nvSpPr>
              <p:cNvPr id="162" name="Rectangle 161">
                <a:extLst>
                  <a:ext uri="{FF2B5EF4-FFF2-40B4-BE49-F238E27FC236}">
                    <a16:creationId xmlns:a16="http://schemas.microsoft.com/office/drawing/2014/main" id="{53FFEA1A-3322-4C07-8582-485DECE23358}"/>
                  </a:ext>
                </a:extLst>
              </p:cNvPr>
              <p:cNvSpPr/>
              <p:nvPr/>
            </p:nvSpPr>
            <p:spPr bwMode="auto">
              <a:xfrm>
                <a:off x="3165498" y="5101165"/>
                <a:ext cx="63498" cy="253999"/>
              </a:xfrm>
              <a:prstGeom prst="rect">
                <a:avLst/>
              </a:prstGeom>
              <a:solidFill>
                <a:srgbClr val="7030A0"/>
              </a:solidFill>
              <a:ln w="12700" cap="flat" cmpd="sng" algn="ctr">
                <a:solidFill>
                  <a:srgbClr val="FF0000"/>
                </a:solidFill>
                <a:prstDash val="solid"/>
                <a:miter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sp>
          <p:sp>
            <p:nvSpPr>
              <p:cNvPr id="163" name="Rectangle 162">
                <a:extLst>
                  <a:ext uri="{FF2B5EF4-FFF2-40B4-BE49-F238E27FC236}">
                    <a16:creationId xmlns:a16="http://schemas.microsoft.com/office/drawing/2014/main" id="{0E013FDB-30DA-4A6C-B731-8C800859D77E}"/>
                  </a:ext>
                </a:extLst>
              </p:cNvPr>
              <p:cNvSpPr/>
              <p:nvPr/>
            </p:nvSpPr>
            <p:spPr bwMode="auto">
              <a:xfrm>
                <a:off x="1874329" y="4317997"/>
                <a:ext cx="63498" cy="253999"/>
              </a:xfrm>
              <a:prstGeom prst="rect">
                <a:avLst/>
              </a:prstGeom>
              <a:solidFill>
                <a:srgbClr val="92D050"/>
              </a:solidFill>
              <a:ln w="12700" cap="flat" cmpd="sng" algn="ctr">
                <a:solidFill>
                  <a:srgbClr val="0070C0"/>
                </a:solidFill>
                <a:prstDash val="solid"/>
                <a:miter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sp>
          <p:sp>
            <p:nvSpPr>
              <p:cNvPr id="164" name="Rectangle 163">
                <a:extLst>
                  <a:ext uri="{FF2B5EF4-FFF2-40B4-BE49-F238E27FC236}">
                    <a16:creationId xmlns:a16="http://schemas.microsoft.com/office/drawing/2014/main" id="{0528CC31-AEAE-4E8B-9A6A-E1A17C916FC8}"/>
                  </a:ext>
                </a:extLst>
              </p:cNvPr>
              <p:cNvSpPr/>
              <p:nvPr/>
            </p:nvSpPr>
            <p:spPr bwMode="auto">
              <a:xfrm>
                <a:off x="2456412" y="4317997"/>
                <a:ext cx="63498" cy="253999"/>
              </a:xfrm>
              <a:prstGeom prst="rect">
                <a:avLst/>
              </a:prstGeom>
              <a:solidFill>
                <a:srgbClr val="92D050"/>
              </a:solidFill>
              <a:ln w="12700" cap="flat" cmpd="sng" algn="ctr">
                <a:solidFill>
                  <a:srgbClr val="0070C0"/>
                </a:solidFill>
                <a:prstDash val="solid"/>
                <a:miter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sp>
          <p:sp>
            <p:nvSpPr>
              <p:cNvPr id="165" name="Rectangle 164">
                <a:extLst>
                  <a:ext uri="{FF2B5EF4-FFF2-40B4-BE49-F238E27FC236}">
                    <a16:creationId xmlns:a16="http://schemas.microsoft.com/office/drawing/2014/main" id="{8DC4AECD-80A4-4144-82F9-2881FFC97989}"/>
                  </a:ext>
                </a:extLst>
              </p:cNvPr>
              <p:cNvSpPr/>
              <p:nvPr/>
            </p:nvSpPr>
            <p:spPr bwMode="auto">
              <a:xfrm>
                <a:off x="2773912" y="4317997"/>
                <a:ext cx="63498" cy="253999"/>
              </a:xfrm>
              <a:prstGeom prst="rect">
                <a:avLst/>
              </a:prstGeom>
              <a:solidFill>
                <a:srgbClr val="7030A0"/>
              </a:solidFill>
              <a:ln w="12700" cap="flat" cmpd="sng" algn="ctr">
                <a:solidFill>
                  <a:srgbClr val="0070C0"/>
                </a:solidFill>
                <a:prstDash val="solid"/>
                <a:miter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sp>
          <p:sp>
            <p:nvSpPr>
              <p:cNvPr id="166" name="Rectangle 165">
                <a:extLst>
                  <a:ext uri="{FF2B5EF4-FFF2-40B4-BE49-F238E27FC236}">
                    <a16:creationId xmlns:a16="http://schemas.microsoft.com/office/drawing/2014/main" id="{CFC51D2B-B245-4B47-B2A3-B9DEECE9C660}"/>
                  </a:ext>
                </a:extLst>
              </p:cNvPr>
              <p:cNvSpPr/>
              <p:nvPr/>
            </p:nvSpPr>
            <p:spPr bwMode="auto">
              <a:xfrm>
                <a:off x="3365215" y="4329686"/>
                <a:ext cx="63498" cy="253999"/>
              </a:xfrm>
              <a:prstGeom prst="rect">
                <a:avLst/>
              </a:prstGeom>
              <a:solidFill>
                <a:srgbClr val="7030A0"/>
              </a:solidFill>
              <a:ln w="12700" cap="flat" cmpd="sng" algn="ctr">
                <a:solidFill>
                  <a:srgbClr val="0070C0"/>
                </a:solidFill>
                <a:prstDash val="solid"/>
                <a:miter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sp>
          <p:sp>
            <p:nvSpPr>
              <p:cNvPr id="167" name="Rectangle 166">
                <a:extLst>
                  <a:ext uri="{FF2B5EF4-FFF2-40B4-BE49-F238E27FC236}">
                    <a16:creationId xmlns:a16="http://schemas.microsoft.com/office/drawing/2014/main" id="{16EDC753-EA08-4BB3-A864-E1EC7F52E31E}"/>
                  </a:ext>
                </a:extLst>
              </p:cNvPr>
              <p:cNvSpPr/>
              <p:nvPr/>
            </p:nvSpPr>
            <p:spPr bwMode="auto">
              <a:xfrm>
                <a:off x="4848241" y="4317996"/>
                <a:ext cx="63498" cy="253999"/>
              </a:xfrm>
              <a:prstGeom prst="rect">
                <a:avLst/>
              </a:prstGeom>
              <a:solidFill>
                <a:srgbClr val="92D050"/>
              </a:solidFill>
              <a:ln w="12700" cap="flat" cmpd="sng" algn="ctr">
                <a:solidFill>
                  <a:srgbClr val="0070C0"/>
                </a:solidFill>
                <a:prstDash val="solid"/>
                <a:miter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sp>
          <p:sp>
            <p:nvSpPr>
              <p:cNvPr id="168" name="Rectangle 167">
                <a:extLst>
                  <a:ext uri="{FF2B5EF4-FFF2-40B4-BE49-F238E27FC236}">
                    <a16:creationId xmlns:a16="http://schemas.microsoft.com/office/drawing/2014/main" id="{E754CE61-3F05-49B3-9A6B-996CDBDB509D}"/>
                  </a:ext>
                </a:extLst>
              </p:cNvPr>
              <p:cNvSpPr/>
              <p:nvPr/>
            </p:nvSpPr>
            <p:spPr bwMode="auto">
              <a:xfrm>
                <a:off x="5112822" y="4317996"/>
                <a:ext cx="63498" cy="253999"/>
              </a:xfrm>
              <a:prstGeom prst="rect">
                <a:avLst/>
              </a:prstGeom>
              <a:solidFill>
                <a:srgbClr val="92D050"/>
              </a:solidFill>
              <a:ln w="12700" cap="flat" cmpd="sng" algn="ctr">
                <a:solidFill>
                  <a:srgbClr val="0070C0"/>
                </a:solidFill>
                <a:prstDash val="solid"/>
                <a:miter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sp>
          <p:sp>
            <p:nvSpPr>
              <p:cNvPr id="169" name="Rectangle 168">
                <a:extLst>
                  <a:ext uri="{FF2B5EF4-FFF2-40B4-BE49-F238E27FC236}">
                    <a16:creationId xmlns:a16="http://schemas.microsoft.com/office/drawing/2014/main" id="{F3467F68-6948-48DF-BEDE-9728FEC5E9B9}"/>
                  </a:ext>
                </a:extLst>
              </p:cNvPr>
              <p:cNvSpPr/>
              <p:nvPr/>
            </p:nvSpPr>
            <p:spPr bwMode="auto">
              <a:xfrm>
                <a:off x="5874824" y="5101165"/>
                <a:ext cx="63498" cy="253999"/>
              </a:xfrm>
              <a:prstGeom prst="rect">
                <a:avLst/>
              </a:prstGeom>
              <a:solidFill>
                <a:srgbClr val="7030A0"/>
              </a:solidFill>
              <a:ln w="12700" cap="flat" cmpd="sng" algn="ctr">
                <a:solidFill>
                  <a:srgbClr val="FF0000"/>
                </a:solidFill>
                <a:prstDash val="solid"/>
                <a:miter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sp>
          <p:sp>
            <p:nvSpPr>
              <p:cNvPr id="170" name="Rectangle 169">
                <a:extLst>
                  <a:ext uri="{FF2B5EF4-FFF2-40B4-BE49-F238E27FC236}">
                    <a16:creationId xmlns:a16="http://schemas.microsoft.com/office/drawing/2014/main" id="{B716351D-2CF3-40C8-A736-11D258516928}"/>
                  </a:ext>
                </a:extLst>
              </p:cNvPr>
              <p:cNvSpPr/>
              <p:nvPr/>
            </p:nvSpPr>
            <p:spPr bwMode="auto">
              <a:xfrm>
                <a:off x="5356240" y="5101165"/>
                <a:ext cx="63498" cy="253999"/>
              </a:xfrm>
              <a:prstGeom prst="rect">
                <a:avLst/>
              </a:prstGeom>
              <a:solidFill>
                <a:srgbClr val="7030A0"/>
              </a:solidFill>
              <a:ln w="12700" cap="flat" cmpd="sng" algn="ctr">
                <a:solidFill>
                  <a:srgbClr val="FF0000"/>
                </a:solidFill>
                <a:prstDash val="solid"/>
                <a:miter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sp>
          <p:sp>
            <p:nvSpPr>
              <p:cNvPr id="171" name="Rectangle 170">
                <a:extLst>
                  <a:ext uri="{FF2B5EF4-FFF2-40B4-BE49-F238E27FC236}">
                    <a16:creationId xmlns:a16="http://schemas.microsoft.com/office/drawing/2014/main" id="{F1E5E9D0-8F21-4358-BA33-16F2F9411972}"/>
                  </a:ext>
                </a:extLst>
              </p:cNvPr>
              <p:cNvSpPr/>
              <p:nvPr/>
            </p:nvSpPr>
            <p:spPr bwMode="auto">
              <a:xfrm>
                <a:off x="4657740" y="5101165"/>
                <a:ext cx="63498" cy="253999"/>
              </a:xfrm>
              <a:prstGeom prst="rect">
                <a:avLst/>
              </a:prstGeom>
              <a:solidFill>
                <a:srgbClr val="92D050"/>
              </a:solidFill>
              <a:ln w="12700" cap="flat" cmpd="sng" algn="ctr">
                <a:solidFill>
                  <a:srgbClr val="FF0000"/>
                </a:solidFill>
                <a:prstDash val="solid"/>
                <a:miter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sp>
          <p:sp>
            <p:nvSpPr>
              <p:cNvPr id="172" name="Rectangle 171">
                <a:extLst>
                  <a:ext uri="{FF2B5EF4-FFF2-40B4-BE49-F238E27FC236}">
                    <a16:creationId xmlns:a16="http://schemas.microsoft.com/office/drawing/2014/main" id="{C1B5E63B-6D39-436A-9234-B2014761D644}"/>
                  </a:ext>
                </a:extLst>
              </p:cNvPr>
              <p:cNvSpPr/>
              <p:nvPr/>
            </p:nvSpPr>
            <p:spPr bwMode="auto">
              <a:xfrm>
                <a:off x="4932906" y="5101165"/>
                <a:ext cx="63498" cy="253999"/>
              </a:xfrm>
              <a:prstGeom prst="rect">
                <a:avLst/>
              </a:prstGeom>
              <a:solidFill>
                <a:srgbClr val="92D050"/>
              </a:solidFill>
              <a:ln w="12700" cap="flat" cmpd="sng" algn="ctr">
                <a:solidFill>
                  <a:srgbClr val="FF0000"/>
                </a:solidFill>
                <a:prstDash val="solid"/>
                <a:miter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sp>
          <p:sp>
            <p:nvSpPr>
              <p:cNvPr id="173" name="Rectangle 172">
                <a:extLst>
                  <a:ext uri="{FF2B5EF4-FFF2-40B4-BE49-F238E27FC236}">
                    <a16:creationId xmlns:a16="http://schemas.microsoft.com/office/drawing/2014/main" id="{545E1900-3E67-454D-AD57-35914B96C68B}"/>
                  </a:ext>
                </a:extLst>
              </p:cNvPr>
              <p:cNvSpPr/>
              <p:nvPr/>
            </p:nvSpPr>
            <p:spPr bwMode="auto">
              <a:xfrm>
                <a:off x="5483241" y="4317996"/>
                <a:ext cx="63498" cy="253999"/>
              </a:xfrm>
              <a:prstGeom prst="rect">
                <a:avLst/>
              </a:prstGeom>
              <a:solidFill>
                <a:srgbClr val="7030A0"/>
              </a:solidFill>
              <a:ln w="12700" cap="flat" cmpd="sng" algn="ctr">
                <a:solidFill>
                  <a:srgbClr val="0070C0"/>
                </a:solidFill>
                <a:prstDash val="solid"/>
                <a:miter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sp>
          <p:sp>
            <p:nvSpPr>
              <p:cNvPr id="174" name="Rectangle 173">
                <a:extLst>
                  <a:ext uri="{FF2B5EF4-FFF2-40B4-BE49-F238E27FC236}">
                    <a16:creationId xmlns:a16="http://schemas.microsoft.com/office/drawing/2014/main" id="{11E976C6-6D05-4C7D-8285-9B0B6F510D63}"/>
                  </a:ext>
                </a:extLst>
              </p:cNvPr>
              <p:cNvSpPr/>
              <p:nvPr/>
            </p:nvSpPr>
            <p:spPr bwMode="auto">
              <a:xfrm>
                <a:off x="5959489" y="4317996"/>
                <a:ext cx="63498" cy="253999"/>
              </a:xfrm>
              <a:prstGeom prst="rect">
                <a:avLst/>
              </a:prstGeom>
              <a:solidFill>
                <a:srgbClr val="7030A0"/>
              </a:solidFill>
              <a:ln w="12700" cap="flat" cmpd="sng" algn="ctr">
                <a:solidFill>
                  <a:srgbClr val="0070C0"/>
                </a:solidFill>
                <a:prstDash val="solid"/>
                <a:miter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sp>
        </p:grpSp>
        <p:sp>
          <p:nvSpPr>
            <p:cNvPr id="175" name="TextBox 174">
              <a:extLst>
                <a:ext uri="{FF2B5EF4-FFF2-40B4-BE49-F238E27FC236}">
                  <a16:creationId xmlns:a16="http://schemas.microsoft.com/office/drawing/2014/main" id="{84EC3EF1-15A0-49E5-99E7-32C5FA8371D5}"/>
                </a:ext>
              </a:extLst>
            </p:cNvPr>
            <p:cNvSpPr txBox="1"/>
            <p:nvPr/>
          </p:nvSpPr>
          <p:spPr>
            <a:xfrm>
              <a:off x="104796" y="4267046"/>
              <a:ext cx="346570" cy="67710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solidFill>
                    <a:schemeClr val="tx2"/>
                  </a:solidFill>
                </a:rPr>
                <a:t>B1</a:t>
              </a:r>
            </a:p>
            <a:p>
              <a:endParaRPr lang="en-US" sz="1400" dirty="0">
                <a:solidFill>
                  <a:schemeClr val="tx2"/>
                </a:solidFill>
              </a:endParaRPr>
            </a:p>
            <a:p>
              <a:r>
                <a:rPr lang="en-US" sz="1200" dirty="0">
                  <a:solidFill>
                    <a:srgbClr val="FF0000"/>
                  </a:solidFill>
                </a:rPr>
                <a:t>B2</a:t>
              </a:r>
            </a:p>
          </p:txBody>
        </p:sp>
        <p:grpSp>
          <p:nvGrpSpPr>
            <p:cNvPr id="176" name="Group 175">
              <a:extLst>
                <a:ext uri="{FF2B5EF4-FFF2-40B4-BE49-F238E27FC236}">
                  <a16:creationId xmlns:a16="http://schemas.microsoft.com/office/drawing/2014/main" id="{E834C4FF-84CE-49B0-A758-10C4112A11F7}"/>
                </a:ext>
              </a:extLst>
            </p:cNvPr>
            <p:cNvGrpSpPr/>
            <p:nvPr/>
          </p:nvGrpSpPr>
          <p:grpSpPr>
            <a:xfrm>
              <a:off x="393588" y="4568318"/>
              <a:ext cx="286833" cy="109407"/>
              <a:chOff x="253998" y="2330049"/>
              <a:chExt cx="286833" cy="109407"/>
            </a:xfrm>
          </p:grpSpPr>
          <p:cxnSp>
            <p:nvCxnSpPr>
              <p:cNvPr id="177" name="Straight Connector 176">
                <a:extLst>
                  <a:ext uri="{FF2B5EF4-FFF2-40B4-BE49-F238E27FC236}">
                    <a16:creationId xmlns:a16="http://schemas.microsoft.com/office/drawing/2014/main" id="{CFD2F8D6-2FA9-4CA6-82CE-72AA981D8D14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264582" y="2330049"/>
                <a:ext cx="276249" cy="0"/>
              </a:xfrm>
              <a:prstGeom prst="line">
                <a:avLst/>
              </a:prstGeom>
              <a:ln w="6350" cap="flat" cmpd="sng" algn="ctr">
                <a:solidFill>
                  <a:srgbClr val="0070C0"/>
                </a:solidFill>
                <a:prstDash val="solid"/>
                <a:miter/>
                <a:tailEnd type="arrow" len="med"/>
              </a:ln>
            </p:spPr>
            <p:style>
              <a:lnRef idx="1">
                <a:schemeClr val="accent1">
                  <a:shade val="50000"/>
                </a:schemeClr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8" name="Straight Connector 177">
                <a:extLst>
                  <a:ext uri="{FF2B5EF4-FFF2-40B4-BE49-F238E27FC236}">
                    <a16:creationId xmlns:a16="http://schemas.microsoft.com/office/drawing/2014/main" id="{93B0E6F0-37AB-4E56-AA06-87A6C8D232C0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rot="10799989">
                <a:off x="253998" y="2439456"/>
                <a:ext cx="286832" cy="0"/>
              </a:xfrm>
              <a:prstGeom prst="line">
                <a:avLst/>
              </a:prstGeom>
              <a:ln w="6350" cap="flat" cmpd="sng" algn="ctr">
                <a:solidFill>
                  <a:srgbClr val="FF0000"/>
                </a:solidFill>
                <a:prstDash val="solid"/>
                <a:miter/>
                <a:tailEnd type="arrow" len="med"/>
              </a:ln>
            </p:spPr>
            <p:style>
              <a:lnRef idx="1">
                <a:schemeClr val="accent1">
                  <a:shade val="50000"/>
                </a:schemeClr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79" name="Rectangle 178">
              <a:extLst>
                <a:ext uri="{FF2B5EF4-FFF2-40B4-BE49-F238E27FC236}">
                  <a16:creationId xmlns:a16="http://schemas.microsoft.com/office/drawing/2014/main" id="{6550510E-E02F-49FD-8ECB-F51B4A8976E9}"/>
                </a:ext>
              </a:extLst>
            </p:cNvPr>
            <p:cNvSpPr/>
            <p:nvPr/>
          </p:nvSpPr>
          <p:spPr>
            <a:xfrm>
              <a:off x="824436" y="4461700"/>
              <a:ext cx="936104" cy="360040"/>
            </a:xfrm>
            <a:prstGeom prst="rect">
              <a:avLst/>
            </a:prstGeom>
            <a:solidFill>
              <a:schemeClr val="tx2">
                <a:lumMod val="60000"/>
                <a:lumOff val="40000"/>
                <a:alpha val="55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0" name="Rectangle 179">
              <a:extLst>
                <a:ext uri="{FF2B5EF4-FFF2-40B4-BE49-F238E27FC236}">
                  <a16:creationId xmlns:a16="http://schemas.microsoft.com/office/drawing/2014/main" id="{4AAAE7D0-6295-49EA-8D4D-94D40020056E}"/>
                </a:ext>
              </a:extLst>
            </p:cNvPr>
            <p:cNvSpPr/>
            <p:nvPr/>
          </p:nvSpPr>
          <p:spPr>
            <a:xfrm>
              <a:off x="1832548" y="4464810"/>
              <a:ext cx="936104" cy="356930"/>
            </a:xfrm>
            <a:prstGeom prst="rect">
              <a:avLst/>
            </a:prstGeom>
            <a:solidFill>
              <a:srgbClr val="92D050">
                <a:alpha val="55000"/>
              </a:srgb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1" name="Rectangle 180">
              <a:extLst>
                <a:ext uri="{FF2B5EF4-FFF2-40B4-BE49-F238E27FC236}">
                  <a16:creationId xmlns:a16="http://schemas.microsoft.com/office/drawing/2014/main" id="{6A1EF78F-C520-493C-B7DF-E25EC2480024}"/>
                </a:ext>
              </a:extLst>
            </p:cNvPr>
            <p:cNvSpPr/>
            <p:nvPr/>
          </p:nvSpPr>
          <p:spPr>
            <a:xfrm>
              <a:off x="2802198" y="4461700"/>
              <a:ext cx="936104" cy="360040"/>
            </a:xfrm>
            <a:prstGeom prst="rect">
              <a:avLst/>
            </a:prstGeom>
            <a:solidFill>
              <a:srgbClr val="7030A0">
                <a:alpha val="55000"/>
              </a:srgb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2" name="Rectangle 181">
              <a:extLst>
                <a:ext uri="{FF2B5EF4-FFF2-40B4-BE49-F238E27FC236}">
                  <a16:creationId xmlns:a16="http://schemas.microsoft.com/office/drawing/2014/main" id="{D57B3862-6D16-4DC7-B07B-B663018FCD5C}"/>
                </a:ext>
              </a:extLst>
            </p:cNvPr>
            <p:cNvSpPr/>
            <p:nvPr/>
          </p:nvSpPr>
          <p:spPr>
            <a:xfrm>
              <a:off x="3806291" y="4461526"/>
              <a:ext cx="936104" cy="360214"/>
            </a:xfrm>
            <a:prstGeom prst="rect">
              <a:avLst/>
            </a:prstGeom>
            <a:solidFill>
              <a:srgbClr val="00B0F0">
                <a:alpha val="55000"/>
              </a:srgb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3" name="Rectangle 182">
              <a:extLst>
                <a:ext uri="{FF2B5EF4-FFF2-40B4-BE49-F238E27FC236}">
                  <a16:creationId xmlns:a16="http://schemas.microsoft.com/office/drawing/2014/main" id="{45CE65FF-F02D-40C2-A902-8C5B8C19E539}"/>
                </a:ext>
              </a:extLst>
            </p:cNvPr>
            <p:cNvSpPr/>
            <p:nvPr/>
          </p:nvSpPr>
          <p:spPr>
            <a:xfrm>
              <a:off x="4810384" y="4461526"/>
              <a:ext cx="622564" cy="360214"/>
            </a:xfrm>
            <a:prstGeom prst="rect">
              <a:avLst/>
            </a:prstGeom>
            <a:solidFill>
              <a:srgbClr val="92D050">
                <a:alpha val="55000"/>
              </a:srgb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4" name="Rectangle 183">
              <a:extLst>
                <a:ext uri="{FF2B5EF4-FFF2-40B4-BE49-F238E27FC236}">
                  <a16:creationId xmlns:a16="http://schemas.microsoft.com/office/drawing/2014/main" id="{087D55D7-EC65-428D-B34D-BF600C7A6619}"/>
                </a:ext>
              </a:extLst>
            </p:cNvPr>
            <p:cNvSpPr/>
            <p:nvPr/>
          </p:nvSpPr>
          <p:spPr>
            <a:xfrm>
              <a:off x="5473672" y="4461700"/>
              <a:ext cx="751365" cy="360040"/>
            </a:xfrm>
            <a:prstGeom prst="rect">
              <a:avLst/>
            </a:prstGeom>
            <a:solidFill>
              <a:srgbClr val="7030A0">
                <a:alpha val="55000"/>
              </a:srgb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0" name="Rectangle 189">
              <a:extLst>
                <a:ext uri="{FF2B5EF4-FFF2-40B4-BE49-F238E27FC236}">
                  <a16:creationId xmlns:a16="http://schemas.microsoft.com/office/drawing/2014/main" id="{9AA5BF3F-475A-4E89-B593-FF8FF6284ED2}"/>
                </a:ext>
              </a:extLst>
            </p:cNvPr>
            <p:cNvSpPr/>
            <p:nvPr/>
          </p:nvSpPr>
          <p:spPr>
            <a:xfrm>
              <a:off x="680420" y="4029653"/>
              <a:ext cx="1152128" cy="1754941"/>
            </a:xfrm>
            <a:prstGeom prst="rect">
              <a:avLst/>
            </a:prstGeom>
            <a:no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1" name="Rectangle 190">
              <a:extLst>
                <a:ext uri="{FF2B5EF4-FFF2-40B4-BE49-F238E27FC236}">
                  <a16:creationId xmlns:a16="http://schemas.microsoft.com/office/drawing/2014/main" id="{09AA1515-33F5-43B3-8DB7-72C512DBE660}"/>
                </a:ext>
              </a:extLst>
            </p:cNvPr>
            <p:cNvSpPr/>
            <p:nvPr/>
          </p:nvSpPr>
          <p:spPr>
            <a:xfrm>
              <a:off x="1855468" y="4037639"/>
              <a:ext cx="1777280" cy="1754941"/>
            </a:xfrm>
            <a:prstGeom prst="rect">
              <a:avLst/>
            </a:prstGeom>
            <a:no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2" name="Rectangle 191">
              <a:extLst>
                <a:ext uri="{FF2B5EF4-FFF2-40B4-BE49-F238E27FC236}">
                  <a16:creationId xmlns:a16="http://schemas.microsoft.com/office/drawing/2014/main" id="{073DA701-FFAD-4365-9BF6-75FFFA6F88DD}"/>
                </a:ext>
              </a:extLst>
            </p:cNvPr>
            <p:cNvSpPr/>
            <p:nvPr/>
          </p:nvSpPr>
          <p:spPr>
            <a:xfrm>
              <a:off x="3645447" y="4037638"/>
              <a:ext cx="1124214" cy="1754941"/>
            </a:xfrm>
            <a:prstGeom prst="rect">
              <a:avLst/>
            </a:prstGeom>
            <a:no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3" name="Rectangle 192">
              <a:extLst>
                <a:ext uri="{FF2B5EF4-FFF2-40B4-BE49-F238E27FC236}">
                  <a16:creationId xmlns:a16="http://schemas.microsoft.com/office/drawing/2014/main" id="{EE58682B-9ECE-4A75-9FEC-663B50DCAB65}"/>
                </a:ext>
              </a:extLst>
            </p:cNvPr>
            <p:cNvSpPr/>
            <p:nvPr/>
          </p:nvSpPr>
          <p:spPr>
            <a:xfrm>
              <a:off x="4810384" y="4037638"/>
              <a:ext cx="1442676" cy="1754941"/>
            </a:xfrm>
            <a:prstGeom prst="rect">
              <a:avLst/>
            </a:prstGeom>
            <a:no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4" name="TextBox 193">
              <a:extLst>
                <a:ext uri="{FF2B5EF4-FFF2-40B4-BE49-F238E27FC236}">
                  <a16:creationId xmlns:a16="http://schemas.microsoft.com/office/drawing/2014/main" id="{B44122DD-2E65-4384-BED1-272838859F91}"/>
                </a:ext>
              </a:extLst>
            </p:cNvPr>
            <p:cNvSpPr txBox="1"/>
            <p:nvPr/>
          </p:nvSpPr>
          <p:spPr>
            <a:xfrm>
              <a:off x="759952" y="5755344"/>
              <a:ext cx="124906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rgbClr val="FF0000"/>
                  </a:solidFill>
                </a:rPr>
                <a:t>BLECF #1</a:t>
              </a:r>
            </a:p>
          </p:txBody>
        </p:sp>
        <p:sp>
          <p:nvSpPr>
            <p:cNvPr id="195" name="TextBox 194">
              <a:extLst>
                <a:ext uri="{FF2B5EF4-FFF2-40B4-BE49-F238E27FC236}">
                  <a16:creationId xmlns:a16="http://schemas.microsoft.com/office/drawing/2014/main" id="{234C99CE-6303-41F5-B91D-D6DD103F656E}"/>
                </a:ext>
              </a:extLst>
            </p:cNvPr>
            <p:cNvSpPr txBox="1"/>
            <p:nvPr/>
          </p:nvSpPr>
          <p:spPr>
            <a:xfrm>
              <a:off x="2202700" y="5764098"/>
              <a:ext cx="124906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rgbClr val="FF0000"/>
                  </a:solidFill>
                </a:rPr>
                <a:t>BLECF #2</a:t>
              </a:r>
            </a:p>
          </p:txBody>
        </p:sp>
        <p:sp>
          <p:nvSpPr>
            <p:cNvPr id="196" name="TextBox 195">
              <a:extLst>
                <a:ext uri="{FF2B5EF4-FFF2-40B4-BE49-F238E27FC236}">
                  <a16:creationId xmlns:a16="http://schemas.microsoft.com/office/drawing/2014/main" id="{9643FBA0-EA83-48BE-8636-FF346DC0FBF0}"/>
                </a:ext>
              </a:extLst>
            </p:cNvPr>
            <p:cNvSpPr txBox="1"/>
            <p:nvPr/>
          </p:nvSpPr>
          <p:spPr>
            <a:xfrm>
              <a:off x="3713539" y="5764098"/>
              <a:ext cx="124906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rgbClr val="FF0000"/>
                  </a:solidFill>
                </a:rPr>
                <a:t>BLECF #3</a:t>
              </a:r>
            </a:p>
          </p:txBody>
        </p:sp>
        <p:sp>
          <p:nvSpPr>
            <p:cNvPr id="197" name="TextBox 196">
              <a:extLst>
                <a:ext uri="{FF2B5EF4-FFF2-40B4-BE49-F238E27FC236}">
                  <a16:creationId xmlns:a16="http://schemas.microsoft.com/office/drawing/2014/main" id="{EA9C6D46-FF57-40C3-9D43-F96C4CA59D01}"/>
                </a:ext>
              </a:extLst>
            </p:cNvPr>
            <p:cNvSpPr txBox="1"/>
            <p:nvPr/>
          </p:nvSpPr>
          <p:spPr>
            <a:xfrm>
              <a:off x="5008710" y="5751587"/>
              <a:ext cx="124906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rgbClr val="FF0000"/>
                  </a:solidFill>
                </a:rPr>
                <a:t>BLECF #4</a:t>
              </a:r>
            </a:p>
          </p:txBody>
        </p:sp>
      </p:grpSp>
      <p:sp>
        <p:nvSpPr>
          <p:cNvPr id="202" name="TextBox 201">
            <a:extLst>
              <a:ext uri="{FF2B5EF4-FFF2-40B4-BE49-F238E27FC236}">
                <a16:creationId xmlns:a16="http://schemas.microsoft.com/office/drawing/2014/main" id="{E6ADAE57-9289-4D9A-AFD1-57C45BA71BD9}"/>
              </a:ext>
            </a:extLst>
          </p:cNvPr>
          <p:cNvSpPr txBox="1"/>
          <p:nvPr/>
        </p:nvSpPr>
        <p:spPr>
          <a:xfrm>
            <a:off x="7680176" y="768409"/>
            <a:ext cx="425028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100" dirty="0">
                <a:solidFill>
                  <a:srgbClr val="FF0000"/>
                </a:solidFill>
              </a:rPr>
              <a:t>Work in progress between SY-BL, SY-STI &amp; WP15; </a:t>
            </a:r>
          </a:p>
          <a:p>
            <a:pPr algn="r"/>
            <a:r>
              <a:rPr lang="en-US" sz="1100" dirty="0">
                <a:solidFill>
                  <a:srgbClr val="FF0000"/>
                </a:solidFill>
              </a:rPr>
              <a:t>Final integration might change numbers</a:t>
            </a:r>
          </a:p>
        </p:txBody>
      </p:sp>
      <p:graphicFrame>
        <p:nvGraphicFramePr>
          <p:cNvPr id="204" name="Table 203">
            <a:extLst>
              <a:ext uri="{FF2B5EF4-FFF2-40B4-BE49-F238E27FC236}">
                <a16:creationId xmlns:a16="http://schemas.microsoft.com/office/drawing/2014/main" id="{FAEF3DDE-A08B-4280-96B1-0FA8F4CF6B0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34689049"/>
              </p:ext>
            </p:extLst>
          </p:nvPr>
        </p:nvGraphicFramePr>
        <p:xfrm>
          <a:off x="7104627" y="4571960"/>
          <a:ext cx="4797322" cy="1737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82764">
                  <a:extLst>
                    <a:ext uri="{9D8B030D-6E8A-4147-A177-3AD203B41FA5}">
                      <a16:colId xmlns:a16="http://schemas.microsoft.com/office/drawing/2014/main" val="2454093064"/>
                    </a:ext>
                  </a:extLst>
                </a:gridCol>
                <a:gridCol w="1153146">
                  <a:extLst>
                    <a:ext uri="{9D8B030D-6E8A-4147-A177-3AD203B41FA5}">
                      <a16:colId xmlns:a16="http://schemas.microsoft.com/office/drawing/2014/main" val="2888597294"/>
                    </a:ext>
                  </a:extLst>
                </a:gridCol>
                <a:gridCol w="1260120">
                  <a:extLst>
                    <a:ext uri="{9D8B030D-6E8A-4147-A177-3AD203B41FA5}">
                      <a16:colId xmlns:a16="http://schemas.microsoft.com/office/drawing/2014/main" val="6382210"/>
                    </a:ext>
                  </a:extLst>
                </a:gridCol>
                <a:gridCol w="801292">
                  <a:extLst>
                    <a:ext uri="{9D8B030D-6E8A-4147-A177-3AD203B41FA5}">
                      <a16:colId xmlns:a16="http://schemas.microsoft.com/office/drawing/2014/main" val="1246848485"/>
                    </a:ext>
                  </a:extLst>
                </a:gridCol>
              </a:tblGrid>
              <a:tr h="126159">
                <a:tc gridSpan="4"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Number of detectors: Total for IP1 + IP5 (both sides)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Number of detectors: IP1 + IP5 (both sides)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05813368"/>
                  </a:ext>
                </a:extLst>
              </a:tr>
              <a:tr h="210265">
                <a:tc>
                  <a:txBody>
                    <a:bodyPr/>
                    <a:lstStyle/>
                    <a:p>
                      <a:pPr algn="l"/>
                      <a:endParaRPr lang="en-US" sz="12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4F81B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Present System</a:t>
                      </a:r>
                    </a:p>
                    <a:p>
                      <a:pPr algn="ctr"/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Run 3</a:t>
                      </a:r>
                    </a:p>
                  </a:txBody>
                  <a:tcPr>
                    <a:solidFill>
                      <a:srgbClr val="4F81B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HL-LHC Upgrade</a:t>
                      </a:r>
                    </a:p>
                    <a:p>
                      <a:pPr algn="ctr"/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Run 4</a:t>
                      </a: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New in Run 4</a:t>
                      </a:r>
                    </a:p>
                  </a:txBody>
                  <a:tcPr>
                    <a:solidFill>
                      <a:srgbClr val="4F81B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27407202"/>
                  </a:ext>
                </a:extLst>
              </a:tr>
              <a:tr h="126159">
                <a:tc>
                  <a:txBody>
                    <a:bodyPr/>
                    <a:lstStyle/>
                    <a:p>
                      <a:pPr algn="l"/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BLECF – standard</a:t>
                      </a:r>
                    </a:p>
                  </a:txBody>
                  <a:tcPr>
                    <a:solidFill>
                      <a:srgbClr val="4F81B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72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128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56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89360186"/>
                  </a:ext>
                </a:extLst>
              </a:tr>
              <a:tr h="126159">
                <a:tc>
                  <a:txBody>
                    <a:bodyPr/>
                    <a:lstStyle/>
                    <a:p>
                      <a:pPr algn="l"/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BLEIC – new</a:t>
                      </a:r>
                    </a:p>
                  </a:txBody>
                  <a:tcPr>
                    <a:solidFill>
                      <a:srgbClr val="4F81B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64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64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55628929"/>
                  </a:ext>
                </a:extLst>
              </a:tr>
              <a:tr h="126159">
                <a:tc>
                  <a:txBody>
                    <a:bodyPr/>
                    <a:lstStyle/>
                    <a:p>
                      <a:pPr algn="l"/>
                      <a:r>
                        <a:rPr lang="en-US" sz="1200" b="1" dirty="0">
                          <a:solidFill>
                            <a:schemeClr val="bg1"/>
                          </a:solidFill>
                        </a:rPr>
                        <a:t>Total IP1+IP5</a:t>
                      </a:r>
                    </a:p>
                  </a:txBody>
                  <a:tcPr>
                    <a:solidFill>
                      <a:srgbClr val="4F81B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72</a:t>
                      </a: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192</a:t>
                      </a: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120</a:t>
                      </a:r>
                    </a:p>
                  </a:txBody>
                  <a:tcPr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78095443"/>
                  </a:ext>
                </a:extLst>
              </a:tr>
            </a:tbl>
          </a:graphicData>
        </a:graphic>
      </p:graphicFrame>
      <p:sp>
        <p:nvSpPr>
          <p:cNvPr id="205" name="TextBox 204">
            <a:extLst>
              <a:ext uri="{FF2B5EF4-FFF2-40B4-BE49-F238E27FC236}">
                <a16:creationId xmlns:a16="http://schemas.microsoft.com/office/drawing/2014/main" id="{D47615B0-F9D7-4BC2-98DF-8A3E780B37FD}"/>
              </a:ext>
            </a:extLst>
          </p:cNvPr>
          <p:cNvSpPr txBox="1"/>
          <p:nvPr/>
        </p:nvSpPr>
        <p:spPr>
          <a:xfrm>
            <a:off x="7112014" y="3935081"/>
            <a:ext cx="47825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tx2"/>
                </a:solidFill>
              </a:rPr>
              <a:t>Current system w/ BLECF // BLEIC/2</a:t>
            </a:r>
          </a:p>
          <a:p>
            <a:pPr algn="ctr"/>
            <a:r>
              <a:rPr lang="en-US" sz="1600" b="1" dirty="0">
                <a:solidFill>
                  <a:srgbClr val="0070C0"/>
                </a:solidFill>
              </a:rPr>
              <a:t>(Half channel redundancy)</a:t>
            </a:r>
          </a:p>
        </p:txBody>
      </p:sp>
      <p:sp>
        <p:nvSpPr>
          <p:cNvPr id="206" name="TextBox 205">
            <a:extLst>
              <a:ext uri="{FF2B5EF4-FFF2-40B4-BE49-F238E27FC236}">
                <a16:creationId xmlns:a16="http://schemas.microsoft.com/office/drawing/2014/main" id="{AEC30377-99EB-28D8-FD39-6A643A3F98E5}"/>
              </a:ext>
            </a:extLst>
          </p:cNvPr>
          <p:cNvSpPr txBox="1"/>
          <p:nvPr/>
        </p:nvSpPr>
        <p:spPr>
          <a:xfrm>
            <a:off x="7104110" y="1556792"/>
            <a:ext cx="4826341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During LS3 will extend the current system for the new topology and deploy the new system (BLEIC) in parallel in half of the locations.</a:t>
            </a:r>
          </a:p>
          <a:p>
            <a:endParaRPr lang="en-US" dirty="0">
              <a:solidFill>
                <a:srgbClr val="FF0000"/>
              </a:solidFill>
            </a:endParaRPr>
          </a:p>
          <a:p>
            <a:r>
              <a:rPr lang="en-US" dirty="0">
                <a:solidFill>
                  <a:srgbClr val="FF0000"/>
                </a:solidFill>
              </a:rPr>
              <a:t>Will allow validation for full deployment during LS4 and (some) redundancy in this critical area long-term.   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490DD98-A537-E06D-FDDD-F168698476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auto">
          <a:xfrm>
            <a:off x="5879976" y="6356350"/>
            <a:ext cx="5496024" cy="360000"/>
          </a:xfrm>
        </p:spPr>
        <p:txBody>
          <a:bodyPr anchor="ctr"/>
          <a:lstStyle>
            <a:lvl1pPr>
              <a:defRPr lang="en-GB" dirty="0" smtClean="0"/>
            </a:lvl1pPr>
          </a:lstStyle>
          <a:p>
            <a:pPr>
              <a:defRPr/>
            </a:pPr>
            <a:r>
              <a:rPr lang="en-GB"/>
              <a:t>12th HL-LHC Collaboration Meeting, Uppsala (Sweden), 19-22 September 2022</a:t>
            </a:r>
          </a:p>
          <a:p>
            <a:pPr>
              <a:defRPr/>
            </a:pPr>
            <a:endParaRPr lang="en-GB"/>
          </a:p>
        </p:txBody>
      </p:sp>
      <p:sp>
        <p:nvSpPr>
          <p:cNvPr id="6" name="Footer Placeholder 3">
            <a:extLst>
              <a:ext uri="{FF2B5EF4-FFF2-40B4-BE49-F238E27FC236}">
                <a16:creationId xmlns:a16="http://schemas.microsoft.com/office/drawing/2014/main" id="{FB1788BD-5DA0-99FB-245E-65E9F9BF27D8}"/>
              </a:ext>
            </a:extLst>
          </p:cNvPr>
          <p:cNvSpPr txBox="1">
            <a:spLocks/>
          </p:cNvSpPr>
          <p:nvPr/>
        </p:nvSpPr>
        <p:spPr bwMode="auto">
          <a:xfrm>
            <a:off x="1847528" y="6356350"/>
            <a:ext cx="3826048" cy="360000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914400" rtl="0" eaLnBrk="1" latinLnBrk="0" hangingPunct="1">
              <a:defRPr lang="en-GB" sz="1200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defRPr/>
            </a:pPr>
            <a:r>
              <a:rPr lang="en-GB" dirty="0"/>
              <a:t>WP13.1 – Christos Zamantzas</a:t>
            </a:r>
          </a:p>
          <a:p>
            <a:pPr>
              <a:defRPr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075838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63107C-E627-F5E5-9D71-C4C8FA2C11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BLM Detectors (IC) – Quantities Needed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F9FB2AA-43E0-A2A2-D72F-FEB5C4FDE51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HL-LHC : 200 units </a:t>
            </a:r>
          </a:p>
          <a:p>
            <a:pPr lvl="1"/>
            <a:r>
              <a:rPr lang="en-GB" dirty="0"/>
              <a:t>Cover new IP1 &amp; IP5 triplet areas (~120 new channels) and </a:t>
            </a:r>
          </a:p>
          <a:p>
            <a:pPr lvl="1"/>
            <a:r>
              <a:rPr lang="en-GB" dirty="0"/>
              <a:t>Several new locations to cover for Collimation, BBLR etc.</a:t>
            </a:r>
          </a:p>
          <a:p>
            <a:r>
              <a:rPr lang="en-GB" dirty="0"/>
              <a:t>LHC : 300 units</a:t>
            </a:r>
          </a:p>
          <a:p>
            <a:pPr lvl="1"/>
            <a:r>
              <a:rPr lang="en-GB" dirty="0"/>
              <a:t>Replenish spares (LIU needs were x2 more than originally assumed)</a:t>
            </a:r>
          </a:p>
          <a:p>
            <a:r>
              <a:rPr lang="en-GB" dirty="0"/>
              <a:t>SPS : 500 units</a:t>
            </a:r>
          </a:p>
          <a:p>
            <a:pPr lvl="1"/>
            <a:r>
              <a:rPr lang="en-GB" dirty="0"/>
              <a:t>Renovation of all ring and some TL during LS3</a:t>
            </a:r>
          </a:p>
          <a:p>
            <a:pPr lvl="1"/>
            <a:r>
              <a:rPr lang="en-GB" dirty="0"/>
              <a:t>Includes needs for TDC2 (20 units) and ECN3 (50 units)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74233A6-FC42-7DC4-B6B6-22E1232848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GB" noProof="0" smtClean="0"/>
              <a:pPr/>
              <a:t>7</a:t>
            </a:fld>
            <a:endParaRPr lang="en-GB" noProof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6473A6A-9F49-1160-38FC-98445C7A8113}"/>
              </a:ext>
            </a:extLst>
          </p:cNvPr>
          <p:cNvSpPr txBox="1"/>
          <p:nvPr/>
        </p:nvSpPr>
        <p:spPr>
          <a:xfrm>
            <a:off x="2049760" y="5454129"/>
            <a:ext cx="95188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28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Missing Russian in-kind; new funding source is under discussion    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EA456B3-3E43-6161-D8AA-05A0FBF58A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auto">
          <a:xfrm>
            <a:off x="5879976" y="6356350"/>
            <a:ext cx="5496024" cy="360000"/>
          </a:xfrm>
        </p:spPr>
        <p:txBody>
          <a:bodyPr anchor="ctr"/>
          <a:lstStyle>
            <a:lvl1pPr>
              <a:defRPr lang="en-GB" dirty="0" smtClean="0"/>
            </a:lvl1pPr>
          </a:lstStyle>
          <a:p>
            <a:pPr>
              <a:defRPr/>
            </a:pPr>
            <a:r>
              <a:rPr lang="en-GB"/>
              <a:t>12th HL-LHC Collaboration Meeting, Uppsala (Sweden), 19-22 September 2022</a:t>
            </a:r>
          </a:p>
          <a:p>
            <a:pPr>
              <a:defRPr/>
            </a:pPr>
            <a:endParaRPr lang="en-GB"/>
          </a:p>
        </p:txBody>
      </p:sp>
      <p:sp>
        <p:nvSpPr>
          <p:cNvPr id="8" name="Footer Placeholder 3">
            <a:extLst>
              <a:ext uri="{FF2B5EF4-FFF2-40B4-BE49-F238E27FC236}">
                <a16:creationId xmlns:a16="http://schemas.microsoft.com/office/drawing/2014/main" id="{260FB71D-2738-00E0-A142-97B633619EB8}"/>
              </a:ext>
            </a:extLst>
          </p:cNvPr>
          <p:cNvSpPr txBox="1">
            <a:spLocks/>
          </p:cNvSpPr>
          <p:nvPr/>
        </p:nvSpPr>
        <p:spPr bwMode="auto">
          <a:xfrm>
            <a:off x="1847528" y="6356350"/>
            <a:ext cx="3826048" cy="360000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914400" rtl="0" eaLnBrk="1" latinLnBrk="0" hangingPunct="1">
              <a:defRPr lang="en-GB" sz="1200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defRPr/>
            </a:pPr>
            <a:r>
              <a:rPr lang="en-GB" dirty="0"/>
              <a:t>WP13.1 – Christos Zamantzas</a:t>
            </a:r>
          </a:p>
          <a:p>
            <a:pPr>
              <a:defRPr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8353316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D4BA52-F100-4D27-AF08-D9B67AF12B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BLM Detectors (IC) – Production Plan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720CFC3-5355-4FD6-9840-AC4ACDFB0A0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368" y="1196752"/>
            <a:ext cx="10560000" cy="4906963"/>
          </a:xfrm>
        </p:spPr>
        <p:txBody>
          <a:bodyPr>
            <a:normAutofit fontScale="85000" lnSpcReduction="20000"/>
          </a:bodyPr>
          <a:lstStyle/>
          <a:p>
            <a:r>
              <a:rPr lang="en-GB" dirty="0">
                <a:solidFill>
                  <a:schemeClr val="tx2"/>
                </a:solidFill>
              </a:rPr>
              <a:t>2021 – </a:t>
            </a:r>
            <a:r>
              <a:rPr lang="en-GB" dirty="0"/>
              <a:t>drawings for production </a:t>
            </a:r>
          </a:p>
          <a:p>
            <a:pPr lvl="1"/>
            <a:r>
              <a:rPr lang="en-GB" dirty="0"/>
              <a:t>recheck all drawing and add parts missing</a:t>
            </a:r>
          </a:p>
          <a:p>
            <a:pPr lvl="1"/>
            <a:r>
              <a:rPr lang="en-GB" dirty="0"/>
              <a:t>prepare them ‘for manufacturing’ </a:t>
            </a:r>
          </a:p>
          <a:p>
            <a:r>
              <a:rPr lang="en-GB" dirty="0">
                <a:solidFill>
                  <a:schemeClr val="tx2"/>
                </a:solidFill>
              </a:rPr>
              <a:t>2022</a:t>
            </a:r>
            <a:r>
              <a:rPr lang="en-GB" dirty="0"/>
              <a:t> – prototype production at CERN </a:t>
            </a:r>
            <a:r>
              <a:rPr lang="en-GB" sz="2100" dirty="0"/>
              <a:t>(~ 5 units in total)</a:t>
            </a:r>
            <a:endParaRPr lang="en-GB" dirty="0"/>
          </a:p>
          <a:p>
            <a:pPr lvl="1"/>
            <a:r>
              <a:rPr lang="en-GB" dirty="0">
                <a:solidFill>
                  <a:srgbClr val="FF0000"/>
                </a:solidFill>
              </a:rPr>
              <a:t>use spare parts </a:t>
            </a:r>
            <a:r>
              <a:rPr lang="en-GB" dirty="0"/>
              <a:t>(for the complex/long delivery parts)</a:t>
            </a:r>
          </a:p>
          <a:p>
            <a:pPr lvl="1"/>
            <a:r>
              <a:rPr lang="en-GB" dirty="0">
                <a:solidFill>
                  <a:srgbClr val="FF0000"/>
                </a:solidFill>
              </a:rPr>
              <a:t>verify</a:t>
            </a:r>
            <a:r>
              <a:rPr lang="en-GB" dirty="0"/>
              <a:t> new </a:t>
            </a:r>
            <a:r>
              <a:rPr lang="en-GB" dirty="0">
                <a:solidFill>
                  <a:srgbClr val="FF0000"/>
                </a:solidFill>
              </a:rPr>
              <a:t>drawings</a:t>
            </a:r>
            <a:r>
              <a:rPr lang="en-GB" dirty="0"/>
              <a:t> and finalise </a:t>
            </a:r>
            <a:r>
              <a:rPr lang="en-GB" dirty="0">
                <a:solidFill>
                  <a:srgbClr val="FF0000"/>
                </a:solidFill>
              </a:rPr>
              <a:t>production documents  </a:t>
            </a:r>
          </a:p>
          <a:p>
            <a:r>
              <a:rPr lang="en-GB" dirty="0">
                <a:solidFill>
                  <a:schemeClr val="tx2"/>
                </a:solidFill>
              </a:rPr>
              <a:t>2023</a:t>
            </a:r>
            <a:r>
              <a:rPr lang="en-GB" dirty="0"/>
              <a:t> – planning, documentation and validation benches </a:t>
            </a:r>
          </a:p>
          <a:p>
            <a:pPr lvl="1"/>
            <a:r>
              <a:rPr lang="en-GB" dirty="0"/>
              <a:t>agree on production plan (e.g. which parts to outsource)</a:t>
            </a:r>
          </a:p>
          <a:p>
            <a:pPr lvl="1"/>
            <a:r>
              <a:rPr lang="en-GB" dirty="0"/>
              <a:t>order key/complex material (e.g. </a:t>
            </a:r>
            <a:r>
              <a:rPr lang="en-GB" dirty="0" err="1"/>
              <a:t>feedthroughts</a:t>
            </a:r>
            <a:r>
              <a:rPr lang="en-GB" dirty="0"/>
              <a:t> &amp; ceramics)</a:t>
            </a:r>
          </a:p>
          <a:p>
            <a:pPr lvl="1"/>
            <a:r>
              <a:rPr lang="en-GB" dirty="0"/>
              <a:t>design electrical &amp; vacuum stands </a:t>
            </a:r>
          </a:p>
          <a:p>
            <a:pPr lvl="1"/>
            <a:r>
              <a:rPr lang="en-GB" dirty="0"/>
              <a:t>award contract(s)</a:t>
            </a:r>
          </a:p>
          <a:p>
            <a:r>
              <a:rPr lang="en-GB" dirty="0">
                <a:solidFill>
                  <a:schemeClr val="tx2"/>
                </a:solidFill>
              </a:rPr>
              <a:t>2023/4</a:t>
            </a:r>
            <a:r>
              <a:rPr lang="en-GB" dirty="0"/>
              <a:t> – build the vacuum stand </a:t>
            </a:r>
          </a:p>
          <a:p>
            <a:r>
              <a:rPr lang="en-GB" dirty="0">
                <a:solidFill>
                  <a:schemeClr val="tx2"/>
                </a:solidFill>
              </a:rPr>
              <a:t>2024/5</a:t>
            </a:r>
            <a:r>
              <a:rPr lang="en-GB" dirty="0"/>
              <a:t> – Series Production </a:t>
            </a:r>
            <a:r>
              <a:rPr lang="en-GB" sz="2100" dirty="0"/>
              <a:t>(1000 units in total) </a:t>
            </a:r>
            <a:endParaRPr lang="en-GB" dirty="0"/>
          </a:p>
          <a:p>
            <a:r>
              <a:rPr lang="en-GB" dirty="0">
                <a:solidFill>
                  <a:schemeClr val="tx2"/>
                </a:solidFill>
              </a:rPr>
              <a:t>2025+</a:t>
            </a:r>
            <a:r>
              <a:rPr lang="en-GB" dirty="0"/>
              <a:t> – Verification with beam (GIF++)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40F8A4D-18B5-475C-8DE9-CF69EFA9DE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GB" noProof="0" smtClean="0"/>
              <a:pPr/>
              <a:t>8</a:t>
            </a:fld>
            <a:endParaRPr lang="en-GB" noProof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6664FB4-682D-5AF3-1790-2BE3239EEA7E}"/>
              </a:ext>
            </a:extLst>
          </p:cNvPr>
          <p:cNvSpPr txBox="1"/>
          <p:nvPr/>
        </p:nvSpPr>
        <p:spPr>
          <a:xfrm>
            <a:off x="6240016" y="769195"/>
            <a:ext cx="56904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dirty="0">
                <a:solidFill>
                  <a:srgbClr val="FF0000"/>
                </a:solidFill>
              </a:rPr>
              <a:t>Work in progress between SY-BI, EN-MME &amp; TE-VSC;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9BD0BFA-8130-7DCF-D3BB-CE380F7D794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44272" y="1196752"/>
            <a:ext cx="3518128" cy="2501021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AE0F9D97-756F-9DB5-47E1-97EBE3E249E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36317" y="3789040"/>
            <a:ext cx="3506605" cy="2495302"/>
          </a:xfrm>
          <a:prstGeom prst="rect">
            <a:avLst/>
          </a:prstGeom>
        </p:spPr>
      </p:pic>
      <p:sp>
        <p:nvSpPr>
          <p:cNvPr id="7" name="Footer Placeholder 3">
            <a:extLst>
              <a:ext uri="{FF2B5EF4-FFF2-40B4-BE49-F238E27FC236}">
                <a16:creationId xmlns:a16="http://schemas.microsoft.com/office/drawing/2014/main" id="{6A46731F-7068-2E78-5C4F-F17B0DDD15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auto">
          <a:xfrm>
            <a:off x="5879976" y="6356350"/>
            <a:ext cx="5496024" cy="360000"/>
          </a:xfrm>
        </p:spPr>
        <p:txBody>
          <a:bodyPr anchor="ctr"/>
          <a:lstStyle>
            <a:lvl1pPr>
              <a:defRPr lang="en-GB" dirty="0" smtClean="0"/>
            </a:lvl1pPr>
          </a:lstStyle>
          <a:p>
            <a:pPr>
              <a:defRPr/>
            </a:pPr>
            <a:r>
              <a:rPr lang="en-GB"/>
              <a:t>12th HL-LHC Collaboration Meeting, Uppsala (Sweden), 19-22 September 2022</a:t>
            </a:r>
          </a:p>
          <a:p>
            <a:pPr>
              <a:defRPr/>
            </a:pPr>
            <a:endParaRPr lang="en-GB"/>
          </a:p>
        </p:txBody>
      </p:sp>
      <p:sp>
        <p:nvSpPr>
          <p:cNvPr id="8" name="Footer Placeholder 3">
            <a:extLst>
              <a:ext uri="{FF2B5EF4-FFF2-40B4-BE49-F238E27FC236}">
                <a16:creationId xmlns:a16="http://schemas.microsoft.com/office/drawing/2014/main" id="{9E150EDD-A0FB-CBEE-B969-6061FC1CDA69}"/>
              </a:ext>
            </a:extLst>
          </p:cNvPr>
          <p:cNvSpPr txBox="1">
            <a:spLocks/>
          </p:cNvSpPr>
          <p:nvPr/>
        </p:nvSpPr>
        <p:spPr bwMode="auto">
          <a:xfrm>
            <a:off x="1847528" y="6356350"/>
            <a:ext cx="3826048" cy="360000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914400" rtl="0" eaLnBrk="1" latinLnBrk="0" hangingPunct="1">
              <a:defRPr lang="en-GB" sz="1200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defRPr/>
            </a:pPr>
            <a:r>
              <a:rPr lang="en-GB" dirty="0"/>
              <a:t>WP13.1 – Christos Zamantzas</a:t>
            </a:r>
          </a:p>
          <a:p>
            <a:pPr>
              <a:defRPr/>
            </a:pPr>
            <a:endParaRPr lang="en-GB" dirty="0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1A0FC0C5-7897-AE98-62C2-9359951D63E4}"/>
              </a:ext>
            </a:extLst>
          </p:cNvPr>
          <p:cNvSpPr/>
          <p:nvPr/>
        </p:nvSpPr>
        <p:spPr>
          <a:xfrm>
            <a:off x="191344" y="3068960"/>
            <a:ext cx="8280920" cy="3034755"/>
          </a:xfrm>
          <a:prstGeom prst="roundRect">
            <a:avLst/>
          </a:prstGeom>
          <a:noFill/>
          <a:ln>
            <a:solidFill>
              <a:srgbClr val="FF0000"/>
            </a:solidFill>
            <a:prstDash val="sysDash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 algn="ctr"/>
            <a:endParaRPr lang="en-GB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A5702E7-A432-AF29-A81E-5F9E46C620C7}"/>
              </a:ext>
            </a:extLst>
          </p:cNvPr>
          <p:cNvSpPr txBox="1"/>
          <p:nvPr/>
        </p:nvSpPr>
        <p:spPr>
          <a:xfrm>
            <a:off x="4727848" y="5806391"/>
            <a:ext cx="3228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Under discussion; to be finalised</a:t>
            </a:r>
          </a:p>
        </p:txBody>
      </p:sp>
    </p:spTree>
    <p:extLst>
      <p:ext uri="{BB962C8B-B14F-4D97-AF65-F5344CB8AC3E}">
        <p14:creationId xmlns:p14="http://schemas.microsoft.com/office/powerpoint/2010/main" val="1610345104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>
            <a:lumMod val="20000"/>
            <a:lumOff val="80000"/>
          </a:schemeClr>
        </a:solidFill>
        <a:ln>
          <a:solidFill>
            <a:schemeClr val="accent1">
              <a:lumMod val="50000"/>
            </a:schemeClr>
          </a:solidFill>
        </a:ln>
      </a:spPr>
      <a:bodyPr wrap="square" rtlCol="0" anchor="ctr">
        <a:spAutoFit/>
      </a:bodyPr>
      <a:lstStyle>
        <a:defPPr algn="ctr">
          <a:defRPr dirty="0" smtClean="0">
            <a:latin typeface="Calibri" panose="020F0502020204030204" pitchFamily="34" charset="0"/>
            <a:cs typeface="Calibri" panose="020F0502020204030204" pitchFamily="34" charset="0"/>
          </a:defRPr>
        </a:defPPr>
      </a:lstStyle>
      <a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a:style>
    </a:spDef>
    <a:lnDef>
      <a:spPr>
        <a:ln w="12700">
          <a:solidFill>
            <a:schemeClr val="tx1"/>
          </a:solidFill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l">
          <a:defRPr dirty="0" smtClean="0">
            <a:latin typeface="Calibri" panose="020F0502020204030204" pitchFamily="34" charset="0"/>
            <a:cs typeface="Calibri" panose="020F0502020204030204" pitchFamily="34" charset="0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conOverlay xmlns="http://schemas.microsoft.com/sharepoint/v4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4C524BDF110D040B68CA70FE3294456" ma:contentTypeVersion="1" ma:contentTypeDescription="Create a new document." ma:contentTypeScope="" ma:versionID="89b14a02302ad28749ee1cac92c78013">
  <xsd:schema xmlns:xsd="http://www.w3.org/2001/XMLSchema" xmlns:xs="http://www.w3.org/2001/XMLSchema" xmlns:p="http://schemas.microsoft.com/office/2006/metadata/properties" xmlns:ns2="http://schemas.microsoft.com/sharepoint/v4" targetNamespace="http://schemas.microsoft.com/office/2006/metadata/properties" ma:root="true" ma:fieldsID="23c11eee0d542004c4a7d729835418c6" ns2:_="">
    <xsd:import namespace="http://schemas.microsoft.com/sharepoint/v4"/>
    <xsd:element name="properties">
      <xsd:complexType>
        <xsd:sequence>
          <xsd:element name="documentManagement">
            <xsd:complexType>
              <xsd:all>
                <xsd:element ref="ns2:IconOverlay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4" elementFormDefault="qualified">
    <xsd:import namespace="http://schemas.microsoft.com/office/2006/documentManagement/types"/>
    <xsd:import namespace="http://schemas.microsoft.com/office/infopath/2007/PartnerControls"/>
    <xsd:element name="IconOverlay" ma:index="8" nillable="true" ma:displayName="IconOverlay" ma:hidden="true" ma:internalName="IconOverlay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0A968A25-F2A5-4BFF-ADCD-6C15DCDF36A2}">
  <ds:schemaRefs>
    <ds:schemaRef ds:uri="http://purl.org/dc/elements/1.1/"/>
    <ds:schemaRef ds:uri="http://schemas.microsoft.com/office/2006/metadata/properties"/>
    <ds:schemaRef ds:uri="http://schemas.microsoft.com/sharepoint/v4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DB77F7C3-0F5D-4957-9B43-3E07B6A7A84C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A5B65015-323C-46EE-8FAA-1ACEDA029AC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CERN 60 template</Template>
  <TotalTime>27994</TotalTime>
  <Words>2778</Words>
  <Application>Microsoft Office PowerPoint</Application>
  <PresentationFormat>Widescreen</PresentationFormat>
  <Paragraphs>535</Paragraphs>
  <Slides>31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7" baseType="lpstr">
      <vt:lpstr>Arial</vt:lpstr>
      <vt:lpstr>Calibri</vt:lpstr>
      <vt:lpstr>Times New Roman</vt:lpstr>
      <vt:lpstr>Wingdings</vt:lpstr>
      <vt:lpstr>Wingdings 2</vt:lpstr>
      <vt:lpstr>Thème Office</vt:lpstr>
      <vt:lpstr>BLM ASIC performance and future plans  </vt:lpstr>
      <vt:lpstr>LHC Beam Loss Monitoring System – Upgrades</vt:lpstr>
      <vt:lpstr>LHC Tunnel Installation</vt:lpstr>
      <vt:lpstr>Development &amp; Deployment Plans</vt:lpstr>
      <vt:lpstr>HL-LHC BLM Development Plan</vt:lpstr>
      <vt:lpstr>HL-LHC BLM Deployment Plan</vt:lpstr>
      <vt:lpstr>BLM detectors at LS3 Triplet Layout</vt:lpstr>
      <vt:lpstr>BLM Detectors (IC) – Quantities Needed</vt:lpstr>
      <vt:lpstr>BLM Detectors (IC) – Production Plan </vt:lpstr>
      <vt:lpstr> Development progress</vt:lpstr>
      <vt:lpstr>BLM ASIC R&amp;D Timeline </vt:lpstr>
      <vt:lpstr>Irradiation Results – X-Rays</vt:lpstr>
      <vt:lpstr>Printed Circuit Board Prototype (BLEIC)</vt:lpstr>
      <vt:lpstr>Irradiation – Protons (PSI)</vt:lpstr>
      <vt:lpstr>Irradiation – Protons (PSI)</vt:lpstr>
      <vt:lpstr>Irradiation – Protons (PSI)</vt:lpstr>
      <vt:lpstr>Tunnel crate: Mechanical parts </vt:lpstr>
      <vt:lpstr>Power Supply Modules</vt:lpstr>
      <vt:lpstr>Common LHC (BPM &amp; BLM) mini-crate</vt:lpstr>
      <vt:lpstr>LHC BLM (LSS) mini-crate</vt:lpstr>
      <vt:lpstr>LHC BPM (LSS) mini-crate</vt:lpstr>
      <vt:lpstr>Rad-Tol Communication Layer</vt:lpstr>
      <vt:lpstr>Surface Electronics </vt:lpstr>
      <vt:lpstr>Conclusions &amp; Acknowledgements</vt:lpstr>
      <vt:lpstr>Summary</vt:lpstr>
      <vt:lpstr>Acknowledgements</vt:lpstr>
      <vt:lpstr>Spare Slides</vt:lpstr>
      <vt:lpstr>Crate Control Module (BLEACC)</vt:lpstr>
      <vt:lpstr>Backplane template</vt:lpstr>
      <vt:lpstr>Module Connectors</vt:lpstr>
      <vt:lpstr>SPS BLM mini-crate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Evolution of the Cumulative Budget Deficit and future planning’</dc:title>
  <dc:creator>sonneman</dc:creator>
  <cp:lastModifiedBy>Christos Zamantzas</cp:lastModifiedBy>
  <cp:revision>1374</cp:revision>
  <cp:lastPrinted>2014-11-24T11:41:52Z</cp:lastPrinted>
  <dcterms:created xsi:type="dcterms:W3CDTF">2014-11-24T08:21:21Z</dcterms:created>
  <dcterms:modified xsi:type="dcterms:W3CDTF">2022-09-20T21:12:15Z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0x01010054C524BDF110D040B68CA70FE3294456</vt:lpwstr>
  </property>
</Properties>
</file>