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3" r:id="rId2"/>
    <p:sldId id="268" r:id="rId3"/>
    <p:sldId id="289" r:id="rId4"/>
    <p:sldId id="291" r:id="rId5"/>
    <p:sldId id="290" r:id="rId6"/>
    <p:sldId id="293" r:id="rId7"/>
    <p:sldId id="292" r:id="rId8"/>
    <p:sldId id="296" r:id="rId9"/>
    <p:sldId id="295" r:id="rId10"/>
    <p:sldId id="299" r:id="rId11"/>
    <p:sldId id="300" r:id="rId12"/>
    <p:sldId id="294" r:id="rId13"/>
    <p:sldId id="301" r:id="rId14"/>
    <p:sldId id="261" r:id="rId1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62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905" autoAdjust="0"/>
  </p:normalViewPr>
  <p:slideViewPr>
    <p:cSldViewPr snapToObjects="1" showGuides="1">
      <p:cViewPr varScale="1">
        <p:scale>
          <a:sx n="112" d="100"/>
          <a:sy n="112" d="100"/>
        </p:scale>
        <p:origin x="1584" y="9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/>
              <a:t>To </a:t>
            </a:r>
            <a:r>
              <a:rPr lang="fr-FR" noProof="0" dirty="0" err="1"/>
              <a:t>edit</a:t>
            </a:r>
            <a:r>
              <a:rPr lang="fr-FR" noProof="0" dirty="0"/>
              <a:t> speaker </a:t>
            </a:r>
            <a:r>
              <a:rPr lang="fr-FR" noProof="0" dirty="0" err="1"/>
              <a:t>name</a:t>
            </a:r>
            <a:r>
              <a:rPr lang="fr-FR" noProof="0" dirty="0"/>
              <a:t> go to Insert &gt; Header &amp; </a:t>
            </a:r>
            <a:r>
              <a:rPr lang="fr-FR" noProof="0" dirty="0" err="1"/>
              <a:t>Footer</a:t>
            </a:r>
            <a:r>
              <a:rPr lang="fr-FR" noProof="0" dirty="0"/>
              <a:t> and </a:t>
            </a:r>
            <a:r>
              <a:rPr lang="fr-FR" noProof="0" dirty="0" err="1"/>
              <a:t>apply</a:t>
            </a:r>
            <a:r>
              <a:rPr lang="fr-FR" noProof="0" dirty="0"/>
              <a:t> to all </a:t>
            </a:r>
            <a:r>
              <a:rPr lang="fr-FR" noProof="0" dirty="0" err="1"/>
              <a:t>slides</a:t>
            </a:r>
            <a:r>
              <a:rPr lang="fr-FR" noProof="0" dirty="0"/>
              <a:t> </a:t>
            </a:r>
            <a:r>
              <a:rPr lang="fr-FR" noProof="0" dirty="0" err="1"/>
              <a:t>except</a:t>
            </a:r>
            <a:r>
              <a:rPr lang="fr-FR" noProof="0" dirty="0"/>
              <a:t> </a:t>
            </a:r>
            <a:r>
              <a:rPr lang="fr-FR" noProof="0" dirty="0" err="1"/>
              <a:t>title</a:t>
            </a:r>
            <a:r>
              <a:rPr lang="fr-FR" noProof="0" dirty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hyperlink" Target="https://freesvg.org/yellow-and-black-attention-sign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s://en.wikipedia.org/wiki/Smiley" TargetMode="Externa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61569/contributions/4921607/" TargetMode="External"/><Relationship Id="rId7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event/1161569/contributions/4921579/" TargetMode="External"/><Relationship Id="rId5" Type="http://schemas.openxmlformats.org/officeDocument/2006/relationships/hyperlink" Target="https://indico.cern.ch/event/1161569/contributions/4921606/" TargetMode="External"/><Relationship Id="rId4" Type="http://schemas.openxmlformats.org/officeDocument/2006/relationships/hyperlink" Target="https://indico.cern.ch/event/1161569/contributions/4921614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hyperlink" Target="https://indico.cern.ch/event/1127987/timetabl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55300" y="2844325"/>
            <a:ext cx="7649148" cy="1800000"/>
          </a:xfrm>
        </p:spPr>
        <p:txBody>
          <a:bodyPr/>
          <a:lstStyle/>
          <a:p>
            <a:r>
              <a:rPr lang="en-GB" dirty="0"/>
              <a:t>QDS R2E developments for the HL-LHC era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55300" y="3573016"/>
            <a:ext cx="7289108" cy="2061183"/>
          </a:xfrm>
        </p:spPr>
        <p:txBody>
          <a:bodyPr>
            <a:normAutofit fontScale="92500"/>
          </a:bodyPr>
          <a:lstStyle/>
          <a:p>
            <a:r>
              <a:rPr lang="en-US" dirty="0"/>
              <a:t>R. Denz</a:t>
            </a:r>
          </a:p>
          <a:p>
            <a:endParaRPr lang="en-US" dirty="0"/>
          </a:p>
          <a:p>
            <a:r>
              <a:rPr lang="en-US" dirty="0"/>
              <a:t>Acknowledgements:</a:t>
            </a:r>
          </a:p>
          <a:p>
            <a:r>
              <a:rPr lang="en-US" dirty="0"/>
              <a:t>G. Martin Garcia, T. Pridii, J. Spasic, J. Steckert and the QDS team</a:t>
            </a:r>
          </a:p>
          <a:p>
            <a:r>
              <a:rPr lang="en-US" dirty="0"/>
              <a:t>S. Danzeca, M. Barros Marin and the CERN radiation test service</a:t>
            </a:r>
          </a:p>
          <a:p>
            <a:r>
              <a:rPr lang="en-US" dirty="0"/>
              <a:t>R. Garcia Alia and the R2E project 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12</a:t>
            </a:r>
            <a:r>
              <a:rPr lang="en-US" baseline="30000" dirty="0"/>
              <a:t>th</a:t>
            </a:r>
            <a:r>
              <a:rPr lang="en-US" dirty="0"/>
              <a:t> HL-LHC Collaboration Meeting – 21 September 2022 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3807D42-4F5B-C4DD-C8E1-9CA80B37E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8264" y="5872798"/>
            <a:ext cx="824136" cy="75120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44017" y="197630"/>
            <a:ext cx="8619587" cy="720000"/>
          </a:xfrm>
        </p:spPr>
        <p:txBody>
          <a:bodyPr/>
          <a:lstStyle/>
          <a:p>
            <a:r>
              <a:rPr lang="en-US" b="0" dirty="0"/>
              <a:t>LHC QDS &amp; DAQ – R2E developments</a:t>
            </a:r>
            <a:endParaRPr lang="en-GB" b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339211" y="922866"/>
            <a:ext cx="8619587" cy="4824536"/>
          </a:xfrm>
        </p:spPr>
        <p:txBody>
          <a:bodyPr>
            <a:normAutofit/>
          </a:bodyPr>
          <a:lstStyle/>
          <a:p>
            <a:r>
              <a:rPr lang="en-GB" dirty="0"/>
              <a:t>NanoFIP-based communication board type DQAMC/DQAMG</a:t>
            </a:r>
            <a:endParaRPr lang="en-US" dirty="0"/>
          </a:p>
          <a:p>
            <a:pPr lvl="1"/>
            <a:r>
              <a:rPr lang="en-GB" dirty="0"/>
              <a:t>World-FIP™ based communications board as plug-in replacement for obsolete µFIP™ based systems type DQAMC, DQAMG A/B/S</a:t>
            </a:r>
          </a:p>
          <a:p>
            <a:pPr lvl="1"/>
            <a:r>
              <a:rPr lang="en-GB" dirty="0"/>
              <a:t>NanoFIP IP-core + peripherals are implemented in M2GL010 FPGA</a:t>
            </a:r>
          </a:p>
          <a:p>
            <a:pPr lvl="1"/>
            <a:r>
              <a:rPr lang="en-GB" dirty="0"/>
              <a:t>ADuC831™ micro-controller (radiation tolerant and robust, 20 years old but still in production)  is used for local monitoring and communication</a:t>
            </a:r>
          </a:p>
          <a:p>
            <a:pPr lvl="1"/>
            <a:r>
              <a:rPr lang="en-GB" dirty="0"/>
              <a:t>Includes substantial feature upgrade for improved time stamping and enhanced crate monitoring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DFB3302-B99F-D827-A169-7F29EB7CE4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872" y="4123444"/>
            <a:ext cx="4968045" cy="20418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3E0114-08D0-AD6A-94C0-09C86C9B4006}"/>
              </a:ext>
            </a:extLst>
          </p:cNvPr>
          <p:cNvSpPr txBox="1"/>
          <p:nvPr/>
        </p:nvSpPr>
        <p:spPr>
          <a:xfrm>
            <a:off x="7380312" y="6275833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J. Spasic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71AD57-2F23-59B2-38ED-9423733F9D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7704" y="6237312"/>
            <a:ext cx="688908" cy="62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385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E04BE79-DB8F-952E-53E7-D946F7A70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1551" y="4293096"/>
            <a:ext cx="1748430" cy="174843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44017" y="197630"/>
            <a:ext cx="8619587" cy="720000"/>
          </a:xfrm>
        </p:spPr>
        <p:txBody>
          <a:bodyPr/>
          <a:lstStyle/>
          <a:p>
            <a:r>
              <a:rPr lang="en-US" b="0" dirty="0"/>
              <a:t>LHC QDS &amp; DAQ – R2E developments</a:t>
            </a:r>
            <a:endParaRPr lang="en-GB" b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302699" y="917630"/>
            <a:ext cx="8841301" cy="3318836"/>
          </a:xfrm>
        </p:spPr>
        <p:txBody>
          <a:bodyPr>
            <a:normAutofit/>
          </a:bodyPr>
          <a:lstStyle/>
          <a:p>
            <a:r>
              <a:rPr lang="en-GB" dirty="0"/>
              <a:t>Radiation tolerant linear power supply for QDS crates type DQGPU A and B</a:t>
            </a:r>
          </a:p>
          <a:p>
            <a:pPr lvl="1"/>
            <a:r>
              <a:rPr lang="en-GB" dirty="0"/>
              <a:t>Total output power per crate: 120W (+5 V: 15 A, +15 V: 2A, -15 V: 0.5 A)</a:t>
            </a:r>
          </a:p>
          <a:p>
            <a:pPr lvl="1"/>
            <a:r>
              <a:rPr lang="en-GB" dirty="0"/>
              <a:t>Energy efficient design (</a:t>
            </a:r>
            <a:r>
              <a:rPr lang="en-GB" dirty="0" err="1"/>
              <a:t>V</a:t>
            </a:r>
            <a:r>
              <a:rPr lang="en-GB" baseline="-25000" dirty="0" err="1"/>
              <a:t>dropLDO</a:t>
            </a:r>
            <a:r>
              <a:rPr lang="en-GB" dirty="0"/>
              <a:t> ~0.4 V, VF</a:t>
            </a:r>
            <a:r>
              <a:rPr lang="en-GB" baseline="-25000" dirty="0"/>
              <a:t>diode</a:t>
            </a:r>
            <a:r>
              <a:rPr lang="en-GB" dirty="0"/>
              <a:t>~0.38 V)</a:t>
            </a:r>
          </a:p>
          <a:p>
            <a:pPr lvl="1"/>
            <a:r>
              <a:rPr lang="en-GB" dirty="0"/>
              <a:t>Classical, very lean design based on tested COTS</a:t>
            </a:r>
          </a:p>
          <a:p>
            <a:pPr lvl="1"/>
            <a:r>
              <a:rPr lang="en-US" dirty="0"/>
              <a:t>Very lean design based on tested COTS</a:t>
            </a:r>
          </a:p>
          <a:p>
            <a:pPr lvl="2"/>
            <a:r>
              <a:rPr lang="en-US" dirty="0"/>
              <a:t>LT3083 linear regulator, STPS30M60S Schottky diode</a:t>
            </a:r>
          </a:p>
          <a:p>
            <a:pPr lvl="1"/>
            <a:r>
              <a:rPr lang="en-US" dirty="0"/>
              <a:t>Cooling provided by external fan tray (230V AC fans)</a:t>
            </a:r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0D06A1-5F07-6FEC-401C-F9363490A08C}"/>
              </a:ext>
            </a:extLst>
          </p:cNvPr>
          <p:cNvSpPr txBox="1"/>
          <p:nvPr/>
        </p:nvSpPr>
        <p:spPr>
          <a:xfrm>
            <a:off x="4965138" y="5818834"/>
            <a:ext cx="2159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T. Pridii, J. Steckert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9CC15E-EB48-A0D6-D64E-9294499682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000" y="4077072"/>
            <a:ext cx="3538234" cy="20557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8024D66-5E58-6849-B1EA-421B2BAE5E65}"/>
              </a:ext>
            </a:extLst>
          </p:cNvPr>
          <p:cNvSpPr txBox="1"/>
          <p:nvPr/>
        </p:nvSpPr>
        <p:spPr>
          <a:xfrm>
            <a:off x="5168286" y="4010696"/>
            <a:ext cx="3429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Innovative through-PCB cooling</a:t>
            </a:r>
          </a:p>
          <a:p>
            <a:r>
              <a:rPr lang="en-US" sz="1800" dirty="0"/>
              <a:t>of semiconductors!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A5799E8-A4D7-7133-64FF-14563DA1BED6}"/>
              </a:ext>
            </a:extLst>
          </p:cNvPr>
          <p:cNvCxnSpPr/>
          <p:nvPr/>
        </p:nvCxnSpPr>
        <p:spPr>
          <a:xfrm flipH="1">
            <a:off x="3923928" y="4241702"/>
            <a:ext cx="1244358" cy="4834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8BA8670-DE65-6501-5D73-B2256E73C49D}"/>
              </a:ext>
            </a:extLst>
          </p:cNvPr>
          <p:cNvCxnSpPr/>
          <p:nvPr/>
        </p:nvCxnSpPr>
        <p:spPr>
          <a:xfrm flipH="1">
            <a:off x="4211960" y="4333861"/>
            <a:ext cx="956326" cy="7710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EEC43137-D256-D508-9726-8FA1DD66A3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8876" y="6237312"/>
            <a:ext cx="688908" cy="627942"/>
          </a:xfrm>
          <a:prstGeom prst="rect">
            <a:avLst/>
          </a:prstGeom>
        </p:spPr>
      </p:pic>
      <p:pic>
        <p:nvPicPr>
          <p:cNvPr id="9" name="Picture 8" descr="d">
            <a:extLst>
              <a:ext uri="{FF2B5EF4-FFF2-40B4-BE49-F238E27FC236}">
                <a16:creationId xmlns:a16="http://schemas.microsoft.com/office/drawing/2014/main" id="{18A4B863-9F20-D8FA-28AC-71C3DC2713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043608" y="3068960"/>
            <a:ext cx="435981" cy="435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579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44017" y="197630"/>
            <a:ext cx="8619587" cy="720000"/>
          </a:xfrm>
        </p:spPr>
        <p:txBody>
          <a:bodyPr/>
          <a:lstStyle/>
          <a:p>
            <a:r>
              <a:rPr lang="en-US" b="0" dirty="0"/>
              <a:t>LHC QDS &amp; DAQ – R2E qualification</a:t>
            </a:r>
            <a:endParaRPr lang="en-GB" b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323528" y="1150372"/>
            <a:ext cx="8723272" cy="4824536"/>
          </a:xfrm>
        </p:spPr>
        <p:txBody>
          <a:bodyPr>
            <a:normAutofit/>
          </a:bodyPr>
          <a:lstStyle/>
          <a:p>
            <a:r>
              <a:rPr lang="en-US" dirty="0"/>
              <a:t>Component level</a:t>
            </a:r>
          </a:p>
          <a:p>
            <a:pPr lvl="1"/>
            <a:r>
              <a:rPr lang="en-US" dirty="0"/>
              <a:t>Whenever possible QDS R2E designs try to use already tested components or already used in one of our active radiation tolerant equipment; there is a very close collaboration with R2E/RADWG</a:t>
            </a:r>
          </a:p>
          <a:p>
            <a:pPr lvl="1"/>
            <a:r>
              <a:rPr lang="en-US" dirty="0"/>
              <a:t>Components will be typically tested for SEU immunity using a proton irradiation facility (Paul Scherrer </a:t>
            </a:r>
            <a:r>
              <a:rPr lang="en-US" dirty="0" err="1"/>
              <a:t>Institut</a:t>
            </a:r>
            <a:r>
              <a:rPr lang="en-US" dirty="0"/>
              <a:t> PSI) and TID using a </a:t>
            </a:r>
            <a:r>
              <a:rPr lang="en-US" baseline="30000" dirty="0"/>
              <a:t>60</a:t>
            </a:r>
            <a:r>
              <a:rPr lang="en-US" dirty="0"/>
              <a:t>Co source (CC-60 facility @ CERN)  </a:t>
            </a:r>
          </a:p>
          <a:p>
            <a:r>
              <a:rPr lang="en-US" dirty="0"/>
              <a:t>Device and system level</a:t>
            </a:r>
          </a:p>
          <a:p>
            <a:pPr lvl="1"/>
            <a:r>
              <a:rPr lang="en-US" dirty="0"/>
              <a:t>All developments will be submitted to a fully functional test in the CERN CHARM mixed field radiation facility prior to installation in the LHC</a:t>
            </a:r>
          </a:p>
          <a:p>
            <a:pPr lvl="2"/>
            <a:r>
              <a:rPr lang="en-US" dirty="0"/>
              <a:t>Tests just resumed in June 2022 …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149F74-827A-C67D-10DA-2A5E5E7FE9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5417546"/>
            <a:ext cx="3755461" cy="12558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8D308F-5B1F-0DFE-7D52-053623AA26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7704" y="6237312"/>
            <a:ext cx="688908" cy="62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625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44017" y="197630"/>
            <a:ext cx="8619587" cy="720000"/>
          </a:xfrm>
        </p:spPr>
        <p:txBody>
          <a:bodyPr/>
          <a:lstStyle/>
          <a:p>
            <a:r>
              <a:rPr lang="en-US" b="0" dirty="0"/>
              <a:t>LHC QDS &amp; DAQ – R2E qualification</a:t>
            </a:r>
            <a:endParaRPr lang="en-GB" b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323528" y="1150372"/>
            <a:ext cx="8424935" cy="478428"/>
          </a:xfrm>
        </p:spPr>
        <p:txBody>
          <a:bodyPr>
            <a:normAutofit/>
          </a:bodyPr>
          <a:lstStyle/>
          <a:p>
            <a:r>
              <a:rPr lang="en-US" dirty="0"/>
              <a:t>Recent results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6" name="Content Placeholder 10">
            <a:extLst>
              <a:ext uri="{FF2B5EF4-FFF2-40B4-BE49-F238E27FC236}">
                <a16:creationId xmlns:a16="http://schemas.microsoft.com/office/drawing/2014/main" id="{BD8E143B-647D-369F-7641-6070FACE124A}"/>
              </a:ext>
            </a:extLst>
          </p:cNvPr>
          <p:cNvSpPr txBox="1">
            <a:spLocks/>
          </p:cNvSpPr>
          <p:nvPr/>
        </p:nvSpPr>
        <p:spPr>
          <a:xfrm>
            <a:off x="323528" y="3617196"/>
            <a:ext cx="8424935" cy="242264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First results are rather promising and confirm the technological choices</a:t>
            </a:r>
          </a:p>
          <a:p>
            <a:r>
              <a:rPr lang="en-US" dirty="0"/>
              <a:t>The successful re-qualification of devices developed more than a decade ago is re-assuring</a:t>
            </a:r>
          </a:p>
          <a:p>
            <a:r>
              <a:rPr lang="en-US" dirty="0"/>
              <a:t>Tests to be continued with the communication boards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2" name="Table 6">
            <a:extLst>
              <a:ext uri="{FF2B5EF4-FFF2-40B4-BE49-F238E27FC236}">
                <a16:creationId xmlns:a16="http://schemas.microsoft.com/office/drawing/2014/main" id="{BBC0DE78-7B9F-64AA-F913-EDE7F12BB5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84077"/>
              </p:ext>
            </p:extLst>
          </p:nvPr>
        </p:nvGraphicFramePr>
        <p:xfrm>
          <a:off x="683568" y="1622436"/>
          <a:ext cx="8003232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>
                  <a:extLst>
                    <a:ext uri="{9D8B030D-6E8A-4147-A177-3AD203B41FA5}">
                      <a16:colId xmlns:a16="http://schemas.microsoft.com/office/drawing/2014/main" val="585666455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778070519"/>
                    </a:ext>
                  </a:extLst>
                </a:gridCol>
                <a:gridCol w="1537928">
                  <a:extLst>
                    <a:ext uri="{9D8B030D-6E8A-4147-A177-3AD203B41FA5}">
                      <a16:colId xmlns:a16="http://schemas.microsoft.com/office/drawing/2014/main" val="4251174756"/>
                    </a:ext>
                  </a:extLst>
                </a:gridCol>
                <a:gridCol w="2000808">
                  <a:extLst>
                    <a:ext uri="{9D8B030D-6E8A-4147-A177-3AD203B41FA5}">
                      <a16:colId xmlns:a16="http://schemas.microsoft.com/office/drawing/2014/main" val="8936124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/>
                        <a:t>Equipment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SEU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TID limit [Gy]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Comment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126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/>
                        <a:t>DQQBS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OK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240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13484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/>
                        <a:t>DQQDS (symmetric quench detection system)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OK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280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Re-qualification of existing device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8476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AC-DC power supply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OK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170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76864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7B7B90F6-D8A3-5825-0D09-980A302271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6237312"/>
            <a:ext cx="688908" cy="627942"/>
          </a:xfrm>
          <a:prstGeom prst="rect">
            <a:avLst/>
          </a:prstGeom>
        </p:spPr>
      </p:pic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C723BDFF-4C6E-F689-FDF2-971E035B49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220072" y="4797152"/>
            <a:ext cx="341192" cy="34119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F372539-FE0C-66F0-3F18-398231BB4256}"/>
              </a:ext>
            </a:extLst>
          </p:cNvPr>
          <p:cNvSpPr txBox="1"/>
          <p:nvPr/>
        </p:nvSpPr>
        <p:spPr>
          <a:xfrm>
            <a:off x="1143000" y="7043112"/>
            <a:ext cx="6206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hlinkClick r:id="rId5" tooltip="https://en.wikipedia.org/wiki/Smiley"/>
              </a:rPr>
              <a:t>This Photo</a:t>
            </a:r>
            <a:r>
              <a:rPr lang="en-GB" sz="900"/>
              <a:t> by Unknown Author is licensed under </a:t>
            </a:r>
            <a:r>
              <a:rPr lang="en-GB" sz="900">
                <a:hlinkClick r:id="rId6" tooltip="https://creativecommons.org/licenses/by-sa/3.0/"/>
              </a:rPr>
              <a:t>CC BY-SA</a:t>
            </a:r>
            <a:endParaRPr lang="en-GB" sz="9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8C0298-29EA-4659-5037-93BB1FBB1206}"/>
              </a:ext>
            </a:extLst>
          </p:cNvPr>
          <p:cNvSpPr txBox="1"/>
          <p:nvPr/>
        </p:nvSpPr>
        <p:spPr>
          <a:xfrm>
            <a:off x="1679986" y="2658043"/>
            <a:ext cx="6192688" cy="25853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Linear regulator LT3083 – a kind of surprise …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Recent tests show reduced TID limit in mixed field radiation tests compared to proton radiation tests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Problem observed by several teams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TID ~ 150 Gy compared to 1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kGy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with proton irradiation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still ok for applications in the RR underground areas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Use of alternative part under consideration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9372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32000" y="1007178"/>
            <a:ext cx="8614800" cy="3951288"/>
          </a:xfrm>
        </p:spPr>
        <p:txBody>
          <a:bodyPr>
            <a:normAutofit/>
          </a:bodyPr>
          <a:lstStyle/>
          <a:p>
            <a:r>
              <a:rPr lang="en-US" dirty="0"/>
              <a:t>The successful HL-LHC operation not only requires the installation of new protection equipment for the HL-LHC circuits but a substantial upgrade of the existing quench detection system</a:t>
            </a:r>
          </a:p>
          <a:p>
            <a:r>
              <a:rPr lang="en-GB" dirty="0"/>
              <a:t>The significantly increased radiation levels in parts of the LHC tunnel and some underground areas are of major concern</a:t>
            </a:r>
          </a:p>
          <a:p>
            <a:r>
              <a:rPr lang="en-GB" dirty="0"/>
              <a:t>The development of new devices adapted to the HL-LHC conditions is advancing well and the results of the first radiation test campaign are promising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A3B862F-FB58-8854-DC5E-710A9229F8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6237312"/>
            <a:ext cx="688908" cy="62794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444017" y="900000"/>
            <a:ext cx="8619587" cy="3590794"/>
          </a:xfrm>
        </p:spPr>
        <p:txBody>
          <a:bodyPr>
            <a:normAutofit/>
          </a:bodyPr>
          <a:lstStyle/>
          <a:p>
            <a:r>
              <a:rPr lang="en-US" dirty="0"/>
              <a:t>HL-LHC and LHC quench detection systems</a:t>
            </a:r>
          </a:p>
          <a:p>
            <a:r>
              <a:rPr lang="en-US" dirty="0"/>
              <a:t>Required R2E performance for HL-LHC era</a:t>
            </a:r>
          </a:p>
          <a:p>
            <a:r>
              <a:rPr lang="en-US" dirty="0"/>
              <a:t>QDS inventory in LHC underground areas of concern</a:t>
            </a:r>
          </a:p>
          <a:p>
            <a:r>
              <a:rPr lang="pt-BR" dirty="0"/>
              <a:t>LHC QDS &amp; DAQ – R2E developments</a:t>
            </a:r>
          </a:p>
          <a:p>
            <a:r>
              <a:rPr lang="en-US" b="0" dirty="0"/>
              <a:t>LHC QDS &amp; DAQ – R2E production</a:t>
            </a:r>
            <a:endParaRPr lang="en-US" dirty="0"/>
          </a:p>
          <a:p>
            <a:r>
              <a:rPr lang="en-US" dirty="0"/>
              <a:t>Summary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C81968-7446-91F7-4D50-2EBD577C7AE5}"/>
              </a:ext>
            </a:extLst>
          </p:cNvPr>
          <p:cNvSpPr txBox="1"/>
          <p:nvPr/>
        </p:nvSpPr>
        <p:spPr>
          <a:xfrm>
            <a:off x="363877" y="900000"/>
            <a:ext cx="8619587" cy="37856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T. Podzorny:</a:t>
            </a:r>
          </a:p>
          <a:p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“DAQ systems for WP7”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3"/>
              </a:rPr>
              <a:t>https://indico.cern.ch/event/1161569/contributions/4921607/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r>
              <a:rPr lang="en-GB" sz="2000" dirty="0">
                <a:solidFill>
                  <a:srgbClr val="5A5A5A"/>
                </a:solidFill>
                <a:latin typeface="Arial"/>
              </a:rPr>
              <a:t>J. Steckert: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“Deliverables for SC Link protection &amp; current lead heater controls”</a:t>
            </a:r>
          </a:p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4"/>
              </a:rPr>
              <a:t>https://indico.cern.ch/event/1161569/contributions/4921614/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“PDSU prototype and test results”</a:t>
            </a:r>
          </a:p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5"/>
              </a:rPr>
              <a:t>https://indico.cern.ch/event/1161569/contributions/4921606/</a:t>
            </a:r>
            <a:endParaRPr lang="en-GB" sz="2000" dirty="0">
              <a:solidFill>
                <a:srgbClr val="5A5A5A"/>
              </a:solidFill>
              <a:latin typeface="Arial"/>
            </a:endParaRPr>
          </a:p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“Symmetrical quench detection and QDS threshold management for HL-LHC”</a:t>
            </a:r>
          </a:p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6"/>
              </a:rPr>
              <a:t>https://indico.cern.ch/event/1161569/contributions/4921579/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B2BE17B-6994-9E07-B3DA-A30BED48AC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67249" y="6232263"/>
            <a:ext cx="689102" cy="62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87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44017" y="197630"/>
            <a:ext cx="8619587" cy="720000"/>
          </a:xfrm>
        </p:spPr>
        <p:txBody>
          <a:bodyPr/>
          <a:lstStyle/>
          <a:p>
            <a:r>
              <a:rPr lang="en-US" b="0" dirty="0"/>
              <a:t>HL-LHC Quench Detection Systems (QDS)</a:t>
            </a:r>
            <a:br>
              <a:rPr lang="en-US" b="0" dirty="0"/>
            </a:br>
            <a:endParaRPr lang="en-GB" b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323528" y="1150372"/>
            <a:ext cx="8619587" cy="4824536"/>
          </a:xfrm>
        </p:spPr>
        <p:txBody>
          <a:bodyPr>
            <a:normAutofit/>
          </a:bodyPr>
          <a:lstStyle/>
          <a:p>
            <a:r>
              <a:rPr lang="en-US" dirty="0"/>
              <a:t>HL-LHC QDS will be installed in the radiation free UR underground areas</a:t>
            </a:r>
          </a:p>
          <a:p>
            <a:pPr lvl="1"/>
            <a:r>
              <a:rPr lang="en-US" dirty="0"/>
              <a:t>For those areas radiation tolerance is not taken into account as a specific design constraint</a:t>
            </a:r>
          </a:p>
          <a:p>
            <a:r>
              <a:rPr lang="en-US" dirty="0"/>
              <a:t>The only exception are the quench detection systems required for the protection of the 11 T dipoles </a:t>
            </a:r>
          </a:p>
          <a:p>
            <a:pPr lvl="1"/>
            <a:r>
              <a:rPr lang="en-US" dirty="0"/>
              <a:t>Once confirmed, those systems will be installed in the RR73 and RR77 underground areas, The expected radiation levels are rather moderate reaching up to TID ~ 0.5 Gy/year</a:t>
            </a:r>
          </a:p>
          <a:p>
            <a:pPr lvl="2"/>
            <a:r>
              <a:rPr lang="en-US" dirty="0"/>
              <a:t>R2E design nevertheless required</a:t>
            </a:r>
          </a:p>
          <a:p>
            <a:pPr lvl="1"/>
            <a:r>
              <a:rPr lang="en-US" dirty="0"/>
              <a:t>Development completed and systems qualified for use in RR73/77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12165D9-7027-5210-9E55-7158A5422D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37312"/>
            <a:ext cx="688908" cy="6279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59B809-EF7B-F257-1F46-5A28771C2B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9361" y="5363678"/>
            <a:ext cx="3504009" cy="1222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801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44017" y="197630"/>
            <a:ext cx="8619587" cy="720000"/>
          </a:xfrm>
        </p:spPr>
        <p:txBody>
          <a:bodyPr/>
          <a:lstStyle/>
          <a:p>
            <a:r>
              <a:rPr lang="en-US" b="0" dirty="0"/>
              <a:t>LHC Quench Detection Systems</a:t>
            </a:r>
            <a:endParaRPr lang="en-GB" b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323528" y="1150372"/>
            <a:ext cx="8496944" cy="4824536"/>
          </a:xfrm>
        </p:spPr>
        <p:txBody>
          <a:bodyPr>
            <a:normAutofit/>
          </a:bodyPr>
          <a:lstStyle/>
          <a:p>
            <a:r>
              <a:rPr lang="en-US" dirty="0"/>
              <a:t>The radiation environment will change significantly for a substantial fraction of the LHC QDS &amp; DAQ </a:t>
            </a:r>
          </a:p>
          <a:p>
            <a:r>
              <a:rPr lang="en-US" dirty="0"/>
              <a:t>Dispersion suppressor (DS) areas around IP1 and IP5 are of major concern</a:t>
            </a:r>
          </a:p>
          <a:p>
            <a:pPr lvl="1"/>
            <a:r>
              <a:rPr lang="en-US" dirty="0"/>
              <a:t>Expected radiation levels</a:t>
            </a:r>
            <a:r>
              <a:rPr lang="en-US" baseline="30000" dirty="0"/>
              <a:t>1</a:t>
            </a:r>
            <a:r>
              <a:rPr lang="en-US" dirty="0"/>
              <a:t> will reach the design limits for COTS based  developments (typically TID = 200-300 Gy f</a:t>
            </a:r>
            <a:r>
              <a:rPr lang="en-GB" dirty="0"/>
              <a:t>or units with programmable logic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To a lesser extent IP2 and IP8 are as well of concern</a:t>
            </a:r>
          </a:p>
          <a:p>
            <a:pPr lvl="2"/>
            <a:r>
              <a:rPr lang="en-US" dirty="0"/>
              <a:t>Ion runs</a:t>
            </a:r>
          </a:p>
          <a:p>
            <a:pPr lvl="2"/>
            <a:r>
              <a:rPr lang="en-US" dirty="0" err="1"/>
              <a:t>LHCb</a:t>
            </a:r>
            <a:r>
              <a:rPr lang="en-US" dirty="0"/>
              <a:t> request to increase its luminosity</a:t>
            </a:r>
          </a:p>
          <a:p>
            <a:r>
              <a:rPr lang="en-GB" dirty="0"/>
              <a:t>The elevated radiation levels in the LHC RR areas around IP1 and IP5 also require some mitigation measures</a:t>
            </a:r>
            <a:endParaRPr lang="en-US" dirty="0"/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0F13A68-7559-ACA1-0AF1-56BE6F7C3320}"/>
              </a:ext>
            </a:extLst>
          </p:cNvPr>
          <p:cNvSpPr txBox="1"/>
          <p:nvPr/>
        </p:nvSpPr>
        <p:spPr>
          <a:xfrm>
            <a:off x="2771800" y="6316240"/>
            <a:ext cx="66571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https://edms.cern.ch/document/2302154/1.0</a:t>
            </a:r>
            <a:endParaRPr lang="en-GB" sz="16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2612E3E-EE97-A923-A54C-6799AD8769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5231" y="6237312"/>
            <a:ext cx="688908" cy="62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796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44017" y="197630"/>
            <a:ext cx="8619587" cy="720000"/>
          </a:xfrm>
        </p:spPr>
        <p:txBody>
          <a:bodyPr/>
          <a:lstStyle/>
          <a:p>
            <a:r>
              <a:rPr lang="en-US" b="0" dirty="0"/>
              <a:t>LHC QDS &amp; DAQ – R2E performance</a:t>
            </a:r>
            <a:endParaRPr lang="en-GB" b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323529" y="1150372"/>
            <a:ext cx="8363272" cy="4824536"/>
          </a:xfrm>
        </p:spPr>
        <p:txBody>
          <a:bodyPr>
            <a:normAutofit/>
          </a:bodyPr>
          <a:lstStyle/>
          <a:p>
            <a:r>
              <a:rPr lang="en-US" dirty="0"/>
              <a:t>HL-LHC R2E performance target (including all accelerator systems)</a:t>
            </a:r>
          </a:p>
          <a:p>
            <a:pPr lvl="1"/>
            <a:r>
              <a:rPr lang="en-US" dirty="0"/>
              <a:t>~ 0.1 beam dumps / fb</a:t>
            </a:r>
            <a:r>
              <a:rPr lang="en-US" baseline="30000" dirty="0"/>
              <a:t>-1</a:t>
            </a:r>
          </a:p>
          <a:p>
            <a:r>
              <a:rPr lang="en-US" dirty="0"/>
              <a:t>QDS R2E performance requirements for HL-LHC</a:t>
            </a:r>
          </a:p>
          <a:p>
            <a:pPr lvl="1"/>
            <a:r>
              <a:rPr lang="en-US" dirty="0"/>
              <a:t>SEU mitigation must be bullet proof</a:t>
            </a:r>
          </a:p>
          <a:p>
            <a:pPr lvl="1"/>
            <a:r>
              <a:rPr lang="en-US" dirty="0"/>
              <a:t>TID should not affect device performance for at least one year</a:t>
            </a:r>
          </a:p>
          <a:p>
            <a:pPr lvl="2"/>
            <a:r>
              <a:rPr lang="en-US" dirty="0"/>
              <a:t>Ideally all exposed devices should remain operational during the period of one LHC run (~3 years) </a:t>
            </a:r>
            <a:r>
              <a:rPr lang="en-US" dirty="0">
                <a:sym typeface="Wingdings" panose="05000000000000000000" pitchFamily="2" charset="2"/>
              </a:rPr>
              <a:t> TID ~ 300 Gy</a:t>
            </a:r>
            <a:endParaRPr lang="en-US" dirty="0"/>
          </a:p>
          <a:p>
            <a:pPr lvl="2"/>
            <a:r>
              <a:rPr lang="en-US" dirty="0"/>
              <a:t>TID related problems can also be mitigated by pre-emptive maintenance, e.g. by rotating highly exposed </a:t>
            </a:r>
            <a:r>
              <a:rPr lang="en-GB" dirty="0"/>
              <a:t>systems with those installed in low radiation zones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4238275-CAB8-623C-8E95-E60C4E961C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0884" y="6237312"/>
            <a:ext cx="688908" cy="6279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E9AE2E-1FC5-B143-9B34-A3D3858904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0072" y="4909226"/>
            <a:ext cx="2808700" cy="1555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301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44017" y="197630"/>
            <a:ext cx="8619587" cy="720000"/>
          </a:xfrm>
        </p:spPr>
        <p:txBody>
          <a:bodyPr/>
          <a:lstStyle/>
          <a:p>
            <a:r>
              <a:rPr lang="en-US" b="0" dirty="0"/>
              <a:t>LHC QDS – R2E performance LHC run 2</a:t>
            </a:r>
            <a:endParaRPr lang="en-GB" b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323528" y="1150372"/>
            <a:ext cx="8619587" cy="4824536"/>
          </a:xfrm>
        </p:spPr>
        <p:txBody>
          <a:bodyPr>
            <a:normAutofit/>
          </a:bodyPr>
          <a:lstStyle/>
          <a:p>
            <a:r>
              <a:rPr lang="en-US" dirty="0"/>
              <a:t>QDS R2E performance LHC run 2 in 2018</a:t>
            </a:r>
          </a:p>
          <a:p>
            <a:pPr lvl="1"/>
            <a:r>
              <a:rPr lang="en-US" dirty="0"/>
              <a:t>0.16 beam dumps / fb</a:t>
            </a:r>
            <a:r>
              <a:rPr lang="en-US" baseline="30000" dirty="0"/>
              <a:t>-1</a:t>
            </a:r>
          </a:p>
          <a:p>
            <a:pPr lvl="1"/>
            <a:r>
              <a:rPr lang="en-US" dirty="0"/>
              <a:t>9 trips of DQQBS type QDS installed in half cells 8, 9 and 11 around IP1 and IP5</a:t>
            </a:r>
          </a:p>
          <a:p>
            <a:pPr lvl="1"/>
            <a:r>
              <a:rPr lang="en-US" dirty="0"/>
              <a:t>Specific settings of the tertiary collimators in 2018 increased the losses in the dispersion suppressor areas significantly thus anticipating to a certain extent HL-LHC conditions</a:t>
            </a:r>
          </a:p>
          <a:p>
            <a:pPr lvl="1"/>
            <a:r>
              <a:rPr lang="en-US" dirty="0"/>
              <a:t>A part the DQQBS also the DAQ systems suffered from radiation induced effects (known vulnerability of the MicroFIP™ field-bus chip)</a:t>
            </a:r>
          </a:p>
          <a:p>
            <a:r>
              <a:rPr lang="en-US" dirty="0"/>
              <a:t>The good news: none of the explicitly radiation tolerant QDS designs failed! </a:t>
            </a:r>
          </a:p>
          <a:p>
            <a:pPr lvl="1"/>
            <a:r>
              <a:rPr lang="en-US" dirty="0"/>
              <a:t>Re-testing nevertheless strongly recommended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BB51E8D-DB0A-6D58-BFD6-2B18C6E1748E}"/>
              </a:ext>
            </a:extLst>
          </p:cNvPr>
          <p:cNvSpPr txBox="1"/>
          <p:nvPr/>
        </p:nvSpPr>
        <p:spPr>
          <a:xfrm>
            <a:off x="3331010" y="6287744"/>
            <a:ext cx="4841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626262"/>
                </a:solidFill>
              </a:rPr>
              <a:t>DQQBS: busbar splice protection system</a:t>
            </a:r>
            <a:endParaRPr lang="en-GB" sz="2000" dirty="0">
              <a:solidFill>
                <a:srgbClr val="62626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33EAE4-D814-7017-63F6-CD7DC29691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6237312"/>
            <a:ext cx="688908" cy="62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24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44017" y="197630"/>
            <a:ext cx="8619587" cy="720000"/>
          </a:xfrm>
        </p:spPr>
        <p:txBody>
          <a:bodyPr/>
          <a:lstStyle/>
          <a:p>
            <a:r>
              <a:rPr lang="en-US" b="0" dirty="0"/>
              <a:t>LHC QDS &amp; DAQ inventory half-cells 8 - 13 </a:t>
            </a:r>
            <a:endParaRPr lang="en-GB" b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411680" y="971680"/>
            <a:ext cx="8619587" cy="526563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R2E conditions / requirements for QDS operation: </a:t>
            </a:r>
          </a:p>
          <a:p>
            <a:pPr lvl="1"/>
            <a:r>
              <a:rPr lang="en-US" dirty="0"/>
              <a:t>TID</a:t>
            </a:r>
            <a:r>
              <a:rPr lang="en-US" baseline="-25000" dirty="0"/>
              <a:t>MAX </a:t>
            </a:r>
            <a:r>
              <a:rPr lang="en-US" dirty="0"/>
              <a:t>≈ 100 Gy/ year, SEU immune, TID ≥ 200 Gy</a:t>
            </a:r>
          </a:p>
          <a:p>
            <a:r>
              <a:rPr lang="en-US" dirty="0"/>
              <a:t>Only a fraction of the currently installed QDS equipment does not comply with those requirements and needs to be updated: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 addition to the device upgrade, the position of the QDS racks needs to be optimized with respect to the expected radiation distribution</a:t>
            </a:r>
          </a:p>
          <a:p>
            <a:r>
              <a:rPr lang="en-US" dirty="0"/>
              <a:t>In case of IP2, the upgrade would be only required for the ion runs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284804E-CD50-4C7F-3FE0-3129E44392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070264"/>
              </p:ext>
            </p:extLst>
          </p:nvPr>
        </p:nvGraphicFramePr>
        <p:xfrm>
          <a:off x="723093" y="2501900"/>
          <a:ext cx="810131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6896">
                  <a:extLst>
                    <a:ext uri="{9D8B030D-6E8A-4147-A177-3AD203B41FA5}">
                      <a16:colId xmlns:a16="http://schemas.microsoft.com/office/drawing/2014/main" val="48550901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484731387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1265920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Equipment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IP1,2,5,8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Comment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9392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Quench detection board type DQQBS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176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Same technology platform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986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Earth voltage feeler type DQQDE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96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2866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Communication board type DQAMC MB/MQ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136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Same technology platform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609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Communication board type DQAMG 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48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044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456</a:t>
                      </a:r>
                      <a:endParaRPr lang="en-GB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596632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ECCED0F-125E-C5E8-0000-4D9CCCBE21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0884" y="6237312"/>
            <a:ext cx="688908" cy="62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291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44017" y="197630"/>
            <a:ext cx="8619587" cy="720000"/>
          </a:xfrm>
        </p:spPr>
        <p:txBody>
          <a:bodyPr/>
          <a:lstStyle/>
          <a:p>
            <a:r>
              <a:rPr lang="en-US" b="0" dirty="0"/>
              <a:t>LHC QDS &amp; DAQ inventory in RR areas</a:t>
            </a:r>
            <a:endParaRPr lang="en-GB" b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465625" y="836712"/>
            <a:ext cx="8619587" cy="720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R2E conditions / requirements for QDS operations: </a:t>
            </a:r>
          </a:p>
          <a:p>
            <a:pPr lvl="1"/>
            <a:r>
              <a:rPr lang="en-US" dirty="0"/>
              <a:t>TID</a:t>
            </a:r>
            <a:r>
              <a:rPr lang="en-US" baseline="-25000" dirty="0"/>
              <a:t>MAX </a:t>
            </a:r>
            <a:r>
              <a:rPr lang="en-US" dirty="0"/>
              <a:t>≈ 25 Gy/ year, SEU immune, TID ≥ 100 Gy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284804E-CD50-4C7F-3FE0-3129E44392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391917"/>
              </p:ext>
            </p:extLst>
          </p:nvPr>
        </p:nvGraphicFramePr>
        <p:xfrm>
          <a:off x="379211" y="1759242"/>
          <a:ext cx="8522210" cy="4127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2669">
                  <a:extLst>
                    <a:ext uri="{9D8B030D-6E8A-4147-A177-3AD203B41FA5}">
                      <a16:colId xmlns:a16="http://schemas.microsoft.com/office/drawing/2014/main" val="485509012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484731387"/>
                    </a:ext>
                  </a:extLst>
                </a:gridCol>
                <a:gridCol w="3681349">
                  <a:extLst>
                    <a:ext uri="{9D8B030D-6E8A-4147-A177-3AD203B41FA5}">
                      <a16:colId xmlns:a16="http://schemas.microsoft.com/office/drawing/2014/main" val="3518295972"/>
                    </a:ext>
                  </a:extLst>
                </a:gridCol>
              </a:tblGrid>
              <a:tr h="373614">
                <a:tc>
                  <a:txBody>
                    <a:bodyPr/>
                    <a:lstStyle/>
                    <a:p>
                      <a:r>
                        <a:rPr lang="en-US" sz="1600" dirty="0"/>
                        <a:t>Equipment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RR13, 17, 53, 57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 Comment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9392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Current quench detection system DQQDC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224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Same technology platform as DQQBS and DQQDE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4170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Communication board type DQAMG A/B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Same technology platform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 as DQAMC MB/MQ, DQAMG 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364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AC-DC power supplies</a:t>
                      </a:r>
                      <a:endParaRPr lang="en-GB" sz="16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312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Different technology (linear instead of switch mode) and topology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0835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Quench detection board type DQQBS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New device within QDS-CONS upgrade – s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ame technology platform as DQQDC and DQQDE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3758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Quench heater supervision system type DQHSU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32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New device within QDS-CONS upgrade – based on existing R2E qualified device   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986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628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205915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C57D96D-652B-4D8B-8B87-A5EC21AB978F}"/>
              </a:ext>
            </a:extLst>
          </p:cNvPr>
          <p:cNvSpPr txBox="1"/>
          <p:nvPr/>
        </p:nvSpPr>
        <p:spPr>
          <a:xfrm>
            <a:off x="2552664" y="6287744"/>
            <a:ext cx="61237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626262"/>
                </a:solidFill>
              </a:rPr>
              <a:t>DQQDC: HTS current lead quench detection system</a:t>
            </a:r>
            <a:endParaRPr lang="en-GB" sz="2000" dirty="0">
              <a:solidFill>
                <a:srgbClr val="62626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4058F6-BCD1-9B03-86F3-9319DE1AD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6237312"/>
            <a:ext cx="688908" cy="6279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89AD1D-4F89-DF6E-04BD-2A6FDE99F192}"/>
              </a:ext>
            </a:extLst>
          </p:cNvPr>
          <p:cNvSpPr txBox="1"/>
          <p:nvPr/>
        </p:nvSpPr>
        <p:spPr>
          <a:xfrm>
            <a:off x="379212" y="5850509"/>
            <a:ext cx="852221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Upgrades in the RR areas are part of the QDS consolidation project (QDS-CONS)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590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44017" y="197630"/>
            <a:ext cx="8619587" cy="720000"/>
          </a:xfrm>
        </p:spPr>
        <p:txBody>
          <a:bodyPr/>
          <a:lstStyle/>
          <a:p>
            <a:r>
              <a:rPr lang="en-US" b="0" dirty="0"/>
              <a:t>LHC QDS &amp; DAQ – R2E developments</a:t>
            </a:r>
            <a:endParaRPr lang="en-GB" b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323528" y="876925"/>
            <a:ext cx="8619587" cy="4824536"/>
          </a:xfrm>
        </p:spPr>
        <p:txBody>
          <a:bodyPr>
            <a:normAutofit/>
          </a:bodyPr>
          <a:lstStyle/>
          <a:p>
            <a:r>
              <a:rPr lang="en-US" dirty="0"/>
              <a:t>Quench detection system type DQQBS/DQQDC</a:t>
            </a:r>
          </a:p>
          <a:p>
            <a:pPr lvl="1"/>
            <a:r>
              <a:rPr lang="en-US" dirty="0"/>
              <a:t>Two independent detector boards integrated on one PCB</a:t>
            </a:r>
          </a:p>
          <a:p>
            <a:pPr lvl="2"/>
            <a:r>
              <a:rPr lang="en-US" dirty="0"/>
              <a:t>Fully backward compatible to existing device</a:t>
            </a:r>
          </a:p>
          <a:p>
            <a:pPr lvl="1"/>
            <a:r>
              <a:rPr lang="en-US" dirty="0"/>
              <a:t>Based on proven designs and components</a:t>
            </a:r>
          </a:p>
          <a:p>
            <a:pPr lvl="1"/>
            <a:r>
              <a:rPr lang="en-US" dirty="0"/>
              <a:t>FPGA used for filtering and quench detection algorithms</a:t>
            </a:r>
          </a:p>
          <a:p>
            <a:pPr lvl="1"/>
            <a:r>
              <a:rPr lang="en-US" dirty="0"/>
              <a:t>Uses proven UQDS analog input channel technology with 20-bit SAR ADC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57E7FE-EEEF-8DFF-1688-5539E14133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017" y="3298383"/>
            <a:ext cx="7362825" cy="26765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F6E9685-E9DA-F538-2F21-2A2378DB6767}"/>
              </a:ext>
            </a:extLst>
          </p:cNvPr>
          <p:cNvSpPr txBox="1"/>
          <p:nvPr/>
        </p:nvSpPr>
        <p:spPr>
          <a:xfrm>
            <a:off x="6156176" y="5516795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J. Spasic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B7370C-57F6-26D0-5A3D-CFAF25D7AA60}"/>
              </a:ext>
            </a:extLst>
          </p:cNvPr>
          <p:cNvSpPr txBox="1"/>
          <p:nvPr/>
        </p:nvSpPr>
        <p:spPr>
          <a:xfrm>
            <a:off x="2843808" y="6210654"/>
            <a:ext cx="64087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626262"/>
                </a:solidFill>
              </a:rPr>
              <a:t>For further info see R2E Developments Status Review: </a:t>
            </a:r>
            <a:r>
              <a:rPr lang="en-US" sz="1800" dirty="0">
                <a:solidFill>
                  <a:srgbClr val="626262"/>
                </a:solidFill>
                <a:hlinkClick r:id="rId4"/>
              </a:rPr>
              <a:t>https://indico.cern.ch/event/1127987/timetable/</a:t>
            </a:r>
            <a:endParaRPr lang="en-US" sz="1800" dirty="0">
              <a:solidFill>
                <a:srgbClr val="626262"/>
              </a:solidFill>
            </a:endParaRPr>
          </a:p>
          <a:p>
            <a:endParaRPr lang="en-GB" sz="1800" dirty="0">
              <a:solidFill>
                <a:srgbClr val="626262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B8D3E17-8902-8EAE-4F9D-4EE0003DB1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9712" y="6237312"/>
            <a:ext cx="688908" cy="62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6255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57314</TotalTime>
  <Words>1495</Words>
  <Application>Microsoft Office PowerPoint</Application>
  <PresentationFormat>On-screen Show (4:3)</PresentationFormat>
  <Paragraphs>187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Thème Office</vt:lpstr>
      <vt:lpstr>QDS R2E developments for the HL-LHC era</vt:lpstr>
      <vt:lpstr>Outline</vt:lpstr>
      <vt:lpstr>HL-LHC Quench Detection Systems (QDS) </vt:lpstr>
      <vt:lpstr>LHC Quench Detection Systems</vt:lpstr>
      <vt:lpstr>LHC QDS &amp; DAQ – R2E performance</vt:lpstr>
      <vt:lpstr>LHC QDS – R2E performance LHC run 2</vt:lpstr>
      <vt:lpstr>LHC QDS &amp; DAQ inventory half-cells 8 - 13 </vt:lpstr>
      <vt:lpstr>LHC QDS &amp; DAQ inventory in RR areas</vt:lpstr>
      <vt:lpstr>LHC QDS &amp; DAQ – R2E developments</vt:lpstr>
      <vt:lpstr>LHC QDS &amp; DAQ – R2E developments</vt:lpstr>
      <vt:lpstr>LHC QDS &amp; DAQ – R2E developments</vt:lpstr>
      <vt:lpstr>LHC QDS &amp; DAQ – R2E qualification</vt:lpstr>
      <vt:lpstr>LHC QDS &amp; DAQ – R2E qualification</vt:lpstr>
      <vt:lpstr>Summary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Reiner Denz</cp:lastModifiedBy>
  <cp:revision>342</cp:revision>
  <dcterms:created xsi:type="dcterms:W3CDTF">2016-02-12T10:02:27Z</dcterms:created>
  <dcterms:modified xsi:type="dcterms:W3CDTF">2022-09-14T08:49:16Z</dcterms:modified>
</cp:coreProperties>
</file>